
<file path=[Content_Types].xml><?xml version="1.0" encoding="utf-8"?>
<Types xmlns="http://schemas.openxmlformats.org/package/2006/content-types">
  <Default Extension="xml" ContentType="application/xml"/>
  <Default Extension="jpeg" ContentType="image/jpeg"/>
  <Default Extension="tiff" ContentType="image/tiff"/>
  <Default Extension="rels" ContentType="application/vnd.openxmlformats-package.relationships+xml"/>
  <Default Extension="gif" ContentType="image/gif"/>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ppt/charts/chart5.xml" ContentType="application/vnd.openxmlformats-officedocument.drawingml.chart+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930" r:id="rId1"/>
  </p:sldMasterIdLst>
  <p:notesMasterIdLst>
    <p:notesMasterId r:id="rId22"/>
  </p:notesMasterIdLst>
  <p:handoutMasterIdLst>
    <p:handoutMasterId r:id="rId23"/>
  </p:handoutMasterIdLst>
  <p:sldIdLst>
    <p:sldId id="256" r:id="rId2"/>
    <p:sldId id="257" r:id="rId3"/>
    <p:sldId id="288" r:id="rId4"/>
    <p:sldId id="289" r:id="rId5"/>
    <p:sldId id="277" r:id="rId6"/>
    <p:sldId id="290" r:id="rId7"/>
    <p:sldId id="287" r:id="rId8"/>
    <p:sldId id="259" r:id="rId9"/>
    <p:sldId id="291" r:id="rId10"/>
    <p:sldId id="268" r:id="rId11"/>
    <p:sldId id="278" r:id="rId12"/>
    <p:sldId id="285" r:id="rId13"/>
    <p:sldId id="271" r:id="rId14"/>
    <p:sldId id="273" r:id="rId15"/>
    <p:sldId id="292" r:id="rId16"/>
    <p:sldId id="261" r:id="rId17"/>
    <p:sldId id="275" r:id="rId18"/>
    <p:sldId id="262" r:id="rId19"/>
    <p:sldId id="263" r:id="rId20"/>
    <p:sldId id="286" r:id="rId21"/>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clrMru>
    <a:srgbClr val="0D9A1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p:restoredTop sz="94660"/>
  </p:normalViewPr>
  <p:slideViewPr>
    <p:cSldViewPr snapToGrid="0" snapToObjects="1">
      <p:cViewPr>
        <p:scale>
          <a:sx n="100" d="100"/>
          <a:sy n="100" d="100"/>
        </p:scale>
        <p:origin x="-1008" y="-44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notesMaster" Target="notesMasters/notesMaster1.xml"/><Relationship Id="rId23" Type="http://schemas.openxmlformats.org/officeDocument/2006/relationships/handoutMaster" Target="handoutMasters/handoutMaster1.xml"/><Relationship Id="rId24" Type="http://schemas.openxmlformats.org/officeDocument/2006/relationships/printerSettings" Target="printerSettings/printerSettings1.bin"/><Relationship Id="rId25" Type="http://schemas.openxmlformats.org/officeDocument/2006/relationships/presProps" Target="presProps.xml"/><Relationship Id="rId26" Type="http://schemas.openxmlformats.org/officeDocument/2006/relationships/viewProps" Target="viewProps.xml"/><Relationship Id="rId27" Type="http://schemas.openxmlformats.org/officeDocument/2006/relationships/theme" Target="theme/theme1.xml"/><Relationship Id="rId28"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charts/_rels/chart1.xml.rels><?xml version="1.0" encoding="UTF-8" standalone="yes"?>
<Relationships xmlns="http://schemas.openxmlformats.org/package/2006/relationships"><Relationship Id="rId1" Type="http://schemas.openxmlformats.org/officeDocument/2006/relationships/oleObject" Target="file:///\\srv5_div\ShortMod\Develop\labo%20927\HFM\SMC\CERN\Coils%20Fabrication\Outillage%20Traitement\Alstom-Cable-heat-treatment-amended-20090106.xls"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file:///C:\Documents%20and%20Settings\ckokkino\Desktop\SMC\SMC_assembly_20092010.xlsx" TargetMode="External"/></Relationships>
</file>

<file path=ppt/charts/_rels/chart3.xml.rels><?xml version="1.0" encoding="UTF-8" standalone="yes"?>
<Relationships xmlns="http://schemas.openxmlformats.org/package/2006/relationships"><Relationship Id="rId1" Type="http://schemas.openxmlformats.org/officeDocument/2006/relationships/oleObject" Target="file:///C:\Documents%20and%20Settings\ckokkino\Desktop\SMC\SMC_assembly_20092010.xlsx" TargetMode="External"/></Relationships>
</file>

<file path=ppt/charts/_rels/chart4.xml.rels><?xml version="1.0" encoding="UTF-8" standalone="yes"?>
<Relationships xmlns="http://schemas.openxmlformats.org/package/2006/relationships"><Relationship Id="rId1" Type="http://schemas.openxmlformats.org/officeDocument/2006/relationships/oleObject" Target="file:///F:\SMC\Docs%20Presentation%20Debriefing%20SMC1\Summary_SMC1_Cold_Tests.xlsx" TargetMode="External"/></Relationships>
</file>

<file path=ppt/charts/_rels/chart5.xml.rels><?xml version="1.0" encoding="UTF-8" standalone="yes"?>
<Relationships xmlns="http://schemas.openxmlformats.org/package/2006/relationships"><Relationship Id="rId1" Type="http://schemas.openxmlformats.org/officeDocument/2006/relationships/oleObject" Target="file:///F:\SMC\Docs%20Presentation%20Debriefing%20SMC1\SMC1%20(2).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1000" b="0" i="0" u="none" strike="noStrike" baseline="0">
                <a:solidFill>
                  <a:srgbClr val="000000"/>
                </a:solidFill>
                <a:latin typeface="Arial"/>
                <a:ea typeface="Arial"/>
                <a:cs typeface="Arial"/>
              </a:defRPr>
            </a:pPr>
            <a:r>
              <a:rPr lang="en-GB"/>
              <a:t>Heat Treatment Schedule</a:t>
            </a:r>
          </a:p>
        </c:rich>
      </c:tx>
      <c:layout>
        <c:manualLayout>
          <c:xMode val="edge"/>
          <c:yMode val="edge"/>
          <c:x val="0.379644927259699"/>
          <c:y val="0.0305164319248826"/>
        </c:manualLayout>
      </c:layout>
      <c:overlay val="0"/>
      <c:spPr>
        <a:noFill/>
        <a:ln w="25400">
          <a:noFill/>
        </a:ln>
      </c:spPr>
    </c:title>
    <c:autoTitleDeleted val="0"/>
    <c:plotArea>
      <c:layout>
        <c:manualLayout>
          <c:layoutTarget val="inner"/>
          <c:xMode val="edge"/>
          <c:yMode val="edge"/>
          <c:x val="0.156402714755226"/>
          <c:y val="0.15492975635596"/>
          <c:w val="0.766259601074851"/>
          <c:h val="0.685447580709866"/>
        </c:manualLayout>
      </c:layout>
      <c:scatterChart>
        <c:scatterStyle val="lineMarker"/>
        <c:varyColors val="0"/>
        <c:ser>
          <c:idx val="0"/>
          <c:order val="0"/>
          <c:tx>
            <c:strRef>
              <c:f>Sheet1!$B$1</c:f>
              <c:strCache>
                <c:ptCount val="1"/>
                <c:pt idx="0">
                  <c:v>Temp (°C)</c:v>
                </c:pt>
              </c:strCache>
            </c:strRef>
          </c:tx>
          <c:spPr>
            <a:ln w="12700">
              <a:solidFill>
                <a:srgbClr val="000080"/>
              </a:solidFill>
              <a:prstDash val="solid"/>
            </a:ln>
          </c:spPr>
          <c:marker>
            <c:symbol val="none"/>
          </c:marker>
          <c:xVal>
            <c:numRef>
              <c:f>Sheet1!$A$2:$A$9</c:f>
              <c:numCache>
                <c:formatCode>General</c:formatCode>
                <c:ptCount val="8"/>
                <c:pt idx="0">
                  <c:v>0.0</c:v>
                </c:pt>
                <c:pt idx="1">
                  <c:v>4.2</c:v>
                </c:pt>
                <c:pt idx="2">
                  <c:v>52.2</c:v>
                </c:pt>
                <c:pt idx="3">
                  <c:v>56.0</c:v>
                </c:pt>
                <c:pt idx="4">
                  <c:v>104.0</c:v>
                </c:pt>
                <c:pt idx="5">
                  <c:v>109.2</c:v>
                </c:pt>
                <c:pt idx="6">
                  <c:v>159.0</c:v>
                </c:pt>
                <c:pt idx="7">
                  <c:v>172.2</c:v>
                </c:pt>
              </c:numCache>
            </c:numRef>
          </c:xVal>
          <c:yVal>
            <c:numRef>
              <c:f>Sheet1!$B$2:$B$9</c:f>
              <c:numCache>
                <c:formatCode>General</c:formatCode>
                <c:ptCount val="8"/>
                <c:pt idx="0">
                  <c:v>20.0</c:v>
                </c:pt>
                <c:pt idx="1">
                  <c:v>210.0</c:v>
                </c:pt>
                <c:pt idx="2">
                  <c:v>210.0</c:v>
                </c:pt>
                <c:pt idx="3">
                  <c:v>400.0</c:v>
                </c:pt>
                <c:pt idx="4">
                  <c:v>400.0</c:v>
                </c:pt>
                <c:pt idx="5">
                  <c:v>660.0</c:v>
                </c:pt>
                <c:pt idx="6">
                  <c:v>660.0</c:v>
                </c:pt>
                <c:pt idx="7">
                  <c:v>20.0</c:v>
                </c:pt>
              </c:numCache>
            </c:numRef>
          </c:yVal>
          <c:smooth val="0"/>
        </c:ser>
        <c:dLbls>
          <c:showLegendKey val="0"/>
          <c:showVal val="0"/>
          <c:showCatName val="0"/>
          <c:showSerName val="0"/>
          <c:showPercent val="0"/>
          <c:showBubbleSize val="0"/>
        </c:dLbls>
        <c:axId val="540089368"/>
        <c:axId val="540092344"/>
      </c:scatterChart>
      <c:valAx>
        <c:axId val="540089368"/>
        <c:scaling>
          <c:orientation val="minMax"/>
        </c:scaling>
        <c:delete val="0"/>
        <c:axPos val="b"/>
        <c:minorGridlines/>
        <c:title>
          <c:tx>
            <c:rich>
              <a:bodyPr/>
              <a:lstStyle/>
              <a:p>
                <a:pPr>
                  <a:defRPr sz="1000" b="0" i="0" u="none" strike="noStrike" baseline="0">
                    <a:solidFill>
                      <a:srgbClr val="000000"/>
                    </a:solidFill>
                    <a:latin typeface="Arial"/>
                    <a:ea typeface="Arial"/>
                    <a:cs typeface="Arial"/>
                  </a:defRPr>
                </a:pPr>
                <a:r>
                  <a:rPr lang="en-GB"/>
                  <a:t>Time (Hours)</a:t>
                </a:r>
              </a:p>
            </c:rich>
          </c:tx>
          <c:layout>
            <c:manualLayout>
              <c:xMode val="edge"/>
              <c:yMode val="edge"/>
              <c:x val="0.468497915951136"/>
              <c:y val="0.913147511490641"/>
            </c:manualLayout>
          </c:layout>
          <c:overlay val="0"/>
          <c:spPr>
            <a:noFill/>
            <a:ln w="25400">
              <a:noFill/>
            </a:ln>
          </c:spPr>
        </c:title>
        <c:numFmt formatCode="General" sourceLinked="1"/>
        <c:majorTickMark val="out"/>
        <c:minorTickMark val="none"/>
        <c:tickLblPos val="nextTo"/>
        <c:spPr>
          <a:ln w="3175">
            <a:solidFill>
              <a:srgbClr val="000000"/>
            </a:solidFill>
            <a:prstDash val="solid"/>
          </a:ln>
        </c:spPr>
        <c:txPr>
          <a:bodyPr rot="0" vert="horz"/>
          <a:lstStyle/>
          <a:p>
            <a:pPr>
              <a:defRPr sz="1000" b="0" i="0" u="none" strike="noStrike" baseline="0">
                <a:solidFill>
                  <a:srgbClr val="000000"/>
                </a:solidFill>
                <a:latin typeface="Arial"/>
                <a:ea typeface="Arial"/>
                <a:cs typeface="Arial"/>
              </a:defRPr>
            </a:pPr>
            <a:endParaRPr lang="en-US"/>
          </a:p>
        </c:txPr>
        <c:crossAx val="540092344"/>
        <c:crosses val="autoZero"/>
        <c:crossBetween val="midCat"/>
        <c:minorUnit val="24.0"/>
      </c:valAx>
      <c:valAx>
        <c:axId val="540092344"/>
        <c:scaling>
          <c:orientation val="minMax"/>
        </c:scaling>
        <c:delete val="0"/>
        <c:axPos val="l"/>
        <c:title>
          <c:tx>
            <c:rich>
              <a:bodyPr/>
              <a:lstStyle/>
              <a:p>
                <a:pPr>
                  <a:defRPr sz="1000" b="0" i="0" u="none" strike="noStrike" baseline="0">
                    <a:solidFill>
                      <a:srgbClr val="000000"/>
                    </a:solidFill>
                    <a:latin typeface="Arial"/>
                    <a:ea typeface="Arial"/>
                    <a:cs typeface="Arial"/>
                  </a:defRPr>
                </a:pPr>
                <a:r>
                  <a:rPr lang="en-GB"/>
                  <a:t>Temp (°C)</a:t>
                </a:r>
              </a:p>
            </c:rich>
          </c:tx>
          <c:layout>
            <c:manualLayout>
              <c:xMode val="edge"/>
              <c:yMode val="edge"/>
              <c:x val="0.024232633279483"/>
              <c:y val="0.42488361490025"/>
            </c:manualLayout>
          </c:layout>
          <c:overlay val="0"/>
          <c:spPr>
            <a:noFill/>
            <a:ln w="25400">
              <a:noFill/>
            </a:ln>
          </c:spPr>
        </c:title>
        <c:numFmt formatCode="General" sourceLinked="1"/>
        <c:majorTickMark val="out"/>
        <c:minorTickMark val="none"/>
        <c:tickLblPos val="nextTo"/>
        <c:spPr>
          <a:ln w="3175">
            <a:solidFill>
              <a:srgbClr val="000000"/>
            </a:solidFill>
            <a:prstDash val="solid"/>
          </a:ln>
        </c:spPr>
        <c:txPr>
          <a:bodyPr rot="0" vert="horz"/>
          <a:lstStyle/>
          <a:p>
            <a:pPr>
              <a:defRPr sz="1000" b="0" i="0" u="none" strike="noStrike" baseline="0">
                <a:solidFill>
                  <a:srgbClr val="000000"/>
                </a:solidFill>
                <a:latin typeface="Arial"/>
                <a:ea typeface="Arial"/>
                <a:cs typeface="Arial"/>
              </a:defRPr>
            </a:pPr>
            <a:endParaRPr lang="en-US"/>
          </a:p>
        </c:txPr>
        <c:crossAx val="540089368"/>
        <c:crosses val="autoZero"/>
        <c:crossBetween val="midCat"/>
      </c:valAx>
      <c:spPr>
        <a:solidFill>
          <a:srgbClr val="C0C0C0"/>
        </a:solidFill>
        <a:ln w="12700">
          <a:solidFill>
            <a:srgbClr val="808080"/>
          </a:solidFill>
          <a:prstDash val="solid"/>
        </a:ln>
      </c:spPr>
    </c:plotArea>
    <c:legend>
      <c:legendPos val="r"/>
      <c:layout>
        <c:manualLayout>
          <c:xMode val="edge"/>
          <c:yMode val="edge"/>
          <c:x val="0.210016324696085"/>
          <c:y val="0.213615516370313"/>
          <c:w val="0.151858004825326"/>
          <c:h val="0.0516431924882629"/>
        </c:manualLayout>
      </c:layout>
      <c:overlay val="0"/>
      <c:spPr>
        <a:solidFill>
          <a:srgbClr val="FFFFFF"/>
        </a:solidFill>
        <a:ln w="3175">
          <a:solidFill>
            <a:srgbClr val="000000"/>
          </a:solidFill>
          <a:prstDash val="solid"/>
        </a:ln>
      </c:spPr>
      <c:txPr>
        <a:bodyPr/>
        <a:lstStyle/>
        <a:p>
          <a:pPr>
            <a:defRPr sz="920" b="0" i="0" u="none" strike="noStrike" baseline="0">
              <a:solidFill>
                <a:srgbClr val="000000"/>
              </a:solidFill>
              <a:latin typeface="Arial"/>
              <a:ea typeface="Arial"/>
              <a:cs typeface="Arial"/>
            </a:defRPr>
          </a:pPr>
          <a:endParaRPr lang="en-US"/>
        </a:p>
      </c:txPr>
    </c:legend>
    <c:plotVisOnly val="1"/>
    <c:dispBlanksAs val="gap"/>
    <c:showDLblsOverMax val="0"/>
  </c:chart>
  <c:spPr>
    <a:solidFill>
      <a:srgbClr val="FFFFFF"/>
    </a:solidFill>
    <a:ln w="3175">
      <a:solidFill>
        <a:srgbClr val="000000"/>
      </a:solidFill>
      <a:prstDash val="solid"/>
    </a:ln>
  </c:spPr>
  <c:txPr>
    <a:bodyPr/>
    <a:lstStyle/>
    <a:p>
      <a:pPr>
        <a:defRPr sz="1000" b="0" i="0" u="none" strike="noStrike" baseline="0">
          <a:solidFill>
            <a:srgbClr val="000000"/>
          </a:solidFill>
          <a:latin typeface="Arial"/>
          <a:ea typeface="Arial"/>
          <a:cs typeface="Arial"/>
        </a:defRPr>
      </a:pPr>
      <a:endParaRPr lang="en-US"/>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el-GR" sz="1800" b="1" i="0" u="sng" baseline="0" dirty="0" smtClean="0">
                <a:latin typeface="Calibri" pitchFamily="34" charset="0"/>
                <a:cs typeface="Calibri" pitchFamily="34" charset="0"/>
              </a:rPr>
              <a:t>ε – </a:t>
            </a:r>
            <a:r>
              <a:rPr lang="en-US" sz="1800" b="1" i="0" u="sng" baseline="0" dirty="0" err="1" smtClean="0">
                <a:latin typeface="Calibri" pitchFamily="34" charset="0"/>
                <a:cs typeface="Calibri" pitchFamily="34" charset="0"/>
              </a:rPr>
              <a:t>Interf</a:t>
            </a:r>
            <a:r>
              <a:rPr lang="en-US" sz="1800" b="1" i="0" u="sng" baseline="0" dirty="0" smtClean="0">
                <a:latin typeface="Calibri" pitchFamily="34" charset="0"/>
                <a:cs typeface="Calibri" pitchFamily="34" charset="0"/>
              </a:rPr>
              <a:t>.</a:t>
            </a:r>
            <a:r>
              <a:rPr lang="el-GR" sz="1800" b="1" i="0" u="sng" baseline="0" dirty="0" smtClean="0">
                <a:latin typeface="Calibri" pitchFamily="34" charset="0"/>
                <a:cs typeface="Calibri" pitchFamily="34" charset="0"/>
              </a:rPr>
              <a:t> (</a:t>
            </a:r>
            <a:r>
              <a:rPr lang="en-US" sz="1800" b="1" i="0" u="sng" baseline="0" dirty="0" smtClean="0">
                <a:latin typeface="Calibri" pitchFamily="34" charset="0"/>
                <a:cs typeface="Calibri" pitchFamily="34" charset="0"/>
              </a:rPr>
              <a:t>corr.)</a:t>
            </a:r>
            <a:endParaRPr lang="en-US" sz="1800" b="1" i="0" u="sng" baseline="0" dirty="0">
              <a:latin typeface="Calibri" pitchFamily="34" charset="0"/>
              <a:cs typeface="Calibri" pitchFamily="34" charset="0"/>
            </a:endParaRPr>
          </a:p>
        </c:rich>
      </c:tx>
      <c:layout/>
      <c:overlay val="0"/>
    </c:title>
    <c:autoTitleDeleted val="0"/>
    <c:plotArea>
      <c:layout>
        <c:manualLayout>
          <c:layoutTarget val="inner"/>
          <c:xMode val="edge"/>
          <c:yMode val="edge"/>
          <c:x val="0.174710134917347"/>
          <c:y val="0.219153953412074"/>
          <c:w val="0.585494543445227"/>
          <c:h val="0.592278133202101"/>
        </c:manualLayout>
      </c:layout>
      <c:scatterChart>
        <c:scatterStyle val="lineMarker"/>
        <c:varyColors val="0"/>
        <c:ser>
          <c:idx val="0"/>
          <c:order val="0"/>
          <c:tx>
            <c:strRef>
              <c:f>'C:\Documents and Settings\ckokkino\Desktop\SMC\[Mech_Tests_2010_shlomo.xlsx]Test_SMC'!$N$14</c:f>
              <c:strCache>
                <c:ptCount val="1"/>
                <c:pt idx="0">
                  <c:v>0T corr</c:v>
                </c:pt>
              </c:strCache>
            </c:strRef>
          </c:tx>
          <c:xVal>
            <c:numRef>
              <c:f>'C:\Documents and Settings\ckokkino\Desktop\SMC\[Mech_Tests_2010_shlomo.xlsx]Test_SMC'!$M$16:$M$19</c:f>
              <c:numCache>
                <c:formatCode>General</c:formatCode>
                <c:ptCount val="4"/>
                <c:pt idx="0">
                  <c:v>0.0</c:v>
                </c:pt>
                <c:pt idx="1">
                  <c:v>0.3</c:v>
                </c:pt>
                <c:pt idx="2">
                  <c:v>0.800000000000001</c:v>
                </c:pt>
                <c:pt idx="3">
                  <c:v>1.0</c:v>
                </c:pt>
              </c:numCache>
            </c:numRef>
          </c:xVal>
          <c:yVal>
            <c:numRef>
              <c:f>'C:\Documents and Settings\ckokkino\Desktop\SMC\[Mech_Tests_2010_shlomo.xlsx]Test_SMC'!$N$16:$N$19</c:f>
              <c:numCache>
                <c:formatCode>General</c:formatCode>
                <c:ptCount val="4"/>
                <c:pt idx="0">
                  <c:v>-120.0</c:v>
                </c:pt>
                <c:pt idx="1">
                  <c:v>-60.0</c:v>
                </c:pt>
                <c:pt idx="2">
                  <c:v>400.0</c:v>
                </c:pt>
                <c:pt idx="3">
                  <c:v>517.0</c:v>
                </c:pt>
              </c:numCache>
            </c:numRef>
          </c:yVal>
          <c:smooth val="0"/>
        </c:ser>
        <c:ser>
          <c:idx val="1"/>
          <c:order val="1"/>
          <c:tx>
            <c:strRef>
              <c:f>'C:\Documents and Settings\ckokkino\Desktop\SMC\[Mech_Tests_2010_shlomo.xlsx]Test_SMC'!$O$14</c:f>
              <c:strCache>
                <c:ptCount val="1"/>
                <c:pt idx="0">
                  <c:v>3T corr</c:v>
                </c:pt>
              </c:strCache>
            </c:strRef>
          </c:tx>
          <c:xVal>
            <c:numRef>
              <c:f>'C:\Documents and Settings\ckokkino\Desktop\SMC\[Mech_Tests_2010_shlomo.xlsx]Test_SMC'!$M$16:$M$19</c:f>
              <c:numCache>
                <c:formatCode>General</c:formatCode>
                <c:ptCount val="4"/>
                <c:pt idx="0">
                  <c:v>0.0</c:v>
                </c:pt>
                <c:pt idx="1">
                  <c:v>0.3</c:v>
                </c:pt>
                <c:pt idx="2">
                  <c:v>0.800000000000001</c:v>
                </c:pt>
                <c:pt idx="3">
                  <c:v>1.0</c:v>
                </c:pt>
              </c:numCache>
            </c:numRef>
          </c:xVal>
          <c:yVal>
            <c:numRef>
              <c:f>'C:\Documents and Settings\ckokkino\Desktop\SMC\[Mech_Tests_2010_shlomo.xlsx]Test_SMC'!$O$16:$O$19</c:f>
              <c:numCache>
                <c:formatCode>General</c:formatCode>
                <c:ptCount val="4"/>
                <c:pt idx="0">
                  <c:v>55.0</c:v>
                </c:pt>
                <c:pt idx="1">
                  <c:v>125.0</c:v>
                </c:pt>
                <c:pt idx="2">
                  <c:v>425.0</c:v>
                </c:pt>
                <c:pt idx="3">
                  <c:v>525.0</c:v>
                </c:pt>
              </c:numCache>
            </c:numRef>
          </c:yVal>
          <c:smooth val="0"/>
        </c:ser>
        <c:dLbls>
          <c:showLegendKey val="0"/>
          <c:showVal val="0"/>
          <c:showCatName val="0"/>
          <c:showSerName val="0"/>
          <c:showPercent val="0"/>
          <c:showBubbleSize val="0"/>
        </c:dLbls>
        <c:axId val="541713880"/>
        <c:axId val="541719400"/>
      </c:scatterChart>
      <c:valAx>
        <c:axId val="541713880"/>
        <c:scaling>
          <c:orientation val="minMax"/>
        </c:scaling>
        <c:delete val="0"/>
        <c:axPos val="b"/>
        <c:title>
          <c:tx>
            <c:rich>
              <a:bodyPr/>
              <a:lstStyle/>
              <a:p>
                <a:pPr>
                  <a:defRPr/>
                </a:pPr>
                <a:r>
                  <a:rPr lang="en-US"/>
                  <a:t>Interference (mm)</a:t>
                </a:r>
              </a:p>
            </c:rich>
          </c:tx>
          <c:layout>
            <c:manualLayout>
              <c:xMode val="edge"/>
              <c:yMode val="edge"/>
              <c:x val="0.308076185286695"/>
              <c:y val="0.815407258945697"/>
            </c:manualLayout>
          </c:layout>
          <c:overlay val="0"/>
        </c:title>
        <c:numFmt formatCode="General" sourceLinked="1"/>
        <c:majorTickMark val="out"/>
        <c:minorTickMark val="none"/>
        <c:tickLblPos val="nextTo"/>
        <c:crossAx val="541719400"/>
        <c:crosses val="autoZero"/>
        <c:crossBetween val="midCat"/>
      </c:valAx>
      <c:valAx>
        <c:axId val="541719400"/>
        <c:scaling>
          <c:orientation val="minMax"/>
        </c:scaling>
        <c:delete val="0"/>
        <c:axPos val="l"/>
        <c:majorGridlines/>
        <c:title>
          <c:tx>
            <c:rich>
              <a:bodyPr rot="-5400000" vert="horz"/>
              <a:lstStyle/>
              <a:p>
                <a:pPr>
                  <a:defRPr/>
                </a:pPr>
                <a:r>
                  <a:rPr lang="en-US"/>
                  <a:t>Strain azimuth (</a:t>
                </a:r>
                <a:r>
                  <a:rPr lang="el-GR"/>
                  <a:t>με</a:t>
                </a:r>
                <a:r>
                  <a:rPr lang="en-US"/>
                  <a:t>)</a:t>
                </a:r>
              </a:p>
            </c:rich>
          </c:tx>
          <c:layout/>
          <c:overlay val="0"/>
        </c:title>
        <c:numFmt formatCode="General" sourceLinked="1"/>
        <c:majorTickMark val="out"/>
        <c:minorTickMark val="none"/>
        <c:tickLblPos val="nextTo"/>
        <c:crossAx val="541713880"/>
        <c:crosses val="autoZero"/>
        <c:crossBetween val="midCat"/>
      </c:valAx>
    </c:plotArea>
    <c:legend>
      <c:legendPos val="r"/>
      <c:layout/>
      <c:overlay val="0"/>
    </c:legend>
    <c:plotVisOnly val="1"/>
    <c:dispBlanksAs val="gap"/>
    <c:showDLblsOverMax val="0"/>
  </c:chart>
  <c:spPr>
    <a:gradFill rotWithShape="1">
      <a:gsLst>
        <a:gs pos="0">
          <a:schemeClr val="accent1">
            <a:lumMod val="20000"/>
            <a:lumOff val="80000"/>
          </a:schemeClr>
        </a:gs>
        <a:gs pos="35000">
          <a:srgbClr val="FE8637">
            <a:tint val="37000"/>
            <a:satMod val="300000"/>
          </a:srgbClr>
        </a:gs>
        <a:gs pos="100000">
          <a:srgbClr val="FE8637">
            <a:tint val="15000"/>
            <a:satMod val="350000"/>
          </a:srgbClr>
        </a:gs>
      </a:gsLst>
      <a:lin ang="16800000" scaled="0"/>
    </a:gradFill>
    <a:ln w="12700" cap="flat" cmpd="sng" algn="ctr">
      <a:solidFill>
        <a:schemeClr val="accent1"/>
      </a:solidFill>
      <a:prstDash val="solid"/>
    </a:ln>
    <a:effectLst>
      <a:outerShdw blurRad="40000" dist="20000" dir="5400000" rotWithShape="0">
        <a:srgbClr val="000000">
          <a:alpha val="38000"/>
        </a:srgbClr>
      </a:outerShdw>
    </a:effectLst>
  </c:spPr>
  <c:txPr>
    <a:bodyPr/>
    <a:lstStyle/>
    <a:p>
      <a:pPr>
        <a:defRPr>
          <a:solidFill>
            <a:schemeClr val="dk1"/>
          </a:solidFill>
          <a:latin typeface="+mn-lt"/>
          <a:ea typeface="+mn-ea"/>
          <a:cs typeface="+mn-cs"/>
        </a:defRPr>
      </a:pPr>
      <a:endParaRPr lang="en-US"/>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el-GR" sz="1800" b="1" i="0" u="sng" baseline="0" dirty="0" smtClean="0">
                <a:latin typeface="Calibri" pitchFamily="34" charset="0"/>
                <a:cs typeface="Calibri" pitchFamily="34" charset="0"/>
              </a:rPr>
              <a:t>σ – ε</a:t>
            </a:r>
            <a:endParaRPr lang="en-US" sz="1800" b="1" i="0" u="sng" baseline="0" dirty="0">
              <a:latin typeface="Calibri" pitchFamily="34" charset="0"/>
              <a:cs typeface="Calibri" pitchFamily="34" charset="0"/>
            </a:endParaRPr>
          </a:p>
        </c:rich>
      </c:tx>
      <c:layout/>
      <c:overlay val="0"/>
    </c:title>
    <c:autoTitleDeleted val="0"/>
    <c:plotArea>
      <c:layout>
        <c:manualLayout>
          <c:layoutTarget val="inner"/>
          <c:xMode val="edge"/>
          <c:yMode val="edge"/>
          <c:x val="0.150938205092785"/>
          <c:y val="0.242942018611311"/>
          <c:w val="0.619975595155869"/>
          <c:h val="0.485917044460352"/>
        </c:manualLayout>
      </c:layout>
      <c:scatterChart>
        <c:scatterStyle val="lineMarker"/>
        <c:varyColors val="0"/>
        <c:ser>
          <c:idx val="0"/>
          <c:order val="0"/>
          <c:tx>
            <c:strRef>
              <c:f>'C:\Documents and Settings\ckokkino\Desktop\SMC\[Mech_Tests_2010_shlomo.xlsx]Test_SMC'!$J$14</c:f>
              <c:strCache>
                <c:ptCount val="1"/>
                <c:pt idx="0">
                  <c:v>0T</c:v>
                </c:pt>
              </c:strCache>
            </c:strRef>
          </c:tx>
          <c:xVal>
            <c:numRef>
              <c:f>'C:\Documents and Settings\ckokkino\Desktop\SMC\[Mech_Tests_2010_shlomo.xlsx]Test_SMC'!$J$21:$J$23</c:f>
              <c:numCache>
                <c:formatCode>General</c:formatCode>
                <c:ptCount val="3"/>
                <c:pt idx="0">
                  <c:v>550.0</c:v>
                </c:pt>
                <c:pt idx="1">
                  <c:v>770.0</c:v>
                </c:pt>
                <c:pt idx="2">
                  <c:v>980.0</c:v>
                </c:pt>
              </c:numCache>
            </c:numRef>
          </c:xVal>
          <c:yVal>
            <c:numRef>
              <c:f>'C:\Documents and Settings\ckokkino\Desktop\SMC\[Mech_Tests_2010_shlomo.xlsx]Test_SMC'!$L$21:$L$23</c:f>
              <c:numCache>
                <c:formatCode>General</c:formatCode>
                <c:ptCount val="3"/>
                <c:pt idx="0">
                  <c:v>31.85</c:v>
                </c:pt>
                <c:pt idx="1">
                  <c:v>48.75</c:v>
                </c:pt>
                <c:pt idx="2">
                  <c:v>65.0</c:v>
                </c:pt>
              </c:numCache>
            </c:numRef>
          </c:yVal>
          <c:smooth val="0"/>
        </c:ser>
        <c:ser>
          <c:idx val="1"/>
          <c:order val="1"/>
          <c:tx>
            <c:strRef>
              <c:f>'C:\Documents and Settings\ckokkino\Desktop\SMC\[Mech_Tests_2010_shlomo.xlsx]Test_SMC'!$K$14</c:f>
              <c:strCache>
                <c:ptCount val="1"/>
                <c:pt idx="0">
                  <c:v>3T</c:v>
                </c:pt>
              </c:strCache>
            </c:strRef>
          </c:tx>
          <c:xVal>
            <c:numRef>
              <c:f>'C:\Documents and Settings\ckokkino\Desktop\SMC\[Mech_Tests_2010_shlomo.xlsx]Test_SMC'!$K$21:$K$23</c:f>
              <c:numCache>
                <c:formatCode>General</c:formatCode>
                <c:ptCount val="3"/>
                <c:pt idx="0">
                  <c:v>310.0</c:v>
                </c:pt>
                <c:pt idx="1">
                  <c:v>530.0</c:v>
                </c:pt>
                <c:pt idx="2">
                  <c:v>726.0</c:v>
                </c:pt>
              </c:numCache>
            </c:numRef>
          </c:xVal>
          <c:yVal>
            <c:numRef>
              <c:f>'C:\Documents and Settings\ckokkino\Desktop\SMC\[Mech_Tests_2010_shlomo.xlsx]Test_SMC'!$L$21:$L$23</c:f>
              <c:numCache>
                <c:formatCode>General</c:formatCode>
                <c:ptCount val="3"/>
                <c:pt idx="0">
                  <c:v>31.85</c:v>
                </c:pt>
                <c:pt idx="1">
                  <c:v>48.75</c:v>
                </c:pt>
                <c:pt idx="2">
                  <c:v>65.0</c:v>
                </c:pt>
              </c:numCache>
            </c:numRef>
          </c:yVal>
          <c:smooth val="0"/>
        </c:ser>
        <c:ser>
          <c:idx val="2"/>
          <c:order val="2"/>
          <c:tx>
            <c:v>Theor. Curve</c:v>
          </c:tx>
          <c:xVal>
            <c:numRef>
              <c:f>'C:\Documents and Settings\ckokkino\Desktop\SMC\[Mech_Tests_2010_shlomo.xlsx]Test_SMC'!$I$60:$I$70</c:f>
              <c:numCache>
                <c:formatCode>General</c:formatCode>
                <c:ptCount val="11"/>
                <c:pt idx="0">
                  <c:v>0.0</c:v>
                </c:pt>
                <c:pt idx="1">
                  <c:v>100.0</c:v>
                </c:pt>
                <c:pt idx="2">
                  <c:v>200.0</c:v>
                </c:pt>
                <c:pt idx="3">
                  <c:v>300.0</c:v>
                </c:pt>
                <c:pt idx="4">
                  <c:v>400.0</c:v>
                </c:pt>
                <c:pt idx="5">
                  <c:v>500.0</c:v>
                </c:pt>
                <c:pt idx="6">
                  <c:v>600.0</c:v>
                </c:pt>
                <c:pt idx="7">
                  <c:v>700.0</c:v>
                </c:pt>
                <c:pt idx="8">
                  <c:v>800.0</c:v>
                </c:pt>
                <c:pt idx="9">
                  <c:v>900.0</c:v>
                </c:pt>
                <c:pt idx="10">
                  <c:v>1000.0</c:v>
                </c:pt>
              </c:numCache>
            </c:numRef>
          </c:xVal>
          <c:yVal>
            <c:numRef>
              <c:f>'C:\Documents and Settings\ckokkino\Desktop\SMC\[Mech_Tests_2010_shlomo.xlsx]Test_SMC'!$J$60:$J$70</c:f>
              <c:numCache>
                <c:formatCode>General</c:formatCode>
                <c:ptCount val="11"/>
                <c:pt idx="0">
                  <c:v>0.0</c:v>
                </c:pt>
                <c:pt idx="1">
                  <c:v>7.2</c:v>
                </c:pt>
                <c:pt idx="2">
                  <c:v>14.4</c:v>
                </c:pt>
                <c:pt idx="3">
                  <c:v>21.6</c:v>
                </c:pt>
                <c:pt idx="4">
                  <c:v>28.8</c:v>
                </c:pt>
                <c:pt idx="5">
                  <c:v>36.0</c:v>
                </c:pt>
                <c:pt idx="6">
                  <c:v>43.2</c:v>
                </c:pt>
                <c:pt idx="7">
                  <c:v>50.4</c:v>
                </c:pt>
                <c:pt idx="8">
                  <c:v>57.6</c:v>
                </c:pt>
                <c:pt idx="9">
                  <c:v>64.8</c:v>
                </c:pt>
                <c:pt idx="10">
                  <c:v>72.0</c:v>
                </c:pt>
              </c:numCache>
            </c:numRef>
          </c:yVal>
          <c:smooth val="0"/>
        </c:ser>
        <c:dLbls>
          <c:showLegendKey val="0"/>
          <c:showVal val="0"/>
          <c:showCatName val="0"/>
          <c:showSerName val="0"/>
          <c:showPercent val="0"/>
          <c:showBubbleSize val="0"/>
        </c:dLbls>
        <c:axId val="541758008"/>
        <c:axId val="541763768"/>
      </c:scatterChart>
      <c:valAx>
        <c:axId val="541758008"/>
        <c:scaling>
          <c:orientation val="minMax"/>
        </c:scaling>
        <c:delete val="0"/>
        <c:axPos val="b"/>
        <c:title>
          <c:tx>
            <c:rich>
              <a:bodyPr/>
              <a:lstStyle/>
              <a:p>
                <a:pPr>
                  <a:defRPr/>
                </a:pPr>
                <a:r>
                  <a:rPr lang="en-US"/>
                  <a:t>Strain azimuth. (</a:t>
                </a:r>
                <a:r>
                  <a:rPr lang="el-GR"/>
                  <a:t>με</a:t>
                </a:r>
                <a:r>
                  <a:rPr lang="en-US"/>
                  <a:t>)</a:t>
                </a:r>
              </a:p>
            </c:rich>
          </c:tx>
          <c:layout/>
          <c:overlay val="0"/>
        </c:title>
        <c:numFmt formatCode="General" sourceLinked="1"/>
        <c:majorTickMark val="out"/>
        <c:minorTickMark val="none"/>
        <c:tickLblPos val="nextTo"/>
        <c:crossAx val="541763768"/>
        <c:crosses val="autoZero"/>
        <c:crossBetween val="midCat"/>
      </c:valAx>
      <c:valAx>
        <c:axId val="541763768"/>
        <c:scaling>
          <c:orientation val="minMax"/>
        </c:scaling>
        <c:delete val="0"/>
        <c:axPos val="l"/>
        <c:majorGridlines/>
        <c:title>
          <c:tx>
            <c:rich>
              <a:bodyPr rot="-5400000" vert="horz"/>
              <a:lstStyle/>
              <a:p>
                <a:pPr>
                  <a:defRPr/>
                </a:pPr>
                <a:r>
                  <a:rPr lang="en-US"/>
                  <a:t>Stress (MPa)</a:t>
                </a:r>
              </a:p>
            </c:rich>
          </c:tx>
          <c:layout/>
          <c:overlay val="0"/>
        </c:title>
        <c:numFmt formatCode="General" sourceLinked="1"/>
        <c:majorTickMark val="out"/>
        <c:minorTickMark val="none"/>
        <c:tickLblPos val="nextTo"/>
        <c:crossAx val="541758008"/>
        <c:crosses val="autoZero"/>
        <c:crossBetween val="midCat"/>
      </c:valAx>
    </c:plotArea>
    <c:legend>
      <c:legendPos val="r"/>
      <c:layout>
        <c:manualLayout>
          <c:xMode val="edge"/>
          <c:yMode val="edge"/>
          <c:x val="0.785935672514622"/>
          <c:y val="0.272098942177682"/>
          <c:w val="0.196520467836257"/>
          <c:h val="0.364892627057983"/>
        </c:manualLayout>
      </c:layout>
      <c:overlay val="0"/>
    </c:legend>
    <c:plotVisOnly val="1"/>
    <c:dispBlanksAs val="gap"/>
    <c:showDLblsOverMax val="0"/>
  </c:chart>
  <c:spPr>
    <a:gradFill rotWithShape="1">
      <a:gsLst>
        <a:gs pos="0">
          <a:schemeClr val="accent1">
            <a:lumMod val="20000"/>
            <a:lumOff val="80000"/>
          </a:schemeClr>
        </a:gs>
        <a:gs pos="35000">
          <a:srgbClr val="FE8637">
            <a:tint val="37000"/>
            <a:satMod val="300000"/>
          </a:srgbClr>
        </a:gs>
        <a:gs pos="100000">
          <a:srgbClr val="FE8637">
            <a:tint val="15000"/>
            <a:satMod val="350000"/>
          </a:srgbClr>
        </a:gs>
      </a:gsLst>
      <a:lin ang="21594000" scaled="0"/>
    </a:gradFill>
    <a:ln w="12700" cap="flat" cmpd="sng" algn="ctr">
      <a:solidFill>
        <a:schemeClr val="accent1">
          <a:shade val="95000"/>
          <a:satMod val="105000"/>
        </a:schemeClr>
      </a:solidFill>
      <a:prstDash val="solid"/>
    </a:ln>
    <a:effectLst>
      <a:outerShdw blurRad="40000" dist="20000" dir="5400000" rotWithShape="0">
        <a:srgbClr val="000000">
          <a:alpha val="38000"/>
        </a:srgbClr>
      </a:outerShdw>
    </a:effectLst>
  </c:spPr>
  <c:txPr>
    <a:bodyPr/>
    <a:lstStyle/>
    <a:p>
      <a:pPr>
        <a:defRPr>
          <a:solidFill>
            <a:schemeClr val="dk1"/>
          </a:solidFill>
          <a:latin typeface="+mn-lt"/>
          <a:ea typeface="+mn-ea"/>
          <a:cs typeface="+mn-cs"/>
        </a:defRPr>
      </a:pPr>
      <a:endParaRPr lang="en-US"/>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en-US"/>
              <a:t>SMC1 Powering Tests </a:t>
            </a:r>
          </a:p>
          <a:p>
            <a:pPr>
              <a:defRPr/>
            </a:pPr>
            <a:r>
              <a:rPr lang="en-US"/>
              <a:t>(One coil configuration)</a:t>
            </a:r>
          </a:p>
        </c:rich>
      </c:tx>
      <c:layout/>
      <c:overlay val="0"/>
    </c:title>
    <c:autoTitleDeleted val="0"/>
    <c:plotArea>
      <c:layout/>
      <c:scatterChart>
        <c:scatterStyle val="lineMarker"/>
        <c:varyColors val="0"/>
        <c:ser>
          <c:idx val="0"/>
          <c:order val="0"/>
          <c:tx>
            <c:strRef>
              <c:f>Sheet1!$B$2</c:f>
              <c:strCache>
                <c:ptCount val="1"/>
                <c:pt idx="0">
                  <c:v> @ 4.2K</c:v>
                </c:pt>
              </c:strCache>
            </c:strRef>
          </c:tx>
          <c:dPt>
            <c:idx val="5"/>
            <c:marker>
              <c:symbol val="circle"/>
              <c:size val="7"/>
              <c:spPr>
                <a:solidFill>
                  <a:srgbClr val="FF6600"/>
                </a:solidFill>
              </c:spPr>
            </c:marker>
            <c:bubble3D val="0"/>
          </c:dPt>
          <c:dPt>
            <c:idx val="6"/>
            <c:marker>
              <c:symbol val="circle"/>
              <c:size val="7"/>
              <c:spPr>
                <a:solidFill>
                  <a:srgbClr val="FF6600"/>
                </a:solidFill>
              </c:spPr>
            </c:marker>
            <c:bubble3D val="0"/>
          </c:dPt>
          <c:dPt>
            <c:idx val="7"/>
            <c:marker>
              <c:symbol val="circle"/>
              <c:size val="7"/>
              <c:spPr>
                <a:solidFill>
                  <a:srgbClr val="FF6600"/>
                </a:solidFill>
              </c:spPr>
            </c:marker>
            <c:bubble3D val="0"/>
          </c:dPt>
          <c:dPt>
            <c:idx val="8"/>
            <c:marker>
              <c:symbol val="circle"/>
              <c:size val="7"/>
              <c:spPr>
                <a:solidFill>
                  <a:srgbClr val="FF6600"/>
                </a:solidFill>
              </c:spPr>
            </c:marker>
            <c:bubble3D val="0"/>
          </c:dPt>
          <c:xVal>
            <c:numRef>
              <c:f>Sheet1!$A$3:$A$11</c:f>
              <c:numCache>
                <c:formatCode>General</c:formatCode>
                <c:ptCount val="9"/>
                <c:pt idx="0">
                  <c:v>1.0</c:v>
                </c:pt>
                <c:pt idx="1">
                  <c:v>2.0</c:v>
                </c:pt>
                <c:pt idx="2">
                  <c:v>3.0</c:v>
                </c:pt>
                <c:pt idx="3">
                  <c:v>4.0</c:v>
                </c:pt>
                <c:pt idx="4">
                  <c:v>5.0</c:v>
                </c:pt>
                <c:pt idx="5">
                  <c:v>6.0</c:v>
                </c:pt>
                <c:pt idx="6">
                  <c:v>7.0</c:v>
                </c:pt>
                <c:pt idx="7">
                  <c:v>8.0</c:v>
                </c:pt>
                <c:pt idx="8">
                  <c:v>9.0</c:v>
                </c:pt>
              </c:numCache>
            </c:numRef>
          </c:xVal>
          <c:yVal>
            <c:numRef>
              <c:f>Sheet1!$B$3:$B$11</c:f>
              <c:numCache>
                <c:formatCode>General</c:formatCode>
                <c:ptCount val="9"/>
                <c:pt idx="0">
                  <c:v>7366.0</c:v>
                </c:pt>
                <c:pt idx="1">
                  <c:v>6760.0</c:v>
                </c:pt>
                <c:pt idx="2">
                  <c:v>6400.0</c:v>
                </c:pt>
                <c:pt idx="3">
                  <c:v>6968.0</c:v>
                </c:pt>
                <c:pt idx="4">
                  <c:v>6898.0</c:v>
                </c:pt>
                <c:pt idx="5">
                  <c:v>6996.0</c:v>
                </c:pt>
                <c:pt idx="6">
                  <c:v>6507.0</c:v>
                </c:pt>
                <c:pt idx="7">
                  <c:v>7146.0</c:v>
                </c:pt>
                <c:pt idx="8">
                  <c:v>6368.0</c:v>
                </c:pt>
              </c:numCache>
            </c:numRef>
          </c:yVal>
          <c:smooth val="0"/>
        </c:ser>
        <c:ser>
          <c:idx val="1"/>
          <c:order val="1"/>
          <c:tx>
            <c:strRef>
              <c:f>Sheet1!$E$2</c:f>
              <c:strCache>
                <c:ptCount val="1"/>
                <c:pt idx="0">
                  <c:v> @ 1.9K</c:v>
                </c:pt>
              </c:strCache>
            </c:strRef>
          </c:tx>
          <c:dPt>
            <c:idx val="6"/>
            <c:marker>
              <c:symbol val="triangle"/>
              <c:size val="7"/>
              <c:spPr>
                <a:solidFill>
                  <a:srgbClr val="3366FF"/>
                </a:solidFill>
              </c:spPr>
            </c:marker>
            <c:bubble3D val="0"/>
          </c:dPt>
          <c:dPt>
            <c:idx val="7"/>
            <c:marker>
              <c:symbol val="triangle"/>
              <c:size val="7"/>
              <c:spPr>
                <a:solidFill>
                  <a:srgbClr val="3366FF"/>
                </a:solidFill>
              </c:spPr>
            </c:marker>
            <c:bubble3D val="0"/>
          </c:dPt>
          <c:dPt>
            <c:idx val="8"/>
            <c:marker>
              <c:symbol val="triangle"/>
              <c:size val="7"/>
              <c:spPr>
                <a:solidFill>
                  <a:srgbClr val="3366FF"/>
                </a:solidFill>
              </c:spPr>
            </c:marker>
            <c:bubble3D val="0"/>
          </c:dPt>
          <c:dPt>
            <c:idx val="9"/>
            <c:marker>
              <c:symbol val="triangle"/>
              <c:size val="7"/>
              <c:spPr>
                <a:solidFill>
                  <a:srgbClr val="3366FF"/>
                </a:solidFill>
              </c:spPr>
            </c:marker>
            <c:bubble3D val="0"/>
          </c:dPt>
          <c:xVal>
            <c:numRef>
              <c:f>Sheet1!$D$3:$D$12</c:f>
              <c:numCache>
                <c:formatCode>General</c:formatCode>
                <c:ptCount val="10"/>
                <c:pt idx="0">
                  <c:v>10.0</c:v>
                </c:pt>
                <c:pt idx="1">
                  <c:v>11.0</c:v>
                </c:pt>
                <c:pt idx="2">
                  <c:v>12.0</c:v>
                </c:pt>
                <c:pt idx="3">
                  <c:v>13.0</c:v>
                </c:pt>
                <c:pt idx="4">
                  <c:v>14.0</c:v>
                </c:pt>
                <c:pt idx="5">
                  <c:v>15.0</c:v>
                </c:pt>
                <c:pt idx="6">
                  <c:v>16.0</c:v>
                </c:pt>
                <c:pt idx="7">
                  <c:v>17.0</c:v>
                </c:pt>
                <c:pt idx="8">
                  <c:v>18.0</c:v>
                </c:pt>
                <c:pt idx="9">
                  <c:v>19.0</c:v>
                </c:pt>
              </c:numCache>
            </c:numRef>
          </c:xVal>
          <c:yVal>
            <c:numRef>
              <c:f>Sheet1!$E$3:$E$12</c:f>
              <c:numCache>
                <c:formatCode>General</c:formatCode>
                <c:ptCount val="10"/>
                <c:pt idx="0">
                  <c:v>7332.0</c:v>
                </c:pt>
                <c:pt idx="1">
                  <c:v>7686.0</c:v>
                </c:pt>
                <c:pt idx="2">
                  <c:v>7192.0</c:v>
                </c:pt>
                <c:pt idx="3">
                  <c:v>7782.0</c:v>
                </c:pt>
                <c:pt idx="4">
                  <c:v>7482.0</c:v>
                </c:pt>
                <c:pt idx="5">
                  <c:v>7518.0</c:v>
                </c:pt>
                <c:pt idx="6">
                  <c:v>7174.0</c:v>
                </c:pt>
                <c:pt idx="7">
                  <c:v>6861.0</c:v>
                </c:pt>
                <c:pt idx="8">
                  <c:v>7267.0</c:v>
                </c:pt>
                <c:pt idx="9">
                  <c:v>6772.0</c:v>
                </c:pt>
              </c:numCache>
            </c:numRef>
          </c:yVal>
          <c:smooth val="0"/>
        </c:ser>
        <c:ser>
          <c:idx val="2"/>
          <c:order val="2"/>
          <c:tx>
            <c:v>Short Sample limit</c:v>
          </c:tx>
          <c:marker>
            <c:spPr>
              <a:noFill/>
            </c:spPr>
          </c:marker>
          <c:xVal>
            <c:numRef>
              <c:f>Sheet1!$B$35:$B$36</c:f>
              <c:numCache>
                <c:formatCode>General</c:formatCode>
                <c:ptCount val="2"/>
                <c:pt idx="0">
                  <c:v>0.0</c:v>
                </c:pt>
                <c:pt idx="1">
                  <c:v>30.0</c:v>
                </c:pt>
              </c:numCache>
            </c:numRef>
          </c:xVal>
          <c:yVal>
            <c:numRef>
              <c:f>Sheet1!$C$35:$C$36</c:f>
              <c:numCache>
                <c:formatCode>General</c:formatCode>
                <c:ptCount val="2"/>
                <c:pt idx="0">
                  <c:v>17000.0</c:v>
                </c:pt>
                <c:pt idx="1">
                  <c:v>17000.0</c:v>
                </c:pt>
              </c:numCache>
            </c:numRef>
          </c:yVal>
          <c:smooth val="0"/>
        </c:ser>
        <c:dLbls>
          <c:showLegendKey val="0"/>
          <c:showVal val="0"/>
          <c:showCatName val="0"/>
          <c:showSerName val="0"/>
          <c:showPercent val="0"/>
          <c:showBubbleSize val="0"/>
        </c:dLbls>
        <c:axId val="541891176"/>
        <c:axId val="541898008"/>
      </c:scatterChart>
      <c:valAx>
        <c:axId val="541891176"/>
        <c:scaling>
          <c:orientation val="minMax"/>
          <c:max val="19.0"/>
          <c:min val="0.0"/>
        </c:scaling>
        <c:delete val="0"/>
        <c:axPos val="b"/>
        <c:title>
          <c:tx>
            <c:rich>
              <a:bodyPr/>
              <a:lstStyle/>
              <a:p>
                <a:pPr>
                  <a:defRPr/>
                </a:pPr>
                <a:r>
                  <a:rPr lang="en-US"/>
                  <a:t>Quench Nr</a:t>
                </a:r>
              </a:p>
            </c:rich>
          </c:tx>
          <c:layout/>
          <c:overlay val="0"/>
        </c:title>
        <c:numFmt formatCode="General" sourceLinked="1"/>
        <c:majorTickMark val="out"/>
        <c:minorTickMark val="none"/>
        <c:tickLblPos val="nextTo"/>
        <c:crossAx val="541898008"/>
        <c:crosses val="autoZero"/>
        <c:crossBetween val="midCat"/>
      </c:valAx>
      <c:valAx>
        <c:axId val="541898008"/>
        <c:scaling>
          <c:orientation val="minMax"/>
          <c:max val="17000.0"/>
          <c:min val="0.0"/>
        </c:scaling>
        <c:delete val="0"/>
        <c:axPos val="l"/>
        <c:majorGridlines/>
        <c:title>
          <c:tx>
            <c:rich>
              <a:bodyPr/>
              <a:lstStyle/>
              <a:p>
                <a:pPr>
                  <a:defRPr/>
                </a:pPr>
                <a:r>
                  <a:rPr lang="en-US"/>
                  <a:t>I (A)</a:t>
                </a:r>
              </a:p>
            </c:rich>
          </c:tx>
          <c:layout/>
          <c:overlay val="0"/>
        </c:title>
        <c:numFmt formatCode="General" sourceLinked="1"/>
        <c:majorTickMark val="out"/>
        <c:minorTickMark val="none"/>
        <c:tickLblPos val="nextTo"/>
        <c:crossAx val="541891176"/>
        <c:crosses val="autoZero"/>
        <c:crossBetween val="midCat"/>
      </c:valAx>
    </c:plotArea>
    <c:legend>
      <c:legendPos val="r"/>
      <c:layout/>
      <c:overlay val="0"/>
    </c:legend>
    <c:plotVisOnly val="1"/>
    <c:dispBlanksAs val="gap"/>
    <c:showDLblsOverMax val="0"/>
  </c:chart>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154524692429478"/>
          <c:y val="0.0400090799460878"/>
          <c:w val="0.80254282843903"/>
          <c:h val="0.795357026317656"/>
        </c:manualLayout>
      </c:layout>
      <c:scatterChart>
        <c:scatterStyle val="lineMarker"/>
        <c:varyColors val="0"/>
        <c:ser>
          <c:idx val="0"/>
          <c:order val="0"/>
          <c:tx>
            <c:v>SMC1 one coil</c:v>
          </c:tx>
          <c:spPr>
            <a:ln w="19050">
              <a:solidFill>
                <a:schemeClr val="tx1"/>
              </a:solidFill>
            </a:ln>
          </c:spPr>
          <c:marker>
            <c:symbol val="triangle"/>
            <c:size val="7"/>
            <c:spPr>
              <a:solidFill>
                <a:sysClr val="window" lastClr="FFFFFF"/>
              </a:solidFill>
              <a:ln w="12700">
                <a:solidFill>
                  <a:prstClr val="black"/>
                </a:solidFill>
              </a:ln>
            </c:spPr>
          </c:marker>
          <c:xVal>
            <c:numRef>
              <c:f>'SMC1 one coil'!$F$13:$F$33</c:f>
              <c:numCache>
                <c:formatCode>0.00</c:formatCode>
                <c:ptCount val="21"/>
                <c:pt idx="0">
                  <c:v>0.0</c:v>
                </c:pt>
                <c:pt idx="1">
                  <c:v>1.0381</c:v>
                </c:pt>
                <c:pt idx="2">
                  <c:v>2.0547</c:v>
                </c:pt>
                <c:pt idx="3">
                  <c:v>2.829899999999997</c:v>
                </c:pt>
                <c:pt idx="4">
                  <c:v>3.446799999999999</c:v>
                </c:pt>
                <c:pt idx="5">
                  <c:v>4.022399999999998</c:v>
                </c:pt>
                <c:pt idx="6">
                  <c:v>4.5754</c:v>
                </c:pt>
                <c:pt idx="7">
                  <c:v>5.110199999999995</c:v>
                </c:pt>
                <c:pt idx="8">
                  <c:v>5.6338</c:v>
                </c:pt>
                <c:pt idx="9">
                  <c:v>6.150099999999997</c:v>
                </c:pt>
                <c:pt idx="10">
                  <c:v>6.661499999999997</c:v>
                </c:pt>
                <c:pt idx="11">
                  <c:v>7.168599999999985</c:v>
                </c:pt>
                <c:pt idx="12">
                  <c:v>7.6723</c:v>
                </c:pt>
                <c:pt idx="13">
                  <c:v>8.173</c:v>
                </c:pt>
                <c:pt idx="14">
                  <c:v>8.671100000000001</c:v>
                </c:pt>
                <c:pt idx="15">
                  <c:v>9.166500000000002</c:v>
                </c:pt>
                <c:pt idx="16">
                  <c:v>9.65940000000002</c:v>
                </c:pt>
                <c:pt idx="17">
                  <c:v>10.151</c:v>
                </c:pt>
                <c:pt idx="18">
                  <c:v>10.64</c:v>
                </c:pt>
                <c:pt idx="19">
                  <c:v>11.128</c:v>
                </c:pt>
                <c:pt idx="20">
                  <c:v>11.615</c:v>
                </c:pt>
              </c:numCache>
            </c:numRef>
          </c:xVal>
          <c:yVal>
            <c:numRef>
              <c:f>'SMC1 one coil'!$B$13:$B$33</c:f>
              <c:numCache>
                <c:formatCode>General</c:formatCode>
                <c:ptCount val="21"/>
                <c:pt idx="0">
                  <c:v>0.0</c:v>
                </c:pt>
                <c:pt idx="1">
                  <c:v>1000.0</c:v>
                </c:pt>
                <c:pt idx="2">
                  <c:v>2000.0</c:v>
                </c:pt>
                <c:pt idx="3">
                  <c:v>3000.0</c:v>
                </c:pt>
                <c:pt idx="4">
                  <c:v>4000.0</c:v>
                </c:pt>
                <c:pt idx="5">
                  <c:v>5000.0</c:v>
                </c:pt>
                <c:pt idx="6">
                  <c:v>6000.0</c:v>
                </c:pt>
                <c:pt idx="7">
                  <c:v>7000.0</c:v>
                </c:pt>
                <c:pt idx="8">
                  <c:v>8000.0</c:v>
                </c:pt>
                <c:pt idx="9">
                  <c:v>9000.0</c:v>
                </c:pt>
                <c:pt idx="10">
                  <c:v>10000.0</c:v>
                </c:pt>
                <c:pt idx="11">
                  <c:v>11000.0</c:v>
                </c:pt>
                <c:pt idx="12">
                  <c:v>12000.0</c:v>
                </c:pt>
                <c:pt idx="13">
                  <c:v>13000.0</c:v>
                </c:pt>
                <c:pt idx="14">
                  <c:v>14000.0</c:v>
                </c:pt>
                <c:pt idx="15">
                  <c:v>15000.0</c:v>
                </c:pt>
                <c:pt idx="16">
                  <c:v>16000.0</c:v>
                </c:pt>
                <c:pt idx="17">
                  <c:v>17000.0</c:v>
                </c:pt>
                <c:pt idx="18">
                  <c:v>18000.0</c:v>
                </c:pt>
                <c:pt idx="19">
                  <c:v>19000.0</c:v>
                </c:pt>
                <c:pt idx="20">
                  <c:v>20000.0</c:v>
                </c:pt>
              </c:numCache>
            </c:numRef>
          </c:yVal>
          <c:smooth val="0"/>
        </c:ser>
        <c:ser>
          <c:idx val="2"/>
          <c:order val="1"/>
          <c:tx>
            <c:v>SMC1 two coils</c:v>
          </c:tx>
          <c:spPr>
            <a:ln w="19050">
              <a:solidFill>
                <a:schemeClr val="accent1"/>
              </a:solidFill>
            </a:ln>
          </c:spPr>
          <c:marker>
            <c:symbol val="diamond"/>
            <c:size val="7"/>
            <c:spPr>
              <a:solidFill>
                <a:sysClr val="window" lastClr="FFFFFF"/>
              </a:solidFill>
              <a:ln w="12700">
                <a:solidFill>
                  <a:srgbClr val="4F81BD"/>
                </a:solidFill>
              </a:ln>
            </c:spPr>
          </c:marker>
          <c:xVal>
            <c:numRef>
              <c:f>'SMC1'!$F$13:$F$28</c:f>
              <c:numCache>
                <c:formatCode>0.00</c:formatCode>
                <c:ptCount val="16"/>
                <c:pt idx="0">
                  <c:v>0.0</c:v>
                </c:pt>
                <c:pt idx="1">
                  <c:v>1.8083</c:v>
                </c:pt>
                <c:pt idx="2">
                  <c:v>2.995599999999999</c:v>
                </c:pt>
                <c:pt idx="3">
                  <c:v>3.9097</c:v>
                </c:pt>
                <c:pt idx="4">
                  <c:v>4.757</c:v>
                </c:pt>
                <c:pt idx="5">
                  <c:v>5.5726</c:v>
                </c:pt>
                <c:pt idx="6">
                  <c:v>6.3734</c:v>
                </c:pt>
                <c:pt idx="7">
                  <c:v>7.1614</c:v>
                </c:pt>
                <c:pt idx="8">
                  <c:v>7.9408</c:v>
                </c:pt>
                <c:pt idx="9">
                  <c:v>8.711199999999997</c:v>
                </c:pt>
                <c:pt idx="10">
                  <c:v>9.474900000000003</c:v>
                </c:pt>
                <c:pt idx="11">
                  <c:v>10.234</c:v>
                </c:pt>
                <c:pt idx="12">
                  <c:v>10.989</c:v>
                </c:pt>
                <c:pt idx="13">
                  <c:v>11.74</c:v>
                </c:pt>
                <c:pt idx="14">
                  <c:v>12.488</c:v>
                </c:pt>
                <c:pt idx="15">
                  <c:v>13.234</c:v>
                </c:pt>
              </c:numCache>
            </c:numRef>
          </c:xVal>
          <c:yVal>
            <c:numRef>
              <c:f>'SMC1'!$B$13:$B$28</c:f>
              <c:numCache>
                <c:formatCode>General</c:formatCode>
                <c:ptCount val="16"/>
                <c:pt idx="0">
                  <c:v>0.0</c:v>
                </c:pt>
                <c:pt idx="1">
                  <c:v>1000.0</c:v>
                </c:pt>
                <c:pt idx="2">
                  <c:v>2000.0</c:v>
                </c:pt>
                <c:pt idx="3">
                  <c:v>3000.0</c:v>
                </c:pt>
                <c:pt idx="4">
                  <c:v>4000.0</c:v>
                </c:pt>
                <c:pt idx="5">
                  <c:v>5000.0</c:v>
                </c:pt>
                <c:pt idx="6">
                  <c:v>6000.0</c:v>
                </c:pt>
                <c:pt idx="7">
                  <c:v>7000.0</c:v>
                </c:pt>
                <c:pt idx="8">
                  <c:v>8000.0</c:v>
                </c:pt>
                <c:pt idx="9">
                  <c:v>9000.0</c:v>
                </c:pt>
                <c:pt idx="10">
                  <c:v>10000.0</c:v>
                </c:pt>
                <c:pt idx="11">
                  <c:v>11000.0</c:v>
                </c:pt>
                <c:pt idx="12">
                  <c:v>12000.0</c:v>
                </c:pt>
                <c:pt idx="13">
                  <c:v>13000.0</c:v>
                </c:pt>
                <c:pt idx="14">
                  <c:v>14000.0</c:v>
                </c:pt>
                <c:pt idx="15">
                  <c:v>15000.0</c:v>
                </c:pt>
              </c:numCache>
            </c:numRef>
          </c:yVal>
          <c:smooth val="0"/>
        </c:ser>
        <c:ser>
          <c:idx val="1"/>
          <c:order val="2"/>
          <c:tx>
            <c:v>strand 4.2 K</c:v>
          </c:tx>
          <c:spPr>
            <a:ln w="19050">
              <a:solidFill>
                <a:schemeClr val="accent2"/>
              </a:solidFill>
            </a:ln>
          </c:spPr>
          <c:marker>
            <c:symbol val="square"/>
            <c:size val="5"/>
            <c:spPr>
              <a:solidFill>
                <a:sysClr val="window" lastClr="FFFFFF"/>
              </a:solidFill>
              <a:ln w="12700">
                <a:solidFill>
                  <a:srgbClr val="C0504D"/>
                </a:solidFill>
              </a:ln>
            </c:spPr>
          </c:marker>
          <c:xVal>
            <c:numRef>
              <c:f>'SMC1 one coil'!$S$13:$S$43</c:f>
              <c:numCache>
                <c:formatCode>0.0</c:formatCode>
                <c:ptCount val="31"/>
                <c:pt idx="0">
                  <c:v>12.0</c:v>
                </c:pt>
                <c:pt idx="1">
                  <c:v>11.0</c:v>
                </c:pt>
                <c:pt idx="2">
                  <c:v>10.0</c:v>
                </c:pt>
                <c:pt idx="3">
                  <c:v>9.0</c:v>
                </c:pt>
              </c:numCache>
            </c:numRef>
          </c:xVal>
          <c:yVal>
            <c:numRef>
              <c:f>'SMC1 one coil'!$P$13:$P$43</c:f>
              <c:numCache>
                <c:formatCode>0</c:formatCode>
                <c:ptCount val="31"/>
                <c:pt idx="0">
                  <c:v>9086.62041819551</c:v>
                </c:pt>
                <c:pt idx="1">
                  <c:v>12675.45369260881</c:v>
                </c:pt>
                <c:pt idx="2">
                  <c:v>16913.33128260755</c:v>
                </c:pt>
                <c:pt idx="3">
                  <c:v>22044.59928347086</c:v>
                </c:pt>
              </c:numCache>
            </c:numRef>
          </c:yVal>
          <c:smooth val="0"/>
        </c:ser>
        <c:dLbls>
          <c:showLegendKey val="0"/>
          <c:showVal val="0"/>
          <c:showCatName val="0"/>
          <c:showSerName val="0"/>
          <c:showPercent val="0"/>
          <c:showBubbleSize val="0"/>
        </c:dLbls>
        <c:axId val="541941176"/>
        <c:axId val="541949144"/>
      </c:scatterChart>
      <c:valAx>
        <c:axId val="541941176"/>
        <c:scaling>
          <c:orientation val="minMax"/>
          <c:max val="14.0"/>
          <c:min val="0.0"/>
        </c:scaling>
        <c:delete val="0"/>
        <c:axPos val="b"/>
        <c:majorGridlines/>
        <c:minorGridlines/>
        <c:title>
          <c:tx>
            <c:rich>
              <a:bodyPr/>
              <a:lstStyle/>
              <a:p>
                <a:pPr>
                  <a:defRPr/>
                </a:pPr>
                <a:r>
                  <a:rPr lang="en-US" b="0"/>
                  <a:t>B peak coil [T]</a:t>
                </a:r>
              </a:p>
            </c:rich>
          </c:tx>
          <c:layout/>
          <c:overlay val="0"/>
        </c:title>
        <c:numFmt formatCode="0" sourceLinked="0"/>
        <c:majorTickMark val="out"/>
        <c:minorTickMark val="none"/>
        <c:tickLblPos val="nextTo"/>
        <c:crossAx val="541949144"/>
        <c:crosses val="autoZero"/>
        <c:crossBetween val="midCat"/>
        <c:majorUnit val="1.0"/>
        <c:minorUnit val="0.5"/>
      </c:valAx>
      <c:valAx>
        <c:axId val="541949144"/>
        <c:scaling>
          <c:orientation val="minMax"/>
          <c:max val="20000.0"/>
          <c:min val="0.0"/>
        </c:scaling>
        <c:delete val="0"/>
        <c:axPos val="l"/>
        <c:majorGridlines/>
        <c:minorGridlines/>
        <c:title>
          <c:tx>
            <c:rich>
              <a:bodyPr rot="-5400000" vert="horz"/>
              <a:lstStyle/>
              <a:p>
                <a:pPr>
                  <a:defRPr/>
                </a:pPr>
                <a:r>
                  <a:rPr lang="en-US" b="0"/>
                  <a:t>I [A]</a:t>
                </a:r>
              </a:p>
            </c:rich>
          </c:tx>
          <c:layout/>
          <c:overlay val="0"/>
        </c:title>
        <c:numFmt formatCode="0" sourceLinked="0"/>
        <c:majorTickMark val="out"/>
        <c:minorTickMark val="none"/>
        <c:tickLblPos val="nextTo"/>
        <c:crossAx val="541941176"/>
        <c:crosses val="autoZero"/>
        <c:crossBetween val="midCat"/>
        <c:majorUnit val="2000.0"/>
        <c:minorUnit val="500.0"/>
      </c:valAx>
      <c:spPr>
        <a:ln>
          <a:solidFill>
            <a:schemeClr val="bg1">
              <a:lumMod val="50000"/>
            </a:schemeClr>
          </a:solidFill>
        </a:ln>
      </c:spPr>
    </c:plotArea>
    <c:legend>
      <c:legendPos val="r"/>
      <c:layout>
        <c:manualLayout>
          <c:xMode val="edge"/>
          <c:yMode val="edge"/>
          <c:x val="0.174762753854165"/>
          <c:y val="0.308560686670924"/>
          <c:w val="0.245410926840558"/>
          <c:h val="0.159454919486416"/>
        </c:manualLayout>
      </c:layout>
      <c:overlay val="1"/>
      <c:spPr>
        <a:solidFill>
          <a:sysClr val="window" lastClr="FFFFFF"/>
        </a:solidFill>
      </c:spPr>
    </c:legend>
    <c:plotVisOnly val="1"/>
    <c:dispBlanksAs val="gap"/>
    <c:showDLblsOverMax val="0"/>
  </c:chart>
  <c:spPr>
    <a:ln>
      <a:noFill/>
    </a:ln>
  </c:spPr>
  <c:externalData r:id="rId1">
    <c:autoUpdate val="0"/>
  </c:externalData>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8E8C1E22-1DEA-9C40-8620-B0B37724DC71}" type="datetimeFigureOut">
              <a:rPr lang="en-US" smtClean="0"/>
              <a:pPr/>
              <a:t>19/01/2011</a:t>
            </a:fld>
            <a:endParaRPr lang="en-GB"/>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6937576A-7143-6A43-B7BD-243A14FDE04E}" type="slidenum">
              <a:rPr lang="en-GB" smtClean="0"/>
              <a:pPr/>
              <a:t>‹#›</a:t>
            </a:fld>
            <a:endParaRPr lang="en-GB"/>
          </a:p>
        </p:txBody>
      </p:sp>
    </p:spTree>
    <p:extLst>
      <p:ext uri="{BB962C8B-B14F-4D97-AF65-F5344CB8AC3E}">
        <p14:creationId xmlns:p14="http://schemas.microsoft.com/office/powerpoint/2010/main" val="1606012056"/>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3D42669-9C27-C24D-9921-66D35226B091}" type="datetimeFigureOut">
              <a:rPr lang="en-US" smtClean="0"/>
              <a:pPr/>
              <a:t>19/01/2011</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fr-CH" smtClean="0"/>
              <a:t>Click to edit Master text styles</a:t>
            </a:r>
          </a:p>
          <a:p>
            <a:pPr lvl="1"/>
            <a:r>
              <a:rPr lang="fr-CH" smtClean="0"/>
              <a:t>Second level</a:t>
            </a:r>
          </a:p>
          <a:p>
            <a:pPr lvl="2"/>
            <a:r>
              <a:rPr lang="fr-CH" smtClean="0"/>
              <a:t>Third level</a:t>
            </a:r>
          </a:p>
          <a:p>
            <a:pPr lvl="3"/>
            <a:r>
              <a:rPr lang="fr-CH" smtClean="0"/>
              <a:t>Fourth level</a:t>
            </a:r>
          </a:p>
          <a:p>
            <a:pPr lvl="4"/>
            <a:r>
              <a:rPr lang="fr-CH"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CCF31D1-A04C-9F4C-AC51-82AEC646A073}" type="slidenum">
              <a:rPr lang="en-GB" smtClean="0"/>
              <a:pPr/>
              <a:t>‹#›</a:t>
            </a:fld>
            <a:endParaRPr lang="en-GB"/>
          </a:p>
        </p:txBody>
      </p:sp>
    </p:spTree>
    <p:extLst>
      <p:ext uri="{BB962C8B-B14F-4D97-AF65-F5344CB8AC3E}">
        <p14:creationId xmlns:p14="http://schemas.microsoft.com/office/powerpoint/2010/main" val="3091866028"/>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7CCF31D1-A04C-9F4C-AC51-82AEC646A073}" type="slidenum">
              <a:rPr lang="en-GB" smtClean="0"/>
              <a:pPr/>
              <a:t>6</a:t>
            </a:fld>
            <a:endParaRPr lang="en-GB"/>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7CCF31D1-A04C-9F4C-AC51-82AEC646A073}" type="slidenum">
              <a:rPr lang="en-GB" smtClean="0"/>
              <a:pPr/>
              <a:t>17</a:t>
            </a:fld>
            <a:endParaRPr lang="en-GB"/>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1"/>
      </p:bgRef>
    </p:bg>
    <p:spTree>
      <p:nvGrpSpPr>
        <p:cNvPr id="1" name=""/>
        <p:cNvGrpSpPr/>
        <p:nvPr/>
      </p:nvGrpSpPr>
      <p:grpSpPr>
        <a:xfrm>
          <a:off x="0" y="0"/>
          <a:ext cx="0" cy="0"/>
          <a:chOff x="0" y="0"/>
          <a:chExt cx="0" cy="0"/>
        </a:xfrm>
      </p:grpSpPr>
      <p:sp>
        <p:nvSpPr>
          <p:cNvPr id="8" name="Title 7"/>
          <p:cNvSpPr>
            <a:spLocks noGrp="1"/>
          </p:cNvSpPr>
          <p:nvPr>
            <p:ph type="ctrTitle"/>
          </p:nvPr>
        </p:nvSpPr>
        <p:spPr>
          <a:xfrm>
            <a:off x="2286000" y="3124200"/>
            <a:ext cx="6172200" cy="1894362"/>
          </a:xfrm>
        </p:spPr>
        <p:txBody>
          <a:bodyPr/>
          <a:lstStyle>
            <a:lvl1pPr>
              <a:defRPr b="1"/>
            </a:lvl1pPr>
          </a:lstStyle>
          <a:p>
            <a:r>
              <a:rPr kumimoji="0" lang="en-US" smtClean="0"/>
              <a:t>Click to edit Master title style</a:t>
            </a:r>
            <a:endParaRPr kumimoji="0" lang="en-US"/>
          </a:p>
        </p:txBody>
      </p:sp>
      <p:sp>
        <p:nvSpPr>
          <p:cNvPr id="9" name="Subtitle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bwMode="auto">
          <a:xfrm rot="5400000">
            <a:off x="7764621" y="1174097"/>
            <a:ext cx="2286000" cy="381000"/>
          </a:xfrm>
        </p:spPr>
        <p:txBody>
          <a:bodyPr/>
          <a:lstStyle/>
          <a:p>
            <a:r>
              <a:rPr lang="fr-CH" smtClean="0"/>
              <a:t>20/01/2011</a:t>
            </a:r>
            <a:endParaRPr lang="en-US"/>
          </a:p>
        </p:txBody>
      </p:sp>
      <p:sp>
        <p:nvSpPr>
          <p:cNvPr id="17" name="Footer Placeholder 16"/>
          <p:cNvSpPr>
            <a:spLocks noGrp="1"/>
          </p:cNvSpPr>
          <p:nvPr>
            <p:ph type="ftr" sz="quarter" idx="11"/>
          </p:nvPr>
        </p:nvSpPr>
        <p:spPr bwMode="auto">
          <a:xfrm rot="5400000">
            <a:off x="7077269" y="4181669"/>
            <a:ext cx="3657600" cy="384048"/>
          </a:xfrm>
        </p:spPr>
        <p:txBody>
          <a:bodyPr/>
          <a:lstStyle/>
          <a:p>
            <a:r>
              <a:rPr lang="en-US" smtClean="0"/>
              <a:t>J.C. Perez TE-MSC-ML          Eucard WP7-HFM                     ESAC Review (Saclay)</a:t>
            </a:r>
            <a:endParaRPr lang="en-US"/>
          </a:p>
        </p:txBody>
      </p:sp>
      <p:sp>
        <p:nvSpPr>
          <p:cNvPr id="10" name="Rectangle 9"/>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Rectangle 13"/>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Rectangle 18"/>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Straight Connector 10"/>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Straight Connector 17"/>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0" name="Straight Connector 19"/>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Straight Connec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Straight Connector 14"/>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2" name="Straight Connector 21"/>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7" name="Rectangle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l 20"/>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l 22"/>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Oval 23"/>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Oval 25"/>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Oval 24"/>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Slide Number Placeholder 28"/>
          <p:cNvSpPr>
            <a:spLocks noGrp="1"/>
          </p:cNvSpPr>
          <p:nvPr>
            <p:ph type="sldNum" sz="quarter" idx="12"/>
          </p:nvPr>
        </p:nvSpPr>
        <p:spPr bwMode="auto">
          <a:xfrm>
            <a:off x="1325544" y="4928702"/>
            <a:ext cx="609600" cy="517524"/>
          </a:xfrm>
        </p:spPr>
        <p:txBody>
          <a:bodyPr/>
          <a:lstStyle/>
          <a:p>
            <a:fld id="{A1AD90BA-A4A1-41C2-9DD3-1F9AED156E09}"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r>
              <a:rPr lang="fr-CH" smtClean="0"/>
              <a:t>20/01/2011</a:t>
            </a:r>
            <a:endParaRPr lang="en-GB"/>
          </a:p>
        </p:txBody>
      </p:sp>
      <p:sp>
        <p:nvSpPr>
          <p:cNvPr id="5" name="Footer Placeholder 4"/>
          <p:cNvSpPr>
            <a:spLocks noGrp="1"/>
          </p:cNvSpPr>
          <p:nvPr>
            <p:ph type="ftr" sz="quarter" idx="11"/>
          </p:nvPr>
        </p:nvSpPr>
        <p:spPr/>
        <p:txBody>
          <a:bodyPr/>
          <a:lstStyle/>
          <a:p>
            <a:r>
              <a:rPr lang="en-US" smtClean="0"/>
              <a:t>J.C. Perez TE-MSC-ML          Eucard WP7-HFM                     ESAC Review (Saclay)</a:t>
            </a:r>
            <a:endParaRPr lang="en-GB"/>
          </a:p>
        </p:txBody>
      </p:sp>
      <p:sp>
        <p:nvSpPr>
          <p:cNvPr id="6" name="Slide Number Placeholder 5"/>
          <p:cNvSpPr>
            <a:spLocks noGrp="1"/>
          </p:cNvSpPr>
          <p:nvPr>
            <p:ph type="sldNum" sz="quarter" idx="12"/>
          </p:nvPr>
        </p:nvSpPr>
        <p:spPr/>
        <p:txBody>
          <a:bodyPr/>
          <a:lstStyle/>
          <a:p>
            <a:fld id="{F4E70152-D437-0B4A-8530-94A07B6DC10B}" type="slidenum">
              <a:rPr lang="en-GB" smtClean="0"/>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1676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r>
              <a:rPr lang="fr-CH" smtClean="0"/>
              <a:t>20/01/2011</a:t>
            </a:r>
            <a:endParaRPr lang="en-GB"/>
          </a:p>
        </p:txBody>
      </p:sp>
      <p:sp>
        <p:nvSpPr>
          <p:cNvPr id="5" name="Footer Placeholder 4"/>
          <p:cNvSpPr>
            <a:spLocks noGrp="1"/>
          </p:cNvSpPr>
          <p:nvPr>
            <p:ph type="ftr" sz="quarter" idx="11"/>
          </p:nvPr>
        </p:nvSpPr>
        <p:spPr/>
        <p:txBody>
          <a:bodyPr/>
          <a:lstStyle/>
          <a:p>
            <a:r>
              <a:rPr lang="en-US" smtClean="0"/>
              <a:t>J.C. Perez TE-MSC-ML          Eucard WP7-HFM                     ESAC Review (Saclay)</a:t>
            </a:r>
            <a:endParaRPr lang="en-GB"/>
          </a:p>
        </p:txBody>
      </p:sp>
      <p:sp>
        <p:nvSpPr>
          <p:cNvPr id="6" name="Slide Number Placeholder 5"/>
          <p:cNvSpPr>
            <a:spLocks noGrp="1"/>
          </p:cNvSpPr>
          <p:nvPr>
            <p:ph type="sldNum" sz="quarter" idx="12"/>
          </p:nvPr>
        </p:nvSpPr>
        <p:spPr/>
        <p:txBody>
          <a:bodyPr/>
          <a:lstStyle/>
          <a:p>
            <a:fld id="{F4E70152-D437-0B4A-8530-94A07B6DC10B}" type="slidenum">
              <a:rPr lang="en-GB" smtClean="0"/>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8" name="Content Placeholder 7"/>
          <p:cNvSpPr>
            <a:spLocks noGrp="1"/>
          </p:cNvSpPr>
          <p:nvPr>
            <p:ph sz="quarter" idx="1"/>
          </p:nvPr>
        </p:nvSpPr>
        <p:spPr>
          <a:xfrm>
            <a:off x="457200" y="1600200"/>
            <a:ext cx="7467600" cy="487375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4"/>
          </p:nvPr>
        </p:nvSpPr>
        <p:spPr/>
        <p:txBody>
          <a:bodyPr rtlCol="0"/>
          <a:lstStyle/>
          <a:p>
            <a:r>
              <a:rPr lang="fr-CH" smtClean="0"/>
              <a:t>20/01/2011</a:t>
            </a:r>
            <a:endParaRPr lang="en-GB"/>
          </a:p>
        </p:txBody>
      </p:sp>
      <p:sp>
        <p:nvSpPr>
          <p:cNvPr id="9" name="Slide Number Placeholder 8"/>
          <p:cNvSpPr>
            <a:spLocks noGrp="1"/>
          </p:cNvSpPr>
          <p:nvPr>
            <p:ph type="sldNum" sz="quarter" idx="15"/>
          </p:nvPr>
        </p:nvSpPr>
        <p:spPr/>
        <p:txBody>
          <a:bodyPr rtlCol="0"/>
          <a:lstStyle/>
          <a:p>
            <a:fld id="{F4E70152-D437-0B4A-8530-94A07B6DC10B}" type="slidenum">
              <a:rPr lang="en-GB" smtClean="0"/>
              <a:pPr/>
              <a:t>‹#›</a:t>
            </a:fld>
            <a:endParaRPr lang="en-GB"/>
          </a:p>
        </p:txBody>
      </p:sp>
      <p:sp>
        <p:nvSpPr>
          <p:cNvPr id="10" name="Footer Placeholder 9"/>
          <p:cNvSpPr>
            <a:spLocks noGrp="1"/>
          </p:cNvSpPr>
          <p:nvPr>
            <p:ph type="ftr" sz="quarter" idx="16"/>
          </p:nvPr>
        </p:nvSpPr>
        <p:spPr/>
        <p:txBody>
          <a:bodyPr rtlCol="0"/>
          <a:lstStyle/>
          <a:p>
            <a:r>
              <a:rPr lang="en-US" smtClean="0"/>
              <a:t>J.C. Perez TE-MSC-ML          Eucard WP7-HFM                     ESAC Review (Saclay)</a:t>
            </a:r>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286000" y="2895600"/>
            <a:ext cx="6172200" cy="2053590"/>
          </a:xfrm>
        </p:spPr>
        <p:txBody>
          <a:bodyPr/>
          <a:lstStyle>
            <a:lvl1pPr algn="l">
              <a:buNone/>
              <a:defRPr sz="3000" b="1" cap="small"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bwMode="auto">
          <a:xfrm rot="5400000">
            <a:off x="7763256" y="1170432"/>
            <a:ext cx="2286000" cy="381000"/>
          </a:xfrm>
        </p:spPr>
        <p:txBody>
          <a:bodyPr/>
          <a:lstStyle/>
          <a:p>
            <a:r>
              <a:rPr lang="fr-CH" smtClean="0"/>
              <a:t>20/01/2011</a:t>
            </a:r>
            <a:endParaRPr lang="en-US"/>
          </a:p>
        </p:txBody>
      </p:sp>
      <p:sp>
        <p:nvSpPr>
          <p:cNvPr id="5" name="Footer Placeholder 4"/>
          <p:cNvSpPr>
            <a:spLocks noGrp="1"/>
          </p:cNvSpPr>
          <p:nvPr>
            <p:ph type="ftr" sz="quarter" idx="11"/>
          </p:nvPr>
        </p:nvSpPr>
        <p:spPr bwMode="auto">
          <a:xfrm rot="5400000">
            <a:off x="7077456" y="4178808"/>
            <a:ext cx="3657600" cy="384048"/>
          </a:xfrm>
        </p:spPr>
        <p:txBody>
          <a:bodyPr/>
          <a:lstStyle/>
          <a:p>
            <a:r>
              <a:rPr lang="en-US" smtClean="0"/>
              <a:t>J.C. Perez TE-MSC-ML          Eucard WP7-HFM                     ESAC Review (Saclay)</a:t>
            </a:r>
            <a:endParaRPr lang="en-US"/>
          </a:p>
        </p:txBody>
      </p:sp>
      <p:sp>
        <p:nvSpPr>
          <p:cNvPr id="9" name="Rectangle 8"/>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Straight Connector 12"/>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Straight Connector 13"/>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Straight Connector 14"/>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Straight Connec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7" name="Straight Connector 16"/>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Rectangle 1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Oval 18"/>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Oval 19"/>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l 20"/>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Oval 21"/>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l 22"/>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Straight Connector 25"/>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Slide Number Placeholder 5"/>
          <p:cNvSpPr>
            <a:spLocks noGrp="1"/>
          </p:cNvSpPr>
          <p:nvPr>
            <p:ph type="sldNum" sz="quarter" idx="12"/>
          </p:nvPr>
        </p:nvSpPr>
        <p:spPr bwMode="auto">
          <a:xfrm>
            <a:off x="1340616" y="4928702"/>
            <a:ext cx="609600" cy="517524"/>
          </a:xfrm>
        </p:spPr>
        <p:txBody>
          <a:bodyPr/>
          <a:lstStyle/>
          <a:p>
            <a:fld id="{8AF02B71-8991-4516-A01E-F1A9ACD28BDC}"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r>
              <a:rPr lang="fr-CH" smtClean="0"/>
              <a:t>20/01/2011</a:t>
            </a:r>
            <a:endParaRPr lang="en-GB"/>
          </a:p>
        </p:txBody>
      </p:sp>
      <p:sp>
        <p:nvSpPr>
          <p:cNvPr id="6" name="Footer Placeholder 5"/>
          <p:cNvSpPr>
            <a:spLocks noGrp="1"/>
          </p:cNvSpPr>
          <p:nvPr>
            <p:ph type="ftr" sz="quarter" idx="11"/>
          </p:nvPr>
        </p:nvSpPr>
        <p:spPr/>
        <p:txBody>
          <a:bodyPr/>
          <a:lstStyle/>
          <a:p>
            <a:r>
              <a:rPr lang="en-US" smtClean="0"/>
              <a:t>J.C. Perez TE-MSC-ML          Eucard WP7-HFM                     ESAC Review (Saclay)</a:t>
            </a:r>
            <a:endParaRPr lang="en-GB"/>
          </a:p>
        </p:txBody>
      </p:sp>
      <p:sp>
        <p:nvSpPr>
          <p:cNvPr id="7" name="Slide Number Placeholder 6"/>
          <p:cNvSpPr>
            <a:spLocks noGrp="1"/>
          </p:cNvSpPr>
          <p:nvPr>
            <p:ph type="sldNum" sz="quarter" idx="12"/>
          </p:nvPr>
        </p:nvSpPr>
        <p:spPr/>
        <p:txBody>
          <a:bodyPr/>
          <a:lstStyle/>
          <a:p>
            <a:fld id="{F4E70152-D437-0B4A-8530-94A07B6DC10B}" type="slidenum">
              <a:rPr lang="en-GB" smtClean="0"/>
              <a:pPr/>
              <a:t>‹#›</a:t>
            </a:fld>
            <a:endParaRPr lang="en-GB"/>
          </a:p>
        </p:txBody>
      </p:sp>
      <p:sp>
        <p:nvSpPr>
          <p:cNvPr id="9" name="Content Placeholder 8"/>
          <p:cNvSpPr>
            <a:spLocks noGrp="1"/>
          </p:cNvSpPr>
          <p:nvPr>
            <p:ph sz="quarter" idx="1"/>
          </p:nvPr>
        </p:nvSpPr>
        <p:spPr>
          <a:xfrm>
            <a:off x="457200" y="1600200"/>
            <a:ext cx="3657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270248" y="1600200"/>
            <a:ext cx="3657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7543800" cy="1143000"/>
          </a:xfrm>
        </p:spPr>
        <p:txBody>
          <a:bodyPr anchor="b"/>
          <a:lstStyle>
            <a:lvl1pPr>
              <a:defRPr/>
            </a:lvl1pPr>
          </a:lstStyle>
          <a:p>
            <a:r>
              <a:rPr kumimoji="0" lang="en-US" smtClean="0"/>
              <a:t>Click to edit Master title style</a:t>
            </a:r>
            <a:endParaRPr kumimoji="0" lang="en-US"/>
          </a:p>
        </p:txBody>
      </p:sp>
      <p:sp>
        <p:nvSpPr>
          <p:cNvPr id="7" name="Date Placeholder 6"/>
          <p:cNvSpPr>
            <a:spLocks noGrp="1"/>
          </p:cNvSpPr>
          <p:nvPr>
            <p:ph type="dt" sz="half" idx="10"/>
          </p:nvPr>
        </p:nvSpPr>
        <p:spPr/>
        <p:txBody>
          <a:bodyPr/>
          <a:lstStyle/>
          <a:p>
            <a:r>
              <a:rPr lang="fr-CH" smtClean="0"/>
              <a:t>20/01/2011</a:t>
            </a:r>
            <a:endParaRPr lang="en-GB"/>
          </a:p>
        </p:txBody>
      </p:sp>
      <p:sp>
        <p:nvSpPr>
          <p:cNvPr id="8" name="Footer Placeholder 7"/>
          <p:cNvSpPr>
            <a:spLocks noGrp="1"/>
          </p:cNvSpPr>
          <p:nvPr>
            <p:ph type="ftr" sz="quarter" idx="11"/>
          </p:nvPr>
        </p:nvSpPr>
        <p:spPr/>
        <p:txBody>
          <a:bodyPr/>
          <a:lstStyle/>
          <a:p>
            <a:r>
              <a:rPr lang="en-US" smtClean="0"/>
              <a:t>J.C. Perez TE-MSC-ML          Eucard WP7-HFM                     ESAC Review (Saclay)</a:t>
            </a:r>
            <a:endParaRPr lang="en-GB"/>
          </a:p>
        </p:txBody>
      </p:sp>
      <p:sp>
        <p:nvSpPr>
          <p:cNvPr id="9" name="Slide Number Placeholder 8"/>
          <p:cNvSpPr>
            <a:spLocks noGrp="1"/>
          </p:cNvSpPr>
          <p:nvPr>
            <p:ph type="sldNum" sz="quarter" idx="12"/>
          </p:nvPr>
        </p:nvSpPr>
        <p:spPr/>
        <p:txBody>
          <a:bodyPr/>
          <a:lstStyle/>
          <a:p>
            <a:fld id="{F4E70152-D437-0B4A-8530-94A07B6DC10B}" type="slidenum">
              <a:rPr lang="en-GB" smtClean="0"/>
              <a:pPr/>
              <a:t>‹#›</a:t>
            </a:fld>
            <a:endParaRPr lang="en-GB"/>
          </a:p>
        </p:txBody>
      </p:sp>
      <p:sp>
        <p:nvSpPr>
          <p:cNvPr id="11" name="Content Placeholder 10"/>
          <p:cNvSpPr>
            <a:spLocks noGrp="1"/>
          </p:cNvSpPr>
          <p:nvPr>
            <p:ph sz="quarter" idx="2"/>
          </p:nvPr>
        </p:nvSpPr>
        <p:spPr>
          <a:xfrm>
            <a:off x="457200" y="2362200"/>
            <a:ext cx="3657600" cy="3886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371975" y="2362200"/>
            <a:ext cx="3657600" cy="3886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Text Placeholder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4" name="Text Placeholder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6" name="Date Placeholder 5"/>
          <p:cNvSpPr>
            <a:spLocks noGrp="1"/>
          </p:cNvSpPr>
          <p:nvPr>
            <p:ph type="dt" sz="half" idx="10"/>
          </p:nvPr>
        </p:nvSpPr>
        <p:spPr/>
        <p:txBody>
          <a:bodyPr rtlCol="0"/>
          <a:lstStyle/>
          <a:p>
            <a:r>
              <a:rPr lang="fr-CH" smtClean="0"/>
              <a:t>20/01/2011</a:t>
            </a:r>
            <a:endParaRPr lang="en-GB"/>
          </a:p>
        </p:txBody>
      </p:sp>
      <p:sp>
        <p:nvSpPr>
          <p:cNvPr id="7" name="Slide Number Placeholder 6"/>
          <p:cNvSpPr>
            <a:spLocks noGrp="1"/>
          </p:cNvSpPr>
          <p:nvPr>
            <p:ph type="sldNum" sz="quarter" idx="11"/>
          </p:nvPr>
        </p:nvSpPr>
        <p:spPr/>
        <p:txBody>
          <a:bodyPr rtlCol="0"/>
          <a:lstStyle/>
          <a:p>
            <a:fld id="{F4E70152-D437-0B4A-8530-94A07B6DC10B}" type="slidenum">
              <a:rPr lang="en-GB" smtClean="0"/>
              <a:pPr/>
              <a:t>‹#›</a:t>
            </a:fld>
            <a:endParaRPr lang="en-GB"/>
          </a:p>
        </p:txBody>
      </p:sp>
      <p:sp>
        <p:nvSpPr>
          <p:cNvPr id="8" name="Footer Placeholder 7"/>
          <p:cNvSpPr>
            <a:spLocks noGrp="1"/>
          </p:cNvSpPr>
          <p:nvPr>
            <p:ph type="ftr" sz="quarter" idx="12"/>
          </p:nvPr>
        </p:nvSpPr>
        <p:spPr/>
        <p:txBody>
          <a:bodyPr rtlCol="0"/>
          <a:lstStyle/>
          <a:p>
            <a:r>
              <a:rPr lang="en-US" smtClean="0"/>
              <a:t>J.C. Perez TE-MSC-ML          Eucard WP7-HFM                     ESAC Review (Saclay)</a:t>
            </a:r>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fr-CH" smtClean="0"/>
              <a:t>20/01/2011</a:t>
            </a:r>
            <a:endParaRPr lang="en-GB"/>
          </a:p>
        </p:txBody>
      </p:sp>
      <p:sp>
        <p:nvSpPr>
          <p:cNvPr id="3" name="Footer Placeholder 2"/>
          <p:cNvSpPr>
            <a:spLocks noGrp="1"/>
          </p:cNvSpPr>
          <p:nvPr>
            <p:ph type="ftr" sz="quarter" idx="11"/>
          </p:nvPr>
        </p:nvSpPr>
        <p:spPr/>
        <p:txBody>
          <a:bodyPr/>
          <a:lstStyle/>
          <a:p>
            <a:r>
              <a:rPr lang="en-US" smtClean="0"/>
              <a:t>J.C. Perez TE-MSC-ML          Eucard WP7-HFM                     ESAC Review (Saclay)</a:t>
            </a:r>
            <a:endParaRPr lang="en-GB"/>
          </a:p>
        </p:txBody>
      </p:sp>
      <p:sp>
        <p:nvSpPr>
          <p:cNvPr id="4" name="Slide Number Placeholder 3"/>
          <p:cNvSpPr>
            <a:spLocks noGrp="1"/>
          </p:cNvSpPr>
          <p:nvPr>
            <p:ph type="sldNum" sz="quarter" idx="12"/>
          </p:nvPr>
        </p:nvSpPr>
        <p:spPr/>
        <p:txBody>
          <a:bodyPr/>
          <a:lstStyle/>
          <a:p>
            <a:fld id="{F4E70152-D437-0B4A-8530-94A07B6DC10B}" type="slidenum">
              <a:rPr lang="en-GB" smtClean="0"/>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Title 1"/>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Straight Connector 7"/>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Straight Connector 8"/>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Straight Connector 10"/>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Rectangle 11"/>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Straight Connector 12"/>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Oval 13"/>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Content Placeholder 17"/>
          <p:cNvSpPr>
            <a:spLocks noGrp="1"/>
          </p:cNvSpPr>
          <p:nvPr>
            <p:ph sz="quarter" idx="1"/>
          </p:nvPr>
        </p:nvSpPr>
        <p:spPr>
          <a:xfrm>
            <a:off x="304800" y="274320"/>
            <a:ext cx="5638800" cy="6327648"/>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1" name="Date Placeholder 20"/>
          <p:cNvSpPr>
            <a:spLocks noGrp="1"/>
          </p:cNvSpPr>
          <p:nvPr>
            <p:ph type="dt" sz="half" idx="14"/>
          </p:nvPr>
        </p:nvSpPr>
        <p:spPr/>
        <p:txBody>
          <a:bodyPr rtlCol="0"/>
          <a:lstStyle/>
          <a:p>
            <a:r>
              <a:rPr lang="fr-CH" smtClean="0"/>
              <a:t>20/01/2011</a:t>
            </a:r>
            <a:endParaRPr lang="en-GB"/>
          </a:p>
        </p:txBody>
      </p:sp>
      <p:sp>
        <p:nvSpPr>
          <p:cNvPr id="22" name="Slide Number Placeholder 21"/>
          <p:cNvSpPr>
            <a:spLocks noGrp="1"/>
          </p:cNvSpPr>
          <p:nvPr>
            <p:ph type="sldNum" sz="quarter" idx="15"/>
          </p:nvPr>
        </p:nvSpPr>
        <p:spPr/>
        <p:txBody>
          <a:bodyPr rtlCol="0"/>
          <a:lstStyle/>
          <a:p>
            <a:fld id="{F4E70152-D437-0B4A-8530-94A07B6DC10B}" type="slidenum">
              <a:rPr lang="en-GB" smtClean="0"/>
              <a:pPr/>
              <a:t>‹#›</a:t>
            </a:fld>
            <a:endParaRPr lang="en-GB"/>
          </a:p>
        </p:txBody>
      </p:sp>
      <p:sp>
        <p:nvSpPr>
          <p:cNvPr id="23" name="Footer Placeholder 22"/>
          <p:cNvSpPr>
            <a:spLocks noGrp="1"/>
          </p:cNvSpPr>
          <p:nvPr>
            <p:ph type="ftr" sz="quarter" idx="16"/>
          </p:nvPr>
        </p:nvSpPr>
        <p:spPr/>
        <p:txBody>
          <a:bodyPr rtlCol="0"/>
          <a:lstStyle/>
          <a:p>
            <a:r>
              <a:rPr lang="en-US" smtClean="0"/>
              <a:t>J.C. Perez TE-MSC-ML          Eucard WP7-HFM                     ESAC Review (Saclay)</a:t>
            </a:r>
            <a:endParaRPr lang="en-GB"/>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traight Connector 8"/>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Oval 12"/>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Title 1"/>
          <p:cNvSpPr>
            <a:spLocks noGrp="1"/>
          </p:cNvSpPr>
          <p:nvPr>
            <p:ph type="title"/>
          </p:nvPr>
        </p:nvSpPr>
        <p:spPr>
          <a:xfrm rot="5400000">
            <a:off x="3350133" y="3200400"/>
            <a:ext cx="6309360" cy="457200"/>
          </a:xfrm>
        </p:spPr>
        <p:txBody>
          <a:bodyPr anchor="b"/>
          <a:lstStyle>
            <a:lvl1pPr algn="l">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en-US" smtClean="0"/>
              <a:t>Click icon to add picture</a:t>
            </a:r>
            <a:endParaRPr kumimoji="0" lang="en-US" dirty="0"/>
          </a:p>
        </p:txBody>
      </p:sp>
      <p:sp>
        <p:nvSpPr>
          <p:cNvPr id="4" name="Text Placeholder 3"/>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10" name="Straight Connector 9"/>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Rectangle 10"/>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Straight Connector 11"/>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Straight Connector 18"/>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Straight Connector 19"/>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Date Placeholder 16"/>
          <p:cNvSpPr>
            <a:spLocks noGrp="1"/>
          </p:cNvSpPr>
          <p:nvPr>
            <p:ph type="dt" sz="half" idx="10"/>
          </p:nvPr>
        </p:nvSpPr>
        <p:spPr/>
        <p:txBody>
          <a:bodyPr rtlCol="0"/>
          <a:lstStyle/>
          <a:p>
            <a:r>
              <a:rPr lang="fr-CH" smtClean="0"/>
              <a:t>20/01/2011</a:t>
            </a:r>
            <a:endParaRPr lang="en-GB"/>
          </a:p>
        </p:txBody>
      </p:sp>
      <p:sp>
        <p:nvSpPr>
          <p:cNvPr id="18" name="Slide Number Placeholder 17"/>
          <p:cNvSpPr>
            <a:spLocks noGrp="1"/>
          </p:cNvSpPr>
          <p:nvPr>
            <p:ph type="sldNum" sz="quarter" idx="11"/>
          </p:nvPr>
        </p:nvSpPr>
        <p:spPr/>
        <p:txBody>
          <a:bodyPr rtlCol="0"/>
          <a:lstStyle/>
          <a:p>
            <a:fld id="{F4E70152-D437-0B4A-8530-94A07B6DC10B}" type="slidenum">
              <a:rPr lang="en-GB" smtClean="0"/>
              <a:pPr/>
              <a:t>‹#›</a:t>
            </a:fld>
            <a:endParaRPr lang="en-GB"/>
          </a:p>
        </p:txBody>
      </p:sp>
      <p:sp>
        <p:nvSpPr>
          <p:cNvPr id="21" name="Footer Placeholder 20"/>
          <p:cNvSpPr>
            <a:spLocks noGrp="1"/>
          </p:cNvSpPr>
          <p:nvPr>
            <p:ph type="ftr" sz="quarter" idx="12"/>
          </p:nvPr>
        </p:nvSpPr>
        <p:spPr/>
        <p:txBody>
          <a:bodyPr rtlCol="0"/>
          <a:lstStyle/>
          <a:p>
            <a:r>
              <a:rPr lang="en-US" smtClean="0"/>
              <a:t>J.C. Perez TE-MSC-ML          Eucard WP7-HFM                     ESAC Review (Saclay)</a:t>
            </a:r>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Straight Connector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Title Placeholder 21"/>
          <p:cNvSpPr>
            <a:spLocks noGrp="1"/>
          </p:cNvSpPr>
          <p:nvPr>
            <p:ph type="title"/>
          </p:nvPr>
        </p:nvSpPr>
        <p:spPr>
          <a:xfrm>
            <a:off x="457200" y="274638"/>
            <a:ext cx="7467600" cy="1143000"/>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r>
              <a:rPr lang="fr-CH" smtClean="0"/>
              <a:t>20/01/2011</a:t>
            </a:r>
            <a:endParaRPr lang="en-GB"/>
          </a:p>
        </p:txBody>
      </p:sp>
      <p:sp>
        <p:nvSpPr>
          <p:cNvPr id="3" name="Footer Placeholder 2"/>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r>
              <a:rPr lang="en-US" smtClean="0"/>
              <a:t>J.C. Perez TE-MSC-ML          Eucard WP7-HFM                     ESAC Review (Saclay)</a:t>
            </a:r>
            <a:endParaRPr lang="en-GB"/>
          </a:p>
        </p:txBody>
      </p:sp>
      <p:sp>
        <p:nvSpPr>
          <p:cNvPr id="7" name="Straight Connector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Straight Connector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Rectangle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Straight Connector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Oval 11"/>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Slide Number Placeholder 22"/>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F4E70152-D437-0B4A-8530-94A07B6DC10B}" type="slidenum">
              <a:rPr lang="en-GB" smtClean="0"/>
              <a:pPr/>
              <a:t>‹#›</a:t>
            </a:fld>
            <a:endParaRPr lang="en-GB"/>
          </a:p>
        </p:txBody>
      </p:sp>
    </p:spTree>
  </p:cSld>
  <p:clrMap bg1="lt1" tx1="dk1" bg2="lt2" tx2="dk2" accent1="accent1" accent2="accent2" accent3="accent3" accent4="accent4" accent5="accent5" accent6="accent6" hlink="hlink" folHlink="folHlink"/>
  <p:sldLayoutIdLst>
    <p:sldLayoutId id="2147483931" r:id="rId1"/>
    <p:sldLayoutId id="2147483932" r:id="rId2"/>
    <p:sldLayoutId id="2147483933" r:id="rId3"/>
    <p:sldLayoutId id="2147483934" r:id="rId4"/>
    <p:sldLayoutId id="2147483935" r:id="rId5"/>
    <p:sldLayoutId id="2147483936" r:id="rId6"/>
    <p:sldLayoutId id="2147483937" r:id="rId7"/>
    <p:sldLayoutId id="2147483938" r:id="rId8"/>
    <p:sldLayoutId id="2147483939" r:id="rId9"/>
    <p:sldLayoutId id="2147483940" r:id="rId10"/>
    <p:sldLayoutId id="2147483941" r:id="rId11"/>
  </p:sldLayoutIdLst>
  <p:hf hdr="0"/>
  <p:txStyles>
    <p:titleStyle>
      <a:lvl1pPr algn="l" rtl="0"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jpeg"/><Relationship Id="rId3"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2.jpeg"/><Relationship Id="rId4" Type="http://schemas.openxmlformats.org/officeDocument/2006/relationships/chart" Target="../charts/chart1.xml"/><Relationship Id="rId5" Type="http://schemas.openxmlformats.org/officeDocument/2006/relationships/image" Target="../media/image27.jpeg"/><Relationship Id="rId1" Type="http://schemas.openxmlformats.org/officeDocument/2006/relationships/slideLayout" Target="../slideLayouts/slideLayout2.xml"/><Relationship Id="rId2" Type="http://schemas.openxmlformats.org/officeDocument/2006/relationships/image" Target="../media/image3.png"/></Relationships>
</file>

<file path=ppt/slides/_rels/slide11.xml.rels><?xml version="1.0" encoding="UTF-8" standalone="yes"?>
<Relationships xmlns="http://schemas.openxmlformats.org/package/2006/relationships"><Relationship Id="rId3" Type="http://schemas.openxmlformats.org/officeDocument/2006/relationships/image" Target="../media/image2.jpeg"/><Relationship Id="rId4" Type="http://schemas.openxmlformats.org/officeDocument/2006/relationships/image" Target="../media/image28.jpeg"/><Relationship Id="rId5" Type="http://schemas.openxmlformats.org/officeDocument/2006/relationships/image" Target="../media/image29.jpeg"/><Relationship Id="rId6" Type="http://schemas.openxmlformats.org/officeDocument/2006/relationships/image" Target="../media/image30.jpeg"/><Relationship Id="rId1" Type="http://schemas.openxmlformats.org/officeDocument/2006/relationships/slideLayout" Target="../slideLayouts/slideLayout2.xml"/><Relationship Id="rId2" Type="http://schemas.openxmlformats.org/officeDocument/2006/relationships/image" Target="../media/image3.png"/></Relationships>
</file>

<file path=ppt/slides/_rels/slide12.xml.rels><?xml version="1.0" encoding="UTF-8" standalone="yes"?>
<Relationships xmlns="http://schemas.openxmlformats.org/package/2006/relationships"><Relationship Id="rId3" Type="http://schemas.openxmlformats.org/officeDocument/2006/relationships/image" Target="../media/image2.jpeg"/><Relationship Id="rId4" Type="http://schemas.openxmlformats.org/officeDocument/2006/relationships/chart" Target="../charts/chart2.xml"/><Relationship Id="rId5" Type="http://schemas.openxmlformats.org/officeDocument/2006/relationships/chart" Target="../charts/chart3.xml"/><Relationship Id="rId6" Type="http://schemas.openxmlformats.org/officeDocument/2006/relationships/image" Target="../media/image31.png"/><Relationship Id="rId7" Type="http://schemas.openxmlformats.org/officeDocument/2006/relationships/image" Target="../media/image32.png"/><Relationship Id="rId1" Type="http://schemas.openxmlformats.org/officeDocument/2006/relationships/slideLayout" Target="../slideLayouts/slideLayout2.xml"/><Relationship Id="rId2" Type="http://schemas.openxmlformats.org/officeDocument/2006/relationships/image" Target="../media/image3.png"/></Relationships>
</file>

<file path=ppt/slides/_rels/slide13.xml.rels><?xml version="1.0" encoding="UTF-8" standalone="yes"?>
<Relationships xmlns="http://schemas.openxmlformats.org/package/2006/relationships"><Relationship Id="rId3" Type="http://schemas.openxmlformats.org/officeDocument/2006/relationships/image" Target="../media/image2.jpeg"/><Relationship Id="rId4" Type="http://schemas.openxmlformats.org/officeDocument/2006/relationships/image" Target="../media/image33.png"/><Relationship Id="rId5" Type="http://schemas.openxmlformats.org/officeDocument/2006/relationships/image" Target="../media/image34.png"/><Relationship Id="rId1" Type="http://schemas.openxmlformats.org/officeDocument/2006/relationships/slideLayout" Target="../slideLayouts/slideLayout2.xml"/><Relationship Id="rId2" Type="http://schemas.openxmlformats.org/officeDocument/2006/relationships/image" Target="../media/image3.png"/></Relationships>
</file>

<file path=ppt/slides/_rels/slide14.xml.rels><?xml version="1.0" encoding="UTF-8" standalone="yes"?>
<Relationships xmlns="http://schemas.openxmlformats.org/package/2006/relationships"><Relationship Id="rId3" Type="http://schemas.openxmlformats.org/officeDocument/2006/relationships/image" Target="../media/image3.png"/><Relationship Id="rId4" Type="http://schemas.openxmlformats.org/officeDocument/2006/relationships/image" Target="../media/image2.jpeg"/><Relationship Id="rId5" Type="http://schemas.openxmlformats.org/officeDocument/2006/relationships/chart" Target="../charts/chart5.xml"/><Relationship Id="rId1" Type="http://schemas.openxmlformats.org/officeDocument/2006/relationships/slideLayout" Target="../slideLayouts/slideLayout2.xml"/><Relationship Id="rId2" Type="http://schemas.openxmlformats.org/officeDocument/2006/relationships/chart" Target="../charts/char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png"/><Relationship Id="rId3" Type="http://schemas.openxmlformats.org/officeDocument/2006/relationships/image" Target="../media/image2.jpe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png"/><Relationship Id="rId3" Type="http://schemas.openxmlformats.org/officeDocument/2006/relationships/image" Target="../media/image2.jpeg"/></Relationships>
</file>

<file path=ppt/slides/_rels/slide17.xml.rels><?xml version="1.0" encoding="UTF-8" standalone="yes"?>
<Relationships xmlns="http://schemas.openxmlformats.org/package/2006/relationships"><Relationship Id="rId3" Type="http://schemas.openxmlformats.org/officeDocument/2006/relationships/image" Target="../media/image35.jpeg"/><Relationship Id="rId4" Type="http://schemas.openxmlformats.org/officeDocument/2006/relationships/image" Target="../media/image3.png"/><Relationship Id="rId5" Type="http://schemas.openxmlformats.org/officeDocument/2006/relationships/image" Target="../media/image2.jpeg"/><Relationship Id="rId6" Type="http://schemas.openxmlformats.org/officeDocument/2006/relationships/image" Target="../media/image36.jpeg"/><Relationship Id="rId7" Type="http://schemas.openxmlformats.org/officeDocument/2006/relationships/image" Target="../media/image37.jpeg"/><Relationship Id="rId8" Type="http://schemas.openxmlformats.org/officeDocument/2006/relationships/image" Target="../media/image38.jpeg"/><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png"/><Relationship Id="rId3" Type="http://schemas.openxmlformats.org/officeDocument/2006/relationships/image" Target="../media/image2.jpe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png"/><Relationship Id="rId3" Type="http://schemas.openxmlformats.org/officeDocument/2006/relationships/image" Target="../media/image2.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png"/><Relationship Id="rId3" Type="http://schemas.openxmlformats.org/officeDocument/2006/relationships/image" Target="../media/image2.jpe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png"/><Relationship Id="rId3" Type="http://schemas.openxmlformats.org/officeDocument/2006/relationships/image" Target="../media/image2.jpe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png"/><Relationship Id="rId3" Type="http://schemas.openxmlformats.org/officeDocument/2006/relationships/image" Target="../media/image2.jpeg"/></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4" Type="http://schemas.openxmlformats.org/officeDocument/2006/relationships/image" Target="../media/image4.png"/><Relationship Id="rId5" Type="http://schemas.openxmlformats.org/officeDocument/2006/relationships/image" Target="../media/image5.jpeg"/><Relationship Id="rId6" Type="http://schemas.openxmlformats.org/officeDocument/2006/relationships/image" Target="../media/image6.jpeg"/><Relationship Id="rId1" Type="http://schemas.openxmlformats.org/officeDocument/2006/relationships/slideLayout" Target="../slideLayouts/slideLayout2.xml"/><Relationship Id="rId2" Type="http://schemas.openxmlformats.org/officeDocument/2006/relationships/image" Target="../media/image3.png"/></Relationships>
</file>

<file path=ppt/slides/_rels/slide5.xml.rels><?xml version="1.0" encoding="UTF-8" standalone="yes"?>
<Relationships xmlns="http://schemas.openxmlformats.org/package/2006/relationships"><Relationship Id="rId3" Type="http://schemas.openxmlformats.org/officeDocument/2006/relationships/image" Target="../media/image2.jpeg"/><Relationship Id="rId4" Type="http://schemas.openxmlformats.org/officeDocument/2006/relationships/image" Target="../media/image7.jpeg"/><Relationship Id="rId5" Type="http://schemas.openxmlformats.org/officeDocument/2006/relationships/image" Target="../media/image8.jpeg"/><Relationship Id="rId6" Type="http://schemas.openxmlformats.org/officeDocument/2006/relationships/image" Target="../media/image9.jpeg"/><Relationship Id="rId7" Type="http://schemas.openxmlformats.org/officeDocument/2006/relationships/image" Target="../media/image10.jpeg"/><Relationship Id="rId8" Type="http://schemas.openxmlformats.org/officeDocument/2006/relationships/image" Target="../media/image11.jpeg"/><Relationship Id="rId9" Type="http://schemas.openxmlformats.org/officeDocument/2006/relationships/image" Target="../media/image12.jpeg"/><Relationship Id="rId10" Type="http://schemas.openxmlformats.org/officeDocument/2006/relationships/image" Target="../media/image13.jpeg"/><Relationship Id="rId1" Type="http://schemas.openxmlformats.org/officeDocument/2006/relationships/slideLayout" Target="../slideLayouts/slideLayout2.xml"/><Relationship Id="rId2" Type="http://schemas.openxmlformats.org/officeDocument/2006/relationships/image" Target="../media/image3.png"/></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4" Type="http://schemas.openxmlformats.org/officeDocument/2006/relationships/image" Target="../media/image2.jpeg"/><Relationship Id="rId5" Type="http://schemas.openxmlformats.org/officeDocument/2006/relationships/image" Target="../media/image14.jpeg"/><Relationship Id="rId6" Type="http://schemas.openxmlformats.org/officeDocument/2006/relationships/image" Target="../media/image15.jpeg"/><Relationship Id="rId7" Type="http://schemas.openxmlformats.org/officeDocument/2006/relationships/image" Target="../media/image16.jpeg"/><Relationship Id="rId8" Type="http://schemas.openxmlformats.org/officeDocument/2006/relationships/image" Target="../media/image17.jpeg"/><Relationship Id="rId9" Type="http://schemas.openxmlformats.org/officeDocument/2006/relationships/image" Target="../media/image18.jpeg"/><Relationship Id="rId10" Type="http://schemas.openxmlformats.org/officeDocument/2006/relationships/image" Target="../media/image19.tiff"/><Relationship Id="rId11" Type="http://schemas.openxmlformats.org/officeDocument/2006/relationships/image" Target="../media/image20.jpeg"/><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7.xml.rels><?xml version="1.0" encoding="UTF-8" standalone="yes"?>
<Relationships xmlns="http://schemas.openxmlformats.org/package/2006/relationships"><Relationship Id="rId3" Type="http://schemas.openxmlformats.org/officeDocument/2006/relationships/image" Target="../media/image2.jpeg"/><Relationship Id="rId4" Type="http://schemas.openxmlformats.org/officeDocument/2006/relationships/image" Target="../media/image21.gif"/><Relationship Id="rId5" Type="http://schemas.openxmlformats.org/officeDocument/2006/relationships/image" Target="../media/image22.gif"/><Relationship Id="rId6" Type="http://schemas.openxmlformats.org/officeDocument/2006/relationships/image" Target="../media/image23.gif"/><Relationship Id="rId7" Type="http://schemas.openxmlformats.org/officeDocument/2006/relationships/image" Target="../media/image24.gif"/><Relationship Id="rId8" Type="http://schemas.openxmlformats.org/officeDocument/2006/relationships/image" Target="../media/image25.gif"/><Relationship Id="rId9" Type="http://schemas.openxmlformats.org/officeDocument/2006/relationships/image" Target="../media/image26.gif"/><Relationship Id="rId1" Type="http://schemas.openxmlformats.org/officeDocument/2006/relationships/slideLayout" Target="../slideLayouts/slideLayout2.xml"/><Relationship Id="rId2" Type="http://schemas.openxmlformats.org/officeDocument/2006/relationships/image" Target="../media/image3.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png"/><Relationship Id="rId3" Type="http://schemas.openxmlformats.org/officeDocument/2006/relationships/image" Target="../media/image2.jpe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png"/><Relationship Id="rId3" Type="http://schemas.openxmlformats.org/officeDocument/2006/relationships/image" Target="../media/image2.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95671" y="1824966"/>
            <a:ext cx="8925447" cy="3661434"/>
          </a:xfrm>
        </p:spPr>
        <p:txBody>
          <a:bodyPr>
            <a:normAutofit fontScale="90000"/>
          </a:bodyPr>
          <a:lstStyle/>
          <a:p>
            <a:pPr algn="ctr"/>
            <a:r>
              <a:rPr lang="en-GB" sz="4000" dirty="0" smtClean="0"/>
              <a:t/>
            </a:r>
            <a:br>
              <a:rPr lang="en-GB" sz="4000" dirty="0" smtClean="0"/>
            </a:br>
            <a:r>
              <a:rPr lang="en-GB" sz="4444" dirty="0" smtClean="0"/>
              <a:t>ESAC Review of the </a:t>
            </a:r>
            <a:br>
              <a:rPr lang="en-GB" sz="4444" dirty="0" smtClean="0"/>
            </a:br>
            <a:r>
              <a:rPr lang="en-GB" sz="4444" dirty="0" smtClean="0"/>
              <a:t>high field dipole design</a:t>
            </a:r>
            <a:br>
              <a:rPr lang="en-GB" sz="4444" dirty="0" smtClean="0"/>
            </a:br>
            <a:r>
              <a:rPr lang="en-GB" dirty="0" smtClean="0"/>
              <a:t/>
            </a:r>
            <a:br>
              <a:rPr lang="en-GB" dirty="0" smtClean="0"/>
            </a:br>
            <a:r>
              <a:rPr lang="en-GB" sz="4000" dirty="0" smtClean="0"/>
              <a:t>SMC as preparatory project</a:t>
            </a:r>
            <a:r>
              <a:rPr lang="en-GB" dirty="0" smtClean="0"/>
              <a:t/>
            </a:r>
            <a:br>
              <a:rPr lang="en-GB" dirty="0" smtClean="0"/>
            </a:br>
            <a:r>
              <a:rPr lang="en-GB" dirty="0" smtClean="0"/>
              <a:t/>
            </a:r>
            <a:br>
              <a:rPr lang="en-GB" dirty="0" smtClean="0"/>
            </a:br>
            <a:r>
              <a:rPr lang="en-GB" sz="2800" dirty="0" smtClean="0"/>
              <a:t>January 2011</a:t>
            </a:r>
            <a:br>
              <a:rPr lang="en-GB" sz="2800" dirty="0" smtClean="0"/>
            </a:br>
            <a:r>
              <a:rPr lang="en-GB" sz="2800" dirty="0" smtClean="0"/>
              <a:t>for EuCARD-WP7-HFM</a:t>
            </a:r>
            <a:br>
              <a:rPr lang="en-GB" sz="2800" dirty="0" smtClean="0"/>
            </a:br>
            <a:endParaRPr lang="en-GB" dirty="0"/>
          </a:p>
        </p:txBody>
      </p:sp>
      <p:sp>
        <p:nvSpPr>
          <p:cNvPr id="3" name="Subtitle 2"/>
          <p:cNvSpPr>
            <a:spLocks noGrp="1"/>
          </p:cNvSpPr>
          <p:nvPr>
            <p:ph type="subTitle" idx="1"/>
          </p:nvPr>
        </p:nvSpPr>
        <p:spPr>
          <a:xfrm>
            <a:off x="2286000" y="5486400"/>
            <a:ext cx="6172200" cy="1371600"/>
          </a:xfrm>
        </p:spPr>
        <p:txBody>
          <a:bodyPr/>
          <a:lstStyle/>
          <a:p>
            <a:r>
              <a:rPr lang="en-GB" dirty="0" smtClean="0">
                <a:solidFill>
                  <a:schemeClr val="bg1"/>
                </a:solidFill>
              </a:rPr>
              <a:t>J.C. Perez on behalf of SMC collaboration team</a:t>
            </a:r>
          </a:p>
          <a:p>
            <a:pPr algn="ctr"/>
            <a:r>
              <a:rPr lang="en-GB" dirty="0" smtClean="0">
                <a:solidFill>
                  <a:schemeClr val="accent6"/>
                </a:solidFill>
              </a:rPr>
              <a:t>J.C. Perez </a:t>
            </a:r>
          </a:p>
        </p:txBody>
      </p:sp>
      <p:pic>
        <p:nvPicPr>
          <p:cNvPr id="4" name="Picture 3" descr="Logo Eucard.jpg"/>
          <p:cNvPicPr>
            <a:picLocks noChangeAspect="1"/>
          </p:cNvPicPr>
          <p:nvPr/>
        </p:nvPicPr>
        <p:blipFill>
          <a:blip r:embed="rId2"/>
          <a:stretch>
            <a:fillRect/>
          </a:stretch>
        </p:blipFill>
        <p:spPr>
          <a:xfrm>
            <a:off x="218553" y="367743"/>
            <a:ext cx="2694689" cy="1293984"/>
          </a:xfrm>
          <a:prstGeom prst="rect">
            <a:avLst/>
          </a:prstGeom>
        </p:spPr>
      </p:pic>
      <p:pic>
        <p:nvPicPr>
          <p:cNvPr id="5" name="Picture 4" descr="Logo CERN.png"/>
          <p:cNvPicPr>
            <a:picLocks noChangeAspect="1"/>
          </p:cNvPicPr>
          <p:nvPr/>
        </p:nvPicPr>
        <p:blipFill>
          <a:blip r:embed="rId3"/>
          <a:stretch>
            <a:fillRect/>
          </a:stretch>
        </p:blipFill>
        <p:spPr>
          <a:xfrm>
            <a:off x="7324703" y="338983"/>
            <a:ext cx="1304457" cy="1322744"/>
          </a:xfrm>
          <a:prstGeom prst="rect">
            <a:avLst/>
          </a:prstGeom>
        </p:spPr>
      </p:pic>
    </p:spTree>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97187" y="335546"/>
            <a:ext cx="7557380" cy="1143000"/>
          </a:xfrm>
        </p:spPr>
        <p:txBody>
          <a:bodyPr>
            <a:normAutofit/>
          </a:bodyPr>
          <a:lstStyle/>
          <a:p>
            <a:pPr algn="ctr"/>
            <a:r>
              <a:rPr lang="en-GB" dirty="0" smtClean="0"/>
              <a:t>Heat treatment of SMC1 Coils </a:t>
            </a:r>
            <a:endParaRPr lang="en-GB" dirty="0"/>
          </a:p>
        </p:txBody>
      </p:sp>
      <p:pic>
        <p:nvPicPr>
          <p:cNvPr id="7" name="Content Placeholder 6" descr="Logo CERN.png"/>
          <p:cNvPicPr>
            <a:picLocks noGrp="1" noChangeAspect="1"/>
          </p:cNvPicPr>
          <p:nvPr>
            <p:ph sz="quarter" idx="1"/>
          </p:nvPr>
        </p:nvPicPr>
        <p:blipFill>
          <a:blip r:embed="rId2" cstate="print">
            <a:extLst>
              <a:ext uri="{28A0092B-C50C-407E-A947-70E740481C1C}">
                <a14:useLocalDpi xmlns:a14="http://schemas.microsoft.com/office/drawing/2010/main"/>
              </a:ext>
            </a:extLst>
          </a:blip>
          <a:srcRect l="-27686" r="-27686"/>
          <a:stretch>
            <a:fillRect/>
          </a:stretch>
        </p:blipFill>
        <p:spPr>
          <a:xfrm>
            <a:off x="7089485" y="108081"/>
            <a:ext cx="1265082" cy="825660"/>
          </a:xfrm>
        </p:spPr>
      </p:pic>
      <p:sp>
        <p:nvSpPr>
          <p:cNvPr id="4" name="Date Placeholder 3"/>
          <p:cNvSpPr>
            <a:spLocks noGrp="1"/>
          </p:cNvSpPr>
          <p:nvPr>
            <p:ph type="dt" sz="half" idx="14"/>
          </p:nvPr>
        </p:nvSpPr>
        <p:spPr>
          <a:xfrm rot="5400000">
            <a:off x="8140371" y="430376"/>
            <a:ext cx="1028633" cy="384048"/>
          </a:xfrm>
        </p:spPr>
        <p:txBody>
          <a:bodyPr/>
          <a:lstStyle/>
          <a:p>
            <a:r>
              <a:rPr lang="fr-CH" dirty="0" smtClean="0"/>
              <a:t>20/01/2011</a:t>
            </a:r>
            <a:endParaRPr lang="en-GB" dirty="0"/>
          </a:p>
        </p:txBody>
      </p:sp>
      <p:sp>
        <p:nvSpPr>
          <p:cNvPr id="5" name="Slide Number Placeholder 4"/>
          <p:cNvSpPr>
            <a:spLocks noGrp="1"/>
          </p:cNvSpPr>
          <p:nvPr>
            <p:ph type="sldNum" sz="quarter" idx="15"/>
          </p:nvPr>
        </p:nvSpPr>
        <p:spPr/>
        <p:txBody>
          <a:bodyPr/>
          <a:lstStyle/>
          <a:p>
            <a:fld id="{F4E70152-D437-0B4A-8530-94A07B6DC10B}" type="slidenum">
              <a:rPr lang="en-GB" smtClean="0"/>
              <a:pPr/>
              <a:t>10</a:t>
            </a:fld>
            <a:endParaRPr lang="en-GB"/>
          </a:p>
        </p:txBody>
      </p:sp>
      <p:sp>
        <p:nvSpPr>
          <p:cNvPr id="9" name="Footer Placeholder 5"/>
          <p:cNvSpPr>
            <a:spLocks noGrp="1"/>
          </p:cNvSpPr>
          <p:nvPr>
            <p:ph type="ftr" sz="quarter" idx="16"/>
          </p:nvPr>
        </p:nvSpPr>
        <p:spPr>
          <a:xfrm rot="5400000">
            <a:off x="6171576" y="3653568"/>
            <a:ext cx="4837620" cy="365760"/>
          </a:xfrm>
        </p:spPr>
        <p:txBody>
          <a:bodyPr/>
          <a:lstStyle/>
          <a:p>
            <a:r>
              <a:rPr lang="en-US" dirty="0" smtClean="0"/>
              <a:t>J.C. Perez TE-MSC-ML          	</a:t>
            </a:r>
            <a:r>
              <a:rPr lang="en-US" dirty="0" err="1" smtClean="0"/>
              <a:t>Eucard</a:t>
            </a:r>
            <a:r>
              <a:rPr lang="en-US" dirty="0" smtClean="0"/>
              <a:t> WP7-HFM                     					ESAC Review (</a:t>
            </a:r>
            <a:r>
              <a:rPr lang="en-US" dirty="0" err="1" smtClean="0"/>
              <a:t>Saclay</a:t>
            </a:r>
            <a:r>
              <a:rPr lang="en-US" dirty="0" smtClean="0"/>
              <a:t>)</a:t>
            </a:r>
            <a:endParaRPr lang="en-GB" dirty="0"/>
          </a:p>
        </p:txBody>
      </p:sp>
      <p:pic>
        <p:nvPicPr>
          <p:cNvPr id="8" name="Picture 7" descr="Logo Eucard.jpg"/>
          <p:cNvPicPr>
            <a:picLocks noChangeAspect="1"/>
          </p:cNvPicPr>
          <p:nvPr/>
        </p:nvPicPr>
        <p:blipFill>
          <a:blip r:embed="rId3"/>
          <a:stretch>
            <a:fillRect/>
          </a:stretch>
        </p:blipFill>
        <p:spPr>
          <a:xfrm>
            <a:off x="313136" y="108081"/>
            <a:ext cx="1924050" cy="923925"/>
          </a:xfrm>
          <a:prstGeom prst="rect">
            <a:avLst/>
          </a:prstGeom>
        </p:spPr>
      </p:pic>
      <p:graphicFrame>
        <p:nvGraphicFramePr>
          <p:cNvPr id="12" name="Chart 11"/>
          <p:cNvGraphicFramePr>
            <a:graphicFrameLocks/>
          </p:cNvGraphicFramePr>
          <p:nvPr/>
        </p:nvGraphicFramePr>
        <p:xfrm>
          <a:off x="313136" y="1478546"/>
          <a:ext cx="4604172" cy="2676897"/>
        </p:xfrm>
        <a:graphic>
          <a:graphicData uri="http://schemas.openxmlformats.org/drawingml/2006/chart">
            <c:chart xmlns:c="http://schemas.openxmlformats.org/drawingml/2006/chart" xmlns:r="http://schemas.openxmlformats.org/officeDocument/2006/relationships" r:id="rId4"/>
          </a:graphicData>
        </a:graphic>
      </p:graphicFrame>
      <p:sp>
        <p:nvSpPr>
          <p:cNvPr id="13" name="Content Placeholder 4"/>
          <p:cNvSpPr txBox="1">
            <a:spLocks/>
          </p:cNvSpPr>
          <p:nvPr/>
        </p:nvSpPr>
        <p:spPr>
          <a:xfrm>
            <a:off x="4917307" y="1478545"/>
            <a:ext cx="3545356" cy="2279691"/>
          </a:xfrm>
          <a:prstGeom prst="rect">
            <a:avLst/>
          </a:prstGeom>
        </p:spPr>
        <p:txBody>
          <a:bodyPr vert="horz">
            <a:normAutofit/>
          </a:bodyPr>
          <a:lstStyle/>
          <a:p>
            <a:pPr marL="274320" marR="0" lvl="0" indent="-274320" algn="l" defTabSz="914400" rtl="0" eaLnBrk="1" fontAlgn="auto" latinLnBrk="0" hangingPunct="1">
              <a:lnSpc>
                <a:spcPct val="100000"/>
              </a:lnSpc>
              <a:spcBef>
                <a:spcPts val="580"/>
              </a:spcBef>
              <a:spcAft>
                <a:spcPts val="0"/>
              </a:spcAft>
              <a:buClr>
                <a:schemeClr val="accent1"/>
              </a:buClr>
              <a:buSzPct val="85000"/>
              <a:buFont typeface="Wingdings 2"/>
              <a:buChar char=""/>
              <a:tabLst/>
              <a:defRPr/>
            </a:pPr>
            <a:r>
              <a:rPr kumimoji="0" lang="en-US" b="0" i="0" u="none" strike="noStrike" kern="1200" cap="none" spc="0" normalizeH="0" baseline="0" noProof="0" dirty="0" smtClean="0">
                <a:ln>
                  <a:noFill/>
                </a:ln>
                <a:solidFill>
                  <a:schemeClr val="tx1"/>
                </a:solidFill>
                <a:effectLst/>
                <a:uLnTx/>
                <a:uFillTx/>
                <a:latin typeface="+mn-lt"/>
                <a:ea typeface="+mn-ea"/>
                <a:cs typeface="+mn-cs"/>
              </a:rPr>
              <a:t>Only coil#2 has been treated with a </a:t>
            </a:r>
            <a:r>
              <a:rPr lang="en-US" dirty="0" smtClean="0"/>
              <a:t>strand</a:t>
            </a:r>
            <a:r>
              <a:rPr kumimoji="0" lang="en-US" b="0" i="0" u="none" strike="noStrike" kern="1200" cap="none" spc="0" normalizeH="0" baseline="0" noProof="0" dirty="0" smtClean="0">
                <a:ln>
                  <a:noFill/>
                </a:ln>
                <a:solidFill>
                  <a:schemeClr val="tx1"/>
                </a:solidFill>
                <a:effectLst/>
                <a:uLnTx/>
                <a:uFillTx/>
                <a:latin typeface="+mn-lt"/>
                <a:ea typeface="+mn-ea"/>
                <a:cs typeface="+mn-cs"/>
              </a:rPr>
              <a:t> sample in the furnace</a:t>
            </a:r>
          </a:p>
          <a:p>
            <a:pPr marL="274320" marR="0" lvl="0" indent="-274320" algn="l" defTabSz="914400" rtl="0" eaLnBrk="1" fontAlgn="auto" latinLnBrk="0" hangingPunct="1">
              <a:lnSpc>
                <a:spcPct val="100000"/>
              </a:lnSpc>
              <a:spcBef>
                <a:spcPts val="580"/>
              </a:spcBef>
              <a:spcAft>
                <a:spcPts val="0"/>
              </a:spcAft>
              <a:buClr>
                <a:schemeClr val="accent1"/>
              </a:buClr>
              <a:buSzPct val="85000"/>
              <a:buFont typeface="Wingdings 2"/>
              <a:buChar char=""/>
              <a:tabLst/>
              <a:defRPr/>
            </a:pPr>
            <a:r>
              <a:rPr lang="en-US" dirty="0" err="1" smtClean="0"/>
              <a:t>I</a:t>
            </a:r>
            <a:r>
              <a:rPr lang="en-US" noProof="0" dirty="0" err="1" smtClean="0"/>
              <a:t>c</a:t>
            </a:r>
            <a:r>
              <a:rPr lang="en-US" noProof="0" dirty="0" smtClean="0"/>
              <a:t> measurements of this sample performed at CERN (</a:t>
            </a:r>
            <a:r>
              <a:rPr lang="en-US" noProof="0" dirty="0" err="1" smtClean="0"/>
              <a:t>Ic</a:t>
            </a:r>
            <a:r>
              <a:rPr lang="en-US" noProof="0" dirty="0" smtClean="0"/>
              <a:t>= 1403 A @ 10T</a:t>
            </a:r>
            <a:r>
              <a:rPr lang="en-US" dirty="0" smtClean="0"/>
              <a:t> @ </a:t>
            </a:r>
            <a:r>
              <a:rPr lang="en-US" noProof="0" dirty="0" smtClean="0"/>
              <a:t>4.3K)</a:t>
            </a:r>
          </a:p>
          <a:p>
            <a:pPr marL="274320" marR="0" lvl="0" indent="-274320" algn="l" defTabSz="914400" rtl="0" eaLnBrk="1" fontAlgn="auto" latinLnBrk="0" hangingPunct="1">
              <a:lnSpc>
                <a:spcPct val="100000"/>
              </a:lnSpc>
              <a:spcBef>
                <a:spcPts val="580"/>
              </a:spcBef>
              <a:spcAft>
                <a:spcPts val="0"/>
              </a:spcAft>
              <a:buClr>
                <a:schemeClr val="accent1"/>
              </a:buClr>
              <a:buSzPct val="85000"/>
              <a:tabLst/>
              <a:defRPr/>
            </a:pPr>
            <a:endParaRPr lang="en-US" dirty="0" smtClean="0"/>
          </a:p>
        </p:txBody>
      </p:sp>
      <p:sp>
        <p:nvSpPr>
          <p:cNvPr id="11" name="TextBox 10"/>
          <p:cNvSpPr txBox="1"/>
          <p:nvPr/>
        </p:nvSpPr>
        <p:spPr>
          <a:xfrm>
            <a:off x="1385663" y="5147300"/>
            <a:ext cx="2459118" cy="369332"/>
          </a:xfrm>
          <a:prstGeom prst="rect">
            <a:avLst/>
          </a:prstGeom>
          <a:noFill/>
        </p:spPr>
        <p:txBody>
          <a:bodyPr wrap="square" rtlCol="0">
            <a:spAutoFit/>
          </a:bodyPr>
          <a:lstStyle/>
          <a:p>
            <a:r>
              <a:rPr lang="en-GB" dirty="0" smtClean="0">
                <a:solidFill>
                  <a:schemeClr val="bg1"/>
                </a:solidFill>
              </a:rPr>
              <a:t>Changer photo</a:t>
            </a:r>
            <a:endParaRPr lang="en-GB" dirty="0">
              <a:solidFill>
                <a:schemeClr val="bg1"/>
              </a:solidFill>
            </a:endParaRPr>
          </a:p>
        </p:txBody>
      </p:sp>
      <p:pic>
        <p:nvPicPr>
          <p:cNvPr id="14" name="Picture 13" descr="IMGP0179.JPG"/>
          <p:cNvPicPr>
            <a:picLocks noChangeAspect="1"/>
          </p:cNvPicPr>
          <p:nvPr/>
        </p:nvPicPr>
        <p:blipFill>
          <a:blip r:embed="rId5" cstate="print">
            <a:extLst>
              <a:ext uri="{28A0092B-C50C-407E-A947-70E740481C1C}">
                <a14:useLocalDpi xmlns:a14="http://schemas.microsoft.com/office/drawing/2010/main"/>
              </a:ext>
            </a:extLst>
          </a:blip>
          <a:srcRect/>
          <a:stretch>
            <a:fillRect/>
          </a:stretch>
        </p:blipFill>
        <p:spPr>
          <a:xfrm>
            <a:off x="313136" y="4155443"/>
            <a:ext cx="4604172" cy="2006559"/>
          </a:xfrm>
          <a:prstGeom prst="rect">
            <a:avLst/>
          </a:prstGeom>
        </p:spPr>
      </p:pic>
      <p:sp>
        <p:nvSpPr>
          <p:cNvPr id="16" name="Content Placeholder 4"/>
          <p:cNvSpPr txBox="1">
            <a:spLocks/>
          </p:cNvSpPr>
          <p:nvPr/>
        </p:nvSpPr>
        <p:spPr>
          <a:xfrm>
            <a:off x="4943420" y="3175220"/>
            <a:ext cx="3545356" cy="3508402"/>
          </a:xfrm>
          <a:prstGeom prst="rect">
            <a:avLst/>
          </a:prstGeom>
        </p:spPr>
        <p:txBody>
          <a:bodyPr vert="horz">
            <a:noAutofit/>
          </a:bodyPr>
          <a:lstStyle/>
          <a:p>
            <a:pPr marL="274320" marR="0" lvl="0" indent="-274320" algn="l" defTabSz="914400" rtl="0" eaLnBrk="1" fontAlgn="auto" latinLnBrk="0" hangingPunct="1">
              <a:lnSpc>
                <a:spcPct val="100000"/>
              </a:lnSpc>
              <a:spcBef>
                <a:spcPts val="580"/>
              </a:spcBef>
              <a:spcAft>
                <a:spcPts val="0"/>
              </a:spcAft>
              <a:buClr>
                <a:schemeClr val="accent1"/>
              </a:buClr>
              <a:buSzPct val="85000"/>
              <a:tabLst/>
              <a:defRPr/>
            </a:pPr>
            <a:endParaRPr lang="en-US" dirty="0" smtClean="0"/>
          </a:p>
          <a:p>
            <a:pPr marL="274320" marR="0" lvl="0" indent="-274320" algn="l" defTabSz="914400" rtl="0" eaLnBrk="1" fontAlgn="auto" latinLnBrk="0" hangingPunct="1">
              <a:lnSpc>
                <a:spcPct val="100000"/>
              </a:lnSpc>
              <a:spcBef>
                <a:spcPts val="580"/>
              </a:spcBef>
              <a:spcAft>
                <a:spcPts val="0"/>
              </a:spcAft>
              <a:buClr>
                <a:schemeClr val="accent1"/>
              </a:buClr>
              <a:buSzPct val="85000"/>
              <a:tabLst/>
              <a:defRPr/>
            </a:pPr>
            <a:endParaRPr lang="en-US" noProof="0" dirty="0" smtClean="0"/>
          </a:p>
          <a:p>
            <a:pPr marL="274320" marR="0" lvl="0" indent="-274320" algn="l" defTabSz="914400" rtl="0" eaLnBrk="1" fontAlgn="auto" latinLnBrk="0" hangingPunct="1">
              <a:lnSpc>
                <a:spcPct val="100000"/>
              </a:lnSpc>
              <a:spcBef>
                <a:spcPts val="580"/>
              </a:spcBef>
              <a:spcAft>
                <a:spcPts val="0"/>
              </a:spcAft>
              <a:buClr>
                <a:schemeClr val="accent1"/>
              </a:buClr>
              <a:buSzPct val="85000"/>
              <a:buFont typeface="Wingdings 2"/>
              <a:buChar char=""/>
              <a:tabLst/>
              <a:defRPr/>
            </a:pPr>
            <a:r>
              <a:rPr lang="en-US" dirty="0" smtClean="0"/>
              <a:t>I</a:t>
            </a:r>
            <a:r>
              <a:rPr kumimoji="0" lang="en-US" b="0" i="0" u="none" strike="noStrike" kern="1200" cap="none" spc="0" normalizeH="0" baseline="0" noProof="0" dirty="0" err="1" smtClean="0">
                <a:ln>
                  <a:noFill/>
                </a:ln>
                <a:solidFill>
                  <a:schemeClr val="tx1"/>
                </a:solidFill>
                <a:effectLst/>
                <a:uLnTx/>
                <a:uFillTx/>
                <a:latin typeface="+mn-lt"/>
                <a:ea typeface="+mn-ea"/>
                <a:cs typeface="+mn-cs"/>
              </a:rPr>
              <a:t>c</a:t>
            </a:r>
            <a:r>
              <a:rPr kumimoji="0" lang="en-US" b="0" i="0" u="none" strike="noStrike" kern="1200" cap="none" spc="0" normalizeH="0" baseline="0" noProof="0" dirty="0" smtClean="0">
                <a:ln>
                  <a:noFill/>
                </a:ln>
                <a:solidFill>
                  <a:schemeClr val="tx1"/>
                </a:solidFill>
                <a:effectLst/>
                <a:uLnTx/>
                <a:uFillTx/>
                <a:latin typeface="+mn-lt"/>
                <a:ea typeface="+mn-ea"/>
                <a:cs typeface="+mn-cs"/>
              </a:rPr>
              <a:t> measurements on an </a:t>
            </a:r>
            <a:r>
              <a:rPr lang="en-US" dirty="0" smtClean="0"/>
              <a:t>ex</a:t>
            </a:r>
            <a:r>
              <a:rPr kumimoji="0" lang="en-US" b="0" i="0" u="none" strike="noStrike" kern="1200" cap="none" spc="0" normalizeH="0" baseline="0" noProof="0" dirty="0" err="1" smtClean="0">
                <a:ln>
                  <a:noFill/>
                </a:ln>
                <a:solidFill>
                  <a:schemeClr val="tx1"/>
                </a:solidFill>
                <a:effectLst/>
                <a:uLnTx/>
                <a:uFillTx/>
                <a:latin typeface="+mn-lt"/>
                <a:ea typeface="+mn-ea"/>
                <a:cs typeface="+mn-cs"/>
              </a:rPr>
              <a:t>tracted</a:t>
            </a:r>
            <a:r>
              <a:rPr kumimoji="0" lang="en-US" b="0" i="0" u="none" strike="noStrike" kern="1200" cap="none" spc="0" normalizeH="0" noProof="0" dirty="0" smtClean="0">
                <a:ln>
                  <a:noFill/>
                </a:ln>
                <a:solidFill>
                  <a:schemeClr val="tx1"/>
                </a:solidFill>
                <a:effectLst/>
                <a:uLnTx/>
                <a:uFillTx/>
                <a:latin typeface="+mn-lt"/>
                <a:ea typeface="+mn-ea"/>
                <a:cs typeface="+mn-cs"/>
              </a:rPr>
              <a:t> </a:t>
            </a:r>
            <a:r>
              <a:rPr lang="en-US" dirty="0" smtClean="0"/>
              <a:t>sample</a:t>
            </a:r>
            <a:r>
              <a:rPr kumimoji="0" lang="en-US" b="0" i="0" u="none" strike="noStrike" kern="1200" cap="none" spc="0" normalizeH="0" noProof="0" dirty="0" smtClean="0">
                <a:ln>
                  <a:noFill/>
                </a:ln>
                <a:solidFill>
                  <a:schemeClr val="tx1"/>
                </a:solidFill>
                <a:effectLst/>
                <a:uLnTx/>
                <a:uFillTx/>
                <a:latin typeface="+mn-lt"/>
                <a:ea typeface="+mn-ea"/>
                <a:cs typeface="+mn-cs"/>
              </a:rPr>
              <a:t> of the 14 strand cable </a:t>
            </a:r>
          </a:p>
          <a:p>
            <a:pPr marL="274320" marR="0" lvl="0" indent="-274320" algn="l" defTabSz="914400" rtl="0" eaLnBrk="1" fontAlgn="auto" latinLnBrk="0" hangingPunct="1">
              <a:lnSpc>
                <a:spcPct val="100000"/>
              </a:lnSpc>
              <a:spcBef>
                <a:spcPts val="580"/>
              </a:spcBef>
              <a:spcAft>
                <a:spcPts val="0"/>
              </a:spcAft>
              <a:buClr>
                <a:schemeClr val="accent1"/>
              </a:buClr>
              <a:buSzPct val="85000"/>
              <a:tabLst/>
              <a:defRPr/>
            </a:pPr>
            <a:r>
              <a:rPr lang="en-US" dirty="0" smtClean="0"/>
              <a:t>	</a:t>
            </a:r>
            <a:r>
              <a:rPr kumimoji="0" lang="en-US" b="0" i="0" u="none" strike="noStrike" kern="1200" cap="none" spc="0" normalizeH="0" noProof="0" dirty="0" smtClean="0">
                <a:ln>
                  <a:noFill/>
                </a:ln>
                <a:solidFill>
                  <a:schemeClr val="tx1"/>
                </a:solidFill>
                <a:effectLst/>
                <a:uLnTx/>
                <a:uFillTx/>
                <a:latin typeface="+mn-lt"/>
                <a:ea typeface="+mn-ea"/>
                <a:cs typeface="+mn-cs"/>
              </a:rPr>
              <a:t>(</a:t>
            </a:r>
            <a:r>
              <a:rPr kumimoji="0" lang="en-US" b="0" i="0" u="none" strike="noStrike" kern="1200" cap="none" spc="0" normalizeH="0" noProof="0" dirty="0" err="1" smtClean="0">
                <a:ln>
                  <a:noFill/>
                </a:ln>
                <a:solidFill>
                  <a:schemeClr val="tx1"/>
                </a:solidFill>
                <a:effectLst/>
                <a:uLnTx/>
                <a:uFillTx/>
                <a:latin typeface="+mn-lt"/>
                <a:ea typeface="+mn-ea"/>
                <a:cs typeface="+mn-cs"/>
              </a:rPr>
              <a:t>Ic</a:t>
            </a:r>
            <a:r>
              <a:rPr kumimoji="0" lang="en-US" b="0" i="0" u="none" strike="noStrike" kern="1200" cap="none" spc="0" normalizeH="0" noProof="0" dirty="0" smtClean="0">
                <a:ln>
                  <a:noFill/>
                </a:ln>
                <a:solidFill>
                  <a:schemeClr val="tx1"/>
                </a:solidFill>
                <a:effectLst/>
                <a:uLnTx/>
                <a:uFillTx/>
                <a:latin typeface="+mn-lt"/>
                <a:ea typeface="+mn-ea"/>
                <a:cs typeface="+mn-cs"/>
              </a:rPr>
              <a:t>= 1570 A @ 10T</a:t>
            </a:r>
            <a:r>
              <a:rPr lang="en-US" dirty="0" smtClean="0"/>
              <a:t> @ </a:t>
            </a:r>
            <a:r>
              <a:rPr kumimoji="0" lang="en-US" b="0" i="0" u="none" strike="noStrike" kern="1200" cap="none" spc="0" normalizeH="0" noProof="0" dirty="0" smtClean="0">
                <a:ln>
                  <a:noFill/>
                </a:ln>
                <a:solidFill>
                  <a:schemeClr val="tx1"/>
                </a:solidFill>
                <a:effectLst/>
                <a:uLnTx/>
                <a:uFillTx/>
                <a:latin typeface="+mn-lt"/>
                <a:ea typeface="+mn-ea"/>
                <a:cs typeface="+mn-cs"/>
              </a:rPr>
              <a:t>4.3K which corresponds to a </a:t>
            </a:r>
            <a:r>
              <a:rPr lang="en-US" dirty="0" err="1" smtClean="0"/>
              <a:t>I</a:t>
            </a:r>
            <a:r>
              <a:rPr kumimoji="0" lang="en-US" b="0" i="0" u="none" strike="noStrike" kern="1200" cap="none" spc="0" normalizeH="0" noProof="0" dirty="0" err="1" smtClean="0">
                <a:ln>
                  <a:noFill/>
                </a:ln>
                <a:solidFill>
                  <a:schemeClr val="tx1"/>
                </a:solidFill>
                <a:effectLst/>
                <a:uLnTx/>
                <a:uFillTx/>
                <a:latin typeface="+mn-lt"/>
                <a:ea typeface="+mn-ea"/>
                <a:cs typeface="+mn-cs"/>
              </a:rPr>
              <a:t>c</a:t>
            </a:r>
            <a:r>
              <a:rPr kumimoji="0" lang="en-US" b="0" i="0" u="none" strike="noStrike" kern="1200" cap="none" spc="0" normalizeH="0" baseline="-25000" noProof="0" dirty="0" err="1" smtClean="0">
                <a:ln>
                  <a:noFill/>
                </a:ln>
                <a:solidFill>
                  <a:schemeClr val="tx1"/>
                </a:solidFill>
                <a:effectLst/>
                <a:uLnTx/>
                <a:uFillTx/>
                <a:latin typeface="+mn-lt"/>
                <a:ea typeface="+mn-ea"/>
                <a:cs typeface="+mn-cs"/>
              </a:rPr>
              <a:t>cable</a:t>
            </a:r>
            <a:r>
              <a:rPr kumimoji="0" lang="en-US" b="0" i="0" u="none" strike="noStrike" kern="1200" cap="none" spc="0" normalizeH="0" noProof="0" dirty="0" smtClean="0">
                <a:ln>
                  <a:noFill/>
                </a:ln>
                <a:solidFill>
                  <a:schemeClr val="tx1"/>
                </a:solidFill>
                <a:effectLst/>
                <a:uLnTx/>
                <a:uFillTx/>
                <a:latin typeface="+mn-lt"/>
                <a:ea typeface="+mn-ea"/>
                <a:cs typeface="+mn-cs"/>
              </a:rPr>
              <a:t>= </a:t>
            </a:r>
            <a:r>
              <a:rPr lang="en-US" dirty="0" smtClean="0"/>
              <a:t>21980</a:t>
            </a:r>
            <a:r>
              <a:rPr kumimoji="0" lang="en-US" b="0" i="0" u="none" strike="noStrike" kern="1200" cap="none" spc="0" normalizeH="0" noProof="0" dirty="0" smtClean="0">
                <a:ln>
                  <a:noFill/>
                </a:ln>
                <a:solidFill>
                  <a:schemeClr val="tx1"/>
                </a:solidFill>
                <a:effectLst/>
                <a:uLnTx/>
                <a:uFillTx/>
                <a:latin typeface="+mn-lt"/>
                <a:ea typeface="+mn-ea"/>
                <a:cs typeface="+mn-cs"/>
              </a:rPr>
              <a:t> A)</a:t>
            </a:r>
          </a:p>
          <a:p>
            <a:pPr marL="274320" marR="0" lvl="0" indent="-274320" algn="l" defTabSz="914400" rtl="0" eaLnBrk="1" fontAlgn="auto" latinLnBrk="0" hangingPunct="1">
              <a:lnSpc>
                <a:spcPct val="100000"/>
              </a:lnSpc>
              <a:spcBef>
                <a:spcPts val="580"/>
              </a:spcBef>
              <a:spcAft>
                <a:spcPts val="0"/>
              </a:spcAft>
              <a:buClr>
                <a:schemeClr val="accent1"/>
              </a:buClr>
              <a:buSzPct val="85000"/>
              <a:tabLst/>
              <a:defRPr/>
            </a:pPr>
            <a:endParaRPr kumimoji="0" lang="en-US" b="0" i="0" u="none" strike="noStrike" kern="1200" cap="none" spc="0" normalizeH="0" noProof="0" dirty="0" smtClean="0">
              <a:ln>
                <a:noFill/>
              </a:ln>
              <a:solidFill>
                <a:schemeClr val="tx1"/>
              </a:solidFill>
              <a:effectLst/>
              <a:uLnTx/>
              <a:uFillTx/>
              <a:latin typeface="+mn-lt"/>
              <a:ea typeface="+mn-ea"/>
              <a:cs typeface="+mn-cs"/>
            </a:endParaRPr>
          </a:p>
          <a:p>
            <a:pPr marL="274320" marR="0" lvl="0" indent="-274320" algn="l" defTabSz="914400" rtl="0" eaLnBrk="1" fontAlgn="auto" latinLnBrk="0" hangingPunct="1">
              <a:lnSpc>
                <a:spcPct val="100000"/>
              </a:lnSpc>
              <a:spcBef>
                <a:spcPts val="580"/>
              </a:spcBef>
              <a:spcAft>
                <a:spcPts val="0"/>
              </a:spcAft>
              <a:buClr>
                <a:schemeClr val="accent1"/>
              </a:buClr>
              <a:buSzPct val="85000"/>
              <a:tabLst/>
              <a:defRPr/>
            </a:pPr>
            <a:r>
              <a:rPr lang="en-US" baseline="0" dirty="0" smtClean="0"/>
              <a:t>	No degradation due to cabling !</a:t>
            </a:r>
            <a:endParaRPr kumimoji="0" lang="en-US" b="0" i="0" u="none" strike="noStrike" kern="1200" cap="none" spc="0" normalizeH="0" baseline="0" noProof="0" dirty="0" smtClean="0">
              <a:ln>
                <a:noFill/>
              </a:ln>
              <a:solidFill>
                <a:schemeClr val="tx1"/>
              </a:solidFill>
              <a:effectLst/>
              <a:uLnTx/>
              <a:uFillTx/>
              <a:latin typeface="+mn-lt"/>
              <a:ea typeface="+mn-ea"/>
              <a:cs typeface="+mn-cs"/>
            </a:endParaRPr>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accel="50000" decel="50000"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1+#ppt_w/2"/>
                                          </p:val>
                                        </p:tav>
                                        <p:tav tm="100000">
                                          <p:val>
                                            <p:strVal val="#ppt_x"/>
                                          </p:val>
                                        </p:tav>
                                      </p:tavLst>
                                    </p:anim>
                                    <p:anim calcmode="lin" valueType="num">
                                      <p:cBhvr additive="base">
                                        <p:cTn id="8" dur="500" fill="hold"/>
                                        <p:tgtEl>
                                          <p:spTgt spid="13"/>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accel="50000" decel="50000" fill="hold" grpId="0" nodeType="clickEffect">
                                  <p:stCondLst>
                                    <p:cond delay="0"/>
                                  </p:stCondLst>
                                  <p:childTnLst>
                                    <p:set>
                                      <p:cBhvr>
                                        <p:cTn id="12" dur="1" fill="hold">
                                          <p:stCondLst>
                                            <p:cond delay="0"/>
                                          </p:stCondLst>
                                        </p:cTn>
                                        <p:tgtEl>
                                          <p:spTgt spid="16"/>
                                        </p:tgtEl>
                                        <p:attrNameLst>
                                          <p:attrName>style.visibility</p:attrName>
                                        </p:attrNameLst>
                                      </p:cBhvr>
                                      <p:to>
                                        <p:strVal val="visible"/>
                                      </p:to>
                                    </p:set>
                                    <p:anim calcmode="lin" valueType="num">
                                      <p:cBhvr additive="base">
                                        <p:cTn id="13" dur="500" fill="hold"/>
                                        <p:tgtEl>
                                          <p:spTgt spid="16"/>
                                        </p:tgtEl>
                                        <p:attrNameLst>
                                          <p:attrName>ppt_x</p:attrName>
                                        </p:attrNameLst>
                                      </p:cBhvr>
                                      <p:tavLst>
                                        <p:tav tm="0">
                                          <p:val>
                                            <p:strVal val="1+#ppt_w/2"/>
                                          </p:val>
                                        </p:tav>
                                        <p:tav tm="100000">
                                          <p:val>
                                            <p:strVal val="#ppt_x"/>
                                          </p:val>
                                        </p:tav>
                                      </p:tavLst>
                                    </p:anim>
                                    <p:anim calcmode="lin" valueType="num">
                                      <p:cBhvr additive="base">
                                        <p:cTn id="14" dur="500" fill="hold"/>
                                        <p:tgtEl>
                                          <p:spTgt spid="1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6"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74146" y="62210"/>
            <a:ext cx="5172351" cy="1143000"/>
          </a:xfrm>
        </p:spPr>
        <p:txBody>
          <a:bodyPr>
            <a:normAutofit/>
          </a:bodyPr>
          <a:lstStyle/>
          <a:p>
            <a:r>
              <a:rPr lang="en-GB" dirty="0" smtClean="0"/>
              <a:t> Assembly Configuration</a:t>
            </a:r>
            <a:endParaRPr lang="en-GB" dirty="0"/>
          </a:p>
        </p:txBody>
      </p:sp>
      <p:pic>
        <p:nvPicPr>
          <p:cNvPr id="7" name="Content Placeholder 6" descr="Logo CERN.png"/>
          <p:cNvPicPr>
            <a:picLocks noGrp="1" noChangeAspect="1"/>
          </p:cNvPicPr>
          <p:nvPr>
            <p:ph sz="quarter" idx="1"/>
          </p:nvPr>
        </p:nvPicPr>
        <p:blipFill>
          <a:blip r:embed="rId2" cstate="print">
            <a:extLst>
              <a:ext uri="{28A0092B-C50C-407E-A947-70E740481C1C}">
                <a14:useLocalDpi xmlns:a14="http://schemas.microsoft.com/office/drawing/2010/main"/>
              </a:ext>
            </a:extLst>
          </a:blip>
          <a:srcRect l="-27686" r="-27686"/>
          <a:stretch>
            <a:fillRect/>
          </a:stretch>
        </p:blipFill>
        <p:spPr>
          <a:xfrm>
            <a:off x="7089485" y="108081"/>
            <a:ext cx="1265082" cy="825660"/>
          </a:xfrm>
        </p:spPr>
      </p:pic>
      <p:sp>
        <p:nvSpPr>
          <p:cNvPr id="4" name="Date Placeholder 3"/>
          <p:cNvSpPr>
            <a:spLocks noGrp="1"/>
          </p:cNvSpPr>
          <p:nvPr>
            <p:ph type="dt" sz="half" idx="14"/>
          </p:nvPr>
        </p:nvSpPr>
        <p:spPr>
          <a:xfrm rot="5400000">
            <a:off x="8182352" y="434851"/>
            <a:ext cx="1019683" cy="384049"/>
          </a:xfrm>
        </p:spPr>
        <p:txBody>
          <a:bodyPr/>
          <a:lstStyle/>
          <a:p>
            <a:r>
              <a:rPr lang="fr-CH" dirty="0" smtClean="0"/>
              <a:t>20/01/2011</a:t>
            </a:r>
            <a:endParaRPr lang="en-GB" dirty="0"/>
          </a:p>
        </p:txBody>
      </p:sp>
      <p:sp>
        <p:nvSpPr>
          <p:cNvPr id="5" name="Slide Number Placeholder 4"/>
          <p:cNvSpPr>
            <a:spLocks noGrp="1"/>
          </p:cNvSpPr>
          <p:nvPr>
            <p:ph type="sldNum" sz="quarter" idx="15"/>
          </p:nvPr>
        </p:nvSpPr>
        <p:spPr/>
        <p:txBody>
          <a:bodyPr/>
          <a:lstStyle/>
          <a:p>
            <a:fld id="{F4E70152-D437-0B4A-8530-94A07B6DC10B}" type="slidenum">
              <a:rPr lang="en-GB" smtClean="0"/>
              <a:pPr/>
              <a:t>11</a:t>
            </a:fld>
            <a:endParaRPr lang="en-GB"/>
          </a:p>
        </p:txBody>
      </p:sp>
      <p:sp>
        <p:nvSpPr>
          <p:cNvPr id="12" name="Footer Placeholder 5"/>
          <p:cNvSpPr>
            <a:spLocks noGrp="1"/>
          </p:cNvSpPr>
          <p:nvPr>
            <p:ph type="ftr" sz="quarter" idx="16"/>
          </p:nvPr>
        </p:nvSpPr>
        <p:spPr>
          <a:xfrm rot="5400000">
            <a:off x="6171576" y="3653568"/>
            <a:ext cx="4837620" cy="365760"/>
          </a:xfrm>
        </p:spPr>
        <p:txBody>
          <a:bodyPr/>
          <a:lstStyle/>
          <a:p>
            <a:r>
              <a:rPr lang="en-US" dirty="0" smtClean="0"/>
              <a:t>J.C. Perez TE-MSC-ML         	 </a:t>
            </a:r>
            <a:r>
              <a:rPr lang="en-US" dirty="0" err="1" smtClean="0"/>
              <a:t>Eucard</a:t>
            </a:r>
            <a:r>
              <a:rPr lang="en-US" dirty="0" smtClean="0"/>
              <a:t> WP7-HFM                     					 ESAC Review (</a:t>
            </a:r>
            <a:r>
              <a:rPr lang="en-US" dirty="0" err="1" smtClean="0"/>
              <a:t>Saclay</a:t>
            </a:r>
            <a:r>
              <a:rPr lang="en-US" dirty="0" smtClean="0"/>
              <a:t>)</a:t>
            </a:r>
            <a:endParaRPr lang="en-GB" dirty="0"/>
          </a:p>
        </p:txBody>
      </p:sp>
      <p:pic>
        <p:nvPicPr>
          <p:cNvPr id="8" name="Picture 7" descr="Logo Eucard.jpg"/>
          <p:cNvPicPr>
            <a:picLocks noChangeAspect="1"/>
          </p:cNvPicPr>
          <p:nvPr/>
        </p:nvPicPr>
        <p:blipFill>
          <a:blip r:embed="rId3"/>
          <a:stretch>
            <a:fillRect/>
          </a:stretch>
        </p:blipFill>
        <p:spPr>
          <a:xfrm>
            <a:off x="313136" y="108081"/>
            <a:ext cx="1924050" cy="923925"/>
          </a:xfrm>
          <a:prstGeom prst="rect">
            <a:avLst/>
          </a:prstGeom>
        </p:spPr>
      </p:pic>
      <p:pic>
        <p:nvPicPr>
          <p:cNvPr id="14" name="Picture 13" descr="Image0006.jpg"/>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3092166" y="1897380"/>
            <a:ext cx="4843301" cy="4495800"/>
          </a:xfrm>
          <a:prstGeom prst="rect">
            <a:avLst/>
          </a:prstGeom>
        </p:spPr>
      </p:pic>
      <p:sp>
        <p:nvSpPr>
          <p:cNvPr id="23" name="TextBox 22"/>
          <p:cNvSpPr txBox="1"/>
          <p:nvPr/>
        </p:nvSpPr>
        <p:spPr>
          <a:xfrm>
            <a:off x="304800" y="1371600"/>
            <a:ext cx="2362200" cy="1261884"/>
          </a:xfrm>
          <a:prstGeom prst="rect">
            <a:avLst/>
          </a:prstGeom>
          <a:effectLst>
            <a:glow rad="63500">
              <a:schemeClr val="accent1">
                <a:alpha val="45000"/>
                <a:satMod val="120000"/>
              </a:schemeClr>
            </a:glow>
            <a:innerShdw dist="50800" dir="2700000">
              <a:prstClr val="black">
                <a:alpha val="50000"/>
              </a:prstClr>
            </a:innerShdw>
          </a:effectLst>
        </p:spPr>
        <p:style>
          <a:lnRef idx="1">
            <a:schemeClr val="accent1"/>
          </a:lnRef>
          <a:fillRef idx="2">
            <a:schemeClr val="accent1"/>
          </a:fillRef>
          <a:effectRef idx="1">
            <a:schemeClr val="accent1"/>
          </a:effectRef>
          <a:fontRef idx="minor">
            <a:schemeClr val="dk1"/>
          </a:fontRef>
        </p:style>
        <p:txBody>
          <a:bodyPr wrap="square" rtlCol="0">
            <a:spAutoFit/>
          </a:bodyPr>
          <a:lstStyle/>
          <a:p>
            <a:r>
              <a:rPr lang="el-GR" dirty="0" smtClean="0"/>
              <a:t> </a:t>
            </a:r>
            <a:endParaRPr lang="en-US" dirty="0" smtClean="0"/>
          </a:p>
          <a:p>
            <a:pPr algn="ctr"/>
            <a:r>
              <a:rPr lang="en-US" sz="2000" dirty="0" smtClean="0">
                <a:solidFill>
                  <a:schemeClr val="tx2">
                    <a:lumMod val="75000"/>
                  </a:schemeClr>
                </a:solidFill>
                <a:latin typeface="Cambria" pitchFamily="18" charset="0"/>
              </a:rPr>
              <a:t>Overview- Assembly Parts</a:t>
            </a:r>
          </a:p>
          <a:p>
            <a:endParaRPr lang="en-US" dirty="0"/>
          </a:p>
        </p:txBody>
      </p:sp>
      <p:graphicFrame>
        <p:nvGraphicFramePr>
          <p:cNvPr id="26" name="Table 25"/>
          <p:cNvGraphicFramePr>
            <a:graphicFrameLocks noGrp="1"/>
          </p:cNvGraphicFramePr>
          <p:nvPr/>
        </p:nvGraphicFramePr>
        <p:xfrm>
          <a:off x="152400" y="3048000"/>
          <a:ext cx="2743200" cy="3345179"/>
        </p:xfrm>
        <a:graphic>
          <a:graphicData uri="http://schemas.openxmlformats.org/drawingml/2006/table">
            <a:tbl>
              <a:tblPr firstRow="1" bandRow="1">
                <a:tableStyleId>{5C22544A-7EE6-4342-B048-85BDC9FD1C3A}</a:tableStyleId>
              </a:tblPr>
              <a:tblGrid>
                <a:gridCol w="1257300"/>
                <a:gridCol w="1485900"/>
              </a:tblGrid>
              <a:tr h="297180">
                <a:tc gridSpan="2">
                  <a:txBody>
                    <a:bodyPr/>
                    <a:lstStyle/>
                    <a:p>
                      <a:pPr algn="ctr"/>
                      <a:r>
                        <a:rPr lang="en-US" sz="1400" dirty="0" smtClean="0"/>
                        <a:t>Acronyms Explanation</a:t>
                      </a:r>
                      <a:endParaRPr 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c hMerge="1">
                  <a:txBody>
                    <a:bodyPr/>
                    <a:lstStyle/>
                    <a:p>
                      <a:endParaRPr lang="en-US" dirty="0"/>
                    </a:p>
                  </a:txBody>
                  <a:tcPr/>
                </a:tc>
              </a:tr>
              <a:tr h="243840">
                <a:tc>
                  <a:txBody>
                    <a:bodyPr/>
                    <a:lstStyle/>
                    <a:p>
                      <a:pPr algn="ctr"/>
                      <a:r>
                        <a:rPr lang="en-US" sz="1200" b="1" dirty="0" smtClean="0"/>
                        <a:t>J</a:t>
                      </a:r>
                      <a:endParaRPr lang="en-US" sz="1200" b="1" dirty="0"/>
                    </a:p>
                  </a:txBody>
                  <a:tcPr>
                    <a:lnL w="12700" cap="flat" cmpd="sng" algn="ctr">
                      <a:solidFill>
                        <a:schemeClr val="tx1"/>
                      </a:solidFill>
                      <a:prstDash val="solid"/>
                      <a:round/>
                      <a:headEnd type="none" w="med" len="med"/>
                      <a:tailEnd type="none" w="med" len="med"/>
                    </a:lnL>
                  </a:tcPr>
                </a:tc>
                <a:tc>
                  <a:txBody>
                    <a:bodyPr/>
                    <a:lstStyle/>
                    <a:p>
                      <a:pPr algn="ctr"/>
                      <a:r>
                        <a:rPr lang="en-US" sz="900" dirty="0" smtClean="0"/>
                        <a:t>Strain Gauges</a:t>
                      </a:r>
                      <a:r>
                        <a:rPr lang="en-US" sz="900" baseline="0" dirty="0" smtClean="0"/>
                        <a:t> @ Coil Packs Connectors</a:t>
                      </a:r>
                      <a:endParaRPr lang="en-US" sz="900" dirty="0"/>
                    </a:p>
                  </a:txBody>
                  <a:tcPr>
                    <a:lnR w="12700" cap="flat" cmpd="sng" algn="ctr">
                      <a:solidFill>
                        <a:schemeClr val="tx1"/>
                      </a:solidFill>
                      <a:prstDash val="solid"/>
                      <a:round/>
                      <a:headEnd type="none" w="med" len="med"/>
                      <a:tailEnd type="none" w="med" len="med"/>
                    </a:lnR>
                  </a:tcPr>
                </a:tc>
              </a:tr>
              <a:tr h="297180">
                <a:tc>
                  <a:txBody>
                    <a:bodyPr/>
                    <a:lstStyle/>
                    <a:p>
                      <a:pPr algn="ctr"/>
                      <a:r>
                        <a:rPr lang="en-US" sz="1200" b="1" dirty="0" smtClean="0"/>
                        <a:t>V-Pad</a:t>
                      </a:r>
                      <a:endParaRPr lang="en-US" sz="1200" b="1" dirty="0"/>
                    </a:p>
                  </a:txBody>
                  <a:tcPr>
                    <a:lnL w="12700" cap="flat" cmpd="sng" algn="ctr">
                      <a:solidFill>
                        <a:schemeClr val="tx1"/>
                      </a:solidFill>
                      <a:prstDash val="solid"/>
                      <a:round/>
                      <a:headEnd type="none" w="med" len="med"/>
                      <a:tailEnd type="none" w="med" len="med"/>
                    </a:lnL>
                  </a:tcPr>
                </a:tc>
                <a:tc>
                  <a:txBody>
                    <a:bodyPr/>
                    <a:lstStyle/>
                    <a:p>
                      <a:pPr algn="ctr"/>
                      <a:r>
                        <a:rPr lang="en-US" sz="900" dirty="0" smtClean="0"/>
                        <a:t>Vertical Pad</a:t>
                      </a:r>
                      <a:endParaRPr lang="en-US" sz="900" dirty="0"/>
                    </a:p>
                  </a:txBody>
                  <a:tcPr>
                    <a:lnR w="12700" cap="flat" cmpd="sng" algn="ctr">
                      <a:solidFill>
                        <a:schemeClr val="tx1"/>
                      </a:solidFill>
                      <a:prstDash val="solid"/>
                      <a:round/>
                      <a:headEnd type="none" w="med" len="med"/>
                      <a:tailEnd type="none" w="med" len="med"/>
                    </a:lnR>
                  </a:tcPr>
                </a:tc>
              </a:tr>
              <a:tr h="297180">
                <a:tc>
                  <a:txBody>
                    <a:bodyPr/>
                    <a:lstStyle/>
                    <a:p>
                      <a:pPr algn="ctr"/>
                      <a:r>
                        <a:rPr lang="en-US" sz="1200" b="1" dirty="0" smtClean="0"/>
                        <a:t>H-Pad</a:t>
                      </a:r>
                      <a:endParaRPr lang="en-US" sz="1200" b="1" dirty="0"/>
                    </a:p>
                  </a:txBody>
                  <a:tcPr>
                    <a:lnL w="12700" cap="flat" cmpd="sng" algn="ctr">
                      <a:solidFill>
                        <a:schemeClr val="tx1"/>
                      </a:solidFill>
                      <a:prstDash val="solid"/>
                      <a:round/>
                      <a:headEnd type="none" w="med" len="med"/>
                      <a:tailEnd type="none" w="med" len="med"/>
                    </a:lnL>
                  </a:tcPr>
                </a:tc>
                <a:tc>
                  <a:txBody>
                    <a:bodyPr/>
                    <a:lstStyle/>
                    <a:p>
                      <a:pPr algn="ctr"/>
                      <a:r>
                        <a:rPr lang="en-US" sz="900" dirty="0" smtClean="0"/>
                        <a:t>Horizontal Pad</a:t>
                      </a:r>
                      <a:endParaRPr lang="en-US" sz="900" dirty="0"/>
                    </a:p>
                  </a:txBody>
                  <a:tcPr>
                    <a:lnR w="12700" cap="flat" cmpd="sng" algn="ctr">
                      <a:solidFill>
                        <a:schemeClr val="tx1"/>
                      </a:solidFill>
                      <a:prstDash val="solid"/>
                      <a:round/>
                      <a:headEnd type="none" w="med" len="med"/>
                      <a:tailEnd type="none" w="med" len="med"/>
                    </a:lnR>
                  </a:tcPr>
                </a:tc>
              </a:tr>
              <a:tr h="297180">
                <a:tc>
                  <a:txBody>
                    <a:bodyPr/>
                    <a:lstStyle/>
                    <a:p>
                      <a:pPr algn="ctr"/>
                      <a:r>
                        <a:rPr lang="en-US" sz="1200" b="1" dirty="0" smtClean="0"/>
                        <a:t>VK</a:t>
                      </a:r>
                      <a:endParaRPr lang="en-US" sz="1200" b="1" dirty="0"/>
                    </a:p>
                  </a:txBody>
                  <a:tcPr>
                    <a:lnL w="12700" cap="flat" cmpd="sng" algn="ctr">
                      <a:solidFill>
                        <a:schemeClr val="tx1"/>
                      </a:solidFill>
                      <a:prstDash val="solid"/>
                      <a:round/>
                      <a:headEnd type="none" w="med" len="med"/>
                      <a:tailEnd type="none" w="med" len="med"/>
                    </a:lnL>
                  </a:tcPr>
                </a:tc>
                <a:tc>
                  <a:txBody>
                    <a:bodyPr/>
                    <a:lstStyle/>
                    <a:p>
                      <a:pPr algn="ctr"/>
                      <a:r>
                        <a:rPr lang="en-US" sz="900" dirty="0" smtClean="0"/>
                        <a:t>Vertical Keys</a:t>
                      </a:r>
                      <a:endParaRPr lang="en-US" sz="900" dirty="0"/>
                    </a:p>
                  </a:txBody>
                  <a:tcPr>
                    <a:lnR w="12700" cap="flat" cmpd="sng" algn="ctr">
                      <a:solidFill>
                        <a:schemeClr val="tx1"/>
                      </a:solidFill>
                      <a:prstDash val="solid"/>
                      <a:round/>
                      <a:headEnd type="none" w="med" len="med"/>
                      <a:tailEnd type="none" w="med" len="med"/>
                    </a:lnR>
                  </a:tcPr>
                </a:tc>
              </a:tr>
              <a:tr h="297180">
                <a:tc>
                  <a:txBody>
                    <a:bodyPr/>
                    <a:lstStyle/>
                    <a:p>
                      <a:pPr algn="ctr"/>
                      <a:r>
                        <a:rPr lang="en-US" sz="1200" b="1" dirty="0" smtClean="0"/>
                        <a:t>HK</a:t>
                      </a:r>
                      <a:endParaRPr lang="en-US" sz="1200" b="1" dirty="0"/>
                    </a:p>
                  </a:txBody>
                  <a:tcPr>
                    <a:lnL w="12700" cap="flat" cmpd="sng" algn="ctr">
                      <a:solidFill>
                        <a:schemeClr val="tx1"/>
                      </a:solidFill>
                      <a:prstDash val="solid"/>
                      <a:round/>
                      <a:headEnd type="none" w="med" len="med"/>
                      <a:tailEnd type="none" w="med" len="med"/>
                    </a:lnL>
                  </a:tcPr>
                </a:tc>
                <a:tc>
                  <a:txBody>
                    <a:bodyPr/>
                    <a:lstStyle/>
                    <a:p>
                      <a:pPr algn="ctr"/>
                      <a:r>
                        <a:rPr lang="en-US" sz="900" dirty="0" smtClean="0"/>
                        <a:t>Horizontal Keys</a:t>
                      </a:r>
                      <a:endParaRPr lang="en-US" sz="900" dirty="0"/>
                    </a:p>
                  </a:txBody>
                  <a:tcPr>
                    <a:lnR w="12700" cap="flat" cmpd="sng" algn="ctr">
                      <a:solidFill>
                        <a:schemeClr val="tx1"/>
                      </a:solidFill>
                      <a:prstDash val="solid"/>
                      <a:round/>
                      <a:headEnd type="none" w="med" len="med"/>
                      <a:tailEnd type="none" w="med" len="med"/>
                    </a:lnR>
                  </a:tcPr>
                </a:tc>
              </a:tr>
              <a:tr h="297180">
                <a:tc>
                  <a:txBody>
                    <a:bodyPr/>
                    <a:lstStyle/>
                    <a:p>
                      <a:pPr algn="ctr"/>
                      <a:r>
                        <a:rPr lang="en-US" sz="1200" b="1" dirty="0" err="1" smtClean="0"/>
                        <a:t>Bl</a:t>
                      </a:r>
                      <a:endParaRPr lang="en-US" sz="1200" b="1" dirty="0"/>
                    </a:p>
                  </a:txBody>
                  <a:tcPr>
                    <a:lnL w="12700" cap="flat" cmpd="sng" algn="ctr">
                      <a:solidFill>
                        <a:schemeClr val="tx1"/>
                      </a:solidFill>
                      <a:prstDash val="solid"/>
                      <a:round/>
                      <a:headEnd type="none" w="med" len="med"/>
                      <a:tailEnd type="none" w="med" len="med"/>
                    </a:lnL>
                  </a:tcPr>
                </a:tc>
                <a:tc>
                  <a:txBody>
                    <a:bodyPr/>
                    <a:lstStyle/>
                    <a:p>
                      <a:pPr algn="ctr"/>
                      <a:r>
                        <a:rPr lang="en-US" sz="900" dirty="0" smtClean="0"/>
                        <a:t>Bladders</a:t>
                      </a:r>
                      <a:endParaRPr lang="en-US" sz="900" dirty="0"/>
                    </a:p>
                  </a:txBody>
                  <a:tcPr>
                    <a:lnR w="12700" cap="flat" cmpd="sng" algn="ctr">
                      <a:solidFill>
                        <a:schemeClr val="tx1"/>
                      </a:solidFill>
                      <a:prstDash val="solid"/>
                      <a:round/>
                      <a:headEnd type="none" w="med" len="med"/>
                      <a:tailEnd type="none" w="med" len="med"/>
                    </a:lnR>
                  </a:tcPr>
                </a:tc>
              </a:tr>
              <a:tr h="297180">
                <a:tc>
                  <a:txBody>
                    <a:bodyPr/>
                    <a:lstStyle/>
                    <a:p>
                      <a:pPr algn="ctr"/>
                      <a:r>
                        <a:rPr lang="en-US" sz="1200" b="1" dirty="0" smtClean="0"/>
                        <a:t>R</a:t>
                      </a:r>
                      <a:endParaRPr lang="en-US" sz="1200" b="1" dirty="0"/>
                    </a:p>
                  </a:txBody>
                  <a:tcPr>
                    <a:lnL w="12700" cap="flat" cmpd="sng" algn="ctr">
                      <a:solidFill>
                        <a:schemeClr val="tx1"/>
                      </a:solidFill>
                      <a:prstDash val="solid"/>
                      <a:round/>
                      <a:headEnd type="none" w="med" len="med"/>
                      <a:tailEnd type="none" w="med" len="med"/>
                    </a:lnL>
                  </a:tcPr>
                </a:tc>
                <a:tc>
                  <a:txBody>
                    <a:bodyPr/>
                    <a:lstStyle/>
                    <a:p>
                      <a:pPr algn="ctr"/>
                      <a:r>
                        <a:rPr lang="en-US" sz="900" dirty="0" smtClean="0"/>
                        <a:t>Rods</a:t>
                      </a:r>
                      <a:endParaRPr lang="en-US" sz="900" dirty="0"/>
                    </a:p>
                  </a:txBody>
                  <a:tcPr>
                    <a:lnR w="12700" cap="flat" cmpd="sng" algn="ctr">
                      <a:solidFill>
                        <a:schemeClr val="tx1"/>
                      </a:solidFill>
                      <a:prstDash val="solid"/>
                      <a:round/>
                      <a:headEnd type="none" w="med" len="med"/>
                      <a:tailEnd type="none" w="med" len="med"/>
                    </a:lnR>
                  </a:tcPr>
                </a:tc>
              </a:tr>
              <a:tr h="297180">
                <a:tc>
                  <a:txBody>
                    <a:bodyPr/>
                    <a:lstStyle/>
                    <a:p>
                      <a:pPr algn="ctr"/>
                      <a:r>
                        <a:rPr lang="en-US" sz="1200" b="1" dirty="0" smtClean="0"/>
                        <a:t>Y</a:t>
                      </a:r>
                      <a:endParaRPr lang="en-US" sz="1200" b="1" dirty="0"/>
                    </a:p>
                  </a:txBody>
                  <a:tcPr>
                    <a:lnL w="12700" cap="flat" cmpd="sng" algn="ctr">
                      <a:solidFill>
                        <a:schemeClr val="tx1"/>
                      </a:solidFill>
                      <a:prstDash val="solid"/>
                      <a:round/>
                      <a:headEnd type="none" w="med" len="med"/>
                      <a:tailEnd type="none" w="med" len="med"/>
                    </a:lnL>
                  </a:tcPr>
                </a:tc>
                <a:tc>
                  <a:txBody>
                    <a:bodyPr/>
                    <a:lstStyle/>
                    <a:p>
                      <a:pPr algn="ctr"/>
                      <a:r>
                        <a:rPr lang="en-US" sz="900" dirty="0" smtClean="0"/>
                        <a:t>Half Yoke</a:t>
                      </a:r>
                    </a:p>
                  </a:txBody>
                  <a:tcPr>
                    <a:lnR w="12700" cap="flat" cmpd="sng" algn="ctr">
                      <a:solidFill>
                        <a:schemeClr val="tx1"/>
                      </a:solidFill>
                      <a:prstDash val="solid"/>
                      <a:round/>
                      <a:headEnd type="none" w="med" len="med"/>
                      <a:tailEnd type="none" w="med" len="med"/>
                    </a:lnR>
                  </a:tcPr>
                </a:tc>
              </a:tr>
              <a:tr h="297180">
                <a:tc>
                  <a:txBody>
                    <a:bodyPr/>
                    <a:lstStyle/>
                    <a:p>
                      <a:pPr algn="ctr"/>
                      <a:r>
                        <a:rPr lang="en-US" sz="1200" b="1" dirty="0" smtClean="0"/>
                        <a:t>Gap Keys</a:t>
                      </a:r>
                    </a:p>
                  </a:txBody>
                  <a:tcPr>
                    <a:lnL w="12700" cap="flat" cmpd="sng" algn="ctr">
                      <a:solidFill>
                        <a:schemeClr val="tx1"/>
                      </a:solidFill>
                      <a:prstDash val="solid"/>
                      <a:round/>
                      <a:headEnd type="none" w="med" len="med"/>
                      <a:tailEnd type="none" w="med" len="med"/>
                    </a:lnL>
                  </a:tcPr>
                </a:tc>
                <a:tc>
                  <a:txBody>
                    <a:bodyPr/>
                    <a:lstStyle/>
                    <a:p>
                      <a:pPr algn="ctr"/>
                      <a:r>
                        <a:rPr lang="en-US" sz="900" dirty="0" smtClean="0"/>
                        <a:t>Gap Keys @ Yoke</a:t>
                      </a:r>
                      <a:endParaRPr lang="en-US" sz="900" dirty="0"/>
                    </a:p>
                  </a:txBody>
                  <a:tcPr>
                    <a:lnR w="12700" cap="flat" cmpd="sng" algn="ctr">
                      <a:solidFill>
                        <a:schemeClr val="tx1"/>
                      </a:solidFill>
                      <a:prstDash val="solid"/>
                      <a:round/>
                      <a:headEnd type="none" w="med" len="med"/>
                      <a:tailEnd type="none" w="med" len="med"/>
                    </a:lnR>
                  </a:tcPr>
                </a:tc>
              </a:tr>
              <a:tr h="297180">
                <a:tc>
                  <a:txBody>
                    <a:bodyPr/>
                    <a:lstStyle/>
                    <a:p>
                      <a:pPr algn="ctr">
                        <a:buFont typeface="Arial" pitchFamily="34" charset="0"/>
                        <a:buNone/>
                      </a:pPr>
                      <a:r>
                        <a:rPr lang="en-US" sz="1200" b="1" dirty="0" smtClean="0"/>
                        <a:t>.       x</a:t>
                      </a:r>
                    </a:p>
                  </a:txBody>
                  <a:tcPr>
                    <a:lnL w="12700" cap="flat" cmpd="sng" algn="ctr">
                      <a:solidFill>
                        <a:schemeClr val="tx1"/>
                      </a:solidFill>
                      <a:prstDash val="solid"/>
                      <a:round/>
                      <a:headEnd type="none" w="med" len="med"/>
                      <a:tailEnd type="none" w="med" len="med"/>
                    </a:lnL>
                    <a:lnB w="12700" cap="flat" cmpd="sng" algn="ctr">
                      <a:solidFill>
                        <a:schemeClr val="tx1"/>
                      </a:solidFill>
                      <a:prstDash val="solid"/>
                      <a:round/>
                      <a:headEnd type="none" w="med" len="med"/>
                      <a:tailEnd type="none" w="med" len="med"/>
                    </a:lnB>
                  </a:tcPr>
                </a:tc>
                <a:tc>
                  <a:txBody>
                    <a:bodyPr/>
                    <a:lstStyle/>
                    <a:p>
                      <a:pPr algn="ctr"/>
                      <a:r>
                        <a:rPr lang="en-US" sz="900" dirty="0" smtClean="0"/>
                        <a:t>Current Flow Direction</a:t>
                      </a:r>
                      <a:endParaRPr lang="en-US" sz="900" dirty="0"/>
                    </a:p>
                  </a:txBody>
                  <a:tcPr>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r>
            </a:tbl>
          </a:graphicData>
        </a:graphic>
      </p:graphicFrame>
      <p:pic>
        <p:nvPicPr>
          <p:cNvPr id="27" name="Picture 26" descr="Draft 2.JPG"/>
          <p:cNvPicPr>
            <a:picLocks noChangeAspect="1"/>
          </p:cNvPicPr>
          <p:nvPr/>
        </p:nvPicPr>
        <p:blipFill>
          <a:blip r:embed="rId5" cstate="print"/>
          <a:stretch>
            <a:fillRect/>
          </a:stretch>
        </p:blipFill>
        <p:spPr>
          <a:xfrm>
            <a:off x="2981706" y="1748736"/>
            <a:ext cx="5147310" cy="4644444"/>
          </a:xfrm>
          <a:prstGeom prst="rect">
            <a:avLst/>
          </a:prstGeom>
          <a:ln>
            <a:noFill/>
          </a:ln>
          <a:effectLst>
            <a:outerShdw blurRad="292100" dist="139700" dir="2700000" algn="tl" rotWithShape="0">
              <a:srgbClr val="333333">
                <a:alpha val="65000"/>
              </a:srgbClr>
            </a:outerShdw>
          </a:effectLst>
        </p:spPr>
      </p:pic>
      <p:pic>
        <p:nvPicPr>
          <p:cNvPr id="29" name="Picture 28" descr="Draft 3.JPG"/>
          <p:cNvPicPr>
            <a:picLocks noChangeAspect="1"/>
          </p:cNvPicPr>
          <p:nvPr/>
        </p:nvPicPr>
        <p:blipFill>
          <a:blip r:embed="rId6" cstate="print">
            <a:extLst>
              <a:ext uri="{28A0092B-C50C-407E-A947-70E740481C1C}">
                <a14:useLocalDpi xmlns:a14="http://schemas.microsoft.com/office/drawing/2010/main"/>
              </a:ext>
            </a:extLst>
          </a:blip>
          <a:stretch>
            <a:fillRect/>
          </a:stretch>
        </p:blipFill>
        <p:spPr>
          <a:xfrm>
            <a:off x="92702" y="117032"/>
            <a:ext cx="4419600" cy="2930968"/>
          </a:xfrm>
          <a:prstGeom prst="rect">
            <a:avLst/>
          </a:prstGeom>
          <a:ln>
            <a:noFill/>
          </a:ln>
          <a:effectLst>
            <a:outerShdw blurRad="292100" dist="139700" dir="2700000" algn="tl" rotWithShape="0">
              <a:srgbClr val="333333">
                <a:alpha val="65000"/>
              </a:srgbClr>
            </a:outerShdw>
          </a:effectLst>
        </p:spPr>
      </p:pic>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blinds(horizontal)">
                                      <p:cBhvr>
                                        <p:cTn id="7" dur="500"/>
                                        <p:tgtEl>
                                          <p:spTgt spid="27"/>
                                        </p:tgtEl>
                                      </p:cBhvr>
                                    </p:animEffect>
                                  </p:childTnLst>
                                </p:cTn>
                              </p:par>
                              <p:par>
                                <p:cTn id="8" presetID="3" presetClass="entr" presetSubtype="10" fill="hold" nodeType="withEffect">
                                  <p:stCondLst>
                                    <p:cond delay="0"/>
                                  </p:stCondLst>
                                  <p:childTnLst>
                                    <p:set>
                                      <p:cBhvr>
                                        <p:cTn id="9" dur="1" fill="hold">
                                          <p:stCondLst>
                                            <p:cond delay="0"/>
                                          </p:stCondLst>
                                        </p:cTn>
                                        <p:tgtEl>
                                          <p:spTgt spid="26"/>
                                        </p:tgtEl>
                                        <p:attrNameLst>
                                          <p:attrName>style.visibility</p:attrName>
                                        </p:attrNameLst>
                                      </p:cBhvr>
                                      <p:to>
                                        <p:strVal val="visible"/>
                                      </p:to>
                                    </p:set>
                                    <p:animEffect transition="in" filter="blinds(horizontal)">
                                      <p:cBhvr>
                                        <p:cTn id="10" dur="500"/>
                                        <p:tgtEl>
                                          <p:spTgt spid="26"/>
                                        </p:tgtEl>
                                      </p:cBhvr>
                                    </p:animEffect>
                                  </p:childTnLst>
                                </p:cTn>
                              </p:par>
                            </p:childTnLst>
                          </p:cTn>
                        </p:par>
                      </p:childTnLst>
                    </p:cTn>
                  </p:par>
                  <p:par>
                    <p:cTn id="11" fill="hold">
                      <p:stCondLst>
                        <p:cond delay="indefinite"/>
                      </p:stCondLst>
                      <p:childTnLst>
                        <p:par>
                          <p:cTn id="12" fill="hold">
                            <p:stCondLst>
                              <p:cond delay="0"/>
                            </p:stCondLst>
                            <p:childTnLst>
                              <p:par>
                                <p:cTn id="13" presetID="4" presetClass="entr" presetSubtype="16" fill="hold" nodeType="clickEffect">
                                  <p:stCondLst>
                                    <p:cond delay="0"/>
                                  </p:stCondLst>
                                  <p:childTnLst>
                                    <p:set>
                                      <p:cBhvr>
                                        <p:cTn id="14" dur="1" fill="hold">
                                          <p:stCondLst>
                                            <p:cond delay="0"/>
                                          </p:stCondLst>
                                        </p:cTn>
                                        <p:tgtEl>
                                          <p:spTgt spid="29"/>
                                        </p:tgtEl>
                                        <p:attrNameLst>
                                          <p:attrName>style.visibility</p:attrName>
                                        </p:attrNameLst>
                                      </p:cBhvr>
                                      <p:to>
                                        <p:strVal val="visible"/>
                                      </p:to>
                                    </p:set>
                                    <p:animEffect transition="in" filter="box(in)">
                                      <p:cBhvr>
                                        <p:cTn id="15"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Content Placeholder 4"/>
          <p:cNvSpPr txBox="1">
            <a:spLocks/>
          </p:cNvSpPr>
          <p:nvPr/>
        </p:nvSpPr>
        <p:spPr>
          <a:xfrm>
            <a:off x="126505" y="1417638"/>
            <a:ext cx="8373664" cy="1622791"/>
          </a:xfrm>
          <a:prstGeom prst="rect">
            <a:avLst/>
          </a:prstGeom>
        </p:spPr>
        <p:txBody>
          <a:bodyPr vert="horz">
            <a:normAutofit/>
          </a:bodyPr>
          <a:lstStyle/>
          <a:p>
            <a:pPr marL="274320" lvl="0" indent="-274320" defTabSz="914400">
              <a:spcBef>
                <a:spcPts val="580"/>
              </a:spcBef>
              <a:buClr>
                <a:schemeClr val="accent1"/>
              </a:buClr>
              <a:buSzPct val="85000"/>
              <a:buFont typeface="Wingdings 2"/>
              <a:buChar char=""/>
              <a:defRPr/>
            </a:pPr>
            <a:r>
              <a:rPr kumimoji="0" lang="en-US" sz="2000" b="0" i="0" u="none" strike="noStrike" kern="1200" cap="none" spc="0" normalizeH="0" baseline="0" noProof="0" dirty="0" smtClean="0">
                <a:ln>
                  <a:noFill/>
                </a:ln>
                <a:solidFill>
                  <a:schemeClr val="tx1"/>
                </a:solidFill>
                <a:effectLst/>
                <a:uLnTx/>
                <a:uFillTx/>
                <a:latin typeface="+mn-lt"/>
                <a:ea typeface="+mn-ea"/>
                <a:cs typeface="+mn-cs"/>
              </a:rPr>
              <a:t>Pump &amp;</a:t>
            </a:r>
            <a:r>
              <a:rPr kumimoji="0" lang="en-US" sz="2000" b="0" i="0" u="none" strike="noStrike" kern="1200" cap="none" spc="0" normalizeH="0" noProof="0" dirty="0" smtClean="0">
                <a:ln>
                  <a:noFill/>
                </a:ln>
                <a:solidFill>
                  <a:schemeClr val="tx1"/>
                </a:solidFill>
                <a:effectLst/>
                <a:uLnTx/>
                <a:uFillTx/>
                <a:latin typeface="+mn-lt"/>
                <a:ea typeface="+mn-ea"/>
                <a:cs typeface="+mn-cs"/>
              </a:rPr>
              <a:t> Purge procedure to </a:t>
            </a:r>
            <a:r>
              <a:rPr lang="en-US" sz="2000" dirty="0" smtClean="0"/>
              <a:t>adapt the required pre-stress in the coil by using the </a:t>
            </a:r>
            <a:r>
              <a:rPr lang="en-US" sz="2000" dirty="0" smtClean="0"/>
              <a:t>LBNL </a:t>
            </a:r>
            <a:r>
              <a:rPr lang="en-US" sz="2000" dirty="0" smtClean="0"/>
              <a:t>type “Bladders &amp; Keys” technique</a:t>
            </a:r>
          </a:p>
          <a:p>
            <a:pPr marL="274320" lvl="0" indent="-274320" defTabSz="914400">
              <a:spcBef>
                <a:spcPts val="580"/>
              </a:spcBef>
              <a:buClr>
                <a:schemeClr val="accent1"/>
              </a:buClr>
              <a:buSzPct val="85000"/>
              <a:buFont typeface="Wingdings 2"/>
              <a:buChar char=""/>
              <a:defRPr/>
            </a:pPr>
            <a:r>
              <a:rPr kumimoji="0" lang="en-US" sz="2000" b="0" i="0" u="none" strike="noStrike" kern="1200" cap="none" spc="0" normalizeH="0" baseline="0" noProof="0" dirty="0" smtClean="0">
                <a:ln>
                  <a:noFill/>
                </a:ln>
                <a:solidFill>
                  <a:schemeClr val="tx1"/>
                </a:solidFill>
                <a:effectLst/>
                <a:uLnTx/>
                <a:uFillTx/>
                <a:latin typeface="+mn-lt"/>
                <a:ea typeface="+mn-ea"/>
                <a:cs typeface="+mn-cs"/>
              </a:rPr>
              <a:t>An accurate procedure to correlate the strain gauge readings with the FEA</a:t>
            </a:r>
          </a:p>
          <a:p>
            <a:pPr marL="274320" lvl="0" indent="-274320" defTabSz="914400">
              <a:spcBef>
                <a:spcPts val="580"/>
              </a:spcBef>
              <a:buClr>
                <a:schemeClr val="accent1"/>
              </a:buClr>
              <a:buSzPct val="85000"/>
              <a:buFont typeface="Wingdings 2"/>
              <a:buChar char=""/>
              <a:defRPr/>
            </a:pPr>
            <a:endParaRPr lang="en-US" sz="2000" dirty="0" smtClean="0"/>
          </a:p>
          <a:p>
            <a:pPr marL="274320" lvl="0" indent="-274320" defTabSz="914400">
              <a:spcBef>
                <a:spcPts val="580"/>
              </a:spcBef>
              <a:buClr>
                <a:schemeClr val="accent1"/>
              </a:buClr>
              <a:buSzPct val="85000"/>
              <a:buFont typeface="Wingdings 2"/>
              <a:buChar char=""/>
              <a:defRPr/>
            </a:pPr>
            <a:endParaRPr lang="en-US" sz="2000" dirty="0" smtClean="0"/>
          </a:p>
          <a:p>
            <a:pPr marL="274320" indent="-274320" defTabSz="914400">
              <a:spcBef>
                <a:spcPts val="580"/>
              </a:spcBef>
              <a:buClr>
                <a:schemeClr val="accent1"/>
              </a:buClr>
              <a:buSzPct val="85000"/>
              <a:buFont typeface="Wingdings 2"/>
              <a:buChar char=""/>
              <a:defRPr/>
            </a:pPr>
            <a:endParaRPr lang="en-US" sz="2000" dirty="0" smtClean="0"/>
          </a:p>
          <a:p>
            <a:pPr marL="274320" marR="0" lvl="0" indent="-274320" algn="l" defTabSz="914400" rtl="0" eaLnBrk="1" fontAlgn="auto" latinLnBrk="0" hangingPunct="1">
              <a:lnSpc>
                <a:spcPct val="100000"/>
              </a:lnSpc>
              <a:spcBef>
                <a:spcPts val="580"/>
              </a:spcBef>
              <a:spcAft>
                <a:spcPts val="0"/>
              </a:spcAft>
              <a:buClr>
                <a:schemeClr val="accent1"/>
              </a:buClr>
              <a:buSzPct val="85000"/>
              <a:buFont typeface="Wingdings 2"/>
              <a:buChar char=""/>
              <a:tabLst/>
              <a:defRPr/>
            </a:pPr>
            <a:endParaRPr kumimoji="0" lang="en-US" sz="2000" b="0" i="0" u="none" strike="noStrike" kern="1200" cap="none" spc="0" normalizeH="0" baseline="0" noProof="0" dirty="0">
              <a:ln>
                <a:noFill/>
              </a:ln>
              <a:solidFill>
                <a:schemeClr val="tx1"/>
              </a:solidFill>
              <a:effectLst/>
              <a:uLnTx/>
              <a:uFillTx/>
              <a:latin typeface="+mn-lt"/>
              <a:ea typeface="+mn-ea"/>
              <a:cs typeface="+mn-cs"/>
            </a:endParaRPr>
          </a:p>
        </p:txBody>
      </p:sp>
      <p:sp>
        <p:nvSpPr>
          <p:cNvPr id="2" name="Title 1"/>
          <p:cNvSpPr>
            <a:spLocks noGrp="1"/>
          </p:cNvSpPr>
          <p:nvPr>
            <p:ph type="title"/>
          </p:nvPr>
        </p:nvSpPr>
        <p:spPr>
          <a:xfrm>
            <a:off x="1936283" y="270430"/>
            <a:ext cx="5600651" cy="1143000"/>
          </a:xfrm>
        </p:spPr>
        <p:txBody>
          <a:bodyPr>
            <a:normAutofit fontScale="90000"/>
          </a:bodyPr>
          <a:lstStyle/>
          <a:p>
            <a:pPr algn="ctr"/>
            <a:r>
              <a:rPr lang="en-GB" dirty="0" smtClean="0"/>
              <a:t> Mechanical measurements during Assembly </a:t>
            </a:r>
            <a:br>
              <a:rPr lang="en-GB" dirty="0" smtClean="0"/>
            </a:br>
            <a:r>
              <a:rPr lang="en-GB" dirty="0" smtClean="0"/>
              <a:t>&amp; Cold Tests</a:t>
            </a:r>
            <a:endParaRPr lang="en-GB" dirty="0"/>
          </a:p>
        </p:txBody>
      </p:sp>
      <p:pic>
        <p:nvPicPr>
          <p:cNvPr id="7" name="Content Placeholder 6" descr="Logo CERN.png"/>
          <p:cNvPicPr>
            <a:picLocks noGrp="1" noChangeAspect="1"/>
          </p:cNvPicPr>
          <p:nvPr>
            <p:ph sz="quarter" idx="1"/>
          </p:nvPr>
        </p:nvPicPr>
        <p:blipFill>
          <a:blip r:embed="rId2" cstate="print">
            <a:extLst>
              <a:ext uri="{28A0092B-C50C-407E-A947-70E740481C1C}">
                <a14:useLocalDpi xmlns:a14="http://schemas.microsoft.com/office/drawing/2010/main"/>
              </a:ext>
            </a:extLst>
          </a:blip>
          <a:srcRect l="-27686" r="-27686"/>
          <a:stretch>
            <a:fillRect/>
          </a:stretch>
        </p:blipFill>
        <p:spPr>
          <a:xfrm>
            <a:off x="7089485" y="108081"/>
            <a:ext cx="1265082" cy="825660"/>
          </a:xfrm>
        </p:spPr>
      </p:pic>
      <p:sp>
        <p:nvSpPr>
          <p:cNvPr id="4" name="Date Placeholder 3"/>
          <p:cNvSpPr>
            <a:spLocks noGrp="1"/>
          </p:cNvSpPr>
          <p:nvPr>
            <p:ph type="dt" sz="half" idx="14"/>
          </p:nvPr>
        </p:nvSpPr>
        <p:spPr>
          <a:xfrm rot="5400000">
            <a:off x="8177877" y="430375"/>
            <a:ext cx="1028634" cy="384049"/>
          </a:xfrm>
        </p:spPr>
        <p:txBody>
          <a:bodyPr/>
          <a:lstStyle/>
          <a:p>
            <a:r>
              <a:rPr lang="fr-CH" dirty="0" smtClean="0"/>
              <a:t>20/01/2011</a:t>
            </a:r>
            <a:endParaRPr lang="en-GB" dirty="0"/>
          </a:p>
        </p:txBody>
      </p:sp>
      <p:sp>
        <p:nvSpPr>
          <p:cNvPr id="5" name="Slide Number Placeholder 4"/>
          <p:cNvSpPr>
            <a:spLocks noGrp="1"/>
          </p:cNvSpPr>
          <p:nvPr>
            <p:ph type="sldNum" sz="quarter" idx="15"/>
          </p:nvPr>
        </p:nvSpPr>
        <p:spPr/>
        <p:txBody>
          <a:bodyPr/>
          <a:lstStyle/>
          <a:p>
            <a:fld id="{F4E70152-D437-0B4A-8530-94A07B6DC10B}" type="slidenum">
              <a:rPr lang="en-GB" smtClean="0"/>
              <a:pPr/>
              <a:t>12</a:t>
            </a:fld>
            <a:endParaRPr lang="en-GB"/>
          </a:p>
        </p:txBody>
      </p:sp>
      <p:sp>
        <p:nvSpPr>
          <p:cNvPr id="12" name="Footer Placeholder 5"/>
          <p:cNvSpPr>
            <a:spLocks noGrp="1"/>
          </p:cNvSpPr>
          <p:nvPr>
            <p:ph type="ftr" sz="quarter" idx="16"/>
          </p:nvPr>
        </p:nvSpPr>
        <p:spPr>
          <a:xfrm rot="5400000">
            <a:off x="6171576" y="3653568"/>
            <a:ext cx="4837620" cy="365760"/>
          </a:xfrm>
        </p:spPr>
        <p:txBody>
          <a:bodyPr/>
          <a:lstStyle/>
          <a:p>
            <a:r>
              <a:rPr lang="en-US" dirty="0" smtClean="0"/>
              <a:t>J.C. Perez TE-MSC-ML          	</a:t>
            </a:r>
            <a:r>
              <a:rPr lang="en-US" dirty="0" err="1" smtClean="0"/>
              <a:t>Eucard</a:t>
            </a:r>
            <a:r>
              <a:rPr lang="en-US" dirty="0" smtClean="0"/>
              <a:t> WP7-HFM                     					ESAC Review (</a:t>
            </a:r>
            <a:r>
              <a:rPr lang="en-US" dirty="0" err="1" smtClean="0"/>
              <a:t>Saclay</a:t>
            </a:r>
            <a:r>
              <a:rPr lang="en-US" dirty="0" smtClean="0"/>
              <a:t>)</a:t>
            </a:r>
            <a:endParaRPr lang="en-GB" dirty="0"/>
          </a:p>
        </p:txBody>
      </p:sp>
      <p:pic>
        <p:nvPicPr>
          <p:cNvPr id="8" name="Picture 7" descr="Logo Eucard.jpg"/>
          <p:cNvPicPr>
            <a:picLocks noChangeAspect="1"/>
          </p:cNvPicPr>
          <p:nvPr/>
        </p:nvPicPr>
        <p:blipFill>
          <a:blip r:embed="rId3"/>
          <a:stretch>
            <a:fillRect/>
          </a:stretch>
        </p:blipFill>
        <p:spPr>
          <a:xfrm>
            <a:off x="313136" y="108081"/>
            <a:ext cx="1924050" cy="923925"/>
          </a:xfrm>
          <a:prstGeom prst="rect">
            <a:avLst/>
          </a:prstGeom>
        </p:spPr>
      </p:pic>
      <p:grpSp>
        <p:nvGrpSpPr>
          <p:cNvPr id="39" name="Group 38"/>
          <p:cNvGrpSpPr/>
          <p:nvPr/>
        </p:nvGrpSpPr>
        <p:grpSpPr>
          <a:xfrm>
            <a:off x="177386" y="1413430"/>
            <a:ext cx="8248882" cy="2368924"/>
            <a:chOff x="302875" y="4181699"/>
            <a:chExt cx="7776292" cy="2368924"/>
          </a:xfrm>
        </p:grpSpPr>
        <p:graphicFrame>
          <p:nvGraphicFramePr>
            <p:cNvPr id="80" name="Chart 79"/>
            <p:cNvGraphicFramePr/>
            <p:nvPr/>
          </p:nvGraphicFramePr>
          <p:xfrm>
            <a:off x="302875" y="4181699"/>
            <a:ext cx="3868621" cy="2368923"/>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82" name="Chart 81"/>
            <p:cNvGraphicFramePr/>
            <p:nvPr/>
          </p:nvGraphicFramePr>
          <p:xfrm>
            <a:off x="4210546" y="4181700"/>
            <a:ext cx="3868621" cy="2368923"/>
          </p:xfrm>
          <a:graphic>
            <a:graphicData uri="http://schemas.openxmlformats.org/drawingml/2006/chart">
              <c:chart xmlns:c="http://schemas.openxmlformats.org/drawingml/2006/chart" xmlns:r="http://schemas.openxmlformats.org/officeDocument/2006/relationships" r:id="rId5"/>
            </a:graphicData>
          </a:graphic>
        </p:graphicFrame>
      </p:grpSp>
      <p:grpSp>
        <p:nvGrpSpPr>
          <p:cNvPr id="43" name="Group 42"/>
          <p:cNvGrpSpPr/>
          <p:nvPr/>
        </p:nvGrpSpPr>
        <p:grpSpPr>
          <a:xfrm>
            <a:off x="104662" y="4216303"/>
            <a:ext cx="7692526" cy="2513479"/>
            <a:chOff x="104662" y="4216303"/>
            <a:chExt cx="7692526" cy="2513479"/>
          </a:xfrm>
        </p:grpSpPr>
        <p:pic>
          <p:nvPicPr>
            <p:cNvPr id="40" name="Picture 39"/>
            <p:cNvPicPr>
              <a:picLocks noChangeAspect="1" noChangeArrowheads="1"/>
            </p:cNvPicPr>
            <p:nvPr/>
          </p:nvPicPr>
          <p:blipFill>
            <a:blip r:embed="rId6" cstate="print"/>
            <a:srcRect/>
            <a:stretch>
              <a:fillRect/>
            </a:stretch>
          </p:blipFill>
          <p:spPr bwMode="auto">
            <a:xfrm>
              <a:off x="104662" y="4216303"/>
              <a:ext cx="4197165" cy="2513479"/>
            </a:xfrm>
            <a:prstGeom prst="rect">
              <a:avLst/>
            </a:prstGeom>
            <a:noFill/>
            <a:ln w="1">
              <a:noFill/>
              <a:miter lim="800000"/>
              <a:headEnd/>
              <a:tailEnd type="none" w="med" len="med"/>
            </a:ln>
            <a:effectLst/>
          </p:spPr>
        </p:pic>
        <p:pic>
          <p:nvPicPr>
            <p:cNvPr id="41" name="Picture 40"/>
            <p:cNvPicPr>
              <a:picLocks noChangeAspect="1"/>
            </p:cNvPicPr>
            <p:nvPr/>
          </p:nvPicPr>
          <p:blipFill>
            <a:blip r:embed="rId7" cstate="print">
              <a:extLst>
                <a:ext uri="{28A0092B-C50C-407E-A947-70E740481C1C}">
                  <a14:useLocalDpi xmlns:a14="http://schemas.microsoft.com/office/drawing/2010/main"/>
                </a:ext>
              </a:extLst>
            </a:blip>
            <a:srcRect t="-2277"/>
            <a:stretch>
              <a:fillRect/>
            </a:stretch>
          </p:blipFill>
          <p:spPr>
            <a:xfrm>
              <a:off x="4396524" y="4216303"/>
              <a:ext cx="3400664" cy="2436090"/>
            </a:xfrm>
            <a:prstGeom prst="rect">
              <a:avLst/>
            </a:prstGeom>
          </p:spPr>
        </p:pic>
      </p:gr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8">
                                            <p:txEl>
                                              <p:pRg st="0" end="0"/>
                                            </p:txEl>
                                          </p:spTgt>
                                        </p:tgtEl>
                                        <p:attrNameLst>
                                          <p:attrName>style.visibility</p:attrName>
                                        </p:attrNameLst>
                                      </p:cBhvr>
                                      <p:to>
                                        <p:strVal val="visible"/>
                                      </p:to>
                                    </p:set>
                                    <p:animEffect transition="in" filter="blinds(horizontal)">
                                      <p:cBhvr>
                                        <p:cTn id="7" dur="500"/>
                                        <p:tgtEl>
                                          <p:spTgt spid="38">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38">
                                            <p:txEl>
                                              <p:pRg st="1" end="1"/>
                                            </p:txEl>
                                          </p:spTgt>
                                        </p:tgtEl>
                                        <p:attrNameLst>
                                          <p:attrName>style.visibility</p:attrName>
                                        </p:attrNameLst>
                                      </p:cBhvr>
                                      <p:to>
                                        <p:strVal val="visible"/>
                                      </p:to>
                                    </p:set>
                                    <p:animEffect transition="in" filter="blinds(horizontal)">
                                      <p:cBhvr>
                                        <p:cTn id="12" dur="500"/>
                                        <p:tgtEl>
                                          <p:spTgt spid="38">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 presetClass="entr" presetSubtype="4" accel="50000" decel="50000" fill="hold" nodeType="clickEffect">
                                  <p:stCondLst>
                                    <p:cond delay="0"/>
                                  </p:stCondLst>
                                  <p:childTnLst>
                                    <p:set>
                                      <p:cBhvr>
                                        <p:cTn id="16" dur="1" fill="hold">
                                          <p:stCondLst>
                                            <p:cond delay="0"/>
                                          </p:stCondLst>
                                        </p:cTn>
                                        <p:tgtEl>
                                          <p:spTgt spid="39"/>
                                        </p:tgtEl>
                                        <p:attrNameLst>
                                          <p:attrName>style.visibility</p:attrName>
                                        </p:attrNameLst>
                                      </p:cBhvr>
                                      <p:to>
                                        <p:strVal val="visible"/>
                                      </p:to>
                                    </p:set>
                                    <p:anim calcmode="lin" valueType="num">
                                      <p:cBhvr additive="base">
                                        <p:cTn id="17" dur="500" fill="hold"/>
                                        <p:tgtEl>
                                          <p:spTgt spid="39"/>
                                        </p:tgtEl>
                                        <p:attrNameLst>
                                          <p:attrName>ppt_x</p:attrName>
                                        </p:attrNameLst>
                                      </p:cBhvr>
                                      <p:tavLst>
                                        <p:tav tm="0">
                                          <p:val>
                                            <p:strVal val="#ppt_x"/>
                                          </p:val>
                                        </p:tav>
                                        <p:tav tm="100000">
                                          <p:val>
                                            <p:strVal val="#ppt_x"/>
                                          </p:val>
                                        </p:tav>
                                      </p:tavLst>
                                    </p:anim>
                                    <p:anim calcmode="lin" valueType="num">
                                      <p:cBhvr additive="base">
                                        <p:cTn id="18" dur="500" fill="hold"/>
                                        <p:tgtEl>
                                          <p:spTgt spid="39"/>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4" accel="50000" decel="50000" fill="hold" nodeType="clickEffect">
                                  <p:stCondLst>
                                    <p:cond delay="0"/>
                                  </p:stCondLst>
                                  <p:childTnLst>
                                    <p:set>
                                      <p:cBhvr>
                                        <p:cTn id="22" dur="1" fill="hold">
                                          <p:stCondLst>
                                            <p:cond delay="0"/>
                                          </p:stCondLst>
                                        </p:cTn>
                                        <p:tgtEl>
                                          <p:spTgt spid="43"/>
                                        </p:tgtEl>
                                        <p:attrNameLst>
                                          <p:attrName>style.visibility</p:attrName>
                                        </p:attrNameLst>
                                      </p:cBhvr>
                                      <p:to>
                                        <p:strVal val="visible"/>
                                      </p:to>
                                    </p:set>
                                    <p:anim calcmode="lin" valueType="num">
                                      <p:cBhvr additive="base">
                                        <p:cTn id="23" dur="500" fill="hold"/>
                                        <p:tgtEl>
                                          <p:spTgt spid="43"/>
                                        </p:tgtEl>
                                        <p:attrNameLst>
                                          <p:attrName>ppt_x</p:attrName>
                                        </p:attrNameLst>
                                      </p:cBhvr>
                                      <p:tavLst>
                                        <p:tav tm="0">
                                          <p:val>
                                            <p:strVal val="#ppt_x"/>
                                          </p:val>
                                        </p:tav>
                                        <p:tav tm="100000">
                                          <p:val>
                                            <p:strVal val="#ppt_x"/>
                                          </p:val>
                                        </p:tav>
                                      </p:tavLst>
                                    </p:anim>
                                    <p:anim calcmode="lin" valueType="num">
                                      <p:cBhvr additive="base">
                                        <p:cTn id="24" dur="500" fill="hold"/>
                                        <p:tgtEl>
                                          <p:spTgt spid="4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97187" y="748136"/>
            <a:ext cx="7557380" cy="691894"/>
          </a:xfrm>
        </p:spPr>
        <p:txBody>
          <a:bodyPr>
            <a:normAutofit/>
          </a:bodyPr>
          <a:lstStyle/>
          <a:p>
            <a:pPr algn="ctr"/>
            <a:r>
              <a:rPr lang="en-GB" dirty="0" smtClean="0"/>
              <a:t>SMC1 Cold Powering Tests</a:t>
            </a:r>
            <a:endParaRPr lang="en-GB" dirty="0"/>
          </a:p>
        </p:txBody>
      </p:sp>
      <p:pic>
        <p:nvPicPr>
          <p:cNvPr id="7" name="Content Placeholder 6" descr="Logo CERN.png"/>
          <p:cNvPicPr>
            <a:picLocks noGrp="1" noChangeAspect="1"/>
          </p:cNvPicPr>
          <p:nvPr>
            <p:ph sz="quarter" idx="1"/>
          </p:nvPr>
        </p:nvPicPr>
        <p:blipFill>
          <a:blip r:embed="rId2" cstate="print">
            <a:extLst>
              <a:ext uri="{28A0092B-C50C-407E-A947-70E740481C1C}">
                <a14:useLocalDpi xmlns:a14="http://schemas.microsoft.com/office/drawing/2010/main"/>
              </a:ext>
            </a:extLst>
          </a:blip>
          <a:srcRect l="-27686" r="-27686"/>
          <a:stretch>
            <a:fillRect/>
          </a:stretch>
        </p:blipFill>
        <p:spPr>
          <a:xfrm>
            <a:off x="7089485" y="108081"/>
            <a:ext cx="1265082" cy="825660"/>
          </a:xfrm>
        </p:spPr>
      </p:pic>
      <p:sp>
        <p:nvSpPr>
          <p:cNvPr id="4" name="Date Placeholder 3"/>
          <p:cNvSpPr>
            <a:spLocks noGrp="1"/>
          </p:cNvSpPr>
          <p:nvPr>
            <p:ph type="dt" sz="half" idx="14"/>
          </p:nvPr>
        </p:nvSpPr>
        <p:spPr>
          <a:xfrm rot="5400000">
            <a:off x="8086331" y="376336"/>
            <a:ext cx="1136714" cy="384048"/>
          </a:xfrm>
        </p:spPr>
        <p:txBody>
          <a:bodyPr/>
          <a:lstStyle/>
          <a:p>
            <a:r>
              <a:rPr lang="fr-CH" dirty="0" smtClean="0"/>
              <a:t>20/01/2011</a:t>
            </a:r>
            <a:endParaRPr lang="en-GB" dirty="0"/>
          </a:p>
        </p:txBody>
      </p:sp>
      <p:sp>
        <p:nvSpPr>
          <p:cNvPr id="5" name="Slide Number Placeholder 4"/>
          <p:cNvSpPr>
            <a:spLocks noGrp="1"/>
          </p:cNvSpPr>
          <p:nvPr>
            <p:ph type="sldNum" sz="quarter" idx="15"/>
          </p:nvPr>
        </p:nvSpPr>
        <p:spPr/>
        <p:txBody>
          <a:bodyPr/>
          <a:lstStyle/>
          <a:p>
            <a:fld id="{F4E70152-D437-0B4A-8530-94A07B6DC10B}" type="slidenum">
              <a:rPr lang="en-GB" smtClean="0"/>
              <a:pPr/>
              <a:t>13</a:t>
            </a:fld>
            <a:endParaRPr lang="en-GB"/>
          </a:p>
        </p:txBody>
      </p:sp>
      <p:sp>
        <p:nvSpPr>
          <p:cNvPr id="9" name="Footer Placeholder 5"/>
          <p:cNvSpPr>
            <a:spLocks noGrp="1"/>
          </p:cNvSpPr>
          <p:nvPr>
            <p:ph type="ftr" sz="quarter" idx="16"/>
          </p:nvPr>
        </p:nvSpPr>
        <p:spPr>
          <a:xfrm rot="5400000">
            <a:off x="6171576" y="3653568"/>
            <a:ext cx="4837620" cy="365760"/>
          </a:xfrm>
        </p:spPr>
        <p:txBody>
          <a:bodyPr/>
          <a:lstStyle/>
          <a:p>
            <a:r>
              <a:rPr lang="en-US" dirty="0" smtClean="0"/>
              <a:t>J.C. Perez TE-MSC-ML          	</a:t>
            </a:r>
            <a:r>
              <a:rPr lang="en-US" dirty="0" err="1" smtClean="0"/>
              <a:t>Eucard</a:t>
            </a:r>
            <a:r>
              <a:rPr lang="en-US" dirty="0" smtClean="0"/>
              <a:t> WP7-HFM                     					ESAC Review (</a:t>
            </a:r>
            <a:r>
              <a:rPr lang="en-US" dirty="0" err="1" smtClean="0"/>
              <a:t>Saclay</a:t>
            </a:r>
            <a:r>
              <a:rPr lang="en-US" dirty="0" smtClean="0"/>
              <a:t>)</a:t>
            </a:r>
            <a:endParaRPr lang="en-GB" dirty="0"/>
          </a:p>
        </p:txBody>
      </p:sp>
      <p:pic>
        <p:nvPicPr>
          <p:cNvPr id="8" name="Picture 7" descr="Logo Eucard.jpg"/>
          <p:cNvPicPr>
            <a:picLocks noChangeAspect="1"/>
          </p:cNvPicPr>
          <p:nvPr/>
        </p:nvPicPr>
        <p:blipFill>
          <a:blip r:embed="rId3"/>
          <a:stretch>
            <a:fillRect/>
          </a:stretch>
        </p:blipFill>
        <p:spPr>
          <a:xfrm>
            <a:off x="313136" y="108081"/>
            <a:ext cx="1924050" cy="923925"/>
          </a:xfrm>
          <a:prstGeom prst="rect">
            <a:avLst/>
          </a:prstGeom>
        </p:spPr>
      </p:pic>
      <p:sp>
        <p:nvSpPr>
          <p:cNvPr id="11" name="Content Placeholder 4"/>
          <p:cNvSpPr txBox="1">
            <a:spLocks/>
          </p:cNvSpPr>
          <p:nvPr/>
        </p:nvSpPr>
        <p:spPr>
          <a:xfrm>
            <a:off x="210167" y="1447800"/>
            <a:ext cx="8373664" cy="2551545"/>
          </a:xfrm>
          <a:prstGeom prst="rect">
            <a:avLst/>
          </a:prstGeom>
        </p:spPr>
        <p:txBody>
          <a:bodyPr vert="horz">
            <a:normAutofit/>
          </a:bodyPr>
          <a:lstStyle/>
          <a:p>
            <a:pPr marL="274320" lvl="0" indent="-274320" defTabSz="914400">
              <a:spcBef>
                <a:spcPts val="580"/>
              </a:spcBef>
              <a:buClr>
                <a:schemeClr val="accent1"/>
              </a:buClr>
              <a:buSzPct val="85000"/>
              <a:buFont typeface="Wingdings 2"/>
              <a:buChar char=""/>
              <a:defRPr/>
            </a:pPr>
            <a:r>
              <a:rPr kumimoji="0" lang="en-US" sz="2000" b="0" i="0" u="sng" strike="noStrike" kern="1200" cap="none" spc="0" normalizeH="0" baseline="0" noProof="0" dirty="0" smtClean="0">
                <a:ln>
                  <a:noFill/>
                </a:ln>
                <a:solidFill>
                  <a:schemeClr val="tx1"/>
                </a:solidFill>
                <a:effectLst/>
                <a:uLnTx/>
                <a:uFillTx/>
                <a:latin typeface="+mn-lt"/>
                <a:ea typeface="+mn-ea"/>
                <a:cs typeface="+mn-cs"/>
              </a:rPr>
              <a:t>Cold test 1</a:t>
            </a:r>
            <a:r>
              <a:rPr kumimoji="0" lang="en-US" sz="2000" b="0" i="0" u="none" strike="noStrike" kern="1200" cap="none" spc="0" normalizeH="0" baseline="0" noProof="0" dirty="0" smtClean="0">
                <a:ln>
                  <a:noFill/>
                </a:ln>
                <a:solidFill>
                  <a:schemeClr val="tx1"/>
                </a:solidFill>
                <a:effectLst/>
                <a:uLnTx/>
                <a:uFillTx/>
                <a:latin typeface="+mn-lt"/>
                <a:ea typeface="+mn-ea"/>
                <a:cs typeface="+mn-cs"/>
              </a:rPr>
              <a:t>: Limited to 3915 A. Quench detected in one </a:t>
            </a:r>
            <a:r>
              <a:rPr kumimoji="0" lang="en-US" sz="2000" b="0" i="0" u="none" strike="noStrike" kern="1200" cap="none" spc="0" normalizeH="0" baseline="0" noProof="0" dirty="0" smtClean="0">
                <a:ln>
                  <a:noFill/>
                </a:ln>
                <a:solidFill>
                  <a:schemeClr val="tx1"/>
                </a:solidFill>
                <a:effectLst/>
                <a:uLnTx/>
                <a:uFillTx/>
                <a:latin typeface="+mn-lt"/>
                <a:ea typeface="+mn-ea"/>
                <a:cs typeface="+mn-cs"/>
              </a:rPr>
              <a:t>          Nb3Sn</a:t>
            </a:r>
            <a:r>
              <a:rPr kumimoji="0" lang="en-US" sz="2000" b="0" i="0" u="none" strike="noStrike" kern="1200" cap="none" spc="0" normalizeH="0" baseline="0" noProof="0" dirty="0" smtClean="0">
                <a:ln>
                  <a:noFill/>
                </a:ln>
                <a:solidFill>
                  <a:schemeClr val="tx1"/>
                </a:solidFill>
                <a:effectLst/>
                <a:uLnTx/>
                <a:uFillTx/>
                <a:latin typeface="+mn-lt"/>
                <a:ea typeface="+mn-ea"/>
                <a:cs typeface="+mn-cs"/>
              </a:rPr>
              <a:t>/</a:t>
            </a:r>
            <a:r>
              <a:rPr kumimoji="0" lang="en-US" sz="2000" b="0" i="0" u="none" strike="noStrike" kern="1200" cap="none" spc="0" normalizeH="0" baseline="0" noProof="0" dirty="0" err="1" smtClean="0">
                <a:ln>
                  <a:noFill/>
                </a:ln>
                <a:solidFill>
                  <a:schemeClr val="tx1"/>
                </a:solidFill>
                <a:effectLst/>
                <a:uLnTx/>
                <a:uFillTx/>
                <a:latin typeface="+mn-lt"/>
                <a:ea typeface="+mn-ea"/>
                <a:cs typeface="+mn-cs"/>
              </a:rPr>
              <a:t>Nb</a:t>
            </a:r>
            <a:r>
              <a:rPr kumimoji="0" lang="en-US" sz="2000" b="0" i="0" u="none" strike="noStrike" kern="1200" cap="none" spc="0" normalizeH="0" baseline="0" noProof="0" dirty="0" smtClean="0">
                <a:ln>
                  <a:noFill/>
                </a:ln>
                <a:solidFill>
                  <a:schemeClr val="tx1"/>
                </a:solidFill>
                <a:effectLst/>
                <a:uLnTx/>
                <a:uFillTx/>
                <a:latin typeface="+mn-lt"/>
                <a:ea typeface="+mn-ea"/>
                <a:cs typeface="+mn-cs"/>
              </a:rPr>
              <a:t>-Ti </a:t>
            </a:r>
            <a:r>
              <a:rPr kumimoji="0" lang="en-US" sz="2000" b="0" i="0" u="none" strike="noStrike" kern="1200" cap="none" spc="0" normalizeH="0" baseline="0" noProof="0" dirty="0" smtClean="0">
                <a:ln>
                  <a:noFill/>
                </a:ln>
                <a:solidFill>
                  <a:schemeClr val="tx1"/>
                </a:solidFill>
                <a:effectLst/>
                <a:uLnTx/>
                <a:uFillTx/>
                <a:latin typeface="+mn-lt"/>
                <a:ea typeface="+mn-ea"/>
                <a:cs typeface="+mn-cs"/>
              </a:rPr>
              <a:t>splice on coil #2 </a:t>
            </a:r>
            <a:r>
              <a:rPr lang="en-US" sz="2000" noProof="0" dirty="0" smtClean="0"/>
              <a:t>: </a:t>
            </a:r>
            <a:r>
              <a:rPr lang="en-US" sz="2000" dirty="0" smtClean="0"/>
              <a:t>40 </a:t>
            </a:r>
            <a:r>
              <a:rPr lang="en-US" sz="2000" dirty="0" err="1" smtClean="0"/>
              <a:t>nOhms</a:t>
            </a:r>
            <a:r>
              <a:rPr lang="en-US" sz="2000" dirty="0" smtClean="0"/>
              <a:t> contact </a:t>
            </a:r>
            <a:r>
              <a:rPr kumimoji="0" lang="en-US" sz="2000" b="0" i="0" u="none" strike="noStrike" kern="1200" cap="none" spc="0" normalizeH="0" baseline="0" noProof="0" dirty="0" smtClean="0">
                <a:ln>
                  <a:noFill/>
                </a:ln>
                <a:solidFill>
                  <a:schemeClr val="tx1"/>
                </a:solidFill>
                <a:effectLst/>
                <a:uLnTx/>
                <a:uFillTx/>
                <a:latin typeface="+mn-lt"/>
                <a:ea typeface="+mn-ea"/>
                <a:cs typeface="+mn-cs"/>
              </a:rPr>
              <a:t>resistance </a:t>
            </a:r>
            <a:r>
              <a:rPr lang="en-US" sz="2000" dirty="0" smtClean="0"/>
              <a:t>measured</a:t>
            </a:r>
            <a:endParaRPr kumimoji="0" lang="en-US" sz="2000" b="0" i="0" u="none" strike="noStrike" kern="1200" cap="none" spc="0" normalizeH="0" baseline="0" noProof="0" dirty="0" smtClean="0">
              <a:ln>
                <a:noFill/>
              </a:ln>
              <a:solidFill>
                <a:schemeClr val="tx1"/>
              </a:solidFill>
              <a:effectLst/>
              <a:uLnTx/>
              <a:uFillTx/>
              <a:latin typeface="+mn-lt"/>
              <a:ea typeface="+mn-ea"/>
              <a:cs typeface="+mn-cs"/>
            </a:endParaRPr>
          </a:p>
          <a:p>
            <a:pPr marL="274320" lvl="0" indent="-274320" defTabSz="914400">
              <a:spcBef>
                <a:spcPts val="580"/>
              </a:spcBef>
              <a:buClr>
                <a:schemeClr val="accent1"/>
              </a:buClr>
              <a:buSzPct val="85000"/>
              <a:buFont typeface="Wingdings 2"/>
              <a:buChar char=""/>
              <a:defRPr/>
            </a:pPr>
            <a:r>
              <a:rPr kumimoji="0" lang="en-US" sz="2000" b="0" i="0" u="sng" strike="noStrike" kern="1200" cap="none" spc="0" normalizeH="0" baseline="0" noProof="0" dirty="0" smtClean="0">
                <a:ln>
                  <a:noFill/>
                </a:ln>
                <a:solidFill>
                  <a:schemeClr val="tx1"/>
                </a:solidFill>
                <a:effectLst/>
                <a:uLnTx/>
                <a:uFillTx/>
                <a:latin typeface="+mn-lt"/>
                <a:ea typeface="+mn-ea"/>
                <a:cs typeface="+mn-cs"/>
              </a:rPr>
              <a:t>Cold test 2</a:t>
            </a:r>
            <a:r>
              <a:rPr kumimoji="0" lang="en-US" sz="2000" b="0" i="0" u="none" strike="noStrike" kern="1200" cap="none" spc="0" normalizeH="0" baseline="0" noProof="0" dirty="0" smtClean="0">
                <a:ln>
                  <a:noFill/>
                </a:ln>
                <a:solidFill>
                  <a:schemeClr val="tx1"/>
                </a:solidFill>
                <a:effectLst/>
                <a:uLnTx/>
                <a:uFillTx/>
                <a:latin typeface="+mn-lt"/>
                <a:ea typeface="+mn-ea"/>
                <a:cs typeface="+mn-cs"/>
              </a:rPr>
              <a:t>: Single coil powering configuration using </a:t>
            </a:r>
            <a:r>
              <a:rPr lang="en-US" sz="2000" dirty="0" smtClean="0"/>
              <a:t>coil #1. </a:t>
            </a:r>
          </a:p>
          <a:p>
            <a:pPr marL="274320" lvl="0" indent="-274320" defTabSz="914400">
              <a:spcBef>
                <a:spcPts val="580"/>
              </a:spcBef>
              <a:buClr>
                <a:schemeClr val="accent1"/>
              </a:buClr>
              <a:buSzPct val="85000"/>
              <a:defRPr/>
            </a:pPr>
            <a:r>
              <a:rPr kumimoji="0" lang="en-US" sz="2000" b="0" i="0" u="none" strike="noStrike" kern="1200" cap="none" spc="0" normalizeH="0" baseline="0" noProof="0" dirty="0" smtClean="0">
                <a:ln>
                  <a:noFill/>
                </a:ln>
                <a:solidFill>
                  <a:schemeClr val="tx1"/>
                </a:solidFill>
                <a:effectLst/>
                <a:uLnTx/>
                <a:uFillTx/>
                <a:latin typeface="+mn-lt"/>
                <a:ea typeface="+mn-ea"/>
                <a:cs typeface="+mn-cs"/>
              </a:rPr>
              <a:t>	Only one quench detected in layer 1 (estimated QPV: 25 </a:t>
            </a:r>
            <a:r>
              <a:rPr kumimoji="0" lang="en-US" sz="2000" b="0" i="0" u="none" strike="noStrike" kern="1200" cap="none" spc="0" normalizeH="0" baseline="0" noProof="0" dirty="0" err="1" smtClean="0">
                <a:ln>
                  <a:noFill/>
                </a:ln>
                <a:solidFill>
                  <a:schemeClr val="tx1"/>
                </a:solidFill>
                <a:effectLst/>
                <a:uLnTx/>
                <a:uFillTx/>
                <a:latin typeface="+mn-lt"/>
                <a:ea typeface="+mn-ea"/>
                <a:cs typeface="+mn-cs"/>
              </a:rPr>
              <a:t>m/s</a:t>
            </a:r>
            <a:r>
              <a:rPr kumimoji="0" lang="en-US" sz="2000" b="0" i="0" u="none" strike="noStrike" kern="1200" cap="none" spc="0" normalizeH="0" baseline="0" noProof="0" dirty="0" smtClean="0">
                <a:ln>
                  <a:noFill/>
                </a:ln>
                <a:solidFill>
                  <a:schemeClr val="tx1"/>
                </a:solidFill>
                <a:effectLst/>
                <a:uLnTx/>
                <a:uFillTx/>
                <a:latin typeface="+mn-lt"/>
                <a:ea typeface="+mn-ea"/>
                <a:cs typeface="+mn-cs"/>
              </a:rPr>
              <a:t>)</a:t>
            </a:r>
          </a:p>
          <a:p>
            <a:pPr marL="274320" marR="0" lvl="0" indent="-274320" algn="l" defTabSz="914400" rtl="0" eaLnBrk="1" fontAlgn="auto" latinLnBrk="0" hangingPunct="1">
              <a:lnSpc>
                <a:spcPct val="100000"/>
              </a:lnSpc>
              <a:spcBef>
                <a:spcPts val="580"/>
              </a:spcBef>
              <a:spcAft>
                <a:spcPts val="0"/>
              </a:spcAft>
              <a:buClr>
                <a:schemeClr val="accent1"/>
              </a:buClr>
              <a:buSzPct val="85000"/>
              <a:buFont typeface="Wingdings 2"/>
              <a:buNone/>
              <a:tabLst/>
              <a:defRPr/>
            </a:pPr>
            <a:r>
              <a:rPr kumimoji="0" lang="en-US" sz="2000" b="0" i="0" u="none" strike="noStrike" kern="1200" cap="none" spc="0" normalizeH="0" baseline="0" noProof="0" dirty="0" smtClean="0">
                <a:ln>
                  <a:noFill/>
                </a:ln>
                <a:solidFill>
                  <a:schemeClr val="tx1"/>
                </a:solidFill>
                <a:effectLst/>
                <a:uLnTx/>
                <a:uFillTx/>
                <a:latin typeface="+mn-lt"/>
                <a:ea typeface="+mn-ea"/>
                <a:cs typeface="+mn-cs"/>
              </a:rPr>
              <a:t>	All other quenches </a:t>
            </a:r>
            <a:r>
              <a:rPr lang="en-US" sz="2000" dirty="0" smtClean="0"/>
              <a:t>detected in</a:t>
            </a:r>
            <a:r>
              <a:rPr kumimoji="0" lang="en-US" sz="2000" b="0" i="0" u="none" strike="noStrike" kern="1200" cap="none" spc="0" normalizeH="0" baseline="0" noProof="0" dirty="0" smtClean="0">
                <a:ln>
                  <a:noFill/>
                </a:ln>
                <a:solidFill>
                  <a:schemeClr val="tx1"/>
                </a:solidFill>
                <a:effectLst/>
                <a:uLnTx/>
                <a:uFillTx/>
                <a:latin typeface="+mn-lt"/>
                <a:ea typeface="+mn-ea"/>
                <a:cs typeface="+mn-cs"/>
              </a:rPr>
              <a:t> layer 2 and never in the splice area</a:t>
            </a:r>
          </a:p>
          <a:p>
            <a:pPr marL="274320" marR="0" lvl="0" indent="-274320" algn="l" defTabSz="914400" rtl="0" eaLnBrk="1" fontAlgn="auto" latinLnBrk="0" hangingPunct="1">
              <a:lnSpc>
                <a:spcPct val="100000"/>
              </a:lnSpc>
              <a:spcBef>
                <a:spcPts val="580"/>
              </a:spcBef>
              <a:spcAft>
                <a:spcPts val="0"/>
              </a:spcAft>
              <a:buClr>
                <a:schemeClr val="accent1"/>
              </a:buClr>
              <a:buSzPct val="85000"/>
              <a:buFont typeface="Wingdings 2"/>
              <a:buChar char=""/>
              <a:tabLst/>
              <a:defRPr/>
            </a:pPr>
            <a:endParaRPr kumimoji="0" lang="en-US" sz="2000" b="0" i="0" u="none" strike="noStrike" kern="1200" cap="none" spc="0" normalizeH="0" baseline="0" noProof="0" dirty="0">
              <a:ln>
                <a:noFill/>
              </a:ln>
              <a:solidFill>
                <a:schemeClr val="tx1"/>
              </a:solidFill>
              <a:effectLst/>
              <a:uLnTx/>
              <a:uFillTx/>
              <a:latin typeface="+mn-lt"/>
              <a:ea typeface="+mn-ea"/>
              <a:cs typeface="+mn-cs"/>
            </a:endParaRPr>
          </a:p>
        </p:txBody>
      </p:sp>
      <p:grpSp>
        <p:nvGrpSpPr>
          <p:cNvPr id="14" name="Group 13"/>
          <p:cNvGrpSpPr/>
          <p:nvPr/>
        </p:nvGrpSpPr>
        <p:grpSpPr>
          <a:xfrm>
            <a:off x="903202" y="3731491"/>
            <a:ext cx="7393468" cy="2893099"/>
            <a:chOff x="903202" y="3731491"/>
            <a:chExt cx="7393468" cy="2893099"/>
          </a:xfrm>
        </p:grpSpPr>
        <p:pic>
          <p:nvPicPr>
            <p:cNvPr id="12" name="Picture 3"/>
            <p:cNvPicPr>
              <a:picLocks noChangeAspect="1" noChangeArrowheads="1"/>
            </p:cNvPicPr>
            <p:nvPr/>
          </p:nvPicPr>
          <p:blipFill>
            <a:blip r:embed="rId4" cstate="print">
              <a:extLst>
                <a:ext uri="{28A0092B-C50C-407E-A947-70E740481C1C}">
                  <a14:useLocalDpi xmlns:a14="http://schemas.microsoft.com/office/drawing/2010/main"/>
                </a:ext>
              </a:extLst>
            </a:blip>
            <a:srcRect l="12747" t="7073" b="10384"/>
            <a:stretch>
              <a:fillRect/>
            </a:stretch>
          </p:blipFill>
          <p:spPr bwMode="auto">
            <a:xfrm>
              <a:off x="903202" y="3731491"/>
              <a:ext cx="3477253" cy="2523767"/>
            </a:xfrm>
            <a:prstGeom prst="rect">
              <a:avLst/>
            </a:prstGeom>
            <a:noFill/>
            <a:ln w="9525">
              <a:noFill/>
              <a:miter lim="800000"/>
              <a:headEnd/>
              <a:tailEnd/>
            </a:ln>
            <a:effectLst/>
          </p:spPr>
        </p:pic>
        <p:sp>
          <p:nvSpPr>
            <p:cNvPr id="13" name="TextBox 12"/>
            <p:cNvSpPr txBox="1"/>
            <p:nvPr/>
          </p:nvSpPr>
          <p:spPr>
            <a:xfrm>
              <a:off x="1137801" y="6255258"/>
              <a:ext cx="2670712" cy="369332"/>
            </a:xfrm>
            <a:prstGeom prst="rect">
              <a:avLst/>
            </a:prstGeom>
            <a:noFill/>
          </p:spPr>
          <p:txBody>
            <a:bodyPr wrap="square" rtlCol="0">
              <a:spAutoFit/>
            </a:bodyPr>
            <a:lstStyle/>
            <a:p>
              <a:r>
                <a:rPr lang="en-US" dirty="0" smtClean="0"/>
                <a:t>Quench in the splice</a:t>
              </a:r>
              <a:endParaRPr lang="en-US" dirty="0"/>
            </a:p>
          </p:txBody>
        </p:sp>
        <p:pic>
          <p:nvPicPr>
            <p:cNvPr id="16" name="Picture 2"/>
            <p:cNvPicPr>
              <a:picLocks noChangeAspect="1" noChangeArrowheads="1"/>
            </p:cNvPicPr>
            <p:nvPr/>
          </p:nvPicPr>
          <p:blipFill>
            <a:blip r:embed="rId5" cstate="print">
              <a:extLst>
                <a:ext uri="{28A0092B-C50C-407E-A947-70E740481C1C}">
                  <a14:useLocalDpi xmlns:a14="http://schemas.microsoft.com/office/drawing/2010/main"/>
                </a:ext>
              </a:extLst>
            </a:blip>
            <a:srcRect l="12299" t="14172" r="-189" b="8027"/>
            <a:stretch>
              <a:fillRect/>
            </a:stretch>
          </p:blipFill>
          <p:spPr bwMode="auto">
            <a:xfrm>
              <a:off x="4496075" y="3731491"/>
              <a:ext cx="3800595" cy="2523767"/>
            </a:xfrm>
            <a:prstGeom prst="rect">
              <a:avLst/>
            </a:prstGeom>
            <a:noFill/>
            <a:ln w="9525">
              <a:noFill/>
              <a:miter lim="800000"/>
              <a:headEnd/>
              <a:tailEnd/>
            </a:ln>
            <a:effectLst/>
          </p:spPr>
        </p:pic>
        <p:sp>
          <p:nvSpPr>
            <p:cNvPr id="18" name="TextBox 17"/>
            <p:cNvSpPr txBox="1"/>
            <p:nvPr/>
          </p:nvSpPr>
          <p:spPr>
            <a:xfrm>
              <a:off x="5131873" y="6255258"/>
              <a:ext cx="2314162" cy="369332"/>
            </a:xfrm>
            <a:prstGeom prst="rect">
              <a:avLst/>
            </a:prstGeom>
            <a:noFill/>
          </p:spPr>
          <p:txBody>
            <a:bodyPr wrap="square" rtlCol="0">
              <a:spAutoFit/>
            </a:bodyPr>
            <a:lstStyle/>
            <a:p>
              <a:r>
                <a:rPr lang="en-US" dirty="0" smtClean="0"/>
                <a:t>Quench in coil #1</a:t>
              </a:r>
              <a:endParaRPr lang="en-US" dirty="0"/>
            </a:p>
          </p:txBody>
        </p:sp>
      </p:gr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11">
                                            <p:txEl>
                                              <p:pRg st="0" end="0"/>
                                            </p:txEl>
                                          </p:spTgt>
                                        </p:tgtEl>
                                        <p:attrNameLst>
                                          <p:attrName>style.visibility</p:attrName>
                                        </p:attrNameLst>
                                      </p:cBhvr>
                                      <p:to>
                                        <p:strVal val="visible"/>
                                      </p:to>
                                    </p:set>
                                    <p:animEffect transition="in" filter="blinds(horizontal)">
                                      <p:cBhvr>
                                        <p:cTn id="7" dur="500"/>
                                        <p:tgtEl>
                                          <p:spTgt spid="11">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11">
                                            <p:txEl>
                                              <p:pRg st="1" end="1"/>
                                            </p:txEl>
                                          </p:spTgt>
                                        </p:tgtEl>
                                        <p:attrNameLst>
                                          <p:attrName>style.visibility</p:attrName>
                                        </p:attrNameLst>
                                      </p:cBhvr>
                                      <p:to>
                                        <p:strVal val="visible"/>
                                      </p:to>
                                    </p:set>
                                    <p:animEffect transition="in" filter="blinds(horizontal)">
                                      <p:cBhvr>
                                        <p:cTn id="12" dur="500"/>
                                        <p:tgtEl>
                                          <p:spTgt spid="11">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11">
                                            <p:txEl>
                                              <p:pRg st="2" end="2"/>
                                            </p:txEl>
                                          </p:spTgt>
                                        </p:tgtEl>
                                        <p:attrNameLst>
                                          <p:attrName>style.visibility</p:attrName>
                                        </p:attrNameLst>
                                      </p:cBhvr>
                                      <p:to>
                                        <p:strVal val="visible"/>
                                      </p:to>
                                    </p:set>
                                    <p:animEffect transition="in" filter="blinds(horizontal)">
                                      <p:cBhvr>
                                        <p:cTn id="17" dur="500"/>
                                        <p:tgtEl>
                                          <p:spTgt spid="11">
                                            <p:txEl>
                                              <p:pRg st="2" end="2"/>
                                            </p:txEl>
                                          </p:spTgt>
                                        </p:tgtEl>
                                      </p:cBhvr>
                                    </p:animEffect>
                                  </p:childTnLst>
                                </p:cTn>
                              </p:par>
                              <p:par>
                                <p:cTn id="18" presetID="3" presetClass="entr" presetSubtype="10" fill="hold" nodeType="withEffect">
                                  <p:stCondLst>
                                    <p:cond delay="0"/>
                                  </p:stCondLst>
                                  <p:childTnLst>
                                    <p:set>
                                      <p:cBhvr>
                                        <p:cTn id="19" dur="1" fill="hold">
                                          <p:stCondLst>
                                            <p:cond delay="0"/>
                                          </p:stCondLst>
                                        </p:cTn>
                                        <p:tgtEl>
                                          <p:spTgt spid="11">
                                            <p:txEl>
                                              <p:pRg st="3" end="3"/>
                                            </p:txEl>
                                          </p:spTgt>
                                        </p:tgtEl>
                                        <p:attrNameLst>
                                          <p:attrName>style.visibility</p:attrName>
                                        </p:attrNameLst>
                                      </p:cBhvr>
                                      <p:to>
                                        <p:strVal val="visible"/>
                                      </p:to>
                                    </p:set>
                                    <p:animEffect transition="in" filter="blinds(horizontal)">
                                      <p:cBhvr>
                                        <p:cTn id="20" dur="500"/>
                                        <p:tgtEl>
                                          <p:spTgt spid="11">
                                            <p:txEl>
                                              <p:pRg st="3" end="3"/>
                                            </p:txEl>
                                          </p:spTgt>
                                        </p:tgtEl>
                                      </p:cBhvr>
                                    </p:animEffect>
                                  </p:childTnLst>
                                </p:cTn>
                              </p:par>
                            </p:childTnLst>
                          </p:cTn>
                        </p:par>
                        <p:par>
                          <p:cTn id="21" fill="hold">
                            <p:stCondLst>
                              <p:cond delay="500"/>
                            </p:stCondLst>
                            <p:childTnLst>
                              <p:par>
                                <p:cTn id="22" presetID="4" presetClass="entr" presetSubtype="16" fill="hold" nodeType="afterEffect">
                                  <p:stCondLst>
                                    <p:cond delay="0"/>
                                  </p:stCondLst>
                                  <p:childTnLst>
                                    <p:set>
                                      <p:cBhvr>
                                        <p:cTn id="23" dur="1" fill="hold">
                                          <p:stCondLst>
                                            <p:cond delay="0"/>
                                          </p:stCondLst>
                                        </p:cTn>
                                        <p:tgtEl>
                                          <p:spTgt spid="14"/>
                                        </p:tgtEl>
                                        <p:attrNameLst>
                                          <p:attrName>style.visibility</p:attrName>
                                        </p:attrNameLst>
                                      </p:cBhvr>
                                      <p:to>
                                        <p:strVal val="visible"/>
                                      </p:to>
                                    </p:set>
                                    <p:animEffect transition="in" filter="box(in)">
                                      <p:cBhvr>
                                        <p:cTn id="24"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1" name="Chart 10"/>
          <p:cNvGraphicFramePr/>
          <p:nvPr/>
        </p:nvGraphicFramePr>
        <p:xfrm>
          <a:off x="313136" y="1432248"/>
          <a:ext cx="7121442" cy="4301802"/>
        </p:xfrm>
        <a:graphic>
          <a:graphicData uri="http://schemas.openxmlformats.org/drawingml/2006/chart">
            <c:chart xmlns:c="http://schemas.openxmlformats.org/drawingml/2006/chart" xmlns:r="http://schemas.openxmlformats.org/officeDocument/2006/relationships" r:id="rId2"/>
          </a:graphicData>
        </a:graphic>
      </p:graphicFrame>
      <p:sp>
        <p:nvSpPr>
          <p:cNvPr id="2" name="Title 1"/>
          <p:cNvSpPr>
            <a:spLocks noGrp="1"/>
          </p:cNvSpPr>
          <p:nvPr>
            <p:ph type="title"/>
          </p:nvPr>
        </p:nvSpPr>
        <p:spPr>
          <a:xfrm>
            <a:off x="797187" y="66130"/>
            <a:ext cx="7557380" cy="1143000"/>
          </a:xfrm>
        </p:spPr>
        <p:txBody>
          <a:bodyPr>
            <a:normAutofit/>
          </a:bodyPr>
          <a:lstStyle/>
          <a:p>
            <a:pPr algn="ctr"/>
            <a:r>
              <a:rPr lang="en-GB" dirty="0" smtClean="0"/>
              <a:t>SMC1 Training Summary</a:t>
            </a:r>
            <a:endParaRPr lang="en-GB" dirty="0"/>
          </a:p>
        </p:txBody>
      </p:sp>
      <p:pic>
        <p:nvPicPr>
          <p:cNvPr id="7" name="Content Placeholder 6" descr="Logo CERN.png"/>
          <p:cNvPicPr>
            <a:picLocks noGrp="1" noChangeAspect="1"/>
          </p:cNvPicPr>
          <p:nvPr>
            <p:ph sz="quarter" idx="1"/>
          </p:nvPr>
        </p:nvPicPr>
        <p:blipFill>
          <a:blip r:embed="rId3" cstate="print">
            <a:extLst>
              <a:ext uri="{28A0092B-C50C-407E-A947-70E740481C1C}">
                <a14:useLocalDpi xmlns:a14="http://schemas.microsoft.com/office/drawing/2010/main"/>
              </a:ext>
            </a:extLst>
          </a:blip>
          <a:srcRect l="-27686" r="-27686"/>
          <a:stretch>
            <a:fillRect/>
          </a:stretch>
        </p:blipFill>
        <p:spPr>
          <a:xfrm>
            <a:off x="7089485" y="108081"/>
            <a:ext cx="1265082" cy="825660"/>
          </a:xfrm>
        </p:spPr>
      </p:pic>
      <p:sp>
        <p:nvSpPr>
          <p:cNvPr id="4" name="Date Placeholder 3"/>
          <p:cNvSpPr>
            <a:spLocks noGrp="1"/>
          </p:cNvSpPr>
          <p:nvPr>
            <p:ph type="dt" sz="half" idx="14"/>
          </p:nvPr>
        </p:nvSpPr>
        <p:spPr>
          <a:xfrm rot="5400000">
            <a:off x="8140371" y="430376"/>
            <a:ext cx="1028633" cy="384048"/>
          </a:xfrm>
        </p:spPr>
        <p:txBody>
          <a:bodyPr/>
          <a:lstStyle/>
          <a:p>
            <a:r>
              <a:rPr lang="fr-CH" dirty="0" smtClean="0"/>
              <a:t>20/01/2011</a:t>
            </a:r>
            <a:endParaRPr lang="en-GB" dirty="0"/>
          </a:p>
        </p:txBody>
      </p:sp>
      <p:sp>
        <p:nvSpPr>
          <p:cNvPr id="5" name="Slide Number Placeholder 4"/>
          <p:cNvSpPr>
            <a:spLocks noGrp="1"/>
          </p:cNvSpPr>
          <p:nvPr>
            <p:ph type="sldNum" sz="quarter" idx="15"/>
          </p:nvPr>
        </p:nvSpPr>
        <p:spPr/>
        <p:txBody>
          <a:bodyPr/>
          <a:lstStyle/>
          <a:p>
            <a:fld id="{F4E70152-D437-0B4A-8530-94A07B6DC10B}" type="slidenum">
              <a:rPr lang="en-GB" smtClean="0"/>
              <a:pPr/>
              <a:t>14</a:t>
            </a:fld>
            <a:endParaRPr lang="en-GB"/>
          </a:p>
        </p:txBody>
      </p:sp>
      <p:sp>
        <p:nvSpPr>
          <p:cNvPr id="9" name="Footer Placeholder 5"/>
          <p:cNvSpPr>
            <a:spLocks noGrp="1"/>
          </p:cNvSpPr>
          <p:nvPr>
            <p:ph type="ftr" sz="quarter" idx="16"/>
          </p:nvPr>
        </p:nvSpPr>
        <p:spPr>
          <a:xfrm rot="5400000">
            <a:off x="6171576" y="3653568"/>
            <a:ext cx="4837620" cy="365760"/>
          </a:xfrm>
        </p:spPr>
        <p:txBody>
          <a:bodyPr/>
          <a:lstStyle/>
          <a:p>
            <a:r>
              <a:rPr lang="en-US" dirty="0" smtClean="0"/>
              <a:t>J.C. Perez TE-MSC-ML          	</a:t>
            </a:r>
            <a:r>
              <a:rPr lang="en-US" dirty="0" err="1" smtClean="0"/>
              <a:t>Eucard</a:t>
            </a:r>
            <a:r>
              <a:rPr lang="en-US" dirty="0" smtClean="0"/>
              <a:t> WP7-HFM                     					ESAC Review (</a:t>
            </a:r>
            <a:r>
              <a:rPr lang="en-US" dirty="0" err="1" smtClean="0"/>
              <a:t>Saclay</a:t>
            </a:r>
            <a:r>
              <a:rPr lang="en-US" dirty="0" smtClean="0"/>
              <a:t>)</a:t>
            </a:r>
            <a:endParaRPr lang="en-GB" dirty="0"/>
          </a:p>
        </p:txBody>
      </p:sp>
      <p:pic>
        <p:nvPicPr>
          <p:cNvPr id="8" name="Picture 7" descr="Logo Eucard.jpg"/>
          <p:cNvPicPr>
            <a:picLocks noChangeAspect="1"/>
          </p:cNvPicPr>
          <p:nvPr/>
        </p:nvPicPr>
        <p:blipFill>
          <a:blip r:embed="rId4"/>
          <a:stretch>
            <a:fillRect/>
          </a:stretch>
        </p:blipFill>
        <p:spPr>
          <a:xfrm>
            <a:off x="313136" y="108081"/>
            <a:ext cx="1924050" cy="923925"/>
          </a:xfrm>
          <a:prstGeom prst="rect">
            <a:avLst/>
          </a:prstGeom>
        </p:spPr>
      </p:pic>
      <p:sp>
        <p:nvSpPr>
          <p:cNvPr id="10" name="TextBox 9"/>
          <p:cNvSpPr txBox="1"/>
          <p:nvPr/>
        </p:nvSpPr>
        <p:spPr>
          <a:xfrm>
            <a:off x="771243" y="5957084"/>
            <a:ext cx="6953442" cy="646331"/>
          </a:xfrm>
          <a:prstGeom prst="rect">
            <a:avLst/>
          </a:prstGeom>
          <a:noFill/>
        </p:spPr>
        <p:txBody>
          <a:bodyPr wrap="square" rtlCol="0">
            <a:spAutoFit/>
          </a:bodyPr>
          <a:lstStyle/>
          <a:p>
            <a:pPr algn="ctr"/>
            <a:r>
              <a:rPr lang="en-US" dirty="0" smtClean="0"/>
              <a:t>Possible causes for lower than expected performance of the magnet are under investigation</a:t>
            </a:r>
            <a:endParaRPr lang="en-US" dirty="0"/>
          </a:p>
        </p:txBody>
      </p:sp>
      <p:grpSp>
        <p:nvGrpSpPr>
          <p:cNvPr id="17" name="Group 16"/>
          <p:cNvGrpSpPr/>
          <p:nvPr/>
        </p:nvGrpSpPr>
        <p:grpSpPr>
          <a:xfrm>
            <a:off x="1187829" y="1480092"/>
            <a:ext cx="6425507" cy="4423938"/>
            <a:chOff x="1187829" y="1480092"/>
            <a:chExt cx="6425507" cy="4423938"/>
          </a:xfrm>
        </p:grpSpPr>
        <p:graphicFrame>
          <p:nvGraphicFramePr>
            <p:cNvPr id="18" name="Chart 17"/>
            <p:cNvGraphicFramePr/>
            <p:nvPr/>
          </p:nvGraphicFramePr>
          <p:xfrm>
            <a:off x="1187829" y="1480092"/>
            <a:ext cx="6425507" cy="4423938"/>
          </p:xfrm>
          <a:graphic>
            <a:graphicData uri="http://schemas.openxmlformats.org/drawingml/2006/chart">
              <c:chart xmlns:c="http://schemas.openxmlformats.org/drawingml/2006/chart" xmlns:r="http://schemas.openxmlformats.org/officeDocument/2006/relationships" r:id="rId5"/>
            </a:graphicData>
          </a:graphic>
        </p:graphicFrame>
        <p:sp>
          <p:nvSpPr>
            <p:cNvPr id="19" name="Oval 18"/>
            <p:cNvSpPr/>
            <p:nvPr/>
          </p:nvSpPr>
          <p:spPr>
            <a:xfrm>
              <a:off x="3890713" y="3844209"/>
              <a:ext cx="360040" cy="216024"/>
            </a:xfrm>
            <a:prstGeom prst="ellipse">
              <a:avLst/>
            </a:prstGeom>
            <a:noFill/>
            <a:ln w="158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xit" presetSubtype="0" fill="hold" grpId="1" nodeType="clickEffect">
                                  <p:stCondLst>
                                    <p:cond delay="0"/>
                                  </p:stCondLst>
                                  <p:childTnLst>
                                    <p:set>
                                      <p:cBhvr>
                                        <p:cTn id="10" dur="1" fill="hold">
                                          <p:stCondLst>
                                            <p:cond delay="0"/>
                                          </p:stCondLst>
                                        </p:cTn>
                                        <p:tgtEl>
                                          <p:spTgt spid="11"/>
                                        </p:tgtEl>
                                        <p:attrNameLst>
                                          <p:attrName>style.visibility</p:attrName>
                                        </p:attrNameLst>
                                      </p:cBhvr>
                                      <p:to>
                                        <p:strVal val="hidden"/>
                                      </p:to>
                                    </p:set>
                                  </p:childTnLst>
                                </p:cTn>
                              </p:par>
                              <p:par>
                                <p:cTn id="11" presetID="1" presetClass="entr" presetSubtype="0" fill="hold" nodeType="withEffect">
                                  <p:stCondLst>
                                    <p:cond delay="0"/>
                                  </p:stCondLst>
                                  <p:childTnLst>
                                    <p:set>
                                      <p:cBhvr>
                                        <p:cTn id="12" dur="1" fill="hold">
                                          <p:stCondLst>
                                            <p:cond delay="0"/>
                                          </p:stCondLst>
                                        </p:cTn>
                                        <p:tgtEl>
                                          <p:spTgt spid="17"/>
                                        </p:tgtEl>
                                        <p:attrNameLst>
                                          <p:attrName>style.visibility</p:attrName>
                                        </p:attrNameLst>
                                      </p:cBhvr>
                                      <p:to>
                                        <p:strVal val="visible"/>
                                      </p:to>
                                    </p:set>
                                  </p:childTnLst>
                                </p:cTn>
                              </p:par>
                              <p:par>
                                <p:cTn id="13" presetID="4" presetClass="entr" presetSubtype="16" fill="hold" grpId="0" nodeType="with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box(in)">
                                      <p:cBhvr>
                                        <p:cTn id="15"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1" grpId="0">
        <p:bldAsOne/>
      </p:bldGraphic>
      <p:bldGraphic spid="11" grpId="1">
        <p:bldAsOne/>
      </p:bldGraphic>
      <p:bldP spid="10"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97187" y="66130"/>
            <a:ext cx="7557380" cy="1143000"/>
          </a:xfrm>
        </p:spPr>
        <p:txBody>
          <a:bodyPr>
            <a:normAutofit/>
          </a:bodyPr>
          <a:lstStyle/>
          <a:p>
            <a:pPr algn="ctr"/>
            <a:r>
              <a:rPr lang="en-GB" dirty="0" smtClean="0"/>
              <a:t>Lessons from SMC1</a:t>
            </a:r>
            <a:endParaRPr lang="en-GB" dirty="0"/>
          </a:p>
        </p:txBody>
      </p:sp>
      <p:pic>
        <p:nvPicPr>
          <p:cNvPr id="7" name="Content Placeholder 6" descr="Logo CERN.png"/>
          <p:cNvPicPr>
            <a:picLocks noGrp="1" noChangeAspect="1"/>
          </p:cNvPicPr>
          <p:nvPr>
            <p:ph sz="quarter" idx="1"/>
          </p:nvPr>
        </p:nvPicPr>
        <p:blipFill>
          <a:blip r:embed="rId2" cstate="print">
            <a:extLst>
              <a:ext uri="{28A0092B-C50C-407E-A947-70E740481C1C}">
                <a14:useLocalDpi xmlns:a14="http://schemas.microsoft.com/office/drawing/2010/main"/>
              </a:ext>
            </a:extLst>
          </a:blip>
          <a:srcRect l="-27686" r="-27686"/>
          <a:stretch>
            <a:fillRect/>
          </a:stretch>
        </p:blipFill>
        <p:spPr>
          <a:xfrm>
            <a:off x="7089485" y="108081"/>
            <a:ext cx="1265082" cy="825660"/>
          </a:xfrm>
        </p:spPr>
      </p:pic>
      <p:sp>
        <p:nvSpPr>
          <p:cNvPr id="4" name="Date Placeholder 3"/>
          <p:cNvSpPr>
            <a:spLocks noGrp="1"/>
          </p:cNvSpPr>
          <p:nvPr>
            <p:ph type="dt" sz="half" idx="14"/>
          </p:nvPr>
        </p:nvSpPr>
        <p:spPr>
          <a:xfrm rot="5400000">
            <a:off x="8140371" y="430376"/>
            <a:ext cx="1028633" cy="384048"/>
          </a:xfrm>
        </p:spPr>
        <p:txBody>
          <a:bodyPr/>
          <a:lstStyle/>
          <a:p>
            <a:r>
              <a:rPr lang="fr-CH" dirty="0" smtClean="0"/>
              <a:t>20/01/2011</a:t>
            </a:r>
            <a:endParaRPr lang="en-GB" dirty="0"/>
          </a:p>
        </p:txBody>
      </p:sp>
      <p:sp>
        <p:nvSpPr>
          <p:cNvPr id="5" name="Slide Number Placeholder 4"/>
          <p:cNvSpPr>
            <a:spLocks noGrp="1"/>
          </p:cNvSpPr>
          <p:nvPr>
            <p:ph type="sldNum" sz="quarter" idx="15"/>
          </p:nvPr>
        </p:nvSpPr>
        <p:spPr/>
        <p:txBody>
          <a:bodyPr/>
          <a:lstStyle/>
          <a:p>
            <a:fld id="{F4E70152-D437-0B4A-8530-94A07B6DC10B}" type="slidenum">
              <a:rPr lang="en-GB" smtClean="0"/>
              <a:pPr/>
              <a:t>15</a:t>
            </a:fld>
            <a:endParaRPr lang="en-GB"/>
          </a:p>
        </p:txBody>
      </p:sp>
      <p:sp>
        <p:nvSpPr>
          <p:cNvPr id="9" name="Footer Placeholder 5"/>
          <p:cNvSpPr>
            <a:spLocks noGrp="1"/>
          </p:cNvSpPr>
          <p:nvPr>
            <p:ph type="ftr" sz="quarter" idx="16"/>
          </p:nvPr>
        </p:nvSpPr>
        <p:spPr>
          <a:xfrm rot="5400000">
            <a:off x="6171576" y="3653568"/>
            <a:ext cx="4837620" cy="365760"/>
          </a:xfrm>
        </p:spPr>
        <p:txBody>
          <a:bodyPr/>
          <a:lstStyle/>
          <a:p>
            <a:r>
              <a:rPr lang="en-US" dirty="0" smtClean="0"/>
              <a:t>J.C. Perez TE-MSC-ML          	</a:t>
            </a:r>
            <a:r>
              <a:rPr lang="en-US" dirty="0" err="1" smtClean="0"/>
              <a:t>Eucard</a:t>
            </a:r>
            <a:r>
              <a:rPr lang="en-US" dirty="0" smtClean="0"/>
              <a:t> WP7-HFM                     					ESAC Review (</a:t>
            </a:r>
            <a:r>
              <a:rPr lang="en-US" dirty="0" err="1" smtClean="0"/>
              <a:t>Saclay</a:t>
            </a:r>
            <a:r>
              <a:rPr lang="en-US" dirty="0" smtClean="0"/>
              <a:t>)</a:t>
            </a:r>
            <a:endParaRPr lang="en-GB" dirty="0"/>
          </a:p>
        </p:txBody>
      </p:sp>
      <p:pic>
        <p:nvPicPr>
          <p:cNvPr id="8" name="Picture 7" descr="Logo Eucard.jpg"/>
          <p:cNvPicPr>
            <a:picLocks noChangeAspect="1"/>
          </p:cNvPicPr>
          <p:nvPr/>
        </p:nvPicPr>
        <p:blipFill>
          <a:blip r:embed="rId3"/>
          <a:stretch>
            <a:fillRect/>
          </a:stretch>
        </p:blipFill>
        <p:spPr>
          <a:xfrm>
            <a:off x="313136" y="108081"/>
            <a:ext cx="1924050" cy="923925"/>
          </a:xfrm>
          <a:prstGeom prst="rect">
            <a:avLst/>
          </a:prstGeom>
        </p:spPr>
      </p:pic>
      <p:sp>
        <p:nvSpPr>
          <p:cNvPr id="12" name="TextBox 11"/>
          <p:cNvSpPr txBox="1"/>
          <p:nvPr/>
        </p:nvSpPr>
        <p:spPr>
          <a:xfrm>
            <a:off x="510097" y="1417638"/>
            <a:ext cx="7618920" cy="5539978"/>
          </a:xfrm>
          <a:prstGeom prst="rect">
            <a:avLst/>
          </a:prstGeom>
          <a:noFill/>
        </p:spPr>
        <p:txBody>
          <a:bodyPr wrap="square" rtlCol="0">
            <a:spAutoFit/>
          </a:bodyPr>
          <a:lstStyle/>
          <a:p>
            <a:pPr>
              <a:buClr>
                <a:schemeClr val="accent1"/>
              </a:buClr>
              <a:buFont typeface="Wingdings" charset="2"/>
              <a:buChar char="Ø"/>
            </a:pPr>
            <a:r>
              <a:rPr lang="en-GB" sz="2000" dirty="0" smtClean="0"/>
              <a:t> The splice zone between Nb3Sn and </a:t>
            </a:r>
            <a:r>
              <a:rPr lang="en-GB" sz="2000" dirty="0" err="1" smtClean="0"/>
              <a:t>Nb</a:t>
            </a:r>
            <a:r>
              <a:rPr lang="en-GB" sz="2000" dirty="0" smtClean="0"/>
              <a:t>-Ti cable has been 	identified as a possible high pre-stress area in the cable 	during 	heat treatment and magnet operation. The end saddle 	geometry and insulating pieces has been modified to 	prevent this </a:t>
            </a:r>
            <a:r>
              <a:rPr lang="en-GB" sz="2000" dirty="0" smtClean="0"/>
              <a:t>phenomenon </a:t>
            </a:r>
            <a:r>
              <a:rPr lang="en-GB" sz="2000" dirty="0" smtClean="0"/>
              <a:t>on SMC3</a:t>
            </a:r>
          </a:p>
          <a:p>
            <a:pPr>
              <a:buClr>
                <a:schemeClr val="accent1"/>
              </a:buClr>
              <a:buFont typeface="Wingdings" charset="2"/>
              <a:buChar char="Ø"/>
            </a:pPr>
            <a:r>
              <a:rPr lang="en-GB" sz="2000" dirty="0" smtClean="0"/>
              <a:t> The heat treatment mould has been modified to guaranty 	the 	parallelism of the sides pushing bars and to better 	control the 	cavity dimension during reaction operation. 	Similar modifications of the impregnation mould have been 	made</a:t>
            </a:r>
          </a:p>
          <a:p>
            <a:pPr>
              <a:buClr>
                <a:schemeClr val="accent1"/>
              </a:buClr>
              <a:buFont typeface="Wingdings" charset="2"/>
              <a:buChar char="Ø"/>
            </a:pPr>
            <a:r>
              <a:rPr lang="en-GB" sz="2000" dirty="0" smtClean="0"/>
              <a:t> The layer jump at the central post extremity is a weak point 	of the present coil geometry (jump to be made on straight 	section on longer coils)</a:t>
            </a:r>
          </a:p>
          <a:p>
            <a:pPr>
              <a:buClr>
                <a:schemeClr val="accent1"/>
              </a:buClr>
              <a:buFont typeface="Wingdings" charset="2"/>
              <a:buChar char="Ø"/>
            </a:pPr>
            <a:r>
              <a:rPr lang="en-GB" sz="2000" dirty="0" smtClean="0"/>
              <a:t> Electrical insulation of the central island, particularly on the 	layer jump area has to be improved as well as for the end-	spacers  </a:t>
            </a:r>
          </a:p>
          <a:p>
            <a:pPr>
              <a:buClr>
                <a:schemeClr val="accent1"/>
              </a:buClr>
            </a:pPr>
            <a:endParaRPr lang="en-GB" sz="2000" dirty="0" smtClean="0"/>
          </a:p>
          <a:p>
            <a:pPr>
              <a:buClr>
                <a:schemeClr val="accent1"/>
              </a:buClr>
              <a:buFont typeface="Wingdings" charset="2"/>
              <a:buChar char="Ø"/>
            </a:pPr>
            <a:endParaRPr lang="en-GB" sz="1400" dirty="0"/>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2">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2">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2">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97187" y="803386"/>
            <a:ext cx="7557380" cy="1143000"/>
          </a:xfrm>
        </p:spPr>
        <p:txBody>
          <a:bodyPr>
            <a:normAutofit/>
          </a:bodyPr>
          <a:lstStyle/>
          <a:p>
            <a:pPr algn="ctr"/>
            <a:r>
              <a:rPr lang="en-GB" dirty="0" smtClean="0"/>
              <a:t>Coil Fabrication at CERN </a:t>
            </a:r>
            <a:br>
              <a:rPr lang="en-GB" dirty="0" smtClean="0"/>
            </a:br>
            <a:r>
              <a:rPr lang="en-GB" dirty="0" smtClean="0"/>
              <a:t>for SMC3 (1/2)</a:t>
            </a:r>
            <a:endParaRPr lang="en-GB" dirty="0"/>
          </a:p>
        </p:txBody>
      </p:sp>
      <p:pic>
        <p:nvPicPr>
          <p:cNvPr id="7" name="Content Placeholder 6" descr="Logo CERN.png"/>
          <p:cNvPicPr>
            <a:picLocks noGrp="1" noChangeAspect="1"/>
          </p:cNvPicPr>
          <p:nvPr>
            <p:ph sz="quarter" idx="1"/>
          </p:nvPr>
        </p:nvPicPr>
        <p:blipFill>
          <a:blip r:embed="rId2" cstate="print">
            <a:extLst>
              <a:ext uri="{28A0092B-C50C-407E-A947-70E740481C1C}">
                <a14:useLocalDpi xmlns:a14="http://schemas.microsoft.com/office/drawing/2010/main"/>
              </a:ext>
            </a:extLst>
          </a:blip>
          <a:srcRect l="-27686" r="-27686"/>
          <a:stretch>
            <a:fillRect/>
          </a:stretch>
        </p:blipFill>
        <p:spPr>
          <a:xfrm>
            <a:off x="7089485" y="108081"/>
            <a:ext cx="1265082" cy="825660"/>
          </a:xfrm>
        </p:spPr>
      </p:pic>
      <p:sp>
        <p:nvSpPr>
          <p:cNvPr id="4" name="Date Placeholder 3"/>
          <p:cNvSpPr>
            <a:spLocks noGrp="1"/>
          </p:cNvSpPr>
          <p:nvPr>
            <p:ph type="dt" sz="half" idx="14"/>
          </p:nvPr>
        </p:nvSpPr>
        <p:spPr>
          <a:xfrm rot="5400000">
            <a:off x="8140371" y="430376"/>
            <a:ext cx="1028633" cy="384048"/>
          </a:xfrm>
        </p:spPr>
        <p:txBody>
          <a:bodyPr/>
          <a:lstStyle/>
          <a:p>
            <a:r>
              <a:rPr lang="fr-CH" dirty="0" smtClean="0"/>
              <a:t>20/01/2011</a:t>
            </a:r>
            <a:endParaRPr lang="en-GB" dirty="0"/>
          </a:p>
        </p:txBody>
      </p:sp>
      <p:sp>
        <p:nvSpPr>
          <p:cNvPr id="5" name="Slide Number Placeholder 4"/>
          <p:cNvSpPr>
            <a:spLocks noGrp="1"/>
          </p:cNvSpPr>
          <p:nvPr>
            <p:ph type="sldNum" sz="quarter" idx="15"/>
          </p:nvPr>
        </p:nvSpPr>
        <p:spPr/>
        <p:txBody>
          <a:bodyPr/>
          <a:lstStyle/>
          <a:p>
            <a:fld id="{F4E70152-D437-0B4A-8530-94A07B6DC10B}" type="slidenum">
              <a:rPr lang="en-GB" smtClean="0"/>
              <a:pPr/>
              <a:t>16</a:t>
            </a:fld>
            <a:endParaRPr lang="en-GB"/>
          </a:p>
        </p:txBody>
      </p:sp>
      <p:sp>
        <p:nvSpPr>
          <p:cNvPr id="9" name="Footer Placeholder 5"/>
          <p:cNvSpPr>
            <a:spLocks noGrp="1"/>
          </p:cNvSpPr>
          <p:nvPr>
            <p:ph type="ftr" sz="quarter" idx="16"/>
          </p:nvPr>
        </p:nvSpPr>
        <p:spPr>
          <a:xfrm rot="5400000">
            <a:off x="6171576" y="3653568"/>
            <a:ext cx="4837620" cy="365760"/>
          </a:xfrm>
        </p:spPr>
        <p:txBody>
          <a:bodyPr/>
          <a:lstStyle/>
          <a:p>
            <a:r>
              <a:rPr lang="en-US" dirty="0" smtClean="0"/>
              <a:t>J.C. Perez TE-MSC-ML          	</a:t>
            </a:r>
            <a:r>
              <a:rPr lang="en-US" dirty="0" err="1" smtClean="0"/>
              <a:t>Eucard</a:t>
            </a:r>
            <a:r>
              <a:rPr lang="en-US" dirty="0" smtClean="0"/>
              <a:t> WP7-HFM                     					ESAC Review (</a:t>
            </a:r>
            <a:r>
              <a:rPr lang="en-US" dirty="0" err="1" smtClean="0"/>
              <a:t>Saclay</a:t>
            </a:r>
            <a:r>
              <a:rPr lang="en-US" dirty="0" smtClean="0"/>
              <a:t>)</a:t>
            </a:r>
            <a:endParaRPr lang="en-GB" dirty="0"/>
          </a:p>
        </p:txBody>
      </p:sp>
      <p:pic>
        <p:nvPicPr>
          <p:cNvPr id="8" name="Picture 7" descr="Logo Eucard.jpg"/>
          <p:cNvPicPr>
            <a:picLocks noChangeAspect="1"/>
          </p:cNvPicPr>
          <p:nvPr/>
        </p:nvPicPr>
        <p:blipFill>
          <a:blip r:embed="rId3"/>
          <a:stretch>
            <a:fillRect/>
          </a:stretch>
        </p:blipFill>
        <p:spPr>
          <a:xfrm>
            <a:off x="313136" y="108081"/>
            <a:ext cx="1924050" cy="923925"/>
          </a:xfrm>
          <a:prstGeom prst="rect">
            <a:avLst/>
          </a:prstGeom>
        </p:spPr>
      </p:pic>
      <p:sp>
        <p:nvSpPr>
          <p:cNvPr id="10" name="TextBox 9"/>
          <p:cNvSpPr txBox="1"/>
          <p:nvPr/>
        </p:nvSpPr>
        <p:spPr>
          <a:xfrm>
            <a:off x="421232" y="2164106"/>
            <a:ext cx="8041431" cy="4308872"/>
          </a:xfrm>
          <a:prstGeom prst="rect">
            <a:avLst/>
          </a:prstGeom>
          <a:noFill/>
        </p:spPr>
        <p:txBody>
          <a:bodyPr wrap="square" rtlCol="0">
            <a:spAutoFit/>
          </a:bodyPr>
          <a:lstStyle/>
          <a:p>
            <a:pPr>
              <a:buClr>
                <a:schemeClr val="accent1"/>
              </a:buClr>
              <a:buFont typeface="Wingdings" charset="2"/>
              <a:buChar char="Ø"/>
            </a:pPr>
            <a:r>
              <a:rPr lang="en-GB" sz="2000" dirty="0" smtClean="0"/>
              <a:t> 2 coils for SMC3 with PIT 14 x Ø1.25 mm strand  with </a:t>
            </a:r>
            <a:r>
              <a:rPr lang="en-GB" sz="2000" dirty="0" smtClean="0"/>
              <a:t>Ti </a:t>
            </a:r>
            <a:r>
              <a:rPr lang="en-GB" sz="2000" dirty="0" smtClean="0"/>
              <a:t>	islands and </a:t>
            </a:r>
            <a:r>
              <a:rPr lang="en-GB" sz="2000" dirty="0" smtClean="0"/>
              <a:t>spacers </a:t>
            </a:r>
            <a:r>
              <a:rPr lang="en-GB" sz="2000" dirty="0" smtClean="0"/>
              <a:t>wound in November</a:t>
            </a:r>
          </a:p>
          <a:p>
            <a:pPr>
              <a:buClr>
                <a:schemeClr val="accent1"/>
              </a:buClr>
              <a:buFont typeface="Wingdings" charset="2"/>
              <a:buChar char="Ø"/>
            </a:pPr>
            <a:r>
              <a:rPr lang="en-GB" sz="2000" dirty="0" smtClean="0"/>
              <a:t> Cable insulated with S2-Glass sleeve (FNAL type)</a:t>
            </a:r>
          </a:p>
          <a:p>
            <a:pPr>
              <a:buClr>
                <a:schemeClr val="accent1"/>
              </a:buClr>
              <a:buFont typeface="Wingdings" charset="2"/>
              <a:buChar char="Ø"/>
            </a:pPr>
            <a:r>
              <a:rPr lang="en-GB" sz="2000" dirty="0" smtClean="0"/>
              <a:t> Electrical insulation of the central island on the layer jump area 	with ceramic 989F  </a:t>
            </a:r>
          </a:p>
          <a:p>
            <a:pPr>
              <a:buClr>
                <a:schemeClr val="accent1"/>
              </a:buClr>
              <a:buFont typeface="Wingdings" charset="2"/>
              <a:buChar char="Ø"/>
            </a:pPr>
            <a:r>
              <a:rPr lang="en-GB" sz="2000" dirty="0" smtClean="0"/>
              <a:t> Heat treatment in a vacuum furnace @ CERN</a:t>
            </a:r>
          </a:p>
          <a:p>
            <a:pPr>
              <a:buClr>
                <a:schemeClr val="accent1"/>
              </a:buClr>
              <a:buFont typeface="Wingdings" charset="2"/>
              <a:buChar char="Ø"/>
            </a:pPr>
            <a:r>
              <a:rPr lang="en-GB" sz="2000" dirty="0" smtClean="0"/>
              <a:t> Coils instrumentation underway</a:t>
            </a:r>
          </a:p>
          <a:p>
            <a:pPr>
              <a:buClr>
                <a:schemeClr val="accent1"/>
              </a:buClr>
              <a:buFont typeface="Wingdings" charset="2"/>
              <a:buChar char="Ø"/>
            </a:pPr>
            <a:r>
              <a:rPr lang="en-GB" sz="2000" dirty="0" smtClean="0"/>
              <a:t> </a:t>
            </a:r>
            <a:r>
              <a:rPr lang="en-GB" sz="2000" dirty="0"/>
              <a:t>C</a:t>
            </a:r>
            <a:r>
              <a:rPr lang="en-GB" sz="2000" dirty="0" smtClean="0"/>
              <a:t>oils will be potted Q1_2011 using Epoxy NY 750 &amp; </a:t>
            </a:r>
            <a:r>
              <a:rPr lang="en-GB" sz="2000" dirty="0" err="1" smtClean="0"/>
              <a:t>Jeffamine</a:t>
            </a:r>
            <a:r>
              <a:rPr lang="en-GB" sz="2000" dirty="0" smtClean="0"/>
              <a:t> 	D-400 	</a:t>
            </a:r>
          </a:p>
          <a:p>
            <a:pPr>
              <a:buClr>
                <a:schemeClr val="accent1"/>
              </a:buClr>
              <a:buFont typeface="Wingdings" charset="2"/>
              <a:buChar char="Ø"/>
            </a:pPr>
            <a:r>
              <a:rPr lang="en-GB" sz="2000" dirty="0" smtClean="0"/>
              <a:t> Magnet assembly scheduled for the end of Q1_2011</a:t>
            </a:r>
          </a:p>
          <a:p>
            <a:pPr>
              <a:buClr>
                <a:schemeClr val="accent1"/>
              </a:buClr>
              <a:buFont typeface="Wingdings" charset="2"/>
              <a:buChar char="Ø"/>
            </a:pPr>
            <a:r>
              <a:rPr lang="en-GB" sz="2000" dirty="0" smtClean="0"/>
              <a:t> Cold powering tests scheduled Q2_2011 (Moving of Block4 to 	SM18)</a:t>
            </a:r>
          </a:p>
          <a:p>
            <a:pPr>
              <a:buClr>
                <a:schemeClr val="accent1"/>
              </a:buClr>
              <a:buFont typeface="Wingdings" charset="2"/>
              <a:buChar char="Ø"/>
            </a:pPr>
            <a:endParaRPr lang="en-GB" sz="2000" dirty="0" smtClean="0"/>
          </a:p>
          <a:p>
            <a:pPr>
              <a:buClr>
                <a:schemeClr val="accent1"/>
              </a:buClr>
              <a:buFont typeface="Wingdings" charset="2"/>
              <a:buChar char="Ø"/>
            </a:pPr>
            <a:endParaRPr lang="en-GB" sz="1400" dirty="0"/>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10">
                                            <p:txEl>
                                              <p:pRg st="0" end="0"/>
                                            </p:txEl>
                                          </p:spTgt>
                                        </p:tgtEl>
                                        <p:attrNameLst>
                                          <p:attrName>style.visibility</p:attrName>
                                        </p:attrNameLst>
                                      </p:cBhvr>
                                      <p:to>
                                        <p:strVal val="visible"/>
                                      </p:to>
                                    </p:set>
                                    <p:animEffect transition="in" filter="blinds(horizontal)">
                                      <p:cBhvr>
                                        <p:cTn id="7" dur="500"/>
                                        <p:tgtEl>
                                          <p:spTgt spid="10">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10">
                                            <p:txEl>
                                              <p:pRg st="1" end="1"/>
                                            </p:txEl>
                                          </p:spTgt>
                                        </p:tgtEl>
                                        <p:attrNameLst>
                                          <p:attrName>style.visibility</p:attrName>
                                        </p:attrNameLst>
                                      </p:cBhvr>
                                      <p:to>
                                        <p:strVal val="visible"/>
                                      </p:to>
                                    </p:set>
                                    <p:animEffect transition="in" filter="blinds(horizontal)">
                                      <p:cBhvr>
                                        <p:cTn id="12" dur="500"/>
                                        <p:tgtEl>
                                          <p:spTgt spid="10">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10">
                                            <p:txEl>
                                              <p:pRg st="2" end="2"/>
                                            </p:txEl>
                                          </p:spTgt>
                                        </p:tgtEl>
                                        <p:attrNameLst>
                                          <p:attrName>style.visibility</p:attrName>
                                        </p:attrNameLst>
                                      </p:cBhvr>
                                      <p:to>
                                        <p:strVal val="visible"/>
                                      </p:to>
                                    </p:set>
                                    <p:animEffect transition="in" filter="blinds(horizontal)">
                                      <p:cBhvr>
                                        <p:cTn id="17" dur="500"/>
                                        <p:tgtEl>
                                          <p:spTgt spid="10">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10">
                                            <p:txEl>
                                              <p:pRg st="3" end="3"/>
                                            </p:txEl>
                                          </p:spTgt>
                                        </p:tgtEl>
                                        <p:attrNameLst>
                                          <p:attrName>style.visibility</p:attrName>
                                        </p:attrNameLst>
                                      </p:cBhvr>
                                      <p:to>
                                        <p:strVal val="visible"/>
                                      </p:to>
                                    </p:set>
                                    <p:animEffect transition="in" filter="blinds(horizontal)">
                                      <p:cBhvr>
                                        <p:cTn id="22" dur="500"/>
                                        <p:tgtEl>
                                          <p:spTgt spid="10">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nodeType="clickEffect">
                                  <p:stCondLst>
                                    <p:cond delay="0"/>
                                  </p:stCondLst>
                                  <p:childTnLst>
                                    <p:set>
                                      <p:cBhvr>
                                        <p:cTn id="26" dur="1" fill="hold">
                                          <p:stCondLst>
                                            <p:cond delay="0"/>
                                          </p:stCondLst>
                                        </p:cTn>
                                        <p:tgtEl>
                                          <p:spTgt spid="10">
                                            <p:txEl>
                                              <p:pRg st="4" end="4"/>
                                            </p:txEl>
                                          </p:spTgt>
                                        </p:tgtEl>
                                        <p:attrNameLst>
                                          <p:attrName>style.visibility</p:attrName>
                                        </p:attrNameLst>
                                      </p:cBhvr>
                                      <p:to>
                                        <p:strVal val="visible"/>
                                      </p:to>
                                    </p:set>
                                    <p:animEffect transition="in" filter="blinds(horizontal)">
                                      <p:cBhvr>
                                        <p:cTn id="27" dur="500"/>
                                        <p:tgtEl>
                                          <p:spTgt spid="10">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nodeType="clickEffect">
                                  <p:stCondLst>
                                    <p:cond delay="0"/>
                                  </p:stCondLst>
                                  <p:childTnLst>
                                    <p:set>
                                      <p:cBhvr>
                                        <p:cTn id="31" dur="1" fill="hold">
                                          <p:stCondLst>
                                            <p:cond delay="0"/>
                                          </p:stCondLst>
                                        </p:cTn>
                                        <p:tgtEl>
                                          <p:spTgt spid="10">
                                            <p:txEl>
                                              <p:pRg st="5" end="5"/>
                                            </p:txEl>
                                          </p:spTgt>
                                        </p:tgtEl>
                                        <p:attrNameLst>
                                          <p:attrName>style.visibility</p:attrName>
                                        </p:attrNameLst>
                                      </p:cBhvr>
                                      <p:to>
                                        <p:strVal val="visible"/>
                                      </p:to>
                                    </p:set>
                                    <p:animEffect transition="in" filter="blinds(horizontal)">
                                      <p:cBhvr>
                                        <p:cTn id="32" dur="500"/>
                                        <p:tgtEl>
                                          <p:spTgt spid="10">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3" presetClass="entr" presetSubtype="10" fill="hold" nodeType="clickEffect">
                                  <p:stCondLst>
                                    <p:cond delay="0"/>
                                  </p:stCondLst>
                                  <p:childTnLst>
                                    <p:set>
                                      <p:cBhvr>
                                        <p:cTn id="36" dur="1" fill="hold">
                                          <p:stCondLst>
                                            <p:cond delay="0"/>
                                          </p:stCondLst>
                                        </p:cTn>
                                        <p:tgtEl>
                                          <p:spTgt spid="10">
                                            <p:txEl>
                                              <p:pRg st="6" end="6"/>
                                            </p:txEl>
                                          </p:spTgt>
                                        </p:tgtEl>
                                        <p:attrNameLst>
                                          <p:attrName>style.visibility</p:attrName>
                                        </p:attrNameLst>
                                      </p:cBhvr>
                                      <p:to>
                                        <p:strVal val="visible"/>
                                      </p:to>
                                    </p:set>
                                    <p:animEffect transition="in" filter="blinds(horizontal)">
                                      <p:cBhvr>
                                        <p:cTn id="37" dur="500"/>
                                        <p:tgtEl>
                                          <p:spTgt spid="10">
                                            <p:txEl>
                                              <p:pRg st="6" end="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3" presetClass="entr" presetSubtype="10" fill="hold" nodeType="clickEffect">
                                  <p:stCondLst>
                                    <p:cond delay="0"/>
                                  </p:stCondLst>
                                  <p:childTnLst>
                                    <p:set>
                                      <p:cBhvr>
                                        <p:cTn id="41" dur="1" fill="hold">
                                          <p:stCondLst>
                                            <p:cond delay="0"/>
                                          </p:stCondLst>
                                        </p:cTn>
                                        <p:tgtEl>
                                          <p:spTgt spid="10">
                                            <p:txEl>
                                              <p:pRg st="7" end="7"/>
                                            </p:txEl>
                                          </p:spTgt>
                                        </p:tgtEl>
                                        <p:attrNameLst>
                                          <p:attrName>style.visibility</p:attrName>
                                        </p:attrNameLst>
                                      </p:cBhvr>
                                      <p:to>
                                        <p:strVal val="visible"/>
                                      </p:to>
                                    </p:set>
                                    <p:animEffect transition="in" filter="blinds(horizontal)">
                                      <p:cBhvr>
                                        <p:cTn id="42" dur="500"/>
                                        <p:tgtEl>
                                          <p:spTgt spid="10">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4" name="Group 23"/>
          <p:cNvGrpSpPr/>
          <p:nvPr/>
        </p:nvGrpSpPr>
        <p:grpSpPr>
          <a:xfrm>
            <a:off x="4358822" y="4180939"/>
            <a:ext cx="3770194" cy="2470773"/>
            <a:chOff x="4358822" y="4180939"/>
            <a:chExt cx="3770194" cy="2470773"/>
          </a:xfrm>
        </p:grpSpPr>
        <p:pic>
          <p:nvPicPr>
            <p:cNvPr id="14" name="Picture 13" descr="IMG_3223.jpg"/>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4358822" y="4180939"/>
              <a:ext cx="3770194" cy="2470773"/>
            </a:xfrm>
            <a:prstGeom prst="rect">
              <a:avLst/>
            </a:prstGeom>
          </p:spPr>
        </p:pic>
        <p:sp>
          <p:nvSpPr>
            <p:cNvPr id="20" name="TextBox 19"/>
            <p:cNvSpPr txBox="1"/>
            <p:nvPr/>
          </p:nvSpPr>
          <p:spPr>
            <a:xfrm>
              <a:off x="5666918" y="6214830"/>
              <a:ext cx="2254639" cy="369332"/>
            </a:xfrm>
            <a:prstGeom prst="rect">
              <a:avLst/>
            </a:prstGeom>
          </p:spPr>
          <p:style>
            <a:lnRef idx="1">
              <a:schemeClr val="accent1"/>
            </a:lnRef>
            <a:fillRef idx="3">
              <a:schemeClr val="accent1"/>
            </a:fillRef>
            <a:effectRef idx="2">
              <a:schemeClr val="accent1"/>
            </a:effectRef>
            <a:fontRef idx="minor">
              <a:schemeClr val="lt1"/>
            </a:fontRef>
          </p:style>
          <p:txBody>
            <a:bodyPr wrap="square" rtlCol="0">
              <a:spAutoFit/>
            </a:bodyPr>
            <a:lstStyle/>
            <a:p>
              <a:r>
                <a:rPr lang="en-GB" dirty="0" smtClean="0">
                  <a:solidFill>
                    <a:schemeClr val="bg1"/>
                  </a:solidFill>
                </a:rPr>
                <a:t>Instrumented coil</a:t>
              </a:r>
              <a:endParaRPr lang="en-GB" dirty="0">
                <a:solidFill>
                  <a:schemeClr val="bg1"/>
                </a:solidFill>
              </a:endParaRPr>
            </a:p>
          </p:txBody>
        </p:sp>
      </p:grpSp>
      <p:sp>
        <p:nvSpPr>
          <p:cNvPr id="2" name="Title 1"/>
          <p:cNvSpPr>
            <a:spLocks noGrp="1"/>
          </p:cNvSpPr>
          <p:nvPr>
            <p:ph type="title"/>
          </p:nvPr>
        </p:nvSpPr>
        <p:spPr>
          <a:xfrm>
            <a:off x="932307" y="204988"/>
            <a:ext cx="7557380" cy="1143000"/>
          </a:xfrm>
        </p:spPr>
        <p:txBody>
          <a:bodyPr>
            <a:normAutofit/>
          </a:bodyPr>
          <a:lstStyle/>
          <a:p>
            <a:pPr algn="ctr"/>
            <a:r>
              <a:rPr lang="en-GB" dirty="0" smtClean="0"/>
              <a:t>Coil Fabrication at CERN </a:t>
            </a:r>
            <a:br>
              <a:rPr lang="en-GB" dirty="0" smtClean="0"/>
            </a:br>
            <a:r>
              <a:rPr lang="en-GB" dirty="0" smtClean="0"/>
              <a:t>for SMC3 (2/2)</a:t>
            </a:r>
            <a:endParaRPr lang="en-GB" dirty="0"/>
          </a:p>
        </p:txBody>
      </p:sp>
      <p:pic>
        <p:nvPicPr>
          <p:cNvPr id="7" name="Content Placeholder 6" descr="Logo CERN.png"/>
          <p:cNvPicPr>
            <a:picLocks noGrp="1" noChangeAspect="1"/>
          </p:cNvPicPr>
          <p:nvPr>
            <p:ph sz="quarter" idx="1"/>
          </p:nvPr>
        </p:nvPicPr>
        <p:blipFill>
          <a:blip r:embed="rId4" cstate="print">
            <a:extLst>
              <a:ext uri="{28A0092B-C50C-407E-A947-70E740481C1C}">
                <a14:useLocalDpi xmlns:a14="http://schemas.microsoft.com/office/drawing/2010/main"/>
              </a:ext>
            </a:extLst>
          </a:blip>
          <a:srcRect l="-27686" r="-27686"/>
          <a:stretch>
            <a:fillRect/>
          </a:stretch>
        </p:blipFill>
        <p:spPr>
          <a:xfrm>
            <a:off x="7089485" y="108081"/>
            <a:ext cx="1265082" cy="825660"/>
          </a:xfrm>
        </p:spPr>
      </p:pic>
      <p:sp>
        <p:nvSpPr>
          <p:cNvPr id="4" name="Date Placeholder 3"/>
          <p:cNvSpPr>
            <a:spLocks noGrp="1"/>
          </p:cNvSpPr>
          <p:nvPr>
            <p:ph type="dt" sz="half" idx="14"/>
          </p:nvPr>
        </p:nvSpPr>
        <p:spPr>
          <a:xfrm rot="5400000">
            <a:off x="8140371" y="430376"/>
            <a:ext cx="1028633" cy="384048"/>
          </a:xfrm>
        </p:spPr>
        <p:txBody>
          <a:bodyPr/>
          <a:lstStyle/>
          <a:p>
            <a:r>
              <a:rPr lang="fr-CH" dirty="0" smtClean="0"/>
              <a:t>20/01/2011</a:t>
            </a:r>
            <a:endParaRPr lang="en-GB" dirty="0"/>
          </a:p>
        </p:txBody>
      </p:sp>
      <p:sp>
        <p:nvSpPr>
          <p:cNvPr id="5" name="Slide Number Placeholder 4"/>
          <p:cNvSpPr>
            <a:spLocks noGrp="1"/>
          </p:cNvSpPr>
          <p:nvPr>
            <p:ph type="sldNum" sz="quarter" idx="15"/>
          </p:nvPr>
        </p:nvSpPr>
        <p:spPr/>
        <p:txBody>
          <a:bodyPr/>
          <a:lstStyle/>
          <a:p>
            <a:fld id="{F4E70152-D437-0B4A-8530-94A07B6DC10B}" type="slidenum">
              <a:rPr lang="en-GB" smtClean="0"/>
              <a:pPr/>
              <a:t>17</a:t>
            </a:fld>
            <a:endParaRPr lang="en-GB"/>
          </a:p>
        </p:txBody>
      </p:sp>
      <p:sp>
        <p:nvSpPr>
          <p:cNvPr id="9" name="Footer Placeholder 5"/>
          <p:cNvSpPr>
            <a:spLocks noGrp="1"/>
          </p:cNvSpPr>
          <p:nvPr>
            <p:ph type="ftr" sz="quarter" idx="16"/>
          </p:nvPr>
        </p:nvSpPr>
        <p:spPr>
          <a:xfrm rot="5400000">
            <a:off x="6171576" y="3653568"/>
            <a:ext cx="4837620" cy="365760"/>
          </a:xfrm>
        </p:spPr>
        <p:txBody>
          <a:bodyPr/>
          <a:lstStyle/>
          <a:p>
            <a:r>
              <a:rPr lang="en-US" dirty="0" smtClean="0"/>
              <a:t>J.C. Perez TE-MSC-ML          	</a:t>
            </a:r>
            <a:r>
              <a:rPr lang="en-US" dirty="0" err="1" smtClean="0"/>
              <a:t>Eucard</a:t>
            </a:r>
            <a:r>
              <a:rPr lang="en-US" dirty="0" smtClean="0"/>
              <a:t> WP7-HFM                     					ESAC Review (</a:t>
            </a:r>
            <a:r>
              <a:rPr lang="en-US" dirty="0" err="1" smtClean="0"/>
              <a:t>Saclay</a:t>
            </a:r>
            <a:r>
              <a:rPr lang="en-US" dirty="0" smtClean="0"/>
              <a:t>)</a:t>
            </a:r>
            <a:endParaRPr lang="en-GB" dirty="0"/>
          </a:p>
        </p:txBody>
      </p:sp>
      <p:pic>
        <p:nvPicPr>
          <p:cNvPr id="8" name="Picture 7" descr="Logo Eucard.jpg"/>
          <p:cNvPicPr>
            <a:picLocks noChangeAspect="1"/>
          </p:cNvPicPr>
          <p:nvPr/>
        </p:nvPicPr>
        <p:blipFill>
          <a:blip r:embed="rId5"/>
          <a:stretch>
            <a:fillRect/>
          </a:stretch>
        </p:blipFill>
        <p:spPr>
          <a:xfrm>
            <a:off x="313136" y="108081"/>
            <a:ext cx="1924050" cy="923925"/>
          </a:xfrm>
          <a:prstGeom prst="rect">
            <a:avLst/>
          </a:prstGeom>
        </p:spPr>
      </p:pic>
      <p:grpSp>
        <p:nvGrpSpPr>
          <p:cNvPr id="21" name="Group 20"/>
          <p:cNvGrpSpPr/>
          <p:nvPr/>
        </p:nvGrpSpPr>
        <p:grpSpPr>
          <a:xfrm>
            <a:off x="313136" y="1417637"/>
            <a:ext cx="3397133" cy="2547850"/>
            <a:chOff x="313136" y="1417637"/>
            <a:chExt cx="3397133" cy="2547850"/>
          </a:xfrm>
        </p:grpSpPr>
        <p:pic>
          <p:nvPicPr>
            <p:cNvPr id="15" name="Picture 14" descr="IMG_0942.jpg"/>
            <p:cNvPicPr>
              <a:picLocks noChangeAspect="1"/>
            </p:cNvPicPr>
            <p:nvPr/>
          </p:nvPicPr>
          <p:blipFill>
            <a:blip r:embed="rId6" cstate="print">
              <a:extLst>
                <a:ext uri="{28A0092B-C50C-407E-A947-70E740481C1C}">
                  <a14:useLocalDpi xmlns:a14="http://schemas.microsoft.com/office/drawing/2010/main"/>
                </a:ext>
              </a:extLst>
            </a:blip>
            <a:stretch>
              <a:fillRect/>
            </a:stretch>
          </p:blipFill>
          <p:spPr>
            <a:xfrm>
              <a:off x="313136" y="1417637"/>
              <a:ext cx="3397133" cy="2547850"/>
            </a:xfrm>
            <a:prstGeom prst="rect">
              <a:avLst/>
            </a:prstGeom>
          </p:spPr>
        </p:pic>
        <p:sp>
          <p:nvSpPr>
            <p:cNvPr id="17" name="TextBox 16"/>
            <p:cNvSpPr txBox="1"/>
            <p:nvPr/>
          </p:nvSpPr>
          <p:spPr>
            <a:xfrm>
              <a:off x="362884" y="1602304"/>
              <a:ext cx="2134834" cy="369332"/>
            </a:xfrm>
            <a:prstGeom prst="rect">
              <a:avLst/>
            </a:prstGeom>
          </p:spPr>
          <p:style>
            <a:lnRef idx="1">
              <a:schemeClr val="accent1"/>
            </a:lnRef>
            <a:fillRef idx="3">
              <a:schemeClr val="accent1"/>
            </a:fillRef>
            <a:effectRef idx="2">
              <a:schemeClr val="accent1"/>
            </a:effectRef>
            <a:fontRef idx="minor">
              <a:schemeClr val="lt1"/>
            </a:fontRef>
          </p:style>
          <p:txBody>
            <a:bodyPr wrap="square" rtlCol="0">
              <a:spAutoFit/>
            </a:bodyPr>
            <a:lstStyle/>
            <a:p>
              <a:r>
                <a:rPr lang="en-GB" dirty="0" smtClean="0">
                  <a:solidFill>
                    <a:srgbClr val="FFFFFF"/>
                  </a:solidFill>
                </a:rPr>
                <a:t>Winding  machine</a:t>
              </a:r>
              <a:endParaRPr lang="en-GB" dirty="0">
                <a:solidFill>
                  <a:srgbClr val="FFFFFF"/>
                </a:solidFill>
              </a:endParaRPr>
            </a:p>
          </p:txBody>
        </p:sp>
      </p:grpSp>
      <p:grpSp>
        <p:nvGrpSpPr>
          <p:cNvPr id="23" name="Group 22"/>
          <p:cNvGrpSpPr/>
          <p:nvPr/>
        </p:nvGrpSpPr>
        <p:grpSpPr>
          <a:xfrm>
            <a:off x="362884" y="3654758"/>
            <a:ext cx="3995938" cy="2996954"/>
            <a:chOff x="362884" y="3654758"/>
            <a:chExt cx="3995938" cy="2996954"/>
          </a:xfrm>
        </p:grpSpPr>
        <p:pic>
          <p:nvPicPr>
            <p:cNvPr id="11" name="Picture 10" descr="IMG_2283.jpg"/>
            <p:cNvPicPr>
              <a:picLocks noChangeAspect="1"/>
            </p:cNvPicPr>
            <p:nvPr/>
          </p:nvPicPr>
          <p:blipFill>
            <a:blip r:embed="rId7" cstate="print">
              <a:extLst>
                <a:ext uri="{28A0092B-C50C-407E-A947-70E740481C1C}">
                  <a14:useLocalDpi xmlns:a14="http://schemas.microsoft.com/office/drawing/2010/main"/>
                </a:ext>
              </a:extLst>
            </a:blip>
            <a:stretch>
              <a:fillRect/>
            </a:stretch>
          </p:blipFill>
          <p:spPr>
            <a:xfrm>
              <a:off x="362884" y="3654758"/>
              <a:ext cx="3995938" cy="2996954"/>
            </a:xfrm>
            <a:prstGeom prst="rect">
              <a:avLst/>
            </a:prstGeom>
          </p:spPr>
        </p:pic>
        <p:sp>
          <p:nvSpPr>
            <p:cNvPr id="18" name="TextBox 17"/>
            <p:cNvSpPr txBox="1"/>
            <p:nvPr/>
          </p:nvSpPr>
          <p:spPr>
            <a:xfrm>
              <a:off x="1486288" y="6070592"/>
              <a:ext cx="2650207" cy="369332"/>
            </a:xfrm>
            <a:prstGeom prst="rect">
              <a:avLst/>
            </a:prstGeom>
          </p:spPr>
          <p:style>
            <a:lnRef idx="1">
              <a:schemeClr val="accent1"/>
            </a:lnRef>
            <a:fillRef idx="3">
              <a:schemeClr val="accent1"/>
            </a:fillRef>
            <a:effectRef idx="2">
              <a:schemeClr val="accent1"/>
            </a:effectRef>
            <a:fontRef idx="minor">
              <a:schemeClr val="lt1"/>
            </a:fontRef>
          </p:style>
          <p:txBody>
            <a:bodyPr wrap="square" rtlCol="0">
              <a:spAutoFit/>
            </a:bodyPr>
            <a:lstStyle/>
            <a:p>
              <a:r>
                <a:rPr lang="en-GB" dirty="0" smtClean="0">
                  <a:solidFill>
                    <a:schemeClr val="bg1"/>
                  </a:solidFill>
                </a:rPr>
                <a:t>Coil ready for reaction</a:t>
              </a:r>
              <a:endParaRPr lang="en-GB" dirty="0">
                <a:solidFill>
                  <a:schemeClr val="bg1"/>
                </a:solidFill>
              </a:endParaRPr>
            </a:p>
          </p:txBody>
        </p:sp>
      </p:grpSp>
      <p:grpSp>
        <p:nvGrpSpPr>
          <p:cNvPr id="22" name="Group 21"/>
          <p:cNvGrpSpPr/>
          <p:nvPr/>
        </p:nvGrpSpPr>
        <p:grpSpPr>
          <a:xfrm>
            <a:off x="3710269" y="1417637"/>
            <a:ext cx="4418747" cy="3314061"/>
            <a:chOff x="3710269" y="1417637"/>
            <a:chExt cx="4418747" cy="3314061"/>
          </a:xfrm>
        </p:grpSpPr>
        <p:pic>
          <p:nvPicPr>
            <p:cNvPr id="12" name="Picture 11" descr="IMG_0987.jpg"/>
            <p:cNvPicPr>
              <a:picLocks noChangeAspect="1"/>
            </p:cNvPicPr>
            <p:nvPr/>
          </p:nvPicPr>
          <p:blipFill>
            <a:blip r:embed="rId8" cstate="print">
              <a:extLst>
                <a:ext uri="{28A0092B-C50C-407E-A947-70E740481C1C}">
                  <a14:useLocalDpi xmlns:a14="http://schemas.microsoft.com/office/drawing/2010/main"/>
                </a:ext>
              </a:extLst>
            </a:blip>
            <a:stretch>
              <a:fillRect/>
            </a:stretch>
          </p:blipFill>
          <p:spPr>
            <a:xfrm>
              <a:off x="3710269" y="1417637"/>
              <a:ext cx="4418747" cy="3314061"/>
            </a:xfrm>
            <a:prstGeom prst="rect">
              <a:avLst/>
            </a:prstGeom>
          </p:spPr>
        </p:pic>
        <p:sp>
          <p:nvSpPr>
            <p:cNvPr id="19" name="TextBox 18"/>
            <p:cNvSpPr txBox="1"/>
            <p:nvPr/>
          </p:nvSpPr>
          <p:spPr>
            <a:xfrm>
              <a:off x="5676695" y="4212433"/>
              <a:ext cx="2254639" cy="369332"/>
            </a:xfrm>
            <a:prstGeom prst="rect">
              <a:avLst/>
            </a:prstGeom>
          </p:spPr>
          <p:style>
            <a:lnRef idx="1">
              <a:schemeClr val="accent1"/>
            </a:lnRef>
            <a:fillRef idx="3">
              <a:schemeClr val="accent1"/>
            </a:fillRef>
            <a:effectRef idx="2">
              <a:schemeClr val="accent1"/>
            </a:effectRef>
            <a:fontRef idx="minor">
              <a:schemeClr val="lt1"/>
            </a:fontRef>
          </p:style>
          <p:txBody>
            <a:bodyPr wrap="square" rtlCol="0">
              <a:spAutoFit/>
            </a:bodyPr>
            <a:lstStyle/>
            <a:p>
              <a:r>
                <a:rPr lang="en-GB" dirty="0" smtClean="0">
                  <a:solidFill>
                    <a:schemeClr val="bg1"/>
                  </a:solidFill>
                </a:rPr>
                <a:t>Winding operation</a:t>
              </a:r>
              <a:endParaRPr lang="en-GB" dirty="0">
                <a:solidFill>
                  <a:schemeClr val="bg1"/>
                </a:solidFill>
              </a:endParaRPr>
            </a:p>
          </p:txBody>
        </p:sp>
      </p:gr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accel="50000" decel="50000" fill="hold" nodeType="clickEffect">
                                  <p:stCondLst>
                                    <p:cond delay="0"/>
                                  </p:stCondLst>
                                  <p:childTnLst>
                                    <p:set>
                                      <p:cBhvr>
                                        <p:cTn id="6" dur="1" fill="hold">
                                          <p:stCondLst>
                                            <p:cond delay="0"/>
                                          </p:stCondLst>
                                        </p:cTn>
                                        <p:tgtEl>
                                          <p:spTgt spid="21"/>
                                        </p:tgtEl>
                                        <p:attrNameLst>
                                          <p:attrName>style.visibility</p:attrName>
                                        </p:attrNameLst>
                                      </p:cBhvr>
                                      <p:to>
                                        <p:strVal val="visible"/>
                                      </p:to>
                                    </p:set>
                                    <p:anim calcmode="lin" valueType="num">
                                      <p:cBhvr additive="base">
                                        <p:cTn id="7" dur="500" fill="hold"/>
                                        <p:tgtEl>
                                          <p:spTgt spid="21"/>
                                        </p:tgtEl>
                                        <p:attrNameLst>
                                          <p:attrName>ppt_x</p:attrName>
                                        </p:attrNameLst>
                                      </p:cBhvr>
                                      <p:tavLst>
                                        <p:tav tm="0">
                                          <p:val>
                                            <p:strVal val="0-#ppt_w/2"/>
                                          </p:val>
                                        </p:tav>
                                        <p:tav tm="100000">
                                          <p:val>
                                            <p:strVal val="#ppt_x"/>
                                          </p:val>
                                        </p:tav>
                                      </p:tavLst>
                                    </p:anim>
                                    <p:anim calcmode="lin" valueType="num">
                                      <p:cBhvr additive="base">
                                        <p:cTn id="8" dur="500" fill="hold"/>
                                        <p:tgtEl>
                                          <p:spTgt spid="21"/>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accel="50000" decel="50000" fill="hold" nodeType="clickEffect">
                                  <p:stCondLst>
                                    <p:cond delay="0"/>
                                  </p:stCondLst>
                                  <p:childTnLst>
                                    <p:set>
                                      <p:cBhvr>
                                        <p:cTn id="12" dur="1" fill="hold">
                                          <p:stCondLst>
                                            <p:cond delay="0"/>
                                          </p:stCondLst>
                                        </p:cTn>
                                        <p:tgtEl>
                                          <p:spTgt spid="22"/>
                                        </p:tgtEl>
                                        <p:attrNameLst>
                                          <p:attrName>style.visibility</p:attrName>
                                        </p:attrNameLst>
                                      </p:cBhvr>
                                      <p:to>
                                        <p:strVal val="visible"/>
                                      </p:to>
                                    </p:set>
                                    <p:anim calcmode="lin" valueType="num">
                                      <p:cBhvr additive="base">
                                        <p:cTn id="13" dur="500" fill="hold"/>
                                        <p:tgtEl>
                                          <p:spTgt spid="22"/>
                                        </p:tgtEl>
                                        <p:attrNameLst>
                                          <p:attrName>ppt_x</p:attrName>
                                        </p:attrNameLst>
                                      </p:cBhvr>
                                      <p:tavLst>
                                        <p:tav tm="0">
                                          <p:val>
                                            <p:strVal val="1+#ppt_w/2"/>
                                          </p:val>
                                        </p:tav>
                                        <p:tav tm="100000">
                                          <p:val>
                                            <p:strVal val="#ppt_x"/>
                                          </p:val>
                                        </p:tav>
                                      </p:tavLst>
                                    </p:anim>
                                    <p:anim calcmode="lin" valueType="num">
                                      <p:cBhvr additive="base">
                                        <p:cTn id="14" dur="500" fill="hold"/>
                                        <p:tgtEl>
                                          <p:spTgt spid="22"/>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accel="50000" decel="50000" fill="hold" nodeType="clickEffect">
                                  <p:stCondLst>
                                    <p:cond delay="0"/>
                                  </p:stCondLst>
                                  <p:childTnLst>
                                    <p:set>
                                      <p:cBhvr>
                                        <p:cTn id="18" dur="1" fill="hold">
                                          <p:stCondLst>
                                            <p:cond delay="0"/>
                                          </p:stCondLst>
                                        </p:cTn>
                                        <p:tgtEl>
                                          <p:spTgt spid="23"/>
                                        </p:tgtEl>
                                        <p:attrNameLst>
                                          <p:attrName>style.visibility</p:attrName>
                                        </p:attrNameLst>
                                      </p:cBhvr>
                                      <p:to>
                                        <p:strVal val="visible"/>
                                      </p:to>
                                    </p:set>
                                    <p:anim calcmode="lin" valueType="num">
                                      <p:cBhvr additive="base">
                                        <p:cTn id="19" dur="500" fill="hold"/>
                                        <p:tgtEl>
                                          <p:spTgt spid="23"/>
                                        </p:tgtEl>
                                        <p:attrNameLst>
                                          <p:attrName>ppt_x</p:attrName>
                                        </p:attrNameLst>
                                      </p:cBhvr>
                                      <p:tavLst>
                                        <p:tav tm="0">
                                          <p:val>
                                            <p:strVal val="#ppt_x"/>
                                          </p:val>
                                        </p:tav>
                                        <p:tav tm="100000">
                                          <p:val>
                                            <p:strVal val="#ppt_x"/>
                                          </p:val>
                                        </p:tav>
                                      </p:tavLst>
                                    </p:anim>
                                    <p:anim calcmode="lin" valueType="num">
                                      <p:cBhvr additive="base">
                                        <p:cTn id="20" dur="500" fill="hold"/>
                                        <p:tgtEl>
                                          <p:spTgt spid="23"/>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accel="50000" decel="50000" fill="hold" nodeType="clickEffect">
                                  <p:stCondLst>
                                    <p:cond delay="0"/>
                                  </p:stCondLst>
                                  <p:childTnLst>
                                    <p:set>
                                      <p:cBhvr>
                                        <p:cTn id="24" dur="1" fill="hold">
                                          <p:stCondLst>
                                            <p:cond delay="0"/>
                                          </p:stCondLst>
                                        </p:cTn>
                                        <p:tgtEl>
                                          <p:spTgt spid="24"/>
                                        </p:tgtEl>
                                        <p:attrNameLst>
                                          <p:attrName>style.visibility</p:attrName>
                                        </p:attrNameLst>
                                      </p:cBhvr>
                                      <p:to>
                                        <p:strVal val="visible"/>
                                      </p:to>
                                    </p:set>
                                    <p:anim calcmode="lin" valueType="num">
                                      <p:cBhvr additive="base">
                                        <p:cTn id="25" dur="500" fill="hold"/>
                                        <p:tgtEl>
                                          <p:spTgt spid="24"/>
                                        </p:tgtEl>
                                        <p:attrNameLst>
                                          <p:attrName>ppt_x</p:attrName>
                                        </p:attrNameLst>
                                      </p:cBhvr>
                                      <p:tavLst>
                                        <p:tav tm="0">
                                          <p:val>
                                            <p:strVal val="#ppt_x"/>
                                          </p:val>
                                        </p:tav>
                                        <p:tav tm="100000">
                                          <p:val>
                                            <p:strVal val="#ppt_x"/>
                                          </p:val>
                                        </p:tav>
                                      </p:tavLst>
                                    </p:anim>
                                    <p:anim calcmode="lin" valueType="num">
                                      <p:cBhvr additive="base">
                                        <p:cTn id="26"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97187" y="263916"/>
            <a:ext cx="7557380" cy="1143000"/>
          </a:xfrm>
        </p:spPr>
        <p:txBody>
          <a:bodyPr>
            <a:normAutofit/>
          </a:bodyPr>
          <a:lstStyle/>
          <a:p>
            <a:pPr algn="ctr"/>
            <a:r>
              <a:rPr lang="en-GB" dirty="0" smtClean="0"/>
              <a:t>Future Activities</a:t>
            </a:r>
            <a:br>
              <a:rPr lang="en-GB" dirty="0" smtClean="0"/>
            </a:br>
            <a:r>
              <a:rPr lang="en-GB" dirty="0" smtClean="0"/>
              <a:t>Coil fabrication</a:t>
            </a:r>
            <a:endParaRPr lang="en-GB" dirty="0"/>
          </a:p>
        </p:txBody>
      </p:sp>
      <p:pic>
        <p:nvPicPr>
          <p:cNvPr id="7" name="Content Placeholder 6" descr="Logo CERN.png"/>
          <p:cNvPicPr>
            <a:picLocks noGrp="1" noChangeAspect="1"/>
          </p:cNvPicPr>
          <p:nvPr>
            <p:ph sz="quarter" idx="1"/>
          </p:nvPr>
        </p:nvPicPr>
        <p:blipFill>
          <a:blip r:embed="rId2" cstate="print">
            <a:extLst>
              <a:ext uri="{28A0092B-C50C-407E-A947-70E740481C1C}">
                <a14:useLocalDpi xmlns:a14="http://schemas.microsoft.com/office/drawing/2010/main"/>
              </a:ext>
            </a:extLst>
          </a:blip>
          <a:srcRect l="-27686" r="-27686"/>
          <a:stretch>
            <a:fillRect/>
          </a:stretch>
        </p:blipFill>
        <p:spPr>
          <a:xfrm>
            <a:off x="7089485" y="108081"/>
            <a:ext cx="1265082" cy="825660"/>
          </a:xfrm>
        </p:spPr>
      </p:pic>
      <p:sp>
        <p:nvSpPr>
          <p:cNvPr id="4" name="Date Placeholder 3"/>
          <p:cNvSpPr>
            <a:spLocks noGrp="1"/>
          </p:cNvSpPr>
          <p:nvPr>
            <p:ph type="dt" sz="half" idx="14"/>
          </p:nvPr>
        </p:nvSpPr>
        <p:spPr>
          <a:xfrm rot="5400000">
            <a:off x="8147126" y="423621"/>
            <a:ext cx="1015123" cy="384048"/>
          </a:xfrm>
        </p:spPr>
        <p:txBody>
          <a:bodyPr/>
          <a:lstStyle/>
          <a:p>
            <a:r>
              <a:rPr lang="fr-CH" dirty="0" smtClean="0"/>
              <a:t>20/01/2011</a:t>
            </a:r>
            <a:endParaRPr lang="en-GB" dirty="0"/>
          </a:p>
        </p:txBody>
      </p:sp>
      <p:sp>
        <p:nvSpPr>
          <p:cNvPr id="5" name="Slide Number Placeholder 4"/>
          <p:cNvSpPr>
            <a:spLocks noGrp="1"/>
          </p:cNvSpPr>
          <p:nvPr>
            <p:ph type="sldNum" sz="quarter" idx="15"/>
          </p:nvPr>
        </p:nvSpPr>
        <p:spPr/>
        <p:txBody>
          <a:bodyPr/>
          <a:lstStyle/>
          <a:p>
            <a:fld id="{F4E70152-D437-0B4A-8530-94A07B6DC10B}" type="slidenum">
              <a:rPr lang="en-GB" smtClean="0"/>
              <a:pPr/>
              <a:t>18</a:t>
            </a:fld>
            <a:endParaRPr lang="en-GB"/>
          </a:p>
        </p:txBody>
      </p:sp>
      <p:sp>
        <p:nvSpPr>
          <p:cNvPr id="11" name="Footer Placeholder 5"/>
          <p:cNvSpPr>
            <a:spLocks noGrp="1"/>
          </p:cNvSpPr>
          <p:nvPr>
            <p:ph type="ftr" sz="quarter" idx="16"/>
          </p:nvPr>
        </p:nvSpPr>
        <p:spPr>
          <a:xfrm rot="5400000">
            <a:off x="6171576" y="3653568"/>
            <a:ext cx="4837620" cy="365760"/>
          </a:xfrm>
        </p:spPr>
        <p:txBody>
          <a:bodyPr/>
          <a:lstStyle/>
          <a:p>
            <a:r>
              <a:rPr lang="en-US" dirty="0" smtClean="0"/>
              <a:t>J.C. Perez TE-MSC-ML          	</a:t>
            </a:r>
            <a:r>
              <a:rPr lang="en-US" dirty="0" err="1" smtClean="0"/>
              <a:t>Eucard</a:t>
            </a:r>
            <a:r>
              <a:rPr lang="en-US" dirty="0" smtClean="0"/>
              <a:t> WP7-HFM                     					ESAC Review (</a:t>
            </a:r>
            <a:r>
              <a:rPr lang="en-US" dirty="0" err="1" smtClean="0"/>
              <a:t>Saclay</a:t>
            </a:r>
            <a:r>
              <a:rPr lang="en-US" dirty="0" smtClean="0"/>
              <a:t>)</a:t>
            </a:r>
            <a:endParaRPr lang="en-GB" dirty="0"/>
          </a:p>
        </p:txBody>
      </p:sp>
      <p:pic>
        <p:nvPicPr>
          <p:cNvPr id="8" name="Picture 7" descr="Logo Eucard.jpg"/>
          <p:cNvPicPr>
            <a:picLocks noChangeAspect="1"/>
          </p:cNvPicPr>
          <p:nvPr/>
        </p:nvPicPr>
        <p:blipFill>
          <a:blip r:embed="rId3"/>
          <a:stretch>
            <a:fillRect/>
          </a:stretch>
        </p:blipFill>
        <p:spPr>
          <a:xfrm>
            <a:off x="313136" y="108081"/>
            <a:ext cx="1924050" cy="923925"/>
          </a:xfrm>
          <a:prstGeom prst="rect">
            <a:avLst/>
          </a:prstGeom>
        </p:spPr>
      </p:pic>
      <p:sp>
        <p:nvSpPr>
          <p:cNvPr id="9" name="TextBox 8"/>
          <p:cNvSpPr txBox="1"/>
          <p:nvPr/>
        </p:nvSpPr>
        <p:spPr>
          <a:xfrm>
            <a:off x="313136" y="1607687"/>
            <a:ext cx="8041431" cy="4616648"/>
          </a:xfrm>
          <a:prstGeom prst="rect">
            <a:avLst/>
          </a:prstGeom>
          <a:noFill/>
        </p:spPr>
        <p:txBody>
          <a:bodyPr wrap="square" rtlCol="0">
            <a:spAutoFit/>
          </a:bodyPr>
          <a:lstStyle/>
          <a:p>
            <a:pPr>
              <a:buClr>
                <a:schemeClr val="accent1"/>
              </a:buClr>
              <a:buFont typeface="Wingdings" charset="2"/>
              <a:buChar char="Ø"/>
            </a:pPr>
            <a:r>
              <a:rPr lang="en-GB" sz="2000" dirty="0" smtClean="0"/>
              <a:t> 2 coils for SMC3 with PIT 14 x Ø1.25 mm strand to be 	completed at CERN (January 2011)</a:t>
            </a:r>
          </a:p>
          <a:p>
            <a:pPr>
              <a:buClr>
                <a:schemeClr val="accent1"/>
              </a:buClr>
            </a:pPr>
            <a:endParaRPr lang="en-GB" sz="2000" dirty="0" smtClean="0"/>
          </a:p>
          <a:p>
            <a:pPr>
              <a:buClr>
                <a:schemeClr val="accent1"/>
              </a:buClr>
              <a:buFont typeface="Wingdings" charset="2"/>
              <a:buChar char="Ø"/>
            </a:pPr>
            <a:r>
              <a:rPr lang="en-GB" sz="2000" dirty="0" smtClean="0"/>
              <a:t> 2 coils for SMC4 with PIT 18 x Ø1.0 mm strand to be wound at 	CERN (Q1_2011)</a:t>
            </a:r>
          </a:p>
          <a:p>
            <a:pPr>
              <a:buClr>
                <a:schemeClr val="accent1"/>
              </a:buClr>
            </a:pPr>
            <a:endParaRPr lang="en-GB" sz="2000" dirty="0" smtClean="0"/>
          </a:p>
          <a:p>
            <a:pPr>
              <a:buClr>
                <a:schemeClr val="accent1"/>
              </a:buClr>
              <a:buFont typeface="Wingdings" charset="2"/>
              <a:buChar char="Ø"/>
            </a:pPr>
            <a:r>
              <a:rPr lang="en-GB" sz="2000" dirty="0" smtClean="0"/>
              <a:t> 2 coils for SMC5 with PIT 40 x Ø1.0 mm strand (FRESCA2-	type 	cable) to be wound at CERN (Q2_2011)</a:t>
            </a:r>
          </a:p>
          <a:p>
            <a:pPr>
              <a:buClr>
                <a:schemeClr val="accent1"/>
              </a:buClr>
            </a:pPr>
            <a:endParaRPr lang="en-GB" sz="2000" dirty="0" smtClean="0"/>
          </a:p>
          <a:p>
            <a:pPr>
              <a:buClr>
                <a:schemeClr val="accent1"/>
              </a:buClr>
              <a:buFont typeface="Wingdings" charset="2"/>
              <a:buChar char="Ø"/>
            </a:pPr>
            <a:r>
              <a:rPr lang="en-GB" sz="2000" dirty="0" smtClean="0"/>
              <a:t> 2 coils for SMC6 with PIT 40 x Ø1.0 mm strand (FRESCA2-type 	cable) to be wound in collaboration CERN/RAL (using 	coated 	islands, braided glass fibre, </a:t>
            </a:r>
            <a:r>
              <a:rPr lang="en-GB" sz="2000" dirty="0" err="1" smtClean="0"/>
              <a:t>Cyanate</a:t>
            </a:r>
            <a:r>
              <a:rPr lang="en-GB" sz="2000" dirty="0" smtClean="0"/>
              <a:t> Esther, Q2_2011)</a:t>
            </a:r>
          </a:p>
          <a:p>
            <a:pPr>
              <a:buClr>
                <a:schemeClr val="accent1"/>
              </a:buClr>
              <a:buFont typeface="Wingdings" charset="2"/>
              <a:buChar char="Ø"/>
            </a:pPr>
            <a:endParaRPr lang="en-GB" sz="2000" dirty="0" smtClean="0"/>
          </a:p>
          <a:p>
            <a:pPr>
              <a:buClr>
                <a:schemeClr val="accent1"/>
              </a:buClr>
              <a:buFont typeface="Wingdings" charset="2"/>
              <a:buChar char="Ø"/>
            </a:pPr>
            <a:endParaRPr lang="en-GB" sz="2000" dirty="0" smtClean="0"/>
          </a:p>
          <a:p>
            <a:pPr>
              <a:buClr>
                <a:schemeClr val="accent1"/>
              </a:buClr>
              <a:buFont typeface="Wingdings" charset="2"/>
              <a:buChar char="Ø"/>
            </a:pPr>
            <a:endParaRPr lang="en-GB" sz="1400" dirty="0"/>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animEffect transition="in" filter="blinds(horizontal)">
                                      <p:cBhvr>
                                        <p:cTn id="7" dur="500"/>
                                        <p:tgtEl>
                                          <p:spTgt spid="9">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9">
                                            <p:txEl>
                                              <p:pRg st="2" end="2"/>
                                            </p:txEl>
                                          </p:spTgt>
                                        </p:tgtEl>
                                        <p:attrNameLst>
                                          <p:attrName>style.visibility</p:attrName>
                                        </p:attrNameLst>
                                      </p:cBhvr>
                                      <p:to>
                                        <p:strVal val="visible"/>
                                      </p:to>
                                    </p:set>
                                    <p:animEffect transition="in" filter="blinds(horizontal)">
                                      <p:cBhvr>
                                        <p:cTn id="12" dur="500"/>
                                        <p:tgtEl>
                                          <p:spTgt spid="9">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9">
                                            <p:txEl>
                                              <p:pRg st="4" end="4"/>
                                            </p:txEl>
                                          </p:spTgt>
                                        </p:tgtEl>
                                        <p:attrNameLst>
                                          <p:attrName>style.visibility</p:attrName>
                                        </p:attrNameLst>
                                      </p:cBhvr>
                                      <p:to>
                                        <p:strVal val="visible"/>
                                      </p:to>
                                    </p:set>
                                    <p:animEffect transition="in" filter="blinds(horizontal)">
                                      <p:cBhvr>
                                        <p:cTn id="17" dur="500"/>
                                        <p:tgtEl>
                                          <p:spTgt spid="9">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9">
                                            <p:txEl>
                                              <p:pRg st="6" end="6"/>
                                            </p:txEl>
                                          </p:spTgt>
                                        </p:tgtEl>
                                        <p:attrNameLst>
                                          <p:attrName>style.visibility</p:attrName>
                                        </p:attrNameLst>
                                      </p:cBhvr>
                                      <p:to>
                                        <p:strVal val="visible"/>
                                      </p:to>
                                    </p:set>
                                    <p:animEffect transition="in" filter="blinds(horizontal)">
                                      <p:cBhvr>
                                        <p:cTn id="22" dur="500"/>
                                        <p:tgtEl>
                                          <p:spTgt spid="9">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97187" y="263916"/>
            <a:ext cx="7557380" cy="1143000"/>
          </a:xfrm>
        </p:spPr>
        <p:txBody>
          <a:bodyPr>
            <a:normAutofit/>
          </a:bodyPr>
          <a:lstStyle/>
          <a:p>
            <a:pPr algn="ctr"/>
            <a:r>
              <a:rPr lang="en-GB" dirty="0" smtClean="0"/>
              <a:t>Future Activities</a:t>
            </a:r>
            <a:br>
              <a:rPr lang="en-GB" dirty="0" smtClean="0"/>
            </a:br>
            <a:r>
              <a:rPr lang="en-GB" dirty="0" smtClean="0"/>
              <a:t>Magnet assembly</a:t>
            </a:r>
            <a:endParaRPr lang="en-GB" dirty="0"/>
          </a:p>
        </p:txBody>
      </p:sp>
      <p:pic>
        <p:nvPicPr>
          <p:cNvPr id="7" name="Content Placeholder 6" descr="Logo CERN.png"/>
          <p:cNvPicPr>
            <a:picLocks noGrp="1" noChangeAspect="1"/>
          </p:cNvPicPr>
          <p:nvPr>
            <p:ph sz="quarter" idx="1"/>
          </p:nvPr>
        </p:nvPicPr>
        <p:blipFill>
          <a:blip r:embed="rId2" cstate="print">
            <a:extLst>
              <a:ext uri="{28A0092B-C50C-407E-A947-70E740481C1C}">
                <a14:useLocalDpi xmlns:a14="http://schemas.microsoft.com/office/drawing/2010/main"/>
              </a:ext>
            </a:extLst>
          </a:blip>
          <a:srcRect l="-27686" r="-27686"/>
          <a:stretch>
            <a:fillRect/>
          </a:stretch>
        </p:blipFill>
        <p:spPr>
          <a:xfrm>
            <a:off x="7089485" y="108081"/>
            <a:ext cx="1265082" cy="825660"/>
          </a:xfrm>
        </p:spPr>
      </p:pic>
      <p:sp>
        <p:nvSpPr>
          <p:cNvPr id="4" name="Date Placeholder 3"/>
          <p:cNvSpPr>
            <a:spLocks noGrp="1"/>
          </p:cNvSpPr>
          <p:nvPr>
            <p:ph type="dt" sz="half" idx="14"/>
          </p:nvPr>
        </p:nvSpPr>
        <p:spPr>
          <a:xfrm rot="5400000">
            <a:off x="8153883" y="430376"/>
            <a:ext cx="1028633" cy="384048"/>
          </a:xfrm>
        </p:spPr>
        <p:txBody>
          <a:bodyPr/>
          <a:lstStyle/>
          <a:p>
            <a:r>
              <a:rPr lang="fr-CH" dirty="0" smtClean="0"/>
              <a:t>20/01/2011</a:t>
            </a:r>
            <a:endParaRPr lang="en-GB" dirty="0"/>
          </a:p>
        </p:txBody>
      </p:sp>
      <p:sp>
        <p:nvSpPr>
          <p:cNvPr id="5" name="Slide Number Placeholder 4"/>
          <p:cNvSpPr>
            <a:spLocks noGrp="1"/>
          </p:cNvSpPr>
          <p:nvPr>
            <p:ph type="sldNum" sz="quarter" idx="15"/>
          </p:nvPr>
        </p:nvSpPr>
        <p:spPr/>
        <p:txBody>
          <a:bodyPr/>
          <a:lstStyle/>
          <a:p>
            <a:fld id="{F4E70152-D437-0B4A-8530-94A07B6DC10B}" type="slidenum">
              <a:rPr lang="en-GB" smtClean="0"/>
              <a:pPr/>
              <a:t>19</a:t>
            </a:fld>
            <a:endParaRPr lang="en-GB"/>
          </a:p>
        </p:txBody>
      </p:sp>
      <p:sp>
        <p:nvSpPr>
          <p:cNvPr id="10" name="Footer Placeholder 5"/>
          <p:cNvSpPr>
            <a:spLocks noGrp="1"/>
          </p:cNvSpPr>
          <p:nvPr>
            <p:ph type="ftr" sz="quarter" idx="16"/>
          </p:nvPr>
        </p:nvSpPr>
        <p:spPr>
          <a:xfrm rot="5400000">
            <a:off x="6171576" y="3653568"/>
            <a:ext cx="4837620" cy="365760"/>
          </a:xfrm>
        </p:spPr>
        <p:txBody>
          <a:bodyPr/>
          <a:lstStyle/>
          <a:p>
            <a:r>
              <a:rPr lang="en-US" dirty="0" smtClean="0"/>
              <a:t>J.C. Perez TE-MSC-ML         	</a:t>
            </a:r>
            <a:r>
              <a:rPr lang="en-US" dirty="0" err="1" smtClean="0"/>
              <a:t>Eucard</a:t>
            </a:r>
            <a:r>
              <a:rPr lang="en-US" dirty="0" smtClean="0"/>
              <a:t> WP7-HFM                     					ESAC Review (</a:t>
            </a:r>
            <a:r>
              <a:rPr lang="en-US" dirty="0" err="1" smtClean="0"/>
              <a:t>Saclay</a:t>
            </a:r>
            <a:r>
              <a:rPr lang="en-US" dirty="0" smtClean="0"/>
              <a:t>)</a:t>
            </a:r>
            <a:endParaRPr lang="en-GB" dirty="0"/>
          </a:p>
        </p:txBody>
      </p:sp>
      <p:pic>
        <p:nvPicPr>
          <p:cNvPr id="8" name="Picture 7" descr="Logo Eucard.jpg"/>
          <p:cNvPicPr>
            <a:picLocks noChangeAspect="1"/>
          </p:cNvPicPr>
          <p:nvPr/>
        </p:nvPicPr>
        <p:blipFill>
          <a:blip r:embed="rId3"/>
          <a:stretch>
            <a:fillRect/>
          </a:stretch>
        </p:blipFill>
        <p:spPr>
          <a:xfrm>
            <a:off x="313136" y="108081"/>
            <a:ext cx="1924050" cy="923925"/>
          </a:xfrm>
          <a:prstGeom prst="rect">
            <a:avLst/>
          </a:prstGeom>
        </p:spPr>
      </p:pic>
      <p:sp>
        <p:nvSpPr>
          <p:cNvPr id="9" name="TextBox 8"/>
          <p:cNvSpPr txBox="1"/>
          <p:nvPr/>
        </p:nvSpPr>
        <p:spPr>
          <a:xfrm>
            <a:off x="313136" y="1946386"/>
            <a:ext cx="8041431" cy="4308872"/>
          </a:xfrm>
          <a:prstGeom prst="rect">
            <a:avLst/>
          </a:prstGeom>
          <a:noFill/>
        </p:spPr>
        <p:txBody>
          <a:bodyPr wrap="square" rtlCol="0">
            <a:spAutoFit/>
          </a:bodyPr>
          <a:lstStyle/>
          <a:p>
            <a:pPr>
              <a:buClr>
                <a:schemeClr val="accent1"/>
              </a:buClr>
              <a:buFont typeface="Wingdings" charset="2"/>
              <a:buChar char="Ø"/>
            </a:pPr>
            <a:r>
              <a:rPr lang="en-GB" sz="2000" dirty="0" smtClean="0"/>
              <a:t> SMC3 equipped with coils SMC3_C#_PIT_14</a:t>
            </a:r>
            <a:r>
              <a:rPr lang="en-GB" sz="2000" dirty="0"/>
              <a:t>/</a:t>
            </a:r>
            <a:r>
              <a:rPr lang="en-GB" sz="2000" dirty="0" smtClean="0"/>
              <a:t>1.25 to be 	assembled and cold tested at CERN (Q2_2011)</a:t>
            </a:r>
          </a:p>
          <a:p>
            <a:pPr>
              <a:buClr>
                <a:schemeClr val="accent1"/>
              </a:buClr>
              <a:buFont typeface="Wingdings" charset="2"/>
              <a:buChar char="Ø"/>
            </a:pPr>
            <a:endParaRPr lang="en-GB" sz="2000" dirty="0" smtClean="0"/>
          </a:p>
          <a:p>
            <a:pPr>
              <a:buClr>
                <a:schemeClr val="accent1"/>
              </a:buClr>
              <a:buFont typeface="Wingdings" charset="2"/>
              <a:buChar char="Ø"/>
            </a:pPr>
            <a:r>
              <a:rPr lang="en-GB" sz="2000" dirty="0" smtClean="0"/>
              <a:t> SMC4 equipped with coils SMC4_C#_PIT_18/1 to be 	assembled and cold tested at CERN (Q3_2011)</a:t>
            </a:r>
          </a:p>
          <a:p>
            <a:pPr>
              <a:buClr>
                <a:schemeClr val="accent1"/>
              </a:buClr>
              <a:buFont typeface="Wingdings" charset="2"/>
              <a:buChar char="Ø"/>
            </a:pPr>
            <a:endParaRPr lang="en-GB" sz="2000" dirty="0" smtClean="0"/>
          </a:p>
          <a:p>
            <a:pPr>
              <a:buClr>
                <a:schemeClr val="accent1"/>
              </a:buClr>
              <a:buFont typeface="Wingdings" charset="2"/>
              <a:buChar char="Ø"/>
            </a:pPr>
            <a:r>
              <a:rPr lang="en-GB" sz="2000" dirty="0" smtClean="0"/>
              <a:t> SMC5 equipped with coil SMC5_C#_PIT_40/1.0 to be 	assembled and cold tested at CERN (</a:t>
            </a:r>
            <a:r>
              <a:rPr lang="en-GB" sz="2000" dirty="0" smtClean="0"/>
              <a:t>Q3_2011)</a:t>
            </a:r>
            <a:endParaRPr lang="en-GB" sz="2000" dirty="0" smtClean="0"/>
          </a:p>
          <a:p>
            <a:pPr>
              <a:buClr>
                <a:schemeClr val="accent1"/>
              </a:buClr>
              <a:buFont typeface="Wingdings" charset="2"/>
              <a:buChar char="Ø"/>
            </a:pPr>
            <a:endParaRPr lang="en-GB" sz="2000" dirty="0" smtClean="0"/>
          </a:p>
          <a:p>
            <a:pPr>
              <a:buClr>
                <a:schemeClr val="accent1"/>
              </a:buClr>
              <a:buFont typeface="Wingdings" charset="2"/>
              <a:buChar char="Ø"/>
            </a:pPr>
            <a:r>
              <a:rPr lang="en-GB" sz="2000" dirty="0" smtClean="0"/>
              <a:t> SMC6 equipped with coil SMC6_R#_PIT_40/1.0 to be 	assembled and cold tested at CERN (Q4_2011)</a:t>
            </a:r>
          </a:p>
          <a:p>
            <a:pPr>
              <a:buClr>
                <a:schemeClr val="accent1"/>
              </a:buClr>
              <a:buFont typeface="Wingdings" charset="2"/>
              <a:buChar char="Ø"/>
            </a:pPr>
            <a:endParaRPr lang="en-GB" sz="2000" dirty="0" smtClean="0"/>
          </a:p>
          <a:p>
            <a:pPr>
              <a:buClr>
                <a:schemeClr val="accent1"/>
              </a:buClr>
              <a:buFont typeface="Wingdings" charset="2"/>
              <a:buChar char="Ø"/>
            </a:pPr>
            <a:endParaRPr lang="en-GB" sz="2000" dirty="0" smtClean="0"/>
          </a:p>
          <a:p>
            <a:pPr>
              <a:buClr>
                <a:schemeClr val="accent1"/>
              </a:buClr>
              <a:buFont typeface="Wingdings" charset="2"/>
              <a:buChar char="Ø"/>
            </a:pPr>
            <a:endParaRPr lang="en-GB" sz="1400" dirty="0"/>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animEffect transition="in" filter="blinds(horizontal)">
                                      <p:cBhvr>
                                        <p:cTn id="7" dur="500"/>
                                        <p:tgtEl>
                                          <p:spTgt spid="9">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9">
                                            <p:txEl>
                                              <p:pRg st="2" end="2"/>
                                            </p:txEl>
                                          </p:spTgt>
                                        </p:tgtEl>
                                        <p:attrNameLst>
                                          <p:attrName>style.visibility</p:attrName>
                                        </p:attrNameLst>
                                      </p:cBhvr>
                                      <p:to>
                                        <p:strVal val="visible"/>
                                      </p:to>
                                    </p:set>
                                    <p:animEffect transition="in" filter="blinds(horizontal)">
                                      <p:cBhvr>
                                        <p:cTn id="12" dur="500"/>
                                        <p:tgtEl>
                                          <p:spTgt spid="9">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9">
                                            <p:txEl>
                                              <p:pRg st="4" end="4"/>
                                            </p:txEl>
                                          </p:spTgt>
                                        </p:tgtEl>
                                        <p:attrNameLst>
                                          <p:attrName>style.visibility</p:attrName>
                                        </p:attrNameLst>
                                      </p:cBhvr>
                                      <p:to>
                                        <p:strVal val="visible"/>
                                      </p:to>
                                    </p:set>
                                    <p:animEffect transition="in" filter="blinds(horizontal)">
                                      <p:cBhvr>
                                        <p:cTn id="17" dur="500"/>
                                        <p:tgtEl>
                                          <p:spTgt spid="9">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9">
                                            <p:txEl>
                                              <p:pRg st="6" end="6"/>
                                            </p:txEl>
                                          </p:spTgt>
                                        </p:tgtEl>
                                        <p:attrNameLst>
                                          <p:attrName>style.visibility</p:attrName>
                                        </p:attrNameLst>
                                      </p:cBhvr>
                                      <p:to>
                                        <p:strVal val="visible"/>
                                      </p:to>
                                    </p:set>
                                    <p:animEffect transition="in" filter="blinds(horizontal)">
                                      <p:cBhvr>
                                        <p:cTn id="22" dur="500"/>
                                        <p:tgtEl>
                                          <p:spTgt spid="9">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146016" y="274638"/>
            <a:ext cx="2137034" cy="1143000"/>
          </a:xfrm>
        </p:spPr>
        <p:txBody>
          <a:bodyPr/>
          <a:lstStyle/>
          <a:p>
            <a:r>
              <a:rPr lang="en-GB" dirty="0" smtClean="0"/>
              <a:t>OUTLINE</a:t>
            </a:r>
            <a:endParaRPr lang="en-GB" dirty="0"/>
          </a:p>
        </p:txBody>
      </p:sp>
      <p:pic>
        <p:nvPicPr>
          <p:cNvPr id="7" name="Content Placeholder 6" descr="Logo CERN.png"/>
          <p:cNvPicPr>
            <a:picLocks noGrp="1" noChangeAspect="1"/>
          </p:cNvPicPr>
          <p:nvPr>
            <p:ph sz="quarter" idx="1"/>
          </p:nvPr>
        </p:nvPicPr>
        <p:blipFill>
          <a:blip r:embed="rId2" cstate="print">
            <a:extLst>
              <a:ext uri="{28A0092B-C50C-407E-A947-70E740481C1C}">
                <a14:useLocalDpi xmlns:a14="http://schemas.microsoft.com/office/drawing/2010/main"/>
              </a:ext>
            </a:extLst>
          </a:blip>
          <a:srcRect l="-27686" r="-27686"/>
          <a:stretch>
            <a:fillRect/>
          </a:stretch>
        </p:blipFill>
        <p:spPr>
          <a:xfrm>
            <a:off x="7089485" y="108081"/>
            <a:ext cx="1265082" cy="825660"/>
          </a:xfrm>
        </p:spPr>
      </p:pic>
      <p:sp>
        <p:nvSpPr>
          <p:cNvPr id="4" name="Date Placeholder 3"/>
          <p:cNvSpPr>
            <a:spLocks noGrp="1"/>
          </p:cNvSpPr>
          <p:nvPr>
            <p:ph type="dt" sz="half" idx="14"/>
          </p:nvPr>
        </p:nvSpPr>
        <p:spPr>
          <a:xfrm rot="5400000">
            <a:off x="8177877" y="430375"/>
            <a:ext cx="1028634" cy="384049"/>
          </a:xfrm>
        </p:spPr>
        <p:txBody>
          <a:bodyPr/>
          <a:lstStyle/>
          <a:p>
            <a:r>
              <a:rPr lang="fr-CH" smtClean="0"/>
              <a:t>20/01/2011</a:t>
            </a:r>
            <a:endParaRPr lang="en-GB" dirty="0"/>
          </a:p>
        </p:txBody>
      </p:sp>
      <p:sp>
        <p:nvSpPr>
          <p:cNvPr id="5" name="Slide Number Placeholder 4"/>
          <p:cNvSpPr>
            <a:spLocks noGrp="1"/>
          </p:cNvSpPr>
          <p:nvPr>
            <p:ph type="sldNum" sz="quarter" idx="15"/>
          </p:nvPr>
        </p:nvSpPr>
        <p:spPr/>
        <p:txBody>
          <a:bodyPr/>
          <a:lstStyle/>
          <a:p>
            <a:fld id="{F4E70152-D437-0B4A-8530-94A07B6DC10B}" type="slidenum">
              <a:rPr lang="en-GB" smtClean="0"/>
              <a:pPr/>
              <a:t>2</a:t>
            </a:fld>
            <a:endParaRPr lang="en-GB"/>
          </a:p>
        </p:txBody>
      </p:sp>
      <p:sp>
        <p:nvSpPr>
          <p:cNvPr id="12" name="Footer Placeholder 5"/>
          <p:cNvSpPr>
            <a:spLocks noGrp="1"/>
          </p:cNvSpPr>
          <p:nvPr>
            <p:ph type="ftr" sz="quarter" idx="16"/>
          </p:nvPr>
        </p:nvSpPr>
        <p:spPr>
          <a:xfrm rot="5400000">
            <a:off x="6171576" y="3653568"/>
            <a:ext cx="4837620" cy="365760"/>
          </a:xfrm>
        </p:spPr>
        <p:txBody>
          <a:bodyPr/>
          <a:lstStyle/>
          <a:p>
            <a:r>
              <a:rPr lang="en-US" dirty="0" smtClean="0"/>
              <a:t>J.C. Perez TE-MSC-ML         	 </a:t>
            </a:r>
            <a:r>
              <a:rPr lang="en-US" dirty="0" err="1" smtClean="0"/>
              <a:t>Eucard</a:t>
            </a:r>
            <a:r>
              <a:rPr lang="en-US" dirty="0" smtClean="0"/>
              <a:t> WP7-HFM                     					 ESAC Review (</a:t>
            </a:r>
            <a:r>
              <a:rPr lang="en-US" dirty="0" err="1" smtClean="0"/>
              <a:t>Saclay</a:t>
            </a:r>
            <a:r>
              <a:rPr lang="en-US" dirty="0" smtClean="0"/>
              <a:t>)</a:t>
            </a:r>
            <a:endParaRPr lang="en-GB" dirty="0"/>
          </a:p>
        </p:txBody>
      </p:sp>
      <p:pic>
        <p:nvPicPr>
          <p:cNvPr id="8" name="Picture 7" descr="Logo Eucard.jpg"/>
          <p:cNvPicPr>
            <a:picLocks noChangeAspect="1"/>
          </p:cNvPicPr>
          <p:nvPr/>
        </p:nvPicPr>
        <p:blipFill>
          <a:blip r:embed="rId3"/>
          <a:stretch>
            <a:fillRect/>
          </a:stretch>
        </p:blipFill>
        <p:spPr>
          <a:xfrm>
            <a:off x="313136" y="108081"/>
            <a:ext cx="1924050" cy="923925"/>
          </a:xfrm>
          <a:prstGeom prst="rect">
            <a:avLst/>
          </a:prstGeom>
        </p:spPr>
      </p:pic>
      <p:sp>
        <p:nvSpPr>
          <p:cNvPr id="11" name="TextBox 10"/>
          <p:cNvSpPr txBox="1"/>
          <p:nvPr/>
        </p:nvSpPr>
        <p:spPr>
          <a:xfrm>
            <a:off x="797187" y="2350735"/>
            <a:ext cx="7557380" cy="2954655"/>
          </a:xfrm>
          <a:prstGeom prst="rect">
            <a:avLst/>
          </a:prstGeom>
          <a:noFill/>
        </p:spPr>
        <p:txBody>
          <a:bodyPr wrap="square" rtlCol="0">
            <a:spAutoFit/>
          </a:bodyPr>
          <a:lstStyle/>
          <a:p>
            <a:pPr>
              <a:buClr>
                <a:schemeClr val="accent1"/>
              </a:buClr>
              <a:buFont typeface="Wingdings" charset="2"/>
              <a:buChar char="Ø"/>
            </a:pPr>
            <a:r>
              <a:rPr lang="en-GB" sz="2800" dirty="0" smtClean="0"/>
              <a:t> Aim of the SMC series</a:t>
            </a:r>
          </a:p>
          <a:p>
            <a:pPr>
              <a:buClr>
                <a:schemeClr val="accent1"/>
              </a:buClr>
              <a:buFont typeface="Wingdings" charset="2"/>
              <a:buChar char="Ø"/>
            </a:pPr>
            <a:r>
              <a:rPr lang="en-GB" sz="2800" dirty="0" smtClean="0"/>
              <a:t> SMC description</a:t>
            </a:r>
          </a:p>
          <a:p>
            <a:pPr>
              <a:buClr>
                <a:schemeClr val="accent1"/>
              </a:buClr>
              <a:buFont typeface="Wingdings" charset="2"/>
              <a:buChar char="Ø"/>
            </a:pPr>
            <a:r>
              <a:rPr lang="en-GB" sz="2800" dirty="0" smtClean="0"/>
              <a:t> SMC program</a:t>
            </a:r>
          </a:p>
          <a:p>
            <a:pPr>
              <a:buClr>
                <a:schemeClr val="accent1"/>
              </a:buClr>
              <a:buFont typeface="Wingdings" charset="2"/>
              <a:buChar char="Ø"/>
            </a:pPr>
            <a:r>
              <a:rPr lang="en-GB" sz="2800" dirty="0" smtClean="0"/>
              <a:t> SMC1 tests results</a:t>
            </a:r>
          </a:p>
          <a:p>
            <a:pPr>
              <a:buClr>
                <a:schemeClr val="accent1"/>
              </a:buClr>
              <a:buFont typeface="Wingdings" charset="2"/>
              <a:buChar char="Ø"/>
            </a:pPr>
            <a:r>
              <a:rPr lang="en-GB" sz="2800" dirty="0" smtClean="0"/>
              <a:t> SMC3 status</a:t>
            </a:r>
          </a:p>
          <a:p>
            <a:pPr>
              <a:buClr>
                <a:schemeClr val="accent1"/>
              </a:buClr>
              <a:buFont typeface="Wingdings" charset="2"/>
              <a:buChar char="Ø"/>
            </a:pPr>
            <a:r>
              <a:rPr lang="en-GB" sz="2800" dirty="0" smtClean="0"/>
              <a:t>Future planed activities</a:t>
            </a:r>
          </a:p>
          <a:p>
            <a:pPr>
              <a:buClr>
                <a:schemeClr val="accent1"/>
              </a:buClr>
              <a:buFont typeface="Wingdings" charset="2"/>
              <a:buChar char="Ø"/>
            </a:pPr>
            <a:endParaRPr lang="en-GB" dirty="0"/>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11">
                                            <p:txEl>
                                              <p:pRg st="0" end="0"/>
                                            </p:txEl>
                                          </p:spTgt>
                                        </p:tgtEl>
                                        <p:attrNameLst>
                                          <p:attrName>style.visibility</p:attrName>
                                        </p:attrNameLst>
                                      </p:cBhvr>
                                      <p:to>
                                        <p:strVal val="visible"/>
                                      </p:to>
                                    </p:set>
                                    <p:animEffect transition="in" filter="blinds(horizontal)">
                                      <p:cBhvr>
                                        <p:cTn id="7" dur="500"/>
                                        <p:tgtEl>
                                          <p:spTgt spid="11">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11">
                                            <p:txEl>
                                              <p:pRg st="1" end="1"/>
                                            </p:txEl>
                                          </p:spTgt>
                                        </p:tgtEl>
                                        <p:attrNameLst>
                                          <p:attrName>style.visibility</p:attrName>
                                        </p:attrNameLst>
                                      </p:cBhvr>
                                      <p:to>
                                        <p:strVal val="visible"/>
                                      </p:to>
                                    </p:set>
                                    <p:animEffect transition="in" filter="blinds(horizontal)">
                                      <p:cBhvr>
                                        <p:cTn id="12" dur="500"/>
                                        <p:tgtEl>
                                          <p:spTgt spid="11">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11">
                                            <p:txEl>
                                              <p:pRg st="2" end="2"/>
                                            </p:txEl>
                                          </p:spTgt>
                                        </p:tgtEl>
                                        <p:attrNameLst>
                                          <p:attrName>style.visibility</p:attrName>
                                        </p:attrNameLst>
                                      </p:cBhvr>
                                      <p:to>
                                        <p:strVal val="visible"/>
                                      </p:to>
                                    </p:set>
                                    <p:animEffect transition="in" filter="blinds(horizontal)">
                                      <p:cBhvr>
                                        <p:cTn id="17" dur="500"/>
                                        <p:tgtEl>
                                          <p:spTgt spid="11">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11">
                                            <p:txEl>
                                              <p:pRg st="3" end="3"/>
                                            </p:txEl>
                                          </p:spTgt>
                                        </p:tgtEl>
                                        <p:attrNameLst>
                                          <p:attrName>style.visibility</p:attrName>
                                        </p:attrNameLst>
                                      </p:cBhvr>
                                      <p:to>
                                        <p:strVal val="visible"/>
                                      </p:to>
                                    </p:set>
                                    <p:animEffect transition="in" filter="blinds(horizontal)">
                                      <p:cBhvr>
                                        <p:cTn id="22" dur="500"/>
                                        <p:tgtEl>
                                          <p:spTgt spid="11">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nodeType="clickEffect">
                                  <p:stCondLst>
                                    <p:cond delay="0"/>
                                  </p:stCondLst>
                                  <p:childTnLst>
                                    <p:set>
                                      <p:cBhvr>
                                        <p:cTn id="26" dur="1" fill="hold">
                                          <p:stCondLst>
                                            <p:cond delay="0"/>
                                          </p:stCondLst>
                                        </p:cTn>
                                        <p:tgtEl>
                                          <p:spTgt spid="11">
                                            <p:txEl>
                                              <p:pRg st="4" end="4"/>
                                            </p:txEl>
                                          </p:spTgt>
                                        </p:tgtEl>
                                        <p:attrNameLst>
                                          <p:attrName>style.visibility</p:attrName>
                                        </p:attrNameLst>
                                      </p:cBhvr>
                                      <p:to>
                                        <p:strVal val="visible"/>
                                      </p:to>
                                    </p:set>
                                    <p:animEffect transition="in" filter="blinds(horizontal)">
                                      <p:cBhvr>
                                        <p:cTn id="27" dur="500"/>
                                        <p:tgtEl>
                                          <p:spTgt spid="11">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nodeType="clickEffect">
                                  <p:stCondLst>
                                    <p:cond delay="0"/>
                                  </p:stCondLst>
                                  <p:childTnLst>
                                    <p:set>
                                      <p:cBhvr>
                                        <p:cTn id="31" dur="1" fill="hold">
                                          <p:stCondLst>
                                            <p:cond delay="0"/>
                                          </p:stCondLst>
                                        </p:cTn>
                                        <p:tgtEl>
                                          <p:spTgt spid="11">
                                            <p:txEl>
                                              <p:pRg st="5" end="5"/>
                                            </p:txEl>
                                          </p:spTgt>
                                        </p:tgtEl>
                                        <p:attrNameLst>
                                          <p:attrName>style.visibility</p:attrName>
                                        </p:attrNameLst>
                                      </p:cBhvr>
                                      <p:to>
                                        <p:strVal val="visible"/>
                                      </p:to>
                                    </p:set>
                                    <p:animEffect transition="in" filter="blinds(horizontal)">
                                      <p:cBhvr>
                                        <p:cTn id="32" dur="500"/>
                                        <p:tgtEl>
                                          <p:spTgt spid="11">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53838" y="586210"/>
            <a:ext cx="5728934" cy="623145"/>
          </a:xfrm>
        </p:spPr>
        <p:txBody>
          <a:bodyPr>
            <a:normAutofit fontScale="90000"/>
          </a:bodyPr>
          <a:lstStyle/>
          <a:p>
            <a:pPr algn="ctr"/>
            <a:r>
              <a:rPr lang="en-GB" dirty="0" smtClean="0"/>
              <a:t>Future Activities</a:t>
            </a:r>
            <a:br>
              <a:rPr lang="en-GB" dirty="0" smtClean="0"/>
            </a:br>
            <a:r>
              <a:rPr lang="en-GB" dirty="0" smtClean="0"/>
              <a:t>Technology improvement</a:t>
            </a:r>
            <a:endParaRPr lang="en-GB" dirty="0"/>
          </a:p>
        </p:txBody>
      </p:sp>
      <p:pic>
        <p:nvPicPr>
          <p:cNvPr id="7" name="Content Placeholder 6" descr="Logo CERN.png"/>
          <p:cNvPicPr>
            <a:picLocks noGrp="1" noChangeAspect="1"/>
          </p:cNvPicPr>
          <p:nvPr>
            <p:ph sz="quarter" idx="1"/>
          </p:nvPr>
        </p:nvPicPr>
        <p:blipFill>
          <a:blip r:embed="rId2" cstate="print">
            <a:extLst>
              <a:ext uri="{28A0092B-C50C-407E-A947-70E740481C1C}">
                <a14:useLocalDpi xmlns:a14="http://schemas.microsoft.com/office/drawing/2010/main"/>
              </a:ext>
            </a:extLst>
          </a:blip>
          <a:srcRect l="-27686" r="-27686"/>
          <a:stretch>
            <a:fillRect/>
          </a:stretch>
        </p:blipFill>
        <p:spPr>
          <a:xfrm>
            <a:off x="7089485" y="108081"/>
            <a:ext cx="1265082" cy="825660"/>
          </a:xfrm>
        </p:spPr>
      </p:pic>
      <p:sp>
        <p:nvSpPr>
          <p:cNvPr id="4" name="Date Placeholder 3"/>
          <p:cNvSpPr>
            <a:spLocks noGrp="1"/>
          </p:cNvSpPr>
          <p:nvPr>
            <p:ph type="dt" sz="half" idx="14"/>
          </p:nvPr>
        </p:nvSpPr>
        <p:spPr>
          <a:xfrm rot="5400000">
            <a:off x="8153883" y="430376"/>
            <a:ext cx="1028633" cy="384048"/>
          </a:xfrm>
        </p:spPr>
        <p:txBody>
          <a:bodyPr/>
          <a:lstStyle/>
          <a:p>
            <a:r>
              <a:rPr lang="fr-CH" dirty="0" smtClean="0"/>
              <a:t>20/01/2011</a:t>
            </a:r>
            <a:endParaRPr lang="en-GB" dirty="0"/>
          </a:p>
        </p:txBody>
      </p:sp>
      <p:sp>
        <p:nvSpPr>
          <p:cNvPr id="5" name="Slide Number Placeholder 4"/>
          <p:cNvSpPr>
            <a:spLocks noGrp="1"/>
          </p:cNvSpPr>
          <p:nvPr>
            <p:ph type="sldNum" sz="quarter" idx="15"/>
          </p:nvPr>
        </p:nvSpPr>
        <p:spPr/>
        <p:txBody>
          <a:bodyPr/>
          <a:lstStyle/>
          <a:p>
            <a:fld id="{F4E70152-D437-0B4A-8530-94A07B6DC10B}" type="slidenum">
              <a:rPr lang="en-GB" smtClean="0"/>
              <a:pPr/>
              <a:t>20</a:t>
            </a:fld>
            <a:endParaRPr lang="en-GB"/>
          </a:p>
        </p:txBody>
      </p:sp>
      <p:sp>
        <p:nvSpPr>
          <p:cNvPr id="10" name="Footer Placeholder 5"/>
          <p:cNvSpPr>
            <a:spLocks noGrp="1"/>
          </p:cNvSpPr>
          <p:nvPr>
            <p:ph type="ftr" sz="quarter" idx="16"/>
          </p:nvPr>
        </p:nvSpPr>
        <p:spPr>
          <a:xfrm rot="5400000">
            <a:off x="6171576" y="3653568"/>
            <a:ext cx="4837620" cy="365760"/>
          </a:xfrm>
        </p:spPr>
        <p:txBody>
          <a:bodyPr/>
          <a:lstStyle/>
          <a:p>
            <a:r>
              <a:rPr lang="en-US" dirty="0" smtClean="0"/>
              <a:t>J.C. Perez TE-MSC-ML          	</a:t>
            </a:r>
            <a:r>
              <a:rPr lang="en-US" dirty="0" err="1" smtClean="0"/>
              <a:t>Eucard</a:t>
            </a:r>
            <a:r>
              <a:rPr lang="en-US" dirty="0" smtClean="0"/>
              <a:t> WP7-HFM                     					ESAC Review (</a:t>
            </a:r>
            <a:r>
              <a:rPr lang="en-US" dirty="0" err="1" smtClean="0"/>
              <a:t>Saclay</a:t>
            </a:r>
            <a:r>
              <a:rPr lang="en-US" dirty="0" smtClean="0"/>
              <a:t>)</a:t>
            </a:r>
            <a:endParaRPr lang="en-GB" dirty="0"/>
          </a:p>
        </p:txBody>
      </p:sp>
      <p:pic>
        <p:nvPicPr>
          <p:cNvPr id="8" name="Picture 7" descr="Logo Eucard.jpg"/>
          <p:cNvPicPr>
            <a:picLocks noChangeAspect="1"/>
          </p:cNvPicPr>
          <p:nvPr/>
        </p:nvPicPr>
        <p:blipFill>
          <a:blip r:embed="rId3"/>
          <a:stretch>
            <a:fillRect/>
          </a:stretch>
        </p:blipFill>
        <p:spPr>
          <a:xfrm>
            <a:off x="313136" y="108081"/>
            <a:ext cx="1924050" cy="923925"/>
          </a:xfrm>
          <a:prstGeom prst="rect">
            <a:avLst/>
          </a:prstGeom>
        </p:spPr>
      </p:pic>
      <p:sp>
        <p:nvSpPr>
          <p:cNvPr id="9" name="TextBox 8"/>
          <p:cNvSpPr txBox="1"/>
          <p:nvPr/>
        </p:nvSpPr>
        <p:spPr>
          <a:xfrm>
            <a:off x="313136" y="1607688"/>
            <a:ext cx="8041431" cy="5847755"/>
          </a:xfrm>
          <a:prstGeom prst="rect">
            <a:avLst/>
          </a:prstGeom>
          <a:noFill/>
        </p:spPr>
        <p:txBody>
          <a:bodyPr wrap="square" rtlCol="0">
            <a:spAutoFit/>
          </a:bodyPr>
          <a:lstStyle/>
          <a:p>
            <a:pPr>
              <a:buClr>
                <a:schemeClr val="accent1"/>
              </a:buClr>
              <a:buFont typeface="Wingdings" charset="2"/>
              <a:buChar char="Ø"/>
            </a:pPr>
            <a:r>
              <a:rPr lang="en-GB" sz="2000" dirty="0" smtClean="0"/>
              <a:t> Electrical insulation method for central islands and end 	spacers to be investigated (collaboration agreement with RAL)</a:t>
            </a:r>
          </a:p>
          <a:p>
            <a:pPr>
              <a:buClr>
                <a:schemeClr val="accent1"/>
              </a:buClr>
            </a:pPr>
            <a:endParaRPr lang="en-GB" sz="2000" dirty="0" smtClean="0"/>
          </a:p>
          <a:p>
            <a:pPr>
              <a:buClr>
                <a:schemeClr val="accent1"/>
              </a:buClr>
              <a:buFont typeface="Wingdings" charset="2"/>
              <a:buChar char="Ø"/>
            </a:pPr>
            <a:r>
              <a:rPr lang="en-GB" sz="2000" dirty="0" smtClean="0"/>
              <a:t> Cable insulation to be improved: S2-Glass tape, braided glass  	fibre, S2 Glass sleeve... (CERN, RAL, CEA) </a:t>
            </a:r>
          </a:p>
          <a:p>
            <a:pPr>
              <a:buClr>
                <a:schemeClr val="accent1"/>
              </a:buClr>
              <a:buFont typeface="Wingdings" charset="2"/>
              <a:buChar char="Ø"/>
            </a:pPr>
            <a:endParaRPr lang="en-GB" sz="2000" dirty="0" smtClean="0"/>
          </a:p>
          <a:p>
            <a:pPr>
              <a:buClr>
                <a:schemeClr val="accent1"/>
              </a:buClr>
              <a:buFont typeface="Wingdings" charset="2"/>
              <a:buChar char="Ø"/>
            </a:pPr>
            <a:r>
              <a:rPr lang="en-GB" sz="2000" dirty="0" smtClean="0"/>
              <a:t> </a:t>
            </a:r>
            <a:r>
              <a:rPr lang="en-GB" sz="2000" dirty="0" err="1" smtClean="0"/>
              <a:t>Cyanate</a:t>
            </a:r>
            <a:r>
              <a:rPr lang="en-GB" sz="2000" dirty="0" smtClean="0"/>
              <a:t> Esther impregnation to be tried (collaboration </a:t>
            </a:r>
            <a:r>
              <a:rPr lang="en-GB" sz="2000" dirty="0" smtClean="0"/>
              <a:t>	agreement </a:t>
            </a:r>
            <a:r>
              <a:rPr lang="en-GB" sz="2000" dirty="0" smtClean="0"/>
              <a:t>with RAL)</a:t>
            </a:r>
          </a:p>
          <a:p>
            <a:pPr>
              <a:buClr>
                <a:schemeClr val="accent1"/>
              </a:buClr>
              <a:buFont typeface="Wingdings" charset="2"/>
              <a:buChar char="Ø"/>
            </a:pPr>
            <a:endParaRPr lang="en-GB" sz="2000" dirty="0" smtClean="0"/>
          </a:p>
          <a:p>
            <a:pPr>
              <a:buClr>
                <a:schemeClr val="accent1"/>
              </a:buClr>
              <a:buFont typeface="Wingdings" charset="2"/>
              <a:buChar char="Ø"/>
            </a:pPr>
            <a:r>
              <a:rPr lang="en-GB" sz="2000" dirty="0" smtClean="0"/>
              <a:t> Coil fabrication using </a:t>
            </a:r>
            <a:r>
              <a:rPr lang="en-GB" sz="2000" dirty="0" smtClean="0"/>
              <a:t>“FNAL-LARP </a:t>
            </a:r>
            <a:r>
              <a:rPr lang="en-GB" sz="2000" dirty="0" smtClean="0"/>
              <a:t>type” ceramic binder to be </a:t>
            </a:r>
            <a:r>
              <a:rPr lang="en-GB" sz="2000" dirty="0" smtClean="0"/>
              <a:t>	tried</a:t>
            </a:r>
            <a:endParaRPr lang="en-GB" sz="2000" dirty="0" smtClean="0"/>
          </a:p>
          <a:p>
            <a:pPr>
              <a:buClr>
                <a:schemeClr val="accent1"/>
              </a:buClr>
            </a:pPr>
            <a:endParaRPr lang="en-GB" sz="2000" dirty="0" smtClean="0"/>
          </a:p>
          <a:p>
            <a:pPr>
              <a:buClr>
                <a:schemeClr val="accent1"/>
              </a:buClr>
              <a:buFont typeface="Wingdings" charset="2"/>
              <a:buChar char="Ø"/>
            </a:pPr>
            <a:r>
              <a:rPr lang="en-GB" sz="2000" dirty="0" smtClean="0"/>
              <a:t> FRESCA2-type coil using final cable, insulation and 	impregnation method to be used for the </a:t>
            </a:r>
            <a:r>
              <a:rPr lang="en-GB" sz="2000" dirty="0" smtClean="0"/>
              <a:t>Fresca2 </a:t>
            </a:r>
            <a:r>
              <a:rPr lang="en-GB" sz="2000" dirty="0" smtClean="0"/>
              <a:t>magnet to be </a:t>
            </a:r>
            <a:r>
              <a:rPr lang="en-GB" sz="2000" dirty="0" smtClean="0"/>
              <a:t>	built</a:t>
            </a:r>
            <a:endParaRPr lang="en-GB" sz="2000" dirty="0" smtClean="0"/>
          </a:p>
          <a:p>
            <a:pPr>
              <a:buClr>
                <a:schemeClr val="accent1"/>
              </a:buClr>
              <a:buFont typeface="Wingdings" charset="2"/>
              <a:buChar char="Ø"/>
            </a:pPr>
            <a:endParaRPr lang="en-GB" sz="2000" dirty="0" smtClean="0"/>
          </a:p>
          <a:p>
            <a:pPr>
              <a:buClr>
                <a:schemeClr val="accent1"/>
              </a:buClr>
              <a:buFont typeface="Wingdings" charset="2"/>
              <a:buChar char="Ø"/>
            </a:pPr>
            <a:endParaRPr lang="en-GB" sz="2000" dirty="0" smtClean="0"/>
          </a:p>
          <a:p>
            <a:pPr>
              <a:buClr>
                <a:schemeClr val="accent1"/>
              </a:buClr>
              <a:buFont typeface="Wingdings" charset="2"/>
              <a:buChar char="Ø"/>
            </a:pPr>
            <a:endParaRPr lang="en-GB" sz="2000" dirty="0" smtClean="0"/>
          </a:p>
          <a:p>
            <a:pPr>
              <a:buClr>
                <a:schemeClr val="accent1"/>
              </a:buClr>
              <a:buFont typeface="Wingdings" charset="2"/>
              <a:buChar char="Ø"/>
            </a:pPr>
            <a:endParaRPr lang="en-GB" sz="1400" dirty="0"/>
          </a:p>
        </p:txBody>
      </p:sp>
      <p:sp>
        <p:nvSpPr>
          <p:cNvPr id="11" name="TextBox 10"/>
          <p:cNvSpPr txBox="1"/>
          <p:nvPr/>
        </p:nvSpPr>
        <p:spPr>
          <a:xfrm>
            <a:off x="313136" y="5993648"/>
            <a:ext cx="7815880" cy="523220"/>
          </a:xfrm>
          <a:prstGeom prst="rect">
            <a:avLst/>
          </a:prstGeom>
          <a:noFill/>
        </p:spPr>
        <p:txBody>
          <a:bodyPr wrap="square" rtlCol="0">
            <a:spAutoFit/>
          </a:bodyPr>
          <a:lstStyle/>
          <a:p>
            <a:pPr algn="ctr"/>
            <a:r>
              <a:rPr lang="en-US" sz="2800" dirty="0" smtClean="0">
                <a:solidFill>
                  <a:srgbClr val="FF6600"/>
                </a:solidFill>
              </a:rPr>
              <a:t>Thanks for your attention</a:t>
            </a:r>
            <a:endParaRPr lang="en-US" sz="2800" dirty="0">
              <a:solidFill>
                <a:srgbClr val="FF6600"/>
              </a:solidFill>
            </a:endParaRPr>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animEffect transition="in" filter="blinds(horizontal)">
                                      <p:cBhvr>
                                        <p:cTn id="7" dur="500"/>
                                        <p:tgtEl>
                                          <p:spTgt spid="9">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9">
                                            <p:txEl>
                                              <p:pRg st="2" end="2"/>
                                            </p:txEl>
                                          </p:spTgt>
                                        </p:tgtEl>
                                        <p:attrNameLst>
                                          <p:attrName>style.visibility</p:attrName>
                                        </p:attrNameLst>
                                      </p:cBhvr>
                                      <p:to>
                                        <p:strVal val="visible"/>
                                      </p:to>
                                    </p:set>
                                    <p:animEffect transition="in" filter="blinds(horizontal)">
                                      <p:cBhvr>
                                        <p:cTn id="12" dur="500"/>
                                        <p:tgtEl>
                                          <p:spTgt spid="9">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9">
                                            <p:txEl>
                                              <p:pRg st="4" end="4"/>
                                            </p:txEl>
                                          </p:spTgt>
                                        </p:tgtEl>
                                        <p:attrNameLst>
                                          <p:attrName>style.visibility</p:attrName>
                                        </p:attrNameLst>
                                      </p:cBhvr>
                                      <p:to>
                                        <p:strVal val="visible"/>
                                      </p:to>
                                    </p:set>
                                    <p:animEffect transition="in" filter="blinds(horizontal)">
                                      <p:cBhvr>
                                        <p:cTn id="17" dur="500"/>
                                        <p:tgtEl>
                                          <p:spTgt spid="9">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9">
                                            <p:txEl>
                                              <p:pRg st="6" end="6"/>
                                            </p:txEl>
                                          </p:spTgt>
                                        </p:tgtEl>
                                        <p:attrNameLst>
                                          <p:attrName>style.visibility</p:attrName>
                                        </p:attrNameLst>
                                      </p:cBhvr>
                                      <p:to>
                                        <p:strVal val="visible"/>
                                      </p:to>
                                    </p:set>
                                    <p:animEffect transition="in" filter="blinds(horizontal)">
                                      <p:cBhvr>
                                        <p:cTn id="22" dur="500"/>
                                        <p:tgtEl>
                                          <p:spTgt spid="9">
                                            <p:txEl>
                                              <p:pRg st="6" end="6"/>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nodeType="clickEffect">
                                  <p:stCondLst>
                                    <p:cond delay="0"/>
                                  </p:stCondLst>
                                  <p:childTnLst>
                                    <p:set>
                                      <p:cBhvr>
                                        <p:cTn id="26" dur="1" fill="hold">
                                          <p:stCondLst>
                                            <p:cond delay="0"/>
                                          </p:stCondLst>
                                        </p:cTn>
                                        <p:tgtEl>
                                          <p:spTgt spid="9">
                                            <p:txEl>
                                              <p:pRg st="8" end="8"/>
                                            </p:txEl>
                                          </p:spTgt>
                                        </p:tgtEl>
                                        <p:attrNameLst>
                                          <p:attrName>style.visibility</p:attrName>
                                        </p:attrNameLst>
                                      </p:cBhvr>
                                      <p:to>
                                        <p:strVal val="visible"/>
                                      </p:to>
                                    </p:set>
                                    <p:animEffect transition="in" filter="blinds(horizontal)">
                                      <p:cBhvr>
                                        <p:cTn id="27" dur="500"/>
                                        <p:tgtEl>
                                          <p:spTgt spid="9">
                                            <p:txEl>
                                              <p:pRg st="8" end="8"/>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4" presetClass="entr" presetSubtype="16" fill="hold" grpId="1" nodeType="clickEffect">
                                  <p:stCondLst>
                                    <p:cond delay="0"/>
                                  </p:stCondLst>
                                  <p:childTnLst>
                                    <p:set>
                                      <p:cBhvr>
                                        <p:cTn id="31" dur="1" fill="hold">
                                          <p:stCondLst>
                                            <p:cond delay="0"/>
                                          </p:stCondLst>
                                        </p:cTn>
                                        <p:tgtEl>
                                          <p:spTgt spid="11"/>
                                        </p:tgtEl>
                                        <p:attrNameLst>
                                          <p:attrName>style.visibility</p:attrName>
                                        </p:attrNameLst>
                                      </p:cBhvr>
                                      <p:to>
                                        <p:strVal val="visible"/>
                                      </p:to>
                                    </p:set>
                                    <p:animEffect transition="in" filter="box(in)">
                                      <p:cBhvr>
                                        <p:cTn id="32" dur="500"/>
                                        <p:tgtEl>
                                          <p:spTgt spid="11"/>
                                        </p:tgtEl>
                                      </p:cBhvr>
                                    </p:animEffect>
                                  </p:childTnLst>
                                </p:cTn>
                              </p:par>
                              <p:par>
                                <p:cTn id="33" presetID="4" presetClass="emph" presetSubtype="2" fill="hold" grpId="0" nodeType="withEffect">
                                  <p:stCondLst>
                                    <p:cond delay="0"/>
                                  </p:stCondLst>
                                  <p:childTnLst>
                                    <p:anim to="1.5" calcmode="lin" valueType="num">
                                      <p:cBhvr override="childStyle">
                                        <p:cTn id="34" dur="2000" fill="hold"/>
                                        <p:tgtEl>
                                          <p:spTgt spid="11"/>
                                        </p:tgtEl>
                                        <p:attrNameLst>
                                          <p:attrName>style.fontSize</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1" grpId="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05518" y="261486"/>
            <a:ext cx="4770783" cy="770520"/>
          </a:xfrm>
        </p:spPr>
        <p:txBody>
          <a:bodyPr>
            <a:normAutofit/>
          </a:bodyPr>
          <a:lstStyle/>
          <a:p>
            <a:r>
              <a:rPr lang="en-GB" dirty="0" smtClean="0"/>
              <a:t>Aim of the SMC series</a:t>
            </a:r>
            <a:endParaRPr lang="en-GB" dirty="0"/>
          </a:p>
        </p:txBody>
      </p:sp>
      <p:pic>
        <p:nvPicPr>
          <p:cNvPr id="7" name="Content Placeholder 6" descr="Logo CERN.png"/>
          <p:cNvPicPr>
            <a:picLocks noGrp="1" noChangeAspect="1"/>
          </p:cNvPicPr>
          <p:nvPr>
            <p:ph sz="quarter" idx="1"/>
          </p:nvPr>
        </p:nvPicPr>
        <p:blipFill>
          <a:blip r:embed="rId2" cstate="print">
            <a:extLst>
              <a:ext uri="{28A0092B-C50C-407E-A947-70E740481C1C}">
                <a14:useLocalDpi xmlns:a14="http://schemas.microsoft.com/office/drawing/2010/main"/>
              </a:ext>
            </a:extLst>
          </a:blip>
          <a:srcRect l="-27686" r="-27686"/>
          <a:stretch>
            <a:fillRect/>
          </a:stretch>
        </p:blipFill>
        <p:spPr>
          <a:xfrm>
            <a:off x="7089485" y="108081"/>
            <a:ext cx="1265082" cy="825660"/>
          </a:xfrm>
        </p:spPr>
      </p:pic>
      <p:sp>
        <p:nvSpPr>
          <p:cNvPr id="4" name="Date Placeholder 3"/>
          <p:cNvSpPr>
            <a:spLocks noGrp="1"/>
          </p:cNvSpPr>
          <p:nvPr>
            <p:ph type="dt" sz="half" idx="14"/>
          </p:nvPr>
        </p:nvSpPr>
        <p:spPr>
          <a:xfrm rot="5400000">
            <a:off x="8177877" y="430375"/>
            <a:ext cx="1028634" cy="384049"/>
          </a:xfrm>
        </p:spPr>
        <p:txBody>
          <a:bodyPr/>
          <a:lstStyle/>
          <a:p>
            <a:r>
              <a:rPr lang="fr-CH" smtClean="0"/>
              <a:t>20/01/2011</a:t>
            </a:r>
            <a:endParaRPr lang="en-GB" dirty="0"/>
          </a:p>
        </p:txBody>
      </p:sp>
      <p:sp>
        <p:nvSpPr>
          <p:cNvPr id="5" name="Slide Number Placeholder 4"/>
          <p:cNvSpPr>
            <a:spLocks noGrp="1"/>
          </p:cNvSpPr>
          <p:nvPr>
            <p:ph type="sldNum" sz="quarter" idx="15"/>
          </p:nvPr>
        </p:nvSpPr>
        <p:spPr/>
        <p:txBody>
          <a:bodyPr/>
          <a:lstStyle/>
          <a:p>
            <a:fld id="{F4E70152-D437-0B4A-8530-94A07B6DC10B}" type="slidenum">
              <a:rPr lang="en-GB" smtClean="0"/>
              <a:pPr/>
              <a:t>3</a:t>
            </a:fld>
            <a:endParaRPr lang="en-GB"/>
          </a:p>
        </p:txBody>
      </p:sp>
      <p:sp>
        <p:nvSpPr>
          <p:cNvPr id="12" name="Footer Placeholder 5"/>
          <p:cNvSpPr>
            <a:spLocks noGrp="1"/>
          </p:cNvSpPr>
          <p:nvPr>
            <p:ph type="ftr" sz="quarter" idx="16"/>
          </p:nvPr>
        </p:nvSpPr>
        <p:spPr>
          <a:xfrm rot="5400000">
            <a:off x="6171576" y="3653568"/>
            <a:ext cx="4837620" cy="365760"/>
          </a:xfrm>
        </p:spPr>
        <p:txBody>
          <a:bodyPr/>
          <a:lstStyle/>
          <a:p>
            <a:r>
              <a:rPr lang="en-US" dirty="0" smtClean="0"/>
              <a:t>J.C. Perez TE-MSC-ML         	 </a:t>
            </a:r>
            <a:r>
              <a:rPr lang="en-US" dirty="0" err="1" smtClean="0"/>
              <a:t>Eucard</a:t>
            </a:r>
            <a:r>
              <a:rPr lang="en-US" dirty="0" smtClean="0"/>
              <a:t> WP7-HFM                     					 ESAC Review (</a:t>
            </a:r>
            <a:r>
              <a:rPr lang="en-US" dirty="0" err="1" smtClean="0"/>
              <a:t>Saclay</a:t>
            </a:r>
            <a:r>
              <a:rPr lang="en-US" dirty="0" smtClean="0"/>
              <a:t>)</a:t>
            </a:r>
            <a:endParaRPr lang="en-GB" dirty="0"/>
          </a:p>
        </p:txBody>
      </p:sp>
      <p:pic>
        <p:nvPicPr>
          <p:cNvPr id="8" name="Picture 7" descr="Logo Eucard.jpg"/>
          <p:cNvPicPr>
            <a:picLocks noChangeAspect="1"/>
          </p:cNvPicPr>
          <p:nvPr/>
        </p:nvPicPr>
        <p:blipFill>
          <a:blip r:embed="rId3"/>
          <a:stretch>
            <a:fillRect/>
          </a:stretch>
        </p:blipFill>
        <p:spPr>
          <a:xfrm>
            <a:off x="313136" y="108081"/>
            <a:ext cx="1924050" cy="923925"/>
          </a:xfrm>
          <a:prstGeom prst="rect">
            <a:avLst/>
          </a:prstGeom>
        </p:spPr>
      </p:pic>
      <p:sp>
        <p:nvSpPr>
          <p:cNvPr id="10" name="TextBox 9"/>
          <p:cNvSpPr txBox="1"/>
          <p:nvPr/>
        </p:nvSpPr>
        <p:spPr>
          <a:xfrm>
            <a:off x="458738" y="1655732"/>
            <a:ext cx="8041431" cy="2708434"/>
          </a:xfrm>
          <a:prstGeom prst="rect">
            <a:avLst/>
          </a:prstGeom>
          <a:noFill/>
        </p:spPr>
        <p:txBody>
          <a:bodyPr wrap="square" rtlCol="0">
            <a:spAutoFit/>
          </a:bodyPr>
          <a:lstStyle/>
          <a:p>
            <a:pPr>
              <a:buClr>
                <a:schemeClr val="accent1"/>
              </a:buClr>
              <a:buFont typeface="Wingdings" charset="2"/>
              <a:buChar char="Ø"/>
            </a:pPr>
            <a:r>
              <a:rPr lang="en-GB" sz="2000" dirty="0" smtClean="0"/>
              <a:t> Technologies needed for a Nb3Sn based high </a:t>
            </a:r>
            <a:r>
              <a:rPr lang="en-GB" sz="2000" dirty="0" smtClean="0"/>
              <a:t>field </a:t>
            </a:r>
            <a:r>
              <a:rPr lang="en-GB" sz="2000" dirty="0" smtClean="0"/>
              <a:t>magnet fabrication:</a:t>
            </a:r>
          </a:p>
          <a:p>
            <a:pPr lvl="1">
              <a:buClr>
                <a:schemeClr val="accent1"/>
              </a:buClr>
              <a:buFont typeface="Wingdings" charset="2"/>
              <a:buChar char="Ø"/>
            </a:pPr>
            <a:r>
              <a:rPr lang="en-GB" dirty="0" smtClean="0"/>
              <a:t>Cable insulation</a:t>
            </a:r>
          </a:p>
          <a:p>
            <a:pPr lvl="1">
              <a:buClr>
                <a:schemeClr val="accent1"/>
              </a:buClr>
              <a:buFont typeface="Wingdings" charset="2"/>
              <a:buChar char="Ø"/>
            </a:pPr>
            <a:r>
              <a:rPr lang="en-GB" dirty="0" smtClean="0"/>
              <a:t>Coil reaction</a:t>
            </a:r>
          </a:p>
          <a:p>
            <a:pPr lvl="1">
              <a:buClr>
                <a:schemeClr val="accent1"/>
              </a:buClr>
              <a:buFont typeface="Wingdings" charset="2"/>
              <a:buChar char="Ø"/>
            </a:pPr>
            <a:r>
              <a:rPr lang="en-GB" dirty="0" smtClean="0"/>
              <a:t>Coil impregnation</a:t>
            </a:r>
          </a:p>
          <a:p>
            <a:pPr lvl="1">
              <a:buClr>
                <a:schemeClr val="accent1"/>
              </a:buClr>
              <a:buFont typeface="Wingdings" charset="2"/>
              <a:buChar char="Ø"/>
            </a:pPr>
            <a:r>
              <a:rPr lang="en-GB" dirty="0" smtClean="0"/>
              <a:t>Trace fabrication</a:t>
            </a:r>
          </a:p>
          <a:p>
            <a:pPr lvl="1">
              <a:buClr>
                <a:schemeClr val="accent1"/>
              </a:buClr>
              <a:buFont typeface="Wingdings" charset="2"/>
              <a:buChar char="Ø"/>
            </a:pPr>
            <a:r>
              <a:rPr lang="en-GB" dirty="0" smtClean="0"/>
              <a:t>Bladder fabrication</a:t>
            </a:r>
          </a:p>
          <a:p>
            <a:pPr lvl="1">
              <a:buClr>
                <a:schemeClr val="accent1"/>
              </a:buClr>
            </a:pPr>
            <a:endParaRPr lang="en-GB" sz="2000" dirty="0" smtClean="0"/>
          </a:p>
          <a:p>
            <a:pPr lvl="1">
              <a:buClr>
                <a:schemeClr val="accent1"/>
              </a:buClr>
              <a:buFont typeface="Wingdings" charset="2"/>
              <a:buChar char="Ø"/>
            </a:pPr>
            <a:endParaRPr lang="en-GB" sz="2000" dirty="0" smtClean="0"/>
          </a:p>
        </p:txBody>
      </p:sp>
      <p:sp>
        <p:nvSpPr>
          <p:cNvPr id="13" name="TextBox 12"/>
          <p:cNvSpPr txBox="1"/>
          <p:nvPr/>
        </p:nvSpPr>
        <p:spPr>
          <a:xfrm>
            <a:off x="458738" y="3713594"/>
            <a:ext cx="8041431" cy="1785104"/>
          </a:xfrm>
          <a:prstGeom prst="rect">
            <a:avLst/>
          </a:prstGeom>
          <a:noFill/>
        </p:spPr>
        <p:txBody>
          <a:bodyPr wrap="square" rtlCol="0">
            <a:spAutoFit/>
          </a:bodyPr>
          <a:lstStyle/>
          <a:p>
            <a:pPr>
              <a:buClr>
                <a:schemeClr val="accent1"/>
              </a:buClr>
              <a:buFont typeface="Wingdings" charset="2"/>
              <a:buChar char="Ø"/>
            </a:pPr>
            <a:r>
              <a:rPr lang="en-GB" sz="2000" dirty="0" smtClean="0"/>
              <a:t> Techniques of coil fabrication and magnet assembly</a:t>
            </a:r>
          </a:p>
          <a:p>
            <a:pPr lvl="1">
              <a:buClr>
                <a:schemeClr val="accent1"/>
              </a:buClr>
              <a:buFont typeface="Wingdings" charset="2"/>
              <a:buChar char="Ø"/>
            </a:pPr>
            <a:r>
              <a:rPr lang="en-GB" dirty="0" smtClean="0"/>
              <a:t>Winding </a:t>
            </a:r>
          </a:p>
          <a:p>
            <a:pPr lvl="1">
              <a:buClr>
                <a:schemeClr val="accent1"/>
              </a:buClr>
              <a:buFont typeface="Wingdings" charset="2"/>
              <a:buChar char="Ø"/>
            </a:pPr>
            <a:r>
              <a:rPr lang="en-GB" dirty="0" smtClean="0"/>
              <a:t>Coil instrumentation and Protection</a:t>
            </a:r>
          </a:p>
          <a:p>
            <a:pPr lvl="1">
              <a:buClr>
                <a:schemeClr val="accent1"/>
              </a:buClr>
              <a:buFont typeface="Wingdings" charset="2"/>
              <a:buChar char="Ø"/>
            </a:pPr>
            <a:r>
              <a:rPr lang="en-GB" dirty="0" smtClean="0"/>
              <a:t>Structure </a:t>
            </a:r>
            <a:r>
              <a:rPr lang="en-GB" dirty="0" smtClean="0"/>
              <a:t>instrumentation</a:t>
            </a:r>
          </a:p>
          <a:p>
            <a:pPr lvl="1">
              <a:buClr>
                <a:schemeClr val="accent1"/>
              </a:buClr>
              <a:buFont typeface="Wingdings" charset="2"/>
              <a:buChar char="Ø"/>
            </a:pPr>
            <a:r>
              <a:rPr lang="en-GB" dirty="0" smtClean="0"/>
              <a:t>Magnet assembly with bladders and keys</a:t>
            </a:r>
          </a:p>
          <a:p>
            <a:pPr lvl="1">
              <a:buClr>
                <a:schemeClr val="accent1"/>
              </a:buClr>
              <a:buFont typeface="Wingdings" charset="2"/>
              <a:buChar char="Ø"/>
            </a:pPr>
            <a:r>
              <a:rPr lang="en-GB" dirty="0" smtClean="0"/>
              <a:t>Nb3Sn </a:t>
            </a:r>
            <a:r>
              <a:rPr lang="en-US" dirty="0" smtClean="0"/>
              <a:t>–</a:t>
            </a:r>
            <a:r>
              <a:rPr lang="en-GB" dirty="0" smtClean="0"/>
              <a:t> </a:t>
            </a:r>
            <a:r>
              <a:rPr lang="en-GB" dirty="0" err="1" smtClean="0"/>
              <a:t>Nb</a:t>
            </a:r>
            <a:r>
              <a:rPr lang="en-GB" dirty="0" smtClean="0"/>
              <a:t>-Ti cable connection</a:t>
            </a:r>
          </a:p>
        </p:txBody>
      </p:sp>
      <p:sp>
        <p:nvSpPr>
          <p:cNvPr id="14" name="TextBox 13"/>
          <p:cNvSpPr txBox="1"/>
          <p:nvPr/>
        </p:nvSpPr>
        <p:spPr>
          <a:xfrm>
            <a:off x="458738" y="1101552"/>
            <a:ext cx="7557380" cy="523220"/>
          </a:xfrm>
          <a:prstGeom prst="rect">
            <a:avLst/>
          </a:prstGeom>
          <a:noFill/>
        </p:spPr>
        <p:txBody>
          <a:bodyPr wrap="square" rtlCol="0">
            <a:spAutoFit/>
          </a:bodyPr>
          <a:lstStyle/>
          <a:p>
            <a:pPr>
              <a:buClr>
                <a:schemeClr val="accent1"/>
              </a:buClr>
            </a:pPr>
            <a:r>
              <a:rPr lang="en-GB" sz="2800" dirty="0" smtClean="0"/>
              <a:t>SMC is a </a:t>
            </a:r>
            <a:r>
              <a:rPr lang="en-GB" sz="2800" dirty="0" smtClean="0">
                <a:solidFill>
                  <a:srgbClr val="0000FF"/>
                </a:solidFill>
              </a:rPr>
              <a:t>tool</a:t>
            </a:r>
            <a:r>
              <a:rPr lang="en-GB" sz="2800" dirty="0" smtClean="0"/>
              <a:t> to </a:t>
            </a:r>
            <a:r>
              <a:rPr lang="en-GB" sz="2800" dirty="0" smtClean="0">
                <a:solidFill>
                  <a:srgbClr val="FF0000"/>
                </a:solidFill>
              </a:rPr>
              <a:t>learn</a:t>
            </a:r>
            <a:r>
              <a:rPr lang="en-GB" sz="2800" dirty="0" smtClean="0"/>
              <a:t>:</a:t>
            </a:r>
          </a:p>
        </p:txBody>
      </p:sp>
      <p:grpSp>
        <p:nvGrpSpPr>
          <p:cNvPr id="18" name="Group 17"/>
          <p:cNvGrpSpPr/>
          <p:nvPr/>
        </p:nvGrpSpPr>
        <p:grpSpPr>
          <a:xfrm>
            <a:off x="458738" y="5498698"/>
            <a:ext cx="8563654" cy="828760"/>
            <a:chOff x="458738" y="5498698"/>
            <a:chExt cx="8563654" cy="828760"/>
          </a:xfrm>
        </p:grpSpPr>
        <p:sp>
          <p:nvSpPr>
            <p:cNvPr id="15" name="TextBox 14"/>
            <p:cNvSpPr txBox="1"/>
            <p:nvPr/>
          </p:nvSpPr>
          <p:spPr>
            <a:xfrm>
              <a:off x="458738" y="5498698"/>
              <a:ext cx="7557380" cy="523220"/>
            </a:xfrm>
            <a:prstGeom prst="rect">
              <a:avLst/>
            </a:prstGeom>
            <a:noFill/>
          </p:spPr>
          <p:txBody>
            <a:bodyPr wrap="square" rtlCol="0">
              <a:spAutoFit/>
            </a:bodyPr>
            <a:lstStyle/>
            <a:p>
              <a:pPr>
                <a:buClr>
                  <a:schemeClr val="accent1"/>
                </a:buClr>
              </a:pPr>
              <a:r>
                <a:rPr lang="en-GB" sz="2800" dirty="0" smtClean="0"/>
                <a:t>SMC is a tool to </a:t>
              </a:r>
              <a:r>
                <a:rPr lang="en-GB" sz="2800" dirty="0" smtClean="0">
                  <a:solidFill>
                    <a:srgbClr val="008000"/>
                  </a:solidFill>
                </a:rPr>
                <a:t>qualify</a:t>
              </a:r>
              <a:r>
                <a:rPr lang="en-GB" sz="2800" dirty="0" smtClean="0"/>
                <a:t>:</a:t>
              </a:r>
            </a:p>
          </p:txBody>
        </p:sp>
        <p:sp>
          <p:nvSpPr>
            <p:cNvPr id="16" name="TextBox 15"/>
            <p:cNvSpPr txBox="1"/>
            <p:nvPr/>
          </p:nvSpPr>
          <p:spPr>
            <a:xfrm>
              <a:off x="980961" y="5927348"/>
              <a:ext cx="8041431" cy="400110"/>
            </a:xfrm>
            <a:prstGeom prst="rect">
              <a:avLst/>
            </a:prstGeom>
            <a:noFill/>
          </p:spPr>
          <p:txBody>
            <a:bodyPr wrap="square" rtlCol="0">
              <a:spAutoFit/>
            </a:bodyPr>
            <a:lstStyle/>
            <a:p>
              <a:pPr>
                <a:buClr>
                  <a:schemeClr val="accent1"/>
                </a:buClr>
                <a:buFont typeface="Wingdings" charset="2"/>
                <a:buChar char="Ø"/>
              </a:pPr>
              <a:r>
                <a:rPr lang="en-GB" sz="2000" dirty="0" smtClean="0"/>
                <a:t> Nb</a:t>
              </a:r>
              <a:r>
                <a:rPr lang="en-GB" sz="2000" baseline="-25000" dirty="0" smtClean="0"/>
                <a:t>3</a:t>
              </a:r>
              <a:r>
                <a:rPr lang="en-GB" sz="2000" dirty="0" smtClean="0"/>
                <a:t>Sn cables in a real magnet configuration</a:t>
              </a:r>
            </a:p>
          </p:txBody>
        </p:sp>
      </p:grpSp>
      <p:sp>
        <p:nvSpPr>
          <p:cNvPr id="17" name="TextBox 16"/>
          <p:cNvSpPr txBox="1"/>
          <p:nvPr/>
        </p:nvSpPr>
        <p:spPr>
          <a:xfrm>
            <a:off x="350642" y="6395008"/>
            <a:ext cx="8041431" cy="369332"/>
          </a:xfrm>
          <a:prstGeom prst="rect">
            <a:avLst/>
          </a:prstGeom>
          <a:noFill/>
        </p:spPr>
        <p:txBody>
          <a:bodyPr wrap="square" rtlCol="0">
            <a:spAutoFit/>
          </a:bodyPr>
          <a:lstStyle/>
          <a:p>
            <a:r>
              <a:rPr lang="en-GB" b="1" i="1" dirty="0" smtClean="0">
                <a:solidFill>
                  <a:srgbClr val="FF0000"/>
                </a:solidFill>
              </a:rPr>
              <a:t>SMC is the “STEP 0” to build a Nb</a:t>
            </a:r>
            <a:r>
              <a:rPr lang="en-GB" b="1" i="1" baseline="-25000" dirty="0" smtClean="0">
                <a:solidFill>
                  <a:srgbClr val="FF0000"/>
                </a:solidFill>
              </a:rPr>
              <a:t>3</a:t>
            </a:r>
            <a:r>
              <a:rPr lang="en-GB" b="1" i="1" dirty="0" smtClean="0">
                <a:solidFill>
                  <a:srgbClr val="FF0000"/>
                </a:solidFill>
              </a:rPr>
              <a:t>Sn accelerator magnet at CERN</a:t>
            </a:r>
            <a:endParaRPr lang="en-GB" b="1" i="1" dirty="0">
              <a:solidFill>
                <a:srgbClr val="FF0000"/>
              </a:solidFill>
            </a:endParaRPr>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accel="50000" decel="5000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500" fill="hold"/>
                                        <p:tgtEl>
                                          <p:spTgt spid="14"/>
                                        </p:tgtEl>
                                        <p:attrNameLst>
                                          <p:attrName>ppt_x</p:attrName>
                                        </p:attrNameLst>
                                      </p:cBhvr>
                                      <p:tavLst>
                                        <p:tav tm="0">
                                          <p:val>
                                            <p:strVal val="0-#ppt_w/2"/>
                                          </p:val>
                                        </p:tav>
                                        <p:tav tm="100000">
                                          <p:val>
                                            <p:strVal val="#ppt_x"/>
                                          </p:val>
                                        </p:tav>
                                      </p:tavLst>
                                    </p:anim>
                                    <p:anim calcmode="lin" valueType="num">
                                      <p:cBhvr additive="base">
                                        <p:cTn id="8" dur="500" fill="hold"/>
                                        <p:tgtEl>
                                          <p:spTgt spid="14"/>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accel="50000" decel="50000" fill="hold" grpId="0" nodeType="clickEffect">
                                  <p:stCondLst>
                                    <p:cond delay="0"/>
                                  </p:stCondLst>
                                  <p:childTnLst>
                                    <p:set>
                                      <p:cBhvr>
                                        <p:cTn id="12" dur="1" fill="hold">
                                          <p:stCondLst>
                                            <p:cond delay="0"/>
                                          </p:stCondLst>
                                        </p:cTn>
                                        <p:tgtEl>
                                          <p:spTgt spid="10"/>
                                        </p:tgtEl>
                                        <p:attrNameLst>
                                          <p:attrName>style.visibility</p:attrName>
                                        </p:attrNameLst>
                                      </p:cBhvr>
                                      <p:to>
                                        <p:strVal val="visible"/>
                                      </p:to>
                                    </p:set>
                                    <p:anim calcmode="lin" valueType="num">
                                      <p:cBhvr additive="base">
                                        <p:cTn id="13" dur="500" fill="hold"/>
                                        <p:tgtEl>
                                          <p:spTgt spid="10"/>
                                        </p:tgtEl>
                                        <p:attrNameLst>
                                          <p:attrName>ppt_x</p:attrName>
                                        </p:attrNameLst>
                                      </p:cBhvr>
                                      <p:tavLst>
                                        <p:tav tm="0">
                                          <p:val>
                                            <p:strVal val="0-#ppt_w/2"/>
                                          </p:val>
                                        </p:tav>
                                        <p:tav tm="100000">
                                          <p:val>
                                            <p:strVal val="#ppt_x"/>
                                          </p:val>
                                        </p:tav>
                                      </p:tavLst>
                                    </p:anim>
                                    <p:anim calcmode="lin" valueType="num">
                                      <p:cBhvr additive="base">
                                        <p:cTn id="14" dur="500" fill="hold"/>
                                        <p:tgtEl>
                                          <p:spTgt spid="10"/>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accel="50000" decel="50000" fill="hold" grpId="0" nodeType="clickEffect">
                                  <p:stCondLst>
                                    <p:cond delay="0"/>
                                  </p:stCondLst>
                                  <p:childTnLst>
                                    <p:set>
                                      <p:cBhvr>
                                        <p:cTn id="18" dur="1" fill="hold">
                                          <p:stCondLst>
                                            <p:cond delay="0"/>
                                          </p:stCondLst>
                                        </p:cTn>
                                        <p:tgtEl>
                                          <p:spTgt spid="13"/>
                                        </p:tgtEl>
                                        <p:attrNameLst>
                                          <p:attrName>style.visibility</p:attrName>
                                        </p:attrNameLst>
                                      </p:cBhvr>
                                      <p:to>
                                        <p:strVal val="visible"/>
                                      </p:to>
                                    </p:set>
                                    <p:anim calcmode="lin" valueType="num">
                                      <p:cBhvr additive="base">
                                        <p:cTn id="19" dur="500" fill="hold"/>
                                        <p:tgtEl>
                                          <p:spTgt spid="13"/>
                                        </p:tgtEl>
                                        <p:attrNameLst>
                                          <p:attrName>ppt_x</p:attrName>
                                        </p:attrNameLst>
                                      </p:cBhvr>
                                      <p:tavLst>
                                        <p:tav tm="0">
                                          <p:val>
                                            <p:strVal val="0-#ppt_w/2"/>
                                          </p:val>
                                        </p:tav>
                                        <p:tav tm="100000">
                                          <p:val>
                                            <p:strVal val="#ppt_x"/>
                                          </p:val>
                                        </p:tav>
                                      </p:tavLst>
                                    </p:anim>
                                    <p:anim calcmode="lin" valueType="num">
                                      <p:cBhvr additive="base">
                                        <p:cTn id="20" dur="500" fill="hold"/>
                                        <p:tgtEl>
                                          <p:spTgt spid="13"/>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accel="50000" decel="50000" fill="hold" nodeType="clickEffect">
                                  <p:stCondLst>
                                    <p:cond delay="0"/>
                                  </p:stCondLst>
                                  <p:childTnLst>
                                    <p:set>
                                      <p:cBhvr>
                                        <p:cTn id="24" dur="1" fill="hold">
                                          <p:stCondLst>
                                            <p:cond delay="0"/>
                                          </p:stCondLst>
                                        </p:cTn>
                                        <p:tgtEl>
                                          <p:spTgt spid="18"/>
                                        </p:tgtEl>
                                        <p:attrNameLst>
                                          <p:attrName>style.visibility</p:attrName>
                                        </p:attrNameLst>
                                      </p:cBhvr>
                                      <p:to>
                                        <p:strVal val="visible"/>
                                      </p:to>
                                    </p:set>
                                    <p:anim calcmode="lin" valueType="num">
                                      <p:cBhvr additive="base">
                                        <p:cTn id="25" dur="500" fill="hold"/>
                                        <p:tgtEl>
                                          <p:spTgt spid="18"/>
                                        </p:tgtEl>
                                        <p:attrNameLst>
                                          <p:attrName>ppt_x</p:attrName>
                                        </p:attrNameLst>
                                      </p:cBhvr>
                                      <p:tavLst>
                                        <p:tav tm="0">
                                          <p:val>
                                            <p:strVal val="#ppt_x"/>
                                          </p:val>
                                        </p:tav>
                                        <p:tav tm="100000">
                                          <p:val>
                                            <p:strVal val="#ppt_x"/>
                                          </p:val>
                                        </p:tav>
                                      </p:tavLst>
                                    </p:anim>
                                    <p:anim calcmode="lin" valueType="num">
                                      <p:cBhvr additive="base">
                                        <p:cTn id="26" dur="500" fill="hold"/>
                                        <p:tgtEl>
                                          <p:spTgt spid="18"/>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accel="50000" decel="50000" fill="hold" grpId="0" nodeType="clickEffect">
                                  <p:stCondLst>
                                    <p:cond delay="0"/>
                                  </p:stCondLst>
                                  <p:childTnLst>
                                    <p:set>
                                      <p:cBhvr>
                                        <p:cTn id="30" dur="1" fill="hold">
                                          <p:stCondLst>
                                            <p:cond delay="0"/>
                                          </p:stCondLst>
                                        </p:cTn>
                                        <p:tgtEl>
                                          <p:spTgt spid="17"/>
                                        </p:tgtEl>
                                        <p:attrNameLst>
                                          <p:attrName>style.visibility</p:attrName>
                                        </p:attrNameLst>
                                      </p:cBhvr>
                                      <p:to>
                                        <p:strVal val="visible"/>
                                      </p:to>
                                    </p:set>
                                    <p:anim calcmode="lin" valueType="num">
                                      <p:cBhvr additive="base">
                                        <p:cTn id="31" dur="500" fill="hold"/>
                                        <p:tgtEl>
                                          <p:spTgt spid="17"/>
                                        </p:tgtEl>
                                        <p:attrNameLst>
                                          <p:attrName>ppt_x</p:attrName>
                                        </p:attrNameLst>
                                      </p:cBhvr>
                                      <p:tavLst>
                                        <p:tav tm="0">
                                          <p:val>
                                            <p:strVal val="#ppt_x"/>
                                          </p:val>
                                        </p:tav>
                                        <p:tav tm="100000">
                                          <p:val>
                                            <p:strVal val="#ppt_x"/>
                                          </p:val>
                                        </p:tav>
                                      </p:tavLst>
                                    </p:anim>
                                    <p:anim calcmode="lin" valueType="num">
                                      <p:cBhvr additive="base">
                                        <p:cTn id="32"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3" grpId="0"/>
      <p:bldP spid="14" grpId="0"/>
      <p:bldP spid="17"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57215" y="261486"/>
            <a:ext cx="3977607" cy="770520"/>
          </a:xfrm>
        </p:spPr>
        <p:txBody>
          <a:bodyPr>
            <a:normAutofit/>
          </a:bodyPr>
          <a:lstStyle/>
          <a:p>
            <a:r>
              <a:rPr lang="en-GB" dirty="0" smtClean="0"/>
              <a:t>SMC configuration</a:t>
            </a:r>
            <a:endParaRPr lang="en-GB" dirty="0"/>
          </a:p>
        </p:txBody>
      </p:sp>
      <p:pic>
        <p:nvPicPr>
          <p:cNvPr id="7" name="Content Placeholder 6" descr="Logo CERN.png"/>
          <p:cNvPicPr>
            <a:picLocks noGrp="1" noChangeAspect="1"/>
          </p:cNvPicPr>
          <p:nvPr>
            <p:ph sz="quarter" idx="1"/>
          </p:nvPr>
        </p:nvPicPr>
        <p:blipFill>
          <a:blip r:embed="rId2" cstate="print">
            <a:extLst>
              <a:ext uri="{28A0092B-C50C-407E-A947-70E740481C1C}">
                <a14:useLocalDpi xmlns:a14="http://schemas.microsoft.com/office/drawing/2010/main"/>
              </a:ext>
            </a:extLst>
          </a:blip>
          <a:srcRect l="-27686" r="-27686"/>
          <a:stretch>
            <a:fillRect/>
          </a:stretch>
        </p:blipFill>
        <p:spPr>
          <a:xfrm>
            <a:off x="7089485" y="108081"/>
            <a:ext cx="1265082" cy="825660"/>
          </a:xfrm>
        </p:spPr>
      </p:pic>
      <p:sp>
        <p:nvSpPr>
          <p:cNvPr id="4" name="Date Placeholder 3"/>
          <p:cNvSpPr>
            <a:spLocks noGrp="1"/>
          </p:cNvSpPr>
          <p:nvPr>
            <p:ph type="dt" sz="half" idx="14"/>
          </p:nvPr>
        </p:nvSpPr>
        <p:spPr>
          <a:xfrm rot="5400000">
            <a:off x="8177877" y="430375"/>
            <a:ext cx="1028634" cy="384049"/>
          </a:xfrm>
        </p:spPr>
        <p:txBody>
          <a:bodyPr/>
          <a:lstStyle/>
          <a:p>
            <a:r>
              <a:rPr lang="fr-CH" smtClean="0"/>
              <a:t>20/01/2011</a:t>
            </a:r>
            <a:endParaRPr lang="en-GB" dirty="0"/>
          </a:p>
        </p:txBody>
      </p:sp>
      <p:sp>
        <p:nvSpPr>
          <p:cNvPr id="5" name="Slide Number Placeholder 4"/>
          <p:cNvSpPr>
            <a:spLocks noGrp="1"/>
          </p:cNvSpPr>
          <p:nvPr>
            <p:ph type="sldNum" sz="quarter" idx="15"/>
          </p:nvPr>
        </p:nvSpPr>
        <p:spPr/>
        <p:txBody>
          <a:bodyPr/>
          <a:lstStyle/>
          <a:p>
            <a:fld id="{F4E70152-D437-0B4A-8530-94A07B6DC10B}" type="slidenum">
              <a:rPr lang="en-GB" smtClean="0"/>
              <a:pPr/>
              <a:t>4</a:t>
            </a:fld>
            <a:endParaRPr lang="en-GB"/>
          </a:p>
        </p:txBody>
      </p:sp>
      <p:sp>
        <p:nvSpPr>
          <p:cNvPr id="12" name="Footer Placeholder 5"/>
          <p:cNvSpPr>
            <a:spLocks noGrp="1"/>
          </p:cNvSpPr>
          <p:nvPr>
            <p:ph type="ftr" sz="quarter" idx="16"/>
          </p:nvPr>
        </p:nvSpPr>
        <p:spPr>
          <a:xfrm rot="5400000">
            <a:off x="6171576" y="3653568"/>
            <a:ext cx="4837620" cy="365760"/>
          </a:xfrm>
        </p:spPr>
        <p:txBody>
          <a:bodyPr/>
          <a:lstStyle/>
          <a:p>
            <a:r>
              <a:rPr lang="en-US" dirty="0" smtClean="0"/>
              <a:t>J.C. Perez TE-MSC-ML         	 </a:t>
            </a:r>
            <a:r>
              <a:rPr lang="en-US" dirty="0" err="1" smtClean="0"/>
              <a:t>Eucard</a:t>
            </a:r>
            <a:r>
              <a:rPr lang="en-US" dirty="0" smtClean="0"/>
              <a:t> WP7-HFM                     					 ESAC Review (</a:t>
            </a:r>
            <a:r>
              <a:rPr lang="en-US" dirty="0" err="1" smtClean="0"/>
              <a:t>Saclay</a:t>
            </a:r>
            <a:r>
              <a:rPr lang="en-US" dirty="0" smtClean="0"/>
              <a:t>)</a:t>
            </a:r>
            <a:endParaRPr lang="en-GB" dirty="0"/>
          </a:p>
        </p:txBody>
      </p:sp>
      <p:pic>
        <p:nvPicPr>
          <p:cNvPr id="8" name="Picture 7" descr="Logo Eucard.jpg"/>
          <p:cNvPicPr>
            <a:picLocks noChangeAspect="1"/>
          </p:cNvPicPr>
          <p:nvPr/>
        </p:nvPicPr>
        <p:blipFill>
          <a:blip r:embed="rId3"/>
          <a:stretch>
            <a:fillRect/>
          </a:stretch>
        </p:blipFill>
        <p:spPr>
          <a:xfrm>
            <a:off x="313136" y="108081"/>
            <a:ext cx="1924050" cy="923925"/>
          </a:xfrm>
          <a:prstGeom prst="rect">
            <a:avLst/>
          </a:prstGeom>
        </p:spPr>
      </p:pic>
      <p:pic>
        <p:nvPicPr>
          <p:cNvPr id="9" name="Picture 40" descr="NED SMC Berkeley Overview"/>
          <p:cNvPicPr>
            <a:picLocks noChangeAspect="1" noChangeArrowheads="1"/>
          </p:cNvPicPr>
          <p:nvPr/>
        </p:nvPicPr>
        <p:blipFill>
          <a:blip r:embed="rId4" cstate="print">
            <a:extLst>
              <a:ext uri="{28A0092B-C50C-407E-A947-70E740481C1C}">
                <a14:useLocalDpi xmlns:a14="http://schemas.microsoft.com/office/drawing/2010/main"/>
              </a:ext>
            </a:extLst>
          </a:blip>
          <a:srcRect l="4659" r="25444" b="15917"/>
          <a:stretch>
            <a:fillRect/>
          </a:stretch>
        </p:blipFill>
        <p:spPr bwMode="auto">
          <a:xfrm>
            <a:off x="2448308" y="1361584"/>
            <a:ext cx="3194680" cy="3295272"/>
          </a:xfrm>
          <a:prstGeom prst="rect">
            <a:avLst/>
          </a:prstGeom>
          <a:noFill/>
        </p:spPr>
      </p:pic>
      <p:grpSp>
        <p:nvGrpSpPr>
          <p:cNvPr id="57" name="Group 56"/>
          <p:cNvGrpSpPr/>
          <p:nvPr/>
        </p:nvGrpSpPr>
        <p:grpSpPr>
          <a:xfrm>
            <a:off x="942369" y="2469856"/>
            <a:ext cx="2272468" cy="327688"/>
            <a:chOff x="942369" y="2469856"/>
            <a:chExt cx="2272468" cy="327688"/>
          </a:xfrm>
        </p:grpSpPr>
        <p:cxnSp>
          <p:nvCxnSpPr>
            <p:cNvPr id="13" name="Straight Arrow Connector 12"/>
            <p:cNvCxnSpPr/>
            <p:nvPr/>
          </p:nvCxnSpPr>
          <p:spPr>
            <a:xfrm>
              <a:off x="1773305" y="2631240"/>
              <a:ext cx="1441532" cy="166304"/>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34" name="TextBox 33"/>
            <p:cNvSpPr txBox="1"/>
            <p:nvPr/>
          </p:nvSpPr>
          <p:spPr>
            <a:xfrm>
              <a:off x="942369" y="2469856"/>
              <a:ext cx="865259" cy="276999"/>
            </a:xfrm>
            <a:prstGeom prst="rect">
              <a:avLst/>
            </a:prstGeom>
            <a:noFill/>
          </p:spPr>
          <p:txBody>
            <a:bodyPr wrap="square" rtlCol="0">
              <a:spAutoFit/>
            </a:bodyPr>
            <a:lstStyle/>
            <a:p>
              <a:r>
                <a:rPr lang="en-GB" sz="1200" dirty="0" smtClean="0">
                  <a:solidFill>
                    <a:srgbClr val="FE8637"/>
                  </a:solidFill>
                </a:rPr>
                <a:t>Iron yoke</a:t>
              </a:r>
              <a:endParaRPr lang="en-GB" sz="1200" dirty="0">
                <a:solidFill>
                  <a:srgbClr val="FE8637"/>
                </a:solidFill>
              </a:endParaRPr>
            </a:p>
          </p:txBody>
        </p:sp>
      </p:grpSp>
      <p:grpSp>
        <p:nvGrpSpPr>
          <p:cNvPr id="52" name="Group 51"/>
          <p:cNvGrpSpPr/>
          <p:nvPr/>
        </p:nvGrpSpPr>
        <p:grpSpPr>
          <a:xfrm>
            <a:off x="4324191" y="1509528"/>
            <a:ext cx="2734729" cy="1121711"/>
            <a:chOff x="4324191" y="1509528"/>
            <a:chExt cx="2734729" cy="1121711"/>
          </a:xfrm>
        </p:grpSpPr>
        <p:cxnSp>
          <p:nvCxnSpPr>
            <p:cNvPr id="17" name="Straight Arrow Connector 16"/>
            <p:cNvCxnSpPr/>
            <p:nvPr/>
          </p:nvCxnSpPr>
          <p:spPr>
            <a:xfrm rot="10800000" flipV="1">
              <a:off x="4324191" y="1648028"/>
              <a:ext cx="1671140" cy="983211"/>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35" name="TextBox 34"/>
            <p:cNvSpPr txBox="1"/>
            <p:nvPr/>
          </p:nvSpPr>
          <p:spPr>
            <a:xfrm>
              <a:off x="5981845" y="1509528"/>
              <a:ext cx="1077075" cy="276999"/>
            </a:xfrm>
            <a:prstGeom prst="rect">
              <a:avLst/>
            </a:prstGeom>
            <a:noFill/>
          </p:spPr>
          <p:txBody>
            <a:bodyPr wrap="square" rtlCol="0">
              <a:spAutoFit/>
            </a:bodyPr>
            <a:lstStyle/>
            <a:p>
              <a:r>
                <a:rPr lang="en-GB" sz="1200" dirty="0" smtClean="0">
                  <a:solidFill>
                    <a:srgbClr val="FE8637"/>
                  </a:solidFill>
                </a:rPr>
                <a:t>Vertical key</a:t>
              </a:r>
              <a:endParaRPr lang="en-GB" sz="1200" dirty="0">
                <a:solidFill>
                  <a:srgbClr val="FE8637"/>
                </a:solidFill>
              </a:endParaRPr>
            </a:p>
          </p:txBody>
        </p:sp>
      </p:grpSp>
      <p:grpSp>
        <p:nvGrpSpPr>
          <p:cNvPr id="41" name="Group 40"/>
          <p:cNvGrpSpPr/>
          <p:nvPr/>
        </p:nvGrpSpPr>
        <p:grpSpPr>
          <a:xfrm>
            <a:off x="753435" y="2733411"/>
            <a:ext cx="6318972" cy="711402"/>
            <a:chOff x="753435" y="2733411"/>
            <a:chExt cx="6318972" cy="711402"/>
          </a:xfrm>
        </p:grpSpPr>
        <p:grpSp>
          <p:nvGrpSpPr>
            <p:cNvPr id="53" name="Group 52"/>
            <p:cNvGrpSpPr/>
            <p:nvPr/>
          </p:nvGrpSpPr>
          <p:grpSpPr>
            <a:xfrm>
              <a:off x="5125439" y="2733411"/>
              <a:ext cx="1946968" cy="276999"/>
              <a:chOff x="5125439" y="2733411"/>
              <a:chExt cx="1946968" cy="276999"/>
            </a:xfrm>
          </p:grpSpPr>
          <p:cxnSp>
            <p:nvCxnSpPr>
              <p:cNvPr id="26" name="Straight Arrow Connector 25"/>
              <p:cNvCxnSpPr/>
              <p:nvPr/>
            </p:nvCxnSpPr>
            <p:spPr>
              <a:xfrm rot="10800000">
                <a:off x="5125439" y="2871912"/>
                <a:ext cx="869893" cy="1588"/>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36" name="TextBox 35"/>
              <p:cNvSpPr txBox="1"/>
              <p:nvPr/>
            </p:nvSpPr>
            <p:spPr>
              <a:xfrm>
                <a:off x="5995332" y="2733411"/>
                <a:ext cx="1077075" cy="276999"/>
              </a:xfrm>
              <a:prstGeom prst="rect">
                <a:avLst/>
              </a:prstGeom>
              <a:noFill/>
            </p:spPr>
            <p:txBody>
              <a:bodyPr wrap="square" rtlCol="0">
                <a:spAutoFit/>
              </a:bodyPr>
              <a:lstStyle/>
              <a:p>
                <a:r>
                  <a:rPr lang="en-GB" sz="1200" dirty="0" smtClean="0">
                    <a:solidFill>
                      <a:srgbClr val="FE8637"/>
                    </a:solidFill>
                  </a:rPr>
                  <a:t>Lateral pad</a:t>
                </a:r>
                <a:endParaRPr lang="en-GB" sz="1200" dirty="0">
                  <a:solidFill>
                    <a:srgbClr val="FE8637"/>
                  </a:solidFill>
                </a:endParaRPr>
              </a:p>
            </p:txBody>
          </p:sp>
        </p:grpSp>
        <p:grpSp>
          <p:nvGrpSpPr>
            <p:cNvPr id="56" name="Group 55"/>
            <p:cNvGrpSpPr/>
            <p:nvPr/>
          </p:nvGrpSpPr>
          <p:grpSpPr>
            <a:xfrm>
              <a:off x="753435" y="3167814"/>
              <a:ext cx="3205056" cy="276999"/>
              <a:chOff x="753435" y="3167814"/>
              <a:chExt cx="3205056" cy="276999"/>
            </a:xfrm>
          </p:grpSpPr>
          <p:cxnSp>
            <p:nvCxnSpPr>
              <p:cNvPr id="24" name="Straight Arrow Connector 23"/>
              <p:cNvCxnSpPr/>
              <p:nvPr/>
            </p:nvCxnSpPr>
            <p:spPr>
              <a:xfrm flipV="1">
                <a:off x="1773305" y="3249502"/>
                <a:ext cx="2185186" cy="79696"/>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37" name="TextBox 36"/>
              <p:cNvSpPr txBox="1"/>
              <p:nvPr/>
            </p:nvSpPr>
            <p:spPr>
              <a:xfrm>
                <a:off x="753435" y="3167814"/>
                <a:ext cx="1077075" cy="276999"/>
              </a:xfrm>
              <a:prstGeom prst="rect">
                <a:avLst/>
              </a:prstGeom>
              <a:noFill/>
            </p:spPr>
            <p:txBody>
              <a:bodyPr wrap="square" rtlCol="0">
                <a:spAutoFit/>
              </a:bodyPr>
              <a:lstStyle/>
              <a:p>
                <a:r>
                  <a:rPr lang="fr-FR" sz="1200" dirty="0" smtClean="0">
                    <a:solidFill>
                      <a:srgbClr val="FE8637"/>
                    </a:solidFill>
                  </a:rPr>
                  <a:t>Vertical pad</a:t>
                </a:r>
                <a:endParaRPr lang="fr-FR" sz="1200" dirty="0">
                  <a:solidFill>
                    <a:srgbClr val="FE8637"/>
                  </a:solidFill>
                </a:endParaRPr>
              </a:p>
            </p:txBody>
          </p:sp>
        </p:grpSp>
      </p:grpSp>
      <p:grpSp>
        <p:nvGrpSpPr>
          <p:cNvPr id="55" name="Group 54"/>
          <p:cNvGrpSpPr/>
          <p:nvPr/>
        </p:nvGrpSpPr>
        <p:grpSpPr>
          <a:xfrm>
            <a:off x="501743" y="3157966"/>
            <a:ext cx="4051658" cy="1351341"/>
            <a:chOff x="501743" y="3157966"/>
            <a:chExt cx="4051658" cy="1351341"/>
          </a:xfrm>
        </p:grpSpPr>
        <p:cxnSp>
          <p:nvCxnSpPr>
            <p:cNvPr id="15" name="Straight Arrow Connector 14"/>
            <p:cNvCxnSpPr/>
            <p:nvPr/>
          </p:nvCxnSpPr>
          <p:spPr>
            <a:xfrm flipV="1">
              <a:off x="1773305" y="3157966"/>
              <a:ext cx="2780096" cy="1224284"/>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38" name="TextBox 37"/>
            <p:cNvSpPr txBox="1"/>
            <p:nvPr/>
          </p:nvSpPr>
          <p:spPr>
            <a:xfrm>
              <a:off x="501743" y="4232308"/>
              <a:ext cx="1317330" cy="276999"/>
            </a:xfrm>
            <a:prstGeom prst="rect">
              <a:avLst/>
            </a:prstGeom>
            <a:noFill/>
          </p:spPr>
          <p:txBody>
            <a:bodyPr wrap="square" rtlCol="0">
              <a:spAutoFit/>
            </a:bodyPr>
            <a:lstStyle/>
            <a:p>
              <a:r>
                <a:rPr lang="en-GB" sz="1200" dirty="0" smtClean="0">
                  <a:solidFill>
                    <a:srgbClr val="FE8637"/>
                  </a:solidFill>
                </a:rPr>
                <a:t>Racetrack </a:t>
              </a:r>
              <a:r>
                <a:rPr lang="en-GB" sz="1200" dirty="0" smtClean="0">
                  <a:solidFill>
                    <a:srgbClr val="FE8637"/>
                  </a:solidFill>
                </a:rPr>
                <a:t>coil</a:t>
              </a:r>
              <a:endParaRPr lang="en-GB" sz="1200" dirty="0">
                <a:solidFill>
                  <a:srgbClr val="FE8637"/>
                </a:solidFill>
              </a:endParaRPr>
            </a:p>
          </p:txBody>
        </p:sp>
      </p:grpSp>
      <p:grpSp>
        <p:nvGrpSpPr>
          <p:cNvPr id="39" name="Group 38"/>
          <p:cNvGrpSpPr/>
          <p:nvPr/>
        </p:nvGrpSpPr>
        <p:grpSpPr>
          <a:xfrm>
            <a:off x="233045" y="1266457"/>
            <a:ext cx="7359751" cy="2715325"/>
            <a:chOff x="233045" y="1266457"/>
            <a:chExt cx="7359751" cy="2715325"/>
          </a:xfrm>
        </p:grpSpPr>
        <p:grpSp>
          <p:nvGrpSpPr>
            <p:cNvPr id="54" name="Group 53"/>
            <p:cNvGrpSpPr/>
            <p:nvPr/>
          </p:nvGrpSpPr>
          <p:grpSpPr>
            <a:xfrm>
              <a:off x="5274167" y="3329198"/>
              <a:ext cx="2318629" cy="652584"/>
              <a:chOff x="5274167" y="3329198"/>
              <a:chExt cx="2318629" cy="652584"/>
            </a:xfrm>
          </p:grpSpPr>
          <p:cxnSp>
            <p:nvCxnSpPr>
              <p:cNvPr id="28" name="Straight Arrow Connector 27"/>
              <p:cNvCxnSpPr/>
              <p:nvPr/>
            </p:nvCxnSpPr>
            <p:spPr>
              <a:xfrm rot="10800000">
                <a:off x="5411457" y="3329198"/>
                <a:ext cx="537714" cy="319575"/>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33" name="TextBox 32"/>
              <p:cNvSpPr txBox="1"/>
              <p:nvPr/>
            </p:nvSpPr>
            <p:spPr>
              <a:xfrm>
                <a:off x="5995331" y="3510274"/>
                <a:ext cx="1597465" cy="276999"/>
              </a:xfrm>
              <a:prstGeom prst="rect">
                <a:avLst/>
              </a:prstGeom>
              <a:noFill/>
            </p:spPr>
            <p:txBody>
              <a:bodyPr wrap="square" rtlCol="0">
                <a:spAutoFit/>
              </a:bodyPr>
              <a:lstStyle/>
              <a:p>
                <a:r>
                  <a:rPr lang="en-GB" sz="1200" dirty="0" smtClean="0">
                    <a:solidFill>
                      <a:srgbClr val="FE8637"/>
                    </a:solidFill>
                  </a:rPr>
                  <a:t>Longitudinal rods</a:t>
                </a:r>
                <a:endParaRPr lang="en-GB" sz="1200" dirty="0">
                  <a:solidFill>
                    <a:srgbClr val="FE8637"/>
                  </a:solidFill>
                </a:endParaRPr>
              </a:p>
            </p:txBody>
          </p:sp>
          <p:cxnSp>
            <p:nvCxnSpPr>
              <p:cNvPr id="40" name="Straight Arrow Connector 39"/>
              <p:cNvCxnSpPr/>
              <p:nvPr/>
            </p:nvCxnSpPr>
            <p:spPr>
              <a:xfrm rot="10800000" flipV="1">
                <a:off x="5274167" y="3648772"/>
                <a:ext cx="675004" cy="33301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grpSp>
        <p:grpSp>
          <p:nvGrpSpPr>
            <p:cNvPr id="51" name="Group 50"/>
            <p:cNvGrpSpPr/>
            <p:nvPr/>
          </p:nvGrpSpPr>
          <p:grpSpPr>
            <a:xfrm>
              <a:off x="233045" y="1266457"/>
              <a:ext cx="2551280" cy="918945"/>
              <a:chOff x="233045" y="1266457"/>
              <a:chExt cx="2551280" cy="918945"/>
            </a:xfrm>
          </p:grpSpPr>
          <p:cxnSp>
            <p:nvCxnSpPr>
              <p:cNvPr id="43" name="Straight Arrow Connector 42"/>
              <p:cNvCxnSpPr/>
              <p:nvPr/>
            </p:nvCxnSpPr>
            <p:spPr>
              <a:xfrm>
                <a:off x="1773305" y="1509528"/>
                <a:ext cx="1011020" cy="675874"/>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45" name="TextBox 44"/>
              <p:cNvSpPr txBox="1"/>
              <p:nvPr/>
            </p:nvSpPr>
            <p:spPr>
              <a:xfrm>
                <a:off x="233045" y="1266457"/>
                <a:ext cx="1597465" cy="646331"/>
              </a:xfrm>
              <a:prstGeom prst="rect">
                <a:avLst/>
              </a:prstGeom>
              <a:noFill/>
            </p:spPr>
            <p:txBody>
              <a:bodyPr wrap="square" rtlCol="0">
                <a:spAutoFit/>
              </a:bodyPr>
              <a:lstStyle/>
              <a:p>
                <a:r>
                  <a:rPr lang="en-GB" sz="1200" dirty="0" smtClean="0">
                    <a:solidFill>
                      <a:schemeClr val="accent1"/>
                    </a:solidFill>
                  </a:rPr>
                  <a:t>Longitudinal compressing system for the rods</a:t>
                </a:r>
                <a:endParaRPr lang="en-GB" sz="1200" dirty="0">
                  <a:solidFill>
                    <a:schemeClr val="accent1"/>
                  </a:solidFill>
                </a:endParaRPr>
              </a:p>
            </p:txBody>
          </p:sp>
        </p:grpSp>
      </p:grpSp>
      <p:grpSp>
        <p:nvGrpSpPr>
          <p:cNvPr id="65" name="Group 64"/>
          <p:cNvGrpSpPr/>
          <p:nvPr/>
        </p:nvGrpSpPr>
        <p:grpSpPr>
          <a:xfrm>
            <a:off x="435512" y="4046078"/>
            <a:ext cx="7157284" cy="2599744"/>
            <a:chOff x="435512" y="4046078"/>
            <a:chExt cx="7157284" cy="2599744"/>
          </a:xfrm>
        </p:grpSpPr>
        <p:grpSp>
          <p:nvGrpSpPr>
            <p:cNvPr id="64" name="Group 63"/>
            <p:cNvGrpSpPr/>
            <p:nvPr/>
          </p:nvGrpSpPr>
          <p:grpSpPr>
            <a:xfrm>
              <a:off x="435512" y="4046078"/>
              <a:ext cx="7157284" cy="2599744"/>
              <a:chOff x="435512" y="4046078"/>
              <a:chExt cx="7157284" cy="2599744"/>
            </a:xfrm>
          </p:grpSpPr>
          <p:pic>
            <p:nvPicPr>
              <p:cNvPr id="46" name="Picture 45" descr="IMG_0692.JPG"/>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rot="5400000">
                <a:off x="5318020" y="4371046"/>
                <a:ext cx="2599744" cy="1949808"/>
              </a:xfrm>
              <a:prstGeom prst="rect">
                <a:avLst/>
              </a:prstGeom>
            </p:spPr>
          </p:pic>
          <p:pic>
            <p:nvPicPr>
              <p:cNvPr id="47" name="Picture 46" descr="IMG_0677.JPG"/>
              <p:cNvPicPr>
                <a:picLocks noChangeAspect="1"/>
              </p:cNvPicPr>
              <p:nvPr/>
            </p:nvPicPr>
            <p:blipFill>
              <a:blip r:embed="rId6" cstate="print">
                <a:extLst>
                  <a:ext uri="{28A0092B-C50C-407E-A947-70E740481C1C}">
                    <a14:useLocalDpi xmlns:a14="http://schemas.microsoft.com/office/drawing/2010/main"/>
                  </a:ext>
                </a:extLst>
              </a:blip>
              <a:stretch>
                <a:fillRect/>
              </a:stretch>
            </p:blipFill>
            <p:spPr>
              <a:xfrm>
                <a:off x="435512" y="4639133"/>
                <a:ext cx="2675585" cy="2006689"/>
              </a:xfrm>
              <a:prstGeom prst="rect">
                <a:avLst/>
              </a:prstGeom>
            </p:spPr>
          </p:pic>
          <p:sp>
            <p:nvSpPr>
              <p:cNvPr id="58" name="TextBox 57"/>
              <p:cNvSpPr txBox="1"/>
              <p:nvPr/>
            </p:nvSpPr>
            <p:spPr>
              <a:xfrm>
                <a:off x="3214837" y="4764553"/>
                <a:ext cx="2300360" cy="646331"/>
              </a:xfrm>
              <a:prstGeom prst="rect">
                <a:avLst/>
              </a:prstGeom>
              <a:noFill/>
            </p:spPr>
            <p:txBody>
              <a:bodyPr wrap="square" rtlCol="0">
                <a:spAutoFit/>
              </a:bodyPr>
              <a:lstStyle/>
              <a:p>
                <a:pPr algn="ctr"/>
                <a:r>
                  <a:rPr lang="en-GB" sz="1200" dirty="0" smtClean="0">
                    <a:solidFill>
                      <a:srgbClr val="FE8637"/>
                    </a:solidFill>
                  </a:rPr>
                  <a:t>Coil pack and Iron yoke mounted in the instrumented Al2219 T851 shell</a:t>
                </a:r>
                <a:endParaRPr lang="en-GB" sz="1200" dirty="0">
                  <a:solidFill>
                    <a:srgbClr val="FE8637"/>
                  </a:solidFill>
                </a:endParaRPr>
              </a:p>
            </p:txBody>
          </p:sp>
        </p:grpSp>
        <p:cxnSp>
          <p:nvCxnSpPr>
            <p:cNvPr id="60" name="Straight Arrow Connector 59"/>
            <p:cNvCxnSpPr/>
            <p:nvPr/>
          </p:nvCxnSpPr>
          <p:spPr>
            <a:xfrm flipV="1">
              <a:off x="2784325" y="5732462"/>
              <a:ext cx="3211007" cy="1588"/>
            </a:xfrm>
            <a:prstGeom prst="straightConnector1">
              <a:avLst/>
            </a:prstGeom>
            <a:ln>
              <a:headEnd type="arrow"/>
              <a:tailEnd type="arrow"/>
            </a:ln>
          </p:spPr>
          <p:style>
            <a:lnRef idx="2">
              <a:schemeClr val="accent1"/>
            </a:lnRef>
            <a:fillRef idx="0">
              <a:schemeClr val="accent1"/>
            </a:fillRef>
            <a:effectRef idx="1">
              <a:schemeClr val="accent1"/>
            </a:effectRef>
            <a:fontRef idx="minor">
              <a:schemeClr val="tx1"/>
            </a:fontRef>
          </p:style>
        </p:cxnSp>
      </p:gr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2"/>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5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9"/>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2" presetClass="entr" presetSubtype="4" accel="50000" decel="50000" fill="hold" nodeType="clickEffect">
                                  <p:stCondLst>
                                    <p:cond delay="0"/>
                                  </p:stCondLst>
                                  <p:childTnLst>
                                    <p:set>
                                      <p:cBhvr>
                                        <p:cTn id="26" dur="1" fill="hold">
                                          <p:stCondLst>
                                            <p:cond delay="0"/>
                                          </p:stCondLst>
                                        </p:cTn>
                                        <p:tgtEl>
                                          <p:spTgt spid="65"/>
                                        </p:tgtEl>
                                        <p:attrNameLst>
                                          <p:attrName>style.visibility</p:attrName>
                                        </p:attrNameLst>
                                      </p:cBhvr>
                                      <p:to>
                                        <p:strVal val="visible"/>
                                      </p:to>
                                    </p:set>
                                    <p:anim calcmode="lin" valueType="num">
                                      <p:cBhvr additive="base">
                                        <p:cTn id="27" dur="500" fill="hold"/>
                                        <p:tgtEl>
                                          <p:spTgt spid="65"/>
                                        </p:tgtEl>
                                        <p:attrNameLst>
                                          <p:attrName>ppt_x</p:attrName>
                                        </p:attrNameLst>
                                      </p:cBhvr>
                                      <p:tavLst>
                                        <p:tav tm="0">
                                          <p:val>
                                            <p:strVal val="#ppt_x"/>
                                          </p:val>
                                        </p:tav>
                                        <p:tav tm="100000">
                                          <p:val>
                                            <p:strVal val="#ppt_x"/>
                                          </p:val>
                                        </p:tav>
                                      </p:tavLst>
                                    </p:anim>
                                    <p:anim calcmode="lin" valueType="num">
                                      <p:cBhvr additive="base">
                                        <p:cTn id="28" dur="500" fill="hold"/>
                                        <p:tgtEl>
                                          <p:spTgt spid="6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609418" y="-2965"/>
            <a:ext cx="4852298" cy="1143000"/>
          </a:xfrm>
        </p:spPr>
        <p:txBody>
          <a:bodyPr>
            <a:normAutofit/>
          </a:bodyPr>
          <a:lstStyle/>
          <a:p>
            <a:r>
              <a:rPr lang="en-GB" dirty="0" smtClean="0"/>
              <a:t>SMC Assembly Parts</a:t>
            </a:r>
            <a:endParaRPr lang="en-GB" dirty="0"/>
          </a:p>
        </p:txBody>
      </p:sp>
      <p:pic>
        <p:nvPicPr>
          <p:cNvPr id="7" name="Content Placeholder 6" descr="Logo CERN.png"/>
          <p:cNvPicPr>
            <a:picLocks noGrp="1" noChangeAspect="1"/>
          </p:cNvPicPr>
          <p:nvPr>
            <p:ph sz="quarter" idx="1"/>
          </p:nvPr>
        </p:nvPicPr>
        <p:blipFill>
          <a:blip r:embed="rId2" cstate="print">
            <a:extLst>
              <a:ext uri="{28A0092B-C50C-407E-A947-70E740481C1C}">
                <a14:useLocalDpi xmlns:a14="http://schemas.microsoft.com/office/drawing/2010/main"/>
              </a:ext>
            </a:extLst>
          </a:blip>
          <a:srcRect l="-27686" r="-27686"/>
          <a:stretch>
            <a:fillRect/>
          </a:stretch>
        </p:blipFill>
        <p:spPr>
          <a:xfrm>
            <a:off x="7089485" y="108081"/>
            <a:ext cx="1265082" cy="825660"/>
          </a:xfrm>
        </p:spPr>
      </p:pic>
      <p:sp>
        <p:nvSpPr>
          <p:cNvPr id="4" name="Date Placeholder 3"/>
          <p:cNvSpPr>
            <a:spLocks noGrp="1"/>
          </p:cNvSpPr>
          <p:nvPr>
            <p:ph type="dt" sz="half" idx="14"/>
          </p:nvPr>
        </p:nvSpPr>
        <p:spPr>
          <a:xfrm rot="5400000">
            <a:off x="8177877" y="430375"/>
            <a:ext cx="1028634" cy="384049"/>
          </a:xfrm>
        </p:spPr>
        <p:txBody>
          <a:bodyPr/>
          <a:lstStyle/>
          <a:p>
            <a:r>
              <a:rPr lang="fr-CH" smtClean="0"/>
              <a:t>20/01/2011</a:t>
            </a:r>
            <a:endParaRPr lang="en-GB" dirty="0"/>
          </a:p>
        </p:txBody>
      </p:sp>
      <p:sp>
        <p:nvSpPr>
          <p:cNvPr id="5" name="Slide Number Placeholder 4"/>
          <p:cNvSpPr>
            <a:spLocks noGrp="1"/>
          </p:cNvSpPr>
          <p:nvPr>
            <p:ph type="sldNum" sz="quarter" idx="15"/>
          </p:nvPr>
        </p:nvSpPr>
        <p:spPr/>
        <p:txBody>
          <a:bodyPr/>
          <a:lstStyle/>
          <a:p>
            <a:fld id="{F4E70152-D437-0B4A-8530-94A07B6DC10B}" type="slidenum">
              <a:rPr lang="en-GB" smtClean="0"/>
              <a:pPr/>
              <a:t>5</a:t>
            </a:fld>
            <a:endParaRPr lang="en-GB"/>
          </a:p>
        </p:txBody>
      </p:sp>
      <p:sp>
        <p:nvSpPr>
          <p:cNvPr id="12" name="Footer Placeholder 5"/>
          <p:cNvSpPr>
            <a:spLocks noGrp="1"/>
          </p:cNvSpPr>
          <p:nvPr>
            <p:ph type="ftr" sz="quarter" idx="16"/>
          </p:nvPr>
        </p:nvSpPr>
        <p:spPr>
          <a:xfrm rot="5400000">
            <a:off x="6171576" y="3653568"/>
            <a:ext cx="4837620" cy="365760"/>
          </a:xfrm>
        </p:spPr>
        <p:txBody>
          <a:bodyPr/>
          <a:lstStyle/>
          <a:p>
            <a:r>
              <a:rPr lang="en-US" dirty="0" smtClean="0"/>
              <a:t>J.C. Perez TE-MSC-ML          	</a:t>
            </a:r>
            <a:r>
              <a:rPr lang="en-US" dirty="0" err="1" smtClean="0"/>
              <a:t>Eucard</a:t>
            </a:r>
            <a:r>
              <a:rPr lang="en-US" dirty="0" smtClean="0"/>
              <a:t> WP7-HFM                     					ESAC Review (</a:t>
            </a:r>
            <a:r>
              <a:rPr lang="en-US" dirty="0" err="1" smtClean="0"/>
              <a:t>Saclay</a:t>
            </a:r>
            <a:r>
              <a:rPr lang="en-US" dirty="0" smtClean="0"/>
              <a:t>)</a:t>
            </a:r>
            <a:endParaRPr lang="en-GB" dirty="0"/>
          </a:p>
        </p:txBody>
      </p:sp>
      <p:pic>
        <p:nvPicPr>
          <p:cNvPr id="8" name="Picture 7" descr="Logo Eucard.jpg"/>
          <p:cNvPicPr>
            <a:picLocks noChangeAspect="1"/>
          </p:cNvPicPr>
          <p:nvPr/>
        </p:nvPicPr>
        <p:blipFill>
          <a:blip r:embed="rId3"/>
          <a:stretch>
            <a:fillRect/>
          </a:stretch>
        </p:blipFill>
        <p:spPr>
          <a:xfrm>
            <a:off x="313136" y="108081"/>
            <a:ext cx="1924050" cy="923925"/>
          </a:xfrm>
          <a:prstGeom prst="rect">
            <a:avLst/>
          </a:prstGeom>
        </p:spPr>
      </p:pic>
      <p:sp>
        <p:nvSpPr>
          <p:cNvPr id="9" name="TextBox 8"/>
          <p:cNvSpPr txBox="1"/>
          <p:nvPr/>
        </p:nvSpPr>
        <p:spPr>
          <a:xfrm>
            <a:off x="152400" y="1371601"/>
            <a:ext cx="1491673" cy="861774"/>
          </a:xfrm>
          <a:prstGeom prst="rect">
            <a:avLst/>
          </a:prstGeom>
          <a:effectLst>
            <a:glow rad="63500">
              <a:schemeClr val="accent1">
                <a:alpha val="45000"/>
                <a:satMod val="120000"/>
              </a:schemeClr>
            </a:glow>
            <a:innerShdw dist="50800" dir="2700000">
              <a:prstClr val="black">
                <a:alpha val="50000"/>
              </a:prstClr>
            </a:innerShdw>
          </a:effectLst>
        </p:spPr>
        <p:style>
          <a:lnRef idx="1">
            <a:schemeClr val="accent1"/>
          </a:lnRef>
          <a:fillRef idx="2">
            <a:schemeClr val="accent1"/>
          </a:fillRef>
          <a:effectRef idx="1">
            <a:schemeClr val="accent1"/>
          </a:effectRef>
          <a:fontRef idx="minor">
            <a:schemeClr val="dk1"/>
          </a:fontRef>
        </p:style>
        <p:txBody>
          <a:bodyPr wrap="square" rtlCol="0">
            <a:spAutoFit/>
          </a:bodyPr>
          <a:lstStyle/>
          <a:p>
            <a:r>
              <a:rPr lang="el-GR" dirty="0" smtClean="0"/>
              <a:t> </a:t>
            </a:r>
            <a:endParaRPr lang="en-US" dirty="0" smtClean="0"/>
          </a:p>
          <a:p>
            <a:pPr algn="ctr"/>
            <a:r>
              <a:rPr lang="en-US" sz="1400" dirty="0" smtClean="0">
                <a:solidFill>
                  <a:schemeClr val="tx2">
                    <a:lumMod val="75000"/>
                  </a:schemeClr>
                </a:solidFill>
                <a:latin typeface="Cambria" pitchFamily="18" charset="0"/>
              </a:rPr>
              <a:t>Assembly Parts</a:t>
            </a:r>
          </a:p>
          <a:p>
            <a:endParaRPr lang="en-US" dirty="0"/>
          </a:p>
        </p:txBody>
      </p:sp>
      <p:grpSp>
        <p:nvGrpSpPr>
          <p:cNvPr id="28" name="Group 27"/>
          <p:cNvGrpSpPr/>
          <p:nvPr/>
        </p:nvGrpSpPr>
        <p:grpSpPr>
          <a:xfrm>
            <a:off x="1519113" y="1444823"/>
            <a:ext cx="2590800" cy="2212777"/>
            <a:chOff x="1981200" y="1371600"/>
            <a:chExt cx="2590800" cy="2212777"/>
          </a:xfrm>
        </p:grpSpPr>
        <p:pic>
          <p:nvPicPr>
            <p:cNvPr id="10" name="Picture 9" descr="DSC00024.JPG"/>
            <p:cNvPicPr>
              <a:picLocks noChangeAspect="1"/>
            </p:cNvPicPr>
            <p:nvPr/>
          </p:nvPicPr>
          <p:blipFill>
            <a:blip r:embed="rId4" cstate="print"/>
            <a:stretch>
              <a:fillRect/>
            </a:stretch>
          </p:blipFill>
          <p:spPr>
            <a:xfrm>
              <a:off x="1981200" y="1371600"/>
              <a:ext cx="2590800" cy="1943100"/>
            </a:xfrm>
            <a:prstGeom prst="rect">
              <a:avLst/>
            </a:prstGeom>
            <a:ln>
              <a:noFill/>
            </a:ln>
            <a:effectLst>
              <a:softEdge rad="112500"/>
            </a:effectLst>
          </p:spPr>
        </p:pic>
        <p:sp>
          <p:nvSpPr>
            <p:cNvPr id="15" name="TextBox 14"/>
            <p:cNvSpPr txBox="1"/>
            <p:nvPr/>
          </p:nvSpPr>
          <p:spPr>
            <a:xfrm>
              <a:off x="2523513" y="3276600"/>
              <a:ext cx="1704921" cy="307777"/>
            </a:xfrm>
            <a:prstGeom prst="rect">
              <a:avLst/>
            </a:prstGeom>
            <a:noFill/>
          </p:spPr>
          <p:txBody>
            <a:bodyPr wrap="square" rtlCol="0">
              <a:spAutoFit/>
            </a:bodyPr>
            <a:lstStyle/>
            <a:p>
              <a:r>
                <a:rPr lang="en-US" sz="1400" b="1" dirty="0" smtClean="0"/>
                <a:t>Coils &amp; Rods</a:t>
              </a:r>
            </a:p>
          </p:txBody>
        </p:sp>
      </p:grpSp>
      <p:grpSp>
        <p:nvGrpSpPr>
          <p:cNvPr id="29" name="Group 28"/>
          <p:cNvGrpSpPr/>
          <p:nvPr/>
        </p:nvGrpSpPr>
        <p:grpSpPr>
          <a:xfrm>
            <a:off x="4108828" y="1371600"/>
            <a:ext cx="1671781" cy="2527027"/>
            <a:chOff x="4719494" y="1371600"/>
            <a:chExt cx="1671781" cy="2527027"/>
          </a:xfrm>
        </p:grpSpPr>
        <p:pic>
          <p:nvPicPr>
            <p:cNvPr id="13" name="Picture 12" descr="DSC00025.JPG"/>
            <p:cNvPicPr>
              <a:picLocks noChangeAspect="1"/>
            </p:cNvPicPr>
            <p:nvPr/>
          </p:nvPicPr>
          <p:blipFill>
            <a:blip r:embed="rId5" cstate="print">
              <a:extLst>
                <a:ext uri="{28A0092B-C50C-407E-A947-70E740481C1C}">
                  <a14:useLocalDpi xmlns:a14="http://schemas.microsoft.com/office/drawing/2010/main"/>
                </a:ext>
              </a:extLst>
            </a:blip>
            <a:srcRect/>
            <a:stretch>
              <a:fillRect/>
            </a:stretch>
          </p:blipFill>
          <p:spPr>
            <a:xfrm>
              <a:off x="4724400" y="1371600"/>
              <a:ext cx="1666875" cy="1905000"/>
            </a:xfrm>
            <a:prstGeom prst="rect">
              <a:avLst/>
            </a:prstGeom>
            <a:ln>
              <a:noFill/>
            </a:ln>
            <a:effectLst>
              <a:softEdge rad="112500"/>
            </a:effectLst>
          </p:spPr>
        </p:pic>
        <p:sp>
          <p:nvSpPr>
            <p:cNvPr id="16" name="TextBox 15"/>
            <p:cNvSpPr txBox="1"/>
            <p:nvPr/>
          </p:nvSpPr>
          <p:spPr>
            <a:xfrm>
              <a:off x="4719494" y="3313852"/>
              <a:ext cx="1671781" cy="584775"/>
            </a:xfrm>
            <a:prstGeom prst="rect">
              <a:avLst/>
            </a:prstGeom>
            <a:noFill/>
          </p:spPr>
          <p:txBody>
            <a:bodyPr wrap="square" rtlCol="0">
              <a:spAutoFit/>
            </a:bodyPr>
            <a:lstStyle/>
            <a:p>
              <a:r>
                <a:rPr lang="en-US" sz="1400" b="1" dirty="0" smtClean="0"/>
                <a:t>Shell &amp; Yoke</a:t>
              </a:r>
            </a:p>
            <a:p>
              <a:endParaRPr lang="en-US" dirty="0"/>
            </a:p>
          </p:txBody>
        </p:sp>
      </p:grpSp>
      <p:grpSp>
        <p:nvGrpSpPr>
          <p:cNvPr id="30" name="Group 29"/>
          <p:cNvGrpSpPr/>
          <p:nvPr/>
        </p:nvGrpSpPr>
        <p:grpSpPr>
          <a:xfrm>
            <a:off x="5780609" y="1371601"/>
            <a:ext cx="1201865" cy="2233867"/>
            <a:chOff x="6028467" y="1387762"/>
            <a:chExt cx="1201865" cy="2233867"/>
          </a:xfrm>
        </p:grpSpPr>
        <p:pic>
          <p:nvPicPr>
            <p:cNvPr id="14" name="Picture 13" descr="DSC00029.JPG"/>
            <p:cNvPicPr>
              <a:picLocks noChangeAspect="1"/>
            </p:cNvPicPr>
            <p:nvPr/>
          </p:nvPicPr>
          <p:blipFill>
            <a:blip r:embed="rId6" cstate="print">
              <a:extLst>
                <a:ext uri="{28A0092B-C50C-407E-A947-70E740481C1C}">
                  <a14:useLocalDpi xmlns:a14="http://schemas.microsoft.com/office/drawing/2010/main"/>
                </a:ext>
              </a:extLst>
            </a:blip>
            <a:srcRect/>
            <a:stretch>
              <a:fillRect/>
            </a:stretch>
          </p:blipFill>
          <p:spPr>
            <a:xfrm rot="16200000">
              <a:off x="5638801" y="1777428"/>
              <a:ext cx="1981198" cy="1201865"/>
            </a:xfrm>
            <a:prstGeom prst="rect">
              <a:avLst/>
            </a:prstGeom>
            <a:ln>
              <a:noFill/>
            </a:ln>
            <a:effectLst>
              <a:softEdge rad="112500"/>
            </a:effectLst>
          </p:spPr>
        </p:pic>
        <p:sp>
          <p:nvSpPr>
            <p:cNvPr id="17" name="TextBox 16"/>
            <p:cNvSpPr txBox="1"/>
            <p:nvPr/>
          </p:nvSpPr>
          <p:spPr>
            <a:xfrm>
              <a:off x="6272568" y="3313852"/>
              <a:ext cx="639919" cy="307777"/>
            </a:xfrm>
            <a:prstGeom prst="rect">
              <a:avLst/>
            </a:prstGeom>
            <a:noFill/>
          </p:spPr>
          <p:txBody>
            <a:bodyPr wrap="none" rtlCol="0">
              <a:spAutoFit/>
            </a:bodyPr>
            <a:lstStyle/>
            <a:p>
              <a:pPr algn="ctr"/>
              <a:r>
                <a:rPr lang="en-US" sz="1400" b="1" dirty="0" smtClean="0"/>
                <a:t>Pads</a:t>
              </a:r>
            </a:p>
          </p:txBody>
        </p:sp>
      </p:grpSp>
      <p:grpSp>
        <p:nvGrpSpPr>
          <p:cNvPr id="31" name="Group 30"/>
          <p:cNvGrpSpPr/>
          <p:nvPr/>
        </p:nvGrpSpPr>
        <p:grpSpPr>
          <a:xfrm>
            <a:off x="7089485" y="1407571"/>
            <a:ext cx="1285313" cy="2644945"/>
            <a:chOff x="7089485" y="1407571"/>
            <a:chExt cx="1285313" cy="2644945"/>
          </a:xfrm>
        </p:grpSpPr>
        <p:sp>
          <p:nvSpPr>
            <p:cNvPr id="18" name="TextBox 17"/>
            <p:cNvSpPr txBox="1"/>
            <p:nvPr/>
          </p:nvSpPr>
          <p:spPr>
            <a:xfrm>
              <a:off x="7294107" y="3313852"/>
              <a:ext cx="1060460" cy="738664"/>
            </a:xfrm>
            <a:prstGeom prst="rect">
              <a:avLst/>
            </a:prstGeom>
            <a:noFill/>
          </p:spPr>
          <p:txBody>
            <a:bodyPr wrap="square" rtlCol="0">
              <a:spAutoFit/>
            </a:bodyPr>
            <a:lstStyle/>
            <a:p>
              <a:pPr algn="ctr"/>
              <a:r>
                <a:rPr lang="en-US" sz="1400" b="1" dirty="0" smtClean="0"/>
                <a:t>Bladders</a:t>
              </a:r>
            </a:p>
            <a:p>
              <a:pPr algn="ctr"/>
              <a:r>
                <a:rPr lang="en-US" sz="1400" b="1" dirty="0" smtClean="0"/>
                <a:t> Keys</a:t>
              </a:r>
            </a:p>
            <a:p>
              <a:pPr algn="ctr"/>
              <a:r>
                <a:rPr lang="en-US" sz="1400" b="1" dirty="0" smtClean="0"/>
                <a:t>Shims</a:t>
              </a:r>
              <a:endParaRPr lang="en-US" sz="1400" b="1" dirty="0"/>
            </a:p>
          </p:txBody>
        </p:sp>
        <p:pic>
          <p:nvPicPr>
            <p:cNvPr id="19" name="Picture 18" descr="Image0013.jpg"/>
            <p:cNvPicPr>
              <a:picLocks noChangeAspect="1"/>
            </p:cNvPicPr>
            <p:nvPr/>
          </p:nvPicPr>
          <p:blipFill>
            <a:blip r:embed="rId7" cstate="print">
              <a:extLst>
                <a:ext uri="{28A0092B-C50C-407E-A947-70E740481C1C}">
                  <a14:useLocalDpi xmlns:a14="http://schemas.microsoft.com/office/drawing/2010/main"/>
                </a:ext>
              </a:extLst>
            </a:blip>
            <a:srcRect/>
            <a:stretch>
              <a:fillRect/>
            </a:stretch>
          </p:blipFill>
          <p:spPr>
            <a:xfrm>
              <a:off x="7089485" y="1407571"/>
              <a:ext cx="1285313" cy="1942252"/>
            </a:xfrm>
            <a:prstGeom prst="rect">
              <a:avLst/>
            </a:prstGeom>
            <a:ln>
              <a:noFill/>
            </a:ln>
            <a:effectLst>
              <a:softEdge rad="112500"/>
            </a:effectLst>
          </p:spPr>
        </p:pic>
      </p:grpSp>
      <p:sp>
        <p:nvSpPr>
          <p:cNvPr id="20" name="TextBox 19"/>
          <p:cNvSpPr txBox="1"/>
          <p:nvPr/>
        </p:nvSpPr>
        <p:spPr>
          <a:xfrm>
            <a:off x="152399" y="3657600"/>
            <a:ext cx="1823749" cy="861774"/>
          </a:xfrm>
          <a:prstGeom prst="rect">
            <a:avLst/>
          </a:prstGeom>
          <a:effectLst>
            <a:glow rad="63500">
              <a:schemeClr val="accent1">
                <a:alpha val="45000"/>
                <a:satMod val="120000"/>
              </a:schemeClr>
            </a:glow>
            <a:innerShdw dist="50800" dir="2700000">
              <a:prstClr val="black">
                <a:alpha val="50000"/>
              </a:prstClr>
            </a:innerShdw>
          </a:effectLst>
        </p:spPr>
        <p:style>
          <a:lnRef idx="1">
            <a:schemeClr val="accent1"/>
          </a:lnRef>
          <a:fillRef idx="2">
            <a:schemeClr val="accent1"/>
          </a:fillRef>
          <a:effectRef idx="1">
            <a:schemeClr val="accent1"/>
          </a:effectRef>
          <a:fontRef idx="minor">
            <a:schemeClr val="dk1"/>
          </a:fontRef>
        </p:style>
        <p:txBody>
          <a:bodyPr wrap="square" rtlCol="0">
            <a:spAutoFit/>
          </a:bodyPr>
          <a:lstStyle/>
          <a:p>
            <a:r>
              <a:rPr lang="el-GR" dirty="0" smtClean="0"/>
              <a:t> </a:t>
            </a:r>
            <a:endParaRPr lang="en-US" dirty="0" smtClean="0"/>
          </a:p>
          <a:p>
            <a:pPr algn="ctr"/>
            <a:r>
              <a:rPr lang="en-US" sz="1400" dirty="0" smtClean="0">
                <a:solidFill>
                  <a:schemeClr val="tx2">
                    <a:lumMod val="75000"/>
                  </a:schemeClr>
                </a:solidFill>
                <a:latin typeface="Cambria" pitchFamily="18" charset="0"/>
              </a:rPr>
              <a:t>Assembly Overview</a:t>
            </a:r>
          </a:p>
          <a:p>
            <a:endParaRPr lang="en-US" dirty="0"/>
          </a:p>
        </p:txBody>
      </p:sp>
      <p:grpSp>
        <p:nvGrpSpPr>
          <p:cNvPr id="37" name="Group 36"/>
          <p:cNvGrpSpPr/>
          <p:nvPr/>
        </p:nvGrpSpPr>
        <p:grpSpPr>
          <a:xfrm>
            <a:off x="2324119" y="4052516"/>
            <a:ext cx="5752065" cy="2670534"/>
            <a:chOff x="2324119" y="4052516"/>
            <a:chExt cx="5752065" cy="2670534"/>
          </a:xfrm>
        </p:grpSpPr>
        <p:sp>
          <p:nvSpPr>
            <p:cNvPr id="25" name="TextBox 24"/>
            <p:cNvSpPr txBox="1"/>
            <p:nvPr/>
          </p:nvSpPr>
          <p:spPr>
            <a:xfrm>
              <a:off x="2324232" y="6424456"/>
              <a:ext cx="1560463" cy="292388"/>
            </a:xfrm>
            <a:prstGeom prst="rect">
              <a:avLst/>
            </a:prstGeom>
            <a:noFill/>
          </p:spPr>
          <p:txBody>
            <a:bodyPr wrap="square" rtlCol="0">
              <a:spAutoFit/>
            </a:bodyPr>
            <a:lstStyle/>
            <a:p>
              <a:r>
                <a:rPr lang="en-US" sz="1300" u="sng" dirty="0" smtClean="0"/>
                <a:t>Connection Side</a:t>
              </a:r>
              <a:endParaRPr lang="en-US" sz="1300" u="sng" dirty="0"/>
            </a:p>
          </p:txBody>
        </p:sp>
        <p:sp>
          <p:nvSpPr>
            <p:cNvPr id="26" name="TextBox 25"/>
            <p:cNvSpPr txBox="1"/>
            <p:nvPr/>
          </p:nvSpPr>
          <p:spPr>
            <a:xfrm>
              <a:off x="4178827" y="6424456"/>
              <a:ext cx="1867229" cy="292388"/>
            </a:xfrm>
            <a:prstGeom prst="rect">
              <a:avLst/>
            </a:prstGeom>
            <a:noFill/>
          </p:spPr>
          <p:txBody>
            <a:bodyPr wrap="square" rtlCol="0">
              <a:spAutoFit/>
            </a:bodyPr>
            <a:lstStyle/>
            <a:p>
              <a:r>
                <a:rPr lang="en-US" sz="1300" u="sng" dirty="0" smtClean="0"/>
                <a:t>Non-Connection Side</a:t>
              </a:r>
              <a:endParaRPr lang="en-US" sz="1300" u="sng" dirty="0"/>
            </a:p>
          </p:txBody>
        </p:sp>
        <p:pic>
          <p:nvPicPr>
            <p:cNvPr id="33" name="Picture 32" descr="DSCF1148[1].jpg"/>
            <p:cNvPicPr>
              <a:picLocks noChangeAspect="1"/>
            </p:cNvPicPr>
            <p:nvPr/>
          </p:nvPicPr>
          <p:blipFill>
            <a:blip r:embed="rId8" cstate="print">
              <a:extLst>
                <a:ext uri="{28A0092B-C50C-407E-A947-70E740481C1C}">
                  <a14:useLocalDpi xmlns:a14="http://schemas.microsoft.com/office/drawing/2010/main"/>
                </a:ext>
              </a:extLst>
            </a:blip>
            <a:stretch>
              <a:fillRect/>
            </a:stretch>
          </p:blipFill>
          <p:spPr>
            <a:xfrm>
              <a:off x="6220805" y="4052516"/>
              <a:ext cx="1560576" cy="2080768"/>
            </a:xfrm>
            <a:prstGeom prst="rect">
              <a:avLst/>
            </a:prstGeom>
          </p:spPr>
        </p:pic>
        <p:pic>
          <p:nvPicPr>
            <p:cNvPr id="34" name="Picture 33" descr="IMG_0793.JPG"/>
            <p:cNvPicPr>
              <a:picLocks noChangeAspect="1"/>
            </p:cNvPicPr>
            <p:nvPr/>
          </p:nvPicPr>
          <p:blipFill>
            <a:blip r:embed="rId9" cstate="print">
              <a:extLst>
                <a:ext uri="{28A0092B-C50C-407E-A947-70E740481C1C}">
                  <a14:useLocalDpi xmlns:a14="http://schemas.microsoft.com/office/drawing/2010/main"/>
                </a:ext>
              </a:extLst>
            </a:blip>
            <a:stretch>
              <a:fillRect/>
            </a:stretch>
          </p:blipFill>
          <p:spPr>
            <a:xfrm>
              <a:off x="4325385" y="4052516"/>
              <a:ext cx="1560576" cy="2080768"/>
            </a:xfrm>
            <a:prstGeom prst="rect">
              <a:avLst/>
            </a:prstGeom>
          </p:spPr>
        </p:pic>
        <p:pic>
          <p:nvPicPr>
            <p:cNvPr id="35" name="Picture 34" descr="IMG_0803.JPG"/>
            <p:cNvPicPr>
              <a:picLocks noChangeAspect="1"/>
            </p:cNvPicPr>
            <p:nvPr/>
          </p:nvPicPr>
          <p:blipFill>
            <a:blip r:embed="rId10" cstate="print">
              <a:extLst>
                <a:ext uri="{28A0092B-C50C-407E-A947-70E740481C1C}">
                  <a14:useLocalDpi xmlns:a14="http://schemas.microsoft.com/office/drawing/2010/main"/>
                </a:ext>
              </a:extLst>
            </a:blip>
            <a:stretch>
              <a:fillRect/>
            </a:stretch>
          </p:blipFill>
          <p:spPr>
            <a:xfrm>
              <a:off x="2324119" y="4052516"/>
              <a:ext cx="1560576" cy="2080768"/>
            </a:xfrm>
            <a:prstGeom prst="rect">
              <a:avLst/>
            </a:prstGeom>
          </p:spPr>
        </p:pic>
        <p:sp>
          <p:nvSpPr>
            <p:cNvPr id="36" name="TextBox 35"/>
            <p:cNvSpPr txBox="1"/>
            <p:nvPr/>
          </p:nvSpPr>
          <p:spPr>
            <a:xfrm>
              <a:off x="6208955" y="6430662"/>
              <a:ext cx="1867229" cy="292388"/>
            </a:xfrm>
            <a:prstGeom prst="rect">
              <a:avLst/>
            </a:prstGeom>
            <a:noFill/>
          </p:spPr>
          <p:txBody>
            <a:bodyPr wrap="square" rtlCol="0">
              <a:spAutoFit/>
            </a:bodyPr>
            <a:lstStyle/>
            <a:p>
              <a:r>
                <a:rPr lang="en-US" sz="1300" u="sng" dirty="0" smtClean="0"/>
                <a:t>Ready for cold tests</a:t>
              </a:r>
              <a:endParaRPr lang="en-US" sz="1300" u="sng" dirty="0"/>
            </a:p>
          </p:txBody>
        </p:sp>
      </p:gr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box(in)">
                                      <p:cBhvr>
                                        <p:cTn id="7" dur="500"/>
                                        <p:tgtEl>
                                          <p:spTgt spid="9"/>
                                        </p:tgtEl>
                                      </p:cBhvr>
                                    </p:animEffect>
                                  </p:childTnLst>
                                </p:cTn>
                              </p:par>
                              <p:par>
                                <p:cTn id="8" presetID="4" presetClass="entr" presetSubtype="16" fill="hold" nodeType="withEffect">
                                  <p:stCondLst>
                                    <p:cond delay="0"/>
                                  </p:stCondLst>
                                  <p:childTnLst>
                                    <p:set>
                                      <p:cBhvr>
                                        <p:cTn id="9" dur="1" fill="hold">
                                          <p:stCondLst>
                                            <p:cond delay="0"/>
                                          </p:stCondLst>
                                        </p:cTn>
                                        <p:tgtEl>
                                          <p:spTgt spid="28"/>
                                        </p:tgtEl>
                                        <p:attrNameLst>
                                          <p:attrName>style.visibility</p:attrName>
                                        </p:attrNameLst>
                                      </p:cBhvr>
                                      <p:to>
                                        <p:strVal val="visible"/>
                                      </p:to>
                                    </p:set>
                                    <p:animEffect transition="in" filter="box(in)">
                                      <p:cBhvr>
                                        <p:cTn id="10" dur="500"/>
                                        <p:tgtEl>
                                          <p:spTgt spid="28"/>
                                        </p:tgtEl>
                                      </p:cBhvr>
                                    </p:animEffect>
                                  </p:childTnLst>
                                </p:cTn>
                              </p:par>
                              <p:par>
                                <p:cTn id="11" presetID="4" presetClass="entr" presetSubtype="16" fill="hold" nodeType="withEffect">
                                  <p:stCondLst>
                                    <p:cond delay="0"/>
                                  </p:stCondLst>
                                  <p:childTnLst>
                                    <p:set>
                                      <p:cBhvr>
                                        <p:cTn id="12" dur="1" fill="hold">
                                          <p:stCondLst>
                                            <p:cond delay="0"/>
                                          </p:stCondLst>
                                        </p:cTn>
                                        <p:tgtEl>
                                          <p:spTgt spid="29"/>
                                        </p:tgtEl>
                                        <p:attrNameLst>
                                          <p:attrName>style.visibility</p:attrName>
                                        </p:attrNameLst>
                                      </p:cBhvr>
                                      <p:to>
                                        <p:strVal val="visible"/>
                                      </p:to>
                                    </p:set>
                                    <p:animEffect transition="in" filter="box(in)">
                                      <p:cBhvr>
                                        <p:cTn id="13" dur="500"/>
                                        <p:tgtEl>
                                          <p:spTgt spid="29"/>
                                        </p:tgtEl>
                                      </p:cBhvr>
                                    </p:animEffect>
                                  </p:childTnLst>
                                </p:cTn>
                              </p:par>
                              <p:par>
                                <p:cTn id="14" presetID="4" presetClass="entr" presetSubtype="16" fill="hold" nodeType="withEffect">
                                  <p:stCondLst>
                                    <p:cond delay="0"/>
                                  </p:stCondLst>
                                  <p:childTnLst>
                                    <p:set>
                                      <p:cBhvr>
                                        <p:cTn id="15" dur="1" fill="hold">
                                          <p:stCondLst>
                                            <p:cond delay="0"/>
                                          </p:stCondLst>
                                        </p:cTn>
                                        <p:tgtEl>
                                          <p:spTgt spid="30"/>
                                        </p:tgtEl>
                                        <p:attrNameLst>
                                          <p:attrName>style.visibility</p:attrName>
                                        </p:attrNameLst>
                                      </p:cBhvr>
                                      <p:to>
                                        <p:strVal val="visible"/>
                                      </p:to>
                                    </p:set>
                                    <p:animEffect transition="in" filter="box(in)">
                                      <p:cBhvr>
                                        <p:cTn id="16" dur="500"/>
                                        <p:tgtEl>
                                          <p:spTgt spid="30"/>
                                        </p:tgtEl>
                                      </p:cBhvr>
                                    </p:animEffect>
                                  </p:childTnLst>
                                </p:cTn>
                              </p:par>
                              <p:par>
                                <p:cTn id="17" presetID="4" presetClass="entr" presetSubtype="16" fill="hold" nodeType="withEffect">
                                  <p:stCondLst>
                                    <p:cond delay="0"/>
                                  </p:stCondLst>
                                  <p:childTnLst>
                                    <p:set>
                                      <p:cBhvr>
                                        <p:cTn id="18" dur="1" fill="hold">
                                          <p:stCondLst>
                                            <p:cond delay="0"/>
                                          </p:stCondLst>
                                        </p:cTn>
                                        <p:tgtEl>
                                          <p:spTgt spid="31"/>
                                        </p:tgtEl>
                                        <p:attrNameLst>
                                          <p:attrName>style.visibility</p:attrName>
                                        </p:attrNameLst>
                                      </p:cBhvr>
                                      <p:to>
                                        <p:strVal val="visible"/>
                                      </p:to>
                                    </p:set>
                                    <p:animEffect transition="in" filter="box(in)">
                                      <p:cBhvr>
                                        <p:cTn id="19" dur="500"/>
                                        <p:tgtEl>
                                          <p:spTgt spid="31"/>
                                        </p:tgtEl>
                                      </p:cBhvr>
                                    </p:animEffect>
                                  </p:childTnLst>
                                </p:cTn>
                              </p:par>
                            </p:childTnLst>
                          </p:cTn>
                        </p:par>
                      </p:childTnLst>
                    </p:cTn>
                  </p:par>
                  <p:par>
                    <p:cTn id="20" fill="hold">
                      <p:stCondLst>
                        <p:cond delay="indefinite"/>
                      </p:stCondLst>
                      <p:childTnLst>
                        <p:par>
                          <p:cTn id="21" fill="hold">
                            <p:stCondLst>
                              <p:cond delay="0"/>
                            </p:stCondLst>
                            <p:childTnLst>
                              <p:par>
                                <p:cTn id="22" presetID="4" presetClass="entr" presetSubtype="16" fill="hold" grpId="0" nodeType="clickEffect">
                                  <p:stCondLst>
                                    <p:cond delay="0"/>
                                  </p:stCondLst>
                                  <p:childTnLst>
                                    <p:set>
                                      <p:cBhvr>
                                        <p:cTn id="23" dur="1" fill="hold">
                                          <p:stCondLst>
                                            <p:cond delay="0"/>
                                          </p:stCondLst>
                                        </p:cTn>
                                        <p:tgtEl>
                                          <p:spTgt spid="20"/>
                                        </p:tgtEl>
                                        <p:attrNameLst>
                                          <p:attrName>style.visibility</p:attrName>
                                        </p:attrNameLst>
                                      </p:cBhvr>
                                      <p:to>
                                        <p:strVal val="visible"/>
                                      </p:to>
                                    </p:set>
                                    <p:animEffect transition="in" filter="box(in)">
                                      <p:cBhvr>
                                        <p:cTn id="24" dur="500"/>
                                        <p:tgtEl>
                                          <p:spTgt spid="20"/>
                                        </p:tgtEl>
                                      </p:cBhvr>
                                    </p:animEffect>
                                  </p:childTnLst>
                                </p:cTn>
                              </p:par>
                              <p:par>
                                <p:cTn id="25" presetID="4" presetClass="entr" presetSubtype="16" fill="hold" nodeType="withEffect">
                                  <p:stCondLst>
                                    <p:cond delay="0"/>
                                  </p:stCondLst>
                                  <p:childTnLst>
                                    <p:set>
                                      <p:cBhvr>
                                        <p:cTn id="26" dur="1" fill="hold">
                                          <p:stCondLst>
                                            <p:cond delay="0"/>
                                          </p:stCondLst>
                                        </p:cTn>
                                        <p:tgtEl>
                                          <p:spTgt spid="37"/>
                                        </p:tgtEl>
                                        <p:attrNameLst>
                                          <p:attrName>style.visibility</p:attrName>
                                        </p:attrNameLst>
                                      </p:cBhvr>
                                      <p:to>
                                        <p:strVal val="visible"/>
                                      </p:to>
                                    </p:set>
                                    <p:animEffect transition="in" filter="box(in)">
                                      <p:cBhvr>
                                        <p:cTn id="27"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20"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392998" y="155135"/>
            <a:ext cx="2446144" cy="876871"/>
          </a:xfrm>
        </p:spPr>
        <p:txBody>
          <a:bodyPr>
            <a:normAutofit/>
          </a:bodyPr>
          <a:lstStyle/>
          <a:p>
            <a:r>
              <a:rPr lang="en-GB" dirty="0" smtClean="0"/>
              <a:t>SMC coils</a:t>
            </a:r>
            <a:endParaRPr lang="en-GB" dirty="0"/>
          </a:p>
        </p:txBody>
      </p:sp>
      <p:pic>
        <p:nvPicPr>
          <p:cNvPr id="7" name="Content Placeholder 6" descr="Logo CERN.png"/>
          <p:cNvPicPr>
            <a:picLocks noGrp="1" noChangeAspect="1"/>
          </p:cNvPicPr>
          <p:nvPr>
            <p:ph sz="quarter" idx="1"/>
          </p:nvPr>
        </p:nvPicPr>
        <p:blipFill>
          <a:blip r:embed="rId3" cstate="print">
            <a:extLst>
              <a:ext uri="{28A0092B-C50C-407E-A947-70E740481C1C}">
                <a14:useLocalDpi xmlns:a14="http://schemas.microsoft.com/office/drawing/2010/main"/>
              </a:ext>
            </a:extLst>
          </a:blip>
          <a:srcRect l="-27686" r="-27686"/>
          <a:stretch>
            <a:fillRect/>
          </a:stretch>
        </p:blipFill>
        <p:spPr>
          <a:xfrm>
            <a:off x="7089485" y="108081"/>
            <a:ext cx="1265082" cy="825660"/>
          </a:xfrm>
        </p:spPr>
      </p:pic>
      <p:sp>
        <p:nvSpPr>
          <p:cNvPr id="4" name="Date Placeholder 3"/>
          <p:cNvSpPr>
            <a:spLocks noGrp="1"/>
          </p:cNvSpPr>
          <p:nvPr>
            <p:ph type="dt" sz="half" idx="14"/>
          </p:nvPr>
        </p:nvSpPr>
        <p:spPr>
          <a:xfrm rot="5400000">
            <a:off x="8177877" y="430375"/>
            <a:ext cx="1028634" cy="384049"/>
          </a:xfrm>
        </p:spPr>
        <p:txBody>
          <a:bodyPr/>
          <a:lstStyle/>
          <a:p>
            <a:r>
              <a:rPr lang="fr-CH" dirty="0" smtClean="0"/>
              <a:t>20/01/2011</a:t>
            </a:r>
            <a:endParaRPr lang="en-GB" dirty="0"/>
          </a:p>
        </p:txBody>
      </p:sp>
      <p:sp>
        <p:nvSpPr>
          <p:cNvPr id="5" name="Slide Number Placeholder 4"/>
          <p:cNvSpPr>
            <a:spLocks noGrp="1"/>
          </p:cNvSpPr>
          <p:nvPr>
            <p:ph type="sldNum" sz="quarter" idx="15"/>
          </p:nvPr>
        </p:nvSpPr>
        <p:spPr/>
        <p:txBody>
          <a:bodyPr/>
          <a:lstStyle/>
          <a:p>
            <a:fld id="{F4E70152-D437-0B4A-8530-94A07B6DC10B}" type="slidenum">
              <a:rPr lang="en-GB" smtClean="0"/>
              <a:pPr/>
              <a:t>6</a:t>
            </a:fld>
            <a:endParaRPr lang="en-GB"/>
          </a:p>
        </p:txBody>
      </p:sp>
      <p:sp>
        <p:nvSpPr>
          <p:cNvPr id="12" name="Footer Placeholder 5"/>
          <p:cNvSpPr>
            <a:spLocks noGrp="1"/>
          </p:cNvSpPr>
          <p:nvPr>
            <p:ph type="ftr" sz="quarter" idx="16"/>
          </p:nvPr>
        </p:nvSpPr>
        <p:spPr>
          <a:xfrm rot="5400000">
            <a:off x="5995541" y="3829602"/>
            <a:ext cx="5189689" cy="365760"/>
          </a:xfrm>
        </p:spPr>
        <p:txBody>
          <a:bodyPr/>
          <a:lstStyle/>
          <a:p>
            <a:r>
              <a:rPr lang="en-US" dirty="0" smtClean="0"/>
              <a:t>J.C. Perez TE-MSC-ML               </a:t>
            </a:r>
            <a:r>
              <a:rPr lang="en-US" dirty="0" err="1" smtClean="0"/>
              <a:t>Eucard</a:t>
            </a:r>
            <a:r>
              <a:rPr lang="en-US" dirty="0" smtClean="0"/>
              <a:t> WP7-HFM                     						ESAC Review (</a:t>
            </a:r>
            <a:r>
              <a:rPr lang="en-US" dirty="0" err="1" smtClean="0"/>
              <a:t>Saclay</a:t>
            </a:r>
            <a:r>
              <a:rPr lang="en-US" dirty="0" smtClean="0"/>
              <a:t>)</a:t>
            </a:r>
            <a:endParaRPr lang="en-GB" dirty="0"/>
          </a:p>
        </p:txBody>
      </p:sp>
      <p:pic>
        <p:nvPicPr>
          <p:cNvPr id="8" name="Picture 7" descr="Logo Eucard.jpg"/>
          <p:cNvPicPr>
            <a:picLocks noChangeAspect="1"/>
          </p:cNvPicPr>
          <p:nvPr/>
        </p:nvPicPr>
        <p:blipFill>
          <a:blip r:embed="rId4"/>
          <a:stretch>
            <a:fillRect/>
          </a:stretch>
        </p:blipFill>
        <p:spPr>
          <a:xfrm>
            <a:off x="313136" y="108081"/>
            <a:ext cx="1924050" cy="923925"/>
          </a:xfrm>
          <a:prstGeom prst="rect">
            <a:avLst/>
          </a:prstGeom>
        </p:spPr>
      </p:pic>
      <p:grpSp>
        <p:nvGrpSpPr>
          <p:cNvPr id="39" name="Group 38"/>
          <p:cNvGrpSpPr/>
          <p:nvPr/>
        </p:nvGrpSpPr>
        <p:grpSpPr>
          <a:xfrm>
            <a:off x="313136" y="1326217"/>
            <a:ext cx="4510518" cy="2120446"/>
            <a:chOff x="313136" y="1326218"/>
            <a:chExt cx="4742426" cy="2271581"/>
          </a:xfrm>
        </p:grpSpPr>
        <p:grpSp>
          <p:nvGrpSpPr>
            <p:cNvPr id="38" name="Group 37"/>
            <p:cNvGrpSpPr/>
            <p:nvPr/>
          </p:nvGrpSpPr>
          <p:grpSpPr>
            <a:xfrm>
              <a:off x="313136" y="1326218"/>
              <a:ext cx="4742426" cy="1778410"/>
              <a:chOff x="313136" y="1326218"/>
              <a:chExt cx="4742426" cy="1778410"/>
            </a:xfrm>
          </p:grpSpPr>
          <p:pic>
            <p:nvPicPr>
              <p:cNvPr id="32" name="Picture 31" descr="Copy of IMG_0106.jpg"/>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a:off x="2684350" y="1326219"/>
                <a:ext cx="2371212" cy="1778409"/>
              </a:xfrm>
              <a:prstGeom prst="rect">
                <a:avLst/>
              </a:prstGeom>
            </p:spPr>
          </p:pic>
          <p:pic>
            <p:nvPicPr>
              <p:cNvPr id="33" name="Picture 32" descr="IMG_0289.jpg"/>
              <p:cNvPicPr>
                <a:picLocks noChangeAspect="1"/>
              </p:cNvPicPr>
              <p:nvPr/>
            </p:nvPicPr>
            <p:blipFill>
              <a:blip r:embed="rId6" cstate="print">
                <a:extLst>
                  <a:ext uri="{28A0092B-C50C-407E-A947-70E740481C1C}">
                    <a14:useLocalDpi xmlns:a14="http://schemas.microsoft.com/office/drawing/2010/main"/>
                  </a:ext>
                </a:extLst>
              </a:blip>
              <a:stretch>
                <a:fillRect/>
              </a:stretch>
            </p:blipFill>
            <p:spPr>
              <a:xfrm>
                <a:off x="313136" y="1326218"/>
                <a:ext cx="2371213" cy="1778410"/>
              </a:xfrm>
              <a:prstGeom prst="rect">
                <a:avLst/>
              </a:prstGeom>
            </p:spPr>
          </p:pic>
        </p:grpSp>
        <p:sp>
          <p:nvSpPr>
            <p:cNvPr id="37" name="TextBox 36"/>
            <p:cNvSpPr txBox="1"/>
            <p:nvPr/>
          </p:nvSpPr>
          <p:spPr>
            <a:xfrm>
              <a:off x="1234153" y="3202143"/>
              <a:ext cx="3522112" cy="395656"/>
            </a:xfrm>
            <a:prstGeom prst="rect">
              <a:avLst/>
            </a:prstGeom>
            <a:noFill/>
          </p:spPr>
          <p:txBody>
            <a:bodyPr wrap="square" rtlCol="0">
              <a:spAutoFit/>
            </a:bodyPr>
            <a:lstStyle/>
            <a:p>
              <a:r>
                <a:rPr lang="en-GB" dirty="0" smtClean="0"/>
                <a:t>Coil and reaction mould</a:t>
              </a:r>
              <a:endParaRPr lang="en-GB" dirty="0"/>
            </a:p>
          </p:txBody>
        </p:sp>
      </p:grpSp>
      <p:grpSp>
        <p:nvGrpSpPr>
          <p:cNvPr id="41" name="Group 40"/>
          <p:cNvGrpSpPr/>
          <p:nvPr/>
        </p:nvGrpSpPr>
        <p:grpSpPr>
          <a:xfrm>
            <a:off x="313136" y="2842931"/>
            <a:ext cx="4120255" cy="2199021"/>
            <a:chOff x="313136" y="3202142"/>
            <a:chExt cx="4543282" cy="2269003"/>
          </a:xfrm>
        </p:grpSpPr>
        <p:pic>
          <p:nvPicPr>
            <p:cNvPr id="34" name="Picture 33" descr="IMG_0342.JPG"/>
            <p:cNvPicPr>
              <a:picLocks noChangeAspect="1"/>
            </p:cNvPicPr>
            <p:nvPr/>
          </p:nvPicPr>
          <p:blipFill>
            <a:blip r:embed="rId7" cstate="print">
              <a:extLst>
                <a:ext uri="{28A0092B-C50C-407E-A947-70E740481C1C}">
                  <a14:useLocalDpi xmlns:a14="http://schemas.microsoft.com/office/drawing/2010/main"/>
                </a:ext>
              </a:extLst>
            </a:blip>
            <a:srcRect/>
            <a:stretch>
              <a:fillRect/>
            </a:stretch>
          </p:blipFill>
          <p:spPr>
            <a:xfrm>
              <a:off x="313136" y="3202142"/>
              <a:ext cx="4543282" cy="1702117"/>
            </a:xfrm>
            <a:prstGeom prst="rect">
              <a:avLst/>
            </a:prstGeom>
          </p:spPr>
        </p:pic>
        <p:sp>
          <p:nvSpPr>
            <p:cNvPr id="40" name="TextBox 39"/>
            <p:cNvSpPr txBox="1"/>
            <p:nvPr/>
          </p:nvSpPr>
          <p:spPr>
            <a:xfrm>
              <a:off x="1516827" y="5090059"/>
              <a:ext cx="2537312" cy="381086"/>
            </a:xfrm>
            <a:prstGeom prst="rect">
              <a:avLst/>
            </a:prstGeom>
            <a:noFill/>
          </p:spPr>
          <p:txBody>
            <a:bodyPr wrap="square" rtlCol="0">
              <a:spAutoFit/>
            </a:bodyPr>
            <a:lstStyle/>
            <a:p>
              <a:r>
                <a:rPr lang="en-GB" dirty="0" smtClean="0"/>
                <a:t>Instrumented coil</a:t>
              </a:r>
              <a:endParaRPr lang="en-GB" dirty="0"/>
            </a:p>
          </p:txBody>
        </p:sp>
      </p:grpSp>
      <p:grpSp>
        <p:nvGrpSpPr>
          <p:cNvPr id="43" name="Group 42"/>
          <p:cNvGrpSpPr/>
          <p:nvPr/>
        </p:nvGrpSpPr>
        <p:grpSpPr>
          <a:xfrm>
            <a:off x="5057228" y="1326218"/>
            <a:ext cx="3315000" cy="5113706"/>
            <a:chOff x="5057228" y="1326218"/>
            <a:chExt cx="3315000" cy="5113705"/>
          </a:xfrm>
        </p:grpSpPr>
        <p:grpSp>
          <p:nvGrpSpPr>
            <p:cNvPr id="36" name="Group 35"/>
            <p:cNvGrpSpPr/>
            <p:nvPr/>
          </p:nvGrpSpPr>
          <p:grpSpPr>
            <a:xfrm>
              <a:off x="5057228" y="1326218"/>
              <a:ext cx="3315000" cy="4583130"/>
              <a:chOff x="5057228" y="1326218"/>
              <a:chExt cx="3315000" cy="4583130"/>
            </a:xfrm>
          </p:grpSpPr>
          <p:pic>
            <p:nvPicPr>
              <p:cNvPr id="30" name="Picture 29" descr="DSC02721.JPG"/>
              <p:cNvPicPr>
                <a:picLocks noChangeAspect="1"/>
              </p:cNvPicPr>
              <p:nvPr/>
            </p:nvPicPr>
            <p:blipFill>
              <a:blip r:embed="rId8" cstate="print">
                <a:extLst>
                  <a:ext uri="{28A0092B-C50C-407E-A947-70E740481C1C}">
                    <a14:useLocalDpi xmlns:a14="http://schemas.microsoft.com/office/drawing/2010/main"/>
                  </a:ext>
                </a:extLst>
              </a:blip>
              <a:srcRect/>
              <a:stretch>
                <a:fillRect/>
              </a:stretch>
            </p:blipFill>
            <p:spPr>
              <a:xfrm rot="5400000">
                <a:off x="5324288" y="2678648"/>
                <a:ext cx="4400370" cy="1695510"/>
              </a:xfrm>
              <a:prstGeom prst="rect">
                <a:avLst/>
              </a:prstGeom>
            </p:spPr>
          </p:pic>
          <p:pic>
            <p:nvPicPr>
              <p:cNvPr id="31" name="Picture 30" descr="1Study SMC 3D-Model.jpg"/>
              <p:cNvPicPr>
                <a:picLocks noChangeAspect="1"/>
              </p:cNvPicPr>
              <p:nvPr/>
            </p:nvPicPr>
            <p:blipFill>
              <a:blip r:embed="rId9" cstate="print">
                <a:extLst>
                  <a:ext uri="{28A0092B-C50C-407E-A947-70E740481C1C}">
                    <a14:useLocalDpi xmlns:a14="http://schemas.microsoft.com/office/drawing/2010/main"/>
                  </a:ext>
                </a:extLst>
              </a:blip>
              <a:srcRect/>
              <a:stretch>
                <a:fillRect/>
              </a:stretch>
            </p:blipFill>
            <p:spPr>
              <a:xfrm rot="16200000">
                <a:off x="4201159" y="3398511"/>
                <a:ext cx="3366906" cy="1654767"/>
              </a:xfrm>
              <a:prstGeom prst="rect">
                <a:avLst/>
              </a:prstGeom>
            </p:spPr>
          </p:pic>
        </p:grpSp>
        <p:sp>
          <p:nvSpPr>
            <p:cNvPr id="42" name="TextBox 41"/>
            <p:cNvSpPr txBox="1"/>
            <p:nvPr/>
          </p:nvSpPr>
          <p:spPr>
            <a:xfrm>
              <a:off x="6261970" y="6070591"/>
              <a:ext cx="900051" cy="369332"/>
            </a:xfrm>
            <a:prstGeom prst="rect">
              <a:avLst/>
            </a:prstGeom>
            <a:noFill/>
          </p:spPr>
          <p:txBody>
            <a:bodyPr wrap="square" rtlCol="0">
              <a:spAutoFit/>
            </a:bodyPr>
            <a:lstStyle/>
            <a:p>
              <a:r>
                <a:rPr lang="en-GB" dirty="0" smtClean="0"/>
                <a:t>Traces</a:t>
              </a:r>
              <a:endParaRPr lang="en-GB" dirty="0"/>
            </a:p>
          </p:txBody>
        </p:sp>
      </p:grpSp>
      <p:grpSp>
        <p:nvGrpSpPr>
          <p:cNvPr id="46" name="Group 45"/>
          <p:cNvGrpSpPr/>
          <p:nvPr/>
        </p:nvGrpSpPr>
        <p:grpSpPr>
          <a:xfrm>
            <a:off x="313136" y="4319711"/>
            <a:ext cx="4510518" cy="2465462"/>
            <a:chOff x="313136" y="4158467"/>
            <a:chExt cx="4120255" cy="2059381"/>
          </a:xfrm>
        </p:grpSpPr>
        <p:grpSp>
          <p:nvGrpSpPr>
            <p:cNvPr id="35" name="Group 34"/>
            <p:cNvGrpSpPr/>
            <p:nvPr/>
          </p:nvGrpSpPr>
          <p:grpSpPr>
            <a:xfrm>
              <a:off x="313136" y="4158467"/>
              <a:ext cx="4120255" cy="1597657"/>
              <a:chOff x="346754" y="3299403"/>
              <a:chExt cx="4120255" cy="1597657"/>
            </a:xfrm>
          </p:grpSpPr>
          <p:pic>
            <p:nvPicPr>
              <p:cNvPr id="28" name="Picture 27" descr="1Study SMC 3D.tif"/>
              <p:cNvPicPr>
                <a:picLocks noChangeAspect="1"/>
              </p:cNvPicPr>
              <p:nvPr/>
            </p:nvPicPr>
            <p:blipFill>
              <a:blip r:embed="rId10" cstate="print">
                <a:extLst>
                  <a:ext uri="{28A0092B-C50C-407E-A947-70E740481C1C}">
                    <a14:useLocalDpi xmlns:a14="http://schemas.microsoft.com/office/drawing/2010/main"/>
                  </a:ext>
                </a:extLst>
              </a:blip>
              <a:stretch>
                <a:fillRect/>
              </a:stretch>
            </p:blipFill>
            <p:spPr>
              <a:xfrm>
                <a:off x="346754" y="3299403"/>
                <a:ext cx="1990046" cy="1592036"/>
              </a:xfrm>
              <a:prstGeom prst="rect">
                <a:avLst/>
              </a:prstGeom>
            </p:spPr>
          </p:pic>
          <p:pic>
            <p:nvPicPr>
              <p:cNvPr id="29" name="Picture 28" descr="Mock-up1.JPG"/>
              <p:cNvPicPr>
                <a:picLocks noChangeAspect="1"/>
              </p:cNvPicPr>
              <p:nvPr/>
            </p:nvPicPr>
            <p:blipFill>
              <a:blip r:embed="rId11" cstate="print">
                <a:extLst>
                  <a:ext uri="{28A0092B-C50C-407E-A947-70E740481C1C}">
                    <a14:useLocalDpi xmlns:a14="http://schemas.microsoft.com/office/drawing/2010/main"/>
                  </a:ext>
                </a:extLst>
              </a:blip>
              <a:stretch>
                <a:fillRect/>
              </a:stretch>
            </p:blipFill>
            <p:spPr>
              <a:xfrm>
                <a:off x="2336800" y="3299403"/>
                <a:ext cx="2130209" cy="1597657"/>
              </a:xfrm>
              <a:prstGeom prst="rect">
                <a:avLst/>
              </a:prstGeom>
            </p:spPr>
          </p:pic>
        </p:grpSp>
        <p:sp>
          <p:nvSpPr>
            <p:cNvPr id="44" name="TextBox 43"/>
            <p:cNvSpPr txBox="1"/>
            <p:nvPr/>
          </p:nvSpPr>
          <p:spPr>
            <a:xfrm>
              <a:off x="755088" y="5909348"/>
              <a:ext cx="2946919" cy="308500"/>
            </a:xfrm>
            <a:prstGeom prst="rect">
              <a:avLst/>
            </a:prstGeom>
            <a:noFill/>
          </p:spPr>
          <p:txBody>
            <a:bodyPr wrap="square" rtlCol="0">
              <a:spAutoFit/>
            </a:bodyPr>
            <a:lstStyle/>
            <a:p>
              <a:r>
                <a:rPr lang="en-GB" dirty="0" smtClean="0"/>
                <a:t>Interconnection mock-up</a:t>
              </a:r>
              <a:endParaRPr lang="en-GB" dirty="0"/>
            </a:p>
          </p:txBody>
        </p:sp>
      </p:gr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1"/>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2" presetClass="entr" presetSubtype="4" accel="50000" decel="50000" fill="hold" nodeType="clickEffect">
                                  <p:stCondLst>
                                    <p:cond delay="0"/>
                                  </p:stCondLst>
                                  <p:childTnLst>
                                    <p:set>
                                      <p:cBhvr>
                                        <p:cTn id="18" dur="1" fill="hold">
                                          <p:stCondLst>
                                            <p:cond delay="0"/>
                                          </p:stCondLst>
                                        </p:cTn>
                                        <p:tgtEl>
                                          <p:spTgt spid="46"/>
                                        </p:tgtEl>
                                        <p:attrNameLst>
                                          <p:attrName>style.visibility</p:attrName>
                                        </p:attrNameLst>
                                      </p:cBhvr>
                                      <p:to>
                                        <p:strVal val="visible"/>
                                      </p:to>
                                    </p:set>
                                    <p:anim calcmode="lin" valueType="num">
                                      <p:cBhvr additive="base">
                                        <p:cTn id="19" dur="500" fill="hold"/>
                                        <p:tgtEl>
                                          <p:spTgt spid="46"/>
                                        </p:tgtEl>
                                        <p:attrNameLst>
                                          <p:attrName>ppt_x</p:attrName>
                                        </p:attrNameLst>
                                      </p:cBhvr>
                                      <p:tavLst>
                                        <p:tav tm="0">
                                          <p:val>
                                            <p:strVal val="#ppt_x"/>
                                          </p:val>
                                        </p:tav>
                                        <p:tav tm="100000">
                                          <p:val>
                                            <p:strVal val="#ppt_x"/>
                                          </p:val>
                                        </p:tav>
                                      </p:tavLst>
                                    </p:anim>
                                    <p:anim calcmode="lin" valueType="num">
                                      <p:cBhvr additive="base">
                                        <p:cTn id="20" dur="500" fill="hold"/>
                                        <p:tgtEl>
                                          <p:spTgt spid="4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93710" y="260315"/>
            <a:ext cx="4295775" cy="584267"/>
          </a:xfrm>
        </p:spPr>
        <p:txBody>
          <a:bodyPr>
            <a:normAutofit/>
          </a:bodyPr>
          <a:lstStyle/>
          <a:p>
            <a:r>
              <a:rPr lang="en-GB" dirty="0" smtClean="0"/>
              <a:t>SMC FEM Models</a:t>
            </a:r>
            <a:endParaRPr lang="en-GB" dirty="0"/>
          </a:p>
        </p:txBody>
      </p:sp>
      <p:pic>
        <p:nvPicPr>
          <p:cNvPr id="7" name="Content Placeholder 6" descr="Logo CERN.png"/>
          <p:cNvPicPr>
            <a:picLocks noGrp="1" noChangeAspect="1"/>
          </p:cNvPicPr>
          <p:nvPr>
            <p:ph sz="quarter" idx="1"/>
          </p:nvPr>
        </p:nvPicPr>
        <p:blipFill>
          <a:blip r:embed="rId2" cstate="print">
            <a:extLst>
              <a:ext uri="{28A0092B-C50C-407E-A947-70E740481C1C}">
                <a14:useLocalDpi xmlns:a14="http://schemas.microsoft.com/office/drawing/2010/main"/>
              </a:ext>
            </a:extLst>
          </a:blip>
          <a:srcRect l="-27686" r="-27686"/>
          <a:stretch>
            <a:fillRect/>
          </a:stretch>
        </p:blipFill>
        <p:spPr>
          <a:xfrm>
            <a:off x="7089485" y="108081"/>
            <a:ext cx="1265082" cy="825660"/>
          </a:xfrm>
        </p:spPr>
      </p:pic>
      <p:sp>
        <p:nvSpPr>
          <p:cNvPr id="4" name="Date Placeholder 3"/>
          <p:cNvSpPr>
            <a:spLocks noGrp="1"/>
          </p:cNvSpPr>
          <p:nvPr>
            <p:ph type="dt" sz="half" idx="14"/>
          </p:nvPr>
        </p:nvSpPr>
        <p:spPr>
          <a:xfrm rot="5400000">
            <a:off x="8177877" y="430375"/>
            <a:ext cx="1028634" cy="384049"/>
          </a:xfrm>
        </p:spPr>
        <p:txBody>
          <a:bodyPr/>
          <a:lstStyle/>
          <a:p>
            <a:r>
              <a:rPr lang="fr-CH" dirty="0" smtClean="0"/>
              <a:t>20/01/2011</a:t>
            </a:r>
            <a:endParaRPr lang="en-GB" dirty="0"/>
          </a:p>
        </p:txBody>
      </p:sp>
      <p:sp>
        <p:nvSpPr>
          <p:cNvPr id="5" name="Slide Number Placeholder 4"/>
          <p:cNvSpPr>
            <a:spLocks noGrp="1"/>
          </p:cNvSpPr>
          <p:nvPr>
            <p:ph type="sldNum" sz="quarter" idx="15"/>
          </p:nvPr>
        </p:nvSpPr>
        <p:spPr/>
        <p:txBody>
          <a:bodyPr/>
          <a:lstStyle/>
          <a:p>
            <a:fld id="{F4E70152-D437-0B4A-8530-94A07B6DC10B}" type="slidenum">
              <a:rPr lang="en-GB" smtClean="0"/>
              <a:pPr/>
              <a:t>7</a:t>
            </a:fld>
            <a:endParaRPr lang="en-GB"/>
          </a:p>
        </p:txBody>
      </p:sp>
      <p:sp>
        <p:nvSpPr>
          <p:cNvPr id="12" name="Footer Placeholder 5"/>
          <p:cNvSpPr>
            <a:spLocks noGrp="1"/>
          </p:cNvSpPr>
          <p:nvPr>
            <p:ph type="ftr" sz="quarter" idx="16"/>
          </p:nvPr>
        </p:nvSpPr>
        <p:spPr>
          <a:xfrm rot="5400000">
            <a:off x="5946405" y="3878739"/>
            <a:ext cx="5287962" cy="365760"/>
          </a:xfrm>
        </p:spPr>
        <p:txBody>
          <a:bodyPr/>
          <a:lstStyle/>
          <a:p>
            <a:r>
              <a:rPr lang="en-US" dirty="0" smtClean="0"/>
              <a:t>J.C. Perez TE-MSC-ML          </a:t>
            </a:r>
            <a:r>
              <a:rPr lang="en-US" dirty="0" err="1" smtClean="0"/>
              <a:t>Eucard</a:t>
            </a:r>
            <a:r>
              <a:rPr lang="en-US" dirty="0" smtClean="0"/>
              <a:t> WP7-HFM                     ESAC 						Review (</a:t>
            </a:r>
            <a:r>
              <a:rPr lang="en-US" dirty="0" err="1" smtClean="0"/>
              <a:t>Saclay</a:t>
            </a:r>
            <a:r>
              <a:rPr lang="en-US" dirty="0" smtClean="0"/>
              <a:t>)</a:t>
            </a:r>
            <a:endParaRPr lang="en-GB" dirty="0"/>
          </a:p>
        </p:txBody>
      </p:sp>
      <p:pic>
        <p:nvPicPr>
          <p:cNvPr id="8" name="Picture 7" descr="Logo Eucard.jpg"/>
          <p:cNvPicPr>
            <a:picLocks noChangeAspect="1"/>
          </p:cNvPicPr>
          <p:nvPr/>
        </p:nvPicPr>
        <p:blipFill>
          <a:blip r:embed="rId3"/>
          <a:stretch>
            <a:fillRect/>
          </a:stretch>
        </p:blipFill>
        <p:spPr>
          <a:xfrm>
            <a:off x="313136" y="108081"/>
            <a:ext cx="1924050" cy="923925"/>
          </a:xfrm>
          <a:prstGeom prst="rect">
            <a:avLst/>
          </a:prstGeom>
        </p:spPr>
      </p:pic>
      <p:grpSp>
        <p:nvGrpSpPr>
          <p:cNvPr id="20" name="Group 19"/>
          <p:cNvGrpSpPr/>
          <p:nvPr/>
        </p:nvGrpSpPr>
        <p:grpSpPr>
          <a:xfrm>
            <a:off x="457200" y="1447800"/>
            <a:ext cx="1783080" cy="822959"/>
            <a:chOff x="168034" y="617219"/>
            <a:chExt cx="1783080" cy="822959"/>
          </a:xfrm>
          <a:scene3d>
            <a:camera prst="orthographicFront"/>
            <a:lightRig rig="flat" dir="t"/>
          </a:scene3d>
        </p:grpSpPr>
        <p:sp>
          <p:nvSpPr>
            <p:cNvPr id="21" name="Rounded Rectangle 20"/>
            <p:cNvSpPr/>
            <p:nvPr/>
          </p:nvSpPr>
          <p:spPr>
            <a:xfrm>
              <a:off x="168034" y="617219"/>
              <a:ext cx="1783080" cy="822959"/>
            </a:xfrm>
            <a:prstGeom prst="roundRect">
              <a:avLst/>
            </a:prstGeom>
            <a:sp3d prstMaterial="plastic">
              <a:bevelT w="120900" h="88900"/>
              <a:bevelB w="88900" h="31750" prst="angle"/>
            </a:sp3d>
          </p:spPr>
          <p:style>
            <a:lnRef idx="0">
              <a:schemeClr val="lt1">
                <a:hueOff val="0"/>
                <a:satOff val="0"/>
                <a:lumOff val="0"/>
                <a:alphaOff val="0"/>
              </a:schemeClr>
            </a:lnRef>
            <a:fillRef idx="3">
              <a:schemeClr val="accent1">
                <a:hueOff val="0"/>
                <a:satOff val="0"/>
                <a:lumOff val="0"/>
                <a:alphaOff val="0"/>
              </a:schemeClr>
            </a:fillRef>
            <a:effectRef idx="2">
              <a:schemeClr val="accent1">
                <a:hueOff val="0"/>
                <a:satOff val="0"/>
                <a:lumOff val="0"/>
                <a:alphaOff val="0"/>
              </a:schemeClr>
            </a:effectRef>
            <a:fontRef idx="minor">
              <a:schemeClr val="lt1"/>
            </a:fontRef>
          </p:style>
        </p:sp>
        <p:sp>
          <p:nvSpPr>
            <p:cNvPr id="33" name="Rounded Rectangle 4"/>
            <p:cNvSpPr/>
            <p:nvPr/>
          </p:nvSpPr>
          <p:spPr>
            <a:xfrm>
              <a:off x="208208" y="657393"/>
              <a:ext cx="1702732" cy="742611"/>
            </a:xfrm>
            <a:prstGeom prst="rect">
              <a:avLst/>
            </a:prstGeom>
            <a:sp3d/>
          </p:spPr>
          <p:style>
            <a:lnRef idx="0">
              <a:scrgbClr r="0" g="0" b="0"/>
            </a:lnRef>
            <a:fillRef idx="0">
              <a:scrgbClr r="0" g="0" b="0"/>
            </a:fillRef>
            <a:effectRef idx="0">
              <a:scrgbClr r="0" g="0" b="0"/>
            </a:effectRef>
            <a:fontRef idx="minor">
              <a:schemeClr val="lt1"/>
            </a:fontRef>
          </p:style>
          <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US" sz="2000" kern="1200" dirty="0" smtClean="0"/>
                <a:t>CATIA</a:t>
              </a:r>
              <a:endParaRPr lang="en-US" sz="2000" kern="1200" dirty="0"/>
            </a:p>
          </p:txBody>
        </p:sp>
      </p:grpSp>
      <p:grpSp>
        <p:nvGrpSpPr>
          <p:cNvPr id="34" name="Group 19"/>
          <p:cNvGrpSpPr/>
          <p:nvPr/>
        </p:nvGrpSpPr>
        <p:grpSpPr>
          <a:xfrm>
            <a:off x="3429000" y="1447800"/>
            <a:ext cx="1783080" cy="822959"/>
            <a:chOff x="2080259" y="617219"/>
            <a:chExt cx="1783080" cy="822959"/>
          </a:xfrm>
          <a:scene3d>
            <a:camera prst="orthographicFront"/>
            <a:lightRig rig="flat" dir="t"/>
          </a:scene3d>
        </p:grpSpPr>
        <p:sp>
          <p:nvSpPr>
            <p:cNvPr id="35" name="Rounded Rectangle 34"/>
            <p:cNvSpPr/>
            <p:nvPr/>
          </p:nvSpPr>
          <p:spPr>
            <a:xfrm>
              <a:off x="2080259" y="617219"/>
              <a:ext cx="1783080" cy="822959"/>
            </a:xfrm>
            <a:prstGeom prst="roundRect">
              <a:avLst/>
            </a:prstGeom>
            <a:sp3d prstMaterial="plastic">
              <a:bevelT w="120900" h="88900"/>
              <a:bevelB w="88900" h="31750" prst="angle"/>
            </a:sp3d>
          </p:spPr>
          <p:style>
            <a:lnRef idx="0">
              <a:schemeClr val="lt1">
                <a:hueOff val="0"/>
                <a:satOff val="0"/>
                <a:lumOff val="0"/>
                <a:alphaOff val="0"/>
              </a:schemeClr>
            </a:lnRef>
            <a:fillRef idx="3">
              <a:schemeClr val="accent1">
                <a:hueOff val="0"/>
                <a:satOff val="0"/>
                <a:lumOff val="0"/>
                <a:alphaOff val="0"/>
              </a:schemeClr>
            </a:fillRef>
            <a:effectRef idx="2">
              <a:schemeClr val="accent1">
                <a:hueOff val="0"/>
                <a:satOff val="0"/>
                <a:lumOff val="0"/>
                <a:alphaOff val="0"/>
              </a:schemeClr>
            </a:effectRef>
            <a:fontRef idx="minor">
              <a:schemeClr val="lt1"/>
            </a:fontRef>
          </p:style>
        </p:sp>
        <p:sp>
          <p:nvSpPr>
            <p:cNvPr id="36" name="Rounded Rectangle 4"/>
            <p:cNvSpPr/>
            <p:nvPr/>
          </p:nvSpPr>
          <p:spPr>
            <a:xfrm>
              <a:off x="2120433" y="657393"/>
              <a:ext cx="1702732" cy="742611"/>
            </a:xfrm>
            <a:prstGeom prst="rect">
              <a:avLst/>
            </a:prstGeom>
            <a:sp3d/>
          </p:spPr>
          <p:style>
            <a:lnRef idx="0">
              <a:scrgbClr r="0" g="0" b="0"/>
            </a:lnRef>
            <a:fillRef idx="0">
              <a:scrgbClr r="0" g="0" b="0"/>
            </a:fillRef>
            <a:effectRef idx="0">
              <a:scrgbClr r="0" g="0" b="0"/>
            </a:effectRef>
            <a:fontRef idx="minor">
              <a:schemeClr val="lt1"/>
            </a:fontRef>
          </p:style>
          <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US" sz="1800" kern="1200" smtClean="0"/>
                <a:t>ANSYS </a:t>
              </a:r>
            </a:p>
            <a:p>
              <a:pPr lvl="0" algn="ctr" defTabSz="800100">
                <a:lnSpc>
                  <a:spcPct val="90000"/>
                </a:lnSpc>
                <a:spcBef>
                  <a:spcPct val="0"/>
                </a:spcBef>
                <a:spcAft>
                  <a:spcPct val="35000"/>
                </a:spcAft>
              </a:pPr>
              <a:r>
                <a:rPr lang="en-US" sz="1800" kern="1200" smtClean="0"/>
                <a:t>Design </a:t>
              </a:r>
              <a:r>
                <a:rPr lang="en-US" sz="1800" kern="1200" dirty="0" smtClean="0"/>
                <a:t>Modeler</a:t>
              </a:r>
              <a:endParaRPr lang="en-US" sz="1800" kern="1200" dirty="0"/>
            </a:p>
          </p:txBody>
        </p:sp>
      </p:grpSp>
      <p:grpSp>
        <p:nvGrpSpPr>
          <p:cNvPr id="37" name="Group 19"/>
          <p:cNvGrpSpPr/>
          <p:nvPr/>
        </p:nvGrpSpPr>
        <p:grpSpPr>
          <a:xfrm>
            <a:off x="6601692" y="1447800"/>
            <a:ext cx="1783080" cy="822959"/>
            <a:chOff x="4036598" y="617219"/>
            <a:chExt cx="1783080" cy="822959"/>
          </a:xfrm>
          <a:scene3d>
            <a:camera prst="orthographicFront"/>
            <a:lightRig rig="flat" dir="t"/>
          </a:scene3d>
        </p:grpSpPr>
        <p:sp>
          <p:nvSpPr>
            <p:cNvPr id="38" name="Rounded Rectangle 37"/>
            <p:cNvSpPr/>
            <p:nvPr/>
          </p:nvSpPr>
          <p:spPr>
            <a:xfrm>
              <a:off x="4036598" y="617219"/>
              <a:ext cx="1783080" cy="822959"/>
            </a:xfrm>
            <a:prstGeom prst="roundRect">
              <a:avLst/>
            </a:prstGeom>
            <a:sp3d prstMaterial="plastic">
              <a:bevelT w="120900" h="88900"/>
              <a:bevelB w="88900" h="31750" prst="angle"/>
            </a:sp3d>
          </p:spPr>
          <p:style>
            <a:lnRef idx="0">
              <a:schemeClr val="lt1">
                <a:hueOff val="0"/>
                <a:satOff val="0"/>
                <a:lumOff val="0"/>
                <a:alphaOff val="0"/>
              </a:schemeClr>
            </a:lnRef>
            <a:fillRef idx="3">
              <a:schemeClr val="accent1">
                <a:hueOff val="0"/>
                <a:satOff val="0"/>
                <a:lumOff val="0"/>
                <a:alphaOff val="0"/>
              </a:schemeClr>
            </a:fillRef>
            <a:effectRef idx="2">
              <a:schemeClr val="accent1">
                <a:hueOff val="0"/>
                <a:satOff val="0"/>
                <a:lumOff val="0"/>
                <a:alphaOff val="0"/>
              </a:schemeClr>
            </a:effectRef>
            <a:fontRef idx="minor">
              <a:schemeClr val="lt1"/>
            </a:fontRef>
          </p:style>
        </p:sp>
        <p:sp>
          <p:nvSpPr>
            <p:cNvPr id="39" name="Rounded Rectangle 4"/>
            <p:cNvSpPr/>
            <p:nvPr/>
          </p:nvSpPr>
          <p:spPr>
            <a:xfrm>
              <a:off x="4076772" y="657393"/>
              <a:ext cx="1702732" cy="742611"/>
            </a:xfrm>
            <a:prstGeom prst="rect">
              <a:avLst/>
            </a:prstGeom>
            <a:sp3d/>
          </p:spPr>
          <p:style>
            <a:lnRef idx="0">
              <a:scrgbClr r="0" g="0" b="0"/>
            </a:lnRef>
            <a:fillRef idx="0">
              <a:scrgbClr r="0" g="0" b="0"/>
            </a:fillRef>
            <a:effectRef idx="0">
              <a:scrgbClr r="0" g="0" b="0"/>
            </a:effectRef>
            <a:fontRef idx="minor">
              <a:schemeClr val="lt1"/>
            </a:fontRef>
          </p:style>
          <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US" sz="1800" kern="1200" dirty="0" smtClean="0"/>
                <a:t>ANSYS Mechanical</a:t>
              </a:r>
              <a:endParaRPr lang="en-US" sz="1800" kern="1200" dirty="0"/>
            </a:p>
          </p:txBody>
        </p:sp>
      </p:grpSp>
      <p:sp>
        <p:nvSpPr>
          <p:cNvPr id="40" name="Striped Right Arrow 39"/>
          <p:cNvSpPr/>
          <p:nvPr/>
        </p:nvSpPr>
        <p:spPr>
          <a:xfrm>
            <a:off x="2286000" y="1828800"/>
            <a:ext cx="1066800" cy="152400"/>
          </a:xfrm>
          <a:prstGeom prst="stripedRightArrow">
            <a:avLst/>
          </a:prstGeom>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a:p>
        </p:txBody>
      </p:sp>
      <p:sp>
        <p:nvSpPr>
          <p:cNvPr id="41" name="Striped Right Arrow 40"/>
          <p:cNvSpPr/>
          <p:nvPr/>
        </p:nvSpPr>
        <p:spPr>
          <a:xfrm>
            <a:off x="5334000" y="1828800"/>
            <a:ext cx="1066800" cy="152400"/>
          </a:xfrm>
          <a:prstGeom prst="stripedRightArrow">
            <a:avLst/>
          </a:prstGeom>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a:p>
        </p:txBody>
      </p:sp>
      <p:pic>
        <p:nvPicPr>
          <p:cNvPr id="42" name="Picture 41" descr="SMC Catia.gif"/>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190299" y="2609910"/>
            <a:ext cx="2603411" cy="1773338"/>
          </a:xfrm>
          <a:prstGeom prst="rect">
            <a:avLst/>
          </a:prstGeom>
          <a:ln>
            <a:noFill/>
          </a:ln>
          <a:effectLst>
            <a:outerShdw blurRad="292100" dist="139700" dir="2700000" algn="tl" rotWithShape="0">
              <a:srgbClr val="333333">
                <a:alpha val="65000"/>
              </a:srgbClr>
            </a:outerShdw>
          </a:effectLst>
        </p:spPr>
      </p:pic>
      <p:sp>
        <p:nvSpPr>
          <p:cNvPr id="43" name="TextBox 42"/>
          <p:cNvSpPr txBox="1"/>
          <p:nvPr/>
        </p:nvSpPr>
        <p:spPr>
          <a:xfrm>
            <a:off x="228600" y="2270759"/>
            <a:ext cx="2590800" cy="369332"/>
          </a:xfrm>
          <a:prstGeom prst="rect">
            <a:avLst/>
          </a:prstGeom>
          <a:noFill/>
        </p:spPr>
        <p:txBody>
          <a:bodyPr wrap="square" rtlCol="0">
            <a:spAutoFit/>
          </a:bodyPr>
          <a:lstStyle/>
          <a:p>
            <a:r>
              <a:rPr lang="en-US" b="1" u="sng" dirty="0" smtClean="0"/>
              <a:t>Assembly Design</a:t>
            </a:r>
            <a:endParaRPr lang="en-US" b="1" u="sng" dirty="0"/>
          </a:p>
        </p:txBody>
      </p:sp>
      <p:sp>
        <p:nvSpPr>
          <p:cNvPr id="44" name="TextBox 43"/>
          <p:cNvSpPr txBox="1"/>
          <p:nvPr/>
        </p:nvSpPr>
        <p:spPr>
          <a:xfrm>
            <a:off x="2705100" y="2209800"/>
            <a:ext cx="2962275" cy="369332"/>
          </a:xfrm>
          <a:prstGeom prst="rect">
            <a:avLst/>
          </a:prstGeom>
          <a:noFill/>
        </p:spPr>
        <p:txBody>
          <a:bodyPr wrap="square" rtlCol="0">
            <a:spAutoFit/>
          </a:bodyPr>
          <a:lstStyle/>
          <a:p>
            <a:r>
              <a:rPr lang="en-US" b="1" dirty="0" smtClean="0"/>
              <a:t>    </a:t>
            </a:r>
            <a:r>
              <a:rPr lang="en-US" b="1" u="sng" dirty="0" smtClean="0"/>
              <a:t>Geometry Design</a:t>
            </a:r>
            <a:endParaRPr lang="en-US" b="1" u="sng" dirty="0"/>
          </a:p>
        </p:txBody>
      </p:sp>
      <p:pic>
        <p:nvPicPr>
          <p:cNvPr id="45" name="Picture 44" descr="SMC Geometry.gif"/>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a:off x="3048000" y="2641466"/>
            <a:ext cx="2590800" cy="1722671"/>
          </a:xfrm>
          <a:prstGeom prst="rect">
            <a:avLst/>
          </a:prstGeom>
          <a:ln>
            <a:noFill/>
          </a:ln>
          <a:effectLst>
            <a:outerShdw blurRad="292100" dist="139700" dir="2700000" algn="tl" rotWithShape="0">
              <a:srgbClr val="333333">
                <a:alpha val="65000"/>
              </a:srgbClr>
            </a:outerShdw>
          </a:effectLst>
        </p:spPr>
      </p:pic>
      <p:pic>
        <p:nvPicPr>
          <p:cNvPr id="46" name="Picture 45" descr="SMC Parametric coil.gif"/>
          <p:cNvPicPr>
            <a:picLocks noChangeAspect="1"/>
          </p:cNvPicPr>
          <p:nvPr/>
        </p:nvPicPr>
        <p:blipFill>
          <a:blip r:embed="rId6" cstate="print">
            <a:extLst>
              <a:ext uri="{28A0092B-C50C-407E-A947-70E740481C1C}">
                <a14:useLocalDpi xmlns:a14="http://schemas.microsoft.com/office/drawing/2010/main"/>
              </a:ext>
            </a:extLst>
          </a:blip>
          <a:stretch>
            <a:fillRect/>
          </a:stretch>
        </p:blipFill>
        <p:spPr>
          <a:xfrm>
            <a:off x="3048000" y="5029200"/>
            <a:ext cx="2667000" cy="1676400"/>
          </a:xfrm>
          <a:prstGeom prst="rect">
            <a:avLst/>
          </a:prstGeom>
          <a:ln>
            <a:noFill/>
          </a:ln>
          <a:effectLst>
            <a:outerShdw blurRad="292100" dist="139700" dir="2700000" algn="tl" rotWithShape="0">
              <a:srgbClr val="333333">
                <a:alpha val="65000"/>
              </a:srgbClr>
            </a:outerShdw>
          </a:effectLst>
        </p:spPr>
      </p:pic>
      <p:sp>
        <p:nvSpPr>
          <p:cNvPr id="47" name="TextBox 46"/>
          <p:cNvSpPr txBox="1"/>
          <p:nvPr/>
        </p:nvSpPr>
        <p:spPr>
          <a:xfrm>
            <a:off x="6098888" y="2235067"/>
            <a:ext cx="2490930" cy="369332"/>
          </a:xfrm>
          <a:prstGeom prst="rect">
            <a:avLst/>
          </a:prstGeom>
          <a:noFill/>
        </p:spPr>
        <p:txBody>
          <a:bodyPr wrap="square" rtlCol="0">
            <a:spAutoFit/>
          </a:bodyPr>
          <a:lstStyle/>
          <a:p>
            <a:r>
              <a:rPr lang="en-US" b="1" u="sng" dirty="0" smtClean="0"/>
              <a:t>Contact Regions</a:t>
            </a:r>
            <a:endParaRPr lang="en-US" b="1" u="sng" dirty="0"/>
          </a:p>
        </p:txBody>
      </p:sp>
      <p:pic>
        <p:nvPicPr>
          <p:cNvPr id="48" name="Picture 47" descr="SMC CONTACTSS.gif"/>
          <p:cNvPicPr>
            <a:picLocks noChangeAspect="1"/>
          </p:cNvPicPr>
          <p:nvPr/>
        </p:nvPicPr>
        <p:blipFill>
          <a:blip r:embed="rId7" cstate="print">
            <a:extLst>
              <a:ext uri="{28A0092B-C50C-407E-A947-70E740481C1C}">
                <a14:useLocalDpi xmlns:a14="http://schemas.microsoft.com/office/drawing/2010/main"/>
              </a:ext>
            </a:extLst>
          </a:blip>
          <a:stretch>
            <a:fillRect/>
          </a:stretch>
        </p:blipFill>
        <p:spPr>
          <a:xfrm>
            <a:off x="6079837" y="2710072"/>
            <a:ext cx="2519218" cy="1644489"/>
          </a:xfrm>
          <a:prstGeom prst="rect">
            <a:avLst/>
          </a:prstGeom>
          <a:ln>
            <a:noFill/>
          </a:ln>
          <a:effectLst>
            <a:outerShdw blurRad="292100" dist="139700" dir="2700000" algn="tl" rotWithShape="0">
              <a:srgbClr val="333333">
                <a:alpha val="65000"/>
              </a:srgbClr>
            </a:outerShdw>
          </a:effectLst>
        </p:spPr>
      </p:pic>
      <p:sp>
        <p:nvSpPr>
          <p:cNvPr id="49" name="TextBox 48"/>
          <p:cNvSpPr txBox="1"/>
          <p:nvPr/>
        </p:nvSpPr>
        <p:spPr>
          <a:xfrm>
            <a:off x="6040582" y="4572000"/>
            <a:ext cx="2646218" cy="369332"/>
          </a:xfrm>
          <a:prstGeom prst="rect">
            <a:avLst/>
          </a:prstGeom>
          <a:noFill/>
        </p:spPr>
        <p:txBody>
          <a:bodyPr wrap="square" rtlCol="0">
            <a:spAutoFit/>
          </a:bodyPr>
          <a:lstStyle/>
          <a:p>
            <a:r>
              <a:rPr lang="en-US" b="1" dirty="0" smtClean="0"/>
              <a:t>     </a:t>
            </a:r>
            <a:r>
              <a:rPr lang="en-US" b="1" u="sng" dirty="0" smtClean="0"/>
              <a:t>Meshing Process</a:t>
            </a:r>
            <a:endParaRPr lang="en-US" b="1" u="sng" dirty="0"/>
          </a:p>
        </p:txBody>
      </p:sp>
      <p:pic>
        <p:nvPicPr>
          <p:cNvPr id="50" name="Picture 49" descr="SMC Mesh.gif"/>
          <p:cNvPicPr>
            <a:picLocks noChangeAspect="1"/>
          </p:cNvPicPr>
          <p:nvPr/>
        </p:nvPicPr>
        <p:blipFill>
          <a:blip r:embed="rId8" cstate="print">
            <a:extLst>
              <a:ext uri="{28A0092B-C50C-407E-A947-70E740481C1C}">
                <a14:useLocalDpi xmlns:a14="http://schemas.microsoft.com/office/drawing/2010/main"/>
              </a:ext>
            </a:extLst>
          </a:blip>
          <a:stretch>
            <a:fillRect/>
          </a:stretch>
        </p:blipFill>
        <p:spPr>
          <a:xfrm>
            <a:off x="6100617" y="5057569"/>
            <a:ext cx="2577785" cy="1620322"/>
          </a:xfrm>
          <a:prstGeom prst="rect">
            <a:avLst/>
          </a:prstGeom>
          <a:ln>
            <a:noFill/>
          </a:ln>
          <a:effectLst>
            <a:outerShdw blurRad="292100" dist="139700" dir="2700000" algn="tl" rotWithShape="0">
              <a:srgbClr val="333333">
                <a:alpha val="65000"/>
              </a:srgbClr>
            </a:outerShdw>
          </a:effectLst>
        </p:spPr>
      </p:pic>
      <p:sp>
        <p:nvSpPr>
          <p:cNvPr id="51" name="TextBox 50"/>
          <p:cNvSpPr txBox="1"/>
          <p:nvPr/>
        </p:nvSpPr>
        <p:spPr>
          <a:xfrm>
            <a:off x="0" y="4615788"/>
            <a:ext cx="3048000" cy="2062103"/>
          </a:xfrm>
          <a:prstGeom prst="rect">
            <a:avLst/>
          </a:prstGeom>
          <a:noFill/>
        </p:spPr>
        <p:txBody>
          <a:bodyPr wrap="square" rtlCol="0">
            <a:spAutoFit/>
          </a:bodyPr>
          <a:lstStyle/>
          <a:p>
            <a:pPr>
              <a:buSzPct val="80000"/>
            </a:pPr>
            <a:r>
              <a:rPr lang="en-US" sz="1600" dirty="0" smtClean="0"/>
              <a:t>       </a:t>
            </a:r>
            <a:r>
              <a:rPr lang="en-US" sz="1600" b="1" u="sng" dirty="0" smtClean="0"/>
              <a:t>ANSYS Workbench</a:t>
            </a:r>
          </a:p>
          <a:p>
            <a:pPr>
              <a:buSzPct val="80000"/>
              <a:buBlip>
                <a:blip r:embed="rId9"/>
              </a:buBlip>
            </a:pPr>
            <a:r>
              <a:rPr lang="en-US" sz="1600" dirty="0" smtClean="0"/>
              <a:t>Direct use of parameterized                                CATIA models</a:t>
            </a:r>
          </a:p>
          <a:p>
            <a:pPr>
              <a:buSzPct val="80000"/>
              <a:buBlip>
                <a:blip r:embed="rId9"/>
              </a:buBlip>
            </a:pPr>
            <a:r>
              <a:rPr lang="en-US" sz="1600" dirty="0" smtClean="0"/>
              <a:t>Friendly environment for FEA </a:t>
            </a:r>
          </a:p>
          <a:p>
            <a:pPr>
              <a:buSzPct val="80000"/>
              <a:buBlip>
                <a:blip r:embed="rId9"/>
              </a:buBlip>
            </a:pPr>
            <a:r>
              <a:rPr lang="en-US" sz="1600" dirty="0" smtClean="0"/>
              <a:t>Makes use of the new features and capabilities of the latest version of ANSYS</a:t>
            </a:r>
            <a:endParaRPr lang="en-US" sz="1600" dirty="0"/>
          </a:p>
        </p:txBody>
      </p:sp>
      <p:sp>
        <p:nvSpPr>
          <p:cNvPr id="52" name="TextBox 51"/>
          <p:cNvSpPr txBox="1"/>
          <p:nvPr/>
        </p:nvSpPr>
        <p:spPr>
          <a:xfrm>
            <a:off x="2789381" y="4572000"/>
            <a:ext cx="3232728" cy="369332"/>
          </a:xfrm>
          <a:prstGeom prst="rect">
            <a:avLst/>
          </a:prstGeom>
          <a:noFill/>
        </p:spPr>
        <p:txBody>
          <a:bodyPr wrap="square" rtlCol="0">
            <a:spAutoFit/>
          </a:bodyPr>
          <a:lstStyle/>
          <a:p>
            <a:r>
              <a:rPr lang="en-US" b="1" dirty="0" smtClean="0"/>
              <a:t>   </a:t>
            </a:r>
            <a:r>
              <a:rPr lang="en-US" b="1" u="sng" dirty="0" smtClean="0"/>
              <a:t>Parametric Coil Block</a:t>
            </a:r>
            <a:endParaRPr lang="en-US" b="1" u="sng" dirty="0"/>
          </a:p>
        </p:txBody>
      </p:sp>
      <p:sp>
        <p:nvSpPr>
          <p:cNvPr id="31" name="TextBox 30"/>
          <p:cNvSpPr txBox="1"/>
          <p:nvPr/>
        </p:nvSpPr>
        <p:spPr>
          <a:xfrm>
            <a:off x="190299" y="982828"/>
            <a:ext cx="2322865" cy="307777"/>
          </a:xfrm>
          <a:prstGeom prst="rect">
            <a:avLst/>
          </a:prstGeom>
          <a:noFill/>
        </p:spPr>
        <p:txBody>
          <a:bodyPr wrap="square" rtlCol="0">
            <a:spAutoFit/>
          </a:bodyPr>
          <a:lstStyle/>
          <a:p>
            <a:r>
              <a:rPr lang="en-US" sz="1400" dirty="0" smtClean="0"/>
              <a:t>Courtesy of C. Kokkinos</a:t>
            </a:r>
            <a:endParaRPr lang="en-US" sz="1400" dirty="0"/>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16" fill="hold" grpId="0" nodeType="withEffect">
                                  <p:stCondLst>
                                    <p:cond delay="0"/>
                                  </p:stCondLst>
                                  <p:childTnLst>
                                    <p:set>
                                      <p:cBhvr>
                                        <p:cTn id="6" dur="1" fill="hold">
                                          <p:stCondLst>
                                            <p:cond delay="0"/>
                                          </p:stCondLst>
                                        </p:cTn>
                                        <p:tgtEl>
                                          <p:spTgt spid="51"/>
                                        </p:tgtEl>
                                        <p:attrNameLst>
                                          <p:attrName>style.visibility</p:attrName>
                                        </p:attrNameLst>
                                      </p:cBhvr>
                                      <p:to>
                                        <p:strVal val="visible"/>
                                      </p:to>
                                    </p:set>
                                    <p:animEffect transition="in" filter="box(in)">
                                      <p:cBhvr>
                                        <p:cTn id="7" dur="500"/>
                                        <p:tgtEl>
                                          <p:spTgt spid="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621257" y="491577"/>
            <a:ext cx="4202119" cy="540429"/>
          </a:xfrm>
        </p:spPr>
        <p:txBody>
          <a:bodyPr>
            <a:normAutofit fontScale="90000"/>
          </a:bodyPr>
          <a:lstStyle/>
          <a:p>
            <a:pPr algn="ctr"/>
            <a:r>
              <a:rPr lang="en-GB" dirty="0" smtClean="0"/>
              <a:t>SMC Program </a:t>
            </a:r>
            <a:endParaRPr lang="en-GB" dirty="0"/>
          </a:p>
        </p:txBody>
      </p:sp>
      <p:pic>
        <p:nvPicPr>
          <p:cNvPr id="7" name="Content Placeholder 6" descr="Logo CERN.png"/>
          <p:cNvPicPr>
            <a:picLocks noGrp="1" noChangeAspect="1"/>
          </p:cNvPicPr>
          <p:nvPr>
            <p:ph sz="quarter" idx="1"/>
          </p:nvPr>
        </p:nvPicPr>
        <p:blipFill>
          <a:blip r:embed="rId2" cstate="print">
            <a:extLst>
              <a:ext uri="{28A0092B-C50C-407E-A947-70E740481C1C}">
                <a14:useLocalDpi xmlns:a14="http://schemas.microsoft.com/office/drawing/2010/main"/>
              </a:ext>
            </a:extLst>
          </a:blip>
          <a:srcRect l="-27686" r="-27686"/>
          <a:stretch>
            <a:fillRect/>
          </a:stretch>
        </p:blipFill>
        <p:spPr>
          <a:xfrm>
            <a:off x="7089485" y="108081"/>
            <a:ext cx="1265082" cy="825660"/>
          </a:xfrm>
        </p:spPr>
      </p:pic>
      <p:sp>
        <p:nvSpPr>
          <p:cNvPr id="4" name="Date Placeholder 3"/>
          <p:cNvSpPr>
            <a:spLocks noGrp="1"/>
          </p:cNvSpPr>
          <p:nvPr>
            <p:ph type="dt" sz="half" idx="14"/>
          </p:nvPr>
        </p:nvSpPr>
        <p:spPr>
          <a:xfrm rot="5400000">
            <a:off x="8140371" y="430376"/>
            <a:ext cx="1028633" cy="384048"/>
          </a:xfrm>
        </p:spPr>
        <p:txBody>
          <a:bodyPr/>
          <a:lstStyle/>
          <a:p>
            <a:r>
              <a:rPr lang="fr-CH" dirty="0" smtClean="0"/>
              <a:t>20/01/2011</a:t>
            </a:r>
            <a:endParaRPr lang="en-GB" dirty="0"/>
          </a:p>
        </p:txBody>
      </p:sp>
      <p:sp>
        <p:nvSpPr>
          <p:cNvPr id="5" name="Slide Number Placeholder 4"/>
          <p:cNvSpPr>
            <a:spLocks noGrp="1"/>
          </p:cNvSpPr>
          <p:nvPr>
            <p:ph type="sldNum" sz="quarter" idx="15"/>
          </p:nvPr>
        </p:nvSpPr>
        <p:spPr/>
        <p:txBody>
          <a:bodyPr/>
          <a:lstStyle/>
          <a:p>
            <a:fld id="{F4E70152-D437-0B4A-8530-94A07B6DC10B}" type="slidenum">
              <a:rPr lang="en-GB" smtClean="0"/>
              <a:pPr/>
              <a:t>8</a:t>
            </a:fld>
            <a:endParaRPr lang="en-GB"/>
          </a:p>
        </p:txBody>
      </p:sp>
      <p:sp>
        <p:nvSpPr>
          <p:cNvPr id="9" name="Footer Placeholder 5"/>
          <p:cNvSpPr>
            <a:spLocks noGrp="1"/>
          </p:cNvSpPr>
          <p:nvPr>
            <p:ph type="ftr" sz="quarter" idx="16"/>
          </p:nvPr>
        </p:nvSpPr>
        <p:spPr>
          <a:xfrm rot="5400000">
            <a:off x="6171576" y="3653568"/>
            <a:ext cx="4837620" cy="365760"/>
          </a:xfrm>
        </p:spPr>
        <p:txBody>
          <a:bodyPr/>
          <a:lstStyle/>
          <a:p>
            <a:r>
              <a:rPr lang="en-US" dirty="0" smtClean="0"/>
              <a:t>J.C. Perez TE-MSC-ML          	</a:t>
            </a:r>
            <a:r>
              <a:rPr lang="en-US" dirty="0" err="1" smtClean="0"/>
              <a:t>Eucard</a:t>
            </a:r>
            <a:r>
              <a:rPr lang="en-US" dirty="0" smtClean="0"/>
              <a:t> WP7-HFM                     					ESAC Review (</a:t>
            </a:r>
            <a:r>
              <a:rPr lang="en-US" dirty="0" err="1" smtClean="0"/>
              <a:t>Saclay</a:t>
            </a:r>
            <a:r>
              <a:rPr lang="en-US" dirty="0" smtClean="0"/>
              <a:t>)</a:t>
            </a:r>
            <a:endParaRPr lang="en-GB" dirty="0"/>
          </a:p>
        </p:txBody>
      </p:sp>
      <p:pic>
        <p:nvPicPr>
          <p:cNvPr id="8" name="Picture 7" descr="Logo Eucard.jpg"/>
          <p:cNvPicPr>
            <a:picLocks noChangeAspect="1"/>
          </p:cNvPicPr>
          <p:nvPr/>
        </p:nvPicPr>
        <p:blipFill>
          <a:blip r:embed="rId3"/>
          <a:stretch>
            <a:fillRect/>
          </a:stretch>
        </p:blipFill>
        <p:spPr>
          <a:xfrm>
            <a:off x="313136" y="108081"/>
            <a:ext cx="1924050" cy="923925"/>
          </a:xfrm>
          <a:prstGeom prst="rect">
            <a:avLst/>
          </a:prstGeom>
        </p:spPr>
      </p:pic>
      <p:graphicFrame>
        <p:nvGraphicFramePr>
          <p:cNvPr id="12" name="Table 11"/>
          <p:cNvGraphicFramePr>
            <a:graphicFrameLocks noGrp="1"/>
          </p:cNvGraphicFramePr>
          <p:nvPr/>
        </p:nvGraphicFramePr>
        <p:xfrm>
          <a:off x="313135" y="1397000"/>
          <a:ext cx="8041432" cy="4743342"/>
        </p:xfrm>
        <a:graphic>
          <a:graphicData uri="http://schemas.openxmlformats.org/drawingml/2006/table">
            <a:tbl>
              <a:tblPr firstRow="1" bandRow="1">
                <a:tableStyleId>{21E4AEA4-8DFA-4A89-87EB-49C32662AFE0}</a:tableStyleId>
              </a:tblPr>
              <a:tblGrid>
                <a:gridCol w="767796"/>
                <a:gridCol w="1459257"/>
                <a:gridCol w="1567349"/>
                <a:gridCol w="1580862"/>
                <a:gridCol w="1134977"/>
                <a:gridCol w="1531191"/>
              </a:tblGrid>
              <a:tr h="694037">
                <a:tc>
                  <a:txBody>
                    <a:bodyPr/>
                    <a:lstStyle/>
                    <a:p>
                      <a:r>
                        <a:rPr lang="en-GB" sz="1400" dirty="0" smtClean="0"/>
                        <a:t>SMC </a:t>
                      </a:r>
                    </a:p>
                    <a:p>
                      <a:endParaRPr lang="en-GB" sz="1400" dirty="0"/>
                    </a:p>
                  </a:txBody>
                  <a:tcPr/>
                </a:tc>
                <a:tc>
                  <a:txBody>
                    <a:bodyPr/>
                    <a:lstStyle/>
                    <a:p>
                      <a:pPr algn="ctr"/>
                      <a:r>
                        <a:rPr lang="en-GB" sz="1400" dirty="0" smtClean="0"/>
                        <a:t>Coils</a:t>
                      </a:r>
                      <a:r>
                        <a:rPr lang="en-GB" sz="1400" baseline="0" dirty="0" smtClean="0"/>
                        <a:t> winding </a:t>
                      </a:r>
                      <a:endParaRPr lang="en-GB" sz="1400" dirty="0"/>
                    </a:p>
                  </a:txBody>
                  <a:tcPr/>
                </a:tc>
                <a:tc>
                  <a:txBody>
                    <a:bodyPr/>
                    <a:lstStyle/>
                    <a:p>
                      <a:pPr algn="ctr"/>
                      <a:r>
                        <a:rPr lang="en-GB" sz="1400" dirty="0" smtClean="0"/>
                        <a:t>Cable </a:t>
                      </a:r>
                    </a:p>
                  </a:txBody>
                  <a:tcPr/>
                </a:tc>
                <a:tc>
                  <a:txBody>
                    <a:bodyPr/>
                    <a:lstStyle/>
                    <a:p>
                      <a:pPr algn="ctr"/>
                      <a:r>
                        <a:rPr lang="en-GB" sz="1400" dirty="0" smtClean="0"/>
                        <a:t>Insulation</a:t>
                      </a:r>
                      <a:endParaRPr lang="en-GB" sz="1400" dirty="0"/>
                    </a:p>
                  </a:txBody>
                  <a:tcPr/>
                </a:tc>
                <a:tc>
                  <a:txBody>
                    <a:bodyPr/>
                    <a:lstStyle/>
                    <a:p>
                      <a:pPr algn="ctr"/>
                      <a:r>
                        <a:rPr lang="en-GB" sz="1400" dirty="0" smtClean="0"/>
                        <a:t>Spacers</a:t>
                      </a:r>
                      <a:endParaRPr lang="en-GB" sz="1400" dirty="0"/>
                    </a:p>
                  </a:txBody>
                  <a:tcPr/>
                </a:tc>
                <a:tc>
                  <a:txBody>
                    <a:bodyPr/>
                    <a:lstStyle/>
                    <a:p>
                      <a:pPr algn="ctr"/>
                      <a:r>
                        <a:rPr lang="en-GB" sz="1400" dirty="0" smtClean="0"/>
                        <a:t>Impregnation</a:t>
                      </a:r>
                      <a:endParaRPr lang="en-GB" sz="1400" dirty="0"/>
                    </a:p>
                  </a:txBody>
                  <a:tcPr/>
                </a:tc>
              </a:tr>
              <a:tr h="532833">
                <a:tc>
                  <a:txBody>
                    <a:bodyPr/>
                    <a:lstStyle/>
                    <a:p>
                      <a:pPr algn="ctr"/>
                      <a:r>
                        <a:rPr lang="en-GB" sz="1600" dirty="0" smtClean="0">
                          <a:solidFill>
                            <a:srgbClr val="008000"/>
                          </a:solidFill>
                        </a:rPr>
                        <a:t>1</a:t>
                      </a:r>
                    </a:p>
                    <a:p>
                      <a:endParaRPr lang="en-GB" sz="1600" dirty="0">
                        <a:solidFill>
                          <a:srgbClr val="008000"/>
                        </a:solidFill>
                      </a:endParaRPr>
                    </a:p>
                  </a:txBody>
                  <a:tcPr anchor="ctr"/>
                </a:tc>
                <a:tc>
                  <a:txBody>
                    <a:bodyPr/>
                    <a:lstStyle/>
                    <a:p>
                      <a:pPr algn="ctr"/>
                      <a:r>
                        <a:rPr lang="en-GB" sz="1200" dirty="0" smtClean="0">
                          <a:solidFill>
                            <a:srgbClr val="008000"/>
                          </a:solidFill>
                        </a:rPr>
                        <a:t>RAL</a:t>
                      </a:r>
                      <a:r>
                        <a:rPr lang="en-GB" sz="1200" baseline="0" dirty="0" smtClean="0">
                          <a:solidFill>
                            <a:srgbClr val="008000"/>
                          </a:solidFill>
                        </a:rPr>
                        <a:t> &amp; </a:t>
                      </a:r>
                      <a:r>
                        <a:rPr lang="en-GB" sz="1200" dirty="0" smtClean="0">
                          <a:solidFill>
                            <a:srgbClr val="008000"/>
                          </a:solidFill>
                        </a:rPr>
                        <a:t>CERN</a:t>
                      </a:r>
                      <a:endParaRPr lang="en-GB" sz="1200" dirty="0">
                        <a:solidFill>
                          <a:srgbClr val="008000"/>
                        </a:solidFill>
                      </a:endParaRPr>
                    </a:p>
                  </a:txBody>
                  <a:tcPr anchor="ctr"/>
                </a:tc>
                <a:tc>
                  <a:txBody>
                    <a:bodyPr/>
                    <a:lstStyle/>
                    <a:p>
                      <a:pPr algn="ctr"/>
                      <a:r>
                        <a:rPr lang="en-GB" sz="1200" dirty="0" err="1" smtClean="0">
                          <a:solidFill>
                            <a:srgbClr val="008000"/>
                          </a:solidFill>
                        </a:rPr>
                        <a:t>Alstom</a:t>
                      </a:r>
                      <a:r>
                        <a:rPr lang="en-GB" sz="1200" dirty="0" smtClean="0">
                          <a:solidFill>
                            <a:srgbClr val="008000"/>
                          </a:solidFill>
                        </a:rPr>
                        <a:t> IT</a:t>
                      </a:r>
                    </a:p>
                    <a:p>
                      <a:pPr algn="ctr"/>
                      <a:r>
                        <a:rPr lang="en-GB" sz="1200" dirty="0" smtClean="0">
                          <a:solidFill>
                            <a:srgbClr val="008000"/>
                          </a:solidFill>
                        </a:rPr>
                        <a:t>14 </a:t>
                      </a:r>
                      <a:r>
                        <a:rPr lang="en-GB" sz="1200" dirty="0" err="1" smtClean="0">
                          <a:solidFill>
                            <a:srgbClr val="008000"/>
                          </a:solidFill>
                        </a:rPr>
                        <a:t>x</a:t>
                      </a:r>
                      <a:r>
                        <a:rPr lang="en-GB" sz="1200" dirty="0" smtClean="0">
                          <a:solidFill>
                            <a:srgbClr val="008000"/>
                          </a:solidFill>
                        </a:rPr>
                        <a:t> ø1.25 mm</a:t>
                      </a:r>
                      <a:endParaRPr lang="en-GB" sz="1200" dirty="0">
                        <a:solidFill>
                          <a:srgbClr val="008000"/>
                        </a:solidFill>
                      </a:endParaRPr>
                    </a:p>
                  </a:txBody>
                  <a:tcPr anchor="ctr"/>
                </a:tc>
                <a:tc>
                  <a:txBody>
                    <a:bodyPr/>
                    <a:lstStyle/>
                    <a:p>
                      <a:pPr algn="ctr"/>
                      <a:r>
                        <a:rPr lang="en-GB" sz="1200" dirty="0" smtClean="0">
                          <a:solidFill>
                            <a:srgbClr val="008000"/>
                          </a:solidFill>
                        </a:rPr>
                        <a:t>Tape JPS ♯</a:t>
                      </a:r>
                      <a:r>
                        <a:rPr kumimoji="0" lang="en-GB" sz="1200" kern="1200" dirty="0" smtClean="0">
                          <a:solidFill>
                            <a:srgbClr val="008000"/>
                          </a:solidFill>
                        </a:rPr>
                        <a:t>416</a:t>
                      </a:r>
                      <a:endParaRPr kumimoji="0" lang="en-GB" sz="1200" kern="1200" dirty="0" smtClean="0">
                        <a:solidFill>
                          <a:srgbClr val="008000"/>
                        </a:solidFill>
                        <a:latin typeface="+mn-lt"/>
                        <a:ea typeface="+mn-ea"/>
                        <a:cs typeface="+mn-cs"/>
                      </a:endParaRPr>
                    </a:p>
                  </a:txBody>
                  <a:tcPr anchor="ctr"/>
                </a:tc>
                <a:tc>
                  <a:txBody>
                    <a:bodyPr/>
                    <a:lstStyle/>
                    <a:p>
                      <a:pPr algn="ctr"/>
                      <a:r>
                        <a:rPr lang="en-GB" sz="1200" dirty="0" smtClean="0">
                          <a:solidFill>
                            <a:srgbClr val="008000"/>
                          </a:solidFill>
                        </a:rPr>
                        <a:t>Ti</a:t>
                      </a:r>
                    </a:p>
                    <a:p>
                      <a:pPr algn="ctr"/>
                      <a:r>
                        <a:rPr lang="en-GB" sz="1200" dirty="0" smtClean="0">
                          <a:solidFill>
                            <a:srgbClr val="008000"/>
                          </a:solidFill>
                        </a:rPr>
                        <a:t>Coated</a:t>
                      </a:r>
                      <a:endParaRPr lang="en-GB" sz="1200" dirty="0">
                        <a:solidFill>
                          <a:srgbClr val="008000"/>
                        </a:solidFill>
                      </a:endParaRPr>
                    </a:p>
                  </a:txBody>
                  <a:tcPr/>
                </a:tc>
                <a:tc>
                  <a:txBody>
                    <a:bodyPr/>
                    <a:lstStyle/>
                    <a:p>
                      <a:pPr algn="ctr"/>
                      <a:r>
                        <a:rPr lang="en-GB" sz="1200" dirty="0" smtClean="0">
                          <a:solidFill>
                            <a:srgbClr val="008000"/>
                          </a:solidFill>
                        </a:rPr>
                        <a:t>NY 750 &amp;</a:t>
                      </a:r>
                      <a:r>
                        <a:rPr lang="en-GB" sz="1200" baseline="0" dirty="0" smtClean="0">
                          <a:solidFill>
                            <a:srgbClr val="008000"/>
                          </a:solidFill>
                        </a:rPr>
                        <a:t> D400</a:t>
                      </a:r>
                      <a:endParaRPr lang="en-GB" sz="1200" dirty="0" smtClean="0">
                        <a:solidFill>
                          <a:srgbClr val="008000"/>
                        </a:solidFill>
                      </a:endParaRPr>
                    </a:p>
                  </a:txBody>
                  <a:tcPr anchor="ctr"/>
                </a:tc>
              </a:tr>
              <a:tr h="694037">
                <a:tc>
                  <a:txBody>
                    <a:bodyPr/>
                    <a:lstStyle/>
                    <a:p>
                      <a:pPr algn="ctr"/>
                      <a:r>
                        <a:rPr lang="en-GB" sz="1600" dirty="0" smtClean="0">
                          <a:solidFill>
                            <a:schemeClr val="accent1"/>
                          </a:solidFill>
                        </a:rPr>
                        <a:t>2</a:t>
                      </a:r>
                      <a:endParaRPr lang="en-GB" sz="1600" dirty="0">
                        <a:solidFill>
                          <a:schemeClr val="accent1"/>
                        </a:solidFill>
                      </a:endParaRPr>
                    </a:p>
                  </a:txBody>
                  <a:tcPr anchor="ctr"/>
                </a:tc>
                <a:tc>
                  <a:txBody>
                    <a:bodyPr/>
                    <a:lstStyle/>
                    <a:p>
                      <a:pPr algn="ctr"/>
                      <a:r>
                        <a:rPr lang="en-GB" sz="1200" dirty="0" smtClean="0">
                          <a:solidFill>
                            <a:schemeClr val="accent1"/>
                          </a:solidFill>
                        </a:rPr>
                        <a:t>CEA/</a:t>
                      </a:r>
                      <a:r>
                        <a:rPr lang="en-GB" sz="1200" dirty="0" err="1" smtClean="0">
                          <a:solidFill>
                            <a:schemeClr val="accent1"/>
                          </a:solidFill>
                        </a:rPr>
                        <a:t>Saclay</a:t>
                      </a:r>
                      <a:endParaRPr lang="en-GB" sz="1200" dirty="0">
                        <a:solidFill>
                          <a:schemeClr val="accent1"/>
                        </a:solidFill>
                      </a:endParaRPr>
                    </a:p>
                  </a:txBody>
                  <a:tcPr anchor="ctr"/>
                </a:tc>
                <a:tc>
                  <a:txBody>
                    <a:bodyPr/>
                    <a:lstStyle/>
                    <a:p>
                      <a:pPr algn="ctr"/>
                      <a:r>
                        <a:rPr lang="en-GB" sz="1200" dirty="0" smtClean="0">
                          <a:solidFill>
                            <a:schemeClr val="accent1"/>
                          </a:solidFill>
                        </a:rPr>
                        <a:t>PIT</a:t>
                      </a:r>
                      <a:r>
                        <a:rPr lang="en-GB" sz="1200" baseline="0" dirty="0" smtClean="0">
                          <a:solidFill>
                            <a:schemeClr val="accent1"/>
                          </a:solidFill>
                        </a:rPr>
                        <a:t> EAS</a:t>
                      </a:r>
                    </a:p>
                    <a:p>
                      <a:pPr algn="ctr"/>
                      <a:r>
                        <a:rPr lang="en-GB" sz="1200" dirty="0" smtClean="0">
                          <a:solidFill>
                            <a:schemeClr val="accent1"/>
                          </a:solidFill>
                        </a:rPr>
                        <a:t>14 </a:t>
                      </a:r>
                      <a:r>
                        <a:rPr lang="en-GB" sz="1200" dirty="0" err="1" smtClean="0">
                          <a:solidFill>
                            <a:schemeClr val="accent1"/>
                          </a:solidFill>
                        </a:rPr>
                        <a:t>x</a:t>
                      </a:r>
                      <a:r>
                        <a:rPr lang="en-GB" sz="1200" dirty="0" smtClean="0">
                          <a:solidFill>
                            <a:schemeClr val="accent1"/>
                          </a:solidFill>
                        </a:rPr>
                        <a:t> ø1.25 mm</a:t>
                      </a:r>
                    </a:p>
                    <a:p>
                      <a:pPr algn="ctr"/>
                      <a:endParaRPr lang="en-GB" sz="1200" dirty="0">
                        <a:solidFill>
                          <a:schemeClr val="accent1"/>
                        </a:solidFill>
                      </a:endParaRPr>
                    </a:p>
                  </a:txBody>
                  <a:tcPr/>
                </a:tc>
                <a:tc>
                  <a:txBody>
                    <a:bodyPr/>
                    <a:lstStyle/>
                    <a:p>
                      <a:pPr algn="ctr"/>
                      <a:r>
                        <a:rPr lang="en-GB" sz="1200" dirty="0" smtClean="0">
                          <a:solidFill>
                            <a:schemeClr val="accent1"/>
                          </a:solidFill>
                        </a:rPr>
                        <a:t>HILTEX</a:t>
                      </a:r>
                      <a:r>
                        <a:rPr lang="en-GB" sz="1200" baseline="0" dirty="0" smtClean="0">
                          <a:solidFill>
                            <a:schemeClr val="accent1"/>
                          </a:solidFill>
                        </a:rPr>
                        <a:t> S2-Glass + Ceram.</a:t>
                      </a:r>
                      <a:endParaRPr lang="en-GB" sz="1200" dirty="0">
                        <a:solidFill>
                          <a:schemeClr val="accent1"/>
                        </a:solidFill>
                      </a:endParaRPr>
                    </a:p>
                  </a:txBody>
                  <a:tcPr/>
                </a:tc>
                <a:tc>
                  <a:txBody>
                    <a:bodyPr/>
                    <a:lstStyle/>
                    <a:p>
                      <a:pPr algn="ctr"/>
                      <a:r>
                        <a:rPr lang="en-GB" sz="1200" dirty="0" smtClean="0">
                          <a:solidFill>
                            <a:schemeClr val="accent1"/>
                          </a:solidFill>
                        </a:rPr>
                        <a:t>Ti</a:t>
                      </a:r>
                      <a:endParaRPr lang="en-GB" sz="1200" dirty="0">
                        <a:solidFill>
                          <a:schemeClr val="accent1"/>
                        </a:solidFill>
                      </a:endParaRPr>
                    </a:p>
                  </a:txBody>
                  <a:tcPr anchor="ctr"/>
                </a:tc>
                <a:tc>
                  <a:txBody>
                    <a:bodyPr/>
                    <a:lstStyle/>
                    <a:p>
                      <a:pPr algn="ctr"/>
                      <a:r>
                        <a:rPr lang="en-GB" sz="1200" dirty="0" smtClean="0">
                          <a:solidFill>
                            <a:schemeClr val="accent1"/>
                          </a:solidFill>
                        </a:rPr>
                        <a:t>Ceramic precursor</a:t>
                      </a:r>
                      <a:endParaRPr lang="en-GB" sz="1200" dirty="0">
                        <a:solidFill>
                          <a:schemeClr val="accent1"/>
                        </a:solidFill>
                      </a:endParaRPr>
                    </a:p>
                  </a:txBody>
                  <a:tcPr/>
                </a:tc>
              </a:tr>
              <a:tr h="694037">
                <a:tc>
                  <a:txBody>
                    <a:bodyPr/>
                    <a:lstStyle/>
                    <a:p>
                      <a:pPr algn="ctr"/>
                      <a:r>
                        <a:rPr lang="en-GB" sz="1600" dirty="0" smtClean="0">
                          <a:solidFill>
                            <a:srgbClr val="FE8637"/>
                          </a:solidFill>
                        </a:rPr>
                        <a:t>3</a:t>
                      </a:r>
                      <a:endParaRPr lang="en-GB" sz="1600" dirty="0">
                        <a:solidFill>
                          <a:srgbClr val="FE8637"/>
                        </a:solidFill>
                      </a:endParaRPr>
                    </a:p>
                  </a:txBody>
                  <a:tcPr anchor="ctr"/>
                </a:tc>
                <a:tc>
                  <a:txBody>
                    <a:bodyPr/>
                    <a:lstStyle/>
                    <a:p>
                      <a:pPr algn="ctr"/>
                      <a:r>
                        <a:rPr lang="en-GB" sz="1200" dirty="0" smtClean="0">
                          <a:solidFill>
                            <a:srgbClr val="FE8637"/>
                          </a:solidFill>
                        </a:rPr>
                        <a:t>CERN</a:t>
                      </a:r>
                      <a:endParaRPr lang="en-GB" sz="1200" dirty="0">
                        <a:solidFill>
                          <a:srgbClr val="FE8637"/>
                        </a:solidFill>
                      </a:endParaRPr>
                    </a:p>
                  </a:txBody>
                  <a:tcPr anchor="ctr"/>
                </a:tc>
                <a:tc>
                  <a:txBody>
                    <a:bodyPr/>
                    <a:lstStyle/>
                    <a:p>
                      <a:pPr algn="ctr"/>
                      <a:r>
                        <a:rPr lang="en-GB" sz="1200" dirty="0" smtClean="0">
                          <a:solidFill>
                            <a:srgbClr val="FE8637"/>
                          </a:solidFill>
                        </a:rPr>
                        <a:t>PIT</a:t>
                      </a:r>
                      <a:r>
                        <a:rPr lang="en-GB" sz="1200" baseline="0" dirty="0" smtClean="0">
                          <a:solidFill>
                            <a:srgbClr val="FE8637"/>
                          </a:solidFill>
                        </a:rPr>
                        <a:t> </a:t>
                      </a:r>
                    </a:p>
                    <a:p>
                      <a:pPr algn="ctr"/>
                      <a:r>
                        <a:rPr lang="en-GB" sz="1200" dirty="0" smtClean="0">
                          <a:solidFill>
                            <a:srgbClr val="FE8637"/>
                          </a:solidFill>
                        </a:rPr>
                        <a:t>14 </a:t>
                      </a:r>
                      <a:r>
                        <a:rPr lang="en-GB" sz="1200" dirty="0" err="1" smtClean="0">
                          <a:solidFill>
                            <a:srgbClr val="FE8637"/>
                          </a:solidFill>
                        </a:rPr>
                        <a:t>x</a:t>
                      </a:r>
                      <a:r>
                        <a:rPr lang="en-GB" sz="1200" dirty="0" smtClean="0">
                          <a:solidFill>
                            <a:srgbClr val="FE8637"/>
                          </a:solidFill>
                        </a:rPr>
                        <a:t> ø1.25 mm</a:t>
                      </a:r>
                    </a:p>
                  </a:txBody>
                  <a:tcPr anchor="ctr"/>
                </a:tc>
                <a:tc>
                  <a:txBody>
                    <a:bodyPr/>
                    <a:lstStyle/>
                    <a:p>
                      <a:pPr algn="ctr"/>
                      <a:r>
                        <a:rPr lang="en-GB" sz="1200" dirty="0" smtClean="0">
                          <a:solidFill>
                            <a:srgbClr val="FE8637"/>
                          </a:solidFill>
                        </a:rPr>
                        <a:t>S2-Glass sleeve</a:t>
                      </a:r>
                    </a:p>
                    <a:p>
                      <a:pPr algn="ctr"/>
                      <a:r>
                        <a:rPr lang="en-GB" sz="1200" dirty="0" smtClean="0">
                          <a:solidFill>
                            <a:srgbClr val="FE8637"/>
                          </a:solidFill>
                        </a:rPr>
                        <a:t>FNAL type</a:t>
                      </a:r>
                      <a:endParaRPr lang="en-GB" sz="1200" dirty="0">
                        <a:solidFill>
                          <a:srgbClr val="FE8637"/>
                        </a:solidFill>
                      </a:endParaRP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200" dirty="0" smtClean="0">
                          <a:solidFill>
                            <a:srgbClr val="FE8637"/>
                          </a:solidFill>
                        </a:rPr>
                        <a:t>Ti</a:t>
                      </a:r>
                    </a:p>
                    <a:p>
                      <a:pPr algn="ctr"/>
                      <a:endParaRPr lang="en-GB" sz="1200" dirty="0">
                        <a:solidFill>
                          <a:srgbClr val="FE8637"/>
                        </a:solidFill>
                      </a:endParaRP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200" dirty="0" smtClean="0">
                          <a:solidFill>
                            <a:srgbClr val="FE8637"/>
                          </a:solidFill>
                        </a:rPr>
                        <a:t>NY 750 &amp;</a:t>
                      </a:r>
                      <a:r>
                        <a:rPr lang="en-GB" sz="1200" baseline="0" dirty="0" smtClean="0">
                          <a:solidFill>
                            <a:srgbClr val="FE8637"/>
                          </a:solidFill>
                        </a:rPr>
                        <a:t> D400</a:t>
                      </a:r>
                      <a:endParaRPr lang="en-GB" sz="1200" dirty="0" smtClean="0">
                        <a:solidFill>
                          <a:srgbClr val="FE8637"/>
                        </a:solidFill>
                      </a:endParaRPr>
                    </a:p>
                  </a:txBody>
                  <a:tcPr anchor="ctr"/>
                </a:tc>
              </a:tr>
              <a:tr h="694037">
                <a:tc>
                  <a:txBody>
                    <a:bodyPr/>
                    <a:lstStyle/>
                    <a:p>
                      <a:pPr algn="ctr"/>
                      <a:r>
                        <a:rPr lang="en-GB" sz="1600" dirty="0" smtClean="0"/>
                        <a:t>4</a:t>
                      </a:r>
                      <a:endParaRPr lang="en-GB" sz="1600" dirty="0"/>
                    </a:p>
                  </a:txBody>
                  <a:tcPr anchor="ctr"/>
                </a:tc>
                <a:tc>
                  <a:txBody>
                    <a:bodyPr/>
                    <a:lstStyle/>
                    <a:p>
                      <a:pPr algn="ctr"/>
                      <a:r>
                        <a:rPr lang="en-GB" sz="1200" dirty="0" smtClean="0"/>
                        <a:t>CERN</a:t>
                      </a:r>
                      <a:endParaRPr lang="en-GB" sz="1200" dirty="0"/>
                    </a:p>
                  </a:txBody>
                  <a:tcPr anchor="ctr"/>
                </a:tc>
                <a:tc>
                  <a:txBody>
                    <a:bodyPr/>
                    <a:lstStyle/>
                    <a:p>
                      <a:pPr algn="ctr"/>
                      <a:r>
                        <a:rPr lang="en-GB" sz="1200" dirty="0" smtClean="0"/>
                        <a:t>PIT</a:t>
                      </a:r>
                      <a:r>
                        <a:rPr lang="en-GB" sz="1200" baseline="0" dirty="0" smtClean="0"/>
                        <a:t> </a:t>
                      </a:r>
                    </a:p>
                    <a:p>
                      <a:pPr algn="ctr"/>
                      <a:r>
                        <a:rPr lang="en-GB" sz="1200" dirty="0" smtClean="0"/>
                        <a:t>18 </a:t>
                      </a:r>
                      <a:r>
                        <a:rPr lang="en-GB" sz="1200" dirty="0" err="1" smtClean="0"/>
                        <a:t>x</a:t>
                      </a:r>
                      <a:r>
                        <a:rPr lang="en-GB" sz="1200" dirty="0" smtClean="0"/>
                        <a:t> ø1.00 mm</a:t>
                      </a:r>
                    </a:p>
                  </a:txBody>
                  <a:tcPr/>
                </a:tc>
                <a:tc>
                  <a:txBody>
                    <a:bodyPr/>
                    <a:lstStyle/>
                    <a:p>
                      <a:pPr algn="ctr"/>
                      <a:r>
                        <a:rPr lang="en-GB" sz="1200" dirty="0" smtClean="0"/>
                        <a:t>TBD</a:t>
                      </a:r>
                      <a:endParaRPr lang="en-GB" sz="1200" dirty="0"/>
                    </a:p>
                  </a:txBody>
                  <a:tcPr anchor="ctr"/>
                </a:tc>
                <a:tc>
                  <a:txBody>
                    <a:bodyPr/>
                    <a:lstStyle/>
                    <a:p>
                      <a:pPr algn="ctr"/>
                      <a:r>
                        <a:rPr lang="en-GB" sz="1200" dirty="0" smtClean="0"/>
                        <a:t>TBD</a:t>
                      </a:r>
                      <a:endParaRPr lang="en-GB" sz="1200" dirty="0"/>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200" dirty="0" smtClean="0"/>
                        <a:t>NY 750 &amp;</a:t>
                      </a:r>
                      <a:r>
                        <a:rPr lang="en-GB" sz="1200" baseline="0" dirty="0" smtClean="0"/>
                        <a:t> D400</a:t>
                      </a:r>
                      <a:endParaRPr lang="en-GB" sz="1200" dirty="0" smtClean="0"/>
                    </a:p>
                  </a:txBody>
                  <a:tcPr anchor="ctr"/>
                </a:tc>
              </a:tr>
              <a:tr h="694037">
                <a:tc>
                  <a:txBody>
                    <a:bodyPr/>
                    <a:lstStyle/>
                    <a:p>
                      <a:pPr algn="ctr"/>
                      <a:r>
                        <a:rPr lang="en-GB" sz="1600" dirty="0" smtClean="0"/>
                        <a:t>5</a:t>
                      </a:r>
                      <a:endParaRPr lang="en-GB" sz="1600" dirty="0"/>
                    </a:p>
                  </a:txBody>
                  <a:tcPr anchor="ctr"/>
                </a:tc>
                <a:tc>
                  <a:txBody>
                    <a:bodyPr/>
                    <a:lstStyle/>
                    <a:p>
                      <a:pPr algn="ctr"/>
                      <a:r>
                        <a:rPr lang="en-GB" sz="1200" dirty="0" smtClean="0"/>
                        <a:t>CERN</a:t>
                      </a:r>
                      <a:endParaRPr lang="en-GB" sz="1200" dirty="0"/>
                    </a:p>
                  </a:txBody>
                  <a:tcPr anchor="ctr"/>
                </a:tc>
                <a:tc>
                  <a:txBody>
                    <a:bodyPr/>
                    <a:lstStyle/>
                    <a:p>
                      <a:pPr algn="ctr"/>
                      <a:r>
                        <a:rPr lang="en-GB" sz="1200" dirty="0" smtClean="0"/>
                        <a:t>PIT</a:t>
                      </a:r>
                      <a:r>
                        <a:rPr lang="en-GB" sz="1200" baseline="0" dirty="0" smtClean="0"/>
                        <a:t> </a:t>
                      </a:r>
                    </a:p>
                    <a:p>
                      <a:pPr algn="ctr"/>
                      <a:r>
                        <a:rPr lang="en-GB" sz="1200" dirty="0" smtClean="0"/>
                        <a:t>40 </a:t>
                      </a:r>
                      <a:r>
                        <a:rPr lang="en-GB" sz="1200" dirty="0" err="1" smtClean="0"/>
                        <a:t>x</a:t>
                      </a:r>
                      <a:r>
                        <a:rPr lang="en-GB" sz="1200" dirty="0" smtClean="0"/>
                        <a:t> ø1.00 mm</a:t>
                      </a:r>
                    </a:p>
                  </a:txBody>
                  <a:tcPr/>
                </a:tc>
                <a:tc>
                  <a:txBody>
                    <a:bodyPr/>
                    <a:lstStyle/>
                    <a:p>
                      <a:pPr algn="ctr"/>
                      <a:r>
                        <a:rPr lang="en-GB" sz="1200" dirty="0" smtClean="0"/>
                        <a:t>TBD</a:t>
                      </a:r>
                      <a:endParaRPr lang="en-GB" sz="1200" dirty="0"/>
                    </a:p>
                  </a:txBody>
                  <a:tcPr anchor="ctr"/>
                </a:tc>
                <a:tc>
                  <a:txBody>
                    <a:bodyPr/>
                    <a:lstStyle/>
                    <a:p>
                      <a:pPr algn="ctr"/>
                      <a:r>
                        <a:rPr lang="en-GB" sz="1200" dirty="0" smtClean="0"/>
                        <a:t>Ti</a:t>
                      </a:r>
                      <a:endParaRPr lang="en-GB" sz="1200" dirty="0"/>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200" dirty="0" smtClean="0"/>
                        <a:t>NY 750 &amp;</a:t>
                      </a:r>
                      <a:r>
                        <a:rPr lang="en-GB" sz="1200" baseline="0" dirty="0" smtClean="0"/>
                        <a:t> D400</a:t>
                      </a:r>
                      <a:endParaRPr lang="en-GB" sz="1200" dirty="0" smtClean="0"/>
                    </a:p>
                  </a:txBody>
                  <a:tcPr anchor="ctr"/>
                </a:tc>
              </a:tr>
              <a:tr h="694037">
                <a:tc>
                  <a:txBody>
                    <a:bodyPr/>
                    <a:lstStyle/>
                    <a:p>
                      <a:pPr algn="ctr"/>
                      <a:r>
                        <a:rPr lang="en-GB" sz="1600" dirty="0" smtClean="0"/>
                        <a:t>6</a:t>
                      </a:r>
                      <a:endParaRPr lang="en-GB" sz="1600" dirty="0"/>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200" dirty="0" smtClean="0"/>
                        <a:t>RAL</a:t>
                      </a:r>
                      <a:r>
                        <a:rPr lang="en-GB" sz="1200" baseline="0" dirty="0" smtClean="0"/>
                        <a:t> &amp; </a:t>
                      </a:r>
                      <a:r>
                        <a:rPr lang="en-GB" sz="1200" dirty="0" smtClean="0"/>
                        <a:t>CERN</a:t>
                      </a:r>
                    </a:p>
                  </a:txBody>
                  <a:tcPr anchor="ctr"/>
                </a:tc>
                <a:tc>
                  <a:txBody>
                    <a:bodyPr/>
                    <a:lstStyle/>
                    <a:p>
                      <a:pPr algn="ctr"/>
                      <a:r>
                        <a:rPr lang="en-GB" sz="1200" dirty="0" smtClean="0"/>
                        <a:t>PIT</a:t>
                      </a:r>
                      <a:r>
                        <a:rPr lang="en-GB" sz="1200" baseline="0" dirty="0" smtClean="0"/>
                        <a:t> </a:t>
                      </a:r>
                    </a:p>
                    <a:p>
                      <a:pPr algn="ctr"/>
                      <a:r>
                        <a:rPr lang="en-GB" sz="1200" dirty="0" smtClean="0"/>
                        <a:t>40 </a:t>
                      </a:r>
                      <a:r>
                        <a:rPr lang="en-GB" sz="1200" dirty="0" err="1" smtClean="0"/>
                        <a:t>x</a:t>
                      </a:r>
                      <a:r>
                        <a:rPr lang="en-GB" sz="1200" dirty="0" smtClean="0"/>
                        <a:t> ø1.00 mm</a:t>
                      </a:r>
                    </a:p>
                  </a:txBody>
                  <a:tcPr/>
                </a:tc>
                <a:tc>
                  <a:txBody>
                    <a:bodyPr/>
                    <a:lstStyle/>
                    <a:p>
                      <a:pPr algn="ctr"/>
                      <a:r>
                        <a:rPr lang="en-GB" sz="1200" dirty="0" smtClean="0"/>
                        <a:t>Braided </a:t>
                      </a:r>
                    </a:p>
                    <a:p>
                      <a:pPr algn="ctr"/>
                      <a:r>
                        <a:rPr lang="en-GB" sz="1200" dirty="0" smtClean="0"/>
                        <a:t>S2-Glass Fibre</a:t>
                      </a:r>
                      <a:endParaRPr lang="en-GB" sz="1200" dirty="0"/>
                    </a:p>
                  </a:txBody>
                  <a:tcPr/>
                </a:tc>
                <a:tc>
                  <a:txBody>
                    <a:bodyPr/>
                    <a:lstStyle/>
                    <a:p>
                      <a:pPr algn="ctr"/>
                      <a:r>
                        <a:rPr lang="en-GB" sz="1200" dirty="0" smtClean="0"/>
                        <a:t>Ti</a:t>
                      </a:r>
                    </a:p>
                    <a:p>
                      <a:pPr algn="ctr"/>
                      <a:r>
                        <a:rPr lang="en-GB" sz="1200" dirty="0" smtClean="0"/>
                        <a:t>Coated</a:t>
                      </a:r>
                    </a:p>
                  </a:txBody>
                  <a:tcPr/>
                </a:tc>
                <a:tc>
                  <a:txBody>
                    <a:bodyPr/>
                    <a:lstStyle/>
                    <a:p>
                      <a:pPr algn="ctr"/>
                      <a:r>
                        <a:rPr lang="en-GB" sz="1200" dirty="0" err="1" smtClean="0"/>
                        <a:t>Cyanate</a:t>
                      </a:r>
                      <a:r>
                        <a:rPr lang="en-GB" sz="1200" dirty="0" smtClean="0"/>
                        <a:t> Esther</a:t>
                      </a:r>
                      <a:endParaRPr lang="en-GB" sz="1200" dirty="0"/>
                    </a:p>
                  </a:txBody>
                  <a:tcPr anchor="ctr"/>
                </a:tc>
              </a:tr>
            </a:tbl>
          </a:graphicData>
        </a:graphic>
      </p:graphicFrame>
      <p:sp>
        <p:nvSpPr>
          <p:cNvPr id="10" name="Oval 9"/>
          <p:cNvSpPr/>
          <p:nvPr/>
        </p:nvSpPr>
        <p:spPr>
          <a:xfrm>
            <a:off x="406826" y="2696349"/>
            <a:ext cx="588452" cy="661335"/>
          </a:xfrm>
          <a:prstGeom prst="ellipse">
            <a:avLst/>
          </a:prstGeom>
          <a:noFill/>
          <a:ln w="34925">
            <a:solidFill>
              <a:srgbClr val="FF0000"/>
            </a:solidFill>
          </a:ln>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406826" y="4861762"/>
            <a:ext cx="588452" cy="1145169"/>
          </a:xfrm>
          <a:prstGeom prst="ellipse">
            <a:avLst/>
          </a:prstGeom>
          <a:noFill/>
          <a:ln w="25400">
            <a:solidFill>
              <a:srgbClr val="008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 name="TextBox 2"/>
          <p:cNvSpPr txBox="1"/>
          <p:nvPr/>
        </p:nvSpPr>
        <p:spPr>
          <a:xfrm>
            <a:off x="2621257" y="2782435"/>
            <a:ext cx="4715767" cy="369332"/>
          </a:xfrm>
          <a:prstGeom prst="rect">
            <a:avLst/>
          </a:prstGeom>
          <a:noFill/>
        </p:spPr>
        <p:txBody>
          <a:bodyPr wrap="none" rtlCol="0">
            <a:spAutoFit/>
          </a:bodyPr>
          <a:lstStyle/>
          <a:p>
            <a:r>
              <a:rPr lang="en-US" dirty="0" smtClean="0"/>
              <a:t>Not for </a:t>
            </a:r>
            <a:r>
              <a:rPr lang="en-US" dirty="0" smtClean="0"/>
              <a:t>prep. </a:t>
            </a:r>
            <a:r>
              <a:rPr lang="en-US" dirty="0" smtClean="0"/>
              <a:t>Fresca2, outside this review</a:t>
            </a:r>
            <a:endParaRPr lang="en-US" dirty="0"/>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accel="50000" decel="50000"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0-#ppt_w/2"/>
                                          </p:val>
                                        </p:tav>
                                        <p:tav tm="100000">
                                          <p:val>
                                            <p:strVal val="#ppt_x"/>
                                          </p:val>
                                        </p:tav>
                                      </p:tavLst>
                                    </p:anim>
                                    <p:anim calcmode="lin" valueType="num">
                                      <p:cBhvr additive="base">
                                        <p:cTn id="8" dur="500" fill="hold"/>
                                        <p:tgtEl>
                                          <p:spTgt spid="10"/>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4" accel="50000" decel="50000" fill="hold" grpId="0" nodeType="afterEffect">
                                  <p:stCondLst>
                                    <p:cond delay="0"/>
                                  </p:stCondLst>
                                  <p:childTnLst>
                                    <p:set>
                                      <p:cBhvr>
                                        <p:cTn id="11" dur="1" fill="hold">
                                          <p:stCondLst>
                                            <p:cond delay="0"/>
                                          </p:stCondLst>
                                        </p:cTn>
                                        <p:tgtEl>
                                          <p:spTgt spid="17"/>
                                        </p:tgtEl>
                                        <p:attrNameLst>
                                          <p:attrName>style.visibility</p:attrName>
                                        </p:attrNameLst>
                                      </p:cBhvr>
                                      <p:to>
                                        <p:strVal val="visible"/>
                                      </p:to>
                                    </p:set>
                                    <p:anim calcmode="lin" valueType="num">
                                      <p:cBhvr additive="base">
                                        <p:cTn id="12" dur="500" fill="hold"/>
                                        <p:tgtEl>
                                          <p:spTgt spid="17"/>
                                        </p:tgtEl>
                                        <p:attrNameLst>
                                          <p:attrName>ppt_x</p:attrName>
                                        </p:attrNameLst>
                                      </p:cBhvr>
                                      <p:tavLst>
                                        <p:tav tm="0">
                                          <p:val>
                                            <p:strVal val="#ppt_x"/>
                                          </p:val>
                                        </p:tav>
                                        <p:tav tm="100000">
                                          <p:val>
                                            <p:strVal val="#ppt_x"/>
                                          </p:val>
                                        </p:tav>
                                      </p:tavLst>
                                    </p:anim>
                                    <p:anim calcmode="lin" valueType="num">
                                      <p:cBhvr additive="base">
                                        <p:cTn id="13"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97187" y="331170"/>
            <a:ext cx="7557380" cy="1143000"/>
          </a:xfrm>
        </p:spPr>
        <p:txBody>
          <a:bodyPr>
            <a:normAutofit/>
          </a:bodyPr>
          <a:lstStyle/>
          <a:p>
            <a:pPr algn="ctr"/>
            <a:r>
              <a:rPr lang="en-GB" dirty="0" smtClean="0"/>
              <a:t>Coil fabrication for SMC1 </a:t>
            </a:r>
            <a:endParaRPr lang="en-GB" dirty="0"/>
          </a:p>
        </p:txBody>
      </p:sp>
      <p:pic>
        <p:nvPicPr>
          <p:cNvPr id="7" name="Content Placeholder 6" descr="Logo CERN.png"/>
          <p:cNvPicPr>
            <a:picLocks noGrp="1" noChangeAspect="1"/>
          </p:cNvPicPr>
          <p:nvPr>
            <p:ph sz="quarter" idx="1"/>
          </p:nvPr>
        </p:nvPicPr>
        <p:blipFill>
          <a:blip r:embed="rId2" cstate="print">
            <a:extLst>
              <a:ext uri="{28A0092B-C50C-407E-A947-70E740481C1C}">
                <a14:useLocalDpi xmlns:a14="http://schemas.microsoft.com/office/drawing/2010/main"/>
              </a:ext>
            </a:extLst>
          </a:blip>
          <a:srcRect l="-27686" r="-27686"/>
          <a:stretch>
            <a:fillRect/>
          </a:stretch>
        </p:blipFill>
        <p:spPr>
          <a:xfrm>
            <a:off x="7089485" y="108081"/>
            <a:ext cx="1265082" cy="825660"/>
          </a:xfrm>
        </p:spPr>
      </p:pic>
      <p:sp>
        <p:nvSpPr>
          <p:cNvPr id="4" name="Date Placeholder 3"/>
          <p:cNvSpPr>
            <a:spLocks noGrp="1"/>
          </p:cNvSpPr>
          <p:nvPr>
            <p:ph type="dt" sz="half" idx="14"/>
          </p:nvPr>
        </p:nvSpPr>
        <p:spPr>
          <a:xfrm rot="5400000">
            <a:off x="8140371" y="430376"/>
            <a:ext cx="1028633" cy="384048"/>
          </a:xfrm>
        </p:spPr>
        <p:txBody>
          <a:bodyPr/>
          <a:lstStyle/>
          <a:p>
            <a:r>
              <a:rPr lang="fr-CH" dirty="0" smtClean="0"/>
              <a:t>20/01/2011</a:t>
            </a:r>
            <a:endParaRPr lang="en-GB" dirty="0"/>
          </a:p>
        </p:txBody>
      </p:sp>
      <p:sp>
        <p:nvSpPr>
          <p:cNvPr id="5" name="Slide Number Placeholder 4"/>
          <p:cNvSpPr>
            <a:spLocks noGrp="1"/>
          </p:cNvSpPr>
          <p:nvPr>
            <p:ph type="sldNum" sz="quarter" idx="15"/>
          </p:nvPr>
        </p:nvSpPr>
        <p:spPr/>
        <p:txBody>
          <a:bodyPr/>
          <a:lstStyle/>
          <a:p>
            <a:fld id="{F4E70152-D437-0B4A-8530-94A07B6DC10B}" type="slidenum">
              <a:rPr lang="en-GB" smtClean="0"/>
              <a:pPr/>
              <a:t>9</a:t>
            </a:fld>
            <a:endParaRPr lang="en-GB"/>
          </a:p>
        </p:txBody>
      </p:sp>
      <p:sp>
        <p:nvSpPr>
          <p:cNvPr id="9" name="Footer Placeholder 5"/>
          <p:cNvSpPr>
            <a:spLocks noGrp="1"/>
          </p:cNvSpPr>
          <p:nvPr>
            <p:ph type="ftr" sz="quarter" idx="16"/>
          </p:nvPr>
        </p:nvSpPr>
        <p:spPr>
          <a:xfrm rot="5400000">
            <a:off x="6171576" y="3653568"/>
            <a:ext cx="4837620" cy="365760"/>
          </a:xfrm>
        </p:spPr>
        <p:txBody>
          <a:bodyPr/>
          <a:lstStyle/>
          <a:p>
            <a:r>
              <a:rPr lang="en-US" dirty="0" smtClean="0"/>
              <a:t>J.C. Perez TE-MSC-ML          	</a:t>
            </a:r>
            <a:r>
              <a:rPr lang="en-US" dirty="0" err="1" smtClean="0"/>
              <a:t>Eucard</a:t>
            </a:r>
            <a:r>
              <a:rPr lang="en-US" dirty="0" smtClean="0"/>
              <a:t> WP7-HFM                     					ESAC Review (</a:t>
            </a:r>
            <a:r>
              <a:rPr lang="en-US" dirty="0" err="1" smtClean="0"/>
              <a:t>Saclay</a:t>
            </a:r>
            <a:r>
              <a:rPr lang="en-US" dirty="0" smtClean="0"/>
              <a:t>)</a:t>
            </a:r>
            <a:endParaRPr lang="en-GB" dirty="0"/>
          </a:p>
        </p:txBody>
      </p:sp>
      <p:pic>
        <p:nvPicPr>
          <p:cNvPr id="8" name="Picture 7" descr="Logo Eucard.jpg"/>
          <p:cNvPicPr>
            <a:picLocks noChangeAspect="1"/>
          </p:cNvPicPr>
          <p:nvPr/>
        </p:nvPicPr>
        <p:blipFill>
          <a:blip r:embed="rId3"/>
          <a:stretch>
            <a:fillRect/>
          </a:stretch>
        </p:blipFill>
        <p:spPr>
          <a:xfrm>
            <a:off x="313136" y="108081"/>
            <a:ext cx="1924050" cy="923925"/>
          </a:xfrm>
          <a:prstGeom prst="rect">
            <a:avLst/>
          </a:prstGeom>
        </p:spPr>
      </p:pic>
      <p:sp>
        <p:nvSpPr>
          <p:cNvPr id="10" name="Content Placeholder 4"/>
          <p:cNvSpPr txBox="1">
            <a:spLocks/>
          </p:cNvSpPr>
          <p:nvPr/>
        </p:nvSpPr>
        <p:spPr>
          <a:xfrm>
            <a:off x="259088" y="1883229"/>
            <a:ext cx="8373664" cy="4572000"/>
          </a:xfrm>
          <a:prstGeom prst="rect">
            <a:avLst/>
          </a:prstGeom>
        </p:spPr>
        <p:txBody>
          <a:bodyPr vert="horz">
            <a:normAutofit/>
          </a:bodyPr>
          <a:lstStyle/>
          <a:p>
            <a:pPr marL="274320" lvl="0" indent="-274320" defTabSz="914400">
              <a:spcBef>
                <a:spcPts val="580"/>
              </a:spcBef>
              <a:buClr>
                <a:schemeClr val="accent1"/>
              </a:buClr>
              <a:buSzPct val="85000"/>
              <a:buFont typeface="Wingdings 2"/>
              <a:buChar char=""/>
              <a:defRPr/>
            </a:pPr>
            <a:r>
              <a:rPr kumimoji="0" lang="en-US" sz="2000" b="0" i="0" u="none" strike="noStrike" kern="1200" cap="none" spc="0" normalizeH="0" baseline="0" noProof="0" dirty="0" smtClean="0">
                <a:ln>
                  <a:noFill/>
                </a:ln>
                <a:solidFill>
                  <a:schemeClr val="tx1"/>
                </a:solidFill>
                <a:effectLst/>
                <a:uLnTx/>
                <a:uFillTx/>
                <a:latin typeface="+mn-lt"/>
                <a:ea typeface="+mn-ea"/>
                <a:cs typeface="+mn-cs"/>
              </a:rPr>
              <a:t>2 double pancakes wound @ CERN in collaboration with RAL using  “Low performance” cable (14 </a:t>
            </a:r>
            <a:r>
              <a:rPr lang="en-US" sz="2000" noProof="0" dirty="0" smtClean="0"/>
              <a:t>x</a:t>
            </a:r>
            <a:r>
              <a:rPr kumimoji="0" lang="en-US" sz="2000" b="0" i="0" u="none" strike="noStrike" kern="1200" cap="none" spc="0" normalizeH="0" baseline="0" noProof="0" dirty="0" smtClean="0">
                <a:ln>
                  <a:noFill/>
                </a:ln>
                <a:solidFill>
                  <a:schemeClr val="tx1"/>
                </a:solidFill>
                <a:effectLst/>
                <a:uLnTx/>
                <a:uFillTx/>
                <a:latin typeface="+mn-lt"/>
                <a:ea typeface="+mn-ea"/>
                <a:cs typeface="+mn-cs"/>
              </a:rPr>
              <a:t> </a:t>
            </a:r>
            <a:r>
              <a:rPr lang="en-US" sz="2000" dirty="0"/>
              <a:t>Ø1.25 </a:t>
            </a:r>
            <a:r>
              <a:rPr kumimoji="0" lang="en-US" sz="2000" b="0" i="0" u="none" strike="noStrike" kern="1200" cap="none" spc="0" normalizeH="0" baseline="0" noProof="0" dirty="0" smtClean="0">
                <a:ln>
                  <a:noFill/>
                </a:ln>
                <a:solidFill>
                  <a:schemeClr val="tx1"/>
                </a:solidFill>
                <a:effectLst/>
                <a:uLnTx/>
                <a:uFillTx/>
                <a:latin typeface="+mn-lt"/>
                <a:ea typeface="+mn-ea"/>
                <a:cs typeface="+mn-cs"/>
              </a:rPr>
              <a:t>mm Alstom IT with low </a:t>
            </a:r>
            <a:r>
              <a:rPr kumimoji="0" lang="en-US" sz="2000" b="0" i="0" u="none" strike="noStrike" kern="1200" cap="none" spc="0" normalizeH="0" baseline="0" noProof="0" dirty="0" err="1" smtClean="0">
                <a:ln>
                  <a:noFill/>
                </a:ln>
                <a:solidFill>
                  <a:schemeClr val="tx1"/>
                </a:solidFill>
                <a:effectLst/>
                <a:uLnTx/>
                <a:uFillTx/>
                <a:latin typeface="+mn-lt"/>
                <a:ea typeface="+mn-ea"/>
                <a:cs typeface="+mn-cs"/>
              </a:rPr>
              <a:t>Jc</a:t>
            </a:r>
            <a:r>
              <a:rPr kumimoji="0" lang="en-US" sz="2000" b="0" i="0" u="none" strike="noStrike" kern="1200" cap="none" spc="0" normalizeH="0" baseline="0" noProof="0" dirty="0" smtClean="0">
                <a:ln>
                  <a:noFill/>
                </a:ln>
                <a:solidFill>
                  <a:schemeClr val="tx1"/>
                </a:solidFill>
                <a:effectLst/>
                <a:uLnTx/>
                <a:uFillTx/>
                <a:latin typeface="+mn-lt"/>
                <a:ea typeface="+mn-ea"/>
                <a:cs typeface="+mn-cs"/>
              </a:rPr>
              <a:t> from NED)</a:t>
            </a:r>
          </a:p>
          <a:p>
            <a:pPr marL="274320" marR="0" lvl="0" indent="-274320" algn="l" defTabSz="914400" rtl="0" eaLnBrk="1" fontAlgn="auto" latinLnBrk="0" hangingPunct="1">
              <a:lnSpc>
                <a:spcPct val="100000"/>
              </a:lnSpc>
              <a:spcBef>
                <a:spcPts val="580"/>
              </a:spcBef>
              <a:spcAft>
                <a:spcPts val="0"/>
              </a:spcAft>
              <a:buClr>
                <a:schemeClr val="accent1"/>
              </a:buClr>
              <a:buSzPct val="85000"/>
              <a:buFont typeface="Wingdings 2"/>
              <a:buChar char=""/>
              <a:tabLst/>
              <a:defRPr/>
            </a:pPr>
            <a:r>
              <a:rPr kumimoji="0" lang="en-US" sz="2000" b="0" i="0" u="none" strike="noStrike" kern="1200" cap="none" spc="0" normalizeH="0" baseline="0" noProof="0" dirty="0" smtClean="0">
                <a:ln>
                  <a:noFill/>
                </a:ln>
                <a:solidFill>
                  <a:schemeClr val="tx1"/>
                </a:solidFill>
                <a:effectLst/>
                <a:uLnTx/>
                <a:uFillTx/>
                <a:latin typeface="+mn-lt"/>
                <a:ea typeface="+mn-ea"/>
                <a:cs typeface="+mn-cs"/>
              </a:rPr>
              <a:t>Cables insulated with S2-Glass tape wrapped with 50% overlap</a:t>
            </a:r>
          </a:p>
          <a:p>
            <a:pPr marL="274320" marR="0" lvl="0" indent="-274320" algn="l" defTabSz="914400" rtl="0" eaLnBrk="1" fontAlgn="auto" latinLnBrk="0" hangingPunct="1">
              <a:lnSpc>
                <a:spcPct val="100000"/>
              </a:lnSpc>
              <a:spcBef>
                <a:spcPts val="580"/>
              </a:spcBef>
              <a:spcAft>
                <a:spcPts val="0"/>
              </a:spcAft>
              <a:buClr>
                <a:schemeClr val="accent1"/>
              </a:buClr>
              <a:buSzPct val="85000"/>
              <a:buFont typeface="Wingdings 2"/>
              <a:buChar char=""/>
              <a:tabLst/>
              <a:defRPr/>
            </a:pPr>
            <a:r>
              <a:rPr kumimoji="0" lang="en-US" sz="2000" b="0" i="0" u="none" strike="noStrike" kern="1200" cap="none" spc="0" normalizeH="0" baseline="0" noProof="0" dirty="0" smtClean="0">
                <a:ln>
                  <a:noFill/>
                </a:ln>
                <a:solidFill>
                  <a:schemeClr val="tx1"/>
                </a:solidFill>
                <a:effectLst/>
                <a:uLnTx/>
                <a:uFillTx/>
                <a:latin typeface="+mn-lt"/>
                <a:ea typeface="+mn-ea"/>
                <a:cs typeface="+mn-cs"/>
              </a:rPr>
              <a:t>Coils reacted @ RAL in TWO different furnaces and reaction tooling</a:t>
            </a:r>
          </a:p>
          <a:p>
            <a:pPr marL="274320" marR="0" lvl="0" indent="-274320" algn="l" defTabSz="914400" rtl="0" eaLnBrk="1" fontAlgn="auto" latinLnBrk="0" hangingPunct="1">
              <a:lnSpc>
                <a:spcPct val="100000"/>
              </a:lnSpc>
              <a:spcBef>
                <a:spcPts val="580"/>
              </a:spcBef>
              <a:spcAft>
                <a:spcPts val="0"/>
              </a:spcAft>
              <a:buClr>
                <a:schemeClr val="accent1"/>
              </a:buClr>
              <a:buSzPct val="85000"/>
              <a:buFont typeface="Wingdings 2"/>
              <a:buChar char=""/>
              <a:tabLst/>
              <a:defRPr/>
            </a:pPr>
            <a:r>
              <a:rPr kumimoji="0" lang="en-US" sz="2000" b="0" i="0" u="none" strike="noStrike" kern="1200" cap="none" spc="0" normalizeH="0" baseline="0" noProof="0" dirty="0" smtClean="0">
                <a:ln>
                  <a:noFill/>
                </a:ln>
                <a:solidFill>
                  <a:schemeClr val="tx1"/>
                </a:solidFill>
                <a:effectLst/>
                <a:uLnTx/>
                <a:uFillTx/>
                <a:latin typeface="+mn-lt"/>
                <a:ea typeface="+mn-ea"/>
                <a:cs typeface="+mn-cs"/>
              </a:rPr>
              <a:t>Coils instrumented and potted @ RAL in collaboration with CERN using TWO different moulds</a:t>
            </a:r>
          </a:p>
          <a:p>
            <a:pPr marL="274320" lvl="0" indent="-274320" defTabSz="914400">
              <a:spcBef>
                <a:spcPts val="580"/>
              </a:spcBef>
              <a:buClr>
                <a:schemeClr val="accent1"/>
              </a:buClr>
              <a:buSzPct val="85000"/>
              <a:buFont typeface="Wingdings 2"/>
              <a:buChar char=""/>
              <a:defRPr/>
            </a:pPr>
            <a:r>
              <a:rPr lang="en-US" sz="2000" dirty="0" smtClean="0"/>
              <a:t>Coil #1 made in November 2009. Coil #2 made in March 2010</a:t>
            </a:r>
          </a:p>
          <a:p>
            <a:pPr marL="274320" lvl="0" indent="-274320" defTabSz="914400">
              <a:spcBef>
                <a:spcPts val="580"/>
              </a:spcBef>
              <a:buClr>
                <a:schemeClr val="accent1"/>
              </a:buClr>
              <a:buSzPct val="85000"/>
              <a:buFont typeface="Wingdings 2"/>
              <a:buChar char=""/>
              <a:defRPr/>
            </a:pPr>
            <a:r>
              <a:rPr lang="en-US" sz="2000" dirty="0" smtClean="0"/>
              <a:t>Coil #1 dimensions: 198 mm * 478 mm* 21 mm</a:t>
            </a:r>
          </a:p>
          <a:p>
            <a:pPr marL="274320" indent="-274320" defTabSz="914400">
              <a:spcBef>
                <a:spcPts val="580"/>
              </a:spcBef>
              <a:buClr>
                <a:schemeClr val="accent1"/>
              </a:buClr>
              <a:buSzPct val="85000"/>
              <a:buFont typeface="Wingdings 2"/>
              <a:buChar char=""/>
              <a:defRPr/>
            </a:pPr>
            <a:r>
              <a:rPr lang="en-US" sz="2000" dirty="0" smtClean="0"/>
              <a:t>Coil #2 dimensions: 193 mm * 480 mm * 21 mm</a:t>
            </a:r>
          </a:p>
          <a:p>
            <a:pPr marL="274320" lvl="0" indent="-274320" defTabSz="914400">
              <a:spcBef>
                <a:spcPts val="580"/>
              </a:spcBef>
              <a:buClr>
                <a:schemeClr val="accent1"/>
              </a:buClr>
              <a:buSzPct val="85000"/>
              <a:buFont typeface="Wingdings 2"/>
              <a:buChar char=""/>
              <a:defRPr/>
            </a:pPr>
            <a:endParaRPr lang="en-US" sz="2000" dirty="0" smtClean="0"/>
          </a:p>
          <a:p>
            <a:pPr marL="274320" lvl="0" indent="-274320" defTabSz="914400">
              <a:spcBef>
                <a:spcPts val="580"/>
              </a:spcBef>
              <a:buClr>
                <a:schemeClr val="accent1"/>
              </a:buClr>
              <a:buSzPct val="85000"/>
              <a:buFont typeface="Wingdings 2"/>
              <a:buChar char=""/>
              <a:defRPr/>
            </a:pPr>
            <a:endParaRPr lang="en-US" sz="2000" dirty="0" smtClean="0"/>
          </a:p>
          <a:p>
            <a:pPr marL="274320" indent="-274320" defTabSz="914400">
              <a:spcBef>
                <a:spcPts val="580"/>
              </a:spcBef>
              <a:buClr>
                <a:schemeClr val="accent1"/>
              </a:buClr>
              <a:buSzPct val="85000"/>
              <a:buFont typeface="Wingdings 2"/>
              <a:buChar char=""/>
              <a:defRPr/>
            </a:pPr>
            <a:endParaRPr lang="en-US" sz="2000" dirty="0" smtClean="0"/>
          </a:p>
          <a:p>
            <a:pPr marL="274320" marR="0" lvl="0" indent="-274320" algn="l" defTabSz="914400" rtl="0" eaLnBrk="1" fontAlgn="auto" latinLnBrk="0" hangingPunct="1">
              <a:lnSpc>
                <a:spcPct val="100000"/>
              </a:lnSpc>
              <a:spcBef>
                <a:spcPts val="580"/>
              </a:spcBef>
              <a:spcAft>
                <a:spcPts val="0"/>
              </a:spcAft>
              <a:buClr>
                <a:schemeClr val="accent1"/>
              </a:buClr>
              <a:buSzPct val="85000"/>
              <a:buFont typeface="Wingdings 2"/>
              <a:buChar char=""/>
              <a:tabLst/>
              <a:defRPr/>
            </a:pPr>
            <a:endParaRPr kumimoji="0" lang="en-US" sz="2000" b="0"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10">
                                            <p:txEl>
                                              <p:pRg st="0" end="0"/>
                                            </p:txEl>
                                          </p:spTgt>
                                        </p:tgtEl>
                                        <p:attrNameLst>
                                          <p:attrName>style.visibility</p:attrName>
                                        </p:attrNameLst>
                                      </p:cBhvr>
                                      <p:to>
                                        <p:strVal val="visible"/>
                                      </p:to>
                                    </p:set>
                                    <p:animEffect transition="in" filter="blinds(horizontal)">
                                      <p:cBhvr>
                                        <p:cTn id="7" dur="500"/>
                                        <p:tgtEl>
                                          <p:spTgt spid="10">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10">
                                            <p:txEl>
                                              <p:pRg st="1" end="1"/>
                                            </p:txEl>
                                          </p:spTgt>
                                        </p:tgtEl>
                                        <p:attrNameLst>
                                          <p:attrName>style.visibility</p:attrName>
                                        </p:attrNameLst>
                                      </p:cBhvr>
                                      <p:to>
                                        <p:strVal val="visible"/>
                                      </p:to>
                                    </p:set>
                                    <p:animEffect transition="in" filter="blinds(horizontal)">
                                      <p:cBhvr>
                                        <p:cTn id="12" dur="500"/>
                                        <p:tgtEl>
                                          <p:spTgt spid="10">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10">
                                            <p:txEl>
                                              <p:pRg st="2" end="2"/>
                                            </p:txEl>
                                          </p:spTgt>
                                        </p:tgtEl>
                                        <p:attrNameLst>
                                          <p:attrName>style.visibility</p:attrName>
                                        </p:attrNameLst>
                                      </p:cBhvr>
                                      <p:to>
                                        <p:strVal val="visible"/>
                                      </p:to>
                                    </p:set>
                                    <p:animEffect transition="in" filter="blinds(horizontal)">
                                      <p:cBhvr>
                                        <p:cTn id="17" dur="500"/>
                                        <p:tgtEl>
                                          <p:spTgt spid="10">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10">
                                            <p:txEl>
                                              <p:pRg st="3" end="3"/>
                                            </p:txEl>
                                          </p:spTgt>
                                        </p:tgtEl>
                                        <p:attrNameLst>
                                          <p:attrName>style.visibility</p:attrName>
                                        </p:attrNameLst>
                                      </p:cBhvr>
                                      <p:to>
                                        <p:strVal val="visible"/>
                                      </p:to>
                                    </p:set>
                                    <p:animEffect transition="in" filter="blinds(horizontal)">
                                      <p:cBhvr>
                                        <p:cTn id="22" dur="500"/>
                                        <p:tgtEl>
                                          <p:spTgt spid="10">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nodeType="clickEffect">
                                  <p:stCondLst>
                                    <p:cond delay="0"/>
                                  </p:stCondLst>
                                  <p:childTnLst>
                                    <p:set>
                                      <p:cBhvr>
                                        <p:cTn id="26" dur="1" fill="hold">
                                          <p:stCondLst>
                                            <p:cond delay="0"/>
                                          </p:stCondLst>
                                        </p:cTn>
                                        <p:tgtEl>
                                          <p:spTgt spid="10">
                                            <p:txEl>
                                              <p:pRg st="4" end="4"/>
                                            </p:txEl>
                                          </p:spTgt>
                                        </p:tgtEl>
                                        <p:attrNameLst>
                                          <p:attrName>style.visibility</p:attrName>
                                        </p:attrNameLst>
                                      </p:cBhvr>
                                      <p:to>
                                        <p:strVal val="visible"/>
                                      </p:to>
                                    </p:set>
                                    <p:animEffect transition="in" filter="blinds(horizontal)">
                                      <p:cBhvr>
                                        <p:cTn id="27" dur="500"/>
                                        <p:tgtEl>
                                          <p:spTgt spid="10">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nodeType="clickEffect">
                                  <p:stCondLst>
                                    <p:cond delay="0"/>
                                  </p:stCondLst>
                                  <p:childTnLst>
                                    <p:set>
                                      <p:cBhvr>
                                        <p:cTn id="31" dur="1" fill="hold">
                                          <p:stCondLst>
                                            <p:cond delay="0"/>
                                          </p:stCondLst>
                                        </p:cTn>
                                        <p:tgtEl>
                                          <p:spTgt spid="10">
                                            <p:txEl>
                                              <p:pRg st="5" end="5"/>
                                            </p:txEl>
                                          </p:spTgt>
                                        </p:tgtEl>
                                        <p:attrNameLst>
                                          <p:attrName>style.visibility</p:attrName>
                                        </p:attrNameLst>
                                      </p:cBhvr>
                                      <p:to>
                                        <p:strVal val="visible"/>
                                      </p:to>
                                    </p:set>
                                    <p:animEffect transition="in" filter="blinds(horizontal)">
                                      <p:cBhvr>
                                        <p:cTn id="32" dur="500"/>
                                        <p:tgtEl>
                                          <p:spTgt spid="10">
                                            <p:txEl>
                                              <p:pRg st="5" end="5"/>
                                            </p:txEl>
                                          </p:spTgt>
                                        </p:tgtEl>
                                      </p:cBhvr>
                                    </p:animEffect>
                                  </p:childTnLst>
                                </p:cTn>
                              </p:par>
                              <p:par>
                                <p:cTn id="33" presetID="3" presetClass="entr" presetSubtype="10" fill="hold" nodeType="withEffect">
                                  <p:stCondLst>
                                    <p:cond delay="0"/>
                                  </p:stCondLst>
                                  <p:childTnLst>
                                    <p:set>
                                      <p:cBhvr>
                                        <p:cTn id="34" dur="1" fill="hold">
                                          <p:stCondLst>
                                            <p:cond delay="0"/>
                                          </p:stCondLst>
                                        </p:cTn>
                                        <p:tgtEl>
                                          <p:spTgt spid="10">
                                            <p:txEl>
                                              <p:pRg st="6" end="6"/>
                                            </p:txEl>
                                          </p:spTgt>
                                        </p:tgtEl>
                                        <p:attrNameLst>
                                          <p:attrName>style.visibility</p:attrName>
                                        </p:attrNameLst>
                                      </p:cBhvr>
                                      <p:to>
                                        <p:strVal val="visible"/>
                                      </p:to>
                                    </p:set>
                                    <p:animEffect transition="in" filter="blinds(horizontal)">
                                      <p:cBhvr>
                                        <p:cTn id="35" dur="500"/>
                                        <p:tgtEl>
                                          <p:spTgt spid="10">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riel">
  <a:themeElements>
    <a:clrScheme name="Oriel">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Oriel">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riel">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Oriel</Template>
  <TotalTime>3773</TotalTime>
  <Words>1127</Words>
  <Application>Microsoft Macintosh PowerPoint</Application>
  <PresentationFormat>On-screen Show (4:3)</PresentationFormat>
  <Paragraphs>306</Paragraphs>
  <Slides>20</Slides>
  <Notes>2</Notes>
  <HiddenSlides>0</HiddenSlides>
  <MMClips>0</MMClips>
  <ScaleCrop>false</ScaleCrop>
  <HeadingPairs>
    <vt:vector size="4" baseType="variant">
      <vt:variant>
        <vt:lpstr>Theme</vt:lpstr>
      </vt:variant>
      <vt:variant>
        <vt:i4>1</vt:i4>
      </vt:variant>
      <vt:variant>
        <vt:lpstr>Slide Titles</vt:lpstr>
      </vt:variant>
      <vt:variant>
        <vt:i4>20</vt:i4>
      </vt:variant>
    </vt:vector>
  </HeadingPairs>
  <TitlesOfParts>
    <vt:vector size="21" baseType="lpstr">
      <vt:lpstr>Oriel</vt:lpstr>
      <vt:lpstr> ESAC Review of the  high field dipole design  SMC as preparatory project  January 2011 for EuCARD-WP7-HFM </vt:lpstr>
      <vt:lpstr>OUTLINE</vt:lpstr>
      <vt:lpstr>Aim of the SMC series</vt:lpstr>
      <vt:lpstr>SMC configuration</vt:lpstr>
      <vt:lpstr>SMC Assembly Parts</vt:lpstr>
      <vt:lpstr>SMC coils</vt:lpstr>
      <vt:lpstr>SMC FEM Models</vt:lpstr>
      <vt:lpstr>SMC Program </vt:lpstr>
      <vt:lpstr>Coil fabrication for SMC1 </vt:lpstr>
      <vt:lpstr>Heat treatment of SMC1 Coils </vt:lpstr>
      <vt:lpstr> Assembly Configuration</vt:lpstr>
      <vt:lpstr> Mechanical measurements during Assembly  &amp; Cold Tests</vt:lpstr>
      <vt:lpstr>SMC1 Cold Powering Tests</vt:lpstr>
      <vt:lpstr>SMC1 Training Summary</vt:lpstr>
      <vt:lpstr>Lessons from SMC1</vt:lpstr>
      <vt:lpstr>Coil Fabrication at CERN  for SMC3 (1/2)</vt:lpstr>
      <vt:lpstr>Coil Fabrication at CERN  for SMC3 (2/2)</vt:lpstr>
      <vt:lpstr>Future Activities Coil fabrication</vt:lpstr>
      <vt:lpstr>Future Activities Magnet assembly</vt:lpstr>
      <vt:lpstr>Future Activities Technology improvement</vt:lpstr>
    </vt:vector>
  </TitlesOfParts>
  <Company>cern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SMC STATUS   June 2010 for EuCARD-WP7 HFM</dc:title>
  <dc:creator>Juan Perez</dc:creator>
  <cp:lastModifiedBy>Gijsbert de Rijk</cp:lastModifiedBy>
  <cp:revision>94</cp:revision>
  <cp:lastPrinted>2011-01-19T13:54:32Z</cp:lastPrinted>
  <dcterms:created xsi:type="dcterms:W3CDTF">2011-01-18T22:20:06Z</dcterms:created>
  <dcterms:modified xsi:type="dcterms:W3CDTF">2011-01-19T15:05:00Z</dcterms:modified>
</cp:coreProperties>
</file>