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06" r:id="rId3"/>
    <p:sldId id="312" r:id="rId4"/>
    <p:sldId id="313" r:id="rId5"/>
    <p:sldId id="314" r:id="rId6"/>
    <p:sldId id="315" r:id="rId7"/>
    <p:sldId id="316" r:id="rId8"/>
    <p:sldId id="317" r:id="rId9"/>
    <p:sldId id="320" r:id="rId10"/>
    <p:sldId id="319" r:id="rId11"/>
    <p:sldId id="323" r:id="rId12"/>
    <p:sldId id="321" r:id="rId13"/>
    <p:sldId id="325" r:id="rId14"/>
    <p:sldId id="322" r:id="rId15"/>
    <p:sldId id="324" r:id="rId16"/>
    <p:sldId id="295" r:id="rId17"/>
  </p:sldIdLst>
  <p:sldSz cx="9144000" cy="6858000" type="screen4x3"/>
  <p:notesSz cx="6794500" cy="9906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9900"/>
    <a:srgbClr val="FF9966"/>
    <a:srgbClr val="CC00CC"/>
    <a:srgbClr val="333399"/>
    <a:srgbClr val="8B8BD9"/>
    <a:srgbClr val="990099"/>
    <a:srgbClr val="9999FF"/>
    <a:srgbClr val="FF33CC"/>
    <a:srgbClr val="FFDC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7" autoAdjust="0"/>
    <p:restoredTop sz="94604" autoAdjust="0"/>
  </p:normalViewPr>
  <p:slideViewPr>
    <p:cSldViewPr>
      <p:cViewPr>
        <p:scale>
          <a:sx n="100" d="100"/>
          <a:sy n="100" d="100"/>
        </p:scale>
        <p:origin x="-1320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66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150" y="-114"/>
      </p:cViewPr>
      <p:guideLst>
        <p:guide orient="horz" pos="312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3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546" y="0"/>
            <a:ext cx="29443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09113"/>
            <a:ext cx="29443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546" y="9409113"/>
            <a:ext cx="2944388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939" tIns="47969" rIns="95939" bIns="47969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pPr>
              <a:defRPr/>
            </a:pPr>
            <a:fld id="{5FC3E614-E884-4A78-A1C7-9B37AB26C70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4328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3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546" y="0"/>
            <a:ext cx="29443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35CC14B-DB58-4BA1-A081-BE1B6C20E0EB}" type="datetimeFigureOut">
              <a:rPr lang="fr-FR"/>
              <a:pPr>
                <a:defRPr/>
              </a:pPr>
              <a:t>19/01/2011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0077" y="4705350"/>
            <a:ext cx="5434346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409113"/>
            <a:ext cx="29443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546" y="9409113"/>
            <a:ext cx="29443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8E49834-6CAB-40EC-906A-A674D39CF9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30967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E49834-6CAB-40EC-906A-A674D39CF9DF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75100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E49834-6CAB-40EC-906A-A674D39CF9DF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82804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E49834-6CAB-40EC-906A-A674D39CF9DF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95870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E49834-6CAB-40EC-906A-A674D39CF9DF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762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E49834-6CAB-40EC-906A-A674D39CF9DF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2387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E49834-6CAB-40EC-906A-A674D39CF9DF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7924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E49834-6CAB-40EC-906A-A674D39CF9DF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88496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E49834-6CAB-40EC-906A-A674D39CF9DF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6515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E49834-6CAB-40EC-906A-A674D39CF9DF}" type="slidenum">
              <a:rPr lang="fr-FR" smtClean="0"/>
              <a:pPr>
                <a:defRPr/>
              </a:pPr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91767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E49834-6CAB-40EC-906A-A674D39CF9DF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4587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E49834-6CAB-40EC-906A-A674D39CF9DF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275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E49834-6CAB-40EC-906A-A674D39CF9DF}" type="slidenum">
              <a:rPr lang="fr-FR" smtClean="0"/>
              <a:pPr>
                <a:defRPr/>
              </a:pPr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96090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E49834-6CAB-40EC-906A-A674D39CF9DF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51133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E49834-6CAB-40EC-906A-A674D39CF9DF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36758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E49834-6CAB-40EC-906A-A674D39CF9DF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5754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8E49834-6CAB-40EC-906A-A674D39CF9DF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5160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250825" y="0"/>
            <a:ext cx="504825" cy="68580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DC47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rgbClr val="5F5F5F"/>
          </a:solidFill>
          <a:ln w="9525">
            <a:solidFill>
              <a:srgbClr val="5F5F5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6" name="Text Box 6"/>
          <p:cNvSpPr txBox="1">
            <a:spLocks noChangeArrowheads="1"/>
          </p:cNvSpPr>
          <p:nvPr userDrawn="1"/>
        </p:nvSpPr>
        <p:spPr bwMode="auto">
          <a:xfrm rot="16200000">
            <a:off x="-3304381" y="3283743"/>
            <a:ext cx="6858000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0" rIns="180000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300" dirty="0">
                <a:solidFill>
                  <a:schemeClr val="bg1"/>
                </a:solidFill>
                <a:latin typeface="Calibri" pitchFamily="34" charset="0"/>
              </a:rPr>
              <a:t>HFM High Field Model, EuCARD WP7 </a:t>
            </a:r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review, 20/1/2011, Philippe</a:t>
            </a:r>
            <a:r>
              <a:rPr lang="en-US" sz="1300" baseline="0" dirty="0" smtClean="0">
                <a:solidFill>
                  <a:schemeClr val="bg1"/>
                </a:solidFill>
                <a:latin typeface="Calibri" pitchFamily="34" charset="0"/>
              </a:rPr>
              <a:t> Fazilleau</a:t>
            </a:r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, </a:t>
            </a:r>
            <a:fld id="{BC09E0F5-ED45-46F4-9DBB-8ABFC27280E0}" type="slidenum">
              <a:rPr lang="en-US" sz="1300">
                <a:solidFill>
                  <a:srgbClr val="FFCC00"/>
                </a:solidFill>
                <a:latin typeface="Calibri" pitchFamily="34" charset="0"/>
              </a:rPr>
              <a:pPr>
                <a:spcBef>
                  <a:spcPct val="50000"/>
                </a:spcBef>
                <a:defRPr/>
              </a:pPr>
              <a:t>‹N°›</a:t>
            </a:fld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/16</a:t>
            </a:r>
            <a:endParaRPr lang="en-US" sz="1300" baseline="-250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1042988" y="4581525"/>
            <a:ext cx="8101012" cy="3810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C1C1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sz="2400" b="1">
              <a:latin typeface="Tahoma" pitchFamily="34" charset="0"/>
              <a:ea typeface="ＭＳ Ｐゴシック" pitchFamily="34" charset="-128"/>
            </a:endParaRPr>
          </a:p>
        </p:txBody>
      </p:sp>
      <p:pic>
        <p:nvPicPr>
          <p:cNvPr id="8" name="Picture 8" descr="Logo EuCARD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5781675"/>
            <a:ext cx="4667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42988" y="0"/>
            <a:ext cx="8101012" cy="4581525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/>
              <a:t>Title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5013325"/>
            <a:ext cx="8101012" cy="1844675"/>
          </a:xfrm>
        </p:spPr>
        <p:txBody>
          <a:bodyPr/>
          <a:lstStyle>
            <a:lvl1pPr marL="0" indent="0" algn="ctr">
              <a:spcBef>
                <a:spcPct val="0"/>
              </a:spcBef>
              <a:buFontTx/>
              <a:buNone/>
              <a:defRPr sz="2400"/>
            </a:lvl1pPr>
          </a:lstStyle>
          <a:p>
            <a:r>
              <a:rPr lang="fr-FR"/>
              <a:t>Author</a:t>
            </a:r>
          </a:p>
          <a:p>
            <a:r>
              <a:rPr lang="fr-FR"/>
              <a:t>Lab</a:t>
            </a:r>
          </a:p>
          <a:p>
            <a:r>
              <a:rPr lang="fr-FR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3101495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3673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19938" y="0"/>
            <a:ext cx="2024062" cy="68580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042988" y="0"/>
            <a:ext cx="5924550" cy="68580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155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6748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282273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042988" y="1268413"/>
            <a:ext cx="3973512" cy="558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168900" y="1268413"/>
            <a:ext cx="3975100" cy="55895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211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60411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7232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9931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217178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01536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250825" y="0"/>
            <a:ext cx="504825" cy="6858000"/>
          </a:xfrm>
          <a:prstGeom prst="rect">
            <a:avLst/>
          </a:prstGeom>
          <a:gradFill rotWithShape="1">
            <a:gsLst>
              <a:gs pos="0">
                <a:srgbClr val="FFCC00"/>
              </a:gs>
              <a:gs pos="100000">
                <a:srgbClr val="FFDC47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2988" y="0"/>
            <a:ext cx="810101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42988" y="1268413"/>
            <a:ext cx="8101012" cy="558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Level 1</a:t>
            </a:r>
          </a:p>
          <a:p>
            <a:pPr lvl="1"/>
            <a:r>
              <a:rPr lang="en-US" smtClean="0"/>
              <a:t>Level 2</a:t>
            </a:r>
          </a:p>
          <a:p>
            <a:pPr lvl="2"/>
            <a:r>
              <a:rPr lang="en-US" smtClean="0"/>
              <a:t>Level 3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250825" cy="6858000"/>
          </a:xfrm>
          <a:prstGeom prst="rect">
            <a:avLst/>
          </a:prstGeom>
          <a:solidFill>
            <a:srgbClr val="5F5F5F"/>
          </a:solidFill>
          <a:ln w="9525">
            <a:solidFill>
              <a:srgbClr val="5F5F5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fr-FR"/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 rot="16200000">
            <a:off x="-3304381" y="3282156"/>
            <a:ext cx="6858000" cy="29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0" rIns="180000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300" dirty="0">
                <a:solidFill>
                  <a:schemeClr val="bg1"/>
                </a:solidFill>
                <a:latin typeface="Calibri" pitchFamily="34" charset="0"/>
              </a:rPr>
              <a:t>HFM High Field Model, EuCARD WP7 </a:t>
            </a:r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review, 20/1/2011, Philippe</a:t>
            </a:r>
            <a:r>
              <a:rPr lang="en-US" sz="1300" baseline="0" dirty="0" smtClean="0">
                <a:solidFill>
                  <a:schemeClr val="bg1"/>
                </a:solidFill>
                <a:latin typeface="Calibri" pitchFamily="34" charset="0"/>
              </a:rPr>
              <a:t> Fazilleau, </a:t>
            </a:r>
            <a:fld id="{9D898231-0283-4C33-9699-47877D4D79C9}" type="slidenum">
              <a:rPr lang="en-US" sz="1300" smtClean="0">
                <a:solidFill>
                  <a:srgbClr val="FFCC00"/>
                </a:solidFill>
                <a:latin typeface="Calibri" pitchFamily="34" charset="0"/>
              </a:rPr>
              <a:pPr>
                <a:spcBef>
                  <a:spcPct val="50000"/>
                </a:spcBef>
                <a:defRPr/>
              </a:pPr>
              <a:t>‹N°›</a:t>
            </a:fld>
            <a:r>
              <a:rPr lang="en-US" sz="1300" dirty="0">
                <a:solidFill>
                  <a:schemeClr val="bg1"/>
                </a:solidFill>
                <a:latin typeface="Calibri" pitchFamily="34" charset="0"/>
              </a:rPr>
              <a:t>/</a:t>
            </a:r>
            <a:r>
              <a:rPr lang="en-US" sz="1300" dirty="0" smtClean="0">
                <a:solidFill>
                  <a:schemeClr val="bg1"/>
                </a:solidFill>
                <a:latin typeface="Calibri" pitchFamily="34" charset="0"/>
              </a:rPr>
              <a:t>16</a:t>
            </a:r>
            <a:endParaRPr lang="en-US" sz="1300" baseline="-25000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" name="Rectangle 8"/>
          <p:cNvSpPr>
            <a:spLocks noChangeArrowheads="1"/>
          </p:cNvSpPr>
          <p:nvPr/>
        </p:nvSpPr>
        <p:spPr bwMode="auto">
          <a:xfrm>
            <a:off x="1042988" y="836613"/>
            <a:ext cx="8101012" cy="381000"/>
          </a:xfrm>
          <a:prstGeom prst="rect">
            <a:avLst/>
          </a:prstGeom>
          <a:gradFill rotWithShape="1">
            <a:gsLst>
              <a:gs pos="0">
                <a:srgbClr val="9999FF"/>
              </a:gs>
              <a:gs pos="100000">
                <a:srgbClr val="C1C1FF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sz="2400" b="1">
              <a:latin typeface="Tahoma" pitchFamily="34" charset="0"/>
              <a:ea typeface="ＭＳ Ｐゴシック" pitchFamily="34" charset="-128"/>
            </a:endParaRPr>
          </a:p>
        </p:txBody>
      </p:sp>
      <p:pic>
        <p:nvPicPr>
          <p:cNvPr id="3" name="Picture 17" descr="Logo EuCARD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5781675"/>
            <a:ext cx="466725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5000"/>
        </a:spcBef>
        <a:spcAft>
          <a:spcPct val="0"/>
        </a:spcAft>
        <a:buClr>
          <a:schemeClr val="accent2"/>
        </a:buClr>
        <a:buSzPct val="70000"/>
        <a:buFont typeface="Arial" charset="0"/>
        <a:buChar char="►"/>
        <a:defRPr sz="2000">
          <a:solidFill>
            <a:schemeClr val="accent2"/>
          </a:solidFill>
          <a:latin typeface="+mn-lt"/>
        </a:defRPr>
      </a:lvl2pPr>
      <a:lvl3pPr marL="1143000" indent="-228600" algn="l" rtl="0" eaLnBrk="0" fontAlgn="base" hangingPunct="0">
        <a:spcBef>
          <a:spcPct val="0"/>
        </a:spcBef>
        <a:spcAft>
          <a:spcPct val="0"/>
        </a:spcAft>
        <a:buFont typeface="Calibri" pitchFamily="34" charset="0"/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solidFill>
                  <a:srgbClr val="8B8BD9"/>
                </a:solidFill>
              </a:rPr>
              <a:t>EuCARD-WP7-HFM</a:t>
            </a:r>
            <a:br>
              <a:rPr lang="en-US" dirty="0" smtClean="0">
                <a:solidFill>
                  <a:srgbClr val="8B8BD9"/>
                </a:solidFill>
              </a:rPr>
            </a:br>
            <a:r>
              <a:rPr lang="en-US" dirty="0">
                <a:solidFill>
                  <a:srgbClr val="5555C7"/>
                </a:solidFill>
              </a:rPr>
              <a:t>D</a:t>
            </a:r>
            <a:r>
              <a:rPr lang="en-US" dirty="0" smtClean="0">
                <a:solidFill>
                  <a:srgbClr val="5555C7"/>
                </a:solidFill>
              </a:rPr>
              <a:t>ipole Conceptual Review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Nb</a:t>
            </a:r>
            <a:r>
              <a:rPr lang="en-US" b="1" baseline="-25000" dirty="0" smtClean="0"/>
              <a:t>3</a:t>
            </a:r>
            <a:r>
              <a:rPr lang="en-US" b="1" dirty="0" smtClean="0"/>
              <a:t>Sn dipole protection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2988" y="5135563"/>
            <a:ext cx="8101012" cy="10795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Philippe FAZILLEAU</a:t>
            </a:r>
          </a:p>
          <a:p>
            <a:pPr eaLnBrk="1" hangingPunct="1">
              <a:defRPr/>
            </a:pPr>
            <a:r>
              <a:rPr lang="en-US" sz="1800" dirty="0" smtClean="0">
                <a:solidFill>
                  <a:schemeClr val="bg2">
                    <a:lumMod val="75000"/>
                  </a:schemeClr>
                </a:solidFill>
              </a:rPr>
              <a:t>CEA/</a:t>
            </a:r>
            <a:r>
              <a:rPr lang="en-US" sz="1800" dirty="0" err="1" smtClean="0">
                <a:solidFill>
                  <a:schemeClr val="bg2">
                    <a:lumMod val="75000"/>
                  </a:schemeClr>
                </a:solidFill>
              </a:rPr>
              <a:t>iRFU</a:t>
            </a:r>
            <a:r>
              <a:rPr lang="en-US" sz="1800" dirty="0" smtClean="0">
                <a:solidFill>
                  <a:schemeClr val="bg2">
                    <a:lumMod val="75000"/>
                  </a:schemeClr>
                </a:solidFill>
              </a:rPr>
              <a:t>/SACM</a:t>
            </a:r>
          </a:p>
          <a:p>
            <a:pPr eaLnBrk="1" hangingPunct="1">
              <a:defRPr/>
            </a:pPr>
            <a:r>
              <a:rPr lang="en-US" sz="1800" dirty="0" smtClean="0"/>
              <a:t>January 20, 2011 </a:t>
            </a:r>
            <a:r>
              <a:rPr lang="en-US" sz="1800" dirty="0">
                <a:solidFill>
                  <a:schemeClr val="bg2">
                    <a:lumMod val="75000"/>
                  </a:schemeClr>
                </a:solidFill>
              </a:rPr>
              <a:t>@</a:t>
            </a:r>
            <a:r>
              <a:rPr lang="en-US" sz="1800" dirty="0" smtClean="0"/>
              <a:t> SACLAY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3" name="Connecteur droit 122"/>
          <p:cNvCxnSpPr/>
          <p:nvPr/>
        </p:nvCxnSpPr>
        <p:spPr bwMode="auto">
          <a:xfrm flipH="1">
            <a:off x="3633934" y="4679775"/>
            <a:ext cx="11044" cy="9649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Nominal case –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heaters</a:t>
            </a:r>
            <a:endParaRPr lang="fr-FR" dirty="0" smtClean="0"/>
          </a:p>
        </p:txBody>
      </p:sp>
      <p:sp>
        <p:nvSpPr>
          <p:cNvPr id="50" name="Espace réservé du contenu 2"/>
          <p:cNvSpPr>
            <a:spLocks noGrp="1"/>
          </p:cNvSpPr>
          <p:nvPr>
            <p:ph idx="1"/>
          </p:nvPr>
        </p:nvSpPr>
        <p:spPr>
          <a:xfrm>
            <a:off x="755576" y="1484784"/>
            <a:ext cx="3888432" cy="2520280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en-US" sz="1800" dirty="0" smtClean="0">
                <a:latin typeface="Calibri" pitchFamily="34" charset="0"/>
                <a:cs typeface="Calibri" pitchFamily="34" charset="0"/>
              </a:rPr>
              <a:t>The worst case </a:t>
            </a:r>
            <a:r>
              <a:rPr lang="en-US" sz="1800" i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1800" i="1" dirty="0" err="1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lang="en-US" sz="1800" i="1" baseline="-25000" dirty="0" err="1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max</a:t>
            </a:r>
            <a:r>
              <a:rPr lang="en-US" sz="1800" i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 and </a:t>
            </a:r>
            <a:r>
              <a:rPr lang="en-US" sz="1800" i="1" dirty="0" err="1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lang="en-US" sz="1800" i="1" baseline="-25000" dirty="0" err="1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max</a:t>
            </a:r>
            <a:r>
              <a:rPr lang="en-US" sz="1800" i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)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occurs for a quench ignition in a corner of 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DP1,</a:t>
            </a:r>
          </a:p>
          <a:p>
            <a:pPr algn="just"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The contactors open 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100 </a:t>
            </a:r>
            <a:r>
              <a:rPr lang="en-US" sz="180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ms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after the detection </a:t>
            </a:r>
            <a:r>
              <a:rPr lang="en-US" sz="1800" i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1800" i="1" dirty="0" err="1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Ud</a:t>
            </a:r>
            <a:r>
              <a:rPr lang="en-US" sz="1800" i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 &gt; 100 mV),</a:t>
            </a:r>
          </a:p>
          <a:p>
            <a:pPr algn="just"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The heaters are effective 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50 </a:t>
            </a:r>
            <a:r>
              <a:rPr lang="en-US" sz="1800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ms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after this time </a:t>
            </a:r>
            <a:r>
              <a:rPr lang="en-US" sz="1800" i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(150 </a:t>
            </a:r>
            <a:r>
              <a:rPr lang="en-US" sz="1800" i="1" dirty="0" err="1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ms</a:t>
            </a:r>
            <a:r>
              <a:rPr lang="en-US" sz="1800" i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 after the detection).</a:t>
            </a:r>
          </a:p>
          <a:p>
            <a:pPr>
              <a:defRPr/>
            </a:pPr>
            <a:endParaRPr lang="fr-FR" sz="2000" dirty="0">
              <a:sym typeface="Symbol"/>
            </a:endParaRPr>
          </a:p>
          <a:p>
            <a:pPr>
              <a:defRPr/>
            </a:pPr>
            <a:endParaRPr lang="fr-FR" sz="2000" dirty="0" smtClean="0">
              <a:sym typeface="Symbol"/>
            </a:endParaRPr>
          </a:p>
          <a:p>
            <a:pPr>
              <a:defRPr/>
            </a:pPr>
            <a:endParaRPr lang="fr-FR" sz="2000" dirty="0" smtClean="0">
              <a:sym typeface="Symbol"/>
            </a:endParaRPr>
          </a:p>
          <a:p>
            <a:pPr>
              <a:defRPr/>
            </a:pPr>
            <a:endParaRPr lang="fr-FR" sz="20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68760"/>
            <a:ext cx="4139952" cy="29615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7" name="Connecteur droit 86"/>
          <p:cNvCxnSpPr/>
          <p:nvPr/>
        </p:nvCxnSpPr>
        <p:spPr bwMode="auto">
          <a:xfrm flipH="1">
            <a:off x="3060758" y="4679775"/>
            <a:ext cx="11044" cy="9649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8" name="Connecteur droit 87"/>
          <p:cNvCxnSpPr/>
          <p:nvPr/>
        </p:nvCxnSpPr>
        <p:spPr bwMode="auto">
          <a:xfrm>
            <a:off x="1846312" y="4679775"/>
            <a:ext cx="0" cy="9649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9" name="Connecteur droit 88"/>
          <p:cNvCxnSpPr/>
          <p:nvPr/>
        </p:nvCxnSpPr>
        <p:spPr bwMode="auto">
          <a:xfrm>
            <a:off x="2132064" y="4679775"/>
            <a:ext cx="0" cy="9649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0" name="Connecteur droit 89"/>
          <p:cNvCxnSpPr/>
          <p:nvPr/>
        </p:nvCxnSpPr>
        <p:spPr bwMode="auto">
          <a:xfrm>
            <a:off x="2417817" y="4679775"/>
            <a:ext cx="0" cy="9649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1" name="Connecteur droit 90"/>
          <p:cNvCxnSpPr/>
          <p:nvPr/>
        </p:nvCxnSpPr>
        <p:spPr bwMode="auto">
          <a:xfrm>
            <a:off x="7847104" y="4679775"/>
            <a:ext cx="0" cy="9649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2" name="ZoneTexte 91"/>
          <p:cNvSpPr txBox="1"/>
          <p:nvPr/>
        </p:nvSpPr>
        <p:spPr>
          <a:xfrm rot="18556687">
            <a:off x="1650937" y="4310799"/>
            <a:ext cx="4940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0 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93" name="ZoneTexte 92"/>
          <p:cNvSpPr txBox="1"/>
          <p:nvPr/>
        </p:nvSpPr>
        <p:spPr>
          <a:xfrm rot="18556687">
            <a:off x="2026975" y="4222432"/>
            <a:ext cx="6623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24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94" name="ZoneTexte 93"/>
          <p:cNvSpPr txBox="1"/>
          <p:nvPr/>
        </p:nvSpPr>
        <p:spPr>
          <a:xfrm rot="18556687">
            <a:off x="2384165" y="4222432"/>
            <a:ext cx="6623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59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95" name="ZoneTexte 94"/>
          <p:cNvSpPr txBox="1"/>
          <p:nvPr/>
        </p:nvSpPr>
        <p:spPr>
          <a:xfrm rot="18556687">
            <a:off x="7518329" y="4332970"/>
            <a:ext cx="657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1,97 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96" name="ZoneTexte 95"/>
          <p:cNvSpPr txBox="1"/>
          <p:nvPr/>
        </p:nvSpPr>
        <p:spPr>
          <a:xfrm rot="18582738">
            <a:off x="855086" y="5885088"/>
            <a:ext cx="114646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dirty="0" smtClean="0">
                <a:latin typeface="+mn-lt"/>
                <a:cs typeface="Calibri" pitchFamily="34" charset="0"/>
              </a:rPr>
              <a:t>A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quench</a:t>
            </a:r>
            <a:r>
              <a:rPr lang="fr-FR" sz="1000" dirty="0" smtClean="0">
                <a:latin typeface="+mn-lt"/>
                <a:cs typeface="Calibri" pitchFamily="34" charset="0"/>
              </a:rPr>
              <a:t>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starts</a:t>
            </a:r>
            <a:r>
              <a:rPr lang="fr-FR" sz="1000" dirty="0" smtClean="0">
                <a:latin typeface="+mn-lt"/>
                <a:cs typeface="Calibri" pitchFamily="34" charset="0"/>
              </a:rPr>
              <a:t> to</a:t>
            </a:r>
          </a:p>
          <a:p>
            <a:pPr algn="ctr"/>
            <a:r>
              <a:rPr lang="fr-FR" sz="1000" dirty="0" err="1" smtClean="0">
                <a:latin typeface="+mn-lt"/>
                <a:cs typeface="Calibri" pitchFamily="34" charset="0"/>
              </a:rPr>
              <a:t>expand</a:t>
            </a:r>
            <a:r>
              <a:rPr lang="fr-FR" sz="1000" dirty="0" smtClean="0">
                <a:latin typeface="+mn-lt"/>
                <a:cs typeface="Calibri" pitchFamily="34" charset="0"/>
              </a:rPr>
              <a:t> in DP1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97" name="ZoneTexte 96"/>
          <p:cNvSpPr txBox="1"/>
          <p:nvPr/>
        </p:nvSpPr>
        <p:spPr>
          <a:xfrm rot="18582738">
            <a:off x="1034910" y="6027013"/>
            <a:ext cx="1451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 err="1" smtClean="0">
                <a:latin typeface="+mn-lt"/>
                <a:cs typeface="Calibri" pitchFamily="34" charset="0"/>
              </a:rPr>
              <a:t>V</a:t>
            </a:r>
            <a:r>
              <a:rPr lang="fr-FR" sz="1000" baseline="-25000" dirty="0" err="1" smtClean="0">
                <a:latin typeface="+mn-lt"/>
                <a:cs typeface="Calibri" pitchFamily="34" charset="0"/>
              </a:rPr>
              <a:t>resistive</a:t>
            </a:r>
            <a:r>
              <a:rPr lang="fr-FR" sz="1000" dirty="0" smtClean="0">
                <a:latin typeface="+mn-lt"/>
                <a:cs typeface="Calibri" pitchFamily="34" charset="0"/>
              </a:rPr>
              <a:t> &gt; U</a:t>
            </a:r>
            <a:r>
              <a:rPr lang="fr-FR" sz="1000" baseline="-25000" dirty="0" smtClean="0">
                <a:latin typeface="+mn-lt"/>
                <a:cs typeface="Calibri" pitchFamily="34" charset="0"/>
              </a:rPr>
              <a:t>d</a:t>
            </a:r>
          </a:p>
          <a:p>
            <a:pPr algn="ctr"/>
            <a:r>
              <a:rPr lang="fr-FR" sz="1000" dirty="0" err="1" smtClean="0">
                <a:latin typeface="+mn-lt"/>
                <a:cs typeface="Calibri" pitchFamily="34" charset="0"/>
              </a:rPr>
              <a:t>Detection</a:t>
            </a:r>
            <a:r>
              <a:rPr lang="fr-FR" sz="1000" dirty="0" smtClean="0">
                <a:latin typeface="+mn-lt"/>
                <a:cs typeface="Calibri" pitchFamily="34" charset="0"/>
              </a:rPr>
              <a:t> of the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quench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98" name="ZoneTexte 97"/>
          <p:cNvSpPr txBox="1"/>
          <p:nvPr/>
        </p:nvSpPr>
        <p:spPr>
          <a:xfrm rot="18582738">
            <a:off x="2382728" y="5961080"/>
            <a:ext cx="9380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 err="1" smtClean="0">
                <a:latin typeface="+mn-lt"/>
                <a:cs typeface="Calibri" pitchFamily="34" charset="0"/>
              </a:rPr>
              <a:t>Switches</a:t>
            </a:r>
            <a:r>
              <a:rPr lang="fr-FR" sz="1000" dirty="0" smtClean="0">
                <a:latin typeface="+mn-lt"/>
                <a:cs typeface="Calibri" pitchFamily="34" charset="0"/>
              </a:rPr>
              <a:t> open</a:t>
            </a:r>
            <a:endParaRPr lang="fr-FR" sz="1000" baseline="-25000" dirty="0" smtClean="0">
              <a:latin typeface="+mn-lt"/>
              <a:cs typeface="Calibri" pitchFamily="34" charset="0"/>
            </a:endParaRPr>
          </a:p>
        </p:txBody>
      </p:sp>
      <p:sp>
        <p:nvSpPr>
          <p:cNvPr id="99" name="ZoneTexte 98"/>
          <p:cNvSpPr txBox="1"/>
          <p:nvPr/>
        </p:nvSpPr>
        <p:spPr>
          <a:xfrm rot="18582738">
            <a:off x="6788077" y="6044739"/>
            <a:ext cx="14248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  <a:cs typeface="Calibri" pitchFamily="34" charset="0"/>
              </a:rPr>
              <a:t>End of the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discharge</a:t>
            </a:r>
            <a:endParaRPr lang="fr-FR" sz="1000" dirty="0" smtClean="0">
              <a:latin typeface="+mn-lt"/>
              <a:cs typeface="Calibri" pitchFamily="34" charset="0"/>
            </a:endParaRPr>
          </a:p>
        </p:txBody>
      </p:sp>
      <p:sp>
        <p:nvSpPr>
          <p:cNvPr id="100" name="ZoneTexte 99"/>
          <p:cNvSpPr txBox="1"/>
          <p:nvPr/>
        </p:nvSpPr>
        <p:spPr>
          <a:xfrm rot="18556687">
            <a:off x="2944894" y="4250135"/>
            <a:ext cx="728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124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101" name="ZoneTexte 100"/>
          <p:cNvSpPr txBox="1"/>
          <p:nvPr/>
        </p:nvSpPr>
        <p:spPr>
          <a:xfrm rot="18582738">
            <a:off x="1506149" y="6060261"/>
            <a:ext cx="1292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  <a:cs typeface="Calibri" pitchFamily="34" charset="0"/>
              </a:rPr>
              <a:t>DP2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starts</a:t>
            </a:r>
            <a:r>
              <a:rPr lang="fr-FR" sz="1000" dirty="0" smtClean="0">
                <a:latin typeface="+mn-lt"/>
                <a:cs typeface="Calibri" pitchFamily="34" charset="0"/>
              </a:rPr>
              <a:t> to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quench</a:t>
            </a:r>
            <a:endParaRPr lang="fr-FR" sz="800" dirty="0">
              <a:latin typeface="+mn-lt"/>
              <a:cs typeface="Calibri" pitchFamily="34" charset="0"/>
            </a:endParaRPr>
          </a:p>
        </p:txBody>
      </p:sp>
      <p:cxnSp>
        <p:nvCxnSpPr>
          <p:cNvPr id="102" name="Connecteur droit 101"/>
          <p:cNvCxnSpPr/>
          <p:nvPr/>
        </p:nvCxnSpPr>
        <p:spPr bwMode="auto">
          <a:xfrm flipH="1">
            <a:off x="3984892" y="4704136"/>
            <a:ext cx="11044" cy="94058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3" name="ZoneTexte 102"/>
          <p:cNvSpPr txBox="1"/>
          <p:nvPr/>
        </p:nvSpPr>
        <p:spPr>
          <a:xfrm rot="18556687">
            <a:off x="3836876" y="4271746"/>
            <a:ext cx="728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200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cxnSp>
        <p:nvCxnSpPr>
          <p:cNvPr id="105" name="Connecteur droit 104"/>
          <p:cNvCxnSpPr/>
          <p:nvPr/>
        </p:nvCxnSpPr>
        <p:spPr bwMode="auto">
          <a:xfrm flipH="1">
            <a:off x="4521164" y="4711876"/>
            <a:ext cx="11044" cy="93284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6" name="ZoneTexte 105"/>
          <p:cNvSpPr txBox="1"/>
          <p:nvPr/>
        </p:nvSpPr>
        <p:spPr>
          <a:xfrm rot="18556687">
            <a:off x="4404601" y="4344913"/>
            <a:ext cx="728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265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114" name="Flèche droite rayée 113"/>
          <p:cNvSpPr/>
          <p:nvPr/>
        </p:nvSpPr>
        <p:spPr bwMode="auto">
          <a:xfrm>
            <a:off x="1631998" y="4742985"/>
            <a:ext cx="7321446" cy="341756"/>
          </a:xfrm>
          <a:prstGeom prst="stripedRightArrow">
            <a:avLst>
              <a:gd name="adj1" fmla="val 32080"/>
              <a:gd name="adj2" fmla="val 8430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115" name="Connecteur droit 114"/>
          <p:cNvCxnSpPr/>
          <p:nvPr/>
        </p:nvCxnSpPr>
        <p:spPr bwMode="auto">
          <a:xfrm>
            <a:off x="1846312" y="5068653"/>
            <a:ext cx="1798666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6" name="Connecteur droit 115"/>
          <p:cNvCxnSpPr/>
          <p:nvPr/>
        </p:nvCxnSpPr>
        <p:spPr bwMode="auto">
          <a:xfrm>
            <a:off x="3644978" y="5309101"/>
            <a:ext cx="887230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7" name="Connecteur droit 116"/>
          <p:cNvCxnSpPr/>
          <p:nvPr/>
        </p:nvCxnSpPr>
        <p:spPr bwMode="auto">
          <a:xfrm>
            <a:off x="2412295" y="5187067"/>
            <a:ext cx="1583641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8" name="Connecteur droit 117"/>
          <p:cNvCxnSpPr/>
          <p:nvPr/>
        </p:nvCxnSpPr>
        <p:spPr bwMode="auto">
          <a:xfrm flipV="1">
            <a:off x="3656561" y="5412798"/>
            <a:ext cx="870125" cy="15896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99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9" name="ZoneTexte 118"/>
          <p:cNvSpPr txBox="1"/>
          <p:nvPr/>
        </p:nvSpPr>
        <p:spPr>
          <a:xfrm>
            <a:off x="1279499" y="4947816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rgbClr val="FF6600"/>
                </a:solidFill>
                <a:latin typeface="+mn-lt"/>
              </a:rPr>
              <a:t>DP1</a:t>
            </a:r>
            <a:endParaRPr lang="fr-FR" sz="1100" b="1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120" name="ZoneTexte 119"/>
          <p:cNvSpPr txBox="1"/>
          <p:nvPr/>
        </p:nvSpPr>
        <p:spPr>
          <a:xfrm>
            <a:off x="1279499" y="5047491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rgbClr val="CC00CC"/>
                </a:solidFill>
                <a:latin typeface="+mn-lt"/>
              </a:rPr>
              <a:t>DP2</a:t>
            </a:r>
            <a:endParaRPr lang="fr-FR" sz="1100" b="1" dirty="0">
              <a:solidFill>
                <a:srgbClr val="CC00CC"/>
              </a:solidFill>
              <a:latin typeface="+mn-lt"/>
            </a:endParaRPr>
          </a:p>
        </p:txBody>
      </p:sp>
      <p:sp>
        <p:nvSpPr>
          <p:cNvPr id="121" name="ZoneTexte 120"/>
          <p:cNvSpPr txBox="1"/>
          <p:nvPr/>
        </p:nvSpPr>
        <p:spPr>
          <a:xfrm>
            <a:off x="1279499" y="5151188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rgbClr val="0070C0"/>
                </a:solidFill>
                <a:latin typeface="+mn-lt"/>
              </a:rPr>
              <a:t>DP3</a:t>
            </a:r>
            <a:endParaRPr lang="fr-FR" sz="11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22" name="ZoneTexte 121"/>
          <p:cNvSpPr txBox="1"/>
          <p:nvPr/>
        </p:nvSpPr>
        <p:spPr>
          <a:xfrm>
            <a:off x="1279499" y="5245343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rgbClr val="FF9966"/>
                </a:solidFill>
                <a:latin typeface="+mn-lt"/>
              </a:rPr>
              <a:t>DP4</a:t>
            </a:r>
            <a:endParaRPr lang="fr-FR" sz="1100" b="1" dirty="0">
              <a:solidFill>
                <a:srgbClr val="FF9966"/>
              </a:solidFill>
              <a:latin typeface="+mn-lt"/>
            </a:endParaRPr>
          </a:p>
        </p:txBody>
      </p:sp>
      <p:sp>
        <p:nvSpPr>
          <p:cNvPr id="124" name="ZoneTexte 123"/>
          <p:cNvSpPr txBox="1"/>
          <p:nvPr/>
        </p:nvSpPr>
        <p:spPr>
          <a:xfrm rot="18556687">
            <a:off x="3511107" y="4260137"/>
            <a:ext cx="728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174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125" name="ZoneTexte 124"/>
          <p:cNvSpPr txBox="1"/>
          <p:nvPr/>
        </p:nvSpPr>
        <p:spPr>
          <a:xfrm rot="18582738">
            <a:off x="2856613" y="5923959"/>
            <a:ext cx="10743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 err="1" smtClean="0">
                <a:latin typeface="+mn-lt"/>
                <a:cs typeface="Calibri" pitchFamily="34" charset="0"/>
              </a:rPr>
              <a:t>Heaters</a:t>
            </a:r>
            <a:r>
              <a:rPr lang="fr-FR" sz="1000" dirty="0" smtClean="0">
                <a:latin typeface="+mn-lt"/>
                <a:cs typeface="Calibri" pitchFamily="34" charset="0"/>
              </a:rPr>
              <a:t> effective</a:t>
            </a:r>
            <a:endParaRPr lang="fr-FR" sz="1000" baseline="-25000" dirty="0" smtClean="0">
              <a:latin typeface="+mn-lt"/>
              <a:cs typeface="Calibri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596" y="1988840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5226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uiExpand="1" build="p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3" grpId="0"/>
      <p:bldP spid="106" grpId="0"/>
      <p:bldP spid="114" grpId="0" animBg="1"/>
      <p:bldP spid="119" grpId="0"/>
      <p:bldP spid="120" grpId="0"/>
      <p:bldP spid="121" grpId="0"/>
      <p:bldP spid="122" grpId="0"/>
      <p:bldP spid="124" grpId="0"/>
      <p:bldP spid="1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6481712" cy="4578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Nominal case –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heaters</a:t>
            </a:r>
            <a:endParaRPr lang="fr-FR" dirty="0" smtClean="0"/>
          </a:p>
        </p:txBody>
      </p:sp>
      <p:sp>
        <p:nvSpPr>
          <p:cNvPr id="4" name="Ellipse 3"/>
          <p:cNvSpPr/>
          <p:nvPr/>
        </p:nvSpPr>
        <p:spPr>
          <a:xfrm>
            <a:off x="4472558" y="3861048"/>
            <a:ext cx="963538" cy="504056"/>
          </a:xfrm>
          <a:prstGeom prst="ellipse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>
          <a:xfrm>
            <a:off x="827584" y="5877272"/>
            <a:ext cx="7920880" cy="432048"/>
          </a:xfrm>
        </p:spPr>
        <p:txBody>
          <a:bodyPr/>
          <a:lstStyle/>
          <a:p>
            <a:pPr marL="0" indent="0" algn="just">
              <a:buNone/>
            </a:pPr>
            <a:r>
              <a:rPr lang="fr-FR" sz="1800" b="1" dirty="0" err="1" smtClean="0">
                <a:solidFill>
                  <a:srgbClr val="009900"/>
                </a:solidFill>
                <a:latin typeface="Calibri" pitchFamily="34" charset="0"/>
                <a:cs typeface="Calibri" pitchFamily="34" charset="0"/>
                <a:sym typeface="Symbol"/>
              </a:rPr>
              <a:t>Heaters</a:t>
            </a:r>
            <a:r>
              <a:rPr lang="fr-FR" sz="1800" dirty="0" smtClean="0">
                <a:latin typeface="Calibri" pitchFamily="34" charset="0"/>
                <a:cs typeface="Calibri" pitchFamily="34" charset="0"/>
                <a:sym typeface="Symbol"/>
              </a:rPr>
              <a:t> have </a:t>
            </a:r>
            <a:r>
              <a:rPr lang="fr-FR" sz="1800" b="1" dirty="0" err="1" smtClean="0">
                <a:solidFill>
                  <a:srgbClr val="009900"/>
                </a:solidFill>
                <a:latin typeface="Calibri" pitchFamily="34" charset="0"/>
                <a:cs typeface="Calibri" pitchFamily="34" charset="0"/>
                <a:sym typeface="Symbol"/>
              </a:rPr>
              <a:t>strongly</a:t>
            </a:r>
            <a:r>
              <a:rPr lang="fr-FR" sz="1800" b="1" dirty="0" smtClean="0">
                <a:solidFill>
                  <a:srgbClr val="009900"/>
                </a:solidFill>
                <a:latin typeface="Calibri" pitchFamily="34" charset="0"/>
                <a:cs typeface="Calibri" pitchFamily="34" charset="0"/>
                <a:sym typeface="Symbol"/>
              </a:rPr>
              <a:t> </a:t>
            </a:r>
            <a:r>
              <a:rPr lang="fr-FR" sz="1800" b="1" dirty="0" err="1" smtClean="0">
                <a:solidFill>
                  <a:srgbClr val="009900"/>
                </a:solidFill>
                <a:latin typeface="Calibri" pitchFamily="34" charset="0"/>
                <a:cs typeface="Calibri" pitchFamily="34" charset="0"/>
                <a:sym typeface="Symbol"/>
              </a:rPr>
              <a:t>decrease</a:t>
            </a:r>
            <a:r>
              <a:rPr lang="fr-FR" sz="1800" b="1" dirty="0" smtClean="0">
                <a:solidFill>
                  <a:srgbClr val="009900"/>
                </a:solidFill>
                <a:latin typeface="Calibri" pitchFamily="34" charset="0"/>
                <a:cs typeface="Calibri" pitchFamily="34" charset="0"/>
                <a:sym typeface="Symbol"/>
              </a:rPr>
              <a:t> </a:t>
            </a:r>
            <a:r>
              <a:rPr lang="fr-FR" sz="1800" dirty="0" smtClean="0">
                <a:latin typeface="Calibri" pitchFamily="34" charset="0"/>
                <a:cs typeface="Calibri" pitchFamily="34" charset="0"/>
                <a:sym typeface="Symbol"/>
              </a:rPr>
              <a:t>the </a:t>
            </a:r>
            <a:r>
              <a:rPr lang="fr-FR" sz="1800" dirty="0" err="1" smtClean="0">
                <a:latin typeface="Calibri" pitchFamily="34" charset="0"/>
                <a:cs typeface="Calibri" pitchFamily="34" charset="0"/>
                <a:sym typeface="Symbol"/>
              </a:rPr>
              <a:t>temperature</a:t>
            </a:r>
            <a:r>
              <a:rPr lang="fr-FR" sz="1800" dirty="0" smtClean="0">
                <a:latin typeface="Calibri" pitchFamily="34" charset="0"/>
                <a:cs typeface="Calibri" pitchFamily="34" charset="0"/>
                <a:sym typeface="Symbol"/>
              </a:rPr>
              <a:t> gradient (factor 2),</a:t>
            </a:r>
            <a:endParaRPr lang="fr-FR" sz="1800" dirty="0" smtClean="0">
              <a:sym typeface="Symbol"/>
            </a:endParaRPr>
          </a:p>
          <a:p>
            <a:pPr>
              <a:defRPr/>
            </a:pPr>
            <a:endParaRPr lang="fr-FR" sz="1800" dirty="0" smtClean="0">
              <a:sym typeface="Symbol"/>
            </a:endParaRPr>
          </a:p>
          <a:p>
            <a:pPr>
              <a:defRPr/>
            </a:pPr>
            <a:endParaRPr lang="fr-FR" sz="1800" dirty="0" smtClean="0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 bwMode="auto">
          <a:xfrm>
            <a:off x="827584" y="6285581"/>
            <a:ext cx="7920880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just">
              <a:buFontTx/>
              <a:buNone/>
            </a:pPr>
            <a:r>
              <a:rPr lang="fr-FR" sz="1800" dirty="0" err="1" smtClean="0">
                <a:latin typeface="Calibri" pitchFamily="34" charset="0"/>
                <a:cs typeface="Calibri" pitchFamily="34" charset="0"/>
                <a:sym typeface="Symbol"/>
              </a:rPr>
              <a:t>they</a:t>
            </a:r>
            <a:r>
              <a:rPr lang="fr-FR" sz="1800" dirty="0" smtClean="0">
                <a:latin typeface="Calibri" pitchFamily="34" charset="0"/>
                <a:cs typeface="Calibri" pitchFamily="34" charset="0"/>
                <a:sym typeface="Symbol"/>
              </a:rPr>
              <a:t> </a:t>
            </a:r>
            <a:r>
              <a:rPr lang="fr-FR" sz="1800" dirty="0" err="1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  <a:sym typeface="Symbol"/>
              </a:rPr>
              <a:t>slightly</a:t>
            </a:r>
            <a:r>
              <a:rPr lang="fr-FR" sz="1800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  <a:sym typeface="Symbol"/>
              </a:rPr>
              <a:t> </a:t>
            </a:r>
            <a:r>
              <a:rPr lang="fr-FR" sz="1800" dirty="0" err="1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  <a:sym typeface="Symbol"/>
              </a:rPr>
              <a:t>increase</a:t>
            </a:r>
            <a:r>
              <a:rPr lang="fr-FR" sz="1800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  <a:sym typeface="Symbol"/>
              </a:rPr>
              <a:t> </a:t>
            </a:r>
            <a:r>
              <a:rPr lang="fr-FR" sz="1800" dirty="0" smtClean="0">
                <a:latin typeface="Calibri" pitchFamily="34" charset="0"/>
                <a:cs typeface="Calibri" pitchFamily="34" charset="0"/>
                <a:sym typeface="Symbol"/>
              </a:rPr>
              <a:t>the </a:t>
            </a:r>
            <a:r>
              <a:rPr lang="fr-FR" sz="1800" dirty="0" smtClean="0">
                <a:solidFill>
                  <a:srgbClr val="FF6600"/>
                </a:solidFill>
                <a:latin typeface="Calibri" pitchFamily="34" charset="0"/>
                <a:cs typeface="Calibri" pitchFamily="34" charset="0"/>
                <a:sym typeface="Symbol"/>
              </a:rPr>
              <a:t>voltage</a:t>
            </a:r>
            <a:r>
              <a:rPr lang="fr-FR" sz="1800" dirty="0" smtClean="0">
                <a:latin typeface="Calibri" pitchFamily="34" charset="0"/>
                <a:cs typeface="Calibri" pitchFamily="34" charset="0"/>
                <a:sym typeface="Symbol"/>
              </a:rPr>
              <a:t> </a:t>
            </a:r>
            <a:r>
              <a:rPr lang="fr-FR" sz="1800" dirty="0" err="1" smtClean="0">
                <a:latin typeface="Calibri" pitchFamily="34" charset="0"/>
                <a:cs typeface="Calibri" pitchFamily="34" charset="0"/>
                <a:sym typeface="Symbol"/>
              </a:rPr>
              <a:t>at</a:t>
            </a:r>
            <a:r>
              <a:rPr lang="fr-FR" sz="1800" dirty="0" smtClean="0">
                <a:latin typeface="Calibri" pitchFamily="34" charset="0"/>
                <a:cs typeface="Calibri" pitchFamily="34" charset="0"/>
                <a:sym typeface="Symbol"/>
              </a:rPr>
              <a:t> the </a:t>
            </a:r>
            <a:r>
              <a:rPr lang="fr-FR" sz="1800" dirty="0" err="1" smtClean="0">
                <a:latin typeface="Calibri" pitchFamily="34" charset="0"/>
                <a:cs typeface="Calibri" pitchFamily="34" charset="0"/>
                <a:sym typeface="Symbol"/>
              </a:rPr>
              <a:t>terminals</a:t>
            </a:r>
            <a:r>
              <a:rPr lang="fr-FR" sz="1800" dirty="0" smtClean="0">
                <a:latin typeface="Calibri" pitchFamily="34" charset="0"/>
                <a:cs typeface="Calibri" pitchFamily="34" charset="0"/>
                <a:sym typeface="Symbol"/>
              </a:rPr>
              <a:t> of 2 double-pancakes.</a:t>
            </a:r>
            <a:endParaRPr lang="fr-FR" sz="1800" dirty="0" smtClean="0">
              <a:sym typeface="Symbol"/>
            </a:endParaRPr>
          </a:p>
          <a:p>
            <a:pPr>
              <a:defRPr/>
            </a:pPr>
            <a:endParaRPr lang="fr-FR" sz="1800" dirty="0" smtClean="0">
              <a:sym typeface="Symbol"/>
            </a:endParaRPr>
          </a:p>
          <a:p>
            <a:pPr>
              <a:defRPr/>
            </a:pPr>
            <a:endParaRPr lang="fr-FR" sz="1800" dirty="0" smtClean="0"/>
          </a:p>
        </p:txBody>
      </p:sp>
      <p:sp>
        <p:nvSpPr>
          <p:cNvPr id="7" name="Ellipse 6"/>
          <p:cNvSpPr/>
          <p:nvPr/>
        </p:nvSpPr>
        <p:spPr>
          <a:xfrm>
            <a:off x="6300192" y="4941168"/>
            <a:ext cx="1872208" cy="504056"/>
          </a:xfrm>
          <a:prstGeom prst="ellipse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2250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/>
      <p:bldP spid="6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Quench</a:t>
            </a:r>
            <a:r>
              <a:rPr lang="fr-FR" dirty="0" smtClean="0"/>
              <a:t> </a:t>
            </a:r>
            <a:r>
              <a:rPr lang="fr-FR" dirty="0" err="1"/>
              <a:t>b</a:t>
            </a:r>
            <a:r>
              <a:rPr lang="fr-FR" dirty="0" err="1" smtClean="0"/>
              <a:t>ehaviour</a:t>
            </a:r>
            <a:r>
              <a:rPr lang="fr-FR" dirty="0" smtClean="0"/>
              <a:t> – 1 T, 5 T, 10 T, 13 T</a:t>
            </a:r>
          </a:p>
        </p:txBody>
      </p:sp>
      <p:sp>
        <p:nvSpPr>
          <p:cNvPr id="52" name="Espace réservé du contenu 2"/>
          <p:cNvSpPr>
            <a:spLocks noGrp="1"/>
          </p:cNvSpPr>
          <p:nvPr>
            <p:ph idx="1"/>
          </p:nvPr>
        </p:nvSpPr>
        <p:spPr>
          <a:xfrm>
            <a:off x="3707904" y="1268760"/>
            <a:ext cx="2664296" cy="2304256"/>
          </a:xfrm>
        </p:spPr>
        <p:txBody>
          <a:bodyPr/>
          <a:lstStyle/>
          <a:p>
            <a:pPr marL="0" indent="0" algn="r">
              <a:buNone/>
            </a:pPr>
            <a:r>
              <a:rPr lang="en-US" sz="1400" b="1" i="1" dirty="0" smtClean="0">
                <a:solidFill>
                  <a:schemeClr val="tx2"/>
                </a:solidFill>
                <a:cs typeface="Calibri" pitchFamily="34" charset="0"/>
              </a:rPr>
              <a:t>Detection</a:t>
            </a:r>
          </a:p>
          <a:p>
            <a:pPr marL="0" indent="0" algn="r">
              <a:buNone/>
            </a:pPr>
            <a:r>
              <a:rPr lang="en-US" sz="1400" dirty="0" smtClean="0">
                <a:solidFill>
                  <a:schemeClr val="tx2"/>
                </a:solidFill>
                <a:cs typeface="Calibri" pitchFamily="34" charset="0"/>
              </a:rPr>
              <a:t>Threshold voltage </a:t>
            </a:r>
            <a:r>
              <a:rPr lang="en-US" sz="1400" dirty="0" err="1" smtClean="0">
                <a:solidFill>
                  <a:schemeClr val="tx2"/>
                </a:solidFill>
                <a:cs typeface="Calibri" pitchFamily="34" charset="0"/>
              </a:rPr>
              <a:t>U</a:t>
            </a:r>
            <a:r>
              <a:rPr lang="en-US" sz="1400" baseline="-25000" dirty="0" err="1" smtClean="0">
                <a:solidFill>
                  <a:schemeClr val="tx2"/>
                </a:solidFill>
                <a:cs typeface="Calibri" pitchFamily="34" charset="0"/>
              </a:rPr>
              <a:t>d</a:t>
            </a:r>
            <a:r>
              <a:rPr lang="en-US" sz="1400" dirty="0" smtClean="0">
                <a:solidFill>
                  <a:schemeClr val="tx2"/>
                </a:solidFill>
                <a:cs typeface="Calibri" pitchFamily="34" charset="0"/>
              </a:rPr>
              <a:t> = 100 mV</a:t>
            </a:r>
          </a:p>
          <a:p>
            <a:pPr marL="0" indent="0" algn="r">
              <a:buNone/>
            </a:pPr>
            <a:r>
              <a:rPr lang="en-US" sz="1400" dirty="0" smtClean="0">
                <a:solidFill>
                  <a:schemeClr val="tx2"/>
                </a:solidFill>
                <a:cs typeface="Calibri" pitchFamily="34" charset="0"/>
              </a:rPr>
              <a:t>A quench starts in a corner of DP1</a:t>
            </a:r>
          </a:p>
          <a:p>
            <a:pPr marL="0" indent="0" algn="r">
              <a:buNone/>
            </a:pPr>
            <a:r>
              <a:rPr lang="en-US" sz="1400" dirty="0" smtClean="0">
                <a:solidFill>
                  <a:srgbClr val="C00000"/>
                </a:solidFill>
                <a:cs typeface="Calibri" pitchFamily="34" charset="0"/>
              </a:rPr>
              <a:t>Time to reach the threshold</a:t>
            </a:r>
          </a:p>
          <a:p>
            <a:pPr marL="0" indent="0" algn="r">
              <a:buNone/>
            </a:pPr>
            <a:r>
              <a:rPr lang="en-US" sz="1400" dirty="0" smtClean="0">
                <a:solidFill>
                  <a:srgbClr val="0070C0"/>
                </a:solidFill>
                <a:cs typeface="Calibri" pitchFamily="34" charset="0"/>
              </a:rPr>
              <a:t>Length of the quenched zone</a:t>
            </a:r>
          </a:p>
          <a:p>
            <a:pPr>
              <a:defRPr/>
            </a:pPr>
            <a:endParaRPr lang="fr-FR" sz="1400" dirty="0">
              <a:sym typeface="Symbol"/>
            </a:endParaRPr>
          </a:p>
          <a:p>
            <a:pPr>
              <a:defRPr/>
            </a:pPr>
            <a:endParaRPr lang="fr-FR" sz="1400" dirty="0" smtClean="0">
              <a:sym typeface="Symbol"/>
            </a:endParaRPr>
          </a:p>
          <a:p>
            <a:pPr>
              <a:defRPr/>
            </a:pPr>
            <a:endParaRPr lang="fr-FR" sz="1400" dirty="0" smtClean="0">
              <a:sym typeface="Symbol"/>
            </a:endParaRPr>
          </a:p>
          <a:p>
            <a:pPr>
              <a:defRPr/>
            </a:pPr>
            <a:endParaRPr lang="fr-FR" sz="1400" dirty="0" smtClean="0"/>
          </a:p>
        </p:txBody>
      </p:sp>
      <p:sp>
        <p:nvSpPr>
          <p:cNvPr id="53" name="Espace réservé du contenu 2"/>
          <p:cNvSpPr txBox="1">
            <a:spLocks/>
          </p:cNvSpPr>
          <p:nvPr/>
        </p:nvSpPr>
        <p:spPr bwMode="auto">
          <a:xfrm>
            <a:off x="1547664" y="3864198"/>
            <a:ext cx="4536504" cy="597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>
              <a:buFontTx/>
              <a:buNone/>
            </a:pPr>
            <a:r>
              <a:rPr lang="en-US" sz="1400" b="1" i="1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Discharge results</a:t>
            </a:r>
          </a:p>
          <a:p>
            <a:pPr marL="0" indent="0" algn="ctr">
              <a:buNone/>
            </a:pPr>
            <a:r>
              <a:rPr lang="en-US" sz="1400" dirty="0" smtClean="0">
                <a:solidFill>
                  <a:schemeClr val="tx2"/>
                </a:solidFill>
                <a:cs typeface="Calibri" pitchFamily="34" charset="0"/>
              </a:rPr>
              <a:t>Time threshold t</a:t>
            </a:r>
            <a:r>
              <a:rPr lang="en-US" sz="1400" baseline="-25000" dirty="0" smtClean="0">
                <a:solidFill>
                  <a:schemeClr val="tx2"/>
                </a:solidFill>
                <a:cs typeface="Calibri" pitchFamily="34" charset="0"/>
              </a:rPr>
              <a:t>d</a:t>
            </a:r>
            <a:r>
              <a:rPr lang="en-US" sz="1400" dirty="0" smtClean="0">
                <a:solidFill>
                  <a:schemeClr val="tx2"/>
                </a:solidFill>
                <a:cs typeface="Calibri" pitchFamily="34" charset="0"/>
              </a:rPr>
              <a:t> = 100 </a:t>
            </a:r>
            <a:r>
              <a:rPr lang="en-US" sz="1400" dirty="0" err="1" smtClean="0">
                <a:solidFill>
                  <a:schemeClr val="tx2"/>
                </a:solidFill>
                <a:cs typeface="Calibri" pitchFamily="34" charset="0"/>
              </a:rPr>
              <a:t>ms</a:t>
            </a:r>
            <a:r>
              <a:rPr lang="en-US" sz="1400" dirty="0" smtClean="0">
                <a:solidFill>
                  <a:schemeClr val="tx2"/>
                </a:solidFill>
                <a:cs typeface="Calibri" pitchFamily="34" charset="0"/>
              </a:rPr>
              <a:t>, </a:t>
            </a:r>
            <a:r>
              <a:rPr lang="en-US" sz="1400" dirty="0" err="1" smtClean="0">
                <a:solidFill>
                  <a:schemeClr val="tx2"/>
                </a:solidFill>
                <a:cs typeface="Calibri" pitchFamily="34" charset="0"/>
              </a:rPr>
              <a:t>R</a:t>
            </a:r>
            <a:r>
              <a:rPr lang="en-US" sz="1400" baseline="-25000" dirty="0" err="1" smtClean="0">
                <a:solidFill>
                  <a:schemeClr val="tx2"/>
                </a:solidFill>
                <a:cs typeface="Calibri" pitchFamily="34" charset="0"/>
              </a:rPr>
              <a:t>dump</a:t>
            </a:r>
            <a:r>
              <a:rPr lang="en-US" sz="1400" dirty="0" smtClean="0">
                <a:solidFill>
                  <a:schemeClr val="tx2"/>
                </a:solidFill>
                <a:cs typeface="Calibri" pitchFamily="34" charset="0"/>
              </a:rPr>
              <a:t> </a:t>
            </a:r>
            <a:r>
              <a:rPr lang="en-US" sz="1400" dirty="0">
                <a:solidFill>
                  <a:schemeClr val="tx2"/>
                </a:solidFill>
                <a:cs typeface="Calibri" pitchFamily="34" charset="0"/>
              </a:rPr>
              <a:t>= 95 m</a:t>
            </a:r>
            <a:r>
              <a:rPr lang="en-US" sz="1400" dirty="0" smtClean="0">
                <a:solidFill>
                  <a:schemeClr val="tx2"/>
                </a:solidFill>
                <a:cs typeface="Calibri" pitchFamily="34" charset="0"/>
                <a:sym typeface="Symbol"/>
              </a:rPr>
              <a:t>, </a:t>
            </a:r>
            <a:r>
              <a:rPr lang="en-US" sz="1400" dirty="0" smtClean="0">
                <a:solidFill>
                  <a:schemeClr val="tx2"/>
                </a:solidFill>
                <a:cs typeface="Calibri" pitchFamily="34" charset="0"/>
              </a:rPr>
              <a:t>No </a:t>
            </a:r>
            <a:r>
              <a:rPr lang="en-US" sz="1400" dirty="0">
                <a:solidFill>
                  <a:schemeClr val="tx2"/>
                </a:solidFill>
                <a:cs typeface="Calibri" pitchFamily="34" charset="0"/>
              </a:rPr>
              <a:t>heaters</a:t>
            </a:r>
          </a:p>
          <a:p>
            <a:pPr marL="0" indent="0" algn="ctr">
              <a:buFontTx/>
              <a:buNone/>
            </a:pPr>
            <a:endParaRPr lang="en-US" sz="1400" b="1" i="1" dirty="0" smtClean="0">
              <a:solidFill>
                <a:schemeClr val="tx2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33" y="1266131"/>
            <a:ext cx="2990499" cy="1954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266130"/>
            <a:ext cx="2593702" cy="1559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825225"/>
            <a:ext cx="2593702" cy="1665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33" y="4513517"/>
            <a:ext cx="3846575" cy="2312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513517"/>
            <a:ext cx="3846573" cy="2312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4095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uiExpand="1" build="p"/>
      <p:bldP spid="5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Dump </a:t>
            </a:r>
            <a:r>
              <a:rPr lang="fr-FR" dirty="0" err="1" smtClean="0"/>
              <a:t>resistor</a:t>
            </a:r>
            <a:r>
              <a:rPr lang="fr-FR" dirty="0" smtClean="0"/>
              <a:t> </a:t>
            </a:r>
            <a:r>
              <a:rPr lang="fr-FR" dirty="0" err="1" smtClean="0"/>
              <a:t>parametric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endParaRPr lang="fr-FR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020" y="1268761"/>
            <a:ext cx="3965468" cy="2592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1"/>
            <a:ext cx="3960440" cy="2588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928368"/>
            <a:ext cx="4405697" cy="28800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4397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Connecteur droit 48"/>
          <p:cNvCxnSpPr/>
          <p:nvPr/>
        </p:nvCxnSpPr>
        <p:spPr bwMode="auto">
          <a:xfrm>
            <a:off x="8676456" y="4743845"/>
            <a:ext cx="0" cy="9649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 bwMode="auto">
          <a:xfrm flipH="1">
            <a:off x="5118053" y="4769513"/>
            <a:ext cx="11044" cy="93284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 bwMode="auto">
          <a:xfrm flipH="1">
            <a:off x="3726807" y="4775523"/>
            <a:ext cx="11044" cy="93284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0" name="Connecteur droit 39"/>
          <p:cNvCxnSpPr/>
          <p:nvPr/>
        </p:nvCxnSpPr>
        <p:spPr bwMode="auto">
          <a:xfrm flipH="1">
            <a:off x="3840186" y="4775523"/>
            <a:ext cx="11044" cy="93284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Fault</a:t>
            </a:r>
            <a:r>
              <a:rPr lang="fr-FR" dirty="0" smtClean="0"/>
              <a:t> scenario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55575" y="1412776"/>
            <a:ext cx="4038478" cy="2088232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en-US" sz="1800" dirty="0" smtClean="0">
                <a:latin typeface="Calibri" pitchFamily="34" charset="0"/>
                <a:cs typeface="Calibri" pitchFamily="34" charset="0"/>
              </a:rPr>
              <a:t>A quench is fired in a corner of 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DP1,</a:t>
            </a:r>
          </a:p>
          <a:p>
            <a:pPr algn="just">
              <a:buFont typeface="Wingdings" pitchFamily="2" charset="2"/>
              <a:buChar char="ü"/>
            </a:pPr>
            <a:r>
              <a:rPr lang="en-US" sz="1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No detection:</a:t>
            </a:r>
          </a:p>
          <a:p>
            <a:pPr marL="0" indent="0" algn="just">
              <a:buNone/>
            </a:pPr>
            <a:r>
              <a:rPr lang="en-US" sz="1800" dirty="0" smtClean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r-FR" sz="1800" dirty="0" smtClean="0">
                <a:sym typeface="Symbol"/>
              </a:rPr>
              <a:t> no dump </a:t>
            </a:r>
            <a:r>
              <a:rPr lang="fr-FR" sz="1800" dirty="0" err="1" smtClean="0">
                <a:sym typeface="Symbol"/>
              </a:rPr>
              <a:t>into</a:t>
            </a:r>
            <a:r>
              <a:rPr lang="fr-FR" sz="1800" dirty="0" smtClean="0">
                <a:sym typeface="Symbol"/>
              </a:rPr>
              <a:t> the </a:t>
            </a:r>
            <a:r>
              <a:rPr lang="fr-FR" sz="1800" dirty="0" err="1" smtClean="0">
                <a:sym typeface="Symbol"/>
              </a:rPr>
              <a:t>external</a:t>
            </a:r>
            <a:r>
              <a:rPr lang="fr-FR" sz="1800" dirty="0" smtClean="0">
                <a:sym typeface="Symbol"/>
              </a:rPr>
              <a:t> </a:t>
            </a:r>
            <a:r>
              <a:rPr lang="fr-FR" sz="1800" dirty="0" err="1" smtClean="0">
                <a:sym typeface="Symbol"/>
              </a:rPr>
              <a:t>resistor</a:t>
            </a:r>
            <a:r>
              <a:rPr lang="en-US" sz="1800" i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  <a:sym typeface="Symbol"/>
              </a:rPr>
              <a:t>                                                                                 </a:t>
            </a:r>
            <a:endParaRPr lang="fr-FR" sz="1800" dirty="0">
              <a:sym typeface="Symbol"/>
            </a:endParaRPr>
          </a:p>
          <a:p>
            <a:pPr marL="0" indent="0">
              <a:buNone/>
              <a:defRPr/>
            </a:pPr>
            <a:r>
              <a:rPr lang="fr-FR" sz="1800" dirty="0">
                <a:sym typeface="Symbol"/>
              </a:rPr>
              <a:t> </a:t>
            </a:r>
            <a:r>
              <a:rPr lang="fr-FR" sz="1800" dirty="0" smtClean="0">
                <a:sym typeface="Symbol"/>
              </a:rPr>
              <a:t> </a:t>
            </a:r>
            <a:r>
              <a:rPr lang="fr-FR" sz="1800" dirty="0">
                <a:sym typeface="Symbol"/>
              </a:rPr>
              <a:t>no </a:t>
            </a:r>
            <a:r>
              <a:rPr lang="fr-FR" sz="1800" dirty="0" err="1" smtClean="0">
                <a:sym typeface="Symbol"/>
              </a:rPr>
              <a:t>heaters</a:t>
            </a:r>
            <a:endParaRPr lang="fr-FR" sz="1800" dirty="0" smtClean="0">
              <a:sym typeface="Symbol"/>
            </a:endParaRPr>
          </a:p>
          <a:p>
            <a:pPr>
              <a:defRPr/>
            </a:pPr>
            <a:endParaRPr lang="fr-FR" sz="1800" dirty="0" smtClean="0">
              <a:sym typeface="Symbol"/>
            </a:endParaRPr>
          </a:p>
          <a:p>
            <a:pPr>
              <a:defRPr/>
            </a:pPr>
            <a:endParaRPr lang="fr-FR" sz="1800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4053" y="1268761"/>
            <a:ext cx="4342704" cy="3048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Connecteur droit 4"/>
          <p:cNvCxnSpPr/>
          <p:nvPr/>
        </p:nvCxnSpPr>
        <p:spPr bwMode="auto">
          <a:xfrm flipH="1">
            <a:off x="2470012" y="4736719"/>
            <a:ext cx="11044" cy="9649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 bwMode="auto">
          <a:xfrm>
            <a:off x="1545954" y="4746222"/>
            <a:ext cx="0" cy="9649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 bwMode="auto">
          <a:xfrm>
            <a:off x="1746215" y="4746222"/>
            <a:ext cx="0" cy="9649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 bwMode="auto">
          <a:xfrm>
            <a:off x="6375448" y="4791568"/>
            <a:ext cx="0" cy="9649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 rot="18556687">
            <a:off x="1350579" y="4377246"/>
            <a:ext cx="4940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0 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 rot="18556687">
            <a:off x="1627817" y="4352021"/>
            <a:ext cx="6623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59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 rot="18556687">
            <a:off x="6283828" y="4415351"/>
            <a:ext cx="7232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0,981 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 rot="18582738">
            <a:off x="554728" y="5951535"/>
            <a:ext cx="114646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dirty="0" smtClean="0">
                <a:latin typeface="+mn-lt"/>
                <a:cs typeface="Calibri" pitchFamily="34" charset="0"/>
              </a:rPr>
              <a:t>A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quench</a:t>
            </a:r>
            <a:r>
              <a:rPr lang="fr-FR" sz="1000" dirty="0" smtClean="0">
                <a:latin typeface="+mn-lt"/>
                <a:cs typeface="Calibri" pitchFamily="34" charset="0"/>
              </a:rPr>
              <a:t>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starts</a:t>
            </a:r>
            <a:r>
              <a:rPr lang="fr-FR" sz="1000" dirty="0" smtClean="0">
                <a:latin typeface="+mn-lt"/>
                <a:cs typeface="Calibri" pitchFamily="34" charset="0"/>
              </a:rPr>
              <a:t> to</a:t>
            </a:r>
          </a:p>
          <a:p>
            <a:pPr algn="ctr"/>
            <a:r>
              <a:rPr lang="fr-FR" sz="1000" dirty="0" err="1" smtClean="0">
                <a:latin typeface="+mn-lt"/>
                <a:cs typeface="Calibri" pitchFamily="34" charset="0"/>
              </a:rPr>
              <a:t>expand</a:t>
            </a:r>
            <a:r>
              <a:rPr lang="fr-FR" sz="1000" dirty="0" smtClean="0">
                <a:latin typeface="+mn-lt"/>
                <a:cs typeface="Calibri" pitchFamily="34" charset="0"/>
              </a:rPr>
              <a:t> in DP1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 rot="18582738">
            <a:off x="7675033" y="6111185"/>
            <a:ext cx="14248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  <a:cs typeface="Calibri" pitchFamily="34" charset="0"/>
              </a:rPr>
              <a:t>End of the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discharge</a:t>
            </a:r>
            <a:endParaRPr lang="fr-FR" sz="1000" dirty="0" smtClean="0">
              <a:latin typeface="+mn-lt"/>
              <a:cs typeface="Calibri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 rot="18582738">
            <a:off x="753227" y="6145123"/>
            <a:ext cx="1292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  <a:cs typeface="Calibri" pitchFamily="34" charset="0"/>
              </a:rPr>
              <a:t>DP2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starts</a:t>
            </a:r>
            <a:r>
              <a:rPr lang="fr-FR" sz="1000" dirty="0" smtClean="0">
                <a:latin typeface="+mn-lt"/>
                <a:cs typeface="Calibri" pitchFamily="34" charset="0"/>
              </a:rPr>
              <a:t> to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quench</a:t>
            </a:r>
            <a:endParaRPr lang="fr-FR" sz="800" dirty="0">
              <a:latin typeface="+mn-lt"/>
              <a:cs typeface="Calibri" pitchFamily="34" charset="0"/>
            </a:endParaRPr>
          </a:p>
        </p:txBody>
      </p:sp>
      <p:cxnSp>
        <p:nvCxnSpPr>
          <p:cNvPr id="21" name="Connecteur droit 20"/>
          <p:cNvCxnSpPr/>
          <p:nvPr/>
        </p:nvCxnSpPr>
        <p:spPr bwMode="auto">
          <a:xfrm flipH="1">
            <a:off x="3542415" y="4775523"/>
            <a:ext cx="11044" cy="94058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 rot="18556687">
            <a:off x="2369051" y="4335310"/>
            <a:ext cx="728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221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 rot="18556687">
            <a:off x="3344424" y="4399418"/>
            <a:ext cx="728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378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25" name="Flèche droite rayée 24"/>
          <p:cNvSpPr/>
          <p:nvPr/>
        </p:nvSpPr>
        <p:spPr bwMode="auto">
          <a:xfrm>
            <a:off x="1331639" y="4809432"/>
            <a:ext cx="7805117" cy="341756"/>
          </a:xfrm>
          <a:prstGeom prst="stripedRightArrow">
            <a:avLst>
              <a:gd name="adj1" fmla="val 32080"/>
              <a:gd name="adj2" fmla="val 8430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26" name="Connecteur droit 25"/>
          <p:cNvCxnSpPr/>
          <p:nvPr/>
        </p:nvCxnSpPr>
        <p:spPr bwMode="auto">
          <a:xfrm>
            <a:off x="1545954" y="5135100"/>
            <a:ext cx="1996461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Connecteur droit 26"/>
          <p:cNvCxnSpPr/>
          <p:nvPr/>
        </p:nvCxnSpPr>
        <p:spPr bwMode="auto">
          <a:xfrm>
            <a:off x="3851230" y="5348440"/>
            <a:ext cx="2524218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Connecteur droit 27"/>
          <p:cNvCxnSpPr/>
          <p:nvPr/>
        </p:nvCxnSpPr>
        <p:spPr bwMode="auto">
          <a:xfrm flipV="1">
            <a:off x="1746215" y="5249128"/>
            <a:ext cx="2018489" cy="1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Connecteur droit 28"/>
          <p:cNvCxnSpPr/>
          <p:nvPr/>
        </p:nvCxnSpPr>
        <p:spPr bwMode="auto">
          <a:xfrm>
            <a:off x="2470012" y="5479245"/>
            <a:ext cx="2653563" cy="15896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99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ZoneTexte 29"/>
          <p:cNvSpPr txBox="1"/>
          <p:nvPr/>
        </p:nvSpPr>
        <p:spPr>
          <a:xfrm>
            <a:off x="979141" y="5014263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rgbClr val="FF6600"/>
                </a:solidFill>
                <a:latin typeface="+mn-lt"/>
              </a:rPr>
              <a:t>DP1</a:t>
            </a:r>
            <a:endParaRPr lang="fr-FR" sz="1100" b="1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979141" y="5113938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rgbClr val="CC00CC"/>
                </a:solidFill>
                <a:latin typeface="+mn-lt"/>
              </a:rPr>
              <a:t>DP2</a:t>
            </a:r>
            <a:endParaRPr lang="fr-FR" sz="1100" b="1" dirty="0">
              <a:solidFill>
                <a:srgbClr val="CC00CC"/>
              </a:solidFill>
              <a:latin typeface="+mn-lt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979141" y="5217635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rgbClr val="0070C0"/>
                </a:solidFill>
                <a:latin typeface="+mn-lt"/>
              </a:rPr>
              <a:t>DP3</a:t>
            </a:r>
            <a:endParaRPr lang="fr-FR" sz="11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979141" y="5311790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rgbClr val="FF9966"/>
                </a:solidFill>
                <a:latin typeface="+mn-lt"/>
              </a:rPr>
              <a:t>DP4</a:t>
            </a:r>
            <a:endParaRPr lang="fr-FR" sz="1100" b="1" dirty="0">
              <a:solidFill>
                <a:srgbClr val="FF9966"/>
              </a:solidFill>
              <a:latin typeface="+mn-lt"/>
            </a:endParaRPr>
          </a:p>
        </p:txBody>
      </p:sp>
      <p:sp>
        <p:nvSpPr>
          <p:cNvPr id="37" name="ZoneTexte 36"/>
          <p:cNvSpPr txBox="1"/>
          <p:nvPr/>
        </p:nvSpPr>
        <p:spPr>
          <a:xfrm rot="18582738">
            <a:off x="1492642" y="6080778"/>
            <a:ext cx="1292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  <a:cs typeface="Calibri" pitchFamily="34" charset="0"/>
              </a:rPr>
              <a:t>DP4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starts</a:t>
            </a:r>
            <a:r>
              <a:rPr lang="fr-FR" sz="1000" dirty="0" smtClean="0">
                <a:latin typeface="+mn-lt"/>
                <a:cs typeface="Calibri" pitchFamily="34" charset="0"/>
              </a:rPr>
              <a:t> to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quench</a:t>
            </a:r>
            <a:endParaRPr lang="fr-FR" sz="800" dirty="0">
              <a:latin typeface="+mn-lt"/>
              <a:cs typeface="Calibri" pitchFamily="34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 rot="18556687">
            <a:off x="3536759" y="4415044"/>
            <a:ext cx="728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384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 rot="18556687">
            <a:off x="3726430" y="4401118"/>
            <a:ext cx="728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388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43" name="ZoneTexte 42"/>
          <p:cNvSpPr txBox="1"/>
          <p:nvPr/>
        </p:nvSpPr>
        <p:spPr>
          <a:xfrm rot="18582738">
            <a:off x="2880415" y="6111183"/>
            <a:ext cx="1292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  <a:cs typeface="Calibri" pitchFamily="34" charset="0"/>
              </a:rPr>
              <a:t>DP3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starts</a:t>
            </a:r>
            <a:r>
              <a:rPr lang="fr-FR" sz="1000" dirty="0" smtClean="0">
                <a:latin typeface="+mn-lt"/>
                <a:cs typeface="Calibri" pitchFamily="34" charset="0"/>
              </a:rPr>
              <a:t> to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quench</a:t>
            </a:r>
            <a:endParaRPr lang="fr-FR" sz="800" dirty="0">
              <a:latin typeface="+mn-lt"/>
              <a:cs typeface="Calibri" pitchFamily="34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 rot="18556687">
            <a:off x="5029442" y="4426715"/>
            <a:ext cx="728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568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50" name="ZoneTexte 49"/>
          <p:cNvSpPr txBox="1"/>
          <p:nvPr/>
        </p:nvSpPr>
        <p:spPr>
          <a:xfrm rot="18556687">
            <a:off x="8523840" y="4361455"/>
            <a:ext cx="5918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2,2 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7196" y="1351111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352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1" grpId="0"/>
      <p:bldP spid="12" grpId="0"/>
      <p:bldP spid="14" grpId="0"/>
      <p:bldP spid="15" grpId="0"/>
      <p:bldP spid="18" grpId="0"/>
      <p:bldP spid="20" grpId="0"/>
      <p:bldP spid="22" grpId="0"/>
      <p:bldP spid="24" grpId="0"/>
      <p:bldP spid="25" grpId="0" animBg="1"/>
      <p:bldP spid="30" grpId="0"/>
      <p:bldP spid="31" grpId="0"/>
      <p:bldP spid="32" grpId="0"/>
      <p:bldP spid="33" grpId="0"/>
      <p:bldP spid="37" grpId="0"/>
      <p:bldP spid="41" grpId="0"/>
      <p:bldP spid="42" grpId="0"/>
      <p:bldP spid="43" grpId="0"/>
      <p:bldP spid="45" grpId="0"/>
      <p:bldP spid="5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Fault</a:t>
            </a:r>
            <a:r>
              <a:rPr lang="fr-FR" dirty="0" smtClean="0"/>
              <a:t> scenario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9425" y="1501774"/>
            <a:ext cx="6134944" cy="4188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4655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idx="1"/>
          </p:nvPr>
        </p:nvSpPr>
        <p:spPr>
          <a:xfrm>
            <a:off x="755576" y="1268760"/>
            <a:ext cx="8388424" cy="5400600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fr-FR" sz="1800" dirty="0" smtClean="0"/>
              <a:t>The </a:t>
            </a:r>
            <a:r>
              <a:rPr lang="fr-FR" sz="1800" b="1" dirty="0" smtClean="0">
                <a:solidFill>
                  <a:srgbClr val="009900"/>
                </a:solidFill>
              </a:rPr>
              <a:t>ratio E/M </a:t>
            </a:r>
            <a:r>
              <a:rPr lang="fr-FR" sz="1800" dirty="0" smtClean="0"/>
              <a:t>of the </a:t>
            </a:r>
            <a:r>
              <a:rPr lang="fr-FR" sz="1800" dirty="0" err="1" smtClean="0"/>
              <a:t>dipole</a:t>
            </a:r>
            <a:r>
              <a:rPr lang="fr-FR" sz="1800" dirty="0" smtClean="0"/>
              <a:t>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dirty="0" err="1" smtClean="0"/>
              <a:t>high</a:t>
            </a:r>
            <a:r>
              <a:rPr lang="fr-FR" sz="1800" dirty="0" smtClean="0"/>
              <a:t> but </a:t>
            </a:r>
            <a:r>
              <a:rPr lang="fr-FR" sz="1800" dirty="0" err="1" smtClean="0"/>
              <a:t>manageable</a:t>
            </a:r>
            <a:r>
              <a:rPr lang="fr-FR" sz="1800" dirty="0" smtClean="0"/>
              <a:t> </a:t>
            </a:r>
            <a:r>
              <a:rPr lang="fr-FR" sz="1800" dirty="0" err="1" smtClean="0"/>
              <a:t>with</a:t>
            </a:r>
            <a:r>
              <a:rPr lang="fr-FR" sz="1800" dirty="0" smtClean="0"/>
              <a:t> </a:t>
            </a:r>
            <a:r>
              <a:rPr lang="fr-FR" sz="1800" b="1" dirty="0" smtClean="0">
                <a:solidFill>
                  <a:srgbClr val="009900"/>
                </a:solidFill>
              </a:rPr>
              <a:t>a good </a:t>
            </a:r>
            <a:r>
              <a:rPr lang="fr-FR" sz="1800" b="1" dirty="0" err="1" smtClean="0">
                <a:solidFill>
                  <a:srgbClr val="009900"/>
                </a:solidFill>
              </a:rPr>
              <a:t>detection</a:t>
            </a:r>
            <a:r>
              <a:rPr lang="fr-FR" sz="1800" b="1" dirty="0" smtClean="0">
                <a:solidFill>
                  <a:srgbClr val="009900"/>
                </a:solidFill>
              </a:rPr>
              <a:t> system</a:t>
            </a:r>
            <a:r>
              <a:rPr lang="fr-FR" sz="1800" dirty="0" smtClean="0"/>
              <a:t>,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fr-FR" sz="1800" dirty="0" smtClean="0"/>
              <a:t>A </a:t>
            </a:r>
            <a:r>
              <a:rPr lang="fr-FR" sz="1800" dirty="0" err="1" smtClean="0"/>
              <a:t>study</a:t>
            </a:r>
            <a:r>
              <a:rPr lang="fr-FR" sz="1800" dirty="0" smtClean="0"/>
              <a:t> of the </a:t>
            </a:r>
            <a:r>
              <a:rPr lang="fr-FR" sz="1800" dirty="0" err="1" smtClean="0"/>
              <a:t>detection</a:t>
            </a:r>
            <a:r>
              <a:rPr lang="fr-FR" sz="1800" dirty="0" smtClean="0"/>
              <a:t> lead to </a:t>
            </a:r>
            <a:r>
              <a:rPr lang="fr-FR" sz="1800" dirty="0" err="1" smtClean="0"/>
              <a:t>thresholds</a:t>
            </a:r>
            <a:r>
              <a:rPr lang="fr-FR" sz="1800" dirty="0" smtClean="0"/>
              <a:t> values of </a:t>
            </a:r>
            <a:r>
              <a:rPr lang="fr-FR" sz="1800" b="1" dirty="0" smtClean="0">
                <a:solidFill>
                  <a:srgbClr val="009900"/>
                </a:solidFill>
              </a:rPr>
              <a:t>100 mV </a:t>
            </a:r>
            <a:r>
              <a:rPr lang="fr-FR" sz="1800" dirty="0" smtClean="0"/>
              <a:t>and </a:t>
            </a:r>
            <a:r>
              <a:rPr lang="fr-FR" sz="1800" b="1" dirty="0" smtClean="0">
                <a:solidFill>
                  <a:srgbClr val="009900"/>
                </a:solidFill>
              </a:rPr>
              <a:t>100 ms</a:t>
            </a:r>
            <a:r>
              <a:rPr lang="fr-FR" sz="1800" dirty="0" smtClean="0"/>
              <a:t>,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fr-FR" sz="1800" dirty="0" smtClean="0"/>
              <a:t>The </a:t>
            </a:r>
            <a:r>
              <a:rPr lang="fr-FR" sz="1800" b="1" dirty="0" smtClean="0">
                <a:solidFill>
                  <a:srgbClr val="009900"/>
                </a:solidFill>
              </a:rPr>
              <a:t>use of </a:t>
            </a:r>
            <a:r>
              <a:rPr lang="fr-FR" sz="1800" b="1" dirty="0" err="1" smtClean="0">
                <a:solidFill>
                  <a:srgbClr val="009900"/>
                </a:solidFill>
              </a:rPr>
              <a:t>heaters</a:t>
            </a:r>
            <a:r>
              <a:rPr lang="fr-FR" sz="1800" b="1" dirty="0" smtClean="0">
                <a:solidFill>
                  <a:srgbClr val="009900"/>
                </a:solidFill>
              </a:rPr>
              <a:t> </a:t>
            </a:r>
            <a:r>
              <a:rPr lang="fr-FR" sz="1800" dirty="0" err="1" smtClean="0"/>
              <a:t>is</a:t>
            </a:r>
            <a:r>
              <a:rPr lang="fr-FR" sz="1800" dirty="0" smtClean="0"/>
              <a:t> </a:t>
            </a:r>
            <a:r>
              <a:rPr lang="fr-FR" sz="1800" b="1" dirty="0" smtClean="0">
                <a:solidFill>
                  <a:srgbClr val="009900"/>
                </a:solidFill>
              </a:rPr>
              <a:t>not </a:t>
            </a:r>
            <a:r>
              <a:rPr lang="fr-FR" sz="1800" b="1" dirty="0" err="1" smtClean="0">
                <a:solidFill>
                  <a:srgbClr val="009900"/>
                </a:solidFill>
              </a:rPr>
              <a:t>necessary</a:t>
            </a:r>
            <a:r>
              <a:rPr lang="fr-FR" sz="1800" b="1" dirty="0">
                <a:solidFill>
                  <a:srgbClr val="009900"/>
                </a:solidFill>
              </a:rPr>
              <a:t> </a:t>
            </a:r>
            <a:r>
              <a:rPr lang="fr-FR" sz="1800" dirty="0" smtClean="0"/>
              <a:t>as </a:t>
            </a:r>
            <a:r>
              <a:rPr lang="fr-FR" sz="1800" dirty="0" err="1" smtClean="0"/>
              <a:t>T</a:t>
            </a:r>
            <a:r>
              <a:rPr lang="fr-FR" sz="1800" baseline="-25000" dirty="0" err="1" smtClean="0"/>
              <a:t>max</a:t>
            </a:r>
            <a:r>
              <a:rPr lang="fr-FR" sz="1800" dirty="0" smtClean="0"/>
              <a:t> &lt; 250 K, </a:t>
            </a:r>
            <a:r>
              <a:rPr lang="fr-FR" sz="1800" dirty="0" err="1" smtClean="0"/>
              <a:t>V</a:t>
            </a:r>
            <a:r>
              <a:rPr lang="fr-FR" sz="1800" baseline="-25000" dirty="0" err="1" smtClean="0"/>
              <a:t>max</a:t>
            </a:r>
            <a:r>
              <a:rPr lang="fr-FR" sz="1800" dirty="0" smtClean="0"/>
              <a:t> &lt; 500 V; </a:t>
            </a:r>
            <a:r>
              <a:rPr lang="fr-FR" sz="1800" dirty="0"/>
              <a:t>b</a:t>
            </a:r>
            <a:r>
              <a:rPr lang="fr-FR" sz="1800" dirty="0" smtClean="0"/>
              <a:t>ut the </a:t>
            </a:r>
            <a:r>
              <a:rPr lang="fr-FR" sz="1800" b="1" dirty="0" err="1" smtClean="0">
                <a:solidFill>
                  <a:srgbClr val="FF0000"/>
                </a:solidFill>
              </a:rPr>
              <a:t>high</a:t>
            </a:r>
            <a:r>
              <a:rPr lang="fr-FR" sz="1800" b="1" dirty="0" smtClean="0">
                <a:solidFill>
                  <a:srgbClr val="FF0000"/>
                </a:solidFill>
              </a:rPr>
              <a:t> </a:t>
            </a:r>
            <a:r>
              <a:rPr lang="fr-FR" sz="1800" b="1" dirty="0" err="1" smtClean="0">
                <a:solidFill>
                  <a:srgbClr val="FF0000"/>
                </a:solidFill>
              </a:rPr>
              <a:t>temperature</a:t>
            </a:r>
            <a:r>
              <a:rPr lang="fr-FR" sz="1800" b="1" dirty="0" smtClean="0">
                <a:solidFill>
                  <a:srgbClr val="FF0000"/>
                </a:solidFill>
              </a:rPr>
              <a:t> gradient</a:t>
            </a:r>
            <a:r>
              <a:rPr lang="fr-FR" sz="1800" dirty="0" smtClean="0">
                <a:solidFill>
                  <a:srgbClr val="FF0000"/>
                </a:solidFill>
              </a:rPr>
              <a:t> </a:t>
            </a:r>
            <a:r>
              <a:rPr lang="fr-FR" sz="1800" dirty="0" err="1" smtClean="0"/>
              <a:t>within</a:t>
            </a:r>
            <a:r>
              <a:rPr lang="fr-FR" sz="1800" dirty="0" smtClean="0"/>
              <a:t> a </a:t>
            </a:r>
            <a:r>
              <a:rPr lang="fr-FR" sz="1800" dirty="0" err="1" smtClean="0"/>
              <a:t>coil</a:t>
            </a:r>
            <a:r>
              <a:rPr lang="fr-FR" sz="1800" dirty="0" smtClean="0"/>
              <a:t> </a:t>
            </a:r>
            <a:r>
              <a:rPr lang="fr-FR" sz="1800" dirty="0" err="1" smtClean="0"/>
              <a:t>could</a:t>
            </a:r>
            <a:r>
              <a:rPr lang="fr-FR" sz="1800" dirty="0" smtClean="0"/>
              <a:t> </a:t>
            </a:r>
            <a:r>
              <a:rPr lang="fr-FR" sz="1800" dirty="0" err="1" smtClean="0"/>
              <a:t>induce</a:t>
            </a:r>
            <a:r>
              <a:rPr lang="fr-FR" sz="1800" dirty="0" smtClean="0"/>
              <a:t> </a:t>
            </a:r>
            <a:r>
              <a:rPr lang="fr-FR" sz="1800" b="1" dirty="0" err="1" smtClean="0">
                <a:solidFill>
                  <a:srgbClr val="FF0000"/>
                </a:solidFill>
              </a:rPr>
              <a:t>mechanical</a:t>
            </a:r>
            <a:r>
              <a:rPr lang="fr-FR" sz="1800" b="1" dirty="0" smtClean="0">
                <a:solidFill>
                  <a:srgbClr val="FF0000"/>
                </a:solidFill>
              </a:rPr>
              <a:t> issues</a:t>
            </a:r>
            <a:r>
              <a:rPr lang="fr-FR" sz="1800" dirty="0" smtClean="0"/>
              <a:t>,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fr-FR" sz="1800" b="1" dirty="0" err="1" smtClean="0">
                <a:solidFill>
                  <a:srgbClr val="009900"/>
                </a:solidFill>
              </a:rPr>
              <a:t>Heaters</a:t>
            </a:r>
            <a:r>
              <a:rPr lang="fr-FR" sz="1800" dirty="0" smtClean="0"/>
              <a:t> </a:t>
            </a:r>
            <a:r>
              <a:rPr lang="fr-FR" sz="1800" b="1" dirty="0" err="1" smtClean="0"/>
              <a:t>lower</a:t>
            </a:r>
            <a:r>
              <a:rPr lang="fr-FR" sz="1800" dirty="0" smtClean="0"/>
              <a:t> the </a:t>
            </a:r>
            <a:r>
              <a:rPr lang="fr-FR" sz="1800" b="1" dirty="0" err="1" smtClean="0">
                <a:solidFill>
                  <a:srgbClr val="009900"/>
                </a:solidFill>
              </a:rPr>
              <a:t>temperature</a:t>
            </a:r>
            <a:r>
              <a:rPr lang="fr-FR" sz="1800" b="1" dirty="0" smtClean="0">
                <a:solidFill>
                  <a:srgbClr val="009900"/>
                </a:solidFill>
              </a:rPr>
              <a:t> gradient</a:t>
            </a:r>
            <a:r>
              <a:rPr lang="fr-FR" sz="1800" dirty="0" smtClean="0"/>
              <a:t>, the </a:t>
            </a:r>
            <a:r>
              <a:rPr lang="fr-FR" sz="1800" b="1" dirty="0" smtClean="0">
                <a:solidFill>
                  <a:srgbClr val="009900"/>
                </a:solidFill>
              </a:rPr>
              <a:t>maximal </a:t>
            </a:r>
            <a:r>
              <a:rPr lang="fr-FR" sz="1800" b="1" dirty="0" err="1" smtClean="0">
                <a:solidFill>
                  <a:srgbClr val="009900"/>
                </a:solidFill>
              </a:rPr>
              <a:t>temperature</a:t>
            </a:r>
            <a:r>
              <a:rPr lang="fr-FR" sz="1800" b="1" dirty="0" smtClean="0">
                <a:solidFill>
                  <a:srgbClr val="009900"/>
                </a:solidFill>
              </a:rPr>
              <a:t> </a:t>
            </a:r>
            <a:r>
              <a:rPr lang="fr-FR" sz="1800" dirty="0" smtClean="0"/>
              <a:t>and </a:t>
            </a:r>
            <a:r>
              <a:rPr lang="fr-FR" sz="1800" dirty="0" err="1" smtClean="0"/>
              <a:t>slightly</a:t>
            </a:r>
            <a:r>
              <a:rPr lang="fr-FR" sz="1800" dirty="0" smtClean="0"/>
              <a:t> </a:t>
            </a:r>
            <a:r>
              <a:rPr lang="fr-FR" sz="1800" b="1" dirty="0" err="1" smtClean="0">
                <a:solidFill>
                  <a:srgbClr val="FF6600"/>
                </a:solidFill>
              </a:rPr>
              <a:t>increase</a:t>
            </a:r>
            <a:r>
              <a:rPr lang="fr-FR" sz="1800" dirty="0" smtClean="0"/>
              <a:t> the </a:t>
            </a:r>
            <a:r>
              <a:rPr lang="fr-FR" sz="1800" b="1" dirty="0" smtClean="0">
                <a:solidFill>
                  <a:srgbClr val="FF6600"/>
                </a:solidFill>
              </a:rPr>
              <a:t>maximal voltage </a:t>
            </a:r>
            <a:r>
              <a:rPr lang="fr-FR" sz="1800" dirty="0" err="1" smtClean="0"/>
              <a:t>at</a:t>
            </a:r>
            <a:r>
              <a:rPr lang="fr-FR" sz="1800" dirty="0" smtClean="0"/>
              <a:t> the </a:t>
            </a:r>
            <a:r>
              <a:rPr lang="fr-FR" sz="1800" dirty="0" err="1" smtClean="0"/>
              <a:t>terminals</a:t>
            </a:r>
            <a:r>
              <a:rPr lang="fr-FR" sz="1800" dirty="0" smtClean="0"/>
              <a:t> of the double-pancakes,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fr-FR" sz="1800" dirty="0" smtClean="0"/>
              <a:t>The </a:t>
            </a:r>
            <a:r>
              <a:rPr lang="fr-FR" sz="1800" b="1" dirty="0" err="1" smtClean="0">
                <a:solidFill>
                  <a:srgbClr val="009900"/>
                </a:solidFill>
              </a:rPr>
              <a:t>study</a:t>
            </a:r>
            <a:r>
              <a:rPr lang="fr-FR" sz="1800" b="1" dirty="0" smtClean="0">
                <a:solidFill>
                  <a:srgbClr val="009900"/>
                </a:solidFill>
              </a:rPr>
              <a:t> </a:t>
            </a:r>
            <a:r>
              <a:rPr lang="fr-FR" sz="1800" dirty="0" smtClean="0"/>
              <a:t>of the protection </a:t>
            </a:r>
            <a:r>
              <a:rPr lang="fr-FR" sz="1800" dirty="0" err="1" smtClean="0"/>
              <a:t>at</a:t>
            </a:r>
            <a:r>
              <a:rPr lang="fr-FR" sz="1800" dirty="0" smtClean="0"/>
              <a:t> </a:t>
            </a:r>
            <a:r>
              <a:rPr lang="fr-FR" sz="1800" b="1" dirty="0" err="1" smtClean="0">
                <a:solidFill>
                  <a:srgbClr val="009900"/>
                </a:solidFill>
              </a:rPr>
              <a:t>different</a:t>
            </a:r>
            <a:r>
              <a:rPr lang="fr-FR" sz="1800" b="1" dirty="0" smtClean="0">
                <a:solidFill>
                  <a:srgbClr val="009900"/>
                </a:solidFill>
              </a:rPr>
              <a:t> </a:t>
            </a:r>
            <a:r>
              <a:rPr lang="fr-FR" sz="1800" b="1" dirty="0" err="1" smtClean="0">
                <a:solidFill>
                  <a:srgbClr val="009900"/>
                </a:solidFill>
              </a:rPr>
              <a:t>currents</a:t>
            </a:r>
            <a:r>
              <a:rPr lang="fr-FR" sz="1800" b="1" dirty="0" smtClean="0">
                <a:solidFill>
                  <a:srgbClr val="009900"/>
                </a:solidFill>
              </a:rPr>
              <a:t> </a:t>
            </a:r>
            <a:r>
              <a:rPr lang="fr-FR" sz="1800" dirty="0" err="1" smtClean="0"/>
              <a:t>does</a:t>
            </a:r>
            <a:r>
              <a:rPr lang="fr-FR" sz="1800" dirty="0" smtClean="0"/>
              <a:t> </a:t>
            </a:r>
            <a:r>
              <a:rPr lang="fr-FR" sz="1800" b="1" dirty="0" smtClean="0">
                <a:solidFill>
                  <a:srgbClr val="009900"/>
                </a:solidFill>
              </a:rPr>
              <a:t>not</a:t>
            </a:r>
            <a:r>
              <a:rPr lang="fr-FR" sz="1800" dirty="0" smtClean="0"/>
              <a:t> show </a:t>
            </a:r>
            <a:r>
              <a:rPr lang="fr-FR" sz="1800" dirty="0" err="1" smtClean="0"/>
              <a:t>any</a:t>
            </a:r>
            <a:r>
              <a:rPr lang="fr-FR" sz="1800" dirty="0" smtClean="0"/>
              <a:t> </a:t>
            </a:r>
            <a:r>
              <a:rPr lang="fr-FR" sz="1800" b="1" dirty="0" smtClean="0">
                <a:solidFill>
                  <a:srgbClr val="009900"/>
                </a:solidFill>
              </a:rPr>
              <a:t>issues</a:t>
            </a:r>
            <a:r>
              <a:rPr lang="fr-FR" sz="1800" dirty="0" smtClean="0"/>
              <a:t>; a thermal </a:t>
            </a:r>
            <a:r>
              <a:rPr lang="fr-FR" sz="1800" dirty="0" err="1" smtClean="0"/>
              <a:t>study</a:t>
            </a:r>
            <a:r>
              <a:rPr lang="fr-FR" sz="1800" dirty="0" smtClean="0"/>
              <a:t> </a:t>
            </a:r>
            <a:r>
              <a:rPr lang="fr-FR" sz="1800" dirty="0" err="1" smtClean="0"/>
              <a:t>will</a:t>
            </a:r>
            <a:r>
              <a:rPr lang="fr-FR" sz="1800" dirty="0" smtClean="0"/>
              <a:t> </a:t>
            </a:r>
            <a:r>
              <a:rPr lang="fr-FR" sz="1800" dirty="0" err="1" smtClean="0"/>
              <a:t>be</a:t>
            </a:r>
            <a:r>
              <a:rPr lang="fr-FR" sz="1800" dirty="0" smtClean="0"/>
              <a:t> </a:t>
            </a:r>
            <a:r>
              <a:rPr lang="fr-FR" sz="1800" dirty="0" err="1" smtClean="0"/>
              <a:t>led</a:t>
            </a:r>
            <a:r>
              <a:rPr lang="fr-FR" sz="1800" dirty="0" smtClean="0"/>
              <a:t> for the use of </a:t>
            </a:r>
            <a:r>
              <a:rPr lang="fr-FR" sz="1800" dirty="0" err="1" smtClean="0"/>
              <a:t>heaters</a:t>
            </a:r>
            <a:r>
              <a:rPr lang="fr-FR" sz="1800" dirty="0" smtClean="0"/>
              <a:t> and the ignition of the </a:t>
            </a:r>
            <a:r>
              <a:rPr lang="fr-FR" sz="1800" dirty="0" err="1" smtClean="0"/>
              <a:t>quench</a:t>
            </a:r>
            <a:r>
              <a:rPr lang="fr-FR" sz="1800" dirty="0" smtClean="0"/>
              <a:t> </a:t>
            </a:r>
            <a:r>
              <a:rPr lang="fr-FR" sz="1800" dirty="0" err="1" smtClean="0"/>
              <a:t>at</a:t>
            </a:r>
            <a:r>
              <a:rPr lang="fr-FR" sz="1800" dirty="0" smtClean="0"/>
              <a:t> the </a:t>
            </a:r>
            <a:r>
              <a:rPr lang="fr-FR" sz="1800" dirty="0" err="1" smtClean="0"/>
              <a:t>lowest</a:t>
            </a:r>
            <a:r>
              <a:rPr lang="fr-FR" sz="1800" dirty="0" smtClean="0"/>
              <a:t> </a:t>
            </a:r>
            <a:r>
              <a:rPr lang="fr-FR" sz="1800" dirty="0" err="1" smtClean="0"/>
              <a:t>current</a:t>
            </a:r>
            <a:r>
              <a:rPr lang="fr-FR" sz="1800" dirty="0" smtClean="0"/>
              <a:t> values.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fr-FR" sz="1800" dirty="0" smtClean="0"/>
              <a:t>The </a:t>
            </a:r>
            <a:r>
              <a:rPr lang="fr-FR" sz="1800" b="1" dirty="0" err="1" smtClean="0">
                <a:solidFill>
                  <a:srgbClr val="FF0000"/>
                </a:solidFill>
              </a:rPr>
              <a:t>fault</a:t>
            </a:r>
            <a:r>
              <a:rPr lang="fr-FR" sz="1800" b="1" dirty="0" smtClean="0">
                <a:solidFill>
                  <a:srgbClr val="FF0000"/>
                </a:solidFill>
              </a:rPr>
              <a:t> scenario </a:t>
            </a:r>
            <a:r>
              <a:rPr lang="fr-FR" sz="1800" dirty="0" smtClean="0"/>
              <a:t>shows </a:t>
            </a:r>
            <a:r>
              <a:rPr lang="fr-FR" sz="1800" dirty="0" err="1" smtClean="0"/>
              <a:t>that</a:t>
            </a:r>
            <a:r>
              <a:rPr lang="fr-FR" sz="1800" dirty="0" smtClean="0"/>
              <a:t> the </a:t>
            </a:r>
            <a:r>
              <a:rPr lang="fr-FR" sz="1800" dirty="0" err="1" smtClean="0"/>
              <a:t>magnet</a:t>
            </a:r>
            <a:r>
              <a:rPr lang="fr-FR" sz="1800" dirty="0" smtClean="0"/>
              <a:t> </a:t>
            </a:r>
            <a:r>
              <a:rPr lang="fr-FR" sz="1800" dirty="0" err="1" smtClean="0"/>
              <a:t>will</a:t>
            </a:r>
            <a:r>
              <a:rPr lang="fr-FR" sz="1800" dirty="0" smtClean="0"/>
              <a:t> </a:t>
            </a:r>
            <a:r>
              <a:rPr lang="fr-FR" sz="1800" b="1" dirty="0" smtClean="0">
                <a:solidFill>
                  <a:srgbClr val="009900"/>
                </a:solidFill>
              </a:rPr>
              <a:t>not </a:t>
            </a:r>
            <a:r>
              <a:rPr lang="fr-FR" sz="1800" b="1" dirty="0" err="1" smtClean="0">
                <a:solidFill>
                  <a:srgbClr val="009900"/>
                </a:solidFill>
              </a:rPr>
              <a:t>burn</a:t>
            </a:r>
            <a:r>
              <a:rPr lang="fr-FR" sz="1800" b="1" dirty="0" smtClean="0">
                <a:solidFill>
                  <a:srgbClr val="009900"/>
                </a:solidFill>
              </a:rPr>
              <a:t>-out </a:t>
            </a:r>
            <a:r>
              <a:rPr lang="fr-FR" sz="1800" dirty="0" err="1" smtClean="0"/>
              <a:t>even</a:t>
            </a:r>
            <a:r>
              <a:rPr lang="fr-FR" sz="1800" dirty="0" smtClean="0"/>
              <a:t> if </a:t>
            </a:r>
            <a:r>
              <a:rPr lang="fr-FR" sz="1800" dirty="0" err="1" smtClean="0"/>
              <a:t>it</a:t>
            </a:r>
            <a:r>
              <a:rPr lang="fr-FR" sz="1800" dirty="0" smtClean="0"/>
              <a:t> </a:t>
            </a:r>
            <a:r>
              <a:rPr lang="fr-FR" sz="1800" dirty="0" err="1" smtClean="0"/>
              <a:t>will</a:t>
            </a:r>
            <a:r>
              <a:rPr lang="fr-FR" sz="1800" dirty="0" smtClean="0"/>
              <a:t> </a:t>
            </a:r>
            <a:r>
              <a:rPr lang="fr-FR" sz="1800" dirty="0" err="1" smtClean="0"/>
              <a:t>experiment</a:t>
            </a:r>
            <a:r>
              <a:rPr lang="fr-FR" sz="1800" dirty="0" smtClean="0"/>
              <a:t> </a:t>
            </a:r>
            <a:r>
              <a:rPr lang="fr-FR" sz="1800" dirty="0" err="1" smtClean="0">
                <a:solidFill>
                  <a:srgbClr val="FF0000"/>
                </a:solidFill>
              </a:rPr>
              <a:t>high</a:t>
            </a:r>
            <a:r>
              <a:rPr lang="fr-FR" sz="1800" dirty="0" smtClean="0">
                <a:solidFill>
                  <a:srgbClr val="FF0000"/>
                </a:solidFill>
              </a:rPr>
              <a:t> </a:t>
            </a:r>
            <a:r>
              <a:rPr lang="fr-FR" sz="1800" dirty="0" err="1" smtClean="0">
                <a:solidFill>
                  <a:srgbClr val="FF0000"/>
                </a:solidFill>
              </a:rPr>
              <a:t>temperatures</a:t>
            </a:r>
            <a:r>
              <a:rPr lang="fr-FR" sz="1800" dirty="0" smtClean="0">
                <a:solidFill>
                  <a:srgbClr val="FF0000"/>
                </a:solidFill>
              </a:rPr>
              <a:t> </a:t>
            </a:r>
            <a:r>
              <a:rPr lang="fr-FR" sz="1800" dirty="0" smtClean="0"/>
              <a:t>(up to 354 K) and </a:t>
            </a:r>
            <a:r>
              <a:rPr lang="fr-FR" sz="1800" b="1" dirty="0" err="1" smtClean="0">
                <a:solidFill>
                  <a:srgbClr val="FF0000"/>
                </a:solidFill>
              </a:rPr>
              <a:t>high</a:t>
            </a:r>
            <a:r>
              <a:rPr lang="fr-FR" sz="1800" b="1" dirty="0" smtClean="0">
                <a:solidFill>
                  <a:srgbClr val="FF0000"/>
                </a:solidFill>
              </a:rPr>
              <a:t> </a:t>
            </a:r>
            <a:r>
              <a:rPr lang="fr-FR" sz="1800" b="1" dirty="0" err="1" smtClean="0">
                <a:solidFill>
                  <a:srgbClr val="FF0000"/>
                </a:solidFill>
              </a:rPr>
              <a:t>temperature</a:t>
            </a:r>
            <a:r>
              <a:rPr lang="fr-FR" sz="1800" b="1" dirty="0" smtClean="0">
                <a:solidFill>
                  <a:srgbClr val="FF0000"/>
                </a:solidFill>
              </a:rPr>
              <a:t> gradient </a:t>
            </a:r>
            <a:r>
              <a:rPr lang="fr-FR" sz="1800" dirty="0" smtClean="0"/>
              <a:t>(251 K).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fr-FR" sz="1800" dirty="0" smtClean="0"/>
              <a:t>The </a:t>
            </a:r>
            <a:r>
              <a:rPr lang="fr-FR" sz="1800" dirty="0" err="1" smtClean="0"/>
              <a:t>presence</a:t>
            </a:r>
            <a:r>
              <a:rPr lang="fr-FR" sz="1800" dirty="0" smtClean="0"/>
              <a:t> of the HTS insert and </a:t>
            </a:r>
            <a:r>
              <a:rPr lang="fr-FR" sz="1800" dirty="0" err="1" smtClean="0"/>
              <a:t>its</a:t>
            </a:r>
            <a:r>
              <a:rPr lang="fr-FR" sz="1800" dirty="0" smtClean="0"/>
              <a:t> implications on the protection </a:t>
            </a:r>
            <a:r>
              <a:rPr lang="fr-FR" sz="1800" dirty="0" err="1"/>
              <a:t>w</a:t>
            </a:r>
            <a:r>
              <a:rPr lang="fr-FR" sz="1800" dirty="0" err="1" smtClean="0"/>
              <a:t>ill</a:t>
            </a:r>
            <a:r>
              <a:rPr lang="fr-FR" sz="1800" dirty="0" smtClean="0"/>
              <a:t> </a:t>
            </a:r>
            <a:r>
              <a:rPr lang="fr-FR" sz="1800" dirty="0" err="1" smtClean="0"/>
              <a:t>be</a:t>
            </a:r>
            <a:r>
              <a:rPr lang="fr-FR" sz="1800" dirty="0" smtClean="0"/>
              <a:t> </a:t>
            </a:r>
            <a:r>
              <a:rPr lang="fr-FR" sz="1800" dirty="0" err="1" smtClean="0"/>
              <a:t>studied</a:t>
            </a:r>
            <a:r>
              <a:rPr lang="fr-FR" sz="1800" dirty="0" smtClean="0"/>
              <a:t>.</a:t>
            </a:r>
          </a:p>
          <a:p>
            <a:pPr algn="just">
              <a:lnSpc>
                <a:spcPct val="150000"/>
              </a:lnSpc>
              <a:buFontTx/>
              <a:buNone/>
            </a:pPr>
            <a:r>
              <a:rPr lang="fr-FR" sz="1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2988" y="1304789"/>
            <a:ext cx="8101012" cy="972083"/>
          </a:xfrm>
        </p:spPr>
        <p:txBody>
          <a:bodyPr/>
          <a:lstStyle/>
          <a:p>
            <a:pPr>
              <a:defRPr/>
            </a:pPr>
            <a:r>
              <a:rPr lang="fr-FR" sz="2400" dirty="0">
                <a:solidFill>
                  <a:srgbClr val="8B8BD9"/>
                </a:solidFill>
              </a:rPr>
              <a:t>C</a:t>
            </a:r>
            <a:r>
              <a:rPr lang="fr-FR" sz="2400" dirty="0" smtClean="0">
                <a:solidFill>
                  <a:srgbClr val="8B8BD9"/>
                </a:solidFill>
              </a:rPr>
              <a:t>old mass 293 kg </a:t>
            </a:r>
            <a:r>
              <a:rPr lang="fr-FR" sz="2400" dirty="0" smtClean="0"/>
              <a:t>and </a:t>
            </a:r>
            <a:r>
              <a:rPr lang="fr-FR" sz="2400" dirty="0" err="1">
                <a:solidFill>
                  <a:schemeClr val="accent1">
                    <a:lumMod val="50000"/>
                  </a:schemeClr>
                </a:solidFill>
              </a:rPr>
              <a:t>Energy</a:t>
            </a: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 5.4 MJ </a:t>
            </a:r>
            <a:endParaRPr lang="fr-FR" sz="2400" dirty="0" smtClean="0"/>
          </a:p>
          <a:p>
            <a:pPr marL="0" indent="0">
              <a:buNone/>
              <a:defRPr/>
            </a:pPr>
            <a:r>
              <a:rPr lang="fr-FR" sz="2400" dirty="0">
                <a:solidFill>
                  <a:schemeClr val="accent1">
                    <a:lumMod val="50000"/>
                  </a:schemeClr>
                </a:solidFill>
              </a:rPr>
              <a:t>	</a:t>
            </a:r>
            <a:r>
              <a:rPr lang="fr-FR" sz="2400" dirty="0" smtClean="0">
                <a:solidFill>
                  <a:schemeClr val="accent1">
                    <a:lumMod val="50000"/>
                  </a:schemeClr>
                </a:solidFill>
              </a:rPr>
              <a:t>			</a:t>
            </a:r>
            <a:r>
              <a:rPr lang="fr-FR" sz="2400" dirty="0" smtClean="0">
                <a:solidFill>
                  <a:srgbClr val="C00000"/>
                </a:solidFill>
              </a:rPr>
              <a:t>i.e. </a:t>
            </a:r>
            <a:r>
              <a:rPr lang="fr-FR" sz="2400" dirty="0" err="1" smtClean="0">
                <a:solidFill>
                  <a:srgbClr val="C00000"/>
                </a:solidFill>
              </a:rPr>
              <a:t>energy</a:t>
            </a:r>
            <a:r>
              <a:rPr lang="fr-FR" sz="2400" dirty="0" smtClean="0">
                <a:solidFill>
                  <a:srgbClr val="C00000"/>
                </a:solidFill>
              </a:rPr>
              <a:t> </a:t>
            </a:r>
            <a:r>
              <a:rPr lang="fr-FR" sz="2400" dirty="0" err="1" smtClean="0">
                <a:solidFill>
                  <a:srgbClr val="C00000"/>
                </a:solidFill>
              </a:rPr>
              <a:t>density</a:t>
            </a:r>
            <a:r>
              <a:rPr lang="fr-FR" sz="2400" dirty="0" smtClean="0">
                <a:solidFill>
                  <a:srgbClr val="C00000"/>
                </a:solidFill>
              </a:rPr>
              <a:t> 18.4 J/g</a:t>
            </a:r>
            <a:endParaRPr lang="fr-FR" sz="2400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2276873"/>
            <a:ext cx="6624736" cy="4330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>
          <a:xfrm>
            <a:off x="1042988" y="57150"/>
            <a:ext cx="8101012" cy="836613"/>
          </a:xfrm>
        </p:spPr>
        <p:txBody>
          <a:bodyPr/>
          <a:lstStyle/>
          <a:p>
            <a:r>
              <a:rPr lang="fr-FR" dirty="0" smtClean="0"/>
              <a:t>Introduction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1340768"/>
            <a:ext cx="8101012" cy="1980195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2400" i="1" dirty="0" smtClean="0">
                <a:solidFill>
                  <a:schemeClr val="accent6"/>
                </a:solidFill>
              </a:rPr>
              <a:t>Uniform dissipation </a:t>
            </a:r>
          </a:p>
          <a:p>
            <a:pPr>
              <a:defRPr/>
            </a:pPr>
            <a:r>
              <a:rPr lang="fr-FR" sz="2400" dirty="0" smtClean="0"/>
              <a:t>All </a:t>
            </a:r>
            <a:r>
              <a:rPr lang="fr-FR" sz="2400" dirty="0" err="1" smtClean="0"/>
              <a:t>magnet</a:t>
            </a:r>
            <a:r>
              <a:rPr lang="fr-FR" sz="2400" dirty="0" smtClean="0"/>
              <a:t> </a:t>
            </a:r>
            <a:r>
              <a:rPr lang="fr-FR" sz="240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[118 MJ/m</a:t>
            </a:r>
            <a:r>
              <a:rPr lang="fr-FR" sz="2400" baseline="3000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3</a:t>
            </a:r>
            <a:r>
              <a:rPr lang="fr-FR" sz="2400" dirty="0" smtClean="0">
                <a:solidFill>
                  <a:schemeClr val="accent4">
                    <a:lumMod val="50000"/>
                    <a:lumOff val="50000"/>
                  </a:schemeClr>
                </a:solidFill>
              </a:rPr>
              <a:t>] </a:t>
            </a:r>
            <a:r>
              <a:rPr lang="fr-FR" sz="2400" dirty="0" smtClean="0"/>
              <a:t>	</a:t>
            </a:r>
            <a:r>
              <a:rPr lang="fr-FR" sz="2400" dirty="0" smtClean="0">
                <a:sym typeface="Symbol"/>
              </a:rPr>
              <a:t> </a:t>
            </a:r>
            <a:r>
              <a:rPr lang="fr-FR" sz="2400" b="1" dirty="0" err="1" smtClean="0">
                <a:solidFill>
                  <a:srgbClr val="00B050"/>
                </a:solidFill>
                <a:sym typeface="Symbol"/>
              </a:rPr>
              <a:t>T</a:t>
            </a:r>
            <a:r>
              <a:rPr lang="fr-FR" sz="2400" b="1" baseline="-25000" dirty="0" err="1" smtClean="0">
                <a:solidFill>
                  <a:srgbClr val="00B050"/>
                </a:solidFill>
                <a:sym typeface="Symbol"/>
              </a:rPr>
              <a:t>mean</a:t>
            </a:r>
            <a:r>
              <a:rPr lang="fr-FR" sz="2400" b="1" dirty="0" smtClean="0">
                <a:solidFill>
                  <a:srgbClr val="00B050"/>
                </a:solidFill>
                <a:sym typeface="Symbol"/>
              </a:rPr>
              <a:t> = 126 K</a:t>
            </a:r>
          </a:p>
          <a:p>
            <a:pPr lvl="1">
              <a:defRPr/>
            </a:pPr>
            <a:r>
              <a:rPr lang="fr-FR" sz="1600" dirty="0" smtClean="0">
                <a:solidFill>
                  <a:schemeClr val="accent4"/>
                </a:solidFill>
                <a:sym typeface="Symbol"/>
              </a:rPr>
              <a:t>1 pole			    </a:t>
            </a:r>
            <a:r>
              <a:rPr lang="fr-FR" sz="1600" dirty="0" err="1" smtClean="0">
                <a:solidFill>
                  <a:schemeClr val="accent4"/>
                </a:solidFill>
                <a:sym typeface="Symbol"/>
              </a:rPr>
              <a:t>T</a:t>
            </a:r>
            <a:r>
              <a:rPr lang="fr-FR" sz="1600" baseline="-25000" dirty="0" err="1" smtClean="0">
                <a:solidFill>
                  <a:schemeClr val="accent4"/>
                </a:solidFill>
                <a:sym typeface="Symbol"/>
              </a:rPr>
              <a:t>mean</a:t>
            </a:r>
            <a:r>
              <a:rPr lang="fr-FR" sz="1600" dirty="0" smtClean="0">
                <a:solidFill>
                  <a:schemeClr val="accent4"/>
                </a:solidFill>
                <a:sym typeface="Symbol"/>
              </a:rPr>
              <a:t> </a:t>
            </a:r>
            <a:r>
              <a:rPr lang="fr-FR" sz="1600" dirty="0">
                <a:solidFill>
                  <a:schemeClr val="accent4"/>
                </a:solidFill>
                <a:sym typeface="Symbol"/>
              </a:rPr>
              <a:t>= </a:t>
            </a:r>
            <a:r>
              <a:rPr lang="fr-FR" sz="1600" dirty="0" smtClean="0">
                <a:solidFill>
                  <a:schemeClr val="accent4"/>
                </a:solidFill>
                <a:sym typeface="Symbol"/>
              </a:rPr>
              <a:t>182 K</a:t>
            </a:r>
          </a:p>
          <a:p>
            <a:pPr lvl="1">
              <a:defRPr/>
            </a:pPr>
            <a:r>
              <a:rPr lang="fr-FR" sz="1600" baseline="30000" dirty="0" smtClean="0">
                <a:solidFill>
                  <a:schemeClr val="accent4"/>
                </a:solidFill>
                <a:sym typeface="Symbol"/>
              </a:rPr>
              <a:t>1</a:t>
            </a:r>
            <a:r>
              <a:rPr lang="fr-FR" sz="1600" dirty="0" smtClean="0">
                <a:solidFill>
                  <a:schemeClr val="accent4"/>
                </a:solidFill>
                <a:sym typeface="Symbol"/>
              </a:rPr>
              <a:t>/</a:t>
            </a:r>
            <a:r>
              <a:rPr lang="fr-FR" sz="1600" baseline="-25000" dirty="0" smtClean="0">
                <a:solidFill>
                  <a:schemeClr val="accent4"/>
                </a:solidFill>
                <a:sym typeface="Symbol"/>
              </a:rPr>
              <a:t>2</a:t>
            </a:r>
            <a:r>
              <a:rPr lang="fr-FR" sz="1600" dirty="0" smtClean="0">
                <a:solidFill>
                  <a:schemeClr val="accent4"/>
                </a:solidFill>
                <a:sym typeface="Symbol"/>
              </a:rPr>
              <a:t> pole			</a:t>
            </a:r>
            <a:r>
              <a:rPr lang="fr-FR" sz="1600" dirty="0">
                <a:solidFill>
                  <a:schemeClr val="accent4"/>
                </a:solidFill>
                <a:sym typeface="Symbol"/>
              </a:rPr>
              <a:t> </a:t>
            </a:r>
            <a:r>
              <a:rPr lang="fr-FR" sz="1600" dirty="0" smtClean="0">
                <a:solidFill>
                  <a:schemeClr val="accent4"/>
                </a:solidFill>
                <a:sym typeface="Symbol"/>
              </a:rPr>
              <a:t>   </a:t>
            </a:r>
            <a:r>
              <a:rPr lang="fr-FR" sz="1600" dirty="0" err="1" smtClean="0">
                <a:solidFill>
                  <a:schemeClr val="accent4"/>
                </a:solidFill>
                <a:sym typeface="Symbol"/>
              </a:rPr>
              <a:t>T</a:t>
            </a:r>
            <a:r>
              <a:rPr lang="fr-FR" sz="1600" baseline="-25000" dirty="0" err="1" smtClean="0">
                <a:solidFill>
                  <a:schemeClr val="accent4"/>
                </a:solidFill>
                <a:sym typeface="Symbol"/>
              </a:rPr>
              <a:t>mean</a:t>
            </a:r>
            <a:r>
              <a:rPr lang="fr-FR" sz="1600" dirty="0" smtClean="0">
                <a:solidFill>
                  <a:schemeClr val="accent4"/>
                </a:solidFill>
                <a:sym typeface="Symbol"/>
              </a:rPr>
              <a:t> </a:t>
            </a:r>
            <a:r>
              <a:rPr lang="fr-FR" sz="1600" dirty="0">
                <a:solidFill>
                  <a:schemeClr val="accent4"/>
                </a:solidFill>
                <a:sym typeface="Symbol"/>
              </a:rPr>
              <a:t>= </a:t>
            </a:r>
            <a:r>
              <a:rPr lang="fr-FR" sz="1600" dirty="0" smtClean="0">
                <a:solidFill>
                  <a:schemeClr val="accent4"/>
                </a:solidFill>
                <a:sym typeface="Symbol"/>
              </a:rPr>
              <a:t>276 </a:t>
            </a:r>
            <a:r>
              <a:rPr lang="fr-FR" sz="1600" dirty="0">
                <a:solidFill>
                  <a:schemeClr val="accent4"/>
                </a:solidFill>
                <a:sym typeface="Symbol"/>
              </a:rPr>
              <a:t>K</a:t>
            </a:r>
          </a:p>
          <a:p>
            <a:pPr>
              <a:defRPr/>
            </a:pPr>
            <a:endParaRPr lang="fr-FR" sz="2400" dirty="0">
              <a:sym typeface="Symbol"/>
            </a:endParaRPr>
          </a:p>
          <a:p>
            <a:pPr>
              <a:defRPr/>
            </a:pPr>
            <a:endParaRPr lang="fr-FR" sz="2400" dirty="0" smtClean="0">
              <a:sym typeface="Symbol"/>
            </a:endParaRPr>
          </a:p>
          <a:p>
            <a:pPr>
              <a:defRPr/>
            </a:pPr>
            <a:endParaRPr lang="fr-FR" sz="2400" dirty="0" smtClean="0">
              <a:sym typeface="Symbol"/>
            </a:endParaRPr>
          </a:p>
          <a:p>
            <a:pPr>
              <a:defRPr/>
            </a:pPr>
            <a:endParaRPr lang="fr-FR" sz="2400" dirty="0" smtClean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 bwMode="auto">
          <a:xfrm>
            <a:off x="827584" y="3156489"/>
            <a:ext cx="8101012" cy="84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  <a:defRPr/>
            </a:pPr>
            <a:r>
              <a:rPr lang="fr-FR" sz="2400" i="1" dirty="0" err="1" smtClean="0">
                <a:solidFill>
                  <a:schemeClr val="accent6"/>
                </a:solidFill>
              </a:rPr>
              <a:t>Adiabatic</a:t>
            </a:r>
            <a:r>
              <a:rPr lang="fr-FR" sz="2400" i="1" dirty="0" smtClean="0">
                <a:solidFill>
                  <a:schemeClr val="accent6"/>
                </a:solidFill>
              </a:rPr>
              <a:t> hot spot </a:t>
            </a:r>
            <a:r>
              <a:rPr lang="fr-FR" sz="2400" i="1" dirty="0" err="1" smtClean="0">
                <a:solidFill>
                  <a:schemeClr val="accent6"/>
                </a:solidFill>
              </a:rPr>
              <a:t>criteria</a:t>
            </a:r>
            <a:endParaRPr lang="fr-FR" sz="2400" i="1" dirty="0" smtClean="0">
              <a:solidFill>
                <a:schemeClr val="accent6"/>
              </a:solidFill>
            </a:endParaRPr>
          </a:p>
          <a:p>
            <a:pPr>
              <a:defRPr/>
            </a:pPr>
            <a:endParaRPr lang="fr-FR" sz="2400" dirty="0" smtClean="0"/>
          </a:p>
          <a:p>
            <a:pPr>
              <a:defRPr/>
            </a:pPr>
            <a:endParaRPr lang="fr-FR" sz="2400" dirty="0" smtClean="0">
              <a:sym typeface="Symbol"/>
            </a:endParaRPr>
          </a:p>
          <a:p>
            <a:pPr>
              <a:defRPr/>
            </a:pPr>
            <a:endParaRPr lang="fr-FR" sz="2400" dirty="0" smtClean="0">
              <a:sym typeface="Symbol"/>
            </a:endParaRPr>
          </a:p>
          <a:p>
            <a:pPr>
              <a:defRPr/>
            </a:pPr>
            <a:endParaRPr lang="fr-FR" sz="2400" dirty="0" smtClean="0"/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 bwMode="auto">
          <a:xfrm>
            <a:off x="4661073" y="4725144"/>
            <a:ext cx="4427984" cy="7200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5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charset="0"/>
              <a:buChar char="►"/>
              <a:defRPr sz="2000">
                <a:solidFill>
                  <a:schemeClr val="accent2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0"/>
              </a:spcBef>
              <a:spcAft>
                <a:spcPct val="0"/>
              </a:spcAft>
              <a:buFont typeface="Calibri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Symbol"/>
              <a:buChar char="®"/>
              <a:defRPr/>
            </a:pPr>
            <a:r>
              <a:rPr lang="fr-FR" sz="2400" b="1" dirty="0" smtClean="0">
                <a:solidFill>
                  <a:srgbClr val="FF0000"/>
                </a:solidFill>
                <a:sym typeface="Symbol"/>
              </a:rPr>
              <a:t>importance of the </a:t>
            </a:r>
            <a:r>
              <a:rPr lang="fr-FR" sz="2400" b="1" dirty="0" err="1" smtClean="0">
                <a:solidFill>
                  <a:srgbClr val="FF0000"/>
                </a:solidFill>
                <a:sym typeface="Symbol"/>
              </a:rPr>
              <a:t>detection</a:t>
            </a:r>
            <a:endParaRPr lang="fr-FR" sz="2400" b="1" dirty="0" smtClean="0">
              <a:solidFill>
                <a:srgbClr val="FF0000"/>
              </a:solidFill>
              <a:sym typeface="Symbol"/>
            </a:endParaRPr>
          </a:p>
          <a:p>
            <a:pPr>
              <a:buFont typeface="Symbol"/>
              <a:buChar char="®"/>
              <a:defRPr/>
            </a:pPr>
            <a:endParaRPr lang="fr-FR" sz="2400" b="1" dirty="0" smtClean="0">
              <a:solidFill>
                <a:srgbClr val="FF0000"/>
              </a:solidFill>
              <a:sym typeface="Symbol"/>
            </a:endParaRPr>
          </a:p>
          <a:p>
            <a:pPr>
              <a:defRPr/>
            </a:pPr>
            <a:endParaRPr lang="fr-FR" sz="2400" dirty="0" smtClean="0">
              <a:sym typeface="Symbol"/>
            </a:endParaRPr>
          </a:p>
          <a:p>
            <a:pPr>
              <a:defRPr/>
            </a:pPr>
            <a:endParaRPr lang="fr-FR" sz="2400" dirty="0" smtClean="0">
              <a:sym typeface="Symbol"/>
            </a:endParaRPr>
          </a:p>
          <a:p>
            <a:pPr>
              <a:defRPr/>
            </a:pPr>
            <a:endParaRPr lang="fr-FR" sz="2400" dirty="0" smtClean="0"/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1373780"/>
              </p:ext>
            </p:extLst>
          </p:nvPr>
        </p:nvGraphicFramePr>
        <p:xfrm>
          <a:off x="4092575" y="2994025"/>
          <a:ext cx="3197225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Equation" r:id="rId4" imgW="1688760" imgH="419040" progId="Equation.DSMT4">
                  <p:embed/>
                </p:oleObj>
              </mc:Choice>
              <mc:Fallback>
                <p:oleObj name="Equation" r:id="rId4" imgW="1688760" imgH="41904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2575" y="2994025"/>
                        <a:ext cx="3197225" cy="792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7164288" y="2924944"/>
            <a:ext cx="195870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chemeClr val="tx1"/>
                </a:solidFill>
                <a:latin typeface="+mn-lt"/>
              </a:rPr>
              <a:t>J(T)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: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overall current density, </a:t>
            </a:r>
          </a:p>
          <a:p>
            <a:r>
              <a:rPr lang="en-GB" sz="1200" i="1" dirty="0">
                <a:solidFill>
                  <a:schemeClr val="tx1"/>
                </a:solidFill>
                <a:latin typeface="+mn-lt"/>
              </a:rPr>
              <a:t>T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: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time, 	</a:t>
            </a:r>
          </a:p>
          <a:p>
            <a:r>
              <a:rPr lang="en-GB" sz="1200" i="1" dirty="0">
                <a:solidFill>
                  <a:schemeClr val="tx1"/>
                </a:solidFill>
                <a:latin typeface="Symbol" pitchFamily="18" charset="2"/>
              </a:rPr>
              <a:t>r</a:t>
            </a:r>
            <a:r>
              <a:rPr lang="en-GB" sz="1200" i="1" dirty="0">
                <a:solidFill>
                  <a:schemeClr val="tx1"/>
                </a:solidFill>
                <a:latin typeface="+mn-lt"/>
              </a:rPr>
              <a:t>(</a:t>
            </a:r>
            <a:r>
              <a:rPr lang="en-GB" sz="1200" i="1" dirty="0">
                <a:solidFill>
                  <a:schemeClr val="tx1"/>
                </a:solidFill>
                <a:latin typeface="Symbol" pitchFamily="18" charset="2"/>
              </a:rPr>
              <a:t>q</a:t>
            </a:r>
            <a:r>
              <a:rPr lang="en-GB" sz="1200" i="1" dirty="0">
                <a:solidFill>
                  <a:schemeClr val="tx1"/>
                </a:solidFill>
                <a:latin typeface="+mn-lt"/>
              </a:rPr>
              <a:t>)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 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: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overall resistivity, </a:t>
            </a:r>
          </a:p>
          <a:p>
            <a:r>
              <a:rPr lang="en-GB" sz="1200" dirty="0">
                <a:solidFill>
                  <a:schemeClr val="tx1"/>
                </a:solidFill>
                <a:latin typeface="Symbol" pitchFamily="18" charset="2"/>
              </a:rPr>
              <a:t>g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: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density,  </a:t>
            </a:r>
            <a:r>
              <a:rPr lang="en-GB" sz="1200" i="1" dirty="0">
                <a:solidFill>
                  <a:schemeClr val="tx1"/>
                </a:solidFill>
                <a:latin typeface="Symbol" pitchFamily="18" charset="2"/>
              </a:rPr>
              <a:t>q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 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: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temperature, </a:t>
            </a:r>
          </a:p>
          <a:p>
            <a:r>
              <a:rPr lang="en-GB" sz="1200" i="1" dirty="0">
                <a:solidFill>
                  <a:schemeClr val="tx1"/>
                </a:solidFill>
                <a:latin typeface="+mn-lt"/>
              </a:rPr>
              <a:t>C(</a:t>
            </a:r>
            <a:r>
              <a:rPr lang="en-GB" sz="1200" i="1" dirty="0">
                <a:solidFill>
                  <a:schemeClr val="tx1"/>
                </a:solidFill>
                <a:latin typeface="Symbol" pitchFamily="18" charset="2"/>
              </a:rPr>
              <a:t>q</a:t>
            </a:r>
            <a:r>
              <a:rPr lang="en-GB" sz="1200" i="1" dirty="0">
                <a:solidFill>
                  <a:schemeClr val="tx1"/>
                </a:solidFill>
                <a:latin typeface="+mn-lt"/>
              </a:rPr>
              <a:t>) </a:t>
            </a:r>
            <a:r>
              <a:rPr lang="en-GB" sz="1200" dirty="0">
                <a:solidFill>
                  <a:schemeClr val="tx1"/>
                </a:solidFill>
                <a:latin typeface="+mn-lt"/>
              </a:rPr>
              <a:t>= specific </a:t>
            </a:r>
            <a:r>
              <a:rPr lang="en-GB" sz="1200" dirty="0" smtClean="0">
                <a:solidFill>
                  <a:schemeClr val="tx1"/>
                </a:solidFill>
                <a:latin typeface="+mn-lt"/>
              </a:rPr>
              <a:t>heat</a:t>
            </a:r>
            <a:r>
              <a:rPr lang="en-GB" sz="1200" dirty="0">
                <a:latin typeface="+mn-lt"/>
              </a:rPr>
              <a:t>.</a:t>
            </a:r>
            <a:endParaRPr lang="en-GB" sz="1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971600" y="3970760"/>
            <a:ext cx="60933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FR" sz="2400" dirty="0" err="1">
                <a:latin typeface="+mn-lt"/>
              </a:rPr>
              <a:t>V</a:t>
            </a:r>
            <a:r>
              <a:rPr lang="fr-FR" sz="2400" baseline="-25000" dirty="0" err="1">
                <a:latin typeface="+mn-lt"/>
              </a:rPr>
              <a:t>max</a:t>
            </a:r>
            <a:r>
              <a:rPr lang="fr-FR" sz="2400" dirty="0">
                <a:latin typeface="+mn-lt"/>
              </a:rPr>
              <a:t> = 1000 V, </a:t>
            </a:r>
            <a:r>
              <a:rPr lang="fr-FR" sz="2400" dirty="0">
                <a:solidFill>
                  <a:schemeClr val="accent4">
                    <a:lumMod val="50000"/>
                    <a:lumOff val="50000"/>
                  </a:schemeClr>
                </a:solidFill>
                <a:latin typeface="+mn-lt"/>
              </a:rPr>
              <a:t>I = 10,5 kA 	</a:t>
            </a:r>
            <a:r>
              <a:rPr lang="fr-FR" sz="2400" dirty="0">
                <a:latin typeface="+mn-lt"/>
                <a:sym typeface="Symbol"/>
              </a:rPr>
              <a:t> </a:t>
            </a:r>
            <a:r>
              <a:rPr lang="fr-FR" sz="2400" dirty="0" err="1">
                <a:latin typeface="+mn-lt"/>
                <a:sym typeface="Symbol"/>
              </a:rPr>
              <a:t>R</a:t>
            </a:r>
            <a:r>
              <a:rPr lang="fr-FR" sz="2400" baseline="-25000" dirty="0" err="1">
                <a:latin typeface="+mn-lt"/>
                <a:sym typeface="Symbol"/>
              </a:rPr>
              <a:t>dump</a:t>
            </a:r>
            <a:r>
              <a:rPr lang="fr-FR" sz="2400" dirty="0">
                <a:latin typeface="+mn-lt"/>
                <a:sym typeface="Symbol"/>
              </a:rPr>
              <a:t> = 95 m</a:t>
            </a:r>
            <a:r>
              <a:rPr lang="el-GR" sz="2400" dirty="0">
                <a:latin typeface="+mn-lt"/>
                <a:sym typeface="Symbol"/>
              </a:rPr>
              <a:t>Ω</a:t>
            </a:r>
            <a:r>
              <a:rPr lang="fr-FR" sz="2400" dirty="0">
                <a:latin typeface="+mn-lt"/>
                <a:sym typeface="Symbol"/>
              </a:rPr>
              <a:t> </a:t>
            </a:r>
          </a:p>
          <a:p>
            <a:pPr marL="0" indent="0">
              <a:buNone/>
              <a:defRPr/>
            </a:pPr>
            <a:r>
              <a:rPr lang="fr-FR" sz="2400" b="1" dirty="0">
                <a:solidFill>
                  <a:srgbClr val="FF0000"/>
                </a:solidFill>
                <a:latin typeface="+mn-lt"/>
                <a:sym typeface="Symbol"/>
              </a:rPr>
              <a:t>				</a:t>
            </a:r>
            <a:r>
              <a:rPr lang="fr-FR" sz="2400" dirty="0">
                <a:latin typeface="+mn-lt"/>
                <a:sym typeface="Symbol"/>
              </a:rPr>
              <a:t> </a:t>
            </a:r>
            <a:r>
              <a:rPr lang="fr-FR" sz="2400" b="1" dirty="0" err="1" smtClean="0">
                <a:solidFill>
                  <a:srgbClr val="FF0000"/>
                </a:solidFill>
                <a:latin typeface="Symbol" pitchFamily="18" charset="2"/>
                <a:sym typeface="Symbol"/>
              </a:rPr>
              <a:t>q</a:t>
            </a:r>
            <a:r>
              <a:rPr lang="fr-FR" sz="2400" b="1" baseline="-25000" dirty="0" err="1" smtClean="0">
                <a:solidFill>
                  <a:srgbClr val="FF0000"/>
                </a:solidFill>
                <a:latin typeface="+mn-lt"/>
                <a:sym typeface="Symbol"/>
              </a:rPr>
              <a:t>max</a:t>
            </a:r>
            <a:r>
              <a:rPr lang="fr-FR" sz="2400" b="1" dirty="0" smtClean="0">
                <a:solidFill>
                  <a:srgbClr val="FF0000"/>
                </a:solidFill>
                <a:latin typeface="+mn-lt"/>
                <a:sym typeface="Symbol"/>
              </a:rPr>
              <a:t> </a:t>
            </a:r>
            <a:r>
              <a:rPr lang="fr-FR" sz="2400" b="1" dirty="0">
                <a:solidFill>
                  <a:srgbClr val="FF0000"/>
                </a:solidFill>
                <a:latin typeface="+mn-lt"/>
                <a:sym typeface="Symbol"/>
              </a:rPr>
              <a:t>= 228 K</a:t>
            </a:r>
          </a:p>
          <a:p>
            <a:endParaRPr lang="fr-FR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49473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7" grpId="0"/>
      <p:bldP spid="8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5004" y="3861048"/>
            <a:ext cx="4386437" cy="2867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Detection</a:t>
            </a:r>
            <a:endParaRPr lang="fr-FR" dirty="0" smtClean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42988" y="1124744"/>
            <a:ext cx="8101012" cy="468027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fr-FR" sz="2400" i="1" dirty="0" smtClean="0">
                <a:solidFill>
                  <a:schemeClr val="accent6"/>
                </a:solidFill>
              </a:rPr>
              <a:t>The </a:t>
            </a:r>
            <a:r>
              <a:rPr lang="fr-FR" sz="2400" i="1" dirty="0" err="1" smtClean="0">
                <a:solidFill>
                  <a:schemeClr val="accent6"/>
                </a:solidFill>
              </a:rPr>
              <a:t>quench</a:t>
            </a:r>
            <a:r>
              <a:rPr lang="fr-FR" sz="2400" i="1" dirty="0" smtClean="0">
                <a:solidFill>
                  <a:schemeClr val="accent6"/>
                </a:solidFill>
              </a:rPr>
              <a:t> propagation and </a:t>
            </a:r>
            <a:r>
              <a:rPr lang="fr-FR" sz="2400" i="1" dirty="0" err="1" smtClean="0">
                <a:solidFill>
                  <a:schemeClr val="accent6"/>
                </a:solidFill>
              </a:rPr>
              <a:t>detection</a:t>
            </a:r>
            <a:r>
              <a:rPr lang="fr-FR" sz="2400" i="1" dirty="0" smtClean="0">
                <a:solidFill>
                  <a:schemeClr val="accent6"/>
                </a:solidFill>
              </a:rPr>
              <a:t> </a:t>
            </a:r>
            <a:r>
              <a:rPr lang="fr-FR" sz="2400" i="1" dirty="0" err="1" smtClean="0">
                <a:solidFill>
                  <a:schemeClr val="accent6"/>
                </a:solidFill>
              </a:rPr>
              <a:t>depends</a:t>
            </a:r>
            <a:r>
              <a:rPr lang="fr-FR" sz="2400" i="1" dirty="0" smtClean="0">
                <a:solidFill>
                  <a:schemeClr val="accent6"/>
                </a:solidFill>
              </a:rPr>
              <a:t> </a:t>
            </a:r>
            <a:r>
              <a:rPr lang="fr-FR" sz="2400" i="1" dirty="0" err="1" smtClean="0">
                <a:solidFill>
                  <a:schemeClr val="accent6"/>
                </a:solidFill>
              </a:rPr>
              <a:t>mainly</a:t>
            </a:r>
            <a:r>
              <a:rPr lang="fr-FR" sz="2400" i="1" dirty="0" smtClean="0">
                <a:solidFill>
                  <a:schemeClr val="accent6"/>
                </a:solidFill>
              </a:rPr>
              <a:t> on:</a:t>
            </a:r>
          </a:p>
          <a:p>
            <a:pPr marL="914400" lvl="2" indent="0">
              <a:buNone/>
              <a:defRPr/>
            </a:pPr>
            <a:endParaRPr lang="fr-FR" sz="1600" dirty="0" smtClean="0">
              <a:sym typeface="Symbol"/>
            </a:endParaRPr>
          </a:p>
          <a:p>
            <a:pPr>
              <a:defRPr/>
            </a:pPr>
            <a:endParaRPr lang="fr-FR" sz="24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881953" y="1772816"/>
            <a:ext cx="824440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defRPr/>
            </a:pPr>
            <a:r>
              <a:rPr lang="fr-FR" sz="2000" dirty="0" smtClean="0">
                <a:solidFill>
                  <a:schemeClr val="accent4"/>
                </a:solidFill>
                <a:latin typeface="+mn-lt"/>
              </a:rPr>
              <a:t> </a:t>
            </a:r>
            <a:r>
              <a:rPr lang="fr-FR" sz="2000" i="1" dirty="0" smtClean="0">
                <a:solidFill>
                  <a:srgbClr val="333399"/>
                </a:solidFill>
                <a:latin typeface="+mn-lt"/>
              </a:rPr>
              <a:t>The propagation </a:t>
            </a:r>
            <a:r>
              <a:rPr lang="fr-FR" sz="2000" i="1" dirty="0" err="1" smtClean="0">
                <a:solidFill>
                  <a:srgbClr val="333399"/>
                </a:solidFill>
                <a:latin typeface="+mn-lt"/>
              </a:rPr>
              <a:t>velocities</a:t>
            </a:r>
            <a:endParaRPr lang="fr-FR" sz="2000" i="1" dirty="0" smtClean="0">
              <a:solidFill>
                <a:srgbClr val="333399"/>
              </a:solidFill>
              <a:latin typeface="+mn-lt"/>
            </a:endParaRPr>
          </a:p>
          <a:p>
            <a:pPr>
              <a:defRPr/>
            </a:pPr>
            <a:endParaRPr lang="fr-FR" sz="2000" i="1" dirty="0">
              <a:solidFill>
                <a:schemeClr val="accent4"/>
              </a:solidFill>
              <a:latin typeface="+mn-lt"/>
            </a:endParaRPr>
          </a:p>
          <a:p>
            <a:pPr>
              <a:defRPr/>
            </a:pPr>
            <a:r>
              <a:rPr lang="fr-FR" i="1" dirty="0" smtClean="0">
                <a:solidFill>
                  <a:srgbClr val="FF6600"/>
                </a:solidFill>
                <a:latin typeface="+mn-lt"/>
              </a:rPr>
              <a:t>But</a:t>
            </a:r>
            <a:r>
              <a:rPr lang="fr-FR" dirty="0" smtClean="0">
                <a:latin typeface="+mn-lt"/>
              </a:rPr>
              <a:t> for Nb</a:t>
            </a:r>
            <a:r>
              <a:rPr lang="fr-FR" baseline="-25000" dirty="0" smtClean="0">
                <a:latin typeface="+mn-lt"/>
              </a:rPr>
              <a:t>3</a:t>
            </a:r>
            <a:r>
              <a:rPr lang="fr-FR" dirty="0" smtClean="0">
                <a:latin typeface="+mn-lt"/>
              </a:rPr>
              <a:t>Sn @ (13.2 T, 4.2 K)</a:t>
            </a:r>
            <a:r>
              <a:rPr lang="fr-FR" dirty="0" smtClean="0">
                <a:solidFill>
                  <a:schemeClr val="accent4"/>
                </a:solidFill>
                <a:latin typeface="+mn-lt"/>
              </a:rPr>
              <a:t>	</a:t>
            </a:r>
            <a:r>
              <a:rPr lang="fr-FR" dirty="0" err="1" smtClean="0">
                <a:latin typeface="+mn-lt"/>
              </a:rPr>
              <a:t>Tcs</a:t>
            </a:r>
            <a:r>
              <a:rPr lang="fr-FR" dirty="0" smtClean="0">
                <a:latin typeface="+mn-lt"/>
              </a:rPr>
              <a:t>= 8 K 	Tc = 11,96 K </a:t>
            </a:r>
            <a:r>
              <a:rPr lang="fr-FR" dirty="0" smtClean="0">
                <a:solidFill>
                  <a:schemeClr val="accent4"/>
                </a:solidFill>
                <a:latin typeface="+mn-lt"/>
              </a:rPr>
              <a:t>	</a:t>
            </a:r>
            <a:r>
              <a:rPr lang="fr-FR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+mn-lt"/>
              </a:rPr>
              <a:t>[</a:t>
            </a:r>
            <a:r>
              <a:rPr lang="fr-FR" dirty="0" err="1" smtClean="0">
                <a:solidFill>
                  <a:schemeClr val="accent4">
                    <a:lumMod val="50000"/>
                    <a:lumOff val="50000"/>
                  </a:schemeClr>
                </a:solidFill>
                <a:latin typeface="+mn-lt"/>
              </a:rPr>
              <a:t>Summers</a:t>
            </a:r>
            <a:r>
              <a:rPr lang="fr-FR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+mn-lt"/>
              </a:rPr>
              <a:t>]</a:t>
            </a:r>
          </a:p>
          <a:p>
            <a:pPr>
              <a:defRPr/>
            </a:pPr>
            <a:r>
              <a:rPr lang="fr-FR" dirty="0" smtClean="0">
                <a:solidFill>
                  <a:schemeClr val="accent4"/>
                </a:solidFill>
                <a:latin typeface="+mn-lt"/>
              </a:rPr>
              <a:t>			</a:t>
            </a:r>
            <a:r>
              <a:rPr lang="fr-FR" dirty="0" smtClean="0">
                <a:sym typeface="Symbol"/>
              </a:rPr>
              <a:t>  	</a:t>
            </a:r>
            <a:r>
              <a:rPr lang="fr-FR" b="1" dirty="0" smtClean="0">
                <a:solidFill>
                  <a:schemeClr val="accent4"/>
                </a:solidFill>
                <a:latin typeface="+mn-lt"/>
              </a:rPr>
              <a:t>Tt = 9,98 K </a:t>
            </a:r>
            <a:r>
              <a:rPr lang="fr-FR" dirty="0" err="1" smtClean="0">
                <a:solidFill>
                  <a:schemeClr val="accent4"/>
                </a:solidFill>
                <a:latin typeface="+mn-lt"/>
              </a:rPr>
              <a:t>so</a:t>
            </a:r>
            <a:r>
              <a:rPr lang="fr-FR" b="1" dirty="0" smtClean="0">
                <a:solidFill>
                  <a:schemeClr val="accent4"/>
                </a:solidFill>
                <a:latin typeface="+mn-lt"/>
              </a:rPr>
              <a:t> </a:t>
            </a:r>
            <a:r>
              <a:rPr lang="fr-FR" b="1" dirty="0" err="1" smtClean="0">
                <a:solidFill>
                  <a:schemeClr val="accent4"/>
                </a:solidFill>
                <a:latin typeface="+mn-lt"/>
              </a:rPr>
              <a:t>v</a:t>
            </a:r>
            <a:r>
              <a:rPr lang="fr-FR" b="1" baseline="-25000" dirty="0" err="1" smtClean="0">
                <a:solidFill>
                  <a:schemeClr val="accent4"/>
                </a:solidFill>
                <a:latin typeface="+mn-lt"/>
              </a:rPr>
              <a:t>l</a:t>
            </a:r>
            <a:r>
              <a:rPr lang="fr-FR" b="1" dirty="0" smtClean="0">
                <a:solidFill>
                  <a:schemeClr val="accent4"/>
                </a:solidFill>
                <a:latin typeface="+mn-lt"/>
              </a:rPr>
              <a:t> = 10,8 m/s</a:t>
            </a:r>
          </a:p>
          <a:p>
            <a:pPr>
              <a:defRPr/>
            </a:pPr>
            <a:endParaRPr lang="fr-FR" dirty="0" smtClean="0">
              <a:solidFill>
                <a:schemeClr val="accent4"/>
              </a:solidFill>
              <a:latin typeface="+mn-lt"/>
            </a:endParaRPr>
          </a:p>
          <a:p>
            <a:pPr>
              <a:defRPr/>
            </a:pPr>
            <a:r>
              <a:rPr lang="fr-FR" dirty="0">
                <a:solidFill>
                  <a:schemeClr val="accent4"/>
                </a:solidFill>
                <a:latin typeface="+mn-lt"/>
              </a:rPr>
              <a:t>	</a:t>
            </a:r>
            <a:r>
              <a:rPr lang="fr-FR" dirty="0" smtClean="0">
                <a:solidFill>
                  <a:schemeClr val="accent4"/>
                </a:solidFill>
                <a:latin typeface="+mn-lt"/>
              </a:rPr>
              <a:t>		Tt = </a:t>
            </a:r>
            <a:r>
              <a:rPr lang="fr-FR" dirty="0" err="1" smtClean="0">
                <a:solidFill>
                  <a:schemeClr val="accent4"/>
                </a:solidFill>
                <a:latin typeface="+mn-lt"/>
              </a:rPr>
              <a:t>Tcs</a:t>
            </a:r>
            <a:r>
              <a:rPr lang="fr-FR" dirty="0" smtClean="0">
                <a:solidFill>
                  <a:schemeClr val="accent4"/>
                </a:solidFill>
                <a:latin typeface="+mn-lt"/>
              </a:rPr>
              <a:t>		</a:t>
            </a:r>
            <a:r>
              <a:rPr lang="fr-FR" dirty="0" err="1">
                <a:solidFill>
                  <a:schemeClr val="accent4"/>
                </a:solidFill>
                <a:latin typeface="+mn-lt"/>
              </a:rPr>
              <a:t>v</a:t>
            </a:r>
            <a:r>
              <a:rPr lang="fr-FR" baseline="-25000" dirty="0" err="1">
                <a:solidFill>
                  <a:schemeClr val="accent4"/>
                </a:solidFill>
                <a:latin typeface="+mn-lt"/>
              </a:rPr>
              <a:t>l</a:t>
            </a:r>
            <a:r>
              <a:rPr lang="fr-FR" dirty="0">
                <a:solidFill>
                  <a:schemeClr val="accent4"/>
                </a:solidFill>
                <a:latin typeface="+mn-lt"/>
              </a:rPr>
              <a:t> = </a:t>
            </a:r>
            <a:r>
              <a:rPr lang="fr-FR" dirty="0" smtClean="0">
                <a:solidFill>
                  <a:schemeClr val="accent4"/>
                </a:solidFill>
                <a:latin typeface="+mn-lt"/>
              </a:rPr>
              <a:t>19,4 </a:t>
            </a:r>
            <a:r>
              <a:rPr lang="fr-FR" dirty="0">
                <a:solidFill>
                  <a:schemeClr val="accent4"/>
                </a:solidFill>
                <a:latin typeface="+mn-lt"/>
              </a:rPr>
              <a:t>m/s</a:t>
            </a:r>
          </a:p>
          <a:p>
            <a:pPr>
              <a:defRPr/>
            </a:pPr>
            <a:r>
              <a:rPr lang="fr-FR" dirty="0" smtClean="0">
                <a:solidFill>
                  <a:schemeClr val="accent4"/>
                </a:solidFill>
                <a:latin typeface="+mn-lt"/>
              </a:rPr>
              <a:t>			</a:t>
            </a:r>
            <a:r>
              <a:rPr lang="fr-FR" b="1" i="1" dirty="0" smtClean="0">
                <a:solidFill>
                  <a:srgbClr val="FF0000"/>
                </a:solidFill>
                <a:latin typeface="+mn-lt"/>
              </a:rPr>
              <a:t>Tt = Tc		</a:t>
            </a:r>
            <a:r>
              <a:rPr lang="fr-FR" b="1" i="1" dirty="0" err="1">
                <a:solidFill>
                  <a:srgbClr val="FF0000"/>
                </a:solidFill>
                <a:latin typeface="+mn-lt"/>
              </a:rPr>
              <a:t>v</a:t>
            </a:r>
            <a:r>
              <a:rPr lang="fr-FR" b="1" i="1" baseline="-25000" dirty="0" err="1">
                <a:solidFill>
                  <a:srgbClr val="FF0000"/>
                </a:solidFill>
                <a:latin typeface="+mn-lt"/>
              </a:rPr>
              <a:t>l</a:t>
            </a:r>
            <a:r>
              <a:rPr lang="fr-FR" b="1" i="1" dirty="0">
                <a:solidFill>
                  <a:srgbClr val="FF0000"/>
                </a:solidFill>
                <a:latin typeface="+mn-lt"/>
              </a:rPr>
              <a:t> = </a:t>
            </a:r>
            <a:r>
              <a:rPr lang="fr-FR" b="1" i="1" dirty="0" smtClean="0">
                <a:solidFill>
                  <a:srgbClr val="FF0000"/>
                </a:solidFill>
                <a:latin typeface="+mn-lt"/>
              </a:rPr>
              <a:t>6,7 m/s </a:t>
            </a:r>
            <a:r>
              <a:rPr lang="fr-FR" i="1" dirty="0" smtClean="0">
                <a:solidFill>
                  <a:srgbClr val="FF0000"/>
                </a:solidFill>
                <a:latin typeface="+mn-lt"/>
              </a:rPr>
              <a:t>(conservative case)</a:t>
            </a:r>
            <a:endParaRPr lang="fr-FR" i="1" dirty="0">
              <a:solidFill>
                <a:srgbClr val="FF0000"/>
              </a:solidFill>
              <a:latin typeface="+mn-lt"/>
            </a:endParaRPr>
          </a:p>
          <a:p>
            <a:pPr>
              <a:defRPr/>
            </a:pPr>
            <a:endParaRPr lang="fr-FR" sz="2000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07076" y="4077072"/>
            <a:ext cx="3204883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  <a:defRPr/>
            </a:pPr>
            <a:r>
              <a:rPr lang="fr-FR" i="1" dirty="0" smtClean="0">
                <a:solidFill>
                  <a:srgbClr val="333399"/>
                </a:solidFill>
                <a:latin typeface="+mn-lt"/>
              </a:rPr>
              <a:t>The </a:t>
            </a:r>
            <a:r>
              <a:rPr lang="fr-FR" i="1" dirty="0" err="1">
                <a:solidFill>
                  <a:srgbClr val="333399"/>
                </a:solidFill>
                <a:latin typeface="+mn-lt"/>
              </a:rPr>
              <a:t>detection</a:t>
            </a:r>
            <a:r>
              <a:rPr lang="fr-FR" i="1" dirty="0">
                <a:solidFill>
                  <a:srgbClr val="333399"/>
                </a:solidFill>
                <a:latin typeface="+mn-lt"/>
              </a:rPr>
              <a:t> </a:t>
            </a:r>
            <a:r>
              <a:rPr lang="fr-FR" sz="2000" i="1" dirty="0" err="1">
                <a:solidFill>
                  <a:srgbClr val="333399"/>
                </a:solidFill>
                <a:latin typeface="+mn-lt"/>
              </a:rPr>
              <a:t>thresholds</a:t>
            </a:r>
            <a:r>
              <a:rPr lang="fr-FR" dirty="0">
                <a:solidFill>
                  <a:srgbClr val="333399"/>
                </a:solidFill>
                <a:latin typeface="+mn-lt"/>
              </a:rPr>
              <a:t>; </a:t>
            </a:r>
            <a:r>
              <a:rPr lang="fr-FR" dirty="0" smtClean="0">
                <a:solidFill>
                  <a:schemeClr val="accent4"/>
                </a:solidFill>
                <a:latin typeface="+mn-lt"/>
              </a:rPr>
              <a:t>voltage </a:t>
            </a:r>
            <a:r>
              <a:rPr lang="fr-FR" dirty="0">
                <a:solidFill>
                  <a:schemeClr val="accent4"/>
                </a:solidFill>
                <a:latin typeface="+mn-lt"/>
              </a:rPr>
              <a:t>and time </a:t>
            </a:r>
            <a:r>
              <a:rPr lang="fr-FR" dirty="0" err="1" smtClean="0">
                <a:solidFill>
                  <a:schemeClr val="accent4"/>
                </a:solidFill>
                <a:latin typeface="+mn-lt"/>
              </a:rPr>
              <a:t>thresholds</a:t>
            </a:r>
            <a:r>
              <a:rPr lang="fr-FR" dirty="0" smtClean="0">
                <a:solidFill>
                  <a:schemeClr val="accent4"/>
                </a:solidFill>
                <a:latin typeface="+mn-lt"/>
              </a:rPr>
              <a:t> :</a:t>
            </a:r>
            <a:endParaRPr lang="fr-FR" i="1" dirty="0">
              <a:solidFill>
                <a:schemeClr val="accent4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4211960" y="1484784"/>
                <a:ext cx="4046877" cy="910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fr-FR" b="0" i="1" smtClean="0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fr-FR" b="0" i="1" smtClean="0">
                              <a:latin typeface="Cambria Math"/>
                            </a:rPr>
                            <m:t>𝑙</m:t>
                          </m:r>
                        </m:sub>
                      </m:sSub>
                      <m:r>
                        <a:rPr lang="fr-FR" b="0" i="1" smtClean="0"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fr-FR" b="0" i="1" smtClean="0"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  <m:sSup>
                                <m:sSupPr>
                                  <m:ctrlP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𝐽</m:t>
                                  </m:r>
                                </m:e>
                                <m:sup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𝐷</m:t>
                              </m:r>
                            </m:num>
                            <m:den>
                              <m:r>
                                <a:rPr lang="fr-FR" b="0" i="1" smtClean="0">
                                  <a:latin typeface="Cambria Math"/>
                                  <a:ea typeface="Cambria Math"/>
                                </a:rPr>
                                <m:t>∆</m:t>
                              </m:r>
                              <m:sSubSup>
                                <m:sSubSupPr>
                                  <m:ctrlP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</m:ctrlPr>
                                </m:sSubSupPr>
                                <m:e>
                                  <m:sSup>
                                    <m:sSupPr>
                                      <m:ctrlPr>
                                        <a:rPr lang="fr-FR" b="0" i="1" smtClean="0"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b="0" i="1" smtClean="0">
                                          <a:latin typeface="Cambria Math"/>
                                          <a:ea typeface="Cambria Math"/>
                                        </a:rPr>
                                        <m:t>𝐻</m:t>
                                      </m:r>
                                    </m:e>
                                    <m:sup>
                                      <m:r>
                                        <a:rPr lang="fr-FR" b="0" i="1" smtClean="0">
                                          <a:latin typeface="Cambria Math"/>
                                          <a:ea typeface="Cambria Math"/>
                                        </a:rPr>
                                        <m:t>𝑇𝑡</m:t>
                                      </m:r>
                                    </m:sup>
                                  </m:sSup>
                                </m:e>
                                <m:sub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𝑇</m:t>
                                  </m:r>
                                  <m:r>
                                    <a:rPr lang="fr-FR" b="0" i="1" smtClean="0"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  <m:sup/>
                              </m:sSubSup>
                            </m:den>
                          </m:f>
                          <m:r>
                            <a:rPr lang="fr-FR" b="0" i="1" smtClean="0">
                              <a:latin typeface="Cambria Math"/>
                              <a:ea typeface="Cambria Math"/>
                            </a:rPr>
                            <m:t> </m:t>
                          </m:r>
                        </m:e>
                      </m:rad>
                      <m:r>
                        <a:rPr lang="fr-FR" i="1">
                          <a:latin typeface="Cambria Math"/>
                          <a:ea typeface="Cambria Math"/>
                        </a:rPr>
                        <m:t>𝑤𝑖𝑡h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𝑇𝑡</m:t>
                      </m:r>
                      <m:r>
                        <a:rPr lang="fr-FR" i="1"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1</m:t>
                          </m:r>
                        </m:num>
                        <m:den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fr-FR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𝑇𝑐𝑠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+</m:t>
                          </m:r>
                          <m:r>
                            <a:rPr lang="fr-FR" i="1">
                              <a:latin typeface="Cambria Math"/>
                              <a:ea typeface="Cambria Math"/>
                            </a:rPr>
                            <m:t>𝑇𝑐</m:t>
                          </m:r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1484784"/>
                <a:ext cx="4046877" cy="910699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Ellipse 6"/>
          <p:cNvSpPr/>
          <p:nvPr/>
        </p:nvSpPr>
        <p:spPr>
          <a:xfrm>
            <a:off x="6588223" y="4892679"/>
            <a:ext cx="432048" cy="5293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5076056" y="4193794"/>
            <a:ext cx="854115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2123728" y="4766057"/>
            <a:ext cx="17647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b="1" i="1" dirty="0" smtClean="0">
                <a:solidFill>
                  <a:srgbClr val="FF0000"/>
                </a:solidFill>
                <a:latin typeface="+mn-lt"/>
              </a:rPr>
              <a:t>U</a:t>
            </a:r>
            <a:r>
              <a:rPr lang="fr-FR" b="1" i="1" baseline="-25000" dirty="0" smtClean="0">
                <a:solidFill>
                  <a:srgbClr val="FF0000"/>
                </a:solidFill>
                <a:latin typeface="+mn-lt"/>
              </a:rPr>
              <a:t>d</a:t>
            </a:r>
            <a:r>
              <a:rPr lang="fr-FR" b="1" i="1" dirty="0" smtClean="0">
                <a:solidFill>
                  <a:srgbClr val="FF0000"/>
                </a:solidFill>
                <a:latin typeface="+mn-lt"/>
              </a:rPr>
              <a:t> = 100 mV</a:t>
            </a:r>
          </a:p>
          <a:p>
            <a:pPr>
              <a:defRPr/>
            </a:pPr>
            <a:r>
              <a:rPr lang="fr-FR" b="1" i="1" dirty="0">
                <a:solidFill>
                  <a:srgbClr val="FF0000"/>
                </a:solidFill>
                <a:latin typeface="+mn-lt"/>
              </a:rPr>
              <a:t>t</a:t>
            </a:r>
            <a:r>
              <a:rPr lang="fr-FR" b="1" i="1" baseline="-25000" dirty="0" smtClean="0">
                <a:solidFill>
                  <a:srgbClr val="FF0000"/>
                </a:solidFill>
                <a:latin typeface="+mn-lt"/>
              </a:rPr>
              <a:t>d</a:t>
            </a:r>
            <a:r>
              <a:rPr lang="fr-FR" b="1" i="1" dirty="0" smtClean="0">
                <a:solidFill>
                  <a:srgbClr val="FF0000"/>
                </a:solidFill>
                <a:latin typeface="+mn-lt"/>
              </a:rPr>
              <a:t> = 100 ms</a:t>
            </a:r>
            <a:endParaRPr lang="fr-FR" b="1" i="1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349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  <p:bldP spid="6" grpId="0"/>
      <p:bldP spid="7" grpId="0" animBg="1"/>
      <p:bldP spid="11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Calculations : QTRANSIT code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2" y="1304789"/>
            <a:ext cx="8244408" cy="3204331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home made code </a:t>
            </a:r>
            <a:r>
              <a:rPr lang="en-US" sz="2000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2000" dirty="0" err="1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fortran</a:t>
            </a:r>
            <a:r>
              <a:rPr lang="en-US" sz="2000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)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checked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on several magnet (CMS, ALEPH, ATLAS, QPOLES…),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3D simulation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of the quench thermal transient in the magnet, 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 based on the quench </a:t>
            </a:r>
            <a:r>
              <a:rPr lang="en-US" sz="2000" dirty="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propagation velocities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and the resistance growth with time,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 material property dependences on temperature, magnetic field and RRR,</a:t>
            </a:r>
            <a:endParaRPr lang="fr-FR" sz="2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 Computes </a:t>
            </a:r>
            <a:r>
              <a:rPr lang="en-US" sz="2000" dirty="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voltages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2000" dirty="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temperatures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and resistance rise in the winding,</a:t>
            </a:r>
            <a:endParaRPr lang="fr-FR" sz="2000" dirty="0" smtClean="0">
              <a:latin typeface="Calibri" pitchFamily="34" charset="0"/>
              <a:cs typeface="Calibri" pitchFamily="34" charset="0"/>
            </a:endParaRP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 Includes </a:t>
            </a:r>
            <a:r>
              <a:rPr lang="en-US" sz="200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quench heaters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.</a:t>
            </a:r>
            <a:endParaRPr lang="fr-FR" sz="2000" dirty="0" smtClean="0"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endParaRPr lang="fr-FR" sz="2400" dirty="0">
              <a:sym typeface="Symbol"/>
            </a:endParaRPr>
          </a:p>
          <a:p>
            <a:pPr>
              <a:defRPr/>
            </a:pPr>
            <a:endParaRPr lang="fr-FR" sz="2400" dirty="0" smtClean="0">
              <a:sym typeface="Symbol"/>
            </a:endParaRPr>
          </a:p>
          <a:p>
            <a:pPr>
              <a:defRPr/>
            </a:pPr>
            <a:endParaRPr lang="fr-FR" sz="2400" dirty="0" smtClean="0">
              <a:sym typeface="Symbol"/>
            </a:endParaRPr>
          </a:p>
          <a:p>
            <a:pPr>
              <a:defRPr/>
            </a:pPr>
            <a:endParaRPr lang="fr-FR" sz="2400" dirty="0" smtClean="0"/>
          </a:p>
        </p:txBody>
      </p:sp>
      <p:sp>
        <p:nvSpPr>
          <p:cNvPr id="4" name="Cube 3"/>
          <p:cNvSpPr/>
          <p:nvPr/>
        </p:nvSpPr>
        <p:spPr bwMode="auto">
          <a:xfrm>
            <a:off x="4214810" y="4321975"/>
            <a:ext cx="1928826" cy="2071702"/>
          </a:xfrm>
          <a:prstGeom prst="cube">
            <a:avLst>
              <a:gd name="adj" fmla="val 63245"/>
            </a:avLst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Cube 4"/>
          <p:cNvSpPr/>
          <p:nvPr/>
        </p:nvSpPr>
        <p:spPr bwMode="auto">
          <a:xfrm>
            <a:off x="4572000" y="4964917"/>
            <a:ext cx="919170" cy="1011362"/>
          </a:xfrm>
          <a:prstGeom prst="cube">
            <a:avLst>
              <a:gd name="adj" fmla="val 63245"/>
            </a:avLst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Cube 5"/>
          <p:cNvSpPr/>
          <p:nvPr/>
        </p:nvSpPr>
        <p:spPr bwMode="auto">
          <a:xfrm>
            <a:off x="4786314" y="5322107"/>
            <a:ext cx="347666" cy="377944"/>
          </a:xfrm>
          <a:prstGeom prst="cube">
            <a:avLst>
              <a:gd name="adj" fmla="val 63245"/>
            </a:avLst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7" name="Connecteur droit avec flèche 6"/>
          <p:cNvCxnSpPr>
            <a:stCxn id="6" idx="1"/>
          </p:cNvCxnSpPr>
          <p:nvPr/>
        </p:nvCxnSpPr>
        <p:spPr bwMode="auto">
          <a:xfrm rot="5400000" flipH="1" flipV="1">
            <a:off x="4851196" y="4749614"/>
            <a:ext cx="791385" cy="79336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 bwMode="auto">
          <a:xfrm rot="10800000">
            <a:off x="4357686" y="5536421"/>
            <a:ext cx="502045" cy="15092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 bwMode="auto">
          <a:xfrm rot="5400000">
            <a:off x="4625779" y="5768394"/>
            <a:ext cx="475450" cy="11504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510244" y="5658664"/>
            <a:ext cx="1158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>
                <a:latin typeface="Calibri" pitchFamily="34" charset="0"/>
                <a:cs typeface="Calibri" pitchFamily="34" charset="0"/>
              </a:rPr>
              <a:t>t</a:t>
            </a:r>
            <a:r>
              <a:rPr lang="fr-FR" sz="1400" i="1" dirty="0" smtClean="0">
                <a:latin typeface="Calibri" pitchFamily="34" charset="0"/>
                <a:cs typeface="Calibri" pitchFamily="34" charset="0"/>
              </a:rPr>
              <a:t>ransverse </a:t>
            </a:r>
          </a:p>
          <a:p>
            <a:pPr algn="ctr"/>
            <a:r>
              <a:rPr lang="fr-FR" sz="1400" i="1" dirty="0" smtClean="0">
                <a:latin typeface="Calibri" pitchFamily="34" charset="0"/>
                <a:cs typeface="Calibri" pitchFamily="34" charset="0"/>
              </a:rPr>
              <a:t>propagation</a:t>
            </a:r>
            <a:endParaRPr lang="fr-FR" sz="1400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4765613" y="4260209"/>
            <a:ext cx="10903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>
                <a:latin typeface="Calibri" pitchFamily="34" charset="0"/>
                <a:cs typeface="Calibri" pitchFamily="34" charset="0"/>
              </a:rPr>
              <a:t>l</a:t>
            </a:r>
            <a:r>
              <a:rPr lang="fr-FR" sz="1400" i="1" dirty="0" smtClean="0">
                <a:latin typeface="Calibri" pitchFamily="34" charset="0"/>
                <a:cs typeface="Calibri" pitchFamily="34" charset="0"/>
              </a:rPr>
              <a:t>ongitudinal</a:t>
            </a:r>
          </a:p>
          <a:p>
            <a:r>
              <a:rPr lang="fr-FR" sz="1400" i="1" dirty="0" smtClean="0">
                <a:latin typeface="Calibri" pitchFamily="34" charset="0"/>
                <a:cs typeface="Calibri" pitchFamily="34" charset="0"/>
              </a:rPr>
              <a:t>propagation</a:t>
            </a:r>
            <a:endParaRPr lang="fr-FR" sz="1400" i="1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083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0" animBg="1"/>
      <p:bldP spid="6" grpId="0" animBg="1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Electrical</a:t>
            </a:r>
            <a:r>
              <a:rPr lang="fr-FR" dirty="0" smtClean="0"/>
              <a:t> protection circuit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99592" y="1304789"/>
            <a:ext cx="8244408" cy="1908187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protection principle based on the </a:t>
            </a:r>
            <a:r>
              <a:rPr lang="en-US" sz="2000" dirty="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extraction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of the magnetic stored energy into a </a:t>
            </a:r>
            <a:r>
              <a:rPr lang="en-US" sz="2000" dirty="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dump resistor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,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takes benefit of </a:t>
            </a:r>
            <a:r>
              <a:rPr lang="en-US" sz="2000" dirty="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quench heaters 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(if needed),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grou</a:t>
            </a:r>
            <a:r>
              <a:rPr lang="en-US" sz="2000" dirty="0" smtClean="0">
                <a:solidFill>
                  <a:srgbClr val="333399"/>
                </a:solidFill>
                <a:latin typeface="Calibri" pitchFamily="34" charset="0"/>
                <a:cs typeface="Calibri" pitchFamily="34" charset="0"/>
              </a:rPr>
              <a:t>nding circuit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± </a:t>
            </a:r>
            <a:r>
              <a:rPr lang="en-US" sz="2000" dirty="0" err="1" smtClean="0">
                <a:latin typeface="Calibri" pitchFamily="34" charset="0"/>
                <a:cs typeface="Calibri" pitchFamily="34" charset="0"/>
              </a:rPr>
              <a:t>V</a:t>
            </a:r>
            <a:r>
              <a:rPr lang="en-US" sz="2000" baseline="-25000" dirty="0" err="1" smtClean="0">
                <a:latin typeface="Calibri" pitchFamily="34" charset="0"/>
                <a:cs typeface="Calibri" pitchFamily="34" charset="0"/>
              </a:rPr>
              <a:t>max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/2 to ground,</a:t>
            </a:r>
          </a:p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Calibri" pitchFamily="34" charset="0"/>
                <a:cs typeface="Calibri" pitchFamily="34" charset="0"/>
              </a:rPr>
              <a:t> Inductances computed with </a:t>
            </a:r>
            <a:r>
              <a:rPr lang="en-US" sz="2000" dirty="0" smtClean="0">
                <a:solidFill>
                  <a:schemeClr val="accent6"/>
                </a:solidFill>
                <a:latin typeface="Calibri" pitchFamily="34" charset="0"/>
                <a:cs typeface="Calibri" pitchFamily="34" charset="0"/>
              </a:rPr>
              <a:t>ROXIE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>
              <a:defRPr/>
            </a:pPr>
            <a:endParaRPr lang="fr-FR" sz="2400" dirty="0">
              <a:sym typeface="Symbol"/>
            </a:endParaRPr>
          </a:p>
          <a:p>
            <a:pPr>
              <a:defRPr/>
            </a:pPr>
            <a:endParaRPr lang="fr-FR" sz="2400" dirty="0" smtClean="0">
              <a:sym typeface="Symbol"/>
            </a:endParaRPr>
          </a:p>
          <a:p>
            <a:pPr>
              <a:defRPr/>
            </a:pPr>
            <a:endParaRPr lang="fr-FR" sz="2400" dirty="0" smtClean="0">
              <a:sym typeface="Symbol"/>
            </a:endParaRPr>
          </a:p>
          <a:p>
            <a:pPr>
              <a:defRPr/>
            </a:pPr>
            <a:endParaRPr lang="fr-FR" sz="24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68960"/>
            <a:ext cx="3744416" cy="3416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80861"/>
            <a:ext cx="4540240" cy="3792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953973" y="4707798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+mn-lt"/>
              </a:rPr>
              <a:t>DP1</a:t>
            </a:r>
            <a:endParaRPr lang="fr-FR" sz="1400" dirty="0">
              <a:latin typeface="+mn-lt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46227" y="5015575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+mn-lt"/>
              </a:rPr>
              <a:t>DP2</a:t>
            </a:r>
            <a:endParaRPr lang="fr-FR" sz="1400" dirty="0">
              <a:latin typeface="+mn-lt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714164" y="5621162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+mn-lt"/>
              </a:rPr>
              <a:t>DP3</a:t>
            </a:r>
            <a:endParaRPr lang="fr-FR" sz="1400" dirty="0">
              <a:latin typeface="+mn-lt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793201" y="5337887"/>
            <a:ext cx="4796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+mn-lt"/>
              </a:rPr>
              <a:t>DP4</a:t>
            </a:r>
            <a:endParaRPr lang="fr-FR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4961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Computation </a:t>
            </a:r>
            <a:r>
              <a:rPr lang="fr-FR" dirty="0" err="1" smtClean="0"/>
              <a:t>hypothesis</a:t>
            </a:r>
            <a:endParaRPr lang="fr-FR" dirty="0" smtClean="0"/>
          </a:p>
        </p:txBody>
      </p:sp>
      <p:sp>
        <p:nvSpPr>
          <p:cNvPr id="6" name="Rectangle 5"/>
          <p:cNvSpPr/>
          <p:nvPr/>
        </p:nvSpPr>
        <p:spPr>
          <a:xfrm>
            <a:off x="2717345" y="1400417"/>
            <a:ext cx="2552700" cy="6096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717345" y="2010017"/>
            <a:ext cx="2552700" cy="6096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040291" y="2619617"/>
            <a:ext cx="2229754" cy="6096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3040291" y="3229217"/>
            <a:ext cx="2229754" cy="60960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Connecteur droit 12"/>
          <p:cNvCxnSpPr/>
          <p:nvPr/>
        </p:nvCxnSpPr>
        <p:spPr>
          <a:xfrm>
            <a:off x="2717345" y="1400417"/>
            <a:ext cx="25527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3040291" y="3830687"/>
            <a:ext cx="2229754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6640691" y="2382252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>
                <a:solidFill>
                  <a:srgbClr val="FF0000"/>
                </a:solidFill>
              </a:rPr>
              <a:t>heaters</a:t>
            </a:r>
            <a:r>
              <a:rPr lang="fr-FR" i="1" dirty="0" smtClean="0">
                <a:solidFill>
                  <a:srgbClr val="FF0000"/>
                </a:solidFill>
              </a:rPr>
              <a:t> location</a:t>
            </a:r>
            <a:endParaRPr lang="fr-FR" i="1" dirty="0">
              <a:solidFill>
                <a:srgbClr val="FF0000"/>
              </a:solidFill>
            </a:endParaRPr>
          </a:p>
        </p:txBody>
      </p:sp>
      <p:cxnSp>
        <p:nvCxnSpPr>
          <p:cNvPr id="21" name="Connecteur droit avec flèche 20"/>
          <p:cNvCxnSpPr>
            <a:stCxn id="14" idx="1"/>
          </p:cNvCxnSpPr>
          <p:nvPr/>
        </p:nvCxnSpPr>
        <p:spPr>
          <a:xfrm flipH="1" flipV="1">
            <a:off x="5343300" y="1418655"/>
            <a:ext cx="1297391" cy="114826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flipH="1">
            <a:off x="5343300" y="2804283"/>
            <a:ext cx="1297391" cy="97500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2717345" y="2619617"/>
            <a:ext cx="2552700" cy="0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H="1" flipV="1">
            <a:off x="5343300" y="2619618"/>
            <a:ext cx="1188132" cy="76199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oleil 1"/>
          <p:cNvSpPr/>
          <p:nvPr/>
        </p:nvSpPr>
        <p:spPr>
          <a:xfrm>
            <a:off x="2474708" y="2379349"/>
            <a:ext cx="359426" cy="354568"/>
          </a:xfrm>
          <a:prstGeom prst="sun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5" name="Connecteur droit avec flèche 24"/>
          <p:cNvCxnSpPr/>
          <p:nvPr/>
        </p:nvCxnSpPr>
        <p:spPr>
          <a:xfrm flipV="1">
            <a:off x="1865668" y="2751584"/>
            <a:ext cx="494235" cy="237366"/>
          </a:xfrm>
          <a:prstGeom prst="straightConnector1">
            <a:avLst/>
          </a:prstGeom>
          <a:ln w="1905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avec flèche 26"/>
          <p:cNvCxnSpPr/>
          <p:nvPr/>
        </p:nvCxnSpPr>
        <p:spPr>
          <a:xfrm>
            <a:off x="1865668" y="3141350"/>
            <a:ext cx="837599" cy="43932"/>
          </a:xfrm>
          <a:prstGeom prst="straightConnector1">
            <a:avLst/>
          </a:prstGeom>
          <a:ln w="1905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>
            <a:off x="1865668" y="3314492"/>
            <a:ext cx="851677" cy="316391"/>
          </a:xfrm>
          <a:prstGeom prst="straightConnector1">
            <a:avLst/>
          </a:prstGeom>
          <a:ln w="19050">
            <a:solidFill>
              <a:srgbClr val="FF66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875545" y="2862117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 err="1" smtClean="0">
                <a:solidFill>
                  <a:srgbClr val="FF6600"/>
                </a:solidFill>
              </a:rPr>
              <a:t>quench</a:t>
            </a:r>
            <a:r>
              <a:rPr lang="fr-FR" i="1" dirty="0" smtClean="0">
                <a:solidFill>
                  <a:srgbClr val="FF6600"/>
                </a:solidFill>
              </a:rPr>
              <a:t> </a:t>
            </a:r>
          </a:p>
          <a:p>
            <a:r>
              <a:rPr lang="fr-FR" i="1" dirty="0" smtClean="0">
                <a:solidFill>
                  <a:srgbClr val="FF6600"/>
                </a:solidFill>
              </a:rPr>
              <a:t>ignition</a:t>
            </a:r>
            <a:endParaRPr lang="fr-FR" i="1" dirty="0">
              <a:solidFill>
                <a:srgbClr val="FF6600"/>
              </a:solidFill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2303025" y="2852445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>
                <a:solidFill>
                  <a:srgbClr val="FF6600"/>
                </a:solidFill>
              </a:rPr>
              <a:t>or</a:t>
            </a:r>
            <a:endParaRPr lang="fr-FR" sz="1400" i="1" dirty="0">
              <a:solidFill>
                <a:srgbClr val="FF6600"/>
              </a:solidFill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2359903" y="3223791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>
                <a:solidFill>
                  <a:srgbClr val="FF6600"/>
                </a:solidFill>
              </a:rPr>
              <a:t>or</a:t>
            </a:r>
            <a:endParaRPr lang="fr-FR" sz="1400" i="1" dirty="0">
              <a:solidFill>
                <a:srgbClr val="FF6600"/>
              </a:solidFill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077072"/>
            <a:ext cx="4732862" cy="2210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ZoneTexte 29"/>
          <p:cNvSpPr txBox="1"/>
          <p:nvPr/>
        </p:nvSpPr>
        <p:spPr>
          <a:xfrm>
            <a:off x="2474707" y="2371967"/>
            <a:ext cx="359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/>
              </a:rPr>
              <a:t></a:t>
            </a:r>
            <a:endParaRPr lang="fr-FR" dirty="0"/>
          </a:p>
        </p:txBody>
      </p:sp>
      <p:sp>
        <p:nvSpPr>
          <p:cNvPr id="38" name="Soleil 37"/>
          <p:cNvSpPr/>
          <p:nvPr/>
        </p:nvSpPr>
        <p:spPr>
          <a:xfrm>
            <a:off x="2860577" y="3051933"/>
            <a:ext cx="359426" cy="354568"/>
          </a:xfrm>
          <a:prstGeom prst="sun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ZoneTexte 38"/>
          <p:cNvSpPr txBox="1"/>
          <p:nvPr/>
        </p:nvSpPr>
        <p:spPr>
          <a:xfrm>
            <a:off x="2860576" y="3044551"/>
            <a:ext cx="359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ym typeface="Wingdings"/>
              </a:rPr>
              <a:t></a:t>
            </a:r>
            <a:endParaRPr lang="fr-FR" dirty="0"/>
          </a:p>
        </p:txBody>
      </p:sp>
      <p:sp>
        <p:nvSpPr>
          <p:cNvPr id="40" name="Soleil 39"/>
          <p:cNvSpPr/>
          <p:nvPr/>
        </p:nvSpPr>
        <p:spPr>
          <a:xfrm>
            <a:off x="2844107" y="3630883"/>
            <a:ext cx="359426" cy="354568"/>
          </a:xfrm>
          <a:prstGeom prst="sun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ZoneTexte 40"/>
          <p:cNvSpPr txBox="1"/>
          <p:nvPr/>
        </p:nvSpPr>
        <p:spPr>
          <a:xfrm>
            <a:off x="2844106" y="3623501"/>
            <a:ext cx="359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ym typeface="Wingdings"/>
              </a:rPr>
              <a:t></a:t>
            </a:r>
            <a:endParaRPr lang="fr-FR" dirty="0"/>
          </a:p>
        </p:txBody>
      </p:sp>
      <p:sp>
        <p:nvSpPr>
          <p:cNvPr id="34" name="ZoneTexte 33"/>
          <p:cNvSpPr txBox="1"/>
          <p:nvPr/>
        </p:nvSpPr>
        <p:spPr>
          <a:xfrm>
            <a:off x="6410532" y="1993028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i="1" dirty="0" smtClean="0">
                <a:solidFill>
                  <a:srgbClr val="FF0000"/>
                </a:solidFill>
              </a:rPr>
              <a:t>Do </a:t>
            </a:r>
            <a:r>
              <a:rPr lang="fr-FR" b="1" i="1" dirty="0" err="1" smtClean="0">
                <a:solidFill>
                  <a:srgbClr val="FF0000"/>
                </a:solidFill>
              </a:rPr>
              <a:t>we</a:t>
            </a:r>
            <a:r>
              <a:rPr lang="fr-FR" b="1" i="1" dirty="0" smtClean="0">
                <a:solidFill>
                  <a:srgbClr val="FF0000"/>
                </a:solidFill>
              </a:rPr>
              <a:t> </a:t>
            </a:r>
            <a:r>
              <a:rPr lang="fr-FR" b="1" i="1" dirty="0" err="1" smtClean="0">
                <a:solidFill>
                  <a:srgbClr val="FF0000"/>
                </a:solidFill>
              </a:rPr>
              <a:t>need</a:t>
            </a:r>
            <a:r>
              <a:rPr lang="fr-FR" b="1" i="1" dirty="0" smtClean="0">
                <a:solidFill>
                  <a:srgbClr val="FF0000"/>
                </a:solidFill>
              </a:rPr>
              <a:t> </a:t>
            </a:r>
            <a:r>
              <a:rPr lang="fr-FR" b="1" i="1" dirty="0" err="1" smtClean="0">
                <a:solidFill>
                  <a:srgbClr val="FF0000"/>
                </a:solidFill>
              </a:rPr>
              <a:t>heaters</a:t>
            </a:r>
            <a:r>
              <a:rPr lang="fr-FR" b="1" i="1" dirty="0" smtClean="0">
                <a:solidFill>
                  <a:srgbClr val="FF0000"/>
                </a:solidFill>
              </a:rPr>
              <a:t> ?</a:t>
            </a:r>
            <a:endParaRPr lang="fr-FR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796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4" grpId="0"/>
      <p:bldP spid="2" grpId="0" animBg="1"/>
      <p:bldP spid="31" grpId="0"/>
      <p:bldP spid="32" grpId="0"/>
      <p:bldP spid="33" grpId="0"/>
      <p:bldP spid="30" grpId="0"/>
      <p:bldP spid="38" grpId="0" animBg="1"/>
      <p:bldP spid="39" grpId="0"/>
      <p:bldP spid="40" grpId="0" animBg="1"/>
      <p:bldP spid="41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3" name="Connecteur droit 82"/>
          <p:cNvCxnSpPr/>
          <p:nvPr/>
        </p:nvCxnSpPr>
        <p:spPr bwMode="auto">
          <a:xfrm flipH="1">
            <a:off x="3060758" y="4594999"/>
            <a:ext cx="11044" cy="9649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Nominal case – no </a:t>
            </a:r>
            <a:r>
              <a:rPr lang="fr-FR" dirty="0" err="1" smtClean="0"/>
              <a:t>heaters</a:t>
            </a:r>
            <a:endParaRPr lang="fr-FR" dirty="0" smtClean="0"/>
          </a:p>
        </p:txBody>
      </p:sp>
      <p:cxnSp>
        <p:nvCxnSpPr>
          <p:cNvPr id="26" name="Connecteur droit 25"/>
          <p:cNvCxnSpPr/>
          <p:nvPr/>
        </p:nvCxnSpPr>
        <p:spPr bwMode="auto">
          <a:xfrm>
            <a:off x="1846312" y="4594999"/>
            <a:ext cx="0" cy="9649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 bwMode="auto">
          <a:xfrm>
            <a:off x="2132064" y="4594999"/>
            <a:ext cx="0" cy="9649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 bwMode="auto">
          <a:xfrm>
            <a:off x="2417817" y="4594999"/>
            <a:ext cx="0" cy="9649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 bwMode="auto">
          <a:xfrm>
            <a:off x="7847104" y="4594999"/>
            <a:ext cx="0" cy="96494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 rot="18556687">
            <a:off x="1650937" y="4226023"/>
            <a:ext cx="4940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0 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 rot="18556687">
            <a:off x="2026975" y="4137656"/>
            <a:ext cx="6623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24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36" name="ZoneTexte 35"/>
          <p:cNvSpPr txBox="1"/>
          <p:nvPr/>
        </p:nvSpPr>
        <p:spPr>
          <a:xfrm rot="18556687">
            <a:off x="2384165" y="4137656"/>
            <a:ext cx="6623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59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40" name="ZoneTexte 39"/>
          <p:cNvSpPr txBox="1"/>
          <p:nvPr/>
        </p:nvSpPr>
        <p:spPr>
          <a:xfrm rot="18556687">
            <a:off x="7518328" y="4248194"/>
            <a:ext cx="657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2,37 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 rot="18582738">
            <a:off x="855086" y="5800312"/>
            <a:ext cx="114646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100" dirty="0" smtClean="0">
                <a:latin typeface="+mn-lt"/>
                <a:cs typeface="Calibri" pitchFamily="34" charset="0"/>
              </a:rPr>
              <a:t>A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quench</a:t>
            </a:r>
            <a:r>
              <a:rPr lang="fr-FR" sz="1000" dirty="0" smtClean="0">
                <a:latin typeface="+mn-lt"/>
                <a:cs typeface="Calibri" pitchFamily="34" charset="0"/>
              </a:rPr>
              <a:t>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starts</a:t>
            </a:r>
            <a:r>
              <a:rPr lang="fr-FR" sz="1000" dirty="0" smtClean="0">
                <a:latin typeface="+mn-lt"/>
                <a:cs typeface="Calibri" pitchFamily="34" charset="0"/>
              </a:rPr>
              <a:t> to</a:t>
            </a:r>
          </a:p>
          <a:p>
            <a:pPr algn="ctr"/>
            <a:r>
              <a:rPr lang="fr-FR" sz="1000" dirty="0" err="1" smtClean="0">
                <a:latin typeface="+mn-lt"/>
                <a:cs typeface="Calibri" pitchFamily="34" charset="0"/>
              </a:rPr>
              <a:t>expand</a:t>
            </a:r>
            <a:r>
              <a:rPr lang="fr-FR" sz="1000" dirty="0" smtClean="0">
                <a:latin typeface="+mn-lt"/>
                <a:cs typeface="Calibri" pitchFamily="34" charset="0"/>
              </a:rPr>
              <a:t> in DP1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 rot="18582738">
            <a:off x="1034910" y="5942237"/>
            <a:ext cx="14510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 err="1" smtClean="0">
                <a:latin typeface="+mn-lt"/>
                <a:cs typeface="Calibri" pitchFamily="34" charset="0"/>
              </a:rPr>
              <a:t>V</a:t>
            </a:r>
            <a:r>
              <a:rPr lang="fr-FR" sz="1000" baseline="-25000" dirty="0" err="1" smtClean="0">
                <a:latin typeface="+mn-lt"/>
                <a:cs typeface="Calibri" pitchFamily="34" charset="0"/>
              </a:rPr>
              <a:t>resistive</a:t>
            </a:r>
            <a:r>
              <a:rPr lang="fr-FR" sz="1000" dirty="0" smtClean="0">
                <a:latin typeface="+mn-lt"/>
                <a:cs typeface="Calibri" pitchFamily="34" charset="0"/>
              </a:rPr>
              <a:t> &gt; U</a:t>
            </a:r>
            <a:r>
              <a:rPr lang="fr-FR" sz="1000" baseline="-25000" dirty="0" smtClean="0">
                <a:latin typeface="+mn-lt"/>
                <a:cs typeface="Calibri" pitchFamily="34" charset="0"/>
              </a:rPr>
              <a:t>d</a:t>
            </a:r>
          </a:p>
          <a:p>
            <a:pPr algn="ctr"/>
            <a:r>
              <a:rPr lang="fr-FR" sz="1000" dirty="0" err="1" smtClean="0">
                <a:latin typeface="+mn-lt"/>
                <a:cs typeface="Calibri" pitchFamily="34" charset="0"/>
              </a:rPr>
              <a:t>Detection</a:t>
            </a:r>
            <a:r>
              <a:rPr lang="fr-FR" sz="1000" dirty="0" smtClean="0">
                <a:latin typeface="+mn-lt"/>
                <a:cs typeface="Calibri" pitchFamily="34" charset="0"/>
              </a:rPr>
              <a:t> of the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quench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43" name="ZoneTexte 42"/>
          <p:cNvSpPr txBox="1"/>
          <p:nvPr/>
        </p:nvSpPr>
        <p:spPr>
          <a:xfrm rot="18582738">
            <a:off x="2382728" y="5876304"/>
            <a:ext cx="9380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dirty="0" err="1" smtClean="0">
                <a:latin typeface="+mn-lt"/>
                <a:cs typeface="Calibri" pitchFamily="34" charset="0"/>
              </a:rPr>
              <a:t>Switches</a:t>
            </a:r>
            <a:r>
              <a:rPr lang="fr-FR" sz="1000" dirty="0" smtClean="0">
                <a:latin typeface="+mn-lt"/>
                <a:cs typeface="Calibri" pitchFamily="34" charset="0"/>
              </a:rPr>
              <a:t> open</a:t>
            </a:r>
            <a:endParaRPr lang="fr-FR" sz="1000" baseline="-25000" dirty="0" smtClean="0">
              <a:latin typeface="+mn-lt"/>
              <a:cs typeface="Calibri" pitchFamily="34" charset="0"/>
            </a:endParaRPr>
          </a:p>
        </p:txBody>
      </p:sp>
      <p:sp>
        <p:nvSpPr>
          <p:cNvPr id="47" name="ZoneTexte 46"/>
          <p:cNvSpPr txBox="1"/>
          <p:nvPr/>
        </p:nvSpPr>
        <p:spPr>
          <a:xfrm rot="18582738">
            <a:off x="6788077" y="5959963"/>
            <a:ext cx="14248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  <a:cs typeface="Calibri" pitchFamily="34" charset="0"/>
              </a:rPr>
              <a:t>End of the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discharge</a:t>
            </a:r>
            <a:endParaRPr lang="fr-FR" sz="1000" dirty="0" smtClean="0">
              <a:latin typeface="+mn-lt"/>
              <a:cs typeface="Calibri" pitchFamily="34" charset="0"/>
            </a:endParaRPr>
          </a:p>
        </p:txBody>
      </p:sp>
      <p:sp>
        <p:nvSpPr>
          <p:cNvPr id="84" name="ZoneTexte 83"/>
          <p:cNvSpPr txBox="1"/>
          <p:nvPr/>
        </p:nvSpPr>
        <p:spPr>
          <a:xfrm rot="18556687">
            <a:off x="2944894" y="4165359"/>
            <a:ext cx="728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124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85" name="ZoneTexte 84"/>
          <p:cNvSpPr txBox="1"/>
          <p:nvPr/>
        </p:nvSpPr>
        <p:spPr>
          <a:xfrm rot="18582738">
            <a:off x="1506149" y="5975485"/>
            <a:ext cx="1292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  <a:cs typeface="Calibri" pitchFamily="34" charset="0"/>
              </a:rPr>
              <a:t>DP2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starts</a:t>
            </a:r>
            <a:r>
              <a:rPr lang="fr-FR" sz="1000" dirty="0" smtClean="0">
                <a:latin typeface="+mn-lt"/>
                <a:cs typeface="Calibri" pitchFamily="34" charset="0"/>
              </a:rPr>
              <a:t> to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quench</a:t>
            </a:r>
            <a:endParaRPr lang="fr-FR" sz="800" dirty="0">
              <a:latin typeface="+mn-lt"/>
              <a:cs typeface="Calibri" pitchFamily="34" charset="0"/>
            </a:endParaRPr>
          </a:p>
        </p:txBody>
      </p:sp>
      <p:cxnSp>
        <p:nvCxnSpPr>
          <p:cNvPr id="87" name="Connecteur droit 86"/>
          <p:cNvCxnSpPr/>
          <p:nvPr/>
        </p:nvCxnSpPr>
        <p:spPr bwMode="auto">
          <a:xfrm flipH="1">
            <a:off x="4200916" y="4619360"/>
            <a:ext cx="11044" cy="94058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8" name="ZoneTexte 87"/>
          <p:cNvSpPr txBox="1"/>
          <p:nvPr/>
        </p:nvSpPr>
        <p:spPr>
          <a:xfrm rot="18556687">
            <a:off x="4021024" y="4185698"/>
            <a:ext cx="728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221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90" name="ZoneTexte 89"/>
          <p:cNvSpPr txBox="1"/>
          <p:nvPr/>
        </p:nvSpPr>
        <p:spPr>
          <a:xfrm rot="18582738">
            <a:off x="3290908" y="5928746"/>
            <a:ext cx="1292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  <a:cs typeface="Calibri" pitchFamily="34" charset="0"/>
              </a:rPr>
              <a:t>DP4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starts</a:t>
            </a:r>
            <a:r>
              <a:rPr lang="fr-FR" sz="1000" dirty="0" smtClean="0">
                <a:latin typeface="+mn-lt"/>
                <a:cs typeface="Calibri" pitchFamily="34" charset="0"/>
              </a:rPr>
              <a:t> to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quench</a:t>
            </a:r>
            <a:endParaRPr lang="fr-FR" sz="800" dirty="0">
              <a:latin typeface="+mn-lt"/>
              <a:cs typeface="Calibri" pitchFamily="34" charset="0"/>
            </a:endParaRPr>
          </a:p>
        </p:txBody>
      </p:sp>
      <p:cxnSp>
        <p:nvCxnSpPr>
          <p:cNvPr id="91" name="Connecteur droit 90"/>
          <p:cNvCxnSpPr/>
          <p:nvPr/>
        </p:nvCxnSpPr>
        <p:spPr bwMode="auto">
          <a:xfrm flipH="1">
            <a:off x="5569068" y="4627100"/>
            <a:ext cx="11044" cy="93284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2" name="ZoneTexte 91"/>
          <p:cNvSpPr txBox="1"/>
          <p:nvPr/>
        </p:nvSpPr>
        <p:spPr>
          <a:xfrm rot="18556687">
            <a:off x="5277080" y="4260136"/>
            <a:ext cx="728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415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cxnSp>
        <p:nvCxnSpPr>
          <p:cNvPr id="94" name="Connecteur droit 93"/>
          <p:cNvCxnSpPr/>
          <p:nvPr/>
        </p:nvCxnSpPr>
        <p:spPr bwMode="auto">
          <a:xfrm flipH="1">
            <a:off x="5718606" y="4627100"/>
            <a:ext cx="5522" cy="93284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95" name="ZoneTexte 94"/>
          <p:cNvSpPr txBox="1"/>
          <p:nvPr/>
        </p:nvSpPr>
        <p:spPr>
          <a:xfrm rot="18556687">
            <a:off x="5499336" y="4260136"/>
            <a:ext cx="728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424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cxnSp>
        <p:nvCxnSpPr>
          <p:cNvPr id="97" name="Connecteur droit 96"/>
          <p:cNvCxnSpPr/>
          <p:nvPr/>
        </p:nvCxnSpPr>
        <p:spPr bwMode="auto">
          <a:xfrm>
            <a:off x="5879109" y="4627100"/>
            <a:ext cx="0" cy="93284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0" name="ZoneTexte 99"/>
          <p:cNvSpPr txBox="1"/>
          <p:nvPr/>
        </p:nvSpPr>
        <p:spPr>
          <a:xfrm rot="18556687">
            <a:off x="5729188" y="4260136"/>
            <a:ext cx="728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429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102" name="ZoneTexte 101"/>
          <p:cNvSpPr txBox="1"/>
          <p:nvPr/>
        </p:nvSpPr>
        <p:spPr>
          <a:xfrm rot="18582738">
            <a:off x="4939412" y="5975485"/>
            <a:ext cx="12924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dirty="0" smtClean="0">
                <a:latin typeface="+mn-lt"/>
                <a:cs typeface="Calibri" pitchFamily="34" charset="0"/>
              </a:rPr>
              <a:t>DP3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starts</a:t>
            </a:r>
            <a:r>
              <a:rPr lang="fr-FR" sz="1000" dirty="0" smtClean="0">
                <a:latin typeface="+mn-lt"/>
                <a:cs typeface="Calibri" pitchFamily="34" charset="0"/>
              </a:rPr>
              <a:t> to </a:t>
            </a:r>
            <a:r>
              <a:rPr lang="fr-FR" sz="1000" dirty="0" err="1" smtClean="0">
                <a:latin typeface="+mn-lt"/>
                <a:cs typeface="Calibri" pitchFamily="34" charset="0"/>
              </a:rPr>
              <a:t>quench</a:t>
            </a:r>
            <a:endParaRPr lang="fr-FR" sz="800" dirty="0">
              <a:latin typeface="+mn-lt"/>
              <a:cs typeface="Calibri" pitchFamily="34" charset="0"/>
            </a:endParaRPr>
          </a:p>
        </p:txBody>
      </p:sp>
      <p:cxnSp>
        <p:nvCxnSpPr>
          <p:cNvPr id="103" name="Connecteur droit 102"/>
          <p:cNvCxnSpPr/>
          <p:nvPr/>
        </p:nvCxnSpPr>
        <p:spPr bwMode="auto">
          <a:xfrm>
            <a:off x="7099077" y="4619360"/>
            <a:ext cx="0" cy="94058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04" name="ZoneTexte 103"/>
          <p:cNvSpPr txBox="1"/>
          <p:nvPr/>
        </p:nvSpPr>
        <p:spPr>
          <a:xfrm rot="18556687">
            <a:off x="6735035" y="4275493"/>
            <a:ext cx="7280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+mn-lt"/>
                <a:cs typeface="Calibri" pitchFamily="34" charset="0"/>
              </a:rPr>
              <a:t>t = 711 ms</a:t>
            </a:r>
            <a:endParaRPr lang="fr-FR" sz="1000" dirty="0">
              <a:latin typeface="+mn-lt"/>
              <a:cs typeface="Calibri" pitchFamily="34" charset="0"/>
            </a:endParaRPr>
          </a:p>
        </p:txBody>
      </p:sp>
      <p:sp>
        <p:nvSpPr>
          <p:cNvPr id="33" name="Flèche droite rayée 32"/>
          <p:cNvSpPr/>
          <p:nvPr/>
        </p:nvSpPr>
        <p:spPr bwMode="auto">
          <a:xfrm>
            <a:off x="1631998" y="4658209"/>
            <a:ext cx="7321446" cy="341756"/>
          </a:xfrm>
          <a:prstGeom prst="stripedRightArrow">
            <a:avLst>
              <a:gd name="adj1" fmla="val 32080"/>
              <a:gd name="adj2" fmla="val 84305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48" name="Connecteur droit 47"/>
          <p:cNvCxnSpPr/>
          <p:nvPr/>
        </p:nvCxnSpPr>
        <p:spPr bwMode="auto">
          <a:xfrm>
            <a:off x="1846312" y="4983877"/>
            <a:ext cx="3733800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9" name="Connecteur droit 88"/>
          <p:cNvCxnSpPr/>
          <p:nvPr/>
        </p:nvCxnSpPr>
        <p:spPr bwMode="auto">
          <a:xfrm>
            <a:off x="4200916" y="5217583"/>
            <a:ext cx="2876073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6" name="Connecteur droit 85"/>
          <p:cNvCxnSpPr/>
          <p:nvPr/>
        </p:nvCxnSpPr>
        <p:spPr bwMode="auto">
          <a:xfrm>
            <a:off x="2412295" y="5102291"/>
            <a:ext cx="3306311" cy="0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CC00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Connecteur droit 100"/>
          <p:cNvCxnSpPr/>
          <p:nvPr/>
        </p:nvCxnSpPr>
        <p:spPr bwMode="auto">
          <a:xfrm flipV="1">
            <a:off x="5862543" y="5328022"/>
            <a:ext cx="1984561" cy="15895"/>
          </a:xfrm>
          <a:prstGeom prst="line">
            <a:avLst/>
          </a:prstGeom>
          <a:solidFill>
            <a:schemeClr val="accent1"/>
          </a:solidFill>
          <a:ln w="76200" cap="flat" cmpd="sng" algn="ctr">
            <a:solidFill>
              <a:srgbClr val="FF99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ZoneTexte 65"/>
          <p:cNvSpPr txBox="1"/>
          <p:nvPr/>
        </p:nvSpPr>
        <p:spPr>
          <a:xfrm>
            <a:off x="1279499" y="4863040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rgbClr val="FF6600"/>
                </a:solidFill>
                <a:latin typeface="+mn-lt"/>
              </a:rPr>
              <a:t>DP1</a:t>
            </a:r>
            <a:endParaRPr lang="fr-FR" sz="1100" b="1" dirty="0">
              <a:solidFill>
                <a:srgbClr val="FF6600"/>
              </a:solidFill>
              <a:latin typeface="+mn-lt"/>
            </a:endParaRPr>
          </a:p>
        </p:txBody>
      </p:sp>
      <p:sp>
        <p:nvSpPr>
          <p:cNvPr id="118" name="ZoneTexte 117"/>
          <p:cNvSpPr txBox="1"/>
          <p:nvPr/>
        </p:nvSpPr>
        <p:spPr>
          <a:xfrm>
            <a:off x="1279499" y="4962715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rgbClr val="CC00CC"/>
                </a:solidFill>
                <a:latin typeface="+mn-lt"/>
              </a:rPr>
              <a:t>DP2</a:t>
            </a:r>
            <a:endParaRPr lang="fr-FR" sz="1100" b="1" dirty="0">
              <a:solidFill>
                <a:srgbClr val="CC00CC"/>
              </a:solidFill>
              <a:latin typeface="+mn-lt"/>
            </a:endParaRPr>
          </a:p>
        </p:txBody>
      </p:sp>
      <p:sp>
        <p:nvSpPr>
          <p:cNvPr id="119" name="ZoneTexte 118"/>
          <p:cNvSpPr txBox="1"/>
          <p:nvPr/>
        </p:nvSpPr>
        <p:spPr>
          <a:xfrm>
            <a:off x="1279499" y="5066412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rgbClr val="0070C0"/>
                </a:solidFill>
                <a:latin typeface="+mn-lt"/>
              </a:rPr>
              <a:t>DP3</a:t>
            </a:r>
            <a:endParaRPr lang="fr-FR" sz="11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20" name="ZoneTexte 119"/>
          <p:cNvSpPr txBox="1"/>
          <p:nvPr/>
        </p:nvSpPr>
        <p:spPr>
          <a:xfrm>
            <a:off x="1279499" y="5160567"/>
            <a:ext cx="4203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b="1" dirty="0" smtClean="0">
                <a:solidFill>
                  <a:srgbClr val="FF9966"/>
                </a:solidFill>
                <a:latin typeface="+mn-lt"/>
              </a:rPr>
              <a:t>DP4</a:t>
            </a:r>
            <a:endParaRPr lang="fr-FR" sz="1100" b="1" dirty="0">
              <a:solidFill>
                <a:srgbClr val="FF9966"/>
              </a:solidFill>
              <a:latin typeface="+mn-lt"/>
            </a:endParaRPr>
          </a:p>
        </p:txBody>
      </p:sp>
      <p:sp>
        <p:nvSpPr>
          <p:cNvPr id="122" name="Espace réservé du contenu 2"/>
          <p:cNvSpPr>
            <a:spLocks noGrp="1"/>
          </p:cNvSpPr>
          <p:nvPr>
            <p:ph idx="1"/>
          </p:nvPr>
        </p:nvSpPr>
        <p:spPr>
          <a:xfrm>
            <a:off x="916334" y="1340768"/>
            <a:ext cx="3794499" cy="1728192"/>
          </a:xfrm>
        </p:spPr>
        <p:txBody>
          <a:bodyPr/>
          <a:lstStyle/>
          <a:p>
            <a:pPr algn="just">
              <a:buFont typeface="Wingdings" pitchFamily="2" charset="2"/>
              <a:buChar char="ü"/>
            </a:pPr>
            <a:r>
              <a:rPr lang="en-US" sz="1800" dirty="0" smtClean="0">
                <a:latin typeface="Calibri" pitchFamily="34" charset="0"/>
                <a:cs typeface="Calibri" pitchFamily="34" charset="0"/>
              </a:rPr>
              <a:t>The worst case </a:t>
            </a:r>
            <a:r>
              <a:rPr lang="en-US" sz="1800" i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1800" i="1" dirty="0" err="1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T</a:t>
            </a:r>
            <a:r>
              <a:rPr lang="en-US" sz="1800" i="1" baseline="-25000" dirty="0" err="1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max</a:t>
            </a:r>
            <a:r>
              <a:rPr lang="en-US" sz="1800" i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 and </a:t>
            </a:r>
            <a:r>
              <a:rPr lang="en-US" sz="1800" i="1" dirty="0" err="1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V</a:t>
            </a:r>
            <a:r>
              <a:rPr lang="en-US" sz="1800" i="1" baseline="-25000" dirty="0" err="1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max</a:t>
            </a:r>
            <a:r>
              <a:rPr lang="en-US" sz="1800" i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) </a:t>
            </a:r>
            <a:r>
              <a:rPr lang="en-US" sz="1800" dirty="0" smtClean="0">
                <a:latin typeface="Calibri" pitchFamily="34" charset="0"/>
                <a:cs typeface="Calibri" pitchFamily="34" charset="0"/>
              </a:rPr>
              <a:t>occurs for a quench ignition in a corner of </a:t>
            </a:r>
            <a:r>
              <a:rPr lang="en-US" sz="1800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DP1,</a:t>
            </a:r>
          </a:p>
          <a:p>
            <a:pPr algn="just">
              <a:buFont typeface="Wingdings" pitchFamily="2" charset="2"/>
              <a:buChar char="ü"/>
            </a:pPr>
            <a:r>
              <a:rPr lang="en-US" sz="18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The contactors open </a:t>
            </a:r>
            <a:r>
              <a:rPr lang="en-US" sz="1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100 </a:t>
            </a:r>
            <a:r>
              <a:rPr lang="en-US" sz="1800" dirty="0" err="1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ms</a:t>
            </a:r>
            <a:r>
              <a:rPr lang="en-US" sz="1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800" dirty="0">
                <a:solidFill>
                  <a:schemeClr val="tx2"/>
                </a:solidFill>
                <a:latin typeface="Calibri" pitchFamily="34" charset="0"/>
                <a:cs typeface="Calibri" pitchFamily="34" charset="0"/>
              </a:rPr>
              <a:t>after the detection </a:t>
            </a:r>
            <a:r>
              <a:rPr lang="en-US" sz="1800" i="1" dirty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sz="1800" i="1" dirty="0" err="1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Ud</a:t>
            </a:r>
            <a:r>
              <a:rPr lang="en-US" sz="1800" i="1" dirty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 &gt; 100 mV</a:t>
            </a:r>
            <a:r>
              <a:rPr lang="en-US" sz="1800" i="1" dirty="0" smtClean="0">
                <a:solidFill>
                  <a:schemeClr val="accent4">
                    <a:lumMod val="50000"/>
                    <a:lumOff val="50000"/>
                  </a:schemeClr>
                </a:solidFill>
                <a:latin typeface="Calibri" pitchFamily="34" charset="0"/>
                <a:cs typeface="Calibri" pitchFamily="34" charset="0"/>
              </a:rPr>
              <a:t>),</a:t>
            </a:r>
            <a:endParaRPr lang="en-US" sz="1800" dirty="0" smtClean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pPr>
              <a:defRPr/>
            </a:pPr>
            <a:endParaRPr lang="fr-FR" sz="2000" dirty="0">
              <a:sym typeface="Symbol"/>
            </a:endParaRPr>
          </a:p>
          <a:p>
            <a:pPr>
              <a:defRPr/>
            </a:pPr>
            <a:endParaRPr lang="fr-FR" sz="2000" dirty="0" smtClean="0">
              <a:sym typeface="Symbol"/>
            </a:endParaRPr>
          </a:p>
          <a:p>
            <a:pPr>
              <a:defRPr/>
            </a:pPr>
            <a:endParaRPr lang="fr-FR" sz="2000" dirty="0" smtClean="0">
              <a:sym typeface="Symbol"/>
            </a:endParaRPr>
          </a:p>
          <a:p>
            <a:pPr>
              <a:defRPr/>
            </a:pPr>
            <a:endParaRPr lang="fr-FR" sz="2000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39" y="1255882"/>
            <a:ext cx="4183537" cy="2925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311" y="1844824"/>
            <a:ext cx="4937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8100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40" grpId="0"/>
      <p:bldP spid="41" grpId="0"/>
      <p:bldP spid="42" grpId="0"/>
      <p:bldP spid="43" grpId="0"/>
      <p:bldP spid="47" grpId="0"/>
      <p:bldP spid="84" grpId="0"/>
      <p:bldP spid="85" grpId="0"/>
      <p:bldP spid="88" grpId="0"/>
      <p:bldP spid="90" grpId="0"/>
      <p:bldP spid="92" grpId="0"/>
      <p:bldP spid="95" grpId="0"/>
      <p:bldP spid="100" grpId="0"/>
      <p:bldP spid="102" grpId="0"/>
      <p:bldP spid="104" grpId="0"/>
      <p:bldP spid="33" grpId="0" animBg="1"/>
      <p:bldP spid="66" grpId="0"/>
      <p:bldP spid="118" grpId="0"/>
      <p:bldP spid="119" grpId="0"/>
      <p:bldP spid="120" grpId="0"/>
      <p:bldP spid="122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343" y="1403152"/>
            <a:ext cx="6153636" cy="4334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Nominal case – no </a:t>
            </a:r>
            <a:r>
              <a:rPr lang="fr-FR" dirty="0" err="1" smtClean="0"/>
              <a:t>heaters</a:t>
            </a:r>
            <a:endParaRPr lang="fr-FR" dirty="0" smtClean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827584" y="5877272"/>
            <a:ext cx="7920880" cy="1152128"/>
          </a:xfrm>
        </p:spPr>
        <p:txBody>
          <a:bodyPr/>
          <a:lstStyle/>
          <a:p>
            <a:pPr marL="0" indent="0" algn="just">
              <a:buNone/>
            </a:pPr>
            <a:r>
              <a:rPr lang="fr-FR" sz="1800" dirty="0" smtClean="0">
                <a:latin typeface="Calibri" pitchFamily="34" charset="0"/>
                <a:cs typeface="Calibri" pitchFamily="34" charset="0"/>
              </a:rPr>
              <a:t>The </a:t>
            </a:r>
            <a:r>
              <a:rPr lang="fr-FR" sz="1800" b="1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high</a:t>
            </a:r>
            <a:r>
              <a:rPr lang="fr-FR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r-FR" sz="1800" b="1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temperature</a:t>
            </a:r>
            <a:r>
              <a:rPr lang="fr-FR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gradient </a:t>
            </a:r>
            <a:r>
              <a:rPr lang="fr-FR" sz="1800" dirty="0" err="1" smtClean="0">
                <a:latin typeface="Calibri" pitchFamily="34" charset="0"/>
                <a:cs typeface="Calibri" pitchFamily="34" charset="0"/>
              </a:rPr>
              <a:t>within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> the </a:t>
            </a:r>
            <a:r>
              <a:rPr lang="fr-FR" sz="1800" dirty="0" err="1" smtClean="0">
                <a:latin typeface="Calibri" pitchFamily="34" charset="0"/>
                <a:cs typeface="Calibri" pitchFamily="34" charset="0"/>
              </a:rPr>
              <a:t>magnet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1800" dirty="0" err="1" smtClean="0">
                <a:latin typeface="Calibri" pitchFamily="34" charset="0"/>
                <a:cs typeface="Calibri" pitchFamily="34" charset="0"/>
              </a:rPr>
              <a:t>could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1800" dirty="0" err="1" smtClean="0">
                <a:latin typeface="Calibri" pitchFamily="34" charset="0"/>
                <a:cs typeface="Calibri" pitchFamily="34" charset="0"/>
              </a:rPr>
              <a:t>induce</a:t>
            </a:r>
            <a:r>
              <a:rPr lang="fr-FR" sz="18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fr-FR" sz="1800" b="1" dirty="0" err="1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mechanical</a:t>
            </a:r>
            <a:r>
              <a:rPr lang="fr-FR" sz="1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 issues</a:t>
            </a:r>
          </a:p>
          <a:p>
            <a:pPr marL="0" indent="0" algn="just">
              <a:buNone/>
            </a:pPr>
            <a:r>
              <a:rPr lang="fr-FR" sz="1800" dirty="0" smtClean="0">
                <a:latin typeface="Calibri" pitchFamily="34" charset="0"/>
                <a:cs typeface="Calibri" pitchFamily="34" charset="0"/>
                <a:sym typeface="Symbol"/>
              </a:rPr>
              <a:t> </a:t>
            </a:r>
            <a:r>
              <a:rPr lang="fr-FR" sz="1800" b="1" dirty="0" err="1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  <a:sym typeface="Symbol"/>
              </a:rPr>
              <a:t>Heaters</a:t>
            </a:r>
            <a:r>
              <a:rPr lang="fr-FR" sz="1800" dirty="0" smtClean="0">
                <a:latin typeface="Calibri" pitchFamily="34" charset="0"/>
                <a:cs typeface="Calibri" pitchFamily="34" charset="0"/>
                <a:sym typeface="Symbol"/>
              </a:rPr>
              <a:t> </a:t>
            </a:r>
            <a:r>
              <a:rPr lang="fr-FR" sz="1800" dirty="0" err="1" smtClean="0">
                <a:latin typeface="Calibri" pitchFamily="34" charset="0"/>
                <a:cs typeface="Calibri" pitchFamily="34" charset="0"/>
                <a:sym typeface="Symbol"/>
              </a:rPr>
              <a:t>could</a:t>
            </a:r>
            <a:r>
              <a:rPr lang="fr-FR" sz="1800" dirty="0" smtClean="0">
                <a:latin typeface="Calibri" pitchFamily="34" charset="0"/>
                <a:cs typeface="Calibri" pitchFamily="34" charset="0"/>
                <a:sym typeface="Symbol"/>
              </a:rPr>
              <a:t> </a:t>
            </a:r>
            <a:r>
              <a:rPr lang="fr-FR" sz="1800" dirty="0" err="1" smtClean="0">
                <a:latin typeface="Calibri" pitchFamily="34" charset="0"/>
                <a:cs typeface="Calibri" pitchFamily="34" charset="0"/>
                <a:sym typeface="Symbol"/>
              </a:rPr>
              <a:t>solve</a:t>
            </a:r>
            <a:r>
              <a:rPr lang="fr-FR" sz="1800" dirty="0" smtClean="0">
                <a:latin typeface="Calibri" pitchFamily="34" charset="0"/>
                <a:cs typeface="Calibri" pitchFamily="34" charset="0"/>
                <a:sym typeface="Symbol"/>
              </a:rPr>
              <a:t> </a:t>
            </a:r>
            <a:r>
              <a:rPr lang="fr-FR" sz="1800" dirty="0" err="1" smtClean="0">
                <a:latin typeface="Calibri" pitchFamily="34" charset="0"/>
                <a:cs typeface="Calibri" pitchFamily="34" charset="0"/>
                <a:sym typeface="Symbol"/>
              </a:rPr>
              <a:t>it</a:t>
            </a:r>
            <a:r>
              <a:rPr lang="fr-FR" sz="1800" dirty="0" smtClean="0">
                <a:latin typeface="Calibri" pitchFamily="34" charset="0"/>
                <a:cs typeface="Calibri" pitchFamily="34" charset="0"/>
                <a:sym typeface="Symbol"/>
              </a:rPr>
              <a:t> by </a:t>
            </a:r>
            <a:r>
              <a:rPr lang="fr-FR" sz="1800" b="1" dirty="0" err="1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  <a:sym typeface="Symbol"/>
              </a:rPr>
              <a:t>spreading</a:t>
            </a:r>
            <a:r>
              <a:rPr lang="fr-FR" sz="1800" dirty="0" smtClean="0">
                <a:latin typeface="Calibri" pitchFamily="34" charset="0"/>
                <a:cs typeface="Calibri" pitchFamily="34" charset="0"/>
                <a:sym typeface="Symbol"/>
              </a:rPr>
              <a:t> the </a:t>
            </a:r>
            <a:r>
              <a:rPr lang="fr-FR" sz="1800" dirty="0" err="1" smtClean="0">
                <a:latin typeface="Calibri" pitchFamily="34" charset="0"/>
                <a:cs typeface="Calibri" pitchFamily="34" charset="0"/>
                <a:sym typeface="Symbol"/>
              </a:rPr>
              <a:t>quench</a:t>
            </a:r>
            <a:r>
              <a:rPr lang="fr-FR" sz="1800" dirty="0" smtClean="0">
                <a:latin typeface="Calibri" pitchFamily="34" charset="0"/>
                <a:cs typeface="Calibri" pitchFamily="34" charset="0"/>
                <a:sym typeface="Symbol"/>
              </a:rPr>
              <a:t> more </a:t>
            </a:r>
            <a:r>
              <a:rPr lang="fr-FR" sz="1800" b="1" dirty="0" err="1" smtClean="0">
                <a:solidFill>
                  <a:srgbClr val="00B050"/>
                </a:solidFill>
                <a:latin typeface="Calibri" pitchFamily="34" charset="0"/>
                <a:cs typeface="Calibri" pitchFamily="34" charset="0"/>
                <a:sym typeface="Symbol"/>
              </a:rPr>
              <a:t>uniformely</a:t>
            </a:r>
            <a:r>
              <a:rPr lang="fr-FR" sz="1800" dirty="0">
                <a:latin typeface="Calibri" pitchFamily="34" charset="0"/>
                <a:cs typeface="Calibri" pitchFamily="34" charset="0"/>
                <a:sym typeface="Symbol"/>
              </a:rPr>
              <a:t>.</a:t>
            </a:r>
            <a:endParaRPr lang="fr-FR" sz="1800" dirty="0" smtClean="0">
              <a:sym typeface="Symbol"/>
            </a:endParaRPr>
          </a:p>
          <a:p>
            <a:pPr>
              <a:defRPr/>
            </a:pPr>
            <a:endParaRPr lang="fr-FR" sz="1800" dirty="0" smtClean="0">
              <a:sym typeface="Symbol"/>
            </a:endParaRPr>
          </a:p>
          <a:p>
            <a:pPr>
              <a:defRPr/>
            </a:pPr>
            <a:endParaRPr lang="fr-FR" sz="1800" dirty="0" smtClean="0"/>
          </a:p>
        </p:txBody>
      </p:sp>
      <p:sp>
        <p:nvSpPr>
          <p:cNvPr id="2" name="Ellipse 1"/>
          <p:cNvSpPr/>
          <p:nvPr/>
        </p:nvSpPr>
        <p:spPr>
          <a:xfrm>
            <a:off x="4499992" y="3789040"/>
            <a:ext cx="86409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8480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 animBg="1"/>
    </p:bld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8936</TotalTime>
  <Words>904</Words>
  <Application>Microsoft Office PowerPoint</Application>
  <PresentationFormat>Affichage à l'écran (4:3)</PresentationFormat>
  <Paragraphs>196</Paragraphs>
  <Slides>16</Slides>
  <Notes>16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16</vt:i4>
      </vt:variant>
    </vt:vector>
  </HeadingPairs>
  <TitlesOfParts>
    <vt:vector size="18" baseType="lpstr">
      <vt:lpstr>Modèle par défaut</vt:lpstr>
      <vt:lpstr>Equation</vt:lpstr>
      <vt:lpstr>EuCARD-WP7-HFM Dipole Conceptual Review Nb3Sn dipole protection</vt:lpstr>
      <vt:lpstr>Introduction</vt:lpstr>
      <vt:lpstr>Introduction</vt:lpstr>
      <vt:lpstr>Detection</vt:lpstr>
      <vt:lpstr>Calculations : QTRANSIT code</vt:lpstr>
      <vt:lpstr>Electrical protection circuit</vt:lpstr>
      <vt:lpstr>Computation hypothesis</vt:lpstr>
      <vt:lpstr>Nominal case – no heaters</vt:lpstr>
      <vt:lpstr>Nominal case – no heaters</vt:lpstr>
      <vt:lpstr>Nominal case – with heaters</vt:lpstr>
      <vt:lpstr>Nominal case – with heaters</vt:lpstr>
      <vt:lpstr>Quench behaviour – 1 T, 5 T, 10 T, 13 T</vt:lpstr>
      <vt:lpstr>Dump resistor parametric study</vt:lpstr>
      <vt:lpstr>Fault scenario</vt:lpstr>
      <vt:lpstr>Fault scenario</vt:lpstr>
      <vt:lpstr>Conclusion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philippe.fazilleau@cea.fr</dc:creator>
  <cp:lastModifiedBy>Fazill</cp:lastModifiedBy>
  <cp:revision>345</cp:revision>
  <cp:lastPrinted>2011-01-17T13:30:54Z</cp:lastPrinted>
  <dcterms:created xsi:type="dcterms:W3CDTF">2009-03-12T14:59:47Z</dcterms:created>
  <dcterms:modified xsi:type="dcterms:W3CDTF">2011-01-19T13:12:48Z</dcterms:modified>
</cp:coreProperties>
</file>