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76" r:id="rId3"/>
    <p:sldId id="271" r:id="rId4"/>
    <p:sldId id="274" r:id="rId5"/>
    <p:sldId id="27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A2FB9433-3334-45AD-A8B7-90613B7A69C6}" type="slidenum">
              <a:rPr lang="en-US" sz="1400" b="0" strike="noStrike" spc="-1">
                <a:latin typeface="Times New Roman"/>
              </a:rPr>
              <a:t>‹Nº›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51" name="CustomShape 3"/>
          <p:cNvSpPr/>
          <p:nvPr/>
        </p:nvSpPr>
        <p:spPr>
          <a:xfrm>
            <a:off x="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12136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296386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001972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887919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196255/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0" y="0"/>
            <a:ext cx="12191400" cy="2598840"/>
          </a:xfrm>
          <a:prstGeom prst="rect">
            <a:avLst/>
          </a:prstGeom>
          <a:solidFill>
            <a:srgbClr val="0D8DB2"/>
          </a:solidFill>
          <a:ln>
            <a:solidFill>
              <a:srgbClr val="0D8D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CustomShape 2"/>
          <p:cNvSpPr/>
          <p:nvPr/>
        </p:nvSpPr>
        <p:spPr>
          <a:xfrm>
            <a:off x="484909" y="3505402"/>
            <a:ext cx="11222182" cy="172209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Enrique </a:t>
            </a:r>
            <a:r>
              <a:rPr lang="en-US" sz="2000" i="1" spc="-1" dirty="0" err="1">
                <a:solidFill>
                  <a:srgbClr val="404040"/>
                </a:solidFill>
                <a:latin typeface="Calibri"/>
              </a:rPr>
              <a:t>López</a:t>
            </a:r>
            <a:r>
              <a:rPr lang="en-US" sz="2000" i="1" spc="-1" baseline="30000" dirty="0" err="1">
                <a:solidFill>
                  <a:srgbClr val="404040"/>
                </a:solidFill>
                <a:latin typeface="Calibri"/>
              </a:rPr>
              <a:t>a</a:t>
            </a: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 , Jose María </a:t>
            </a:r>
            <a:r>
              <a:rPr lang="en-US" sz="2000" i="1" spc="-1" dirty="0" err="1">
                <a:solidFill>
                  <a:srgbClr val="404040"/>
                </a:solidFill>
                <a:latin typeface="Calibri"/>
              </a:rPr>
              <a:t>Hinojo</a:t>
            </a:r>
            <a:r>
              <a:rPr lang="en-US" sz="2000" i="1" spc="-1" baseline="30000" dirty="0" err="1">
                <a:solidFill>
                  <a:srgbClr val="404040"/>
                </a:solidFill>
                <a:latin typeface="Calibri"/>
              </a:rPr>
              <a:t>a</a:t>
            </a:r>
            <a:r>
              <a:rPr lang="en-US" sz="2000" i="1" spc="-1" baseline="30000" dirty="0">
                <a:solidFill>
                  <a:srgbClr val="404040"/>
                </a:solidFill>
                <a:latin typeface="Calibri"/>
              </a:rPr>
              <a:t> </a:t>
            </a: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,</a:t>
            </a:r>
            <a:r>
              <a:rPr lang="en-US" sz="2000" i="1" spc="-1" baseline="30000" dirty="0">
                <a:solidFill>
                  <a:srgbClr val="404040"/>
                </a:solidFill>
                <a:latin typeface="Calibri"/>
              </a:rPr>
              <a:t> </a:t>
            </a: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Fernando </a:t>
            </a:r>
            <a:r>
              <a:rPr lang="en-US" sz="2000" i="1" spc="-1" dirty="0" err="1">
                <a:solidFill>
                  <a:srgbClr val="404040"/>
                </a:solidFill>
                <a:latin typeface="Calibri"/>
              </a:rPr>
              <a:t>Márquez</a:t>
            </a:r>
            <a:r>
              <a:rPr lang="en-US" sz="2000" i="1" spc="-1" baseline="30000" dirty="0" err="1">
                <a:solidFill>
                  <a:srgbClr val="404040"/>
                </a:solidFill>
                <a:latin typeface="Calibri"/>
              </a:rPr>
              <a:t>a</a:t>
            </a:r>
            <a:r>
              <a:rPr lang="en-US" sz="2000" i="1" spc="-1" baseline="30000" dirty="0">
                <a:solidFill>
                  <a:srgbClr val="404040"/>
                </a:solidFill>
                <a:latin typeface="Calibri"/>
              </a:rPr>
              <a:t> </a:t>
            </a: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, Clara I. </a:t>
            </a:r>
            <a:r>
              <a:rPr lang="en-US" sz="2000" i="1" spc="-1" dirty="0" err="1">
                <a:solidFill>
                  <a:srgbClr val="404040"/>
                </a:solidFill>
                <a:latin typeface="Calibri"/>
              </a:rPr>
              <a:t>Luján</a:t>
            </a:r>
            <a:r>
              <a:rPr lang="en-US" sz="2000" i="1" spc="-1" baseline="30000" dirty="0" err="1">
                <a:solidFill>
                  <a:srgbClr val="404040"/>
                </a:solidFill>
                <a:latin typeface="Calibri"/>
              </a:rPr>
              <a:t>a</a:t>
            </a:r>
            <a:r>
              <a:rPr lang="en-US" sz="2000" i="1" spc="-1" baseline="30000" dirty="0">
                <a:solidFill>
                  <a:srgbClr val="404040"/>
                </a:solidFill>
                <a:latin typeface="Calibri"/>
              </a:rPr>
              <a:t> </a:t>
            </a: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,</a:t>
            </a:r>
            <a:r>
              <a:rPr lang="en-US" sz="2000" i="1" spc="-1" baseline="30000" dirty="0">
                <a:solidFill>
                  <a:srgbClr val="404040"/>
                </a:solidFill>
                <a:latin typeface="Calibri"/>
              </a:rPr>
              <a:t> </a:t>
            </a: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Jorge </a:t>
            </a:r>
            <a:r>
              <a:rPr lang="en-US" sz="2000" i="1" spc="-1" dirty="0" err="1">
                <a:solidFill>
                  <a:srgbClr val="404040"/>
                </a:solidFill>
                <a:latin typeface="Calibri"/>
              </a:rPr>
              <a:t>Jiménez</a:t>
            </a:r>
            <a:r>
              <a:rPr lang="en-US" sz="2000" i="1" spc="-1" baseline="30000" dirty="0" err="1">
                <a:solidFill>
                  <a:srgbClr val="404040"/>
                </a:solidFill>
                <a:latin typeface="Calibri"/>
              </a:rPr>
              <a:t>a</a:t>
            </a:r>
            <a:r>
              <a:rPr lang="en-US" sz="2000" i="1" spc="-1" baseline="30000" dirty="0">
                <a:solidFill>
                  <a:srgbClr val="404040"/>
                </a:solidFill>
                <a:latin typeface="Calibri"/>
              </a:rPr>
              <a:t> </a:t>
            </a: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,</a:t>
            </a:r>
            <a:r>
              <a:rPr lang="en-US" sz="2000" i="1" spc="-1" baseline="30000" dirty="0">
                <a:solidFill>
                  <a:srgbClr val="404040"/>
                </a:solidFill>
                <a:latin typeface="Calibri"/>
              </a:rPr>
              <a:t> </a:t>
            </a: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Luis </a:t>
            </a:r>
            <a:r>
              <a:rPr lang="en-US" sz="2000" i="1" spc="-1" dirty="0" err="1">
                <a:solidFill>
                  <a:srgbClr val="404040"/>
                </a:solidFill>
                <a:latin typeface="Calibri"/>
              </a:rPr>
              <a:t>Callejón</a:t>
            </a:r>
            <a:r>
              <a:rPr lang="en-US" sz="2000" i="1" spc="-1" baseline="30000" dirty="0" err="1">
                <a:solidFill>
                  <a:srgbClr val="404040"/>
                </a:solidFill>
                <a:latin typeface="Calibri"/>
              </a:rPr>
              <a:t>a</a:t>
            </a:r>
            <a:r>
              <a:rPr lang="en-US" sz="2000" i="1" spc="-1" baseline="30000" dirty="0">
                <a:solidFill>
                  <a:srgbClr val="404040"/>
                </a:solidFill>
                <a:latin typeface="Calibri"/>
              </a:rPr>
              <a:t> </a:t>
            </a: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,</a:t>
            </a:r>
            <a:r>
              <a:rPr lang="en-US" sz="2000" i="1" spc="-1" baseline="30000" dirty="0">
                <a:solidFill>
                  <a:srgbClr val="404040"/>
                </a:solidFill>
                <a:latin typeface="Calibri"/>
              </a:rPr>
              <a:t> </a:t>
            </a: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Fernando </a:t>
            </a:r>
            <a:r>
              <a:rPr lang="en-US" sz="2000" i="1" spc="-1" dirty="0" err="1">
                <a:solidFill>
                  <a:srgbClr val="404040"/>
                </a:solidFill>
                <a:latin typeface="Calibri"/>
              </a:rPr>
              <a:t>Muñoz</a:t>
            </a:r>
            <a:r>
              <a:rPr lang="en-US" sz="2000" i="1" spc="-1" baseline="30000" dirty="0" err="1">
                <a:solidFill>
                  <a:srgbClr val="404040"/>
                </a:solidFill>
                <a:latin typeface="Calibri"/>
              </a:rPr>
              <a:t>a</a:t>
            </a:r>
            <a:r>
              <a:rPr lang="en-US" sz="2000" i="1" spc="-1" baseline="30000" dirty="0">
                <a:solidFill>
                  <a:srgbClr val="404040"/>
                </a:solidFill>
                <a:latin typeface="Calibri"/>
              </a:rPr>
              <a:t> </a:t>
            </a:r>
            <a:r>
              <a:rPr lang="en-US" sz="2000" i="1" spc="-1" dirty="0">
                <a:solidFill>
                  <a:srgbClr val="404040"/>
                </a:solidFill>
                <a:latin typeface="Calibri"/>
              </a:rPr>
              <a:t>,</a:t>
            </a:r>
            <a:r>
              <a:rPr lang="en-US" sz="2000" i="1" spc="-1" baseline="30000" dirty="0">
                <a:solidFill>
                  <a:srgbClr val="404040"/>
                </a:solidFill>
                <a:latin typeface="Calibri"/>
              </a:rPr>
              <a:t> </a:t>
            </a:r>
            <a:r>
              <a:rPr lang="en-US" sz="2000" b="0" i="1" u="sng" strike="noStrike" spc="-1" dirty="0">
                <a:solidFill>
                  <a:srgbClr val="404040"/>
                </a:solidFill>
                <a:latin typeface="Calibri"/>
                <a:ea typeface="DejaVu Sans"/>
              </a:rPr>
              <a:t>Francisco Rogelio </a:t>
            </a:r>
            <a:r>
              <a:rPr lang="en-US" sz="2000" b="0" i="1" u="sng" strike="noStrike" spc="-1" dirty="0" err="1">
                <a:solidFill>
                  <a:srgbClr val="404040"/>
                </a:solidFill>
                <a:latin typeface="Calibri"/>
                <a:ea typeface="DejaVu Sans"/>
              </a:rPr>
              <a:t>Palomo</a:t>
            </a:r>
            <a:r>
              <a:rPr lang="en-US" sz="2000" b="0" i="1" u="sng" strike="noStrike" spc="-1" dirty="0">
                <a:solidFill>
                  <a:srgbClr val="404040"/>
                </a:solidFill>
                <a:latin typeface="Calibri"/>
                <a:ea typeface="DejaVu Sans"/>
              </a:rPr>
              <a:t> </a:t>
            </a:r>
            <a:r>
              <a:rPr lang="en-US" sz="2000" b="0" i="1" u="sng" strike="noStrike" spc="-1" baseline="30000" dirty="0">
                <a:solidFill>
                  <a:srgbClr val="404040"/>
                </a:solidFill>
                <a:latin typeface="Calibri"/>
                <a:ea typeface="DejaVu Sans"/>
              </a:rPr>
              <a:t>a</a:t>
            </a:r>
            <a:r>
              <a:rPr lang="en-US" sz="2000" b="0" i="1" strike="noStrike" spc="-1" dirty="0">
                <a:solidFill>
                  <a:srgbClr val="404040"/>
                </a:solidFill>
                <a:latin typeface="Calibri"/>
                <a:ea typeface="DejaVu Sans"/>
              </a:rPr>
              <a:t/>
            </a:r>
            <a:br>
              <a:rPr lang="en-US" sz="2000" b="0" i="1" strike="noStrike" spc="-1" dirty="0">
                <a:solidFill>
                  <a:srgbClr val="404040"/>
                </a:solidFill>
                <a:latin typeface="Calibri"/>
                <a:ea typeface="DejaVu Sans"/>
              </a:rPr>
            </a:br>
            <a:r>
              <a:rPr lang="en-US" sz="1800" b="0" i="1" strike="noStrike" spc="-1" dirty="0">
                <a:solidFill>
                  <a:srgbClr val="404040"/>
                </a:solidFill>
                <a:latin typeface="Calibri"/>
                <a:ea typeface="DejaVu Sans"/>
              </a:rPr>
              <a:t> fpalomo@us.es, </a:t>
            </a:r>
          </a:p>
          <a:p>
            <a:pPr algn="ctr">
              <a:lnSpc>
                <a:spcPct val="100000"/>
              </a:lnSpc>
            </a:pPr>
            <a:r>
              <a:rPr lang="en-US" sz="1600" b="0" i="1" strike="noStrike" spc="-1" baseline="30000" dirty="0">
                <a:solidFill>
                  <a:srgbClr val="404040"/>
                </a:solidFill>
                <a:latin typeface="Calibri"/>
                <a:ea typeface="DejaVu Sans"/>
              </a:rPr>
              <a:t>a</a:t>
            </a:r>
            <a:r>
              <a:rPr lang="en-US" sz="1600" b="0" i="1" strike="noStrike" spc="-1" dirty="0">
                <a:solidFill>
                  <a:srgbClr val="404040"/>
                </a:solidFill>
                <a:latin typeface="Calibri"/>
                <a:ea typeface="DejaVu Sans"/>
              </a:rPr>
              <a:t> Electronic Engineering Department of School for Engineering in University of Seville, Spain</a:t>
            </a: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600" b="0" strike="noStrike" spc="-1" dirty="0">
              <a:latin typeface="Arial"/>
            </a:endParaRPr>
          </a:p>
        </p:txBody>
      </p:sp>
      <p:sp>
        <p:nvSpPr>
          <p:cNvPr id="46" name="CustomShape 3"/>
          <p:cNvSpPr/>
          <p:nvPr/>
        </p:nvSpPr>
        <p:spPr>
          <a:xfrm>
            <a:off x="152460" y="915426"/>
            <a:ext cx="11886480" cy="76798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4400" b="1" strike="noStrike" spc="-1">
                <a:solidFill>
                  <a:srgbClr val="FFFFFF"/>
                </a:solidFill>
                <a:latin typeface="Segoe UI"/>
                <a:ea typeface="Segoe UI"/>
              </a:rPr>
              <a:t>Nanomaps Chip</a:t>
            </a:r>
            <a:endParaRPr lang="en-US" sz="4400" b="0" strike="noStrike" spc="-1">
              <a:latin typeface="Arial"/>
            </a:endParaRPr>
          </a:p>
        </p:txBody>
      </p:sp>
      <p:pic>
        <p:nvPicPr>
          <p:cNvPr id="49" name="Picture 2" descr="File:Emblema Universidad de Sevilla.png - Wikimedia Commons"/>
          <p:cNvPicPr/>
          <p:nvPr/>
        </p:nvPicPr>
        <p:blipFill>
          <a:blip r:embed="rId3"/>
          <a:stretch/>
        </p:blipFill>
        <p:spPr>
          <a:xfrm>
            <a:off x="132120" y="5980112"/>
            <a:ext cx="837698" cy="815967"/>
          </a:xfrm>
          <a:prstGeom prst="rect">
            <a:avLst/>
          </a:prstGeom>
          <a:ln w="0">
            <a:noFill/>
          </a:ln>
        </p:spPr>
      </p:pic>
      <p:pic>
        <p:nvPicPr>
          <p:cNvPr id="50" name="Picture 4"/>
          <p:cNvPicPr/>
          <p:nvPr/>
        </p:nvPicPr>
        <p:blipFill>
          <a:blip r:embed="rId4"/>
          <a:stretch/>
        </p:blipFill>
        <p:spPr>
          <a:xfrm>
            <a:off x="10554681" y="5980113"/>
            <a:ext cx="1374082" cy="815967"/>
          </a:xfrm>
          <a:prstGeom prst="rect">
            <a:avLst/>
          </a:prstGeom>
          <a:ln w="0">
            <a:noFill/>
          </a:ln>
        </p:spPr>
      </p:pic>
      <p:sp>
        <p:nvSpPr>
          <p:cNvPr id="2" name="Rectángulo 1"/>
          <p:cNvSpPr/>
          <p:nvPr/>
        </p:nvSpPr>
        <p:spPr>
          <a:xfrm>
            <a:off x="3260822" y="6426747"/>
            <a:ext cx="6084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September 1</a:t>
            </a:r>
            <a:r>
              <a:rPr lang="en-US" baseline="30000"/>
              <a:t>st</a:t>
            </a:r>
            <a:r>
              <a:rPr lang="en-US"/>
              <a:t> 2022 </a:t>
            </a:r>
            <a:r>
              <a:rPr lang="en-US">
                <a:hlinkClick r:id="rId5"/>
              </a:rPr>
              <a:t>https://indico.cern.ch/event/1196255/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539" y="-8568"/>
            <a:ext cx="12191401" cy="866188"/>
            <a:chOff x="539" y="-8568"/>
            <a:chExt cx="12191401" cy="866188"/>
          </a:xfrm>
        </p:grpSpPr>
        <p:sp>
          <p:nvSpPr>
            <p:cNvPr id="54" name="CustomShape 1"/>
            <p:cNvSpPr/>
            <p:nvPr/>
          </p:nvSpPr>
          <p:spPr>
            <a:xfrm rot="5400000">
              <a:off x="5667700" y="-5666619"/>
              <a:ext cx="857079" cy="121914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5" name="CustomShape 2"/>
            <p:cNvSpPr/>
            <p:nvPr/>
          </p:nvSpPr>
          <p:spPr>
            <a:xfrm>
              <a:off x="3292560" y="116640"/>
              <a:ext cx="6687000" cy="532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58" name="Picture 2" descr="File:Emblema Universidad de Sevilla.png - Wikimedia Commons"/>
            <p:cNvPicPr/>
            <p:nvPr/>
          </p:nvPicPr>
          <p:blipFill>
            <a:blip r:embed="rId3"/>
            <a:stretch/>
          </p:blipFill>
          <p:spPr>
            <a:xfrm>
              <a:off x="539" y="0"/>
              <a:ext cx="793080" cy="857618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14125" y="-8568"/>
              <a:ext cx="1377815" cy="816935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CustomShape 3"/>
            <p:cNvSpPr/>
            <p:nvPr/>
          </p:nvSpPr>
          <p:spPr>
            <a:xfrm>
              <a:off x="79865" y="40380"/>
              <a:ext cx="11886480" cy="767987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-ES" sz="4400" b="1" strike="noStrike" spc="-1">
                  <a:solidFill>
                    <a:srgbClr val="FFFFFF"/>
                  </a:solidFill>
                  <a:latin typeface="Segoe UI"/>
                  <a:ea typeface="Segoe UI"/>
                </a:rPr>
                <a:t>General Description</a:t>
              </a:r>
              <a:endParaRPr lang="en-US" sz="4400" b="0" strike="noStrike" spc="-1">
                <a:latin typeface="Arial"/>
              </a:endParaRPr>
            </a:p>
          </p:txBody>
        </p:sp>
      </p:grpSp>
      <p:sp>
        <p:nvSpPr>
          <p:cNvPr id="61" name="CustomShape 6"/>
          <p:cNvSpPr/>
          <p:nvPr/>
        </p:nvSpPr>
        <p:spPr>
          <a:xfrm>
            <a:off x="346364" y="2063015"/>
            <a:ext cx="8025808" cy="193499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031" y="1045897"/>
            <a:ext cx="5415137" cy="546096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9865" y="933878"/>
            <a:ext cx="6250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NANOMAPS </a:t>
            </a:r>
            <a:r>
              <a:rPr lang="es-ES" dirty="0" err="1"/>
              <a:t>is</a:t>
            </a:r>
            <a:r>
              <a:rPr lang="es-ES" dirty="0"/>
              <a:t> a test chip </a:t>
            </a:r>
            <a:r>
              <a:rPr lang="es-ES" dirty="0" err="1"/>
              <a:t>designed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GIE </a:t>
            </a:r>
          </a:p>
          <a:p>
            <a:r>
              <a:rPr lang="es-ES" dirty="0"/>
              <a:t>(</a:t>
            </a:r>
            <a:r>
              <a:rPr lang="es-ES" dirty="0" err="1"/>
              <a:t>Group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Electronic </a:t>
            </a:r>
            <a:r>
              <a:rPr lang="es-ES" dirty="0" err="1"/>
              <a:t>Engineering</a:t>
            </a:r>
            <a:r>
              <a:rPr lang="es-ES" dirty="0"/>
              <a:t>) at </a:t>
            </a:r>
            <a:r>
              <a:rPr lang="es-ES" dirty="0" err="1"/>
              <a:t>School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Engineering</a:t>
            </a:r>
            <a:r>
              <a:rPr lang="es-ES" dirty="0"/>
              <a:t>,</a:t>
            </a:r>
          </a:p>
          <a:p>
            <a:r>
              <a:rPr lang="es-ES" dirty="0"/>
              <a:t>Sevilla, </a:t>
            </a:r>
            <a:r>
              <a:rPr lang="es-ES" dirty="0" err="1"/>
              <a:t>just</a:t>
            </a:r>
            <a:r>
              <a:rPr lang="es-ES" dirty="0"/>
              <a:t> </a:t>
            </a:r>
            <a:r>
              <a:rPr lang="es-ES" dirty="0" err="1"/>
              <a:t>sent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LFoundry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manufacturing</a:t>
            </a:r>
            <a:r>
              <a:rPr lang="es-ES" dirty="0"/>
              <a:t>.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79865" y="1863935"/>
            <a:ext cx="6269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derived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MPW3 chip </a:t>
            </a:r>
            <a:r>
              <a:rPr lang="es-ES" dirty="0" err="1"/>
              <a:t>design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test new pixel</a:t>
            </a:r>
          </a:p>
          <a:p>
            <a:r>
              <a:rPr lang="es-ES" dirty="0"/>
              <a:t>analog </a:t>
            </a:r>
            <a:r>
              <a:rPr lang="es-ES" dirty="0" err="1"/>
              <a:t>backend</a:t>
            </a:r>
            <a:r>
              <a:rPr lang="es-ES" dirty="0"/>
              <a:t> </a:t>
            </a:r>
            <a:r>
              <a:rPr lang="es-ES" dirty="0" err="1"/>
              <a:t>designs</a:t>
            </a:r>
            <a:r>
              <a:rPr lang="es-ES" dirty="0"/>
              <a:t>.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5250" y="3511459"/>
            <a:ext cx="64047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The</a:t>
            </a:r>
            <a:r>
              <a:rPr lang="es-ES" dirty="0"/>
              <a:t> TDC </a:t>
            </a:r>
            <a:r>
              <a:rPr lang="es-ES" dirty="0" err="1"/>
              <a:t>implements</a:t>
            </a:r>
            <a:r>
              <a:rPr lang="es-ES" dirty="0"/>
              <a:t> </a:t>
            </a:r>
            <a:r>
              <a:rPr lang="es-ES" dirty="0" err="1"/>
              <a:t>VCDLs</a:t>
            </a:r>
            <a:r>
              <a:rPr lang="es-ES" dirty="0"/>
              <a:t> (</a:t>
            </a:r>
            <a:r>
              <a:rPr lang="es-ES" dirty="0" err="1"/>
              <a:t>Voltage</a:t>
            </a:r>
            <a:r>
              <a:rPr lang="es-ES" dirty="0"/>
              <a:t> </a:t>
            </a:r>
            <a:r>
              <a:rPr lang="es-ES" err="1"/>
              <a:t>Controlled</a:t>
            </a:r>
            <a:r>
              <a:rPr lang="es-ES"/>
              <a:t> </a:t>
            </a:r>
            <a:r>
              <a:rPr lang="es-ES" smtClean="0"/>
              <a:t>Delay</a:t>
            </a:r>
          </a:p>
          <a:p>
            <a:r>
              <a:rPr lang="es-ES" smtClean="0"/>
              <a:t>Line</a:t>
            </a:r>
            <a:r>
              <a:rPr lang="es-ES" dirty="0"/>
              <a:t>). </a:t>
            </a:r>
            <a:r>
              <a:rPr lang="es-ES" dirty="0" err="1"/>
              <a:t>To</a:t>
            </a:r>
            <a:r>
              <a:rPr lang="es-ES" dirty="0"/>
              <a:t> reduce pixel </a:t>
            </a:r>
            <a:r>
              <a:rPr lang="es-ES" dirty="0" err="1"/>
              <a:t>area</a:t>
            </a:r>
            <a:r>
              <a:rPr lang="es-ES" dirty="0"/>
              <a:t> and </a:t>
            </a:r>
            <a:r>
              <a:rPr lang="es-ES" dirty="0" err="1"/>
              <a:t>routing</a:t>
            </a:r>
            <a:r>
              <a:rPr lang="es-ES" dirty="0"/>
              <a:t>, </a:t>
            </a:r>
            <a:r>
              <a:rPr lang="es-ES" dirty="0" err="1"/>
              <a:t>the</a:t>
            </a:r>
            <a:r>
              <a:rPr lang="es-ES" dirty="0"/>
              <a:t> TDC </a:t>
            </a:r>
            <a:r>
              <a:rPr lang="es-ES" err="1"/>
              <a:t>is</a:t>
            </a:r>
            <a:r>
              <a:rPr lang="es-ES"/>
              <a:t> </a:t>
            </a:r>
            <a:r>
              <a:rPr lang="es-ES" smtClean="0"/>
              <a:t>distributed</a:t>
            </a:r>
            <a:r>
              <a:rPr lang="es-ES" dirty="0"/>
              <a:t>: </a:t>
            </a:r>
            <a:r>
              <a:rPr lang="es-ES" dirty="0" err="1"/>
              <a:t>inside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pixel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find</a:t>
            </a:r>
            <a:r>
              <a:rPr lang="es-ES" dirty="0"/>
              <a:t> a VCDL, </a:t>
            </a:r>
            <a:r>
              <a:rPr lang="es-ES" dirty="0" err="1"/>
              <a:t>outside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Digital </a:t>
            </a:r>
            <a:r>
              <a:rPr lang="es-ES" dirty="0" err="1"/>
              <a:t>Delay</a:t>
            </a:r>
            <a:r>
              <a:rPr lang="es-ES" dirty="0"/>
              <a:t> </a:t>
            </a:r>
            <a:r>
              <a:rPr lang="es-ES" dirty="0" err="1"/>
              <a:t>Lines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set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voltage</a:t>
            </a:r>
            <a:r>
              <a:rPr lang="es-ES" dirty="0"/>
              <a:t> control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double</a:t>
            </a:r>
            <a:r>
              <a:rPr lang="es-ES" dirty="0"/>
              <a:t> </a:t>
            </a:r>
            <a:r>
              <a:rPr lang="es-ES" dirty="0" err="1"/>
              <a:t>column</a:t>
            </a:r>
            <a:r>
              <a:rPr lang="es-ES" dirty="0"/>
              <a:t>.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79865" y="2568847"/>
            <a:ext cx="6203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The</a:t>
            </a:r>
            <a:r>
              <a:rPr lang="es-ES" dirty="0"/>
              <a:t> new analog </a:t>
            </a:r>
            <a:r>
              <a:rPr lang="es-ES" dirty="0" err="1"/>
              <a:t>backend</a:t>
            </a:r>
            <a:r>
              <a:rPr lang="es-ES" dirty="0"/>
              <a:t> </a:t>
            </a:r>
            <a:r>
              <a:rPr lang="es-ES" dirty="0" err="1"/>
              <a:t>design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TDC (Time </a:t>
            </a:r>
            <a:r>
              <a:rPr lang="es-ES" dirty="0" err="1"/>
              <a:t>to</a:t>
            </a:r>
            <a:r>
              <a:rPr lang="es-ES" dirty="0"/>
              <a:t> Digital</a:t>
            </a:r>
          </a:p>
          <a:p>
            <a:r>
              <a:rPr lang="es-ES" dirty="0" err="1"/>
              <a:t>Converter</a:t>
            </a:r>
            <a:r>
              <a:rPr lang="es-ES" dirty="0"/>
              <a:t>) </a:t>
            </a:r>
            <a:r>
              <a:rPr lang="es-ES" dirty="0" err="1"/>
              <a:t>to</a:t>
            </a:r>
            <a:r>
              <a:rPr lang="es-ES" dirty="0"/>
              <a:t> reduce </a:t>
            </a:r>
            <a:r>
              <a:rPr lang="es-ES" dirty="0" err="1"/>
              <a:t>the</a:t>
            </a:r>
            <a:r>
              <a:rPr lang="es-ES" dirty="0"/>
              <a:t> Time </a:t>
            </a:r>
            <a:r>
              <a:rPr lang="es-ES" dirty="0" err="1"/>
              <a:t>Walk</a:t>
            </a:r>
            <a:r>
              <a:rPr lang="es-ES" dirty="0"/>
              <a:t> error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measuring</a:t>
            </a:r>
            <a:r>
              <a:rPr lang="es-ES" dirty="0"/>
              <a:t> </a:t>
            </a:r>
            <a:r>
              <a:rPr lang="es-ES" dirty="0" err="1"/>
              <a:t>the</a:t>
            </a:r>
            <a:endParaRPr lang="es-ES" dirty="0"/>
          </a:p>
          <a:p>
            <a:r>
              <a:rPr lang="es-ES" dirty="0" err="1"/>
              <a:t>Leading</a:t>
            </a:r>
            <a:r>
              <a:rPr lang="es-ES" dirty="0"/>
              <a:t> Edge/</a:t>
            </a:r>
            <a:r>
              <a:rPr lang="es-ES" dirty="0" err="1"/>
              <a:t>Trailing</a:t>
            </a:r>
            <a:r>
              <a:rPr lang="es-ES" dirty="0"/>
              <a:t> Edge </a:t>
            </a:r>
            <a:r>
              <a:rPr lang="es-ES" dirty="0" err="1"/>
              <a:t>instants</a:t>
            </a:r>
            <a:r>
              <a:rPr lang="es-ES" dirty="0"/>
              <a:t> (Time </a:t>
            </a:r>
            <a:r>
              <a:rPr lang="es-ES" dirty="0" err="1"/>
              <a:t>Over</a:t>
            </a:r>
            <a:r>
              <a:rPr lang="es-ES" dirty="0"/>
              <a:t> </a:t>
            </a:r>
            <a:r>
              <a:rPr lang="es-ES" dirty="0" err="1"/>
              <a:t>Threshold</a:t>
            </a:r>
            <a:r>
              <a:rPr lang="es-ES" dirty="0"/>
              <a:t>)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14996" y="4993932"/>
            <a:ext cx="6380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The DLL input is connected to COMPOUT, not to </a:t>
            </a:r>
            <a:r>
              <a:rPr lang="es-ES" smtClean="0"/>
              <a:t>CLK so</a:t>
            </a:r>
          </a:p>
          <a:p>
            <a:r>
              <a:rPr lang="es-ES" smtClean="0"/>
              <a:t>the </a:t>
            </a:r>
            <a:r>
              <a:rPr lang="es-ES"/>
              <a:t>VCDL switch only two times per bit, one at LE </a:t>
            </a:r>
            <a:r>
              <a:rPr lang="es-ES" smtClean="0"/>
              <a:t>and the </a:t>
            </a:r>
            <a:r>
              <a:rPr lang="es-ES"/>
              <a:t>next at TE in order to reduce power consumption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30505" y="5986135"/>
            <a:ext cx="6349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Objective: a 2 ns time resolution. Time Stamp at 80 MHz, </a:t>
            </a:r>
          </a:p>
          <a:p>
            <a:r>
              <a:rPr lang="es-ES"/>
              <a:t>TSCLK segmented in 6 slots (5 delay cells for DLL)</a:t>
            </a:r>
          </a:p>
        </p:txBody>
      </p:sp>
    </p:spTree>
    <p:extLst>
      <p:ext uri="{BB962C8B-B14F-4D97-AF65-F5344CB8AC3E}">
        <p14:creationId xmlns:p14="http://schemas.microsoft.com/office/powerpoint/2010/main" val="489206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539" y="-8568"/>
            <a:ext cx="12191401" cy="866188"/>
            <a:chOff x="539" y="-8568"/>
            <a:chExt cx="12191401" cy="866188"/>
          </a:xfrm>
        </p:grpSpPr>
        <p:sp>
          <p:nvSpPr>
            <p:cNvPr id="54" name="CustomShape 1"/>
            <p:cNvSpPr/>
            <p:nvPr/>
          </p:nvSpPr>
          <p:spPr>
            <a:xfrm rot="5400000">
              <a:off x="5667700" y="-5666619"/>
              <a:ext cx="857079" cy="121914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5" name="CustomShape 2"/>
            <p:cNvSpPr/>
            <p:nvPr/>
          </p:nvSpPr>
          <p:spPr>
            <a:xfrm>
              <a:off x="3292560" y="116640"/>
              <a:ext cx="6687000" cy="532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58" name="Picture 2" descr="File:Emblema Universidad de Sevilla.png - Wikimedia Commons"/>
            <p:cNvPicPr/>
            <p:nvPr/>
          </p:nvPicPr>
          <p:blipFill>
            <a:blip r:embed="rId3"/>
            <a:stretch/>
          </p:blipFill>
          <p:spPr>
            <a:xfrm>
              <a:off x="539" y="0"/>
              <a:ext cx="793080" cy="857618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14125" y="-8568"/>
              <a:ext cx="1377815" cy="816935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CustomShape 3"/>
            <p:cNvSpPr/>
            <p:nvPr/>
          </p:nvSpPr>
          <p:spPr>
            <a:xfrm>
              <a:off x="79865" y="40380"/>
              <a:ext cx="11886480" cy="767987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-ES" sz="4400" b="1" strike="noStrike" spc="-1">
                  <a:solidFill>
                    <a:srgbClr val="FFFFFF"/>
                  </a:solidFill>
                  <a:latin typeface="Segoe UI"/>
                  <a:ea typeface="Segoe UI"/>
                </a:rPr>
                <a:t>General Description</a:t>
              </a:r>
              <a:endParaRPr lang="en-US" sz="4400" b="0" strike="noStrike" spc="-1">
                <a:latin typeface="Arial"/>
              </a:endParaRPr>
            </a:p>
          </p:txBody>
        </p:sp>
      </p:grpSp>
      <p:sp>
        <p:nvSpPr>
          <p:cNvPr id="61" name="CustomShape 6"/>
          <p:cNvSpPr/>
          <p:nvPr/>
        </p:nvSpPr>
        <p:spPr>
          <a:xfrm>
            <a:off x="346364" y="2063015"/>
            <a:ext cx="8025808" cy="193499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adroTexto 4"/>
          <p:cNvSpPr txBox="1"/>
          <p:nvPr/>
        </p:nvSpPr>
        <p:spPr>
          <a:xfrm>
            <a:off x="0" y="1036022"/>
            <a:ext cx="63674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NANOMAPS test chip has 12 mm</a:t>
            </a:r>
            <a:r>
              <a:rPr lang="es-ES" baseline="30000" dirty="0"/>
              <a:t>2</a:t>
            </a:r>
            <a:r>
              <a:rPr lang="es-ES" dirty="0"/>
              <a:t>. </a:t>
            </a:r>
            <a:r>
              <a:rPr lang="es-ES" dirty="0" err="1"/>
              <a:t>Several</a:t>
            </a:r>
            <a:r>
              <a:rPr lang="es-ES" dirty="0"/>
              <a:t> </a:t>
            </a:r>
            <a:r>
              <a:rPr lang="es-ES" dirty="0" err="1"/>
              <a:t>cells</a:t>
            </a:r>
            <a:r>
              <a:rPr lang="es-ES" dirty="0"/>
              <a:t>, </a:t>
            </a:r>
            <a:r>
              <a:rPr lang="es-ES" err="1"/>
              <a:t>such</a:t>
            </a:r>
            <a:r>
              <a:rPr lang="es-ES"/>
              <a:t> </a:t>
            </a:r>
            <a:r>
              <a:rPr lang="es-ES" smtClean="0"/>
              <a:t>as</a:t>
            </a:r>
          </a:p>
          <a:p>
            <a:r>
              <a:rPr lang="es-ES" smtClean="0"/>
              <a:t>Biasing </a:t>
            </a:r>
            <a:r>
              <a:rPr lang="es-ES" dirty="0"/>
              <a:t>block, Analog Buffer, </a:t>
            </a:r>
            <a:r>
              <a:rPr lang="es-ES" dirty="0" err="1"/>
              <a:t>most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/>
              <a:t>pixel </a:t>
            </a:r>
            <a:r>
              <a:rPr lang="es-ES" smtClean="0"/>
              <a:t>circuitry and </a:t>
            </a:r>
          </a:p>
          <a:p>
            <a:r>
              <a:rPr lang="es-ES" smtClean="0"/>
              <a:t>PADs </a:t>
            </a:r>
            <a:r>
              <a:rPr lang="es-ES" dirty="0"/>
              <a:t>are </a:t>
            </a:r>
            <a:r>
              <a:rPr lang="es-ES" dirty="0" err="1"/>
              <a:t>reused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MPW3 </a:t>
            </a:r>
            <a:r>
              <a:rPr lang="es-ES" dirty="0" err="1"/>
              <a:t>design</a:t>
            </a:r>
            <a:r>
              <a:rPr lang="es-ES" dirty="0"/>
              <a:t>.</a:t>
            </a:r>
          </a:p>
          <a:p>
            <a:endParaRPr lang="es-ES" baseline="30000" dirty="0">
              <a:solidFill>
                <a:srgbClr val="FF0000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-7134" y="1975643"/>
            <a:ext cx="63810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8x4 PIXEL </a:t>
            </a:r>
            <a:r>
              <a:rPr lang="es-ES" dirty="0" err="1"/>
              <a:t>matrix</a:t>
            </a:r>
            <a:r>
              <a:rPr lang="es-ES" dirty="0"/>
              <a:t>: similar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MPW3 pixel </a:t>
            </a:r>
            <a:r>
              <a:rPr lang="es-ES" err="1"/>
              <a:t>design</a:t>
            </a:r>
            <a:r>
              <a:rPr lang="es-ES"/>
              <a:t> </a:t>
            </a:r>
            <a:r>
              <a:rPr lang="es-ES" smtClean="0"/>
              <a:t>but</a:t>
            </a:r>
          </a:p>
          <a:p>
            <a:pPr algn="just"/>
            <a:r>
              <a:rPr lang="es-ES" smtClean="0"/>
              <a:t>with </a:t>
            </a:r>
            <a:r>
              <a:rPr lang="es-ES" dirty="0"/>
              <a:t>a 75x75 </a:t>
            </a:r>
            <a:r>
              <a:rPr lang="es-ES" dirty="0">
                <a:latin typeface="Symbol" panose="05050102010706020507" pitchFamily="18" charset="2"/>
              </a:rPr>
              <a:t>m</a:t>
            </a:r>
            <a:r>
              <a:rPr lang="es-ES" dirty="0"/>
              <a:t>m2 </a:t>
            </a:r>
            <a:r>
              <a:rPr lang="es-ES" dirty="0" err="1"/>
              <a:t>area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get</a:t>
            </a:r>
            <a:r>
              <a:rPr lang="es-ES" dirty="0"/>
              <a:t> </a:t>
            </a:r>
            <a:r>
              <a:rPr lang="es-ES" dirty="0" err="1"/>
              <a:t>room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new </a:t>
            </a:r>
            <a:r>
              <a:rPr lang="es-ES" dirty="0" err="1"/>
              <a:t>electronics</a:t>
            </a:r>
            <a:r>
              <a:rPr lang="es-ES" dirty="0"/>
              <a:t> and digital </a:t>
            </a:r>
            <a:r>
              <a:rPr lang="es-ES" dirty="0" err="1"/>
              <a:t>routing</a:t>
            </a:r>
            <a:r>
              <a:rPr lang="es-ES" dirty="0"/>
              <a:t>. 2 </a:t>
            </a:r>
            <a:r>
              <a:rPr lang="es-ES" dirty="0" err="1"/>
              <a:t>double</a:t>
            </a:r>
            <a:r>
              <a:rPr lang="es-ES" dirty="0"/>
              <a:t> </a:t>
            </a:r>
            <a:r>
              <a:rPr lang="es-ES" dirty="0" err="1"/>
              <a:t>columns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8 </a:t>
            </a:r>
            <a:r>
              <a:rPr lang="es-ES" dirty="0" err="1"/>
              <a:t>rows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one</a:t>
            </a:r>
            <a:r>
              <a:rPr lang="es-ES" dirty="0"/>
              <a:t>.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double</a:t>
            </a:r>
            <a:r>
              <a:rPr lang="es-ES" dirty="0"/>
              <a:t> </a:t>
            </a:r>
            <a:r>
              <a:rPr lang="es-ES" dirty="0" err="1"/>
              <a:t>column</a:t>
            </a:r>
            <a:r>
              <a:rPr lang="es-ES" dirty="0"/>
              <a:t> has </a:t>
            </a:r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dirty="0" err="1"/>
              <a:t>independent</a:t>
            </a:r>
            <a:r>
              <a:rPr lang="es-ES" dirty="0"/>
              <a:t> DLL</a:t>
            </a:r>
            <a:r>
              <a:rPr lang="es-ES"/>
              <a:t>, </a:t>
            </a:r>
            <a:r>
              <a:rPr lang="es-ES" smtClean="0"/>
              <a:t>with two </a:t>
            </a:r>
            <a:r>
              <a:rPr lang="es-ES" dirty="0" err="1"/>
              <a:t>flavours</a:t>
            </a:r>
            <a:r>
              <a:rPr lang="es-ES" dirty="0"/>
              <a:t>: DLL v1 </a:t>
            </a:r>
            <a:r>
              <a:rPr lang="es-ES" dirty="0" err="1"/>
              <a:t>locks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CLK </a:t>
            </a:r>
            <a:r>
              <a:rPr lang="es-ES" dirty="0" err="1"/>
              <a:t>rising</a:t>
            </a:r>
            <a:r>
              <a:rPr lang="es-ES" dirty="0"/>
              <a:t> </a:t>
            </a:r>
            <a:r>
              <a:rPr lang="es-ES" dirty="0" err="1"/>
              <a:t>edge</a:t>
            </a:r>
            <a:r>
              <a:rPr lang="es-ES" dirty="0"/>
              <a:t>, </a:t>
            </a:r>
            <a:r>
              <a:rPr lang="es-ES"/>
              <a:t>DLL </a:t>
            </a:r>
            <a:r>
              <a:rPr lang="es-ES" smtClean="0"/>
              <a:t>v2 locks </a:t>
            </a:r>
            <a:r>
              <a:rPr lang="es-ES" dirty="0"/>
              <a:t>in </a:t>
            </a:r>
            <a:r>
              <a:rPr lang="es-ES" dirty="0" err="1"/>
              <a:t>both</a:t>
            </a:r>
            <a:r>
              <a:rPr lang="es-ES" dirty="0"/>
              <a:t> </a:t>
            </a:r>
            <a:r>
              <a:rPr lang="es-ES" dirty="0" err="1"/>
              <a:t>rising</a:t>
            </a:r>
            <a:r>
              <a:rPr lang="es-ES" dirty="0"/>
              <a:t> and </a:t>
            </a:r>
            <a:r>
              <a:rPr lang="es-ES" dirty="0" err="1"/>
              <a:t>falling</a:t>
            </a:r>
            <a:r>
              <a:rPr lang="es-ES" dirty="0"/>
              <a:t> </a:t>
            </a:r>
            <a:r>
              <a:rPr lang="es-ES" dirty="0" err="1"/>
              <a:t>edges</a:t>
            </a:r>
            <a:r>
              <a:rPr lang="es-ES" dirty="0"/>
              <a:t>.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0" y="5196036"/>
            <a:ext cx="61991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Test vehicles: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3 75x75 mm2 detector diodes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One Phase Frequency Detector chain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One DLL v2 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-7134" y="3701571"/>
            <a:ext cx="64600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A </a:t>
            </a:r>
            <a:r>
              <a:rPr lang="es-ES" dirty="0" err="1"/>
              <a:t>Redesigned</a:t>
            </a:r>
            <a:r>
              <a:rPr lang="es-ES" dirty="0"/>
              <a:t> digital block. Similar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/>
              <a:t>MPW3 </a:t>
            </a:r>
            <a:r>
              <a:rPr lang="es-ES" smtClean="0"/>
              <a:t>relative</a:t>
            </a:r>
          </a:p>
          <a:p>
            <a:r>
              <a:rPr lang="es-ES" smtClean="0"/>
              <a:t>to </a:t>
            </a:r>
            <a:r>
              <a:rPr lang="es-ES" dirty="0" err="1"/>
              <a:t>slow</a:t>
            </a:r>
            <a:r>
              <a:rPr lang="es-ES" dirty="0"/>
              <a:t> control, </a:t>
            </a:r>
            <a:r>
              <a:rPr lang="es-ES" dirty="0" err="1"/>
              <a:t>monitoring</a:t>
            </a:r>
            <a:r>
              <a:rPr lang="es-ES" dirty="0"/>
              <a:t>, </a:t>
            </a:r>
            <a:r>
              <a:rPr lang="es-ES" dirty="0" err="1"/>
              <a:t>configuration</a:t>
            </a:r>
            <a:r>
              <a:rPr lang="es-ES" dirty="0"/>
              <a:t> and </a:t>
            </a:r>
            <a:r>
              <a:rPr lang="es-ES" err="1"/>
              <a:t>matrix</a:t>
            </a:r>
            <a:r>
              <a:rPr lang="es-ES"/>
              <a:t> </a:t>
            </a:r>
            <a:r>
              <a:rPr lang="es-ES" smtClean="0"/>
              <a:t>data collection</a:t>
            </a:r>
            <a:r>
              <a:rPr lang="es-ES" dirty="0"/>
              <a:t>. New </a:t>
            </a:r>
            <a:r>
              <a:rPr lang="es-ES" dirty="0" err="1"/>
              <a:t>serialization</a:t>
            </a:r>
            <a:r>
              <a:rPr lang="es-ES" dirty="0"/>
              <a:t> and data </a:t>
            </a:r>
            <a:r>
              <a:rPr lang="es-ES" dirty="0" err="1"/>
              <a:t>transmision</a:t>
            </a:r>
            <a:r>
              <a:rPr lang="es-ES" dirty="0"/>
              <a:t> </a:t>
            </a:r>
            <a:r>
              <a:rPr lang="es-ES" err="1"/>
              <a:t>from</a:t>
            </a:r>
            <a:r>
              <a:rPr lang="es-ES"/>
              <a:t> </a:t>
            </a:r>
            <a:r>
              <a:rPr lang="es-ES" smtClean="0"/>
              <a:t>each </a:t>
            </a:r>
            <a:r>
              <a:rPr lang="es-ES" dirty="0" err="1"/>
              <a:t>End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Column</a:t>
            </a:r>
            <a:r>
              <a:rPr lang="es-ES" dirty="0"/>
              <a:t> FIFO </a:t>
            </a:r>
            <a:r>
              <a:rPr lang="es-ES" dirty="0" err="1"/>
              <a:t>to</a:t>
            </a:r>
            <a:r>
              <a:rPr lang="es-ES" dirty="0"/>
              <a:t> output: 5 </a:t>
            </a:r>
            <a:r>
              <a:rPr lang="es-ES"/>
              <a:t>serial-</a:t>
            </a:r>
            <a:r>
              <a:rPr lang="es-ES" err="1"/>
              <a:t>parallel</a:t>
            </a:r>
            <a:r>
              <a:rPr lang="es-ES"/>
              <a:t> </a:t>
            </a:r>
            <a:r>
              <a:rPr lang="es-ES" smtClean="0"/>
              <a:t>registers </a:t>
            </a:r>
            <a:r>
              <a:rPr lang="es-ES" dirty="0"/>
              <a:t>at 80 MHz (</a:t>
            </a:r>
            <a:r>
              <a:rPr lang="es-ES" dirty="0" err="1"/>
              <a:t>there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no 640 MHz </a:t>
            </a:r>
            <a:r>
              <a:rPr lang="es-ES" dirty="0" err="1"/>
              <a:t>clock</a:t>
            </a:r>
            <a:r>
              <a:rPr lang="es-ES" dirty="0"/>
              <a:t>).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6460031" y="1045897"/>
            <a:ext cx="5415137" cy="5460963"/>
            <a:chOff x="6460031" y="1045897"/>
            <a:chExt cx="5415137" cy="5460963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0031" y="1045897"/>
              <a:ext cx="5415137" cy="5460963"/>
            </a:xfrm>
            <a:prstGeom prst="rect">
              <a:avLst/>
            </a:prstGeom>
          </p:spPr>
        </p:pic>
        <p:sp>
          <p:nvSpPr>
            <p:cNvPr id="8" name="Rectángulo redondeado 7"/>
            <p:cNvSpPr/>
            <p:nvPr/>
          </p:nvSpPr>
          <p:spPr>
            <a:xfrm>
              <a:off x="8501909" y="2751504"/>
              <a:ext cx="1359569" cy="1432608"/>
            </a:xfrm>
            <a:prstGeom prst="roundRect">
              <a:avLst/>
            </a:prstGeom>
            <a:noFill/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ángulo redondeado 25"/>
            <p:cNvSpPr/>
            <p:nvPr/>
          </p:nvSpPr>
          <p:spPr>
            <a:xfrm>
              <a:off x="6641903" y="1109181"/>
              <a:ext cx="1556358" cy="765558"/>
            </a:xfrm>
            <a:prstGeom prst="roundRect">
              <a:avLst/>
            </a:prstGeom>
            <a:noFill/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6949201" y="1485502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>
                  <a:solidFill>
                    <a:srgbClr val="FFFF00"/>
                  </a:solidFill>
                </a:rPr>
                <a:t>Detectors</a:t>
              </a:r>
              <a:endParaRPr lang="en-US" b="1">
                <a:solidFill>
                  <a:srgbClr val="FFFF00"/>
                </a:solidFill>
              </a:endParaRP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8484178" y="2347821"/>
              <a:ext cx="1467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>
                  <a:solidFill>
                    <a:srgbClr val="FFFF00"/>
                  </a:solidFill>
                </a:rPr>
                <a:t>Pixel Matrix</a:t>
              </a:r>
              <a:endParaRPr lang="en-US" b="1">
                <a:solidFill>
                  <a:srgbClr val="FFFF00"/>
                </a:solidFill>
              </a:endParaRPr>
            </a:p>
          </p:txBody>
        </p:sp>
        <p:sp>
          <p:nvSpPr>
            <p:cNvPr id="30" name="Rectángulo redondeado 29"/>
            <p:cNvSpPr/>
            <p:nvPr/>
          </p:nvSpPr>
          <p:spPr>
            <a:xfrm>
              <a:off x="10414049" y="1663832"/>
              <a:ext cx="1285255" cy="1434209"/>
            </a:xfrm>
            <a:prstGeom prst="roundRect">
              <a:avLst/>
            </a:prstGeom>
            <a:noFill/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10527188" y="3083908"/>
              <a:ext cx="126188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b="1">
                  <a:solidFill>
                    <a:srgbClr val="FFFF00"/>
                  </a:solidFill>
                </a:rPr>
                <a:t>PFD +</a:t>
              </a:r>
            </a:p>
            <a:p>
              <a:pPr algn="ctr"/>
              <a:r>
                <a:rPr lang="es-ES" b="1">
                  <a:solidFill>
                    <a:srgbClr val="FFFF00"/>
                  </a:solidFill>
                </a:rPr>
                <a:t>DLL v2</a:t>
              </a:r>
            </a:p>
            <a:p>
              <a:pPr algn="ctr"/>
              <a:r>
                <a:rPr lang="es-ES" b="1">
                  <a:solidFill>
                    <a:srgbClr val="FFFF00"/>
                  </a:solidFill>
                </a:rPr>
                <a:t>test block</a:t>
              </a:r>
              <a:endParaRPr lang="en-US" b="1">
                <a:solidFill>
                  <a:srgbClr val="FFFF00"/>
                </a:solidFill>
              </a:endParaRPr>
            </a:p>
          </p:txBody>
        </p:sp>
        <p:sp>
          <p:nvSpPr>
            <p:cNvPr id="32" name="Rectángulo redondeado 31"/>
            <p:cNvSpPr/>
            <p:nvPr/>
          </p:nvSpPr>
          <p:spPr>
            <a:xfrm>
              <a:off x="7210846" y="2871952"/>
              <a:ext cx="725770" cy="1051720"/>
            </a:xfrm>
            <a:prstGeom prst="roundRect">
              <a:avLst/>
            </a:prstGeom>
            <a:noFill/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uadroTexto 32"/>
            <p:cNvSpPr txBox="1"/>
            <p:nvPr/>
          </p:nvSpPr>
          <p:spPr>
            <a:xfrm>
              <a:off x="6908085" y="3979112"/>
              <a:ext cx="13901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b="1">
                  <a:solidFill>
                    <a:srgbClr val="FFFF00"/>
                  </a:solidFill>
                </a:rPr>
                <a:t>DLL</a:t>
              </a:r>
            </a:p>
            <a:p>
              <a:pPr algn="ctr"/>
              <a:r>
                <a:rPr lang="es-ES" b="1">
                  <a:solidFill>
                    <a:srgbClr val="FFFF00"/>
                  </a:solidFill>
                </a:rPr>
                <a:t>monitoring</a:t>
              </a:r>
            </a:p>
            <a:p>
              <a:pPr algn="ctr"/>
              <a:r>
                <a:rPr lang="es-ES" b="1">
                  <a:solidFill>
                    <a:srgbClr val="FFFF00"/>
                  </a:solidFill>
                </a:rPr>
                <a:t>buffer</a:t>
              </a:r>
              <a:endParaRPr lang="en-US" b="1">
                <a:solidFill>
                  <a:srgbClr val="FFFF00"/>
                </a:solidFill>
              </a:endParaRPr>
            </a:p>
          </p:txBody>
        </p:sp>
        <p:sp>
          <p:nvSpPr>
            <p:cNvPr id="34" name="CuadroTexto 33"/>
            <p:cNvSpPr txBox="1"/>
            <p:nvPr/>
          </p:nvSpPr>
          <p:spPr>
            <a:xfrm>
              <a:off x="8531261" y="5149870"/>
              <a:ext cx="14285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b="1">
                  <a:solidFill>
                    <a:srgbClr val="FFFF00"/>
                  </a:solidFill>
                </a:rPr>
                <a:t>Digital</a:t>
              </a:r>
            </a:p>
            <a:p>
              <a:pPr algn="ctr"/>
              <a:r>
                <a:rPr lang="es-ES" b="1">
                  <a:solidFill>
                    <a:srgbClr val="FFFF00"/>
                  </a:solidFill>
                </a:rPr>
                <a:t>Electronics</a:t>
              </a:r>
              <a:endParaRPr lang="en-US" b="1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2593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539" y="-8568"/>
            <a:ext cx="12191401" cy="866188"/>
            <a:chOff x="539" y="-8568"/>
            <a:chExt cx="12191401" cy="866188"/>
          </a:xfrm>
        </p:grpSpPr>
        <p:sp>
          <p:nvSpPr>
            <p:cNvPr id="54" name="CustomShape 1"/>
            <p:cNvSpPr/>
            <p:nvPr/>
          </p:nvSpPr>
          <p:spPr>
            <a:xfrm rot="5400000">
              <a:off x="5667700" y="-5666619"/>
              <a:ext cx="857079" cy="121914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5" name="CustomShape 2"/>
            <p:cNvSpPr/>
            <p:nvPr/>
          </p:nvSpPr>
          <p:spPr>
            <a:xfrm>
              <a:off x="3292560" y="116640"/>
              <a:ext cx="6687000" cy="532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58" name="Picture 2" descr="File:Emblema Universidad de Sevilla.png - Wikimedia Commons"/>
            <p:cNvPicPr/>
            <p:nvPr/>
          </p:nvPicPr>
          <p:blipFill>
            <a:blip r:embed="rId3"/>
            <a:stretch/>
          </p:blipFill>
          <p:spPr>
            <a:xfrm>
              <a:off x="539" y="0"/>
              <a:ext cx="793080" cy="857618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14125" y="-8568"/>
              <a:ext cx="1377815" cy="816935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CustomShape 3"/>
            <p:cNvSpPr/>
            <p:nvPr/>
          </p:nvSpPr>
          <p:spPr>
            <a:xfrm>
              <a:off x="79865" y="40380"/>
              <a:ext cx="11886480" cy="767987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-ES" sz="4400" b="1" strike="noStrike" spc="-1">
                  <a:solidFill>
                    <a:srgbClr val="FFFFFF"/>
                  </a:solidFill>
                  <a:latin typeface="Segoe UI"/>
                  <a:ea typeface="Segoe UI"/>
                </a:rPr>
                <a:t>Needs</a:t>
              </a:r>
              <a:endParaRPr lang="en-US" sz="4400" b="0" strike="noStrike" spc="-1">
                <a:latin typeface="Arial"/>
              </a:endParaRPr>
            </a:p>
          </p:txBody>
        </p:sp>
      </p:grpSp>
      <p:sp>
        <p:nvSpPr>
          <p:cNvPr id="61" name="CustomShape 6"/>
          <p:cNvSpPr/>
          <p:nvPr/>
        </p:nvSpPr>
        <p:spPr>
          <a:xfrm>
            <a:off x="346364" y="2063015"/>
            <a:ext cx="8025808" cy="193499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adroTexto 9"/>
          <p:cNvSpPr txBox="1"/>
          <p:nvPr/>
        </p:nvSpPr>
        <p:spPr>
          <a:xfrm>
            <a:off x="652698" y="2085091"/>
            <a:ext cx="501021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dirty="0" err="1"/>
              <a:t>Nanomaps</a:t>
            </a:r>
            <a:r>
              <a:rPr lang="es-ES" sz="2800" dirty="0"/>
              <a:t> </a:t>
            </a:r>
            <a:r>
              <a:rPr lang="es-ES" sz="2800" dirty="0" err="1"/>
              <a:t>is</a:t>
            </a:r>
            <a:r>
              <a:rPr lang="es-ES" sz="2800" dirty="0"/>
              <a:t> a </a:t>
            </a:r>
            <a:r>
              <a:rPr lang="es-ES" sz="2800" dirty="0" err="1"/>
              <a:t>design</a:t>
            </a:r>
            <a:r>
              <a:rPr lang="es-ES" sz="2800" dirty="0"/>
              <a:t> </a:t>
            </a:r>
            <a:r>
              <a:rPr lang="es-ES" sz="2800" dirty="0" err="1"/>
              <a:t>derived</a:t>
            </a:r>
            <a:r>
              <a:rPr lang="es-ES" sz="2800" dirty="0"/>
              <a:t> </a:t>
            </a:r>
            <a:r>
              <a:rPr lang="es-ES" sz="2800" dirty="0" err="1"/>
              <a:t>from</a:t>
            </a:r>
            <a:r>
              <a:rPr lang="es-ES" sz="2800" dirty="0"/>
              <a:t> </a:t>
            </a:r>
            <a:r>
              <a:rPr lang="es-ES" sz="2800" dirty="0" err="1"/>
              <a:t>the</a:t>
            </a:r>
            <a:r>
              <a:rPr lang="es-ES" sz="2800" dirty="0"/>
              <a:t> MPW3 </a:t>
            </a:r>
            <a:r>
              <a:rPr lang="es-ES" sz="2800" dirty="0" err="1"/>
              <a:t>effort</a:t>
            </a:r>
            <a:r>
              <a:rPr lang="es-ES" sz="2800" dirty="0"/>
              <a:t>. </a:t>
            </a:r>
            <a:r>
              <a:rPr lang="es-ES" sz="2800" dirty="0" err="1"/>
              <a:t>To</a:t>
            </a:r>
            <a:r>
              <a:rPr lang="es-ES" sz="2800" dirty="0"/>
              <a:t> </a:t>
            </a:r>
            <a:r>
              <a:rPr lang="es-ES" sz="2800" dirty="0" err="1"/>
              <a:t>get</a:t>
            </a:r>
            <a:r>
              <a:rPr lang="es-ES" sz="2800" dirty="0"/>
              <a:t>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maximum</a:t>
            </a:r>
            <a:r>
              <a:rPr lang="es-ES" sz="2800" dirty="0"/>
              <a:t> </a:t>
            </a:r>
            <a:r>
              <a:rPr lang="es-ES" sz="2800" dirty="0" err="1"/>
              <a:t>compatibility</a:t>
            </a:r>
            <a:r>
              <a:rPr lang="es-ES" sz="2800" dirty="0"/>
              <a:t> </a:t>
            </a:r>
            <a:r>
              <a:rPr lang="es-ES" sz="2800" dirty="0" err="1"/>
              <a:t>we</a:t>
            </a:r>
            <a:r>
              <a:rPr lang="es-ES" sz="2800" dirty="0"/>
              <a:t> </a:t>
            </a:r>
            <a:r>
              <a:rPr lang="es-ES" sz="2800" dirty="0" err="1"/>
              <a:t>would</a:t>
            </a:r>
            <a:r>
              <a:rPr lang="es-ES" sz="2800" dirty="0"/>
              <a:t> </a:t>
            </a:r>
            <a:r>
              <a:rPr lang="es-ES" sz="2800" dirty="0" err="1"/>
              <a:t>like</a:t>
            </a:r>
            <a:r>
              <a:rPr lang="es-ES" sz="2800" dirty="0"/>
              <a:t> </a:t>
            </a:r>
            <a:r>
              <a:rPr lang="es-ES" sz="2800" dirty="0" err="1"/>
              <a:t>to</a:t>
            </a:r>
            <a:r>
              <a:rPr lang="es-ES" sz="2800" dirty="0"/>
              <a:t> </a:t>
            </a:r>
            <a:r>
              <a:rPr lang="es-ES" sz="2800" dirty="0" err="1"/>
              <a:t>adapt</a:t>
            </a:r>
            <a:r>
              <a:rPr lang="es-ES" sz="2800" dirty="0"/>
              <a:t> </a:t>
            </a:r>
            <a:r>
              <a:rPr lang="es-ES" sz="2800" dirty="0" err="1"/>
              <a:t>the</a:t>
            </a:r>
            <a:r>
              <a:rPr lang="es-ES" sz="2800"/>
              <a:t> MPW3 HDL </a:t>
            </a:r>
            <a:r>
              <a:rPr lang="es-ES" sz="2800" dirty="0"/>
              <a:t>control </a:t>
            </a:r>
            <a:r>
              <a:rPr lang="es-ES" sz="2800" dirty="0" err="1"/>
              <a:t>logic</a:t>
            </a:r>
            <a:r>
              <a:rPr lang="es-ES" sz="2800" dirty="0"/>
              <a:t> and </a:t>
            </a:r>
            <a:r>
              <a:rPr lang="es-ES" sz="2800" dirty="0" err="1"/>
              <a:t>also</a:t>
            </a:r>
            <a:r>
              <a:rPr lang="es-ES" sz="2800" dirty="0"/>
              <a:t> </a:t>
            </a:r>
            <a:r>
              <a:rPr lang="es-ES" sz="2800" dirty="0" err="1"/>
              <a:t>the</a:t>
            </a:r>
            <a:r>
              <a:rPr lang="es-ES" sz="2800" dirty="0"/>
              <a:t> MPW3 PCB </a:t>
            </a:r>
            <a:r>
              <a:rPr lang="es-ES" sz="2800" dirty="0" err="1"/>
              <a:t>designs</a:t>
            </a:r>
            <a:endParaRPr lang="es-ES" sz="2800" dirty="0"/>
          </a:p>
          <a:p>
            <a:endParaRPr lang="es-ES" baseline="30000" dirty="0"/>
          </a:p>
        </p:txBody>
      </p:sp>
      <p:grpSp>
        <p:nvGrpSpPr>
          <p:cNvPr id="11" name="Grupo 10"/>
          <p:cNvGrpSpPr/>
          <p:nvPr/>
        </p:nvGrpSpPr>
        <p:grpSpPr>
          <a:xfrm>
            <a:off x="6460031" y="1045897"/>
            <a:ext cx="5415137" cy="5460963"/>
            <a:chOff x="6460031" y="1045897"/>
            <a:chExt cx="5415137" cy="5460963"/>
          </a:xfrm>
        </p:grpSpPr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0031" y="1045897"/>
              <a:ext cx="5415137" cy="5460963"/>
            </a:xfrm>
            <a:prstGeom prst="rect">
              <a:avLst/>
            </a:prstGeom>
          </p:spPr>
        </p:pic>
        <p:sp>
          <p:nvSpPr>
            <p:cNvPr id="14" name="Rectángulo redondeado 13"/>
            <p:cNvSpPr/>
            <p:nvPr/>
          </p:nvSpPr>
          <p:spPr>
            <a:xfrm>
              <a:off x="8501909" y="2751504"/>
              <a:ext cx="1359569" cy="1432608"/>
            </a:xfrm>
            <a:prstGeom prst="roundRect">
              <a:avLst/>
            </a:prstGeom>
            <a:noFill/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6641903" y="1109181"/>
              <a:ext cx="1556358" cy="765558"/>
            </a:xfrm>
            <a:prstGeom prst="roundRect">
              <a:avLst/>
            </a:prstGeom>
            <a:noFill/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6949201" y="1485502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>
                  <a:solidFill>
                    <a:srgbClr val="FFFF00"/>
                  </a:solidFill>
                </a:rPr>
                <a:t>Detectors</a:t>
              </a:r>
              <a:endParaRPr lang="en-US" b="1">
                <a:solidFill>
                  <a:srgbClr val="FFFF00"/>
                </a:solidFill>
              </a:endParaRP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8484178" y="2347821"/>
              <a:ext cx="1467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>
                  <a:solidFill>
                    <a:srgbClr val="FFFF00"/>
                  </a:solidFill>
                </a:rPr>
                <a:t>Pixel Matrix</a:t>
              </a:r>
              <a:endParaRPr lang="en-US" b="1">
                <a:solidFill>
                  <a:srgbClr val="FFFF00"/>
                </a:solidFill>
              </a:endParaRPr>
            </a:p>
          </p:txBody>
        </p:sp>
        <p:sp>
          <p:nvSpPr>
            <p:cNvPr id="18" name="Rectángulo redondeado 17"/>
            <p:cNvSpPr/>
            <p:nvPr/>
          </p:nvSpPr>
          <p:spPr>
            <a:xfrm>
              <a:off x="10414049" y="1663832"/>
              <a:ext cx="1285255" cy="1434209"/>
            </a:xfrm>
            <a:prstGeom prst="roundRect">
              <a:avLst/>
            </a:prstGeom>
            <a:noFill/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10527188" y="3083908"/>
              <a:ext cx="126188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b="1">
                  <a:solidFill>
                    <a:srgbClr val="FFFF00"/>
                  </a:solidFill>
                </a:rPr>
                <a:t>PFD +</a:t>
              </a:r>
            </a:p>
            <a:p>
              <a:pPr algn="ctr"/>
              <a:r>
                <a:rPr lang="es-ES" b="1">
                  <a:solidFill>
                    <a:srgbClr val="FFFF00"/>
                  </a:solidFill>
                </a:rPr>
                <a:t>DLL v2</a:t>
              </a:r>
            </a:p>
            <a:p>
              <a:pPr algn="ctr"/>
              <a:r>
                <a:rPr lang="es-ES" b="1">
                  <a:solidFill>
                    <a:srgbClr val="FFFF00"/>
                  </a:solidFill>
                </a:rPr>
                <a:t>test block</a:t>
              </a:r>
              <a:endParaRPr lang="en-US" b="1">
                <a:solidFill>
                  <a:srgbClr val="FFFF00"/>
                </a:solidFill>
              </a:endParaRPr>
            </a:p>
          </p:txBody>
        </p:sp>
        <p:sp>
          <p:nvSpPr>
            <p:cNvPr id="20" name="Rectángulo redondeado 19"/>
            <p:cNvSpPr/>
            <p:nvPr/>
          </p:nvSpPr>
          <p:spPr>
            <a:xfrm>
              <a:off x="7210846" y="2871952"/>
              <a:ext cx="725770" cy="1051720"/>
            </a:xfrm>
            <a:prstGeom prst="roundRect">
              <a:avLst/>
            </a:prstGeom>
            <a:noFill/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6908085" y="3979112"/>
              <a:ext cx="13901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b="1">
                  <a:solidFill>
                    <a:srgbClr val="FFFF00"/>
                  </a:solidFill>
                </a:rPr>
                <a:t>DLL</a:t>
              </a:r>
            </a:p>
            <a:p>
              <a:pPr algn="ctr"/>
              <a:r>
                <a:rPr lang="es-ES" b="1">
                  <a:solidFill>
                    <a:srgbClr val="FFFF00"/>
                  </a:solidFill>
                </a:rPr>
                <a:t>monitoring</a:t>
              </a:r>
            </a:p>
            <a:p>
              <a:pPr algn="ctr"/>
              <a:r>
                <a:rPr lang="es-ES" b="1">
                  <a:solidFill>
                    <a:srgbClr val="FFFF00"/>
                  </a:solidFill>
                </a:rPr>
                <a:t>buffer</a:t>
              </a:r>
              <a:endParaRPr lang="en-US" b="1">
                <a:solidFill>
                  <a:srgbClr val="FFFF00"/>
                </a:solidFill>
              </a:endParaRPr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8531261" y="5149870"/>
              <a:ext cx="14285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b="1">
                  <a:solidFill>
                    <a:srgbClr val="FFFF00"/>
                  </a:solidFill>
                </a:rPr>
                <a:t>Digital</a:t>
              </a:r>
            </a:p>
            <a:p>
              <a:pPr algn="ctr"/>
              <a:r>
                <a:rPr lang="es-ES" b="1">
                  <a:solidFill>
                    <a:srgbClr val="FFFF00"/>
                  </a:solidFill>
                </a:rPr>
                <a:t>Electronics</a:t>
              </a:r>
              <a:endParaRPr lang="en-US" b="1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1610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stomShape 1"/>
          <p:cNvSpPr/>
          <p:nvPr/>
        </p:nvSpPr>
        <p:spPr>
          <a:xfrm rot="5400000">
            <a:off x="2663016" y="-2670984"/>
            <a:ext cx="6866568" cy="12191400"/>
          </a:xfrm>
          <a:prstGeom prst="rect">
            <a:avLst/>
          </a:prstGeom>
          <a:solidFill>
            <a:srgbClr val="0B8E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CustomShape 2"/>
          <p:cNvSpPr/>
          <p:nvPr/>
        </p:nvSpPr>
        <p:spPr>
          <a:xfrm>
            <a:off x="3292560" y="116640"/>
            <a:ext cx="6687000" cy="53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8" name="Picture 2" descr="File:Emblema Universidad de Sevilla.png - Wikimedia Commons"/>
          <p:cNvPicPr/>
          <p:nvPr/>
        </p:nvPicPr>
        <p:blipFill>
          <a:blip r:embed="rId3"/>
          <a:stretch/>
        </p:blipFill>
        <p:spPr>
          <a:xfrm>
            <a:off x="600" y="-8568"/>
            <a:ext cx="793080" cy="857618"/>
          </a:xfrm>
          <a:prstGeom prst="rect">
            <a:avLst/>
          </a:prstGeom>
          <a:ln w="0">
            <a:noFill/>
          </a:ln>
        </p:spPr>
      </p:pic>
      <p:sp>
        <p:nvSpPr>
          <p:cNvPr id="61" name="CustomShape 6"/>
          <p:cNvSpPr/>
          <p:nvPr/>
        </p:nvSpPr>
        <p:spPr>
          <a:xfrm>
            <a:off x="169920" y="2070000"/>
            <a:ext cx="8086680" cy="2010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4185" y="6041065"/>
            <a:ext cx="1377815" cy="81693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CustomShape 3"/>
          <p:cNvSpPr/>
          <p:nvPr/>
        </p:nvSpPr>
        <p:spPr>
          <a:xfrm>
            <a:off x="153060" y="2728008"/>
            <a:ext cx="11886480" cy="126043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4400" b="1" spc="-1">
                <a:solidFill>
                  <a:srgbClr val="FFFFFF"/>
                </a:solidFill>
                <a:latin typeface="Segoe UI"/>
              </a:rPr>
              <a:t>Thanks for your attention</a:t>
            </a:r>
          </a:p>
          <a:p>
            <a:pPr algn="ctr">
              <a:lnSpc>
                <a:spcPct val="100000"/>
              </a:lnSpc>
            </a:pPr>
            <a:r>
              <a:rPr lang="es-ES" sz="3200" b="1" strike="noStrike" spc="-1">
                <a:solidFill>
                  <a:srgbClr val="FFFFFF"/>
                </a:solidFill>
                <a:latin typeface="Segoe UI"/>
              </a:rPr>
              <a:t>fpalomo@us.es</a:t>
            </a:r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317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6856</TotalTime>
  <Words>453</Words>
  <Application>Microsoft Office PowerPoint</Application>
  <PresentationFormat>Panorámica</PresentationFormat>
  <Paragraphs>55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DejaVu Sans</vt:lpstr>
      <vt:lpstr>Segoe UI</vt:lpstr>
      <vt:lpstr>Symbol</vt:lpstr>
      <vt:lpstr>Times New Roman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Aneliya</dc:creator>
  <dc:description/>
  <cp:lastModifiedBy>rogelio</cp:lastModifiedBy>
  <cp:revision>393</cp:revision>
  <dcterms:created xsi:type="dcterms:W3CDTF">2020-06-01T15:37:25Z</dcterms:created>
  <dcterms:modified xsi:type="dcterms:W3CDTF">2022-09-01T08:19:32Z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Panorámica</vt:lpwstr>
  </property>
  <property fmtid="{D5CDD505-2E9C-101B-9397-08002B2CF9AE}" pid="4" name="Slides">
    <vt:i4>4</vt:i4>
  </property>
</Properties>
</file>