
<file path=[Content_Types].xml><?xml version="1.0" encoding="utf-8"?>
<Types xmlns="http://schemas.openxmlformats.org/package/2006/content-types"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6"/>
  </p:notesMasterIdLst>
  <p:handoutMasterIdLst>
    <p:handoutMasterId r:id="rId37"/>
  </p:handoutMasterIdLst>
  <p:sldIdLst>
    <p:sldId id="256" r:id="rId2"/>
    <p:sldId id="267" r:id="rId3"/>
    <p:sldId id="851" r:id="rId4"/>
    <p:sldId id="855" r:id="rId5"/>
    <p:sldId id="854" r:id="rId6"/>
    <p:sldId id="853" r:id="rId7"/>
    <p:sldId id="852" r:id="rId8"/>
    <p:sldId id="856" r:id="rId9"/>
    <p:sldId id="258" r:id="rId10"/>
    <p:sldId id="259" r:id="rId11"/>
    <p:sldId id="260" r:id="rId12"/>
    <p:sldId id="261" r:id="rId13"/>
    <p:sldId id="264" r:id="rId14"/>
    <p:sldId id="857" r:id="rId15"/>
    <p:sldId id="262" r:id="rId16"/>
    <p:sldId id="848" r:id="rId17"/>
    <p:sldId id="849" r:id="rId18"/>
    <p:sldId id="850" r:id="rId19"/>
    <p:sldId id="265" r:id="rId20"/>
    <p:sldId id="279" r:id="rId21"/>
    <p:sldId id="266" r:id="rId22"/>
    <p:sldId id="268" r:id="rId23"/>
    <p:sldId id="263" r:id="rId24"/>
    <p:sldId id="269" r:id="rId25"/>
    <p:sldId id="270" r:id="rId26"/>
    <p:sldId id="271" r:id="rId27"/>
    <p:sldId id="272" r:id="rId28"/>
    <p:sldId id="274" r:id="rId29"/>
    <p:sldId id="275" r:id="rId30"/>
    <p:sldId id="276" r:id="rId31"/>
    <p:sldId id="277" r:id="rId32"/>
    <p:sldId id="278" r:id="rId33"/>
    <p:sldId id="280" r:id="rId34"/>
    <p:sldId id="273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00FF"/>
    <a:srgbClr val="008000"/>
    <a:srgbClr val="C88000"/>
    <a:srgbClr val="FF9696"/>
    <a:srgbClr val="C8A092"/>
    <a:srgbClr val="914125"/>
    <a:srgbClr val="B0A092"/>
    <a:srgbClr val="614125"/>
    <a:srgbClr val="502D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771"/>
    <p:restoredTop sz="96889" autoAdjust="0"/>
  </p:normalViewPr>
  <p:slideViewPr>
    <p:cSldViewPr snapToGrid="0">
      <p:cViewPr varScale="1">
        <p:scale>
          <a:sx n="153" d="100"/>
          <a:sy n="153" d="100"/>
        </p:scale>
        <p:origin x="1688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281BD3-F8B8-4942-A96A-CFCF43ED3E01}" type="datetimeFigureOut">
              <a:rPr lang="en-US" smtClean="0"/>
              <a:pPr/>
              <a:t>2/9/23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BCDBBA-B5EE-2742-847C-92761604E0D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5523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CBA4A1-FF3B-C442-AFEB-D199921580BC}" type="datetimeFigureOut">
              <a:rPr lang="en-US" smtClean="0"/>
              <a:pPr/>
              <a:t>2/9/23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426CD1-3193-0544-9694-601334FCDE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4465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5CB3D4-F094-DA40-A232-58198B9CADAF}" type="datetime1">
              <a:rPr lang="en-US" smtClean="0"/>
              <a:pPr/>
              <a:t>2/9/23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-1676400" y="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424842D8-317C-1B48-BB3B-9B577BC46E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1551A8-33C6-4748-99DE-1514DAA0945B}" type="datetime1">
              <a:rPr lang="en-US" smtClean="0"/>
              <a:pPr/>
              <a:t>2/9/23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424842D8-317C-1B48-BB3B-9B577BC46E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1261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1261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B7D749-9A2E-714F-9B4C-3D183C163022}" type="datetime1">
              <a:rPr lang="en-US" smtClean="0"/>
              <a:pPr/>
              <a:t>2/9/23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424842D8-317C-1B48-BB3B-9B577BC46E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97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838200"/>
            <a:ext cx="4038600" cy="5287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838200"/>
            <a:ext cx="4038600" cy="2566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557588"/>
            <a:ext cx="4038600" cy="2568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6F35767-5B94-BF47-93C9-A4ED9789F789}" type="datetime1">
              <a:rPr lang="en-US" smtClean="0"/>
              <a:pPr/>
              <a:t>2/9/23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424842D8-317C-1B48-BB3B-9B577BC46E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0" y="0"/>
            <a:ext cx="1219200" cy="639763"/>
          </a:xfrm>
        </p:spPr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97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838200"/>
            <a:ext cx="4038600" cy="5287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038600" cy="5287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0221E4B-CE91-D742-AE01-27CF6169B6D5}" type="datetime1">
              <a:rPr lang="en-US" smtClean="0"/>
              <a:pPr/>
              <a:t>2/9/23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424842D8-317C-1B48-BB3B-9B577BC46E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0" y="0"/>
            <a:ext cx="1219200" cy="639763"/>
          </a:xfrm>
        </p:spPr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35BAD0-224A-B742-9706-CA6B604F19C1}" type="datetime1">
              <a:rPr lang="en-US" smtClean="0"/>
              <a:pPr/>
              <a:t>2/9/23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-1600200" y="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424842D8-317C-1B48-BB3B-9B577BC46E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8D72F3-2EB6-9948-BE36-4EAA19FC778F}" type="datetime1">
              <a:rPr lang="en-US" smtClean="0"/>
              <a:pPr/>
              <a:t>2/9/23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424842D8-317C-1B48-BB3B-9B577BC46E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838200"/>
            <a:ext cx="4038600" cy="5287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038600" cy="5287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C945BD-F90B-334B-AC9B-659D2F53B1D6}" type="datetime1">
              <a:rPr lang="en-US" smtClean="0"/>
              <a:pPr/>
              <a:t>2/9/23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424842D8-317C-1B48-BB3B-9B577BC46E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E69428-9311-B045-97AE-37CEA03992A3}" type="datetime1">
              <a:rPr lang="en-US" smtClean="0"/>
              <a:pPr/>
              <a:t>2/9/23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424842D8-317C-1B48-BB3B-9B577BC46E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331585-A78D-9D40-8201-BC6975F2B0A6}" type="datetime1">
              <a:rPr lang="en-US" smtClean="0"/>
              <a:pPr/>
              <a:t>2/9/23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424842D8-317C-1B48-BB3B-9B577BC46E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42A727-7363-6D4D-969F-8F2C976E0877}" type="datetime1">
              <a:rPr lang="en-US" smtClean="0"/>
              <a:pPr/>
              <a:t>2/9/23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424842D8-317C-1B48-BB3B-9B577BC46E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E0CC9C-66E4-834A-83F3-5EC15CC59A1C}" type="datetime1">
              <a:rPr lang="en-US" smtClean="0"/>
              <a:pPr/>
              <a:t>2/9/23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424842D8-317C-1B48-BB3B-9B577BC46E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CD51C5C-8568-FE48-97BC-424CAA9A1BDB}" type="datetime1">
              <a:rPr lang="en-US" smtClean="0"/>
              <a:pPr/>
              <a:t>2/9/23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424842D8-317C-1B48-BB3B-9B577BC46E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838200"/>
            <a:ext cx="8229600" cy="528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90739A3B-378A-7843-825E-2949C7C43C48}" type="datetime1">
              <a:rPr lang="en-US" smtClean="0"/>
              <a:pPr/>
              <a:t>2/9/23</a:t>
            </a:fld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-1282700" y="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>
                <a:solidFill>
                  <a:schemeClr val="bg1"/>
                </a:solidFill>
              </a:defRPr>
            </a:lvl1pPr>
          </a:lstStyle>
          <a:p>
            <a:fld id="{424842D8-317C-1B48-BB3B-9B577BC46E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639763"/>
          </a:xfrm>
          <a:prstGeom prst="rect">
            <a:avLst/>
          </a:prstGeom>
          <a:solidFill>
            <a:srgbClr val="914125"/>
          </a:solidFill>
          <a:ln w="9525">
            <a:solidFill>
              <a:srgbClr val="914125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35400" y="6169818"/>
            <a:ext cx="12192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39763"/>
            <a:ext cx="9144000" cy="103187"/>
          </a:xfrm>
          <a:prstGeom prst="rect">
            <a:avLst/>
          </a:prstGeom>
          <a:solidFill>
            <a:srgbClr val="C8A092"/>
          </a:solidFill>
          <a:ln w="9525">
            <a:solidFill>
              <a:srgbClr val="C8A092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-25400"/>
            <a:ext cx="82296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png"/><Relationship Id="rId18" Type="http://schemas.openxmlformats.org/officeDocument/2006/relationships/image" Target="../media/image4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12" Type="http://schemas.openxmlformats.org/officeDocument/2006/relationships/image" Target="../media/image39.png"/><Relationship Id="rId17" Type="http://schemas.openxmlformats.org/officeDocument/2006/relationships/image" Target="../media/image44.png"/><Relationship Id="rId2" Type="http://schemas.openxmlformats.org/officeDocument/2006/relationships/image" Target="../media/image29.png"/><Relationship Id="rId16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5" Type="http://schemas.openxmlformats.org/officeDocument/2006/relationships/image" Target="../media/image42.png"/><Relationship Id="rId10" Type="http://schemas.openxmlformats.org/officeDocument/2006/relationships/image" Target="../media/image37.png"/><Relationship Id="rId19" Type="http://schemas.openxmlformats.org/officeDocument/2006/relationships/image" Target="../media/image46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Relationship Id="rId14" Type="http://schemas.openxmlformats.org/officeDocument/2006/relationships/image" Target="../media/image4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0.png"/><Relationship Id="rId4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0.png"/><Relationship Id="rId4" Type="http://schemas.openxmlformats.org/officeDocument/2006/relationships/image" Target="../media/image5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63366"/>
            <a:ext cx="7772400" cy="1133475"/>
          </a:xfrm>
        </p:spPr>
        <p:txBody>
          <a:bodyPr/>
          <a:lstStyle/>
          <a:p>
            <a:r>
              <a:rPr lang="en-US" dirty="0" err="1">
                <a:solidFill>
                  <a:schemeClr val="tx1"/>
                </a:solidFill>
              </a:rPr>
              <a:t>sPHENIX</a:t>
            </a:r>
            <a:r>
              <a:rPr lang="en-US" dirty="0">
                <a:solidFill>
                  <a:schemeClr val="tx1"/>
                </a:solidFill>
              </a:rPr>
              <a:t>: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Status and Plans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663257"/>
            <a:ext cx="7772400" cy="1651000"/>
          </a:xfrm>
        </p:spPr>
        <p:txBody>
          <a:bodyPr/>
          <a:lstStyle/>
          <a:p>
            <a:r>
              <a:rPr lang="en-US" dirty="0"/>
              <a:t>Anders </a:t>
            </a:r>
            <a:r>
              <a:rPr lang="en-US" dirty="0" err="1"/>
              <a:t>Knospe</a:t>
            </a:r>
            <a:endParaRPr lang="en-US" dirty="0"/>
          </a:p>
          <a:p>
            <a:r>
              <a:rPr lang="en-US" dirty="0"/>
              <a:t>Lehigh University</a:t>
            </a:r>
          </a:p>
          <a:p>
            <a:r>
              <a:rPr lang="en-US" dirty="0"/>
              <a:t>on behalf of the </a:t>
            </a:r>
            <a:r>
              <a:rPr lang="en-US" dirty="0" err="1"/>
              <a:t>sPHENIX</a:t>
            </a:r>
            <a:r>
              <a:rPr lang="en-US" dirty="0"/>
              <a:t> Collaboration</a:t>
            </a:r>
          </a:p>
          <a:p>
            <a:r>
              <a:rPr lang="en-US" dirty="0"/>
              <a:t>February 10, 2023</a:t>
            </a:r>
          </a:p>
        </p:txBody>
      </p:sp>
      <p:pic>
        <p:nvPicPr>
          <p:cNvPr id="4" name="Picture 2" descr="Lehigh Mountain Hawks Alternate Logo | Sports Logo History">
            <a:extLst>
              <a:ext uri="{FF2B5EF4-FFF2-40B4-BE49-F238E27FC236}">
                <a16:creationId xmlns:a16="http://schemas.microsoft.com/office/drawing/2014/main" id="{1F1475EC-D1D0-9DC9-37A8-4931796A87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" y="5713615"/>
            <a:ext cx="1041400" cy="104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sphenix-logo-white">
            <a:extLst>
              <a:ext uri="{FF2B5EF4-FFF2-40B4-BE49-F238E27FC236}">
                <a16:creationId xmlns:a16="http://schemas.microsoft.com/office/drawing/2014/main" id="{B880BB5C-657D-AA7E-BFF3-E8434E845D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6167" y="5515072"/>
            <a:ext cx="2392733" cy="1253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318DED-9A26-32AF-2696-84CA15B439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TPC &amp; TPOT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E6491C-4F1E-2D4C-67F0-30458F5251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4842D8-317C-1B48-BB3B-9B577BC46ED2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6532D3-71C0-67C6-785A-C681A3EBC3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2693" y="939338"/>
            <a:ext cx="5101307" cy="538664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317382B-7FD1-77A2-E377-5C3A7FA86A58}"/>
              </a:ext>
            </a:extLst>
          </p:cNvPr>
          <p:cNvSpPr/>
          <p:nvPr/>
        </p:nvSpPr>
        <p:spPr>
          <a:xfrm>
            <a:off x="7872153" y="856211"/>
            <a:ext cx="1271847" cy="11139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A2ADD0F-2134-5381-DFF1-2B5776AD6DD8}"/>
              </a:ext>
            </a:extLst>
          </p:cNvPr>
          <p:cNvSpPr/>
          <p:nvPr/>
        </p:nvSpPr>
        <p:spPr>
          <a:xfrm rot="19103973">
            <a:off x="8481593" y="6058885"/>
            <a:ext cx="173620" cy="2466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1E17A5-A74B-CC04-1F04-4DD6D455F3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38200"/>
            <a:ext cx="4114800" cy="5287963"/>
          </a:xfrm>
        </p:spPr>
        <p:txBody>
          <a:bodyPr/>
          <a:lstStyle/>
          <a:p>
            <a:r>
              <a:rPr lang="en-US" sz="2400" b="1" dirty="0"/>
              <a:t>TPC</a:t>
            </a:r>
          </a:p>
          <a:p>
            <a:pPr lvl="1"/>
            <a:r>
              <a:rPr lang="en-US" sz="2000" dirty="0"/>
              <a:t>Tracking</a:t>
            </a:r>
          </a:p>
          <a:p>
            <a:pPr lvl="1"/>
            <a:r>
              <a:rPr lang="en-US" sz="2000" dirty="0"/>
              <a:t>Position: 20 &lt; </a:t>
            </a:r>
            <a:r>
              <a:rPr lang="en-US" sz="2000" i="1" dirty="0"/>
              <a:t>r</a:t>
            </a:r>
            <a:r>
              <a:rPr lang="en-US" sz="2000" dirty="0"/>
              <a:t> &lt; 78 cm</a:t>
            </a:r>
          </a:p>
          <a:p>
            <a:pPr lvl="1"/>
            <a:r>
              <a:rPr lang="en-US" sz="2000" dirty="0"/>
              <a:t>Compact, GEM-based</a:t>
            </a:r>
          </a:p>
          <a:p>
            <a:pPr lvl="1"/>
            <a:r>
              <a:rPr lang="en-US" sz="2000" dirty="0"/>
              <a:t>Effective hit resolution: ~250 </a:t>
            </a:r>
            <a:r>
              <a:rPr lang="en-US" sz="2000" dirty="0">
                <a:latin typeface="Symbol" pitchFamily="2" charset="2"/>
              </a:rPr>
              <a:t>m</a:t>
            </a:r>
            <a:r>
              <a:rPr lang="en-US" sz="2000" dirty="0"/>
              <a:t>m</a:t>
            </a:r>
          </a:p>
          <a:p>
            <a:pPr lvl="1"/>
            <a:r>
              <a:rPr lang="en-US" sz="2000" dirty="0"/>
              <a:t>Continuous (non-gated) readout</a:t>
            </a:r>
          </a:p>
          <a:p>
            <a:endParaRPr lang="en-US" sz="2400" b="1" dirty="0"/>
          </a:p>
          <a:p>
            <a:r>
              <a:rPr lang="en-US" sz="2400" b="1" dirty="0"/>
              <a:t>TPOT</a:t>
            </a:r>
          </a:p>
          <a:p>
            <a:pPr lvl="1"/>
            <a:r>
              <a:rPr lang="en-US" sz="2000" dirty="0"/>
              <a:t>Additional information for calibration of beam-induced space charge distortions</a:t>
            </a:r>
          </a:p>
          <a:p>
            <a:pPr lvl="1"/>
            <a:r>
              <a:rPr lang="en-US" sz="2000" dirty="0"/>
              <a:t>Position: outside TPC</a:t>
            </a:r>
          </a:p>
          <a:p>
            <a:pPr lvl="1"/>
            <a:r>
              <a:rPr lang="en-US" sz="2000" dirty="0"/>
              <a:t>8 modules of Micromegas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D3200D6-9E84-83B9-C729-AD2BA371A976}"/>
              </a:ext>
            </a:extLst>
          </p:cNvPr>
          <p:cNvCxnSpPr>
            <a:cxnSpLocks/>
          </p:cNvCxnSpPr>
          <p:nvPr/>
        </p:nvCxnSpPr>
        <p:spPr>
          <a:xfrm>
            <a:off x="1821565" y="4390967"/>
            <a:ext cx="3326168" cy="0"/>
          </a:xfrm>
          <a:prstGeom prst="straightConnector1">
            <a:avLst/>
          </a:prstGeom>
          <a:ln w="38100">
            <a:solidFill>
              <a:srgbClr val="C0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07541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318DED-9A26-32AF-2696-84CA15B439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Calorimeters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E6491C-4F1E-2D4C-67F0-30458F5251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4842D8-317C-1B48-BB3B-9B577BC46ED2}" type="slidenum">
              <a:rPr lang="en-US" smtClean="0"/>
              <a:pPr/>
              <a:t>11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61E17A5-A74B-CC04-1F04-4DD6D455F38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838200"/>
                <a:ext cx="4114800" cy="5287963"/>
              </a:xfrm>
            </p:spPr>
            <p:txBody>
              <a:bodyPr/>
              <a:lstStyle/>
              <a:p>
                <a:r>
                  <a:rPr lang="en-US" sz="2400" b="1" dirty="0" err="1"/>
                  <a:t>EMCal</a:t>
                </a:r>
                <a:endParaRPr lang="en-US" sz="2400" b="1" dirty="0"/>
              </a:p>
              <a:p>
                <a:pPr lvl="1"/>
                <a:r>
                  <a:rPr lang="en-US" sz="2000" dirty="0"/>
                  <a:t>Tungsten-Scintillating Fiber sampling calorimeter</a:t>
                </a:r>
              </a:p>
              <a:p>
                <a:pPr lvl="1"/>
                <a:r>
                  <a:rPr lang="en-US" sz="2000" dirty="0"/>
                  <a:t>Material: 20.1 </a:t>
                </a:r>
                <a:r>
                  <a:rPr lang="en-US" sz="2000" i="1" dirty="0"/>
                  <a:t>X</a:t>
                </a:r>
                <a:r>
                  <a:rPr lang="en-US" sz="2000" baseline="-25000" dirty="0"/>
                  <a:t>0</a:t>
                </a:r>
                <a:r>
                  <a:rPr lang="en-US" sz="2000" dirty="0"/>
                  <a:t>, 0.83 </a:t>
                </a:r>
                <a:r>
                  <a:rPr lang="en-US" sz="2000" i="1" dirty="0">
                    <a:latin typeface="Symbol" pitchFamily="2" charset="2"/>
                  </a:rPr>
                  <a:t>l</a:t>
                </a:r>
                <a:r>
                  <a:rPr lang="en-US" sz="2000" baseline="-25000" dirty="0"/>
                  <a:t>int</a:t>
                </a:r>
              </a:p>
              <a:p>
                <a:pPr lvl="1"/>
                <a:r>
                  <a:rPr lang="en-US" sz="2000" dirty="0"/>
                  <a:t>Resolution: 16%/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ra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⨁</m:t>
                    </m:r>
                  </m:oMath>
                </a14:m>
                <a:r>
                  <a:rPr lang="en-US" sz="2000" dirty="0"/>
                  <a:t> 5%</a:t>
                </a:r>
              </a:p>
              <a:p>
                <a:r>
                  <a:rPr lang="en-US" sz="2400" b="1" dirty="0" err="1"/>
                  <a:t>HCal</a:t>
                </a:r>
                <a:endParaRPr lang="en-US" sz="2400" b="1" dirty="0"/>
              </a:p>
              <a:p>
                <a:pPr lvl="1"/>
                <a:r>
                  <a:rPr lang="en-US" sz="2000" dirty="0"/>
                  <a:t>Inner &amp; Outer </a:t>
                </a:r>
                <a:r>
                  <a:rPr lang="en-US" sz="2000" dirty="0" err="1"/>
                  <a:t>HCals</a:t>
                </a:r>
                <a:r>
                  <a:rPr lang="en-US" sz="2000" dirty="0"/>
                  <a:t> w/ magnet in between</a:t>
                </a:r>
              </a:p>
              <a:p>
                <a:pPr lvl="1"/>
                <a:r>
                  <a:rPr lang="en-US" sz="2000" dirty="0"/>
                  <a:t>Al (inner) &amp; steel (outer) absorber plates</a:t>
                </a:r>
              </a:p>
              <a:p>
                <a:pPr lvl="1"/>
                <a:r>
                  <a:rPr lang="en-US" sz="2000" dirty="0"/>
                  <a:t>Scintillating tiles w/ embedded WLS fibers</a:t>
                </a:r>
              </a:p>
              <a:p>
                <a:pPr lvl="1"/>
                <a:r>
                  <a:rPr lang="en-US" sz="2000" dirty="0"/>
                  <a:t>Resolution: 88%/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rad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⨁</m:t>
                    </m:r>
                  </m:oMath>
                </a14:m>
                <a:r>
                  <a:rPr lang="en-US" sz="2000" dirty="0"/>
                  <a:t> 12% (single particle)</a:t>
                </a:r>
              </a:p>
              <a:p>
                <a:r>
                  <a:rPr lang="en-US" sz="2400" dirty="0"/>
                  <a:t>Total 5 </a:t>
                </a:r>
                <a:r>
                  <a:rPr lang="en-US" sz="2400" i="1" dirty="0">
                    <a:latin typeface="Symbol" pitchFamily="2" charset="2"/>
                  </a:rPr>
                  <a:t>l</a:t>
                </a:r>
                <a:r>
                  <a:rPr lang="en-US" sz="2400" baseline="-25000" dirty="0"/>
                  <a:t>int</a:t>
                </a:r>
                <a:r>
                  <a:rPr lang="en-US" sz="2400" dirty="0"/>
                  <a:t> for both calorimeters combined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61E17A5-A74B-CC04-1F04-4DD6D455F38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838200"/>
                <a:ext cx="4114800" cy="5287963"/>
              </a:xfrm>
              <a:blipFill>
                <a:blip r:embed="rId2"/>
                <a:stretch>
                  <a:fillRect l="-2160" t="-1199" r="-1543" b="-131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A068AAFE-48D7-CDD7-B836-2733D2C903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6045" y="785265"/>
            <a:ext cx="3110154" cy="25986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9F23ECB-C944-F3DD-94AA-3A7CDA5E99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7332" y="4779786"/>
            <a:ext cx="4656667" cy="201894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5772AF3-7443-BFA3-0382-E33F80078F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1" y="3078199"/>
            <a:ext cx="3241591" cy="17901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DDFF941-7E9B-A50E-F149-617CE67E4F1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0120" t="92669" r="16942" b="236"/>
          <a:stretch/>
        </p:blipFill>
        <p:spPr>
          <a:xfrm>
            <a:off x="7058025" y="4752975"/>
            <a:ext cx="95250" cy="1270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78148175-F737-F73E-B2EE-8124D3FB8307}"/>
              </a:ext>
            </a:extLst>
          </p:cNvPr>
          <p:cNvSpPr/>
          <p:nvPr/>
        </p:nvSpPr>
        <p:spPr>
          <a:xfrm>
            <a:off x="4557315" y="4871758"/>
            <a:ext cx="2948385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3735370-3DE1-A0C2-5D18-A2255F3BBD2E}"/>
              </a:ext>
            </a:extLst>
          </p:cNvPr>
          <p:cNvSpPr/>
          <p:nvPr/>
        </p:nvSpPr>
        <p:spPr>
          <a:xfrm>
            <a:off x="8445500" y="4692650"/>
            <a:ext cx="101600" cy="1137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1C42E7A-5F42-8984-452B-560C517CF7DA}"/>
              </a:ext>
            </a:extLst>
          </p:cNvPr>
          <p:cNvSpPr txBox="1"/>
          <p:nvPr/>
        </p:nvSpPr>
        <p:spPr>
          <a:xfrm>
            <a:off x="8129848" y="748146"/>
            <a:ext cx="939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chemeClr val="bg1"/>
                </a:solidFill>
              </a:rPr>
              <a:t>EMCal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C7708EB-65ED-64C6-F73A-8DC2D000CD6C}"/>
              </a:ext>
            </a:extLst>
          </p:cNvPr>
          <p:cNvSpPr txBox="1"/>
          <p:nvPr/>
        </p:nvSpPr>
        <p:spPr>
          <a:xfrm>
            <a:off x="4524895" y="3086794"/>
            <a:ext cx="939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chemeClr val="bg1"/>
                </a:solidFill>
              </a:rPr>
              <a:t>EMCal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7391B8B-FAA0-84EB-BDD3-A3FEEB38CE95}"/>
              </a:ext>
            </a:extLst>
          </p:cNvPr>
          <p:cNvSpPr txBox="1"/>
          <p:nvPr/>
        </p:nvSpPr>
        <p:spPr>
          <a:xfrm>
            <a:off x="7038109" y="6331529"/>
            <a:ext cx="1382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Outer </a:t>
            </a:r>
            <a:r>
              <a:rPr lang="en-US" b="1" dirty="0" err="1"/>
              <a:t>HCal</a:t>
            </a:r>
            <a:endParaRPr lang="en-US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D2B7B42-9318-941E-DDC6-6E111B92ED31}"/>
              </a:ext>
            </a:extLst>
          </p:cNvPr>
          <p:cNvSpPr txBox="1"/>
          <p:nvPr/>
        </p:nvSpPr>
        <p:spPr>
          <a:xfrm>
            <a:off x="4112028" y="728751"/>
            <a:ext cx="18066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latin typeface="Symbol" pitchFamily="2" charset="2"/>
              </a:rPr>
              <a:t>Dh</a:t>
            </a:r>
            <a:r>
              <a:rPr lang="en-US" sz="2000" b="1" dirty="0"/>
              <a:t> </a:t>
            </a:r>
            <a:r>
              <a:rPr lang="en-US" sz="2000" dirty="0"/>
              <a:t>✕ </a:t>
            </a:r>
            <a:r>
              <a:rPr lang="en-US" sz="2000" i="1" dirty="0" err="1">
                <a:latin typeface="Symbol" pitchFamily="2" charset="2"/>
              </a:rPr>
              <a:t>Df</a:t>
            </a:r>
            <a:r>
              <a:rPr lang="en-US" sz="2000" dirty="0"/>
              <a:t> =</a:t>
            </a:r>
          </a:p>
          <a:p>
            <a:pPr algn="ctr"/>
            <a:r>
              <a:rPr lang="en-US" sz="2000" dirty="0"/>
              <a:t>0.025 ✕ 0.025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7856659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6CC820-3F17-6B0F-3C6A-3EFF8FB64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Characterization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F48D28-CCBC-0BE6-B630-678A878410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838200"/>
            <a:ext cx="4272743" cy="5287963"/>
          </a:xfrm>
        </p:spPr>
        <p:txBody>
          <a:bodyPr/>
          <a:lstStyle/>
          <a:p>
            <a:r>
              <a:rPr lang="en-US" sz="2400" b="1" dirty="0"/>
              <a:t>Min. Bias Detector (MBD)</a:t>
            </a:r>
          </a:p>
          <a:p>
            <a:pPr lvl="1"/>
            <a:r>
              <a:rPr lang="en-US" sz="2000" dirty="0"/>
              <a:t>Covers 3.51 &lt; |</a:t>
            </a:r>
            <a:r>
              <a:rPr lang="en-US" sz="2000" i="1" dirty="0">
                <a:latin typeface="Symbol" pitchFamily="2" charset="2"/>
              </a:rPr>
              <a:t>h</a:t>
            </a:r>
            <a:r>
              <a:rPr lang="en-US" sz="2000" baseline="30000" dirty="0">
                <a:latin typeface="Symbol" pitchFamily="2" charset="2"/>
              </a:rPr>
              <a:t> </a:t>
            </a:r>
            <a:r>
              <a:rPr lang="en-US" sz="2000" dirty="0"/>
              <a:t>| &lt; 4.61</a:t>
            </a:r>
          </a:p>
          <a:p>
            <a:pPr lvl="1"/>
            <a:r>
              <a:rPr lang="en-US" sz="2000" dirty="0"/>
              <a:t>Reuse PHENIX Beam-Beam Counter</a:t>
            </a:r>
          </a:p>
          <a:p>
            <a:pPr lvl="1"/>
            <a:r>
              <a:rPr lang="en-US" sz="2000" dirty="0"/>
              <a:t>128 channels of 3 cm thick quartz radiator on mesh dynode PMT</a:t>
            </a:r>
          </a:p>
          <a:p>
            <a:pPr lvl="1"/>
            <a:r>
              <a:rPr lang="en-US" sz="2000" dirty="0"/>
              <a:t>Timing resolution: 120 </a:t>
            </a:r>
            <a:r>
              <a:rPr lang="en-US" sz="2000" dirty="0" err="1"/>
              <a:t>ps</a:t>
            </a:r>
            <a:endParaRPr lang="en-US" sz="2000" dirty="0"/>
          </a:p>
          <a:p>
            <a:r>
              <a:rPr lang="en-US" sz="2400" b="1" dirty="0" err="1"/>
              <a:t>sPHENIX</a:t>
            </a:r>
            <a:r>
              <a:rPr lang="en-US" sz="2400" b="1" dirty="0"/>
              <a:t> Event Plane Detector (</a:t>
            </a:r>
            <a:r>
              <a:rPr lang="en-US" sz="2400" b="1" dirty="0" err="1"/>
              <a:t>sEPD</a:t>
            </a:r>
            <a:r>
              <a:rPr lang="en-US" sz="2400" b="1" dirty="0"/>
              <a:t>)</a:t>
            </a:r>
          </a:p>
          <a:p>
            <a:pPr lvl="1"/>
            <a:r>
              <a:rPr lang="en-US" sz="2000" dirty="0"/>
              <a:t>2 wheels; 2.0 &lt; |</a:t>
            </a:r>
            <a:r>
              <a:rPr lang="en-US" sz="2000" i="1" dirty="0">
                <a:latin typeface="Symbol" pitchFamily="2" charset="2"/>
              </a:rPr>
              <a:t>h</a:t>
            </a:r>
            <a:r>
              <a:rPr lang="en-US" sz="2000" baseline="30000" dirty="0">
                <a:latin typeface="Symbol" pitchFamily="2" charset="2"/>
              </a:rPr>
              <a:t> </a:t>
            </a:r>
            <a:r>
              <a:rPr lang="en-US" sz="2000" dirty="0"/>
              <a:t>| &lt; 4.9</a:t>
            </a:r>
          </a:p>
          <a:p>
            <a:pPr lvl="1"/>
            <a:r>
              <a:rPr lang="en-US" sz="2000" dirty="0"/>
              <a:t>Scintillator plastic (1.2 cm thick), embedded WLS fibers</a:t>
            </a:r>
          </a:p>
          <a:p>
            <a:pPr lvl="1"/>
            <a:r>
              <a:rPr lang="en-US" sz="2000" dirty="0"/>
              <a:t>Significant improvement of event plane resolution</a:t>
            </a:r>
          </a:p>
          <a:p>
            <a:pPr lvl="1"/>
            <a:r>
              <a:rPr lang="en-US" sz="2000" dirty="0"/>
              <a:t>Closely based on STAR EPD</a:t>
            </a:r>
          </a:p>
          <a:p>
            <a:pPr lvl="1"/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33A831-E55E-A445-73D2-109F72C4D1E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4842D8-317C-1B48-BB3B-9B577BC46ED2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3D31EBB-413B-B96B-A8E9-A00A24EBB5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8786" y="856211"/>
            <a:ext cx="4113115" cy="32395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EC61DA7-B329-B3BC-DBFE-1E693B3161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8786" y="4196595"/>
            <a:ext cx="4113115" cy="2510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5150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FF6405-E05A-E214-AD48-43E8A88AA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Beampipe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CEC41D-E463-31C5-BB1D-52BFBDFD4A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38200"/>
            <a:ext cx="4758599" cy="5287963"/>
          </a:xfrm>
        </p:spPr>
        <p:txBody>
          <a:bodyPr/>
          <a:lstStyle/>
          <a:p>
            <a:r>
              <a:rPr lang="en-US" sz="2400" dirty="0" err="1"/>
              <a:t>sPHENIX</a:t>
            </a:r>
            <a:r>
              <a:rPr lang="en-US" sz="2400" dirty="0"/>
              <a:t> beampipe shipped to California for work</a:t>
            </a:r>
          </a:p>
          <a:p>
            <a:r>
              <a:rPr lang="en-US" sz="2400" dirty="0"/>
              <a:t>Lost in warehouse fire in 2022!</a:t>
            </a:r>
          </a:p>
          <a:p>
            <a:r>
              <a:rPr lang="en-US" sz="2400" dirty="0"/>
              <a:t>STAR had a spare beampipe that is in good condition and is compatible with </a:t>
            </a:r>
            <a:r>
              <a:rPr lang="en-US" sz="2400" dirty="0" err="1"/>
              <a:t>sPHENIX</a:t>
            </a:r>
            <a:r>
              <a:rPr lang="en-US" sz="2400" dirty="0"/>
              <a:t> design.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5ED999-10BB-3664-1CE7-BE505D0D28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4842D8-317C-1B48-BB3B-9B577BC46ED2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EB9FB9-6130-ED6E-8EAA-5B32A1D21B7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5799" y="838199"/>
            <a:ext cx="3928201" cy="52879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754BFF3-DA90-7D22-577A-3509F8F8638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2205" y="3635345"/>
            <a:ext cx="4435335" cy="322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4301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FF6405-E05A-E214-AD48-43E8A88AA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Beampipe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CEC41D-E463-31C5-BB1D-52BFBDFD4A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38200"/>
            <a:ext cx="4758599" cy="5287963"/>
          </a:xfrm>
        </p:spPr>
        <p:txBody>
          <a:bodyPr/>
          <a:lstStyle/>
          <a:p>
            <a:r>
              <a:rPr lang="en-US" sz="2400" dirty="0" err="1"/>
              <a:t>sPHENIX</a:t>
            </a:r>
            <a:r>
              <a:rPr lang="en-US" sz="2400" dirty="0"/>
              <a:t> beampipe shipped to California for work</a:t>
            </a:r>
          </a:p>
          <a:p>
            <a:r>
              <a:rPr lang="en-US" sz="2400" dirty="0"/>
              <a:t>Lost in warehouse fire in 2022!</a:t>
            </a:r>
          </a:p>
          <a:p>
            <a:r>
              <a:rPr lang="en-US" sz="2400" dirty="0"/>
              <a:t>STAR had a spare beampipe that is in good condition and is compatible with </a:t>
            </a:r>
            <a:r>
              <a:rPr lang="en-US" sz="2400" dirty="0" err="1"/>
              <a:t>sPHENIX</a:t>
            </a:r>
            <a:r>
              <a:rPr lang="en-US" sz="2400" dirty="0"/>
              <a:t> design.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5ED999-10BB-3664-1CE7-BE505D0D28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4842D8-317C-1B48-BB3B-9B577BC46ED2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754BFF3-DA90-7D22-577A-3509F8F8638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2205" y="3635345"/>
            <a:ext cx="4435335" cy="3222655"/>
          </a:xfrm>
          <a:prstGeom prst="rect">
            <a:avLst/>
          </a:prstGeom>
        </p:spPr>
      </p:pic>
      <p:pic>
        <p:nvPicPr>
          <p:cNvPr id="9" name="Picture 8" descr="A picture containing indoor, engine&#10;&#10;Description automatically generated">
            <a:extLst>
              <a:ext uri="{FF2B5EF4-FFF2-40B4-BE49-F238E27FC236}">
                <a16:creationId xmlns:a16="http://schemas.microsoft.com/office/drawing/2014/main" id="{A66DA1CB-9A1F-A713-B56B-9F05FEB8B2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5798" y="838198"/>
            <a:ext cx="3928201" cy="522847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6462CD6-75CC-10ED-A7F5-4ACE05A4A9BC}"/>
              </a:ext>
            </a:extLst>
          </p:cNvPr>
          <p:cNvSpPr txBox="1"/>
          <p:nvPr/>
        </p:nvSpPr>
        <p:spPr>
          <a:xfrm>
            <a:off x="5226341" y="6126163"/>
            <a:ext cx="3808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Beampipe installed on Tuesday and pump-down began on Wednesday!</a:t>
            </a:r>
          </a:p>
        </p:txBody>
      </p:sp>
    </p:spTree>
    <p:extLst>
      <p:ext uri="{BB962C8B-B14F-4D97-AF65-F5344CB8AC3E}">
        <p14:creationId xmlns:p14="http://schemas.microsoft.com/office/powerpoint/2010/main" val="31279687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2FA341-E05E-CE4F-6D90-AEC89B61C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73251D-B2F7-9A9D-F857-885F946C0BC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4842D8-317C-1B48-BB3B-9B577BC46ED2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5D9AA02-3461-4916-3EC9-6481F84746A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790603"/>
            <a:ext cx="4006451" cy="300483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25A8B6D-6341-67B5-27EA-9B028B8C5AD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12516" y="3929836"/>
            <a:ext cx="5114858" cy="265099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9EF10B1-DBE8-C9CC-E943-8EFA2EF33A3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629" y="774701"/>
            <a:ext cx="3810438" cy="322228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7EBE174-1989-9D65-7FDC-C28717952BE9}"/>
              </a:ext>
            </a:extLst>
          </p:cNvPr>
          <p:cNvSpPr txBox="1"/>
          <p:nvPr/>
        </p:nvSpPr>
        <p:spPr>
          <a:xfrm>
            <a:off x="129622" y="3929836"/>
            <a:ext cx="8670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TPC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4C9DA5C-7CD9-D7B8-6CFD-8FD9B64C1D26}"/>
              </a:ext>
            </a:extLst>
          </p:cNvPr>
          <p:cNvSpPr txBox="1"/>
          <p:nvPr/>
        </p:nvSpPr>
        <p:spPr>
          <a:xfrm>
            <a:off x="2931741" y="3522365"/>
            <a:ext cx="9077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/>
              <a:t>HCal</a:t>
            </a:r>
            <a:endParaRPr lang="en-US" sz="24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4DB3B02-37D7-D36C-EE63-E9219B20BDB3}"/>
              </a:ext>
            </a:extLst>
          </p:cNvPr>
          <p:cNvSpPr txBox="1"/>
          <p:nvPr/>
        </p:nvSpPr>
        <p:spPr>
          <a:xfrm>
            <a:off x="4163432" y="4275248"/>
            <a:ext cx="1122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>
                <a:solidFill>
                  <a:schemeClr val="bg1"/>
                </a:solidFill>
              </a:rPr>
              <a:t>EMCal</a:t>
            </a:r>
            <a:endParaRPr lang="en-US" sz="2400" b="1" dirty="0">
              <a:solidFill>
                <a:schemeClr val="bg1"/>
              </a:solidFill>
            </a:endParaRPr>
          </a:p>
        </p:txBody>
      </p:sp>
      <p:pic>
        <p:nvPicPr>
          <p:cNvPr id="6" name="Picture 5" descr="Screen Shot 2022-08-31 at 11.41.35 PM.png">
            <a:extLst>
              <a:ext uri="{FF2B5EF4-FFF2-40B4-BE49-F238E27FC236}">
                <a16:creationId xmlns:a16="http://schemas.microsoft.com/office/drawing/2014/main" id="{F2BB1982-68A7-4765-53B2-08737D8EA81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2370"/>
          <a:stretch/>
        </p:blipFill>
        <p:spPr>
          <a:xfrm>
            <a:off x="4852987" y="753596"/>
            <a:ext cx="3433916" cy="343092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ED63E64-65E2-34BD-2CB8-384C2600772A}"/>
              </a:ext>
            </a:extLst>
          </p:cNvPr>
          <p:cNvSpPr txBox="1"/>
          <p:nvPr/>
        </p:nvSpPr>
        <p:spPr>
          <a:xfrm>
            <a:off x="6995870" y="3629387"/>
            <a:ext cx="8670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INTT</a:t>
            </a:r>
          </a:p>
        </p:txBody>
      </p:sp>
    </p:spTree>
    <p:extLst>
      <p:ext uri="{BB962C8B-B14F-4D97-AF65-F5344CB8AC3E}">
        <p14:creationId xmlns:p14="http://schemas.microsoft.com/office/powerpoint/2010/main" val="7340362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2FA341-E05E-CE4F-6D90-AEC89B61C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E022C3-DA76-3C75-4166-D5797A4418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Detector has been moved into data-taking position</a:t>
            </a:r>
          </a:p>
          <a:p>
            <a:r>
              <a:rPr lang="en-US" sz="2400" dirty="0"/>
              <a:t>Magnet mapping done by CERN team (center at 1.4 T)</a:t>
            </a:r>
          </a:p>
          <a:p>
            <a:r>
              <a:rPr lang="en-US" sz="2400" dirty="0"/>
              <a:t>Most components have been installed</a:t>
            </a:r>
          </a:p>
          <a:p>
            <a:r>
              <a:rPr lang="en-US" sz="2400" dirty="0"/>
              <a:t>Start of data taking is a few months away!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73251D-B2F7-9A9D-F857-885F946C0BC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4842D8-317C-1B48-BB3B-9B577BC46ED2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5" name="sPHENIX_rollin_081122_2" descr="sPHENIX_rollin_081122_2">
            <a:hlinkClick r:id="" action="ppaction://media"/>
            <a:extLst>
              <a:ext uri="{FF2B5EF4-FFF2-40B4-BE49-F238E27FC236}">
                <a16:creationId xmlns:a16="http://schemas.microsoft.com/office/drawing/2014/main" id="{BB558A7D-B401-A64B-77FC-D17775C95BD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8844" y="2613311"/>
            <a:ext cx="6866311" cy="3862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578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14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2FA341-E05E-CE4F-6D90-AEC89B61C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E022C3-DA76-3C75-4166-D5797A4418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Detector has been moved into data-taking position</a:t>
            </a:r>
          </a:p>
          <a:p>
            <a:r>
              <a:rPr lang="en-US" sz="2400" dirty="0"/>
              <a:t>Magnet mapping done by CERN team (center at 1.4 T)</a:t>
            </a:r>
          </a:p>
          <a:p>
            <a:r>
              <a:rPr lang="en-US" sz="2400" dirty="0"/>
              <a:t>Most components have been installed</a:t>
            </a:r>
          </a:p>
          <a:p>
            <a:r>
              <a:rPr lang="en-US" sz="2400" dirty="0"/>
              <a:t>Start of data taking is a few months away!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73251D-B2F7-9A9D-F857-885F946C0BC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4842D8-317C-1B48-BB3B-9B577BC46ED2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5" name="Picture 4" descr="Screen Shot 2023-01-19 at 11.30.02 PM.png">
            <a:extLst>
              <a:ext uri="{FF2B5EF4-FFF2-40B4-BE49-F238E27FC236}">
                <a16:creationId xmlns:a16="http://schemas.microsoft.com/office/drawing/2014/main" id="{74D4FA5D-D1F6-28B5-DC1A-FABABAA4EA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75" y="2715371"/>
            <a:ext cx="5265494" cy="3956348"/>
          </a:xfrm>
          <a:prstGeom prst="rect">
            <a:avLst/>
          </a:prstGeom>
        </p:spPr>
      </p:pic>
      <p:pic>
        <p:nvPicPr>
          <p:cNvPr id="7" name="Picture 6" descr="Screen Shot 2023-01-19 at 11.35.15 PM.png">
            <a:extLst>
              <a:ext uri="{FF2B5EF4-FFF2-40B4-BE49-F238E27FC236}">
                <a16:creationId xmlns:a16="http://schemas.microsoft.com/office/drawing/2014/main" id="{2127DC27-6DCC-2610-06D6-2AA6FD5A732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73425" y="2715371"/>
            <a:ext cx="3770575" cy="3971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9888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2FA341-E05E-CE4F-6D90-AEC89B61C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Cosmic Rays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E022C3-DA76-3C75-4166-D5797A4418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The TPC sees cosmic rays.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73251D-B2F7-9A9D-F857-885F946C0BC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4842D8-317C-1B48-BB3B-9B577BC46ED2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7" name="Picture 6" descr="TPC_Display_113022.png">
            <a:extLst>
              <a:ext uri="{FF2B5EF4-FFF2-40B4-BE49-F238E27FC236}">
                <a16:creationId xmlns:a16="http://schemas.microsoft.com/office/drawing/2014/main" id="{BD504F4E-94E2-945E-F922-A5C4B5BF95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9580" y="1342799"/>
            <a:ext cx="6844839" cy="5373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4901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04E286-AEE2-18AE-7182-C24ABD742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Acquisition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F29595-E377-E490-95D6-ED8470855B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Hybrid DAQ</a:t>
            </a:r>
          </a:p>
          <a:p>
            <a:r>
              <a:rPr lang="en-US" sz="2400" dirty="0"/>
              <a:t>Triggered readout for calorimeters</a:t>
            </a:r>
          </a:p>
          <a:p>
            <a:r>
              <a:rPr lang="en-US" sz="2400" dirty="0"/>
              <a:t>Streaming (triggerless) readout for tracking detectors</a:t>
            </a:r>
          </a:p>
          <a:p>
            <a:pPr lvl="1"/>
            <a:r>
              <a:rPr lang="en-US" sz="2000" dirty="0"/>
              <a:t>Records ~10% of all collisions</a:t>
            </a:r>
          </a:p>
          <a:p>
            <a:pPr lvl="1"/>
            <a:r>
              <a:rPr lang="en-US" sz="2000" dirty="0"/>
              <a:t>Key to get full </a:t>
            </a:r>
            <a:r>
              <a:rPr lang="en-US" sz="2000" i="1" dirty="0" err="1"/>
              <a:t>p</a:t>
            </a:r>
            <a:r>
              <a:rPr lang="en-US" sz="2000" dirty="0" err="1"/>
              <a:t>+</a:t>
            </a:r>
            <a:r>
              <a:rPr lang="en-US" sz="2000" i="1" dirty="0" err="1"/>
              <a:t>p</a:t>
            </a:r>
            <a:r>
              <a:rPr lang="en-US" sz="2000" dirty="0"/>
              <a:t> statistics in 2024</a:t>
            </a:r>
          </a:p>
          <a:p>
            <a:pPr lvl="1"/>
            <a:r>
              <a:rPr lang="en-US" sz="2000" dirty="0"/>
              <a:t>Crucial for HF &amp; Cold QCD physics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BF2B7C-2690-ADEB-F776-66B88765328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4842D8-317C-1B48-BB3B-9B577BC46ED2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FE764C0-5259-6DB1-F016-2CEBA6ADBD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875" y="3250276"/>
            <a:ext cx="7350249" cy="358278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1E25D67-4272-C43C-69CB-96111A21D8E7}"/>
              </a:ext>
            </a:extLst>
          </p:cNvPr>
          <p:cNvSpPr txBox="1"/>
          <p:nvPr/>
        </p:nvSpPr>
        <p:spPr>
          <a:xfrm>
            <a:off x="6708371" y="3482181"/>
            <a:ext cx="23192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2023:</a:t>
            </a:r>
            <a:r>
              <a:rPr lang="en-US" dirty="0"/>
              <a:t> will record all collisions (</a:t>
            </a:r>
            <a:r>
              <a:rPr lang="en-US" dirty="0" err="1"/>
              <a:t>Au+Au</a:t>
            </a:r>
            <a:r>
              <a:rPr lang="en-US" dirty="0"/>
              <a:t>) w/ minimum-bias trigger</a:t>
            </a:r>
          </a:p>
        </p:txBody>
      </p:sp>
    </p:spTree>
    <p:extLst>
      <p:ext uri="{BB962C8B-B14F-4D97-AF65-F5344CB8AC3E}">
        <p14:creationId xmlns:p14="http://schemas.microsoft.com/office/powerpoint/2010/main" val="2929998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0E70D2-A70B-9BFA-9658-28462D982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sPHENIX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30C295-88B9-9E32-54E9-F0D39B8BFC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838200"/>
            <a:ext cx="4095750" cy="5287963"/>
          </a:xfrm>
        </p:spPr>
        <p:txBody>
          <a:bodyPr/>
          <a:lstStyle/>
          <a:p>
            <a:r>
              <a:rPr lang="en-US" sz="2400" dirty="0"/>
              <a:t>Radical upgrade of PHENIX detector being installed at RHIC</a:t>
            </a:r>
          </a:p>
          <a:p>
            <a:pPr lvl="1"/>
            <a:r>
              <a:rPr lang="en-US" sz="2000" dirty="0"/>
              <a:t>Has purpose-built capabilities not seen previously at RHIC</a:t>
            </a:r>
          </a:p>
          <a:p>
            <a:r>
              <a:rPr lang="en-US" sz="2400" dirty="0"/>
              <a:t>Key requirement for completion of RHIC’s scientific mission</a:t>
            </a:r>
          </a:p>
          <a:p>
            <a:pPr lvl="1"/>
            <a:r>
              <a:rPr lang="en-US" sz="2000" dirty="0"/>
              <a:t>Highest priority for runs 2023–2025</a:t>
            </a:r>
          </a:p>
          <a:p>
            <a:r>
              <a:rPr lang="en-US" sz="2400" dirty="0"/>
              <a:t>RHIC &amp; LHC are complementary: different initial conditions &amp; QGP evolution </a:t>
            </a:r>
            <a:r>
              <a:rPr lang="en-US" sz="2400" dirty="0">
                <a:sym typeface="Wingdings" pitchFamily="2" charset="2"/>
              </a:rPr>
              <a:t> study scale and temp. dependence</a:t>
            </a:r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EA9CB3-0FA5-DBDD-C1C0-C3CA8ED2BD1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4842D8-317C-1B48-BB3B-9B577BC46ED2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111DA0F-89E5-4D68-43E2-CC78E6BAEFA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9150" y="838200"/>
            <a:ext cx="4514850" cy="601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0037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04E286-AEE2-18AE-7182-C24ABD742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Display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BF2B7C-2690-ADEB-F776-66B88765328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4842D8-317C-1B48-BB3B-9B577BC46ED2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F1D1AD-9A79-4400-EA7A-CB6958654E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733" y="754841"/>
            <a:ext cx="8754533" cy="6103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3483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C5643-D7FE-186E-B960-EC18FDDB0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Schedule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9D78A1-37A9-57C7-59BF-0C368DE4D3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err="1"/>
              <a:t>sPHENIX</a:t>
            </a:r>
            <a:r>
              <a:rPr lang="en-US" sz="2400" dirty="0"/>
              <a:t> scientific program can be completed with 3 years of running: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B5F42E-E026-503E-679E-5AB4F396FB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4842D8-317C-1B48-BB3B-9B577BC46ED2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BEB62E-6A43-2076-B5FE-44B1CE9805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53" y="1881691"/>
            <a:ext cx="6500552" cy="325934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45F090E-26FF-4E2E-622C-FFB98170F666}"/>
              </a:ext>
            </a:extLst>
          </p:cNvPr>
          <p:cNvSpPr txBox="1"/>
          <p:nvPr/>
        </p:nvSpPr>
        <p:spPr>
          <a:xfrm>
            <a:off x="6612774" y="1734835"/>
            <a:ext cx="25312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2023: </a:t>
            </a:r>
            <a:r>
              <a:rPr lang="en-US" b="1" dirty="0" err="1">
                <a:solidFill>
                  <a:srgbClr val="FF0000"/>
                </a:solidFill>
              </a:rPr>
              <a:t>Au+Au</a:t>
            </a:r>
            <a:endParaRPr lang="en-US" b="1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Commissioning &amp; Calibration, standard candle measurements,</a:t>
            </a:r>
          </a:p>
          <a:p>
            <a:r>
              <a:rPr lang="en-US" dirty="0">
                <a:solidFill>
                  <a:srgbClr val="FF0000"/>
                </a:solidFill>
              </a:rPr>
              <a:t>first </a:t>
            </a:r>
            <a:r>
              <a:rPr lang="en-US" dirty="0" err="1">
                <a:solidFill>
                  <a:srgbClr val="FF0000"/>
                </a:solidFill>
              </a:rPr>
              <a:t>sPHENIX</a:t>
            </a:r>
            <a:r>
              <a:rPr lang="en-US" dirty="0">
                <a:solidFill>
                  <a:srgbClr val="FF0000"/>
                </a:solidFill>
              </a:rPr>
              <a:t> physics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88B33C-637C-DAC6-5964-4732D43F2E8D}"/>
              </a:ext>
            </a:extLst>
          </p:cNvPr>
          <p:cNvSpPr txBox="1"/>
          <p:nvPr/>
        </p:nvSpPr>
        <p:spPr>
          <a:xfrm>
            <a:off x="6612774" y="3290893"/>
            <a:ext cx="25312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</a:rPr>
              <a:t>2024: </a:t>
            </a:r>
            <a:r>
              <a:rPr lang="en-US" b="1" dirty="0" err="1">
                <a:solidFill>
                  <a:srgbClr val="008000"/>
                </a:solidFill>
              </a:rPr>
              <a:t>p+p</a:t>
            </a:r>
            <a:r>
              <a:rPr lang="en-US" b="1" dirty="0">
                <a:solidFill>
                  <a:srgbClr val="008000"/>
                </a:solidFill>
              </a:rPr>
              <a:t> &amp; </a:t>
            </a:r>
            <a:r>
              <a:rPr lang="en-US" b="1" dirty="0" err="1">
                <a:solidFill>
                  <a:srgbClr val="008000"/>
                </a:solidFill>
              </a:rPr>
              <a:t>p+Au</a:t>
            </a:r>
            <a:endParaRPr lang="en-US" b="1" dirty="0">
              <a:solidFill>
                <a:srgbClr val="008000"/>
              </a:solidFill>
            </a:endParaRPr>
          </a:p>
          <a:p>
            <a:r>
              <a:rPr lang="en-US" dirty="0">
                <a:solidFill>
                  <a:srgbClr val="008000"/>
                </a:solidFill>
              </a:rPr>
              <a:t>Reference measurements for heavy ions, cold QCD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A174609-6F3B-BABA-5D1C-FD8698151DB8}"/>
              </a:ext>
            </a:extLst>
          </p:cNvPr>
          <p:cNvSpPr txBox="1"/>
          <p:nvPr/>
        </p:nvSpPr>
        <p:spPr>
          <a:xfrm>
            <a:off x="6612774" y="4648683"/>
            <a:ext cx="2468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2025: </a:t>
            </a:r>
            <a:r>
              <a:rPr lang="en-US" b="1" dirty="0" err="1">
                <a:solidFill>
                  <a:srgbClr val="0000FF"/>
                </a:solidFill>
              </a:rPr>
              <a:t>Au+Au</a:t>
            </a:r>
            <a:endParaRPr lang="en-US" b="1" dirty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0000FF"/>
                </a:solidFill>
              </a:rPr>
              <a:t>Heavy ions (high statistics)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E4CA0D2-081F-1F16-CF23-9F2A953A6739}"/>
              </a:ext>
            </a:extLst>
          </p:cNvPr>
          <p:cNvSpPr/>
          <p:nvPr/>
        </p:nvSpPr>
        <p:spPr>
          <a:xfrm>
            <a:off x="108065" y="2709949"/>
            <a:ext cx="6475615" cy="390698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FF78F9D-9866-0B06-413D-1288199AB743}"/>
              </a:ext>
            </a:extLst>
          </p:cNvPr>
          <p:cNvSpPr/>
          <p:nvPr/>
        </p:nvSpPr>
        <p:spPr>
          <a:xfrm>
            <a:off x="108065" y="3133432"/>
            <a:ext cx="6475615" cy="1563259"/>
          </a:xfrm>
          <a:prstGeom prst="rect">
            <a:avLst/>
          </a:prstGeom>
          <a:solidFill>
            <a:srgbClr val="00B050">
              <a:alpha val="3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16AA06E-E707-28E9-FC94-3D0AE8E5F19A}"/>
              </a:ext>
            </a:extLst>
          </p:cNvPr>
          <p:cNvSpPr/>
          <p:nvPr/>
        </p:nvSpPr>
        <p:spPr>
          <a:xfrm>
            <a:off x="108065" y="4735806"/>
            <a:ext cx="6475615" cy="390698"/>
          </a:xfrm>
          <a:prstGeom prst="rect">
            <a:avLst/>
          </a:prstGeom>
          <a:solidFill>
            <a:srgbClr val="0000FF">
              <a:alpha val="3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619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C5643-D7FE-186E-B960-EC18FDDB0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RHIC &amp; LHC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9D78A1-37A9-57C7-59BF-0C368DE4D3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err="1"/>
              <a:t>sPHENIX</a:t>
            </a:r>
            <a:r>
              <a:rPr lang="en-US" sz="2000" dirty="0"/>
              <a:t> enables expanded kinematic ranges for many observables </a:t>
            </a:r>
            <a:r>
              <a:rPr lang="en-US" sz="2000" dirty="0">
                <a:sym typeface="Wingdings" pitchFamily="2" charset="2"/>
              </a:rPr>
              <a:t> allows for overlap with LHC</a:t>
            </a:r>
          </a:p>
          <a:p>
            <a:r>
              <a:rPr lang="en-US" sz="2000" dirty="0">
                <a:sym typeface="Wingdings" pitchFamily="2" charset="2"/>
              </a:rPr>
              <a:t>Some measurements for first time at RHIC!</a:t>
            </a: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B5F42E-E026-503E-679E-5AB4F396FB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4842D8-317C-1B48-BB3B-9B577BC46ED2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19BE6D8-588B-A0F8-CE1B-D1B5D23FC9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1767" y="1845694"/>
            <a:ext cx="7120466" cy="4939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3008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9294F9-45BE-BEA3-349F-5A249CCC7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sPHENIX</a:t>
            </a:r>
            <a:r>
              <a:rPr lang="en-US" dirty="0"/>
              <a:t> Physics Program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F4EDB0-F795-01ED-4B51-4656B373B3D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4842D8-317C-1B48-BB3B-9B577BC46ED2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DCFAC5-DEF4-C1D3-6062-8EF4D4C4507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7706" y="3919999"/>
            <a:ext cx="1686348" cy="171491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43AA84E-850F-BFA5-92AD-8CFCEC6958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804" y="2204892"/>
            <a:ext cx="2625194" cy="4288188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E27EE1C-F183-4938-D918-BF407F6DE1E4}"/>
              </a:ext>
            </a:extLst>
          </p:cNvPr>
          <p:cNvSpPr/>
          <p:nvPr/>
        </p:nvSpPr>
        <p:spPr>
          <a:xfrm>
            <a:off x="6775116" y="1879947"/>
            <a:ext cx="745606" cy="745606"/>
          </a:xfrm>
          <a:prstGeom prst="ellipse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bg2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E413D58-BFA9-0A03-CCA2-1A1D84BE6ECD}"/>
              </a:ext>
            </a:extLst>
          </p:cNvPr>
          <p:cNvSpPr/>
          <p:nvPr/>
        </p:nvSpPr>
        <p:spPr>
          <a:xfrm>
            <a:off x="6787816" y="2080492"/>
            <a:ext cx="340822" cy="340822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9FF9B33-2133-233B-BAEF-34E96DE9A579}"/>
              </a:ext>
            </a:extLst>
          </p:cNvPr>
          <p:cNvSpPr/>
          <p:nvPr/>
        </p:nvSpPr>
        <p:spPr>
          <a:xfrm>
            <a:off x="7165738" y="2084648"/>
            <a:ext cx="340822" cy="340822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F6891D3-6278-3B2C-EF7D-35C20B29466E}"/>
                  </a:ext>
                </a:extLst>
              </p:cNvPr>
              <p:cNvSpPr txBox="1"/>
              <p:nvPr/>
            </p:nvSpPr>
            <p:spPr>
              <a:xfrm>
                <a:off x="6811792" y="2069820"/>
                <a:ext cx="25769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F6891D3-6278-3B2C-EF7D-35C20B2946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1792" y="2069820"/>
                <a:ext cx="257695" cy="369332"/>
              </a:xfrm>
              <a:prstGeom prst="rect">
                <a:avLst/>
              </a:prstGeom>
              <a:blipFill>
                <a:blip r:embed="rId4"/>
                <a:stretch>
                  <a:fillRect r="-190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F085EE1-E3E4-2B49-558A-78B9795E3818}"/>
                  </a:ext>
                </a:extLst>
              </p:cNvPr>
              <p:cNvSpPr txBox="1"/>
              <p:nvPr/>
            </p:nvSpPr>
            <p:spPr>
              <a:xfrm>
                <a:off x="7191426" y="2063728"/>
                <a:ext cx="257695" cy="3754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F085EE1-E3E4-2B49-558A-78B9795E38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1426" y="2063728"/>
                <a:ext cx="257695" cy="375424"/>
              </a:xfrm>
              <a:prstGeom prst="rect">
                <a:avLst/>
              </a:prstGeom>
              <a:blipFill>
                <a:blip r:embed="rId5"/>
                <a:stretch>
                  <a:fillRect r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D392FF1-61BA-0766-36E1-B058A926049C}"/>
                  </a:ext>
                </a:extLst>
              </p:cNvPr>
              <p:cNvSpPr txBox="1"/>
              <p:nvPr/>
            </p:nvSpPr>
            <p:spPr>
              <a:xfrm>
                <a:off x="6821317" y="1543063"/>
                <a:ext cx="68886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Υ</m:t>
                      </m:r>
                      <m:d>
                        <m:dPr>
                          <m:ctrl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D392FF1-61BA-0766-36E1-B058A92604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1317" y="1543063"/>
                <a:ext cx="688862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Oval 12">
            <a:extLst>
              <a:ext uri="{FF2B5EF4-FFF2-40B4-BE49-F238E27FC236}">
                <a16:creationId xmlns:a16="http://schemas.microsoft.com/office/drawing/2014/main" id="{1C6D5301-D575-FA3E-E3EA-1599BC596CB0}"/>
              </a:ext>
            </a:extLst>
          </p:cNvPr>
          <p:cNvSpPr/>
          <p:nvPr/>
        </p:nvSpPr>
        <p:spPr>
          <a:xfrm>
            <a:off x="7974303" y="1781522"/>
            <a:ext cx="840856" cy="840856"/>
          </a:xfrm>
          <a:prstGeom prst="ellipse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2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AF16809-5984-534D-04E6-9416DF83A95E}"/>
              </a:ext>
            </a:extLst>
          </p:cNvPr>
          <p:cNvSpPr/>
          <p:nvPr/>
        </p:nvSpPr>
        <p:spPr>
          <a:xfrm>
            <a:off x="7987003" y="2029692"/>
            <a:ext cx="340822" cy="340822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7712635-E196-0798-338D-63010661D4E6}"/>
              </a:ext>
            </a:extLst>
          </p:cNvPr>
          <p:cNvSpPr/>
          <p:nvPr/>
        </p:nvSpPr>
        <p:spPr>
          <a:xfrm>
            <a:off x="8467218" y="2033848"/>
            <a:ext cx="340822" cy="340822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5241336-3B2D-86C2-73A6-8785A84EF144}"/>
                  </a:ext>
                </a:extLst>
              </p:cNvPr>
              <p:cNvSpPr txBox="1"/>
              <p:nvPr/>
            </p:nvSpPr>
            <p:spPr>
              <a:xfrm>
                <a:off x="8010979" y="2019020"/>
                <a:ext cx="25769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5241336-3B2D-86C2-73A6-8785A84EF1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0979" y="2019020"/>
                <a:ext cx="257695" cy="369332"/>
              </a:xfrm>
              <a:prstGeom prst="rect">
                <a:avLst/>
              </a:prstGeom>
              <a:blipFill>
                <a:blip r:embed="rId7"/>
                <a:stretch>
                  <a:fillRect r="-190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20296AB-4716-4F3D-1FE5-661CB774BAB7}"/>
                  </a:ext>
                </a:extLst>
              </p:cNvPr>
              <p:cNvSpPr txBox="1"/>
              <p:nvPr/>
            </p:nvSpPr>
            <p:spPr>
              <a:xfrm>
                <a:off x="8492906" y="2012928"/>
                <a:ext cx="257695" cy="3754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20296AB-4716-4F3D-1FE5-661CB774BA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2906" y="2012928"/>
                <a:ext cx="257695" cy="375424"/>
              </a:xfrm>
              <a:prstGeom prst="rect">
                <a:avLst/>
              </a:prstGeom>
              <a:blipFill>
                <a:blip r:embed="rId8"/>
                <a:stretch>
                  <a:fillRect r="-190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230067C8-2E39-7E9A-F58D-56993CAB5245}"/>
                  </a:ext>
                </a:extLst>
              </p:cNvPr>
              <p:cNvSpPr txBox="1"/>
              <p:nvPr/>
            </p:nvSpPr>
            <p:spPr>
              <a:xfrm>
                <a:off x="8020504" y="1448470"/>
                <a:ext cx="68886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Υ</m:t>
                      </m:r>
                      <m:d>
                        <m:dPr>
                          <m:ctrl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230067C8-2E39-7E9A-F58D-56993CAB52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0504" y="1448470"/>
                <a:ext cx="688862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Oval 18">
            <a:extLst>
              <a:ext uri="{FF2B5EF4-FFF2-40B4-BE49-F238E27FC236}">
                <a16:creationId xmlns:a16="http://schemas.microsoft.com/office/drawing/2014/main" id="{D47314AE-A522-1A10-1920-249F90924F17}"/>
              </a:ext>
            </a:extLst>
          </p:cNvPr>
          <p:cNvSpPr/>
          <p:nvPr/>
        </p:nvSpPr>
        <p:spPr>
          <a:xfrm>
            <a:off x="7357706" y="2826578"/>
            <a:ext cx="920739" cy="920739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2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F9C92E1-EF08-F63F-89AF-76DB1ACB6116}"/>
              </a:ext>
            </a:extLst>
          </p:cNvPr>
          <p:cNvSpPr/>
          <p:nvPr/>
        </p:nvSpPr>
        <p:spPr>
          <a:xfrm>
            <a:off x="7370407" y="3116024"/>
            <a:ext cx="340822" cy="340822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E4A909F-BA7E-5792-457C-473ED0549046}"/>
              </a:ext>
            </a:extLst>
          </p:cNvPr>
          <p:cNvSpPr/>
          <p:nvPr/>
        </p:nvSpPr>
        <p:spPr>
          <a:xfrm>
            <a:off x="7922359" y="3120180"/>
            <a:ext cx="340822" cy="340822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574356C-9B1E-2252-2AF3-6B11ED4645D5}"/>
                  </a:ext>
                </a:extLst>
              </p:cNvPr>
              <p:cNvSpPr txBox="1"/>
              <p:nvPr/>
            </p:nvSpPr>
            <p:spPr>
              <a:xfrm>
                <a:off x="7394383" y="3105352"/>
                <a:ext cx="25769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574356C-9B1E-2252-2AF3-6B11ED4645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4383" y="3105352"/>
                <a:ext cx="257695" cy="369332"/>
              </a:xfrm>
              <a:prstGeom prst="rect">
                <a:avLst/>
              </a:prstGeom>
              <a:blipFill>
                <a:blip r:embed="rId10"/>
                <a:stretch>
                  <a:fillRect r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433C89D1-E4DC-BA90-11FE-30850E0A78E1}"/>
                  </a:ext>
                </a:extLst>
              </p:cNvPr>
              <p:cNvSpPr txBox="1"/>
              <p:nvPr/>
            </p:nvSpPr>
            <p:spPr>
              <a:xfrm>
                <a:off x="7948047" y="3099260"/>
                <a:ext cx="257695" cy="3754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433C89D1-E4DC-BA90-11FE-30850E0A78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8047" y="3099260"/>
                <a:ext cx="257695" cy="375424"/>
              </a:xfrm>
              <a:prstGeom prst="rect">
                <a:avLst/>
              </a:prstGeom>
              <a:blipFill>
                <a:blip r:embed="rId11"/>
                <a:stretch>
                  <a:fillRect r="-1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0DD23F2-D4D0-EBCD-31DF-7B90F2C61D6B}"/>
                  </a:ext>
                </a:extLst>
              </p:cNvPr>
              <p:cNvSpPr txBox="1"/>
              <p:nvPr/>
            </p:nvSpPr>
            <p:spPr>
              <a:xfrm>
                <a:off x="7456342" y="2806625"/>
                <a:ext cx="68886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Υ</m:t>
                      </m:r>
                      <m:d>
                        <m:dPr>
                          <m:ctrl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0DD23F2-D4D0-EBCD-31DF-7B90F2C61D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6342" y="2806625"/>
                <a:ext cx="688862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50467063-5C79-1712-574B-20BCB1FA4E3F}"/>
              </a:ext>
            </a:extLst>
          </p:cNvPr>
          <p:cNvSpPr txBox="1"/>
          <p:nvPr/>
        </p:nvSpPr>
        <p:spPr>
          <a:xfrm>
            <a:off x="6786648" y="2586560"/>
            <a:ext cx="7792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0.28 </a:t>
            </a:r>
            <a:r>
              <a:rPr lang="en-US" sz="1400" dirty="0" err="1"/>
              <a:t>fm</a:t>
            </a:r>
            <a:endParaRPr lang="en-US" sz="14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5B0CF82-1528-A56B-9076-EB1F7382914C}"/>
              </a:ext>
            </a:extLst>
          </p:cNvPr>
          <p:cNvSpPr txBox="1"/>
          <p:nvPr/>
        </p:nvSpPr>
        <p:spPr>
          <a:xfrm>
            <a:off x="8033460" y="2575888"/>
            <a:ext cx="7792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0.56 </a:t>
            </a:r>
            <a:r>
              <a:rPr lang="en-US" sz="1400" dirty="0" err="1"/>
              <a:t>fm</a:t>
            </a:r>
            <a:endParaRPr lang="en-US" sz="14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C291055-B880-94D4-E9D5-AB1B927BE1DC}"/>
              </a:ext>
            </a:extLst>
          </p:cNvPr>
          <p:cNvSpPr txBox="1"/>
          <p:nvPr/>
        </p:nvSpPr>
        <p:spPr>
          <a:xfrm>
            <a:off x="7431637" y="3420420"/>
            <a:ext cx="7792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0.78 </a:t>
            </a:r>
            <a:r>
              <a:rPr lang="en-US" sz="1400" dirty="0" err="1"/>
              <a:t>fm</a:t>
            </a:r>
            <a:endParaRPr lang="en-US" sz="14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BA07A2F-9FE4-F00A-7CB0-84A606E4DF5A}"/>
              </a:ext>
            </a:extLst>
          </p:cNvPr>
          <p:cNvSpPr txBox="1"/>
          <p:nvPr/>
        </p:nvSpPr>
        <p:spPr>
          <a:xfrm>
            <a:off x="6658063" y="791458"/>
            <a:ext cx="22128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/>
              <a:t>Quarkonia</a:t>
            </a:r>
            <a:endParaRPr lang="en-US" sz="2400" b="1" dirty="0"/>
          </a:p>
          <a:p>
            <a:pPr algn="ctr"/>
            <a:r>
              <a:rPr lang="en-US" sz="2000" dirty="0"/>
              <a:t>vary size of probe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7C1860D-9553-10DF-FAD8-CDD8562F98B7}"/>
              </a:ext>
            </a:extLst>
          </p:cNvPr>
          <p:cNvSpPr txBox="1"/>
          <p:nvPr/>
        </p:nvSpPr>
        <p:spPr>
          <a:xfrm>
            <a:off x="200581" y="790916"/>
            <a:ext cx="261840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Jet Correlations</a:t>
            </a:r>
          </a:p>
          <a:p>
            <a:r>
              <a:rPr lang="en-US" sz="2400" b="1" dirty="0"/>
              <a:t>&amp; Structure</a:t>
            </a:r>
          </a:p>
          <a:p>
            <a:r>
              <a:rPr lang="en-US" sz="2000" dirty="0"/>
              <a:t>vary momentum &amp;</a:t>
            </a:r>
          </a:p>
          <a:p>
            <a:r>
              <a:rPr lang="en-US" sz="2000" dirty="0"/>
              <a:t>angular size of probe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24F7AFC-D3DC-A23B-CD4A-45F392BDBFED}"/>
              </a:ext>
            </a:extLst>
          </p:cNvPr>
          <p:cNvSpPr txBox="1"/>
          <p:nvPr/>
        </p:nvSpPr>
        <p:spPr>
          <a:xfrm>
            <a:off x="5879580" y="5371194"/>
            <a:ext cx="30799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vary temperature of QCD matter, study proton spin, transverse momentum,    &amp; nuclear effects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F25E013-B397-A022-D71E-768A0B1CF98B}"/>
              </a:ext>
            </a:extLst>
          </p:cNvPr>
          <p:cNvSpPr/>
          <p:nvPr/>
        </p:nvSpPr>
        <p:spPr>
          <a:xfrm>
            <a:off x="4740677" y="1468907"/>
            <a:ext cx="1371600" cy="1371600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B0D938F9-3D9A-454A-F483-75B7D54F2052}"/>
                  </a:ext>
                </a:extLst>
              </p:cNvPr>
              <p:cNvSpPr txBox="1"/>
              <p:nvPr/>
            </p:nvSpPr>
            <p:spPr>
              <a:xfrm>
                <a:off x="5226411" y="1794128"/>
                <a:ext cx="25769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B0D938F9-3D9A-454A-F483-75B7D54F20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6411" y="1794128"/>
                <a:ext cx="257695" cy="646331"/>
              </a:xfrm>
              <a:prstGeom prst="rect">
                <a:avLst/>
              </a:prstGeom>
              <a:blipFill>
                <a:blip r:embed="rId13"/>
                <a:stretch>
                  <a:fillRect l="-22727" r="-81818" b="-19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Oval 37">
            <a:extLst>
              <a:ext uri="{FF2B5EF4-FFF2-40B4-BE49-F238E27FC236}">
                <a16:creationId xmlns:a16="http://schemas.microsoft.com/office/drawing/2014/main" id="{86982508-CA22-ADDF-11F8-1E452821683F}"/>
              </a:ext>
            </a:extLst>
          </p:cNvPr>
          <p:cNvSpPr/>
          <p:nvPr/>
        </p:nvSpPr>
        <p:spPr>
          <a:xfrm>
            <a:off x="3137015" y="1676758"/>
            <a:ext cx="914400" cy="9144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F94FD2F1-4047-165B-5BD0-E52BC3D861C5}"/>
                  </a:ext>
                </a:extLst>
              </p:cNvPr>
              <p:cNvSpPr txBox="1"/>
              <p:nvPr/>
            </p:nvSpPr>
            <p:spPr>
              <a:xfrm>
                <a:off x="3366318" y="1751844"/>
                <a:ext cx="25769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F94FD2F1-4047-165B-5BD0-E52BC3D861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6318" y="1751844"/>
                <a:ext cx="257695" cy="646331"/>
              </a:xfrm>
              <a:prstGeom prst="rect">
                <a:avLst/>
              </a:prstGeom>
              <a:blipFill>
                <a:blip r:embed="rId14"/>
                <a:stretch>
                  <a:fillRect l="-4545" r="-5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Oval 39">
            <a:extLst>
              <a:ext uri="{FF2B5EF4-FFF2-40B4-BE49-F238E27FC236}">
                <a16:creationId xmlns:a16="http://schemas.microsoft.com/office/drawing/2014/main" id="{6B790CD1-12EF-48CE-36E5-20433FDDDC7C}"/>
              </a:ext>
            </a:extLst>
          </p:cNvPr>
          <p:cNvSpPr/>
          <p:nvPr/>
        </p:nvSpPr>
        <p:spPr>
          <a:xfrm>
            <a:off x="4118700" y="1314294"/>
            <a:ext cx="384048" cy="384048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B2C4011F-51DC-7C22-345B-5349D87B569F}"/>
                  </a:ext>
                </a:extLst>
              </p:cNvPr>
              <p:cNvSpPr txBox="1"/>
              <p:nvPr/>
            </p:nvSpPr>
            <p:spPr>
              <a:xfrm>
                <a:off x="4124519" y="1128191"/>
                <a:ext cx="25769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B2C4011F-51DC-7C22-345B-5349D87B56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4519" y="1128191"/>
                <a:ext cx="257695" cy="646331"/>
              </a:xfrm>
              <a:prstGeom prst="rect">
                <a:avLst/>
              </a:prstGeom>
              <a:blipFill>
                <a:blip r:embed="rId15"/>
                <a:stretch>
                  <a:fillRect l="-4545" r="-5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Oval 41">
            <a:extLst>
              <a:ext uri="{FF2B5EF4-FFF2-40B4-BE49-F238E27FC236}">
                <a16:creationId xmlns:a16="http://schemas.microsoft.com/office/drawing/2014/main" id="{2693F054-A0A0-28F0-9216-34F9EDD57735}"/>
              </a:ext>
            </a:extLst>
          </p:cNvPr>
          <p:cNvSpPr/>
          <p:nvPr/>
        </p:nvSpPr>
        <p:spPr>
          <a:xfrm>
            <a:off x="5657422" y="956651"/>
            <a:ext cx="137160" cy="137160"/>
          </a:xfrm>
          <a:prstGeom prst="ellipse">
            <a:avLst/>
          </a:prstGeom>
          <a:solidFill>
            <a:srgbClr val="C88000"/>
          </a:solidFill>
          <a:ln>
            <a:solidFill>
              <a:srgbClr val="C8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13B5AFFD-5805-BD4B-0D61-9C4EA60A9472}"/>
                  </a:ext>
                </a:extLst>
              </p:cNvPr>
              <p:cNvSpPr txBox="1"/>
              <p:nvPr/>
            </p:nvSpPr>
            <p:spPr>
              <a:xfrm>
                <a:off x="5256944" y="694504"/>
                <a:ext cx="25769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𝑑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13B5AFFD-5805-BD4B-0D61-9C4EA60A94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6944" y="694504"/>
                <a:ext cx="257695" cy="646331"/>
              </a:xfrm>
              <a:prstGeom prst="rect">
                <a:avLst/>
              </a:prstGeom>
              <a:blipFill>
                <a:blip r:embed="rId16"/>
                <a:stretch>
                  <a:fillRect l="-22727" r="-90909" b="-19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Oval 43">
            <a:extLst>
              <a:ext uri="{FF2B5EF4-FFF2-40B4-BE49-F238E27FC236}">
                <a16:creationId xmlns:a16="http://schemas.microsoft.com/office/drawing/2014/main" id="{C5370638-4C96-941C-FAF9-47FE5A37E33C}"/>
              </a:ext>
            </a:extLst>
          </p:cNvPr>
          <p:cNvSpPr/>
          <p:nvPr/>
        </p:nvSpPr>
        <p:spPr>
          <a:xfrm>
            <a:off x="4458973" y="932770"/>
            <a:ext cx="109728" cy="10972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C98ABB3C-CD9A-7F10-F470-6E8CA9DCCA0E}"/>
                  </a:ext>
                </a:extLst>
              </p:cNvPr>
              <p:cNvSpPr txBox="1"/>
              <p:nvPr/>
            </p:nvSpPr>
            <p:spPr>
              <a:xfrm>
                <a:off x="4036066" y="625853"/>
                <a:ext cx="25769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C98ABB3C-CD9A-7F10-F470-6E8CA9DCCA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6066" y="625853"/>
                <a:ext cx="257695" cy="646331"/>
              </a:xfrm>
              <a:prstGeom prst="rect">
                <a:avLst/>
              </a:prstGeom>
              <a:blipFill>
                <a:blip r:embed="rId17"/>
                <a:stretch>
                  <a:fillRect l="-4762" r="-809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Oval 48">
            <a:extLst>
              <a:ext uri="{FF2B5EF4-FFF2-40B4-BE49-F238E27FC236}">
                <a16:creationId xmlns:a16="http://schemas.microsoft.com/office/drawing/2014/main" id="{CA461173-A9AE-0D63-1FDB-128CF427B611}"/>
              </a:ext>
            </a:extLst>
          </p:cNvPr>
          <p:cNvSpPr/>
          <p:nvPr/>
        </p:nvSpPr>
        <p:spPr>
          <a:xfrm>
            <a:off x="3407373" y="1009390"/>
            <a:ext cx="91440" cy="9144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A2C65145-4788-5023-4F48-A29C44D4424B}"/>
                  </a:ext>
                </a:extLst>
              </p:cNvPr>
              <p:cNvSpPr txBox="1"/>
              <p:nvPr/>
            </p:nvSpPr>
            <p:spPr>
              <a:xfrm>
                <a:off x="2976745" y="686224"/>
                <a:ext cx="25769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𝑔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A2C65145-4788-5023-4F48-A29C44D442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6745" y="686224"/>
                <a:ext cx="257695" cy="646331"/>
              </a:xfrm>
              <a:prstGeom prst="rect">
                <a:avLst/>
              </a:prstGeom>
              <a:blipFill>
                <a:blip r:embed="rId18"/>
                <a:stretch>
                  <a:fillRect l="-28571" r="-104762" b="-15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TextBox 50">
            <a:extLst>
              <a:ext uri="{FF2B5EF4-FFF2-40B4-BE49-F238E27FC236}">
                <a16:creationId xmlns:a16="http://schemas.microsoft.com/office/drawing/2014/main" id="{DAE76169-28C0-4382-E11C-2DDC6BF2EE5D}"/>
              </a:ext>
            </a:extLst>
          </p:cNvPr>
          <p:cNvSpPr txBox="1"/>
          <p:nvPr/>
        </p:nvSpPr>
        <p:spPr>
          <a:xfrm>
            <a:off x="2997367" y="2766707"/>
            <a:ext cx="30773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Heavy Flavor</a:t>
            </a:r>
          </a:p>
          <a:p>
            <a:r>
              <a:rPr lang="en-US" sz="2000" dirty="0"/>
              <a:t>vary mass &amp; momentum</a:t>
            </a:r>
          </a:p>
          <a:p>
            <a:r>
              <a:rPr lang="en-US" sz="2000" dirty="0"/>
              <a:t>of probe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7E22DE26-C991-0DDD-ED11-53B14F393C9B}"/>
              </a:ext>
            </a:extLst>
          </p:cNvPr>
          <p:cNvSpPr/>
          <p:nvPr/>
        </p:nvSpPr>
        <p:spPr>
          <a:xfrm>
            <a:off x="83556" y="791458"/>
            <a:ext cx="2752128" cy="5939726"/>
          </a:xfrm>
          <a:prstGeom prst="roundRect">
            <a:avLst>
              <a:gd name="adj" fmla="val 5529"/>
            </a:avLst>
          </a:prstGeom>
          <a:noFill/>
          <a:ln w="3810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5FFDBD70-0374-413A-0B3C-C7E920938A38}"/>
              </a:ext>
            </a:extLst>
          </p:cNvPr>
          <p:cNvSpPr/>
          <p:nvPr/>
        </p:nvSpPr>
        <p:spPr>
          <a:xfrm>
            <a:off x="5785764" y="3933676"/>
            <a:ext cx="3225472" cy="2797510"/>
          </a:xfrm>
          <a:prstGeom prst="roundRect">
            <a:avLst>
              <a:gd name="adj" fmla="val 6813"/>
            </a:avLst>
          </a:prstGeom>
          <a:noFill/>
          <a:ln w="38100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69E3968A-EAD1-2574-5603-CA97B1832AF6}"/>
              </a:ext>
            </a:extLst>
          </p:cNvPr>
          <p:cNvSpPr/>
          <p:nvPr/>
        </p:nvSpPr>
        <p:spPr>
          <a:xfrm>
            <a:off x="2931935" y="791458"/>
            <a:ext cx="3401132" cy="3052467"/>
          </a:xfrm>
          <a:prstGeom prst="roundRect">
            <a:avLst>
              <a:gd name="adj" fmla="val 5529"/>
            </a:avLst>
          </a:prstGeom>
          <a:noFill/>
          <a:ln w="38100">
            <a:solidFill>
              <a:srgbClr val="00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A6E5F24D-381A-CD9F-3E8E-C31F7E5D1230}"/>
              </a:ext>
            </a:extLst>
          </p:cNvPr>
          <p:cNvSpPr/>
          <p:nvPr/>
        </p:nvSpPr>
        <p:spPr>
          <a:xfrm>
            <a:off x="6451039" y="791458"/>
            <a:ext cx="2563757" cy="3052467"/>
          </a:xfrm>
          <a:prstGeom prst="roundRect">
            <a:avLst>
              <a:gd name="adj" fmla="val 5529"/>
            </a:avLst>
          </a:prstGeom>
          <a:noFill/>
          <a:ln w="38100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A78680C-8701-CC50-0178-269CF89037D0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210279" y="4955708"/>
            <a:ext cx="2185803" cy="1701749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DB72C759-087E-4A84-C475-EF124E57B403}"/>
              </a:ext>
            </a:extLst>
          </p:cNvPr>
          <p:cNvSpPr txBox="1"/>
          <p:nvPr/>
        </p:nvSpPr>
        <p:spPr>
          <a:xfrm>
            <a:off x="2944526" y="3893844"/>
            <a:ext cx="27323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Bulk QCD</a:t>
            </a:r>
          </a:p>
          <a:p>
            <a:pPr algn="ctr"/>
            <a:r>
              <a:rPr lang="en-US" sz="2000" dirty="0"/>
              <a:t>collective behavior in large &amp; small systems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98B7840D-21A8-EAB0-3291-65211D917217}"/>
              </a:ext>
            </a:extLst>
          </p:cNvPr>
          <p:cNvSpPr/>
          <p:nvPr/>
        </p:nvSpPr>
        <p:spPr>
          <a:xfrm>
            <a:off x="2931935" y="3934982"/>
            <a:ext cx="2732396" cy="2796202"/>
          </a:xfrm>
          <a:prstGeom prst="roundRect">
            <a:avLst>
              <a:gd name="adj" fmla="val 6813"/>
            </a:avLst>
          </a:prstGeom>
          <a:noFill/>
          <a:ln w="38100">
            <a:solidFill>
              <a:srgbClr val="FF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D4C11A8-12E0-BE88-790C-45B108448E78}"/>
              </a:ext>
            </a:extLst>
          </p:cNvPr>
          <p:cNvSpPr txBox="1"/>
          <p:nvPr/>
        </p:nvSpPr>
        <p:spPr>
          <a:xfrm>
            <a:off x="5791976" y="4364697"/>
            <a:ext cx="16396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Cold QCD</a:t>
            </a:r>
          </a:p>
        </p:txBody>
      </p:sp>
    </p:spTree>
    <p:extLst>
      <p:ext uri="{BB962C8B-B14F-4D97-AF65-F5344CB8AC3E}">
        <p14:creationId xmlns:p14="http://schemas.microsoft.com/office/powerpoint/2010/main" val="23671770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6A22B3-7385-BE26-2362-209567BEA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High-</a:t>
            </a:r>
            <a:r>
              <a:rPr lang="en-US" i="1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 Probes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4B1E40-069E-BE7B-527E-20A870F930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800" dirty="0"/>
          </a:p>
          <a:p>
            <a:pPr lvl="1"/>
            <a:endParaRPr lang="en-US" sz="2400" dirty="0"/>
          </a:p>
          <a:p>
            <a:pPr lvl="1"/>
            <a:endParaRPr lang="en-US" sz="2400" dirty="0"/>
          </a:p>
          <a:p>
            <a:pPr lvl="1"/>
            <a:endParaRPr lang="en-US" sz="2400" dirty="0"/>
          </a:p>
          <a:p>
            <a:pPr lvl="1"/>
            <a:endParaRPr lang="en-US" sz="2400" dirty="0"/>
          </a:p>
          <a:p>
            <a:pPr lvl="1"/>
            <a:endParaRPr lang="en-US" sz="2400" dirty="0"/>
          </a:p>
          <a:p>
            <a:pPr lvl="1"/>
            <a:endParaRPr lang="en-US" dirty="0"/>
          </a:p>
          <a:p>
            <a:r>
              <a:rPr lang="en-US" sz="2800" dirty="0"/>
              <a:t>In 3 years of data taking, </a:t>
            </a:r>
            <a:r>
              <a:rPr lang="en-US" sz="2800" dirty="0" err="1"/>
              <a:t>sPHENIX</a:t>
            </a:r>
            <a:r>
              <a:rPr lang="en-US" sz="2800" dirty="0"/>
              <a:t> will measure</a:t>
            </a:r>
          </a:p>
          <a:p>
            <a:pPr lvl="1"/>
            <a:r>
              <a:rPr lang="en-US" sz="2400" dirty="0"/>
              <a:t>Jets out to </a:t>
            </a:r>
            <a:r>
              <a:rPr lang="en-US" sz="2400" i="1" dirty="0" err="1"/>
              <a:t>p</a:t>
            </a:r>
            <a:r>
              <a:rPr lang="en-US" sz="2400" baseline="-25000" dirty="0" err="1"/>
              <a:t>T</a:t>
            </a:r>
            <a:r>
              <a:rPr lang="en-US" sz="2400" dirty="0"/>
              <a:t> ~ 70 GeV/</a:t>
            </a:r>
            <a:r>
              <a:rPr lang="en-US" sz="2400" i="1" dirty="0"/>
              <a:t>c</a:t>
            </a:r>
          </a:p>
          <a:p>
            <a:pPr lvl="1"/>
            <a:r>
              <a:rPr lang="en-US" sz="2400" dirty="0"/>
              <a:t>Charged hadrons out to </a:t>
            </a:r>
            <a:r>
              <a:rPr lang="en-US" sz="2400" i="1" dirty="0" err="1"/>
              <a:t>p</a:t>
            </a:r>
            <a:r>
              <a:rPr lang="en-US" sz="2400" baseline="-25000" dirty="0" err="1"/>
              <a:t>T</a:t>
            </a:r>
            <a:r>
              <a:rPr lang="en-US" sz="2400" dirty="0"/>
              <a:t> ~ 50 GeV/</a:t>
            </a:r>
            <a:r>
              <a:rPr lang="en-US" sz="2400" i="1" dirty="0"/>
              <a:t>c</a:t>
            </a:r>
          </a:p>
          <a:p>
            <a:pPr lvl="1"/>
            <a:r>
              <a:rPr lang="en-US" sz="2400" dirty="0"/>
              <a:t>Direct photons out to </a:t>
            </a:r>
            <a:r>
              <a:rPr lang="en-US" sz="2400" i="1" dirty="0" err="1"/>
              <a:t>p</a:t>
            </a:r>
            <a:r>
              <a:rPr lang="en-US" sz="2400" baseline="-25000" dirty="0" err="1"/>
              <a:t>T</a:t>
            </a:r>
            <a:r>
              <a:rPr lang="en-US" sz="2400" dirty="0"/>
              <a:t> ~ 40 GeV/</a:t>
            </a:r>
            <a:r>
              <a:rPr lang="en-US" sz="2400" i="1" dirty="0"/>
              <a:t>c</a:t>
            </a:r>
          </a:p>
          <a:p>
            <a:r>
              <a:rPr lang="en-US" sz="2800" dirty="0"/>
              <a:t>Kinematic overlap with LHC measurements</a:t>
            </a:r>
          </a:p>
          <a:p>
            <a:pPr lvl="1"/>
            <a:r>
              <a:rPr lang="en-US" sz="2400" dirty="0"/>
              <a:t>And access to kinematic regimes LHC can’t explore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6C0511-838E-3EBC-E54F-E3A71D0A38C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4842D8-317C-1B48-BB3B-9B577BC46ED2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932246A-BC4E-1FAA-A91C-18E691F09B0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063111"/>
            <a:ext cx="4472818" cy="310248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AF33DB3-BA71-E224-83CC-C83850C889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817" y="1080373"/>
            <a:ext cx="4417182" cy="3047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9881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6A22B3-7385-BE26-2362-209567BEA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4B1E40-069E-BE7B-527E-20A870F930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38200"/>
            <a:ext cx="4114800" cy="5287963"/>
          </a:xfrm>
        </p:spPr>
        <p:txBody>
          <a:bodyPr/>
          <a:lstStyle/>
          <a:p>
            <a:r>
              <a:rPr lang="en-US" sz="2400" dirty="0"/>
              <a:t>Will measure jets for       </a:t>
            </a:r>
            <a:r>
              <a:rPr lang="en-US" sz="2400" i="1" dirty="0" err="1"/>
              <a:t>p</a:t>
            </a:r>
            <a:r>
              <a:rPr lang="en-US" sz="2400" i="1" baseline="-25000" dirty="0" err="1"/>
              <a:t>T</a:t>
            </a:r>
            <a:r>
              <a:rPr lang="en-US" sz="2400" dirty="0"/>
              <a:t> &lt; 100 GeV/</a:t>
            </a:r>
            <a:r>
              <a:rPr lang="en-US" sz="2400" i="1" dirty="0"/>
              <a:t>c</a:t>
            </a:r>
            <a:r>
              <a:rPr lang="en-US" sz="2400" dirty="0"/>
              <a:t>: tension in LHC jet results here</a:t>
            </a:r>
          </a:p>
          <a:p>
            <a:r>
              <a:rPr lang="en-US" sz="2400" dirty="0"/>
              <a:t>Jet (sub)structure studies will be used to explore how energy loss depends on the </a:t>
            </a:r>
            <a:r>
              <a:rPr lang="en-US" sz="2400" dirty="0" err="1"/>
              <a:t>parton</a:t>
            </a:r>
            <a:r>
              <a:rPr lang="en-US" sz="2400" dirty="0"/>
              <a:t> shower</a:t>
            </a:r>
          </a:p>
          <a:p>
            <a:pPr lvl="1"/>
            <a:r>
              <a:rPr lang="en-US" sz="2000" dirty="0"/>
              <a:t>Connection to fundamental QCD</a:t>
            </a:r>
          </a:p>
          <a:p>
            <a:pPr lvl="1"/>
            <a:r>
              <a:rPr lang="en-US" sz="2000" dirty="0"/>
              <a:t>Probe to measure QGP properties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6C0511-838E-3EBC-E54F-E3A71D0A38C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4842D8-317C-1B48-BB3B-9B577BC46ED2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396797-6D95-50B2-906F-CB13EF1E659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80467" y="753257"/>
            <a:ext cx="4482359" cy="319412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022B498-BE32-27A2-242C-E3C54EC732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5040" y="3891403"/>
            <a:ext cx="4366983" cy="293272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E710A5B-0F65-44C4-99F6-35FBC135E099}"/>
              </a:ext>
            </a:extLst>
          </p:cNvPr>
          <p:cNvSpPr/>
          <p:nvPr/>
        </p:nvSpPr>
        <p:spPr>
          <a:xfrm>
            <a:off x="5162819" y="6731000"/>
            <a:ext cx="2008448" cy="127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92310A3-F9E3-FA7A-93EA-847143236D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580" y="4878198"/>
            <a:ext cx="1212019" cy="197980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AE290D3-2A46-FE8D-74DD-3FA5C62CEBAA}"/>
                  </a:ext>
                </a:extLst>
              </p:cNvPr>
              <p:cNvSpPr txBox="1"/>
              <p:nvPr/>
            </p:nvSpPr>
            <p:spPr>
              <a:xfrm>
                <a:off x="1820333" y="5334000"/>
                <a:ext cx="2794001" cy="9451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𝑚𝑖𝑛</m:t>
                          </m:r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,1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,2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,1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AE290D3-2A46-FE8D-74DD-3FA5C62CEB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0333" y="5334000"/>
                <a:ext cx="2794001" cy="945131"/>
              </a:xfrm>
              <a:prstGeom prst="rect">
                <a:avLst/>
              </a:prstGeom>
              <a:blipFill>
                <a:blip r:embed="rId5"/>
                <a:stretch>
                  <a:fillRect b="-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220144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6A22B3-7385-BE26-2362-209567BEA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Photon-Tagged Jets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4B1E40-069E-BE7B-527E-20A870F930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838200"/>
            <a:ext cx="4605868" cy="5287963"/>
          </a:xfrm>
        </p:spPr>
        <p:txBody>
          <a:bodyPr/>
          <a:lstStyle/>
          <a:p>
            <a:r>
              <a:rPr lang="en-US" sz="2400" dirty="0"/>
              <a:t>Key measurement in </a:t>
            </a:r>
            <a:r>
              <a:rPr lang="en-US" sz="2400" dirty="0" err="1"/>
              <a:t>sPHENIX</a:t>
            </a:r>
            <a:r>
              <a:rPr lang="en-US" sz="2400" dirty="0"/>
              <a:t> physics program.</a:t>
            </a:r>
          </a:p>
          <a:p>
            <a:r>
              <a:rPr lang="en-US" sz="2400" dirty="0"/>
              <a:t>RHIC is ideal for measuring direct photons.</a:t>
            </a:r>
          </a:p>
          <a:p>
            <a:r>
              <a:rPr lang="en-US" sz="2400" dirty="0"/>
              <a:t>Measurements of </a:t>
            </a:r>
            <a:r>
              <a:rPr lang="en-US" sz="2400" i="1" dirty="0" err="1"/>
              <a:t>z</a:t>
            </a:r>
            <a:r>
              <a:rPr lang="en-US" sz="2400" i="1" baseline="-25000" dirty="0" err="1"/>
              <a:t>J</a:t>
            </a:r>
            <a:r>
              <a:rPr lang="en-US" sz="2400" i="1" baseline="-25000" dirty="0" err="1">
                <a:latin typeface="Symbol" pitchFamily="2" charset="2"/>
              </a:rPr>
              <a:t>g</a:t>
            </a:r>
            <a:r>
              <a:rPr lang="en-US" sz="2400" dirty="0"/>
              <a:t> may be more sensitive at RHIC.</a:t>
            </a: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6C0511-838E-3EBC-E54F-E3A71D0A38C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4842D8-317C-1B48-BB3B-9B577BC46ED2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E710A5B-0F65-44C4-99F6-35FBC135E099}"/>
              </a:ext>
            </a:extLst>
          </p:cNvPr>
          <p:cNvSpPr/>
          <p:nvPr/>
        </p:nvSpPr>
        <p:spPr>
          <a:xfrm>
            <a:off x="5162819" y="6731000"/>
            <a:ext cx="2008448" cy="127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FA3B6D-ED8E-3A8E-2DE6-51D39903F3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3067" y="4044882"/>
            <a:ext cx="4004734" cy="281311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2DBEC3A-0569-4262-D058-1048B35B14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3785" y="778933"/>
            <a:ext cx="3965548" cy="322716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D4B319B-A356-D8D8-85C3-B25BA1CFF65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1716"/>
          <a:stretch/>
        </p:blipFill>
        <p:spPr>
          <a:xfrm>
            <a:off x="84667" y="3782587"/>
            <a:ext cx="4512733" cy="301191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A934AE5-56DB-0F36-B9C1-132AF3F41FE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9345"/>
          <a:stretch/>
        </p:blipFill>
        <p:spPr>
          <a:xfrm>
            <a:off x="3105572" y="4707465"/>
            <a:ext cx="1902262" cy="1210204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C82D4F8-80C4-4832-A392-D87973D715D5}"/>
              </a:ext>
            </a:extLst>
          </p:cNvPr>
          <p:cNvSpPr/>
          <p:nvPr/>
        </p:nvSpPr>
        <p:spPr>
          <a:xfrm>
            <a:off x="3397249" y="5607050"/>
            <a:ext cx="196851" cy="104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E64156D-5BC5-AD29-7A12-8C8DFF07BE97}"/>
              </a:ext>
            </a:extLst>
          </p:cNvPr>
          <p:cNvSpPr txBox="1"/>
          <p:nvPr/>
        </p:nvSpPr>
        <p:spPr>
          <a:xfrm>
            <a:off x="3754437" y="5422384"/>
            <a:ext cx="657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LHC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01BE065-B3C0-17B4-1C48-B301A6BB73B8}"/>
              </a:ext>
            </a:extLst>
          </p:cNvPr>
          <p:cNvSpPr/>
          <p:nvPr/>
        </p:nvSpPr>
        <p:spPr>
          <a:xfrm>
            <a:off x="5785658" y="4022721"/>
            <a:ext cx="1213658" cy="457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5855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64638-C3C4-9BDB-1D47-A078EB9C3C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b</a:t>
            </a:r>
            <a:r>
              <a:rPr lang="en-US" dirty="0"/>
              <a:t>-Tagged Jets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E2DB1E-C269-D414-B313-160B47C81B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838200"/>
            <a:ext cx="4402667" cy="2912533"/>
          </a:xfrm>
        </p:spPr>
        <p:txBody>
          <a:bodyPr/>
          <a:lstStyle/>
          <a:p>
            <a:r>
              <a:rPr lang="en-US" sz="2400" dirty="0"/>
              <a:t>Sensitive to collisional vs. radiative energy loss</a:t>
            </a:r>
          </a:p>
          <a:p>
            <a:r>
              <a:rPr lang="en-US" sz="2400" dirty="0"/>
              <a:t>1</a:t>
            </a:r>
            <a:r>
              <a:rPr lang="en-US" sz="2400" baseline="30000" dirty="0"/>
              <a:t>st</a:t>
            </a:r>
            <a:r>
              <a:rPr lang="en-US" sz="2400" dirty="0"/>
              <a:t> RHIC </a:t>
            </a:r>
            <a:r>
              <a:rPr lang="en-US" sz="2400" i="1" dirty="0"/>
              <a:t>b</a:t>
            </a:r>
            <a:r>
              <a:rPr lang="en-US" sz="2400" dirty="0"/>
              <a:t>-jet measurement!</a:t>
            </a:r>
          </a:p>
          <a:p>
            <a:r>
              <a:rPr lang="en-US" sz="2400" dirty="0"/>
              <a:t>Lower </a:t>
            </a:r>
            <a:r>
              <a:rPr lang="en-US" sz="2400" i="1" dirty="0" err="1"/>
              <a:t>p</a:t>
            </a:r>
            <a:r>
              <a:rPr lang="en-US" sz="2400" baseline="-25000" dirty="0" err="1"/>
              <a:t>T</a:t>
            </a:r>
            <a:r>
              <a:rPr lang="en-US" sz="2400" dirty="0"/>
              <a:t> range than LHC</a:t>
            </a:r>
          </a:p>
          <a:p>
            <a:pPr lvl="1"/>
            <a:r>
              <a:rPr lang="en-US" sz="2000" dirty="0"/>
              <a:t>Larger heavy-quark mass effect</a:t>
            </a:r>
          </a:p>
          <a:p>
            <a:r>
              <a:rPr lang="en-US" sz="2400" dirty="0"/>
              <a:t>Studies of </a:t>
            </a:r>
            <a:r>
              <a:rPr lang="en-US" sz="2400" i="1" dirty="0"/>
              <a:t>b</a:t>
            </a:r>
            <a:r>
              <a:rPr lang="en-US" sz="2400" dirty="0"/>
              <a:t>-jet substructure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3D9840-9472-82F0-781E-250373B67FF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4842D8-317C-1B48-BB3B-9B577BC46ED2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CE9069E-BBDA-8788-74FB-0DAE95651F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4397" y="787399"/>
            <a:ext cx="4161361" cy="297798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73A6433-54C3-05C3-6A2B-A57FCFDEBF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7463" y="3773813"/>
            <a:ext cx="4190521" cy="296565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441AE9C-96FD-8541-5FAA-F8D8FA46B99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667" y="3708400"/>
            <a:ext cx="4443623" cy="308810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BF79ABB-D254-E96E-2D7B-189DC9201045}"/>
                  </a:ext>
                </a:extLst>
              </p:cNvPr>
              <p:cNvSpPr txBox="1"/>
              <p:nvPr/>
            </p:nvSpPr>
            <p:spPr>
              <a:xfrm>
                <a:off x="2912534" y="5207001"/>
                <a:ext cx="1490133" cy="5188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US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en-US" sz="1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𝑚𝑖𝑛</m:t>
                          </m:r>
                          <m:d>
                            <m:dPr>
                              <m:ctrlPr>
                                <a:rPr lang="en-US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,1</m:t>
                                  </m:r>
                                </m:sub>
                              </m:sSub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,2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,1</m:t>
                              </m:r>
                            </m:sub>
                          </m:sSub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BF79ABB-D254-E96E-2D7B-189DC92010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2534" y="5207001"/>
                <a:ext cx="1490133" cy="51886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53078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7235F-141B-850C-F696-DA6B8B8A1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Heavy Flavor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5827656-92A1-4625-5B73-269ED3916AD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838200"/>
                <a:ext cx="4597400" cy="5287963"/>
              </a:xfrm>
            </p:spPr>
            <p:txBody>
              <a:bodyPr/>
              <a:lstStyle/>
              <a:p>
                <a:r>
                  <a:rPr lang="en-US" sz="2000" dirty="0"/>
                  <a:t>Streaming readout </a:t>
                </a:r>
                <a:r>
                  <a:rPr lang="en-US" sz="2000" dirty="0">
                    <a:sym typeface="Wingdings" pitchFamily="2" charset="2"/>
                  </a:rPr>
                  <a:t> large min. bias data set &amp; HF measurements down to </a:t>
                </a:r>
                <a:r>
                  <a:rPr lang="en-US" sz="2000" i="1" dirty="0" err="1">
                    <a:sym typeface="Wingdings" pitchFamily="2" charset="2"/>
                  </a:rPr>
                  <a:t>p</a:t>
                </a:r>
                <a:r>
                  <a:rPr lang="en-US" sz="2000" baseline="-25000" dirty="0" err="1">
                    <a:sym typeface="Wingdings" pitchFamily="2" charset="2"/>
                  </a:rPr>
                  <a:t>T</a:t>
                </a:r>
                <a:r>
                  <a:rPr lang="en-US" sz="2000" dirty="0">
                    <a:sym typeface="Wingdings" pitchFamily="2" charset="2"/>
                  </a:rPr>
                  <a:t> = 0</a:t>
                </a:r>
              </a:p>
              <a:p>
                <a:r>
                  <a:rPr lang="en-US" sz="2000" dirty="0">
                    <a:sym typeface="Wingdings" pitchFamily="2" charset="2"/>
                  </a:rPr>
                  <a:t>Will access </a:t>
                </a:r>
                <a:r>
                  <a:rPr lang="en-US" sz="2000" i="1" dirty="0">
                    <a:sym typeface="Wingdings" pitchFamily="2" charset="2"/>
                  </a:rPr>
                  <a:t>b</a:t>
                </a:r>
                <a:r>
                  <a:rPr lang="en-US" sz="2000" dirty="0">
                    <a:sym typeface="Wingdings" pitchFamily="2" charset="2"/>
                  </a:rPr>
                  <a:t>-quark </a:t>
                </a:r>
                <a:r>
                  <a:rPr lang="en-US" sz="2000" i="1" dirty="0">
                    <a:sym typeface="Wingdings" pitchFamily="2" charset="2"/>
                  </a:rPr>
                  <a:t>R</a:t>
                </a:r>
                <a:r>
                  <a:rPr lang="en-US" sz="2000" i="1" baseline="-25000" dirty="0">
                    <a:sym typeface="Wingdings" pitchFamily="2" charset="2"/>
                  </a:rPr>
                  <a:t>AA</a:t>
                </a:r>
                <a:r>
                  <a:rPr lang="en-US" sz="2000" dirty="0">
                    <a:sym typeface="Wingdings" pitchFamily="2" charset="2"/>
                  </a:rPr>
                  <a:t> &amp; </a:t>
                </a:r>
                <a:r>
                  <a:rPr lang="en-US" sz="2000" i="1" dirty="0">
                    <a:sym typeface="Wingdings" pitchFamily="2" charset="2"/>
                  </a:rPr>
                  <a:t>v</a:t>
                </a:r>
                <a:r>
                  <a:rPr lang="en-US" sz="2000" baseline="-25000" dirty="0">
                    <a:sym typeface="Wingdings" pitchFamily="2" charset="2"/>
                  </a:rPr>
                  <a:t>2</a:t>
                </a:r>
                <a:r>
                  <a:rPr lang="en-US" sz="2000" dirty="0">
                    <a:sym typeface="Wingdings" pitchFamily="2" charset="2"/>
                  </a:rPr>
                  <a:t> via non-prompt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𝐷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000" dirty="0">
                    <a:sym typeface="Wingdings" pitchFamily="2" charset="2"/>
                  </a:rPr>
                  <a:t>, full </a:t>
                </a:r>
                <a:r>
                  <a:rPr lang="en-US" sz="2000" i="1" dirty="0">
                    <a:sym typeface="Wingdings" pitchFamily="2" charset="2"/>
                  </a:rPr>
                  <a:t>b</a:t>
                </a:r>
                <a:r>
                  <a:rPr lang="en-US" sz="2000" dirty="0">
                    <a:sym typeface="Wingdings" pitchFamily="2" charset="2"/>
                  </a:rPr>
                  <a:t>-hadron reconstruction.</a:t>
                </a:r>
              </a:p>
              <a:p>
                <a:r>
                  <a:rPr lang="en-US" sz="2000" dirty="0">
                    <a:sym typeface="Wingdings" pitchFamily="2" charset="2"/>
                  </a:rPr>
                  <a:t>Transient magnetic field may influence </a:t>
                </a:r>
                <a:r>
                  <a:rPr lang="en-US" sz="2000" i="1" dirty="0">
                    <a:sym typeface="Wingdings" pitchFamily="2" charset="2"/>
                  </a:rPr>
                  <a:t>v</a:t>
                </a:r>
                <a:r>
                  <a:rPr lang="en-US" sz="2000" baseline="-25000" dirty="0">
                    <a:sym typeface="Wingdings" pitchFamily="2" charset="2"/>
                  </a:rPr>
                  <a:t>1</a:t>
                </a:r>
                <a:r>
                  <a:rPr lang="en-US" sz="2000" dirty="0">
                    <a:sym typeface="Wingdings" pitchFamily="2" charset="2"/>
                  </a:rPr>
                  <a:t> differently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sym typeface="Wingdings" pitchFamily="2" charset="2"/>
                          </a:rPr>
                          <m:t>𝐷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  <a:sym typeface="Wingdings" pitchFamily="2" charset="2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000" dirty="0"/>
                  <a:t> &amp;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pPr>
                      <m:e>
                        <m:acc>
                          <m:accPr>
                            <m:chr m:val="̅"/>
                            <m:ctrlPr>
                              <a:rPr lang="en-US" sz="2000" i="1" smtClean="0">
                                <a:latin typeface="Cambria Math" panose="02040503050406030204" pitchFamily="18" charset="0"/>
                                <a:sym typeface="Wingdings" pitchFamily="2" charset="2"/>
                              </a:rPr>
                            </m:ctrlPr>
                          </m:acc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sym typeface="Wingdings" pitchFamily="2" charset="2"/>
                              </a:rPr>
                              <m:t>𝐷</m:t>
                            </m:r>
                          </m:e>
                        </m:acc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  <a:sym typeface="Wingdings" pitchFamily="2" charset="2"/>
                          </a:rPr>
                          <m:t>0</m:t>
                        </m:r>
                      </m:sup>
                    </m:sSup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5827656-92A1-4625-5B73-269ED3916AD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838200"/>
                <a:ext cx="4597400" cy="5287963"/>
              </a:xfrm>
              <a:blipFill>
                <a:blip r:embed="rId2"/>
                <a:stretch>
                  <a:fillRect l="-1105" t="-7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3E1FBA-35E7-9B14-AEA0-70FCCF85225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4842D8-317C-1B48-BB3B-9B577BC46ED2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id="{74DECCD4-61A3-7C93-3960-E4EF4A437F58}"/>
              </a:ext>
            </a:extLst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65460" y="778932"/>
            <a:ext cx="4158207" cy="3117231"/>
          </a:xfrm>
          <a:prstGeom prst="rect">
            <a:avLst/>
          </a:prstGeom>
        </p:spPr>
      </p:pic>
      <p:pic>
        <p:nvPicPr>
          <p:cNvPr id="7" name="Content Placeholder 9">
            <a:extLst>
              <a:ext uri="{FF2B5EF4-FFF2-40B4-BE49-F238E27FC236}">
                <a16:creationId xmlns:a16="http://schemas.microsoft.com/office/drawing/2014/main" id="{16622723-5C08-199B-6B94-D11C5AB1327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07597" y="3855279"/>
            <a:ext cx="4136403" cy="3002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4B99CD2-FF44-3D24-9132-792FBADA91F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548" y="3616304"/>
            <a:ext cx="4491986" cy="3241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4149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6FC309-2D2A-CCE4-8D73-267288D40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Quarkonia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AC96C4-6D18-935B-F638-B851945DF4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38201"/>
            <a:ext cx="5621867" cy="2877982"/>
          </a:xfrm>
        </p:spPr>
        <p:txBody>
          <a:bodyPr/>
          <a:lstStyle/>
          <a:p>
            <a:r>
              <a:rPr lang="en-US" sz="2400" dirty="0"/>
              <a:t>Excellent mass resolution will allow clean separation of three </a:t>
            </a:r>
            <a:r>
              <a:rPr lang="en-US" sz="2400" dirty="0">
                <a:latin typeface="Symbol" pitchFamily="2" charset="2"/>
              </a:rPr>
              <a:t>U</a:t>
            </a:r>
            <a:r>
              <a:rPr lang="en-US" sz="2400" dirty="0"/>
              <a:t> states</a:t>
            </a:r>
          </a:p>
          <a:p>
            <a:pPr lvl="1"/>
            <a:r>
              <a:rPr lang="en-US" sz="2000" dirty="0"/>
              <a:t>First time at RHIC!</a:t>
            </a:r>
          </a:p>
          <a:p>
            <a:r>
              <a:rPr lang="en-US" sz="2400" dirty="0"/>
              <a:t>Chance for clear measurement of </a:t>
            </a:r>
            <a:r>
              <a:rPr lang="en-US" sz="2400" dirty="0">
                <a:latin typeface="Symbol" pitchFamily="2" charset="2"/>
              </a:rPr>
              <a:t>U</a:t>
            </a:r>
            <a:r>
              <a:rPr lang="en-US" sz="2400" dirty="0"/>
              <a:t>(3</a:t>
            </a:r>
            <a:r>
              <a:rPr lang="en-US" sz="2400" i="1" dirty="0"/>
              <a:t>S</a:t>
            </a:r>
            <a:r>
              <a:rPr lang="en-US" sz="2400" dirty="0"/>
              <a:t>) suppression </a:t>
            </a:r>
            <a:r>
              <a:rPr lang="en-US" sz="2400" dirty="0">
                <a:sym typeface="Wingdings" pitchFamily="2" charset="2"/>
              </a:rPr>
              <a:t> test of theoretical predictions</a:t>
            </a:r>
          </a:p>
          <a:p>
            <a:r>
              <a:rPr lang="en-US" sz="2400" dirty="0">
                <a:sym typeface="Wingdings" pitchFamily="2" charset="2"/>
              </a:rPr>
              <a:t>ML tools for hadron rejection</a:t>
            </a:r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08973F-EDD6-D757-1ED7-56DFE71D704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4842D8-317C-1B48-BB3B-9B577BC46ED2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FE3B670-86FA-E0CF-4F6A-4E478523DA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3693987"/>
            <a:ext cx="4572001" cy="316401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E36ED3A-EB6F-DBFC-B8BB-2677AC6F8C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693987"/>
            <a:ext cx="4572000" cy="316401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22FF627-FCF4-2FC6-FBB2-A48DDF43CC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9067" y="799988"/>
            <a:ext cx="2997200" cy="2916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667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88648-ED3D-18CF-55B8-BB3B8F74A8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sPHENIX</a:t>
            </a:r>
            <a:r>
              <a:rPr lang="en-US" dirty="0"/>
              <a:t> Detector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4309E7-CDA7-AC21-DCA5-D840C6DBC01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-1567222" y="57296"/>
            <a:ext cx="2133600" cy="476250"/>
          </a:xfrm>
        </p:spPr>
        <p:txBody>
          <a:bodyPr/>
          <a:lstStyle/>
          <a:p>
            <a:fld id="{424842D8-317C-1B48-BB3B-9B577BC46ED2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85CF26-C3D7-51F4-F54A-7F432FD3EE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075" r="3993"/>
          <a:stretch/>
        </p:blipFill>
        <p:spPr>
          <a:xfrm>
            <a:off x="0" y="757650"/>
            <a:ext cx="9141667" cy="6104700"/>
          </a:xfrm>
          <a:prstGeom prst="rect">
            <a:avLst/>
          </a:prstGeom>
        </p:spPr>
      </p:pic>
      <p:pic>
        <p:nvPicPr>
          <p:cNvPr id="27" name="Picture 2" descr="sphenix-logo-white">
            <a:extLst>
              <a:ext uri="{FF2B5EF4-FFF2-40B4-BE49-F238E27FC236}">
                <a16:creationId xmlns:a16="http://schemas.microsoft.com/office/drawing/2014/main" id="{170C9B5D-D1BC-BE9B-BCA7-C7F182688B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1003" y="6006392"/>
            <a:ext cx="1337060" cy="7004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35222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F2732F-8D57-659E-726B-49F0EB48A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Cold QCD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36192E9-E274-056A-8355-B11A736BF03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838201"/>
                <a:ext cx="4385733" cy="2997200"/>
              </a:xfrm>
            </p:spPr>
            <p:txBody>
              <a:bodyPr/>
              <a:lstStyle/>
              <a:p>
                <a:r>
                  <a:rPr lang="en-US" sz="2400" dirty="0"/>
                  <a:t>TSSA via prompt </a:t>
                </a:r>
                <a:r>
                  <a:rPr lang="en-US" sz="2400" i="1" dirty="0">
                    <a:latin typeface="Symbol" pitchFamily="2" charset="2"/>
                  </a:rPr>
                  <a:t>g</a:t>
                </a:r>
                <a:r>
                  <a:rPr lang="en-US" sz="2400" dirty="0"/>
                  <a:t> &amp;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sym typeface="Wingdings" pitchFamily="2" charset="2"/>
                          </a:rPr>
                          <m:t>𝐷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sym typeface="Wingdings" pitchFamily="2" charset="2"/>
                          </a:rPr>
                          <m:t>0</m:t>
                        </m:r>
                      </m:sup>
                    </m:sSup>
                  </m:oMath>
                </a14:m>
                <a:endParaRPr lang="en-US" sz="2400" dirty="0"/>
              </a:p>
              <a:p>
                <a:r>
                  <a:rPr lang="en-US" sz="2400" i="1" dirty="0" err="1"/>
                  <a:t>p</a:t>
                </a:r>
                <a:r>
                  <a:rPr lang="en-US" sz="2400" dirty="0" err="1"/>
                  <a:t>+Au</a:t>
                </a:r>
                <a:r>
                  <a:rPr lang="en-US" sz="2400" dirty="0"/>
                  <a:t>: Measure nuclear dependence of TSSA</a:t>
                </a:r>
              </a:p>
              <a:p>
                <a:r>
                  <a:rPr lang="en-US" sz="2400" dirty="0"/>
                  <a:t>Apply unique </a:t>
                </a:r>
                <a:r>
                  <a:rPr lang="en-US" sz="2400" dirty="0" err="1"/>
                  <a:t>sPHENIX</a:t>
                </a:r>
                <a:r>
                  <a:rPr lang="en-US" sz="2400" dirty="0"/>
                  <a:t> capabilities to answer questions posed by PHENIX measurements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36192E9-E274-056A-8355-B11A736BF03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838201"/>
                <a:ext cx="4385733" cy="2997200"/>
              </a:xfrm>
              <a:blipFill>
                <a:blip r:embed="rId2"/>
                <a:stretch>
                  <a:fillRect l="-2023" t="-2542" r="-37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65F403-33B7-42EC-F425-B5A57EE0E2F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4842D8-317C-1B48-BB3B-9B577BC46ED2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5BCE9D8-22B0-FC24-1135-783373812D8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4399" y="3728881"/>
            <a:ext cx="4343401" cy="312911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8E1B979-F803-1096-CC30-F4C0341615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7306" y="793444"/>
            <a:ext cx="4194297" cy="304308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4E8D7F0-3F0A-74E3-BA1C-9827F95F617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95" y="3784110"/>
            <a:ext cx="4514239" cy="3183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9032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C6CBA-C76A-5E63-1E71-5846A5F30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sPHENIX</a:t>
            </a:r>
            <a:r>
              <a:rPr lang="en-US" dirty="0"/>
              <a:t> Collaboration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75E012-9B17-B48C-E7C8-0E012D6BB8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Encouraging diversity is a priority for our collaboration.</a:t>
            </a:r>
          </a:p>
          <a:p>
            <a:pPr lvl="1"/>
            <a:r>
              <a:rPr lang="en-US" sz="2000" dirty="0"/>
              <a:t>Diversity, Equity, &amp; Inclusion training will be a requirement for being an </a:t>
            </a:r>
            <a:r>
              <a:rPr lang="en-US" sz="2000" dirty="0" err="1"/>
              <a:t>sPHENIX</a:t>
            </a:r>
            <a:r>
              <a:rPr lang="en-US" sz="2000" dirty="0"/>
              <a:t> author.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06A579-7703-0CED-E8B1-EFBE6DB44A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4842D8-317C-1B48-BB3B-9B577BC46ED2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E7DA248-920E-ACB5-F9D6-98078D39AC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53530"/>
            <a:ext cx="9146024" cy="48683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09B3FB2-70E0-F2D3-358C-6BCDA5EBB795}"/>
              </a:ext>
            </a:extLst>
          </p:cNvPr>
          <p:cNvSpPr txBox="1"/>
          <p:nvPr/>
        </p:nvSpPr>
        <p:spPr>
          <a:xfrm>
            <a:off x="6451600" y="699033"/>
            <a:ext cx="260230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• 358 Members</a:t>
            </a:r>
          </a:p>
          <a:p>
            <a:r>
              <a:rPr lang="en-US" sz="2800" dirty="0"/>
              <a:t>• 83 Institutions</a:t>
            </a:r>
          </a:p>
          <a:p>
            <a:r>
              <a:rPr lang="en-US" sz="2800" dirty="0"/>
              <a:t>• 14 Countries</a:t>
            </a:r>
          </a:p>
          <a:p>
            <a:r>
              <a:rPr lang="en-US" sz="2800" dirty="0"/>
              <a:t>• 4 Continents</a:t>
            </a:r>
          </a:p>
        </p:txBody>
      </p:sp>
    </p:spTree>
    <p:extLst>
      <p:ext uri="{BB962C8B-B14F-4D97-AF65-F5344CB8AC3E}">
        <p14:creationId xmlns:p14="http://schemas.microsoft.com/office/powerpoint/2010/main" val="306114222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04E286-AEE2-18AE-7182-C24ABD742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F29595-E377-E490-95D6-ED8470855B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err="1"/>
              <a:t>sPHENIX</a:t>
            </a:r>
            <a:r>
              <a:rPr lang="en-US" sz="2400" dirty="0"/>
              <a:t> is the first new detector at RHIC in &gt; 20 years</a:t>
            </a:r>
          </a:p>
          <a:p>
            <a:pPr lvl="1"/>
            <a:r>
              <a:rPr lang="en-US" sz="2000" dirty="0"/>
              <a:t>Key component of RHIC’s science mission for 2023–2025.</a:t>
            </a:r>
          </a:p>
          <a:p>
            <a:r>
              <a:rPr lang="en-US" sz="2400" dirty="0"/>
              <a:t>The physics program focuses on measuring jet and heavy-flavor observables.</a:t>
            </a:r>
          </a:p>
          <a:p>
            <a:pPr lvl="1"/>
            <a:r>
              <a:rPr lang="en-US" sz="2000" dirty="0"/>
              <a:t>Much improved precision </a:t>
            </a:r>
            <a:r>
              <a:rPr lang="en-US" sz="2000" dirty="0" err="1"/>
              <a:t>w.r.t.</a:t>
            </a:r>
            <a:r>
              <a:rPr lang="en-US" sz="2000" dirty="0"/>
              <a:t> previous RHIC experiments.</a:t>
            </a:r>
          </a:p>
          <a:p>
            <a:pPr lvl="1"/>
            <a:r>
              <a:rPr lang="en-US" sz="2000" dirty="0"/>
              <a:t>First RHIC measurements of </a:t>
            </a:r>
            <a:r>
              <a:rPr lang="en-US" sz="2000" i="1" dirty="0"/>
              <a:t>b</a:t>
            </a:r>
            <a:r>
              <a:rPr lang="en-US" sz="2000" dirty="0"/>
              <a:t>-jets, </a:t>
            </a:r>
            <a:r>
              <a:rPr lang="en-US" sz="2000" dirty="0">
                <a:latin typeface="Symbol" pitchFamily="2" charset="2"/>
              </a:rPr>
              <a:t>U</a:t>
            </a:r>
            <a:r>
              <a:rPr lang="en-US" sz="2000" dirty="0"/>
              <a:t>(3</a:t>
            </a:r>
            <a:r>
              <a:rPr lang="en-US" sz="2000" i="1" dirty="0"/>
              <a:t>S</a:t>
            </a:r>
            <a:r>
              <a:rPr lang="en-US" sz="2000" dirty="0"/>
              <a:t>) suppression.</a:t>
            </a:r>
          </a:p>
          <a:p>
            <a:pPr lvl="1"/>
            <a:r>
              <a:rPr lang="en-US" sz="2000" dirty="0"/>
              <a:t>Kinematic overlap with LHC also possible in many cases.</a:t>
            </a:r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BF2B7C-2690-ADEB-F776-66B88765328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4842D8-317C-1B48-BB3B-9B577BC46ED2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6" name="Picture 5" descr="A few cars parked outside a building&#10;&#10;Description automatically generated with low confidence">
            <a:extLst>
              <a:ext uri="{FF2B5EF4-FFF2-40B4-BE49-F238E27FC236}">
                <a16:creationId xmlns:a16="http://schemas.microsoft.com/office/drawing/2014/main" id="{4DB1DD51-96BF-70CA-DD1A-D3CEBE48CC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288" t="29970" r="38087" b="33809"/>
          <a:stretch/>
        </p:blipFill>
        <p:spPr>
          <a:xfrm>
            <a:off x="5552903" y="3565079"/>
            <a:ext cx="3591098" cy="3292921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E85D03-F4C7-4DDA-CC17-823244A180AD}"/>
              </a:ext>
            </a:extLst>
          </p:cNvPr>
          <p:cNvSpPr txBox="1">
            <a:spLocks/>
          </p:cNvSpPr>
          <p:nvPr/>
        </p:nvSpPr>
        <p:spPr bwMode="auto">
          <a:xfrm>
            <a:off x="457200" y="3541222"/>
            <a:ext cx="5087389" cy="2584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defTabSz="914400"/>
            <a:r>
              <a:rPr lang="en-US" sz="2400" kern="0" dirty="0"/>
              <a:t>Detector installation in progress</a:t>
            </a:r>
          </a:p>
          <a:p>
            <a:pPr lvl="1" defTabSz="914400"/>
            <a:r>
              <a:rPr lang="en-US" sz="2000" kern="0" dirty="0"/>
              <a:t>Most detectors installed inside magnet, detector is in position.</a:t>
            </a:r>
          </a:p>
          <a:p>
            <a:pPr defTabSz="914400"/>
            <a:r>
              <a:rPr lang="en-US" sz="2400" kern="0" dirty="0"/>
              <a:t>We look forward to an exciting physics program!</a:t>
            </a:r>
          </a:p>
        </p:txBody>
      </p:sp>
    </p:spTree>
    <p:extLst>
      <p:ext uri="{BB962C8B-B14F-4D97-AF65-F5344CB8AC3E}">
        <p14:creationId xmlns:p14="http://schemas.microsoft.com/office/powerpoint/2010/main" val="171965996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133475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Backup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663257"/>
            <a:ext cx="7772400" cy="16510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833231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FA4DA0-8E0A-5BB4-371F-441FE1D76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Jet Azimuthal Anisotropy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511AA7-45F5-F246-4233-32CEE19F8E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Event Plane Detector will improve resolution</a:t>
            </a:r>
          </a:p>
          <a:p>
            <a:pPr lvl="1"/>
            <a:r>
              <a:rPr lang="en-US" sz="2000" dirty="0"/>
              <a:t>More precise </a:t>
            </a:r>
            <a:r>
              <a:rPr lang="en-US" sz="2000" i="1" dirty="0"/>
              <a:t>v</a:t>
            </a:r>
            <a:r>
              <a:rPr lang="en-US" sz="2000" baseline="-25000" dirty="0"/>
              <a:t>2</a:t>
            </a:r>
            <a:r>
              <a:rPr lang="en-US" sz="2000" dirty="0"/>
              <a:t> studies – including jet </a:t>
            </a:r>
            <a:r>
              <a:rPr lang="en-US" sz="2000" i="1" dirty="0"/>
              <a:t>v</a:t>
            </a:r>
            <a:r>
              <a:rPr lang="en-US" sz="2000" baseline="-25000" dirty="0"/>
              <a:t>2</a:t>
            </a:r>
          </a:p>
          <a:p>
            <a:r>
              <a:rPr lang="en-US" sz="2400" dirty="0" err="1"/>
              <a:t>sPHENIX</a:t>
            </a:r>
            <a:r>
              <a:rPr lang="en-US" sz="2400" dirty="0"/>
              <a:t> jet </a:t>
            </a:r>
            <a:r>
              <a:rPr lang="en-US" sz="2400" i="1" dirty="0"/>
              <a:t>v</a:t>
            </a:r>
            <a:r>
              <a:rPr lang="en-US" sz="2400" baseline="-25000" dirty="0"/>
              <a:t>2</a:t>
            </a:r>
            <a:r>
              <a:rPr lang="en-US" sz="2400" dirty="0"/>
              <a:t> will complement LHC measurements:</a:t>
            </a:r>
          </a:p>
          <a:p>
            <a:pPr lvl="1"/>
            <a:r>
              <a:rPr lang="en-US" sz="2000" dirty="0"/>
              <a:t>Lower </a:t>
            </a:r>
            <a:r>
              <a:rPr lang="en-US" sz="2000" i="1" dirty="0" err="1"/>
              <a:t>p</a:t>
            </a:r>
            <a:r>
              <a:rPr lang="en-US" sz="2000" baseline="-25000" dirty="0" err="1"/>
              <a:t>T</a:t>
            </a:r>
            <a:r>
              <a:rPr lang="en-US" sz="2000" dirty="0"/>
              <a:t> than ATLAS with comparable uncertainties</a:t>
            </a:r>
          </a:p>
          <a:p>
            <a:pPr lvl="1"/>
            <a:r>
              <a:rPr lang="en-US" sz="2000" dirty="0"/>
              <a:t>Overlaps with ALICE kinematic range</a:t>
            </a:r>
          </a:p>
          <a:p>
            <a:r>
              <a:rPr lang="en-US" sz="2400" dirty="0"/>
              <a:t>Also plans to measure jet </a:t>
            </a:r>
            <a:r>
              <a:rPr lang="en-US" sz="2400" i="1" dirty="0"/>
              <a:t>v</a:t>
            </a:r>
            <a:r>
              <a:rPr lang="en-US" sz="2400" baseline="-25000" dirty="0"/>
              <a:t>2</a:t>
            </a:r>
            <a:r>
              <a:rPr lang="en-US" sz="2400" dirty="0"/>
              <a:t> in </a:t>
            </a:r>
            <a:r>
              <a:rPr lang="en-US" sz="2400" i="1" dirty="0" err="1"/>
              <a:t>p</a:t>
            </a:r>
            <a:r>
              <a:rPr lang="en-US" sz="2400" dirty="0" err="1"/>
              <a:t>+Au</a:t>
            </a:r>
            <a:r>
              <a:rPr lang="en-US" sz="2400" dirty="0"/>
              <a:t> collisions</a:t>
            </a:r>
          </a:p>
          <a:p>
            <a:pPr lvl="1"/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D22BAA-6192-C4F0-670B-7BB0AB4823E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4842D8-317C-1B48-BB3B-9B577BC46ED2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FFDED1-B8EA-2902-F21D-DB1599DBEE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84668"/>
            <a:ext cx="4572000" cy="313466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3666A5E-1353-67DD-695A-29408F4A1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374683"/>
            <a:ext cx="4572000" cy="3119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48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88648-ED3D-18CF-55B8-BB3B8F74A8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sPHENIX</a:t>
            </a:r>
            <a:r>
              <a:rPr lang="en-US" dirty="0"/>
              <a:t> Detector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4309E7-CDA7-AC21-DCA5-D840C6DBC01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-1567222" y="57296"/>
            <a:ext cx="2133600" cy="476250"/>
          </a:xfrm>
        </p:spPr>
        <p:txBody>
          <a:bodyPr/>
          <a:lstStyle/>
          <a:p>
            <a:fld id="{424842D8-317C-1B48-BB3B-9B577BC46ED2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85CF26-C3D7-51F4-F54A-7F432FD3EE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075" r="3993"/>
          <a:stretch/>
        </p:blipFill>
        <p:spPr>
          <a:xfrm>
            <a:off x="0" y="757650"/>
            <a:ext cx="9141667" cy="6104700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F671829-A913-2FEE-275A-E3D3A25B9935}"/>
              </a:ext>
            </a:extLst>
          </p:cNvPr>
          <p:cNvCxnSpPr>
            <a:cxnSpLocks/>
            <a:stCxn id="17" idx="3"/>
          </p:cNvCxnSpPr>
          <p:nvPr/>
        </p:nvCxnSpPr>
        <p:spPr>
          <a:xfrm>
            <a:off x="1585418" y="1926924"/>
            <a:ext cx="1396099" cy="92307"/>
          </a:xfrm>
          <a:prstGeom prst="straightConnector1">
            <a:avLst/>
          </a:prstGeom>
          <a:ln w="38100">
            <a:solidFill>
              <a:srgbClr val="6C2E1B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Rectangle: Rounded Corners 35">
            <a:extLst>
              <a:ext uri="{FF2B5EF4-FFF2-40B4-BE49-F238E27FC236}">
                <a16:creationId xmlns:a16="http://schemas.microsoft.com/office/drawing/2014/main" id="{420B8649-C60A-CC60-C8ED-1C54B6F779AA}"/>
              </a:ext>
            </a:extLst>
          </p:cNvPr>
          <p:cNvSpPr/>
          <p:nvPr/>
        </p:nvSpPr>
        <p:spPr>
          <a:xfrm>
            <a:off x="358415" y="1763638"/>
            <a:ext cx="1227003" cy="326572"/>
          </a:xfrm>
          <a:prstGeom prst="roundRect">
            <a:avLst/>
          </a:prstGeom>
          <a:solidFill>
            <a:srgbClr val="6C2E1B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MAGNET</a:t>
            </a:r>
          </a:p>
        </p:txBody>
      </p:sp>
      <p:pic>
        <p:nvPicPr>
          <p:cNvPr id="27" name="Picture 2" descr="sphenix-logo-white">
            <a:extLst>
              <a:ext uri="{FF2B5EF4-FFF2-40B4-BE49-F238E27FC236}">
                <a16:creationId xmlns:a16="http://schemas.microsoft.com/office/drawing/2014/main" id="{170C9B5D-D1BC-BE9B-BCA7-C7F182688B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1003" y="6006392"/>
            <a:ext cx="1337060" cy="7004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0357F209-63EC-0365-F047-B09622B846AC}"/>
              </a:ext>
            </a:extLst>
          </p:cNvPr>
          <p:cNvSpPr txBox="1"/>
          <p:nvPr/>
        </p:nvSpPr>
        <p:spPr>
          <a:xfrm>
            <a:off x="185937" y="4191016"/>
            <a:ext cx="46967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• Barrel Detectors: |</a:t>
            </a:r>
            <a:r>
              <a:rPr lang="en-US" sz="2400" i="1" dirty="0">
                <a:solidFill>
                  <a:schemeClr val="bg1"/>
                </a:solidFill>
                <a:latin typeface="Symbol" pitchFamily="2" charset="2"/>
              </a:rPr>
              <a:t>h</a:t>
            </a:r>
            <a:r>
              <a:rPr lang="en-US" sz="2400" baseline="30000" dirty="0">
                <a:solidFill>
                  <a:schemeClr val="bg1"/>
                </a:solidFill>
                <a:latin typeface="Symbol" pitchFamily="2" charset="2"/>
              </a:rPr>
              <a:t> </a:t>
            </a:r>
            <a:r>
              <a:rPr lang="en-US" sz="2400" dirty="0">
                <a:solidFill>
                  <a:schemeClr val="bg1"/>
                </a:solidFill>
              </a:rPr>
              <a:t>| &lt; 1.1</a:t>
            </a:r>
          </a:p>
        </p:txBody>
      </p:sp>
    </p:spTree>
    <p:extLst>
      <p:ext uri="{BB962C8B-B14F-4D97-AF65-F5344CB8AC3E}">
        <p14:creationId xmlns:p14="http://schemas.microsoft.com/office/powerpoint/2010/main" val="42077083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88648-ED3D-18CF-55B8-BB3B8F74A8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sPHENIX</a:t>
            </a:r>
            <a:r>
              <a:rPr lang="en-US" dirty="0"/>
              <a:t> Detector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4309E7-CDA7-AC21-DCA5-D840C6DBC01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-1567222" y="57296"/>
            <a:ext cx="2133600" cy="476250"/>
          </a:xfrm>
        </p:spPr>
        <p:txBody>
          <a:bodyPr/>
          <a:lstStyle/>
          <a:p>
            <a:fld id="{424842D8-317C-1B48-BB3B-9B577BC46ED2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85CF26-C3D7-51F4-F54A-7F432FD3EE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075" r="3993"/>
          <a:stretch/>
        </p:blipFill>
        <p:spPr>
          <a:xfrm>
            <a:off x="0" y="757650"/>
            <a:ext cx="9141667" cy="6104700"/>
          </a:xfrm>
          <a:prstGeom prst="rect">
            <a:avLst/>
          </a:prstGeom>
        </p:spPr>
      </p:pic>
      <p:sp>
        <p:nvSpPr>
          <p:cNvPr id="10" name="Rectangle: Rounded Corners 14">
            <a:extLst>
              <a:ext uri="{FF2B5EF4-FFF2-40B4-BE49-F238E27FC236}">
                <a16:creationId xmlns:a16="http://schemas.microsoft.com/office/drawing/2014/main" id="{13528DDD-CBB2-CEE5-1B28-7CEE7CEAD056}"/>
              </a:ext>
            </a:extLst>
          </p:cNvPr>
          <p:cNvSpPr/>
          <p:nvPr/>
        </p:nvSpPr>
        <p:spPr>
          <a:xfrm>
            <a:off x="7897474" y="4780829"/>
            <a:ext cx="736271" cy="326572"/>
          </a:xfrm>
          <a:prstGeom prst="roundRect">
            <a:avLst/>
          </a:prstGeom>
          <a:solidFill>
            <a:srgbClr val="B0618B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TPC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9A7AECD-8B79-7DC9-B316-47907C20774D}"/>
              </a:ext>
            </a:extLst>
          </p:cNvPr>
          <p:cNvCxnSpPr>
            <a:cxnSpLocks/>
            <a:stCxn id="12" idx="1"/>
          </p:cNvCxnSpPr>
          <p:nvPr/>
        </p:nvCxnSpPr>
        <p:spPr>
          <a:xfrm flipH="1">
            <a:off x="4020908" y="1606784"/>
            <a:ext cx="4010360" cy="1710205"/>
          </a:xfrm>
          <a:prstGeom prst="straightConnector1">
            <a:avLst/>
          </a:prstGeom>
          <a:ln w="38100">
            <a:solidFill>
              <a:srgbClr val="097409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6">
            <a:extLst>
              <a:ext uri="{FF2B5EF4-FFF2-40B4-BE49-F238E27FC236}">
                <a16:creationId xmlns:a16="http://schemas.microsoft.com/office/drawing/2014/main" id="{3C412256-4DB4-4964-9F17-E5E9A63AAB97}"/>
              </a:ext>
            </a:extLst>
          </p:cNvPr>
          <p:cNvSpPr/>
          <p:nvPr/>
        </p:nvSpPr>
        <p:spPr>
          <a:xfrm>
            <a:off x="8031268" y="1443498"/>
            <a:ext cx="891291" cy="326572"/>
          </a:xfrm>
          <a:prstGeom prst="roundRect">
            <a:avLst/>
          </a:prstGeom>
          <a:solidFill>
            <a:srgbClr val="09740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MVTX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F9E3A52-46D6-2555-161E-0F6C9CCCD72E}"/>
              </a:ext>
            </a:extLst>
          </p:cNvPr>
          <p:cNvCxnSpPr>
            <a:cxnSpLocks/>
            <a:stCxn id="10" idx="1"/>
          </p:cNvCxnSpPr>
          <p:nvPr/>
        </p:nvCxnSpPr>
        <p:spPr>
          <a:xfrm flipH="1" flipV="1">
            <a:off x="4790114" y="3862743"/>
            <a:ext cx="3107360" cy="1081372"/>
          </a:xfrm>
          <a:prstGeom prst="line">
            <a:avLst/>
          </a:prstGeom>
          <a:ln w="38100">
            <a:solidFill>
              <a:srgbClr val="B0618B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F671829-A913-2FEE-275A-E3D3A25B9935}"/>
              </a:ext>
            </a:extLst>
          </p:cNvPr>
          <p:cNvCxnSpPr>
            <a:cxnSpLocks/>
            <a:stCxn id="17" idx="3"/>
          </p:cNvCxnSpPr>
          <p:nvPr/>
        </p:nvCxnSpPr>
        <p:spPr>
          <a:xfrm>
            <a:off x="1585418" y="1926924"/>
            <a:ext cx="1396099" cy="92307"/>
          </a:xfrm>
          <a:prstGeom prst="straightConnector1">
            <a:avLst/>
          </a:prstGeom>
          <a:ln w="38100">
            <a:solidFill>
              <a:srgbClr val="6C2E1B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Rectangle: Rounded Corners 35">
            <a:extLst>
              <a:ext uri="{FF2B5EF4-FFF2-40B4-BE49-F238E27FC236}">
                <a16:creationId xmlns:a16="http://schemas.microsoft.com/office/drawing/2014/main" id="{420B8649-C60A-CC60-C8ED-1C54B6F779AA}"/>
              </a:ext>
            </a:extLst>
          </p:cNvPr>
          <p:cNvSpPr/>
          <p:nvPr/>
        </p:nvSpPr>
        <p:spPr>
          <a:xfrm>
            <a:off x="358415" y="1763638"/>
            <a:ext cx="1227003" cy="326572"/>
          </a:xfrm>
          <a:prstGeom prst="roundRect">
            <a:avLst/>
          </a:prstGeom>
          <a:solidFill>
            <a:srgbClr val="6C2E1B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MAGNET</a:t>
            </a:r>
          </a:p>
        </p:txBody>
      </p:sp>
      <p:sp>
        <p:nvSpPr>
          <p:cNvPr id="20" name="Rectangle: Rounded Corners 43">
            <a:extLst>
              <a:ext uri="{FF2B5EF4-FFF2-40B4-BE49-F238E27FC236}">
                <a16:creationId xmlns:a16="http://schemas.microsoft.com/office/drawing/2014/main" id="{D15CD988-B92B-DAE5-BA2C-EE627FBD4E6B}"/>
              </a:ext>
            </a:extLst>
          </p:cNvPr>
          <p:cNvSpPr/>
          <p:nvPr/>
        </p:nvSpPr>
        <p:spPr>
          <a:xfrm>
            <a:off x="8144282" y="1859961"/>
            <a:ext cx="736271" cy="326572"/>
          </a:xfrm>
          <a:prstGeom prst="roundRect">
            <a:avLst/>
          </a:prstGeom>
          <a:solidFill>
            <a:srgbClr val="BEB92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INTT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5BB2289-BC22-781F-189D-0F5DC8820F50}"/>
              </a:ext>
            </a:extLst>
          </p:cNvPr>
          <p:cNvCxnSpPr>
            <a:cxnSpLocks/>
            <a:stCxn id="20" idx="1"/>
          </p:cNvCxnSpPr>
          <p:nvPr/>
        </p:nvCxnSpPr>
        <p:spPr>
          <a:xfrm flipH="1">
            <a:off x="4418810" y="2023247"/>
            <a:ext cx="3725472" cy="1396219"/>
          </a:xfrm>
          <a:prstGeom prst="line">
            <a:avLst/>
          </a:prstGeom>
          <a:ln w="38100">
            <a:solidFill>
              <a:srgbClr val="BEB924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337D703-6B53-96F6-BB7A-DE547522EFE3}"/>
              </a:ext>
            </a:extLst>
          </p:cNvPr>
          <p:cNvCxnSpPr>
            <a:cxnSpLocks/>
            <a:stCxn id="25" idx="1"/>
          </p:cNvCxnSpPr>
          <p:nvPr/>
        </p:nvCxnSpPr>
        <p:spPr>
          <a:xfrm flipH="1" flipV="1">
            <a:off x="5838738" y="4542197"/>
            <a:ext cx="1988262" cy="823288"/>
          </a:xfrm>
          <a:prstGeom prst="straightConnector1">
            <a:avLst/>
          </a:prstGeom>
          <a:ln w="38100">
            <a:solidFill>
              <a:srgbClr val="610D0B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5" name="Rectangle: Rounded Corners 26">
            <a:extLst>
              <a:ext uri="{FF2B5EF4-FFF2-40B4-BE49-F238E27FC236}">
                <a16:creationId xmlns:a16="http://schemas.microsoft.com/office/drawing/2014/main" id="{732E7A15-EA08-BE65-FA28-A14E1E69826C}"/>
              </a:ext>
            </a:extLst>
          </p:cNvPr>
          <p:cNvSpPr/>
          <p:nvPr/>
        </p:nvSpPr>
        <p:spPr>
          <a:xfrm>
            <a:off x="7827000" y="5202199"/>
            <a:ext cx="859800" cy="326572"/>
          </a:xfrm>
          <a:prstGeom prst="roundRect">
            <a:avLst/>
          </a:prstGeom>
          <a:solidFill>
            <a:srgbClr val="610D0B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TPOT</a:t>
            </a:r>
          </a:p>
        </p:txBody>
      </p:sp>
      <p:pic>
        <p:nvPicPr>
          <p:cNvPr id="27" name="Picture 2" descr="sphenix-logo-white">
            <a:extLst>
              <a:ext uri="{FF2B5EF4-FFF2-40B4-BE49-F238E27FC236}">
                <a16:creationId xmlns:a16="http://schemas.microsoft.com/office/drawing/2014/main" id="{170C9B5D-D1BC-BE9B-BCA7-C7F182688B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1003" y="6006392"/>
            <a:ext cx="1337060" cy="7004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0357F209-63EC-0365-F047-B09622B846AC}"/>
              </a:ext>
            </a:extLst>
          </p:cNvPr>
          <p:cNvSpPr txBox="1"/>
          <p:nvPr/>
        </p:nvSpPr>
        <p:spPr>
          <a:xfrm>
            <a:off x="185937" y="4191016"/>
            <a:ext cx="46967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• Barrel Detectors: |</a:t>
            </a:r>
            <a:r>
              <a:rPr lang="en-US" sz="2400" i="1" dirty="0">
                <a:solidFill>
                  <a:schemeClr val="bg1"/>
                </a:solidFill>
                <a:latin typeface="Symbol" pitchFamily="2" charset="2"/>
              </a:rPr>
              <a:t>h</a:t>
            </a:r>
            <a:r>
              <a:rPr lang="en-US" sz="2400" baseline="30000" dirty="0">
                <a:solidFill>
                  <a:schemeClr val="bg1"/>
                </a:solidFill>
                <a:latin typeface="Symbol" pitchFamily="2" charset="2"/>
              </a:rPr>
              <a:t> </a:t>
            </a:r>
            <a:r>
              <a:rPr lang="en-US" sz="2400" dirty="0">
                <a:solidFill>
                  <a:schemeClr val="bg1"/>
                </a:solidFill>
              </a:rPr>
              <a:t>| &lt; 1.1</a:t>
            </a:r>
          </a:p>
          <a:p>
            <a:r>
              <a:rPr lang="en-US" sz="2400" dirty="0">
                <a:solidFill>
                  <a:schemeClr val="bg1"/>
                </a:solidFill>
              </a:rPr>
              <a:t>• Precision Tracking</a:t>
            </a:r>
          </a:p>
        </p:txBody>
      </p:sp>
    </p:spTree>
    <p:extLst>
      <p:ext uri="{BB962C8B-B14F-4D97-AF65-F5344CB8AC3E}">
        <p14:creationId xmlns:p14="http://schemas.microsoft.com/office/powerpoint/2010/main" val="29177832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88648-ED3D-18CF-55B8-BB3B8F74A8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sPHENIX</a:t>
            </a:r>
            <a:r>
              <a:rPr lang="en-US" dirty="0"/>
              <a:t> Detector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4309E7-CDA7-AC21-DCA5-D840C6DBC01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-1567222" y="57296"/>
            <a:ext cx="2133600" cy="476250"/>
          </a:xfrm>
        </p:spPr>
        <p:txBody>
          <a:bodyPr/>
          <a:lstStyle/>
          <a:p>
            <a:fld id="{424842D8-317C-1B48-BB3B-9B577BC46ED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85CF26-C3D7-51F4-F54A-7F432FD3EE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075" r="3993"/>
          <a:stretch/>
        </p:blipFill>
        <p:spPr>
          <a:xfrm>
            <a:off x="0" y="757650"/>
            <a:ext cx="9141667" cy="6104700"/>
          </a:xfrm>
          <a:prstGeom prst="rect">
            <a:avLst/>
          </a:prstGeom>
        </p:spPr>
      </p:pic>
      <p:sp>
        <p:nvSpPr>
          <p:cNvPr id="10" name="Rectangle: Rounded Corners 14">
            <a:extLst>
              <a:ext uri="{FF2B5EF4-FFF2-40B4-BE49-F238E27FC236}">
                <a16:creationId xmlns:a16="http://schemas.microsoft.com/office/drawing/2014/main" id="{13528DDD-CBB2-CEE5-1B28-7CEE7CEAD056}"/>
              </a:ext>
            </a:extLst>
          </p:cNvPr>
          <p:cNvSpPr/>
          <p:nvPr/>
        </p:nvSpPr>
        <p:spPr>
          <a:xfrm>
            <a:off x="7897474" y="4780829"/>
            <a:ext cx="736271" cy="326572"/>
          </a:xfrm>
          <a:prstGeom prst="roundRect">
            <a:avLst/>
          </a:prstGeom>
          <a:solidFill>
            <a:srgbClr val="B0618B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TPC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9A7AECD-8B79-7DC9-B316-47907C20774D}"/>
              </a:ext>
            </a:extLst>
          </p:cNvPr>
          <p:cNvCxnSpPr>
            <a:cxnSpLocks/>
            <a:stCxn id="12" idx="1"/>
          </p:cNvCxnSpPr>
          <p:nvPr/>
        </p:nvCxnSpPr>
        <p:spPr>
          <a:xfrm flipH="1">
            <a:off x="4020908" y="1606784"/>
            <a:ext cx="4010360" cy="1710205"/>
          </a:xfrm>
          <a:prstGeom prst="straightConnector1">
            <a:avLst/>
          </a:prstGeom>
          <a:ln w="38100">
            <a:solidFill>
              <a:srgbClr val="097409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6">
            <a:extLst>
              <a:ext uri="{FF2B5EF4-FFF2-40B4-BE49-F238E27FC236}">
                <a16:creationId xmlns:a16="http://schemas.microsoft.com/office/drawing/2014/main" id="{3C412256-4DB4-4964-9F17-E5E9A63AAB97}"/>
              </a:ext>
            </a:extLst>
          </p:cNvPr>
          <p:cNvSpPr/>
          <p:nvPr/>
        </p:nvSpPr>
        <p:spPr>
          <a:xfrm>
            <a:off x="8031268" y="1443498"/>
            <a:ext cx="891291" cy="326572"/>
          </a:xfrm>
          <a:prstGeom prst="roundRect">
            <a:avLst/>
          </a:prstGeom>
          <a:solidFill>
            <a:srgbClr val="09740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MVTX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F9E3A52-46D6-2555-161E-0F6C9CCCD72E}"/>
              </a:ext>
            </a:extLst>
          </p:cNvPr>
          <p:cNvCxnSpPr>
            <a:cxnSpLocks/>
            <a:stCxn id="10" idx="1"/>
          </p:cNvCxnSpPr>
          <p:nvPr/>
        </p:nvCxnSpPr>
        <p:spPr>
          <a:xfrm flipH="1" flipV="1">
            <a:off x="4790114" y="3862743"/>
            <a:ext cx="3107360" cy="1081372"/>
          </a:xfrm>
          <a:prstGeom prst="line">
            <a:avLst/>
          </a:prstGeom>
          <a:ln w="38100">
            <a:solidFill>
              <a:srgbClr val="B0618B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79051E5-2BD1-B7AE-760D-B2BCC23EC927}"/>
              </a:ext>
            </a:extLst>
          </p:cNvPr>
          <p:cNvCxnSpPr>
            <a:cxnSpLocks/>
          </p:cNvCxnSpPr>
          <p:nvPr/>
        </p:nvCxnSpPr>
        <p:spPr>
          <a:xfrm flipV="1">
            <a:off x="1488375" y="2216092"/>
            <a:ext cx="1649876" cy="127452"/>
          </a:xfrm>
          <a:prstGeom prst="straightConnector1">
            <a:avLst/>
          </a:prstGeom>
          <a:ln w="38100">
            <a:solidFill>
              <a:srgbClr val="337481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Rectangle: Rounded Corners 32">
            <a:extLst>
              <a:ext uri="{FF2B5EF4-FFF2-40B4-BE49-F238E27FC236}">
                <a16:creationId xmlns:a16="http://schemas.microsoft.com/office/drawing/2014/main" id="{3772D87D-2E48-3837-E912-B86C9E4F6433}"/>
              </a:ext>
            </a:extLst>
          </p:cNvPr>
          <p:cNvSpPr/>
          <p:nvPr/>
        </p:nvSpPr>
        <p:spPr>
          <a:xfrm>
            <a:off x="417024" y="2158863"/>
            <a:ext cx="1031175" cy="326572"/>
          </a:xfrm>
          <a:prstGeom prst="roundRect">
            <a:avLst/>
          </a:prstGeom>
          <a:solidFill>
            <a:srgbClr val="33748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err="1"/>
              <a:t>iHCAL</a:t>
            </a:r>
            <a:endParaRPr lang="en-US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F671829-A913-2FEE-275A-E3D3A25B9935}"/>
              </a:ext>
            </a:extLst>
          </p:cNvPr>
          <p:cNvCxnSpPr>
            <a:cxnSpLocks/>
            <a:stCxn id="17" idx="3"/>
          </p:cNvCxnSpPr>
          <p:nvPr/>
        </p:nvCxnSpPr>
        <p:spPr>
          <a:xfrm>
            <a:off x="1585418" y="1926924"/>
            <a:ext cx="1396099" cy="92307"/>
          </a:xfrm>
          <a:prstGeom prst="straightConnector1">
            <a:avLst/>
          </a:prstGeom>
          <a:ln w="38100">
            <a:solidFill>
              <a:srgbClr val="6C2E1B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Rectangle: Rounded Corners 35">
            <a:extLst>
              <a:ext uri="{FF2B5EF4-FFF2-40B4-BE49-F238E27FC236}">
                <a16:creationId xmlns:a16="http://schemas.microsoft.com/office/drawing/2014/main" id="{420B8649-C60A-CC60-C8ED-1C54B6F779AA}"/>
              </a:ext>
            </a:extLst>
          </p:cNvPr>
          <p:cNvSpPr/>
          <p:nvPr/>
        </p:nvSpPr>
        <p:spPr>
          <a:xfrm>
            <a:off x="358415" y="1763638"/>
            <a:ext cx="1227003" cy="326572"/>
          </a:xfrm>
          <a:prstGeom prst="roundRect">
            <a:avLst/>
          </a:prstGeom>
          <a:solidFill>
            <a:srgbClr val="6C2E1B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MAGNET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02A5593-F50B-189C-7CA3-AECBE354A073}"/>
              </a:ext>
            </a:extLst>
          </p:cNvPr>
          <p:cNvCxnSpPr>
            <a:cxnSpLocks/>
            <a:stCxn id="19" idx="3"/>
          </p:cNvCxnSpPr>
          <p:nvPr/>
        </p:nvCxnSpPr>
        <p:spPr>
          <a:xfrm flipV="1">
            <a:off x="1511354" y="1366455"/>
            <a:ext cx="1989295" cy="163286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" name="Rectangle: Rounded Corners 41">
            <a:extLst>
              <a:ext uri="{FF2B5EF4-FFF2-40B4-BE49-F238E27FC236}">
                <a16:creationId xmlns:a16="http://schemas.microsoft.com/office/drawing/2014/main" id="{73ABC056-B454-D11A-B36E-78AE6BA08941}"/>
              </a:ext>
            </a:extLst>
          </p:cNvPr>
          <p:cNvSpPr/>
          <p:nvPr/>
        </p:nvSpPr>
        <p:spPr>
          <a:xfrm>
            <a:off x="480179" y="1366455"/>
            <a:ext cx="1031175" cy="326572"/>
          </a:xfrm>
          <a:prstGeom prst="roundRect">
            <a:avLst/>
          </a:prstGeom>
          <a:solidFill>
            <a:srgbClr val="20232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oHCAL</a:t>
            </a:r>
            <a:endParaRPr lang="en-US" dirty="0"/>
          </a:p>
        </p:txBody>
      </p:sp>
      <p:sp>
        <p:nvSpPr>
          <p:cNvPr id="20" name="Rectangle: Rounded Corners 43">
            <a:extLst>
              <a:ext uri="{FF2B5EF4-FFF2-40B4-BE49-F238E27FC236}">
                <a16:creationId xmlns:a16="http://schemas.microsoft.com/office/drawing/2014/main" id="{D15CD988-B92B-DAE5-BA2C-EE627FBD4E6B}"/>
              </a:ext>
            </a:extLst>
          </p:cNvPr>
          <p:cNvSpPr/>
          <p:nvPr/>
        </p:nvSpPr>
        <p:spPr>
          <a:xfrm>
            <a:off x="8144282" y="1859961"/>
            <a:ext cx="736271" cy="326572"/>
          </a:xfrm>
          <a:prstGeom prst="roundRect">
            <a:avLst/>
          </a:prstGeom>
          <a:solidFill>
            <a:srgbClr val="BEB92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INTT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5BB2289-BC22-781F-189D-0F5DC8820F50}"/>
              </a:ext>
            </a:extLst>
          </p:cNvPr>
          <p:cNvCxnSpPr>
            <a:cxnSpLocks/>
            <a:stCxn id="20" idx="1"/>
          </p:cNvCxnSpPr>
          <p:nvPr/>
        </p:nvCxnSpPr>
        <p:spPr>
          <a:xfrm flipH="1">
            <a:off x="4418810" y="2023247"/>
            <a:ext cx="3725472" cy="1396219"/>
          </a:xfrm>
          <a:prstGeom prst="line">
            <a:avLst/>
          </a:prstGeom>
          <a:ln w="38100">
            <a:solidFill>
              <a:srgbClr val="BEB924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9DD679D-6556-F364-280E-E4030CABD181}"/>
              </a:ext>
            </a:extLst>
          </p:cNvPr>
          <p:cNvCxnSpPr>
            <a:cxnSpLocks/>
            <a:stCxn id="23" idx="3"/>
          </p:cNvCxnSpPr>
          <p:nvPr/>
        </p:nvCxnSpPr>
        <p:spPr>
          <a:xfrm flipV="1">
            <a:off x="1488375" y="2472338"/>
            <a:ext cx="2012274" cy="614067"/>
          </a:xfrm>
          <a:prstGeom prst="straightConnector1">
            <a:avLst/>
          </a:prstGeom>
          <a:ln w="38100">
            <a:solidFill>
              <a:srgbClr val="3472B7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3" name="Rectangle: Rounded Corners 48">
            <a:extLst>
              <a:ext uri="{FF2B5EF4-FFF2-40B4-BE49-F238E27FC236}">
                <a16:creationId xmlns:a16="http://schemas.microsoft.com/office/drawing/2014/main" id="{A8E35301-50B8-AD3E-2AEB-6A04391D81C2}"/>
              </a:ext>
            </a:extLst>
          </p:cNvPr>
          <p:cNvSpPr/>
          <p:nvPr/>
        </p:nvSpPr>
        <p:spPr>
          <a:xfrm>
            <a:off x="457200" y="2923119"/>
            <a:ext cx="1031175" cy="326572"/>
          </a:xfrm>
          <a:prstGeom prst="roundRect">
            <a:avLst/>
          </a:prstGeom>
          <a:solidFill>
            <a:srgbClr val="3472B7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EMCAL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337D703-6B53-96F6-BB7A-DE547522EFE3}"/>
              </a:ext>
            </a:extLst>
          </p:cNvPr>
          <p:cNvCxnSpPr>
            <a:cxnSpLocks/>
            <a:stCxn id="25" idx="1"/>
          </p:cNvCxnSpPr>
          <p:nvPr/>
        </p:nvCxnSpPr>
        <p:spPr>
          <a:xfrm flipH="1" flipV="1">
            <a:off x="5838738" y="4542197"/>
            <a:ext cx="1988262" cy="823288"/>
          </a:xfrm>
          <a:prstGeom prst="straightConnector1">
            <a:avLst/>
          </a:prstGeom>
          <a:ln w="38100">
            <a:solidFill>
              <a:srgbClr val="610D0B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5" name="Rectangle: Rounded Corners 26">
            <a:extLst>
              <a:ext uri="{FF2B5EF4-FFF2-40B4-BE49-F238E27FC236}">
                <a16:creationId xmlns:a16="http://schemas.microsoft.com/office/drawing/2014/main" id="{732E7A15-EA08-BE65-FA28-A14E1E69826C}"/>
              </a:ext>
            </a:extLst>
          </p:cNvPr>
          <p:cNvSpPr/>
          <p:nvPr/>
        </p:nvSpPr>
        <p:spPr>
          <a:xfrm>
            <a:off x="7827000" y="5202199"/>
            <a:ext cx="859800" cy="326572"/>
          </a:xfrm>
          <a:prstGeom prst="roundRect">
            <a:avLst/>
          </a:prstGeom>
          <a:solidFill>
            <a:srgbClr val="610D0B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TPOT</a:t>
            </a:r>
          </a:p>
        </p:txBody>
      </p:sp>
      <p:pic>
        <p:nvPicPr>
          <p:cNvPr id="27" name="Picture 2" descr="sphenix-logo-white">
            <a:extLst>
              <a:ext uri="{FF2B5EF4-FFF2-40B4-BE49-F238E27FC236}">
                <a16:creationId xmlns:a16="http://schemas.microsoft.com/office/drawing/2014/main" id="{170C9B5D-D1BC-BE9B-BCA7-C7F182688B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1003" y="6006392"/>
            <a:ext cx="1337060" cy="7004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0357F209-63EC-0365-F047-B09622B846AC}"/>
              </a:ext>
            </a:extLst>
          </p:cNvPr>
          <p:cNvSpPr txBox="1"/>
          <p:nvPr/>
        </p:nvSpPr>
        <p:spPr>
          <a:xfrm>
            <a:off x="185937" y="4191016"/>
            <a:ext cx="46967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• Barrel Detectors: |</a:t>
            </a:r>
            <a:r>
              <a:rPr lang="en-US" sz="2400" i="1" dirty="0">
                <a:solidFill>
                  <a:schemeClr val="bg1"/>
                </a:solidFill>
                <a:latin typeface="Symbol" pitchFamily="2" charset="2"/>
              </a:rPr>
              <a:t>h</a:t>
            </a:r>
            <a:r>
              <a:rPr lang="en-US" sz="2400" baseline="30000" dirty="0">
                <a:solidFill>
                  <a:schemeClr val="bg1"/>
                </a:solidFill>
                <a:latin typeface="Symbol" pitchFamily="2" charset="2"/>
              </a:rPr>
              <a:t> </a:t>
            </a:r>
            <a:r>
              <a:rPr lang="en-US" sz="2400" dirty="0">
                <a:solidFill>
                  <a:schemeClr val="bg1"/>
                </a:solidFill>
              </a:rPr>
              <a:t>| &lt; 1.1</a:t>
            </a:r>
          </a:p>
          <a:p>
            <a:r>
              <a:rPr lang="en-US" sz="2400" dirty="0">
                <a:solidFill>
                  <a:schemeClr val="bg1"/>
                </a:solidFill>
              </a:rPr>
              <a:t>• Precision Tracking</a:t>
            </a:r>
          </a:p>
          <a:p>
            <a:r>
              <a:rPr lang="en-US" sz="2400" dirty="0">
                <a:solidFill>
                  <a:schemeClr val="bg1"/>
                </a:solidFill>
              </a:rPr>
              <a:t>• Large-Acceptance Calorimeters</a:t>
            </a:r>
          </a:p>
        </p:txBody>
      </p:sp>
    </p:spTree>
    <p:extLst>
      <p:ext uri="{BB962C8B-B14F-4D97-AF65-F5344CB8AC3E}">
        <p14:creationId xmlns:p14="http://schemas.microsoft.com/office/powerpoint/2010/main" val="14217764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88648-ED3D-18CF-55B8-BB3B8F74A8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sPHENIX</a:t>
            </a:r>
            <a:r>
              <a:rPr lang="en-US" dirty="0"/>
              <a:t> Detector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4309E7-CDA7-AC21-DCA5-D840C6DBC01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-1567222" y="57296"/>
            <a:ext cx="2133600" cy="476250"/>
          </a:xfrm>
        </p:spPr>
        <p:txBody>
          <a:bodyPr/>
          <a:lstStyle/>
          <a:p>
            <a:fld id="{424842D8-317C-1B48-BB3B-9B577BC46ED2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85CF26-C3D7-51F4-F54A-7F432FD3EE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075" r="3993"/>
          <a:stretch/>
        </p:blipFill>
        <p:spPr>
          <a:xfrm>
            <a:off x="0" y="757650"/>
            <a:ext cx="9141667" cy="6104700"/>
          </a:xfrm>
          <a:prstGeom prst="rect">
            <a:avLst/>
          </a:prstGeom>
        </p:spPr>
      </p:pic>
      <p:sp>
        <p:nvSpPr>
          <p:cNvPr id="6" name="Rectangle: Rounded Corners 7">
            <a:extLst>
              <a:ext uri="{FF2B5EF4-FFF2-40B4-BE49-F238E27FC236}">
                <a16:creationId xmlns:a16="http://schemas.microsoft.com/office/drawing/2014/main" id="{D11DF7D3-A32B-5373-194B-18D00650FED1}"/>
              </a:ext>
            </a:extLst>
          </p:cNvPr>
          <p:cNvSpPr/>
          <p:nvPr/>
        </p:nvSpPr>
        <p:spPr>
          <a:xfrm>
            <a:off x="7466230" y="3392884"/>
            <a:ext cx="823303" cy="326572"/>
          </a:xfrm>
          <a:prstGeom prst="roundRect">
            <a:avLst/>
          </a:prstGeom>
          <a:solidFill>
            <a:srgbClr val="7B791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sEPD</a:t>
            </a:r>
            <a:endParaRPr lang="en-US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9431AD1-61C4-420F-5E53-A155D2E7EED6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6627303" y="4030936"/>
            <a:ext cx="1270171" cy="253177"/>
          </a:xfrm>
          <a:prstGeom prst="straightConnector1">
            <a:avLst/>
          </a:prstGeom>
          <a:ln w="38100">
            <a:solidFill>
              <a:srgbClr val="610D0B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Rectangle: Rounded Corners 10">
            <a:extLst>
              <a:ext uri="{FF2B5EF4-FFF2-40B4-BE49-F238E27FC236}">
                <a16:creationId xmlns:a16="http://schemas.microsoft.com/office/drawing/2014/main" id="{B7D22110-AC26-3067-E874-816E239FF3DC}"/>
              </a:ext>
            </a:extLst>
          </p:cNvPr>
          <p:cNvSpPr/>
          <p:nvPr/>
        </p:nvSpPr>
        <p:spPr>
          <a:xfrm>
            <a:off x="7897474" y="4120827"/>
            <a:ext cx="1164969" cy="326572"/>
          </a:xfrm>
          <a:prstGeom prst="roundRect">
            <a:avLst/>
          </a:prstGeom>
          <a:solidFill>
            <a:srgbClr val="610D0B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MinBIAS</a:t>
            </a:r>
            <a:endParaRPr lang="en-US" dirty="0"/>
          </a:p>
        </p:txBody>
      </p:sp>
      <p:sp>
        <p:nvSpPr>
          <p:cNvPr id="10" name="Rectangle: Rounded Corners 14">
            <a:extLst>
              <a:ext uri="{FF2B5EF4-FFF2-40B4-BE49-F238E27FC236}">
                <a16:creationId xmlns:a16="http://schemas.microsoft.com/office/drawing/2014/main" id="{13528DDD-CBB2-CEE5-1B28-7CEE7CEAD056}"/>
              </a:ext>
            </a:extLst>
          </p:cNvPr>
          <p:cNvSpPr/>
          <p:nvPr/>
        </p:nvSpPr>
        <p:spPr>
          <a:xfrm>
            <a:off x="7897474" y="4780829"/>
            <a:ext cx="736271" cy="326572"/>
          </a:xfrm>
          <a:prstGeom prst="roundRect">
            <a:avLst/>
          </a:prstGeom>
          <a:solidFill>
            <a:srgbClr val="B0618B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TPC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9A7AECD-8B79-7DC9-B316-47907C20774D}"/>
              </a:ext>
            </a:extLst>
          </p:cNvPr>
          <p:cNvCxnSpPr>
            <a:cxnSpLocks/>
            <a:stCxn id="12" idx="1"/>
          </p:cNvCxnSpPr>
          <p:nvPr/>
        </p:nvCxnSpPr>
        <p:spPr>
          <a:xfrm flipH="1">
            <a:off x="4020908" y="1606784"/>
            <a:ext cx="4010360" cy="1710205"/>
          </a:xfrm>
          <a:prstGeom prst="straightConnector1">
            <a:avLst/>
          </a:prstGeom>
          <a:ln w="38100">
            <a:solidFill>
              <a:srgbClr val="097409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6">
            <a:extLst>
              <a:ext uri="{FF2B5EF4-FFF2-40B4-BE49-F238E27FC236}">
                <a16:creationId xmlns:a16="http://schemas.microsoft.com/office/drawing/2014/main" id="{3C412256-4DB4-4964-9F17-E5E9A63AAB97}"/>
              </a:ext>
            </a:extLst>
          </p:cNvPr>
          <p:cNvSpPr/>
          <p:nvPr/>
        </p:nvSpPr>
        <p:spPr>
          <a:xfrm>
            <a:off x="8031268" y="1443498"/>
            <a:ext cx="891291" cy="326572"/>
          </a:xfrm>
          <a:prstGeom prst="roundRect">
            <a:avLst/>
          </a:prstGeom>
          <a:solidFill>
            <a:srgbClr val="09740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MVTX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F9E3A52-46D6-2555-161E-0F6C9CCCD72E}"/>
              </a:ext>
            </a:extLst>
          </p:cNvPr>
          <p:cNvCxnSpPr>
            <a:cxnSpLocks/>
            <a:stCxn id="10" idx="1"/>
          </p:cNvCxnSpPr>
          <p:nvPr/>
        </p:nvCxnSpPr>
        <p:spPr>
          <a:xfrm flipH="1" flipV="1">
            <a:off x="4790114" y="3862743"/>
            <a:ext cx="3107360" cy="1081372"/>
          </a:xfrm>
          <a:prstGeom prst="line">
            <a:avLst/>
          </a:prstGeom>
          <a:ln w="38100">
            <a:solidFill>
              <a:srgbClr val="B0618B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79051E5-2BD1-B7AE-760D-B2BCC23EC927}"/>
              </a:ext>
            </a:extLst>
          </p:cNvPr>
          <p:cNvCxnSpPr>
            <a:cxnSpLocks/>
          </p:cNvCxnSpPr>
          <p:nvPr/>
        </p:nvCxnSpPr>
        <p:spPr>
          <a:xfrm flipV="1">
            <a:off x="1488375" y="2216092"/>
            <a:ext cx="1649876" cy="127452"/>
          </a:xfrm>
          <a:prstGeom prst="straightConnector1">
            <a:avLst/>
          </a:prstGeom>
          <a:ln w="38100">
            <a:solidFill>
              <a:srgbClr val="337481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Rectangle: Rounded Corners 32">
            <a:extLst>
              <a:ext uri="{FF2B5EF4-FFF2-40B4-BE49-F238E27FC236}">
                <a16:creationId xmlns:a16="http://schemas.microsoft.com/office/drawing/2014/main" id="{3772D87D-2E48-3837-E912-B86C9E4F6433}"/>
              </a:ext>
            </a:extLst>
          </p:cNvPr>
          <p:cNvSpPr/>
          <p:nvPr/>
        </p:nvSpPr>
        <p:spPr>
          <a:xfrm>
            <a:off x="417024" y="2158863"/>
            <a:ext cx="1031175" cy="326572"/>
          </a:xfrm>
          <a:prstGeom prst="roundRect">
            <a:avLst/>
          </a:prstGeom>
          <a:solidFill>
            <a:srgbClr val="33748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err="1"/>
              <a:t>iHCAL</a:t>
            </a:r>
            <a:endParaRPr lang="en-US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F671829-A913-2FEE-275A-E3D3A25B9935}"/>
              </a:ext>
            </a:extLst>
          </p:cNvPr>
          <p:cNvCxnSpPr>
            <a:cxnSpLocks/>
            <a:stCxn id="17" idx="3"/>
          </p:cNvCxnSpPr>
          <p:nvPr/>
        </p:nvCxnSpPr>
        <p:spPr>
          <a:xfrm>
            <a:off x="1585418" y="1926924"/>
            <a:ext cx="1396099" cy="92307"/>
          </a:xfrm>
          <a:prstGeom prst="straightConnector1">
            <a:avLst/>
          </a:prstGeom>
          <a:ln w="38100">
            <a:solidFill>
              <a:srgbClr val="6C2E1B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Rectangle: Rounded Corners 35">
            <a:extLst>
              <a:ext uri="{FF2B5EF4-FFF2-40B4-BE49-F238E27FC236}">
                <a16:creationId xmlns:a16="http://schemas.microsoft.com/office/drawing/2014/main" id="{420B8649-C60A-CC60-C8ED-1C54B6F779AA}"/>
              </a:ext>
            </a:extLst>
          </p:cNvPr>
          <p:cNvSpPr/>
          <p:nvPr/>
        </p:nvSpPr>
        <p:spPr>
          <a:xfrm>
            <a:off x="358415" y="1763638"/>
            <a:ext cx="1227003" cy="326572"/>
          </a:xfrm>
          <a:prstGeom prst="roundRect">
            <a:avLst/>
          </a:prstGeom>
          <a:solidFill>
            <a:srgbClr val="6C2E1B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MAGNET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02A5593-F50B-189C-7CA3-AECBE354A073}"/>
              </a:ext>
            </a:extLst>
          </p:cNvPr>
          <p:cNvCxnSpPr>
            <a:cxnSpLocks/>
            <a:stCxn id="19" idx="3"/>
          </p:cNvCxnSpPr>
          <p:nvPr/>
        </p:nvCxnSpPr>
        <p:spPr>
          <a:xfrm flipV="1">
            <a:off x="1511354" y="1366455"/>
            <a:ext cx="1989295" cy="163286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" name="Rectangle: Rounded Corners 41">
            <a:extLst>
              <a:ext uri="{FF2B5EF4-FFF2-40B4-BE49-F238E27FC236}">
                <a16:creationId xmlns:a16="http://schemas.microsoft.com/office/drawing/2014/main" id="{73ABC056-B454-D11A-B36E-78AE6BA08941}"/>
              </a:ext>
            </a:extLst>
          </p:cNvPr>
          <p:cNvSpPr/>
          <p:nvPr/>
        </p:nvSpPr>
        <p:spPr>
          <a:xfrm>
            <a:off x="480179" y="1366455"/>
            <a:ext cx="1031175" cy="326572"/>
          </a:xfrm>
          <a:prstGeom prst="roundRect">
            <a:avLst/>
          </a:prstGeom>
          <a:solidFill>
            <a:srgbClr val="20232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oHCAL</a:t>
            </a:r>
            <a:endParaRPr lang="en-US" dirty="0"/>
          </a:p>
        </p:txBody>
      </p:sp>
      <p:sp>
        <p:nvSpPr>
          <p:cNvPr id="20" name="Rectangle: Rounded Corners 43">
            <a:extLst>
              <a:ext uri="{FF2B5EF4-FFF2-40B4-BE49-F238E27FC236}">
                <a16:creationId xmlns:a16="http://schemas.microsoft.com/office/drawing/2014/main" id="{D15CD988-B92B-DAE5-BA2C-EE627FBD4E6B}"/>
              </a:ext>
            </a:extLst>
          </p:cNvPr>
          <p:cNvSpPr/>
          <p:nvPr/>
        </p:nvSpPr>
        <p:spPr>
          <a:xfrm>
            <a:off x="8144282" y="1859961"/>
            <a:ext cx="736271" cy="326572"/>
          </a:xfrm>
          <a:prstGeom prst="roundRect">
            <a:avLst/>
          </a:prstGeom>
          <a:solidFill>
            <a:srgbClr val="BEB92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INTT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5BB2289-BC22-781F-189D-0F5DC8820F50}"/>
              </a:ext>
            </a:extLst>
          </p:cNvPr>
          <p:cNvCxnSpPr>
            <a:cxnSpLocks/>
            <a:stCxn id="20" idx="1"/>
          </p:cNvCxnSpPr>
          <p:nvPr/>
        </p:nvCxnSpPr>
        <p:spPr>
          <a:xfrm flipH="1">
            <a:off x="4418810" y="2023247"/>
            <a:ext cx="3725472" cy="1396219"/>
          </a:xfrm>
          <a:prstGeom prst="line">
            <a:avLst/>
          </a:prstGeom>
          <a:ln w="38100">
            <a:solidFill>
              <a:srgbClr val="BEB924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9DD679D-6556-F364-280E-E4030CABD181}"/>
              </a:ext>
            </a:extLst>
          </p:cNvPr>
          <p:cNvCxnSpPr>
            <a:cxnSpLocks/>
            <a:stCxn id="23" idx="3"/>
          </p:cNvCxnSpPr>
          <p:nvPr/>
        </p:nvCxnSpPr>
        <p:spPr>
          <a:xfrm flipV="1">
            <a:off x="1488375" y="2472338"/>
            <a:ext cx="2012274" cy="614067"/>
          </a:xfrm>
          <a:prstGeom prst="straightConnector1">
            <a:avLst/>
          </a:prstGeom>
          <a:ln w="38100">
            <a:solidFill>
              <a:srgbClr val="3472B7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3" name="Rectangle: Rounded Corners 48">
            <a:extLst>
              <a:ext uri="{FF2B5EF4-FFF2-40B4-BE49-F238E27FC236}">
                <a16:creationId xmlns:a16="http://schemas.microsoft.com/office/drawing/2014/main" id="{A8E35301-50B8-AD3E-2AEB-6A04391D81C2}"/>
              </a:ext>
            </a:extLst>
          </p:cNvPr>
          <p:cNvSpPr/>
          <p:nvPr/>
        </p:nvSpPr>
        <p:spPr>
          <a:xfrm>
            <a:off x="457200" y="2923119"/>
            <a:ext cx="1031175" cy="326572"/>
          </a:xfrm>
          <a:prstGeom prst="roundRect">
            <a:avLst/>
          </a:prstGeom>
          <a:solidFill>
            <a:srgbClr val="3472B7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EMCAL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337D703-6B53-96F6-BB7A-DE547522EFE3}"/>
              </a:ext>
            </a:extLst>
          </p:cNvPr>
          <p:cNvCxnSpPr>
            <a:cxnSpLocks/>
            <a:stCxn id="25" idx="1"/>
          </p:cNvCxnSpPr>
          <p:nvPr/>
        </p:nvCxnSpPr>
        <p:spPr>
          <a:xfrm flipH="1" flipV="1">
            <a:off x="5838738" y="4542197"/>
            <a:ext cx="1988262" cy="823288"/>
          </a:xfrm>
          <a:prstGeom prst="straightConnector1">
            <a:avLst/>
          </a:prstGeom>
          <a:ln w="38100">
            <a:solidFill>
              <a:srgbClr val="610D0B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5" name="Rectangle: Rounded Corners 26">
            <a:extLst>
              <a:ext uri="{FF2B5EF4-FFF2-40B4-BE49-F238E27FC236}">
                <a16:creationId xmlns:a16="http://schemas.microsoft.com/office/drawing/2014/main" id="{732E7A15-EA08-BE65-FA28-A14E1E69826C}"/>
              </a:ext>
            </a:extLst>
          </p:cNvPr>
          <p:cNvSpPr/>
          <p:nvPr/>
        </p:nvSpPr>
        <p:spPr>
          <a:xfrm>
            <a:off x="7827000" y="5202199"/>
            <a:ext cx="859800" cy="326572"/>
          </a:xfrm>
          <a:prstGeom prst="roundRect">
            <a:avLst/>
          </a:prstGeom>
          <a:solidFill>
            <a:srgbClr val="610D0B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TPOT</a:t>
            </a:r>
          </a:p>
        </p:txBody>
      </p:sp>
      <p:pic>
        <p:nvPicPr>
          <p:cNvPr id="27" name="Picture 2" descr="sphenix-logo-white">
            <a:extLst>
              <a:ext uri="{FF2B5EF4-FFF2-40B4-BE49-F238E27FC236}">
                <a16:creationId xmlns:a16="http://schemas.microsoft.com/office/drawing/2014/main" id="{170C9B5D-D1BC-BE9B-BCA7-C7F182688B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1003" y="6006392"/>
            <a:ext cx="1337060" cy="7004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0357F209-63EC-0365-F047-B09622B846AC}"/>
              </a:ext>
            </a:extLst>
          </p:cNvPr>
          <p:cNvSpPr txBox="1"/>
          <p:nvPr/>
        </p:nvSpPr>
        <p:spPr>
          <a:xfrm>
            <a:off x="185937" y="4191016"/>
            <a:ext cx="46967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• Barrel Detectors: |</a:t>
            </a:r>
            <a:r>
              <a:rPr lang="en-US" sz="2400" i="1" dirty="0">
                <a:solidFill>
                  <a:schemeClr val="bg1"/>
                </a:solidFill>
                <a:latin typeface="Symbol" pitchFamily="2" charset="2"/>
              </a:rPr>
              <a:t>h</a:t>
            </a:r>
            <a:r>
              <a:rPr lang="en-US" sz="2400" baseline="30000" dirty="0">
                <a:solidFill>
                  <a:schemeClr val="bg1"/>
                </a:solidFill>
                <a:latin typeface="Symbol" pitchFamily="2" charset="2"/>
              </a:rPr>
              <a:t> </a:t>
            </a:r>
            <a:r>
              <a:rPr lang="en-US" sz="2400" dirty="0">
                <a:solidFill>
                  <a:schemeClr val="bg1"/>
                </a:solidFill>
              </a:rPr>
              <a:t>| &lt; 1.1</a:t>
            </a:r>
          </a:p>
          <a:p>
            <a:r>
              <a:rPr lang="en-US" sz="2400" dirty="0">
                <a:solidFill>
                  <a:schemeClr val="bg1"/>
                </a:solidFill>
              </a:rPr>
              <a:t>• Precision Tracking</a:t>
            </a:r>
          </a:p>
          <a:p>
            <a:r>
              <a:rPr lang="en-US" sz="2400" dirty="0">
                <a:solidFill>
                  <a:schemeClr val="bg1"/>
                </a:solidFill>
              </a:rPr>
              <a:t>• Large-Acceptance Calorimeters</a:t>
            </a:r>
          </a:p>
        </p:txBody>
      </p:sp>
    </p:spTree>
    <p:extLst>
      <p:ext uri="{BB962C8B-B14F-4D97-AF65-F5344CB8AC3E}">
        <p14:creationId xmlns:p14="http://schemas.microsoft.com/office/powerpoint/2010/main" val="14573712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88648-ED3D-18CF-55B8-BB3B8F74A8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sPHENIX</a:t>
            </a:r>
            <a:r>
              <a:rPr lang="en-US" dirty="0"/>
              <a:t> Detector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4309E7-CDA7-AC21-DCA5-D840C6DBC01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-1567222" y="57296"/>
            <a:ext cx="2133600" cy="476250"/>
          </a:xfrm>
        </p:spPr>
        <p:txBody>
          <a:bodyPr/>
          <a:lstStyle/>
          <a:p>
            <a:fld id="{424842D8-317C-1B48-BB3B-9B577BC46ED2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85CF26-C3D7-51F4-F54A-7F432FD3EE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075" r="3993"/>
          <a:stretch/>
        </p:blipFill>
        <p:spPr>
          <a:xfrm>
            <a:off x="0" y="757650"/>
            <a:ext cx="9141667" cy="6104700"/>
          </a:xfrm>
          <a:prstGeom prst="rect">
            <a:avLst/>
          </a:prstGeom>
        </p:spPr>
      </p:pic>
      <p:sp>
        <p:nvSpPr>
          <p:cNvPr id="6" name="Rectangle: Rounded Corners 7">
            <a:extLst>
              <a:ext uri="{FF2B5EF4-FFF2-40B4-BE49-F238E27FC236}">
                <a16:creationId xmlns:a16="http://schemas.microsoft.com/office/drawing/2014/main" id="{D11DF7D3-A32B-5373-194B-18D00650FED1}"/>
              </a:ext>
            </a:extLst>
          </p:cNvPr>
          <p:cNvSpPr/>
          <p:nvPr/>
        </p:nvSpPr>
        <p:spPr>
          <a:xfrm>
            <a:off x="7466230" y="3392884"/>
            <a:ext cx="823303" cy="326572"/>
          </a:xfrm>
          <a:prstGeom prst="roundRect">
            <a:avLst/>
          </a:prstGeom>
          <a:solidFill>
            <a:srgbClr val="7B791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sEPD</a:t>
            </a:r>
            <a:endParaRPr lang="en-US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9431AD1-61C4-420F-5E53-A155D2E7EED6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6627303" y="4030936"/>
            <a:ext cx="1270171" cy="253177"/>
          </a:xfrm>
          <a:prstGeom prst="straightConnector1">
            <a:avLst/>
          </a:prstGeom>
          <a:ln w="38100">
            <a:solidFill>
              <a:srgbClr val="610D0B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Rectangle: Rounded Corners 10">
            <a:extLst>
              <a:ext uri="{FF2B5EF4-FFF2-40B4-BE49-F238E27FC236}">
                <a16:creationId xmlns:a16="http://schemas.microsoft.com/office/drawing/2014/main" id="{B7D22110-AC26-3067-E874-816E239FF3DC}"/>
              </a:ext>
            </a:extLst>
          </p:cNvPr>
          <p:cNvSpPr/>
          <p:nvPr/>
        </p:nvSpPr>
        <p:spPr>
          <a:xfrm>
            <a:off x="7897474" y="4120827"/>
            <a:ext cx="1164969" cy="326572"/>
          </a:xfrm>
          <a:prstGeom prst="roundRect">
            <a:avLst/>
          </a:prstGeom>
          <a:solidFill>
            <a:srgbClr val="610D0B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MinBIAS</a:t>
            </a:r>
            <a:endParaRPr lang="en-US" dirty="0"/>
          </a:p>
        </p:txBody>
      </p:sp>
      <p:sp>
        <p:nvSpPr>
          <p:cNvPr id="10" name="Rectangle: Rounded Corners 14">
            <a:extLst>
              <a:ext uri="{FF2B5EF4-FFF2-40B4-BE49-F238E27FC236}">
                <a16:creationId xmlns:a16="http://schemas.microsoft.com/office/drawing/2014/main" id="{13528DDD-CBB2-CEE5-1B28-7CEE7CEAD056}"/>
              </a:ext>
            </a:extLst>
          </p:cNvPr>
          <p:cNvSpPr/>
          <p:nvPr/>
        </p:nvSpPr>
        <p:spPr>
          <a:xfrm>
            <a:off x="7897474" y="4780829"/>
            <a:ext cx="736271" cy="326572"/>
          </a:xfrm>
          <a:prstGeom prst="roundRect">
            <a:avLst/>
          </a:prstGeom>
          <a:solidFill>
            <a:srgbClr val="B0618B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TPC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9A7AECD-8B79-7DC9-B316-47907C20774D}"/>
              </a:ext>
            </a:extLst>
          </p:cNvPr>
          <p:cNvCxnSpPr>
            <a:cxnSpLocks/>
            <a:stCxn id="12" idx="1"/>
          </p:cNvCxnSpPr>
          <p:nvPr/>
        </p:nvCxnSpPr>
        <p:spPr>
          <a:xfrm flipH="1">
            <a:off x="4020908" y="1606784"/>
            <a:ext cx="4010360" cy="1710205"/>
          </a:xfrm>
          <a:prstGeom prst="straightConnector1">
            <a:avLst/>
          </a:prstGeom>
          <a:ln w="38100">
            <a:solidFill>
              <a:srgbClr val="097409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6">
            <a:extLst>
              <a:ext uri="{FF2B5EF4-FFF2-40B4-BE49-F238E27FC236}">
                <a16:creationId xmlns:a16="http://schemas.microsoft.com/office/drawing/2014/main" id="{3C412256-4DB4-4964-9F17-E5E9A63AAB97}"/>
              </a:ext>
            </a:extLst>
          </p:cNvPr>
          <p:cNvSpPr/>
          <p:nvPr/>
        </p:nvSpPr>
        <p:spPr>
          <a:xfrm>
            <a:off x="8031268" y="1443498"/>
            <a:ext cx="891291" cy="326572"/>
          </a:xfrm>
          <a:prstGeom prst="roundRect">
            <a:avLst/>
          </a:prstGeom>
          <a:solidFill>
            <a:srgbClr val="09740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MVTX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F9E3A52-46D6-2555-161E-0F6C9CCCD72E}"/>
              </a:ext>
            </a:extLst>
          </p:cNvPr>
          <p:cNvCxnSpPr>
            <a:cxnSpLocks/>
            <a:stCxn id="10" idx="1"/>
          </p:cNvCxnSpPr>
          <p:nvPr/>
        </p:nvCxnSpPr>
        <p:spPr>
          <a:xfrm flipH="1" flipV="1">
            <a:off x="4790114" y="3862743"/>
            <a:ext cx="3107360" cy="1081372"/>
          </a:xfrm>
          <a:prstGeom prst="line">
            <a:avLst/>
          </a:prstGeom>
          <a:ln w="38100">
            <a:solidFill>
              <a:srgbClr val="B0618B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79051E5-2BD1-B7AE-760D-B2BCC23EC927}"/>
              </a:ext>
            </a:extLst>
          </p:cNvPr>
          <p:cNvCxnSpPr>
            <a:cxnSpLocks/>
          </p:cNvCxnSpPr>
          <p:nvPr/>
        </p:nvCxnSpPr>
        <p:spPr>
          <a:xfrm flipV="1">
            <a:off x="1488375" y="2216092"/>
            <a:ext cx="1649876" cy="127452"/>
          </a:xfrm>
          <a:prstGeom prst="straightConnector1">
            <a:avLst/>
          </a:prstGeom>
          <a:ln w="38100">
            <a:solidFill>
              <a:srgbClr val="337481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Rectangle: Rounded Corners 32">
            <a:extLst>
              <a:ext uri="{FF2B5EF4-FFF2-40B4-BE49-F238E27FC236}">
                <a16:creationId xmlns:a16="http://schemas.microsoft.com/office/drawing/2014/main" id="{3772D87D-2E48-3837-E912-B86C9E4F6433}"/>
              </a:ext>
            </a:extLst>
          </p:cNvPr>
          <p:cNvSpPr/>
          <p:nvPr/>
        </p:nvSpPr>
        <p:spPr>
          <a:xfrm>
            <a:off x="417024" y="2158863"/>
            <a:ext cx="1031175" cy="326572"/>
          </a:xfrm>
          <a:prstGeom prst="roundRect">
            <a:avLst/>
          </a:prstGeom>
          <a:solidFill>
            <a:srgbClr val="33748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err="1"/>
              <a:t>iHCAL</a:t>
            </a:r>
            <a:endParaRPr lang="en-US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F671829-A913-2FEE-275A-E3D3A25B9935}"/>
              </a:ext>
            </a:extLst>
          </p:cNvPr>
          <p:cNvCxnSpPr>
            <a:cxnSpLocks/>
            <a:stCxn id="17" idx="3"/>
          </p:cNvCxnSpPr>
          <p:nvPr/>
        </p:nvCxnSpPr>
        <p:spPr>
          <a:xfrm>
            <a:off x="1585418" y="1926924"/>
            <a:ext cx="1396099" cy="92307"/>
          </a:xfrm>
          <a:prstGeom prst="straightConnector1">
            <a:avLst/>
          </a:prstGeom>
          <a:ln w="38100">
            <a:solidFill>
              <a:srgbClr val="6C2E1B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Rectangle: Rounded Corners 35">
            <a:extLst>
              <a:ext uri="{FF2B5EF4-FFF2-40B4-BE49-F238E27FC236}">
                <a16:creationId xmlns:a16="http://schemas.microsoft.com/office/drawing/2014/main" id="{420B8649-C60A-CC60-C8ED-1C54B6F779AA}"/>
              </a:ext>
            </a:extLst>
          </p:cNvPr>
          <p:cNvSpPr/>
          <p:nvPr/>
        </p:nvSpPr>
        <p:spPr>
          <a:xfrm>
            <a:off x="358415" y="1763638"/>
            <a:ext cx="1227003" cy="326572"/>
          </a:xfrm>
          <a:prstGeom prst="roundRect">
            <a:avLst/>
          </a:prstGeom>
          <a:solidFill>
            <a:srgbClr val="6C2E1B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MAGNET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02A5593-F50B-189C-7CA3-AECBE354A073}"/>
              </a:ext>
            </a:extLst>
          </p:cNvPr>
          <p:cNvCxnSpPr>
            <a:cxnSpLocks/>
            <a:stCxn id="19" idx="3"/>
          </p:cNvCxnSpPr>
          <p:nvPr/>
        </p:nvCxnSpPr>
        <p:spPr>
          <a:xfrm flipV="1">
            <a:off x="1511354" y="1366455"/>
            <a:ext cx="1989295" cy="163286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" name="Rectangle: Rounded Corners 41">
            <a:extLst>
              <a:ext uri="{FF2B5EF4-FFF2-40B4-BE49-F238E27FC236}">
                <a16:creationId xmlns:a16="http://schemas.microsoft.com/office/drawing/2014/main" id="{73ABC056-B454-D11A-B36E-78AE6BA08941}"/>
              </a:ext>
            </a:extLst>
          </p:cNvPr>
          <p:cNvSpPr/>
          <p:nvPr/>
        </p:nvSpPr>
        <p:spPr>
          <a:xfrm>
            <a:off x="480179" y="1366455"/>
            <a:ext cx="1031175" cy="326572"/>
          </a:xfrm>
          <a:prstGeom prst="roundRect">
            <a:avLst/>
          </a:prstGeom>
          <a:solidFill>
            <a:srgbClr val="20232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oHCAL</a:t>
            </a:r>
            <a:endParaRPr lang="en-US" dirty="0"/>
          </a:p>
        </p:txBody>
      </p:sp>
      <p:sp>
        <p:nvSpPr>
          <p:cNvPr id="20" name="Rectangle: Rounded Corners 43">
            <a:extLst>
              <a:ext uri="{FF2B5EF4-FFF2-40B4-BE49-F238E27FC236}">
                <a16:creationId xmlns:a16="http://schemas.microsoft.com/office/drawing/2014/main" id="{D15CD988-B92B-DAE5-BA2C-EE627FBD4E6B}"/>
              </a:ext>
            </a:extLst>
          </p:cNvPr>
          <p:cNvSpPr/>
          <p:nvPr/>
        </p:nvSpPr>
        <p:spPr>
          <a:xfrm>
            <a:off x="8144282" y="1859961"/>
            <a:ext cx="736271" cy="326572"/>
          </a:xfrm>
          <a:prstGeom prst="roundRect">
            <a:avLst/>
          </a:prstGeom>
          <a:solidFill>
            <a:srgbClr val="BEB92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INTT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5BB2289-BC22-781F-189D-0F5DC8820F50}"/>
              </a:ext>
            </a:extLst>
          </p:cNvPr>
          <p:cNvCxnSpPr>
            <a:cxnSpLocks/>
            <a:stCxn id="20" idx="1"/>
          </p:cNvCxnSpPr>
          <p:nvPr/>
        </p:nvCxnSpPr>
        <p:spPr>
          <a:xfrm flipH="1">
            <a:off x="4418810" y="2023247"/>
            <a:ext cx="3725472" cy="1396219"/>
          </a:xfrm>
          <a:prstGeom prst="line">
            <a:avLst/>
          </a:prstGeom>
          <a:ln w="38100">
            <a:solidFill>
              <a:srgbClr val="BEB924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9DD679D-6556-F364-280E-E4030CABD181}"/>
              </a:ext>
            </a:extLst>
          </p:cNvPr>
          <p:cNvCxnSpPr>
            <a:cxnSpLocks/>
            <a:stCxn id="23" idx="3"/>
          </p:cNvCxnSpPr>
          <p:nvPr/>
        </p:nvCxnSpPr>
        <p:spPr>
          <a:xfrm flipV="1">
            <a:off x="1488375" y="2472338"/>
            <a:ext cx="2012274" cy="614067"/>
          </a:xfrm>
          <a:prstGeom prst="straightConnector1">
            <a:avLst/>
          </a:prstGeom>
          <a:ln w="38100">
            <a:solidFill>
              <a:srgbClr val="3472B7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3" name="Rectangle: Rounded Corners 48">
            <a:extLst>
              <a:ext uri="{FF2B5EF4-FFF2-40B4-BE49-F238E27FC236}">
                <a16:creationId xmlns:a16="http://schemas.microsoft.com/office/drawing/2014/main" id="{A8E35301-50B8-AD3E-2AEB-6A04391D81C2}"/>
              </a:ext>
            </a:extLst>
          </p:cNvPr>
          <p:cNvSpPr/>
          <p:nvPr/>
        </p:nvSpPr>
        <p:spPr>
          <a:xfrm>
            <a:off x="457200" y="2923119"/>
            <a:ext cx="1031175" cy="326572"/>
          </a:xfrm>
          <a:prstGeom prst="roundRect">
            <a:avLst/>
          </a:prstGeom>
          <a:solidFill>
            <a:srgbClr val="3472B7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EMCAL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337D703-6B53-96F6-BB7A-DE547522EFE3}"/>
              </a:ext>
            </a:extLst>
          </p:cNvPr>
          <p:cNvCxnSpPr>
            <a:cxnSpLocks/>
            <a:stCxn id="25" idx="1"/>
          </p:cNvCxnSpPr>
          <p:nvPr/>
        </p:nvCxnSpPr>
        <p:spPr>
          <a:xfrm flipH="1" flipV="1">
            <a:off x="5838738" y="4542197"/>
            <a:ext cx="1988262" cy="823288"/>
          </a:xfrm>
          <a:prstGeom prst="straightConnector1">
            <a:avLst/>
          </a:prstGeom>
          <a:ln w="38100">
            <a:solidFill>
              <a:srgbClr val="610D0B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5" name="Rectangle: Rounded Corners 26">
            <a:extLst>
              <a:ext uri="{FF2B5EF4-FFF2-40B4-BE49-F238E27FC236}">
                <a16:creationId xmlns:a16="http://schemas.microsoft.com/office/drawing/2014/main" id="{732E7A15-EA08-BE65-FA28-A14E1E69826C}"/>
              </a:ext>
            </a:extLst>
          </p:cNvPr>
          <p:cNvSpPr/>
          <p:nvPr/>
        </p:nvSpPr>
        <p:spPr>
          <a:xfrm>
            <a:off x="7827000" y="5202199"/>
            <a:ext cx="859800" cy="326572"/>
          </a:xfrm>
          <a:prstGeom prst="roundRect">
            <a:avLst/>
          </a:prstGeom>
          <a:solidFill>
            <a:srgbClr val="610D0B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TPOT</a:t>
            </a:r>
          </a:p>
        </p:txBody>
      </p:sp>
      <p:pic>
        <p:nvPicPr>
          <p:cNvPr id="27" name="Picture 2" descr="sphenix-logo-white">
            <a:extLst>
              <a:ext uri="{FF2B5EF4-FFF2-40B4-BE49-F238E27FC236}">
                <a16:creationId xmlns:a16="http://schemas.microsoft.com/office/drawing/2014/main" id="{170C9B5D-D1BC-BE9B-BCA7-C7F182688B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1003" y="6006392"/>
            <a:ext cx="1337060" cy="7004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0357F209-63EC-0365-F047-B09622B846AC}"/>
              </a:ext>
            </a:extLst>
          </p:cNvPr>
          <p:cNvSpPr txBox="1"/>
          <p:nvPr/>
        </p:nvSpPr>
        <p:spPr>
          <a:xfrm>
            <a:off x="185937" y="4191016"/>
            <a:ext cx="469678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• Barrel Detectors: |</a:t>
            </a:r>
            <a:r>
              <a:rPr lang="en-US" sz="2400" i="1" dirty="0">
                <a:solidFill>
                  <a:schemeClr val="bg1"/>
                </a:solidFill>
                <a:latin typeface="Symbol" pitchFamily="2" charset="2"/>
              </a:rPr>
              <a:t>h</a:t>
            </a:r>
            <a:r>
              <a:rPr lang="en-US" sz="2400" baseline="30000" dirty="0">
                <a:solidFill>
                  <a:schemeClr val="bg1"/>
                </a:solidFill>
                <a:latin typeface="Symbol" pitchFamily="2" charset="2"/>
              </a:rPr>
              <a:t> </a:t>
            </a:r>
            <a:r>
              <a:rPr lang="en-US" sz="2400" dirty="0">
                <a:solidFill>
                  <a:schemeClr val="bg1"/>
                </a:solidFill>
              </a:rPr>
              <a:t>| &lt; 1.1</a:t>
            </a:r>
          </a:p>
          <a:p>
            <a:r>
              <a:rPr lang="en-US" sz="2400" dirty="0">
                <a:solidFill>
                  <a:schemeClr val="bg1"/>
                </a:solidFill>
              </a:rPr>
              <a:t>• Precision Tracking</a:t>
            </a:r>
          </a:p>
          <a:p>
            <a:r>
              <a:rPr lang="en-US" sz="2400" dirty="0">
                <a:solidFill>
                  <a:schemeClr val="bg1"/>
                </a:solidFill>
              </a:rPr>
              <a:t>• Large-Acceptance Calorimeters</a:t>
            </a:r>
          </a:p>
          <a:p>
            <a:r>
              <a:rPr lang="en-US" sz="2400" dirty="0">
                <a:solidFill>
                  <a:schemeClr val="bg1"/>
                </a:solidFill>
              </a:rPr>
              <a:t>• High-Rate DAQ:</a:t>
            </a:r>
          </a:p>
          <a:p>
            <a:r>
              <a:rPr lang="en-US" sz="2400" dirty="0">
                <a:solidFill>
                  <a:schemeClr val="bg1"/>
                </a:solidFill>
              </a:rPr>
              <a:t>   15 kHz</a:t>
            </a:r>
          </a:p>
          <a:p>
            <a:r>
              <a:rPr lang="en-US" sz="2400" dirty="0">
                <a:solidFill>
                  <a:schemeClr val="bg1"/>
                </a:solidFill>
              </a:rPr>
              <a:t>   Trigger Capability</a:t>
            </a:r>
          </a:p>
          <a:p>
            <a:r>
              <a:rPr lang="en-US" sz="2400" dirty="0">
                <a:solidFill>
                  <a:schemeClr val="bg1"/>
                </a:solidFill>
              </a:rPr>
              <a:t>   Streaming Readout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6578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11D953-CE12-EF46-2BE2-18980927FC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Inner Tracking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B1033E-E654-FF63-22D7-1D6564A9FD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38200"/>
            <a:ext cx="4114800" cy="5287963"/>
          </a:xfrm>
        </p:spPr>
        <p:txBody>
          <a:bodyPr/>
          <a:lstStyle/>
          <a:p>
            <a:r>
              <a:rPr lang="en-US" sz="2400" b="1" dirty="0"/>
              <a:t>MVTX</a:t>
            </a:r>
          </a:p>
          <a:p>
            <a:pPr lvl="1"/>
            <a:r>
              <a:rPr lang="en-US" sz="2000" dirty="0"/>
              <a:t>Precision vertexing</a:t>
            </a:r>
          </a:p>
          <a:p>
            <a:pPr lvl="1"/>
            <a:r>
              <a:rPr lang="en-US" sz="2000" dirty="0"/>
              <a:t>Position: 2.3 &lt; </a:t>
            </a:r>
            <a:r>
              <a:rPr lang="en-US" sz="2000" i="1" dirty="0"/>
              <a:t>r</a:t>
            </a:r>
            <a:r>
              <a:rPr lang="en-US" sz="2000" dirty="0"/>
              <a:t> &lt; 3.9 cm</a:t>
            </a:r>
          </a:p>
          <a:p>
            <a:pPr lvl="1"/>
            <a:r>
              <a:rPr lang="en-US" sz="2000" dirty="0"/>
              <a:t>3 layers of Monolithic Active Pixel Sensors</a:t>
            </a:r>
          </a:p>
          <a:p>
            <a:pPr lvl="1"/>
            <a:r>
              <a:rPr lang="en-US" sz="2000" dirty="0"/>
              <a:t>Based on new ALICE ITS</a:t>
            </a:r>
          </a:p>
          <a:p>
            <a:pPr lvl="1"/>
            <a:r>
              <a:rPr lang="en-US" sz="2000" dirty="0"/>
              <a:t>Pixel size: 29✕27 </a:t>
            </a:r>
            <a:r>
              <a:rPr lang="en-US" sz="2000" dirty="0">
                <a:latin typeface="Symbol" pitchFamily="2" charset="2"/>
              </a:rPr>
              <a:t>m</a:t>
            </a:r>
            <a:r>
              <a:rPr lang="en-US" sz="2000" dirty="0"/>
              <a:t>m</a:t>
            </a:r>
          </a:p>
          <a:p>
            <a:pPr lvl="1"/>
            <a:r>
              <a:rPr lang="en-US" sz="2000" dirty="0"/>
              <a:t>Position resolution: 5 </a:t>
            </a:r>
            <a:r>
              <a:rPr lang="en-US" sz="2000" dirty="0">
                <a:latin typeface="Symbol" pitchFamily="2" charset="2"/>
              </a:rPr>
              <a:t>m</a:t>
            </a:r>
            <a:r>
              <a:rPr lang="en-US" sz="2000" dirty="0"/>
              <a:t>m (tracks w/ </a:t>
            </a:r>
            <a:r>
              <a:rPr lang="en-US" sz="2000" i="1" dirty="0" err="1"/>
              <a:t>p</a:t>
            </a:r>
            <a:r>
              <a:rPr lang="en-US" sz="2000" baseline="-25000" dirty="0" err="1"/>
              <a:t>T</a:t>
            </a:r>
            <a:r>
              <a:rPr lang="en-US" sz="2000" dirty="0"/>
              <a:t> &gt; 1 GeV/</a:t>
            </a:r>
            <a:r>
              <a:rPr lang="en-US" sz="2000" i="1" dirty="0"/>
              <a:t>c</a:t>
            </a:r>
            <a:r>
              <a:rPr lang="en-US" sz="2000" dirty="0"/>
              <a:t>)</a:t>
            </a:r>
          </a:p>
          <a:p>
            <a:r>
              <a:rPr lang="en-US" sz="2400" b="1" dirty="0"/>
              <a:t>INTT</a:t>
            </a:r>
          </a:p>
          <a:p>
            <a:pPr lvl="1"/>
            <a:r>
              <a:rPr lang="en-US" sz="2000" dirty="0"/>
              <a:t>Position: 7 &lt; </a:t>
            </a:r>
            <a:r>
              <a:rPr lang="en-US" sz="2000" i="1" dirty="0"/>
              <a:t>r</a:t>
            </a:r>
            <a:r>
              <a:rPr lang="en-US" sz="2000" dirty="0"/>
              <a:t> &lt; 12 cm</a:t>
            </a:r>
          </a:p>
          <a:p>
            <a:pPr lvl="1"/>
            <a:r>
              <a:rPr lang="en-US" sz="2000" dirty="0"/>
              <a:t>2 layers of Si strips</a:t>
            </a:r>
          </a:p>
          <a:p>
            <a:pPr lvl="1"/>
            <a:r>
              <a:rPr lang="en-US" sz="2000" dirty="0"/>
              <a:t>Pitch: 86 </a:t>
            </a:r>
            <a:r>
              <a:rPr lang="en-US" sz="2000" dirty="0">
                <a:latin typeface="Symbol" pitchFamily="2" charset="2"/>
              </a:rPr>
              <a:t>m</a:t>
            </a:r>
            <a:r>
              <a:rPr lang="en-US" sz="2000" dirty="0"/>
              <a:t>m</a:t>
            </a:r>
          </a:p>
          <a:p>
            <a:pPr lvl="1"/>
            <a:r>
              <a:rPr lang="en-US" sz="2000" dirty="0"/>
              <a:t>Single-beam-crossing timing resolution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D9AE87-41D9-9756-B5BC-FF40A3A396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4842D8-317C-1B48-BB3B-9B577BC46ED2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537CC4-12DA-76A4-F73F-1A70A19DA4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5622" y="1294476"/>
            <a:ext cx="4484716" cy="199320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F7BB070-95D2-E4B1-2BA0-699BA710FA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7325" y="3832167"/>
            <a:ext cx="4804599" cy="302583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74FF5E6-DA3C-DEFC-BF37-927B2C0F10F5}"/>
              </a:ext>
            </a:extLst>
          </p:cNvPr>
          <p:cNvSpPr/>
          <p:nvPr/>
        </p:nvSpPr>
        <p:spPr>
          <a:xfrm>
            <a:off x="4098175" y="5685906"/>
            <a:ext cx="1271847" cy="11139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55289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Knospe120702.pptx</Template>
  <TotalTime>104820</TotalTime>
  <Words>1325</Words>
  <Application>Microsoft Macintosh PowerPoint</Application>
  <PresentationFormat>On-screen Show (4:3)</PresentationFormat>
  <Paragraphs>311</Paragraphs>
  <Slides>34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9" baseType="lpstr">
      <vt:lpstr>Arial</vt:lpstr>
      <vt:lpstr>Calibri</vt:lpstr>
      <vt:lpstr>Cambria Math</vt:lpstr>
      <vt:lpstr>Symbol</vt:lpstr>
      <vt:lpstr>Default Design</vt:lpstr>
      <vt:lpstr>sPHENIX: Status and Plans</vt:lpstr>
      <vt:lpstr>sPHENIX</vt:lpstr>
      <vt:lpstr>sPHENIX Detector</vt:lpstr>
      <vt:lpstr>sPHENIX Detector</vt:lpstr>
      <vt:lpstr>sPHENIX Detector</vt:lpstr>
      <vt:lpstr>sPHENIX Detector</vt:lpstr>
      <vt:lpstr>sPHENIX Detector</vt:lpstr>
      <vt:lpstr>sPHENIX Detector</vt:lpstr>
      <vt:lpstr>Inner Tracking</vt:lpstr>
      <vt:lpstr>TPC &amp; TPOT</vt:lpstr>
      <vt:lpstr>Calorimeters</vt:lpstr>
      <vt:lpstr>Event Characterization</vt:lpstr>
      <vt:lpstr>Beampipe</vt:lpstr>
      <vt:lpstr>Beampipe</vt:lpstr>
      <vt:lpstr>Installation</vt:lpstr>
      <vt:lpstr>Installation</vt:lpstr>
      <vt:lpstr>Installation</vt:lpstr>
      <vt:lpstr>Cosmic Rays</vt:lpstr>
      <vt:lpstr>Data Acquisition</vt:lpstr>
      <vt:lpstr>Event Display</vt:lpstr>
      <vt:lpstr>Run Schedule</vt:lpstr>
      <vt:lpstr>RHIC &amp; LHC</vt:lpstr>
      <vt:lpstr>sPHENIX Physics Program</vt:lpstr>
      <vt:lpstr>High-pT Probes</vt:lpstr>
      <vt:lpstr>Jets</vt:lpstr>
      <vt:lpstr>Photon-Tagged Jets</vt:lpstr>
      <vt:lpstr>b-Tagged Jets</vt:lpstr>
      <vt:lpstr>Open Heavy Flavor</vt:lpstr>
      <vt:lpstr>Quarkonia</vt:lpstr>
      <vt:lpstr>Cold QCD</vt:lpstr>
      <vt:lpstr>sPHENIX Collaboration</vt:lpstr>
      <vt:lpstr>Conclusions</vt:lpstr>
      <vt:lpstr>Backup</vt:lpstr>
      <vt:lpstr>Jet Azimuthal Anisotropy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on f Analysis in Pb+Pb</dc:title>
  <dc:creator>Anders Knospe</dc:creator>
  <cp:lastModifiedBy>Anders Knospe</cp:lastModifiedBy>
  <cp:revision>1398</cp:revision>
  <cp:lastPrinted>2022-08-25T01:46:25Z</cp:lastPrinted>
  <dcterms:created xsi:type="dcterms:W3CDTF">2012-07-12T10:21:44Z</dcterms:created>
  <dcterms:modified xsi:type="dcterms:W3CDTF">2023-02-10T16:44:35Z</dcterms:modified>
</cp:coreProperties>
</file>