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1398" r:id="rId2"/>
    <p:sldId id="1410" r:id="rId3"/>
    <p:sldId id="1431" r:id="rId4"/>
    <p:sldId id="1435" r:id="rId5"/>
    <p:sldId id="1441" r:id="rId6"/>
    <p:sldId id="1443" r:id="rId7"/>
    <p:sldId id="1450" r:id="rId8"/>
    <p:sldId id="1453" r:id="rId9"/>
    <p:sldId id="1454" r:id="rId10"/>
    <p:sldId id="1451" r:id="rId11"/>
    <p:sldId id="1455" r:id="rId12"/>
    <p:sldId id="262" r:id="rId13"/>
    <p:sldId id="1377" r:id="rId14"/>
    <p:sldId id="938" r:id="rId15"/>
    <p:sldId id="1402" r:id="rId16"/>
    <p:sldId id="141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FFF"/>
    <a:srgbClr val="00FF00"/>
    <a:srgbClr val="AFFFAF"/>
    <a:srgbClr val="0033A0"/>
    <a:srgbClr val="D3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48" autoAdjust="0"/>
    <p:restoredTop sz="94660"/>
  </p:normalViewPr>
  <p:slideViewPr>
    <p:cSldViewPr snapToGrid="0">
      <p:cViewPr>
        <p:scale>
          <a:sx n="75" d="100"/>
          <a:sy n="75" d="100"/>
        </p:scale>
        <p:origin x="2131" y="10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95DC-EFC3-4136-8101-E8035E1274C6}" type="datetimeFigureOut">
              <a:rPr lang="en-GB" smtClean="0"/>
              <a:t>12/09/2022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8FAC-76F2-44CE-A7F6-8E96AA48D7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4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AB23-702E-46ED-BAB1-B99B73921780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6B8-2806-4145-8BB1-817121110068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7D21-4129-4D91-ADDF-7A95D4928A18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2955-594A-41E2-950F-30D4B644F70A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08B4-1CE0-4414-A5E3-3DAE19CFD764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5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5639-B3AD-4445-8811-D91394223C48}" type="datetime1">
              <a:rPr lang="en-GB" smtClean="0"/>
              <a:t>12/09/2022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7D70-C094-45BD-8769-9C895172FDB7}" type="datetime1">
              <a:rPr lang="en-GB" smtClean="0"/>
              <a:t>12/09/2022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1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5B7E-C3B0-430B-BDB6-2C4843059EE3}" type="datetime1">
              <a:rPr lang="en-GB" smtClean="0"/>
              <a:t>12/09/2022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3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E45-F6B7-4B62-A9FB-992418F95F96}" type="datetime1">
              <a:rPr lang="en-GB" smtClean="0"/>
              <a:t>12/09/2022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5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02F5-1868-45C6-AA9F-38EB9D1D1AE9}" type="datetime1">
              <a:rPr lang="en-GB" smtClean="0"/>
              <a:t>12/09/2022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8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7989-8836-4842-870A-A318C290EE7F}" type="datetime1">
              <a:rPr lang="en-GB" smtClean="0"/>
              <a:t>12/09/2022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6E7D-D80D-4546-AEC5-0488711773F3}" type="datetime1">
              <a:rPr lang="en-GB" smtClean="0"/>
              <a:t>12/09/2022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5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6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6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png"/><Relationship Id="rId18" Type="http://schemas.openxmlformats.org/officeDocument/2006/relationships/image" Target="../media/image3.png"/><Relationship Id="rId3" Type="http://schemas.microsoft.com/office/2007/relationships/media" Target="../media/media5.mp4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video" Target="../media/media4.mp4"/><Relationship Id="rId16" Type="http://schemas.openxmlformats.org/officeDocument/2006/relationships/image" Target="../media/image32.png"/><Relationship Id="rId1" Type="http://schemas.microsoft.com/office/2007/relationships/media" Target="../media/media4.mp4"/><Relationship Id="rId6" Type="http://schemas.openxmlformats.org/officeDocument/2006/relationships/video" Target="../media/media6.mp4"/><Relationship Id="rId11" Type="http://schemas.openxmlformats.org/officeDocument/2006/relationships/image" Target="../media/image27.png"/><Relationship Id="rId5" Type="http://schemas.microsoft.com/office/2007/relationships/media" Target="../media/media6.mp4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video" Target="../media/media5.mp4"/><Relationship Id="rId9" Type="http://schemas.openxmlformats.org/officeDocument/2006/relationships/image" Target="../media/image16.png"/><Relationship Id="rId1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lond-admin.github.io/BLonD/" TargetMode="External"/><Relationship Id="rId7" Type="http://schemas.openxmlformats.org/officeDocument/2006/relationships/image" Target="../media/image35.png"/><Relationship Id="rId2" Type="http://schemas.openxmlformats.org/officeDocument/2006/relationships/hyperlink" Target="https://blond.web.cern.ch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4.png"/><Relationship Id="rId4" Type="http://schemas.openxmlformats.org/officeDocument/2006/relationships/hyperlink" Target="https://github.com/blond-admin/BLonD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y.de/~dohlus/2013/2013.07.ASTRA_cavity_wakes/wake_files/tesla2003-19.pdf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hyperlink" Target="https://inspirehep.net/files/246565fbf4498a1246965a1e761a2b9d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nbox.cern.ch/index.php/s/I9VpITncUeCBti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9297/contributions/4408617/attachments/2268634/3852849/MuonRCSParameters.pdf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indico.cern.ch/event/1148853/contributions/4820869/attachments/2445110/4213151/Monday16May2022_Analysis%20of%20powering%20schemes%20for%20the%20muon%20Accelerator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676400" y="3040685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MC RF WG meeting #11</a:t>
            </a:r>
          </a:p>
          <a:p>
            <a:pPr marL="0" indent="0" algn="ctr">
              <a:buNone/>
            </a:pPr>
            <a:r>
              <a:rPr lang="en-US" sz="2400" b="1" dirty="0">
                <a:latin typeface="+mj-lt"/>
              </a:rPr>
              <a:t>13</a:t>
            </a:r>
            <a:r>
              <a:rPr lang="pl-PL" sz="2400" b="1" dirty="0">
                <a:latin typeface="+mj-lt"/>
              </a:rPr>
              <a:t>/</a:t>
            </a:r>
            <a:r>
              <a:rPr lang="en-US" sz="2400" b="1" dirty="0">
                <a:latin typeface="+mj-lt"/>
              </a:rPr>
              <a:t>09</a:t>
            </a:r>
            <a:r>
              <a:rPr lang="pl-PL" sz="2400" b="1" dirty="0">
                <a:latin typeface="+mj-lt"/>
              </a:rPr>
              <a:t>/20</a:t>
            </a:r>
            <a:r>
              <a:rPr lang="en-GB" sz="2400" b="1" dirty="0">
                <a:latin typeface="+mj-lt"/>
              </a:rPr>
              <a:t>22</a:t>
            </a:r>
            <a:endParaRPr lang="en-US" sz="24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676400" y="2885453"/>
            <a:ext cx="88392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u="sng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Batsch</a:t>
            </a:r>
            <a:r>
              <a:rPr lang="en-US" sz="1800" kern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 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700" b="1" u="sng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b="1" u="sng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u="sng" kern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Acknowledgements</a:t>
            </a:r>
            <a:r>
              <a:rPr lang="en-US" sz="1800" kern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A. Chance, A. </a:t>
            </a:r>
            <a:r>
              <a:rPr lang="en-US" sz="1800" kern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Grudiev</a:t>
            </a:r>
            <a:r>
              <a:rPr lang="en-US" sz="1800" kern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D. Amorim, E. </a:t>
            </a:r>
            <a:r>
              <a:rPr lang="en-US" sz="1800" kern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Metral</a:t>
            </a:r>
            <a:r>
              <a:rPr lang="en-US" sz="1800" kern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F. </a:t>
            </a:r>
            <a:r>
              <a:rPr lang="en-US" sz="1800" kern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Boattini</a:t>
            </a:r>
            <a:r>
              <a:rPr lang="en-US" sz="1800" kern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L. </a:t>
            </a:r>
            <a:r>
              <a:rPr lang="en-US" sz="1800" kern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Bottura</a:t>
            </a:r>
            <a:endParaRPr lang="en-US" sz="1800" kern="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endParaRPr lang="en-US" sz="9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10363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350911D-FDD9-4385-9995-DD3DECFF8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40" y="5271864"/>
            <a:ext cx="1077471" cy="1077471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D3DB4F55-4C8F-4A43-9B53-5EB9EF504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440" y="951554"/>
            <a:ext cx="1099312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for non-linear ramping functions and emittance studies for different number of RF stations</a:t>
            </a:r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7CBA7975-21D4-4CA7-A574-3605C9147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40" y="5271864"/>
            <a:ext cx="1050155" cy="1077471"/>
          </a:xfrm>
          <a:prstGeom prst="rect">
            <a:avLst/>
          </a:prstGeom>
        </p:spPr>
      </p:pic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ABBF477-8A1F-C288-CD90-A8CA774A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45575" y="6407701"/>
            <a:ext cx="2940050" cy="365125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de-DE" sz="1100" baseline="30000" dirty="0"/>
              <a:t>1</a:t>
            </a:r>
            <a:r>
              <a:rPr lang="de-DE" sz="1100" dirty="0"/>
              <a:t> fabian.batsch@cern.ch</a:t>
            </a:r>
          </a:p>
        </p:txBody>
      </p:sp>
    </p:spTree>
    <p:extLst>
      <p:ext uri="{BB962C8B-B14F-4D97-AF65-F5344CB8AC3E}">
        <p14:creationId xmlns:p14="http://schemas.microsoft.com/office/powerpoint/2010/main" val="1720752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The number of RF stations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n</a:t>
            </a:r>
            <a:r>
              <a:rPr lang="en-US" sz="3600" b="1" strike="noStrike" spc="-1" baseline="-25000" dirty="0" err="1">
                <a:solidFill>
                  <a:srgbClr val="0033A0"/>
                </a:solidFill>
                <a:latin typeface="Arial"/>
              </a:rPr>
              <a:t>RF</a:t>
            </a:r>
            <a:r>
              <a:rPr lang="en-US" sz="3600" b="1" strike="noStrike" spc="-1" baseline="-2500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…</a:t>
            </a:r>
            <a:r>
              <a:rPr lang="en-US" sz="3600" b="1" strike="noStrike" spc="-1" baseline="-25000" dirty="0">
                <a:solidFill>
                  <a:srgbClr val="0033A0"/>
                </a:solidFill>
                <a:latin typeface="Arial"/>
              </a:rPr>
              <a:t> </a:t>
            </a: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10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AD6DC7BF-F8BD-E6DB-AE58-DFBBF0E09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96" y="4521940"/>
            <a:ext cx="3286152" cy="2199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FF6ED6-F23F-ECC5-E4FF-2EEF6197A9DF}"/>
              </a:ext>
            </a:extLst>
          </p:cNvPr>
          <p:cNvSpPr txBox="1"/>
          <p:nvPr/>
        </p:nvSpPr>
        <p:spPr>
          <a:xfrm>
            <a:off x="5262363" y="4489509"/>
            <a:ext cx="1666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Simulation for RCS2,</a:t>
            </a:r>
          </a:p>
          <a:p>
            <a:r>
              <a:rPr lang="en-US" sz="14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4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400" dirty="0"/>
              <a:t> = 12 </a:t>
            </a:r>
            <a:endParaRPr lang="en-GB" sz="1400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D7EEB55-5B71-2F1F-7D23-2882AA3ADC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14" y="4387755"/>
            <a:ext cx="3286152" cy="2319155"/>
          </a:xfrm>
          <a:prstGeom prst="rect">
            <a:avLst/>
          </a:prstGeom>
        </p:spPr>
      </p:pic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4B6C2667-FB25-8300-CA9D-F6797F93632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9A189C2D-54F6-2C73-4246-2142D12E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85394E7A-6535-8D2B-5BB4-BA86CA21BD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F4D1F0-7E68-D522-FC20-00181096E235}"/>
              </a:ext>
            </a:extLst>
          </p:cNvPr>
          <p:cNvCxnSpPr>
            <a:cxnSpLocks/>
          </p:cNvCxnSpPr>
          <p:nvPr/>
        </p:nvCxnSpPr>
        <p:spPr>
          <a:xfrm>
            <a:off x="4384048" y="4521940"/>
            <a:ext cx="0" cy="185346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1FCBDF8F-1465-B652-CDD7-0E5DE501C7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40483" y="5184228"/>
            <a:ext cx="1754949" cy="1237605"/>
          </a:xfrm>
          <a:prstGeom prst="rect">
            <a:avLst/>
          </a:prstGeom>
        </p:spPr>
      </p:pic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48836"/>
            <a:ext cx="10422248" cy="327310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Reminder: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&gt;&gt; 1 because of the high synchrotron tune of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0.3-1.5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higher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the smaller  the quadrupole-like oscillations because of the discreet energy steps and resulting mismatching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higher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might result in higher construction and powering costs, even though the total number of cavities is constant and defined by the energy gain per turn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-&gt; investigate this with EN-EL or CV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0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US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u="sng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Here: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Determine emittance growth as a function of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as main criteria for beam quality for each RCS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3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Obtained emittance from simulation, i.e. 4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along cycle and determine increase in emittance with respect to its end, with linear ramping</a:t>
            </a:r>
            <a:endParaRPr lang="en-US" sz="1600" spc="-1" baseline="-25000" dirty="0">
              <a:solidFill>
                <a:srgbClr val="171717"/>
              </a:solidFill>
              <a:latin typeface="Symbol" panose="05050102010706020507" pitchFamily="18" charset="2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58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The number of RF stations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n</a:t>
            </a:r>
            <a:r>
              <a:rPr lang="en-US" sz="3600" b="1" strike="noStrike" spc="-1" baseline="-25000" dirty="0" err="1">
                <a:solidFill>
                  <a:srgbClr val="0033A0"/>
                </a:solidFill>
                <a:latin typeface="Arial"/>
              </a:rPr>
              <a:t>RF</a:t>
            </a:r>
            <a:r>
              <a:rPr lang="en-US" sz="3600" b="1" strike="noStrike" spc="-1" baseline="-2500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…</a:t>
            </a:r>
            <a:r>
              <a:rPr lang="en-US" sz="3600" b="1" strike="noStrike" spc="-1" baseline="-25000" dirty="0">
                <a:solidFill>
                  <a:srgbClr val="0033A0"/>
                </a:solidFill>
                <a:latin typeface="Arial"/>
              </a:rPr>
              <a:t> </a:t>
            </a: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11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AD6DC7BF-F8BD-E6DB-AE58-DFBBF0E09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96" y="4521940"/>
            <a:ext cx="3286152" cy="2199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FF6ED6-F23F-ECC5-E4FF-2EEF6197A9DF}"/>
              </a:ext>
            </a:extLst>
          </p:cNvPr>
          <p:cNvSpPr txBox="1"/>
          <p:nvPr/>
        </p:nvSpPr>
        <p:spPr>
          <a:xfrm>
            <a:off x="5262363" y="4489509"/>
            <a:ext cx="1666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Simulation for RCS2,</a:t>
            </a:r>
          </a:p>
          <a:p>
            <a:r>
              <a:rPr lang="en-US" sz="14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4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400" dirty="0"/>
              <a:t> = 12 </a:t>
            </a:r>
            <a:endParaRPr lang="en-GB" sz="1400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D7EEB55-5B71-2F1F-7D23-2882AA3ADC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14" y="4387755"/>
            <a:ext cx="3286152" cy="2319155"/>
          </a:xfrm>
          <a:prstGeom prst="rect">
            <a:avLst/>
          </a:prstGeom>
        </p:spPr>
      </p:pic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4B6C2667-FB25-8300-CA9D-F6797F93632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9A189C2D-54F6-2C73-4246-2142D12E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85394E7A-6535-8D2B-5BB4-BA86CA21BD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F4D1F0-7E68-D522-FC20-00181096E235}"/>
              </a:ext>
            </a:extLst>
          </p:cNvPr>
          <p:cNvCxnSpPr>
            <a:cxnSpLocks/>
          </p:cNvCxnSpPr>
          <p:nvPr/>
        </p:nvCxnSpPr>
        <p:spPr>
          <a:xfrm>
            <a:off x="4384048" y="4521940"/>
            <a:ext cx="0" cy="185346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1FCBDF8F-1465-B652-CDD7-0E5DE501C7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40483" y="5184228"/>
            <a:ext cx="1754949" cy="1237605"/>
          </a:xfrm>
          <a:prstGeom prst="rect">
            <a:avLst/>
          </a:prstGeom>
        </p:spPr>
      </p:pic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48836"/>
            <a:ext cx="10422248" cy="327310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Reminder: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&gt;&gt; 1 because of the high synchrotron tune of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0.3-1.5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higher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the smaller  the quadrupole-like oscillations because of the discreet energy steps and resulting mismatching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higher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might result in higher construction and powering costs, even though the total number of cavities is constant and defined by the energy gain per turn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-&gt; investigate this with EN-EL or CV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0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US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u="sng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Here: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Determine emittance growth as a function of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as main criteria for beam quality for each RCS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3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Obtained emittance from simulation, i.e. 4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along cycle and determine increase in emittance with respect to its end </a:t>
            </a:r>
            <a:r>
              <a:rPr lang="en-US" sz="1600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better definition of emittance in the code under investigation</a:t>
            </a:r>
            <a:endParaRPr lang="en-US" sz="1600" spc="-1" baseline="-25000" dirty="0">
              <a:solidFill>
                <a:srgbClr val="0F0FFF"/>
              </a:solidFill>
              <a:latin typeface="Symbol" panose="05050102010706020507" pitchFamily="18" charset="2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B8DB01-4BE2-FADB-B253-EEB03131F2F7}"/>
              </a:ext>
            </a:extLst>
          </p:cNvPr>
          <p:cNvCxnSpPr/>
          <p:nvPr/>
        </p:nvCxnSpPr>
        <p:spPr>
          <a:xfrm flipH="1">
            <a:off x="4287520" y="4257040"/>
            <a:ext cx="1066800" cy="1188720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70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74898" y="1254187"/>
            <a:ext cx="7610792" cy="510196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For each RCS and </a:t>
            </a:r>
            <a:r>
              <a:rPr lang="en-GB" sz="1600" b="1" u="sng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with</a:t>
            </a:r>
            <a:r>
              <a:rPr lang="en-GB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600" b="1" u="sng" spc="-1" dirty="0">
                <a:latin typeface="Mangal" panose="02040503050203030202" pitchFamily="18" charset="0"/>
                <a:cs typeface="Mangal" panose="02040503050203030202" pitchFamily="18" charset="0"/>
              </a:rPr>
              <a:t>without</a:t>
            </a:r>
            <a:r>
              <a:rPr lang="en-GB" sz="16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GB" sz="1600" b="1" spc="-1" dirty="0">
                <a:latin typeface="Mangal" panose="02040503050203030202" pitchFamily="18" charset="0"/>
                <a:cs typeface="Mangal" panose="02040503050203030202" pitchFamily="18" charset="0"/>
              </a:rPr>
              <a:t>induced voltage / intensity effects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latin typeface="Mangal" panose="02040503050203030202" pitchFamily="18" charset="0"/>
                <a:cs typeface="Mangal" panose="02040503050203030202" pitchFamily="18" charset="0"/>
              </a:rPr>
              <a:t>No significant improvement of the emittance for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&gt;48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 24 as minimum number of stations</a:t>
            </a:r>
            <a:endParaRPr lang="en-GB" sz="1600" spc="-1" dirty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4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C1D173CB-11C3-06FC-B120-1C31BDB2923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312667" y="4212310"/>
            <a:ext cx="2105252" cy="1484641"/>
          </a:xfrm>
          <a:prstGeom prst="rect">
            <a:avLst/>
          </a:prstGeom>
        </p:spPr>
      </p:pic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Emittance growth vs.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n</a:t>
            </a:r>
            <a:r>
              <a:rPr lang="en-US" sz="3600" b="1" strike="noStrike" spc="-1" baseline="-25000" dirty="0" err="1">
                <a:solidFill>
                  <a:srgbClr val="0033A0"/>
                </a:solidFill>
                <a:latin typeface="Arial"/>
              </a:rPr>
              <a:t>RF</a:t>
            </a: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 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12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9F85C893-AD2C-941B-6EF3-FD6F20F9C72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260D2029-ADE1-7489-7425-D05DC9B353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096" y="1621759"/>
            <a:ext cx="3535112" cy="2651334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74261B8D-7EDE-9319-84A0-A9E03F22BF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44" y="1621759"/>
            <a:ext cx="3535112" cy="2651334"/>
          </a:xfrm>
          <a:prstGeom prst="rect">
            <a:avLst/>
          </a:prstGeom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F75FC15C-9547-5761-6CD0-CCBC726CB1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98" y="1621759"/>
            <a:ext cx="3535112" cy="26513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EB8B3A-7D31-3B6B-7A15-FBE20D639F26}"/>
              </a:ext>
            </a:extLst>
          </p:cNvPr>
          <p:cNvSpPr txBox="1"/>
          <p:nvPr/>
        </p:nvSpPr>
        <p:spPr>
          <a:xfrm>
            <a:off x="1867711" y="1506827"/>
            <a:ext cx="927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RCS1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1D2FE4-5FD3-D9DF-89FB-FF4DBE8D613C}"/>
              </a:ext>
            </a:extLst>
          </p:cNvPr>
          <p:cNvSpPr txBox="1"/>
          <p:nvPr/>
        </p:nvSpPr>
        <p:spPr>
          <a:xfrm>
            <a:off x="5820384" y="1506827"/>
            <a:ext cx="927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RCS2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36EC02-FDAD-B472-1B67-3CC09FFC02DF}"/>
              </a:ext>
            </a:extLst>
          </p:cNvPr>
          <p:cNvSpPr txBox="1"/>
          <p:nvPr/>
        </p:nvSpPr>
        <p:spPr>
          <a:xfrm>
            <a:off x="9578503" y="1511678"/>
            <a:ext cx="927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RCS3</a:t>
            </a:r>
            <a:endParaRPr lang="en-GB" sz="1400" dirty="0"/>
          </a:p>
        </p:txBody>
      </p:sp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7829FF39-E9FC-E7FC-30BF-F653CCC4CC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43" y="4395774"/>
            <a:ext cx="1413041" cy="945679"/>
          </a:xfrm>
          <a:prstGeom prst="rect">
            <a:avLst/>
          </a:prstGeom>
          <a:ln>
            <a:solidFill>
              <a:srgbClr val="0F0FFF"/>
            </a:solidFill>
          </a:ln>
        </p:spPr>
      </p:pic>
      <p:pic>
        <p:nvPicPr>
          <p:cNvPr id="27" name="Picture 26" descr="Chart, line chart, histogram&#10;&#10;Description automatically generated">
            <a:extLst>
              <a:ext uri="{FF2B5EF4-FFF2-40B4-BE49-F238E27FC236}">
                <a16:creationId xmlns:a16="http://schemas.microsoft.com/office/drawing/2014/main" id="{A9DE1E4F-5CDD-BAE4-64D3-CD31DD66D2D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087" y="4395774"/>
            <a:ext cx="1413041" cy="945679"/>
          </a:xfrm>
          <a:prstGeom prst="rect">
            <a:avLst/>
          </a:prstGeom>
          <a:ln>
            <a:solidFill>
              <a:srgbClr val="0F0FFF"/>
            </a:solidFill>
          </a:ln>
        </p:spPr>
      </p:pic>
      <p:pic>
        <p:nvPicPr>
          <p:cNvPr id="29" name="Picture 28" descr="Chart, histogram&#10;&#10;Description automatically generated">
            <a:extLst>
              <a:ext uri="{FF2B5EF4-FFF2-40B4-BE49-F238E27FC236}">
                <a16:creationId xmlns:a16="http://schemas.microsoft.com/office/drawing/2014/main" id="{AA1538CC-73D8-1B17-78B6-97AF63446C0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291" y="4395775"/>
            <a:ext cx="1397794" cy="909620"/>
          </a:xfrm>
          <a:prstGeom prst="rect">
            <a:avLst/>
          </a:prstGeom>
          <a:ln>
            <a:solidFill>
              <a:srgbClr val="0F0FFF"/>
            </a:solidFill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930653C-7B89-2340-3EE7-FD39FA2CDF4C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1452664" y="3860800"/>
            <a:ext cx="0" cy="534974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8919255-2010-694D-85D5-38ACEC89C20B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9150486" y="3701916"/>
            <a:ext cx="2702" cy="693859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7612623-8BC0-941E-6650-81ECFC1C5F07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5395608" y="3627336"/>
            <a:ext cx="0" cy="768438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F167235-05E6-CB4E-6CD5-960E0FBFBB0A}"/>
              </a:ext>
            </a:extLst>
          </p:cNvPr>
          <p:cNvCxnSpPr>
            <a:cxnSpLocks/>
          </p:cNvCxnSpPr>
          <p:nvPr/>
        </p:nvCxnSpPr>
        <p:spPr>
          <a:xfrm>
            <a:off x="1199745" y="2800269"/>
            <a:ext cx="0" cy="1415620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5D2B260-A9CE-A3B2-C7EC-8B8534B40574}"/>
              </a:ext>
            </a:extLst>
          </p:cNvPr>
          <p:cNvSpPr txBox="1"/>
          <p:nvPr/>
        </p:nvSpPr>
        <p:spPr>
          <a:xfrm>
            <a:off x="1180289" y="2751847"/>
            <a:ext cx="1335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Above 24 as minimum?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BC584BC-9FF3-D2B3-C955-0A7E3C9E21A9}"/>
              </a:ext>
            </a:extLst>
          </p:cNvPr>
          <p:cNvCxnSpPr>
            <a:cxnSpLocks/>
          </p:cNvCxnSpPr>
          <p:nvPr/>
        </p:nvCxnSpPr>
        <p:spPr>
          <a:xfrm>
            <a:off x="5145932" y="2797243"/>
            <a:ext cx="0" cy="1406720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03F98EC-F6ED-2993-EE53-F51EF36F46FB}"/>
              </a:ext>
            </a:extLst>
          </p:cNvPr>
          <p:cNvCxnSpPr>
            <a:cxnSpLocks/>
          </p:cNvCxnSpPr>
          <p:nvPr/>
        </p:nvCxnSpPr>
        <p:spPr>
          <a:xfrm>
            <a:off x="8915940" y="2751847"/>
            <a:ext cx="0" cy="1406720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461B4D0A-2033-B897-9459-DCEC648912B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9964254" y="4465611"/>
            <a:ext cx="2105254" cy="1484643"/>
          </a:xfrm>
          <a:prstGeom prst="rect">
            <a:avLst/>
          </a:prstGeom>
        </p:spPr>
      </p:pic>
      <p:pic>
        <p:nvPicPr>
          <p:cNvPr id="3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9F9BBC7A-053D-FC47-2BCA-ECD865E9FF5B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199165" y="4305703"/>
            <a:ext cx="2105254" cy="1484643"/>
          </a:xfrm>
          <a:prstGeom prst="rect">
            <a:avLst/>
          </a:prstGeom>
        </p:spPr>
      </p:pic>
      <p:sp>
        <p:nvSpPr>
          <p:cNvPr id="26" name="Footer Placeholder 1">
            <a:extLst>
              <a:ext uri="{FF2B5EF4-FFF2-40B4-BE49-F238E27FC236}">
                <a16:creationId xmlns:a16="http://schemas.microsoft.com/office/drawing/2014/main" id="{36DFF745-4C67-6DD4-77F5-EAEA0A8C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28" name="Picture 27" descr="A picture containing icon&#10;&#10;Description automatically generated">
            <a:extLst>
              <a:ext uri="{FF2B5EF4-FFF2-40B4-BE49-F238E27FC236}">
                <a16:creationId xmlns:a16="http://schemas.microsoft.com/office/drawing/2014/main" id="{F40F6A71-2EFD-B98F-EA7F-90721FB9214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7C8F5DD3-A8CA-41A9-B8D9-9A67D6624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6EDBCD9-57B7-4240-B077-DDBF35BCC8E4}"/>
              </a:ext>
            </a:extLst>
          </p:cNvPr>
          <p:cNvSpPr txBox="1"/>
          <p:nvPr/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Summary (2)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0612AAEC-29BE-4E34-BE40-59FA8B0213B9}"/>
              </a:ext>
            </a:extLst>
          </p:cNvPr>
          <p:cNvSpPr txBox="1"/>
          <p:nvPr/>
        </p:nvSpPr>
        <p:spPr>
          <a:xfrm>
            <a:off x="407880" y="1426740"/>
            <a:ext cx="1096115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study of the emittance growth vs </a:t>
            </a:r>
            <a:r>
              <a:rPr lang="en-US" sz="18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8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for otherwise equal parameter is already a first effective tool to determine a range for </a:t>
            </a:r>
            <a:r>
              <a:rPr lang="en-US" sz="18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8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800" b="1" spc="-1" baseline="-25000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Approximately 24 &lt; </a:t>
            </a:r>
            <a:r>
              <a:rPr lang="en-US" sz="18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8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8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&lt; 48 or 60 seems a reasonable choice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No different in trend caused by </a:t>
            </a:r>
            <a:r>
              <a:rPr lang="en-US" sz="18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wakefields</a:t>
            </a:r>
            <a:r>
              <a:rPr lang="en-US" sz="18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as expected for the synchrotron tune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0FDC0B8-5141-4D11-836F-9DA1A9E681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3AFD9-F346-452F-B26E-43A549843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13</a:t>
            </a:fld>
            <a:endParaRPr lang="en-GB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E7E07B-AC57-2A88-4590-4C0BE8F9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</p:spTree>
    <p:extLst>
      <p:ext uri="{BB962C8B-B14F-4D97-AF65-F5344CB8AC3E}">
        <p14:creationId xmlns:p14="http://schemas.microsoft.com/office/powerpoint/2010/main" val="2013960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4390358" y="1716214"/>
            <a:ext cx="3411283" cy="34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4" y="1070590"/>
            <a:ext cx="812088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BLonD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</a:t>
            </a:r>
            <a:r>
              <a:rPr lang="en-GB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</a:t>
            </a:r>
            <a:r>
              <a:rPr lang="en-GB" sz="1200" dirty="0"/>
              <a:t>Beam Longitudinal Dynamics code)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GB" sz="16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macro-particle tracking code, developed at CERN from 2014 on. </a:t>
            </a:r>
            <a:r>
              <a:rPr lang="en-GB" sz="12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Links: </a:t>
            </a:r>
            <a:r>
              <a:rPr lang="en-GB" sz="12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documentation</a:t>
            </a:r>
            <a:r>
              <a:rPr lang="en-GB" sz="12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200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github</a:t>
            </a:r>
            <a:endParaRPr lang="en-GB" sz="1600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4413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BLonD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 Simulations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02A9FD-08B3-401B-8030-4FEEF5E813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214" t="16024" r="30197" b="14818"/>
          <a:stretch/>
        </p:blipFill>
        <p:spPr>
          <a:xfrm>
            <a:off x="1120504" y="1944972"/>
            <a:ext cx="4144403" cy="41878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CC392A-26ED-4966-9BCD-14836C725531}"/>
              </a:ext>
            </a:extLst>
          </p:cNvPr>
          <p:cNvSpPr txBox="1"/>
          <p:nvPr/>
        </p:nvSpPr>
        <p:spPr>
          <a:xfrm>
            <a:off x="3650832" y="5886629"/>
            <a:ext cx="2211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From </a:t>
            </a:r>
            <a:r>
              <a:rPr lang="en-US" sz="1000" dirty="0" err="1"/>
              <a:t>BLonD</a:t>
            </a:r>
            <a:r>
              <a:rPr lang="en-US" sz="1000" dirty="0"/>
              <a:t> documentation</a:t>
            </a:r>
            <a:endParaRPr lang="en-GB" sz="1000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248DB533-1DD8-49FF-94F5-AD2181AFF0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7C386-1042-4E4B-992B-3AE0C630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15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EA5392B-E22B-49F3-A3F0-28B83AECEA76}"/>
              </a:ext>
            </a:extLst>
          </p:cNvPr>
          <p:cNvGrpSpPr/>
          <p:nvPr/>
        </p:nvGrpSpPr>
        <p:grpSpPr>
          <a:xfrm>
            <a:off x="6620239" y="2869151"/>
            <a:ext cx="4451257" cy="2060653"/>
            <a:chOff x="5279136" y="2322576"/>
            <a:chExt cx="4736592" cy="20177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B872EE-7810-9EA3-1A76-A67E2800E9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42" t="-77" r="4954" b="46726"/>
            <a:stretch/>
          </p:blipFill>
          <p:spPr>
            <a:xfrm>
              <a:off x="5279136" y="2322576"/>
              <a:ext cx="4736592" cy="2017776"/>
            </a:xfrm>
            <a:prstGeom prst="rect">
              <a:avLst/>
            </a:prstGeom>
            <a:ln w="19050">
              <a:solidFill>
                <a:srgbClr val="0033A0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191A6C-6CD8-750D-9068-3C3BB89184B0}"/>
                </a:ext>
              </a:extLst>
            </p:cNvPr>
            <p:cNvSpPr txBox="1"/>
            <p:nvPr/>
          </p:nvSpPr>
          <p:spPr>
            <a:xfrm>
              <a:off x="6892587" y="2322576"/>
              <a:ext cx="1348637" cy="4186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33A0"/>
                  </a:solidFill>
                </a:rPr>
                <a:t>Reminder</a:t>
              </a:r>
              <a:endParaRPr lang="en-GB" b="1" dirty="0">
                <a:solidFill>
                  <a:srgbClr val="0033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8563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5" y="1255414"/>
            <a:ext cx="6276525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Based on K. Bane et al., ‘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Calculation of the short-range longitudinal </a:t>
            </a:r>
            <a:r>
              <a:rPr lang="en-GB" sz="14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wakefields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 in the NLC </a:t>
            </a:r>
            <a:r>
              <a:rPr lang="en-GB" sz="14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linac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’, ICAP98, 1998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longitudinal wake function is given by: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One can approximate this by a semi-analytically expression, valid for small </a:t>
            </a:r>
            <a:r>
              <a:rPr lang="en-GB" sz="1400" i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400" i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s/L</a:t>
            </a: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&lt;0.15: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parameters for t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 Tesla cavity</a:t>
            </a:r>
            <a:r>
              <a:rPr lang="en-GB" sz="1400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gives long. wake functions on the order of 30</a:t>
            </a:r>
            <a:r>
              <a:rPr lang="en-US" sz="105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V/</a:t>
            </a:r>
            <a:r>
              <a:rPr lang="en-US" sz="1400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pC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/m:</a:t>
            </a: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endParaRPr lang="en-GB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6771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Short-range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wakefields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:</a:t>
            </a:r>
          </a:p>
        </p:txBody>
      </p:sp>
      <p:sp>
        <p:nvSpPr>
          <p:cNvPr id="780" name="TextShape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1000" b="0" strike="noStrike" spc="-1">
                <a:solidFill>
                  <a:srgbClr val="FFFFFF"/>
                </a:solidFill>
                <a:latin typeface="Arial"/>
              </a:rPr>
              <a:t>12 September 2022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16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B27333-87FF-4BDF-8411-26B2A382F1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1" t="36070" r="29204" b="3878"/>
          <a:stretch/>
        </p:blipFill>
        <p:spPr>
          <a:xfrm>
            <a:off x="368115" y="3430624"/>
            <a:ext cx="2619620" cy="551654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58A2CF-14DC-450A-BD2E-84527B188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031" y="3433073"/>
            <a:ext cx="1759137" cy="551654"/>
          </a:xfrm>
          <a:prstGeom prst="rect">
            <a:avLst/>
          </a:prstGeom>
          <a:ln w="12700">
            <a:solidFill>
              <a:srgbClr val="FF0000"/>
            </a:solidFill>
            <a:prstDash val="sysDash"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3F4596-F704-421E-A091-99C1190822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56" t="2837" r="19710"/>
          <a:stretch/>
        </p:blipFill>
        <p:spPr>
          <a:xfrm>
            <a:off x="842729" y="4764592"/>
            <a:ext cx="3322871" cy="20017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5DC9FF-E1CA-4710-9AEB-964C805A2B1D}"/>
              </a:ext>
            </a:extLst>
          </p:cNvPr>
          <p:cNvSpPr txBox="1"/>
          <p:nvPr/>
        </p:nvSpPr>
        <p:spPr>
          <a:xfrm>
            <a:off x="4358495" y="5347885"/>
            <a:ext cx="1353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F0FFF"/>
                </a:solidFill>
              </a:rPr>
              <a:t>L= 115.4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g= 82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a= 35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b= 103.3 mm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8EA6E3-939E-4721-A202-3B71FCBB0659}"/>
              </a:ext>
            </a:extLst>
          </p:cNvPr>
          <p:cNvGrpSpPr/>
          <p:nvPr/>
        </p:nvGrpSpPr>
        <p:grpSpPr>
          <a:xfrm>
            <a:off x="368115" y="2139049"/>
            <a:ext cx="4335330" cy="693978"/>
            <a:chOff x="359916" y="2385036"/>
            <a:chExt cx="4335330" cy="6939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9E923D-4FC5-4A2B-A5E8-1399E96A2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1671"/>
            <a:stretch/>
          </p:blipFill>
          <p:spPr>
            <a:xfrm>
              <a:off x="368115" y="2385036"/>
              <a:ext cx="4327131" cy="693978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2918B8D-9E53-40B0-AEF7-F1DA985C3DA6}"/>
                </a:ext>
              </a:extLst>
            </p:cNvPr>
            <p:cNvSpPr/>
            <p:nvPr/>
          </p:nvSpPr>
          <p:spPr>
            <a:xfrm>
              <a:off x="359916" y="2385036"/>
              <a:ext cx="3562380" cy="58312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1584ACA-4A07-4EEA-944E-E5CDDB185CA4}"/>
                </a:ext>
              </a:extLst>
            </p:cNvPr>
            <p:cNvCxnSpPr/>
            <p:nvPr/>
          </p:nvCxnSpPr>
          <p:spPr>
            <a:xfrm>
              <a:off x="1666875" y="2659380"/>
              <a:ext cx="514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FB6A4-7871-429B-9A28-E07353B83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2936" y="1286272"/>
            <a:ext cx="4991100" cy="33051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1E61F0-C89E-4074-A909-DA5493CFA2DC}"/>
              </a:ext>
            </a:extLst>
          </p:cNvPr>
          <p:cNvSpPr txBox="1"/>
          <p:nvPr/>
        </p:nvSpPr>
        <p:spPr>
          <a:xfrm>
            <a:off x="7602080" y="4826326"/>
            <a:ext cx="4500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dirty="0" err="1"/>
              <a:t>BLonD</a:t>
            </a:r>
            <a:r>
              <a:rPr lang="en-US" sz="1600" dirty="0"/>
              <a:t> code convolutes the wake function with the beam profile to obtain the induced voltage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E0B4C9-4585-491E-8C6B-80D75A5B2460}"/>
              </a:ext>
            </a:extLst>
          </p:cNvPr>
          <p:cNvSpPr txBox="1"/>
          <p:nvPr/>
        </p:nvSpPr>
        <p:spPr>
          <a:xfrm>
            <a:off x="6644640" y="6621485"/>
            <a:ext cx="6096000" cy="248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100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GB" sz="11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 studies for the Tesla cavity shown in </a:t>
            </a:r>
            <a:r>
              <a:rPr lang="en-GB" sz="1100" dirty="0">
                <a:effectLst/>
                <a:latin typeface="Times New Roman" panose="02020603050405020304" pitchFamily="18" charset="0"/>
                <a:hlinkClick r:id="rId8"/>
              </a:rPr>
              <a:t>TESLA Report 2003-19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 </a:t>
            </a:r>
            <a:endParaRPr lang="en-GB" sz="11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:a16="http://schemas.microsoft.com/office/drawing/2014/main" id="{534D4E69-BE1E-4DAA-883F-63980AEACD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63DC9-65BA-4A39-8B5D-700F7566F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21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4" y="1255414"/>
            <a:ext cx="10482765" cy="14065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Different magnetic ramping functions and their influence on accelerator performance, RF gradient, synchrotron phase, and bunch stability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Emittance growth versus number of RF stations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6771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Outline:</a:t>
            </a: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E693C5D4-FC82-457F-9231-4899C73F0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33FBD6E0-06CD-4C55-BBFE-133BF7B37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64A087-D701-4C5C-A64B-1DD856E18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2</a:t>
            </a:fld>
            <a:endParaRPr lang="en-GB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C8CD034F-A7E0-F1F5-4D39-2F0F80D2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4F668421-8B7F-593F-CA94-BB1A2F51A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459234"/>
              </p:ext>
            </p:extLst>
          </p:nvPr>
        </p:nvGraphicFramePr>
        <p:xfrm>
          <a:off x="6477000" y="2699864"/>
          <a:ext cx="5347342" cy="360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8022">
                  <a:extLst>
                    <a:ext uri="{9D8B030D-6E8A-4147-A177-3AD203B41FA5}">
                      <a16:colId xmlns:a16="http://schemas.microsoft.com/office/drawing/2014/main" val="108184997"/>
                    </a:ext>
                  </a:extLst>
                </a:gridCol>
                <a:gridCol w="455037">
                  <a:extLst>
                    <a:ext uri="{9D8B030D-6E8A-4147-A177-3AD203B41FA5}">
                      <a16:colId xmlns:a16="http://schemas.microsoft.com/office/drawing/2014/main" val="461264269"/>
                    </a:ext>
                  </a:extLst>
                </a:gridCol>
                <a:gridCol w="558830">
                  <a:extLst>
                    <a:ext uri="{9D8B030D-6E8A-4147-A177-3AD203B41FA5}">
                      <a16:colId xmlns:a16="http://schemas.microsoft.com/office/drawing/2014/main" val="2735292789"/>
                    </a:ext>
                  </a:extLst>
                </a:gridCol>
                <a:gridCol w="746395">
                  <a:extLst>
                    <a:ext uri="{9D8B030D-6E8A-4147-A177-3AD203B41FA5}">
                      <a16:colId xmlns:a16="http://schemas.microsoft.com/office/drawing/2014/main" val="1155444012"/>
                    </a:ext>
                  </a:extLst>
                </a:gridCol>
                <a:gridCol w="710010">
                  <a:extLst>
                    <a:ext uri="{9D8B030D-6E8A-4147-A177-3AD203B41FA5}">
                      <a16:colId xmlns:a16="http://schemas.microsoft.com/office/drawing/2014/main" val="1818663238"/>
                    </a:ext>
                  </a:extLst>
                </a:gridCol>
                <a:gridCol w="669048">
                  <a:extLst>
                    <a:ext uri="{9D8B030D-6E8A-4147-A177-3AD203B41FA5}">
                      <a16:colId xmlns:a16="http://schemas.microsoft.com/office/drawing/2014/main" val="2017422750"/>
                    </a:ext>
                  </a:extLst>
                </a:gridCol>
              </a:tblGrid>
              <a:tr h="292146">
                <a:tc>
                  <a:txBody>
                    <a:bodyPr/>
                    <a:lstStyle/>
                    <a:p>
                      <a:r>
                        <a:rPr lang="en-US" sz="1300" dirty="0"/>
                        <a:t>[1]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Unit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RCS-LE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RCS-ME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RCS-HE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349552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r>
                        <a:rPr lang="en-US" sz="1300" dirty="0"/>
                        <a:t>Injection energy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err="1"/>
                        <a:t>E</a:t>
                      </a:r>
                      <a:r>
                        <a:rPr lang="en-US" sz="1300" baseline="-25000" dirty="0" err="1"/>
                        <a:t>inj</a:t>
                      </a:r>
                      <a:endParaRPr lang="en-GB" sz="13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[GeV]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63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313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22560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r>
                        <a:rPr lang="en-US" sz="1300" dirty="0"/>
                        <a:t>Ejection energy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 err="1"/>
                        <a:t>E</a:t>
                      </a:r>
                      <a:r>
                        <a:rPr lang="en-US" sz="1300" i="1" baseline="-25000" dirty="0" err="1"/>
                        <a:t>e</a:t>
                      </a:r>
                      <a:r>
                        <a:rPr lang="en-US" sz="1300" baseline="-25000" dirty="0" err="1"/>
                        <a:t>j</a:t>
                      </a:r>
                      <a:endParaRPr lang="en-GB" sz="13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[GeV]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313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750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704243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Energy ratio  </a:t>
                      </a:r>
                      <a:r>
                        <a:rPr lang="en-US" sz="1300" i="1" dirty="0" err="1"/>
                        <a:t>E</a:t>
                      </a:r>
                      <a:r>
                        <a:rPr lang="en-US" sz="1300" i="1" baseline="-25000" dirty="0" err="1"/>
                        <a:t>e</a:t>
                      </a:r>
                      <a:r>
                        <a:rPr lang="en-US" sz="1300" baseline="-25000" dirty="0" err="1"/>
                        <a:t>j</a:t>
                      </a:r>
                      <a:r>
                        <a:rPr lang="en-US" sz="1300" dirty="0"/>
                        <a:t>/ </a:t>
                      </a:r>
                      <a:r>
                        <a:rPr lang="en-US" sz="1300" i="1" dirty="0" err="1"/>
                        <a:t>E</a:t>
                      </a:r>
                      <a:r>
                        <a:rPr lang="en-US" sz="1300" i="1" baseline="-25000" dirty="0" err="1"/>
                        <a:t>in</a:t>
                      </a:r>
                      <a:r>
                        <a:rPr lang="en-US" sz="1300" baseline="-25000" dirty="0" err="1"/>
                        <a:t>j</a:t>
                      </a:r>
                      <a:endParaRPr lang="en-GB" sz="13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dirty="0"/>
                        <a:t>-</a:t>
                      </a:r>
                      <a:endParaRPr lang="en-GB" sz="13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4.98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4.76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2.39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2.00</a:t>
                      </a:r>
                      <a:endParaRPr lang="en-GB" sz="13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397717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r>
                        <a:rPr lang="en-US" sz="1300" dirty="0"/>
                        <a:t>Circumference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2</a:t>
                      </a:r>
                      <a:r>
                        <a:rPr lang="en-US" sz="13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300" i="1" dirty="0"/>
                        <a:t>R</a:t>
                      </a:r>
                      <a:endParaRPr lang="en-GB" sz="13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[m]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5990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5990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10700</a:t>
                      </a:r>
                      <a:endParaRPr lang="en-GB" sz="13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277789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r>
                        <a:rPr lang="en-US" sz="1300" dirty="0"/>
                        <a:t>Acceleration time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aseline="0" dirty="0" err="1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300" baseline="-25000" dirty="0" err="1"/>
                        <a:t>acc</a:t>
                      </a:r>
                      <a:endParaRPr lang="en-GB" sz="13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</a:t>
                      </a:r>
                      <a:r>
                        <a:rPr lang="en-US" sz="1300" dirty="0" err="1">
                          <a:sym typeface="Symbol" panose="05050102010706020507" pitchFamily="18" charset="2"/>
                        </a:rPr>
                        <a:t>ms</a:t>
                      </a:r>
                      <a:r>
                        <a:rPr lang="en-US" sz="1300" dirty="0">
                          <a:sym typeface="Symbol" panose="05050102010706020507" pitchFamily="18" charset="2"/>
                        </a:rPr>
                        <a:t>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0.34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1.10</a:t>
                      </a:r>
                      <a:endParaRPr lang="en-GB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/>
                        <a:t>2.37</a:t>
                      </a:r>
                      <a:endParaRPr lang="en-GB" sz="13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45207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# turns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#</a:t>
                      </a:r>
                      <a:endParaRPr lang="en-GB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-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483351"/>
                  </a:ext>
                </a:extLst>
              </a:tr>
              <a:tr h="292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Energy gain per turn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>
                          <a:latin typeface="Symbol" panose="05050102010706020507" pitchFamily="18" charset="2"/>
                        </a:rPr>
                        <a:t>DE</a:t>
                      </a:r>
                      <a:endParaRPr lang="en-GB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[GeV]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14.6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7.9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11.3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71984"/>
                  </a:ext>
                </a:extLst>
              </a:tr>
              <a:tr h="486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RF voltage per turn for </a:t>
                      </a:r>
                      <a:r>
                        <a:rPr lang="en-US" sz="1300" baseline="0" dirty="0"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300" baseline="-25000" dirty="0"/>
                        <a:t>s</a:t>
                      </a:r>
                      <a:r>
                        <a:rPr lang="en-US" sz="1300" dirty="0"/>
                        <a:t>=45</a:t>
                      </a:r>
                      <a:r>
                        <a:rPr lang="de-DE" sz="1300" dirty="0"/>
                        <a:t>°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i="1" baseline="0" dirty="0"/>
                        <a:t>V</a:t>
                      </a:r>
                      <a:r>
                        <a:rPr lang="en-US" sz="1300" b="1" i="0" baseline="-25000" dirty="0"/>
                        <a:t>RF</a:t>
                      </a:r>
                      <a:endParaRPr lang="en-GB" sz="1300" b="1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[GV]</a:t>
                      </a:r>
                      <a:endParaRPr lang="en-GB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20.7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11.23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16.0</a:t>
                      </a:r>
                      <a:endParaRPr lang="en-GB" sz="13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57837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9B8E6A3-2FB8-1268-7AEB-7128E0FC8660}"/>
              </a:ext>
            </a:extLst>
          </p:cNvPr>
          <p:cNvSpPr txBox="1"/>
          <p:nvPr/>
        </p:nvSpPr>
        <p:spPr>
          <a:xfrm>
            <a:off x="367658" y="2970943"/>
            <a:ext cx="6096000" cy="4341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u="sng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Parameters used: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BLonD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code extended for multiple RF stations and muon  decay, 3 RCSs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&gt; 265 1.3 GHz TESLA cavities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Cavity parameter: L=1.04m, Q</a:t>
            </a:r>
            <a:r>
              <a:rPr lang="pt-BR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</a:t>
            </a: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=2.2e6, R/Q = 518</a:t>
            </a:r>
            <a:r>
              <a:rPr lang="pt-BR" sz="1600" spc="-1" dirty="0">
                <a:solidFill>
                  <a:srgbClr val="171717"/>
                </a:solidFill>
                <a:latin typeface="Symbol" panose="05050102010706020507" pitchFamily="18" charset="2"/>
                <a:ea typeface="Segoe UI Symbol" panose="020B0502040204020203" pitchFamily="34" charset="0"/>
                <a:cs typeface="Mangal" panose="02040503050203030202" pitchFamily="18" charset="0"/>
              </a:rPr>
              <a:t>W</a:t>
            </a: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ea typeface="Segoe UI Symbol" panose="020B0502040204020203" pitchFamily="34" charset="0"/>
                <a:cs typeface="Mangal" panose="02040503050203030202" pitchFamily="18" charset="0"/>
              </a:rPr>
              <a:t>, gradient in cavity 30MV/m</a:t>
            </a:r>
            <a:endParaRPr lang="pt-BR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Bunch population of 2.34e12, emittance 0.01eVs 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Beam current 18.8 mA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Total R</a:t>
            </a:r>
            <a:r>
              <a:rPr lang="pt-BR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306 G</a:t>
            </a:r>
            <a:r>
              <a:rPr lang="pt-BR" sz="1600" spc="-1" dirty="0">
                <a:solidFill>
                  <a:srgbClr val="171717"/>
                </a:solidFill>
                <a:latin typeface="Symbol" panose="05050102010706020507" pitchFamily="18" charset="2"/>
                <a:ea typeface="Segoe UI Symbol" panose="020B0502040204020203" pitchFamily="34" charset="0"/>
                <a:cs typeface="Mangal" panose="02040503050203030202" pitchFamily="18" charset="0"/>
              </a:rPr>
              <a:t>W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Parameters summarized in [1] and here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online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07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GB" sz="3600" b="1" spc="-1" dirty="0">
                <a:solidFill>
                  <a:srgbClr val="0033A0"/>
                </a:solidFill>
                <a:latin typeface="Arial"/>
              </a:rPr>
              <a:t>Key points for differently shaped ramp rate</a:t>
            </a:r>
            <a:endParaRPr lang="en-GB" sz="3600" b="1" strike="noStrike" spc="-1" dirty="0">
              <a:solidFill>
                <a:srgbClr val="0033A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3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48836"/>
            <a:ext cx="8282314" cy="183772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Optimization problem between magnet powering and RF voltage / power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Linear ramping would lead to a constant RF voltage -&gt; simplest RF solution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However: this is not a RF requirement for good beam transport!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Non-linear ramping will decrease peak power and thus powering costs of magnets significantly (presentation by </a:t>
            </a:r>
            <a:r>
              <a:rPr lang="it-IT" sz="1600" dirty="0">
                <a:effectLst/>
                <a:latin typeface="Arial" panose="020B0604020202020204" pitchFamily="34" charset="0"/>
              </a:rPr>
              <a:t>G. Brauchli, D. Aguglia, F. Boattini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  <a:hlinkClick r:id="rId2"/>
              </a:rPr>
              <a:t>here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Sinusoidal ramp function lead to a performance decrease of 50%, see here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5497C4-83D2-833E-E7E0-BAD021D36CD6}"/>
              </a:ext>
            </a:extLst>
          </p:cNvPr>
          <p:cNvSpPr txBox="1"/>
          <p:nvPr/>
        </p:nvSpPr>
        <p:spPr>
          <a:xfrm>
            <a:off x="8957465" y="3015079"/>
            <a:ext cx="265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Slide by H. </a:t>
            </a:r>
            <a:r>
              <a:rPr lang="en-US" sz="800" dirty="0" err="1"/>
              <a:t>Damerau</a:t>
            </a:r>
            <a:r>
              <a:rPr lang="en-US" sz="800" dirty="0"/>
              <a:t>, I. </a:t>
            </a:r>
            <a:r>
              <a:rPr lang="en-US" sz="800" dirty="0" err="1"/>
              <a:t>Karpov</a:t>
            </a:r>
            <a:r>
              <a:rPr lang="en-US" sz="800" dirty="0"/>
              <a:t>, </a:t>
            </a:r>
            <a:r>
              <a:rPr lang="en-GB" sz="800" dirty="0">
                <a:hlinkClick r:id="rId3"/>
              </a:rPr>
              <a:t>MC RF WG meeting #3</a:t>
            </a:r>
            <a:endParaRPr lang="en-GB" sz="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64440F-3948-B64E-98C1-FEEA6C9A53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34" t="78" r="6031" b="11789"/>
          <a:stretch/>
        </p:blipFill>
        <p:spPr>
          <a:xfrm>
            <a:off x="9043260" y="1197450"/>
            <a:ext cx="2656026" cy="1837726"/>
          </a:xfrm>
          <a:prstGeom prst="rect">
            <a:avLst/>
          </a:prstGeom>
          <a:ln>
            <a:solidFill>
              <a:srgbClr val="0F0FFF"/>
            </a:solidFill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A0975C-6AC4-56D0-A354-5D15AC08CF59}"/>
              </a:ext>
            </a:extLst>
          </p:cNvPr>
          <p:cNvCxnSpPr/>
          <p:nvPr/>
        </p:nvCxnSpPr>
        <p:spPr>
          <a:xfrm>
            <a:off x="3927943" y="1793335"/>
            <a:ext cx="1902168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FC5A901C-7692-05BA-6E7B-762260927C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40" t="420"/>
          <a:stretch/>
        </p:blipFill>
        <p:spPr>
          <a:xfrm>
            <a:off x="883571" y="3303767"/>
            <a:ext cx="6577459" cy="3114250"/>
          </a:xfrm>
          <a:prstGeom prst="rect">
            <a:avLst/>
          </a:prstGeom>
          <a:ln>
            <a:solidFill>
              <a:srgbClr val="0F0FFF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F8849DF-FA55-592B-0379-2569BD7E04CD}"/>
              </a:ext>
            </a:extLst>
          </p:cNvPr>
          <p:cNvSpPr txBox="1"/>
          <p:nvPr/>
        </p:nvSpPr>
        <p:spPr>
          <a:xfrm>
            <a:off x="883571" y="6206543"/>
            <a:ext cx="3390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Slide by </a:t>
            </a:r>
            <a:r>
              <a:rPr lang="it-IT" sz="1000" dirty="0">
                <a:effectLst/>
                <a:latin typeface="Arial" panose="020B0604020202020204" pitchFamily="34" charset="0"/>
              </a:rPr>
              <a:t>G. Brauchli, D. Aguglia, F. Boattini</a:t>
            </a:r>
            <a:endParaRPr lang="en-GB" sz="1000" dirty="0"/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0CE39AAC-91A0-8CD5-3C46-269F5C46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26" name="Picture 25" descr="Logo, company name&#10;&#10;Description automatically generated">
            <a:extLst>
              <a:ext uri="{FF2B5EF4-FFF2-40B4-BE49-F238E27FC236}">
                <a16:creationId xmlns:a16="http://schemas.microsoft.com/office/drawing/2014/main" id="{3A163072-DC48-388B-B1D6-742487DB82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27" name="Picture 26" descr="A picture containing icon&#10;&#10;Description automatically generated">
            <a:extLst>
              <a:ext uri="{FF2B5EF4-FFF2-40B4-BE49-F238E27FC236}">
                <a16:creationId xmlns:a16="http://schemas.microsoft.com/office/drawing/2014/main" id="{E6C33D64-5A74-28B3-3B4F-B7660C44943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29ADF99-0A04-5A63-C53B-C43DFCF56975}"/>
              </a:ext>
            </a:extLst>
          </p:cNvPr>
          <p:cNvCxnSpPr/>
          <p:nvPr/>
        </p:nvCxnSpPr>
        <p:spPr>
          <a:xfrm>
            <a:off x="8262026" y="2957209"/>
            <a:ext cx="695439" cy="0"/>
          </a:xfrm>
          <a:prstGeom prst="straightConnector1">
            <a:avLst/>
          </a:prstGeom>
          <a:ln w="1270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800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2FC879EA-483A-F32F-B462-1E89A267D5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" t="5567" r="8253"/>
          <a:stretch/>
        </p:blipFill>
        <p:spPr>
          <a:xfrm>
            <a:off x="3873172" y="2182680"/>
            <a:ext cx="7159323" cy="4746497"/>
          </a:xfrm>
          <a:prstGeom prst="rect">
            <a:avLst/>
          </a:prstGeom>
        </p:spPr>
      </p:pic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Non-linear ramping of the B-field</a:t>
            </a: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4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74776"/>
            <a:ext cx="10323590" cy="39262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As a compromise, peak power can be lowered by e.g. natural resonant discharge of two harmonics and active filter that give an approximately linear ramping 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possible ramping function as supplied by F.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Boattini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is: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corresponding ramp rate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4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46D688-1F5A-A0E6-30BA-0A3B8E5E06FC}"/>
              </a:ext>
            </a:extLst>
          </p:cNvPr>
          <p:cNvSpPr txBox="1"/>
          <p:nvPr/>
        </p:nvSpPr>
        <p:spPr>
          <a:xfrm>
            <a:off x="9860280" y="6432197"/>
            <a:ext cx="19455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1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sz="11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Boattini</a:t>
            </a:r>
            <a:endParaRPr lang="en-GB" sz="1100" dirty="0"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D36BF463-C8CD-6992-4AE1-89C7A52FF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CD19A5F7-C014-241A-1CED-DFEDFDC85E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F2962605-35D1-0EE0-DA61-652068269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FA110C1-98B1-5FA0-52FC-0FC2FB7DE5D4}"/>
              </a:ext>
            </a:extLst>
          </p:cNvPr>
          <p:cNvCxnSpPr/>
          <p:nvPr/>
        </p:nvCxnSpPr>
        <p:spPr>
          <a:xfrm flipV="1">
            <a:off x="6431758" y="3831844"/>
            <a:ext cx="0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1786BE2-74E4-8C15-8BD5-236D41E846FB}"/>
              </a:ext>
            </a:extLst>
          </p:cNvPr>
          <p:cNvCxnSpPr/>
          <p:nvPr/>
        </p:nvCxnSpPr>
        <p:spPr>
          <a:xfrm flipV="1">
            <a:off x="9291163" y="3831844"/>
            <a:ext cx="0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5AC9FF2-8041-77CF-09BE-11B71321003F}"/>
              </a:ext>
            </a:extLst>
          </p:cNvPr>
          <p:cNvSpPr txBox="1"/>
          <p:nvPr/>
        </p:nvSpPr>
        <p:spPr>
          <a:xfrm>
            <a:off x="8990345" y="4136644"/>
            <a:ext cx="833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Ejection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06D743-45B6-49C0-31C2-4AC87AB82A9E}"/>
              </a:ext>
            </a:extLst>
          </p:cNvPr>
          <p:cNvSpPr txBox="1"/>
          <p:nvPr/>
        </p:nvSpPr>
        <p:spPr>
          <a:xfrm>
            <a:off x="6126485" y="4136644"/>
            <a:ext cx="833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Injection</a:t>
            </a:r>
            <a:endParaRPr lang="en-GB" sz="1200" b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B6A989-5698-EFB4-9A2C-603BBFD607BB}"/>
              </a:ext>
            </a:extLst>
          </p:cNvPr>
          <p:cNvCxnSpPr>
            <a:cxnSpLocks/>
          </p:cNvCxnSpPr>
          <p:nvPr/>
        </p:nvCxnSpPr>
        <p:spPr>
          <a:xfrm flipV="1">
            <a:off x="6430137" y="4411288"/>
            <a:ext cx="0" cy="190176"/>
          </a:xfrm>
          <a:prstGeom prst="straightConnector1">
            <a:avLst/>
          </a:prstGeom>
          <a:ln w="19050"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DD3ADB-64A9-FDCF-E556-23ACC4A26818}"/>
              </a:ext>
            </a:extLst>
          </p:cNvPr>
          <p:cNvCxnSpPr>
            <a:cxnSpLocks/>
          </p:cNvCxnSpPr>
          <p:nvPr/>
        </p:nvCxnSpPr>
        <p:spPr>
          <a:xfrm flipV="1">
            <a:off x="9287353" y="4411288"/>
            <a:ext cx="0" cy="190176"/>
          </a:xfrm>
          <a:prstGeom prst="straightConnector1">
            <a:avLst/>
          </a:prstGeom>
          <a:ln w="19050"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16F11E8-1D97-C164-B222-0CFB25EA571D}"/>
              </a:ext>
            </a:extLst>
          </p:cNvPr>
          <p:cNvSpPr txBox="1"/>
          <p:nvPr/>
        </p:nvSpPr>
        <p:spPr>
          <a:xfrm>
            <a:off x="689425" y="2366200"/>
            <a:ext cx="33816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Example for RCS3, hybrid magnet scheme (±1.8T normal conducting, 10T SC),  2.4ms acceleration time, but equal trend line for the other RCSs</a:t>
            </a:r>
          </a:p>
        </p:txBody>
      </p:sp>
    </p:spTree>
    <p:extLst>
      <p:ext uri="{BB962C8B-B14F-4D97-AF65-F5344CB8AC3E}">
        <p14:creationId xmlns:p14="http://schemas.microsoft.com/office/powerpoint/2010/main" val="264708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16B5B45-343C-04A6-B5E3-1D4269502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735" y="3331235"/>
            <a:ext cx="4926156" cy="3338839"/>
          </a:xfrm>
          <a:prstGeom prst="rect">
            <a:avLst/>
          </a:prstGeom>
        </p:spPr>
      </p:pic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GB" sz="3600" b="1" spc="-1" dirty="0">
                <a:solidFill>
                  <a:srgbClr val="0033A0"/>
                </a:solidFill>
                <a:latin typeface="Arial"/>
              </a:rPr>
              <a:t>Acceleration with </a:t>
            </a:r>
            <a:r>
              <a:rPr lang="en-US" sz="36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non-linear ramping</a:t>
            </a: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5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48836"/>
            <a:ext cx="10323590" cy="248356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corresponding beam energies over time for RCS3, acceleration from 750GeV to 1.5TeV, expressed by their 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g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functions, follow the same trend as B(t):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5</a:t>
            </a:fld>
            <a:endParaRPr lang="en-GB"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2D6735F-8741-0A48-96B6-1EB58BAA8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C25DFE2F-B192-0924-EF37-EF8E3BC53A2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F734975-C7DF-140D-0F93-2AFD46AB2A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64" y="1793137"/>
            <a:ext cx="4244687" cy="31835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5B2929-880A-853A-E01C-933E90A2238D}"/>
              </a:ext>
            </a:extLst>
          </p:cNvPr>
          <p:cNvSpPr txBox="1"/>
          <p:nvPr/>
        </p:nvSpPr>
        <p:spPr>
          <a:xfrm>
            <a:off x="1915279" y="2055574"/>
            <a:ext cx="1415855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F0FFF"/>
                </a:solidFill>
              </a:rPr>
              <a:t>Ramp with harmonics</a:t>
            </a:r>
          </a:p>
          <a:p>
            <a:r>
              <a:rPr lang="en-US" sz="1050" dirty="0">
                <a:solidFill>
                  <a:srgbClr val="FF0000"/>
                </a:solidFill>
              </a:rPr>
              <a:t>Linear ramp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2B80A5-2000-58AD-581F-AB3E06E83B5B}"/>
              </a:ext>
            </a:extLst>
          </p:cNvPr>
          <p:cNvSpPr txBox="1"/>
          <p:nvPr/>
        </p:nvSpPr>
        <p:spPr>
          <a:xfrm>
            <a:off x="317723" y="5252928"/>
            <a:ext cx="57782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Despite small differences in particle energy, losses due to muon decay are identical when allowing for higher acceleration gradients: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4A8AB6B-321B-C29C-67EE-83F6A9A715B6}"/>
              </a:ext>
            </a:extLst>
          </p:cNvPr>
          <p:cNvCxnSpPr>
            <a:cxnSpLocks/>
          </p:cNvCxnSpPr>
          <p:nvPr/>
        </p:nvCxnSpPr>
        <p:spPr>
          <a:xfrm flipH="1">
            <a:off x="9486974" y="3021038"/>
            <a:ext cx="291830" cy="727713"/>
          </a:xfrm>
          <a:prstGeom prst="straightConnector1">
            <a:avLst/>
          </a:prstGeom>
          <a:ln w="1270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385550C-9F44-DC8C-BFA3-35E041DA9ECC}"/>
              </a:ext>
            </a:extLst>
          </p:cNvPr>
          <p:cNvSpPr txBox="1"/>
          <p:nvPr/>
        </p:nvSpPr>
        <p:spPr>
          <a:xfrm>
            <a:off x="8981136" y="2709150"/>
            <a:ext cx="1955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Similar decay rate!</a:t>
            </a:r>
            <a:endParaRPr lang="en-GB" sz="1600" dirty="0">
              <a:solidFill>
                <a:srgbClr val="0F0FF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CB46FEC-5B13-C29F-6647-16F3DC0D4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20" name="Picture 19" descr="Chart, line chart&#10;&#10;Description automatically generated">
            <a:extLst>
              <a:ext uri="{FF2B5EF4-FFF2-40B4-BE49-F238E27FC236}">
                <a16:creationId xmlns:a16="http://schemas.microsoft.com/office/drawing/2014/main" id="{E9A6F7BB-6E1B-30E0-6F91-01F4EDE1289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" t="5567" r="8253" b="49602"/>
          <a:stretch/>
        </p:blipFill>
        <p:spPr>
          <a:xfrm>
            <a:off x="9828983" y="325337"/>
            <a:ext cx="2209445" cy="7319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BF0227F-9A83-5472-B869-68A4283DEF29}"/>
              </a:ext>
            </a:extLst>
          </p:cNvPr>
          <p:cNvSpPr txBox="1"/>
          <p:nvPr/>
        </p:nvSpPr>
        <p:spPr>
          <a:xfrm>
            <a:off x="4453917" y="4758747"/>
            <a:ext cx="833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Ejection</a:t>
            </a:r>
            <a:endParaRPr lang="en-GB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953B87-0976-BC31-48C8-DF3F8F4DD822}"/>
              </a:ext>
            </a:extLst>
          </p:cNvPr>
          <p:cNvSpPr txBox="1"/>
          <p:nvPr/>
        </p:nvSpPr>
        <p:spPr>
          <a:xfrm>
            <a:off x="1854217" y="4758747"/>
            <a:ext cx="833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Injection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8385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1F7B6F83-9712-7F80-FF87-CAC094DFF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47" y="3278676"/>
            <a:ext cx="4425155" cy="3318867"/>
          </a:xfrm>
          <a:prstGeom prst="rect">
            <a:avLst/>
          </a:prstGeom>
        </p:spPr>
      </p:pic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GB" sz="3600" b="1" spc="-1" dirty="0">
                <a:solidFill>
                  <a:srgbClr val="0033A0"/>
                </a:solidFill>
                <a:latin typeface="Arial"/>
              </a:rPr>
              <a:t>Gradients for </a:t>
            </a:r>
            <a:r>
              <a:rPr lang="en-US" sz="36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non-linear B-field ramping</a:t>
            </a: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6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9" name="TextShape 1">
            <a:extLst>
              <a:ext uri="{FF2B5EF4-FFF2-40B4-BE49-F238E27FC236}">
                <a16:creationId xmlns:a16="http://schemas.microsoft.com/office/drawing/2014/main" id="{A8E4B868-EA78-4183-B260-147075C98C36}"/>
              </a:ext>
            </a:extLst>
          </p:cNvPr>
          <p:cNvSpPr txBox="1"/>
          <p:nvPr/>
        </p:nvSpPr>
        <p:spPr>
          <a:xfrm>
            <a:off x="407880" y="1248836"/>
            <a:ext cx="10890060" cy="19515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accelerating voltage or average gradient has to be increased by 12% to achieve the same acceleration performance, but not by a factor of two as for a sine-like ramp: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 filling time of the cavity (2*Q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/f)=3.4ms is longer than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acc</a:t>
            </a: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&lt;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2.4ms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 </a:t>
            </a:r>
            <a:r>
              <a:rPr lang="en-US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(f=1.3GHz, Q</a:t>
            </a:r>
            <a:r>
              <a:rPr lang="en-US" sz="12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L</a:t>
            </a:r>
            <a:r>
              <a:rPr lang="en-US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=2.2e6)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This can be handled by sweep the synchrotron phase, as shown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   in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BLonD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simulations with the given momentum program and fixed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  RF voltage (example for RCS3, no intensity effects)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641E744-FD35-42B5-905E-0D81B41E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23960" y="6356350"/>
            <a:ext cx="2743200" cy="365125"/>
          </a:xfrm>
        </p:spPr>
        <p:txBody>
          <a:bodyPr/>
          <a:lstStyle/>
          <a:p>
            <a:fld id="{CE39ED8E-B02D-4168-95A8-7CDEE2FEDE43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2D6735F-8741-0A48-96B6-1EB58BAA8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C25DFE2F-B192-0924-EF37-EF8E3BC53A2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EA7B2CB-48C6-DB7E-668E-7DD84BA2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9BB942A-E9BD-33B1-A944-44E8889E6A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400" y="1854166"/>
            <a:ext cx="3860800" cy="2895601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A5CBF0-2988-2275-484D-646A86B0CC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" t="5567" r="8253" b="49602"/>
          <a:stretch/>
        </p:blipFill>
        <p:spPr>
          <a:xfrm>
            <a:off x="9828983" y="325337"/>
            <a:ext cx="2209445" cy="73190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56CF57-7A29-EB12-19AC-F2BE0EF910BA}"/>
              </a:ext>
            </a:extLst>
          </p:cNvPr>
          <p:cNvCxnSpPr>
            <a:cxnSpLocks/>
          </p:cNvCxnSpPr>
          <p:nvPr/>
        </p:nvCxnSpPr>
        <p:spPr>
          <a:xfrm flipV="1">
            <a:off x="1776919" y="2730230"/>
            <a:ext cx="1517515" cy="35019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85E309A-D2CC-0CBC-ED14-DAB3DD38ED8E}"/>
              </a:ext>
            </a:extLst>
          </p:cNvPr>
          <p:cNvSpPr txBox="1"/>
          <p:nvPr/>
        </p:nvSpPr>
        <p:spPr>
          <a:xfrm>
            <a:off x="963404" y="2818816"/>
            <a:ext cx="1108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Constant gradient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B14AFC0-1061-6A7E-BF6F-9D92E10AE8CE}"/>
              </a:ext>
            </a:extLst>
          </p:cNvPr>
          <p:cNvCxnSpPr>
            <a:cxnSpLocks/>
          </p:cNvCxnSpPr>
          <p:nvPr/>
        </p:nvCxnSpPr>
        <p:spPr>
          <a:xfrm flipH="1">
            <a:off x="5019472" y="1872615"/>
            <a:ext cx="2531948" cy="442568"/>
          </a:xfrm>
          <a:prstGeom prst="straightConnector1">
            <a:avLst/>
          </a:prstGeom>
          <a:ln w="1270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37507CD-5060-3C6D-C71C-1A83AE3C990D}"/>
              </a:ext>
            </a:extLst>
          </p:cNvPr>
          <p:cNvCxnSpPr>
            <a:cxnSpLocks/>
          </p:cNvCxnSpPr>
          <p:nvPr/>
        </p:nvCxnSpPr>
        <p:spPr>
          <a:xfrm flipV="1">
            <a:off x="7551420" y="1436370"/>
            <a:ext cx="167640" cy="436245"/>
          </a:xfrm>
          <a:prstGeom prst="line">
            <a:avLst/>
          </a:prstGeom>
          <a:ln w="12700">
            <a:solidFill>
              <a:srgbClr val="0F0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Chart, bubble chart&#10;&#10;Description automatically generated">
            <a:extLst>
              <a:ext uri="{FF2B5EF4-FFF2-40B4-BE49-F238E27FC236}">
                <a16:creationId xmlns:a16="http://schemas.microsoft.com/office/drawing/2014/main" id="{B4B39537-7C8C-C61D-4275-B58B4226D9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100" y="3617701"/>
            <a:ext cx="1604094" cy="113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40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Chart, line chart&#10;&#10;Description automatically generated">
            <a:extLst>
              <a:ext uri="{FF2B5EF4-FFF2-40B4-BE49-F238E27FC236}">
                <a16:creationId xmlns:a16="http://schemas.microsoft.com/office/drawing/2014/main" id="{6D1D8FB2-8189-3FF1-1F28-26F088C9E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520" y="4357435"/>
            <a:ext cx="3144767" cy="2104638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387867" y="1254187"/>
            <a:ext cx="9728899" cy="290624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latin typeface="Mangal" panose="02040503050203030202" pitchFamily="18" charset="0"/>
                <a:cs typeface="Mangal" panose="02040503050203030202" pitchFamily="18" charset="0"/>
              </a:rPr>
              <a:t>The sweeping of </a:t>
            </a:r>
            <a:r>
              <a:rPr lang="en-GB" sz="1600" spc="-1" dirty="0">
                <a:latin typeface="Symbol" panose="05050102010706020507" pitchFamily="18" charset="2"/>
                <a:cs typeface="Mangal" panose="02040503050203030202" pitchFamily="18" charset="0"/>
              </a:rPr>
              <a:t>f</a:t>
            </a:r>
            <a:r>
              <a:rPr lang="en-GB" sz="1600" spc="-1" baseline="-25000" dirty="0"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GB" sz="1600" spc="-1" dirty="0">
                <a:latin typeface="Mangal" panose="02040503050203030202" pitchFamily="18" charset="0"/>
                <a:cs typeface="Mangal" panose="02040503050203030202" pitchFamily="18" charset="0"/>
              </a:rPr>
              <a:t> or the gradient raises the question of limitations in ramping B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latin typeface="Mangal" panose="02040503050203030202" pitchFamily="18" charset="0"/>
                <a:cs typeface="Mangal" panose="02040503050203030202" pitchFamily="18" charset="0"/>
              </a:rPr>
              <a:t>We consider the bucket area deformation and the longitudinal emittance budget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 this progress, we analysed the adiabaticity factor </a:t>
            </a:r>
            <a:r>
              <a:rPr lang="en-GB" sz="1600" spc="-1" dirty="0">
                <a:solidFill>
                  <a:srgbClr val="2F2F2F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e</a:t>
            </a:r>
            <a:r>
              <a:rPr lang="en-GB" sz="16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with the requirement that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For RCS1 (63</a:t>
            </a:r>
            <a:r>
              <a:rPr lang="en-GB" sz="16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313 GeV), no intensity effects, </a:t>
            </a: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pt-BR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pt-BR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=</a:t>
            </a:r>
            <a:r>
              <a:rPr lang="en-GB" sz="1600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48 RF stations</a:t>
            </a: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Limitations of the ramping functions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7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3AD6FF4-1118-A219-9B7E-792D5A1D1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307" y="2321924"/>
            <a:ext cx="2112640" cy="15844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9C5743-E806-E92C-8B75-AF3A03F2E3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921"/>
          <a:stretch/>
        </p:blipFill>
        <p:spPr>
          <a:xfrm>
            <a:off x="3239516" y="2807261"/>
            <a:ext cx="3159584" cy="566779"/>
          </a:xfrm>
          <a:prstGeom prst="rect">
            <a:avLst/>
          </a:prstGeom>
          <a:ln>
            <a:noFill/>
          </a:ln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985BFB4-DF1F-C8CF-A6CA-32A2ACB7A3E8}"/>
              </a:ext>
            </a:extLst>
          </p:cNvPr>
          <p:cNvCxnSpPr>
            <a:cxnSpLocks/>
          </p:cNvCxnSpPr>
          <p:nvPr/>
        </p:nvCxnSpPr>
        <p:spPr>
          <a:xfrm flipV="1">
            <a:off x="4974075" y="5784715"/>
            <a:ext cx="0" cy="699605"/>
          </a:xfrm>
          <a:prstGeom prst="straightConnector1">
            <a:avLst/>
          </a:prstGeom>
          <a:ln w="1905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9EFF84B-DCD7-BE90-7412-74C6AE38E529}"/>
              </a:ext>
            </a:extLst>
          </p:cNvPr>
          <p:cNvSpPr txBox="1"/>
          <p:nvPr/>
        </p:nvSpPr>
        <p:spPr>
          <a:xfrm>
            <a:off x="1747672" y="6462073"/>
            <a:ext cx="645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F0FFF"/>
                </a:solidFill>
              </a:rPr>
              <a:t>Note: Beam not properly matched with non-linear ramp and multiple RF stations</a:t>
            </a:r>
            <a:endParaRPr lang="en-GB" sz="1400" dirty="0">
              <a:solidFill>
                <a:srgbClr val="0F0FFF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C4F93CF-A5E7-1F56-DE66-6745C6B8E580}"/>
              </a:ext>
            </a:extLst>
          </p:cNvPr>
          <p:cNvGrpSpPr/>
          <p:nvPr/>
        </p:nvGrpSpPr>
        <p:grpSpPr>
          <a:xfrm>
            <a:off x="4597939" y="3145278"/>
            <a:ext cx="2254368" cy="324588"/>
            <a:chOff x="4155987" y="3869832"/>
            <a:chExt cx="4263080" cy="39255"/>
          </a:xfrm>
        </p:grpSpPr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0F3F3B46-AF4F-C063-0D8F-C0ECEA46A1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5987" y="3869832"/>
              <a:ext cx="4263080" cy="39255"/>
            </a:xfrm>
            <a:prstGeom prst="bentConnector3">
              <a:avLst>
                <a:gd name="adj1" fmla="val 83841"/>
              </a:avLst>
            </a:prstGeom>
            <a:ln w="12700">
              <a:solidFill>
                <a:srgbClr val="0F0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7B9EC24-0026-A805-5A67-DE8BBE7B06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5987" y="3889437"/>
              <a:ext cx="0" cy="19650"/>
            </a:xfrm>
            <a:prstGeom prst="line">
              <a:avLst/>
            </a:prstGeom>
            <a:ln w="12700">
              <a:solidFill>
                <a:srgbClr val="0F0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Logo, company name&#10;&#10;Description automatically generated">
            <a:extLst>
              <a:ext uri="{FF2B5EF4-FFF2-40B4-BE49-F238E27FC236}">
                <a16:creationId xmlns:a16="http://schemas.microsoft.com/office/drawing/2014/main" id="{AAEDDC95-444F-8A18-FAD4-4E2F0432A8F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D0AEB4-510C-729C-6C78-0A1DF1A50B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337" y="2425401"/>
            <a:ext cx="2432059" cy="563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8C949F-E2BF-FD44-D5DB-D33BF4688B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5747" y="3236113"/>
            <a:ext cx="2062268" cy="2477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0DF4132-D126-FBA0-7A4A-F2A6EBBC1957}"/>
              </a:ext>
            </a:extLst>
          </p:cNvPr>
          <p:cNvCxnSpPr/>
          <p:nvPr/>
        </p:nvCxnSpPr>
        <p:spPr>
          <a:xfrm flipV="1">
            <a:off x="1470651" y="2910958"/>
            <a:ext cx="0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59CC64B-AB61-8329-0318-EB7E50C9A644}"/>
              </a:ext>
            </a:extLst>
          </p:cNvPr>
          <p:cNvSpPr txBox="1"/>
          <p:nvPr/>
        </p:nvSpPr>
        <p:spPr>
          <a:xfrm>
            <a:off x="700275" y="3193321"/>
            <a:ext cx="144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=</a:t>
            </a:r>
            <a:endParaRPr lang="en-GB" sz="1600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84848E59-55A2-7083-A5F2-7CE89BCFC5C5}"/>
              </a:ext>
            </a:extLst>
          </p:cNvPr>
          <p:cNvCxnSpPr>
            <a:cxnSpLocks/>
          </p:cNvCxnSpPr>
          <p:nvPr/>
        </p:nvCxnSpPr>
        <p:spPr>
          <a:xfrm rot="10800000">
            <a:off x="2407920" y="2936668"/>
            <a:ext cx="841870" cy="159222"/>
          </a:xfrm>
          <a:prstGeom prst="bentConnector3">
            <a:avLst>
              <a:gd name="adj1" fmla="val 100083"/>
            </a:avLst>
          </a:prstGeom>
          <a:ln w="12700">
            <a:solidFill>
              <a:srgbClr val="0F0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6857BC2-7AFB-A617-CF5F-3BA9D0046F04}"/>
              </a:ext>
            </a:extLst>
          </p:cNvPr>
          <p:cNvCxnSpPr/>
          <p:nvPr/>
        </p:nvCxnSpPr>
        <p:spPr>
          <a:xfrm>
            <a:off x="2133600" y="2930413"/>
            <a:ext cx="525294" cy="0"/>
          </a:xfrm>
          <a:prstGeom prst="line">
            <a:avLst/>
          </a:prstGeom>
          <a:ln w="12700">
            <a:solidFill>
              <a:srgbClr val="0F0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A picture containing icon&#10;&#10;Description automatically generated">
            <a:extLst>
              <a:ext uri="{FF2B5EF4-FFF2-40B4-BE49-F238E27FC236}">
                <a16:creationId xmlns:a16="http://schemas.microsoft.com/office/drawing/2014/main" id="{007F2F69-EAC5-98A3-0E6D-85B81020264B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39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57D2CCEA-7E55-30B2-BFDF-2030CE186D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29911" y="4261225"/>
            <a:ext cx="3007378" cy="2120828"/>
          </a:xfrm>
          <a:prstGeom prst="rect">
            <a:avLst/>
          </a:prstGeom>
        </p:spPr>
      </p:pic>
      <p:pic>
        <p:nvPicPr>
          <p:cNvPr id="61" name="Picture 60" descr="Chart, line chart, histogram&#10;&#10;Description automatically generated">
            <a:extLst>
              <a:ext uri="{FF2B5EF4-FFF2-40B4-BE49-F238E27FC236}">
                <a16:creationId xmlns:a16="http://schemas.microsoft.com/office/drawing/2014/main" id="{797B51A1-37B4-8A91-4DE1-3C3A3C244C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257" y="4205325"/>
            <a:ext cx="3144761" cy="2358571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AEFAB99-33FA-CD36-2B5C-F38899ABCCCC}"/>
              </a:ext>
            </a:extLst>
          </p:cNvPr>
          <p:cNvCxnSpPr>
            <a:cxnSpLocks/>
          </p:cNvCxnSpPr>
          <p:nvPr/>
        </p:nvCxnSpPr>
        <p:spPr>
          <a:xfrm>
            <a:off x="7198287" y="4357435"/>
            <a:ext cx="0" cy="1765235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1" name="TextBox 770">
            <a:extLst>
              <a:ext uri="{FF2B5EF4-FFF2-40B4-BE49-F238E27FC236}">
                <a16:creationId xmlns:a16="http://schemas.microsoft.com/office/drawing/2014/main" id="{70A75B1D-1381-FFDD-8723-E0E5B93FC69D}"/>
              </a:ext>
            </a:extLst>
          </p:cNvPr>
          <p:cNvSpPr txBox="1"/>
          <p:nvPr/>
        </p:nvSpPr>
        <p:spPr>
          <a:xfrm>
            <a:off x="10669261" y="4271606"/>
            <a:ext cx="14313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F0FFF"/>
                </a:solidFill>
              </a:rPr>
              <a:t>The beam is transported with approx. 3% emittance growth despite the large </a:t>
            </a:r>
            <a:r>
              <a:rPr lang="en-GB" sz="1600" spc="-1" dirty="0">
                <a:solidFill>
                  <a:srgbClr val="0F0FFF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e</a:t>
            </a:r>
            <a:endParaRPr lang="en-US" sz="1600" dirty="0">
              <a:solidFill>
                <a:srgbClr val="0F0FFF"/>
              </a:solidFill>
            </a:endParaRPr>
          </a:p>
          <a:p>
            <a:r>
              <a:rPr lang="en-US" sz="1600" dirty="0">
                <a:solidFill>
                  <a:srgbClr val="0F0FFF"/>
                </a:solidFill>
                <a:sym typeface="Wingdings" panose="05000000000000000000" pitchFamily="2" charset="2"/>
              </a:rPr>
              <a:t> </a:t>
            </a:r>
            <a:r>
              <a:rPr lang="en-GB" sz="1600" spc="-1" dirty="0">
                <a:solidFill>
                  <a:srgbClr val="0F0FFF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e</a:t>
            </a:r>
            <a:r>
              <a:rPr lang="en-GB" sz="1600" spc="-1" dirty="0">
                <a:solidFill>
                  <a:srgbClr val="2F2F2F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 </a:t>
            </a:r>
            <a:r>
              <a:rPr lang="en-US" sz="1600" dirty="0">
                <a:solidFill>
                  <a:srgbClr val="0F0FFF"/>
                </a:solidFill>
                <a:sym typeface="Wingdings" panose="05000000000000000000" pitchFamily="2" charset="2"/>
              </a:rPr>
              <a:t>not a measure?</a:t>
            </a:r>
            <a:r>
              <a:rPr lang="en-US" sz="1600" dirty="0">
                <a:solidFill>
                  <a:srgbClr val="0F0FFF"/>
                </a:solidFill>
              </a:rPr>
              <a:t> </a:t>
            </a:r>
            <a:endParaRPr lang="en-GB" sz="1600" dirty="0">
              <a:solidFill>
                <a:srgbClr val="0F0FFF"/>
              </a:solidFill>
            </a:endParaRPr>
          </a:p>
        </p:txBody>
      </p:sp>
      <p:cxnSp>
        <p:nvCxnSpPr>
          <p:cNvPr id="773" name="Straight Arrow Connector 772">
            <a:extLst>
              <a:ext uri="{FF2B5EF4-FFF2-40B4-BE49-F238E27FC236}">
                <a16:creationId xmlns:a16="http://schemas.microsoft.com/office/drawing/2014/main" id="{4743A10C-73D0-80F0-C867-256EFE32F294}"/>
              </a:ext>
            </a:extLst>
          </p:cNvPr>
          <p:cNvCxnSpPr>
            <a:cxnSpLocks/>
          </p:cNvCxnSpPr>
          <p:nvPr/>
        </p:nvCxnSpPr>
        <p:spPr>
          <a:xfrm flipV="1">
            <a:off x="9960864" y="4978213"/>
            <a:ext cx="282771" cy="1987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4" name="TextBox 773">
            <a:extLst>
              <a:ext uri="{FF2B5EF4-FFF2-40B4-BE49-F238E27FC236}">
                <a16:creationId xmlns:a16="http://schemas.microsoft.com/office/drawing/2014/main" id="{E77E4A15-39DF-6CE7-A46E-6C7083E4B059}"/>
              </a:ext>
            </a:extLst>
          </p:cNvPr>
          <p:cNvSpPr txBox="1"/>
          <p:nvPr/>
        </p:nvSpPr>
        <p:spPr>
          <a:xfrm>
            <a:off x="8455916" y="5022759"/>
            <a:ext cx="186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Peaks non-physical, from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0F1E8E4-4486-FBDA-786E-68F47A185956}"/>
              </a:ext>
            </a:extLst>
          </p:cNvPr>
          <p:cNvCxnSpPr>
            <a:cxnSpLocks/>
          </p:cNvCxnSpPr>
          <p:nvPr/>
        </p:nvCxnSpPr>
        <p:spPr>
          <a:xfrm flipH="1">
            <a:off x="8354639" y="5321639"/>
            <a:ext cx="112873" cy="28975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16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0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7C8F5DD3-A8CA-41A9-B8D9-9A67D6624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6EDBCD9-57B7-4240-B077-DDBF35BCC8E4}"/>
              </a:ext>
            </a:extLst>
          </p:cNvPr>
          <p:cNvSpPr txBox="1"/>
          <p:nvPr/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Summary (1)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0612AAEC-29BE-4E34-BE40-59FA8B0213B9}"/>
              </a:ext>
            </a:extLst>
          </p:cNvPr>
          <p:cNvSpPr txBox="1"/>
          <p:nvPr/>
        </p:nvSpPr>
        <p:spPr>
          <a:xfrm>
            <a:off x="407880" y="1426740"/>
            <a:ext cx="1096115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Linear ramping not a requirement for optimal beam transport, non-linear or harmonic ramping functions that are quasi-linear are under investigation to optimize the RF/ magnet powering costs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While maintaining a similar accelerator performance, the harmonic ramping can be obtained while keeping the cavity voltage constant and letting the synchronous phase sweep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 proposed function requires 12% more voltage for some parts of the cycle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 change in voltage deforms the bucket, for which the longitudinal emittance budge is investigated (see 2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part)</a:t>
            </a: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Simulations without intensity effects show that 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    the beam transport through all 3 RCS is not 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    substantially affected by the non-linear ramping 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0FDC0B8-5141-4D11-836F-9DA1A9E681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3AFD9-F346-452F-B26E-43A549843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8</a:t>
            </a:fld>
            <a:endParaRPr lang="en-GB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73EFAC6-8A6A-919A-5EC6-AB6CC3817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5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FBE8D9E7-0524-7264-75D4-F912D2DC30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35381" y="4272424"/>
            <a:ext cx="3216899" cy="22685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A913CC-34D8-21DC-C7D1-FC4C2E89209F}"/>
              </a:ext>
            </a:extLst>
          </p:cNvPr>
          <p:cNvSpPr txBox="1"/>
          <p:nvPr/>
        </p:nvSpPr>
        <p:spPr>
          <a:xfrm>
            <a:off x="10240447" y="4929860"/>
            <a:ext cx="19515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Beam transport through 3 RCSs, without intensity effects to observe effect of ramping,</a:t>
            </a:r>
            <a:r>
              <a:rPr lang="pt-BR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n</a:t>
            </a:r>
            <a:r>
              <a:rPr lang="pt-BR" sz="12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pt-BR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=48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6373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4" y="1255414"/>
            <a:ext cx="1047038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Different magnetic ramping functions and their influence on accelerator performance, RF gradient, synchrotron phase, and bunch stability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Emittance growth versus number of RF stations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6771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Outline:</a:t>
            </a: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9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E693C5D4-FC82-457F-9231-4899C73F0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33FBD6E0-06CD-4C55-BBFE-133BF7B37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64A087-D701-4C5C-A64B-1DD856E18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9</a:t>
            </a:fld>
            <a:endParaRPr lang="en-GB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C8CD034F-A7E0-F1F5-4D39-2F0F80D2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</p:spTree>
    <p:extLst>
      <p:ext uri="{BB962C8B-B14F-4D97-AF65-F5344CB8AC3E}">
        <p14:creationId xmlns:p14="http://schemas.microsoft.com/office/powerpoint/2010/main" val="164482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32334</TotalTime>
  <Words>1448</Words>
  <Application>Microsoft Office PowerPoint</Application>
  <PresentationFormat>Widescreen</PresentationFormat>
  <Paragraphs>276</Paragraphs>
  <Slides>16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Mangal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Batsch</dc:creator>
  <cp:lastModifiedBy>Fabian Batsch</cp:lastModifiedBy>
  <cp:revision>249</cp:revision>
  <dcterms:created xsi:type="dcterms:W3CDTF">2021-11-30T15:27:12Z</dcterms:created>
  <dcterms:modified xsi:type="dcterms:W3CDTF">2022-09-13T13:53:48Z</dcterms:modified>
</cp:coreProperties>
</file>