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3" r:id="rId5"/>
    <p:sldId id="262" r:id="rId6"/>
    <p:sldId id="385" r:id="rId7"/>
    <p:sldId id="387" r:id="rId8"/>
    <p:sldId id="392" r:id="rId9"/>
    <p:sldId id="386" r:id="rId10"/>
    <p:sldId id="418" r:id="rId11"/>
    <p:sldId id="397" r:id="rId12"/>
    <p:sldId id="399" r:id="rId13"/>
    <p:sldId id="394" r:id="rId14"/>
    <p:sldId id="335" r:id="rId15"/>
    <p:sldId id="419" r:id="rId16"/>
    <p:sldId id="421" r:id="rId17"/>
    <p:sldId id="358" r:id="rId18"/>
    <p:sldId id="377" r:id="rId19"/>
    <p:sldId id="401" r:id="rId20"/>
    <p:sldId id="400" r:id="rId21"/>
    <p:sldId id="402" r:id="rId22"/>
    <p:sldId id="354" r:id="rId23"/>
    <p:sldId id="350" r:id="rId24"/>
    <p:sldId id="403" r:id="rId25"/>
    <p:sldId id="359" r:id="rId26"/>
    <p:sldId id="361" r:id="rId27"/>
    <p:sldId id="393" r:id="rId28"/>
    <p:sldId id="409" r:id="rId29"/>
    <p:sldId id="357" r:id="rId30"/>
    <p:sldId id="427" r:id="rId31"/>
    <p:sldId id="428" r:id="rId32"/>
    <p:sldId id="301" r:id="rId33"/>
    <p:sldId id="416" r:id="rId34"/>
    <p:sldId id="424" r:id="rId35"/>
    <p:sldId id="422" r:id="rId36"/>
    <p:sldId id="388" r:id="rId37"/>
    <p:sldId id="389" r:id="rId38"/>
    <p:sldId id="396" r:id="rId39"/>
    <p:sldId id="423" r:id="rId40"/>
    <p:sldId id="413" r:id="rId41"/>
    <p:sldId id="348" r:id="rId4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80" d="100"/>
          <a:sy n="80" d="100"/>
        </p:scale>
        <p:origin x="802" y="125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F25FB5-9EB3-4A97-AC9B-3A9C4F7D68F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F27019-8394-4970-AB1B-693F6402F7A9}">
      <dgm:prSet phldrT="[Text]"/>
      <dgm:spPr>
        <a:xfrm>
          <a:off x="2988" y="992440"/>
          <a:ext cx="926386" cy="55583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tightness validation of Q1-TAXS vacuum instrumentation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CB37C6-2B83-4C5A-87D8-440500C507C5}" type="parTrans" cxnId="{99887D3B-CD57-4167-BE2B-D0631985B6D4}">
      <dgm:prSet/>
      <dgm:spPr/>
      <dgm:t>
        <a:bodyPr/>
        <a:lstStyle/>
        <a:p>
          <a:endParaRPr lang="en-US"/>
        </a:p>
      </dgm:t>
    </dgm:pt>
    <dgm:pt modelId="{5D05B730-8ACD-4170-9071-B417CDCE9D2F}" type="sibTrans" cxnId="{99887D3B-CD57-4167-BE2B-D0631985B6D4}">
      <dgm:prSet/>
      <dgm:spPr>
        <a:xfrm rot="5400000">
          <a:off x="367984" y="1613119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D698E31-F041-435B-94CA-66FA97F38299}">
      <dgm:prSet/>
      <dgm:spPr>
        <a:xfrm>
          <a:off x="1299929" y="66053"/>
          <a:ext cx="926386" cy="555832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Q1-TAXS vacuum equipment assembly on Q1 cryostat [B]</a:t>
          </a:r>
          <a:endParaRPr lang="en-US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9672217-7289-4722-8109-88649565F1A4}" type="parTrans" cxnId="{3EF28318-76F2-453B-8FAE-4CE2A4F43305}">
      <dgm:prSet/>
      <dgm:spPr/>
      <dgm:t>
        <a:bodyPr/>
        <a:lstStyle/>
        <a:p>
          <a:endParaRPr lang="en-US"/>
        </a:p>
      </dgm:t>
    </dgm:pt>
    <dgm:pt modelId="{A86CAB45-C633-4330-8169-C8F8174EE517}" type="sibTrans" cxnId="{3EF28318-76F2-453B-8FAE-4CE2A4F43305}">
      <dgm:prSet/>
      <dgm:spPr>
        <a:xfrm>
          <a:off x="2307838" y="229097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C5704D2-B708-454A-97BA-8CB683EFD465}">
      <dgm:prSet/>
      <dgm:spPr>
        <a:xfrm>
          <a:off x="3893813" y="66053"/>
          <a:ext cx="926386" cy="55583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Assembly of pumping lines </a:t>
          </a:r>
          <a:r>
            <a:rPr lang="en-GB" b="1" dirty="0" smtClean="0">
              <a:solidFill>
                <a:srgbClr val="FF0000"/>
              </a:solidFill>
              <a:latin typeface="Calibri"/>
              <a:ea typeface="+mn-ea"/>
              <a:cs typeface="+mn-cs"/>
            </a:rPr>
            <a:t>and M1 support on TAXS</a:t>
          </a:r>
          <a:endParaRPr lang="en-US" b="1" dirty="0" smtClean="0">
            <a:solidFill>
              <a:srgbClr val="FF0000"/>
            </a:solidFill>
            <a:latin typeface="Calibri"/>
            <a:ea typeface="+mn-ea"/>
            <a:cs typeface="+mn-cs"/>
          </a:endParaRPr>
        </a:p>
      </dgm:t>
    </dgm:pt>
    <dgm:pt modelId="{15FB7286-CDDD-46C3-9EFE-4395016FBD27}" type="parTrans" cxnId="{36B6E7CA-79BE-460F-B31C-04DB9D55BA3A}">
      <dgm:prSet/>
      <dgm:spPr/>
      <dgm:t>
        <a:bodyPr/>
        <a:lstStyle/>
        <a:p>
          <a:endParaRPr lang="en-US"/>
        </a:p>
      </dgm:t>
    </dgm:pt>
    <dgm:pt modelId="{E7BAC9A4-96A9-4980-8742-71E5E9759F32}" type="sibTrans" cxnId="{36B6E7CA-79BE-460F-B31C-04DB9D55BA3A}">
      <dgm:prSet/>
      <dgm:spPr>
        <a:xfrm>
          <a:off x="4901722" y="229097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2E4BF92-5659-436D-B49E-8005F3A18482}">
      <dgm:prSet/>
      <dgm:spPr>
        <a:xfrm>
          <a:off x="3893813" y="1918827"/>
          <a:ext cx="926386" cy="55583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Experimental chamber installation and connection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44DD210-3D5F-4D23-ACA9-C1C6A4E1F6F2}" type="parTrans" cxnId="{8B8FC00F-D98A-47FA-B618-E06D2D980D26}">
      <dgm:prSet/>
      <dgm:spPr/>
      <dgm:t>
        <a:bodyPr/>
        <a:lstStyle/>
        <a:p>
          <a:endParaRPr lang="en-US"/>
        </a:p>
      </dgm:t>
    </dgm:pt>
    <dgm:pt modelId="{3C20CB4F-81E7-43F1-8B04-D2E7DCA164B6}" type="sibTrans" cxnId="{8B8FC00F-D98A-47FA-B618-E06D2D980D26}">
      <dgm:prSet/>
      <dgm:spPr>
        <a:xfrm>
          <a:off x="4901722" y="2081871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369EC72-ED54-4507-86FB-2E1AEFCDC6F3}">
      <dgm:prSet/>
      <dgm:spPr>
        <a:xfrm>
          <a:off x="2596871" y="66053"/>
          <a:ext cx="926386" cy="555832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Q1 installation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027C054-0AFE-4325-BAA7-AABD153C6173}" type="parTrans" cxnId="{67A13B6F-668F-4374-88CF-B8CDB1BAB505}">
      <dgm:prSet/>
      <dgm:spPr/>
      <dgm:t>
        <a:bodyPr/>
        <a:lstStyle/>
        <a:p>
          <a:endParaRPr lang="en-US"/>
        </a:p>
      </dgm:t>
    </dgm:pt>
    <dgm:pt modelId="{7C192C01-0107-474D-AB0C-9AAC542E6F97}" type="sibTrans" cxnId="{67A13B6F-668F-4374-88CF-B8CDB1BAB505}">
      <dgm:prSet/>
      <dgm:spPr>
        <a:xfrm>
          <a:off x="3604780" y="229097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CEEEBAD-8CE4-4134-BCDA-7ED7DA9A340B}">
      <dgm:prSet/>
      <dgm:spPr>
        <a:xfrm>
          <a:off x="2988" y="1918827"/>
          <a:ext cx="926386" cy="555832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M2-M3 support structure installation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BD7EFAB-B658-4152-9C71-058D169FAF3A}" type="parTrans" cxnId="{3E7B22AA-4895-4DFB-99CE-874ED816F751}">
      <dgm:prSet/>
      <dgm:spPr/>
      <dgm:t>
        <a:bodyPr/>
        <a:lstStyle/>
        <a:p>
          <a:endParaRPr lang="en-US"/>
        </a:p>
      </dgm:t>
    </dgm:pt>
    <dgm:pt modelId="{8EA6CC99-089B-4B3F-B168-C67603BEE0E8}" type="sibTrans" cxnId="{3E7B22AA-4895-4DFB-99CE-874ED816F751}">
      <dgm:prSet/>
      <dgm:spPr>
        <a:xfrm>
          <a:off x="1010897" y="2081871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2E56E22-2FEC-47DF-BA80-914199815F41}">
      <dgm:prSet/>
      <dgm:spPr>
        <a:xfrm>
          <a:off x="5190754" y="1918827"/>
          <a:ext cx="926386" cy="55583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M3-to-experimental chamber connection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1AAA700-12CB-4E25-9775-FD374C1AD43C}" type="parTrans" cxnId="{530038B7-4D4C-49A5-8438-CB51B7552038}">
      <dgm:prSet/>
      <dgm:spPr/>
      <dgm:t>
        <a:bodyPr/>
        <a:lstStyle/>
        <a:p>
          <a:endParaRPr lang="en-US"/>
        </a:p>
      </dgm:t>
    </dgm:pt>
    <dgm:pt modelId="{21EAB751-0884-411D-8560-D96D9CF395A1}" type="sibTrans" cxnId="{530038B7-4D4C-49A5-8438-CB51B7552038}">
      <dgm:prSet/>
      <dgm:spPr>
        <a:xfrm rot="5400000">
          <a:off x="5555751" y="2539506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B698E6F-A09A-4CED-9B5F-A694838F9CA5}">
      <dgm:prSet/>
      <dgm:spPr>
        <a:xfrm>
          <a:off x="5190754" y="66053"/>
          <a:ext cx="926386" cy="555832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TAXS installation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5FF60EF-50E7-4E31-B2EB-C33735C58BE8}" type="parTrans" cxnId="{7DC46481-C3DD-4B61-BE47-3CC440853FA0}">
      <dgm:prSet/>
      <dgm:spPr/>
      <dgm:t>
        <a:bodyPr/>
        <a:lstStyle/>
        <a:p>
          <a:endParaRPr lang="en-US"/>
        </a:p>
      </dgm:t>
    </dgm:pt>
    <dgm:pt modelId="{0DA9072B-EF42-4CA3-8587-6BA83933A936}" type="sibTrans" cxnId="{7DC46481-C3DD-4B61-BE47-3CC440853FA0}">
      <dgm:prSet/>
      <dgm:spPr>
        <a:xfrm rot="5400000">
          <a:off x="5555751" y="686732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85AE168-7B7A-4864-A439-6CFA7C244EF8}">
      <dgm:prSet/>
      <dgm:spPr>
        <a:xfrm>
          <a:off x="2988" y="66053"/>
          <a:ext cx="926386" cy="555832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Total/partial installation of pumping lines [A]</a:t>
          </a:r>
          <a:endParaRPr lang="en-US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38A2DC2-2DC2-4CA9-9FB7-D6DE63C0D3BC}" type="parTrans" cxnId="{B9FFE161-C71F-4FAE-BB10-2D73664EECD5}">
      <dgm:prSet/>
      <dgm:spPr/>
      <dgm:t>
        <a:bodyPr/>
        <a:lstStyle/>
        <a:p>
          <a:endParaRPr lang="en-US"/>
        </a:p>
      </dgm:t>
    </dgm:pt>
    <dgm:pt modelId="{1778E3E0-ED84-4BA2-AFB0-C139A21CC6C9}" type="sibTrans" cxnId="{B9FFE161-C71F-4FAE-BB10-2D73664EECD5}">
      <dgm:prSet/>
      <dgm:spPr>
        <a:xfrm>
          <a:off x="1010897" y="229097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5F8539E-DAD5-4C74-B991-B51DBA23EC1F}">
      <dgm:prSet/>
      <dgm:spPr>
        <a:xfrm>
          <a:off x="2596871" y="1918827"/>
          <a:ext cx="926386" cy="55583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M2 and M3 interconnections</a:t>
          </a:r>
          <a:endParaRPr lang="en-US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540C927-0C08-4D93-AB1B-CB3C13C713D1}" type="parTrans" cxnId="{EDA168A4-0B9B-4D65-BD42-2CD2C9F7930A}">
      <dgm:prSet/>
      <dgm:spPr/>
      <dgm:t>
        <a:bodyPr/>
        <a:lstStyle/>
        <a:p>
          <a:endParaRPr lang="en-US"/>
        </a:p>
      </dgm:t>
    </dgm:pt>
    <dgm:pt modelId="{ADE392E5-1D70-4C91-9C74-8E1700683095}" type="sibTrans" cxnId="{EDA168A4-0B9B-4D65-BD42-2CD2C9F7930A}">
      <dgm:prSet/>
      <dgm:spPr>
        <a:xfrm>
          <a:off x="3604780" y="2081871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5CB6519-77EE-43FC-A0B6-BCD0BAF3F548}">
      <dgm:prSet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Q1-TAXS vacuum equipment connection to Q1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CED6BAC-C56A-43E2-B185-D18BCEC84ED7}" type="parTrans" cxnId="{B17A4616-A28A-40E0-B3BD-E8C4CBD0D60F}">
      <dgm:prSet/>
      <dgm:spPr/>
      <dgm:t>
        <a:bodyPr/>
        <a:lstStyle/>
        <a:p>
          <a:endParaRPr lang="en-US"/>
        </a:p>
      </dgm:t>
    </dgm:pt>
    <dgm:pt modelId="{8E398BE3-A75B-4A6C-862E-0234D3AF980E}" type="sibTrans" cxnId="{B17A4616-A28A-40E0-B3BD-E8C4CBD0D60F}">
      <dgm:prSet/>
      <dgm:spPr/>
      <dgm:t>
        <a:bodyPr/>
        <a:lstStyle/>
        <a:p>
          <a:endParaRPr lang="en-US"/>
        </a:p>
      </dgm:t>
    </dgm:pt>
    <dgm:pt modelId="{DE6625A6-C6F0-4814-8E5E-D817BFC38E31}">
      <dgm:prSet/>
      <dgm:spPr>
        <a:solidFill>
          <a:srgbClr val="4F81BD"/>
        </a:solidFill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TAXS chamber to Q1-TAXS instrumentation connection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02A7759-3E98-4BBE-91CF-CDD1F4D00963}" type="parTrans" cxnId="{3ECCA7C6-CF05-445D-B1A0-1FB678C5F2A3}">
      <dgm:prSet/>
      <dgm:spPr/>
      <dgm:t>
        <a:bodyPr/>
        <a:lstStyle/>
        <a:p>
          <a:endParaRPr lang="en-US"/>
        </a:p>
      </dgm:t>
    </dgm:pt>
    <dgm:pt modelId="{C13B6DCA-6767-4DA9-869F-EC749C2AACE3}" type="sibTrans" cxnId="{3ECCA7C6-CF05-445D-B1A0-1FB678C5F2A3}">
      <dgm:prSet/>
      <dgm:spPr/>
      <dgm:t>
        <a:bodyPr/>
        <a:lstStyle/>
        <a:p>
          <a:endParaRPr lang="en-US"/>
        </a:p>
      </dgm:t>
    </dgm:pt>
    <dgm:pt modelId="{CB330047-DB81-463F-A22C-21946F6820B9}">
      <dgm:prSet phldrT="[Text]"/>
      <dgm:spPr>
        <a:xfrm>
          <a:off x="5190754" y="992440"/>
          <a:ext cx="926386" cy="555832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Pumping lines installation completeness (Q1-TAXS area) [A]</a:t>
          </a:r>
        </a:p>
      </dgm:t>
    </dgm:pt>
    <dgm:pt modelId="{9AF13A4A-6544-45E4-86BB-1BD44E198E4C}" type="sibTrans" cxnId="{50E60F0F-2C9C-4EFD-880C-455755F23736}">
      <dgm:prSet/>
      <dgm:spPr>
        <a:xfrm rot="10800000">
          <a:off x="4912838" y="1155484"/>
          <a:ext cx="196394" cy="22974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6F7FA52-A34D-401F-80C1-88224C23B62D}" type="parTrans" cxnId="{50E60F0F-2C9C-4EFD-880C-455755F23736}">
      <dgm:prSet/>
      <dgm:spPr/>
      <dgm:t>
        <a:bodyPr/>
        <a:lstStyle/>
        <a:p>
          <a:endParaRPr lang="en-US"/>
        </a:p>
      </dgm:t>
    </dgm:pt>
    <dgm:pt modelId="{45DC9C22-D291-4926-9665-73E734CE3BCA}">
      <dgm:prSet/>
      <dgm:spPr>
        <a:solidFill>
          <a:srgbClr val="4F81BD"/>
        </a:solidFill>
      </dgm:spPr>
      <dgm:t>
        <a:bodyPr/>
        <a:lstStyle/>
        <a:p>
          <a:r>
            <a:rPr lang="en-US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M2-M3 support </a:t>
          </a:r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structure pre-alignment 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61BDB0F-FE8A-42DF-AF0D-3981F8BC3308}" type="parTrans" cxnId="{9FAC7E93-DD03-4041-B05F-0F62F8F602A3}">
      <dgm:prSet/>
      <dgm:spPr/>
      <dgm:t>
        <a:bodyPr/>
        <a:lstStyle/>
        <a:p>
          <a:endParaRPr lang="en-US"/>
        </a:p>
      </dgm:t>
    </dgm:pt>
    <dgm:pt modelId="{A3D2E3EF-6C12-4C78-96E7-13EBDE07897C}" type="sibTrans" cxnId="{9FAC7E93-DD03-4041-B05F-0F62F8F602A3}">
      <dgm:prSet/>
      <dgm:spPr/>
      <dgm:t>
        <a:bodyPr/>
        <a:lstStyle/>
        <a:p>
          <a:endParaRPr lang="en-US"/>
        </a:p>
      </dgm:t>
    </dgm:pt>
    <dgm:pt modelId="{6EFA7180-F571-4D61-B9B9-F7E9F41F6B0B}">
      <dgm:prSet/>
      <dgm:spPr>
        <a:solidFill>
          <a:srgbClr val="4F81BD"/>
        </a:solidFill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 and M3 installation [B]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8945DCB-E731-4CA5-BCFE-0DBF31CBC603}" type="parTrans" cxnId="{57F64D74-6632-4A7A-8A77-020A1208CE55}">
      <dgm:prSet/>
      <dgm:spPr/>
      <dgm:t>
        <a:bodyPr/>
        <a:lstStyle/>
        <a:p>
          <a:endParaRPr lang="en-US"/>
        </a:p>
      </dgm:t>
    </dgm:pt>
    <dgm:pt modelId="{26AAA34E-D57B-4ADA-937B-932F096698AA}" type="sibTrans" cxnId="{57F64D74-6632-4A7A-8A77-020A1208CE55}">
      <dgm:prSet/>
      <dgm:spPr/>
      <dgm:t>
        <a:bodyPr/>
        <a:lstStyle/>
        <a:p>
          <a:endParaRPr lang="en-US"/>
        </a:p>
      </dgm:t>
    </dgm:pt>
    <dgm:pt modelId="{6A87450B-E319-4D78-AFD2-645E46BE6197}">
      <dgm:prSet/>
      <dgm:spPr>
        <a:solidFill>
          <a:srgbClr val="4F81BD"/>
        </a:solidFill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M1 installation [B]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9536149-4D73-46C6-B76C-66591E7530C5}" type="parTrans" cxnId="{37630F9A-7B81-4D42-A979-F62C9D44A3C0}">
      <dgm:prSet/>
      <dgm:spPr/>
      <dgm:t>
        <a:bodyPr/>
        <a:lstStyle/>
        <a:p>
          <a:endParaRPr lang="en-US"/>
        </a:p>
      </dgm:t>
    </dgm:pt>
    <dgm:pt modelId="{6875390E-466E-42EE-ADB1-27898385A1E6}" type="sibTrans" cxnId="{37630F9A-7B81-4D42-A979-F62C9D44A3C0}">
      <dgm:prSet/>
      <dgm:spPr/>
      <dgm:t>
        <a:bodyPr/>
        <a:lstStyle/>
        <a:p>
          <a:endParaRPr lang="en-US"/>
        </a:p>
      </dgm:t>
    </dgm:pt>
    <dgm:pt modelId="{01539F4B-CF0D-440B-8FCC-6FA020690E67}">
      <dgm:prSet/>
      <dgm:spPr>
        <a:solidFill>
          <a:srgbClr val="4F81BD"/>
        </a:solidFill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M1 connection to TAXS </a:t>
          </a:r>
          <a:r>
            <a:rPr lang="en-GB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beampipe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186CA99-7B42-4779-9FEC-00F8C77EEC6E}" type="parTrans" cxnId="{C20DDC2F-887E-45F4-800B-D8468F8D4BBE}">
      <dgm:prSet/>
      <dgm:spPr/>
      <dgm:t>
        <a:bodyPr/>
        <a:lstStyle/>
        <a:p>
          <a:endParaRPr lang="en-US"/>
        </a:p>
      </dgm:t>
    </dgm:pt>
    <dgm:pt modelId="{797C0D8F-CA1E-4F00-92BD-308C90B5C94C}" type="sibTrans" cxnId="{C20DDC2F-887E-45F4-800B-D8468F8D4BBE}">
      <dgm:prSet/>
      <dgm:spPr/>
      <dgm:t>
        <a:bodyPr/>
        <a:lstStyle/>
        <a:p>
          <a:endParaRPr lang="en-US"/>
        </a:p>
      </dgm:t>
    </dgm:pt>
    <dgm:pt modelId="{73F3EA5D-CB72-4D28-AEA4-833343F4501D}">
      <dgm:prSet/>
      <dgm:spPr>
        <a:solidFill>
          <a:srgbClr val="4F81BD"/>
        </a:solidFill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Pumping lines installation completeness (VAX area) [A]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9FFB403-3152-409F-ADB8-4DCA3EA43DCE}" type="parTrans" cxnId="{19F058B7-E7CA-4E9E-ACF2-471CD903196F}">
      <dgm:prSet/>
      <dgm:spPr/>
      <dgm:t>
        <a:bodyPr/>
        <a:lstStyle/>
        <a:p>
          <a:endParaRPr lang="en-US"/>
        </a:p>
      </dgm:t>
    </dgm:pt>
    <dgm:pt modelId="{32353996-0F13-4981-9DDA-311CF8D10747}" type="sibTrans" cxnId="{19F058B7-E7CA-4E9E-ACF2-471CD903196F}">
      <dgm:prSet/>
      <dgm:spPr/>
      <dgm:t>
        <a:bodyPr/>
        <a:lstStyle/>
        <a:p>
          <a:endParaRPr lang="en-US"/>
        </a:p>
      </dgm:t>
    </dgm:pt>
    <dgm:pt modelId="{CAD1A7E7-B60C-4EEA-ABE6-25C07F879B32}">
      <dgm:prSet phldrT="[Text]"/>
      <dgm:spPr>
        <a:xfrm>
          <a:off x="2988" y="992440"/>
          <a:ext cx="926386" cy="55583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tightness validation of pumping line connection at Q1-TAXS area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E14D543-991E-4CA6-B084-79369C33DA45}" type="parTrans" cxnId="{329D6914-2E0C-4CB4-844F-4F1A748FDA43}">
      <dgm:prSet/>
      <dgm:spPr/>
      <dgm:t>
        <a:bodyPr/>
        <a:lstStyle/>
        <a:p>
          <a:endParaRPr lang="en-US"/>
        </a:p>
      </dgm:t>
    </dgm:pt>
    <dgm:pt modelId="{51CFF242-FD71-4BB5-964E-2C2E28C6868C}" type="sibTrans" cxnId="{329D6914-2E0C-4CB4-844F-4F1A748FDA43}">
      <dgm:prSet/>
      <dgm:spPr/>
      <dgm:t>
        <a:bodyPr/>
        <a:lstStyle/>
        <a:p>
          <a:endParaRPr lang="en-US"/>
        </a:p>
      </dgm:t>
    </dgm:pt>
    <dgm:pt modelId="{795AADC5-7370-4C74-87AC-D87B48143591}">
      <dgm:prSet/>
      <dgm:spPr>
        <a:solidFill>
          <a:srgbClr val="4F81BD"/>
        </a:solidFill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Electrical and compressed air connection checks (M1, M2, M3)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9252854-2129-40A7-8B33-970D748540C2}" type="parTrans" cxnId="{70ECDE3E-2208-47A1-9DD4-F93F12B3E085}">
      <dgm:prSet/>
      <dgm:spPr/>
      <dgm:t>
        <a:bodyPr/>
        <a:lstStyle/>
        <a:p>
          <a:endParaRPr lang="en-US"/>
        </a:p>
      </dgm:t>
    </dgm:pt>
    <dgm:pt modelId="{47EF0B5F-7CF4-4E18-9593-217677A0047B}" type="sibTrans" cxnId="{70ECDE3E-2208-47A1-9DD4-F93F12B3E085}">
      <dgm:prSet/>
      <dgm:spPr/>
      <dgm:t>
        <a:bodyPr/>
        <a:lstStyle/>
        <a:p>
          <a:endParaRPr lang="en-US"/>
        </a:p>
      </dgm:t>
    </dgm:pt>
    <dgm:pt modelId="{4CE9B8DC-9EE6-4DA0-9133-5727E291C58A}" type="pres">
      <dgm:prSet presAssocID="{60F25FB5-9EB3-4A97-AC9B-3A9C4F7D68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4CD1D7-8B5D-4AC7-89C5-5888EFAC0EF2}" type="pres">
      <dgm:prSet presAssocID="{D85AE168-7B7A-4864-A439-6CFA7C244EF8}" presName="node" presStyleLbl="node1" presStyleIdx="0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EA1E8-65E3-4E19-BE1D-C72FC37A18BF}" type="pres">
      <dgm:prSet presAssocID="{1778E3E0-ED84-4BA2-AFB0-C139A21CC6C9}" presName="sibTrans" presStyleLbl="sibTrans2D1" presStyleIdx="0" presStyleCnt="19"/>
      <dgm:spPr/>
      <dgm:t>
        <a:bodyPr/>
        <a:lstStyle/>
        <a:p>
          <a:endParaRPr lang="en-US"/>
        </a:p>
      </dgm:t>
    </dgm:pt>
    <dgm:pt modelId="{C21907D5-1EDC-4C3C-AFCC-167A395E1E79}" type="pres">
      <dgm:prSet presAssocID="{1778E3E0-ED84-4BA2-AFB0-C139A21CC6C9}" presName="connectorText" presStyleLbl="sibTrans2D1" presStyleIdx="0" presStyleCnt="19"/>
      <dgm:spPr/>
      <dgm:t>
        <a:bodyPr/>
        <a:lstStyle/>
        <a:p>
          <a:endParaRPr lang="en-US"/>
        </a:p>
      </dgm:t>
    </dgm:pt>
    <dgm:pt modelId="{03D09784-FC11-4115-9749-0AF03109C55A}" type="pres">
      <dgm:prSet presAssocID="{1D698E31-F041-435B-94CA-66FA97F38299}" presName="node" presStyleLbl="node1" presStyleIdx="1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3F459C-0629-4D1D-8CB3-3D6E7F1E64C2}" type="pres">
      <dgm:prSet presAssocID="{A86CAB45-C633-4330-8169-C8F8174EE517}" presName="sibTrans" presStyleLbl="sibTrans2D1" presStyleIdx="1" presStyleCnt="19"/>
      <dgm:spPr/>
      <dgm:t>
        <a:bodyPr/>
        <a:lstStyle/>
        <a:p>
          <a:endParaRPr lang="en-US"/>
        </a:p>
      </dgm:t>
    </dgm:pt>
    <dgm:pt modelId="{3265A9E2-17FE-48B5-9603-C2A454B70334}" type="pres">
      <dgm:prSet presAssocID="{A86CAB45-C633-4330-8169-C8F8174EE517}" presName="connectorText" presStyleLbl="sibTrans2D1" presStyleIdx="1" presStyleCnt="19"/>
      <dgm:spPr/>
      <dgm:t>
        <a:bodyPr/>
        <a:lstStyle/>
        <a:p>
          <a:endParaRPr lang="en-US"/>
        </a:p>
      </dgm:t>
    </dgm:pt>
    <dgm:pt modelId="{9E9A75DD-CDC8-47A3-B08A-C03358F83604}" type="pres">
      <dgm:prSet presAssocID="{05CB6519-77EE-43FC-A0B6-BCD0BAF3F548}" presName="node" presStyleLbl="node1" presStyleIdx="2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643FD-04C6-4A8C-A4DE-C7A4DDA0BFE2}" type="pres">
      <dgm:prSet presAssocID="{8E398BE3-A75B-4A6C-862E-0234D3AF980E}" presName="sibTrans" presStyleLbl="sibTrans2D1" presStyleIdx="2" presStyleCnt="19"/>
      <dgm:spPr/>
      <dgm:t>
        <a:bodyPr/>
        <a:lstStyle/>
        <a:p>
          <a:endParaRPr lang="en-US"/>
        </a:p>
      </dgm:t>
    </dgm:pt>
    <dgm:pt modelId="{CCC5A410-9533-4E52-A45A-44E9C0E4A888}" type="pres">
      <dgm:prSet presAssocID="{8E398BE3-A75B-4A6C-862E-0234D3AF980E}" presName="connectorText" presStyleLbl="sibTrans2D1" presStyleIdx="2" presStyleCnt="19"/>
      <dgm:spPr/>
      <dgm:t>
        <a:bodyPr/>
        <a:lstStyle/>
        <a:p>
          <a:endParaRPr lang="en-US"/>
        </a:p>
      </dgm:t>
    </dgm:pt>
    <dgm:pt modelId="{90E19EB1-DC2F-4FC6-AE74-01BBC62311A5}" type="pres">
      <dgm:prSet presAssocID="{F369EC72-ED54-4507-86FB-2E1AEFCDC6F3}" presName="node" presStyleLbl="node1" presStyleIdx="3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0A377-9F17-4CA8-B1A6-0017A04105DC}" type="pres">
      <dgm:prSet presAssocID="{7C192C01-0107-474D-AB0C-9AAC542E6F97}" presName="sibTrans" presStyleLbl="sibTrans2D1" presStyleIdx="3" presStyleCnt="19"/>
      <dgm:spPr/>
      <dgm:t>
        <a:bodyPr/>
        <a:lstStyle/>
        <a:p>
          <a:endParaRPr lang="en-US"/>
        </a:p>
      </dgm:t>
    </dgm:pt>
    <dgm:pt modelId="{9B89E2F6-D50B-4954-A26B-4CFED4D1AE8D}" type="pres">
      <dgm:prSet presAssocID="{7C192C01-0107-474D-AB0C-9AAC542E6F97}" presName="connectorText" presStyleLbl="sibTrans2D1" presStyleIdx="3" presStyleCnt="19"/>
      <dgm:spPr/>
      <dgm:t>
        <a:bodyPr/>
        <a:lstStyle/>
        <a:p>
          <a:endParaRPr lang="en-US"/>
        </a:p>
      </dgm:t>
    </dgm:pt>
    <dgm:pt modelId="{7B9DC6A5-125A-4629-BCF4-55C9B13E0629}" type="pres">
      <dgm:prSet presAssocID="{4C5704D2-B708-454A-97BA-8CB683EFD465}" presName="node" presStyleLbl="node1" presStyleIdx="4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623E4B-69C0-4748-8C7C-D2D36F65DAC0}" type="pres">
      <dgm:prSet presAssocID="{E7BAC9A4-96A9-4980-8742-71E5E9759F32}" presName="sibTrans" presStyleLbl="sibTrans2D1" presStyleIdx="4" presStyleCnt="19"/>
      <dgm:spPr/>
      <dgm:t>
        <a:bodyPr/>
        <a:lstStyle/>
        <a:p>
          <a:endParaRPr lang="en-US"/>
        </a:p>
      </dgm:t>
    </dgm:pt>
    <dgm:pt modelId="{15D9A877-28D2-4603-AE50-FF9D4910E778}" type="pres">
      <dgm:prSet presAssocID="{E7BAC9A4-96A9-4980-8742-71E5E9759F32}" presName="connectorText" presStyleLbl="sibTrans2D1" presStyleIdx="4" presStyleCnt="19"/>
      <dgm:spPr/>
      <dgm:t>
        <a:bodyPr/>
        <a:lstStyle/>
        <a:p>
          <a:endParaRPr lang="en-US"/>
        </a:p>
      </dgm:t>
    </dgm:pt>
    <dgm:pt modelId="{3F21FD82-A9E8-4F87-A6F6-4A221F88AF47}" type="pres">
      <dgm:prSet presAssocID="{4B698E6F-A09A-4CED-9B5F-A694838F9CA5}" presName="node" presStyleLbl="node1" presStyleIdx="5" presStyleCnt="2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0C26E861-DBDF-488A-9FB7-98F2CEC60E0C}" type="pres">
      <dgm:prSet presAssocID="{0DA9072B-EF42-4CA3-8587-6BA83933A936}" presName="sibTrans" presStyleLbl="sibTrans2D1" presStyleIdx="5" presStyleCnt="19"/>
      <dgm:spPr/>
      <dgm:t>
        <a:bodyPr/>
        <a:lstStyle/>
        <a:p>
          <a:endParaRPr lang="en-US"/>
        </a:p>
      </dgm:t>
    </dgm:pt>
    <dgm:pt modelId="{47795523-BE32-4CEC-B9E1-63C9DC978F24}" type="pres">
      <dgm:prSet presAssocID="{0DA9072B-EF42-4CA3-8587-6BA83933A936}" presName="connectorText" presStyleLbl="sibTrans2D1" presStyleIdx="5" presStyleCnt="19"/>
      <dgm:spPr/>
      <dgm:t>
        <a:bodyPr/>
        <a:lstStyle/>
        <a:p>
          <a:endParaRPr lang="en-US"/>
        </a:p>
      </dgm:t>
    </dgm:pt>
    <dgm:pt modelId="{DC80A80D-94F9-41A9-A89B-9BD9A78E3212}" type="pres">
      <dgm:prSet presAssocID="{CB330047-DB81-463F-A22C-21946F6820B9}" presName="node" presStyleLbl="node1" presStyleIdx="6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D9F76-06A4-4C50-83C6-42568A84E0F0}" type="pres">
      <dgm:prSet presAssocID="{9AF13A4A-6544-45E4-86BB-1BD44E198E4C}" presName="sibTrans" presStyleLbl="sibTrans2D1" presStyleIdx="6" presStyleCnt="19"/>
      <dgm:spPr/>
      <dgm:t>
        <a:bodyPr/>
        <a:lstStyle/>
        <a:p>
          <a:endParaRPr lang="en-US"/>
        </a:p>
      </dgm:t>
    </dgm:pt>
    <dgm:pt modelId="{930BE0D2-C646-43A6-87DB-98C4AD2CCED5}" type="pres">
      <dgm:prSet presAssocID="{9AF13A4A-6544-45E4-86BB-1BD44E198E4C}" presName="connectorText" presStyleLbl="sibTrans2D1" presStyleIdx="6" presStyleCnt="19"/>
      <dgm:spPr/>
      <dgm:t>
        <a:bodyPr/>
        <a:lstStyle/>
        <a:p>
          <a:endParaRPr lang="en-US"/>
        </a:p>
      </dgm:t>
    </dgm:pt>
    <dgm:pt modelId="{421E2334-98D8-48F1-B4DD-289F7245C720}" type="pres">
      <dgm:prSet presAssocID="{DE6625A6-C6F0-4814-8E5E-D817BFC38E31}" presName="node" presStyleLbl="node1" presStyleIdx="7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DDB91B-60C6-4676-94CB-04C6A353D09B}" type="pres">
      <dgm:prSet presAssocID="{C13B6DCA-6767-4DA9-869F-EC749C2AACE3}" presName="sibTrans" presStyleLbl="sibTrans2D1" presStyleIdx="7" presStyleCnt="19"/>
      <dgm:spPr/>
      <dgm:t>
        <a:bodyPr/>
        <a:lstStyle/>
        <a:p>
          <a:endParaRPr lang="en-US"/>
        </a:p>
      </dgm:t>
    </dgm:pt>
    <dgm:pt modelId="{74D315B4-2F57-4210-882A-3D2873F50B87}" type="pres">
      <dgm:prSet presAssocID="{C13B6DCA-6767-4DA9-869F-EC749C2AACE3}" presName="connectorText" presStyleLbl="sibTrans2D1" presStyleIdx="7" presStyleCnt="19"/>
      <dgm:spPr/>
      <dgm:t>
        <a:bodyPr/>
        <a:lstStyle/>
        <a:p>
          <a:endParaRPr lang="en-US"/>
        </a:p>
      </dgm:t>
    </dgm:pt>
    <dgm:pt modelId="{6D53378E-7836-4A86-BFFF-D32C17353BC0}" type="pres">
      <dgm:prSet presAssocID="{CAD1A7E7-B60C-4EEA-ABE6-25C07F879B32}" presName="node" presStyleLbl="node1" presStyleIdx="8" presStyleCnt="2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7E1C2F70-5D93-48BE-82CC-AB534790F206}" type="pres">
      <dgm:prSet presAssocID="{51CFF242-FD71-4BB5-964E-2C2E28C6868C}" presName="sibTrans" presStyleLbl="sibTrans2D1" presStyleIdx="8" presStyleCnt="1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603C072A-06D7-4670-A850-4BF8DE2725D3}" type="pres">
      <dgm:prSet presAssocID="{51CFF242-FD71-4BB5-964E-2C2E28C6868C}" presName="connectorText" presStyleLbl="sibTrans2D1" presStyleIdx="8" presStyleCnt="19"/>
      <dgm:spPr/>
      <dgm:t>
        <a:bodyPr/>
        <a:lstStyle/>
        <a:p>
          <a:endParaRPr lang="en-US"/>
        </a:p>
      </dgm:t>
    </dgm:pt>
    <dgm:pt modelId="{9F39F6A5-6136-4851-B10A-E153E3CA2949}" type="pres">
      <dgm:prSet presAssocID="{C5F27019-8394-4970-AB1B-693F6402F7A9}" presName="node" presStyleLbl="node1" presStyleIdx="9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208149-4A81-4017-B633-780B8D9E2019}" type="pres">
      <dgm:prSet presAssocID="{5D05B730-8ACD-4170-9071-B417CDCE9D2F}" presName="sibTrans" presStyleLbl="sibTrans2D1" presStyleIdx="9" presStyleCnt="1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5B03DF50-DDFE-47C3-84A6-0C18120D65FF}" type="pres">
      <dgm:prSet presAssocID="{5D05B730-8ACD-4170-9071-B417CDCE9D2F}" presName="connectorText" presStyleLbl="sibTrans2D1" presStyleIdx="9" presStyleCnt="19"/>
      <dgm:spPr/>
      <dgm:t>
        <a:bodyPr/>
        <a:lstStyle/>
        <a:p>
          <a:endParaRPr lang="en-US"/>
        </a:p>
      </dgm:t>
    </dgm:pt>
    <dgm:pt modelId="{57109AF9-381C-4C5E-B12F-86A387DD90C1}" type="pres">
      <dgm:prSet presAssocID="{2CEEEBAD-8CE4-4134-BCDA-7ED7DA9A340B}" presName="node" presStyleLbl="node1" presStyleIdx="10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78D82-50EA-4A78-B42D-5DD29DBDA98A}" type="pres">
      <dgm:prSet presAssocID="{8EA6CC99-089B-4B3F-B168-C67603BEE0E8}" presName="sibTrans" presStyleLbl="sibTrans2D1" presStyleIdx="10" presStyleCnt="19"/>
      <dgm:spPr/>
      <dgm:t>
        <a:bodyPr/>
        <a:lstStyle/>
        <a:p>
          <a:endParaRPr lang="en-US"/>
        </a:p>
      </dgm:t>
    </dgm:pt>
    <dgm:pt modelId="{71AA97AD-6FEC-4BBE-A347-B657444FCADC}" type="pres">
      <dgm:prSet presAssocID="{8EA6CC99-089B-4B3F-B168-C67603BEE0E8}" presName="connectorText" presStyleLbl="sibTrans2D1" presStyleIdx="10" presStyleCnt="19"/>
      <dgm:spPr/>
      <dgm:t>
        <a:bodyPr/>
        <a:lstStyle/>
        <a:p>
          <a:endParaRPr lang="en-US"/>
        </a:p>
      </dgm:t>
    </dgm:pt>
    <dgm:pt modelId="{955CD19D-AB80-4DE8-8235-0E998E76B6B8}" type="pres">
      <dgm:prSet presAssocID="{45DC9C22-D291-4926-9665-73E734CE3BCA}" presName="node" presStyleLbl="node1" presStyleIdx="11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E9934-D438-44A8-917B-10F36153DBC9}" type="pres">
      <dgm:prSet presAssocID="{A3D2E3EF-6C12-4C78-96E7-13EBDE07897C}" presName="sibTrans" presStyleLbl="sibTrans2D1" presStyleIdx="11" presStyleCnt="19"/>
      <dgm:spPr/>
      <dgm:t>
        <a:bodyPr/>
        <a:lstStyle/>
        <a:p>
          <a:endParaRPr lang="en-US"/>
        </a:p>
      </dgm:t>
    </dgm:pt>
    <dgm:pt modelId="{13DC7530-1CF4-46BD-9E3E-C994C4330494}" type="pres">
      <dgm:prSet presAssocID="{A3D2E3EF-6C12-4C78-96E7-13EBDE07897C}" presName="connectorText" presStyleLbl="sibTrans2D1" presStyleIdx="11" presStyleCnt="19"/>
      <dgm:spPr/>
      <dgm:t>
        <a:bodyPr/>
        <a:lstStyle/>
        <a:p>
          <a:endParaRPr lang="en-US"/>
        </a:p>
      </dgm:t>
    </dgm:pt>
    <dgm:pt modelId="{C3C953CB-477B-48EF-B4A1-8610E6B86E05}" type="pres">
      <dgm:prSet presAssocID="{73F3EA5D-CB72-4D28-AEA4-833343F4501D}" presName="node" presStyleLbl="node1" presStyleIdx="12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362D5-0FBD-45BB-BA70-EE272E10F095}" type="pres">
      <dgm:prSet presAssocID="{32353996-0F13-4981-9DDA-311CF8D10747}" presName="sibTrans" presStyleLbl="sibTrans2D1" presStyleIdx="12" presStyleCnt="19"/>
      <dgm:spPr/>
      <dgm:t>
        <a:bodyPr/>
        <a:lstStyle/>
        <a:p>
          <a:endParaRPr lang="en-US"/>
        </a:p>
      </dgm:t>
    </dgm:pt>
    <dgm:pt modelId="{2C9BCB86-9EFA-4727-B046-61F833E321BA}" type="pres">
      <dgm:prSet presAssocID="{32353996-0F13-4981-9DDA-311CF8D10747}" presName="connectorText" presStyleLbl="sibTrans2D1" presStyleIdx="12" presStyleCnt="19"/>
      <dgm:spPr/>
      <dgm:t>
        <a:bodyPr/>
        <a:lstStyle/>
        <a:p>
          <a:endParaRPr lang="en-US"/>
        </a:p>
      </dgm:t>
    </dgm:pt>
    <dgm:pt modelId="{5F0F40FC-83F1-40B3-961B-79D41C7BF66D}" type="pres">
      <dgm:prSet presAssocID="{6A87450B-E319-4D78-AFD2-645E46BE6197}" presName="node" presStyleLbl="node1" presStyleIdx="13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0A5B04-148C-4F2D-899B-05F2207C34A2}" type="pres">
      <dgm:prSet presAssocID="{6875390E-466E-42EE-ADB1-27898385A1E6}" presName="sibTrans" presStyleLbl="sibTrans2D1" presStyleIdx="13" presStyleCnt="19"/>
      <dgm:spPr/>
      <dgm:t>
        <a:bodyPr/>
        <a:lstStyle/>
        <a:p>
          <a:endParaRPr lang="en-US"/>
        </a:p>
      </dgm:t>
    </dgm:pt>
    <dgm:pt modelId="{808CAA42-ADC0-491D-A6CF-E5CF11AC7DF9}" type="pres">
      <dgm:prSet presAssocID="{6875390E-466E-42EE-ADB1-27898385A1E6}" presName="connectorText" presStyleLbl="sibTrans2D1" presStyleIdx="13" presStyleCnt="19"/>
      <dgm:spPr/>
      <dgm:t>
        <a:bodyPr/>
        <a:lstStyle/>
        <a:p>
          <a:endParaRPr lang="en-US"/>
        </a:p>
      </dgm:t>
    </dgm:pt>
    <dgm:pt modelId="{FEB8472C-4108-4CD4-8FF8-149234EC08B1}" type="pres">
      <dgm:prSet presAssocID="{01539F4B-CF0D-440B-8FCC-6FA020690E67}" presName="node" presStyleLbl="node1" presStyleIdx="14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7DEC5F-CFE5-4945-97BB-583E802FA479}" type="pres">
      <dgm:prSet presAssocID="{797C0D8F-CA1E-4F00-92BD-308C90B5C94C}" presName="sibTrans" presStyleLbl="sibTrans2D1" presStyleIdx="14" presStyleCnt="19"/>
      <dgm:spPr/>
      <dgm:t>
        <a:bodyPr/>
        <a:lstStyle/>
        <a:p>
          <a:endParaRPr lang="en-US"/>
        </a:p>
      </dgm:t>
    </dgm:pt>
    <dgm:pt modelId="{918CAEA6-652B-475B-8FD3-4791AF484611}" type="pres">
      <dgm:prSet presAssocID="{797C0D8F-CA1E-4F00-92BD-308C90B5C94C}" presName="connectorText" presStyleLbl="sibTrans2D1" presStyleIdx="14" presStyleCnt="19"/>
      <dgm:spPr/>
      <dgm:t>
        <a:bodyPr/>
        <a:lstStyle/>
        <a:p>
          <a:endParaRPr lang="en-US"/>
        </a:p>
      </dgm:t>
    </dgm:pt>
    <dgm:pt modelId="{13624674-B166-4AC9-80DF-CDFF97C1FDFA}" type="pres">
      <dgm:prSet presAssocID="{6EFA7180-F571-4D61-B9B9-F7E9F41F6B0B}" presName="node" presStyleLbl="node1" presStyleIdx="15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12CFB-81AB-493D-833C-6AFA8E74EA23}" type="pres">
      <dgm:prSet presAssocID="{26AAA34E-D57B-4ADA-937B-932F096698AA}" presName="sibTrans" presStyleLbl="sibTrans2D1" presStyleIdx="15" presStyleCnt="19"/>
      <dgm:spPr/>
      <dgm:t>
        <a:bodyPr/>
        <a:lstStyle/>
        <a:p>
          <a:endParaRPr lang="en-US"/>
        </a:p>
      </dgm:t>
    </dgm:pt>
    <dgm:pt modelId="{46A12E8F-CA54-4484-9816-1340C8F6AD23}" type="pres">
      <dgm:prSet presAssocID="{26AAA34E-D57B-4ADA-937B-932F096698AA}" presName="connectorText" presStyleLbl="sibTrans2D1" presStyleIdx="15" presStyleCnt="19"/>
      <dgm:spPr/>
      <dgm:t>
        <a:bodyPr/>
        <a:lstStyle/>
        <a:p>
          <a:endParaRPr lang="en-US"/>
        </a:p>
      </dgm:t>
    </dgm:pt>
    <dgm:pt modelId="{52D5FD93-9466-49ED-80FA-63E9623DBC54}" type="pres">
      <dgm:prSet presAssocID="{D5F8539E-DAD5-4C74-B991-B51DBA23EC1F}" presName="node" presStyleLbl="node1" presStyleIdx="16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35911C-99F9-4B2D-A7CF-C736BE1D50BD}" type="pres">
      <dgm:prSet presAssocID="{ADE392E5-1D70-4C91-9C74-8E1700683095}" presName="sibTrans" presStyleLbl="sibTrans2D1" presStyleIdx="16" presStyleCnt="19"/>
      <dgm:spPr/>
      <dgm:t>
        <a:bodyPr/>
        <a:lstStyle/>
        <a:p>
          <a:endParaRPr lang="en-US"/>
        </a:p>
      </dgm:t>
    </dgm:pt>
    <dgm:pt modelId="{1A366D4F-A729-4B5A-9AB2-E00298F150EE}" type="pres">
      <dgm:prSet presAssocID="{ADE392E5-1D70-4C91-9C74-8E1700683095}" presName="connectorText" presStyleLbl="sibTrans2D1" presStyleIdx="16" presStyleCnt="19"/>
      <dgm:spPr/>
      <dgm:t>
        <a:bodyPr/>
        <a:lstStyle/>
        <a:p>
          <a:endParaRPr lang="en-US"/>
        </a:p>
      </dgm:t>
    </dgm:pt>
    <dgm:pt modelId="{7A166FF5-FAC2-40FC-940D-0B87C50960D6}" type="pres">
      <dgm:prSet presAssocID="{795AADC5-7370-4C74-87AC-D87B48143591}" presName="node" presStyleLbl="node1" presStyleIdx="17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DF8D8-0180-4EE8-8963-FE9C0F56EABA}" type="pres">
      <dgm:prSet presAssocID="{47EF0B5F-7CF4-4E18-9593-217677A0047B}" presName="sibTrans" presStyleLbl="sibTrans2D1" presStyleIdx="17" presStyleCnt="19"/>
      <dgm:spPr/>
      <dgm:t>
        <a:bodyPr/>
        <a:lstStyle/>
        <a:p>
          <a:endParaRPr lang="en-US"/>
        </a:p>
      </dgm:t>
    </dgm:pt>
    <dgm:pt modelId="{BFE000F8-0DC1-45E8-B8ED-F6E1B4A87E9A}" type="pres">
      <dgm:prSet presAssocID="{47EF0B5F-7CF4-4E18-9593-217677A0047B}" presName="connectorText" presStyleLbl="sibTrans2D1" presStyleIdx="17" presStyleCnt="19"/>
      <dgm:spPr/>
      <dgm:t>
        <a:bodyPr/>
        <a:lstStyle/>
        <a:p>
          <a:endParaRPr lang="en-US"/>
        </a:p>
      </dgm:t>
    </dgm:pt>
    <dgm:pt modelId="{A2A4153F-92D7-4EB0-88F6-29907B6A07B3}" type="pres">
      <dgm:prSet presAssocID="{42E4BF92-5659-436D-B49E-8005F3A18482}" presName="node" presStyleLbl="node1" presStyleIdx="18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64F7F8-4CEC-479E-8D1A-D99A80225526}" type="pres">
      <dgm:prSet presAssocID="{3C20CB4F-81E7-43F1-8B04-D2E7DCA164B6}" presName="sibTrans" presStyleLbl="sibTrans2D1" presStyleIdx="18" presStyleCnt="19"/>
      <dgm:spPr/>
      <dgm:t>
        <a:bodyPr/>
        <a:lstStyle/>
        <a:p>
          <a:endParaRPr lang="en-US"/>
        </a:p>
      </dgm:t>
    </dgm:pt>
    <dgm:pt modelId="{BFFB6725-C9A5-4024-883F-801BF726E150}" type="pres">
      <dgm:prSet presAssocID="{3C20CB4F-81E7-43F1-8B04-D2E7DCA164B6}" presName="connectorText" presStyleLbl="sibTrans2D1" presStyleIdx="18" presStyleCnt="19"/>
      <dgm:spPr/>
      <dgm:t>
        <a:bodyPr/>
        <a:lstStyle/>
        <a:p>
          <a:endParaRPr lang="en-US"/>
        </a:p>
      </dgm:t>
    </dgm:pt>
    <dgm:pt modelId="{768CB8BB-D63C-4B16-B5CA-C31517CA637C}" type="pres">
      <dgm:prSet presAssocID="{82E56E22-2FEC-47DF-BA80-914199815F41}" presName="node" presStyleLbl="node1" presStyleIdx="19" presStyleCnt="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1CB38B-228F-49F1-9415-B12152A2D32A}" type="presOf" srcId="{A3D2E3EF-6C12-4C78-96E7-13EBDE07897C}" destId="{983E9934-D438-44A8-917B-10F36153DBC9}" srcOrd="0" destOrd="0" presId="urn:microsoft.com/office/officeart/2005/8/layout/process5"/>
    <dgm:cxn modelId="{FFC4E7D4-FBB3-4290-B8C4-6F182ED7F3DC}" type="presOf" srcId="{51CFF242-FD71-4BB5-964E-2C2E28C6868C}" destId="{603C072A-06D7-4670-A850-4BF8DE2725D3}" srcOrd="1" destOrd="0" presId="urn:microsoft.com/office/officeart/2005/8/layout/process5"/>
    <dgm:cxn modelId="{4CA063B5-5DC8-44A2-AEC6-D2469B7BFAD9}" type="presOf" srcId="{DE6625A6-C6F0-4814-8E5E-D817BFC38E31}" destId="{421E2334-98D8-48F1-B4DD-289F7245C720}" srcOrd="0" destOrd="0" presId="urn:microsoft.com/office/officeart/2005/8/layout/process5"/>
    <dgm:cxn modelId="{42254815-073E-4480-BD38-90B1701308EB}" type="presOf" srcId="{47EF0B5F-7CF4-4E18-9593-217677A0047B}" destId="{CFBDF8D8-0180-4EE8-8963-FE9C0F56EABA}" srcOrd="0" destOrd="0" presId="urn:microsoft.com/office/officeart/2005/8/layout/process5"/>
    <dgm:cxn modelId="{7DC46481-C3DD-4B61-BE47-3CC440853FA0}" srcId="{60F25FB5-9EB3-4A97-AC9B-3A9C4F7D68F7}" destId="{4B698E6F-A09A-4CED-9B5F-A694838F9CA5}" srcOrd="5" destOrd="0" parTransId="{55FF60EF-50E7-4E31-B2EB-C33735C58BE8}" sibTransId="{0DA9072B-EF42-4CA3-8587-6BA83933A936}"/>
    <dgm:cxn modelId="{7C071003-517B-4F35-B08D-004CA57DC436}" type="presOf" srcId="{9AF13A4A-6544-45E4-86BB-1BD44E198E4C}" destId="{930BE0D2-C646-43A6-87DB-98C4AD2CCED5}" srcOrd="1" destOrd="0" presId="urn:microsoft.com/office/officeart/2005/8/layout/process5"/>
    <dgm:cxn modelId="{0B84ACAF-3442-4335-BF12-C31763FC48B6}" type="presOf" srcId="{F369EC72-ED54-4507-86FB-2E1AEFCDC6F3}" destId="{90E19EB1-DC2F-4FC6-AE74-01BBC62311A5}" srcOrd="0" destOrd="0" presId="urn:microsoft.com/office/officeart/2005/8/layout/process5"/>
    <dgm:cxn modelId="{F56E0607-6C5F-49C0-B560-91B1D3636A20}" type="presOf" srcId="{42E4BF92-5659-436D-B49E-8005F3A18482}" destId="{A2A4153F-92D7-4EB0-88F6-29907B6A07B3}" srcOrd="0" destOrd="0" presId="urn:microsoft.com/office/officeart/2005/8/layout/process5"/>
    <dgm:cxn modelId="{047E58DB-C947-46D3-A496-BF011CA3AF2E}" type="presOf" srcId="{C13B6DCA-6767-4DA9-869F-EC749C2AACE3}" destId="{80DDB91B-60C6-4676-94CB-04C6A353D09B}" srcOrd="0" destOrd="0" presId="urn:microsoft.com/office/officeart/2005/8/layout/process5"/>
    <dgm:cxn modelId="{02D7724D-DABF-4C54-A390-61FB7D5E506E}" type="presOf" srcId="{8EA6CC99-089B-4B3F-B168-C67603BEE0E8}" destId="{98B78D82-50EA-4A78-B42D-5DD29DBDA98A}" srcOrd="0" destOrd="0" presId="urn:microsoft.com/office/officeart/2005/8/layout/process5"/>
    <dgm:cxn modelId="{57F64D74-6632-4A7A-8A77-020A1208CE55}" srcId="{60F25FB5-9EB3-4A97-AC9B-3A9C4F7D68F7}" destId="{6EFA7180-F571-4D61-B9B9-F7E9F41F6B0B}" srcOrd="15" destOrd="0" parTransId="{48945DCB-E731-4CA5-BCFE-0DBF31CBC603}" sibTransId="{26AAA34E-D57B-4ADA-937B-932F096698AA}"/>
    <dgm:cxn modelId="{B9FFE161-C71F-4FAE-BB10-2D73664EECD5}" srcId="{60F25FB5-9EB3-4A97-AC9B-3A9C4F7D68F7}" destId="{D85AE168-7B7A-4864-A439-6CFA7C244EF8}" srcOrd="0" destOrd="0" parTransId="{838A2DC2-2DC2-4CA9-9FB7-D6DE63C0D3BC}" sibTransId="{1778E3E0-ED84-4BA2-AFB0-C139A21CC6C9}"/>
    <dgm:cxn modelId="{E9808F32-0B1D-45C1-9BFC-6695174A64F6}" type="presOf" srcId="{5D05B730-8ACD-4170-9071-B417CDCE9D2F}" destId="{5B03DF50-DDFE-47C3-84A6-0C18120D65FF}" srcOrd="1" destOrd="0" presId="urn:microsoft.com/office/officeart/2005/8/layout/process5"/>
    <dgm:cxn modelId="{9A276366-4F74-46CC-A783-1AD04BF232E6}" type="presOf" srcId="{A3D2E3EF-6C12-4C78-96E7-13EBDE07897C}" destId="{13DC7530-1CF4-46BD-9E3E-C994C4330494}" srcOrd="1" destOrd="0" presId="urn:microsoft.com/office/officeart/2005/8/layout/process5"/>
    <dgm:cxn modelId="{7597C6E3-3196-446B-9D61-58353BB50795}" type="presOf" srcId="{3C20CB4F-81E7-43F1-8B04-D2E7DCA164B6}" destId="{BFFB6725-C9A5-4024-883F-801BF726E150}" srcOrd="1" destOrd="0" presId="urn:microsoft.com/office/officeart/2005/8/layout/process5"/>
    <dgm:cxn modelId="{7481E57F-1C66-4562-BFB3-6575628BB1B9}" type="presOf" srcId="{ADE392E5-1D70-4C91-9C74-8E1700683095}" destId="{1A366D4F-A729-4B5A-9AB2-E00298F150EE}" srcOrd="1" destOrd="0" presId="urn:microsoft.com/office/officeart/2005/8/layout/process5"/>
    <dgm:cxn modelId="{837F06FE-3B57-48EC-BE10-F05D6B9AF98D}" type="presOf" srcId="{9AF13A4A-6544-45E4-86BB-1BD44E198E4C}" destId="{0BCD9F76-06A4-4C50-83C6-42568A84E0F0}" srcOrd="0" destOrd="0" presId="urn:microsoft.com/office/officeart/2005/8/layout/process5"/>
    <dgm:cxn modelId="{50E60F0F-2C9C-4EFD-880C-455755F23736}" srcId="{60F25FB5-9EB3-4A97-AC9B-3A9C4F7D68F7}" destId="{CB330047-DB81-463F-A22C-21946F6820B9}" srcOrd="6" destOrd="0" parTransId="{06F7FA52-A34D-401F-80C1-88224C23B62D}" sibTransId="{9AF13A4A-6544-45E4-86BB-1BD44E198E4C}"/>
    <dgm:cxn modelId="{AA291582-836F-4D30-BCC2-C9237A4D9A79}" type="presOf" srcId="{C13B6DCA-6767-4DA9-869F-EC749C2AACE3}" destId="{74D315B4-2F57-4210-882A-3D2873F50B87}" srcOrd="1" destOrd="0" presId="urn:microsoft.com/office/officeart/2005/8/layout/process5"/>
    <dgm:cxn modelId="{4D6311BC-C44F-4D6A-8A2C-BDF4F991D2BB}" type="presOf" srcId="{6875390E-466E-42EE-ADB1-27898385A1E6}" destId="{480A5B04-148C-4F2D-899B-05F2207C34A2}" srcOrd="0" destOrd="0" presId="urn:microsoft.com/office/officeart/2005/8/layout/process5"/>
    <dgm:cxn modelId="{F237556A-8D2D-445B-BD9F-8FAFE41E43C0}" type="presOf" srcId="{82E56E22-2FEC-47DF-BA80-914199815F41}" destId="{768CB8BB-D63C-4B16-B5CA-C31517CA637C}" srcOrd="0" destOrd="0" presId="urn:microsoft.com/office/officeart/2005/8/layout/process5"/>
    <dgm:cxn modelId="{9A12B156-3504-4B15-BC83-1B6CE9E8FFD6}" type="presOf" srcId="{32353996-0F13-4981-9DDA-311CF8D10747}" destId="{A79362D5-0FBD-45BB-BA70-EE272E10F095}" srcOrd="0" destOrd="0" presId="urn:microsoft.com/office/officeart/2005/8/layout/process5"/>
    <dgm:cxn modelId="{3B021CFC-A01A-49AC-9975-48774C2274A9}" type="presOf" srcId="{5D05B730-8ACD-4170-9071-B417CDCE9D2F}" destId="{90208149-4A81-4017-B633-780B8D9E2019}" srcOrd="0" destOrd="0" presId="urn:microsoft.com/office/officeart/2005/8/layout/process5"/>
    <dgm:cxn modelId="{E4700E5C-F327-41DB-B4E6-5C87D2C0034F}" type="presOf" srcId="{797C0D8F-CA1E-4F00-92BD-308C90B5C94C}" destId="{918CAEA6-652B-475B-8FD3-4791AF484611}" srcOrd="1" destOrd="0" presId="urn:microsoft.com/office/officeart/2005/8/layout/process5"/>
    <dgm:cxn modelId="{68277A95-6FFD-48CD-9B7C-9E27BB4A4C51}" type="presOf" srcId="{05CB6519-77EE-43FC-A0B6-BCD0BAF3F548}" destId="{9E9A75DD-CDC8-47A3-B08A-C03358F83604}" srcOrd="0" destOrd="0" presId="urn:microsoft.com/office/officeart/2005/8/layout/process5"/>
    <dgm:cxn modelId="{29846380-9C5E-480A-882D-C4276908C312}" type="presOf" srcId="{01539F4B-CF0D-440B-8FCC-6FA020690E67}" destId="{FEB8472C-4108-4CD4-8FF8-149234EC08B1}" srcOrd="0" destOrd="0" presId="urn:microsoft.com/office/officeart/2005/8/layout/process5"/>
    <dgm:cxn modelId="{36B6E7CA-79BE-460F-B31C-04DB9D55BA3A}" srcId="{60F25FB5-9EB3-4A97-AC9B-3A9C4F7D68F7}" destId="{4C5704D2-B708-454A-97BA-8CB683EFD465}" srcOrd="4" destOrd="0" parTransId="{15FB7286-CDDD-46C3-9EFE-4395016FBD27}" sibTransId="{E7BAC9A4-96A9-4980-8742-71E5E9759F32}"/>
    <dgm:cxn modelId="{8D9EAE8F-0C75-4675-BEF2-5F242923F60C}" type="presOf" srcId="{51CFF242-FD71-4BB5-964E-2C2E28C6868C}" destId="{7E1C2F70-5D93-48BE-82CC-AB534790F206}" srcOrd="0" destOrd="0" presId="urn:microsoft.com/office/officeart/2005/8/layout/process5"/>
    <dgm:cxn modelId="{563D5544-8E6D-4046-9A75-49E0E1BE6A04}" type="presOf" srcId="{7C192C01-0107-474D-AB0C-9AAC542E6F97}" destId="{9B89E2F6-D50B-4954-A26B-4CFED4D1AE8D}" srcOrd="1" destOrd="0" presId="urn:microsoft.com/office/officeart/2005/8/layout/process5"/>
    <dgm:cxn modelId="{895239B8-DDE8-47CC-AEB0-3F2F8C4BCC03}" type="presOf" srcId="{8EA6CC99-089B-4B3F-B168-C67603BEE0E8}" destId="{71AA97AD-6FEC-4BBE-A347-B657444FCADC}" srcOrd="1" destOrd="0" presId="urn:microsoft.com/office/officeart/2005/8/layout/process5"/>
    <dgm:cxn modelId="{C191BFD5-4B17-40CF-9243-9A04214316F4}" type="presOf" srcId="{A86CAB45-C633-4330-8169-C8F8174EE517}" destId="{3265A9E2-17FE-48B5-9603-C2A454B70334}" srcOrd="1" destOrd="0" presId="urn:microsoft.com/office/officeart/2005/8/layout/process5"/>
    <dgm:cxn modelId="{B029F11B-CD36-43EB-95E4-94FE5A8D1D18}" type="presOf" srcId="{1778E3E0-ED84-4BA2-AFB0-C139A21CC6C9}" destId="{9D7EA1E8-65E3-4E19-BE1D-C72FC37A18BF}" srcOrd="0" destOrd="0" presId="urn:microsoft.com/office/officeart/2005/8/layout/process5"/>
    <dgm:cxn modelId="{F256F600-1DDE-4300-8E0F-8081620FFC1C}" type="presOf" srcId="{45DC9C22-D291-4926-9665-73E734CE3BCA}" destId="{955CD19D-AB80-4DE8-8235-0E998E76B6B8}" srcOrd="0" destOrd="0" presId="urn:microsoft.com/office/officeart/2005/8/layout/process5"/>
    <dgm:cxn modelId="{37630F9A-7B81-4D42-A979-F62C9D44A3C0}" srcId="{60F25FB5-9EB3-4A97-AC9B-3A9C4F7D68F7}" destId="{6A87450B-E319-4D78-AFD2-645E46BE6197}" srcOrd="13" destOrd="0" parTransId="{19536149-4D73-46C6-B76C-66591E7530C5}" sibTransId="{6875390E-466E-42EE-ADB1-27898385A1E6}"/>
    <dgm:cxn modelId="{F0784539-F30C-4930-A18E-29DFEF123287}" type="presOf" srcId="{73F3EA5D-CB72-4D28-AEA4-833343F4501D}" destId="{C3C953CB-477B-48EF-B4A1-8610E6B86E05}" srcOrd="0" destOrd="0" presId="urn:microsoft.com/office/officeart/2005/8/layout/process5"/>
    <dgm:cxn modelId="{EDA8D49B-8B8D-4A20-8316-4FF67DEEC944}" type="presOf" srcId="{797C0D8F-CA1E-4F00-92BD-308C90B5C94C}" destId="{477DEC5F-CFE5-4945-97BB-583E802FA479}" srcOrd="0" destOrd="0" presId="urn:microsoft.com/office/officeart/2005/8/layout/process5"/>
    <dgm:cxn modelId="{93649E46-D5EB-4DBF-A4A3-A40AF9FF8F45}" type="presOf" srcId="{4C5704D2-B708-454A-97BA-8CB683EFD465}" destId="{7B9DC6A5-125A-4629-BCF4-55C9B13E0629}" srcOrd="0" destOrd="0" presId="urn:microsoft.com/office/officeart/2005/8/layout/process5"/>
    <dgm:cxn modelId="{06D1FD04-39B6-4E39-B75A-38B901FA6149}" type="presOf" srcId="{D5F8539E-DAD5-4C74-B991-B51DBA23EC1F}" destId="{52D5FD93-9466-49ED-80FA-63E9623DBC54}" srcOrd="0" destOrd="0" presId="urn:microsoft.com/office/officeart/2005/8/layout/process5"/>
    <dgm:cxn modelId="{EDA168A4-0B9B-4D65-BD42-2CD2C9F7930A}" srcId="{60F25FB5-9EB3-4A97-AC9B-3A9C4F7D68F7}" destId="{D5F8539E-DAD5-4C74-B991-B51DBA23EC1F}" srcOrd="16" destOrd="0" parTransId="{B540C927-0C08-4D93-AB1B-CB3C13C713D1}" sibTransId="{ADE392E5-1D70-4C91-9C74-8E1700683095}"/>
    <dgm:cxn modelId="{B17A4616-A28A-40E0-B3BD-E8C4CBD0D60F}" srcId="{60F25FB5-9EB3-4A97-AC9B-3A9C4F7D68F7}" destId="{05CB6519-77EE-43FC-A0B6-BCD0BAF3F548}" srcOrd="2" destOrd="0" parTransId="{9CED6BAC-C56A-43E2-B185-D18BCEC84ED7}" sibTransId="{8E398BE3-A75B-4A6C-862E-0234D3AF980E}"/>
    <dgm:cxn modelId="{9555B9FE-327D-46B4-9FB1-39E6A143BF9C}" type="presOf" srcId="{3C20CB4F-81E7-43F1-8B04-D2E7DCA164B6}" destId="{2E64F7F8-4CEC-479E-8D1A-D99A80225526}" srcOrd="0" destOrd="0" presId="urn:microsoft.com/office/officeart/2005/8/layout/process5"/>
    <dgm:cxn modelId="{65914DE0-DDC8-4BC5-BC2E-540DBA389599}" type="presOf" srcId="{47EF0B5F-7CF4-4E18-9593-217677A0047B}" destId="{BFE000F8-0DC1-45E8-B8ED-F6E1B4A87E9A}" srcOrd="1" destOrd="0" presId="urn:microsoft.com/office/officeart/2005/8/layout/process5"/>
    <dgm:cxn modelId="{C20DDC2F-887E-45F4-800B-D8468F8D4BBE}" srcId="{60F25FB5-9EB3-4A97-AC9B-3A9C4F7D68F7}" destId="{01539F4B-CF0D-440B-8FCC-6FA020690E67}" srcOrd="14" destOrd="0" parTransId="{A186CA99-7B42-4779-9FEC-00F8C77EEC6E}" sibTransId="{797C0D8F-CA1E-4F00-92BD-308C90B5C94C}"/>
    <dgm:cxn modelId="{3EF28318-76F2-453B-8FAE-4CE2A4F43305}" srcId="{60F25FB5-9EB3-4A97-AC9B-3A9C4F7D68F7}" destId="{1D698E31-F041-435B-94CA-66FA97F38299}" srcOrd="1" destOrd="0" parTransId="{69672217-7289-4722-8109-88649565F1A4}" sibTransId="{A86CAB45-C633-4330-8169-C8F8174EE517}"/>
    <dgm:cxn modelId="{8B8FC00F-D98A-47FA-B618-E06D2D980D26}" srcId="{60F25FB5-9EB3-4A97-AC9B-3A9C4F7D68F7}" destId="{42E4BF92-5659-436D-B49E-8005F3A18482}" srcOrd="18" destOrd="0" parTransId="{344DD210-3D5F-4D23-ACA9-C1C6A4E1F6F2}" sibTransId="{3C20CB4F-81E7-43F1-8B04-D2E7DCA164B6}"/>
    <dgm:cxn modelId="{5A0FCDB4-E39B-4115-AA6F-103D05AD3A66}" type="presOf" srcId="{6A87450B-E319-4D78-AFD2-645E46BE6197}" destId="{5F0F40FC-83F1-40B3-961B-79D41C7BF66D}" srcOrd="0" destOrd="0" presId="urn:microsoft.com/office/officeart/2005/8/layout/process5"/>
    <dgm:cxn modelId="{437A9761-E207-460B-9141-A0D31CB51B70}" type="presOf" srcId="{6875390E-466E-42EE-ADB1-27898385A1E6}" destId="{808CAA42-ADC0-491D-A6CF-E5CF11AC7DF9}" srcOrd="1" destOrd="0" presId="urn:microsoft.com/office/officeart/2005/8/layout/process5"/>
    <dgm:cxn modelId="{9FAC7E93-DD03-4041-B05F-0F62F8F602A3}" srcId="{60F25FB5-9EB3-4A97-AC9B-3A9C4F7D68F7}" destId="{45DC9C22-D291-4926-9665-73E734CE3BCA}" srcOrd="11" destOrd="0" parTransId="{C61BDB0F-FE8A-42DF-AF0D-3981F8BC3308}" sibTransId="{A3D2E3EF-6C12-4C78-96E7-13EBDE07897C}"/>
    <dgm:cxn modelId="{A88F674C-2433-4614-AC82-12514D43D460}" type="presOf" srcId="{6EFA7180-F571-4D61-B9B9-F7E9F41F6B0B}" destId="{13624674-B166-4AC9-80DF-CDFF97C1FDFA}" srcOrd="0" destOrd="0" presId="urn:microsoft.com/office/officeart/2005/8/layout/process5"/>
    <dgm:cxn modelId="{70ECDE3E-2208-47A1-9DD4-F93F12B3E085}" srcId="{60F25FB5-9EB3-4A97-AC9B-3A9C4F7D68F7}" destId="{795AADC5-7370-4C74-87AC-D87B48143591}" srcOrd="17" destOrd="0" parTransId="{89252854-2129-40A7-8B33-970D748540C2}" sibTransId="{47EF0B5F-7CF4-4E18-9593-217677A0047B}"/>
    <dgm:cxn modelId="{0C320C1D-2853-44F4-9C5F-B50987531F90}" type="presOf" srcId="{8E398BE3-A75B-4A6C-862E-0234D3AF980E}" destId="{9C8643FD-04C6-4A8C-A4DE-C7A4DDA0BFE2}" srcOrd="0" destOrd="0" presId="urn:microsoft.com/office/officeart/2005/8/layout/process5"/>
    <dgm:cxn modelId="{00D33029-FACE-4D59-AA0B-926B111D1CFC}" type="presOf" srcId="{C5F27019-8394-4970-AB1B-693F6402F7A9}" destId="{9F39F6A5-6136-4851-B10A-E153E3CA2949}" srcOrd="0" destOrd="0" presId="urn:microsoft.com/office/officeart/2005/8/layout/process5"/>
    <dgm:cxn modelId="{530038B7-4D4C-49A5-8438-CB51B7552038}" srcId="{60F25FB5-9EB3-4A97-AC9B-3A9C4F7D68F7}" destId="{82E56E22-2FEC-47DF-BA80-914199815F41}" srcOrd="19" destOrd="0" parTransId="{F1AAA700-12CB-4E25-9775-FD374C1AD43C}" sibTransId="{21EAB751-0884-411D-8560-D96D9CF395A1}"/>
    <dgm:cxn modelId="{8B84EB41-2BF3-4FF1-AB92-B5B2A0FD7ED3}" type="presOf" srcId="{2CEEEBAD-8CE4-4134-BCDA-7ED7DA9A340B}" destId="{57109AF9-381C-4C5E-B12F-86A387DD90C1}" srcOrd="0" destOrd="0" presId="urn:microsoft.com/office/officeart/2005/8/layout/process5"/>
    <dgm:cxn modelId="{843F0E72-78C3-4841-BB75-160EE6B1CFD6}" type="presOf" srcId="{D85AE168-7B7A-4864-A439-6CFA7C244EF8}" destId="{A04CD1D7-8B5D-4AC7-89C5-5888EFAC0EF2}" srcOrd="0" destOrd="0" presId="urn:microsoft.com/office/officeart/2005/8/layout/process5"/>
    <dgm:cxn modelId="{C37C2686-0419-47DC-918E-A7F14EDBCEC8}" type="presOf" srcId="{60F25FB5-9EB3-4A97-AC9B-3A9C4F7D68F7}" destId="{4CE9B8DC-9EE6-4DA0-9133-5727E291C58A}" srcOrd="0" destOrd="0" presId="urn:microsoft.com/office/officeart/2005/8/layout/process5"/>
    <dgm:cxn modelId="{19F058B7-E7CA-4E9E-ACF2-471CD903196F}" srcId="{60F25FB5-9EB3-4A97-AC9B-3A9C4F7D68F7}" destId="{73F3EA5D-CB72-4D28-AEA4-833343F4501D}" srcOrd="12" destOrd="0" parTransId="{69FFB403-3152-409F-ADB8-4DCA3EA43DCE}" sibTransId="{32353996-0F13-4981-9DDA-311CF8D10747}"/>
    <dgm:cxn modelId="{E69BD4A1-4AD1-4FAC-967B-2B9497AD2206}" type="presOf" srcId="{4B698E6F-A09A-4CED-9B5F-A694838F9CA5}" destId="{3F21FD82-A9E8-4F87-A6F6-4A221F88AF47}" srcOrd="0" destOrd="0" presId="urn:microsoft.com/office/officeart/2005/8/layout/process5"/>
    <dgm:cxn modelId="{C5A15F6B-FDB7-4CBE-88FD-F3ECF801EC51}" type="presOf" srcId="{7C192C01-0107-474D-AB0C-9AAC542E6F97}" destId="{A050A377-9F17-4CA8-B1A6-0017A04105DC}" srcOrd="0" destOrd="0" presId="urn:microsoft.com/office/officeart/2005/8/layout/process5"/>
    <dgm:cxn modelId="{3E7B22AA-4895-4DFB-99CE-874ED816F751}" srcId="{60F25FB5-9EB3-4A97-AC9B-3A9C4F7D68F7}" destId="{2CEEEBAD-8CE4-4134-BCDA-7ED7DA9A340B}" srcOrd="10" destOrd="0" parTransId="{FBD7EFAB-B658-4152-9C71-058D169FAF3A}" sibTransId="{8EA6CC99-089B-4B3F-B168-C67603BEE0E8}"/>
    <dgm:cxn modelId="{274D84C3-B031-463F-8B12-A2892B6AB4A5}" type="presOf" srcId="{26AAA34E-D57B-4ADA-937B-932F096698AA}" destId="{46A12E8F-CA54-4484-9816-1340C8F6AD23}" srcOrd="1" destOrd="0" presId="urn:microsoft.com/office/officeart/2005/8/layout/process5"/>
    <dgm:cxn modelId="{3ECCA7C6-CF05-445D-B1A0-1FB678C5F2A3}" srcId="{60F25FB5-9EB3-4A97-AC9B-3A9C4F7D68F7}" destId="{DE6625A6-C6F0-4814-8E5E-D817BFC38E31}" srcOrd="7" destOrd="0" parTransId="{402A7759-3E98-4BBE-91CF-CDD1F4D00963}" sibTransId="{C13B6DCA-6767-4DA9-869F-EC749C2AACE3}"/>
    <dgm:cxn modelId="{447E6ED4-387B-451A-A2DB-C089D5EEFFBC}" type="presOf" srcId="{8E398BE3-A75B-4A6C-862E-0234D3AF980E}" destId="{CCC5A410-9533-4E52-A45A-44E9C0E4A888}" srcOrd="1" destOrd="0" presId="urn:microsoft.com/office/officeart/2005/8/layout/process5"/>
    <dgm:cxn modelId="{CD2B2D8C-D372-495F-B73E-E585D52FDB8D}" type="presOf" srcId="{0DA9072B-EF42-4CA3-8587-6BA83933A936}" destId="{0C26E861-DBDF-488A-9FB7-98F2CEC60E0C}" srcOrd="0" destOrd="0" presId="urn:microsoft.com/office/officeart/2005/8/layout/process5"/>
    <dgm:cxn modelId="{9496053C-0E01-4EDA-BAB5-D2E67741C3F8}" type="presOf" srcId="{0DA9072B-EF42-4CA3-8587-6BA83933A936}" destId="{47795523-BE32-4CEC-B9E1-63C9DC978F24}" srcOrd="1" destOrd="0" presId="urn:microsoft.com/office/officeart/2005/8/layout/process5"/>
    <dgm:cxn modelId="{0809A73C-BACB-485A-9B02-F7B488C60A7A}" type="presOf" srcId="{32353996-0F13-4981-9DDA-311CF8D10747}" destId="{2C9BCB86-9EFA-4727-B046-61F833E321BA}" srcOrd="1" destOrd="0" presId="urn:microsoft.com/office/officeart/2005/8/layout/process5"/>
    <dgm:cxn modelId="{8F4DB311-2B41-424C-908E-7012EDA1A69C}" type="presOf" srcId="{ADE392E5-1D70-4C91-9C74-8E1700683095}" destId="{1C35911C-99F9-4B2D-A7CF-C736BE1D50BD}" srcOrd="0" destOrd="0" presId="urn:microsoft.com/office/officeart/2005/8/layout/process5"/>
    <dgm:cxn modelId="{2DABAEDC-FA9F-405E-A1FA-48AE895534A0}" type="presOf" srcId="{CAD1A7E7-B60C-4EEA-ABE6-25C07F879B32}" destId="{6D53378E-7836-4A86-BFFF-D32C17353BC0}" srcOrd="0" destOrd="0" presId="urn:microsoft.com/office/officeart/2005/8/layout/process5"/>
    <dgm:cxn modelId="{533E27CE-7D6F-4BD2-92D2-3B4E5F1471F4}" type="presOf" srcId="{E7BAC9A4-96A9-4980-8742-71E5E9759F32}" destId="{15D9A877-28D2-4603-AE50-FF9D4910E778}" srcOrd="1" destOrd="0" presId="urn:microsoft.com/office/officeart/2005/8/layout/process5"/>
    <dgm:cxn modelId="{67A13B6F-668F-4374-88CF-B8CDB1BAB505}" srcId="{60F25FB5-9EB3-4A97-AC9B-3A9C4F7D68F7}" destId="{F369EC72-ED54-4507-86FB-2E1AEFCDC6F3}" srcOrd="3" destOrd="0" parTransId="{1027C054-0AFE-4325-BAA7-AABD153C6173}" sibTransId="{7C192C01-0107-474D-AB0C-9AAC542E6F97}"/>
    <dgm:cxn modelId="{9A56FC20-A489-43A2-87FA-8A7115631873}" type="presOf" srcId="{795AADC5-7370-4C74-87AC-D87B48143591}" destId="{7A166FF5-FAC2-40FC-940D-0B87C50960D6}" srcOrd="0" destOrd="0" presId="urn:microsoft.com/office/officeart/2005/8/layout/process5"/>
    <dgm:cxn modelId="{722DC863-EE77-45A3-94FB-15A080E877D9}" type="presOf" srcId="{1D698E31-F041-435B-94CA-66FA97F38299}" destId="{03D09784-FC11-4115-9749-0AF03109C55A}" srcOrd="0" destOrd="0" presId="urn:microsoft.com/office/officeart/2005/8/layout/process5"/>
    <dgm:cxn modelId="{1E9B0028-B7D6-4E80-88DA-8152C7FA661E}" type="presOf" srcId="{E7BAC9A4-96A9-4980-8742-71E5E9759F32}" destId="{4F623E4B-69C0-4748-8C7C-D2D36F65DAC0}" srcOrd="0" destOrd="0" presId="urn:microsoft.com/office/officeart/2005/8/layout/process5"/>
    <dgm:cxn modelId="{329D6914-2E0C-4CB4-844F-4F1A748FDA43}" srcId="{60F25FB5-9EB3-4A97-AC9B-3A9C4F7D68F7}" destId="{CAD1A7E7-B60C-4EEA-ABE6-25C07F879B32}" srcOrd="8" destOrd="0" parTransId="{FE14D543-991E-4CA6-B084-79369C33DA45}" sibTransId="{51CFF242-FD71-4BB5-964E-2C2E28C6868C}"/>
    <dgm:cxn modelId="{99887D3B-CD57-4167-BE2B-D0631985B6D4}" srcId="{60F25FB5-9EB3-4A97-AC9B-3A9C4F7D68F7}" destId="{C5F27019-8394-4970-AB1B-693F6402F7A9}" srcOrd="9" destOrd="0" parTransId="{7CCB37C6-2B83-4C5A-87D8-440500C507C5}" sibTransId="{5D05B730-8ACD-4170-9071-B417CDCE9D2F}"/>
    <dgm:cxn modelId="{37AC68D0-450E-46BD-BF14-44D2DD39BAE7}" type="presOf" srcId="{A86CAB45-C633-4330-8169-C8F8174EE517}" destId="{8B3F459C-0629-4D1D-8CB3-3D6E7F1E64C2}" srcOrd="0" destOrd="0" presId="urn:microsoft.com/office/officeart/2005/8/layout/process5"/>
    <dgm:cxn modelId="{8D2CC9B7-5EDA-47E2-B2B7-7256620802AA}" type="presOf" srcId="{26AAA34E-D57B-4ADA-937B-932F096698AA}" destId="{A1D12CFB-81AB-493D-833C-6AFA8E74EA23}" srcOrd="0" destOrd="0" presId="urn:microsoft.com/office/officeart/2005/8/layout/process5"/>
    <dgm:cxn modelId="{3B4094A1-8023-4F4B-BBBA-0A95B9050E93}" type="presOf" srcId="{1778E3E0-ED84-4BA2-AFB0-C139A21CC6C9}" destId="{C21907D5-1EDC-4C3C-AFCC-167A395E1E79}" srcOrd="1" destOrd="0" presId="urn:microsoft.com/office/officeart/2005/8/layout/process5"/>
    <dgm:cxn modelId="{0E660DEA-B290-4D89-8BCB-013B4F0F9C35}" type="presOf" srcId="{CB330047-DB81-463F-A22C-21946F6820B9}" destId="{DC80A80D-94F9-41A9-A89B-9BD9A78E3212}" srcOrd="0" destOrd="0" presId="urn:microsoft.com/office/officeart/2005/8/layout/process5"/>
    <dgm:cxn modelId="{1A5BAC5E-EEBE-49D3-9BAA-09DA2E6D9E2E}" type="presParOf" srcId="{4CE9B8DC-9EE6-4DA0-9133-5727E291C58A}" destId="{A04CD1D7-8B5D-4AC7-89C5-5888EFAC0EF2}" srcOrd="0" destOrd="0" presId="urn:microsoft.com/office/officeart/2005/8/layout/process5"/>
    <dgm:cxn modelId="{15BE9F52-EE4C-4332-93AD-B460D2F1B46B}" type="presParOf" srcId="{4CE9B8DC-9EE6-4DA0-9133-5727E291C58A}" destId="{9D7EA1E8-65E3-4E19-BE1D-C72FC37A18BF}" srcOrd="1" destOrd="0" presId="urn:microsoft.com/office/officeart/2005/8/layout/process5"/>
    <dgm:cxn modelId="{A34209B3-2AEF-4439-85CB-A5C8E26DF210}" type="presParOf" srcId="{9D7EA1E8-65E3-4E19-BE1D-C72FC37A18BF}" destId="{C21907D5-1EDC-4C3C-AFCC-167A395E1E79}" srcOrd="0" destOrd="0" presId="urn:microsoft.com/office/officeart/2005/8/layout/process5"/>
    <dgm:cxn modelId="{45A5F64F-E404-48B9-9B50-B60172D0954F}" type="presParOf" srcId="{4CE9B8DC-9EE6-4DA0-9133-5727E291C58A}" destId="{03D09784-FC11-4115-9749-0AF03109C55A}" srcOrd="2" destOrd="0" presId="urn:microsoft.com/office/officeart/2005/8/layout/process5"/>
    <dgm:cxn modelId="{7E345D5E-41A5-4761-B053-91527F900FC0}" type="presParOf" srcId="{4CE9B8DC-9EE6-4DA0-9133-5727E291C58A}" destId="{8B3F459C-0629-4D1D-8CB3-3D6E7F1E64C2}" srcOrd="3" destOrd="0" presId="urn:microsoft.com/office/officeart/2005/8/layout/process5"/>
    <dgm:cxn modelId="{2C2A7035-0384-495F-BC82-9843462442B0}" type="presParOf" srcId="{8B3F459C-0629-4D1D-8CB3-3D6E7F1E64C2}" destId="{3265A9E2-17FE-48B5-9603-C2A454B70334}" srcOrd="0" destOrd="0" presId="urn:microsoft.com/office/officeart/2005/8/layout/process5"/>
    <dgm:cxn modelId="{1D71CB33-9F23-428D-A091-6FD005922C51}" type="presParOf" srcId="{4CE9B8DC-9EE6-4DA0-9133-5727E291C58A}" destId="{9E9A75DD-CDC8-47A3-B08A-C03358F83604}" srcOrd="4" destOrd="0" presId="urn:microsoft.com/office/officeart/2005/8/layout/process5"/>
    <dgm:cxn modelId="{517EF7DD-817B-4A90-AE17-52F3A15CEFE5}" type="presParOf" srcId="{4CE9B8DC-9EE6-4DA0-9133-5727E291C58A}" destId="{9C8643FD-04C6-4A8C-A4DE-C7A4DDA0BFE2}" srcOrd="5" destOrd="0" presId="urn:microsoft.com/office/officeart/2005/8/layout/process5"/>
    <dgm:cxn modelId="{2DD5662D-88A6-4DAC-ABE2-164193193276}" type="presParOf" srcId="{9C8643FD-04C6-4A8C-A4DE-C7A4DDA0BFE2}" destId="{CCC5A410-9533-4E52-A45A-44E9C0E4A888}" srcOrd="0" destOrd="0" presId="urn:microsoft.com/office/officeart/2005/8/layout/process5"/>
    <dgm:cxn modelId="{E02ACE21-3979-4377-A408-4B39B9B6BCCE}" type="presParOf" srcId="{4CE9B8DC-9EE6-4DA0-9133-5727E291C58A}" destId="{90E19EB1-DC2F-4FC6-AE74-01BBC62311A5}" srcOrd="6" destOrd="0" presId="urn:microsoft.com/office/officeart/2005/8/layout/process5"/>
    <dgm:cxn modelId="{6B77DADB-3445-45FF-AC0D-1B9D6C38EF15}" type="presParOf" srcId="{4CE9B8DC-9EE6-4DA0-9133-5727E291C58A}" destId="{A050A377-9F17-4CA8-B1A6-0017A04105DC}" srcOrd="7" destOrd="0" presId="urn:microsoft.com/office/officeart/2005/8/layout/process5"/>
    <dgm:cxn modelId="{4BECB920-7443-49EC-9E1C-859AA2964F48}" type="presParOf" srcId="{A050A377-9F17-4CA8-B1A6-0017A04105DC}" destId="{9B89E2F6-D50B-4954-A26B-4CFED4D1AE8D}" srcOrd="0" destOrd="0" presId="urn:microsoft.com/office/officeart/2005/8/layout/process5"/>
    <dgm:cxn modelId="{10FE0743-93EE-4407-B37E-D87F25B068AB}" type="presParOf" srcId="{4CE9B8DC-9EE6-4DA0-9133-5727E291C58A}" destId="{7B9DC6A5-125A-4629-BCF4-55C9B13E0629}" srcOrd="8" destOrd="0" presId="urn:microsoft.com/office/officeart/2005/8/layout/process5"/>
    <dgm:cxn modelId="{3BEF0000-EB7F-429C-BC34-4F5F58AB7A87}" type="presParOf" srcId="{4CE9B8DC-9EE6-4DA0-9133-5727E291C58A}" destId="{4F623E4B-69C0-4748-8C7C-D2D36F65DAC0}" srcOrd="9" destOrd="0" presId="urn:microsoft.com/office/officeart/2005/8/layout/process5"/>
    <dgm:cxn modelId="{CFEC3453-F7FB-47A0-ADAE-A0B82E2C8DD6}" type="presParOf" srcId="{4F623E4B-69C0-4748-8C7C-D2D36F65DAC0}" destId="{15D9A877-28D2-4603-AE50-FF9D4910E778}" srcOrd="0" destOrd="0" presId="urn:microsoft.com/office/officeart/2005/8/layout/process5"/>
    <dgm:cxn modelId="{B8B1A689-2AB9-4361-85BB-3AA54336B7AB}" type="presParOf" srcId="{4CE9B8DC-9EE6-4DA0-9133-5727E291C58A}" destId="{3F21FD82-A9E8-4F87-A6F6-4A221F88AF47}" srcOrd="10" destOrd="0" presId="urn:microsoft.com/office/officeart/2005/8/layout/process5"/>
    <dgm:cxn modelId="{17EF197D-CB7E-4D6A-BA59-C91ED9117EC5}" type="presParOf" srcId="{4CE9B8DC-9EE6-4DA0-9133-5727E291C58A}" destId="{0C26E861-DBDF-488A-9FB7-98F2CEC60E0C}" srcOrd="11" destOrd="0" presId="urn:microsoft.com/office/officeart/2005/8/layout/process5"/>
    <dgm:cxn modelId="{29167DAA-893F-4217-8591-A69F70AF7677}" type="presParOf" srcId="{0C26E861-DBDF-488A-9FB7-98F2CEC60E0C}" destId="{47795523-BE32-4CEC-B9E1-63C9DC978F24}" srcOrd="0" destOrd="0" presId="urn:microsoft.com/office/officeart/2005/8/layout/process5"/>
    <dgm:cxn modelId="{FE70B0A3-BA98-4EF2-8ABC-3CB72AC4DB92}" type="presParOf" srcId="{4CE9B8DC-9EE6-4DA0-9133-5727E291C58A}" destId="{DC80A80D-94F9-41A9-A89B-9BD9A78E3212}" srcOrd="12" destOrd="0" presId="urn:microsoft.com/office/officeart/2005/8/layout/process5"/>
    <dgm:cxn modelId="{5222165E-DEAF-4440-AA3C-337E8CA2A95B}" type="presParOf" srcId="{4CE9B8DC-9EE6-4DA0-9133-5727E291C58A}" destId="{0BCD9F76-06A4-4C50-83C6-42568A84E0F0}" srcOrd="13" destOrd="0" presId="urn:microsoft.com/office/officeart/2005/8/layout/process5"/>
    <dgm:cxn modelId="{66A9FF93-031E-4A7E-9181-303D2AEAC4DC}" type="presParOf" srcId="{0BCD9F76-06A4-4C50-83C6-42568A84E0F0}" destId="{930BE0D2-C646-43A6-87DB-98C4AD2CCED5}" srcOrd="0" destOrd="0" presId="urn:microsoft.com/office/officeart/2005/8/layout/process5"/>
    <dgm:cxn modelId="{CBF0EE48-695C-42A6-8E91-2572CE711C85}" type="presParOf" srcId="{4CE9B8DC-9EE6-4DA0-9133-5727E291C58A}" destId="{421E2334-98D8-48F1-B4DD-289F7245C720}" srcOrd="14" destOrd="0" presId="urn:microsoft.com/office/officeart/2005/8/layout/process5"/>
    <dgm:cxn modelId="{DD7F8A9B-E2BD-4650-B677-D736473826A0}" type="presParOf" srcId="{4CE9B8DC-9EE6-4DA0-9133-5727E291C58A}" destId="{80DDB91B-60C6-4676-94CB-04C6A353D09B}" srcOrd="15" destOrd="0" presId="urn:microsoft.com/office/officeart/2005/8/layout/process5"/>
    <dgm:cxn modelId="{879333AC-E5D4-49A6-9A34-485FF6747A27}" type="presParOf" srcId="{80DDB91B-60C6-4676-94CB-04C6A353D09B}" destId="{74D315B4-2F57-4210-882A-3D2873F50B87}" srcOrd="0" destOrd="0" presId="urn:microsoft.com/office/officeart/2005/8/layout/process5"/>
    <dgm:cxn modelId="{B5E1D3B6-746C-471F-8843-28F96BAE4E61}" type="presParOf" srcId="{4CE9B8DC-9EE6-4DA0-9133-5727E291C58A}" destId="{6D53378E-7836-4A86-BFFF-D32C17353BC0}" srcOrd="16" destOrd="0" presId="urn:microsoft.com/office/officeart/2005/8/layout/process5"/>
    <dgm:cxn modelId="{A24C1BEF-EF86-4EB3-8A5E-0DF61C7BF5C8}" type="presParOf" srcId="{4CE9B8DC-9EE6-4DA0-9133-5727E291C58A}" destId="{7E1C2F70-5D93-48BE-82CC-AB534790F206}" srcOrd="17" destOrd="0" presId="urn:microsoft.com/office/officeart/2005/8/layout/process5"/>
    <dgm:cxn modelId="{7A91C53A-3AE1-4076-A1C5-B03C8DE1AD8E}" type="presParOf" srcId="{7E1C2F70-5D93-48BE-82CC-AB534790F206}" destId="{603C072A-06D7-4670-A850-4BF8DE2725D3}" srcOrd="0" destOrd="0" presId="urn:microsoft.com/office/officeart/2005/8/layout/process5"/>
    <dgm:cxn modelId="{C3696E19-37D8-430E-8E6C-6ABEFC2304BE}" type="presParOf" srcId="{4CE9B8DC-9EE6-4DA0-9133-5727E291C58A}" destId="{9F39F6A5-6136-4851-B10A-E153E3CA2949}" srcOrd="18" destOrd="0" presId="urn:microsoft.com/office/officeart/2005/8/layout/process5"/>
    <dgm:cxn modelId="{92BCE5FE-D5F1-429A-8528-6FEB09510489}" type="presParOf" srcId="{4CE9B8DC-9EE6-4DA0-9133-5727E291C58A}" destId="{90208149-4A81-4017-B633-780B8D9E2019}" srcOrd="19" destOrd="0" presId="urn:microsoft.com/office/officeart/2005/8/layout/process5"/>
    <dgm:cxn modelId="{5BD7A8EF-EB4F-4968-BA61-3B8AF6993F30}" type="presParOf" srcId="{90208149-4A81-4017-B633-780B8D9E2019}" destId="{5B03DF50-DDFE-47C3-84A6-0C18120D65FF}" srcOrd="0" destOrd="0" presId="urn:microsoft.com/office/officeart/2005/8/layout/process5"/>
    <dgm:cxn modelId="{3E355219-FBC5-41D9-9E7D-67C3DCBAB14F}" type="presParOf" srcId="{4CE9B8DC-9EE6-4DA0-9133-5727E291C58A}" destId="{57109AF9-381C-4C5E-B12F-86A387DD90C1}" srcOrd="20" destOrd="0" presId="urn:microsoft.com/office/officeart/2005/8/layout/process5"/>
    <dgm:cxn modelId="{25FF0761-9E56-4C5E-A01D-1AC70ADB0F1D}" type="presParOf" srcId="{4CE9B8DC-9EE6-4DA0-9133-5727E291C58A}" destId="{98B78D82-50EA-4A78-B42D-5DD29DBDA98A}" srcOrd="21" destOrd="0" presId="urn:microsoft.com/office/officeart/2005/8/layout/process5"/>
    <dgm:cxn modelId="{FEAD9230-72C6-4202-8E46-875F77EE5D09}" type="presParOf" srcId="{98B78D82-50EA-4A78-B42D-5DD29DBDA98A}" destId="{71AA97AD-6FEC-4BBE-A347-B657444FCADC}" srcOrd="0" destOrd="0" presId="urn:microsoft.com/office/officeart/2005/8/layout/process5"/>
    <dgm:cxn modelId="{82B81748-79B8-4BF3-89B1-7A911D2EAB24}" type="presParOf" srcId="{4CE9B8DC-9EE6-4DA0-9133-5727E291C58A}" destId="{955CD19D-AB80-4DE8-8235-0E998E76B6B8}" srcOrd="22" destOrd="0" presId="urn:microsoft.com/office/officeart/2005/8/layout/process5"/>
    <dgm:cxn modelId="{5483AE59-4FC6-435E-89A3-AA84F8BEC02F}" type="presParOf" srcId="{4CE9B8DC-9EE6-4DA0-9133-5727E291C58A}" destId="{983E9934-D438-44A8-917B-10F36153DBC9}" srcOrd="23" destOrd="0" presId="urn:microsoft.com/office/officeart/2005/8/layout/process5"/>
    <dgm:cxn modelId="{152393EB-6904-4D4F-91DC-F612602B9391}" type="presParOf" srcId="{983E9934-D438-44A8-917B-10F36153DBC9}" destId="{13DC7530-1CF4-46BD-9E3E-C994C4330494}" srcOrd="0" destOrd="0" presId="urn:microsoft.com/office/officeart/2005/8/layout/process5"/>
    <dgm:cxn modelId="{FD1420F2-8705-4ADB-870D-205D7E6CE38E}" type="presParOf" srcId="{4CE9B8DC-9EE6-4DA0-9133-5727E291C58A}" destId="{C3C953CB-477B-48EF-B4A1-8610E6B86E05}" srcOrd="24" destOrd="0" presId="urn:microsoft.com/office/officeart/2005/8/layout/process5"/>
    <dgm:cxn modelId="{F36A3969-3300-40E3-A7F8-5F4465980CA8}" type="presParOf" srcId="{4CE9B8DC-9EE6-4DA0-9133-5727E291C58A}" destId="{A79362D5-0FBD-45BB-BA70-EE272E10F095}" srcOrd="25" destOrd="0" presId="urn:microsoft.com/office/officeart/2005/8/layout/process5"/>
    <dgm:cxn modelId="{9CFDFDCE-882F-4F32-A563-A67917789EA3}" type="presParOf" srcId="{A79362D5-0FBD-45BB-BA70-EE272E10F095}" destId="{2C9BCB86-9EFA-4727-B046-61F833E321BA}" srcOrd="0" destOrd="0" presId="urn:microsoft.com/office/officeart/2005/8/layout/process5"/>
    <dgm:cxn modelId="{A81ECCFC-A605-4BF4-9C34-18A1E059D035}" type="presParOf" srcId="{4CE9B8DC-9EE6-4DA0-9133-5727E291C58A}" destId="{5F0F40FC-83F1-40B3-961B-79D41C7BF66D}" srcOrd="26" destOrd="0" presId="urn:microsoft.com/office/officeart/2005/8/layout/process5"/>
    <dgm:cxn modelId="{6FF78B80-BAEC-4E19-A35D-5D99FEE3A09D}" type="presParOf" srcId="{4CE9B8DC-9EE6-4DA0-9133-5727E291C58A}" destId="{480A5B04-148C-4F2D-899B-05F2207C34A2}" srcOrd="27" destOrd="0" presId="urn:microsoft.com/office/officeart/2005/8/layout/process5"/>
    <dgm:cxn modelId="{88169903-3568-4FD7-8115-E7A87F769DDF}" type="presParOf" srcId="{480A5B04-148C-4F2D-899B-05F2207C34A2}" destId="{808CAA42-ADC0-491D-A6CF-E5CF11AC7DF9}" srcOrd="0" destOrd="0" presId="urn:microsoft.com/office/officeart/2005/8/layout/process5"/>
    <dgm:cxn modelId="{0FB80BA0-4314-4B87-A347-74D09A280810}" type="presParOf" srcId="{4CE9B8DC-9EE6-4DA0-9133-5727E291C58A}" destId="{FEB8472C-4108-4CD4-8FF8-149234EC08B1}" srcOrd="28" destOrd="0" presId="urn:microsoft.com/office/officeart/2005/8/layout/process5"/>
    <dgm:cxn modelId="{C425A08E-B5F2-4BB7-84C0-7D5F8F11E0EB}" type="presParOf" srcId="{4CE9B8DC-9EE6-4DA0-9133-5727E291C58A}" destId="{477DEC5F-CFE5-4945-97BB-583E802FA479}" srcOrd="29" destOrd="0" presId="urn:microsoft.com/office/officeart/2005/8/layout/process5"/>
    <dgm:cxn modelId="{51C94B28-67D0-471A-97E4-DE2B3A7471CF}" type="presParOf" srcId="{477DEC5F-CFE5-4945-97BB-583E802FA479}" destId="{918CAEA6-652B-475B-8FD3-4791AF484611}" srcOrd="0" destOrd="0" presId="urn:microsoft.com/office/officeart/2005/8/layout/process5"/>
    <dgm:cxn modelId="{B0A84C18-C9B6-46EE-8D75-131C7775069E}" type="presParOf" srcId="{4CE9B8DC-9EE6-4DA0-9133-5727E291C58A}" destId="{13624674-B166-4AC9-80DF-CDFF97C1FDFA}" srcOrd="30" destOrd="0" presId="urn:microsoft.com/office/officeart/2005/8/layout/process5"/>
    <dgm:cxn modelId="{A6E9A3FB-D8E4-4537-8A0F-5E58B322E983}" type="presParOf" srcId="{4CE9B8DC-9EE6-4DA0-9133-5727E291C58A}" destId="{A1D12CFB-81AB-493D-833C-6AFA8E74EA23}" srcOrd="31" destOrd="0" presId="urn:microsoft.com/office/officeart/2005/8/layout/process5"/>
    <dgm:cxn modelId="{4EE0DA3A-4C5C-4BD8-9F74-32B7FEFA0E77}" type="presParOf" srcId="{A1D12CFB-81AB-493D-833C-6AFA8E74EA23}" destId="{46A12E8F-CA54-4484-9816-1340C8F6AD23}" srcOrd="0" destOrd="0" presId="urn:microsoft.com/office/officeart/2005/8/layout/process5"/>
    <dgm:cxn modelId="{43F0F26B-435F-496F-92F9-40C113947037}" type="presParOf" srcId="{4CE9B8DC-9EE6-4DA0-9133-5727E291C58A}" destId="{52D5FD93-9466-49ED-80FA-63E9623DBC54}" srcOrd="32" destOrd="0" presId="urn:microsoft.com/office/officeart/2005/8/layout/process5"/>
    <dgm:cxn modelId="{C02A6461-D2C6-4C0E-9E5D-32C78B632FC4}" type="presParOf" srcId="{4CE9B8DC-9EE6-4DA0-9133-5727E291C58A}" destId="{1C35911C-99F9-4B2D-A7CF-C736BE1D50BD}" srcOrd="33" destOrd="0" presId="urn:microsoft.com/office/officeart/2005/8/layout/process5"/>
    <dgm:cxn modelId="{87F7933B-EE97-42B8-98F2-DCF79AE85005}" type="presParOf" srcId="{1C35911C-99F9-4B2D-A7CF-C736BE1D50BD}" destId="{1A366D4F-A729-4B5A-9AB2-E00298F150EE}" srcOrd="0" destOrd="0" presId="urn:microsoft.com/office/officeart/2005/8/layout/process5"/>
    <dgm:cxn modelId="{471569B7-5656-45E1-8636-6080AD170E09}" type="presParOf" srcId="{4CE9B8DC-9EE6-4DA0-9133-5727E291C58A}" destId="{7A166FF5-FAC2-40FC-940D-0B87C50960D6}" srcOrd="34" destOrd="0" presId="urn:microsoft.com/office/officeart/2005/8/layout/process5"/>
    <dgm:cxn modelId="{1D7F0674-D6FB-4FE3-BCDC-7286C818D358}" type="presParOf" srcId="{4CE9B8DC-9EE6-4DA0-9133-5727E291C58A}" destId="{CFBDF8D8-0180-4EE8-8963-FE9C0F56EABA}" srcOrd="35" destOrd="0" presId="urn:microsoft.com/office/officeart/2005/8/layout/process5"/>
    <dgm:cxn modelId="{B768C8F5-FA94-42D1-A262-B536986AF102}" type="presParOf" srcId="{CFBDF8D8-0180-4EE8-8963-FE9C0F56EABA}" destId="{BFE000F8-0DC1-45E8-B8ED-F6E1B4A87E9A}" srcOrd="0" destOrd="0" presId="urn:microsoft.com/office/officeart/2005/8/layout/process5"/>
    <dgm:cxn modelId="{664D520E-1E26-4CF1-BC2F-01CB2362B3DF}" type="presParOf" srcId="{4CE9B8DC-9EE6-4DA0-9133-5727E291C58A}" destId="{A2A4153F-92D7-4EB0-88F6-29907B6A07B3}" srcOrd="36" destOrd="0" presId="urn:microsoft.com/office/officeart/2005/8/layout/process5"/>
    <dgm:cxn modelId="{A37D2F04-0187-4640-9653-1966A08DBF6C}" type="presParOf" srcId="{4CE9B8DC-9EE6-4DA0-9133-5727E291C58A}" destId="{2E64F7F8-4CEC-479E-8D1A-D99A80225526}" srcOrd="37" destOrd="0" presId="urn:microsoft.com/office/officeart/2005/8/layout/process5"/>
    <dgm:cxn modelId="{FBE35E15-BE79-4D28-880D-D3337852D37C}" type="presParOf" srcId="{2E64F7F8-4CEC-479E-8D1A-D99A80225526}" destId="{BFFB6725-C9A5-4024-883F-801BF726E150}" srcOrd="0" destOrd="0" presId="urn:microsoft.com/office/officeart/2005/8/layout/process5"/>
    <dgm:cxn modelId="{C46FE5B0-2BC9-4E99-8746-BAD5D39F4D19}" type="presParOf" srcId="{4CE9B8DC-9EE6-4DA0-9133-5727E291C58A}" destId="{768CB8BB-D63C-4B16-B5CA-C31517CA637C}" srcOrd="3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CD1D7-8B5D-4AC7-89C5-5888EFAC0EF2}">
      <dsp:nvSpPr>
        <dsp:cNvPr id="0" name=""/>
        <dsp:cNvSpPr/>
      </dsp:nvSpPr>
      <dsp:spPr>
        <a:xfrm>
          <a:off x="223793" y="2332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Total/partial installation of pumping lines [A]</a:t>
          </a:r>
          <a:endParaRPr lang="en-US" sz="10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6002" y="24541"/>
        <a:ext cx="1219384" cy="713863"/>
      </dsp:txXfrm>
    </dsp:sp>
    <dsp:sp modelId="{9D7EA1E8-65E3-4E19-BE1D-C72FC37A18BF}">
      <dsp:nvSpPr>
        <dsp:cNvPr id="0" name=""/>
        <dsp:cNvSpPr/>
      </dsp:nvSpPr>
      <dsp:spPr>
        <a:xfrm>
          <a:off x="1598810" y="224761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98810" y="287446"/>
        <a:ext cx="187548" cy="188053"/>
      </dsp:txXfrm>
    </dsp:sp>
    <dsp:sp modelId="{03D09784-FC11-4115-9749-0AF03109C55A}">
      <dsp:nvSpPr>
        <dsp:cNvPr id="0" name=""/>
        <dsp:cNvSpPr/>
      </dsp:nvSpPr>
      <dsp:spPr>
        <a:xfrm>
          <a:off x="1993117" y="2332"/>
          <a:ext cx="1263802" cy="758281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Q1-TAXS vacuum equipment assembly on Q1 cryostat [B]</a:t>
          </a:r>
          <a:endParaRPr lang="en-US" sz="10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15326" y="24541"/>
        <a:ext cx="1219384" cy="713863"/>
      </dsp:txXfrm>
    </dsp:sp>
    <dsp:sp modelId="{8B3F459C-0629-4D1D-8CB3-3D6E7F1E64C2}">
      <dsp:nvSpPr>
        <dsp:cNvPr id="0" name=""/>
        <dsp:cNvSpPr/>
      </dsp:nvSpPr>
      <dsp:spPr>
        <a:xfrm>
          <a:off x="3368134" y="224761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368134" y="287446"/>
        <a:ext cx="187548" cy="188053"/>
      </dsp:txXfrm>
    </dsp:sp>
    <dsp:sp modelId="{9E9A75DD-CDC8-47A3-B08A-C03358F83604}">
      <dsp:nvSpPr>
        <dsp:cNvPr id="0" name=""/>
        <dsp:cNvSpPr/>
      </dsp:nvSpPr>
      <dsp:spPr>
        <a:xfrm>
          <a:off x="3762440" y="2332"/>
          <a:ext cx="1263802" cy="758281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Q1-TAXS vacuum equipment connection to Q1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784649" y="24541"/>
        <a:ext cx="1219384" cy="713863"/>
      </dsp:txXfrm>
    </dsp:sp>
    <dsp:sp modelId="{9C8643FD-04C6-4A8C-A4DE-C7A4DDA0BFE2}">
      <dsp:nvSpPr>
        <dsp:cNvPr id="0" name=""/>
        <dsp:cNvSpPr/>
      </dsp:nvSpPr>
      <dsp:spPr>
        <a:xfrm>
          <a:off x="5137457" y="224761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137457" y="287446"/>
        <a:ext cx="187548" cy="188053"/>
      </dsp:txXfrm>
    </dsp:sp>
    <dsp:sp modelId="{90E19EB1-DC2F-4FC6-AE74-01BBC62311A5}">
      <dsp:nvSpPr>
        <dsp:cNvPr id="0" name=""/>
        <dsp:cNvSpPr/>
      </dsp:nvSpPr>
      <dsp:spPr>
        <a:xfrm>
          <a:off x="5531764" y="2332"/>
          <a:ext cx="1263802" cy="758281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Q1 installation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53973" y="24541"/>
        <a:ext cx="1219384" cy="713863"/>
      </dsp:txXfrm>
    </dsp:sp>
    <dsp:sp modelId="{A050A377-9F17-4CA8-B1A6-0017A04105DC}">
      <dsp:nvSpPr>
        <dsp:cNvPr id="0" name=""/>
        <dsp:cNvSpPr/>
      </dsp:nvSpPr>
      <dsp:spPr>
        <a:xfrm>
          <a:off x="6906781" y="224761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06781" y="287446"/>
        <a:ext cx="187548" cy="188053"/>
      </dsp:txXfrm>
    </dsp:sp>
    <dsp:sp modelId="{7B9DC6A5-125A-4629-BCF4-55C9B13E0629}">
      <dsp:nvSpPr>
        <dsp:cNvPr id="0" name=""/>
        <dsp:cNvSpPr/>
      </dsp:nvSpPr>
      <dsp:spPr>
        <a:xfrm>
          <a:off x="7301087" y="2332"/>
          <a:ext cx="1263802" cy="75828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Assembly of pumping lines </a:t>
          </a:r>
          <a:r>
            <a:rPr lang="en-GB" sz="1000" b="1" kern="1200" dirty="0" smtClean="0">
              <a:solidFill>
                <a:srgbClr val="FF0000"/>
              </a:solidFill>
              <a:latin typeface="Calibri"/>
              <a:ea typeface="+mn-ea"/>
              <a:cs typeface="+mn-cs"/>
            </a:rPr>
            <a:t>and M1 support on TAXS</a:t>
          </a:r>
          <a:endParaRPr lang="en-US" sz="1000" b="1" kern="1200" dirty="0" smtClean="0">
            <a:solidFill>
              <a:srgbClr val="FF0000"/>
            </a:solidFill>
            <a:latin typeface="Calibri"/>
            <a:ea typeface="+mn-ea"/>
            <a:cs typeface="+mn-cs"/>
          </a:endParaRPr>
        </a:p>
      </dsp:txBody>
      <dsp:txXfrm>
        <a:off x="7323296" y="24541"/>
        <a:ext cx="1219384" cy="713863"/>
      </dsp:txXfrm>
    </dsp:sp>
    <dsp:sp modelId="{4F623E4B-69C0-4748-8C7C-D2D36F65DAC0}">
      <dsp:nvSpPr>
        <dsp:cNvPr id="0" name=""/>
        <dsp:cNvSpPr/>
      </dsp:nvSpPr>
      <dsp:spPr>
        <a:xfrm rot="5400000">
          <a:off x="7799025" y="849079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7838962" y="871827"/>
        <a:ext cx="188053" cy="187548"/>
      </dsp:txXfrm>
    </dsp:sp>
    <dsp:sp modelId="{3F21FD82-A9E8-4F87-A6F6-4A221F88AF47}">
      <dsp:nvSpPr>
        <dsp:cNvPr id="0" name=""/>
        <dsp:cNvSpPr/>
      </dsp:nvSpPr>
      <dsp:spPr>
        <a:xfrm>
          <a:off x="7301087" y="1266134"/>
          <a:ext cx="1263802" cy="758281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TAXS installation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323296" y="1288343"/>
        <a:ext cx="1219384" cy="713863"/>
      </dsp:txXfrm>
    </dsp:sp>
    <dsp:sp modelId="{0C26E861-DBDF-488A-9FB7-98F2CEC60E0C}">
      <dsp:nvSpPr>
        <dsp:cNvPr id="0" name=""/>
        <dsp:cNvSpPr/>
      </dsp:nvSpPr>
      <dsp:spPr>
        <a:xfrm rot="10800000">
          <a:off x="6921946" y="1488563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7002324" y="1551248"/>
        <a:ext cx="187548" cy="188053"/>
      </dsp:txXfrm>
    </dsp:sp>
    <dsp:sp modelId="{DC80A80D-94F9-41A9-A89B-9BD9A78E3212}">
      <dsp:nvSpPr>
        <dsp:cNvPr id="0" name=""/>
        <dsp:cNvSpPr/>
      </dsp:nvSpPr>
      <dsp:spPr>
        <a:xfrm>
          <a:off x="5531764" y="1266134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Pumping lines installation completeness (Q1-TAXS area) [A]</a:t>
          </a:r>
        </a:p>
      </dsp:txBody>
      <dsp:txXfrm>
        <a:off x="5553973" y="1288343"/>
        <a:ext cx="1219384" cy="713863"/>
      </dsp:txXfrm>
    </dsp:sp>
    <dsp:sp modelId="{0BCD9F76-06A4-4C50-83C6-42568A84E0F0}">
      <dsp:nvSpPr>
        <dsp:cNvPr id="0" name=""/>
        <dsp:cNvSpPr/>
      </dsp:nvSpPr>
      <dsp:spPr>
        <a:xfrm rot="10800000">
          <a:off x="5152623" y="1488563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5233001" y="1551248"/>
        <a:ext cx="187548" cy="188053"/>
      </dsp:txXfrm>
    </dsp:sp>
    <dsp:sp modelId="{421E2334-98D8-48F1-B4DD-289F7245C720}">
      <dsp:nvSpPr>
        <dsp:cNvPr id="0" name=""/>
        <dsp:cNvSpPr/>
      </dsp:nvSpPr>
      <dsp:spPr>
        <a:xfrm>
          <a:off x="3762440" y="1266134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TAXS chamber to Q1-TAXS instrumentation connection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784649" y="1288343"/>
        <a:ext cx="1219384" cy="713863"/>
      </dsp:txXfrm>
    </dsp:sp>
    <dsp:sp modelId="{80DDB91B-60C6-4676-94CB-04C6A353D09B}">
      <dsp:nvSpPr>
        <dsp:cNvPr id="0" name=""/>
        <dsp:cNvSpPr/>
      </dsp:nvSpPr>
      <dsp:spPr>
        <a:xfrm rot="10800000">
          <a:off x="3383300" y="1488563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463678" y="1551248"/>
        <a:ext cx="187548" cy="188053"/>
      </dsp:txXfrm>
    </dsp:sp>
    <dsp:sp modelId="{6D53378E-7836-4A86-BFFF-D32C17353BC0}">
      <dsp:nvSpPr>
        <dsp:cNvPr id="0" name=""/>
        <dsp:cNvSpPr/>
      </dsp:nvSpPr>
      <dsp:spPr>
        <a:xfrm>
          <a:off x="1993117" y="1266134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tightness validation of pumping line connection at Q1-TAXS area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15326" y="1288343"/>
        <a:ext cx="1219384" cy="713863"/>
      </dsp:txXfrm>
    </dsp:sp>
    <dsp:sp modelId="{7E1C2F70-5D93-48BE-82CC-AB534790F206}">
      <dsp:nvSpPr>
        <dsp:cNvPr id="0" name=""/>
        <dsp:cNvSpPr/>
      </dsp:nvSpPr>
      <dsp:spPr>
        <a:xfrm rot="10800000">
          <a:off x="1613976" y="1488563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694354" y="1551248"/>
        <a:ext cx="187548" cy="188053"/>
      </dsp:txXfrm>
    </dsp:sp>
    <dsp:sp modelId="{9F39F6A5-6136-4851-B10A-E153E3CA2949}">
      <dsp:nvSpPr>
        <dsp:cNvPr id="0" name=""/>
        <dsp:cNvSpPr/>
      </dsp:nvSpPr>
      <dsp:spPr>
        <a:xfrm>
          <a:off x="223793" y="1266134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tightness validation of Q1-TAXS vacuum instrumentation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6002" y="1288343"/>
        <a:ext cx="1219384" cy="713863"/>
      </dsp:txXfrm>
    </dsp:sp>
    <dsp:sp modelId="{90208149-4A81-4017-B633-780B8D9E2019}">
      <dsp:nvSpPr>
        <dsp:cNvPr id="0" name=""/>
        <dsp:cNvSpPr/>
      </dsp:nvSpPr>
      <dsp:spPr>
        <a:xfrm rot="5400000">
          <a:off x="721732" y="2112882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761669" y="2135630"/>
        <a:ext cx="188053" cy="187548"/>
      </dsp:txXfrm>
    </dsp:sp>
    <dsp:sp modelId="{57109AF9-381C-4C5E-B12F-86A387DD90C1}">
      <dsp:nvSpPr>
        <dsp:cNvPr id="0" name=""/>
        <dsp:cNvSpPr/>
      </dsp:nvSpPr>
      <dsp:spPr>
        <a:xfrm>
          <a:off x="223793" y="2529936"/>
          <a:ext cx="1263802" cy="758281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M2-M3 support structure installation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6002" y="2552145"/>
        <a:ext cx="1219384" cy="713863"/>
      </dsp:txXfrm>
    </dsp:sp>
    <dsp:sp modelId="{98B78D82-50EA-4A78-B42D-5DD29DBDA98A}">
      <dsp:nvSpPr>
        <dsp:cNvPr id="0" name=""/>
        <dsp:cNvSpPr/>
      </dsp:nvSpPr>
      <dsp:spPr>
        <a:xfrm>
          <a:off x="1598810" y="2752366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98810" y="2815051"/>
        <a:ext cx="187548" cy="188053"/>
      </dsp:txXfrm>
    </dsp:sp>
    <dsp:sp modelId="{955CD19D-AB80-4DE8-8235-0E998E76B6B8}">
      <dsp:nvSpPr>
        <dsp:cNvPr id="0" name=""/>
        <dsp:cNvSpPr/>
      </dsp:nvSpPr>
      <dsp:spPr>
        <a:xfrm>
          <a:off x="1993117" y="2529936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M2-M3 support </a:t>
          </a: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structure pre-alignment 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15326" y="2552145"/>
        <a:ext cx="1219384" cy="713863"/>
      </dsp:txXfrm>
    </dsp:sp>
    <dsp:sp modelId="{983E9934-D438-44A8-917B-10F36153DBC9}">
      <dsp:nvSpPr>
        <dsp:cNvPr id="0" name=""/>
        <dsp:cNvSpPr/>
      </dsp:nvSpPr>
      <dsp:spPr>
        <a:xfrm>
          <a:off x="3368134" y="2752366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368134" y="2815051"/>
        <a:ext cx="187548" cy="188053"/>
      </dsp:txXfrm>
    </dsp:sp>
    <dsp:sp modelId="{C3C953CB-477B-48EF-B4A1-8610E6B86E05}">
      <dsp:nvSpPr>
        <dsp:cNvPr id="0" name=""/>
        <dsp:cNvSpPr/>
      </dsp:nvSpPr>
      <dsp:spPr>
        <a:xfrm>
          <a:off x="3762440" y="2529936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Pumping lines installation completeness (VAX area) [A]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784649" y="2552145"/>
        <a:ext cx="1219384" cy="713863"/>
      </dsp:txXfrm>
    </dsp:sp>
    <dsp:sp modelId="{A79362D5-0FBD-45BB-BA70-EE272E10F095}">
      <dsp:nvSpPr>
        <dsp:cNvPr id="0" name=""/>
        <dsp:cNvSpPr/>
      </dsp:nvSpPr>
      <dsp:spPr>
        <a:xfrm>
          <a:off x="5137457" y="2752366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137457" y="2815051"/>
        <a:ext cx="187548" cy="188053"/>
      </dsp:txXfrm>
    </dsp:sp>
    <dsp:sp modelId="{5F0F40FC-83F1-40B3-961B-79D41C7BF66D}">
      <dsp:nvSpPr>
        <dsp:cNvPr id="0" name=""/>
        <dsp:cNvSpPr/>
      </dsp:nvSpPr>
      <dsp:spPr>
        <a:xfrm>
          <a:off x="5531764" y="2529936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M1 installation [B]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53973" y="2552145"/>
        <a:ext cx="1219384" cy="713863"/>
      </dsp:txXfrm>
    </dsp:sp>
    <dsp:sp modelId="{480A5B04-148C-4F2D-899B-05F2207C34A2}">
      <dsp:nvSpPr>
        <dsp:cNvPr id="0" name=""/>
        <dsp:cNvSpPr/>
      </dsp:nvSpPr>
      <dsp:spPr>
        <a:xfrm>
          <a:off x="6906781" y="2752366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6906781" y="2815051"/>
        <a:ext cx="187548" cy="188053"/>
      </dsp:txXfrm>
    </dsp:sp>
    <dsp:sp modelId="{FEB8472C-4108-4CD4-8FF8-149234EC08B1}">
      <dsp:nvSpPr>
        <dsp:cNvPr id="0" name=""/>
        <dsp:cNvSpPr/>
      </dsp:nvSpPr>
      <dsp:spPr>
        <a:xfrm>
          <a:off x="7301087" y="2529936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M1 connection to TAXS </a:t>
          </a:r>
          <a:r>
            <a:rPr lang="en-GB" sz="1000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beampipe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323296" y="2552145"/>
        <a:ext cx="1219384" cy="713863"/>
      </dsp:txXfrm>
    </dsp:sp>
    <dsp:sp modelId="{477DEC5F-CFE5-4945-97BB-583E802FA479}">
      <dsp:nvSpPr>
        <dsp:cNvPr id="0" name=""/>
        <dsp:cNvSpPr/>
      </dsp:nvSpPr>
      <dsp:spPr>
        <a:xfrm rot="5400000">
          <a:off x="7799025" y="3376684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7838962" y="3399432"/>
        <a:ext cx="188053" cy="187548"/>
      </dsp:txXfrm>
    </dsp:sp>
    <dsp:sp modelId="{13624674-B166-4AC9-80DF-CDFF97C1FDFA}">
      <dsp:nvSpPr>
        <dsp:cNvPr id="0" name=""/>
        <dsp:cNvSpPr/>
      </dsp:nvSpPr>
      <dsp:spPr>
        <a:xfrm>
          <a:off x="7301087" y="3793739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M2 and M3 installation [B]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323296" y="3815948"/>
        <a:ext cx="1219384" cy="713863"/>
      </dsp:txXfrm>
    </dsp:sp>
    <dsp:sp modelId="{A1D12CFB-81AB-493D-833C-6AFA8E74EA23}">
      <dsp:nvSpPr>
        <dsp:cNvPr id="0" name=""/>
        <dsp:cNvSpPr/>
      </dsp:nvSpPr>
      <dsp:spPr>
        <a:xfrm rot="10800000">
          <a:off x="6921946" y="4016168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7002324" y="4078853"/>
        <a:ext cx="187548" cy="188053"/>
      </dsp:txXfrm>
    </dsp:sp>
    <dsp:sp modelId="{52D5FD93-9466-49ED-80FA-63E9623DBC54}">
      <dsp:nvSpPr>
        <dsp:cNvPr id="0" name=""/>
        <dsp:cNvSpPr/>
      </dsp:nvSpPr>
      <dsp:spPr>
        <a:xfrm>
          <a:off x="5531764" y="3793739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M2 and M3 interconnections</a:t>
          </a:r>
          <a:endParaRPr lang="en-US" sz="10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53973" y="3815948"/>
        <a:ext cx="1219384" cy="713863"/>
      </dsp:txXfrm>
    </dsp:sp>
    <dsp:sp modelId="{1C35911C-99F9-4B2D-A7CF-C736BE1D50BD}">
      <dsp:nvSpPr>
        <dsp:cNvPr id="0" name=""/>
        <dsp:cNvSpPr/>
      </dsp:nvSpPr>
      <dsp:spPr>
        <a:xfrm rot="10800000">
          <a:off x="5152623" y="4016168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5233001" y="4078853"/>
        <a:ext cx="187548" cy="188053"/>
      </dsp:txXfrm>
    </dsp:sp>
    <dsp:sp modelId="{7A166FF5-FAC2-40FC-940D-0B87C50960D6}">
      <dsp:nvSpPr>
        <dsp:cNvPr id="0" name=""/>
        <dsp:cNvSpPr/>
      </dsp:nvSpPr>
      <dsp:spPr>
        <a:xfrm>
          <a:off x="3762440" y="3793739"/>
          <a:ext cx="1263802" cy="758281"/>
        </a:xfrm>
        <a:prstGeom prst="roundRect">
          <a:avLst>
            <a:gd name="adj" fmla="val 10000"/>
          </a:avLst>
        </a:prstGeom>
        <a:solidFill>
          <a:srgbClr val="4F8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Electrical and compressed air connection checks (M1, M2, M3)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784649" y="3815948"/>
        <a:ext cx="1219384" cy="713863"/>
      </dsp:txXfrm>
    </dsp:sp>
    <dsp:sp modelId="{CFBDF8D8-0180-4EE8-8963-FE9C0F56EABA}">
      <dsp:nvSpPr>
        <dsp:cNvPr id="0" name=""/>
        <dsp:cNvSpPr/>
      </dsp:nvSpPr>
      <dsp:spPr>
        <a:xfrm rot="10800000">
          <a:off x="3383300" y="4016168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463678" y="4078853"/>
        <a:ext cx="187548" cy="188053"/>
      </dsp:txXfrm>
    </dsp:sp>
    <dsp:sp modelId="{A2A4153F-92D7-4EB0-88F6-29907B6A07B3}">
      <dsp:nvSpPr>
        <dsp:cNvPr id="0" name=""/>
        <dsp:cNvSpPr/>
      </dsp:nvSpPr>
      <dsp:spPr>
        <a:xfrm>
          <a:off x="1993117" y="3793739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Experimental chamber installation and connection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15326" y="3815948"/>
        <a:ext cx="1219384" cy="713863"/>
      </dsp:txXfrm>
    </dsp:sp>
    <dsp:sp modelId="{2E64F7F8-4CEC-479E-8D1A-D99A80225526}">
      <dsp:nvSpPr>
        <dsp:cNvPr id="0" name=""/>
        <dsp:cNvSpPr/>
      </dsp:nvSpPr>
      <dsp:spPr>
        <a:xfrm rot="10800000">
          <a:off x="1613976" y="4016168"/>
          <a:ext cx="267926" cy="313423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1694354" y="4078853"/>
        <a:ext cx="187548" cy="188053"/>
      </dsp:txXfrm>
    </dsp:sp>
    <dsp:sp modelId="{768CB8BB-D63C-4B16-B5CA-C31517CA637C}">
      <dsp:nvSpPr>
        <dsp:cNvPr id="0" name=""/>
        <dsp:cNvSpPr/>
      </dsp:nvSpPr>
      <dsp:spPr>
        <a:xfrm>
          <a:off x="223793" y="3793739"/>
          <a:ext cx="1263802" cy="758281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Leak testing of M3-to-experimental chamber connection</a:t>
          </a:r>
          <a:endParaRPr lang="en-US" sz="1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6002" y="3815948"/>
        <a:ext cx="1219384" cy="713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225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Jaime Perez Espinos, WP12 and contributions to HL-LHC Meeting, 09/11/17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8B2C4-646C-4213-9B94-4E042814E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66CE8C-2152-4180-A2DE-C23435C67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6767B-924F-41E5-88A7-E5C15580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EF1AE-2F79-45BC-8DCD-D5FA9BAC2EF6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12218-AB7F-46FC-B2EB-62CB67093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38868-CE24-4D62-9E95-EEDB81FB2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4FCD0-D702-4C9B-A2D5-950C029E9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Jaime Perez Espinos, WP12 and contributions to HL-LHC Meeting, 09/11/17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Q1-TAXS vacuum system design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Jaime P</a:t>
            </a:r>
            <a:r>
              <a:rPr lang="es-ES" dirty="0" smtClean="0"/>
              <a:t>é</a:t>
            </a:r>
            <a:r>
              <a:rPr lang="en-GB" dirty="0" err="1" smtClean="0"/>
              <a:t>rez</a:t>
            </a:r>
            <a:r>
              <a:rPr lang="en-GB" dirty="0" smtClean="0"/>
              <a:t> </a:t>
            </a:r>
            <a:r>
              <a:rPr lang="en-GB" dirty="0" err="1" smtClean="0"/>
              <a:t>Espinós</a:t>
            </a:r>
            <a:r>
              <a:rPr lang="en-GB" dirty="0" smtClean="0"/>
              <a:t> on behalf of WP12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12th HL-LHC Collaboration Meeting Uppsala (Sweden), 19-22 September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52936"/>
            <a:ext cx="6858000" cy="2404864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dirty="0" smtClean="0"/>
              <a:t>Pumping / Ne venting lines</a:t>
            </a:r>
            <a:endParaRPr lang="en-US" sz="2800" dirty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4FCD0-D702-4C9B-A2D5-950C029E972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pumping lines - 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63465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5A5A5A"/>
                </a:solidFill>
              </a:rPr>
              <a:t>Conceptual</a:t>
            </a:r>
            <a:r>
              <a:rPr lang="en-US" dirty="0" smtClean="0"/>
              <a:t> design </a:t>
            </a:r>
            <a:r>
              <a:rPr lang="en-US" dirty="0"/>
              <a:t>is </a:t>
            </a:r>
            <a:r>
              <a:rPr lang="en-US" dirty="0" smtClean="0"/>
              <a:t>defined </a:t>
            </a:r>
            <a:r>
              <a:rPr lang="en-US" dirty="0"/>
              <a:t>for </a:t>
            </a:r>
            <a:r>
              <a:rPr lang="en-US" b="1" dirty="0" smtClean="0"/>
              <a:t>A-side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Baseline is to retain a symmetrical solution at C-side 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 GIS to be installed symmetrically on similar location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reduced height </a:t>
            </a:r>
            <a:r>
              <a:rPr lang="en-US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wrt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 A-side) (TBC)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Connection at VAX side is open. 2x alternatives are being analyzed </a:t>
            </a:r>
            <a:r>
              <a:rPr lang="en-US" dirty="0" smtClean="0">
                <a:solidFill>
                  <a:srgbClr val="5A5A5A"/>
                </a:solidFill>
              </a:rPr>
              <a:t>(see next slide):</a:t>
            </a:r>
          </a:p>
          <a:p>
            <a:pPr lvl="1"/>
            <a:r>
              <a:rPr lang="en-US" dirty="0" smtClean="0">
                <a:solidFill>
                  <a:srgbClr val="5A5A5A"/>
                </a:solidFill>
              </a:rPr>
              <a:t>Manual connection at JFSU octagon level </a:t>
            </a:r>
            <a:r>
              <a:rPr lang="en-US" dirty="0" smtClean="0">
                <a:solidFill>
                  <a:srgbClr val="5A5A5A"/>
                </a:solidFill>
                <a:sym typeface="Symbol" panose="05050102010706020507" pitchFamily="18" charset="2"/>
              </a:rPr>
              <a:t> involves extending structure of M2-M3 support</a:t>
            </a:r>
          </a:p>
          <a:p>
            <a:pPr lvl="1"/>
            <a:r>
              <a:rPr lang="en-US" dirty="0" smtClean="0">
                <a:solidFill>
                  <a:srgbClr val="5A5A5A"/>
                </a:solidFill>
                <a:sym typeface="Symbol" panose="05050102010706020507" pitchFamily="18" charset="2"/>
              </a:rPr>
              <a:t>Remotely operated connection at alignment plate level </a:t>
            </a:r>
            <a:r>
              <a:rPr lang="en-GB" dirty="0" smtClean="0">
                <a:sym typeface="Symbol" panose="05050102010706020507" pitchFamily="18" charset="2"/>
              </a:rPr>
              <a:t> involves making space at JFC3 or TX1SP shields (detailed analysis required)</a:t>
            </a:r>
            <a:endParaRPr lang="en-US" dirty="0" smtClean="0">
              <a:solidFill>
                <a:srgbClr val="5A5A5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DABEBA9-667E-45C4-BC1A-4B4B32D30997}"/>
              </a:ext>
            </a:extLst>
          </p:cNvPr>
          <p:cNvGrpSpPr/>
          <p:nvPr/>
        </p:nvGrpSpPr>
        <p:grpSpPr>
          <a:xfrm>
            <a:off x="4267224" y="2641552"/>
            <a:ext cx="4925217" cy="3577440"/>
            <a:chOff x="1781196" y="754938"/>
            <a:chExt cx="8789604" cy="61897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0D6FB1-FB76-4BF0-A3E7-3B3805C1B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81196" y="754938"/>
              <a:ext cx="8789604" cy="606740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D64B4DB-8355-497E-9014-29DEDA8A53D5}"/>
                </a:ext>
              </a:extLst>
            </p:cNvPr>
            <p:cNvGrpSpPr/>
            <p:nvPr/>
          </p:nvGrpSpPr>
          <p:grpSpPr>
            <a:xfrm>
              <a:off x="6784346" y="4782709"/>
              <a:ext cx="3236964" cy="1208719"/>
              <a:chOff x="5459768" y="4818370"/>
              <a:chExt cx="3236964" cy="1208719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75C17E4-0B20-4256-9664-60EC08E4C3FF}"/>
                  </a:ext>
                </a:extLst>
              </p:cNvPr>
              <p:cNvSpPr txBox="1"/>
              <p:nvPr/>
            </p:nvSpPr>
            <p:spPr>
              <a:xfrm>
                <a:off x="5574918" y="4818370"/>
                <a:ext cx="3121814" cy="120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88" dirty="0"/>
                  <a:t>Easier installation</a:t>
                </a:r>
              </a:p>
              <a:p>
                <a:r>
                  <a:rPr lang="en-US" sz="788" dirty="0"/>
                  <a:t>Hazard situation – walking area</a:t>
                </a:r>
              </a:p>
              <a:p>
                <a:r>
                  <a:rPr lang="en-US" sz="788" dirty="0"/>
                  <a:t>Fragile components to be protected</a:t>
                </a:r>
              </a:p>
              <a:p>
                <a:r>
                  <a:rPr lang="en-US" sz="788" dirty="0"/>
                  <a:t>Platform to be machined</a:t>
                </a:r>
                <a:endParaRPr lang="en-GB" sz="788" dirty="0"/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215F864-81DD-4A43-967C-6D7F3C90D6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rcRect b="1685"/>
              <a:stretch/>
            </p:blipFill>
            <p:spPr>
              <a:xfrm>
                <a:off x="5459768" y="4954181"/>
                <a:ext cx="100583" cy="114322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7FBF989-979F-4DA8-89C2-E1585D096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62808" y="5156306"/>
                <a:ext cx="100774" cy="9386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20B03355-2F58-488F-ABAE-29FD97E816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66529" y="5342508"/>
                <a:ext cx="100774" cy="9386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4A2015F-7EE8-4922-8867-77DCA65B1A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66528" y="5560481"/>
                <a:ext cx="100774" cy="93861"/>
              </a:xfrm>
              <a:prstGeom prst="rect">
                <a:avLst/>
              </a:prstGeom>
            </p:spPr>
          </p:pic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C9A1B71-155A-4410-904D-B58B4BBCF018}"/>
                </a:ext>
              </a:extLst>
            </p:cNvPr>
            <p:cNvGrpSpPr/>
            <p:nvPr/>
          </p:nvGrpSpPr>
          <p:grpSpPr>
            <a:xfrm>
              <a:off x="5625873" y="1439690"/>
              <a:ext cx="4634991" cy="1208719"/>
              <a:chOff x="6123477" y="3839054"/>
              <a:chExt cx="3502707" cy="1208719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9C10772-7606-4512-AF43-D420D6FDDF9D}"/>
                  </a:ext>
                </a:extLst>
              </p:cNvPr>
              <p:cNvSpPr txBox="1"/>
              <p:nvPr/>
            </p:nvSpPr>
            <p:spPr>
              <a:xfrm>
                <a:off x="6151440" y="3839054"/>
                <a:ext cx="3474744" cy="120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88" dirty="0"/>
                  <a:t>Out of walking area – nonadditional protective equipment required</a:t>
                </a:r>
              </a:p>
              <a:p>
                <a:r>
                  <a:rPr lang="en-US" sz="788" dirty="0"/>
                  <a:t>More complex anchor points</a:t>
                </a:r>
              </a:p>
              <a:p>
                <a:r>
                  <a:rPr lang="en-US" sz="788" dirty="0"/>
                  <a:t>Uncertainty of real position of beams, cables or other equipment</a:t>
                </a:r>
                <a:endParaRPr lang="en-GB" sz="788" dirty="0"/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FE71A31A-4529-420D-8EE9-FF7107AA89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rcRect b="1685"/>
              <a:stretch/>
            </p:blipFill>
            <p:spPr>
              <a:xfrm>
                <a:off x="6132145" y="3899434"/>
                <a:ext cx="100583" cy="114322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3366086-C0AB-40C6-ABD3-3F570859E7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123477" y="4293531"/>
                <a:ext cx="100774" cy="93861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E7551DCD-D26A-48C1-97CE-4C81E9F265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132815" y="4513209"/>
                <a:ext cx="100774" cy="93861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F51996-B21D-40FF-950F-BAA257FE0FFA}"/>
                </a:ext>
              </a:extLst>
            </p:cNvPr>
            <p:cNvSpPr txBox="1"/>
            <p:nvPr/>
          </p:nvSpPr>
          <p:spPr>
            <a:xfrm>
              <a:off x="1786171" y="6021288"/>
              <a:ext cx="1840027" cy="3993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rgbClr val="00B050"/>
                  </a:solidFill>
                </a:rPr>
                <a:t>JFSU - octagon</a:t>
              </a:r>
              <a:endParaRPr lang="en-GB" sz="9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C6FFBE1-0CAC-41C8-8C41-65E56078CE53}"/>
                </a:ext>
              </a:extLst>
            </p:cNvPr>
            <p:cNvSpPr txBox="1"/>
            <p:nvPr/>
          </p:nvSpPr>
          <p:spPr>
            <a:xfrm>
              <a:off x="4894478" y="5661250"/>
              <a:ext cx="1142007" cy="399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TXS1SO</a:t>
              </a:r>
              <a:endParaRPr lang="en-GB" sz="9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2769C6-53EA-4CEA-A807-2C336B684173}"/>
                </a:ext>
              </a:extLst>
            </p:cNvPr>
            <p:cNvSpPr txBox="1"/>
            <p:nvPr/>
          </p:nvSpPr>
          <p:spPr>
            <a:xfrm>
              <a:off x="4223793" y="6545339"/>
              <a:ext cx="1416638" cy="399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Monoblock</a:t>
              </a:r>
              <a:endParaRPr lang="en-GB" sz="9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0FEFE03-E52B-4528-B305-7FCE30DD729F}"/>
                </a:ext>
              </a:extLst>
            </p:cNvPr>
            <p:cNvSpPr txBox="1"/>
            <p:nvPr/>
          </p:nvSpPr>
          <p:spPr>
            <a:xfrm>
              <a:off x="7901605" y="3013392"/>
              <a:ext cx="1199222" cy="399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accent1">
                      <a:lumMod val="75000"/>
                    </a:schemeClr>
                  </a:solidFill>
                </a:rPr>
                <a:t>GIS Area</a:t>
              </a:r>
              <a:endParaRPr lang="en-GB" sz="9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C5589CC-4163-46A5-AB0D-54FC95D3251F}"/>
              </a:ext>
            </a:extLst>
          </p:cNvPr>
          <p:cNvGrpSpPr/>
          <p:nvPr/>
        </p:nvGrpSpPr>
        <p:grpSpPr>
          <a:xfrm>
            <a:off x="98974" y="2606708"/>
            <a:ext cx="3586945" cy="3462024"/>
            <a:chOff x="0" y="322036"/>
            <a:chExt cx="8392014" cy="652378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BFA1EFB-80C3-41CC-847C-CF932EB7DB5E}"/>
                </a:ext>
              </a:extLst>
            </p:cNvPr>
            <p:cNvGrpSpPr/>
            <p:nvPr/>
          </p:nvGrpSpPr>
          <p:grpSpPr>
            <a:xfrm>
              <a:off x="0" y="821829"/>
              <a:ext cx="8256240" cy="6023991"/>
              <a:chOff x="1566848" y="903352"/>
              <a:chExt cx="7409472" cy="5156209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3E480CA2-0B72-407F-A4F5-188709C45A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66848" y="903352"/>
                <a:ext cx="7409472" cy="5156209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41363E9-C996-4A75-A163-8712F15E0B7C}"/>
                  </a:ext>
                </a:extLst>
              </p:cNvPr>
              <p:cNvSpPr txBox="1"/>
              <p:nvPr/>
            </p:nvSpPr>
            <p:spPr>
              <a:xfrm rot="21120524">
                <a:off x="6170263" y="2682884"/>
                <a:ext cx="1120264" cy="329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TXS1SO</a:t>
                </a:r>
                <a:endParaRPr lang="en-GB" sz="9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1641313-DC94-41AD-AB5C-8A5C5826DD13}"/>
                  </a:ext>
                </a:extLst>
              </p:cNvPr>
              <p:cNvSpPr txBox="1"/>
              <p:nvPr/>
            </p:nvSpPr>
            <p:spPr>
              <a:xfrm rot="21156174">
                <a:off x="3794203" y="4564531"/>
                <a:ext cx="1389665" cy="329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Monoblock</a:t>
                </a:r>
                <a:endParaRPr lang="en-GB" sz="9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224188E-8A59-41FF-B5AA-4DD1E85E06AA}"/>
                  </a:ext>
                </a:extLst>
              </p:cNvPr>
              <p:cNvSpPr txBox="1"/>
              <p:nvPr/>
            </p:nvSpPr>
            <p:spPr>
              <a:xfrm rot="20980791">
                <a:off x="3196658" y="3424553"/>
                <a:ext cx="1838669" cy="329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00B050"/>
                    </a:solidFill>
                  </a:rPr>
                  <a:t>JFSU - Octagon</a:t>
                </a:r>
                <a:endParaRPr lang="en-GB" sz="9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7550F9B-EC24-4165-A1BB-E2C2760C5DE0}"/>
                </a:ext>
              </a:extLst>
            </p:cNvPr>
            <p:cNvGrpSpPr/>
            <p:nvPr/>
          </p:nvGrpSpPr>
          <p:grpSpPr>
            <a:xfrm>
              <a:off x="5318133" y="322036"/>
              <a:ext cx="3073881" cy="538237"/>
              <a:chOff x="346854" y="684627"/>
              <a:chExt cx="3073881" cy="538237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AAD529F-100D-46DB-928A-40782B4CF9A2}"/>
                  </a:ext>
                </a:extLst>
              </p:cNvPr>
              <p:cNvSpPr txBox="1"/>
              <p:nvPr/>
            </p:nvSpPr>
            <p:spPr>
              <a:xfrm>
                <a:off x="553359" y="684627"/>
                <a:ext cx="2867376" cy="538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dirty="0"/>
                  <a:t>Stays in place</a:t>
                </a:r>
              </a:p>
              <a:p>
                <a:r>
                  <a:rPr lang="en-US" sz="750" dirty="0"/>
                  <a:t>Moves during LS</a:t>
                </a:r>
                <a:endParaRPr lang="en-GB" sz="750" dirty="0"/>
              </a:p>
            </p:txBody>
          </p:sp>
          <p:sp>
            <p:nvSpPr>
              <p:cNvPr id="34" name="Rounded Rectangle 18">
                <a:extLst>
                  <a:ext uri="{FF2B5EF4-FFF2-40B4-BE49-F238E27FC236}">
                    <a16:creationId xmlns:a16="http://schemas.microsoft.com/office/drawing/2014/main" id="{2B6D4689-6038-46EB-9DB3-6E642E890A0A}"/>
                  </a:ext>
                </a:extLst>
              </p:cNvPr>
              <p:cNvSpPr/>
              <p:nvPr/>
            </p:nvSpPr>
            <p:spPr>
              <a:xfrm>
                <a:off x="347268" y="776698"/>
                <a:ext cx="206504" cy="117177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40" name="Rounded Rectangle 20">
                <a:extLst>
                  <a:ext uri="{FF2B5EF4-FFF2-40B4-BE49-F238E27FC236}">
                    <a16:creationId xmlns:a16="http://schemas.microsoft.com/office/drawing/2014/main" id="{50AC1C34-1648-4A39-B449-8EDB1A2B3E39}"/>
                  </a:ext>
                </a:extLst>
              </p:cNvPr>
              <p:cNvSpPr/>
              <p:nvPr/>
            </p:nvSpPr>
            <p:spPr>
              <a:xfrm>
                <a:off x="346854" y="942896"/>
                <a:ext cx="206504" cy="117177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059412" y="5021899"/>
            <a:ext cx="1352911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US" dirty="0" smtClean="0"/>
              <a:t>DN63/60 </a:t>
            </a:r>
            <a:r>
              <a:rPr lang="en-US" dirty="0" smtClean="0"/>
              <a:t>pipe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024651" y="5789912"/>
            <a:ext cx="514100" cy="426998"/>
          </a:xfrm>
          <a:prstGeom prst="line">
            <a:avLst/>
          </a:prstGeom>
          <a:ln w="25400">
            <a:solidFill>
              <a:schemeClr val="tx1">
                <a:alpha val="99000"/>
              </a:schemeClr>
            </a:solidFill>
            <a:prstDash val="dash"/>
            <a:tailEnd type="none"/>
          </a:ln>
          <a:effectLst>
            <a:glow rad="381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>
            <a:off x="4220343" y="5352852"/>
            <a:ext cx="428118" cy="183052"/>
          </a:xfrm>
          <a:prstGeom prst="rightArrow">
            <a:avLst/>
          </a:prstGeom>
          <a:ln w="25400">
            <a:solidFill>
              <a:schemeClr val="tx1">
                <a:alpha val="99000"/>
              </a:schemeClr>
            </a:solidFill>
            <a:prstDash val="solid"/>
            <a:tailEnd type="triangle"/>
          </a:ln>
          <a:effectLst>
            <a:glow rad="381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ight Arrow 45"/>
          <p:cNvSpPr/>
          <p:nvPr/>
        </p:nvSpPr>
        <p:spPr>
          <a:xfrm rot="5400000">
            <a:off x="3795196" y="6020211"/>
            <a:ext cx="428118" cy="183052"/>
          </a:xfrm>
          <a:prstGeom prst="rightArrow">
            <a:avLst/>
          </a:prstGeom>
          <a:ln w="25400">
            <a:solidFill>
              <a:schemeClr val="tx1">
                <a:alpha val="99000"/>
              </a:schemeClr>
            </a:solidFill>
            <a:prstDash val="solid"/>
            <a:tailEnd type="triangle"/>
          </a:ln>
          <a:effectLst>
            <a:glow rad="381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2511357" y="6148253"/>
            <a:ext cx="1352911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US" dirty="0" smtClean="0"/>
              <a:t>DN38/34 </a:t>
            </a:r>
            <a:r>
              <a:rPr lang="en-US" dirty="0" smtClean="0"/>
              <a:t>pipe</a:t>
            </a:r>
            <a:endParaRPr lang="en-GB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824223" y="4685191"/>
            <a:ext cx="514100" cy="426998"/>
          </a:xfrm>
          <a:prstGeom prst="line">
            <a:avLst/>
          </a:prstGeom>
          <a:ln w="25400">
            <a:solidFill>
              <a:schemeClr val="tx1">
                <a:alpha val="99000"/>
              </a:schemeClr>
            </a:solidFill>
            <a:prstDash val="dash"/>
            <a:tailEnd type="none"/>
          </a:ln>
          <a:effectLst>
            <a:glow rad="381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5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CD577-8C1F-0070-041B-478C9B070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pumping lines – ATLAS (VAX area)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E8C32-9E2D-AEED-CEAD-39FC9A182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75E276-A5D5-B80F-9232-B121482C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321" y="1219200"/>
            <a:ext cx="3807153" cy="4857403"/>
          </a:xfrm>
          <a:prstGeom prst="rect">
            <a:avLst/>
          </a:prstGeom>
        </p:spPr>
      </p:pic>
      <p:sp>
        <p:nvSpPr>
          <p:cNvPr id="15" name="Up Arrow 14"/>
          <p:cNvSpPr/>
          <p:nvPr/>
        </p:nvSpPr>
        <p:spPr>
          <a:xfrm rot="18165999">
            <a:off x="8154487" y="1851594"/>
            <a:ext cx="360040" cy="397073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20523" y="984184"/>
            <a:ext cx="2304256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GB" dirty="0"/>
              <a:t>Manual connection at JFSU octagon </a:t>
            </a:r>
            <a:r>
              <a:rPr lang="en-GB" dirty="0" smtClean="0"/>
              <a:t>level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7643208" y="1826604"/>
            <a:ext cx="360040" cy="350150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353604" y="5353665"/>
            <a:ext cx="289604" cy="10051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7262748" y="3356992"/>
            <a:ext cx="560480" cy="6788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7588416" y="2007358"/>
            <a:ext cx="230200" cy="141752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DA75E276-A5D5-B80F-9232-B121482C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93" y="1483648"/>
            <a:ext cx="3807153" cy="4857403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 rot="18165999">
            <a:off x="3516010" y="3824075"/>
            <a:ext cx="360040" cy="397073"/>
          </a:xfrm>
          <a:prstGeom prst="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73" y="984184"/>
            <a:ext cx="2831226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GB" dirty="0"/>
              <a:t>Remotely operated connection at alignment plate level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76056" y="5828553"/>
            <a:ext cx="3911711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Extending support structure is envisaged as part of M2-M3 support</a:t>
            </a:r>
            <a:endParaRPr lang="en-GB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94708" y="2060848"/>
            <a:ext cx="2465396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Modification on shielding is necessary</a:t>
            </a:r>
            <a:endParaRPr lang="en-GB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3731107" y="2587649"/>
            <a:ext cx="163298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dirty="0" smtClean="0"/>
              <a:t>Services remain fixed to the shield</a:t>
            </a:r>
            <a:endParaRPr lang="en-GB" sz="1400" dirty="0" smtClean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185000" y="3148255"/>
            <a:ext cx="2442783" cy="975943"/>
          </a:xfrm>
          <a:prstGeom prst="line">
            <a:avLst/>
          </a:prstGeom>
          <a:ln w="25400">
            <a:solidFill>
              <a:schemeClr val="tx1">
                <a:alpha val="99000"/>
              </a:schemeClr>
            </a:solidFill>
            <a:prstDash val="dash"/>
            <a:tailEnd type="triangle"/>
          </a:ln>
          <a:effectLst>
            <a:glow rad="38100">
              <a:srgbClr val="FFC0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73481" y="3502726"/>
            <a:ext cx="176306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dirty="0" smtClean="0"/>
              <a:t>Services move with M2-M3 support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26129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pumping lines </a:t>
            </a:r>
            <a:r>
              <a:rPr lang="en-GB" dirty="0" smtClean="0"/>
              <a:t>– CMS (Q1-TAXS area)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3731333" cy="494379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5A5A5A"/>
                </a:solidFill>
              </a:rPr>
              <a:t>Baseline is to retain routing of lines up to current LHC VAX </a:t>
            </a:r>
            <a:r>
              <a:rPr lang="en-US" dirty="0" smtClean="0">
                <a:solidFill>
                  <a:srgbClr val="5A5A5A"/>
                </a:solidFill>
                <a:sym typeface="Symbol" panose="05050102010706020507" pitchFamily="18" charset="2"/>
              </a:rPr>
              <a:t> </a:t>
            </a:r>
            <a:r>
              <a:rPr lang="en-US" u="sng" dirty="0" smtClean="0">
                <a:solidFill>
                  <a:srgbClr val="5A5A5A"/>
                </a:solidFill>
                <a:sym typeface="Symbol" panose="05050102010706020507" pitchFamily="18" charset="2"/>
              </a:rPr>
              <a:t>WP12.2.4 scope is design of new lines crossing TAXS and connection to existing pumping lines</a:t>
            </a:r>
            <a:endParaRPr lang="en-US" u="sng" dirty="0" smtClean="0">
              <a:solidFill>
                <a:srgbClr val="5A5A5A"/>
              </a:solidFill>
            </a:endParaRPr>
          </a:p>
          <a:p>
            <a:r>
              <a:rPr lang="en-US" dirty="0" smtClean="0">
                <a:solidFill>
                  <a:srgbClr val="5A5A5A"/>
                </a:solidFill>
              </a:rPr>
              <a:t>Conceptual</a:t>
            </a:r>
            <a:r>
              <a:rPr lang="en-US" dirty="0" smtClean="0"/>
              <a:t> studies are made for right and left sides (no symmetrical solution) with lines connecting from above and from below </a:t>
            </a:r>
            <a:r>
              <a:rPr lang="en-US" dirty="0" smtClean="0">
                <a:sym typeface="Symbol" panose="05050102010706020507" pitchFamily="18" charset="2"/>
              </a:rPr>
              <a:t> </a:t>
            </a:r>
            <a:r>
              <a:rPr lang="en-US" b="1" u="sng" dirty="0" smtClean="0">
                <a:sym typeface="Symbol" panose="05050102010706020507" pitchFamily="18" charset="2"/>
              </a:rPr>
              <a:t>current baseline is to route from below </a:t>
            </a:r>
            <a:r>
              <a:rPr lang="en-US" b="1" u="sng" dirty="0" smtClean="0">
                <a:solidFill>
                  <a:srgbClr val="FF0000"/>
                </a:solidFill>
                <a:sym typeface="Symbol" panose="05050102010706020507" pitchFamily="18" charset="2"/>
              </a:rPr>
              <a:t>(TBC from tests on WP8 Q1-TAXS area mock-up)</a:t>
            </a:r>
            <a:endParaRPr lang="en-US" b="1" u="sng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5A5A5A"/>
                </a:solidFill>
                <a:sym typeface="Symbol" panose="05050102010706020507" pitchFamily="18" charset="2"/>
              </a:rPr>
              <a:t>Integration studies of new routing of “existing” lines has been made following request by WP15 </a:t>
            </a:r>
            <a:endParaRPr lang="en-US" dirty="0">
              <a:solidFill>
                <a:srgbClr val="5A5A5A"/>
              </a:solidFill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B287C1-A986-47F6-9E9F-3CA19C201777}"/>
              </a:ext>
            </a:extLst>
          </p:cNvPr>
          <p:cNvGrpSpPr>
            <a:grpSpLocks noChangeAspect="1"/>
          </p:cNvGrpSpPr>
          <p:nvPr/>
        </p:nvGrpSpPr>
        <p:grpSpPr>
          <a:xfrm>
            <a:off x="4296941" y="1722943"/>
            <a:ext cx="4779353" cy="3742132"/>
            <a:chOff x="5974277" y="1618857"/>
            <a:chExt cx="6782551" cy="531059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F7BB5E6-509F-4F39-970C-FC6BFA6F61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03" r="24573" b="5142"/>
            <a:stretch/>
          </p:blipFill>
          <p:spPr>
            <a:xfrm>
              <a:off x="6094341" y="1618857"/>
              <a:ext cx="6090853" cy="5252875"/>
            </a:xfrm>
            <a:prstGeom prst="rect">
              <a:avLst/>
            </a:prstGeom>
            <a:ln w="6350" cap="sq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4A0343-0EB7-4D0E-B3E3-82890DA56B5A}"/>
                </a:ext>
              </a:extLst>
            </p:cNvPr>
            <p:cNvSpPr txBox="1"/>
            <p:nvPr/>
          </p:nvSpPr>
          <p:spPr>
            <a:xfrm>
              <a:off x="6174250" y="6536351"/>
              <a:ext cx="1931431" cy="3930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Pumping lines 5L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0C781FF-BFD4-4C41-905C-E3F0B073D624}"/>
                </a:ext>
              </a:extLst>
            </p:cNvPr>
            <p:cNvCxnSpPr>
              <a:cxnSpLocks/>
            </p:cNvCxnSpPr>
            <p:nvPr/>
          </p:nvCxnSpPr>
          <p:spPr>
            <a:xfrm>
              <a:off x="9562860" y="3429000"/>
              <a:ext cx="288032" cy="207887"/>
            </a:xfrm>
            <a:prstGeom prst="line">
              <a:avLst/>
            </a:prstGeom>
            <a:ln w="6350">
              <a:noFill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7D342C8-FA9D-41AA-9AD7-95306B9E89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67394" y="3284984"/>
              <a:ext cx="172155" cy="144016"/>
            </a:xfrm>
            <a:prstGeom prst="straightConnector1">
              <a:avLst/>
            </a:prstGeom>
            <a:ln w="6350">
              <a:noFill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B652988-6298-4077-BCA8-25AF7B787241}"/>
                </a:ext>
              </a:extLst>
            </p:cNvPr>
            <p:cNvCxnSpPr>
              <a:cxnSpLocks/>
            </p:cNvCxnSpPr>
            <p:nvPr/>
          </p:nvCxnSpPr>
          <p:spPr>
            <a:xfrm>
              <a:off x="10200456" y="2991427"/>
              <a:ext cx="0" cy="288032"/>
            </a:xfrm>
            <a:prstGeom prst="line">
              <a:avLst/>
            </a:prstGeom>
            <a:ln w="6350">
              <a:noFill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BF6DDD6-63AD-48A8-BDDB-F5C4261A30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7694" y="3170024"/>
              <a:ext cx="172155" cy="19327"/>
            </a:xfrm>
            <a:prstGeom prst="straightConnector1">
              <a:avLst/>
            </a:prstGeom>
            <a:ln w="6350">
              <a:noFill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DCC5613-F6FA-489C-A236-4519FCCBC571}"/>
                </a:ext>
              </a:extLst>
            </p:cNvPr>
            <p:cNvSpPr txBox="1"/>
            <p:nvPr/>
          </p:nvSpPr>
          <p:spPr>
            <a:xfrm>
              <a:off x="10467370" y="2767971"/>
              <a:ext cx="2289458" cy="36034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Lines to be dismantled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D46FD5-02C7-4001-AFBE-FE7398E9E71D}"/>
                </a:ext>
              </a:extLst>
            </p:cNvPr>
            <p:cNvSpPr/>
            <p:nvPr/>
          </p:nvSpPr>
          <p:spPr>
            <a:xfrm rot="16200000">
              <a:off x="10002889" y="3053888"/>
              <a:ext cx="316397" cy="958109"/>
            </a:xfrm>
            <a:prstGeom prst="rect">
              <a:avLst/>
            </a:prstGeom>
            <a:solidFill>
              <a:srgbClr val="FF00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A0647A2-5004-4D17-AC05-F8DE99BA0336}"/>
                </a:ext>
              </a:extLst>
            </p:cNvPr>
            <p:cNvSpPr/>
            <p:nvPr/>
          </p:nvSpPr>
          <p:spPr>
            <a:xfrm rot="15562645">
              <a:off x="10195979" y="3033099"/>
              <a:ext cx="316397" cy="271369"/>
            </a:xfrm>
            <a:prstGeom prst="rect">
              <a:avLst/>
            </a:prstGeom>
            <a:solidFill>
              <a:srgbClr val="FF00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C79F9C2-B2A6-4DDA-A964-6DAE9697DAAB}"/>
                </a:ext>
              </a:extLst>
            </p:cNvPr>
            <p:cNvSpPr/>
            <p:nvPr/>
          </p:nvSpPr>
          <p:spPr>
            <a:xfrm rot="13767519">
              <a:off x="7691934" y="2417764"/>
              <a:ext cx="516842" cy="3952155"/>
            </a:xfrm>
            <a:prstGeom prst="rect">
              <a:avLst/>
            </a:prstGeom>
            <a:solidFill>
              <a:srgbClr val="00CC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95E73C-CF37-4EBF-9B65-4D3339DF5CE7}"/>
                </a:ext>
              </a:extLst>
            </p:cNvPr>
            <p:cNvSpPr/>
            <p:nvPr/>
          </p:nvSpPr>
          <p:spPr>
            <a:xfrm rot="13602087">
              <a:off x="7997539" y="2946210"/>
              <a:ext cx="516842" cy="3952155"/>
            </a:xfrm>
            <a:prstGeom prst="rect">
              <a:avLst/>
            </a:prstGeom>
            <a:solidFill>
              <a:srgbClr val="00CC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AA77B57-9A6D-472D-8386-7FDA3808A103}"/>
                </a:ext>
              </a:extLst>
            </p:cNvPr>
            <p:cNvSpPr/>
            <p:nvPr/>
          </p:nvSpPr>
          <p:spPr>
            <a:xfrm rot="16200000">
              <a:off x="6581296" y="5406465"/>
              <a:ext cx="684081" cy="1513682"/>
            </a:xfrm>
            <a:prstGeom prst="rect">
              <a:avLst/>
            </a:prstGeom>
            <a:solidFill>
              <a:srgbClr val="00CC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3C376B8-B59D-43C3-9FF0-6717181A6033}"/>
                </a:ext>
              </a:extLst>
            </p:cNvPr>
            <p:cNvSpPr/>
            <p:nvPr/>
          </p:nvSpPr>
          <p:spPr>
            <a:xfrm rot="15494075">
              <a:off x="9681671" y="2809700"/>
              <a:ext cx="369265" cy="632875"/>
            </a:xfrm>
            <a:prstGeom prst="rect">
              <a:avLst/>
            </a:prstGeom>
            <a:solidFill>
              <a:srgbClr val="00CC00">
                <a:alpha val="26000"/>
              </a:srgbClr>
            </a:solidFill>
            <a:ln w="63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FB12BD-B977-4934-BB9D-5C99E1575C5A}"/>
                </a:ext>
              </a:extLst>
            </p:cNvPr>
            <p:cNvSpPr txBox="1"/>
            <p:nvPr/>
          </p:nvSpPr>
          <p:spPr>
            <a:xfrm rot="18885589">
              <a:off x="8088745" y="4507912"/>
              <a:ext cx="1609358" cy="36034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00B050"/>
                  </a:solidFill>
                </a:rPr>
                <a:t>Lines to be kept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C3E5702-C322-4A51-99E0-15A454FE68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43180" y="3020771"/>
              <a:ext cx="257899" cy="27902"/>
            </a:xfrm>
            <a:prstGeom prst="straightConnector1">
              <a:avLst/>
            </a:prstGeom>
            <a:ln w="6350">
              <a:noFill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5A5339B-C574-4D4B-9E37-DB7735516E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20023" y="3672803"/>
              <a:ext cx="167909" cy="164615"/>
            </a:xfrm>
            <a:prstGeom prst="straightConnector1">
              <a:avLst/>
            </a:prstGeom>
            <a:ln w="6350">
              <a:noFill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50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of pumping lines – CMS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868"/>
            <a:ext cx="7920000" cy="7552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Design is ongoing for </a:t>
            </a:r>
            <a:r>
              <a:rPr lang="en-US" b="1" dirty="0" smtClean="0"/>
              <a:t>left and right sides </a:t>
            </a:r>
            <a:r>
              <a:rPr lang="en-US" dirty="0" smtClean="0"/>
              <a:t>(no symmetrical)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8C645-C92C-458C-9968-92058C4C4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186" y="2636912"/>
            <a:ext cx="3871978" cy="3583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6A3503-4F89-4D04-A4E1-2D7D8DDD0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25" y="2636912"/>
            <a:ext cx="4301639" cy="3583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6646" y="1837079"/>
            <a:ext cx="665142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Multiple iterations and interfaces: WP8, WP12 (BVO), WP15 (integration + schedule/installation</a:t>
            </a:r>
            <a:r>
              <a:rPr lang="en-GB" dirty="0" smtClean="0"/>
              <a:t>), </a:t>
            </a:r>
            <a:r>
              <a:rPr lang="en-GB" dirty="0"/>
              <a:t>CMS (integration + schedule/installation)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5881741"/>
            <a:ext cx="2127866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/>
              <a:t>R</a:t>
            </a:r>
            <a:r>
              <a:rPr lang="en-US" sz="1600" dirty="0" smtClean="0"/>
              <a:t>outing from above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90995" y="5884517"/>
            <a:ext cx="212786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/>
              <a:t>R</a:t>
            </a:r>
            <a:r>
              <a:rPr lang="en-US" sz="1600" dirty="0" smtClean="0"/>
              <a:t>outing from below (BASELINE)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0225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pumping lines </a:t>
            </a:r>
            <a:r>
              <a:rPr lang="en-GB" dirty="0" smtClean="0"/>
              <a:t>– CMS (II)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45FF86-5961-4D7F-AB97-50CA80590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698" y="1843275"/>
            <a:ext cx="4758135" cy="31529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5094" y="2913843"/>
            <a:ext cx="1352911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US" dirty="0" smtClean="0"/>
              <a:t>DN63/60 </a:t>
            </a:r>
            <a:r>
              <a:rPr lang="en-US" dirty="0" smtClean="0"/>
              <a:t>pipe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117778" y="4354070"/>
            <a:ext cx="0" cy="426998"/>
          </a:xfrm>
          <a:prstGeom prst="line">
            <a:avLst/>
          </a:prstGeom>
          <a:ln w="25400">
            <a:solidFill>
              <a:schemeClr val="tx1">
                <a:alpha val="99000"/>
              </a:schemeClr>
            </a:solidFill>
            <a:prstDash val="dash"/>
            <a:tailEnd type="none"/>
          </a:ln>
          <a:effectLst>
            <a:glow rad="381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 rot="5400000">
            <a:off x="2866863" y="3420779"/>
            <a:ext cx="428118" cy="183052"/>
          </a:xfrm>
          <a:prstGeom prst="rightArrow">
            <a:avLst/>
          </a:prstGeom>
          <a:ln w="25400">
            <a:solidFill>
              <a:schemeClr val="tx1">
                <a:alpha val="99000"/>
              </a:schemeClr>
            </a:solidFill>
            <a:prstDash val="solid"/>
            <a:tailEnd type="triangle"/>
          </a:ln>
          <a:effectLst>
            <a:glow rad="762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2475313" y="4598016"/>
            <a:ext cx="428118" cy="183052"/>
          </a:xfrm>
          <a:prstGeom prst="rightArrow">
            <a:avLst/>
          </a:prstGeom>
          <a:ln w="25400">
            <a:solidFill>
              <a:schemeClr val="tx1">
                <a:alpha val="99000"/>
              </a:schemeClr>
            </a:solidFill>
            <a:prstDash val="solid"/>
            <a:tailEnd type="triangle"/>
          </a:ln>
          <a:effectLst>
            <a:glow rad="76200">
              <a:srgbClr val="FFFF00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15228" y="4444127"/>
            <a:ext cx="1352911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US" dirty="0" smtClean="0"/>
              <a:t>DN38/34 </a:t>
            </a:r>
            <a:r>
              <a:rPr lang="en-US" dirty="0" smtClean="0"/>
              <a:t>pipe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151208" y="1262501"/>
            <a:ext cx="212786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 smtClean="0"/>
              <a:t>Example of line routing from above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2006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integration studies </a:t>
            </a:r>
            <a:r>
              <a:rPr lang="en-US" dirty="0" smtClean="0"/>
              <a:t>5R following request by WP15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9DBE07-21D6-E899-A0F6-7E3095698A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65" t="3742" r="2163" b="2809"/>
          <a:stretch/>
        </p:blipFill>
        <p:spPr>
          <a:xfrm>
            <a:off x="96661" y="1822884"/>
            <a:ext cx="3896130" cy="389613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B8E1120-0AB3-69AF-7FA8-5DB18AB5E091}"/>
              </a:ext>
            </a:extLst>
          </p:cNvPr>
          <p:cNvSpPr/>
          <p:nvPr/>
        </p:nvSpPr>
        <p:spPr>
          <a:xfrm>
            <a:off x="2552754" y="1695401"/>
            <a:ext cx="1444633" cy="12068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Connector: Curved 25">
            <a:extLst>
              <a:ext uri="{FF2B5EF4-FFF2-40B4-BE49-F238E27FC236}">
                <a16:creationId xmlns:a16="http://schemas.microsoft.com/office/drawing/2014/main" id="{60C4C0AC-0DAA-9866-0B87-A2870952F65E}"/>
              </a:ext>
            </a:extLst>
          </p:cNvPr>
          <p:cNvCxnSpPr>
            <a:cxnSpLocks/>
            <a:stCxn id="8" idx="6"/>
            <a:endCxn id="10" idx="0"/>
          </p:cNvCxnSpPr>
          <p:nvPr/>
        </p:nvCxnSpPr>
        <p:spPr>
          <a:xfrm>
            <a:off x="3997386" y="2298847"/>
            <a:ext cx="2446072" cy="24426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4E30EAF-4980-BF2E-BA04-25F24C9B2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115" y="2543110"/>
            <a:ext cx="4486685" cy="34676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9290" y="1040386"/>
            <a:ext cx="431592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Up to 3 options studied – to avoid clash with new survey device envelopes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1616498"/>
            <a:ext cx="4373512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WP15 to take a decision on next steps </a:t>
            </a:r>
            <a:r>
              <a:rPr lang="en-US" dirty="0" smtClean="0">
                <a:sym typeface="Symbol" panose="05050102010706020507" pitchFamily="18" charset="2"/>
              </a:rPr>
              <a:t> possible </a:t>
            </a:r>
            <a:r>
              <a:rPr lang="en-US" dirty="0" smtClean="0">
                <a:sym typeface="Symbol" panose="05050102010706020507" pitchFamily="18" charset="2"/>
              </a:rPr>
              <a:t>additional scope for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WP12.2.4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2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pumping lines – CMS (VAX area)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F28BAE-4BE8-431B-9968-9271022AABFD}"/>
              </a:ext>
            </a:extLst>
          </p:cNvPr>
          <p:cNvSpPr txBox="1"/>
          <p:nvPr/>
        </p:nvSpPr>
        <p:spPr>
          <a:xfrm>
            <a:off x="467544" y="4347102"/>
            <a:ext cx="85109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Routed between the VAX supports and </a:t>
            </a:r>
            <a:r>
              <a:rPr lang="en-US" sz="1400" dirty="0" smtClean="0">
                <a:sym typeface="Wingdings" panose="05000000000000000000" pitchFamily="2" charset="2"/>
              </a:rPr>
              <a:t>FIN;</a:t>
            </a:r>
            <a:endParaRPr lang="en-US" sz="1400" dirty="0">
              <a:sym typeface="Wingdings" panose="05000000000000000000" pitchFamily="2" charset="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Not possible to place them below the </a:t>
            </a:r>
            <a:r>
              <a:rPr lang="en-US" sz="1400" dirty="0" smtClean="0">
                <a:sym typeface="Wingdings" panose="05000000000000000000" pitchFamily="2" charset="2"/>
              </a:rPr>
              <a:t>support:</a:t>
            </a:r>
            <a:endParaRPr lang="en-US" sz="1400" dirty="0">
              <a:sym typeface="Wingdings" panose="05000000000000000000" pitchFamily="2" charset="2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Clearance of </a:t>
            </a:r>
            <a:r>
              <a:rPr lang="en-US" sz="1400" dirty="0" smtClean="0">
                <a:sym typeface="Wingdings" panose="05000000000000000000" pitchFamily="2" charset="2"/>
              </a:rPr>
              <a:t>+/-20mm is required </a:t>
            </a:r>
            <a:r>
              <a:rPr lang="en-US" sz="1400" dirty="0">
                <a:sym typeface="Wingdings" panose="05000000000000000000" pitchFamily="2" charset="2"/>
              </a:rPr>
              <a:t>for </a:t>
            </a:r>
            <a:r>
              <a:rPr lang="en-US" sz="1400" dirty="0" smtClean="0">
                <a:sym typeface="Wingdings" panose="05000000000000000000" pitchFamily="2" charset="2"/>
              </a:rPr>
              <a:t>alignment;</a:t>
            </a:r>
            <a:endParaRPr lang="en-US" sz="1400" dirty="0">
              <a:sym typeface="Wingdings" panose="05000000000000000000" pitchFamily="2" charset="2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The envelope of heating elements is </a:t>
            </a:r>
            <a:r>
              <a:rPr lang="en-US" sz="1400" dirty="0" smtClean="0">
                <a:sym typeface="Wingdings" panose="05000000000000000000" pitchFamily="2" charset="2"/>
              </a:rPr>
              <a:t>considered.</a:t>
            </a:r>
            <a:endParaRPr lang="en-US" sz="1400" dirty="0">
              <a:sym typeface="Wingdings" panose="05000000000000000000" pitchFamily="2" charset="2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sym typeface="Wingdings" panose="05000000000000000000" pitchFamily="2" charset="2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Concern: </a:t>
            </a:r>
            <a:endParaRPr lang="en-US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Clearance between the VAX plug-in and the venting lines </a:t>
            </a:r>
            <a:r>
              <a:rPr lang="en-US" sz="1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Shielding re-design is under study</a:t>
            </a:r>
            <a:endParaRPr lang="en-US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F8DD1C-FC59-46C7-8A71-3580E9EF5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50" b="2352"/>
          <a:stretch/>
        </p:blipFill>
        <p:spPr>
          <a:xfrm>
            <a:off x="575556" y="1570342"/>
            <a:ext cx="3414594" cy="2679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655" y="836712"/>
            <a:ext cx="3761558" cy="43651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2853" y="1700808"/>
            <a:ext cx="1062484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 smtClean="0"/>
              <a:t>Plug-in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582192" y="989013"/>
            <a:ext cx="1062484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 smtClean="0"/>
              <a:t>Plug-in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00398" y="2546162"/>
            <a:ext cx="630436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 smtClean="0"/>
              <a:t>FIN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4653136"/>
            <a:ext cx="630436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600" dirty="0" smtClean="0"/>
              <a:t>FIN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064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52936"/>
            <a:ext cx="6858000" cy="2404864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GB" sz="2800" dirty="0"/>
              <a:t>Integration and installation aspects with impact on the Q1-TAXS area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4FCD0-D702-4C9B-A2D5-950C029E972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Access </a:t>
            </a:r>
            <a:r>
              <a:rPr lang="es-ES" dirty="0"/>
              <a:t>to VAX in 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000" y="1146438"/>
            <a:ext cx="3314947" cy="24862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255" y="3773624"/>
            <a:ext cx="3314947" cy="24862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3255" y="1141965"/>
            <a:ext cx="3314947" cy="24862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2946536"/>
            <a:ext cx="2453674" cy="3271565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>
            <a:off x="3154171" y="3036069"/>
            <a:ext cx="288032" cy="1386190"/>
          </a:xfrm>
          <a:prstGeom prst="up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3515596" lon="20920586" rev="21384279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7694987" y="5330160"/>
            <a:ext cx="288032" cy="1386190"/>
          </a:xfrm>
          <a:prstGeom prst="up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3515596" lon="20920586" rev="21594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667" y="6054230"/>
            <a:ext cx="2657616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CMS access pathway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3014" y="3267499"/>
            <a:ext cx="1216125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ATLAS access pathway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9234" y="5305672"/>
            <a:ext cx="3440299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ATLAS pumping and venting lines </a:t>
            </a:r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 </a:t>
            </a:r>
            <a:r>
              <a:rPr lang="en-GB" b="1" u="sng" dirty="0" smtClean="0">
                <a:solidFill>
                  <a:srgbClr val="FF0000"/>
                </a:solidFill>
                <a:sym typeface="Symbol" panose="05050102010706020507" pitchFamily="18" charset="2"/>
              </a:rPr>
              <a:t>to be dismantled and removed for HL-LHC</a:t>
            </a:r>
            <a:endParaRPr lang="en-GB" b="1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44208" y="770542"/>
            <a:ext cx="2640616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CMS pumping and venting lines </a:t>
            </a:r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 </a:t>
            </a:r>
            <a:r>
              <a:rPr lang="en-GB" b="1" u="sng" dirty="0" smtClean="0">
                <a:solidFill>
                  <a:srgbClr val="FF0000"/>
                </a:solidFill>
                <a:sym typeface="Symbol" panose="05050102010706020507" pitchFamily="18" charset="2"/>
              </a:rPr>
              <a:t>to be retained for HL-LHC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8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41"/>
    </mc:Choice>
    <mc:Fallback xmlns="">
      <p:transition spd="slow" advTm="3054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Q1-TAXS module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Pumping / Ne venting lines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Integration and installation aspects with impact on the Q1-TAXS area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Summary of main open points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</a:t>
            </a:r>
            <a:r>
              <a:rPr lang="en-GB" dirty="0"/>
              <a:t>Q1-TAXS area accessibility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788" y="1710379"/>
            <a:ext cx="4317012" cy="464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8733" r="11192"/>
          <a:stretch/>
        </p:blipFill>
        <p:spPr>
          <a:xfrm>
            <a:off x="334567" y="1710378"/>
            <a:ext cx="3891846" cy="46459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1310914"/>
            <a:ext cx="3255343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ym typeface="Symbol" panose="05050102010706020507" pitchFamily="18" charset="2"/>
              </a:rPr>
              <a:t>Access through the LHC tunnel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8267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 installation planning baseline in 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87" y="732899"/>
            <a:ext cx="7440825" cy="55806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5535" y="886817"/>
            <a:ext cx="8352929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The option to anticipate the TAXS installation is under study </a:t>
            </a:r>
            <a:r>
              <a:rPr lang="en-US" sz="1600" dirty="0" smtClean="0">
                <a:sym typeface="Symbol" panose="05050102010706020507" pitchFamily="18" charset="2"/>
              </a:rPr>
              <a:t> it would give more margin, facilitate the LHC vacuum system commissioning and enhance the installation process BUT would slightly impact the supporting configuration (see slide 26)</a:t>
            </a:r>
            <a:endParaRPr lang="en-GB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7596336" y="2564904"/>
            <a:ext cx="432048" cy="2664296"/>
          </a:xfrm>
          <a:prstGeom prst="roundRect">
            <a:avLst/>
          </a:prstGeom>
          <a:noFill/>
          <a:ln w="38100">
            <a:solidFill>
              <a:srgbClr val="FFFF00"/>
            </a:solidFill>
          </a:ln>
          <a:effectLst>
            <a:glow rad="63500">
              <a:schemeClr val="tx1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Arrow 8"/>
          <p:cNvSpPr/>
          <p:nvPr/>
        </p:nvSpPr>
        <p:spPr>
          <a:xfrm>
            <a:off x="2274189" y="5085184"/>
            <a:ext cx="5184576" cy="144016"/>
          </a:xfrm>
          <a:prstGeom prst="leftArrow">
            <a:avLst/>
          </a:prstGeom>
          <a:solidFill>
            <a:srgbClr val="FFFF00"/>
          </a:solidFill>
          <a:effectLst>
            <a:glow rad="50800">
              <a:schemeClr val="tx1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693933" y="1921245"/>
            <a:ext cx="116051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April 2026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8302" y="5379123"/>
            <a:ext cx="1464164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October 2028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563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Q1-TAXS area accessibility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8A00DA-07D5-4E80-9A55-BD664EEDB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5372" y="836712"/>
            <a:ext cx="3081428" cy="4123350"/>
          </a:xfrm>
          <a:prstGeom prst="rect">
            <a:avLst/>
          </a:prstGeom>
        </p:spPr>
      </p:pic>
      <p:pic>
        <p:nvPicPr>
          <p:cNvPr id="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2579" y="3542376"/>
            <a:ext cx="3934296" cy="2950722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2D3A81-7148-4A90-A606-D33B3D29A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98" y="836712"/>
            <a:ext cx="3499005" cy="37007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10496" y="4798429"/>
            <a:ext cx="27363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Q1-TAXS area mock-up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17220" y="5987018"/>
            <a:ext cx="41147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Access possible </a:t>
            </a:r>
            <a:r>
              <a:rPr lang="en-US" b="1" dirty="0" smtClean="0"/>
              <a:t>ONLY</a:t>
            </a:r>
            <a:r>
              <a:rPr lang="en-US" dirty="0" smtClean="0"/>
              <a:t> through cavern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20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Q1-TAXS area </a:t>
            </a:r>
            <a:r>
              <a:rPr lang="en-GB" dirty="0" smtClean="0"/>
              <a:t>accessibility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7412"/>
            <a:ext cx="7220990" cy="541428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724128" y="2276872"/>
            <a:ext cx="1152128" cy="1872208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0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nstallation sequence approach (CMS case)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graphicFrame>
        <p:nvGraphicFramePr>
          <p:cNvPr id="13" name="Diagram 12"/>
          <p:cNvGraphicFramePr/>
          <p:nvPr>
            <p:extLst/>
          </p:nvPr>
        </p:nvGraphicFramePr>
        <p:xfrm>
          <a:off x="140963" y="963781"/>
          <a:ext cx="8788684" cy="4554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Oval 19"/>
          <p:cNvSpPr/>
          <p:nvPr/>
        </p:nvSpPr>
        <p:spPr>
          <a:xfrm>
            <a:off x="272490" y="5604001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0465" y="5626087"/>
            <a:ext cx="727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kern="1400" dirty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Leak tightness validation of pumping lines installed + </a:t>
            </a:r>
            <a:r>
              <a:rPr lang="en-GB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checking </a:t>
            </a:r>
            <a:r>
              <a:rPr lang="en-GB" sz="1200" b="1" kern="1400" dirty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commissioning of existing </a:t>
            </a:r>
            <a:r>
              <a:rPr lang="en-GB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bake-out</a:t>
            </a:r>
            <a:endParaRPr lang="en-GB" sz="1200" b="1" kern="1400" dirty="0">
              <a:ln w="9525" cap="rnd" cmpd="sng" algn="ctr">
                <a:solidFill>
                  <a:srgbClr val="385D8A"/>
                </a:solidFill>
                <a:prstDash val="solid"/>
                <a:bevel/>
              </a:ln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66040" y="5950209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4014" y="5972295"/>
            <a:ext cx="6846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Module assembled and verified leak tight on surface. If applicable, bake out already verified on surface</a:t>
            </a:r>
            <a:endParaRPr lang="en-GB" sz="1200" b="1" kern="1400" dirty="0">
              <a:ln w="9525" cap="rnd" cmpd="sng" algn="ctr">
                <a:solidFill>
                  <a:srgbClr val="385D8A"/>
                </a:solidFill>
                <a:prstDash val="solid"/>
                <a:bevel/>
              </a:ln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61192" y="853797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669316" y="2126830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8532000" y="4653136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1235" y="840651"/>
            <a:ext cx="8648740" cy="2214568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779912" y="4038200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80112" y="4042224"/>
            <a:ext cx="307975" cy="29908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b="1" kern="1400" dirty="0" smtClean="0">
                <a:ln w="9525" cap="rnd" cmpd="sng" algn="ctr">
                  <a:solidFill>
                    <a:srgbClr val="385D8A"/>
                  </a:solidFill>
                  <a:prstDash val="solid"/>
                  <a:bevel/>
                </a:ln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GB" sz="11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Diamond 24"/>
          <p:cNvSpPr/>
          <p:nvPr/>
        </p:nvSpPr>
        <p:spPr>
          <a:xfrm>
            <a:off x="8703543" y="3111909"/>
            <a:ext cx="226104" cy="342119"/>
          </a:xfrm>
          <a:prstGeom prst="diamon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Pentagon 25"/>
          <p:cNvSpPr/>
          <p:nvPr/>
        </p:nvSpPr>
        <p:spPr>
          <a:xfrm>
            <a:off x="6732240" y="3129081"/>
            <a:ext cx="1928659" cy="307777"/>
          </a:xfrm>
          <a:prstGeom prst="homePlat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M2-M3 cable pulling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9752" y="1763272"/>
            <a:ext cx="530372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Key aspect: Q1 installation before TAXS installation</a:t>
            </a:r>
            <a:endParaRPr lang="en-GB" sz="1600" b="1" dirty="0"/>
          </a:p>
        </p:txBody>
      </p:sp>
      <p:sp>
        <p:nvSpPr>
          <p:cNvPr id="28" name="Rectangle 27"/>
          <p:cNvSpPr/>
          <p:nvPr/>
        </p:nvSpPr>
        <p:spPr>
          <a:xfrm>
            <a:off x="220827" y="4695255"/>
            <a:ext cx="1542861" cy="874141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33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 installation at CMS – impact on pumping line 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18E0820-E370-4AC2-93B6-767EA5A7BC01}"/>
              </a:ext>
            </a:extLst>
          </p:cNvPr>
          <p:cNvGrpSpPr/>
          <p:nvPr/>
        </p:nvGrpSpPr>
        <p:grpSpPr>
          <a:xfrm>
            <a:off x="247907" y="1758259"/>
            <a:ext cx="2195736" cy="1728192"/>
            <a:chOff x="267181" y="752105"/>
            <a:chExt cx="3431031" cy="27775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FD8F784-1A70-4CAF-9BCD-9E054DB7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7181" y="752105"/>
              <a:ext cx="3431031" cy="2777501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EA2160-051A-40EF-BD5C-A3D0CB55D020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22" y="878696"/>
              <a:ext cx="0" cy="41596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BAF3FFE-235B-49AE-B7C1-7679A09E14CC}"/>
                </a:ext>
              </a:extLst>
            </p:cNvPr>
            <p:cNvCxnSpPr>
              <a:cxnSpLocks/>
            </p:cNvCxnSpPr>
            <p:nvPr/>
          </p:nvCxnSpPr>
          <p:spPr>
            <a:xfrm>
              <a:off x="2376200" y="1339094"/>
              <a:ext cx="0" cy="41596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12CD477-3B6C-4C35-B8C9-1CF37F5DE50D}"/>
                </a:ext>
              </a:extLst>
            </p:cNvPr>
            <p:cNvCxnSpPr>
              <a:cxnSpLocks/>
            </p:cNvCxnSpPr>
            <p:nvPr/>
          </p:nvCxnSpPr>
          <p:spPr>
            <a:xfrm>
              <a:off x="2937938" y="985810"/>
              <a:ext cx="0" cy="41596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4565CB2-A0FD-4829-A363-EBB253A60586}"/>
                </a:ext>
              </a:extLst>
            </p:cNvPr>
            <p:cNvCxnSpPr>
              <a:cxnSpLocks/>
            </p:cNvCxnSpPr>
            <p:nvPr/>
          </p:nvCxnSpPr>
          <p:spPr>
            <a:xfrm>
              <a:off x="2937516" y="1446208"/>
              <a:ext cx="0" cy="41596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BAC440-1522-4329-AD47-25DF8F3EE5C3}"/>
              </a:ext>
            </a:extLst>
          </p:cNvPr>
          <p:cNvGrpSpPr/>
          <p:nvPr/>
        </p:nvGrpSpPr>
        <p:grpSpPr>
          <a:xfrm>
            <a:off x="3120003" y="1733562"/>
            <a:ext cx="2268252" cy="1830491"/>
            <a:chOff x="4644008" y="572931"/>
            <a:chExt cx="3729839" cy="304973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4565EA5-C981-40F2-8BA6-E7EF0BAB8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44008" y="572931"/>
              <a:ext cx="3729839" cy="3049734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23EE73C-2EC3-4B69-AA4A-09CF0707FF29}"/>
                </a:ext>
              </a:extLst>
            </p:cNvPr>
            <p:cNvCxnSpPr>
              <a:cxnSpLocks/>
            </p:cNvCxnSpPr>
            <p:nvPr/>
          </p:nvCxnSpPr>
          <p:spPr>
            <a:xfrm>
              <a:off x="6674980" y="1439962"/>
              <a:ext cx="0" cy="41596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E546BA6-B91E-43D2-A725-64583316127E}"/>
                </a:ext>
              </a:extLst>
            </p:cNvPr>
            <p:cNvCxnSpPr>
              <a:cxnSpLocks/>
            </p:cNvCxnSpPr>
            <p:nvPr/>
          </p:nvCxnSpPr>
          <p:spPr>
            <a:xfrm>
              <a:off x="6674558" y="1900360"/>
              <a:ext cx="0" cy="41596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26B216A-6AA7-4824-995B-6044E1E9D5D0}"/>
                </a:ext>
              </a:extLst>
            </p:cNvPr>
            <p:cNvCxnSpPr>
              <a:cxnSpLocks/>
            </p:cNvCxnSpPr>
            <p:nvPr/>
          </p:nvCxnSpPr>
          <p:spPr>
            <a:xfrm>
              <a:off x="7236296" y="1547076"/>
              <a:ext cx="0" cy="41596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EEC4D3C-21FF-4303-872F-D691FA37B275}"/>
                </a:ext>
              </a:extLst>
            </p:cNvPr>
            <p:cNvCxnSpPr>
              <a:cxnSpLocks/>
            </p:cNvCxnSpPr>
            <p:nvPr/>
          </p:nvCxnSpPr>
          <p:spPr>
            <a:xfrm>
              <a:off x="7235874" y="2007474"/>
              <a:ext cx="0" cy="41596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3E8AC63-11B8-4A83-BAB8-B12144B1D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342" y="4430107"/>
            <a:ext cx="1476190" cy="1301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97C6DCA-C02F-46C6-88E4-C4A9E0CBD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7938" y="4430514"/>
            <a:ext cx="1476190" cy="13009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F74E96-138E-43BD-9728-9A1F84FFD2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6647" y="1852067"/>
            <a:ext cx="3594167" cy="3228906"/>
          </a:xfrm>
          <a:prstGeom prst="rect">
            <a:avLst/>
          </a:prstGeom>
        </p:spPr>
      </p:pic>
      <p:sp>
        <p:nvSpPr>
          <p:cNvPr id="22" name="Arrow: Right 24">
            <a:extLst>
              <a:ext uri="{FF2B5EF4-FFF2-40B4-BE49-F238E27FC236}">
                <a16:creationId xmlns:a16="http://schemas.microsoft.com/office/drawing/2014/main" id="{1C2553ED-3911-479A-8A5F-827C4F327439}"/>
              </a:ext>
            </a:extLst>
          </p:cNvPr>
          <p:cNvSpPr/>
          <p:nvPr/>
        </p:nvSpPr>
        <p:spPr>
          <a:xfrm>
            <a:off x="2534945" y="2683523"/>
            <a:ext cx="335423" cy="19289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/>
          <p:cNvSpPr txBox="1"/>
          <p:nvPr/>
        </p:nvSpPr>
        <p:spPr>
          <a:xfrm>
            <a:off x="947812" y="1081743"/>
            <a:ext cx="522367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BASELINE: Q1 installation before TAXS installation</a:t>
            </a:r>
            <a:endParaRPr lang="en-GB" sz="1600" b="1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1205638" y="3553785"/>
            <a:ext cx="304656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Pumping lines and TAXS chamber pre-assembled on FIN + TAXS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550217" y="5188176"/>
            <a:ext cx="3404949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smtClean="0"/>
              <a:t>Solution involves clearance of 20 mm </a:t>
            </a:r>
            <a:r>
              <a:rPr lang="en-US" dirty="0" err="1" smtClean="0"/>
              <a:t>wrt</a:t>
            </a:r>
            <a:r>
              <a:rPr lang="en-US" dirty="0" smtClean="0"/>
              <a:t> TAXS including bake-out jackets</a:t>
            </a:r>
            <a:endParaRPr lang="en-GB" dirty="0"/>
          </a:p>
        </p:txBody>
      </p:sp>
      <p:sp>
        <p:nvSpPr>
          <p:cNvPr id="35" name="Flowchart: Direct Access Storage 34"/>
          <p:cNvSpPr/>
          <p:nvPr/>
        </p:nvSpPr>
        <p:spPr>
          <a:xfrm rot="367299">
            <a:off x="69226" y="2527786"/>
            <a:ext cx="856641" cy="516953"/>
          </a:xfrm>
          <a:prstGeom prst="flowChartMagneticDru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Q1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6" name="Flowchart: Direct Access Storage 35"/>
          <p:cNvSpPr/>
          <p:nvPr/>
        </p:nvSpPr>
        <p:spPr>
          <a:xfrm rot="367299">
            <a:off x="2973823" y="2544019"/>
            <a:ext cx="856641" cy="516953"/>
          </a:xfrm>
          <a:prstGeom prst="flowChartMagneticDru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Q1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55400" y="5772263"/>
            <a:ext cx="3404949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smtClean="0"/>
              <a:t>Shield hole machining must be optimized for transport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7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Q1-TAXS module temporary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910680-9CDF-478C-BDCE-9720CEF7600F}"/>
              </a:ext>
            </a:extLst>
          </p:cNvPr>
          <p:cNvGrpSpPr/>
          <p:nvPr/>
        </p:nvGrpSpPr>
        <p:grpSpPr>
          <a:xfrm>
            <a:off x="585974" y="893131"/>
            <a:ext cx="3797892" cy="3154843"/>
            <a:chOff x="47328" y="678920"/>
            <a:chExt cx="3797892" cy="3154843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2723916-282F-4AB3-AD5B-DC5AADEEB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328" y="678920"/>
              <a:ext cx="3797892" cy="3154843"/>
            </a:xfrm>
            <a:prstGeom prst="rect">
              <a:avLst/>
            </a:prstGeom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B6BF965-511A-4E63-90B5-C9CCAE4A8671}"/>
                </a:ext>
              </a:extLst>
            </p:cNvPr>
            <p:cNvCxnSpPr>
              <a:cxnSpLocks/>
            </p:cNvCxnSpPr>
            <p:nvPr/>
          </p:nvCxnSpPr>
          <p:spPr>
            <a:xfrm>
              <a:off x="1811942" y="3155213"/>
              <a:ext cx="170754" cy="20301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18CF629-06B3-4033-96D5-B72F868F03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6481" y="3284984"/>
              <a:ext cx="45270" cy="7324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6BA79CE-4B2B-4CDA-B5D5-367649C675B6}"/>
                </a:ext>
              </a:extLst>
            </p:cNvPr>
            <p:cNvCxnSpPr>
              <a:cxnSpLocks/>
            </p:cNvCxnSpPr>
            <p:nvPr/>
          </p:nvCxnSpPr>
          <p:spPr>
            <a:xfrm>
              <a:off x="1968909" y="3354814"/>
              <a:ext cx="0" cy="124139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166DA80-F48D-4F7A-A0D3-FD97CE866F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80578" y="3416883"/>
              <a:ext cx="345789" cy="6207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B339158-5462-4C5B-84CD-1442CFD856C9}"/>
                </a:ext>
              </a:extLst>
            </p:cNvPr>
            <p:cNvCxnSpPr>
              <a:cxnSpLocks/>
            </p:cNvCxnSpPr>
            <p:nvPr/>
          </p:nvCxnSpPr>
          <p:spPr>
            <a:xfrm>
              <a:off x="2326367" y="3323010"/>
              <a:ext cx="0" cy="188516"/>
            </a:xfrm>
            <a:prstGeom prst="line">
              <a:avLst/>
            </a:prstGeom>
            <a:ln w="31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4E36BF3-E431-47E4-9B48-D4CCD21130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6130" y="3313514"/>
              <a:ext cx="72008" cy="56617"/>
            </a:xfrm>
            <a:prstGeom prst="line">
              <a:avLst/>
            </a:prstGeom>
            <a:ln w="31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071D600-A3A9-43D0-977D-621CC979E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7457" y="3362551"/>
              <a:ext cx="72008" cy="56617"/>
            </a:xfrm>
            <a:prstGeom prst="line">
              <a:avLst/>
            </a:prstGeom>
            <a:ln w="31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15C13E3-6E37-46D2-9A75-A369EFA6C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0832" y="3403636"/>
              <a:ext cx="72008" cy="56617"/>
            </a:xfrm>
            <a:prstGeom prst="line">
              <a:avLst/>
            </a:prstGeom>
            <a:ln w="31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2CD4325-78BE-4975-AB5E-17389C0B4504}"/>
              </a:ext>
            </a:extLst>
          </p:cNvPr>
          <p:cNvCxnSpPr/>
          <p:nvPr/>
        </p:nvCxnSpPr>
        <p:spPr>
          <a:xfrm flipH="1">
            <a:off x="3898342" y="1987027"/>
            <a:ext cx="308195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456FB54-A788-4BC9-83CE-8B53CCDC904A}"/>
              </a:ext>
            </a:extLst>
          </p:cNvPr>
          <p:cNvSpPr txBox="1"/>
          <p:nvPr/>
        </p:nvSpPr>
        <p:spPr>
          <a:xfrm>
            <a:off x="3439788" y="1451931"/>
            <a:ext cx="1599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Closed with a blank flange</a:t>
            </a:r>
            <a:endParaRPr lang="en-US" sz="1400" i="1" dirty="0">
              <a:solidFill>
                <a:schemeClr val="accent3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65012" y="3788599"/>
            <a:ext cx="3939235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Temporary support is required to </a:t>
            </a:r>
            <a:r>
              <a:rPr lang="en-US" dirty="0" smtClean="0"/>
              <a:t>facilitate installation of Q1-TAXS module and </a:t>
            </a:r>
            <a:r>
              <a:rPr lang="en-US" dirty="0" smtClean="0"/>
              <a:t>connection to TAXS chamber once the TAXS is installed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251521" y="4936735"/>
            <a:ext cx="864096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For ATLAS, no temporary support would be required if the installation of the TAXS comes before Q1. </a:t>
            </a:r>
            <a:r>
              <a:rPr lang="en-US" sz="1600" b="1" u="sng" dirty="0" smtClean="0">
                <a:solidFill>
                  <a:srgbClr val="FF0000"/>
                </a:solidFill>
              </a:rPr>
              <a:t>However, depending on the relative misalignment (up to 5 mm max.) between the TAXS and Q1, it would require </a:t>
            </a:r>
            <a:r>
              <a:rPr lang="en-US" sz="1600" b="1" u="sng" dirty="0" smtClean="0">
                <a:solidFill>
                  <a:srgbClr val="FF0000"/>
                </a:solidFill>
              </a:rPr>
              <a:t>additional</a:t>
            </a:r>
            <a:r>
              <a:rPr lang="en-US" sz="1600" b="1" u="sng" dirty="0" smtClean="0">
                <a:solidFill>
                  <a:srgbClr val="FF0000"/>
                </a:solidFill>
              </a:rPr>
              <a:t> </a:t>
            </a:r>
            <a:r>
              <a:rPr lang="en-US" sz="1600" b="1" u="sng" dirty="0" smtClean="0">
                <a:solidFill>
                  <a:srgbClr val="FF0000"/>
                </a:solidFill>
              </a:rPr>
              <a:t>tooling to execute the connection</a:t>
            </a:r>
            <a:endParaRPr lang="en-GB" sz="1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4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52936"/>
            <a:ext cx="6858000" cy="2404864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GB" sz="2800" dirty="0" smtClean="0"/>
              <a:t>Summary of main open points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4FCD0-D702-4C9B-A2D5-950C029E972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3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main open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" sz="4600" dirty="0" err="1" smtClean="0"/>
              <a:t>Freezing</a:t>
            </a:r>
            <a:r>
              <a:rPr lang="es-ES" sz="4600" dirty="0" smtClean="0"/>
              <a:t> of </a:t>
            </a:r>
            <a:r>
              <a:rPr lang="es-ES" sz="4600" dirty="0" err="1" smtClean="0"/>
              <a:t>vacuum</a:t>
            </a:r>
            <a:r>
              <a:rPr lang="es-ES" sz="4600" dirty="0" smtClean="0"/>
              <a:t> </a:t>
            </a:r>
            <a:r>
              <a:rPr lang="es-ES" sz="4600" dirty="0" err="1" smtClean="0"/>
              <a:t>layout</a:t>
            </a:r>
            <a:r>
              <a:rPr lang="es-ES" sz="4600" dirty="0" smtClean="0"/>
              <a:t>, </a:t>
            </a:r>
            <a:r>
              <a:rPr lang="es-ES" sz="4600" dirty="0" err="1" smtClean="0"/>
              <a:t>following</a:t>
            </a:r>
            <a:r>
              <a:rPr lang="es-ES" sz="4600" dirty="0" smtClean="0"/>
              <a:t> NEG </a:t>
            </a:r>
            <a:r>
              <a:rPr lang="es-ES" sz="4600" dirty="0" err="1" smtClean="0"/>
              <a:t>wafer</a:t>
            </a:r>
            <a:r>
              <a:rPr lang="es-ES" sz="4600" dirty="0" smtClean="0"/>
              <a:t> test and </a:t>
            </a:r>
            <a:r>
              <a:rPr lang="es-ES" sz="4600" dirty="0" err="1" smtClean="0"/>
              <a:t>qualification</a:t>
            </a:r>
            <a:r>
              <a:rPr lang="es-ES" sz="4600" dirty="0" smtClean="0"/>
              <a:t>;</a:t>
            </a:r>
          </a:p>
          <a:p>
            <a:pPr lvl="1"/>
            <a:r>
              <a:rPr lang="es-ES" sz="4200" dirty="0" err="1" smtClean="0"/>
              <a:t>Choice</a:t>
            </a:r>
            <a:r>
              <a:rPr lang="es-ES" sz="4200" dirty="0" smtClean="0"/>
              <a:t> of </a:t>
            </a:r>
            <a:r>
              <a:rPr lang="es-ES" sz="4200" dirty="0" err="1" smtClean="0"/>
              <a:t>best</a:t>
            </a:r>
            <a:r>
              <a:rPr lang="es-ES" sz="4200" dirty="0" smtClean="0"/>
              <a:t> </a:t>
            </a:r>
            <a:r>
              <a:rPr lang="es-ES" sz="4200" dirty="0" err="1" smtClean="0"/>
              <a:t>design</a:t>
            </a:r>
            <a:r>
              <a:rPr lang="es-ES" sz="4200" dirty="0" smtClean="0"/>
              <a:t> </a:t>
            </a:r>
            <a:r>
              <a:rPr lang="es-ES" sz="4200" dirty="0" err="1" smtClean="0"/>
              <a:t>approach</a:t>
            </a:r>
            <a:r>
              <a:rPr lang="es-ES" sz="4200" dirty="0" smtClean="0"/>
              <a:t>;</a:t>
            </a:r>
          </a:p>
          <a:p>
            <a:r>
              <a:rPr lang="es-ES" sz="4600" dirty="0" smtClean="0"/>
              <a:t>ATLAS:</a:t>
            </a:r>
          </a:p>
          <a:p>
            <a:pPr lvl="1"/>
            <a:r>
              <a:rPr lang="es-ES" sz="4200" dirty="0" err="1" smtClean="0"/>
              <a:t>Confirmation</a:t>
            </a:r>
            <a:r>
              <a:rPr lang="es-ES" sz="4200" dirty="0" smtClean="0"/>
              <a:t> of GIS </a:t>
            </a:r>
            <a:r>
              <a:rPr lang="es-ES" sz="4200" dirty="0" err="1" smtClean="0"/>
              <a:t>location</a:t>
            </a:r>
            <a:r>
              <a:rPr lang="es-ES" sz="4200" dirty="0" smtClean="0"/>
              <a:t> at C-</a:t>
            </a:r>
            <a:r>
              <a:rPr lang="es-ES" sz="4200" dirty="0" err="1" smtClean="0"/>
              <a:t>side</a:t>
            </a:r>
            <a:r>
              <a:rPr lang="es-ES" sz="4200" dirty="0" smtClean="0"/>
              <a:t>;</a:t>
            </a:r>
          </a:p>
          <a:p>
            <a:pPr lvl="1"/>
            <a:r>
              <a:rPr lang="es-ES" sz="4200" dirty="0" smtClean="0"/>
              <a:t>Cable and </a:t>
            </a:r>
            <a:r>
              <a:rPr lang="es-ES" sz="4200" dirty="0" err="1" smtClean="0"/>
              <a:t>pumping</a:t>
            </a:r>
            <a:r>
              <a:rPr lang="es-ES" sz="4200" dirty="0" smtClean="0"/>
              <a:t> line </a:t>
            </a:r>
            <a:r>
              <a:rPr lang="es-ES" sz="4200" dirty="0" err="1" smtClean="0"/>
              <a:t>disconnection</a:t>
            </a:r>
            <a:r>
              <a:rPr lang="es-ES" sz="4200" dirty="0" smtClean="0"/>
              <a:t> </a:t>
            </a:r>
            <a:r>
              <a:rPr lang="es-ES" sz="4200" dirty="0" err="1" smtClean="0"/>
              <a:t>method</a:t>
            </a:r>
            <a:r>
              <a:rPr lang="es-ES" sz="4200" dirty="0" smtClean="0"/>
              <a:t> and </a:t>
            </a:r>
            <a:r>
              <a:rPr lang="es-ES" sz="4200" dirty="0" err="1" smtClean="0"/>
              <a:t>location</a:t>
            </a:r>
            <a:r>
              <a:rPr lang="es-ES" sz="4200" dirty="0" smtClean="0"/>
              <a:t> in VAX </a:t>
            </a:r>
            <a:r>
              <a:rPr lang="es-ES" sz="4200" dirty="0" err="1" smtClean="0"/>
              <a:t>area</a:t>
            </a:r>
            <a:r>
              <a:rPr lang="es-ES" sz="4200" dirty="0" smtClean="0"/>
              <a:t> of ATLAS;</a:t>
            </a:r>
          </a:p>
          <a:p>
            <a:pPr lvl="2"/>
            <a:r>
              <a:rPr lang="es-ES" sz="3800" dirty="0" err="1" smtClean="0"/>
              <a:t>Action</a:t>
            </a:r>
            <a:r>
              <a:rPr lang="es-ES" sz="3800" dirty="0" smtClean="0"/>
              <a:t> </a:t>
            </a:r>
            <a:r>
              <a:rPr lang="es-ES" sz="3800" dirty="0" err="1" smtClean="0"/>
              <a:t>on</a:t>
            </a:r>
            <a:r>
              <a:rPr lang="es-ES" sz="3800" dirty="0" smtClean="0"/>
              <a:t> </a:t>
            </a:r>
            <a:r>
              <a:rPr lang="es-ES" sz="3800" dirty="0" err="1" smtClean="0"/>
              <a:t>support</a:t>
            </a:r>
            <a:r>
              <a:rPr lang="es-ES" sz="3800" dirty="0" smtClean="0"/>
              <a:t> and/</a:t>
            </a:r>
            <a:r>
              <a:rPr lang="es-ES" sz="3800" dirty="0" err="1" smtClean="0"/>
              <a:t>or</a:t>
            </a:r>
            <a:r>
              <a:rPr lang="es-ES" sz="3800" dirty="0" smtClean="0"/>
              <a:t> </a:t>
            </a:r>
            <a:r>
              <a:rPr lang="es-ES" sz="3800" dirty="0" err="1" smtClean="0"/>
              <a:t>shielding</a:t>
            </a:r>
            <a:r>
              <a:rPr lang="es-ES" sz="3800" dirty="0" smtClean="0"/>
              <a:t>;</a:t>
            </a:r>
          </a:p>
          <a:p>
            <a:pPr lvl="1"/>
            <a:r>
              <a:rPr lang="es-ES" sz="4200" dirty="0" err="1" smtClean="0"/>
              <a:t>Confirmation</a:t>
            </a:r>
            <a:r>
              <a:rPr lang="es-ES" sz="4200" dirty="0" smtClean="0"/>
              <a:t> of </a:t>
            </a:r>
            <a:r>
              <a:rPr lang="es-ES" sz="4200" dirty="0" err="1" smtClean="0"/>
              <a:t>planning</a:t>
            </a:r>
            <a:r>
              <a:rPr lang="es-ES" sz="4200" dirty="0" smtClean="0"/>
              <a:t> for TAXS </a:t>
            </a:r>
            <a:r>
              <a:rPr lang="es-ES" sz="4200" dirty="0" err="1" smtClean="0"/>
              <a:t>installation</a:t>
            </a:r>
            <a:r>
              <a:rPr lang="es-ES" sz="4200" dirty="0" smtClean="0"/>
              <a:t>;</a:t>
            </a:r>
          </a:p>
          <a:p>
            <a:r>
              <a:rPr lang="es-ES" sz="4600" dirty="0" smtClean="0"/>
              <a:t>CMS:</a:t>
            </a:r>
          </a:p>
          <a:p>
            <a:pPr lvl="1"/>
            <a:r>
              <a:rPr lang="es-ES" sz="4200" dirty="0" err="1" smtClean="0"/>
              <a:t>Freezing</a:t>
            </a:r>
            <a:r>
              <a:rPr lang="es-ES" sz="4200" dirty="0" smtClean="0"/>
              <a:t> of </a:t>
            </a:r>
            <a:r>
              <a:rPr lang="es-ES" sz="4200" dirty="0" err="1" smtClean="0"/>
              <a:t>pumping</a:t>
            </a:r>
            <a:r>
              <a:rPr lang="es-ES" sz="4200" dirty="0" smtClean="0"/>
              <a:t> line </a:t>
            </a:r>
            <a:r>
              <a:rPr lang="es-ES" sz="4200" dirty="0" err="1" smtClean="0"/>
              <a:t>routing</a:t>
            </a:r>
            <a:r>
              <a:rPr lang="es-ES" sz="4200" dirty="0" smtClean="0"/>
              <a:t>;</a:t>
            </a:r>
          </a:p>
          <a:p>
            <a:pPr lvl="1"/>
            <a:r>
              <a:rPr lang="es-ES" sz="4200" dirty="0" err="1" smtClean="0"/>
              <a:t>Definition</a:t>
            </a:r>
            <a:r>
              <a:rPr lang="es-ES" sz="4200" dirty="0" smtClean="0"/>
              <a:t> of Q1-TAXS module </a:t>
            </a:r>
            <a:r>
              <a:rPr lang="es-ES" sz="4200" dirty="0" err="1" smtClean="0"/>
              <a:t>connection</a:t>
            </a:r>
            <a:r>
              <a:rPr lang="es-ES" sz="4200" dirty="0" smtClean="0"/>
              <a:t> </a:t>
            </a:r>
            <a:r>
              <a:rPr lang="es-ES" sz="4200" dirty="0" err="1" smtClean="0"/>
              <a:t>process</a:t>
            </a:r>
            <a:r>
              <a:rPr lang="es-ES" sz="4200" dirty="0" smtClean="0"/>
              <a:t>;</a:t>
            </a:r>
          </a:p>
          <a:p>
            <a:pPr lvl="1"/>
            <a:r>
              <a:rPr lang="es-ES" sz="4200" dirty="0" err="1" smtClean="0"/>
              <a:t>Definition</a:t>
            </a:r>
            <a:r>
              <a:rPr lang="es-ES" sz="4200" dirty="0" smtClean="0"/>
              <a:t> of </a:t>
            </a:r>
            <a:r>
              <a:rPr lang="es-ES" sz="4200" dirty="0" err="1" smtClean="0"/>
              <a:t>pumping</a:t>
            </a:r>
            <a:r>
              <a:rPr lang="es-ES" sz="4200" dirty="0" smtClean="0"/>
              <a:t> line pre-</a:t>
            </a:r>
            <a:r>
              <a:rPr lang="es-ES" sz="4200" dirty="0" err="1" smtClean="0"/>
              <a:t>installation</a:t>
            </a:r>
            <a:r>
              <a:rPr lang="es-ES" sz="4200" dirty="0" smtClean="0"/>
              <a:t> </a:t>
            </a:r>
            <a:r>
              <a:rPr lang="es-ES" sz="4200" dirty="0" err="1" smtClean="0"/>
              <a:t>process</a:t>
            </a:r>
            <a:r>
              <a:rPr lang="es-ES" sz="4200" dirty="0" smtClean="0"/>
              <a:t> </a:t>
            </a:r>
            <a:r>
              <a:rPr lang="es-ES" sz="4200" dirty="0" err="1" smtClean="0"/>
              <a:t>on</a:t>
            </a:r>
            <a:r>
              <a:rPr lang="es-ES" sz="4200" dirty="0" smtClean="0"/>
              <a:t> </a:t>
            </a:r>
            <a:r>
              <a:rPr lang="es-ES" sz="4200" dirty="0" err="1" smtClean="0"/>
              <a:t>plug</a:t>
            </a:r>
            <a:r>
              <a:rPr lang="es-ES" sz="4200" dirty="0" smtClean="0"/>
              <a:t>-in (for TAXS </a:t>
            </a:r>
            <a:r>
              <a:rPr lang="es-ES" sz="4200" dirty="0" err="1" smtClean="0"/>
              <a:t>installation</a:t>
            </a:r>
            <a:r>
              <a:rPr lang="es-ES" sz="4200" dirty="0" smtClean="0"/>
              <a:t>) and </a:t>
            </a:r>
            <a:r>
              <a:rPr lang="es-ES" sz="4200" dirty="0" err="1" smtClean="0"/>
              <a:t>plug</a:t>
            </a:r>
            <a:r>
              <a:rPr lang="es-ES" sz="4200" dirty="0" smtClean="0"/>
              <a:t>-in </a:t>
            </a:r>
            <a:r>
              <a:rPr lang="es-ES" sz="4200" dirty="0" err="1" smtClean="0"/>
              <a:t>shield</a:t>
            </a:r>
            <a:r>
              <a:rPr lang="es-ES" sz="4200" dirty="0" smtClean="0"/>
              <a:t> </a:t>
            </a:r>
            <a:r>
              <a:rPr lang="es-ES" sz="4200" dirty="0" err="1" smtClean="0"/>
              <a:t>modifictions</a:t>
            </a:r>
            <a:r>
              <a:rPr lang="es-ES" sz="4200" dirty="0" smtClean="0"/>
              <a:t>.</a:t>
            </a:r>
            <a:endParaRPr lang="es-ES" sz="4200" dirty="0" smtClean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11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</a:t>
            </a:r>
            <a:r>
              <a:rPr lang="en-GB" smtClean="0"/>
              <a:t>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Special thanks to Rita, Frederic, Herve, Josef, Alessio, Giuseppe, Vincent, Cedric, Oliver, Ruth, Antonio, Francisco and many others</a:t>
            </a:r>
            <a:endParaRPr lang="en-GB" dirty="0"/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0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Q1-TAXS connection - 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C78269-A133-F722-45C1-48A0D1938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9400"/>
            <a:ext cx="9144000" cy="3759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3204628"/>
            <a:ext cx="2038039" cy="1448507"/>
          </a:xfrm>
          <a:prstGeom prst="rect">
            <a:avLst/>
          </a:prstGeom>
          <a:noFill/>
          <a:ln w="31750">
            <a:solidFill>
              <a:srgbClr val="FFFF00"/>
            </a:solidFill>
            <a:prstDash val="dash"/>
          </a:ln>
          <a:effectLst>
            <a:glow rad="63500">
              <a:schemeClr val="tx1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25716" y="2538138"/>
            <a:ext cx="206278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Q1-TAXS connection</a:t>
            </a:r>
            <a:endParaRPr lang="en-GB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771800" y="4499246"/>
            <a:ext cx="206278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TAXS chamber</a:t>
            </a:r>
            <a:endParaRPr lang="en-GB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822216" y="1319213"/>
            <a:ext cx="2015784" cy="7386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Pumping / Ne venting lines routed along outer shielding</a:t>
            </a:r>
            <a:endParaRPr lang="en-GB" sz="1400" b="1" dirty="0" smtClean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63888" y="3933056"/>
            <a:ext cx="72008" cy="56619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50800">
              <a:schemeClr val="tx1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4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shielding from LS3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895" y="1378090"/>
            <a:ext cx="6619608" cy="4599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61911" y="4755238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Monoblock</a:t>
            </a:r>
            <a:endParaRPr lang="en-GB" sz="9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34019" y="3523223"/>
            <a:ext cx="6399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TXS1SO</a:t>
            </a:r>
            <a:endParaRPr lang="en-GB" sz="9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9" y="5211199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/>
              <a:t>VAX</a:t>
            </a:r>
            <a:endParaRPr lang="en-GB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55150" y="5094328"/>
            <a:ext cx="976549" cy="21929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25" b="1" dirty="0">
                <a:solidFill>
                  <a:srgbClr val="00B050"/>
                </a:solidFill>
              </a:rPr>
              <a:t>JFSU - Octagon</a:t>
            </a:r>
            <a:endParaRPr lang="en-GB" sz="825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3319" y="3038474"/>
            <a:ext cx="58128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TX1SP</a:t>
            </a:r>
          </a:p>
          <a:p>
            <a:pPr algn="ctr"/>
            <a:r>
              <a:rPr lang="en-US" sz="675" b="1" dirty="0"/>
              <a:t>NEW DESIGN*</a:t>
            </a:r>
            <a:endParaRPr lang="en-GB" sz="675" b="1" dirty="0"/>
          </a:p>
          <a:p>
            <a:pPr algn="ctr"/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61910" y="3460973"/>
            <a:ext cx="0" cy="508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005826" y="4509120"/>
            <a:ext cx="378042" cy="7020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58377" y="5520638"/>
            <a:ext cx="492443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/>
              <a:t>TAXS</a:t>
            </a:r>
            <a:endParaRPr lang="en-GB" sz="9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367572" y="4509120"/>
            <a:ext cx="239500" cy="1011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84695" y="1473623"/>
            <a:ext cx="1074333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50" b="1" dirty="0"/>
              <a:t>ATLAS side A</a:t>
            </a:r>
            <a:endParaRPr lang="en-GB" sz="105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05204" y="3038812"/>
            <a:ext cx="63401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Cradle</a:t>
            </a:r>
          </a:p>
          <a:p>
            <a:pPr algn="ctr"/>
            <a:r>
              <a:rPr lang="en-US" sz="675" b="1" dirty="0"/>
              <a:t>NEW DESIGN*</a:t>
            </a:r>
            <a:endParaRPr lang="en-GB" sz="675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243988" y="3460973"/>
            <a:ext cx="0" cy="8721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47779" y="5764762"/>
            <a:ext cx="1976823" cy="25391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i="1" dirty="0"/>
              <a:t>*Information provided by WP8</a:t>
            </a:r>
            <a:endParaRPr lang="en-GB" sz="105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92181" y="2307287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75000"/>
                  </a:schemeClr>
                </a:solidFill>
              </a:rPr>
              <a:t>GIS Area</a:t>
            </a:r>
            <a:endParaRPr lang="en-GB" sz="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850637" y="1875174"/>
            <a:ext cx="1098737" cy="438582"/>
            <a:chOff x="2276849" y="1357232"/>
            <a:chExt cx="1464982" cy="584775"/>
          </a:xfrm>
        </p:grpSpPr>
        <p:sp>
          <p:nvSpPr>
            <p:cNvPr id="22" name="TextBox 21"/>
            <p:cNvSpPr txBox="1"/>
            <p:nvPr/>
          </p:nvSpPr>
          <p:spPr>
            <a:xfrm>
              <a:off x="2445688" y="1357232"/>
              <a:ext cx="12961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New design</a:t>
              </a:r>
            </a:p>
            <a:p>
              <a:r>
                <a:rPr lang="en-US" sz="750" dirty="0"/>
                <a:t>Stays in place</a:t>
              </a:r>
            </a:p>
            <a:p>
              <a:r>
                <a:rPr lang="en-US" sz="750" dirty="0"/>
                <a:t>Moves during LS</a:t>
              </a:r>
              <a:endParaRPr lang="en-GB" sz="750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77263" y="1575642"/>
              <a:ext cx="206505" cy="11717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2276850" y="1403241"/>
              <a:ext cx="206505" cy="117177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276849" y="1741841"/>
              <a:ext cx="206505" cy="11717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766311" y="3919664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JFC_3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91983" y="3914155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JFC_2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15679" y="5269342"/>
            <a:ext cx="338554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/>
              <a:t>Q1</a:t>
            </a:r>
            <a:endParaRPr lang="en-GB" sz="900" b="1" dirty="0"/>
          </a:p>
        </p:txBody>
      </p:sp>
      <p:cxnSp>
        <p:nvCxnSpPr>
          <p:cNvPr id="29" name="Straight Arrow Connector 28"/>
          <p:cNvCxnSpPr>
            <a:stCxn id="28" idx="0"/>
          </p:cNvCxnSpPr>
          <p:nvPr/>
        </p:nvCxnSpPr>
        <p:spPr>
          <a:xfrm flipH="1" flipV="1">
            <a:off x="5166268" y="4509120"/>
            <a:ext cx="595605" cy="760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24685" y="4755238"/>
            <a:ext cx="530915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JFC_1</a:t>
            </a:r>
            <a:endParaRPr lang="en-GB" sz="900" b="1" dirty="0">
              <a:solidFill>
                <a:srgbClr val="00B050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E39EEBA-1863-4654-A282-6C91ECD96D55}"/>
              </a:ext>
            </a:extLst>
          </p:cNvPr>
          <p:cNvCxnSpPr/>
          <p:nvPr/>
        </p:nvCxnSpPr>
        <p:spPr>
          <a:xfrm>
            <a:off x="3686038" y="3529257"/>
            <a:ext cx="0" cy="1944216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E7FD8AB-7F4E-499D-841F-C37BDBC073F5}"/>
              </a:ext>
            </a:extLst>
          </p:cNvPr>
          <p:cNvCxnSpPr/>
          <p:nvPr/>
        </p:nvCxnSpPr>
        <p:spPr>
          <a:xfrm flipH="1">
            <a:off x="3545108" y="5473473"/>
            <a:ext cx="14093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ED63C3C-1639-4137-9779-05BFC51F7CED}"/>
              </a:ext>
            </a:extLst>
          </p:cNvPr>
          <p:cNvSpPr txBox="1"/>
          <p:nvPr/>
        </p:nvSpPr>
        <p:spPr>
          <a:xfrm>
            <a:off x="2014820" y="5376073"/>
            <a:ext cx="14821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75" i="1" dirty="0"/>
              <a:t>Nothing can remain beyond the alignment plate during LS</a:t>
            </a:r>
            <a:endParaRPr lang="en-GB" sz="675" i="1" dirty="0"/>
          </a:p>
        </p:txBody>
      </p:sp>
    </p:spTree>
    <p:extLst>
      <p:ext uri="{BB962C8B-B14F-4D97-AF65-F5344CB8AC3E}">
        <p14:creationId xmlns:p14="http://schemas.microsoft.com/office/powerpoint/2010/main" val="41517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VAX integration at pt. 1 – ATLAS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49"/>
          <a:stretch/>
        </p:blipFill>
        <p:spPr>
          <a:xfrm>
            <a:off x="4271664" y="2749349"/>
            <a:ext cx="4608511" cy="377604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196" y="944900"/>
            <a:ext cx="2729614" cy="1766938"/>
          </a:xfrm>
        </p:spPr>
      </p:pic>
      <p:sp>
        <p:nvSpPr>
          <p:cNvPr id="3" name="Up Arrow 2"/>
          <p:cNvSpPr/>
          <p:nvPr/>
        </p:nvSpPr>
        <p:spPr>
          <a:xfrm>
            <a:off x="6953962" y="3397421"/>
            <a:ext cx="252028" cy="764785"/>
          </a:xfrm>
          <a:prstGeom prst="upArrow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40000" dist="23000" dir="5400000" rotWithShape="0">
              <a:srgbClr val="FFFF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505353" y="2416326"/>
            <a:ext cx="2402110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ym typeface="Symbol" panose="05050102010706020507" pitchFamily="18" charset="2"/>
              </a:rPr>
              <a:t>Cabling and pumping line to rise vertically at A-side</a:t>
            </a:r>
            <a:endParaRPr lang="en-US" sz="1400" b="1" dirty="0" smtClean="0"/>
          </a:p>
        </p:txBody>
      </p:sp>
      <p:sp>
        <p:nvSpPr>
          <p:cNvPr id="15" name="Up Arrow 14"/>
          <p:cNvSpPr/>
          <p:nvPr/>
        </p:nvSpPr>
        <p:spPr>
          <a:xfrm>
            <a:off x="5567807" y="2977493"/>
            <a:ext cx="252028" cy="517622"/>
          </a:xfrm>
          <a:prstGeom prst="upArrow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40000" dist="23000" dir="5400000" rotWithShape="0">
              <a:srgbClr val="FFFF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 Arrow 15"/>
          <p:cNvSpPr/>
          <p:nvPr/>
        </p:nvSpPr>
        <p:spPr>
          <a:xfrm rot="16200000">
            <a:off x="6254276" y="2905936"/>
            <a:ext cx="252028" cy="967322"/>
          </a:xfrm>
          <a:prstGeom prst="upArrow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40000" dist="23000" dir="5400000" rotWithShape="0">
              <a:srgbClr val="FFFF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67" y="2920864"/>
            <a:ext cx="2711435" cy="20335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317" y="856667"/>
            <a:ext cx="2709785" cy="2032339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3241175" y="2173285"/>
            <a:ext cx="1512168" cy="5760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GIS A-side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0" name="Up Arrow 19"/>
          <p:cNvSpPr/>
          <p:nvPr/>
        </p:nvSpPr>
        <p:spPr>
          <a:xfrm>
            <a:off x="7663915" y="1019038"/>
            <a:ext cx="252028" cy="764785"/>
          </a:xfrm>
          <a:prstGeom prst="upArrow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40000" dist="23000" dir="5400000" rotWithShape="0">
              <a:srgbClr val="FFFF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stCxn id="19" idx="1"/>
            <a:endCxn id="18" idx="3"/>
          </p:cNvCxnSpPr>
          <p:nvPr/>
        </p:nvCxnSpPr>
        <p:spPr>
          <a:xfrm flipH="1" flipV="1">
            <a:off x="3003102" y="1872837"/>
            <a:ext cx="459525" cy="3848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18166" y="2999652"/>
            <a:ext cx="1891543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ym typeface="Symbol" panose="05050102010706020507" pitchFamily="18" charset="2"/>
              </a:rPr>
              <a:t>Space for GIS at C-side on symmetric solution</a:t>
            </a:r>
          </a:p>
        </p:txBody>
      </p:sp>
    </p:spTree>
    <p:extLst>
      <p:ext uri="{BB962C8B-B14F-4D97-AF65-F5344CB8AC3E}">
        <p14:creationId xmlns:p14="http://schemas.microsoft.com/office/powerpoint/2010/main" val="5037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Espace réservé du texte 4"/>
          <p:cNvSpPr txBox="1">
            <a:spLocks/>
          </p:cNvSpPr>
          <p:nvPr/>
        </p:nvSpPr>
        <p:spPr>
          <a:xfrm>
            <a:off x="1385646" y="2618910"/>
            <a:ext cx="5494971" cy="28083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b="1" dirty="0"/>
          </a:p>
          <a:p>
            <a:pPr>
              <a:buFont typeface="Wingdings" charset="2"/>
              <a:buAutoNum type="arabicPeriod"/>
            </a:pPr>
            <a:endParaRPr lang="en-GB" sz="1800" b="1" dirty="0"/>
          </a:p>
          <a:p>
            <a:pPr>
              <a:buFont typeface="Wingdings" charset="2"/>
              <a:buAutoNum type="arabicPeriod"/>
            </a:pPr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6A8B1A-F43E-4EE5-8012-B31AE17B1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6" y="235419"/>
            <a:ext cx="4991810" cy="35189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DA3C93-553F-4561-AA3D-15169C3E11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834" y="120581"/>
            <a:ext cx="3167844" cy="13727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BA424B-459E-4F47-8959-260BFF4CC611}"/>
              </a:ext>
            </a:extLst>
          </p:cNvPr>
          <p:cNvSpPr txBox="1"/>
          <p:nvPr/>
        </p:nvSpPr>
        <p:spPr>
          <a:xfrm>
            <a:off x="5269632" y="1577739"/>
            <a:ext cx="3793142" cy="1696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u="sng" dirty="0"/>
              <a:t>Information from the company:</a:t>
            </a:r>
          </a:p>
          <a:p>
            <a:endParaRPr lang="en-US" sz="900" b="1" u="sng" dirty="0"/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900" dirty="0"/>
              <a:t>With or without thermocouple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900" dirty="0"/>
              <a:t>Standard 2m cables (needs to be discussed if we want a customized length).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900" dirty="0"/>
              <a:t>CF16 feedthrough connection: up to 2 NEG wafers in parallel or series.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900" dirty="0"/>
              <a:t>Other flanges sizes are possible for the feedthrough.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900" dirty="0"/>
              <a:t>Positioning limitations? </a:t>
            </a:r>
            <a:r>
              <a:rPr lang="en-GB" altLang="en-US" sz="750" i="1" dirty="0">
                <a:latin typeface="Arial" panose="020B0604020202020204" pitchFamily="34" charset="0"/>
                <a:ea typeface="Calibri" panose="020F0502020204030204" pitchFamily="34" charset="0"/>
              </a:rPr>
              <a:t>“ No problems on its positioning. The ZAO is particle free NEG sintered material. It is used in superconducting cavities.”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750" i="1" dirty="0">
              <a:latin typeface="Arial" panose="020B0604020202020204" pitchFamily="34" charset="0"/>
            </a:endParaRPr>
          </a:p>
          <a:p>
            <a:r>
              <a:rPr lang="en-GB" sz="825" b="1" dirty="0">
                <a:latin typeface="Arial" panose="020B0604020202020204" pitchFamily="34" charset="0"/>
              </a:rPr>
              <a:t>They offered to have a meeting to discuss about our specific application</a:t>
            </a:r>
            <a:endParaRPr lang="en-US" sz="135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5AE5F2-95C2-44F6-8D16-0E96E0E00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607" y="3508289"/>
            <a:ext cx="3936624" cy="279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44" y="192913"/>
            <a:ext cx="8064456" cy="60483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61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2" y="296651"/>
            <a:ext cx="7992888" cy="59946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033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Pumping line routing in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28AE45-6F54-88B3-36D1-565432F16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30186"/>
            <a:ext cx="5144004" cy="3594957"/>
          </a:xfrm>
          <a:prstGeom prst="rect">
            <a:avLst/>
          </a:prstGeom>
        </p:spPr>
      </p:pic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90" y="3864814"/>
            <a:ext cx="3925365" cy="239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80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Pumping line integration studies –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E575C4-D411-E89E-5159-491C51702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6" y="2449855"/>
            <a:ext cx="3766708" cy="33194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E2851A-3295-6C16-E3ED-63FF98B5B52E}"/>
              </a:ext>
            </a:extLst>
          </p:cNvPr>
          <p:cNvSpPr txBox="1"/>
          <p:nvPr/>
        </p:nvSpPr>
        <p:spPr>
          <a:xfrm>
            <a:off x="432857" y="1729085"/>
            <a:ext cx="29738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Existing (currently installed) lines 5R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0BC53A0-0DF4-CDEC-1B55-BDF6C119DE44}"/>
              </a:ext>
            </a:extLst>
          </p:cNvPr>
          <p:cNvSpPr txBox="1">
            <a:spLocks/>
          </p:cNvSpPr>
          <p:nvPr/>
        </p:nvSpPr>
        <p:spPr>
          <a:xfrm>
            <a:off x="5196288" y="2133499"/>
            <a:ext cx="3850512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500" smtClean="0"/>
              <a:t>		</a:t>
            </a:r>
            <a:r>
              <a:rPr lang="en-US" sz="1500" b="1" smtClean="0"/>
              <a:t>	3 options considered: </a:t>
            </a:r>
          </a:p>
          <a:p>
            <a:pPr marL="0" indent="0">
              <a:buFont typeface="Wingdings" charset="2"/>
              <a:buNone/>
            </a:pPr>
            <a:endParaRPr lang="en-US" sz="1500" smtClean="0"/>
          </a:p>
          <a:p>
            <a:pPr lvl="1"/>
            <a:r>
              <a:rPr lang="en-US" sz="1350" smtClean="0"/>
              <a:t>Option 1: routing pipe 1 over the water pipes; involves lowering down of pipe 2.</a:t>
            </a:r>
          </a:p>
          <a:p>
            <a:pPr lvl="1"/>
            <a:r>
              <a:rPr lang="en-US" sz="1350" smtClean="0"/>
              <a:t>Option 2: routing pipe 1 below pipe 2 (pipe 1 to cross between water pipes and wire).</a:t>
            </a:r>
          </a:p>
          <a:p>
            <a:pPr lvl="1"/>
            <a:r>
              <a:rPr lang="en-US" sz="1350" smtClean="0"/>
              <a:t>Option 3: Using another conduct for pipe 1 (available? – used for something else?) </a:t>
            </a:r>
            <a:r>
              <a:rPr lang="en-US" sz="1350" smtClean="0">
                <a:sym typeface="Wingdings" panose="05000000000000000000" pitchFamily="2" charset="2"/>
              </a:rPr>
              <a:t> nothing included in the 3D; </a:t>
            </a:r>
            <a:r>
              <a:rPr lang="en-GB" sz="1350" smtClean="0">
                <a:sym typeface="Wingdings" panose="05000000000000000000" pitchFamily="2" charset="2"/>
              </a:rPr>
              <a:t>involves lowering down of pipe 2? (TBC).</a:t>
            </a:r>
            <a:endParaRPr lang="en-US" sz="13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3B0271-729A-8D0C-C7D1-E0C7FEB2EE42}"/>
              </a:ext>
            </a:extLst>
          </p:cNvPr>
          <p:cNvSpPr txBox="1"/>
          <p:nvPr/>
        </p:nvSpPr>
        <p:spPr>
          <a:xfrm>
            <a:off x="1896720" y="2149145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Pipe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62C25-0B14-DA54-ED76-53F3A77CCEC1}"/>
              </a:ext>
            </a:extLst>
          </p:cNvPr>
          <p:cNvSpPr txBox="1"/>
          <p:nvPr/>
        </p:nvSpPr>
        <p:spPr>
          <a:xfrm>
            <a:off x="2635035" y="2159570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75000"/>
                  </a:schemeClr>
                </a:solidFill>
              </a:rPr>
              <a:t>Pipe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0CEAB5A-7619-3650-CC14-F00735B3BA0B}"/>
              </a:ext>
            </a:extLst>
          </p:cNvPr>
          <p:cNvCxnSpPr>
            <a:stCxn id="9" idx="2"/>
          </p:cNvCxnSpPr>
          <p:nvPr/>
        </p:nvCxnSpPr>
        <p:spPr>
          <a:xfrm>
            <a:off x="2128875" y="2356894"/>
            <a:ext cx="120868" cy="929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7F6CADB-94F3-CE29-29A9-227DC238304F}"/>
              </a:ext>
            </a:extLst>
          </p:cNvPr>
          <p:cNvCxnSpPr>
            <a:cxnSpLocks/>
          </p:cNvCxnSpPr>
          <p:nvPr/>
        </p:nvCxnSpPr>
        <p:spPr>
          <a:xfrm>
            <a:off x="2813381" y="2332897"/>
            <a:ext cx="0" cy="154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3C7C51-FDBB-8824-1B26-9E39C92BB300}"/>
              </a:ext>
            </a:extLst>
          </p:cNvPr>
          <p:cNvGrpSpPr/>
          <p:nvPr/>
        </p:nvGrpSpPr>
        <p:grpSpPr>
          <a:xfrm>
            <a:off x="3806528" y="2449855"/>
            <a:ext cx="1624375" cy="3264315"/>
            <a:chOff x="123569" y="2016228"/>
            <a:chExt cx="2548131" cy="479196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67B2058-ED1D-499D-11F3-C60CA0A193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422" r="18313"/>
            <a:stretch/>
          </p:blipFill>
          <p:spPr>
            <a:xfrm>
              <a:off x="123569" y="2016228"/>
              <a:ext cx="2489960" cy="479196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4B6F883-3F9D-DB57-8550-532CCD2ED50D}"/>
                </a:ext>
              </a:extLst>
            </p:cNvPr>
            <p:cNvSpPr txBox="1"/>
            <p:nvPr/>
          </p:nvSpPr>
          <p:spPr>
            <a:xfrm>
              <a:off x="987909" y="2060847"/>
              <a:ext cx="1683791" cy="7454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50" i="1" dirty="0">
                  <a:solidFill>
                    <a:schemeClr val="bg1"/>
                  </a:solidFill>
                </a:rPr>
                <a:t>ST1553945</a:t>
              </a:r>
            </a:p>
            <a:p>
              <a:pPr algn="ctr"/>
              <a:r>
                <a:rPr lang="en-US" sz="1350" i="1" dirty="0">
                  <a:solidFill>
                    <a:schemeClr val="bg1"/>
                  </a:solidFill>
                </a:rPr>
                <a:t> </a:t>
              </a:r>
              <a:r>
                <a:rPr lang="en-US" sz="900" i="1" dirty="0">
                  <a:solidFill>
                    <a:schemeClr val="bg1"/>
                  </a:solidFill>
                </a:rPr>
                <a:t>(WP8 model)</a:t>
              </a:r>
              <a:endParaRPr lang="en-US" sz="135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7">
            <a:extLst>
              <a:ext uri="{FF2B5EF4-FFF2-40B4-BE49-F238E27FC236}">
                <a16:creationId xmlns:a16="http://schemas.microsoft.com/office/drawing/2014/main" id="{E7FDA9E8-F6FB-C519-5A74-BDEDCFEE9358}"/>
              </a:ext>
            </a:extLst>
          </p:cNvPr>
          <p:cNvSpPr/>
          <p:nvPr/>
        </p:nvSpPr>
        <p:spPr>
          <a:xfrm>
            <a:off x="2189308" y="2564643"/>
            <a:ext cx="762512" cy="21231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: Rounded Corners 28">
            <a:extLst>
              <a:ext uri="{FF2B5EF4-FFF2-40B4-BE49-F238E27FC236}">
                <a16:creationId xmlns:a16="http://schemas.microsoft.com/office/drawing/2014/main" id="{ACB0E511-2016-1B5D-5E8E-91AD5C2EAE56}"/>
              </a:ext>
            </a:extLst>
          </p:cNvPr>
          <p:cNvSpPr/>
          <p:nvPr/>
        </p:nvSpPr>
        <p:spPr>
          <a:xfrm>
            <a:off x="5511947" y="2674593"/>
            <a:ext cx="136214" cy="21231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: Rounded Corners 29">
            <a:extLst>
              <a:ext uri="{FF2B5EF4-FFF2-40B4-BE49-F238E27FC236}">
                <a16:creationId xmlns:a16="http://schemas.microsoft.com/office/drawing/2014/main" id="{2B028F94-F80C-C188-D520-4720AEF8DEE8}"/>
              </a:ext>
            </a:extLst>
          </p:cNvPr>
          <p:cNvSpPr/>
          <p:nvPr/>
        </p:nvSpPr>
        <p:spPr>
          <a:xfrm>
            <a:off x="5511947" y="3106984"/>
            <a:ext cx="136214" cy="212310"/>
          </a:xfrm>
          <a:prstGeom prst="roundRect">
            <a:avLst/>
          </a:prstGeom>
          <a:solidFill>
            <a:srgbClr val="FFFF00">
              <a:alpha val="5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: Rounded Corners 30">
            <a:extLst>
              <a:ext uri="{FF2B5EF4-FFF2-40B4-BE49-F238E27FC236}">
                <a16:creationId xmlns:a16="http://schemas.microsoft.com/office/drawing/2014/main" id="{D2D003CD-E4F3-95DA-6592-E281BDF59436}"/>
              </a:ext>
            </a:extLst>
          </p:cNvPr>
          <p:cNvSpPr/>
          <p:nvPr/>
        </p:nvSpPr>
        <p:spPr>
          <a:xfrm rot="18920082">
            <a:off x="2375875" y="2812092"/>
            <a:ext cx="172071" cy="499022"/>
          </a:xfrm>
          <a:prstGeom prst="roundRect">
            <a:avLst/>
          </a:prstGeom>
          <a:solidFill>
            <a:srgbClr val="FFFF00">
              <a:alpha val="5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: Rounded Corners 31">
            <a:extLst>
              <a:ext uri="{FF2B5EF4-FFF2-40B4-BE49-F238E27FC236}">
                <a16:creationId xmlns:a16="http://schemas.microsoft.com/office/drawing/2014/main" id="{38BC35CE-0FF2-AA9C-77AB-6ED63EB117B2}"/>
              </a:ext>
            </a:extLst>
          </p:cNvPr>
          <p:cNvSpPr/>
          <p:nvPr/>
        </p:nvSpPr>
        <p:spPr>
          <a:xfrm>
            <a:off x="5511947" y="3556229"/>
            <a:ext cx="136214" cy="212310"/>
          </a:xfrm>
          <a:prstGeom prst="roundRect">
            <a:avLst/>
          </a:prstGeom>
          <a:solidFill>
            <a:schemeClr val="bg2">
              <a:lumMod val="60000"/>
              <a:lumOff val="40000"/>
              <a:alpha val="5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: Rounded Corners 32">
            <a:extLst>
              <a:ext uri="{FF2B5EF4-FFF2-40B4-BE49-F238E27FC236}">
                <a16:creationId xmlns:a16="http://schemas.microsoft.com/office/drawing/2014/main" id="{3B65D150-7720-FC53-286E-335018995E79}"/>
              </a:ext>
            </a:extLst>
          </p:cNvPr>
          <p:cNvSpPr/>
          <p:nvPr/>
        </p:nvSpPr>
        <p:spPr>
          <a:xfrm>
            <a:off x="4756870" y="4347102"/>
            <a:ext cx="550997" cy="440285"/>
          </a:xfrm>
          <a:prstGeom prst="roundRect">
            <a:avLst/>
          </a:prstGeom>
          <a:solidFill>
            <a:schemeClr val="bg2">
              <a:lumMod val="60000"/>
              <a:lumOff val="40000"/>
              <a:alpha val="5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8A11BC-8395-A2A4-861E-FA55983883DB}"/>
              </a:ext>
            </a:extLst>
          </p:cNvPr>
          <p:cNvSpPr txBox="1"/>
          <p:nvPr/>
        </p:nvSpPr>
        <p:spPr>
          <a:xfrm>
            <a:off x="3686175" y="1895229"/>
            <a:ext cx="18004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i="1" dirty="0"/>
              <a:t>Passage for the lines</a:t>
            </a:r>
          </a:p>
          <a:p>
            <a:pPr algn="ctr"/>
            <a:r>
              <a:rPr lang="en-US" sz="1350" i="1" dirty="0"/>
              <a:t> GIS - tunnel</a:t>
            </a:r>
          </a:p>
        </p:txBody>
      </p:sp>
    </p:spTree>
    <p:extLst>
      <p:ext uri="{BB962C8B-B14F-4D97-AF65-F5344CB8AC3E}">
        <p14:creationId xmlns:p14="http://schemas.microsoft.com/office/powerpoint/2010/main" val="20277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Pumping line integration at VAX area –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33504-3E3B-4A45-A04C-BE2142CDF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67" y="1533032"/>
            <a:ext cx="3761910" cy="4361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029F23-3AAF-48D7-AFF8-EB95818AF5A8}"/>
              </a:ext>
            </a:extLst>
          </p:cNvPr>
          <p:cNvSpPr txBox="1"/>
          <p:nvPr/>
        </p:nvSpPr>
        <p:spPr>
          <a:xfrm>
            <a:off x="4167860" y="1728317"/>
            <a:ext cx="43559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50" dirty="0"/>
              <a:t>Last elbow fixed to the Module 2 support </a:t>
            </a:r>
            <a:r>
              <a:rPr lang="en-US" sz="1050" dirty="0">
                <a:sym typeface="Wingdings" panose="05000000000000000000" pitchFamily="2" charset="2"/>
              </a:rPr>
              <a:t> connection with module 2 checked on surface.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50" dirty="0">
                <a:sym typeface="Wingdings" panose="05000000000000000000" pitchFamily="2" charset="2"/>
              </a:rPr>
              <a:t>Previous rigid tube connected to FIN.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50" dirty="0">
                <a:sym typeface="Wingdings" panose="05000000000000000000" pitchFamily="2" charset="2"/>
              </a:rPr>
              <a:t>Bellow in between to absorb the misalignments if the position of the support is adjusted (connected to alignment plate)</a:t>
            </a:r>
            <a:endParaRPr lang="en-US" sz="1050" dirty="0"/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22A990-3DF2-4C51-8E52-7F82159CB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061" y="2737172"/>
            <a:ext cx="2775845" cy="30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Q1-TAXS area mock-up -  ATLAS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017" y="2185431"/>
            <a:ext cx="5568682" cy="3132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7E0927-81AD-4E06-9591-D7269A1A8D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844824"/>
            <a:ext cx="2097103" cy="11957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7209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Q1-TAXS connection - </a:t>
            </a:r>
            <a:r>
              <a:rPr lang="en-US" dirty="0" smtClean="0"/>
              <a:t>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6FA6C2-94CA-EE9E-96BD-D7D806904E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972"/>
          <a:stretch/>
        </p:blipFill>
        <p:spPr>
          <a:xfrm>
            <a:off x="966129" y="1130186"/>
            <a:ext cx="7452404" cy="52261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96803" y="3319911"/>
            <a:ext cx="1317959" cy="1008111"/>
          </a:xfrm>
          <a:prstGeom prst="rect">
            <a:avLst/>
          </a:prstGeom>
          <a:noFill/>
          <a:ln w="31750">
            <a:solidFill>
              <a:srgbClr val="FFFF00"/>
            </a:solidFill>
            <a:prstDash val="dash"/>
          </a:ln>
          <a:effectLst>
            <a:glow rad="63500">
              <a:schemeClr val="tx1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411760" y="2844053"/>
            <a:ext cx="206278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Q1-TAXS connection</a:t>
            </a:r>
            <a:endParaRPr lang="en-GB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707904" y="4328022"/>
            <a:ext cx="206278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TAXS chamber</a:t>
            </a:r>
            <a:endParaRPr lang="en-GB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43608" y="4946626"/>
            <a:ext cx="2015784" cy="7386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Pumping / Ne venting lines routed along outer shielding</a:t>
            </a:r>
            <a:endParaRPr lang="en-GB" sz="1400" b="1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572000" y="3933056"/>
            <a:ext cx="33714" cy="41964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50800">
              <a:schemeClr val="tx1"/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4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52936"/>
            <a:ext cx="6858000" cy="240486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Q1-TAXS module design</a:t>
            </a:r>
            <a:endParaRPr lang="en-US" sz="2800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4FCD0-D702-4C9B-A2D5-950C029E97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layout alternatives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957D0B-C68E-69CA-8C7E-B7DBCA5192F4}"/>
              </a:ext>
            </a:extLst>
          </p:cNvPr>
          <p:cNvSpPr/>
          <p:nvPr/>
        </p:nvSpPr>
        <p:spPr>
          <a:xfrm>
            <a:off x="2631927" y="1311863"/>
            <a:ext cx="441651" cy="4320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 </a:t>
            </a:r>
            <a:r>
              <a:rPr lang="en-US" sz="900" dirty="0" smtClean="0"/>
              <a:t>M3</a:t>
            </a:r>
            <a:endParaRPr lang="en-GB" sz="9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972DEB-AEEF-248C-F11D-72B6ED7BFA5B}"/>
              </a:ext>
            </a:extLst>
          </p:cNvPr>
          <p:cNvSpPr/>
          <p:nvPr/>
        </p:nvSpPr>
        <p:spPr>
          <a:xfrm>
            <a:off x="3202792" y="1311863"/>
            <a:ext cx="518858" cy="4320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</a:t>
            </a:r>
          </a:p>
          <a:p>
            <a:pPr algn="ctr"/>
            <a:r>
              <a:rPr lang="en-US" sz="900" dirty="0"/>
              <a:t>M2</a:t>
            </a:r>
            <a:endParaRPr lang="en-GB" sz="9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47201E-C7A0-5E65-0ACB-767EC214FD26}"/>
              </a:ext>
            </a:extLst>
          </p:cNvPr>
          <p:cNvSpPr/>
          <p:nvPr/>
        </p:nvSpPr>
        <p:spPr>
          <a:xfrm>
            <a:off x="3850863" y="1311863"/>
            <a:ext cx="431560" cy="432048"/>
          </a:xfrm>
          <a:prstGeom prst="rect">
            <a:avLst/>
          </a:prstGeom>
          <a:ln cmpd="sng">
            <a:gradFill flip="none" rotWithShape="1">
              <a:gsLst>
                <a:gs pos="55000">
                  <a:schemeClr val="accent5">
                    <a:lumMod val="60000"/>
                    <a:lumOff val="40000"/>
                  </a:schemeClr>
                </a:gs>
                <a:gs pos="45000">
                  <a:schemeClr val="accent6">
                    <a:lumMod val="75000"/>
                  </a:schemeClr>
                </a:gs>
                <a:gs pos="0">
                  <a:schemeClr val="accent6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0"/>
              <a:tileRect/>
            </a:gra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 </a:t>
            </a:r>
            <a:r>
              <a:rPr lang="en-US" sz="900" dirty="0" smtClean="0"/>
              <a:t>M1</a:t>
            </a:r>
            <a:endParaRPr lang="en-GB" sz="9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7F9FA9-0CC2-71E4-5D86-8F9D68E19120}"/>
              </a:ext>
            </a:extLst>
          </p:cNvPr>
          <p:cNvSpPr/>
          <p:nvPr/>
        </p:nvSpPr>
        <p:spPr>
          <a:xfrm>
            <a:off x="1075357" y="1419875"/>
            <a:ext cx="1362416" cy="21602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IP sector</a:t>
            </a:r>
            <a:endParaRPr lang="en-GB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3CA0B8-F873-1FBB-A7B4-B238D9387174}"/>
              </a:ext>
            </a:extLst>
          </p:cNvPr>
          <p:cNvSpPr/>
          <p:nvPr/>
        </p:nvSpPr>
        <p:spPr>
          <a:xfrm>
            <a:off x="4338572" y="1446878"/>
            <a:ext cx="966814" cy="162018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TAXS</a:t>
            </a:r>
            <a:endParaRPr lang="en-GB" sz="9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923628C-67EF-583F-5B05-3EDAA77338F0}"/>
              </a:ext>
            </a:extLst>
          </p:cNvPr>
          <p:cNvCxnSpPr>
            <a:stCxn id="12" idx="3"/>
            <a:endCxn id="9" idx="1"/>
          </p:cNvCxnSpPr>
          <p:nvPr/>
        </p:nvCxnSpPr>
        <p:spPr>
          <a:xfrm>
            <a:off x="2437773" y="1527887"/>
            <a:ext cx="19415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52D88F-9F97-ECF2-2D74-0299103D3610}"/>
              </a:ext>
            </a:extLst>
          </p:cNvPr>
          <p:cNvCxnSpPr>
            <a:cxnSpLocks/>
            <a:stCxn id="10" idx="1"/>
            <a:endCxn id="9" idx="3"/>
          </p:cNvCxnSpPr>
          <p:nvPr/>
        </p:nvCxnSpPr>
        <p:spPr>
          <a:xfrm flipH="1">
            <a:off x="3073578" y="1527887"/>
            <a:ext cx="12921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36BB2B-DEBE-FC8C-A8C4-78E82361D15C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3721649" y="1527887"/>
            <a:ext cx="12921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2F4B627-E32C-0F6C-464F-E4C6DF394EE9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>
            <a:off x="4282423" y="1527887"/>
            <a:ext cx="56149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3CA473A-C90E-92DD-D8C2-8DF9CFF6C590}"/>
              </a:ext>
            </a:extLst>
          </p:cNvPr>
          <p:cNvSpPr/>
          <p:nvPr/>
        </p:nvSpPr>
        <p:spPr>
          <a:xfrm>
            <a:off x="5396913" y="1365869"/>
            <a:ext cx="602675" cy="324036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TAXS</a:t>
            </a:r>
          </a:p>
          <a:p>
            <a:pPr algn="ctr"/>
            <a:r>
              <a:rPr lang="en-US" sz="900" dirty="0"/>
              <a:t>Module</a:t>
            </a:r>
            <a:endParaRPr lang="en-GB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67F4FF-EEA0-645A-25CB-BC4B1E2042B3}"/>
              </a:ext>
            </a:extLst>
          </p:cNvPr>
          <p:cNvSpPr/>
          <p:nvPr/>
        </p:nvSpPr>
        <p:spPr>
          <a:xfrm>
            <a:off x="6170043" y="1191985"/>
            <a:ext cx="2196123" cy="67180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Q1 cryostat</a:t>
            </a:r>
            <a:endParaRPr lang="en-GB" sz="9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C85F40-5764-DE1C-F649-5E751604750B}"/>
              </a:ext>
            </a:extLst>
          </p:cNvPr>
          <p:cNvCxnSpPr>
            <a:stCxn id="13" idx="3"/>
            <a:endCxn id="18" idx="1"/>
          </p:cNvCxnSpPr>
          <p:nvPr/>
        </p:nvCxnSpPr>
        <p:spPr>
          <a:xfrm>
            <a:off x="5305386" y="1527887"/>
            <a:ext cx="91527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AD433C0-A5B7-8C54-940C-47B4830B9F65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942020" y="1527887"/>
            <a:ext cx="228023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F4F9480-BD77-28F3-9E39-E5CEAF784CE2}"/>
              </a:ext>
            </a:extLst>
          </p:cNvPr>
          <p:cNvCxnSpPr>
            <a:cxnSpLocks/>
            <a:stCxn id="10" idx="0"/>
            <a:endCxn id="24" idx="2"/>
          </p:cNvCxnSpPr>
          <p:nvPr/>
        </p:nvCxnSpPr>
        <p:spPr>
          <a:xfrm flipV="1">
            <a:off x="3462221" y="1180230"/>
            <a:ext cx="997" cy="131633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19F4AC-498B-DD39-E1AA-8E2714C6AB3D}"/>
              </a:ext>
            </a:extLst>
          </p:cNvPr>
          <p:cNvCxnSpPr>
            <a:cxnSpLocks/>
            <a:stCxn id="18" idx="0"/>
            <a:endCxn id="25" idx="2"/>
          </p:cNvCxnSpPr>
          <p:nvPr/>
        </p:nvCxnSpPr>
        <p:spPr>
          <a:xfrm flipH="1" flipV="1">
            <a:off x="5698250" y="1156381"/>
            <a:ext cx="1" cy="20948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: Rounded Corners 47">
            <a:extLst>
              <a:ext uri="{FF2B5EF4-FFF2-40B4-BE49-F238E27FC236}">
                <a16:creationId xmlns:a16="http://schemas.microsoft.com/office/drawing/2014/main" id="{376196F9-D4E8-F2CF-740A-7C76998D0DA1}"/>
              </a:ext>
            </a:extLst>
          </p:cNvPr>
          <p:cNvSpPr/>
          <p:nvPr/>
        </p:nvSpPr>
        <p:spPr>
          <a:xfrm>
            <a:off x="3108089" y="903497"/>
            <a:ext cx="710256" cy="276733"/>
          </a:xfrm>
          <a:prstGeom prst="roundRect">
            <a:avLst>
              <a:gd name="adj" fmla="val 37319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25" dirty="0"/>
              <a:t>1x VPNCA</a:t>
            </a:r>
            <a:endParaRPr lang="en-GB" sz="825" dirty="0"/>
          </a:p>
        </p:txBody>
      </p:sp>
      <p:sp>
        <p:nvSpPr>
          <p:cNvPr id="25" name="Rectangle: Rounded Corners 50">
            <a:extLst>
              <a:ext uri="{FF2B5EF4-FFF2-40B4-BE49-F238E27FC236}">
                <a16:creationId xmlns:a16="http://schemas.microsoft.com/office/drawing/2014/main" id="{E18DCC08-A2F4-EF8A-8444-08D281E447DE}"/>
              </a:ext>
            </a:extLst>
          </p:cNvPr>
          <p:cNvSpPr/>
          <p:nvPr/>
        </p:nvSpPr>
        <p:spPr>
          <a:xfrm>
            <a:off x="5194657" y="832345"/>
            <a:ext cx="1007186" cy="324036"/>
          </a:xfrm>
          <a:prstGeom prst="roundRect">
            <a:avLst>
              <a:gd name="adj" fmla="val 37319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25" dirty="0"/>
              <a:t>2x VPIAN</a:t>
            </a:r>
          </a:p>
          <a:p>
            <a:pPr algn="ctr"/>
            <a:r>
              <a:rPr lang="en-US" sz="825" dirty="0"/>
              <a:t>2x VPNCA</a:t>
            </a:r>
            <a:endParaRPr lang="en-GB" sz="825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6BAD87-4B3B-7EEF-1DC6-320200CBF9C1}"/>
              </a:ext>
            </a:extLst>
          </p:cNvPr>
          <p:cNvSpPr/>
          <p:nvPr/>
        </p:nvSpPr>
        <p:spPr>
          <a:xfrm>
            <a:off x="923939" y="1305389"/>
            <a:ext cx="16201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7EBABE-FA63-957E-9E77-B29B87B3F2C6}"/>
              </a:ext>
            </a:extLst>
          </p:cNvPr>
          <p:cNvGrpSpPr/>
          <p:nvPr/>
        </p:nvGrpSpPr>
        <p:grpSpPr>
          <a:xfrm>
            <a:off x="389045" y="903290"/>
            <a:ext cx="1134126" cy="413698"/>
            <a:chOff x="10344473" y="1972844"/>
            <a:chExt cx="1512168" cy="55159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497A0F-750A-5C62-1B8B-E7C0B366E9C0}"/>
                </a:ext>
              </a:extLst>
            </p:cNvPr>
            <p:cNvCxnSpPr>
              <a:cxnSpLocks/>
            </p:cNvCxnSpPr>
            <p:nvPr/>
          </p:nvCxnSpPr>
          <p:spPr>
            <a:xfrm>
              <a:off x="10416480" y="2085674"/>
              <a:ext cx="30147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4FA08B8-E37D-795A-482B-FFDA65029B50}"/>
                </a:ext>
              </a:extLst>
            </p:cNvPr>
            <p:cNvCxnSpPr>
              <a:cxnSpLocks/>
            </p:cNvCxnSpPr>
            <p:nvPr/>
          </p:nvCxnSpPr>
          <p:spPr>
            <a:xfrm>
              <a:off x="10418143" y="2238074"/>
              <a:ext cx="301473" cy="0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DF127E8-236A-E082-F848-72B44A7C17FA}"/>
                </a:ext>
              </a:extLst>
            </p:cNvPr>
            <p:cNvSpPr/>
            <p:nvPr/>
          </p:nvSpPr>
          <p:spPr>
            <a:xfrm>
              <a:off x="10413031" y="2328914"/>
              <a:ext cx="301473" cy="98664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C18C62A-DA74-A74D-1D81-3376C5D0FF17}"/>
                </a:ext>
              </a:extLst>
            </p:cNvPr>
            <p:cNvSpPr txBox="1"/>
            <p:nvPr/>
          </p:nvSpPr>
          <p:spPr>
            <a:xfrm>
              <a:off x="10704512" y="1972844"/>
              <a:ext cx="9002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NEG coating</a:t>
              </a:r>
              <a:endParaRPr lang="en-GB" sz="675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C14BF6-9962-7DE8-B12B-42FFFFEDB18A}"/>
                </a:ext>
              </a:extLst>
            </p:cNvPr>
            <p:cNvSpPr txBox="1"/>
            <p:nvPr/>
          </p:nvSpPr>
          <p:spPr>
            <a:xfrm>
              <a:off x="10719616" y="2117837"/>
              <a:ext cx="836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a-C coating</a:t>
              </a:r>
              <a:endParaRPr lang="en-GB" sz="675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9589D5-B588-53DB-C5EC-B62DFF98367E}"/>
                </a:ext>
              </a:extLst>
            </p:cNvPr>
            <p:cNvSpPr txBox="1"/>
            <p:nvPr/>
          </p:nvSpPr>
          <p:spPr>
            <a:xfrm>
              <a:off x="10727028" y="2262830"/>
              <a:ext cx="7655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Cryogenic</a:t>
              </a:r>
              <a:endParaRPr lang="en-GB" sz="675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6A623DD-123F-2369-FB97-BE148B09D7F4}"/>
                </a:ext>
              </a:extLst>
            </p:cNvPr>
            <p:cNvSpPr/>
            <p:nvPr/>
          </p:nvSpPr>
          <p:spPr>
            <a:xfrm>
              <a:off x="10344473" y="1993223"/>
              <a:ext cx="1512168" cy="500439"/>
            </a:xfrm>
            <a:prstGeom prst="rect">
              <a:avLst/>
            </a:prstGeom>
            <a:noFill/>
            <a:ln w="31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4D2BCE70-15D6-AB89-EAE9-3EA76058BDA0}"/>
              </a:ext>
            </a:extLst>
          </p:cNvPr>
          <p:cNvSpPr/>
          <p:nvPr/>
        </p:nvSpPr>
        <p:spPr>
          <a:xfrm>
            <a:off x="8260297" y="1165627"/>
            <a:ext cx="162018" cy="7403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80CCAF-563E-9AD1-E148-A2DF9B42751E}"/>
              </a:ext>
            </a:extLst>
          </p:cNvPr>
          <p:cNvSpPr/>
          <p:nvPr/>
        </p:nvSpPr>
        <p:spPr>
          <a:xfrm>
            <a:off x="6270013" y="1689906"/>
            <a:ext cx="1990284" cy="12435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1D3FE83-B41F-D566-CA12-0C52E0635291}"/>
              </a:ext>
            </a:extLst>
          </p:cNvPr>
          <p:cNvGrpSpPr/>
          <p:nvPr/>
        </p:nvGrpSpPr>
        <p:grpSpPr>
          <a:xfrm>
            <a:off x="3019572" y="1419875"/>
            <a:ext cx="108012" cy="216024"/>
            <a:chOff x="8400256" y="2852936"/>
            <a:chExt cx="144016" cy="288032"/>
          </a:xfrm>
          <a:effectLst/>
        </p:grpSpPr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EE22819B-2195-60E2-F851-13FFB37F84D6}"/>
                </a:ext>
              </a:extLst>
            </p:cNvPr>
            <p:cNvSpPr/>
            <p:nvPr/>
          </p:nvSpPr>
          <p:spPr>
            <a:xfrm>
              <a:off x="8400256" y="2996952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A3029023-8E0E-685C-BFC1-1E1D4D19D389}"/>
                </a:ext>
              </a:extLst>
            </p:cNvPr>
            <p:cNvSpPr/>
            <p:nvPr/>
          </p:nvSpPr>
          <p:spPr>
            <a:xfrm flipV="1">
              <a:off x="8400256" y="2852936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60C572-6F2A-37F9-70C0-51AB5B17B4F3}"/>
              </a:ext>
            </a:extLst>
          </p:cNvPr>
          <p:cNvGrpSpPr/>
          <p:nvPr/>
        </p:nvGrpSpPr>
        <p:grpSpPr>
          <a:xfrm>
            <a:off x="3801323" y="1419875"/>
            <a:ext cx="108012" cy="216024"/>
            <a:chOff x="8400256" y="2852936"/>
            <a:chExt cx="144016" cy="288032"/>
          </a:xfrm>
          <a:effectLst/>
        </p:grpSpPr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2AB7CDEF-27F9-C688-5C4F-4335E3EB0873}"/>
                </a:ext>
              </a:extLst>
            </p:cNvPr>
            <p:cNvSpPr/>
            <p:nvPr/>
          </p:nvSpPr>
          <p:spPr>
            <a:xfrm>
              <a:off x="8400256" y="2996952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E00106DA-D634-FB6B-540D-27B268D690E8}"/>
                </a:ext>
              </a:extLst>
            </p:cNvPr>
            <p:cNvSpPr/>
            <p:nvPr/>
          </p:nvSpPr>
          <p:spPr>
            <a:xfrm flipV="1">
              <a:off x="8400256" y="2852936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33FDE08F-ADD8-701C-28D2-4F5C21B5E147}"/>
              </a:ext>
            </a:extLst>
          </p:cNvPr>
          <p:cNvSpPr/>
          <p:nvPr/>
        </p:nvSpPr>
        <p:spPr>
          <a:xfrm>
            <a:off x="2692197" y="4326645"/>
            <a:ext cx="415892" cy="4320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 </a:t>
            </a:r>
            <a:r>
              <a:rPr lang="en-US" sz="900" dirty="0" smtClean="0"/>
              <a:t>M3</a:t>
            </a:r>
            <a:endParaRPr lang="en-GB" sz="9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C4E6C3B-742F-1ED0-8EBA-1122D3302175}"/>
              </a:ext>
            </a:extLst>
          </p:cNvPr>
          <p:cNvSpPr/>
          <p:nvPr/>
        </p:nvSpPr>
        <p:spPr>
          <a:xfrm>
            <a:off x="3237303" y="4326645"/>
            <a:ext cx="518858" cy="4320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</a:t>
            </a:r>
          </a:p>
          <a:p>
            <a:pPr algn="ctr"/>
            <a:r>
              <a:rPr lang="en-US" sz="900" dirty="0"/>
              <a:t>M2</a:t>
            </a:r>
            <a:endParaRPr lang="en-GB" sz="9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2BED168-9FBD-4302-0F7A-E54884E87030}"/>
              </a:ext>
            </a:extLst>
          </p:cNvPr>
          <p:cNvSpPr/>
          <p:nvPr/>
        </p:nvSpPr>
        <p:spPr>
          <a:xfrm>
            <a:off x="3885374" y="4326645"/>
            <a:ext cx="431560" cy="432048"/>
          </a:xfrm>
          <a:prstGeom prst="rect">
            <a:avLst/>
          </a:prstGeom>
          <a:ln>
            <a:gradFill>
              <a:gsLst>
                <a:gs pos="0">
                  <a:schemeClr val="accent6">
                    <a:lumMod val="75000"/>
                  </a:schemeClr>
                </a:gs>
                <a:gs pos="45000">
                  <a:schemeClr val="accent6">
                    <a:lumMod val="75000"/>
                  </a:schemeClr>
                </a:gs>
                <a:gs pos="54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0"/>
            </a:gra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VAX </a:t>
            </a:r>
            <a:r>
              <a:rPr lang="en-US" sz="900" dirty="0" smtClean="0"/>
              <a:t>M1</a:t>
            </a:r>
            <a:endParaRPr lang="en-GB" sz="9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40E330E-F079-74D4-6D4A-1CDBEBAE48F2}"/>
              </a:ext>
            </a:extLst>
          </p:cNvPr>
          <p:cNvSpPr/>
          <p:nvPr/>
        </p:nvSpPr>
        <p:spPr>
          <a:xfrm>
            <a:off x="1109868" y="4434657"/>
            <a:ext cx="1362416" cy="21602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IP sector</a:t>
            </a:r>
            <a:endParaRPr lang="en-GB" sz="9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1CE9ECA-38CD-0492-686F-9C793050C9F0}"/>
              </a:ext>
            </a:extLst>
          </p:cNvPr>
          <p:cNvSpPr/>
          <p:nvPr/>
        </p:nvSpPr>
        <p:spPr>
          <a:xfrm>
            <a:off x="4373083" y="4461660"/>
            <a:ext cx="966814" cy="162018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TAXS</a:t>
            </a:r>
            <a:endParaRPr lang="en-GB" sz="9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B6E4CDA-B591-31DA-58C0-995F4517818E}"/>
              </a:ext>
            </a:extLst>
          </p:cNvPr>
          <p:cNvCxnSpPr>
            <a:stCxn id="58" idx="3"/>
            <a:endCxn id="55" idx="1"/>
          </p:cNvCxnSpPr>
          <p:nvPr/>
        </p:nvCxnSpPr>
        <p:spPr>
          <a:xfrm>
            <a:off x="2472284" y="4542669"/>
            <a:ext cx="21991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2647A8C-0719-10F7-2ED8-33CD0763104C}"/>
              </a:ext>
            </a:extLst>
          </p:cNvPr>
          <p:cNvCxnSpPr>
            <a:cxnSpLocks/>
            <a:stCxn id="56" idx="1"/>
            <a:endCxn id="55" idx="3"/>
          </p:cNvCxnSpPr>
          <p:nvPr/>
        </p:nvCxnSpPr>
        <p:spPr>
          <a:xfrm flipH="1">
            <a:off x="3108089" y="4542669"/>
            <a:ext cx="12921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DD94432-C62E-FED5-5B41-14E8CB39CE04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3756160" y="4542669"/>
            <a:ext cx="12921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695AFB9-A6FC-C75B-4F6B-DD2D0C714985}"/>
              </a:ext>
            </a:extLst>
          </p:cNvPr>
          <p:cNvCxnSpPr>
            <a:cxnSpLocks/>
            <a:stCxn id="57" idx="3"/>
            <a:endCxn id="59" idx="1"/>
          </p:cNvCxnSpPr>
          <p:nvPr/>
        </p:nvCxnSpPr>
        <p:spPr>
          <a:xfrm>
            <a:off x="4316934" y="4542669"/>
            <a:ext cx="56149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5E274316-09DA-0C4E-F65A-4D8F090F701F}"/>
              </a:ext>
            </a:extLst>
          </p:cNvPr>
          <p:cNvSpPr/>
          <p:nvPr/>
        </p:nvSpPr>
        <p:spPr>
          <a:xfrm>
            <a:off x="5431424" y="4380651"/>
            <a:ext cx="602675" cy="324036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TAXS</a:t>
            </a:r>
          </a:p>
          <a:p>
            <a:pPr algn="ctr"/>
            <a:r>
              <a:rPr lang="en-US" sz="900" dirty="0"/>
              <a:t>Module</a:t>
            </a:r>
            <a:endParaRPr lang="en-GB" sz="9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327594-DB32-ECD3-9B9C-C2B11BAF180B}"/>
              </a:ext>
            </a:extLst>
          </p:cNvPr>
          <p:cNvSpPr/>
          <p:nvPr/>
        </p:nvSpPr>
        <p:spPr>
          <a:xfrm>
            <a:off x="6204554" y="4206767"/>
            <a:ext cx="2196123" cy="67180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Q1 cryostat</a:t>
            </a:r>
            <a:endParaRPr lang="en-GB" sz="9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BDA587A-C40F-79AD-9A78-1E2A11E20B39}"/>
              </a:ext>
            </a:extLst>
          </p:cNvPr>
          <p:cNvCxnSpPr>
            <a:stCxn id="59" idx="3"/>
            <a:endCxn id="64" idx="1"/>
          </p:cNvCxnSpPr>
          <p:nvPr/>
        </p:nvCxnSpPr>
        <p:spPr>
          <a:xfrm>
            <a:off x="5339897" y="4542669"/>
            <a:ext cx="91527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C7D407E-04BA-4D59-7AB6-AEAAC386AEDA}"/>
              </a:ext>
            </a:extLst>
          </p:cNvPr>
          <p:cNvCxnSpPr>
            <a:cxnSpLocks/>
            <a:endCxn id="65" idx="1"/>
          </p:cNvCxnSpPr>
          <p:nvPr/>
        </p:nvCxnSpPr>
        <p:spPr>
          <a:xfrm>
            <a:off x="5976531" y="4542669"/>
            <a:ext cx="228023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6FE07B7-43B4-E45F-7F85-70E05F862453}"/>
              </a:ext>
            </a:extLst>
          </p:cNvPr>
          <p:cNvCxnSpPr>
            <a:cxnSpLocks/>
            <a:stCxn id="56" idx="0"/>
            <a:endCxn id="70" idx="2"/>
          </p:cNvCxnSpPr>
          <p:nvPr/>
        </p:nvCxnSpPr>
        <p:spPr>
          <a:xfrm flipV="1">
            <a:off x="3496732" y="4204120"/>
            <a:ext cx="230" cy="12252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E68EC20-5271-E911-8FE3-0F740BE88077}"/>
              </a:ext>
            </a:extLst>
          </p:cNvPr>
          <p:cNvCxnSpPr>
            <a:cxnSpLocks/>
            <a:stCxn id="64" idx="0"/>
            <a:endCxn id="71" idx="2"/>
          </p:cNvCxnSpPr>
          <p:nvPr/>
        </p:nvCxnSpPr>
        <p:spPr>
          <a:xfrm flipH="1" flipV="1">
            <a:off x="5732761" y="4146602"/>
            <a:ext cx="1" cy="23404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Rectangle: Rounded Corners 30">
            <a:extLst>
              <a:ext uri="{FF2B5EF4-FFF2-40B4-BE49-F238E27FC236}">
                <a16:creationId xmlns:a16="http://schemas.microsoft.com/office/drawing/2014/main" id="{BCD50F34-9103-3368-75FA-2E06AF20FBAD}"/>
              </a:ext>
            </a:extLst>
          </p:cNvPr>
          <p:cNvSpPr/>
          <p:nvPr/>
        </p:nvSpPr>
        <p:spPr>
          <a:xfrm>
            <a:off x="2730048" y="3772072"/>
            <a:ext cx="1533828" cy="432048"/>
          </a:xfrm>
          <a:prstGeom prst="roundRect">
            <a:avLst>
              <a:gd name="adj" fmla="val 37319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25" dirty="0"/>
              <a:t>1x VPNCA</a:t>
            </a:r>
          </a:p>
          <a:p>
            <a:pPr algn="ctr"/>
            <a:r>
              <a:rPr lang="en-US" sz="825" b="1" dirty="0">
                <a:solidFill>
                  <a:srgbClr val="00B050"/>
                </a:solidFill>
              </a:rPr>
              <a:t>+ 1x VPIXD </a:t>
            </a:r>
            <a:r>
              <a:rPr lang="en-US" sz="825" i="1" dirty="0">
                <a:solidFill>
                  <a:schemeClr val="tx1"/>
                </a:solidFill>
              </a:rPr>
              <a:t>or</a:t>
            </a:r>
            <a:r>
              <a:rPr lang="en-US" sz="825" i="1" dirty="0">
                <a:solidFill>
                  <a:srgbClr val="00B050"/>
                </a:solidFill>
              </a:rPr>
              <a:t> </a:t>
            </a:r>
            <a:r>
              <a:rPr lang="en-US" sz="825" b="1" dirty="0">
                <a:solidFill>
                  <a:srgbClr val="00B050"/>
                </a:solidFill>
              </a:rPr>
              <a:t> + 1x VPIB</a:t>
            </a:r>
            <a:endParaRPr lang="en-GB" sz="825" b="1" dirty="0">
              <a:solidFill>
                <a:srgbClr val="00B050"/>
              </a:solidFill>
            </a:endParaRPr>
          </a:p>
        </p:txBody>
      </p:sp>
      <p:sp>
        <p:nvSpPr>
          <p:cNvPr id="71" name="Rectangle: Rounded Corners 31">
            <a:extLst>
              <a:ext uri="{FF2B5EF4-FFF2-40B4-BE49-F238E27FC236}">
                <a16:creationId xmlns:a16="http://schemas.microsoft.com/office/drawing/2014/main" id="{37A27780-27E0-BB5E-550D-BEDD178FEB7F}"/>
              </a:ext>
            </a:extLst>
          </p:cNvPr>
          <p:cNvSpPr/>
          <p:nvPr/>
        </p:nvSpPr>
        <p:spPr>
          <a:xfrm>
            <a:off x="5075628" y="3633516"/>
            <a:ext cx="1314266" cy="513086"/>
          </a:xfrm>
          <a:prstGeom prst="roundRect">
            <a:avLst>
              <a:gd name="adj" fmla="val 37319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25" dirty="0">
                <a:solidFill>
                  <a:schemeClr val="tx1"/>
                </a:solidFill>
              </a:rPr>
              <a:t>2x VPIAN</a:t>
            </a:r>
          </a:p>
          <a:p>
            <a:pPr algn="ctr"/>
            <a:r>
              <a:rPr lang="en-US" sz="825" dirty="0">
                <a:solidFill>
                  <a:schemeClr val="tx1"/>
                </a:solidFill>
              </a:rPr>
              <a:t>2x VPNCA</a:t>
            </a:r>
          </a:p>
          <a:p>
            <a:pPr algn="ctr"/>
            <a:r>
              <a:rPr lang="en-US" sz="825" b="1" dirty="0">
                <a:solidFill>
                  <a:srgbClr val="00B050"/>
                </a:solidFill>
              </a:rPr>
              <a:t>2x UHV1400 wafer</a:t>
            </a:r>
            <a:endParaRPr lang="en-GB" sz="825" b="1" dirty="0">
              <a:solidFill>
                <a:srgbClr val="00B05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47D597D-C71E-8F5B-89CD-813AC4F2EAF6}"/>
              </a:ext>
            </a:extLst>
          </p:cNvPr>
          <p:cNvSpPr/>
          <p:nvPr/>
        </p:nvSpPr>
        <p:spPr>
          <a:xfrm>
            <a:off x="958450" y="4320171"/>
            <a:ext cx="16201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75405E6-E223-4F93-9A31-4E77570BADAC}"/>
              </a:ext>
            </a:extLst>
          </p:cNvPr>
          <p:cNvSpPr/>
          <p:nvPr/>
        </p:nvSpPr>
        <p:spPr>
          <a:xfrm>
            <a:off x="8294808" y="4180409"/>
            <a:ext cx="162018" cy="7403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393193E-90D2-153E-2C8A-A52029E83BA0}"/>
              </a:ext>
            </a:extLst>
          </p:cNvPr>
          <p:cNvSpPr/>
          <p:nvPr/>
        </p:nvSpPr>
        <p:spPr>
          <a:xfrm>
            <a:off x="6304524" y="4704688"/>
            <a:ext cx="1990284" cy="12435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3CF2105-4E5D-14A8-9AED-DE2386BD5B59}"/>
              </a:ext>
            </a:extLst>
          </p:cNvPr>
          <p:cNvGrpSpPr/>
          <p:nvPr/>
        </p:nvGrpSpPr>
        <p:grpSpPr>
          <a:xfrm>
            <a:off x="423556" y="3918072"/>
            <a:ext cx="1134126" cy="413698"/>
            <a:chOff x="10344473" y="1972844"/>
            <a:chExt cx="1512168" cy="551596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3CFBE17-A428-5FF3-34D8-0E629F1A0C1F}"/>
                </a:ext>
              </a:extLst>
            </p:cNvPr>
            <p:cNvCxnSpPr>
              <a:cxnSpLocks/>
            </p:cNvCxnSpPr>
            <p:nvPr/>
          </p:nvCxnSpPr>
          <p:spPr>
            <a:xfrm>
              <a:off x="10416480" y="2085674"/>
              <a:ext cx="301473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23F9EAC-AE60-1B57-DAB0-851812EF7D5A}"/>
                </a:ext>
              </a:extLst>
            </p:cNvPr>
            <p:cNvCxnSpPr>
              <a:cxnSpLocks/>
            </p:cNvCxnSpPr>
            <p:nvPr/>
          </p:nvCxnSpPr>
          <p:spPr>
            <a:xfrm>
              <a:off x="10418143" y="2238074"/>
              <a:ext cx="301473" cy="0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E434F5D-2526-9D3F-22AF-91FA92EA1087}"/>
                </a:ext>
              </a:extLst>
            </p:cNvPr>
            <p:cNvSpPr/>
            <p:nvPr/>
          </p:nvSpPr>
          <p:spPr>
            <a:xfrm>
              <a:off x="10413031" y="2328914"/>
              <a:ext cx="301473" cy="98664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26AFDCB-5C7D-6ECE-E97C-28448346DC78}"/>
                </a:ext>
              </a:extLst>
            </p:cNvPr>
            <p:cNvSpPr txBox="1"/>
            <p:nvPr/>
          </p:nvSpPr>
          <p:spPr>
            <a:xfrm>
              <a:off x="10704512" y="1972844"/>
              <a:ext cx="9002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NEG coating</a:t>
              </a:r>
              <a:endParaRPr lang="en-GB" sz="675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4F584EB-FF05-B759-050F-45C1A0EDBE88}"/>
                </a:ext>
              </a:extLst>
            </p:cNvPr>
            <p:cNvSpPr txBox="1"/>
            <p:nvPr/>
          </p:nvSpPr>
          <p:spPr>
            <a:xfrm>
              <a:off x="10719616" y="2117837"/>
              <a:ext cx="836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a-C coating</a:t>
              </a:r>
              <a:endParaRPr lang="en-GB" sz="675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AE64440-3584-28B4-2AC3-DAB84F077770}"/>
                </a:ext>
              </a:extLst>
            </p:cNvPr>
            <p:cNvSpPr txBox="1"/>
            <p:nvPr/>
          </p:nvSpPr>
          <p:spPr>
            <a:xfrm>
              <a:off x="10727028" y="2262830"/>
              <a:ext cx="7655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75" dirty="0"/>
                <a:t>Cryogenic</a:t>
              </a:r>
              <a:endParaRPr lang="en-GB" sz="675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2EADD6F-3019-3279-CF99-E3791202A0DB}"/>
                </a:ext>
              </a:extLst>
            </p:cNvPr>
            <p:cNvSpPr/>
            <p:nvPr/>
          </p:nvSpPr>
          <p:spPr>
            <a:xfrm>
              <a:off x="10344473" y="1993223"/>
              <a:ext cx="1512168" cy="500439"/>
            </a:xfrm>
            <a:prstGeom prst="rect">
              <a:avLst/>
            </a:prstGeom>
            <a:noFill/>
            <a:ln w="31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E80E5CC-6E57-8F55-47D6-15E84EA472CA}"/>
              </a:ext>
            </a:extLst>
          </p:cNvPr>
          <p:cNvGrpSpPr/>
          <p:nvPr/>
        </p:nvGrpSpPr>
        <p:grpSpPr>
          <a:xfrm>
            <a:off x="3054083" y="4434657"/>
            <a:ext cx="108012" cy="216024"/>
            <a:chOff x="8400256" y="2852936"/>
            <a:chExt cx="144016" cy="288032"/>
          </a:xfrm>
          <a:effectLst/>
        </p:grpSpPr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53FF145D-2AA0-AFF5-A04B-A4DE46817743}"/>
                </a:ext>
              </a:extLst>
            </p:cNvPr>
            <p:cNvSpPr/>
            <p:nvPr/>
          </p:nvSpPr>
          <p:spPr>
            <a:xfrm>
              <a:off x="8400256" y="2996952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0634B21E-86CA-C597-A46B-54318C4876A7}"/>
                </a:ext>
              </a:extLst>
            </p:cNvPr>
            <p:cNvSpPr/>
            <p:nvPr/>
          </p:nvSpPr>
          <p:spPr>
            <a:xfrm flipV="1">
              <a:off x="8400256" y="2852936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65B759F-856F-244F-94EE-C08131A2D4CE}"/>
              </a:ext>
            </a:extLst>
          </p:cNvPr>
          <p:cNvGrpSpPr/>
          <p:nvPr/>
        </p:nvGrpSpPr>
        <p:grpSpPr>
          <a:xfrm>
            <a:off x="3835834" y="4434657"/>
            <a:ext cx="108012" cy="216024"/>
            <a:chOff x="8400256" y="2852936"/>
            <a:chExt cx="144016" cy="288032"/>
          </a:xfrm>
          <a:effectLst/>
        </p:grpSpPr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BFB24DF7-30FB-2201-E996-9FDC5CFE3C87}"/>
                </a:ext>
              </a:extLst>
            </p:cNvPr>
            <p:cNvSpPr/>
            <p:nvPr/>
          </p:nvSpPr>
          <p:spPr>
            <a:xfrm>
              <a:off x="8400256" y="2996952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8" name="Isosceles Triangle 87">
              <a:extLst>
                <a:ext uri="{FF2B5EF4-FFF2-40B4-BE49-F238E27FC236}">
                  <a16:creationId xmlns:a16="http://schemas.microsoft.com/office/drawing/2014/main" id="{CF63D9D1-5C06-06F8-25F4-46CBE9310543}"/>
                </a:ext>
              </a:extLst>
            </p:cNvPr>
            <p:cNvSpPr/>
            <p:nvPr/>
          </p:nvSpPr>
          <p:spPr>
            <a:xfrm flipV="1">
              <a:off x="8400256" y="2852936"/>
              <a:ext cx="144016" cy="144016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60D004F-7F19-3EFD-B034-9F1720212F3F}"/>
              </a:ext>
            </a:extLst>
          </p:cNvPr>
          <p:cNvCxnSpPr>
            <a:cxnSpLocks/>
          </p:cNvCxnSpPr>
          <p:nvPr/>
        </p:nvCxnSpPr>
        <p:spPr>
          <a:xfrm>
            <a:off x="5431425" y="3772072"/>
            <a:ext cx="5451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FE1E920-C20A-D969-2AE4-52BCB6B7AB23}"/>
              </a:ext>
            </a:extLst>
          </p:cNvPr>
          <p:cNvCxnSpPr>
            <a:cxnSpLocks/>
          </p:cNvCxnSpPr>
          <p:nvPr/>
        </p:nvCxnSpPr>
        <p:spPr>
          <a:xfrm>
            <a:off x="5431425" y="3886372"/>
            <a:ext cx="5451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053068" y="780793"/>
            <a:ext cx="13692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BASELINE</a:t>
            </a:r>
            <a:endParaRPr lang="en-GB" sz="1400" b="1" dirty="0" smtClean="0"/>
          </a:p>
        </p:txBody>
      </p:sp>
      <p:sp>
        <p:nvSpPr>
          <p:cNvPr id="102" name="TextBox 101"/>
          <p:cNvSpPr txBox="1"/>
          <p:nvPr/>
        </p:nvSpPr>
        <p:spPr>
          <a:xfrm>
            <a:off x="6892846" y="3595015"/>
            <a:ext cx="188181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LAST PROPOSAL </a:t>
            </a:r>
            <a:r>
              <a:rPr lang="en-US" sz="1400" b="1" dirty="0" smtClean="0"/>
              <a:t>(TBC</a:t>
            </a:r>
            <a:r>
              <a:rPr lang="en-US" sz="1400" b="1" dirty="0" smtClean="0"/>
              <a:t>)</a:t>
            </a:r>
            <a:endParaRPr lang="en-GB" sz="1400" b="1" dirty="0" smtClean="0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9FED6108-EAEE-6D25-AD4E-5B25A6941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284" y="4863256"/>
            <a:ext cx="2071986" cy="1601456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EC2F035A-8E8F-5187-715F-07241203B0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0504" y="1730901"/>
            <a:ext cx="2137582" cy="1825146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C4315430-87F4-7955-A1BC-44C96D7ACB7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889432" y="1888537"/>
            <a:ext cx="1808462" cy="151000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C8B24723-202C-40CA-9242-8405BE9D64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421" b="17192"/>
          <a:stretch/>
        </p:blipFill>
        <p:spPr>
          <a:xfrm>
            <a:off x="4902766" y="4950217"/>
            <a:ext cx="1919442" cy="1482954"/>
          </a:xfrm>
          <a:prstGeom prst="rect">
            <a:avLst/>
          </a:prstGeom>
        </p:spPr>
      </p:pic>
      <p:sp>
        <p:nvSpPr>
          <p:cNvPr id="109" name="Oval 108"/>
          <p:cNvSpPr/>
          <p:nvPr/>
        </p:nvSpPr>
        <p:spPr>
          <a:xfrm>
            <a:off x="3062926" y="5059319"/>
            <a:ext cx="693234" cy="73197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57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fill="hold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Q1-TAXS module working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E333F5-B80D-B9D3-0DE2-62E196ACDB44}"/>
              </a:ext>
            </a:extLst>
          </p:cNvPr>
          <p:cNvSpPr txBox="1"/>
          <p:nvPr/>
        </p:nvSpPr>
        <p:spPr>
          <a:xfrm>
            <a:off x="1218594" y="2041518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66 kg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BAAA5B-34F4-297C-140D-BBCD21979DA8}"/>
              </a:ext>
            </a:extLst>
          </p:cNvPr>
          <p:cNvSpPr txBox="1"/>
          <p:nvPr/>
        </p:nvSpPr>
        <p:spPr>
          <a:xfrm>
            <a:off x="4180728" y="2028825"/>
            <a:ext cx="823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 kg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4739FA-64E3-9CED-98C6-77706A1167D7}"/>
              </a:ext>
            </a:extLst>
          </p:cNvPr>
          <p:cNvSpPr txBox="1"/>
          <p:nvPr/>
        </p:nvSpPr>
        <p:spPr>
          <a:xfrm>
            <a:off x="7455440" y="2028825"/>
            <a:ext cx="788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 kg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5CF735-8E31-680E-07AF-4020D67924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21" y="2610259"/>
            <a:ext cx="2716123" cy="20569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0474F2-01A4-399D-B643-013A222106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8116" y="2810282"/>
            <a:ext cx="2767768" cy="16569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A23B98-368D-C55A-ABA0-0AD765291CC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807" y="2610258"/>
            <a:ext cx="2708869" cy="17240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3642" y="4929106"/>
            <a:ext cx="206278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Current baseline</a:t>
            </a:r>
            <a:endParaRPr lang="en-GB" sz="14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40608" y="4795330"/>
            <a:ext cx="2062784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Alternative design with NEG wafers #1</a:t>
            </a:r>
            <a:endParaRPr lang="en-GB" sz="14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680849" y="4792592"/>
            <a:ext cx="2062784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Alternative design with NEG wafers #2</a:t>
            </a:r>
            <a:endParaRPr lang="en-GB" sz="14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432394" y="1401256"/>
            <a:ext cx="231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Estimated weights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05000" y="1729066"/>
            <a:ext cx="1802904" cy="46903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429533" y="1770588"/>
            <a:ext cx="74472" cy="2709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18500" y="1742149"/>
            <a:ext cx="2236940" cy="3476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95936" y="5466749"/>
            <a:ext cx="439248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NEG wafers under qualification at CERN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design with NEG wafers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59CF0B-593E-4173-ACF1-6967C1A052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3049" y="1094202"/>
            <a:ext cx="4031940" cy="2413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74664F-52AA-40B0-88BC-4FBA7C1E9707}"/>
              </a:ext>
            </a:extLst>
          </p:cNvPr>
          <p:cNvSpPr txBox="1"/>
          <p:nvPr/>
        </p:nvSpPr>
        <p:spPr>
          <a:xfrm>
            <a:off x="194305" y="1177932"/>
            <a:ext cx="416167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Tube </a:t>
            </a:r>
            <a:r>
              <a:rPr lang="en-US" sz="1600" dirty="0"/>
              <a:t>D204/200 (minimum diameter to fit the NEG wafers)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4 NEG wafers HV400 integrated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Double </a:t>
            </a:r>
            <a:r>
              <a:rPr lang="en-US" sz="1600" dirty="0" smtClean="0"/>
              <a:t>bellows system enables secondary vacuum to mitigate potential future leak on internal bellows and locate intermediate feedthrough</a:t>
            </a:r>
            <a:endParaRPr lang="en-US" sz="16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Internal double </a:t>
            </a:r>
            <a:r>
              <a:rPr lang="en-US" sz="1600" dirty="0" smtClean="0"/>
              <a:t>bellows </a:t>
            </a:r>
            <a:r>
              <a:rPr lang="en-US" sz="1600" dirty="0"/>
              <a:t>(same as for the VAX)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Outer </a:t>
            </a:r>
            <a:r>
              <a:rPr lang="en-US" sz="1600" dirty="0" smtClean="0"/>
              <a:t>bellows (same shape convolution as for existing solution on plug-in)</a:t>
            </a: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2 feedthrough connections (up to 2 wafers per connection</a:t>
            </a:r>
            <a:r>
              <a:rPr lang="en-US" sz="1600" dirty="0" smtClean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Distance of wafers to beam pipe is to be defined following vacuum qualification process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3E06C7-9088-45BE-A52D-A01A9715C2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7896" y="4121986"/>
            <a:ext cx="2836974" cy="19837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2160" y="3483673"/>
            <a:ext cx="295163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b="1"/>
            </a:lvl1pPr>
          </a:lstStyle>
          <a:p>
            <a:r>
              <a:rPr lang="en-US" dirty="0"/>
              <a:t>Integration of NEG wafer cabling and feedthroughs is open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20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 design </a:t>
            </a:r>
            <a:r>
              <a:rPr lang="en-GB" dirty="0" smtClean="0"/>
              <a:t>with NEG </a:t>
            </a:r>
            <a:r>
              <a:rPr lang="en-GB" dirty="0"/>
              <a:t>wafers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Jaime Pérez </a:t>
            </a:r>
            <a:r>
              <a:rPr lang="en-GB" dirty="0" err="1"/>
              <a:t>Espinós</a:t>
            </a:r>
            <a:r>
              <a:rPr lang="en-GB" dirty="0"/>
              <a:t>, 12th HL-LHC Collaboration Meeting, 20 September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0F4A2-9531-4513-A4CD-0355245C16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918" y="1120665"/>
            <a:ext cx="3921167" cy="24956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74664F-52AA-40B0-88BC-4FBA7C1E9707}"/>
              </a:ext>
            </a:extLst>
          </p:cNvPr>
          <p:cNvSpPr txBox="1"/>
          <p:nvPr/>
        </p:nvSpPr>
        <p:spPr>
          <a:xfrm>
            <a:off x="407861" y="1628800"/>
            <a:ext cx="41616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Tube </a:t>
            </a:r>
            <a:r>
              <a:rPr lang="en-US" sz="1600" dirty="0"/>
              <a:t>D340/336 </a:t>
            </a:r>
            <a:r>
              <a:rPr lang="en-US" sz="1600" dirty="0" smtClean="0"/>
              <a:t>used</a:t>
            </a:r>
            <a:endParaRPr lang="en-US" sz="1600" dirty="0">
              <a:sym typeface="Wingdings" panose="05000000000000000000" pitchFamily="2" charset="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4 </a:t>
            </a:r>
            <a:r>
              <a:rPr lang="en-US" sz="1600" dirty="0"/>
              <a:t>NEG wafers HV400 integrated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Double </a:t>
            </a:r>
            <a:r>
              <a:rPr lang="en-US" sz="1600" dirty="0" smtClean="0"/>
              <a:t>bellows system enables secondary vacuum to mitigate potential future leak on internal bellows, on wafer feedthrough </a:t>
            </a:r>
            <a:r>
              <a:rPr lang="en-US" sz="1600" b="1" u="sng" dirty="0" smtClean="0"/>
              <a:t>and on vacuum connections</a:t>
            </a:r>
            <a:endParaRPr lang="en-US" sz="1600" b="1" u="sng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/>
              <a:t>Internal double </a:t>
            </a:r>
            <a:r>
              <a:rPr lang="en-US" sz="1600" dirty="0" smtClean="0"/>
              <a:t>bellows </a:t>
            </a:r>
            <a:r>
              <a:rPr lang="en-US" sz="1600" dirty="0"/>
              <a:t>(same as for the VAX)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b="1" u="sng" dirty="0" smtClean="0"/>
              <a:t>2x outer bellows </a:t>
            </a:r>
            <a:r>
              <a:rPr lang="en-US" sz="1600" b="1" u="sng" dirty="0" smtClean="0">
                <a:sym typeface="Symbol" panose="05050102010706020507" pitchFamily="18" charset="2"/>
              </a:rPr>
              <a:t> edge-welded bellows</a:t>
            </a:r>
            <a:endParaRPr lang="en-US" sz="1600" b="1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2 feedthrough connections (up to 2 wafers per connection</a:t>
            </a:r>
            <a:r>
              <a:rPr lang="en-US" sz="1600" dirty="0" smtClean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Distance of wafers to beam pipe is to be defined following vacuum qualification process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914916" y="3932933"/>
            <a:ext cx="3888431" cy="230832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Design much more complex and difficult to implement (TBC)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Compression system is required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More bulky solution to integrate quick flanges DN100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He dome and outer sealing connection at TAXS side are blocking points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579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48867</TotalTime>
  <Words>2301</Words>
  <Application>Microsoft Office PowerPoint</Application>
  <PresentationFormat>On-screen Show (4:3)</PresentationFormat>
  <Paragraphs>351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Symbol</vt:lpstr>
      <vt:lpstr>Times New Roman</vt:lpstr>
      <vt:lpstr>Wingdings</vt:lpstr>
      <vt:lpstr>Thème Office</vt:lpstr>
      <vt:lpstr>Q1-TAXS vacuum system design</vt:lpstr>
      <vt:lpstr>Contents</vt:lpstr>
      <vt:lpstr>Q1-TAXS connection - ATLAS</vt:lpstr>
      <vt:lpstr>Q1-TAXS connection - CMS</vt:lpstr>
      <vt:lpstr> </vt:lpstr>
      <vt:lpstr>Vacuum layout alternatives</vt:lpstr>
      <vt:lpstr>Q1-TAXS module working models</vt:lpstr>
      <vt:lpstr>Alternative design with NEG wafers #1</vt:lpstr>
      <vt:lpstr>Alternative design with NEG wafers #2</vt:lpstr>
      <vt:lpstr> </vt:lpstr>
      <vt:lpstr>Status of pumping lines - ATLAS</vt:lpstr>
      <vt:lpstr>Status of pumping lines – ATLAS (VAX area)</vt:lpstr>
      <vt:lpstr>Status of pumping lines – CMS (Q1-TAXS area)</vt:lpstr>
      <vt:lpstr>Routing of pumping lines – CMS (I)</vt:lpstr>
      <vt:lpstr>Status of pumping lines – CMS (II)</vt:lpstr>
      <vt:lpstr>Conceptual integration studies 5R following request by WP15</vt:lpstr>
      <vt:lpstr>Status of pumping lines – CMS (VAX area)</vt:lpstr>
      <vt:lpstr> </vt:lpstr>
      <vt:lpstr>Access to VAX in LHC</vt:lpstr>
      <vt:lpstr>ATLAS Q1-TAXS area accessibility</vt:lpstr>
      <vt:lpstr>TAXS installation planning baseline in ATLAS</vt:lpstr>
      <vt:lpstr>CMS Q1-TAXS area accessibility (I)</vt:lpstr>
      <vt:lpstr>CMS Q1-TAXS area accessibility (II)</vt:lpstr>
      <vt:lpstr>Installation sequence approach (CMS case)</vt:lpstr>
      <vt:lpstr>TAXS installation at CMS – impact on pumping line design</vt:lpstr>
      <vt:lpstr>Q1-TAXS module temporary support</vt:lpstr>
      <vt:lpstr> </vt:lpstr>
      <vt:lpstr>Summary of main open points</vt:lpstr>
      <vt:lpstr>Thanks for your attention</vt:lpstr>
      <vt:lpstr>ATLAS shielding from LS3</vt:lpstr>
      <vt:lpstr>VAX integration at pt. 1 – ATLAS</vt:lpstr>
      <vt:lpstr>PowerPoint Presentation</vt:lpstr>
      <vt:lpstr>PowerPoint Presentation</vt:lpstr>
      <vt:lpstr>PowerPoint Presentation</vt:lpstr>
      <vt:lpstr>Pumping line routing in CMS</vt:lpstr>
      <vt:lpstr>Pumping line integration studies – CMS</vt:lpstr>
      <vt:lpstr>Pumping line integration at VAX area – CMS</vt:lpstr>
      <vt:lpstr>Q1-TAXS area mock-up -  ATLAS configuration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Jaime Perez Espinos</cp:lastModifiedBy>
  <cp:revision>891</cp:revision>
  <dcterms:created xsi:type="dcterms:W3CDTF">2016-02-12T10:02:27Z</dcterms:created>
  <dcterms:modified xsi:type="dcterms:W3CDTF">2022-09-20T09:18:58Z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