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3" r:id="rId5"/>
    <p:sldId id="469" r:id="rId6"/>
    <p:sldId id="464" r:id="rId7"/>
    <p:sldId id="487" r:id="rId8"/>
    <p:sldId id="486" r:id="rId9"/>
    <p:sldId id="475" r:id="rId10"/>
    <p:sldId id="329" r:id="rId11"/>
    <p:sldId id="331" r:id="rId12"/>
    <p:sldId id="472" r:id="rId13"/>
    <p:sldId id="488" r:id="rId14"/>
    <p:sldId id="323" r:id="rId15"/>
    <p:sldId id="466" r:id="rId16"/>
    <p:sldId id="467" r:id="rId17"/>
    <p:sldId id="301" r:id="rId18"/>
    <p:sldId id="335" r:id="rId19"/>
    <p:sldId id="459" r:id="rId20"/>
    <p:sldId id="460" r:id="rId21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7060" autoAdjust="0"/>
  </p:normalViewPr>
  <p:slideViewPr>
    <p:cSldViewPr snapToObjects="1" showGuides="1">
      <p:cViewPr varScale="1">
        <p:scale>
          <a:sx n="75" d="100"/>
          <a:sy n="75" d="100"/>
        </p:scale>
        <p:origin x="1860" y="6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-8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0" d="100"/>
          <a:sy n="60" d="100"/>
        </p:scale>
        <p:origin x="327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020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497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63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6799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079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229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6562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dirty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663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8" r:id="rId5"/>
    <p:sldLayoutId id="2147483661" r:id="rId6"/>
    <p:sldLayoutId id="2147483663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97716/" TargetMode="External"/><Relationship Id="rId2" Type="http://schemas.openxmlformats.org/officeDocument/2006/relationships/hyperlink" Target="https://indico.cern.ch/event/1163785/contributions/4887270/attachments/2466273/4229473/HL-LHC_WP8_Meeting_20220621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382/contributions/2630663/attachments/1479507/2293645/INDC_WP8_pres_2_20170620.pdf" TargetMode="External"/><Relationship Id="rId2" Type="http://schemas.openxmlformats.org/officeDocument/2006/relationships/hyperlink" Target="https://edms.cern.ch/document/1764384/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952410/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hyperlink" Target="https://edms.cern.ch/document/1764384/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3284984"/>
            <a:ext cx="7632848" cy="1800000"/>
          </a:xfrm>
        </p:spPr>
        <p:txBody>
          <a:bodyPr/>
          <a:lstStyle/>
          <a:p>
            <a:r>
              <a:rPr lang="sv-SE" dirty="0"/>
              <a:t>TAS Removal &amp; TAXS Installation scenarios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37230" y="4117151"/>
            <a:ext cx="7795210" cy="990600"/>
          </a:xfrm>
        </p:spPr>
        <p:txBody>
          <a:bodyPr/>
          <a:lstStyle/>
          <a:p>
            <a:r>
              <a:rPr lang="en-GB" dirty="0"/>
              <a:t>Antonio Alonso on behalf of WP8, </a:t>
            </a:r>
          </a:p>
          <a:p>
            <a:r>
              <a:rPr lang="en-GB" dirty="0"/>
              <a:t>Contributions from M. Raymond, D. Mergelkuhl, J. Sestak, J. Perez Espinos.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946775"/>
            <a:ext cx="6480000" cy="349250"/>
          </a:xfrm>
        </p:spPr>
        <p:txBody>
          <a:bodyPr/>
          <a:lstStyle/>
          <a:p>
            <a:r>
              <a:rPr lang="en-GB" dirty="0"/>
              <a:t>HL-LHC Collaboration meeting, Uppsala.                         20 sept 2022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7433-66D8-F88C-3B01-CECB02457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CEB60-EAA2-D2F2-0B3F-718C99DC0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D024B-9E2F-BC43-BB77-72EEDC264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0065168-F379-5F1E-E470-0EC53BCF4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1219200"/>
            <a:ext cx="791845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Services:</a:t>
            </a:r>
          </a:p>
          <a:p>
            <a:pPr marL="400050" lvl="1" indent="0">
              <a:buNone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Passage @ tunnel side</a:t>
            </a:r>
          </a:p>
          <a:p>
            <a:pPr marL="400050" lvl="1" indent="0">
              <a:buNone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Routing @ experimental side</a:t>
            </a: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Thin RS closing/ M3 (Gate valve) clearance</a:t>
            </a: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VAX support</a:t>
            </a: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TAXS installation</a:t>
            </a: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58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29981"/>
            <a:ext cx="8020716" cy="1634400"/>
          </a:xfrm>
        </p:spPr>
        <p:txBody>
          <a:bodyPr/>
          <a:lstStyle/>
          <a:p>
            <a:r>
              <a:rPr lang="en-GB" dirty="0"/>
              <a:t>Many thanks </a:t>
            </a:r>
            <a:br>
              <a:rPr lang="en-GB" dirty="0"/>
            </a:br>
            <a:r>
              <a:rPr lang="en-GB" dirty="0"/>
              <a:t>(special to Michel, Dirk, Josef, Jaime, Francisco &amp; Oliver ) </a:t>
            </a:r>
            <a:br>
              <a:rPr lang="en-GB" dirty="0"/>
            </a:br>
            <a:r>
              <a:rPr lang="en-GB" dirty="0"/>
              <a:t>to be continued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WP8 meting 04/10/2022</a:t>
            </a:r>
            <a:endParaRPr lang="en-GB" noProof="0" dirty="0"/>
          </a:p>
        </p:txBody>
      </p:sp>
      <p:sp>
        <p:nvSpPr>
          <p:cNvPr id="4" name="Rectangle 3"/>
          <p:cNvSpPr/>
          <p:nvPr/>
        </p:nvSpPr>
        <p:spPr>
          <a:xfrm>
            <a:off x="1763688" y="436438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NEXT</a:t>
            </a:r>
          </a:p>
          <a:p>
            <a:r>
              <a:rPr lang="en-US" dirty="0"/>
              <a:t>Tbc WP8 meetings, </a:t>
            </a:r>
          </a:p>
          <a:p>
            <a:r>
              <a:rPr lang="en-US" dirty="0"/>
              <a:t>HL-LHC CG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52B487-FB1D-964C-E787-EE26948CB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8009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WP8 meting 04/10/2022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7A1C27-21F4-83C6-F9C8-96280D1FC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9996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Latest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416384" cy="4906963"/>
          </a:xfrm>
        </p:spPr>
        <p:txBody>
          <a:bodyPr/>
          <a:lstStyle/>
          <a:p>
            <a:pPr marL="0" indent="0">
              <a:buNone/>
            </a:pPr>
            <a:endParaRPr lang="en-US" sz="1600" dirty="0">
              <a:hlinkClick r:id="rId2"/>
            </a:endParaRPr>
          </a:p>
          <a:p>
            <a:pPr marL="0" indent="0">
              <a:buNone/>
            </a:pPr>
            <a:r>
              <a:rPr lang="en-GB" sz="1600" dirty="0"/>
              <a:t>Chamonix- LHC Performance workshop 2022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119</a:t>
            </a:r>
            <a:r>
              <a:rPr lang="en-GB" sz="1600" baseline="30000" dirty="0"/>
              <a:t>th</a:t>
            </a:r>
            <a:r>
              <a:rPr lang="en-GB" sz="1600" dirty="0"/>
              <a:t> HL-LHC WP8 Meeting  </a:t>
            </a:r>
            <a:r>
              <a:rPr lang="en-US" sz="1600" dirty="0">
                <a:hlinkClick r:id="rId2"/>
              </a:rPr>
              <a:t>https://indico.cern.ch/event/1163785/contributions/4887270/attachments/2466273/4229473/HL-LHC_WP8_Meeting_20220621.pdf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800" b="1" dirty="0"/>
              <a:t>NEXT</a:t>
            </a:r>
          </a:p>
          <a:p>
            <a:pPr marL="0" indent="0">
              <a:buNone/>
            </a:pPr>
            <a:r>
              <a:rPr lang="en-US" sz="1700" dirty="0"/>
              <a:t>Tbc WP8 meetings, </a:t>
            </a:r>
          </a:p>
          <a:p>
            <a:pPr marL="0" indent="0">
              <a:buNone/>
            </a:pPr>
            <a:r>
              <a:rPr lang="en-US" sz="1700" dirty="0"/>
              <a:t>Uppsala, parallel sessions WP8/WP12, </a:t>
            </a:r>
          </a:p>
          <a:p>
            <a:pPr marL="0" indent="0">
              <a:buNone/>
            </a:pPr>
            <a:r>
              <a:rPr lang="en-US" sz="1700" dirty="0"/>
              <a:t>HL-LHC CG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031BF2-C1D6-4F2B-8805-C8B80D247660}"/>
              </a:ext>
            </a:extLst>
          </p:cNvPr>
          <p:cNvSpPr txBox="1"/>
          <p:nvPr/>
        </p:nvSpPr>
        <p:spPr>
          <a:xfrm>
            <a:off x="514451" y="1700808"/>
            <a:ext cx="609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https://indico.cern.ch/event/1097716/</a:t>
            </a: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9D39D-ADE3-8E1C-A245-D0A1A8E28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422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l="8065" t="15436" r="36380" b="19232"/>
          <a:stretch/>
        </p:blipFill>
        <p:spPr>
          <a:xfrm>
            <a:off x="467544" y="879741"/>
            <a:ext cx="8208912" cy="5269283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ATLAS Layout</a:t>
            </a:r>
          </a:p>
        </p:txBody>
      </p:sp>
      <p:sp>
        <p:nvSpPr>
          <p:cNvPr id="8" name="Oval 7"/>
          <p:cNvSpPr/>
          <p:nvPr/>
        </p:nvSpPr>
        <p:spPr>
          <a:xfrm>
            <a:off x="3640190" y="3082316"/>
            <a:ext cx="1338943" cy="938893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301246" y="1853526"/>
            <a:ext cx="2307771" cy="119742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5868144" y="3608730"/>
            <a:ext cx="1338943" cy="938893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6FF75306-2FA9-EDE8-BE15-76356054A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0EBC76-2E5C-A7EA-FBA3-6AD70C60A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755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Removal/Installation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344376" cy="3145904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TAS removal </a:t>
            </a:r>
          </a:p>
          <a:p>
            <a:pPr marL="0" indent="0">
              <a:buNone/>
            </a:pPr>
            <a:r>
              <a:rPr lang="en-GB" sz="2400" dirty="0"/>
              <a:t>ATLAS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sz="1600" dirty="0">
                <a:hlinkClick r:id="rId2"/>
              </a:rPr>
              <a:t>https://edms.cern.ch/document/1764384/2</a:t>
            </a:r>
            <a:endParaRPr lang="en-GB" sz="1600" dirty="0"/>
          </a:p>
          <a:p>
            <a:pPr marL="0" indent="0">
              <a:buNone/>
            </a:pPr>
            <a:r>
              <a:rPr lang="en-GB" sz="2400" dirty="0"/>
              <a:t>CMS</a:t>
            </a:r>
          </a:p>
          <a:p>
            <a:pPr marL="0" indent="0">
              <a:buNone/>
            </a:pPr>
            <a:r>
              <a:rPr lang="en-GB" sz="1600" dirty="0">
                <a:hlinkClick r:id="rId3"/>
              </a:rPr>
              <a:t>https://indico.cern.ch/event/647382/contributions/2630663/attachments/1479507/2293645/INDC_WP8_pres_2_20170620.pdf</a:t>
            </a:r>
            <a:endParaRPr lang="en-GB" sz="1600" dirty="0"/>
          </a:p>
          <a:p>
            <a:pPr marL="0" indent="0">
              <a:buNone/>
            </a:pPr>
            <a:r>
              <a:rPr lang="en-GB" sz="1600" dirty="0">
                <a:hlinkClick r:id="rId4"/>
              </a:rPr>
              <a:t>https://edms.cern.ch/document/1952410/1</a:t>
            </a:r>
            <a:endParaRPr lang="en-GB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GB" sz="1600" dirty="0"/>
          </a:p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33F38B8-C14B-6A03-A3F8-70F5C3D84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84E9E-402D-912C-EDE3-06A0E0EA0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098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TAS ATLAS removal step-by-step v2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(Paul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</a:rPr>
              <a:t>Strahle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 / EN-HE)</a:t>
            </a:r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8D68D9-B334-4B75-AD22-1FDA52660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>
                <a:hlinkClick r:id="rId2"/>
              </a:rPr>
              <a:t>https://edms.cern.ch/document/1764384/2</a:t>
            </a:r>
            <a:endParaRPr lang="en-GB" sz="2000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4D7A18-694D-4CF7-B082-4814B612FF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52" b="14415"/>
          <a:stretch/>
        </p:blipFill>
        <p:spPr>
          <a:xfrm>
            <a:off x="645062" y="1673960"/>
            <a:ext cx="7886937" cy="44781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226EB1-9F03-47E0-BD5D-6226AF4F9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256" y="1315614"/>
            <a:ext cx="3225611" cy="2335971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5A2A258B-334E-5021-F646-89944DDB3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A5ADC2-D37C-E782-A35D-C969319A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497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TAS CMS removal step-by-step</a:t>
            </a:r>
            <a:br>
              <a:rPr lang="en-GB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(Isabel Naranjo De Candido / CMS)</a:t>
            </a:r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8D68D9-B334-4B75-AD22-1FDA52660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https://edms.cern.ch/document/1952410/1</a:t>
            </a:r>
            <a:endParaRPr lang="en-US" dirty="0"/>
          </a:p>
        </p:txBody>
      </p:sp>
      <p:pic>
        <p:nvPicPr>
          <p:cNvPr id="4" name="Picture 3" descr="A picture containing text, toy&#10;&#10;Description automatically generated">
            <a:extLst>
              <a:ext uri="{FF2B5EF4-FFF2-40B4-BE49-F238E27FC236}">
                <a16:creationId xmlns:a16="http://schemas.microsoft.com/office/drawing/2014/main" id="{5B9BDBF4-4756-46B4-9999-C0514E9AB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878767"/>
            <a:ext cx="6298536" cy="44135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EB3EF15B-FBAB-4043-91B0-3BA7EABE34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135"/>
          <a:stretch/>
        </p:blipFill>
        <p:spPr>
          <a:xfrm>
            <a:off x="616665" y="1749194"/>
            <a:ext cx="3451279" cy="16234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C2066E79-0D7F-5675-21F2-3DBD45B6F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E83EE5-7AB8-1420-1559-A1CFB7895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50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Reminder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0E75C8BF-446B-4266-B283-C72CADAAF8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33912" y="1527316"/>
            <a:ext cx="6716769" cy="469679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B598B7-991F-49F4-9076-6B1C182EEA30}"/>
              </a:ext>
            </a:extLst>
          </p:cNvPr>
          <p:cNvSpPr txBox="1"/>
          <p:nvPr/>
        </p:nvSpPr>
        <p:spPr>
          <a:xfrm>
            <a:off x="467544" y="853512"/>
            <a:ext cx="810657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LHC Commissioning: Now linking VAX installed &amp; vacuum tests because of sector valve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F6A74B-6D1C-4D91-82FB-089ED6D6C2CB}"/>
              </a:ext>
            </a:extLst>
          </p:cNvPr>
          <p:cNvSpPr txBox="1"/>
          <p:nvPr/>
        </p:nvSpPr>
        <p:spPr>
          <a:xfrm>
            <a:off x="1763688" y="2364273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TAXS &amp; VAX will need to be operational in ~ May 2028 </a:t>
            </a: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22E89C-AA92-475E-80A7-8D86D005BD65}"/>
              </a:ext>
            </a:extLst>
          </p:cNvPr>
          <p:cNvSpPr txBox="1"/>
          <p:nvPr/>
        </p:nvSpPr>
        <p:spPr>
          <a:xfrm>
            <a:off x="1438911" y="3090987"/>
            <a:ext cx="671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VAX support will need to be installed  in ATLAS in ~ Nov 2028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DFCD66-0F8B-4F4C-B6FC-D64EB09555FF}"/>
              </a:ext>
            </a:extLst>
          </p:cNvPr>
          <p:cNvSpPr txBox="1"/>
          <p:nvPr/>
        </p:nvSpPr>
        <p:spPr>
          <a:xfrm>
            <a:off x="323528" y="4407325"/>
            <a:ext cx="8365013" cy="1754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Need to find/agree a window (1 week per side) allowing access to TX1S for services, TAXS and 1</a:t>
            </a:r>
            <a:r>
              <a:rPr lang="en-US" b="1" baseline="30000" dirty="0"/>
              <a:t>st</a:t>
            </a:r>
            <a:r>
              <a:rPr lang="en-US" b="1" dirty="0"/>
              <a:t> valve installation between IT removal &amp; LHC commissioning (8 months before end of LS3) </a:t>
            </a:r>
          </a:p>
          <a:p>
            <a:endParaRPr lang="en-US" b="1" dirty="0"/>
          </a:p>
          <a:p>
            <a:pPr algn="ctr"/>
            <a:r>
              <a:rPr lang="en-US" b="1" dirty="0">
                <a:highlight>
                  <a:srgbClr val="FFFF00"/>
                </a:highlight>
              </a:rPr>
              <a:t>If a window cannot be identified, we need to create it!  </a:t>
            </a:r>
          </a:p>
          <a:p>
            <a:pPr algn="ctr"/>
            <a:r>
              <a:rPr lang="en-US" b="1" dirty="0">
                <a:highlight>
                  <a:srgbClr val="FFFF00"/>
                </a:highlight>
              </a:rPr>
              <a:t>(Extension to LS3 in an agreed slot: ATLAS, TE-VSC, BE-EA, EN-HE)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506FBE-CE25-3732-1FE8-2A02B2987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93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6E3BEE83-2891-7147-0ED5-2406080E8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224" y="141650"/>
            <a:ext cx="8229600" cy="914400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TAS, TAXS in CMS Forward Shielding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80F3DC-53B6-365D-557E-130E2404F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WP8 meting 04/10/2022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F81951-ED41-C3D3-61AD-25F657CC22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97"/>
          <a:stretch/>
        </p:blipFill>
        <p:spPr>
          <a:xfrm>
            <a:off x="326351" y="1604125"/>
            <a:ext cx="8621865" cy="4541354"/>
          </a:xfrm>
          <a:prstGeom prst="rect">
            <a:avLst/>
          </a:prstGeom>
          <a:ln>
            <a:noFill/>
          </a:ln>
        </p:spPr>
      </p:pic>
      <p:pic>
        <p:nvPicPr>
          <p:cNvPr id="6146" name="Picture 2" descr="See the source image">
            <a:extLst>
              <a:ext uri="{FF2B5EF4-FFF2-40B4-BE49-F238E27FC236}">
                <a16:creationId xmlns:a16="http://schemas.microsoft.com/office/drawing/2014/main" id="{3F1DBA60-AB19-07A4-19DC-AFF8359F8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63" y="299703"/>
            <a:ext cx="1133673" cy="113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B7FF79-6187-F6FD-0687-BE2C1BFB8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080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BEB51016-C29C-F172-0FA8-40892F76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1">
            <a:no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LHC, TAS Installation @ CMS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B33EAB-5E0B-9C7A-BD3C-B5647326B8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82" r="5552"/>
          <a:stretch/>
        </p:blipFill>
        <p:spPr>
          <a:xfrm>
            <a:off x="323527" y="1484784"/>
            <a:ext cx="5214667" cy="38884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CA98777-0093-D9DE-0715-2F941C180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129" y="1164087"/>
            <a:ext cx="3387048" cy="4499460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7F6E916-FDA3-3973-CFAE-7BD9975B4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F8E38-AF3C-C806-0129-3D9331AE2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738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0D5C1DD-0752-675A-5F04-8CA0DD6D836A}"/>
              </a:ext>
            </a:extLst>
          </p:cNvPr>
          <p:cNvSpPr/>
          <p:nvPr/>
        </p:nvSpPr>
        <p:spPr>
          <a:xfrm>
            <a:off x="4614964" y="905215"/>
            <a:ext cx="4338140" cy="5267531"/>
          </a:xfrm>
          <a:prstGeom prst="roundRect">
            <a:avLst>
              <a:gd name="adj" fmla="val 39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EF19FFA-C26F-86FB-4F29-FD0F62009455}"/>
              </a:ext>
            </a:extLst>
          </p:cNvPr>
          <p:cNvSpPr/>
          <p:nvPr/>
        </p:nvSpPr>
        <p:spPr>
          <a:xfrm>
            <a:off x="112171" y="899999"/>
            <a:ext cx="4338140" cy="5272747"/>
          </a:xfrm>
          <a:prstGeom prst="roundRect">
            <a:avLst>
              <a:gd name="adj" fmla="val 39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1">
            <a:no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LS3 Deinstallation (Q1 2026) @ CMS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8BE53F-EB32-0FE5-AC02-614DCB6FA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78" y="4153554"/>
            <a:ext cx="3794657" cy="1350640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2000" b="1" dirty="0"/>
              <a:t>BE-EA: Removal He protection dome, disconnection cooling pipes 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2000" b="1" dirty="0"/>
              <a:t>TE-VSC: Disconnection Q1-TAS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TE-VSC: Removal of pump, services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22592ED-844A-F7C3-1A5A-3C5709F94D0D}"/>
              </a:ext>
            </a:extLst>
          </p:cNvPr>
          <p:cNvSpPr txBox="1">
            <a:spLocks/>
          </p:cNvSpPr>
          <p:nvPr/>
        </p:nvSpPr>
        <p:spPr>
          <a:xfrm>
            <a:off x="305428" y="933735"/>
            <a:ext cx="3888432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70C0"/>
                </a:solidFill>
              </a:rPr>
              <a:t>Tunnel side activity 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77564E8-343A-1AA2-A558-3F4FCF2A8764}"/>
              </a:ext>
            </a:extLst>
          </p:cNvPr>
          <p:cNvSpPr/>
          <p:nvPr/>
        </p:nvSpPr>
        <p:spPr>
          <a:xfrm>
            <a:off x="503353" y="5616480"/>
            <a:ext cx="3492582" cy="43204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Safety, RP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ED9E976-45A2-37E1-3B90-B1D9FED9C810}"/>
              </a:ext>
            </a:extLst>
          </p:cNvPr>
          <p:cNvSpPr txBox="1">
            <a:spLocks/>
          </p:cNvSpPr>
          <p:nvPr/>
        </p:nvSpPr>
        <p:spPr>
          <a:xfrm>
            <a:off x="4950140" y="882486"/>
            <a:ext cx="3888432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70C0"/>
                </a:solidFill>
              </a:rPr>
              <a:t>Cavern side activity 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5B8BDC5-7D07-E6D4-E8BC-3786C8B7AE98}"/>
              </a:ext>
            </a:extLst>
          </p:cNvPr>
          <p:cNvSpPr txBox="1">
            <a:spLocks/>
          </p:cNvSpPr>
          <p:nvPr/>
        </p:nvSpPr>
        <p:spPr>
          <a:xfrm>
            <a:off x="4644007" y="3995013"/>
            <a:ext cx="4387821" cy="18018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700" dirty="0"/>
              <a:t>TE-VSC: Disconnection of TAS from VAX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700" dirty="0"/>
              <a:t>BE-EA: Removal of lateral alignment supports.</a:t>
            </a:r>
          </a:p>
          <a:p>
            <a:pPr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700" dirty="0"/>
              <a:t>EN-HE / CMS: Removal of TAS with Upper-Plug</a:t>
            </a:r>
          </a:p>
          <a:p>
            <a:pPr>
              <a:buClr>
                <a:srgbClr val="002060"/>
              </a:buClr>
            </a:pPr>
            <a:endParaRPr lang="en-US" sz="1700" dirty="0"/>
          </a:p>
          <a:p>
            <a:pPr>
              <a:buClr>
                <a:srgbClr val="002060"/>
              </a:buClr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CF35647-7F32-723B-43D2-7FF767A98C4E}"/>
              </a:ext>
            </a:extLst>
          </p:cNvPr>
          <p:cNvSpPr/>
          <p:nvPr/>
        </p:nvSpPr>
        <p:spPr>
          <a:xfrm>
            <a:off x="5130354" y="5504193"/>
            <a:ext cx="3528003" cy="57571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Safety assessment with Experiment, RP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42B411-A608-061C-3DC0-EDD8FB4CF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753" y="1570012"/>
            <a:ext cx="3173785" cy="2392817"/>
          </a:xfrm>
          <a:prstGeom prst="rect">
            <a:avLst/>
          </a:prstGeom>
        </p:spPr>
      </p:pic>
      <p:pic>
        <p:nvPicPr>
          <p:cNvPr id="5" name="Content Placeholder 9">
            <a:extLst>
              <a:ext uri="{FF2B5EF4-FFF2-40B4-BE49-F238E27FC236}">
                <a16:creationId xmlns:a16="http://schemas.microsoft.com/office/drawing/2014/main" id="{EC04E724-F311-C26C-76FB-16E7E56059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335"/>
          <a:stretch/>
        </p:blipFill>
        <p:spPr>
          <a:xfrm>
            <a:off x="600384" y="1595781"/>
            <a:ext cx="3225449" cy="234127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B4024D4-1357-51B4-E90A-E9197DF2FE15}"/>
              </a:ext>
            </a:extLst>
          </p:cNvPr>
          <p:cNvSpPr/>
          <p:nvPr/>
        </p:nvSpPr>
        <p:spPr>
          <a:xfrm>
            <a:off x="323528" y="1052735"/>
            <a:ext cx="1440160" cy="4898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Q1/TAS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ECE20CEB-2AE9-8D77-722B-A2BAEE61D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F52E642-4B0A-5B5E-0B09-E6BC786F7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89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3" grpId="0"/>
      <p:bldP spid="16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CMS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832" y="2564904"/>
            <a:ext cx="4820840" cy="1223377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100" dirty="0"/>
              <a:t>Machining of FIN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100" dirty="0"/>
              <a:t>VAX-related- routing of services @ CMS 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100" dirty="0"/>
              <a:t>Services inside tunnel</a:t>
            </a:r>
          </a:p>
          <a:p>
            <a:pPr marL="0" indent="0">
              <a:buNone/>
            </a:pPr>
            <a:endParaRPr lang="en-US" sz="21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2D254B-44EF-8B68-1885-B4AF70EA9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318859"/>
            <a:ext cx="3735106" cy="449312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C9C0F-9908-A318-91BB-7CACA902B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954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EA3AE0-F6DF-56EC-C2B5-3AB51146D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CFA12C-F957-4BCE-9998-AF59BCBC4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Schedule: OPENING STUDY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BDFDDC-4EB3-4A6A-8887-B4469CFFD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3959B0-0987-4FA3-8F3D-5DABAA9A7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900000"/>
            <a:ext cx="8325969" cy="49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645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83880-1E61-44DF-A6D0-BE231E5C2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Schedule: OPENING STUDY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E30E2-C7D9-4C9F-A9E0-08449BA89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9E49F1-AC1F-43E7-A21E-04CEDBB94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31" y="1232756"/>
            <a:ext cx="8427938" cy="439248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3AE2BB-395C-BE69-CA9E-6CBE1C002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2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Next steps-planning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048" y="548680"/>
            <a:ext cx="8784976" cy="46085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Confirm:</a:t>
            </a: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In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</a:rPr>
              <a:t>CMS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, TAS will be removed at the start of LS3 (~ Apr 2026)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Machining of FIN will be done in Q1-to-Q1 time slot- (write procedure &amp; confirm RP)</a:t>
            </a: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Both plannings/windows  (from machine/WP8 &amp; CMS) need to be officially confirmed &amp; approved in a HL-LHC CG.</a:t>
            </a: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75000"/>
                  </a:schemeClr>
                </a:solidFill>
              </a:rPr>
              <a:t>TAXS will be installed in ~ Apr 2028 </a:t>
            </a: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WP8 meting 04/10/2022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B7675-38D5-4133-0EED-37E4393F4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4804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153DCA45D8CD4AB1E2AED632EEC4BC" ma:contentTypeVersion="4" ma:contentTypeDescription="Create a new document." ma:contentTypeScope="" ma:versionID="68700efc3a7a6c8a079c08b6bae5b2eb">
  <xsd:schema xmlns:xsd="http://www.w3.org/2001/XMLSchema" xmlns:xs="http://www.w3.org/2001/XMLSchema" xmlns:p="http://schemas.microsoft.com/office/2006/metadata/properties" xmlns:ns3="b0f416c5-3717-4f13-94de-d93524c40cf7" targetNamespace="http://schemas.microsoft.com/office/2006/metadata/properties" ma:root="true" ma:fieldsID="16845456a72bc0e44b6ae61754af7803" ns3:_="">
    <xsd:import namespace="b0f416c5-3717-4f13-94de-d93524c40cf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f416c5-3717-4f13-94de-d93524c40c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38CB47-49FB-443E-AD76-416A5ABEE0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D66AC2-09B3-4975-BFA6-327D5A456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f416c5-3717-4f13-94de-d93524c40c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9DF6FE-2358-41A9-97DB-EA876DB6BB09}">
  <ds:schemaRefs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  <ds:schemaRef ds:uri="b0f416c5-3717-4f13-94de-d93524c40cf7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6943</TotalTime>
  <Words>632</Words>
  <Application>Microsoft Office PowerPoint</Application>
  <PresentationFormat>On-screen Show (4:3)</PresentationFormat>
  <Paragraphs>127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Thème Office</vt:lpstr>
      <vt:lpstr>TAS Removal &amp; TAXS Installation scenarios  </vt:lpstr>
      <vt:lpstr>Reminder</vt:lpstr>
      <vt:lpstr>TAS, TAXS in CMS Forward Shielding</vt:lpstr>
      <vt:lpstr>LHC, TAS Installation @ CMS</vt:lpstr>
      <vt:lpstr>LS3 Deinstallation (Q1 2026) @ CMS</vt:lpstr>
      <vt:lpstr>CMS challenges</vt:lpstr>
      <vt:lpstr>CMS Schedule: OPENING STUDY</vt:lpstr>
      <vt:lpstr>CMS Schedule: OPENING STUDY</vt:lpstr>
      <vt:lpstr>Next steps-planning</vt:lpstr>
      <vt:lpstr>Open points</vt:lpstr>
      <vt:lpstr>Many thanks  (special to Michel, Dirk, Josef, Jaime, Francisco &amp; Oliver )  to be continued</vt:lpstr>
      <vt:lpstr>Backup slides</vt:lpstr>
      <vt:lpstr>Latest references</vt:lpstr>
      <vt:lpstr>ATLAS Layout</vt:lpstr>
      <vt:lpstr>Removal/Installation scenarios</vt:lpstr>
      <vt:lpstr>TAS ATLAS removal step-by-step v2  (Paul Strahle / EN-HE)</vt:lpstr>
      <vt:lpstr>TAS CMS removal step-by-step (Isabel Naranjo De Candido / CMS)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Francisco Sanchez Galan</cp:lastModifiedBy>
  <cp:revision>227</cp:revision>
  <cp:lastPrinted>2017-06-12T08:58:11Z</cp:lastPrinted>
  <dcterms:created xsi:type="dcterms:W3CDTF">2016-08-24T12:27:25Z</dcterms:created>
  <dcterms:modified xsi:type="dcterms:W3CDTF">2022-10-04T08:23:37Z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0x010100C9153DCA45D8CD4AB1E2AED632EEC4BC</vt:lpwstr>
  </property>
</Properties>
</file>