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85" r:id="rId2"/>
    <p:sldMasterId id="2147483800" r:id="rId3"/>
  </p:sldMasterIdLst>
  <p:notesMasterIdLst>
    <p:notesMasterId r:id="rId26"/>
  </p:notesMasterIdLst>
  <p:sldIdLst>
    <p:sldId id="257" r:id="rId4"/>
    <p:sldId id="395" r:id="rId5"/>
    <p:sldId id="389" r:id="rId6"/>
    <p:sldId id="350" r:id="rId7"/>
    <p:sldId id="310" r:id="rId8"/>
    <p:sldId id="370" r:id="rId9"/>
    <p:sldId id="351" r:id="rId10"/>
    <p:sldId id="388" r:id="rId11"/>
    <p:sldId id="360" r:id="rId12"/>
    <p:sldId id="361" r:id="rId13"/>
    <p:sldId id="356" r:id="rId14"/>
    <p:sldId id="256" r:id="rId15"/>
    <p:sldId id="394" r:id="rId16"/>
    <p:sldId id="258" r:id="rId17"/>
    <p:sldId id="353" r:id="rId18"/>
    <p:sldId id="355" r:id="rId19"/>
    <p:sldId id="357" r:id="rId20"/>
    <p:sldId id="393" r:id="rId21"/>
    <p:sldId id="385" r:id="rId22"/>
    <p:sldId id="390" r:id="rId23"/>
    <p:sldId id="391" r:id="rId24"/>
    <p:sldId id="392" r:id="rId25"/>
  </p:sldIdLst>
  <p:sldSz cx="9144000" cy="5143500" type="screen16x9"/>
  <p:notesSz cx="6858000" cy="9144000"/>
  <p:defaultText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39">
          <p15:clr>
            <a:srgbClr val="A4A3A4"/>
          </p15:clr>
        </p15:guide>
        <p15:guide id="2" pos="575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F00"/>
    <a:srgbClr val="00905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1480"/>
    <p:restoredTop sz="99810" autoAdjust="0"/>
  </p:normalViewPr>
  <p:slideViewPr>
    <p:cSldViewPr snapToGrid="0" snapToObjects="1">
      <p:cViewPr varScale="1">
        <p:scale>
          <a:sx n="164" d="100"/>
          <a:sy n="164" d="100"/>
        </p:scale>
        <p:origin x="520" y="168"/>
      </p:cViewPr>
      <p:guideLst>
        <p:guide orient="horz" pos="3239"/>
        <p:guide pos="5759"/>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0F0310F-FCAE-8445-AD68-D77084A1A543}" type="datetimeFigureOut">
              <a:rPr lang="en-US" smtClean="0"/>
              <a:t>9/2/22</a:t>
            </a:fld>
            <a:endParaRPr lang="en-GB"/>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0AF6B8-1508-5B4B-BE24-BD8857282D60}" type="slidenum">
              <a:rPr lang="en-GB" smtClean="0"/>
              <a:t>‹#›</a:t>
            </a:fld>
            <a:endParaRPr lang="en-GB"/>
          </a:p>
        </p:txBody>
      </p:sp>
    </p:spTree>
    <p:extLst>
      <p:ext uri="{BB962C8B-B14F-4D97-AF65-F5344CB8AC3E}">
        <p14:creationId xmlns:p14="http://schemas.microsoft.com/office/powerpoint/2010/main" val="2405832274"/>
      </p:ext>
    </p:extLst>
  </p:cSld>
  <p:clrMap bg1="lt1" tx1="dk1" bg2="lt2" tx2="dk2" accent1="accent1" accent2="accent2" accent3="accent3" accent4="accent4" accent5="accent5" accent6="accent6" hlink="hlink" folHlink="folHlink"/>
  <p:notesStyle>
    <a:lvl1pPr marL="0" algn="l" defTabSz="456530" rtl="0" eaLnBrk="1" latinLnBrk="0" hangingPunct="1">
      <a:defRPr sz="1200" kern="1200">
        <a:solidFill>
          <a:schemeClr val="tx1"/>
        </a:solidFill>
        <a:latin typeface="+mn-lt"/>
        <a:ea typeface="+mn-ea"/>
        <a:cs typeface="+mn-cs"/>
      </a:defRPr>
    </a:lvl1pPr>
    <a:lvl2pPr marL="456530" algn="l" defTabSz="456530" rtl="0" eaLnBrk="1" latinLnBrk="0" hangingPunct="1">
      <a:defRPr sz="1200" kern="1200">
        <a:solidFill>
          <a:schemeClr val="tx1"/>
        </a:solidFill>
        <a:latin typeface="+mn-lt"/>
        <a:ea typeface="+mn-ea"/>
        <a:cs typeface="+mn-cs"/>
      </a:defRPr>
    </a:lvl2pPr>
    <a:lvl3pPr marL="913140" algn="l" defTabSz="456530" rtl="0" eaLnBrk="1" latinLnBrk="0" hangingPunct="1">
      <a:defRPr sz="1200" kern="1200">
        <a:solidFill>
          <a:schemeClr val="tx1"/>
        </a:solidFill>
        <a:latin typeface="+mn-lt"/>
        <a:ea typeface="+mn-ea"/>
        <a:cs typeface="+mn-cs"/>
      </a:defRPr>
    </a:lvl3pPr>
    <a:lvl4pPr marL="1369696" algn="l" defTabSz="456530" rtl="0" eaLnBrk="1" latinLnBrk="0" hangingPunct="1">
      <a:defRPr sz="1200" kern="1200">
        <a:solidFill>
          <a:schemeClr val="tx1"/>
        </a:solidFill>
        <a:latin typeface="+mn-lt"/>
        <a:ea typeface="+mn-ea"/>
        <a:cs typeface="+mn-cs"/>
      </a:defRPr>
    </a:lvl4pPr>
    <a:lvl5pPr marL="1826279" algn="l" defTabSz="456530" rtl="0" eaLnBrk="1" latinLnBrk="0" hangingPunct="1">
      <a:defRPr sz="1200" kern="1200">
        <a:solidFill>
          <a:schemeClr val="tx1"/>
        </a:solidFill>
        <a:latin typeface="+mn-lt"/>
        <a:ea typeface="+mn-ea"/>
        <a:cs typeface="+mn-cs"/>
      </a:defRPr>
    </a:lvl5pPr>
    <a:lvl6pPr marL="2282808" algn="l" defTabSz="456530" rtl="0" eaLnBrk="1" latinLnBrk="0" hangingPunct="1">
      <a:defRPr sz="1200" kern="1200">
        <a:solidFill>
          <a:schemeClr val="tx1"/>
        </a:solidFill>
        <a:latin typeface="+mn-lt"/>
        <a:ea typeface="+mn-ea"/>
        <a:cs typeface="+mn-cs"/>
      </a:defRPr>
    </a:lvl6pPr>
    <a:lvl7pPr marL="2739338" algn="l" defTabSz="456530" rtl="0" eaLnBrk="1" latinLnBrk="0" hangingPunct="1">
      <a:defRPr sz="1200" kern="1200">
        <a:solidFill>
          <a:schemeClr val="tx1"/>
        </a:solidFill>
        <a:latin typeface="+mn-lt"/>
        <a:ea typeface="+mn-ea"/>
        <a:cs typeface="+mn-cs"/>
      </a:defRPr>
    </a:lvl7pPr>
    <a:lvl8pPr marL="3195920" algn="l" defTabSz="456530" rtl="0" eaLnBrk="1" latinLnBrk="0" hangingPunct="1">
      <a:defRPr sz="1200" kern="1200">
        <a:solidFill>
          <a:schemeClr val="tx1"/>
        </a:solidFill>
        <a:latin typeface="+mn-lt"/>
        <a:ea typeface="+mn-ea"/>
        <a:cs typeface="+mn-cs"/>
      </a:defRPr>
    </a:lvl8pPr>
    <a:lvl9pPr marL="3652490" algn="l" defTabSz="45653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90"/>
            <a:ext cx="7772400" cy="1102519"/>
          </a:xfrm>
        </p:spPr>
        <p:txBody>
          <a:bodyPr/>
          <a:lstStyle/>
          <a:p>
            <a:r>
              <a:rPr lang="en-GB"/>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6530" indent="0" algn="ctr">
              <a:buNone/>
              <a:defRPr>
                <a:solidFill>
                  <a:schemeClr val="tx1">
                    <a:tint val="75000"/>
                  </a:schemeClr>
                </a:solidFill>
              </a:defRPr>
            </a:lvl2pPr>
            <a:lvl3pPr marL="913140" indent="0" algn="ctr">
              <a:buNone/>
              <a:defRPr>
                <a:solidFill>
                  <a:schemeClr val="tx1">
                    <a:tint val="75000"/>
                  </a:schemeClr>
                </a:solidFill>
              </a:defRPr>
            </a:lvl3pPr>
            <a:lvl4pPr marL="1369696" indent="0" algn="ctr">
              <a:buNone/>
              <a:defRPr>
                <a:solidFill>
                  <a:schemeClr val="tx1">
                    <a:tint val="75000"/>
                  </a:schemeClr>
                </a:solidFill>
              </a:defRPr>
            </a:lvl4pPr>
            <a:lvl5pPr marL="1826279" indent="0" algn="ctr">
              <a:buNone/>
              <a:defRPr>
                <a:solidFill>
                  <a:schemeClr val="tx1">
                    <a:tint val="75000"/>
                  </a:schemeClr>
                </a:solidFill>
              </a:defRPr>
            </a:lvl5pPr>
            <a:lvl6pPr marL="2282808" indent="0" algn="ctr">
              <a:buNone/>
              <a:defRPr>
                <a:solidFill>
                  <a:schemeClr val="tx1">
                    <a:tint val="75000"/>
                  </a:schemeClr>
                </a:solidFill>
              </a:defRPr>
            </a:lvl6pPr>
            <a:lvl7pPr marL="2739338" indent="0" algn="ctr">
              <a:buNone/>
              <a:defRPr>
                <a:solidFill>
                  <a:schemeClr val="tx1">
                    <a:tint val="75000"/>
                  </a:schemeClr>
                </a:solidFill>
              </a:defRPr>
            </a:lvl7pPr>
            <a:lvl8pPr marL="3195920" indent="0" algn="ctr">
              <a:buNone/>
              <a:defRPr>
                <a:solidFill>
                  <a:schemeClr val="tx1">
                    <a:tint val="75000"/>
                  </a:schemeClr>
                </a:solidFill>
              </a:defRPr>
            </a:lvl8pPr>
            <a:lvl9pPr marL="3652490" indent="0" algn="ctr">
              <a:buNone/>
              <a:defRPr>
                <a:solidFill>
                  <a:schemeClr val="tx1">
                    <a:tint val="75000"/>
                  </a:schemeClr>
                </a:solidFill>
              </a:defRPr>
            </a:lvl9pPr>
          </a:lstStyle>
          <a:p>
            <a:r>
              <a:rPr lang="en-GB"/>
              <a:t>Click to edit Master subtitle style</a:t>
            </a:r>
          </a:p>
        </p:txBody>
      </p:sp>
      <p:sp>
        <p:nvSpPr>
          <p:cNvPr id="4" name="Date Placeholder 3"/>
          <p:cNvSpPr>
            <a:spLocks noGrp="1"/>
          </p:cNvSpPr>
          <p:nvPr>
            <p:ph type="dt" sz="half" idx="10"/>
          </p:nvPr>
        </p:nvSpPr>
        <p:spPr/>
        <p:txBody>
          <a:bodyPr/>
          <a:lstStyle/>
          <a:p>
            <a:fld id="{D210D15C-7CB2-DE4C-B812-C8D7CD2B73C8}" type="datetimeFigureOut">
              <a:rPr lang="en-US" smtClean="0"/>
              <a:t>9/2/22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749600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9/2/22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74871199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9/2/22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20575882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D210D15C-7CB2-DE4C-B812-C8D7CD2B73C8}" type="datetimeFigureOut">
              <a:rPr lang="en-US" smtClean="0"/>
              <a:t>9/2/22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6654505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a:gradFill>
            <a:gsLst>
              <a:gs pos="0">
                <a:srgbClr val="EBF5FF"/>
              </a:gs>
              <a:gs pos="100000">
                <a:srgbClr val="7F96F9"/>
              </a:gs>
            </a:gsLst>
          </a:gradFill>
          <a:ln>
            <a:solidFill>
              <a:schemeClr val="bg1"/>
            </a:solidFill>
          </a:ln>
        </p:spPr>
        <p:txBody>
          <a:bodyPr/>
          <a:lstStyle/>
          <a:p>
            <a:r>
              <a:rPr lang="en-US" dirty="0"/>
              <a:t>Click to edit Master title style</a:t>
            </a:r>
          </a:p>
        </p:txBody>
      </p:sp>
      <p:sp>
        <p:nvSpPr>
          <p:cNvPr id="3" name="Content Placeholder 2"/>
          <p:cNvSpPr>
            <a:spLocks noGrp="1"/>
          </p:cNvSpPr>
          <p:nvPr>
            <p:ph idx="1"/>
          </p:nvPr>
        </p:nvSpPr>
        <p:spPr>
          <a:xfrm>
            <a:off x="304800" y="685800"/>
            <a:ext cx="8610600" cy="4033838"/>
          </a:xfrm>
        </p:spPr>
        <p:txBody>
          <a:bodyPr/>
          <a:lstStyle>
            <a:lvl5pPr>
              <a:buNone/>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dirty="0" smtClean="0"/>
            </a:lvl1pPr>
          </a:lstStyle>
          <a:p>
            <a:pPr>
              <a:defRPr/>
            </a:pPr>
            <a:r>
              <a:rPr lang="en-US" altLang="en-US">
                <a:solidFill>
                  <a:srgbClr val="000000"/>
                </a:solidFill>
              </a:rPr>
              <a:t>11 Oct 2017</a:t>
            </a:r>
          </a:p>
        </p:txBody>
      </p:sp>
      <p:sp>
        <p:nvSpPr>
          <p:cNvPr id="5" name="Footer Placeholder 4"/>
          <p:cNvSpPr>
            <a:spLocks noGrp="1"/>
          </p:cNvSpPr>
          <p:nvPr>
            <p:ph type="ftr" sz="quarter" idx="11"/>
          </p:nvPr>
        </p:nvSpPr>
        <p:spPr/>
        <p:txBody>
          <a:bodyPr/>
          <a:lstStyle>
            <a:lvl1pPr>
              <a:defRPr dirty="0" err="1" smtClean="0"/>
            </a:lvl1pPr>
          </a:lstStyle>
          <a:p>
            <a:pPr>
              <a:defRPr/>
            </a:pPr>
            <a:r>
              <a:rPr lang="en-US" altLang="en-US">
                <a:solidFill>
                  <a:srgbClr val="000000"/>
                </a:solidFill>
              </a:rPr>
              <a:t>Academic Training</a:t>
            </a:r>
          </a:p>
        </p:txBody>
      </p:sp>
      <p:sp>
        <p:nvSpPr>
          <p:cNvPr id="6" name="Slide Number Placeholder 5"/>
          <p:cNvSpPr>
            <a:spLocks noGrp="1"/>
          </p:cNvSpPr>
          <p:nvPr>
            <p:ph type="sldNum" sz="quarter" idx="12"/>
          </p:nvPr>
        </p:nvSpPr>
        <p:spPr/>
        <p:txBody>
          <a:bodyPr/>
          <a:lstStyle>
            <a:lvl1pPr>
              <a:defRPr/>
            </a:lvl1pPr>
          </a:lstStyle>
          <a:p>
            <a:pPr>
              <a:defRPr/>
            </a:pPr>
            <a:fld id="{58F37CEC-7426-473D-BB9A-C0489BA294D7}" type="slidenum">
              <a:rPr lang="en-US" altLang="en-US">
                <a:solidFill>
                  <a:srgbClr val="000000"/>
                </a:solidFill>
              </a:rPr>
              <a:pPr>
                <a:defRPr/>
              </a:pPr>
              <a:t>‹#›</a:t>
            </a:fld>
            <a:endParaRPr lang="en-US" altLang="en-US" dirty="0">
              <a:solidFill>
                <a:srgbClr val="000000"/>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5" name="Rectangle 7"/>
          <p:cNvSpPr>
            <a:spLocks noGrp="1" noChangeArrowheads="1"/>
          </p:cNvSpPr>
          <p:nvPr>
            <p:ph type="sldNum" sz="quarter" idx="12"/>
          </p:nvPr>
        </p:nvSpPr>
        <p:spPr>
          <a:ln/>
        </p:spPr>
        <p:txBody>
          <a:bodyPr/>
          <a:lstStyle>
            <a:lvl1pPr>
              <a:defRPr/>
            </a:lvl1pPr>
          </a:lstStyle>
          <a:p>
            <a:pPr>
              <a:defRPr/>
            </a:pPr>
            <a:fld id="{9D49453E-1DE5-426C-B922-979B5BCB3A31}"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a:r>
              <a:rPr lang="en-US"/>
              <a:t>Click to edit Master text styles</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7EA2F5BE-86E4-4E9A-A8FB-7367990F2C5C}"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86300" y="685800"/>
            <a:ext cx="4229100" cy="4033838"/>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6D1A4C39-1342-4DBF-BA2D-862D2705C813}"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9" name="Rectangle 7"/>
          <p:cNvSpPr>
            <a:spLocks noGrp="1" noChangeArrowheads="1"/>
          </p:cNvSpPr>
          <p:nvPr>
            <p:ph type="sldNum" sz="quarter" idx="12"/>
          </p:nvPr>
        </p:nvSpPr>
        <p:spPr>
          <a:ln/>
        </p:spPr>
        <p:txBody>
          <a:bodyPr/>
          <a:lstStyle>
            <a:lvl1pPr>
              <a:defRPr/>
            </a:lvl1pPr>
          </a:lstStyle>
          <a:p>
            <a:pPr>
              <a:defRPr/>
            </a:pPr>
            <a:fld id="{920E0F29-8CEC-48E4-9081-B3B24D9ED4CA}"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304800" y="114300"/>
            <a:ext cx="8610600" cy="571500"/>
          </a:xfrm>
        </p:spPr>
        <p:txBody>
          <a:bodyPr/>
          <a:lstStyle/>
          <a:p>
            <a:r>
              <a:rPr lang="en-US"/>
              <a:t>Click to edit Master title style</a:t>
            </a:r>
          </a:p>
        </p:txBody>
      </p:sp>
      <p:sp>
        <p:nvSpPr>
          <p:cNvPr id="3"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4"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5" name="Rectangle 7"/>
          <p:cNvSpPr>
            <a:spLocks noGrp="1" noChangeArrowheads="1"/>
          </p:cNvSpPr>
          <p:nvPr>
            <p:ph type="sldNum" sz="quarter" idx="12"/>
          </p:nvPr>
        </p:nvSpPr>
        <p:spPr>
          <a:ln/>
        </p:spPr>
        <p:txBody>
          <a:bodyPr/>
          <a:lstStyle>
            <a:lvl1pPr>
              <a:defRPr/>
            </a:lvl1pPr>
          </a:lstStyle>
          <a:p>
            <a:pPr>
              <a:defRPr/>
            </a:pPr>
            <a:fld id="{33A463A4-1425-4350-AC63-E9ADFA407B67}"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D210D15C-7CB2-DE4C-B812-C8D7CD2B73C8}" type="datetimeFigureOut">
              <a:rPr lang="en-US" smtClean="0"/>
              <a:t>9/2/22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395770749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3"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4" name="Rectangle 7"/>
          <p:cNvSpPr>
            <a:spLocks noGrp="1" noChangeArrowheads="1"/>
          </p:cNvSpPr>
          <p:nvPr>
            <p:ph type="sldNum" sz="quarter" idx="12"/>
          </p:nvPr>
        </p:nvSpPr>
        <p:spPr>
          <a:ln/>
        </p:spPr>
        <p:txBody>
          <a:bodyPr/>
          <a:lstStyle>
            <a:lvl1pPr>
              <a:defRPr/>
            </a:lvl1pPr>
          </a:lstStyle>
          <a:p>
            <a:pPr>
              <a:defRPr/>
            </a:pPr>
            <a:fld id="{D93E0678-3149-443B-8A5D-85EC3119747D}"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793EB195-D2B7-4D0A-8B1C-749C5BCD3FE8}"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hasCustomPrompt="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en-US" noProof="0" dirty="0"/>
              <a:t> k icon to add picture</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a:t>Click to edit Master text styles</a:t>
            </a:r>
          </a:p>
        </p:txBody>
      </p:sp>
      <p:sp>
        <p:nvSpPr>
          <p:cNvPr id="5"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6"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7" name="Rectangle 7"/>
          <p:cNvSpPr>
            <a:spLocks noGrp="1" noChangeArrowheads="1"/>
          </p:cNvSpPr>
          <p:nvPr>
            <p:ph type="sldNum" sz="quarter" idx="12"/>
          </p:nvPr>
        </p:nvSpPr>
        <p:spPr>
          <a:ln/>
        </p:spPr>
        <p:txBody>
          <a:bodyPr/>
          <a:lstStyle>
            <a:lvl1pPr>
              <a:defRPr/>
            </a:lvl1pPr>
          </a:lstStyle>
          <a:p>
            <a:pPr>
              <a:defRPr/>
            </a:pPr>
            <a:fld id="{E51D6649-B869-482D-9FB7-E5CAAFB5D891}"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045CCB8F-D0CD-49E5-88AB-A8F3F4C00268}"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2750" y="114300"/>
            <a:ext cx="2152650" cy="46053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14300"/>
            <a:ext cx="6305550" cy="46053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5"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6" name="Rectangle 7"/>
          <p:cNvSpPr>
            <a:spLocks noGrp="1" noChangeArrowheads="1"/>
          </p:cNvSpPr>
          <p:nvPr>
            <p:ph type="sldNum" sz="quarter" idx="12"/>
          </p:nvPr>
        </p:nvSpPr>
        <p:spPr>
          <a:ln/>
        </p:spPr>
        <p:txBody>
          <a:bodyPr/>
          <a:lstStyle>
            <a:lvl1pPr>
              <a:defRPr/>
            </a:lvl1pPr>
          </a:lstStyle>
          <a:p>
            <a:pPr>
              <a:defRPr/>
            </a:pPr>
            <a:fld id="{0B5DD7CF-BEDA-4913-816E-1F120F320F8E}"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1093788" y="114300"/>
            <a:ext cx="7821612" cy="571500"/>
          </a:xfrm>
        </p:spPr>
        <p:txBody>
          <a:bodyPr/>
          <a:lstStyle/>
          <a:p>
            <a:r>
              <a:rPr lang="en-US"/>
              <a:t>Click to edit Master title style</a:t>
            </a:r>
          </a:p>
        </p:txBody>
      </p:sp>
      <p:sp>
        <p:nvSpPr>
          <p:cNvPr id="3" name="Content Placeholder 2"/>
          <p:cNvSpPr>
            <a:spLocks noGrp="1"/>
          </p:cNvSpPr>
          <p:nvPr>
            <p:ph sz="quarter" idx="1"/>
          </p:nvPr>
        </p:nvSpPr>
        <p:spPr>
          <a:xfrm>
            <a:off x="3048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863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3048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Content Placeholder 5"/>
          <p:cNvSpPr>
            <a:spLocks noGrp="1"/>
          </p:cNvSpPr>
          <p:nvPr>
            <p:ph sz="quarter" idx="4"/>
          </p:nvPr>
        </p:nvSpPr>
        <p:spPr>
          <a:xfrm>
            <a:off x="46863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8"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9" name="Rectangle 7"/>
          <p:cNvSpPr>
            <a:spLocks noGrp="1" noChangeArrowheads="1"/>
          </p:cNvSpPr>
          <p:nvPr>
            <p:ph type="sldNum" sz="quarter" idx="12"/>
          </p:nvPr>
        </p:nvSpPr>
        <p:spPr>
          <a:ln/>
        </p:spPr>
        <p:txBody>
          <a:bodyPr/>
          <a:lstStyle>
            <a:lvl1pPr>
              <a:defRPr/>
            </a:lvl1pPr>
          </a:lstStyle>
          <a:p>
            <a:pPr>
              <a:defRPr/>
            </a:pPr>
            <a:fld id="{03A44971-6174-4D10-B2A6-1EA49BB7016B}"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AndTwoObj" preserve="1">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1093788" y="114300"/>
            <a:ext cx="7821612" cy="571500"/>
          </a:xfrm>
        </p:spPr>
        <p:txBody>
          <a:bodyPr/>
          <a:lstStyle/>
          <a:p>
            <a:r>
              <a:rPr lang="en-US"/>
              <a:t>Click to edit Master title style</a:t>
            </a:r>
          </a:p>
        </p:txBody>
      </p:sp>
      <p:sp>
        <p:nvSpPr>
          <p:cNvPr id="3" name="Text Placeholder 2"/>
          <p:cNvSpPr>
            <a:spLocks noGrp="1"/>
          </p:cNvSpPr>
          <p:nvPr>
            <p:ph type="body" sz="half" idx="1"/>
          </p:nvPr>
        </p:nvSpPr>
        <p:spPr>
          <a:xfrm>
            <a:off x="304800" y="685800"/>
            <a:ext cx="4229100" cy="40338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quarter" idx="2"/>
          </p:nvPr>
        </p:nvSpPr>
        <p:spPr>
          <a:xfrm>
            <a:off x="4686300" y="685800"/>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Content Placeholder 4"/>
          <p:cNvSpPr>
            <a:spLocks noGrp="1"/>
          </p:cNvSpPr>
          <p:nvPr>
            <p:ph sz="quarter" idx="3"/>
          </p:nvPr>
        </p:nvSpPr>
        <p:spPr>
          <a:xfrm>
            <a:off x="4686300" y="2759869"/>
            <a:ext cx="4229100" cy="195976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5"/>
          <p:cNvSpPr>
            <a:spLocks noGrp="1" noChangeArrowheads="1"/>
          </p:cNvSpPr>
          <p:nvPr>
            <p:ph type="dt" sz="half" idx="10"/>
          </p:nvPr>
        </p:nvSpPr>
        <p:spPr>
          <a:ln/>
        </p:spPr>
        <p:txBody>
          <a:bodyPr/>
          <a:lstStyle>
            <a:lvl1pPr>
              <a:defRPr/>
            </a:lvl1pPr>
          </a:lstStyle>
          <a:p>
            <a:pPr>
              <a:defRPr/>
            </a:pPr>
            <a:r>
              <a:rPr lang="en-US" altLang="en-US">
                <a:solidFill>
                  <a:srgbClr val="000000"/>
                </a:solidFill>
              </a:rPr>
              <a:t>11 Oct 2017</a:t>
            </a:r>
          </a:p>
        </p:txBody>
      </p:sp>
      <p:sp>
        <p:nvSpPr>
          <p:cNvPr id="7" name="Rectangle 6"/>
          <p:cNvSpPr>
            <a:spLocks noGrp="1" noChangeArrowheads="1"/>
          </p:cNvSpPr>
          <p:nvPr>
            <p:ph type="ftr" sz="quarter" idx="11"/>
          </p:nvPr>
        </p:nvSpPr>
        <p:spPr>
          <a:ln/>
        </p:spPr>
        <p:txBody>
          <a:bodyPr/>
          <a:lstStyle>
            <a:lvl1pPr>
              <a:defRPr/>
            </a:lvl1pPr>
          </a:lstStyle>
          <a:p>
            <a:pPr>
              <a:defRPr/>
            </a:pPr>
            <a:r>
              <a:rPr lang="en-US" altLang="en-US">
                <a:solidFill>
                  <a:srgbClr val="000000"/>
                </a:solidFill>
              </a:rPr>
              <a:t>Academic Training</a:t>
            </a:r>
          </a:p>
        </p:txBody>
      </p:sp>
      <p:sp>
        <p:nvSpPr>
          <p:cNvPr id="8" name="Rectangle 7"/>
          <p:cNvSpPr>
            <a:spLocks noGrp="1" noChangeArrowheads="1"/>
          </p:cNvSpPr>
          <p:nvPr>
            <p:ph type="sldNum" sz="quarter" idx="12"/>
          </p:nvPr>
        </p:nvSpPr>
        <p:spPr>
          <a:ln/>
        </p:spPr>
        <p:txBody>
          <a:bodyPr/>
          <a:lstStyle>
            <a:lvl1pPr>
              <a:defRPr/>
            </a:lvl1pPr>
          </a:lstStyle>
          <a:p>
            <a:pPr>
              <a:defRPr/>
            </a:pPr>
            <a:fld id="{0B2996AA-51BA-4786-A951-9D5ECE8ABD0C}" type="slidenum">
              <a:rPr lang="en-US" altLang="en-US">
                <a:solidFill>
                  <a:srgbClr val="000000"/>
                </a:solidFill>
              </a:rPr>
              <a:pPr>
                <a:defRPr/>
              </a:pPr>
              <a:t>‹#›</a:t>
            </a:fld>
            <a:r>
              <a:rPr lang="en-US" altLang="en-US">
                <a:solidFill>
                  <a:srgbClr val="000000"/>
                </a:solidFill>
              </a:rPr>
              <a:t>/27</a:t>
            </a: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GB"/>
              <a:t>Click to edit Master title style</a:t>
            </a:r>
            <a:endParaRPr lang="de-DE"/>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GB"/>
              <a:t>Click to edit Master subtitle style</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t>9/2/22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227577481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de-DE"/>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t>9/2/22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128386076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000" b="1" cap="all"/>
            </a:lvl1pPr>
          </a:lstStyle>
          <a:p>
            <a:r>
              <a:rPr lang="en-GB"/>
              <a:t>Click to edit Master title style</a:t>
            </a:r>
            <a:endParaRPr lang="de-DE"/>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05D73266-F69F-0F4E-BD34-91B1BC323BDC}" type="datetimeFigureOut">
              <a:rPr lang="en-US" smtClean="0"/>
              <a:t>9/2/22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3934960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GB"/>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6530" indent="0">
              <a:buNone/>
              <a:defRPr sz="1800">
                <a:solidFill>
                  <a:schemeClr val="tx1">
                    <a:tint val="75000"/>
                  </a:schemeClr>
                </a:solidFill>
              </a:defRPr>
            </a:lvl2pPr>
            <a:lvl3pPr marL="913140" indent="0">
              <a:buNone/>
              <a:defRPr sz="1600">
                <a:solidFill>
                  <a:schemeClr val="tx1">
                    <a:tint val="75000"/>
                  </a:schemeClr>
                </a:solidFill>
              </a:defRPr>
            </a:lvl3pPr>
            <a:lvl4pPr marL="1369696" indent="0">
              <a:buNone/>
              <a:defRPr sz="1400">
                <a:solidFill>
                  <a:schemeClr val="tx1">
                    <a:tint val="75000"/>
                  </a:schemeClr>
                </a:solidFill>
              </a:defRPr>
            </a:lvl4pPr>
            <a:lvl5pPr marL="1826279" indent="0">
              <a:buNone/>
              <a:defRPr sz="1400">
                <a:solidFill>
                  <a:schemeClr val="tx1">
                    <a:tint val="75000"/>
                  </a:schemeClr>
                </a:solidFill>
              </a:defRPr>
            </a:lvl5pPr>
            <a:lvl6pPr marL="2282808" indent="0">
              <a:buNone/>
              <a:defRPr sz="1400">
                <a:solidFill>
                  <a:schemeClr val="tx1">
                    <a:tint val="75000"/>
                  </a:schemeClr>
                </a:solidFill>
              </a:defRPr>
            </a:lvl6pPr>
            <a:lvl7pPr marL="2739338" indent="0">
              <a:buNone/>
              <a:defRPr sz="1400">
                <a:solidFill>
                  <a:schemeClr val="tx1">
                    <a:tint val="75000"/>
                  </a:schemeClr>
                </a:solidFill>
              </a:defRPr>
            </a:lvl7pPr>
            <a:lvl8pPr marL="3195920" indent="0">
              <a:buNone/>
              <a:defRPr sz="1400">
                <a:solidFill>
                  <a:schemeClr val="tx1">
                    <a:tint val="75000"/>
                  </a:schemeClr>
                </a:solidFill>
              </a:defRPr>
            </a:lvl8pPr>
            <a:lvl9pPr marL="3652490" indent="0">
              <a:buNone/>
              <a:defRPr sz="1400">
                <a:solidFill>
                  <a:schemeClr val="tx1">
                    <a:tint val="75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D210D15C-7CB2-DE4C-B812-C8D7CD2B73C8}" type="datetimeFigureOut">
              <a:rPr lang="en-US" smtClean="0"/>
              <a:t>9/2/22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61225950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de-DE"/>
          </a:p>
        </p:txBody>
      </p:sp>
      <p:sp>
        <p:nvSpPr>
          <p:cNvPr id="3" name="Content Placeholder 2"/>
          <p:cNvSpPr>
            <a:spLocks noGrp="1"/>
          </p:cNvSpPr>
          <p:nvPr>
            <p:ph sz="half" idx="1"/>
          </p:nvPr>
        </p:nvSpPr>
        <p:spPr>
          <a:xfrm>
            <a:off x="457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Content Placeholder 3"/>
          <p:cNvSpPr>
            <a:spLocks noGrp="1"/>
          </p:cNvSpPr>
          <p:nvPr>
            <p:ph sz="half" idx="2"/>
          </p:nvPr>
        </p:nvSpPr>
        <p:spPr>
          <a:xfrm>
            <a:off x="4648200" y="1200151"/>
            <a:ext cx="4038600" cy="3394472"/>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5" name="Date Placeholder 4"/>
          <p:cNvSpPr>
            <a:spLocks noGrp="1"/>
          </p:cNvSpPr>
          <p:nvPr>
            <p:ph type="dt" sz="half" idx="10"/>
          </p:nvPr>
        </p:nvSpPr>
        <p:spPr/>
        <p:txBody>
          <a:bodyPr/>
          <a:lstStyle/>
          <a:p>
            <a:fld id="{05D73266-F69F-0F4E-BD34-91B1BC323BDC}" type="datetimeFigureOut">
              <a:rPr lang="en-US" smtClean="0"/>
              <a:t>9/2/22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292565691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de-DE"/>
          </a:p>
        </p:txBody>
      </p:sp>
      <p:sp>
        <p:nvSpPr>
          <p:cNvPr id="3" name="Text Placeholder 2"/>
          <p:cNvSpPr>
            <a:spLocks noGrp="1"/>
          </p:cNvSpPr>
          <p:nvPr>
            <p:ph type="body" idx="1"/>
          </p:nvPr>
        </p:nvSpPr>
        <p:spPr>
          <a:xfrm>
            <a:off x="457200" y="1151335"/>
            <a:ext cx="4040188"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7" name="Date Placeholder 6"/>
          <p:cNvSpPr>
            <a:spLocks noGrp="1"/>
          </p:cNvSpPr>
          <p:nvPr>
            <p:ph type="dt" sz="half" idx="10"/>
          </p:nvPr>
        </p:nvSpPr>
        <p:spPr/>
        <p:txBody>
          <a:bodyPr/>
          <a:lstStyle/>
          <a:p>
            <a:fld id="{05D73266-F69F-0F4E-BD34-91B1BC323BDC}" type="datetimeFigureOut">
              <a:rPr lang="en-US" smtClean="0"/>
              <a:t>9/2/22</a:t>
            </a:fld>
            <a:endParaRPr lang="de-DE"/>
          </a:p>
        </p:txBody>
      </p:sp>
      <p:sp>
        <p:nvSpPr>
          <p:cNvPr id="8" name="Footer Placeholder 7"/>
          <p:cNvSpPr>
            <a:spLocks noGrp="1"/>
          </p:cNvSpPr>
          <p:nvPr>
            <p:ph type="ftr" sz="quarter" idx="11"/>
          </p:nvPr>
        </p:nvSpPr>
        <p:spPr/>
        <p:txBody>
          <a:bodyPr/>
          <a:lstStyle/>
          <a:p>
            <a:endParaRPr lang="de-DE"/>
          </a:p>
        </p:txBody>
      </p:sp>
      <p:sp>
        <p:nvSpPr>
          <p:cNvPr id="9" name="Slide Number Placeholder 8"/>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181306565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de-DE"/>
          </a:p>
        </p:txBody>
      </p:sp>
      <p:sp>
        <p:nvSpPr>
          <p:cNvPr id="3" name="Date Placeholder 2"/>
          <p:cNvSpPr>
            <a:spLocks noGrp="1"/>
          </p:cNvSpPr>
          <p:nvPr>
            <p:ph type="dt" sz="half" idx="10"/>
          </p:nvPr>
        </p:nvSpPr>
        <p:spPr/>
        <p:txBody>
          <a:bodyPr/>
          <a:lstStyle/>
          <a:p>
            <a:fld id="{05D73266-F69F-0F4E-BD34-91B1BC323BDC}" type="datetimeFigureOut">
              <a:rPr lang="en-US" smtClean="0"/>
              <a:t>9/2/22</a:t>
            </a:fld>
            <a:endParaRPr lang="de-DE"/>
          </a:p>
        </p:txBody>
      </p:sp>
      <p:sp>
        <p:nvSpPr>
          <p:cNvPr id="4" name="Footer Placeholder 3"/>
          <p:cNvSpPr>
            <a:spLocks noGrp="1"/>
          </p:cNvSpPr>
          <p:nvPr>
            <p:ph type="ftr" sz="quarter" idx="11"/>
          </p:nvPr>
        </p:nvSpPr>
        <p:spPr/>
        <p:txBody>
          <a:bodyPr/>
          <a:lstStyle/>
          <a:p>
            <a:endParaRPr lang="de-DE"/>
          </a:p>
        </p:txBody>
      </p:sp>
      <p:sp>
        <p:nvSpPr>
          <p:cNvPr id="5" name="Slide Number Placeholder 4"/>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75570991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5D73266-F69F-0F4E-BD34-91B1BC323BDC}" type="datetimeFigureOut">
              <a:rPr lang="en-US" smtClean="0"/>
              <a:t>9/2/22</a:t>
            </a:fld>
            <a:endParaRPr lang="de-DE"/>
          </a:p>
        </p:txBody>
      </p:sp>
      <p:sp>
        <p:nvSpPr>
          <p:cNvPr id="3" name="Footer Placeholder 2"/>
          <p:cNvSpPr>
            <a:spLocks noGrp="1"/>
          </p:cNvSpPr>
          <p:nvPr>
            <p:ph type="ftr" sz="quarter" idx="11"/>
          </p:nvPr>
        </p:nvSpPr>
        <p:spPr/>
        <p:txBody>
          <a:bodyPr/>
          <a:lstStyle/>
          <a:p>
            <a:endParaRPr lang="de-DE"/>
          </a:p>
        </p:txBody>
      </p:sp>
      <p:sp>
        <p:nvSpPr>
          <p:cNvPr id="4" name="Slide Number Placeholder 3"/>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340286502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1500" b="1"/>
            </a:lvl1pPr>
          </a:lstStyle>
          <a:p>
            <a:r>
              <a:rPr lang="en-GB"/>
              <a:t>Click to edit Master title style</a:t>
            </a:r>
            <a:endParaRPr lang="de-DE"/>
          </a:p>
        </p:txBody>
      </p:sp>
      <p:sp>
        <p:nvSpPr>
          <p:cNvPr id="3" name="Content Placeholder 2"/>
          <p:cNvSpPr>
            <a:spLocks noGrp="1"/>
          </p:cNvSpPr>
          <p:nvPr>
            <p:ph idx="1"/>
          </p:nvPr>
        </p:nvSpPr>
        <p:spPr>
          <a:xfrm>
            <a:off x="3575050" y="204788"/>
            <a:ext cx="5111750" cy="438983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05D73266-F69F-0F4E-BD34-91B1BC323BDC}" type="datetimeFigureOut">
              <a:rPr lang="en-US" smtClean="0"/>
              <a:t>9/2/22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2012096539"/>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500" b="1"/>
            </a:lvl1pPr>
          </a:lstStyle>
          <a:p>
            <a:r>
              <a:rPr lang="en-GB"/>
              <a:t>Click to edit Master title style</a:t>
            </a:r>
            <a:endParaRPr lang="de-DE"/>
          </a:p>
        </p:txBody>
      </p:sp>
      <p:sp>
        <p:nvSpPr>
          <p:cNvPr id="3" name="Picture Placeholder 2"/>
          <p:cNvSpPr>
            <a:spLocks noGrp="1"/>
          </p:cNvSpPr>
          <p:nvPr>
            <p:ph type="pic" idx="1"/>
          </p:nvPr>
        </p:nvSpPr>
        <p:spPr>
          <a:xfrm>
            <a:off x="1792288" y="459581"/>
            <a:ext cx="5486400" cy="30861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GB"/>
              <a:t>Click to edit Master text styles</a:t>
            </a:r>
          </a:p>
        </p:txBody>
      </p:sp>
      <p:sp>
        <p:nvSpPr>
          <p:cNvPr id="5" name="Date Placeholder 4"/>
          <p:cNvSpPr>
            <a:spLocks noGrp="1"/>
          </p:cNvSpPr>
          <p:nvPr>
            <p:ph type="dt" sz="half" idx="10"/>
          </p:nvPr>
        </p:nvSpPr>
        <p:spPr/>
        <p:txBody>
          <a:bodyPr/>
          <a:lstStyle/>
          <a:p>
            <a:fld id="{05D73266-F69F-0F4E-BD34-91B1BC323BDC}" type="datetimeFigureOut">
              <a:rPr lang="en-US" smtClean="0"/>
              <a:t>9/2/22</a:t>
            </a:fld>
            <a:endParaRPr lang="de-DE"/>
          </a:p>
        </p:txBody>
      </p:sp>
      <p:sp>
        <p:nvSpPr>
          <p:cNvPr id="6" name="Footer Placeholder 5"/>
          <p:cNvSpPr>
            <a:spLocks noGrp="1"/>
          </p:cNvSpPr>
          <p:nvPr>
            <p:ph type="ftr" sz="quarter" idx="11"/>
          </p:nvPr>
        </p:nvSpPr>
        <p:spPr/>
        <p:txBody>
          <a:bodyPr/>
          <a:lstStyle/>
          <a:p>
            <a:endParaRPr lang="de-DE"/>
          </a:p>
        </p:txBody>
      </p:sp>
      <p:sp>
        <p:nvSpPr>
          <p:cNvPr id="7" name="Slide Number Placeholder 6"/>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187151714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de-DE"/>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t>9/2/22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22495183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GB"/>
              <a:t>Click to edit Master title style</a:t>
            </a:r>
            <a:endParaRPr lang="de-DE"/>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Date Placeholder 3"/>
          <p:cNvSpPr>
            <a:spLocks noGrp="1"/>
          </p:cNvSpPr>
          <p:nvPr>
            <p:ph type="dt" sz="half" idx="10"/>
          </p:nvPr>
        </p:nvSpPr>
        <p:spPr/>
        <p:txBody>
          <a:bodyPr/>
          <a:lstStyle/>
          <a:p>
            <a:fld id="{05D73266-F69F-0F4E-BD34-91B1BC323BDC}" type="datetimeFigureOut">
              <a:rPr lang="en-US" smtClean="0"/>
              <a:t>9/2/22</a:t>
            </a:fld>
            <a:endParaRPr lang="de-DE"/>
          </a:p>
        </p:txBody>
      </p:sp>
      <p:sp>
        <p:nvSpPr>
          <p:cNvPr id="5" name="Footer Placeholder 4"/>
          <p:cNvSpPr>
            <a:spLocks noGrp="1"/>
          </p:cNvSpPr>
          <p:nvPr>
            <p:ph type="ftr" sz="quarter" idx="11"/>
          </p:nvPr>
        </p:nvSpPr>
        <p:spPr/>
        <p:txBody>
          <a:bodyPr/>
          <a:lstStyle/>
          <a:p>
            <a:endParaRPr lang="de-DE"/>
          </a:p>
        </p:txBody>
      </p:sp>
      <p:sp>
        <p:nvSpPr>
          <p:cNvPr id="6" name="Slide Number Placeholder 5"/>
          <p:cNvSpPr>
            <a:spLocks noGrp="1"/>
          </p:cNvSpPr>
          <p:nvPr>
            <p:ph type="sldNum" sz="quarter" idx="12"/>
          </p:nvPr>
        </p:nvSpPr>
        <p:spPr/>
        <p:txBody>
          <a:bodyPr/>
          <a:lstStyle/>
          <a:p>
            <a:fld id="{38F4CD97-2BBD-BF43-86CF-9E72B567E416}" type="slidenum">
              <a:rPr lang="de-DE" smtClean="0"/>
              <a:t>‹#›</a:t>
            </a:fld>
            <a:endParaRPr lang="de-DE"/>
          </a:p>
        </p:txBody>
      </p:sp>
    </p:spTree>
    <p:extLst>
      <p:ext uri="{BB962C8B-B14F-4D97-AF65-F5344CB8AC3E}">
        <p14:creationId xmlns:p14="http://schemas.microsoft.com/office/powerpoint/2010/main" val="30856508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D210D15C-7CB2-DE4C-B812-C8D7CD2B73C8}" type="datetimeFigureOut">
              <a:rPr lang="en-US" smtClean="0"/>
              <a:t>9/2/22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575189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4645103" y="1151335"/>
            <a:ext cx="4041775" cy="479822"/>
          </a:xfrm>
        </p:spPr>
        <p:txBody>
          <a:bodyPr anchor="b"/>
          <a:lstStyle>
            <a:lvl1pPr marL="0" indent="0">
              <a:buNone/>
              <a:defRPr sz="2400" b="1"/>
            </a:lvl1pPr>
            <a:lvl2pPr marL="456530" indent="0">
              <a:buNone/>
              <a:defRPr sz="2000" b="1"/>
            </a:lvl2pPr>
            <a:lvl3pPr marL="913140" indent="0">
              <a:buNone/>
              <a:defRPr sz="1800" b="1"/>
            </a:lvl3pPr>
            <a:lvl4pPr marL="1369696" indent="0">
              <a:buNone/>
              <a:defRPr sz="1600" b="1"/>
            </a:lvl4pPr>
            <a:lvl5pPr marL="1826279" indent="0">
              <a:buNone/>
              <a:defRPr sz="1600" b="1"/>
            </a:lvl5pPr>
            <a:lvl6pPr marL="2282808" indent="0">
              <a:buNone/>
              <a:defRPr sz="1600" b="1"/>
            </a:lvl6pPr>
            <a:lvl7pPr marL="2739338" indent="0">
              <a:buNone/>
              <a:defRPr sz="1600" b="1"/>
            </a:lvl7pPr>
            <a:lvl8pPr marL="3195920" indent="0">
              <a:buNone/>
              <a:defRPr sz="1600" b="1"/>
            </a:lvl8pPr>
            <a:lvl9pPr marL="365249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64510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D210D15C-7CB2-DE4C-B812-C8D7CD2B73C8}" type="datetimeFigureOut">
              <a:rPr lang="en-US" smtClean="0"/>
              <a:t>9/2/22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4288464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D210D15C-7CB2-DE4C-B812-C8D7CD2B73C8}" type="datetimeFigureOut">
              <a:rPr lang="en-US" smtClean="0"/>
              <a:t>9/2/22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7986610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210D15C-7CB2-DE4C-B812-C8D7CD2B73C8}" type="datetimeFigureOut">
              <a:rPr lang="en-US" smtClean="0"/>
              <a:t>9/2/22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70318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9" y="204787"/>
            <a:ext cx="3008313" cy="871538"/>
          </a:xfrm>
        </p:spPr>
        <p:txBody>
          <a:bodyPr anchor="b"/>
          <a:lstStyle>
            <a:lvl1pPr algn="l">
              <a:defRPr sz="2000" b="1"/>
            </a:lvl1pPr>
          </a:lstStyle>
          <a:p>
            <a:r>
              <a:rPr lang="en-GB"/>
              <a:t>Click to edit Master title style</a:t>
            </a:r>
          </a:p>
        </p:txBody>
      </p:sp>
      <p:sp>
        <p:nvSpPr>
          <p:cNvPr id="3" name="Content Placeholder 2"/>
          <p:cNvSpPr>
            <a:spLocks noGrp="1"/>
          </p:cNvSpPr>
          <p:nvPr>
            <p:ph idx="1"/>
          </p:nvPr>
        </p:nvSpPr>
        <p:spPr>
          <a:xfrm>
            <a:off x="3575050" y="20485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457219" y="1076328"/>
            <a:ext cx="3008313" cy="351829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9/2/22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8156040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GB"/>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6530" indent="0">
              <a:buNone/>
              <a:defRPr sz="2800"/>
            </a:lvl2pPr>
            <a:lvl3pPr marL="913140" indent="0">
              <a:buNone/>
              <a:defRPr sz="2400"/>
            </a:lvl3pPr>
            <a:lvl4pPr marL="1369696" indent="0">
              <a:buNone/>
              <a:defRPr sz="2000"/>
            </a:lvl4pPr>
            <a:lvl5pPr marL="1826279" indent="0">
              <a:buNone/>
              <a:defRPr sz="2000"/>
            </a:lvl5pPr>
            <a:lvl6pPr marL="2282808" indent="0">
              <a:buNone/>
              <a:defRPr sz="2000"/>
            </a:lvl6pPr>
            <a:lvl7pPr marL="2739338" indent="0">
              <a:buNone/>
              <a:defRPr sz="2000"/>
            </a:lvl7pPr>
            <a:lvl8pPr marL="3195920" indent="0">
              <a:buNone/>
              <a:defRPr sz="2000"/>
            </a:lvl8pPr>
            <a:lvl9pPr marL="3652490" indent="0">
              <a:buNone/>
              <a:defRPr sz="2000"/>
            </a:lvl9pPr>
          </a:lstStyle>
          <a:p>
            <a:endParaRPr lang="en-GB"/>
          </a:p>
        </p:txBody>
      </p:sp>
      <p:sp>
        <p:nvSpPr>
          <p:cNvPr id="4" name="Text Placeholder 3"/>
          <p:cNvSpPr>
            <a:spLocks noGrp="1"/>
          </p:cNvSpPr>
          <p:nvPr>
            <p:ph type="body" sz="half" idx="2"/>
          </p:nvPr>
        </p:nvSpPr>
        <p:spPr>
          <a:xfrm>
            <a:off x="1792288" y="4025574"/>
            <a:ext cx="5486400" cy="603647"/>
          </a:xfrm>
        </p:spPr>
        <p:txBody>
          <a:bodyPr/>
          <a:lstStyle>
            <a:lvl1pPr marL="0" indent="0">
              <a:buNone/>
              <a:defRPr sz="1400"/>
            </a:lvl1pPr>
            <a:lvl2pPr marL="456530" indent="0">
              <a:buNone/>
              <a:defRPr sz="1200"/>
            </a:lvl2pPr>
            <a:lvl3pPr marL="913140" indent="0">
              <a:buNone/>
              <a:defRPr sz="1000"/>
            </a:lvl3pPr>
            <a:lvl4pPr marL="1369696" indent="0">
              <a:buNone/>
              <a:defRPr sz="900"/>
            </a:lvl4pPr>
            <a:lvl5pPr marL="1826279" indent="0">
              <a:buNone/>
              <a:defRPr sz="900"/>
            </a:lvl5pPr>
            <a:lvl6pPr marL="2282808" indent="0">
              <a:buNone/>
              <a:defRPr sz="900"/>
            </a:lvl6pPr>
            <a:lvl7pPr marL="2739338" indent="0">
              <a:buNone/>
              <a:defRPr sz="900"/>
            </a:lvl7pPr>
            <a:lvl8pPr marL="3195920" indent="0">
              <a:buNone/>
              <a:defRPr sz="900"/>
            </a:lvl8pPr>
            <a:lvl9pPr marL="3652490" indent="0">
              <a:buNone/>
              <a:defRPr sz="900"/>
            </a:lvl9pPr>
          </a:lstStyle>
          <a:p>
            <a:pPr lvl="0"/>
            <a:r>
              <a:rPr lang="en-GB"/>
              <a:t>Click to edit Master text styles</a:t>
            </a:r>
          </a:p>
        </p:txBody>
      </p:sp>
      <p:sp>
        <p:nvSpPr>
          <p:cNvPr id="5" name="Date Placeholder 4"/>
          <p:cNvSpPr>
            <a:spLocks noGrp="1"/>
          </p:cNvSpPr>
          <p:nvPr>
            <p:ph type="dt" sz="half" idx="10"/>
          </p:nvPr>
        </p:nvSpPr>
        <p:spPr/>
        <p:txBody>
          <a:bodyPr/>
          <a:lstStyle/>
          <a:p>
            <a:fld id="{D210D15C-7CB2-DE4C-B812-C8D7CD2B73C8}" type="datetimeFigureOut">
              <a:rPr lang="en-US" smtClean="0"/>
              <a:t>9/2/22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2BD3C18-E509-6E45-AAA5-EF10E7E23A79}" type="slidenum">
              <a:rPr lang="en-GB" smtClean="0"/>
              <a:t>‹#›</a:t>
            </a:fld>
            <a:endParaRPr lang="en-GB"/>
          </a:p>
        </p:txBody>
      </p:sp>
    </p:spTree>
    <p:extLst>
      <p:ext uri="{BB962C8B-B14F-4D97-AF65-F5344CB8AC3E}">
        <p14:creationId xmlns:p14="http://schemas.microsoft.com/office/powerpoint/2010/main" val="18629656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5" Type="http://schemas.openxmlformats.org/officeDocument/2006/relationships/theme" Target="../theme/theme2.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4.xml"/><Relationship Id="rId3" Type="http://schemas.openxmlformats.org/officeDocument/2006/relationships/slideLayout" Target="../slideLayouts/slideLayout29.xml"/><Relationship Id="rId7" Type="http://schemas.openxmlformats.org/officeDocument/2006/relationships/slideLayout" Target="../slideLayouts/slideLayout33.xml"/><Relationship Id="rId12" Type="http://schemas.openxmlformats.org/officeDocument/2006/relationships/theme" Target="../theme/theme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11" Type="http://schemas.openxmlformats.org/officeDocument/2006/relationships/slideLayout" Target="../slideLayouts/slideLayout37.xml"/><Relationship Id="rId5" Type="http://schemas.openxmlformats.org/officeDocument/2006/relationships/slideLayout" Target="../slideLayouts/slideLayout31.xml"/><Relationship Id="rId10" Type="http://schemas.openxmlformats.org/officeDocument/2006/relationships/slideLayout" Target="../slideLayouts/slideLayout36.xml"/><Relationship Id="rId4" Type="http://schemas.openxmlformats.org/officeDocument/2006/relationships/slideLayout" Target="../slideLayouts/slideLayout30.xml"/><Relationship Id="rId9"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328" tIns="45664" rIns="91328" bIns="45664" rtlCol="0" anchor="ctr">
            <a:normAutofit/>
          </a:bodyPr>
          <a:lstStyle/>
          <a:p>
            <a:r>
              <a:rPr lang="en-GB"/>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328" tIns="45664" rIns="91328" bIns="45664"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457200" y="4767264"/>
            <a:ext cx="2133600" cy="273844"/>
          </a:xfrm>
          <a:prstGeom prst="rect">
            <a:avLst/>
          </a:prstGeom>
        </p:spPr>
        <p:txBody>
          <a:bodyPr vert="horz" lIns="91328" tIns="45664" rIns="91328" bIns="45664" rtlCol="0" anchor="ctr"/>
          <a:lstStyle>
            <a:lvl1pPr algn="l">
              <a:defRPr sz="1200">
                <a:solidFill>
                  <a:schemeClr val="tx1">
                    <a:tint val="75000"/>
                  </a:schemeClr>
                </a:solidFill>
              </a:defRPr>
            </a:lvl1pPr>
          </a:lstStyle>
          <a:p>
            <a:fld id="{D210D15C-7CB2-DE4C-B812-C8D7CD2B73C8}" type="datetimeFigureOut">
              <a:rPr lang="en-US" smtClean="0"/>
              <a:t>9/2/22</a:t>
            </a:fld>
            <a:endParaRPr lang="en-GB"/>
          </a:p>
        </p:txBody>
      </p:sp>
      <p:sp>
        <p:nvSpPr>
          <p:cNvPr id="5" name="Footer Placeholder 4"/>
          <p:cNvSpPr>
            <a:spLocks noGrp="1"/>
          </p:cNvSpPr>
          <p:nvPr>
            <p:ph type="ftr" sz="quarter" idx="3"/>
          </p:nvPr>
        </p:nvSpPr>
        <p:spPr>
          <a:xfrm>
            <a:off x="3124200" y="4767264"/>
            <a:ext cx="2895600" cy="273844"/>
          </a:xfrm>
          <a:prstGeom prst="rect">
            <a:avLst/>
          </a:prstGeom>
        </p:spPr>
        <p:txBody>
          <a:bodyPr vert="horz" lIns="91328" tIns="45664" rIns="91328" bIns="45664"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4767264"/>
            <a:ext cx="2133600" cy="273844"/>
          </a:xfrm>
          <a:prstGeom prst="rect">
            <a:avLst/>
          </a:prstGeom>
        </p:spPr>
        <p:txBody>
          <a:bodyPr vert="horz" lIns="91328" tIns="45664" rIns="91328" bIns="45664" rtlCol="0" anchor="ctr"/>
          <a:lstStyle>
            <a:lvl1pPr algn="r">
              <a:defRPr sz="1200">
                <a:solidFill>
                  <a:schemeClr val="tx1">
                    <a:tint val="75000"/>
                  </a:schemeClr>
                </a:solidFill>
              </a:defRPr>
            </a:lvl1pPr>
          </a:lstStyle>
          <a:p>
            <a:fld id="{92BD3C18-E509-6E45-AAA5-EF10E7E23A79}" type="slidenum">
              <a:rPr lang="en-GB" smtClean="0"/>
              <a:t>‹#›</a:t>
            </a:fld>
            <a:endParaRPr lang="en-GB"/>
          </a:p>
        </p:txBody>
      </p:sp>
    </p:spTree>
    <p:extLst>
      <p:ext uri="{BB962C8B-B14F-4D97-AF65-F5344CB8AC3E}">
        <p14:creationId xmlns:p14="http://schemas.microsoft.com/office/powerpoint/2010/main" val="5094460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456530" rtl="0" eaLnBrk="1" latinLnBrk="0" hangingPunct="1">
        <a:spcBef>
          <a:spcPct val="0"/>
        </a:spcBef>
        <a:buNone/>
        <a:defRPr sz="4400" kern="1200">
          <a:solidFill>
            <a:schemeClr val="tx1"/>
          </a:solidFill>
          <a:latin typeface="+mj-lt"/>
          <a:ea typeface="+mj-ea"/>
          <a:cs typeface="+mj-cs"/>
        </a:defRPr>
      </a:lvl1pPr>
    </p:titleStyle>
    <p:bodyStyle>
      <a:lvl1pPr marL="342398" indent="-342398" algn="l" defTabSz="456530" rtl="0" eaLnBrk="1" latinLnBrk="0" hangingPunct="1">
        <a:spcBef>
          <a:spcPct val="20000"/>
        </a:spcBef>
        <a:buFont typeface="Arial"/>
        <a:buChar char="•"/>
        <a:defRPr sz="3200" kern="1200">
          <a:solidFill>
            <a:schemeClr val="tx1"/>
          </a:solidFill>
          <a:latin typeface="+mn-lt"/>
          <a:ea typeface="+mn-ea"/>
          <a:cs typeface="+mn-cs"/>
        </a:defRPr>
      </a:lvl1pPr>
      <a:lvl2pPr marL="741941" indent="-285358" algn="l" defTabSz="456530" rtl="0" eaLnBrk="1" latinLnBrk="0" hangingPunct="1">
        <a:spcBef>
          <a:spcPct val="20000"/>
        </a:spcBef>
        <a:buFont typeface="Arial"/>
        <a:buChar char="–"/>
        <a:defRPr sz="2800" kern="1200">
          <a:solidFill>
            <a:schemeClr val="tx1"/>
          </a:solidFill>
          <a:latin typeface="+mn-lt"/>
          <a:ea typeface="+mn-ea"/>
          <a:cs typeface="+mn-cs"/>
        </a:defRPr>
      </a:lvl2pPr>
      <a:lvl3pPr marL="1141405" indent="-228264" algn="l" defTabSz="456530" rtl="0" eaLnBrk="1" latinLnBrk="0" hangingPunct="1">
        <a:spcBef>
          <a:spcPct val="20000"/>
        </a:spcBef>
        <a:buFont typeface="Arial"/>
        <a:buChar char="•"/>
        <a:defRPr sz="2400" kern="1200">
          <a:solidFill>
            <a:schemeClr val="tx1"/>
          </a:solidFill>
          <a:latin typeface="+mn-lt"/>
          <a:ea typeface="+mn-ea"/>
          <a:cs typeface="+mn-cs"/>
        </a:defRPr>
      </a:lvl3pPr>
      <a:lvl4pPr marL="1597960" indent="-228264" algn="l" defTabSz="456530" rtl="0" eaLnBrk="1" latinLnBrk="0" hangingPunct="1">
        <a:spcBef>
          <a:spcPct val="20000"/>
        </a:spcBef>
        <a:buFont typeface="Arial"/>
        <a:buChar char="–"/>
        <a:defRPr sz="2000" kern="1200">
          <a:solidFill>
            <a:schemeClr val="tx1"/>
          </a:solidFill>
          <a:latin typeface="+mn-lt"/>
          <a:ea typeface="+mn-ea"/>
          <a:cs typeface="+mn-cs"/>
        </a:defRPr>
      </a:lvl4pPr>
      <a:lvl5pPr marL="2054543" indent="-228264" algn="l" defTabSz="456530" rtl="0" eaLnBrk="1" latinLnBrk="0" hangingPunct="1">
        <a:spcBef>
          <a:spcPct val="20000"/>
        </a:spcBef>
        <a:buFont typeface="Arial"/>
        <a:buChar char="»"/>
        <a:defRPr sz="2000" kern="1200">
          <a:solidFill>
            <a:schemeClr val="tx1"/>
          </a:solidFill>
          <a:latin typeface="+mn-lt"/>
          <a:ea typeface="+mn-ea"/>
          <a:cs typeface="+mn-cs"/>
        </a:defRPr>
      </a:lvl5pPr>
      <a:lvl6pPr marL="2511072" indent="-228264" algn="l" defTabSz="456530" rtl="0" eaLnBrk="1" latinLnBrk="0" hangingPunct="1">
        <a:spcBef>
          <a:spcPct val="20000"/>
        </a:spcBef>
        <a:buFont typeface="Arial"/>
        <a:buChar char="•"/>
        <a:defRPr sz="2000" kern="1200">
          <a:solidFill>
            <a:schemeClr val="tx1"/>
          </a:solidFill>
          <a:latin typeface="+mn-lt"/>
          <a:ea typeface="+mn-ea"/>
          <a:cs typeface="+mn-cs"/>
        </a:defRPr>
      </a:lvl6pPr>
      <a:lvl7pPr marL="2967656" indent="-228264" algn="l" defTabSz="456530" rtl="0" eaLnBrk="1" latinLnBrk="0" hangingPunct="1">
        <a:spcBef>
          <a:spcPct val="20000"/>
        </a:spcBef>
        <a:buFont typeface="Arial"/>
        <a:buChar char="•"/>
        <a:defRPr sz="2000" kern="1200">
          <a:solidFill>
            <a:schemeClr val="tx1"/>
          </a:solidFill>
          <a:latin typeface="+mn-lt"/>
          <a:ea typeface="+mn-ea"/>
          <a:cs typeface="+mn-cs"/>
        </a:defRPr>
      </a:lvl7pPr>
      <a:lvl8pPr marL="3424213" indent="-228264" algn="l" defTabSz="456530" rtl="0" eaLnBrk="1" latinLnBrk="0" hangingPunct="1">
        <a:spcBef>
          <a:spcPct val="20000"/>
        </a:spcBef>
        <a:buFont typeface="Arial"/>
        <a:buChar char="•"/>
        <a:defRPr sz="2000" kern="1200">
          <a:solidFill>
            <a:schemeClr val="tx1"/>
          </a:solidFill>
          <a:latin typeface="+mn-lt"/>
          <a:ea typeface="+mn-ea"/>
          <a:cs typeface="+mn-cs"/>
        </a:defRPr>
      </a:lvl8pPr>
      <a:lvl9pPr marL="3880768" indent="-228264" algn="l" defTabSz="45653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6530" rtl="0" eaLnBrk="1" latinLnBrk="0" hangingPunct="1">
        <a:defRPr sz="1800" kern="1200">
          <a:solidFill>
            <a:schemeClr val="tx1"/>
          </a:solidFill>
          <a:latin typeface="+mn-lt"/>
          <a:ea typeface="+mn-ea"/>
          <a:cs typeface="+mn-cs"/>
        </a:defRPr>
      </a:lvl1pPr>
      <a:lvl2pPr marL="456530" algn="l" defTabSz="456530" rtl="0" eaLnBrk="1" latinLnBrk="0" hangingPunct="1">
        <a:defRPr sz="1800" kern="1200">
          <a:solidFill>
            <a:schemeClr val="tx1"/>
          </a:solidFill>
          <a:latin typeface="+mn-lt"/>
          <a:ea typeface="+mn-ea"/>
          <a:cs typeface="+mn-cs"/>
        </a:defRPr>
      </a:lvl2pPr>
      <a:lvl3pPr marL="913140" algn="l" defTabSz="456530" rtl="0" eaLnBrk="1" latinLnBrk="0" hangingPunct="1">
        <a:defRPr sz="1800" kern="1200">
          <a:solidFill>
            <a:schemeClr val="tx1"/>
          </a:solidFill>
          <a:latin typeface="+mn-lt"/>
          <a:ea typeface="+mn-ea"/>
          <a:cs typeface="+mn-cs"/>
        </a:defRPr>
      </a:lvl3pPr>
      <a:lvl4pPr marL="1369696" algn="l" defTabSz="456530" rtl="0" eaLnBrk="1" latinLnBrk="0" hangingPunct="1">
        <a:defRPr sz="1800" kern="1200">
          <a:solidFill>
            <a:schemeClr val="tx1"/>
          </a:solidFill>
          <a:latin typeface="+mn-lt"/>
          <a:ea typeface="+mn-ea"/>
          <a:cs typeface="+mn-cs"/>
        </a:defRPr>
      </a:lvl4pPr>
      <a:lvl5pPr marL="1826279" algn="l" defTabSz="456530" rtl="0" eaLnBrk="1" latinLnBrk="0" hangingPunct="1">
        <a:defRPr sz="1800" kern="1200">
          <a:solidFill>
            <a:schemeClr val="tx1"/>
          </a:solidFill>
          <a:latin typeface="+mn-lt"/>
          <a:ea typeface="+mn-ea"/>
          <a:cs typeface="+mn-cs"/>
        </a:defRPr>
      </a:lvl5pPr>
      <a:lvl6pPr marL="2282808" algn="l" defTabSz="456530" rtl="0" eaLnBrk="1" latinLnBrk="0" hangingPunct="1">
        <a:defRPr sz="1800" kern="1200">
          <a:solidFill>
            <a:schemeClr val="tx1"/>
          </a:solidFill>
          <a:latin typeface="+mn-lt"/>
          <a:ea typeface="+mn-ea"/>
          <a:cs typeface="+mn-cs"/>
        </a:defRPr>
      </a:lvl6pPr>
      <a:lvl7pPr marL="2739338" algn="l" defTabSz="456530" rtl="0" eaLnBrk="1" latinLnBrk="0" hangingPunct="1">
        <a:defRPr sz="1800" kern="1200">
          <a:solidFill>
            <a:schemeClr val="tx1"/>
          </a:solidFill>
          <a:latin typeface="+mn-lt"/>
          <a:ea typeface="+mn-ea"/>
          <a:cs typeface="+mn-cs"/>
        </a:defRPr>
      </a:lvl7pPr>
      <a:lvl8pPr marL="3195920" algn="l" defTabSz="456530" rtl="0" eaLnBrk="1" latinLnBrk="0" hangingPunct="1">
        <a:defRPr sz="1800" kern="1200">
          <a:solidFill>
            <a:schemeClr val="tx1"/>
          </a:solidFill>
          <a:latin typeface="+mn-lt"/>
          <a:ea typeface="+mn-ea"/>
          <a:cs typeface="+mn-cs"/>
        </a:defRPr>
      </a:lvl8pPr>
      <a:lvl9pPr marL="3652490" algn="l" defTabSz="45653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3"/>
          <p:cNvSpPr>
            <a:spLocks noGrp="1" noChangeArrowheads="1"/>
          </p:cNvSpPr>
          <p:nvPr>
            <p:ph type="title"/>
          </p:nvPr>
        </p:nvSpPr>
        <p:spPr bwMode="auto">
          <a:xfrm>
            <a:off x="304800" y="114300"/>
            <a:ext cx="8610600" cy="571500"/>
          </a:xfrm>
          <a:prstGeom prst="rect">
            <a:avLst/>
          </a:prstGeom>
          <a:gradFill rotWithShape="0">
            <a:gsLst>
              <a:gs pos="0">
                <a:srgbClr val="EBF5FF"/>
              </a:gs>
              <a:gs pos="100000">
                <a:srgbClr val="7F96F9"/>
              </a:gs>
            </a:gsLst>
            <a:lin ang="0" scaled="1"/>
          </a:gradFill>
          <a:ln w="9525">
            <a:noFill/>
            <a:miter lim="800000"/>
            <a:headEnd/>
            <a:tailEnd/>
          </a:ln>
        </p:spPr>
        <p:txBody>
          <a:bodyPr vert="horz" wrap="square" lIns="92075" tIns="137160" rIns="92075" bIns="46038" numCol="1" anchor="ctr" anchorCtr="0" compatLnSpc="1">
            <a:prstTxWarp prst="textNoShape">
              <a:avLst/>
            </a:prstTxWarp>
          </a:bodyPr>
          <a:lstStyle/>
          <a:p>
            <a:pPr lvl="0"/>
            <a:r>
              <a:rPr lang="en-US" altLang="en-US"/>
              <a:t>Click to edit Master title style</a:t>
            </a:r>
          </a:p>
        </p:txBody>
      </p:sp>
      <p:sp>
        <p:nvSpPr>
          <p:cNvPr id="3075" name="Rectangle 4"/>
          <p:cNvSpPr>
            <a:spLocks noGrp="1" noChangeArrowheads="1"/>
          </p:cNvSpPr>
          <p:nvPr>
            <p:ph type="body" idx="1"/>
          </p:nvPr>
        </p:nvSpPr>
        <p:spPr bwMode="auto">
          <a:xfrm>
            <a:off x="304800" y="685800"/>
            <a:ext cx="8610600" cy="4033838"/>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029" name="Rectangle 5"/>
          <p:cNvSpPr>
            <a:spLocks noGrp="1" noChangeArrowheads="1"/>
          </p:cNvSpPr>
          <p:nvPr>
            <p:ph type="dt" sz="half" idx="2"/>
          </p:nvPr>
        </p:nvSpPr>
        <p:spPr bwMode="auto">
          <a:xfrm>
            <a:off x="3521075" y="4918473"/>
            <a:ext cx="1905000" cy="154781"/>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a:solidFill>
                  <a:srgbClr val="000000"/>
                </a:solidFill>
                <a:latin typeface="Arial" charset="0"/>
              </a:rPr>
              <a:t>11 Oct 2017</a:t>
            </a:r>
          </a:p>
        </p:txBody>
      </p:sp>
      <p:sp>
        <p:nvSpPr>
          <p:cNvPr id="1030" name="Rectangle 6"/>
          <p:cNvSpPr>
            <a:spLocks noGrp="1" noChangeArrowheads="1"/>
          </p:cNvSpPr>
          <p:nvPr>
            <p:ph type="ftr" sz="quarter" idx="3"/>
          </p:nvPr>
        </p:nvSpPr>
        <p:spPr bwMode="auto">
          <a:xfrm>
            <a:off x="3028950" y="4775597"/>
            <a:ext cx="2895600" cy="17145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900"/>
            </a:lvl1pPr>
          </a:lstStyle>
          <a:p>
            <a:pPr defTabSz="685800" eaLnBrk="0" fontAlgn="base" hangingPunct="0">
              <a:spcBef>
                <a:spcPct val="0"/>
              </a:spcBef>
              <a:spcAft>
                <a:spcPct val="0"/>
              </a:spcAft>
              <a:defRPr/>
            </a:pPr>
            <a:r>
              <a:rPr kumimoji="1" lang="en-US" altLang="en-US">
                <a:solidFill>
                  <a:srgbClr val="000000"/>
                </a:solidFill>
                <a:latin typeface="Arial" charset="0"/>
              </a:rPr>
              <a:t>Academic Training</a:t>
            </a:r>
          </a:p>
        </p:txBody>
      </p:sp>
      <p:sp>
        <p:nvSpPr>
          <p:cNvPr id="1031" name="Rectangle 7"/>
          <p:cNvSpPr>
            <a:spLocks noGrp="1" noChangeArrowheads="1"/>
          </p:cNvSpPr>
          <p:nvPr>
            <p:ph type="sldNum" sz="quarter" idx="4"/>
          </p:nvPr>
        </p:nvSpPr>
        <p:spPr bwMode="auto">
          <a:xfrm>
            <a:off x="7010400" y="4775597"/>
            <a:ext cx="1905000" cy="3429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900"/>
            </a:lvl1pPr>
          </a:lstStyle>
          <a:p>
            <a:pPr defTabSz="685800" eaLnBrk="0" fontAlgn="base" hangingPunct="0">
              <a:spcBef>
                <a:spcPct val="0"/>
              </a:spcBef>
              <a:spcAft>
                <a:spcPct val="0"/>
              </a:spcAft>
              <a:defRPr/>
            </a:pPr>
            <a:fld id="{F4F9ECCC-5760-4339-B592-055385547EC6}" type="slidenum">
              <a:rPr kumimoji="1" lang="en-US" altLang="en-US" smtClean="0">
                <a:solidFill>
                  <a:srgbClr val="000000"/>
                </a:solidFill>
                <a:latin typeface="Arial" charset="0"/>
              </a:rPr>
              <a:pPr defTabSz="685800" eaLnBrk="0" fontAlgn="base" hangingPunct="0">
                <a:spcBef>
                  <a:spcPct val="0"/>
                </a:spcBef>
                <a:spcAft>
                  <a:spcPct val="0"/>
                </a:spcAft>
                <a:defRPr/>
              </a:pPr>
              <a:t>‹#›</a:t>
            </a:fld>
            <a:r>
              <a:rPr kumimoji="1" lang="en-US" altLang="en-US">
                <a:solidFill>
                  <a:srgbClr val="000000"/>
                </a:solidFill>
                <a:latin typeface="Arial" charset="0"/>
              </a:rPr>
              <a:t>/27</a:t>
            </a:r>
          </a:p>
        </p:txBody>
      </p:sp>
      <p:sp>
        <p:nvSpPr>
          <p:cNvPr id="1033" name="Line 9"/>
          <p:cNvSpPr>
            <a:spLocks noChangeShapeType="1"/>
          </p:cNvSpPr>
          <p:nvPr/>
        </p:nvSpPr>
        <p:spPr bwMode="auto">
          <a:xfrm>
            <a:off x="304800" y="4743450"/>
            <a:ext cx="8610600" cy="0"/>
          </a:xfrm>
          <a:prstGeom prst="line">
            <a:avLst/>
          </a:prstGeom>
          <a:noFill/>
          <a:ln w="9525">
            <a:solidFill>
              <a:schemeClr val="bg2"/>
            </a:solidFill>
            <a:round/>
            <a:headEnd/>
            <a:tailEnd/>
          </a:ln>
        </p:spPr>
        <p:txBody>
          <a:bodyPr wrap="none" anchor="ctr"/>
          <a:lstStyle/>
          <a:p>
            <a:pPr defTabSz="685800" eaLnBrk="0" fontAlgn="base" hangingPunct="0">
              <a:spcBef>
                <a:spcPct val="0"/>
              </a:spcBef>
              <a:spcAft>
                <a:spcPct val="0"/>
              </a:spcAft>
              <a:defRPr/>
            </a:pPr>
            <a:endParaRPr kumimoji="1" lang="en-US">
              <a:solidFill>
                <a:srgbClr val="000000"/>
              </a:solidFill>
              <a:latin typeface="Arial" charset="0"/>
            </a:endParaRPr>
          </a:p>
        </p:txBody>
      </p:sp>
      <p:sp>
        <p:nvSpPr>
          <p:cNvPr id="1035" name="Text Box 11"/>
          <p:cNvSpPr txBox="1">
            <a:spLocks noChangeArrowheads="1"/>
          </p:cNvSpPr>
          <p:nvPr/>
        </p:nvSpPr>
        <p:spPr bwMode="auto">
          <a:xfrm>
            <a:off x="273051" y="4757738"/>
            <a:ext cx="851515" cy="230832"/>
          </a:xfrm>
          <a:prstGeom prst="rect">
            <a:avLst/>
          </a:prstGeom>
          <a:noFill/>
          <a:ln w="9525">
            <a:noFill/>
            <a:miter lim="800000"/>
            <a:headEnd/>
            <a:tailEnd/>
          </a:ln>
        </p:spPr>
        <p:txBody>
          <a:bodyPr wrap="none">
            <a:spAutoFit/>
          </a:bodyPr>
          <a:lstStyle/>
          <a:p>
            <a:pPr defTabSz="685800" eaLnBrk="0" fontAlgn="base" hangingPunct="0">
              <a:spcBef>
                <a:spcPct val="0"/>
              </a:spcBef>
              <a:spcAft>
                <a:spcPct val="0"/>
              </a:spcAft>
              <a:defRPr/>
            </a:pPr>
            <a:r>
              <a:rPr lang="en-US" altLang="en-US" sz="900" dirty="0">
                <a:solidFill>
                  <a:srgbClr val="000000"/>
                </a:solidFill>
                <a:latin typeface="Arial" charset="0"/>
              </a:rPr>
              <a:t>Patrick Janot</a:t>
            </a:r>
          </a:p>
        </p:txBody>
      </p:sp>
    </p:spTree>
    <p:extLst>
      <p:ext uri="{BB962C8B-B14F-4D97-AF65-F5344CB8AC3E}">
        <p14:creationId xmlns:p14="http://schemas.microsoft.com/office/powerpoint/2010/main" val="322993362"/>
      </p:ext>
    </p:extLst>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 id="2147483797" r:id="rId12"/>
    <p:sldLayoutId id="2147483798" r:id="rId13"/>
    <p:sldLayoutId id="2147483799" r:id="rId14"/>
  </p:sldLayoutIdLst>
  <p:hf hdr="0"/>
  <p:txStyles>
    <p:titleStyle>
      <a:lvl1pPr algn="ctr" rtl="0" eaLnBrk="0" fontAlgn="base" hangingPunct="0">
        <a:lnSpc>
          <a:spcPct val="70000"/>
        </a:lnSpc>
        <a:spcBef>
          <a:spcPct val="0"/>
        </a:spcBef>
        <a:spcAft>
          <a:spcPct val="0"/>
        </a:spcAft>
        <a:defRPr kumimoji="1" sz="2400" b="1">
          <a:solidFill>
            <a:srgbClr val="003399"/>
          </a:solidFill>
          <a:latin typeface="+mj-lt"/>
          <a:ea typeface="+mj-ea"/>
          <a:cs typeface="+mj-cs"/>
        </a:defRPr>
      </a:lvl1pPr>
      <a:lvl2pPr algn="ctr" rtl="0" eaLnBrk="0" fontAlgn="base" hangingPunct="0">
        <a:lnSpc>
          <a:spcPct val="70000"/>
        </a:lnSpc>
        <a:spcBef>
          <a:spcPct val="0"/>
        </a:spcBef>
        <a:spcAft>
          <a:spcPct val="0"/>
        </a:spcAft>
        <a:defRPr kumimoji="1" sz="2400" b="1">
          <a:solidFill>
            <a:srgbClr val="003399"/>
          </a:solidFill>
          <a:latin typeface="FG Deanna's Hand" pitchFamily="2" charset="0"/>
        </a:defRPr>
      </a:lvl2pPr>
      <a:lvl3pPr algn="ctr" rtl="0" eaLnBrk="0" fontAlgn="base" hangingPunct="0">
        <a:lnSpc>
          <a:spcPct val="70000"/>
        </a:lnSpc>
        <a:spcBef>
          <a:spcPct val="0"/>
        </a:spcBef>
        <a:spcAft>
          <a:spcPct val="0"/>
        </a:spcAft>
        <a:defRPr kumimoji="1" sz="2400" b="1">
          <a:solidFill>
            <a:srgbClr val="003399"/>
          </a:solidFill>
          <a:latin typeface="FG Deanna's Hand" pitchFamily="2" charset="0"/>
        </a:defRPr>
      </a:lvl3pPr>
      <a:lvl4pPr algn="ctr" rtl="0" eaLnBrk="0" fontAlgn="base" hangingPunct="0">
        <a:lnSpc>
          <a:spcPct val="70000"/>
        </a:lnSpc>
        <a:spcBef>
          <a:spcPct val="0"/>
        </a:spcBef>
        <a:spcAft>
          <a:spcPct val="0"/>
        </a:spcAft>
        <a:defRPr kumimoji="1" sz="2400" b="1">
          <a:solidFill>
            <a:srgbClr val="003399"/>
          </a:solidFill>
          <a:latin typeface="FG Deanna's Hand" pitchFamily="2" charset="0"/>
        </a:defRPr>
      </a:lvl4pPr>
      <a:lvl5pPr algn="ctr" rtl="0" eaLnBrk="0" fontAlgn="base" hangingPunct="0">
        <a:lnSpc>
          <a:spcPct val="70000"/>
        </a:lnSpc>
        <a:spcBef>
          <a:spcPct val="0"/>
        </a:spcBef>
        <a:spcAft>
          <a:spcPct val="0"/>
        </a:spcAft>
        <a:defRPr kumimoji="1" sz="2400" b="1">
          <a:solidFill>
            <a:srgbClr val="003399"/>
          </a:solidFill>
          <a:latin typeface="FG Deanna's Hand" pitchFamily="2" charset="0"/>
        </a:defRPr>
      </a:lvl5pPr>
      <a:lvl6pPr marL="342900" algn="ctr" rtl="0" eaLnBrk="1" fontAlgn="base" hangingPunct="1">
        <a:lnSpc>
          <a:spcPct val="70000"/>
        </a:lnSpc>
        <a:spcBef>
          <a:spcPct val="0"/>
        </a:spcBef>
        <a:spcAft>
          <a:spcPct val="0"/>
        </a:spcAft>
        <a:defRPr kumimoji="1" sz="2400" b="1">
          <a:solidFill>
            <a:srgbClr val="003399"/>
          </a:solidFill>
          <a:latin typeface="Comic Sans MS" pitchFamily="66" charset="0"/>
        </a:defRPr>
      </a:lvl6pPr>
      <a:lvl7pPr marL="685800" algn="ctr" rtl="0" eaLnBrk="1" fontAlgn="base" hangingPunct="1">
        <a:lnSpc>
          <a:spcPct val="70000"/>
        </a:lnSpc>
        <a:spcBef>
          <a:spcPct val="0"/>
        </a:spcBef>
        <a:spcAft>
          <a:spcPct val="0"/>
        </a:spcAft>
        <a:defRPr kumimoji="1" sz="2400" b="1">
          <a:solidFill>
            <a:srgbClr val="003399"/>
          </a:solidFill>
          <a:latin typeface="Comic Sans MS" pitchFamily="66" charset="0"/>
        </a:defRPr>
      </a:lvl7pPr>
      <a:lvl8pPr marL="1028700" algn="ctr" rtl="0" eaLnBrk="1" fontAlgn="base" hangingPunct="1">
        <a:lnSpc>
          <a:spcPct val="70000"/>
        </a:lnSpc>
        <a:spcBef>
          <a:spcPct val="0"/>
        </a:spcBef>
        <a:spcAft>
          <a:spcPct val="0"/>
        </a:spcAft>
        <a:defRPr kumimoji="1" sz="2400" b="1">
          <a:solidFill>
            <a:srgbClr val="003399"/>
          </a:solidFill>
          <a:latin typeface="Comic Sans MS" pitchFamily="66" charset="0"/>
        </a:defRPr>
      </a:lvl8pPr>
      <a:lvl9pPr marL="1371600" algn="ctr" rtl="0" eaLnBrk="1" fontAlgn="base" hangingPunct="1">
        <a:lnSpc>
          <a:spcPct val="70000"/>
        </a:lnSpc>
        <a:spcBef>
          <a:spcPct val="0"/>
        </a:spcBef>
        <a:spcAft>
          <a:spcPct val="0"/>
        </a:spcAft>
        <a:defRPr kumimoji="1" sz="2400" b="1">
          <a:solidFill>
            <a:srgbClr val="003399"/>
          </a:solidFill>
          <a:latin typeface="Comic Sans MS" pitchFamily="66" charset="0"/>
        </a:defRPr>
      </a:lvl9pPr>
    </p:titleStyle>
    <p:bodyStyle>
      <a:lvl1pPr marL="257175" indent="-257175" algn="l" rtl="0" eaLnBrk="0" fontAlgn="base" hangingPunct="0">
        <a:spcBef>
          <a:spcPct val="20000"/>
        </a:spcBef>
        <a:spcAft>
          <a:spcPct val="0"/>
        </a:spcAft>
        <a:buClr>
          <a:srgbClr val="FF0000"/>
        </a:buClr>
        <a:buSzPct val="50000"/>
        <a:buFont typeface="Wingdings" pitchFamily="2" charset="2"/>
        <a:buChar char="q"/>
        <a:defRPr kumimoji="1" sz="1800" b="1">
          <a:solidFill>
            <a:srgbClr val="FF0000"/>
          </a:solidFill>
          <a:latin typeface="+mn-lt"/>
          <a:ea typeface="+mn-ea"/>
          <a:cs typeface="+mn-cs"/>
        </a:defRPr>
      </a:lvl1pPr>
      <a:lvl2pPr marL="557213" indent="-214313" algn="l" rtl="0" eaLnBrk="0" fontAlgn="base" hangingPunct="0">
        <a:spcBef>
          <a:spcPct val="20000"/>
        </a:spcBef>
        <a:spcAft>
          <a:spcPct val="0"/>
        </a:spcAft>
        <a:buClr>
          <a:srgbClr val="0000CC"/>
        </a:buClr>
        <a:buSzPct val="60000"/>
        <a:buFont typeface="Zapf Dingbats" charset="2"/>
        <a:buChar char="u"/>
        <a:defRPr kumimoji="1" sz="1500" b="1">
          <a:solidFill>
            <a:srgbClr val="0000CC"/>
          </a:solidFill>
          <a:latin typeface="+mn-lt"/>
        </a:defRPr>
      </a:lvl2pPr>
      <a:lvl3pPr marL="857250" indent="-171450" algn="l" rtl="0" eaLnBrk="0" fontAlgn="base" hangingPunct="0">
        <a:spcBef>
          <a:spcPct val="20000"/>
        </a:spcBef>
        <a:spcAft>
          <a:spcPct val="0"/>
        </a:spcAft>
        <a:buClr>
          <a:srgbClr val="009900"/>
        </a:buClr>
        <a:buSzPct val="65000"/>
        <a:buFont typeface="Zapf Dingbats" charset="2"/>
        <a:buChar char="l"/>
        <a:defRPr kumimoji="1" sz="1500" b="1">
          <a:solidFill>
            <a:srgbClr val="009900"/>
          </a:solidFill>
          <a:latin typeface="+mn-lt"/>
        </a:defRPr>
      </a:lvl3pPr>
      <a:lvl4pPr marL="1200150" indent="-171450" algn="l" rtl="0" eaLnBrk="0" fontAlgn="base" hangingPunct="0">
        <a:spcBef>
          <a:spcPct val="20000"/>
        </a:spcBef>
        <a:spcAft>
          <a:spcPct val="0"/>
        </a:spcAft>
        <a:buClr>
          <a:srgbClr val="CC0099"/>
        </a:buClr>
        <a:buSzPct val="75000"/>
        <a:buFont typeface="Zapf Dingbats" charset="2"/>
        <a:buChar char="è"/>
        <a:defRPr kumimoji="1" sz="1500" b="1">
          <a:solidFill>
            <a:srgbClr val="CC0099"/>
          </a:solidFill>
          <a:latin typeface="+mn-lt"/>
        </a:defRPr>
      </a:lvl4pPr>
      <a:lvl5pPr marL="1543050" indent="-171450" algn="l" rtl="0" eaLnBrk="0" fontAlgn="base" hangingPunct="0">
        <a:spcBef>
          <a:spcPct val="20000"/>
        </a:spcBef>
        <a:spcAft>
          <a:spcPct val="0"/>
        </a:spcAft>
        <a:buClr>
          <a:schemeClr val="hlink"/>
        </a:buClr>
        <a:buSzPct val="100000"/>
        <a:buFont typeface="Zapf Dingbats" charset="2"/>
        <a:buChar char="»"/>
        <a:defRPr kumimoji="1" sz="1500" b="1">
          <a:solidFill>
            <a:schemeClr val="tx1"/>
          </a:solidFill>
          <a:latin typeface="+mn-lt"/>
        </a:defRPr>
      </a:lvl5pPr>
      <a:lvl6pPr marL="18859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6pPr>
      <a:lvl7pPr marL="22288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7pPr>
      <a:lvl8pPr marL="25717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8pPr>
      <a:lvl9pPr marL="2914650" indent="-171450" algn="l" rtl="0" eaLnBrk="1" fontAlgn="base" hangingPunct="1">
        <a:spcBef>
          <a:spcPct val="20000"/>
        </a:spcBef>
        <a:spcAft>
          <a:spcPct val="0"/>
        </a:spcAft>
        <a:buClr>
          <a:schemeClr val="hlink"/>
        </a:buClr>
        <a:buSzPct val="100000"/>
        <a:buFont typeface="Zapf Dingbats" charset="2"/>
        <a:defRPr kumimoji="1" sz="1500" b="1">
          <a:solidFill>
            <a:schemeClr val="tx1"/>
          </a:solidFill>
          <a:latin typeface="+mn-lt"/>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GB"/>
              <a:t>Click to edit Master title style</a:t>
            </a:r>
            <a:endParaRPr lang="de-DE"/>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de-DE"/>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05D73266-F69F-0F4E-BD34-91B1BC323BDC}" type="datetimeFigureOut">
              <a:rPr lang="en-US" smtClean="0"/>
              <a:t>9/2/22</a:t>
            </a:fld>
            <a:endParaRPr lang="de-DE"/>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38F4CD97-2BBD-BF43-86CF-9E72B567E416}" type="slidenum">
              <a:rPr lang="de-DE" smtClean="0"/>
              <a:t>‹#›</a:t>
            </a:fld>
            <a:endParaRPr lang="de-DE"/>
          </a:p>
        </p:txBody>
      </p:sp>
    </p:spTree>
    <p:extLst>
      <p:ext uri="{BB962C8B-B14F-4D97-AF65-F5344CB8AC3E}">
        <p14:creationId xmlns:p14="http://schemas.microsoft.com/office/powerpoint/2010/main" val="3840168760"/>
      </p:ext>
    </p:extLst>
  </p:cSld>
  <p:clrMap bg1="lt1" tx1="dk1" bg2="lt2" tx2="dk2" accent1="accent1" accent2="accent2" accent3="accent3" accent4="accent4" accent5="accent5" accent6="accent6" hlink="hlink" folHlink="folHlink"/>
  <p:sldLayoutIdLst>
    <p:sldLayoutId id="2147483801" r:id="rId1"/>
    <p:sldLayoutId id="2147483802" r:id="rId2"/>
    <p:sldLayoutId id="2147483803" r:id="rId3"/>
    <p:sldLayoutId id="2147483804" r:id="rId4"/>
    <p:sldLayoutId id="2147483805" r:id="rId5"/>
    <p:sldLayoutId id="2147483806" r:id="rId6"/>
    <p:sldLayoutId id="2147483807" r:id="rId7"/>
    <p:sldLayoutId id="2147483808" r:id="rId8"/>
    <p:sldLayoutId id="2147483809" r:id="rId9"/>
    <p:sldLayoutId id="2147483810" r:id="rId10"/>
    <p:sldLayoutId id="2147483811" r:id="rId11"/>
  </p:sldLayoutIdLst>
  <p:txStyles>
    <p:titleStyle>
      <a:lvl1pPr algn="ctr" defTabSz="342900" rtl="0" eaLnBrk="1" latinLnBrk="0" hangingPunct="1">
        <a:spcBef>
          <a:spcPct val="0"/>
        </a:spcBef>
        <a:buNone/>
        <a:defRPr sz="3300" kern="1200">
          <a:solidFill>
            <a:schemeClr val="tx1"/>
          </a:solidFill>
          <a:latin typeface="+mj-lt"/>
          <a:ea typeface="+mj-ea"/>
          <a:cs typeface="+mj-cs"/>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mn-lt"/>
          <a:ea typeface="+mn-ea"/>
          <a:cs typeface="+mn-cs"/>
        </a:defRPr>
      </a:lvl1pPr>
      <a:lvl2pPr marL="557213" indent="-214313" algn="l" defTabSz="342900" rtl="0" eaLnBrk="1" latinLnBrk="0" hangingPunct="1">
        <a:spcBef>
          <a:spcPct val="20000"/>
        </a:spcBef>
        <a:buFont typeface="Arial"/>
        <a:buChar char="–"/>
        <a:defRPr sz="2100" kern="1200">
          <a:solidFill>
            <a:schemeClr val="tx1"/>
          </a:solidFill>
          <a:latin typeface="+mn-lt"/>
          <a:ea typeface="+mn-ea"/>
          <a:cs typeface="+mn-cs"/>
        </a:defRPr>
      </a:lvl2pPr>
      <a:lvl3pPr marL="857250" indent="-171450" algn="l" defTabSz="342900" rtl="0" eaLnBrk="1" latinLnBrk="0" hangingPunct="1">
        <a:spcBef>
          <a:spcPct val="20000"/>
        </a:spcBef>
        <a:buFont typeface="Arial"/>
        <a:buChar char="•"/>
        <a:defRPr sz="1800" kern="1200">
          <a:solidFill>
            <a:schemeClr val="tx1"/>
          </a:solidFill>
          <a:latin typeface="+mn-lt"/>
          <a:ea typeface="+mn-ea"/>
          <a:cs typeface="+mn-cs"/>
        </a:defRPr>
      </a:lvl3pPr>
      <a:lvl4pPr marL="1200150" indent="-171450" algn="l" defTabSz="342900" rtl="0" eaLnBrk="1" latinLnBrk="0" hangingPunct="1">
        <a:spcBef>
          <a:spcPct val="20000"/>
        </a:spcBef>
        <a:buFont typeface="Arial"/>
        <a:buChar char="–"/>
        <a:defRPr sz="1500" kern="1200">
          <a:solidFill>
            <a:schemeClr val="tx1"/>
          </a:solidFill>
          <a:latin typeface="+mn-lt"/>
          <a:ea typeface="+mn-ea"/>
          <a:cs typeface="+mn-cs"/>
        </a:defRPr>
      </a:lvl4pPr>
      <a:lvl5pPr marL="1543050" indent="-171450" algn="l" defTabSz="342900" rtl="0" eaLnBrk="1" latinLnBrk="0" hangingPunct="1">
        <a:spcBef>
          <a:spcPct val="20000"/>
        </a:spcBef>
        <a:buFont typeface="Arial"/>
        <a:buChar char="»"/>
        <a:defRPr sz="1500" kern="1200">
          <a:solidFill>
            <a:schemeClr val="tx1"/>
          </a:solidFill>
          <a:latin typeface="+mn-lt"/>
          <a:ea typeface="+mn-ea"/>
          <a:cs typeface="+mn-cs"/>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3.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tiff"/><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891105"/>
            <a:ext cx="9137087" cy="2154323"/>
          </a:xfrm>
          <a:prstGeom prst="rect">
            <a:avLst/>
          </a:prstGeom>
          <a:noFill/>
        </p:spPr>
        <p:txBody>
          <a:bodyPr wrap="square" lIns="91328" tIns="45664" rIns="91328" bIns="45664" rtlCol="0">
            <a:spAutoFit/>
          </a:bodyPr>
          <a:lstStyle/>
          <a:p>
            <a:pPr algn="ctr"/>
            <a:r>
              <a:rPr lang="en-US" b="1" dirty="0">
                <a:solidFill>
                  <a:srgbClr val="C00000"/>
                </a:solidFill>
                <a:latin typeface="Arial" panose="020B0604020202020204" pitchFamily="34" charset="0"/>
              </a:rPr>
              <a:t>Preparation for Review of </a:t>
            </a:r>
          </a:p>
          <a:p>
            <a:pPr algn="ctr"/>
            <a:r>
              <a:rPr lang="en-US" b="1" dirty="0">
                <a:solidFill>
                  <a:srgbClr val="C00000"/>
                </a:solidFill>
                <a:latin typeface="Arial" panose="020B0604020202020204" pitchFamily="34" charset="0"/>
              </a:rPr>
              <a:t>Civil Engineering and Infrastructure for Experimental Sites (3-4 October, 2022) </a:t>
            </a:r>
            <a:endParaRPr lang="en-GB" dirty="0">
              <a:solidFill>
                <a:srgbClr val="C00000"/>
              </a:solidFill>
            </a:endParaRPr>
          </a:p>
          <a:p>
            <a:pPr algn="ctr"/>
            <a:endParaRPr lang="en-GB" sz="1000" b="1" dirty="0">
              <a:solidFill>
                <a:srgbClr val="FF0000"/>
              </a:solidFill>
            </a:endParaRPr>
          </a:p>
          <a:p>
            <a:pPr algn="ctr"/>
            <a:endParaRPr lang="en-GB" sz="2000" b="1" dirty="0">
              <a:solidFill>
                <a:srgbClr val="000090"/>
              </a:solidFill>
            </a:endParaRPr>
          </a:p>
          <a:p>
            <a:pPr algn="ctr"/>
            <a:r>
              <a:rPr lang="en-GB" sz="1600" b="1" dirty="0"/>
              <a:t>W. Riegler</a:t>
            </a:r>
          </a:p>
          <a:p>
            <a:pPr algn="ctr"/>
            <a:r>
              <a:rPr lang="en-GB" sz="2000" b="1" dirty="0">
                <a:solidFill>
                  <a:srgbClr val="000000"/>
                </a:solidFill>
              </a:rPr>
              <a:t> </a:t>
            </a:r>
            <a:endParaRPr lang="en-GB" sz="1600" b="1" dirty="0">
              <a:solidFill>
                <a:srgbClr val="000000"/>
              </a:solidFill>
            </a:endParaRPr>
          </a:p>
          <a:p>
            <a:pPr algn="ctr"/>
            <a:r>
              <a:rPr lang="en-GB" sz="1600" b="1" dirty="0">
                <a:solidFill>
                  <a:srgbClr val="000000"/>
                </a:solidFill>
              </a:rPr>
              <a:t>Sept. 2</a:t>
            </a:r>
            <a:r>
              <a:rPr lang="en-GB" sz="1600" b="1" baseline="30000" dirty="0">
                <a:solidFill>
                  <a:srgbClr val="000000"/>
                </a:solidFill>
              </a:rPr>
              <a:t>nd</a:t>
            </a:r>
            <a:r>
              <a:rPr lang="en-GB" sz="1600" b="1" dirty="0">
                <a:solidFill>
                  <a:srgbClr val="000000"/>
                </a:solidFill>
              </a:rPr>
              <a:t>, 2022</a:t>
            </a:r>
          </a:p>
          <a:p>
            <a:pPr algn="ctr"/>
            <a:r>
              <a:rPr lang="en-GB" sz="1600" b="1" dirty="0">
                <a:solidFill>
                  <a:srgbClr val="000000"/>
                </a:solidFill>
              </a:rPr>
              <a:t> </a:t>
            </a:r>
          </a:p>
        </p:txBody>
      </p:sp>
    </p:spTree>
    <p:extLst>
      <p:ext uri="{BB962C8B-B14F-4D97-AF65-F5344CB8AC3E}">
        <p14:creationId xmlns:p14="http://schemas.microsoft.com/office/powerpoint/2010/main" val="26501554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18073" r="15997" b="13466"/>
          <a:stretch/>
        </p:blipFill>
        <p:spPr>
          <a:xfrm>
            <a:off x="179512" y="699542"/>
            <a:ext cx="4536504" cy="4096455"/>
          </a:xfrm>
          <a:prstGeom prst="rect">
            <a:avLst/>
          </a:prstGeom>
        </p:spPr>
      </p:pic>
      <p:sp>
        <p:nvSpPr>
          <p:cNvPr id="3" name="TextBox 2"/>
          <p:cNvSpPr txBox="1"/>
          <p:nvPr/>
        </p:nvSpPr>
        <p:spPr>
          <a:xfrm>
            <a:off x="0" y="17425"/>
            <a:ext cx="9144000" cy="399996"/>
          </a:xfrm>
          <a:prstGeom prst="rect">
            <a:avLst/>
          </a:prstGeom>
          <a:noFill/>
        </p:spPr>
        <p:txBody>
          <a:bodyPr wrap="square" lIns="91328" tIns="45664" rIns="91328" bIns="45664" rtlCol="0">
            <a:spAutoFit/>
          </a:bodyPr>
          <a:lstStyle/>
          <a:p>
            <a:pPr algn="ctr"/>
            <a:r>
              <a:rPr lang="en-GB" sz="2000" b="1" dirty="0">
                <a:solidFill>
                  <a:srgbClr val="FF0000"/>
                </a:solidFill>
              </a:rPr>
              <a:t>Radiation Studies for L=3x10</a:t>
            </a:r>
            <a:r>
              <a:rPr lang="en-GB" sz="2000" b="1" baseline="30000" dirty="0">
                <a:solidFill>
                  <a:srgbClr val="FF0000"/>
                </a:solidFill>
              </a:rPr>
              <a:t>36 </a:t>
            </a:r>
            <a:r>
              <a:rPr lang="en-GB" sz="2000" b="1" dirty="0">
                <a:solidFill>
                  <a:srgbClr val="FF0000"/>
                </a:solidFill>
              </a:rPr>
              <a:t>cm</a:t>
            </a:r>
            <a:r>
              <a:rPr lang="en-GB" sz="2000" b="1" baseline="30000" dirty="0">
                <a:solidFill>
                  <a:srgbClr val="FF0000"/>
                </a:solidFill>
              </a:rPr>
              <a:t>-2</a:t>
            </a:r>
            <a:r>
              <a:rPr lang="en-GB" sz="2000" b="1" dirty="0">
                <a:solidFill>
                  <a:srgbClr val="FF0000"/>
                </a:solidFill>
              </a:rPr>
              <a:t>s</a:t>
            </a:r>
            <a:r>
              <a:rPr lang="en-GB" sz="2000" b="1" baseline="30000" dirty="0">
                <a:solidFill>
                  <a:srgbClr val="FF0000"/>
                </a:solidFill>
              </a:rPr>
              <a:t>-1</a:t>
            </a:r>
            <a:r>
              <a:rPr lang="en-GB" sz="2000" b="1" dirty="0">
                <a:solidFill>
                  <a:srgbClr val="FF0000"/>
                </a:solidFill>
              </a:rPr>
              <a:t> and 30ab</a:t>
            </a:r>
            <a:r>
              <a:rPr lang="en-GB" sz="2000" b="1" baseline="30000" dirty="0">
                <a:solidFill>
                  <a:srgbClr val="FF0000"/>
                </a:solidFill>
              </a:rPr>
              <a:t>-1</a:t>
            </a:r>
            <a:endParaRPr lang="en-GB" sz="2000" b="1" baseline="30000" dirty="0">
              <a:solidFill>
                <a:srgbClr val="FF0000"/>
              </a:solidFill>
              <a:latin typeface="Calibri"/>
            </a:endParaRPr>
          </a:p>
        </p:txBody>
      </p:sp>
      <p:sp>
        <p:nvSpPr>
          <p:cNvPr id="4" name="Rectangle 3"/>
          <p:cNvSpPr/>
          <p:nvPr/>
        </p:nvSpPr>
        <p:spPr>
          <a:xfrm>
            <a:off x="5004048" y="1419622"/>
            <a:ext cx="3168352" cy="461665"/>
          </a:xfrm>
          <a:prstGeom prst="rect">
            <a:avLst/>
          </a:prstGeom>
        </p:spPr>
        <p:txBody>
          <a:bodyPr wrap="square">
            <a:spAutoFit/>
          </a:bodyPr>
          <a:lstStyle/>
          <a:p>
            <a:pPr lvl="0"/>
            <a:r>
              <a:rPr lang="en-GB" sz="1200" dirty="0">
                <a:solidFill>
                  <a:srgbClr val="002060"/>
                </a:solidFill>
              </a:rPr>
              <a:t>Dose of 300MGy in the first tracker layers.</a:t>
            </a:r>
          </a:p>
          <a:p>
            <a:pPr lvl="0"/>
            <a:r>
              <a:rPr lang="en-GB" sz="1200" dirty="0">
                <a:solidFill>
                  <a:srgbClr val="002060"/>
                </a:solidFill>
              </a:rPr>
              <a:t>&lt;10kGy in HCAL barrel and extended barrel.</a:t>
            </a:r>
          </a:p>
        </p:txBody>
      </p:sp>
      <p:sp>
        <p:nvSpPr>
          <p:cNvPr id="5" name="Rectangle 4"/>
          <p:cNvSpPr/>
          <p:nvPr/>
        </p:nvSpPr>
        <p:spPr>
          <a:xfrm>
            <a:off x="5076056" y="3363838"/>
            <a:ext cx="3168352" cy="646331"/>
          </a:xfrm>
          <a:prstGeom prst="rect">
            <a:avLst/>
          </a:prstGeom>
        </p:spPr>
        <p:txBody>
          <a:bodyPr wrap="square">
            <a:spAutoFit/>
          </a:bodyPr>
          <a:lstStyle/>
          <a:p>
            <a:pPr lvl="0"/>
            <a:r>
              <a:rPr lang="en-GB" sz="1200" dirty="0">
                <a:solidFill>
                  <a:schemeClr val="accent3">
                    <a:lumMod val="50000"/>
                  </a:schemeClr>
                </a:solidFill>
              </a:rPr>
              <a:t>Dose from activation towards the end of FCC operation, 1 week of cooldown, so significant decrease for 1month, 1 year. </a:t>
            </a:r>
          </a:p>
        </p:txBody>
      </p:sp>
    </p:spTree>
    <p:extLst>
      <p:ext uri="{BB962C8B-B14F-4D97-AF65-F5344CB8AC3E}">
        <p14:creationId xmlns:p14="http://schemas.microsoft.com/office/powerpoint/2010/main" val="14405692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11560" y="1059582"/>
            <a:ext cx="7200800" cy="3639812"/>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FCC-</a:t>
            </a:r>
            <a:r>
              <a:rPr lang="en-GB" sz="2400" b="1" dirty="0" err="1">
                <a:solidFill>
                  <a:srgbClr val="FF0000"/>
                </a:solidFill>
              </a:rPr>
              <a:t>hh</a:t>
            </a:r>
            <a:r>
              <a:rPr lang="en-GB" sz="2400" b="1" dirty="0">
                <a:solidFill>
                  <a:srgbClr val="FF0000"/>
                </a:solidFill>
              </a:rPr>
              <a:t> Reference Detector Cavern</a:t>
            </a:r>
            <a:endParaRPr lang="en-GB" sz="2400" b="1" dirty="0">
              <a:solidFill>
                <a:srgbClr val="FF0000"/>
              </a:solidFill>
              <a:latin typeface="Calibri"/>
            </a:endParaRPr>
          </a:p>
        </p:txBody>
      </p:sp>
      <p:sp>
        <p:nvSpPr>
          <p:cNvPr id="4" name="TextBox 3"/>
          <p:cNvSpPr txBox="1"/>
          <p:nvPr/>
        </p:nvSpPr>
        <p:spPr>
          <a:xfrm>
            <a:off x="3311860" y="1328710"/>
            <a:ext cx="2063028" cy="1200329"/>
          </a:xfrm>
          <a:prstGeom prst="rect">
            <a:avLst/>
          </a:prstGeom>
          <a:noFill/>
        </p:spPr>
        <p:txBody>
          <a:bodyPr wrap="square" rtlCol="0">
            <a:spAutoFit/>
          </a:bodyPr>
          <a:lstStyle/>
          <a:p>
            <a:r>
              <a:rPr lang="en-US" sz="1200" dirty="0">
                <a:solidFill>
                  <a:srgbClr val="002060"/>
                </a:solidFill>
                <a:sym typeface="Wingdings"/>
              </a:rPr>
              <a:t>Distance of 50m for</a:t>
            </a:r>
          </a:p>
          <a:p>
            <a:pPr marL="171450" indent="-171450">
              <a:buFont typeface="Arial" charset="0"/>
              <a:buChar char="•"/>
            </a:pPr>
            <a:r>
              <a:rPr lang="en-US" sz="1200" dirty="0">
                <a:solidFill>
                  <a:srgbClr val="008F00"/>
                </a:solidFill>
                <a:sym typeface="Wingdings"/>
              </a:rPr>
              <a:t>civil engineering</a:t>
            </a:r>
          </a:p>
          <a:p>
            <a:pPr marL="171450" indent="-171450">
              <a:buFont typeface="Arial" charset="0"/>
              <a:buChar char="•"/>
            </a:pPr>
            <a:r>
              <a:rPr lang="en-US" sz="1200" dirty="0">
                <a:solidFill>
                  <a:srgbClr val="008F00"/>
                </a:solidFill>
                <a:sym typeface="Wingdings"/>
              </a:rPr>
              <a:t>stray field reduction</a:t>
            </a:r>
          </a:p>
          <a:p>
            <a:pPr marL="171450" indent="-171450">
              <a:buFont typeface="Arial" charset="0"/>
              <a:buChar char="•"/>
            </a:pPr>
            <a:r>
              <a:rPr lang="en-US" sz="1200" dirty="0">
                <a:solidFill>
                  <a:srgbClr val="008F00"/>
                </a:solidFill>
                <a:sym typeface="Wingdings"/>
              </a:rPr>
              <a:t>Radiation shielding (10-15m would be sufficient)</a:t>
            </a:r>
          </a:p>
          <a:p>
            <a:endParaRPr lang="en-US" sz="1200" b="1" dirty="0">
              <a:solidFill>
                <a:srgbClr val="002060"/>
              </a:solidFill>
              <a:sym typeface="Wingdings"/>
            </a:endParaRPr>
          </a:p>
        </p:txBody>
      </p:sp>
      <p:sp>
        <p:nvSpPr>
          <p:cNvPr id="5" name="Rectangle 4"/>
          <p:cNvSpPr/>
          <p:nvPr/>
        </p:nvSpPr>
        <p:spPr>
          <a:xfrm>
            <a:off x="7253938" y="1728819"/>
            <a:ext cx="1116844" cy="276999"/>
          </a:xfrm>
          <a:prstGeom prst="rect">
            <a:avLst/>
          </a:prstGeom>
        </p:spPr>
        <p:txBody>
          <a:bodyPr wrap="none">
            <a:spAutoFit/>
          </a:bodyPr>
          <a:lstStyle/>
          <a:p>
            <a:pPr lvl="0"/>
            <a:r>
              <a:rPr lang="en-US" sz="1200" b="1">
                <a:solidFill>
                  <a:srgbClr val="002060"/>
                </a:solidFill>
                <a:sym typeface="Wingdings"/>
              </a:rPr>
              <a:t>Service Cavern</a:t>
            </a:r>
            <a:endParaRPr lang="en-US" sz="1200" b="1" dirty="0">
              <a:solidFill>
                <a:srgbClr val="002060"/>
              </a:solidFill>
              <a:sym typeface="Wingdings"/>
            </a:endParaRPr>
          </a:p>
        </p:txBody>
      </p:sp>
      <p:sp>
        <p:nvSpPr>
          <p:cNvPr id="6" name="Rectangle 5"/>
          <p:cNvSpPr/>
          <p:nvPr/>
        </p:nvSpPr>
        <p:spPr>
          <a:xfrm>
            <a:off x="323528" y="1728819"/>
            <a:ext cx="1215654" cy="276999"/>
          </a:xfrm>
          <a:prstGeom prst="rect">
            <a:avLst/>
          </a:prstGeom>
        </p:spPr>
        <p:txBody>
          <a:bodyPr wrap="none">
            <a:spAutoFit/>
          </a:bodyPr>
          <a:lstStyle/>
          <a:p>
            <a:pPr lvl="0"/>
            <a:r>
              <a:rPr lang="en-US" sz="1200" b="1" dirty="0">
                <a:solidFill>
                  <a:srgbClr val="002060"/>
                </a:solidFill>
                <a:sym typeface="Wingdings"/>
              </a:rPr>
              <a:t>Detector Cavern</a:t>
            </a:r>
          </a:p>
        </p:txBody>
      </p:sp>
      <p:sp>
        <p:nvSpPr>
          <p:cNvPr id="7" name="TextBox 6">
            <a:extLst>
              <a:ext uri="{FF2B5EF4-FFF2-40B4-BE49-F238E27FC236}">
                <a16:creationId xmlns:a16="http://schemas.microsoft.com/office/drawing/2014/main" id="{90D50523-95F7-344D-A5B5-965CF57E616F}"/>
              </a:ext>
            </a:extLst>
          </p:cNvPr>
          <p:cNvSpPr txBox="1"/>
          <p:nvPr/>
        </p:nvSpPr>
        <p:spPr>
          <a:xfrm>
            <a:off x="1618537" y="813361"/>
            <a:ext cx="1221809" cy="246221"/>
          </a:xfrm>
          <a:prstGeom prst="rect">
            <a:avLst/>
          </a:prstGeom>
          <a:noFill/>
        </p:spPr>
        <p:txBody>
          <a:bodyPr wrap="none" rtlCol="0">
            <a:spAutoFit/>
          </a:bodyPr>
          <a:lstStyle/>
          <a:p>
            <a:r>
              <a:rPr lang="en-GB" sz="1000" dirty="0"/>
              <a:t>Shaft diameter 15m</a:t>
            </a:r>
          </a:p>
        </p:txBody>
      </p:sp>
    </p:spTree>
    <p:extLst>
      <p:ext uri="{BB962C8B-B14F-4D97-AF65-F5344CB8AC3E}">
        <p14:creationId xmlns:p14="http://schemas.microsoft.com/office/powerpoint/2010/main" val="19617907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7477" t="8998" r="4487"/>
          <a:stretch/>
        </p:blipFill>
        <p:spPr>
          <a:xfrm>
            <a:off x="1143000" y="92468"/>
            <a:ext cx="4355460" cy="3273155"/>
          </a:xfrm>
          <a:prstGeom prst="rect">
            <a:avLst/>
          </a:prstGeom>
        </p:spPr>
      </p:pic>
      <p:pic>
        <p:nvPicPr>
          <p:cNvPr id="5" name="Picture 4"/>
          <p:cNvPicPr>
            <a:picLocks noChangeAspect="1"/>
          </p:cNvPicPr>
          <p:nvPr/>
        </p:nvPicPr>
        <p:blipFill>
          <a:blip r:embed="rId3"/>
          <a:stretch>
            <a:fillRect/>
          </a:stretch>
        </p:blipFill>
        <p:spPr>
          <a:xfrm>
            <a:off x="4081875" y="3115975"/>
            <a:ext cx="3887592" cy="1851444"/>
          </a:xfrm>
          <a:prstGeom prst="rect">
            <a:avLst/>
          </a:prstGeom>
        </p:spPr>
      </p:pic>
      <p:sp>
        <p:nvSpPr>
          <p:cNvPr id="6" name="TextBox 5"/>
          <p:cNvSpPr txBox="1"/>
          <p:nvPr/>
        </p:nvSpPr>
        <p:spPr>
          <a:xfrm>
            <a:off x="6469196" y="458180"/>
            <a:ext cx="864147" cy="415498"/>
          </a:xfrm>
          <a:prstGeom prst="rect">
            <a:avLst/>
          </a:prstGeom>
          <a:noFill/>
        </p:spPr>
        <p:txBody>
          <a:bodyPr wrap="none" rtlCol="0">
            <a:spAutoFit/>
          </a:bodyPr>
          <a:lstStyle/>
          <a:p>
            <a:pPr defTabSz="342900"/>
            <a:r>
              <a:rPr lang="de-DE" sz="2100" b="1" dirty="0">
                <a:solidFill>
                  <a:srgbClr val="FF0000"/>
                </a:solidFill>
                <a:latin typeface="Calibri"/>
              </a:rPr>
              <a:t>ATLAS</a:t>
            </a:r>
          </a:p>
        </p:txBody>
      </p:sp>
      <p:cxnSp>
        <p:nvCxnSpPr>
          <p:cNvPr id="7" name="Straight Arrow Connector 6"/>
          <p:cNvCxnSpPr/>
          <p:nvPr/>
        </p:nvCxnSpPr>
        <p:spPr>
          <a:xfrm flipV="1">
            <a:off x="2918475" y="2891083"/>
            <a:ext cx="1035694" cy="59179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1901275" y="3301303"/>
            <a:ext cx="628814" cy="19081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flipV="1">
            <a:off x="3766640" y="2080517"/>
            <a:ext cx="0" cy="665957"/>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15" name="TextBox 14"/>
          <p:cNvSpPr txBox="1"/>
          <p:nvPr/>
        </p:nvSpPr>
        <p:spPr>
          <a:xfrm>
            <a:off x="3314353" y="3227123"/>
            <a:ext cx="498855" cy="300082"/>
          </a:xfrm>
          <a:prstGeom prst="rect">
            <a:avLst/>
          </a:prstGeom>
          <a:noFill/>
        </p:spPr>
        <p:txBody>
          <a:bodyPr wrap="none" rtlCol="0">
            <a:spAutoFit/>
          </a:bodyPr>
          <a:lstStyle/>
          <a:p>
            <a:pPr defTabSz="342900"/>
            <a:r>
              <a:rPr lang="de-DE" sz="1350" dirty="0">
                <a:solidFill>
                  <a:prstClr val="black"/>
                </a:solidFill>
                <a:latin typeface="Calibri"/>
              </a:rPr>
              <a:t>50m</a:t>
            </a:r>
          </a:p>
        </p:txBody>
      </p:sp>
      <p:sp>
        <p:nvSpPr>
          <p:cNvPr id="16" name="TextBox 15"/>
          <p:cNvSpPr txBox="1"/>
          <p:nvPr/>
        </p:nvSpPr>
        <p:spPr>
          <a:xfrm>
            <a:off x="1810382" y="3383521"/>
            <a:ext cx="498855" cy="300082"/>
          </a:xfrm>
          <a:prstGeom prst="rect">
            <a:avLst/>
          </a:prstGeom>
          <a:noFill/>
        </p:spPr>
        <p:txBody>
          <a:bodyPr wrap="none" rtlCol="0">
            <a:spAutoFit/>
          </a:bodyPr>
          <a:lstStyle/>
          <a:p>
            <a:pPr defTabSz="342900"/>
            <a:r>
              <a:rPr lang="de-DE" sz="1350" dirty="0">
                <a:solidFill>
                  <a:prstClr val="black"/>
                </a:solidFill>
                <a:latin typeface="Calibri"/>
              </a:rPr>
              <a:t>30m</a:t>
            </a:r>
          </a:p>
        </p:txBody>
      </p:sp>
      <p:sp>
        <p:nvSpPr>
          <p:cNvPr id="17" name="TextBox 16"/>
          <p:cNvSpPr txBox="1"/>
          <p:nvPr/>
        </p:nvSpPr>
        <p:spPr>
          <a:xfrm>
            <a:off x="3789218" y="2351225"/>
            <a:ext cx="498855" cy="300082"/>
          </a:xfrm>
          <a:prstGeom prst="rect">
            <a:avLst/>
          </a:prstGeom>
          <a:noFill/>
        </p:spPr>
        <p:txBody>
          <a:bodyPr wrap="none" rtlCol="0">
            <a:spAutoFit/>
          </a:bodyPr>
          <a:lstStyle/>
          <a:p>
            <a:pPr defTabSz="342900"/>
            <a:r>
              <a:rPr lang="de-DE" sz="1350" dirty="0">
                <a:solidFill>
                  <a:prstClr val="black"/>
                </a:solidFill>
                <a:latin typeface="Calibri"/>
              </a:rPr>
              <a:t>35m</a:t>
            </a:r>
          </a:p>
        </p:txBody>
      </p:sp>
      <p:cxnSp>
        <p:nvCxnSpPr>
          <p:cNvPr id="19" name="Straight Arrow Connector 18"/>
          <p:cNvCxnSpPr/>
          <p:nvPr/>
        </p:nvCxnSpPr>
        <p:spPr>
          <a:xfrm flipH="1">
            <a:off x="2872239" y="1840102"/>
            <a:ext cx="1775473" cy="24041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a:off x="3140410" y="1524043"/>
            <a:ext cx="1507302" cy="13279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4760258" y="1379836"/>
            <a:ext cx="1310359" cy="300082"/>
          </a:xfrm>
          <a:prstGeom prst="rect">
            <a:avLst/>
          </a:prstGeom>
          <a:noFill/>
        </p:spPr>
        <p:txBody>
          <a:bodyPr wrap="none" rtlCol="0">
            <a:spAutoFit/>
          </a:bodyPr>
          <a:lstStyle/>
          <a:p>
            <a:pPr defTabSz="342900"/>
            <a:r>
              <a:rPr lang="de-DE" sz="1350" dirty="0">
                <a:solidFill>
                  <a:prstClr val="black"/>
                </a:solidFill>
                <a:latin typeface="Calibri"/>
              </a:rPr>
              <a:t>12.6m </a:t>
            </a:r>
            <a:r>
              <a:rPr lang="de-DE" sz="1350" dirty="0" err="1">
                <a:solidFill>
                  <a:prstClr val="black"/>
                </a:solidFill>
                <a:latin typeface="Calibri"/>
              </a:rPr>
              <a:t>diameter</a:t>
            </a:r>
            <a:endParaRPr lang="de-DE" sz="1350" dirty="0">
              <a:solidFill>
                <a:prstClr val="black"/>
              </a:solidFill>
              <a:latin typeface="Calibri"/>
            </a:endParaRPr>
          </a:p>
        </p:txBody>
      </p:sp>
      <p:sp>
        <p:nvSpPr>
          <p:cNvPr id="26" name="TextBox 25"/>
          <p:cNvSpPr txBox="1"/>
          <p:nvPr/>
        </p:nvSpPr>
        <p:spPr>
          <a:xfrm>
            <a:off x="4760258" y="1701602"/>
            <a:ext cx="1178912" cy="300082"/>
          </a:xfrm>
          <a:prstGeom prst="rect">
            <a:avLst/>
          </a:prstGeom>
          <a:noFill/>
        </p:spPr>
        <p:txBody>
          <a:bodyPr wrap="none" rtlCol="0">
            <a:spAutoFit/>
          </a:bodyPr>
          <a:lstStyle/>
          <a:p>
            <a:pPr defTabSz="342900"/>
            <a:r>
              <a:rPr lang="de-DE" sz="1350" dirty="0">
                <a:solidFill>
                  <a:prstClr val="black"/>
                </a:solidFill>
                <a:latin typeface="Calibri"/>
              </a:rPr>
              <a:t>18m </a:t>
            </a:r>
            <a:r>
              <a:rPr lang="de-DE" sz="1350" dirty="0" err="1">
                <a:solidFill>
                  <a:prstClr val="black"/>
                </a:solidFill>
                <a:latin typeface="Calibri"/>
              </a:rPr>
              <a:t>diameter</a:t>
            </a:r>
            <a:endParaRPr lang="de-DE" sz="1350" dirty="0">
              <a:solidFill>
                <a:prstClr val="black"/>
              </a:solidFill>
              <a:latin typeface="Calibri"/>
            </a:endParaRPr>
          </a:p>
        </p:txBody>
      </p:sp>
      <p:sp>
        <p:nvSpPr>
          <p:cNvPr id="2" name="TextBox 1">
            <a:extLst>
              <a:ext uri="{FF2B5EF4-FFF2-40B4-BE49-F238E27FC236}">
                <a16:creationId xmlns:a16="http://schemas.microsoft.com/office/drawing/2014/main" id="{E44B0E61-0FB6-DB41-9095-E82CA933E646}"/>
              </a:ext>
            </a:extLst>
          </p:cNvPr>
          <p:cNvSpPr txBox="1"/>
          <p:nvPr/>
        </p:nvSpPr>
        <p:spPr>
          <a:xfrm>
            <a:off x="286772" y="4044543"/>
            <a:ext cx="3277008" cy="276999"/>
          </a:xfrm>
          <a:prstGeom prst="rect">
            <a:avLst/>
          </a:prstGeom>
          <a:noFill/>
        </p:spPr>
        <p:txBody>
          <a:bodyPr wrap="square" rtlCol="0">
            <a:spAutoFit/>
          </a:bodyPr>
          <a:lstStyle/>
          <a:p>
            <a:r>
              <a:rPr lang="en-GB" sz="1200" dirty="0">
                <a:solidFill>
                  <a:schemeClr val="accent1">
                    <a:lumMod val="50000"/>
                  </a:schemeClr>
                </a:solidFill>
              </a:rPr>
              <a:t>Two shafts to the main cavern.</a:t>
            </a:r>
          </a:p>
        </p:txBody>
      </p:sp>
    </p:spTree>
    <p:extLst>
      <p:ext uri="{BB962C8B-B14F-4D97-AF65-F5344CB8AC3E}">
        <p14:creationId xmlns:p14="http://schemas.microsoft.com/office/powerpoint/2010/main" val="28290374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1235473" y="428626"/>
            <a:ext cx="6482330" cy="4045517"/>
          </a:xfrm>
          <a:prstGeom prst="rect">
            <a:avLst/>
          </a:prstGeom>
        </p:spPr>
      </p:pic>
      <p:sp>
        <p:nvSpPr>
          <p:cNvPr id="4" name="TextBox 3"/>
          <p:cNvSpPr txBox="1"/>
          <p:nvPr/>
        </p:nvSpPr>
        <p:spPr>
          <a:xfrm>
            <a:off x="1383202" y="80102"/>
            <a:ext cx="689612" cy="415498"/>
          </a:xfrm>
          <a:prstGeom prst="rect">
            <a:avLst/>
          </a:prstGeom>
          <a:noFill/>
        </p:spPr>
        <p:txBody>
          <a:bodyPr wrap="none" rtlCol="0">
            <a:spAutoFit/>
          </a:bodyPr>
          <a:lstStyle/>
          <a:p>
            <a:pPr defTabSz="342900"/>
            <a:r>
              <a:rPr lang="de-DE" sz="2100" b="1" dirty="0">
                <a:solidFill>
                  <a:srgbClr val="FF0000"/>
                </a:solidFill>
                <a:latin typeface="Calibri"/>
              </a:rPr>
              <a:t>CMS</a:t>
            </a:r>
          </a:p>
        </p:txBody>
      </p:sp>
      <p:cxnSp>
        <p:nvCxnSpPr>
          <p:cNvPr id="5" name="Straight Connector 4"/>
          <p:cNvCxnSpPr/>
          <p:nvPr/>
        </p:nvCxnSpPr>
        <p:spPr>
          <a:xfrm>
            <a:off x="3949701" y="428625"/>
            <a:ext cx="3104999"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4565352" y="920750"/>
            <a:ext cx="0" cy="1566000"/>
          </a:xfrm>
          <a:prstGeom prst="line">
            <a:avLst/>
          </a:prstGeom>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5955952" y="165649"/>
            <a:ext cx="498855" cy="300082"/>
          </a:xfrm>
          <a:prstGeom prst="rect">
            <a:avLst/>
          </a:prstGeom>
          <a:noFill/>
        </p:spPr>
        <p:txBody>
          <a:bodyPr wrap="none" rtlCol="0">
            <a:spAutoFit/>
          </a:bodyPr>
          <a:lstStyle/>
          <a:p>
            <a:pPr defTabSz="342900"/>
            <a:r>
              <a:rPr lang="de-DE" sz="1350" dirty="0">
                <a:solidFill>
                  <a:prstClr val="black"/>
                </a:solidFill>
                <a:latin typeface="Calibri"/>
              </a:rPr>
              <a:t>50m</a:t>
            </a:r>
          </a:p>
        </p:txBody>
      </p:sp>
      <p:sp>
        <p:nvSpPr>
          <p:cNvPr id="10" name="TextBox 9"/>
          <p:cNvSpPr txBox="1"/>
          <p:nvPr/>
        </p:nvSpPr>
        <p:spPr>
          <a:xfrm>
            <a:off x="4565353" y="1144099"/>
            <a:ext cx="498855" cy="300082"/>
          </a:xfrm>
          <a:prstGeom prst="rect">
            <a:avLst/>
          </a:prstGeom>
          <a:noFill/>
        </p:spPr>
        <p:txBody>
          <a:bodyPr wrap="none" rtlCol="0">
            <a:spAutoFit/>
          </a:bodyPr>
          <a:lstStyle/>
          <a:p>
            <a:pPr defTabSz="342900"/>
            <a:r>
              <a:rPr lang="de-DE" sz="1350" dirty="0">
                <a:solidFill>
                  <a:prstClr val="black"/>
                </a:solidFill>
                <a:latin typeface="Calibri"/>
              </a:rPr>
              <a:t>27m</a:t>
            </a:r>
          </a:p>
        </p:txBody>
      </p:sp>
      <p:cxnSp>
        <p:nvCxnSpPr>
          <p:cNvPr id="11" name="Straight Connector 10"/>
          <p:cNvCxnSpPr/>
          <p:nvPr/>
        </p:nvCxnSpPr>
        <p:spPr>
          <a:xfrm>
            <a:off x="1866901" y="3470276"/>
            <a:ext cx="4914899" cy="0"/>
          </a:xfrm>
          <a:prstGeom prst="line">
            <a:avLst/>
          </a:prstGeom>
        </p:spPr>
        <p:style>
          <a:lnRef idx="2">
            <a:schemeClr val="accent1"/>
          </a:lnRef>
          <a:fillRef idx="0">
            <a:schemeClr val="accent1"/>
          </a:fillRef>
          <a:effectRef idx="1">
            <a:schemeClr val="accent1"/>
          </a:effectRef>
          <a:fontRef idx="minor">
            <a:schemeClr val="tx1"/>
          </a:fontRef>
        </p:style>
      </p:cxnSp>
      <p:sp>
        <p:nvSpPr>
          <p:cNvPr id="13" name="TextBox 12"/>
          <p:cNvSpPr txBox="1"/>
          <p:nvPr/>
        </p:nvSpPr>
        <p:spPr>
          <a:xfrm>
            <a:off x="3699247" y="3200176"/>
            <a:ext cx="498855" cy="300082"/>
          </a:xfrm>
          <a:prstGeom prst="rect">
            <a:avLst/>
          </a:prstGeom>
          <a:noFill/>
        </p:spPr>
        <p:txBody>
          <a:bodyPr wrap="none" rtlCol="0">
            <a:spAutoFit/>
          </a:bodyPr>
          <a:lstStyle/>
          <a:p>
            <a:pPr defTabSz="342900"/>
            <a:r>
              <a:rPr lang="de-DE" sz="1350" dirty="0">
                <a:solidFill>
                  <a:prstClr val="black"/>
                </a:solidFill>
                <a:latin typeface="Calibri"/>
              </a:rPr>
              <a:t>84m</a:t>
            </a:r>
          </a:p>
        </p:txBody>
      </p:sp>
      <p:cxnSp>
        <p:nvCxnSpPr>
          <p:cNvPr id="14" name="Straight Connector 13"/>
          <p:cNvCxnSpPr/>
          <p:nvPr/>
        </p:nvCxnSpPr>
        <p:spPr>
          <a:xfrm>
            <a:off x="4425652" y="2908300"/>
            <a:ext cx="0" cy="1074876"/>
          </a:xfrm>
          <a:prstGeom prst="line">
            <a:avLst/>
          </a:prstGeom>
        </p:spPr>
        <p:style>
          <a:lnRef idx="2">
            <a:schemeClr val="accent1"/>
          </a:lnRef>
          <a:fillRef idx="0">
            <a:schemeClr val="accent1"/>
          </a:fillRef>
          <a:effectRef idx="1">
            <a:schemeClr val="accent1"/>
          </a:effectRef>
          <a:fontRef idx="minor">
            <a:schemeClr val="tx1"/>
          </a:fontRef>
        </p:style>
      </p:cxnSp>
      <p:sp>
        <p:nvSpPr>
          <p:cNvPr id="16" name="TextBox 15"/>
          <p:cNvSpPr txBox="1"/>
          <p:nvPr/>
        </p:nvSpPr>
        <p:spPr>
          <a:xfrm>
            <a:off x="4430637" y="3061676"/>
            <a:ext cx="498855" cy="300082"/>
          </a:xfrm>
          <a:prstGeom prst="rect">
            <a:avLst/>
          </a:prstGeom>
          <a:noFill/>
        </p:spPr>
        <p:txBody>
          <a:bodyPr wrap="none" rtlCol="0">
            <a:spAutoFit/>
          </a:bodyPr>
          <a:lstStyle/>
          <a:p>
            <a:pPr defTabSz="342900"/>
            <a:r>
              <a:rPr lang="de-DE" sz="1350" dirty="0">
                <a:solidFill>
                  <a:prstClr val="black"/>
                </a:solidFill>
                <a:latin typeface="Calibri"/>
              </a:rPr>
              <a:t>18m</a:t>
            </a:r>
          </a:p>
        </p:txBody>
      </p:sp>
      <p:cxnSp>
        <p:nvCxnSpPr>
          <p:cNvPr id="17" name="Straight Connector 16"/>
          <p:cNvCxnSpPr/>
          <p:nvPr/>
        </p:nvCxnSpPr>
        <p:spPr>
          <a:xfrm>
            <a:off x="6337002" y="1092199"/>
            <a:ext cx="0" cy="1212851"/>
          </a:xfrm>
          <a:prstGeom prst="line">
            <a:avLst/>
          </a:prstGeom>
        </p:spPr>
        <p:style>
          <a:lnRef idx="2">
            <a:schemeClr val="accent1"/>
          </a:lnRef>
          <a:fillRef idx="0">
            <a:schemeClr val="accent1"/>
          </a:fillRef>
          <a:effectRef idx="1">
            <a:schemeClr val="accent1"/>
          </a:effectRef>
          <a:fontRef idx="minor">
            <a:schemeClr val="tx1"/>
          </a:fontRef>
        </p:style>
      </p:cxnSp>
      <p:sp>
        <p:nvSpPr>
          <p:cNvPr id="19" name="TextBox 18"/>
          <p:cNvSpPr txBox="1"/>
          <p:nvPr/>
        </p:nvSpPr>
        <p:spPr>
          <a:xfrm>
            <a:off x="6300042" y="1396898"/>
            <a:ext cx="498855" cy="300082"/>
          </a:xfrm>
          <a:prstGeom prst="rect">
            <a:avLst/>
          </a:prstGeom>
          <a:noFill/>
        </p:spPr>
        <p:txBody>
          <a:bodyPr wrap="none" rtlCol="0">
            <a:spAutoFit/>
          </a:bodyPr>
          <a:lstStyle/>
          <a:p>
            <a:pPr defTabSz="342900"/>
            <a:r>
              <a:rPr lang="de-DE" sz="1350" dirty="0">
                <a:solidFill>
                  <a:prstClr val="black"/>
                </a:solidFill>
                <a:latin typeface="Calibri"/>
              </a:rPr>
              <a:t>21m</a:t>
            </a:r>
          </a:p>
        </p:txBody>
      </p:sp>
      <p:sp>
        <p:nvSpPr>
          <p:cNvPr id="15" name="TextBox 14">
            <a:extLst>
              <a:ext uri="{FF2B5EF4-FFF2-40B4-BE49-F238E27FC236}">
                <a16:creationId xmlns:a16="http://schemas.microsoft.com/office/drawing/2014/main" id="{A960B15F-837D-2943-8BC9-A379181B74F1}"/>
              </a:ext>
            </a:extLst>
          </p:cNvPr>
          <p:cNvSpPr txBox="1"/>
          <p:nvPr/>
        </p:nvSpPr>
        <p:spPr>
          <a:xfrm>
            <a:off x="237008" y="4600130"/>
            <a:ext cx="7071971" cy="276999"/>
          </a:xfrm>
          <a:prstGeom prst="rect">
            <a:avLst/>
          </a:prstGeom>
          <a:noFill/>
        </p:spPr>
        <p:txBody>
          <a:bodyPr wrap="square" rtlCol="0">
            <a:spAutoFit/>
          </a:bodyPr>
          <a:lstStyle/>
          <a:p>
            <a:r>
              <a:rPr lang="en-GB" sz="1200" dirty="0">
                <a:solidFill>
                  <a:schemeClr val="accent1">
                    <a:lumMod val="50000"/>
                  </a:schemeClr>
                </a:solidFill>
              </a:rPr>
              <a:t>One shaft to the main cavern, second shaft to the service cavern and gallery for transport to the main cavern. </a:t>
            </a:r>
          </a:p>
        </p:txBody>
      </p:sp>
    </p:spTree>
    <p:extLst>
      <p:ext uri="{BB962C8B-B14F-4D97-AF65-F5344CB8AC3E}">
        <p14:creationId xmlns:p14="http://schemas.microsoft.com/office/powerpoint/2010/main" val="3501058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543050" y="542925"/>
            <a:ext cx="6057900" cy="4048125"/>
          </a:xfrm>
          <a:prstGeom prst="rect">
            <a:avLst/>
          </a:prstGeom>
        </p:spPr>
      </p:pic>
      <p:cxnSp>
        <p:nvCxnSpPr>
          <p:cNvPr id="3" name="Straight Connector 2"/>
          <p:cNvCxnSpPr/>
          <p:nvPr/>
        </p:nvCxnSpPr>
        <p:spPr>
          <a:xfrm flipH="1">
            <a:off x="4374852" y="3166202"/>
            <a:ext cx="24958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a:off x="5708650" y="1111250"/>
            <a:ext cx="0" cy="2406650"/>
          </a:xfrm>
          <a:prstGeom prst="line">
            <a:avLst/>
          </a:prstGeom>
        </p:spPr>
        <p:style>
          <a:lnRef idx="2">
            <a:schemeClr val="accent1"/>
          </a:lnRef>
          <a:fillRef idx="0">
            <a:schemeClr val="accent1"/>
          </a:fillRef>
          <a:effectRef idx="1">
            <a:schemeClr val="accent1"/>
          </a:effectRef>
          <a:fontRef idx="minor">
            <a:schemeClr val="tx1"/>
          </a:fontRef>
        </p:style>
      </p:cxnSp>
      <p:sp>
        <p:nvSpPr>
          <p:cNvPr id="10" name="TextBox 9"/>
          <p:cNvSpPr txBox="1"/>
          <p:nvPr/>
        </p:nvSpPr>
        <p:spPr>
          <a:xfrm>
            <a:off x="6248103" y="3166201"/>
            <a:ext cx="498855" cy="300082"/>
          </a:xfrm>
          <a:prstGeom prst="rect">
            <a:avLst/>
          </a:prstGeom>
          <a:noFill/>
        </p:spPr>
        <p:txBody>
          <a:bodyPr wrap="none" rtlCol="0">
            <a:spAutoFit/>
          </a:bodyPr>
          <a:lstStyle/>
          <a:p>
            <a:pPr defTabSz="342900"/>
            <a:r>
              <a:rPr lang="de-DE" sz="1350" dirty="0">
                <a:solidFill>
                  <a:prstClr val="black"/>
                </a:solidFill>
                <a:latin typeface="Calibri"/>
              </a:rPr>
              <a:t>25m</a:t>
            </a:r>
          </a:p>
        </p:txBody>
      </p:sp>
      <p:sp>
        <p:nvSpPr>
          <p:cNvPr id="11" name="TextBox 10"/>
          <p:cNvSpPr txBox="1"/>
          <p:nvPr/>
        </p:nvSpPr>
        <p:spPr>
          <a:xfrm>
            <a:off x="5708650" y="1534204"/>
            <a:ext cx="498855" cy="300082"/>
          </a:xfrm>
          <a:prstGeom prst="rect">
            <a:avLst/>
          </a:prstGeom>
          <a:noFill/>
        </p:spPr>
        <p:txBody>
          <a:bodyPr wrap="none" rtlCol="0">
            <a:spAutoFit/>
          </a:bodyPr>
          <a:lstStyle/>
          <a:p>
            <a:pPr defTabSz="342900"/>
            <a:r>
              <a:rPr lang="de-DE" sz="1350" dirty="0">
                <a:solidFill>
                  <a:prstClr val="black"/>
                </a:solidFill>
                <a:latin typeface="Calibri"/>
              </a:rPr>
              <a:t>25m</a:t>
            </a:r>
          </a:p>
        </p:txBody>
      </p:sp>
      <p:cxnSp>
        <p:nvCxnSpPr>
          <p:cNvPr id="12" name="Straight Connector 11"/>
          <p:cNvCxnSpPr/>
          <p:nvPr/>
        </p:nvCxnSpPr>
        <p:spPr>
          <a:xfrm>
            <a:off x="2724150" y="1397000"/>
            <a:ext cx="0" cy="1390650"/>
          </a:xfrm>
          <a:prstGeom prst="line">
            <a:avLst/>
          </a:prstGeom>
        </p:spPr>
        <p:style>
          <a:lnRef idx="2">
            <a:schemeClr val="accent1"/>
          </a:lnRef>
          <a:fillRef idx="0">
            <a:schemeClr val="accent1"/>
          </a:fillRef>
          <a:effectRef idx="1">
            <a:schemeClr val="accent1"/>
          </a:effectRef>
          <a:fontRef idx="minor">
            <a:schemeClr val="tx1"/>
          </a:fontRef>
        </p:style>
      </p:cxnSp>
      <p:sp>
        <p:nvSpPr>
          <p:cNvPr id="14" name="TextBox 13"/>
          <p:cNvSpPr txBox="1"/>
          <p:nvPr/>
        </p:nvSpPr>
        <p:spPr>
          <a:xfrm>
            <a:off x="2745778" y="1939451"/>
            <a:ext cx="498855" cy="300082"/>
          </a:xfrm>
          <a:prstGeom prst="rect">
            <a:avLst/>
          </a:prstGeom>
          <a:noFill/>
        </p:spPr>
        <p:txBody>
          <a:bodyPr wrap="none" rtlCol="0">
            <a:spAutoFit/>
          </a:bodyPr>
          <a:lstStyle/>
          <a:p>
            <a:pPr defTabSz="342900"/>
            <a:r>
              <a:rPr lang="de-DE" sz="1350" dirty="0">
                <a:solidFill>
                  <a:prstClr val="black"/>
                </a:solidFill>
                <a:latin typeface="Calibri"/>
              </a:rPr>
              <a:t>13m</a:t>
            </a:r>
          </a:p>
        </p:txBody>
      </p:sp>
      <p:cxnSp>
        <p:nvCxnSpPr>
          <p:cNvPr id="15" name="Straight Connector 14"/>
          <p:cNvCxnSpPr/>
          <p:nvPr/>
        </p:nvCxnSpPr>
        <p:spPr>
          <a:xfrm flipH="1">
            <a:off x="4374853" y="2524852"/>
            <a:ext cx="2673647" cy="0"/>
          </a:xfrm>
          <a:prstGeom prst="line">
            <a:avLst/>
          </a:prstGeom>
        </p:spPr>
        <p:style>
          <a:lnRef idx="2">
            <a:schemeClr val="accent1"/>
          </a:lnRef>
          <a:fillRef idx="0">
            <a:schemeClr val="accent1"/>
          </a:fillRef>
          <a:effectRef idx="1">
            <a:schemeClr val="accent1"/>
          </a:effectRef>
          <a:fontRef idx="minor">
            <a:schemeClr val="tx1"/>
          </a:fontRef>
        </p:style>
      </p:cxnSp>
      <p:sp>
        <p:nvSpPr>
          <p:cNvPr id="17" name="TextBox 16"/>
          <p:cNvSpPr txBox="1"/>
          <p:nvPr/>
        </p:nvSpPr>
        <p:spPr>
          <a:xfrm>
            <a:off x="6369050" y="2216450"/>
            <a:ext cx="498855" cy="300082"/>
          </a:xfrm>
          <a:prstGeom prst="rect">
            <a:avLst/>
          </a:prstGeom>
          <a:noFill/>
        </p:spPr>
        <p:txBody>
          <a:bodyPr wrap="none" rtlCol="0">
            <a:spAutoFit/>
          </a:bodyPr>
          <a:lstStyle/>
          <a:p>
            <a:pPr defTabSz="342900"/>
            <a:r>
              <a:rPr lang="de-DE" sz="1350" dirty="0">
                <a:solidFill>
                  <a:prstClr val="black"/>
                </a:solidFill>
                <a:latin typeface="Calibri"/>
              </a:rPr>
              <a:t>27m</a:t>
            </a:r>
          </a:p>
        </p:txBody>
      </p:sp>
      <p:sp>
        <p:nvSpPr>
          <p:cNvPr id="13" name="TextBox 12">
            <a:extLst>
              <a:ext uri="{FF2B5EF4-FFF2-40B4-BE49-F238E27FC236}">
                <a16:creationId xmlns:a16="http://schemas.microsoft.com/office/drawing/2014/main" id="{3ECAA9C3-FC03-7546-89F3-9CFA0C58BC34}"/>
              </a:ext>
            </a:extLst>
          </p:cNvPr>
          <p:cNvSpPr txBox="1"/>
          <p:nvPr/>
        </p:nvSpPr>
        <p:spPr>
          <a:xfrm>
            <a:off x="586990" y="192069"/>
            <a:ext cx="689612" cy="415498"/>
          </a:xfrm>
          <a:prstGeom prst="rect">
            <a:avLst/>
          </a:prstGeom>
          <a:noFill/>
        </p:spPr>
        <p:txBody>
          <a:bodyPr wrap="none" rtlCol="0">
            <a:spAutoFit/>
          </a:bodyPr>
          <a:lstStyle/>
          <a:p>
            <a:pPr defTabSz="342900"/>
            <a:r>
              <a:rPr lang="de-DE" sz="2100" b="1" dirty="0">
                <a:solidFill>
                  <a:srgbClr val="FF0000"/>
                </a:solidFill>
                <a:latin typeface="Calibri"/>
              </a:rPr>
              <a:t>CMS</a:t>
            </a:r>
          </a:p>
        </p:txBody>
      </p:sp>
      <p:sp>
        <p:nvSpPr>
          <p:cNvPr id="4" name="TextBox 3">
            <a:extLst>
              <a:ext uri="{FF2B5EF4-FFF2-40B4-BE49-F238E27FC236}">
                <a16:creationId xmlns:a16="http://schemas.microsoft.com/office/drawing/2014/main" id="{2E8AA2EB-8CBE-0541-A917-FCD93B24343E}"/>
              </a:ext>
            </a:extLst>
          </p:cNvPr>
          <p:cNvSpPr txBox="1"/>
          <p:nvPr/>
        </p:nvSpPr>
        <p:spPr>
          <a:xfrm>
            <a:off x="272387" y="4616698"/>
            <a:ext cx="4682051" cy="307777"/>
          </a:xfrm>
          <a:prstGeom prst="rect">
            <a:avLst/>
          </a:prstGeom>
          <a:noFill/>
        </p:spPr>
        <p:txBody>
          <a:bodyPr wrap="none" rtlCol="0">
            <a:spAutoFit/>
          </a:bodyPr>
          <a:lstStyle/>
          <a:p>
            <a:r>
              <a:rPr lang="en-GB" sz="1400" dirty="0">
                <a:solidFill>
                  <a:srgbClr val="002060"/>
                </a:solidFill>
              </a:rPr>
              <a:t>NB: ALICE and </a:t>
            </a:r>
            <a:r>
              <a:rPr lang="en-GB" sz="1400" dirty="0" err="1">
                <a:solidFill>
                  <a:srgbClr val="002060"/>
                </a:solidFill>
              </a:rPr>
              <a:t>LHCb</a:t>
            </a:r>
            <a:r>
              <a:rPr lang="en-GB" sz="1400" dirty="0">
                <a:solidFill>
                  <a:srgbClr val="002060"/>
                </a:solidFill>
              </a:rPr>
              <a:t> have only one shaft with overhead crane.</a:t>
            </a:r>
          </a:p>
        </p:txBody>
      </p:sp>
    </p:spTree>
    <p:extLst>
      <p:ext uri="{BB962C8B-B14F-4D97-AF65-F5344CB8AC3E}">
        <p14:creationId xmlns:p14="http://schemas.microsoft.com/office/powerpoint/2010/main" val="2925293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20403"/>
          <a:stretch/>
        </p:blipFill>
        <p:spPr>
          <a:xfrm>
            <a:off x="395536" y="843559"/>
            <a:ext cx="8516868" cy="2932988"/>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Magnet System</a:t>
            </a:r>
            <a:endParaRPr lang="en-GB" sz="2400" b="1" dirty="0">
              <a:solidFill>
                <a:srgbClr val="FF0000"/>
              </a:solidFill>
              <a:latin typeface="Calibri"/>
            </a:endParaRPr>
          </a:p>
        </p:txBody>
      </p:sp>
      <p:sp>
        <p:nvSpPr>
          <p:cNvPr id="4" name="TextBox 3"/>
          <p:cNvSpPr txBox="1"/>
          <p:nvPr/>
        </p:nvSpPr>
        <p:spPr>
          <a:xfrm>
            <a:off x="715203" y="4064475"/>
            <a:ext cx="2622727" cy="461665"/>
          </a:xfrm>
          <a:prstGeom prst="rect">
            <a:avLst/>
          </a:prstGeom>
          <a:noFill/>
        </p:spPr>
        <p:txBody>
          <a:bodyPr wrap="square" rtlCol="0">
            <a:spAutoFit/>
          </a:bodyPr>
          <a:lstStyle/>
          <a:p>
            <a:r>
              <a:rPr lang="en-US" sz="1200" dirty="0">
                <a:solidFill>
                  <a:srgbClr val="002060"/>
                </a:solidFill>
                <a:sym typeface="Wingdings"/>
              </a:rPr>
              <a:t>Central Solenoid + 2 </a:t>
            </a:r>
            <a:r>
              <a:rPr lang="en-US" sz="1200">
                <a:solidFill>
                  <a:srgbClr val="002060"/>
                </a:solidFill>
                <a:sym typeface="Wingdings"/>
              </a:rPr>
              <a:t>Forward Solenoids</a:t>
            </a:r>
            <a:endParaRPr lang="en-US" sz="1200" dirty="0">
              <a:solidFill>
                <a:srgbClr val="008F00"/>
              </a:solidFill>
              <a:sym typeface="Wingdings"/>
            </a:endParaRPr>
          </a:p>
          <a:p>
            <a:endParaRPr lang="en-US" sz="1200" b="1" dirty="0">
              <a:solidFill>
                <a:srgbClr val="002060"/>
              </a:solidFill>
              <a:sym typeface="Wingdings"/>
            </a:endParaRPr>
          </a:p>
        </p:txBody>
      </p:sp>
      <p:sp>
        <p:nvSpPr>
          <p:cNvPr id="5" name="TextBox 4"/>
          <p:cNvSpPr txBox="1"/>
          <p:nvPr/>
        </p:nvSpPr>
        <p:spPr>
          <a:xfrm>
            <a:off x="5640325" y="4064474"/>
            <a:ext cx="2622727" cy="461665"/>
          </a:xfrm>
          <a:prstGeom prst="rect">
            <a:avLst/>
          </a:prstGeom>
          <a:noFill/>
        </p:spPr>
        <p:txBody>
          <a:bodyPr wrap="square" rtlCol="0">
            <a:spAutoFit/>
          </a:bodyPr>
          <a:lstStyle/>
          <a:p>
            <a:r>
              <a:rPr lang="en-US" sz="1200" dirty="0">
                <a:solidFill>
                  <a:srgbClr val="002060"/>
                </a:solidFill>
                <a:sym typeface="Wingdings"/>
              </a:rPr>
              <a:t>Central Solenoid + 2 Forward Dipoles</a:t>
            </a:r>
            <a:endParaRPr lang="en-US" sz="1200" dirty="0">
              <a:solidFill>
                <a:srgbClr val="008F00"/>
              </a:solidFill>
              <a:sym typeface="Wingdings"/>
            </a:endParaRPr>
          </a:p>
          <a:p>
            <a:endParaRPr lang="en-US" sz="1200" b="1" dirty="0">
              <a:solidFill>
                <a:srgbClr val="002060"/>
              </a:solidFill>
              <a:sym typeface="Wingdings"/>
            </a:endParaRPr>
          </a:p>
        </p:txBody>
      </p:sp>
    </p:spTree>
    <p:extLst>
      <p:ext uri="{BB962C8B-B14F-4D97-AF65-F5344CB8AC3E}">
        <p14:creationId xmlns:p14="http://schemas.microsoft.com/office/powerpoint/2010/main" val="132057971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251520" y="1131590"/>
            <a:ext cx="4968552" cy="2445718"/>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Magnet System Parameters</a:t>
            </a:r>
            <a:endParaRPr lang="en-GB" sz="2400" b="1" dirty="0">
              <a:solidFill>
                <a:srgbClr val="FF0000"/>
              </a:solidFill>
              <a:latin typeface="Calibri"/>
            </a:endParaRPr>
          </a:p>
        </p:txBody>
      </p:sp>
      <p:pic>
        <p:nvPicPr>
          <p:cNvPr id="4" name="Picture 3"/>
          <p:cNvPicPr>
            <a:picLocks noChangeAspect="1"/>
          </p:cNvPicPr>
          <p:nvPr/>
        </p:nvPicPr>
        <p:blipFill rotWithShape="1">
          <a:blip r:embed="rId3"/>
          <a:srcRect l="8423" r="50334" b="30812"/>
          <a:stretch/>
        </p:blipFill>
        <p:spPr>
          <a:xfrm>
            <a:off x="5438862" y="1568914"/>
            <a:ext cx="3259118" cy="2289408"/>
          </a:xfrm>
          <a:prstGeom prst="rect">
            <a:avLst/>
          </a:prstGeom>
        </p:spPr>
      </p:pic>
      <p:sp>
        <p:nvSpPr>
          <p:cNvPr id="5" name="TextBox 4"/>
          <p:cNvSpPr txBox="1"/>
          <p:nvPr/>
        </p:nvSpPr>
        <p:spPr>
          <a:xfrm>
            <a:off x="467544" y="3939902"/>
            <a:ext cx="2716769" cy="830997"/>
          </a:xfrm>
          <a:prstGeom prst="rect">
            <a:avLst/>
          </a:prstGeom>
          <a:noFill/>
        </p:spPr>
        <p:txBody>
          <a:bodyPr wrap="none" rtlCol="0">
            <a:spAutoFit/>
          </a:bodyPr>
          <a:lstStyle/>
          <a:p>
            <a:r>
              <a:rPr lang="en-GB" sz="1200" dirty="0">
                <a:solidFill>
                  <a:srgbClr val="002060"/>
                </a:solidFill>
              </a:rPr>
              <a:t>ATLAS Magnet System 2.7GJ</a:t>
            </a:r>
          </a:p>
          <a:p>
            <a:r>
              <a:rPr lang="en-GB" sz="1200" dirty="0">
                <a:solidFill>
                  <a:srgbClr val="009051"/>
                </a:solidFill>
              </a:rPr>
              <a:t>CMS Magnet System 1.6 GJ</a:t>
            </a:r>
          </a:p>
          <a:p>
            <a:endParaRPr lang="en-GB" sz="1200" dirty="0">
              <a:solidFill>
                <a:srgbClr val="009051"/>
              </a:solidFill>
            </a:endParaRPr>
          </a:p>
          <a:p>
            <a:r>
              <a:rPr lang="en-GB" sz="1200" dirty="0">
                <a:solidFill>
                  <a:srgbClr val="002060"/>
                </a:solidFill>
              </a:rPr>
              <a:t>Cold Mass + Cryostat around 2000 tons.</a:t>
            </a:r>
          </a:p>
        </p:txBody>
      </p:sp>
    </p:spTree>
    <p:extLst>
      <p:ext uri="{BB962C8B-B14F-4D97-AF65-F5344CB8AC3E}">
        <p14:creationId xmlns:p14="http://schemas.microsoft.com/office/powerpoint/2010/main" val="9686181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18565"/>
          <a:stretch/>
        </p:blipFill>
        <p:spPr>
          <a:xfrm>
            <a:off x="611560" y="699542"/>
            <a:ext cx="8180402" cy="3456384"/>
          </a:xfrm>
          <a:prstGeom prst="rect">
            <a:avLst/>
          </a:prstGeom>
        </p:spPr>
      </p:pic>
      <p:pic>
        <p:nvPicPr>
          <p:cNvPr id="3" name="Picture 2"/>
          <p:cNvPicPr>
            <a:picLocks noChangeAspect="1"/>
          </p:cNvPicPr>
          <p:nvPr/>
        </p:nvPicPr>
        <p:blipFill>
          <a:blip r:embed="rId3">
            <a:alphaModFix amt="35000"/>
          </a:blip>
          <a:stretch>
            <a:fillRect/>
          </a:stretch>
        </p:blipFill>
        <p:spPr>
          <a:xfrm>
            <a:off x="820150" y="2178087"/>
            <a:ext cx="2808312" cy="1419526"/>
          </a:xfrm>
          <a:prstGeom prst="rect">
            <a:avLst/>
          </a:prstGeom>
        </p:spPr>
      </p:pic>
      <p:sp>
        <p:nvSpPr>
          <p:cNvPr id="4" name="TextBox 3"/>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Stray Field</a:t>
            </a:r>
            <a:endParaRPr lang="en-GB" sz="2400" b="1" dirty="0">
              <a:solidFill>
                <a:srgbClr val="FF0000"/>
              </a:solidFill>
              <a:latin typeface="Calibri"/>
            </a:endParaRPr>
          </a:p>
        </p:txBody>
      </p:sp>
      <p:sp>
        <p:nvSpPr>
          <p:cNvPr id="5" name="TextBox 4"/>
          <p:cNvSpPr txBox="1"/>
          <p:nvPr/>
        </p:nvSpPr>
        <p:spPr>
          <a:xfrm>
            <a:off x="611560" y="4443958"/>
            <a:ext cx="4602414" cy="276999"/>
          </a:xfrm>
          <a:prstGeom prst="rect">
            <a:avLst/>
          </a:prstGeom>
          <a:noFill/>
        </p:spPr>
        <p:txBody>
          <a:bodyPr wrap="none" rtlCol="0">
            <a:spAutoFit/>
          </a:bodyPr>
          <a:lstStyle/>
          <a:p>
            <a:r>
              <a:rPr lang="en-GB" sz="1200" dirty="0">
                <a:solidFill>
                  <a:srgbClr val="002060"/>
                </a:solidFill>
              </a:rPr>
              <a:t>Less than 5mT in the Service Cavern, 200-300mT outside the detector.</a:t>
            </a:r>
          </a:p>
        </p:txBody>
      </p:sp>
    </p:spTree>
    <p:extLst>
      <p:ext uri="{BB962C8B-B14F-4D97-AF65-F5344CB8AC3E}">
        <p14:creationId xmlns:p14="http://schemas.microsoft.com/office/powerpoint/2010/main" val="77395350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5BB009D8-13EA-704C-9DC7-402CBE9F9134}"/>
              </a:ext>
            </a:extLst>
          </p:cNvPr>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Magnet Construction, Transport, Installation</a:t>
            </a:r>
            <a:endParaRPr lang="en-GB" sz="2400" b="1" dirty="0">
              <a:solidFill>
                <a:srgbClr val="FF0000"/>
              </a:solidFill>
              <a:latin typeface="Calibri"/>
            </a:endParaRPr>
          </a:p>
        </p:txBody>
      </p:sp>
      <p:sp>
        <p:nvSpPr>
          <p:cNvPr id="3" name="Rectangle 2">
            <a:extLst>
              <a:ext uri="{FF2B5EF4-FFF2-40B4-BE49-F238E27FC236}">
                <a16:creationId xmlns:a16="http://schemas.microsoft.com/office/drawing/2014/main" id="{D24C357B-3F01-0F4E-9F52-6951ED792B6B}"/>
              </a:ext>
            </a:extLst>
          </p:cNvPr>
          <p:cNvSpPr/>
          <p:nvPr/>
        </p:nvSpPr>
        <p:spPr>
          <a:xfrm>
            <a:off x="647040" y="817994"/>
            <a:ext cx="7849920" cy="3785652"/>
          </a:xfrm>
          <a:prstGeom prst="rect">
            <a:avLst/>
          </a:prstGeom>
        </p:spPr>
        <p:txBody>
          <a:bodyPr wrap="square">
            <a:spAutoFit/>
          </a:bodyPr>
          <a:lstStyle/>
          <a:p>
            <a:pPr lvl="0"/>
            <a:r>
              <a:rPr lang="en-GB" sz="1200" dirty="0">
                <a:solidFill>
                  <a:srgbClr val="002060"/>
                </a:solidFill>
              </a:rPr>
              <a:t>Recently, a preliminary study on the FCC-</a:t>
            </a:r>
            <a:r>
              <a:rPr lang="en-GB" sz="1200" dirty="0" err="1">
                <a:solidFill>
                  <a:srgbClr val="002060"/>
                </a:solidFill>
              </a:rPr>
              <a:t>hh</a:t>
            </a:r>
            <a:r>
              <a:rPr lang="en-GB" sz="1200" dirty="0">
                <a:solidFill>
                  <a:srgbClr val="002060"/>
                </a:solidFill>
              </a:rPr>
              <a:t> magnet construction, installation etc. was done.</a:t>
            </a:r>
          </a:p>
          <a:p>
            <a:pPr lvl="0"/>
            <a:endParaRPr lang="en-GB" sz="1200" dirty="0">
              <a:solidFill>
                <a:srgbClr val="002060"/>
              </a:solidFill>
            </a:endParaRPr>
          </a:p>
          <a:p>
            <a:pPr lvl="0"/>
            <a:r>
              <a:rPr lang="en-GB" sz="1200" dirty="0">
                <a:solidFill>
                  <a:schemeClr val="accent3">
                    <a:lumMod val="50000"/>
                  </a:schemeClr>
                </a:solidFill>
              </a:rPr>
              <a:t>It is quite clear that the FCC-</a:t>
            </a:r>
            <a:r>
              <a:rPr lang="en-GB" sz="1200" dirty="0" err="1">
                <a:solidFill>
                  <a:schemeClr val="accent3">
                    <a:lumMod val="50000"/>
                  </a:schemeClr>
                </a:solidFill>
              </a:rPr>
              <a:t>hh</a:t>
            </a:r>
            <a:r>
              <a:rPr lang="en-GB" sz="1200" dirty="0">
                <a:solidFill>
                  <a:schemeClr val="accent3">
                    <a:lumMod val="50000"/>
                  </a:schemeClr>
                </a:solidFill>
              </a:rPr>
              <a:t> coil cannot be produced somewhere else and then be transported to CERN. It has to be built on the experiment site. This requires significant (temporary) infrastructure and buildings.</a:t>
            </a:r>
          </a:p>
          <a:p>
            <a:pPr lvl="0"/>
            <a:endParaRPr lang="en-GB" sz="1200" dirty="0">
              <a:solidFill>
                <a:schemeClr val="accent3">
                  <a:lumMod val="50000"/>
                </a:schemeClr>
              </a:solidFill>
            </a:endParaRPr>
          </a:p>
          <a:p>
            <a:pPr lvl="0"/>
            <a:r>
              <a:rPr lang="en-GB" sz="1200" dirty="0">
                <a:solidFill>
                  <a:srgbClr val="002060"/>
                </a:solidFill>
              </a:rPr>
              <a:t>A coil with the dimensions of the CMS coil is the maximum that can possibly be built outside and be transported to CERN.</a:t>
            </a:r>
          </a:p>
          <a:p>
            <a:pPr lvl="0"/>
            <a:r>
              <a:rPr lang="en-GB" sz="1200" dirty="0">
                <a:solidFill>
                  <a:srgbClr val="002060"/>
                </a:solidFill>
              </a:rPr>
              <a:t>(Very important point to verify that this is the case for the present FCC detectors).</a:t>
            </a:r>
          </a:p>
          <a:p>
            <a:pPr lvl="0"/>
            <a:endParaRPr lang="en-GB" sz="1200" dirty="0">
              <a:solidFill>
                <a:srgbClr val="002060"/>
              </a:solidFill>
            </a:endParaRPr>
          </a:p>
          <a:p>
            <a:pPr lvl="0"/>
            <a:r>
              <a:rPr lang="en-GB" sz="1200" dirty="0">
                <a:solidFill>
                  <a:schemeClr val="accent3">
                    <a:lumMod val="50000"/>
                  </a:schemeClr>
                </a:solidFill>
              </a:rPr>
              <a:t>The dimension of the main shaft has to fit the biggest object, typically the magnet coil (only the coil or the </a:t>
            </a:r>
            <a:r>
              <a:rPr lang="en-GB" sz="1200" dirty="0" err="1">
                <a:solidFill>
                  <a:schemeClr val="accent3">
                    <a:lumMod val="50000"/>
                  </a:schemeClr>
                </a:solidFill>
              </a:rPr>
              <a:t>coil+Yoke</a:t>
            </a:r>
            <a:r>
              <a:rPr lang="en-GB" sz="1200" dirty="0">
                <a:solidFill>
                  <a:schemeClr val="accent3">
                    <a:lumMod val="50000"/>
                  </a:schemeClr>
                </a:solidFill>
              </a:rPr>
              <a:t>).</a:t>
            </a:r>
          </a:p>
          <a:p>
            <a:pPr lvl="0"/>
            <a:r>
              <a:rPr lang="en-GB" sz="1200" dirty="0">
                <a:solidFill>
                  <a:schemeClr val="accent3">
                    <a:lumMod val="50000"/>
                  </a:schemeClr>
                </a:solidFill>
              </a:rPr>
              <a:t>Important to verify the shaft dimensions need for the ‘CMS style Coil + Yoke lowering’.</a:t>
            </a:r>
          </a:p>
          <a:p>
            <a:pPr lvl="0"/>
            <a:endParaRPr lang="en-GB" sz="1200" dirty="0">
              <a:solidFill>
                <a:schemeClr val="accent3">
                  <a:lumMod val="50000"/>
                </a:schemeClr>
              </a:solidFill>
            </a:endParaRPr>
          </a:p>
          <a:p>
            <a:pPr lvl="0"/>
            <a:r>
              <a:rPr lang="en-GB" sz="1200" dirty="0">
                <a:solidFill>
                  <a:srgbClr val="002060"/>
                </a:solidFill>
              </a:rPr>
              <a:t>From the FCC-</a:t>
            </a:r>
            <a:r>
              <a:rPr lang="en-GB" sz="1200" dirty="0" err="1">
                <a:solidFill>
                  <a:srgbClr val="002060"/>
                </a:solidFill>
              </a:rPr>
              <a:t>hh</a:t>
            </a:r>
            <a:r>
              <a:rPr lang="en-GB" sz="1200" dirty="0">
                <a:solidFill>
                  <a:srgbClr val="002060"/>
                </a:solidFill>
              </a:rPr>
              <a:t> side we agree to have </a:t>
            </a:r>
          </a:p>
          <a:p>
            <a:pPr lvl="0"/>
            <a:endParaRPr lang="en-GB" sz="1200" dirty="0">
              <a:solidFill>
                <a:schemeClr val="accent3">
                  <a:lumMod val="50000"/>
                </a:schemeClr>
              </a:solidFill>
            </a:endParaRPr>
          </a:p>
          <a:p>
            <a:pPr marL="171450" lvl="0" indent="-171450">
              <a:buFont typeface="Arial" panose="020B0604020202020204" pitchFamily="34" charset="0"/>
              <a:buChar char="•"/>
            </a:pPr>
            <a:r>
              <a:rPr lang="en-GB" sz="1200" dirty="0">
                <a:solidFill>
                  <a:schemeClr val="accent3">
                    <a:lumMod val="50000"/>
                  </a:schemeClr>
                </a:solidFill>
              </a:rPr>
              <a:t>one main shaft and a secondary shaft </a:t>
            </a:r>
          </a:p>
          <a:p>
            <a:pPr marL="171450" lvl="0" indent="-171450">
              <a:buFont typeface="Arial" panose="020B0604020202020204" pitchFamily="34" charset="0"/>
              <a:buChar char="•"/>
            </a:pPr>
            <a:r>
              <a:rPr lang="en-GB" sz="1200" dirty="0">
                <a:solidFill>
                  <a:schemeClr val="accent3">
                    <a:lumMod val="50000"/>
                  </a:schemeClr>
                </a:solidFill>
              </a:rPr>
              <a:t>a second shaft to the service cavern with a gallery to the main cavern</a:t>
            </a:r>
          </a:p>
          <a:p>
            <a:pPr marL="171450" lvl="0" indent="-171450">
              <a:buFont typeface="Arial" panose="020B0604020202020204" pitchFamily="34" charset="0"/>
              <a:buChar char="•"/>
            </a:pPr>
            <a:endParaRPr lang="en-GB" sz="1200" dirty="0">
              <a:solidFill>
                <a:schemeClr val="accent3">
                  <a:lumMod val="50000"/>
                </a:schemeClr>
              </a:solidFill>
            </a:endParaRPr>
          </a:p>
          <a:p>
            <a:pPr lvl="0"/>
            <a:r>
              <a:rPr lang="en-GB" sz="1200" dirty="0">
                <a:solidFill>
                  <a:srgbClr val="002060"/>
                </a:solidFill>
              </a:rPr>
              <a:t>are a good baseline assumption. We just have to verify that all components on one side of the experiment can be brought to the shaft side for maintenance and repair. For the FCC-</a:t>
            </a:r>
            <a:r>
              <a:rPr lang="en-GB" sz="1200" dirty="0" err="1">
                <a:solidFill>
                  <a:srgbClr val="002060"/>
                </a:solidFill>
              </a:rPr>
              <a:t>hh</a:t>
            </a:r>
            <a:r>
              <a:rPr lang="en-GB" sz="1200" dirty="0">
                <a:solidFill>
                  <a:srgbClr val="002060"/>
                </a:solidFill>
              </a:rPr>
              <a:t> reference detector this refers mainly to the small forward coil.</a:t>
            </a:r>
          </a:p>
          <a:p>
            <a:pPr lvl="0"/>
            <a:endParaRPr lang="en-GB" sz="1200" dirty="0">
              <a:solidFill>
                <a:srgbClr val="002060"/>
              </a:solidFill>
            </a:endParaRPr>
          </a:p>
          <a:p>
            <a:pPr lvl="0"/>
            <a:r>
              <a:rPr lang="en-GB" sz="1200" dirty="0">
                <a:solidFill>
                  <a:schemeClr val="accent3">
                    <a:lumMod val="50000"/>
                  </a:schemeClr>
                </a:solidFill>
              </a:rPr>
              <a:t> </a:t>
            </a:r>
          </a:p>
        </p:txBody>
      </p:sp>
    </p:spTree>
    <p:extLst>
      <p:ext uri="{BB962C8B-B14F-4D97-AF65-F5344CB8AC3E}">
        <p14:creationId xmlns:p14="http://schemas.microsoft.com/office/powerpoint/2010/main" val="39125087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 y="9888"/>
            <a:ext cx="9142413"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Trigger/DAQ</a:t>
            </a:r>
            <a:endParaRPr kumimoji="0" lang="en-GB" sz="2400" b="0" i="0" u="none" strike="noStrike" kern="1200" cap="none" spc="0" normalizeH="0" baseline="30000" noProof="0" dirty="0">
              <a:ln>
                <a:noFill/>
              </a:ln>
              <a:solidFill>
                <a:srgbClr val="FF0000"/>
              </a:solidFill>
              <a:effectLst/>
              <a:uLnTx/>
              <a:uFillTx/>
              <a:latin typeface="Calibri"/>
              <a:ea typeface="+mn-ea"/>
              <a:cs typeface="+mn-cs"/>
            </a:endParaRPr>
          </a:p>
        </p:txBody>
      </p:sp>
      <p:sp>
        <p:nvSpPr>
          <p:cNvPr id="4" name="TextBox 3"/>
          <p:cNvSpPr txBox="1"/>
          <p:nvPr/>
        </p:nvSpPr>
        <p:spPr>
          <a:xfrm>
            <a:off x="251585" y="771558"/>
            <a:ext cx="3456319" cy="3539319"/>
          </a:xfrm>
          <a:prstGeom prst="rect">
            <a:avLst/>
          </a:prstGeom>
          <a:noFill/>
        </p:spPr>
        <p:txBody>
          <a:bodyPr wrap="square" lIns="91330" tIns="45665" rIns="91330" bIns="45665"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Example: ATLAS Phase2 calorimetry will be digitized at 40MHz and sent via optical </a:t>
            </a:r>
            <a:r>
              <a:rPr kumimoji="0" lang="en-GB" sz="1400" b="0" i="0" u="none" strike="noStrike" kern="1200" cap="none" spc="0" normalizeH="0" baseline="0" noProof="0" dirty="0" err="1">
                <a:ln>
                  <a:noFill/>
                </a:ln>
                <a:solidFill>
                  <a:srgbClr val="000090"/>
                </a:solidFill>
                <a:effectLst/>
                <a:uLnTx/>
                <a:uFillTx/>
                <a:latin typeface="Calibri"/>
                <a:ea typeface="+mn-ea"/>
                <a:cs typeface="+mn-cs"/>
              </a:rPr>
              <a:t>fibers</a:t>
            </a:r>
            <a:r>
              <a:rPr kumimoji="0" lang="en-GB" sz="1400" b="0" i="0" u="none" strike="noStrike" kern="1200" cap="none" spc="0" normalizeH="0" baseline="0" noProof="0" dirty="0">
                <a:ln>
                  <a:noFill/>
                </a:ln>
                <a:solidFill>
                  <a:srgbClr val="000090"/>
                </a:solidFill>
                <a:effectLst/>
                <a:uLnTx/>
                <a:uFillTx/>
                <a:latin typeface="Calibri"/>
                <a:ea typeface="+mn-ea"/>
                <a:cs typeface="+mn-cs"/>
              </a:rPr>
              <a:t> to L1 electronics outside the cavern at 25TByte/s to create the L1 Trigger at about 10us latency.</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err="1">
                <a:ln>
                  <a:noFill/>
                </a:ln>
                <a:solidFill>
                  <a:srgbClr val="008000"/>
                </a:solidFill>
                <a:effectLst/>
                <a:uLnTx/>
                <a:uFillTx/>
                <a:latin typeface="Calibri"/>
                <a:ea typeface="+mn-ea"/>
                <a:cs typeface="+mn-cs"/>
              </a:rPr>
              <a:t>Muon</a:t>
            </a:r>
            <a:r>
              <a:rPr kumimoji="0" lang="en-GB" sz="1400" b="0" i="0" u="none" strike="noStrike" kern="1200" cap="none" spc="0" normalizeH="0" baseline="0" noProof="0" dirty="0">
                <a:ln>
                  <a:noFill/>
                </a:ln>
                <a:solidFill>
                  <a:srgbClr val="008000"/>
                </a:solidFill>
                <a:effectLst/>
                <a:uLnTx/>
                <a:uFillTx/>
                <a:latin typeface="Calibri"/>
                <a:ea typeface="+mn-ea"/>
                <a:cs typeface="+mn-cs"/>
              </a:rPr>
              <a:t> system will also be read out at 40MHz to produce a L1 Trigger.</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Reading out the FCC detector </a:t>
            </a:r>
            <a:r>
              <a:rPr kumimoji="0" lang="en-GB" sz="1400" b="0" i="0" u="none" strike="noStrike" kern="1200" cap="none" spc="0" normalizeH="0" baseline="0" noProof="0" dirty="0" err="1">
                <a:ln>
                  <a:noFill/>
                </a:ln>
                <a:solidFill>
                  <a:srgbClr val="000090"/>
                </a:solidFill>
                <a:effectLst/>
                <a:uLnTx/>
                <a:uFillTx/>
                <a:latin typeface="Calibri"/>
                <a:ea typeface="+mn-ea"/>
                <a:cs typeface="+mn-cs"/>
              </a:rPr>
              <a:t>calorimetry</a:t>
            </a:r>
            <a:r>
              <a:rPr kumimoji="0" lang="en-GB" sz="1400" b="0" i="0" u="none" strike="noStrike" kern="1200" cap="none" spc="0" normalizeH="0" baseline="0" noProof="0" dirty="0">
                <a:ln>
                  <a:noFill/>
                </a:ln>
                <a:solidFill>
                  <a:srgbClr val="000090"/>
                </a:solidFill>
                <a:effectLst/>
                <a:uLnTx/>
                <a:uFillTx/>
                <a:latin typeface="Calibri"/>
                <a:ea typeface="+mn-ea"/>
                <a:cs typeface="+mn-cs"/>
              </a:rPr>
              <a:t> and </a:t>
            </a:r>
            <a:r>
              <a:rPr kumimoji="0" lang="en-GB" sz="1400" b="0" i="0" u="none" strike="noStrike" kern="1200" cap="none" spc="0" normalizeH="0" baseline="0" noProof="0" dirty="0" err="1">
                <a:ln>
                  <a:noFill/>
                </a:ln>
                <a:solidFill>
                  <a:srgbClr val="000090"/>
                </a:solidFill>
                <a:effectLst/>
                <a:uLnTx/>
                <a:uFillTx/>
                <a:latin typeface="Calibri"/>
                <a:ea typeface="+mn-ea"/>
                <a:cs typeface="+mn-cs"/>
              </a:rPr>
              <a:t>muon</a:t>
            </a:r>
            <a:r>
              <a:rPr kumimoji="0" lang="en-GB" sz="1400" b="0" i="0" u="none" strike="noStrike" kern="1200" cap="none" spc="0" normalizeH="0" baseline="0" noProof="0" dirty="0">
                <a:ln>
                  <a:noFill/>
                </a:ln>
                <a:solidFill>
                  <a:srgbClr val="000090"/>
                </a:solidFill>
                <a:effectLst/>
                <a:uLnTx/>
                <a:uFillTx/>
                <a:latin typeface="Calibri"/>
                <a:ea typeface="+mn-ea"/>
                <a:cs typeface="+mn-cs"/>
              </a:rPr>
              <a:t> system at 40MHz will result in </a:t>
            </a:r>
            <a:r>
              <a:rPr kumimoji="0" lang="en-GB" sz="1400" b="1" i="0" u="none" strike="noStrike" kern="1200" cap="none" spc="0" normalizeH="0" baseline="0" noProof="0" dirty="0">
                <a:ln>
                  <a:noFill/>
                </a:ln>
                <a:solidFill>
                  <a:srgbClr val="FF0000"/>
                </a:solidFill>
                <a:effectLst/>
                <a:uLnTx/>
                <a:uFillTx/>
                <a:latin typeface="Calibri"/>
                <a:ea typeface="+mn-ea"/>
                <a:cs typeface="+mn-cs"/>
              </a:rPr>
              <a:t>200-300 </a:t>
            </a:r>
            <a:r>
              <a:rPr kumimoji="0" lang="en-GB" sz="1400" b="1" i="0" u="none" strike="noStrike" kern="1200" cap="none" spc="0" normalizeH="0" baseline="0" noProof="0" dirty="0" err="1">
                <a:ln>
                  <a:noFill/>
                </a:ln>
                <a:solidFill>
                  <a:srgbClr val="FF0000"/>
                </a:solidFill>
                <a:effectLst/>
                <a:uLnTx/>
                <a:uFillTx/>
                <a:latin typeface="Calibri"/>
                <a:ea typeface="+mn-ea"/>
                <a:cs typeface="+mn-cs"/>
              </a:rPr>
              <a:t>TByte</a:t>
            </a:r>
            <a:r>
              <a:rPr kumimoji="0" lang="en-GB" sz="1400" b="1" i="0" u="none" strike="noStrike" kern="1200" cap="none" spc="0" normalizeH="0" baseline="0" noProof="0" dirty="0">
                <a:ln>
                  <a:noFill/>
                </a:ln>
                <a:solidFill>
                  <a:srgbClr val="FF0000"/>
                </a:solidFill>
                <a:effectLst/>
                <a:uLnTx/>
                <a:uFillTx/>
                <a:latin typeface="Calibri"/>
                <a:ea typeface="+mn-ea"/>
                <a:cs typeface="+mn-cs"/>
              </a:rPr>
              <a:t>/s</a:t>
            </a:r>
            <a:r>
              <a:rPr kumimoji="0" lang="en-GB" sz="1400" b="0" i="0" u="none" strike="noStrike" kern="1200" cap="none" spc="0" normalizeH="0" baseline="0" noProof="0" dirty="0">
                <a:ln>
                  <a:noFill/>
                </a:ln>
                <a:solidFill>
                  <a:srgbClr val="000090"/>
                </a:solidFill>
                <a:effectLst/>
                <a:uLnTx/>
                <a:uFillTx/>
                <a:latin typeface="Calibri"/>
                <a:ea typeface="+mn-ea"/>
                <a:cs typeface="+mn-cs"/>
              </a:rPr>
              <a:t>, which seems feasible.</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8000"/>
                </a:solidFill>
                <a:effectLst/>
                <a:uLnTx/>
                <a:uFillTx/>
                <a:latin typeface="Calibri"/>
                <a:ea typeface="+mn-ea"/>
                <a:cs typeface="+mn-cs"/>
              </a:rPr>
              <a:t>40MHz readout of the tracker would produce about </a:t>
            </a:r>
            <a:r>
              <a:rPr kumimoji="0" lang="en-GB" sz="1400" b="1" i="0" u="none" strike="noStrike" kern="1200" cap="none" spc="0" normalizeH="0" baseline="0" noProof="0" dirty="0">
                <a:ln>
                  <a:noFill/>
                </a:ln>
                <a:solidFill>
                  <a:srgbClr val="FF0000"/>
                </a:solidFill>
                <a:effectLst/>
                <a:uLnTx/>
                <a:uFillTx/>
                <a:latin typeface="Calibri"/>
                <a:ea typeface="+mn-ea"/>
                <a:cs typeface="+mn-cs"/>
              </a:rPr>
              <a:t>1000 </a:t>
            </a:r>
            <a:r>
              <a:rPr kumimoji="0" lang="en-GB" sz="1400" b="1" i="0" u="none" strike="noStrike" kern="1200" cap="none" spc="0" normalizeH="0" baseline="0" noProof="0" dirty="0" err="1">
                <a:ln>
                  <a:noFill/>
                </a:ln>
                <a:solidFill>
                  <a:srgbClr val="FF0000"/>
                </a:solidFill>
                <a:effectLst/>
                <a:uLnTx/>
                <a:uFillTx/>
                <a:latin typeface="Calibri"/>
                <a:ea typeface="+mn-ea"/>
                <a:cs typeface="+mn-cs"/>
              </a:rPr>
              <a:t>TByte</a:t>
            </a:r>
            <a:r>
              <a:rPr kumimoji="0" lang="en-GB" sz="1400" b="1" i="0" u="none" strike="noStrike" kern="1200" cap="none" spc="0" normalizeH="0" baseline="0" noProof="0" dirty="0">
                <a:ln>
                  <a:noFill/>
                </a:ln>
                <a:solidFill>
                  <a:srgbClr val="FF0000"/>
                </a:solidFill>
                <a:effectLst/>
                <a:uLnTx/>
                <a:uFillTx/>
                <a:latin typeface="Calibri"/>
                <a:ea typeface="+mn-ea"/>
                <a:cs typeface="+mn-cs"/>
              </a:rPr>
              <a:t>/s.</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p:txBody>
      </p:sp>
      <p:sp>
        <p:nvSpPr>
          <p:cNvPr id="5" name="TextBox 4"/>
          <p:cNvSpPr txBox="1"/>
          <p:nvPr/>
        </p:nvSpPr>
        <p:spPr>
          <a:xfrm>
            <a:off x="4215752" y="2709112"/>
            <a:ext cx="4485863" cy="2285162"/>
          </a:xfrm>
          <a:prstGeom prst="rect">
            <a:avLst/>
          </a:prstGeom>
          <a:noFill/>
        </p:spPr>
        <p:txBody>
          <a:bodyPr wrap="square" lIns="91330" tIns="45665" rIns="91330" bIns="45665" rtlCol="0">
            <a:spAutoFit/>
          </a:bodyPr>
          <a:lstStyle/>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Question:</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8000"/>
                </a:solidFill>
                <a:effectLst/>
                <a:uLnTx/>
                <a:uFillTx/>
                <a:latin typeface="Calibri"/>
                <a:ea typeface="+mn-ea"/>
                <a:cs typeface="+mn-cs"/>
              </a:rPr>
              <a:t>Can the L1 </a:t>
            </a:r>
            <a:r>
              <a:rPr kumimoji="0" lang="en-GB" sz="1400" b="0" i="0" u="none" strike="noStrike" kern="1200" cap="none" spc="0" normalizeH="0" baseline="0" noProof="0" dirty="0" err="1">
                <a:ln>
                  <a:noFill/>
                </a:ln>
                <a:solidFill>
                  <a:srgbClr val="008000"/>
                </a:solidFill>
                <a:effectLst/>
                <a:uLnTx/>
                <a:uFillTx/>
                <a:latin typeface="Calibri"/>
                <a:ea typeface="+mn-ea"/>
                <a:cs typeface="+mn-cs"/>
              </a:rPr>
              <a:t>Calo+Muon</a:t>
            </a:r>
            <a:r>
              <a:rPr kumimoji="0" lang="en-GB" sz="1400" b="0" i="0" u="none" strike="noStrike" kern="1200" cap="none" spc="0" normalizeH="0" baseline="0" noProof="0" dirty="0">
                <a:ln>
                  <a:noFill/>
                </a:ln>
                <a:solidFill>
                  <a:srgbClr val="008000"/>
                </a:solidFill>
                <a:effectLst/>
                <a:uLnTx/>
                <a:uFillTx/>
                <a:latin typeface="Calibri"/>
                <a:ea typeface="+mn-ea"/>
                <a:cs typeface="+mn-cs"/>
              </a:rPr>
              <a:t> Trigger have enough selectivity  to allow readout of the tracker at a reasonable rate of e.g. 1MHz ?</a:t>
            </a:r>
          </a:p>
          <a:p>
            <a:pPr marL="0" marR="0" lvl="0" indent="0" algn="l" defTabSz="45653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000090"/>
              </a:solidFill>
              <a:effectLst/>
              <a:uLnTx/>
              <a:uFillTx/>
              <a:latin typeface="Calibri"/>
              <a:ea typeface="+mn-ea"/>
              <a:cs typeface="+mn-cs"/>
            </a:endParaRPr>
          </a:p>
          <a:p>
            <a:pPr marL="0" marR="0" lvl="0" indent="0" algn="l" defTabSz="45653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dirty="0">
                <a:ln>
                  <a:noFill/>
                </a:ln>
                <a:solidFill>
                  <a:srgbClr val="000090"/>
                </a:solidFill>
                <a:effectLst/>
                <a:uLnTx/>
                <a:uFillTx/>
                <a:latin typeface="Calibri"/>
                <a:ea typeface="+mn-ea"/>
                <a:cs typeface="+mn-cs"/>
              </a:rPr>
              <a:t>Un-triggered readout of the detector at 40MHz would result in </a:t>
            </a:r>
            <a:r>
              <a:rPr kumimoji="0" lang="en-GB" sz="1400" b="1" i="0" u="none" strike="noStrike" kern="1200" cap="none" spc="0" normalizeH="0" baseline="0" noProof="0" dirty="0">
                <a:ln>
                  <a:noFill/>
                </a:ln>
                <a:solidFill>
                  <a:srgbClr val="FF0000"/>
                </a:solidFill>
                <a:effectLst/>
                <a:uLnTx/>
                <a:uFillTx/>
                <a:latin typeface="Calibri"/>
                <a:ea typeface="+mn-ea"/>
                <a:cs typeface="+mn-cs"/>
              </a:rPr>
              <a:t>1000-1500TByte/s</a:t>
            </a:r>
            <a:r>
              <a:rPr kumimoji="0" lang="en-GB" sz="1400" b="0" i="0" u="none" strike="noStrike" kern="1200" cap="none" spc="0" normalizeH="0" baseline="0" noProof="0" dirty="0">
                <a:ln>
                  <a:noFill/>
                </a:ln>
                <a:solidFill>
                  <a:srgbClr val="000090"/>
                </a:solidFill>
                <a:effectLst/>
                <a:uLnTx/>
                <a:uFillTx/>
                <a:latin typeface="Calibri"/>
                <a:ea typeface="+mn-ea"/>
                <a:cs typeface="+mn-cs"/>
              </a:rPr>
              <a:t> over optical links to the underground service cavern and/or a HLT computing farm on the surface.</a:t>
            </a:r>
          </a:p>
        </p:txBody>
      </p:sp>
      <p:pic>
        <p:nvPicPr>
          <p:cNvPr id="7" name="Picture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3720" y="572418"/>
            <a:ext cx="4009928" cy="2035750"/>
          </a:xfrm>
          <a:prstGeom prst="rect">
            <a:avLst/>
          </a:prstGeom>
        </p:spPr>
      </p:pic>
    </p:spTree>
    <p:extLst>
      <p:ext uri="{BB962C8B-B14F-4D97-AF65-F5344CB8AC3E}">
        <p14:creationId xmlns:p14="http://schemas.microsoft.com/office/powerpoint/2010/main" val="40537106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728E7CE-CE0C-4F4D-BDE2-5A76E9ECD7C1}"/>
              </a:ext>
            </a:extLst>
          </p:cNvPr>
          <p:cNvSpPr/>
          <p:nvPr/>
        </p:nvSpPr>
        <p:spPr>
          <a:xfrm>
            <a:off x="774915" y="710578"/>
            <a:ext cx="7547674" cy="1754326"/>
          </a:xfrm>
          <a:prstGeom prst="rect">
            <a:avLst/>
          </a:prstGeom>
        </p:spPr>
        <p:txBody>
          <a:bodyPr wrap="square">
            <a:spAutoFit/>
          </a:bodyPr>
          <a:lstStyle/>
          <a:p>
            <a:pPr lvl="0"/>
            <a:r>
              <a:rPr lang="en-GB" sz="1200" dirty="0">
                <a:solidFill>
                  <a:srgbClr val="002060"/>
                </a:solidFill>
              </a:rPr>
              <a:t>The FCC civil engineering study has to proceed to a ‘concrete implementation’ plan for Tunnel, Caverns, Surface Infrastructure.</a:t>
            </a:r>
          </a:p>
          <a:p>
            <a:pPr lvl="0"/>
            <a:endParaRPr lang="en-GB" sz="1200" dirty="0">
              <a:solidFill>
                <a:srgbClr val="002060"/>
              </a:solidFill>
            </a:endParaRPr>
          </a:p>
          <a:p>
            <a:pPr lvl="0"/>
            <a:r>
              <a:rPr lang="en-GB" sz="1200" dirty="0">
                <a:solidFill>
                  <a:srgbClr val="9BBB59">
                    <a:lumMod val="50000"/>
                  </a:srgbClr>
                </a:solidFill>
              </a:rPr>
              <a:t>Of course we do not yet have a detailed design of all the FCC detectors, but we should provide a maximum of </a:t>
            </a:r>
          </a:p>
          <a:p>
            <a:pPr lvl="0"/>
            <a:r>
              <a:rPr lang="en-GB" sz="1200" dirty="0">
                <a:solidFill>
                  <a:srgbClr val="9BBB59">
                    <a:lumMod val="50000"/>
                  </a:srgbClr>
                </a:solidFill>
              </a:rPr>
              <a:t>‘pragmatic common sense’ input that allows the CE study to make a first round.</a:t>
            </a:r>
          </a:p>
          <a:p>
            <a:pPr lvl="0"/>
            <a:endParaRPr lang="en-GB" sz="1200" dirty="0">
              <a:solidFill>
                <a:srgbClr val="002060"/>
              </a:solidFill>
            </a:endParaRPr>
          </a:p>
          <a:p>
            <a:pPr lvl="0"/>
            <a:r>
              <a:rPr lang="en-GB" sz="1200" dirty="0">
                <a:solidFill>
                  <a:srgbClr val="002060"/>
                </a:solidFill>
              </a:rPr>
              <a:t>The goal is that on October 3-4 we provide this input and conclude on it together.</a:t>
            </a:r>
          </a:p>
          <a:p>
            <a:pPr lvl="0"/>
            <a:endParaRPr lang="en-GB" sz="1200" dirty="0">
              <a:solidFill>
                <a:srgbClr val="002060"/>
              </a:solidFill>
            </a:endParaRPr>
          </a:p>
          <a:p>
            <a:pPr lvl="0"/>
            <a:r>
              <a:rPr lang="en-GB" sz="1200" dirty="0">
                <a:solidFill>
                  <a:srgbClr val="9BBB59">
                    <a:lumMod val="50000"/>
                  </a:srgbClr>
                </a:solidFill>
              </a:rPr>
              <a:t>The list of questions provided by Tim &amp; Co.</a:t>
            </a:r>
          </a:p>
        </p:txBody>
      </p:sp>
      <p:sp>
        <p:nvSpPr>
          <p:cNvPr id="3" name="TextBox 2">
            <a:extLst>
              <a:ext uri="{FF2B5EF4-FFF2-40B4-BE49-F238E27FC236}">
                <a16:creationId xmlns:a16="http://schemas.microsoft.com/office/drawing/2014/main" id="{36B06A9A-7EA5-D04E-BD2E-28854EA9DE69}"/>
              </a:ext>
            </a:extLst>
          </p:cNvPr>
          <p:cNvSpPr txBox="1"/>
          <p:nvPr/>
        </p:nvSpPr>
        <p:spPr>
          <a:xfrm>
            <a:off x="-201478" y="95138"/>
            <a:ext cx="9137087" cy="615440"/>
          </a:xfrm>
          <a:prstGeom prst="rect">
            <a:avLst/>
          </a:prstGeom>
          <a:noFill/>
        </p:spPr>
        <p:txBody>
          <a:bodyPr wrap="square" lIns="91328" tIns="45664" rIns="91328" bIns="45664" rtlCol="0">
            <a:spAutoFit/>
          </a:bodyPr>
          <a:lstStyle/>
          <a:p>
            <a:pPr algn="ctr"/>
            <a:r>
              <a:rPr lang="en-US" b="1" dirty="0">
                <a:solidFill>
                  <a:srgbClr val="C00000"/>
                </a:solidFill>
                <a:latin typeface="Arial" panose="020B0604020202020204" pitchFamily="34" charset="0"/>
              </a:rPr>
              <a:t>Preparation for Review of</a:t>
            </a:r>
            <a:endParaRPr lang="en-GB" sz="2000" b="1" dirty="0">
              <a:solidFill>
                <a:srgbClr val="000090"/>
              </a:solidFill>
            </a:endParaRPr>
          </a:p>
          <a:p>
            <a:pPr algn="ctr"/>
            <a:r>
              <a:rPr lang="en-GB" sz="1600" b="1" dirty="0">
                <a:solidFill>
                  <a:srgbClr val="000000"/>
                </a:solidFill>
              </a:rPr>
              <a:t> </a:t>
            </a:r>
          </a:p>
        </p:txBody>
      </p:sp>
    </p:spTree>
    <p:extLst>
      <p:ext uri="{BB962C8B-B14F-4D97-AF65-F5344CB8AC3E}">
        <p14:creationId xmlns:p14="http://schemas.microsoft.com/office/powerpoint/2010/main" val="54623593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418CE9B9-7D8D-F94C-8410-A21D101D8998}"/>
              </a:ext>
            </a:extLst>
          </p:cNvPr>
          <p:cNvSpPr/>
          <p:nvPr/>
        </p:nvSpPr>
        <p:spPr>
          <a:xfrm>
            <a:off x="5039098" y="881586"/>
            <a:ext cx="3731677" cy="3939540"/>
          </a:xfrm>
          <a:prstGeom prst="rect">
            <a:avLst/>
          </a:prstGeom>
        </p:spPr>
        <p:txBody>
          <a:bodyPr wrap="square">
            <a:spAutoFit/>
          </a:bodyPr>
          <a:lstStyle/>
          <a:p>
            <a:r>
              <a:rPr lang="en-US" sz="1000" dirty="0">
                <a:solidFill>
                  <a:schemeClr val="accent1">
                    <a:lumMod val="50000"/>
                  </a:schemeClr>
                </a:solidFill>
                <a:latin typeface="Helvetica" pitchFamily="2" charset="0"/>
              </a:rPr>
              <a:t>ALICE writes all data to permanent storage:</a:t>
            </a:r>
            <a:br>
              <a:rPr lang="en-US" sz="1000" dirty="0">
                <a:solidFill>
                  <a:schemeClr val="accent1">
                    <a:lumMod val="50000"/>
                  </a:schemeClr>
                </a:solidFill>
              </a:rPr>
            </a:br>
            <a:r>
              <a:rPr lang="en-US" sz="1000" dirty="0">
                <a:solidFill>
                  <a:schemeClr val="accent1">
                    <a:lumMod val="50000"/>
                  </a:schemeClr>
                </a:solidFill>
                <a:latin typeface="Helvetica" pitchFamily="2" charset="0"/>
              </a:rPr>
              <a:t>The key numbers are</a:t>
            </a:r>
            <a:br>
              <a:rPr lang="en-US" sz="1000" dirty="0">
                <a:solidFill>
                  <a:schemeClr val="accent1">
                    <a:lumMod val="50000"/>
                  </a:schemeClr>
                </a:solidFill>
              </a:rPr>
            </a:br>
            <a:br>
              <a:rPr lang="en-US" sz="1000" dirty="0">
                <a:solidFill>
                  <a:schemeClr val="accent1">
                    <a:lumMod val="50000"/>
                  </a:schemeClr>
                </a:solidFill>
              </a:rPr>
            </a:br>
            <a:r>
              <a:rPr lang="en-US" sz="1000" dirty="0">
                <a:solidFill>
                  <a:schemeClr val="accent3">
                    <a:lumMod val="50000"/>
                  </a:schemeClr>
                </a:solidFill>
                <a:latin typeface="Helvetica" pitchFamily="2" charset="0"/>
              </a:rPr>
              <a:t>50kHz </a:t>
            </a:r>
            <a:r>
              <a:rPr lang="en-US" sz="1000" dirty="0" err="1">
                <a:solidFill>
                  <a:schemeClr val="accent3">
                    <a:lumMod val="50000"/>
                  </a:schemeClr>
                </a:solidFill>
                <a:latin typeface="Helvetica" pitchFamily="2" charset="0"/>
              </a:rPr>
              <a:t>PbPb</a:t>
            </a:r>
            <a:r>
              <a:rPr lang="en-US" sz="1000" dirty="0">
                <a:solidFill>
                  <a:schemeClr val="accent3">
                    <a:lumMod val="50000"/>
                  </a:schemeClr>
                </a:solidFill>
                <a:latin typeface="Helvetica" pitchFamily="2" charset="0"/>
              </a:rPr>
              <a:t> collision rate</a:t>
            </a:r>
            <a:br>
              <a:rPr lang="en-US" sz="1000" dirty="0">
                <a:solidFill>
                  <a:schemeClr val="accent3">
                    <a:lumMod val="50000"/>
                  </a:schemeClr>
                </a:solidFill>
              </a:rPr>
            </a:br>
            <a:r>
              <a:rPr lang="en-US" sz="1000" dirty="0">
                <a:solidFill>
                  <a:schemeClr val="accent3">
                    <a:lumMod val="50000"/>
                  </a:schemeClr>
                </a:solidFill>
                <a:latin typeface="Helvetica" pitchFamily="2" charset="0"/>
              </a:rPr>
              <a:t>600 GB/s into our computing farm (12 MB/event)</a:t>
            </a:r>
          </a:p>
          <a:p>
            <a:br>
              <a:rPr lang="en-US" sz="1000" dirty="0">
                <a:solidFill>
                  <a:schemeClr val="accent1">
                    <a:lumMod val="50000"/>
                  </a:schemeClr>
                </a:solidFill>
              </a:rPr>
            </a:br>
            <a:r>
              <a:rPr lang="en-US" sz="1000" dirty="0">
                <a:solidFill>
                  <a:schemeClr val="accent1">
                    <a:lumMod val="50000"/>
                  </a:schemeClr>
                </a:solidFill>
                <a:latin typeface="Helvetica" pitchFamily="2" charset="0"/>
              </a:rPr>
              <a:t>—&gt; The computing farm does data compression and NOT HLT selection</a:t>
            </a:r>
          </a:p>
          <a:p>
            <a:br>
              <a:rPr lang="en-US" sz="1000" dirty="0">
                <a:solidFill>
                  <a:schemeClr val="accent1">
                    <a:lumMod val="50000"/>
                  </a:schemeClr>
                </a:solidFill>
              </a:rPr>
            </a:br>
            <a:r>
              <a:rPr lang="en-US" sz="1000" dirty="0">
                <a:solidFill>
                  <a:schemeClr val="accent1">
                    <a:lumMod val="50000"/>
                  </a:schemeClr>
                </a:solidFill>
                <a:latin typeface="Helvetica" pitchFamily="2" charset="0"/>
              </a:rPr>
              <a:t>100GB/s to permanent storage (2MB/event)</a:t>
            </a:r>
            <a:br>
              <a:rPr lang="en-US" sz="1000" dirty="0">
                <a:solidFill>
                  <a:schemeClr val="accent1">
                    <a:lumMod val="50000"/>
                  </a:schemeClr>
                </a:solidFill>
              </a:rPr>
            </a:br>
            <a:br>
              <a:rPr lang="en-US" sz="1000" dirty="0">
                <a:solidFill>
                  <a:schemeClr val="accent1">
                    <a:lumMod val="50000"/>
                  </a:schemeClr>
                </a:solidFill>
              </a:rPr>
            </a:br>
            <a:r>
              <a:rPr lang="en-US" sz="1000" dirty="0">
                <a:solidFill>
                  <a:schemeClr val="accent3">
                    <a:lumMod val="50000"/>
                  </a:schemeClr>
                </a:solidFill>
                <a:latin typeface="Helvetica" pitchFamily="2" charset="0"/>
              </a:rPr>
              <a:t>During Run3 and Run4 ALICE will collect 10nb-1 of data i.e. 10</a:t>
            </a:r>
            <a:r>
              <a:rPr lang="en-US" sz="1000" baseline="30000" dirty="0">
                <a:solidFill>
                  <a:schemeClr val="accent3">
                    <a:lumMod val="50000"/>
                  </a:schemeClr>
                </a:solidFill>
                <a:latin typeface="Helvetica" pitchFamily="2" charset="0"/>
              </a:rPr>
              <a:t>11</a:t>
            </a:r>
            <a:r>
              <a:rPr lang="en-US" sz="1000" dirty="0">
                <a:solidFill>
                  <a:schemeClr val="accent3">
                    <a:lumMod val="50000"/>
                  </a:schemeClr>
                </a:solidFill>
                <a:latin typeface="Helvetica" pitchFamily="2" charset="0"/>
              </a:rPr>
              <a:t> </a:t>
            </a:r>
            <a:r>
              <a:rPr lang="en-US" sz="1000" dirty="0" err="1">
                <a:solidFill>
                  <a:schemeClr val="accent3">
                    <a:lumMod val="50000"/>
                  </a:schemeClr>
                </a:solidFill>
                <a:latin typeface="Helvetica" pitchFamily="2" charset="0"/>
              </a:rPr>
              <a:t>PbPb</a:t>
            </a:r>
            <a:r>
              <a:rPr lang="en-US" sz="1000" dirty="0">
                <a:solidFill>
                  <a:schemeClr val="accent3">
                    <a:lumMod val="50000"/>
                  </a:schemeClr>
                </a:solidFill>
                <a:latin typeface="Helvetica" pitchFamily="2" charset="0"/>
              </a:rPr>
              <a:t> events.</a:t>
            </a:r>
          </a:p>
          <a:p>
            <a:br>
              <a:rPr lang="en-US" sz="1000" dirty="0">
                <a:solidFill>
                  <a:schemeClr val="accent1">
                    <a:lumMod val="50000"/>
                  </a:schemeClr>
                </a:solidFill>
              </a:rPr>
            </a:br>
            <a:r>
              <a:rPr lang="en-US" sz="1000" dirty="0">
                <a:solidFill>
                  <a:schemeClr val="accent1">
                    <a:lumMod val="50000"/>
                  </a:schemeClr>
                </a:solidFill>
                <a:latin typeface="Helvetica" pitchFamily="2" charset="0"/>
              </a:rPr>
              <a:t>The </a:t>
            </a:r>
            <a:r>
              <a:rPr lang="en-US" sz="1000" dirty="0" err="1">
                <a:solidFill>
                  <a:schemeClr val="accent1">
                    <a:lumMod val="50000"/>
                  </a:schemeClr>
                </a:solidFill>
                <a:latin typeface="Helvetica" pitchFamily="2" charset="0"/>
              </a:rPr>
              <a:t>dN</a:t>
            </a:r>
            <a:r>
              <a:rPr lang="en-US" sz="1000" dirty="0">
                <a:solidFill>
                  <a:schemeClr val="accent1">
                    <a:lumMod val="50000"/>
                  </a:schemeClr>
                </a:solidFill>
                <a:latin typeface="Helvetica" pitchFamily="2" charset="0"/>
              </a:rPr>
              <a:t>/d eta for pp </a:t>
            </a:r>
            <a:r>
              <a:rPr lang="en-US" sz="1000" dirty="0" err="1">
                <a:solidFill>
                  <a:schemeClr val="accent1">
                    <a:lumMod val="50000"/>
                  </a:schemeClr>
                </a:solidFill>
                <a:latin typeface="Helvetica" pitchFamily="2" charset="0"/>
              </a:rPr>
              <a:t>collsions</a:t>
            </a:r>
            <a:r>
              <a:rPr lang="en-US" sz="1000" dirty="0">
                <a:solidFill>
                  <a:schemeClr val="accent1">
                    <a:lumMod val="50000"/>
                  </a:schemeClr>
                </a:solidFill>
                <a:latin typeface="Helvetica" pitchFamily="2" charset="0"/>
              </a:rPr>
              <a:t> is around 6 while it is 100 times more for </a:t>
            </a:r>
            <a:r>
              <a:rPr lang="en-US" sz="1000" dirty="0" err="1">
                <a:solidFill>
                  <a:schemeClr val="accent1">
                    <a:lumMod val="50000"/>
                  </a:schemeClr>
                </a:solidFill>
                <a:latin typeface="Helvetica" pitchFamily="2" charset="0"/>
              </a:rPr>
              <a:t>PbPb</a:t>
            </a:r>
            <a:r>
              <a:rPr lang="en-US" sz="1000" dirty="0">
                <a:solidFill>
                  <a:schemeClr val="accent1">
                    <a:lumMod val="50000"/>
                  </a:schemeClr>
                </a:solidFill>
                <a:latin typeface="Helvetica" pitchFamily="2" charset="0"/>
              </a:rPr>
              <a:t> collision i.e. 600.</a:t>
            </a:r>
            <a:br>
              <a:rPr lang="en-US" sz="1000" dirty="0">
                <a:solidFill>
                  <a:schemeClr val="accent1">
                    <a:lumMod val="50000"/>
                  </a:schemeClr>
                </a:solidFill>
              </a:rPr>
            </a:br>
            <a:br>
              <a:rPr lang="en-US" sz="1000" dirty="0">
                <a:solidFill>
                  <a:schemeClr val="accent1">
                    <a:lumMod val="50000"/>
                  </a:schemeClr>
                </a:solidFill>
              </a:rPr>
            </a:br>
            <a:r>
              <a:rPr lang="en-US" sz="1000" dirty="0">
                <a:solidFill>
                  <a:schemeClr val="accent3">
                    <a:lumMod val="50000"/>
                  </a:schemeClr>
                </a:solidFill>
                <a:latin typeface="Helvetica" pitchFamily="2" charset="0"/>
              </a:rPr>
              <a:t>All our computers are finally in 2 of the 4 computing containers.</a:t>
            </a:r>
          </a:p>
          <a:p>
            <a:endParaRPr lang="en-US" sz="1000" dirty="0">
              <a:solidFill>
                <a:schemeClr val="accent1">
                  <a:lumMod val="50000"/>
                </a:schemeClr>
              </a:solidFill>
              <a:latin typeface="Helvetica" pitchFamily="2" charset="0"/>
            </a:endParaRPr>
          </a:p>
          <a:p>
            <a:r>
              <a:rPr lang="en-US" sz="1000" dirty="0">
                <a:solidFill>
                  <a:schemeClr val="accent1">
                    <a:lumMod val="50000"/>
                  </a:schemeClr>
                </a:solidFill>
                <a:latin typeface="Helvetica" pitchFamily="2" charset="0"/>
              </a:rPr>
              <a:t>FCC-</a:t>
            </a:r>
            <a:r>
              <a:rPr lang="en-US" sz="1000" dirty="0" err="1">
                <a:solidFill>
                  <a:schemeClr val="accent1">
                    <a:lumMod val="50000"/>
                  </a:schemeClr>
                </a:solidFill>
                <a:latin typeface="Helvetica" pitchFamily="2" charset="0"/>
              </a:rPr>
              <a:t>ee</a:t>
            </a:r>
            <a:r>
              <a:rPr lang="en-US" sz="1000" dirty="0">
                <a:solidFill>
                  <a:schemeClr val="accent1">
                    <a:lumMod val="50000"/>
                  </a:schemeClr>
                </a:solidFill>
                <a:latin typeface="Helvetica" pitchFamily="2" charset="0"/>
              </a:rPr>
              <a:t> needs much less than this infrastructure that exists at this very moment.</a:t>
            </a:r>
          </a:p>
          <a:p>
            <a:endParaRPr lang="en-US" sz="1000" dirty="0">
              <a:solidFill>
                <a:schemeClr val="accent1">
                  <a:lumMod val="50000"/>
                </a:schemeClr>
              </a:solidFill>
              <a:latin typeface="Helvetica" pitchFamily="2" charset="0"/>
            </a:endParaRPr>
          </a:p>
          <a:p>
            <a:r>
              <a:rPr lang="en-US" sz="1000" dirty="0">
                <a:solidFill>
                  <a:schemeClr val="accent3">
                    <a:lumMod val="50000"/>
                  </a:schemeClr>
                </a:solidFill>
                <a:latin typeface="Helvetica" pitchFamily="2" charset="0"/>
              </a:rPr>
              <a:t>Iphone-42 will be sufficient for FCC-</a:t>
            </a:r>
            <a:r>
              <a:rPr lang="en-US" sz="1000" dirty="0" err="1">
                <a:solidFill>
                  <a:schemeClr val="accent3">
                    <a:lumMod val="50000"/>
                  </a:schemeClr>
                </a:solidFill>
                <a:latin typeface="Helvetica" pitchFamily="2" charset="0"/>
              </a:rPr>
              <a:t>ee</a:t>
            </a:r>
            <a:r>
              <a:rPr lang="en-US" sz="1000" dirty="0">
                <a:solidFill>
                  <a:schemeClr val="accent3">
                    <a:lumMod val="50000"/>
                  </a:schemeClr>
                </a:solidFill>
                <a:latin typeface="Helvetica" pitchFamily="2" charset="0"/>
              </a:rPr>
              <a:t> DAQ.</a:t>
            </a:r>
            <a:br>
              <a:rPr lang="en-US" sz="1000" dirty="0">
                <a:solidFill>
                  <a:schemeClr val="accent1">
                    <a:lumMod val="50000"/>
                  </a:schemeClr>
                </a:solidFill>
              </a:rPr>
            </a:br>
            <a:br>
              <a:rPr lang="en-US" sz="1000" dirty="0">
                <a:solidFill>
                  <a:schemeClr val="accent1">
                    <a:lumMod val="50000"/>
                  </a:schemeClr>
                </a:solidFill>
              </a:rPr>
            </a:br>
            <a:endParaRPr lang="en-GB" sz="1000" dirty="0">
              <a:solidFill>
                <a:schemeClr val="accent1">
                  <a:lumMod val="50000"/>
                </a:schemeClr>
              </a:solidFill>
            </a:endParaRPr>
          </a:p>
        </p:txBody>
      </p:sp>
      <p:pic>
        <p:nvPicPr>
          <p:cNvPr id="3" name="Picture 2">
            <a:extLst>
              <a:ext uri="{FF2B5EF4-FFF2-40B4-BE49-F238E27FC236}">
                <a16:creationId xmlns:a16="http://schemas.microsoft.com/office/drawing/2014/main" id="{BB7BBB13-4052-BF4C-9269-1DE5BE77FF5D}"/>
              </a:ext>
            </a:extLst>
          </p:cNvPr>
          <p:cNvPicPr>
            <a:picLocks noChangeAspect="1"/>
          </p:cNvPicPr>
          <p:nvPr/>
        </p:nvPicPr>
        <p:blipFill>
          <a:blip r:embed="rId2"/>
          <a:stretch>
            <a:fillRect/>
          </a:stretch>
        </p:blipFill>
        <p:spPr>
          <a:xfrm>
            <a:off x="317811" y="1198061"/>
            <a:ext cx="4495304" cy="3047222"/>
          </a:xfrm>
          <a:prstGeom prst="rect">
            <a:avLst/>
          </a:prstGeom>
        </p:spPr>
      </p:pic>
      <p:sp>
        <p:nvSpPr>
          <p:cNvPr id="4" name="TextBox 3">
            <a:extLst>
              <a:ext uri="{FF2B5EF4-FFF2-40B4-BE49-F238E27FC236}">
                <a16:creationId xmlns:a16="http://schemas.microsoft.com/office/drawing/2014/main" id="{57303331-378A-C84F-8BC5-2A8CCD194B4F}"/>
              </a:ext>
            </a:extLst>
          </p:cNvPr>
          <p:cNvSpPr txBox="1"/>
          <p:nvPr/>
        </p:nvSpPr>
        <p:spPr>
          <a:xfrm>
            <a:off x="-1" y="9888"/>
            <a:ext cx="9142413" cy="461586"/>
          </a:xfrm>
          <a:prstGeom prst="rect">
            <a:avLst/>
          </a:prstGeom>
          <a:noFill/>
        </p:spPr>
        <p:txBody>
          <a:bodyPr wrap="square" lIns="91328" tIns="45664" rIns="91328" bIns="45664" rtlCol="0">
            <a:spAutoFit/>
          </a:bodyPr>
          <a:lstStyle/>
          <a:p>
            <a:pPr marL="0" marR="0" lvl="0" indent="0" algn="ctr" defTabSz="456530" rtl="0" eaLnBrk="1" fontAlgn="auto" latinLnBrk="0" hangingPunct="1">
              <a:lnSpc>
                <a:spcPct val="100000"/>
              </a:lnSpc>
              <a:spcBef>
                <a:spcPts val="0"/>
              </a:spcBef>
              <a:spcAft>
                <a:spcPts val="0"/>
              </a:spcAft>
              <a:buClrTx/>
              <a:buSzTx/>
              <a:buFontTx/>
              <a:buNone/>
              <a:tabLst/>
              <a:defRPr/>
            </a:pPr>
            <a:r>
              <a:rPr kumimoji="0" lang="en-GB" sz="2400" b="1" i="0" u="none" strike="noStrike" kern="1200" cap="none" spc="0" normalizeH="0" baseline="0" noProof="0" dirty="0">
                <a:ln>
                  <a:noFill/>
                </a:ln>
                <a:solidFill>
                  <a:srgbClr val="FF0000"/>
                </a:solidFill>
                <a:effectLst/>
                <a:uLnTx/>
                <a:uFillTx/>
                <a:latin typeface="Calibri"/>
                <a:ea typeface="+mn-ea"/>
                <a:cs typeface="+mn-cs"/>
              </a:rPr>
              <a:t>DAQ Today, ALICE continuous readout</a:t>
            </a:r>
            <a:endParaRPr kumimoji="0" lang="en-GB" sz="2400" b="0" i="0" u="none" strike="noStrike" kern="1200" cap="none" spc="0" normalizeH="0" baseline="30000" noProof="0" dirty="0">
              <a:ln>
                <a:noFill/>
              </a:ln>
              <a:solidFill>
                <a:srgbClr val="FF0000"/>
              </a:solidFill>
              <a:effectLst/>
              <a:uLnTx/>
              <a:uFillTx/>
              <a:latin typeface="Calibri"/>
              <a:ea typeface="+mn-ea"/>
              <a:cs typeface="+mn-cs"/>
            </a:endParaRPr>
          </a:p>
        </p:txBody>
      </p:sp>
    </p:spTree>
    <p:extLst>
      <p:ext uri="{BB962C8B-B14F-4D97-AF65-F5344CB8AC3E}">
        <p14:creationId xmlns:p14="http://schemas.microsoft.com/office/powerpoint/2010/main" val="34564113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681E8CD-13D3-7C49-8E6C-6B5E4324965F}"/>
              </a:ext>
            </a:extLst>
          </p:cNvPr>
          <p:cNvSpPr/>
          <p:nvPr/>
        </p:nvSpPr>
        <p:spPr>
          <a:xfrm>
            <a:off x="286138" y="127800"/>
            <a:ext cx="8347787" cy="5139869"/>
          </a:xfrm>
          <a:prstGeom prst="rect">
            <a:avLst/>
          </a:prstGeom>
        </p:spPr>
        <p:txBody>
          <a:bodyPr wrap="square">
            <a:spAutoFit/>
          </a:bodyPr>
          <a:lstStyle/>
          <a:p>
            <a:r>
              <a:rPr lang="en-US" sz="800" b="1" dirty="0"/>
              <a:t>Underground:</a:t>
            </a:r>
            <a:endParaRPr lang="en-US" sz="800" dirty="0"/>
          </a:p>
          <a:p>
            <a:r>
              <a:rPr lang="en-US" sz="800" dirty="0"/>
              <a:t>One shaft only on UX cavern (Is this OK?)  </a:t>
            </a:r>
          </a:p>
          <a:p>
            <a:r>
              <a:rPr lang="en-US" sz="800" dirty="0">
                <a:solidFill>
                  <a:srgbClr val="008F00"/>
                </a:solidFill>
              </a:rPr>
              <a:t>Yes, second shat to service cavern with gallery to main cavern.</a:t>
            </a:r>
          </a:p>
          <a:p>
            <a:endParaRPr lang="en-US" sz="800" dirty="0"/>
          </a:p>
          <a:p>
            <a:r>
              <a:rPr lang="en-US" sz="800" dirty="0"/>
              <a:t>If so, does it generate other constraints such as cavern width to pass components from one end to the other and/or large access gallery to link UX to PM shaft (As per CMS)?</a:t>
            </a:r>
          </a:p>
          <a:p>
            <a:r>
              <a:rPr lang="en-US" sz="800" dirty="0">
                <a:solidFill>
                  <a:srgbClr val="008F00"/>
                </a:solidFill>
              </a:rPr>
              <a:t>We have to verify whether with the present cavern size we can move the small solenoid coil from one side to the other. CMS like size will be sufficient</a:t>
            </a:r>
          </a:p>
          <a:p>
            <a:endParaRPr lang="en-US" sz="800" dirty="0"/>
          </a:p>
          <a:p>
            <a:r>
              <a:rPr lang="en-US" sz="800" dirty="0"/>
              <a:t>Shaft diameter for PX.</a:t>
            </a:r>
          </a:p>
          <a:p>
            <a:r>
              <a:rPr lang="en-US" sz="800" dirty="0">
                <a:solidFill>
                  <a:srgbClr val="008F00"/>
                </a:solidFill>
              </a:rPr>
              <a:t>15m for FCC-</a:t>
            </a:r>
            <a:r>
              <a:rPr lang="en-US" sz="800" dirty="0" err="1">
                <a:solidFill>
                  <a:srgbClr val="008F00"/>
                </a:solidFill>
              </a:rPr>
              <a:t>hh</a:t>
            </a:r>
            <a:r>
              <a:rPr lang="en-US" sz="800" dirty="0">
                <a:solidFill>
                  <a:srgbClr val="008F00"/>
                </a:solidFill>
              </a:rPr>
              <a:t>. For FCC-</a:t>
            </a:r>
            <a:r>
              <a:rPr lang="en-US" sz="800" dirty="0" err="1">
                <a:solidFill>
                  <a:srgbClr val="008F00"/>
                </a:solidFill>
              </a:rPr>
              <a:t>ee</a:t>
            </a:r>
            <a:r>
              <a:rPr lang="en-US" sz="800" dirty="0">
                <a:solidFill>
                  <a:srgbClr val="008F00"/>
                </a:solidFill>
              </a:rPr>
              <a:t> to be verified.</a:t>
            </a:r>
          </a:p>
          <a:p>
            <a:endParaRPr lang="en-US" sz="800" dirty="0"/>
          </a:p>
          <a:p>
            <a:r>
              <a:rPr lang="en-US" sz="800" dirty="0"/>
              <a:t>Is PM used by experiment for lowering components?  Is proposed shape OK?</a:t>
            </a:r>
          </a:p>
          <a:p>
            <a:r>
              <a:rPr lang="en-US" sz="800" dirty="0">
                <a:solidFill>
                  <a:srgbClr val="008F00"/>
                </a:solidFill>
              </a:rPr>
              <a:t>It will be used for lowering components. The present shape is ok.</a:t>
            </a:r>
          </a:p>
          <a:p>
            <a:endParaRPr lang="en-US" sz="800" dirty="0"/>
          </a:p>
          <a:p>
            <a:r>
              <a:rPr lang="en-US" sz="800" dirty="0"/>
              <a:t>Width of beam tunnel as it arrives at experimental cavern</a:t>
            </a:r>
          </a:p>
          <a:p>
            <a:r>
              <a:rPr lang="en-US" sz="800" dirty="0">
                <a:solidFill>
                  <a:srgbClr val="008F00"/>
                </a:solidFill>
              </a:rPr>
              <a:t>Question to FCC-</a:t>
            </a:r>
            <a:r>
              <a:rPr lang="en-US" sz="800" dirty="0" err="1">
                <a:solidFill>
                  <a:srgbClr val="008F00"/>
                </a:solidFill>
              </a:rPr>
              <a:t>ee</a:t>
            </a:r>
            <a:endParaRPr lang="en-US" sz="800" dirty="0">
              <a:solidFill>
                <a:srgbClr val="008F00"/>
              </a:solidFill>
            </a:endParaRPr>
          </a:p>
          <a:p>
            <a:endParaRPr lang="en-US" sz="800" dirty="0"/>
          </a:p>
          <a:p>
            <a:r>
              <a:rPr lang="en-US" sz="800" dirty="0"/>
              <a:t>Width of cavern (are the beams now aligned??) Length of cavern Height of cavern.</a:t>
            </a:r>
          </a:p>
          <a:p>
            <a:r>
              <a:rPr lang="en-US" sz="800" dirty="0">
                <a:solidFill>
                  <a:srgbClr val="008F00"/>
                </a:solidFill>
              </a:rPr>
              <a:t>W=35m, H=35m, L=66m for FCC-</a:t>
            </a:r>
            <a:r>
              <a:rPr lang="en-US" sz="800" dirty="0" err="1">
                <a:solidFill>
                  <a:srgbClr val="008F00"/>
                </a:solidFill>
              </a:rPr>
              <a:t>hh</a:t>
            </a:r>
            <a:r>
              <a:rPr lang="en-US" sz="800" dirty="0">
                <a:solidFill>
                  <a:srgbClr val="008F00"/>
                </a:solidFill>
              </a:rPr>
              <a:t>.</a:t>
            </a:r>
          </a:p>
          <a:p>
            <a:r>
              <a:rPr lang="en-US" sz="800" dirty="0">
                <a:solidFill>
                  <a:srgbClr val="008F00"/>
                </a:solidFill>
              </a:rPr>
              <a:t>We assume that FCC-</a:t>
            </a:r>
            <a:r>
              <a:rPr lang="en-US" sz="800" dirty="0" err="1">
                <a:solidFill>
                  <a:srgbClr val="008F00"/>
                </a:solidFill>
              </a:rPr>
              <a:t>ee</a:t>
            </a:r>
            <a:r>
              <a:rPr lang="en-US" sz="800" dirty="0">
                <a:solidFill>
                  <a:srgbClr val="008F00"/>
                </a:solidFill>
              </a:rPr>
              <a:t> and FCC-</a:t>
            </a:r>
            <a:r>
              <a:rPr lang="en-US" sz="800" dirty="0" err="1">
                <a:solidFill>
                  <a:srgbClr val="008F00"/>
                </a:solidFill>
              </a:rPr>
              <a:t>hh</a:t>
            </a:r>
            <a:r>
              <a:rPr lang="en-US" sz="800" dirty="0">
                <a:solidFill>
                  <a:srgbClr val="008F00"/>
                </a:solidFill>
              </a:rPr>
              <a:t> IPs coincide. Size of FCC-</a:t>
            </a:r>
            <a:r>
              <a:rPr lang="en-US" sz="800" dirty="0" err="1">
                <a:solidFill>
                  <a:srgbClr val="008F00"/>
                </a:solidFill>
              </a:rPr>
              <a:t>ee</a:t>
            </a:r>
            <a:r>
              <a:rPr lang="en-US" sz="800" dirty="0">
                <a:solidFill>
                  <a:srgbClr val="008F00"/>
                </a:solidFill>
              </a:rPr>
              <a:t> booster+ shielding to be understood.</a:t>
            </a:r>
          </a:p>
          <a:p>
            <a:endParaRPr lang="en-US" sz="800" dirty="0"/>
          </a:p>
          <a:p>
            <a:r>
              <a:rPr lang="en-US" sz="800" dirty="0"/>
              <a:t>Cranes in cavern (number and capacity)</a:t>
            </a:r>
          </a:p>
          <a:p>
            <a:r>
              <a:rPr lang="en-US" sz="800" dirty="0">
                <a:solidFill>
                  <a:srgbClr val="008F00"/>
                </a:solidFill>
              </a:rPr>
              <a:t>Same as CMS and ATLAS for FCC-</a:t>
            </a:r>
            <a:r>
              <a:rPr lang="en-US" sz="800" dirty="0" err="1">
                <a:solidFill>
                  <a:srgbClr val="008F00"/>
                </a:solidFill>
              </a:rPr>
              <a:t>hh</a:t>
            </a:r>
            <a:endParaRPr lang="en-US" sz="800" dirty="0">
              <a:solidFill>
                <a:srgbClr val="008F00"/>
              </a:solidFill>
            </a:endParaRPr>
          </a:p>
          <a:p>
            <a:endParaRPr lang="en-US" sz="800" dirty="0"/>
          </a:p>
          <a:p>
            <a:r>
              <a:rPr lang="en-US" sz="800" dirty="0"/>
              <a:t>Distance to service cavern (50m of rock or can be reduced? Could it be increased if necessary?)</a:t>
            </a:r>
          </a:p>
          <a:p>
            <a:r>
              <a:rPr lang="en-US" sz="800" dirty="0">
                <a:solidFill>
                  <a:srgbClr val="008F00"/>
                </a:solidFill>
              </a:rPr>
              <a:t>For unshielded detector magnet this distance cannot be reduced. The reason is the magnetic stray field. </a:t>
            </a:r>
          </a:p>
          <a:p>
            <a:r>
              <a:rPr lang="en-US" sz="800" dirty="0">
                <a:solidFill>
                  <a:srgbClr val="008F00"/>
                </a:solidFill>
              </a:rPr>
              <a:t>Radiation shielding can be achieved already with 10-15m of ‘concrete’ between main cavern and service cavern.</a:t>
            </a:r>
          </a:p>
          <a:p>
            <a:endParaRPr lang="en-US" sz="800" dirty="0"/>
          </a:p>
          <a:p>
            <a:r>
              <a:rPr lang="en-US" sz="800" dirty="0"/>
              <a:t>Access for humans, components, cabling/piping </a:t>
            </a:r>
            <a:r>
              <a:rPr lang="en-US" sz="800" dirty="0" err="1"/>
              <a:t>etc</a:t>
            </a:r>
            <a:endParaRPr lang="en-US" sz="800" dirty="0"/>
          </a:p>
          <a:p>
            <a:r>
              <a:rPr lang="en-US" sz="800" dirty="0">
                <a:solidFill>
                  <a:srgbClr val="008F00"/>
                </a:solidFill>
              </a:rPr>
              <a:t>Nothing special to be considered.</a:t>
            </a:r>
          </a:p>
          <a:p>
            <a:endParaRPr lang="en-US" sz="800" dirty="0">
              <a:solidFill>
                <a:srgbClr val="008F00"/>
              </a:solidFill>
            </a:endParaRPr>
          </a:p>
          <a:p>
            <a:r>
              <a:rPr lang="en-US" sz="800" dirty="0"/>
              <a:t>Need for survey galleries?</a:t>
            </a:r>
          </a:p>
          <a:p>
            <a:r>
              <a:rPr lang="en-US" sz="800" dirty="0">
                <a:solidFill>
                  <a:srgbClr val="009051"/>
                </a:solidFill>
              </a:rPr>
              <a:t>Question to the machine.</a:t>
            </a:r>
          </a:p>
          <a:p>
            <a:endParaRPr lang="en-US" sz="800" dirty="0"/>
          </a:p>
          <a:p>
            <a:r>
              <a:rPr lang="en-US" sz="800" dirty="0"/>
              <a:t>Need for shielding to be incorporated into civil engineering? (as per CMS point 5).</a:t>
            </a:r>
          </a:p>
          <a:p>
            <a:r>
              <a:rPr lang="en-US" sz="800" dirty="0">
                <a:solidFill>
                  <a:srgbClr val="009051"/>
                </a:solidFill>
              </a:rPr>
              <a:t>No – FCC-</a:t>
            </a:r>
            <a:r>
              <a:rPr lang="en-US" sz="800" dirty="0" err="1">
                <a:solidFill>
                  <a:srgbClr val="009051"/>
                </a:solidFill>
              </a:rPr>
              <a:t>hh</a:t>
            </a:r>
            <a:r>
              <a:rPr lang="en-US" sz="800" dirty="0">
                <a:solidFill>
                  <a:srgbClr val="009051"/>
                </a:solidFill>
              </a:rPr>
              <a:t> triplet and TAS is inside the FCC tunnel.</a:t>
            </a:r>
          </a:p>
          <a:p>
            <a:endParaRPr lang="en-US" sz="800" dirty="0"/>
          </a:p>
          <a:p>
            <a:r>
              <a:rPr lang="en-US" sz="800" dirty="0"/>
              <a:t>Service cavern functional requirements for the experiment.</a:t>
            </a:r>
          </a:p>
          <a:p>
            <a:r>
              <a:rPr lang="en-US" sz="800" dirty="0">
                <a:solidFill>
                  <a:srgbClr val="008F00"/>
                </a:solidFill>
              </a:rPr>
              <a:t>Service caverns with surfaces equal to the present ATLAS and CMS caverns should be sufficient for FCC-</a:t>
            </a:r>
            <a:r>
              <a:rPr lang="en-US" sz="800" dirty="0" err="1">
                <a:solidFill>
                  <a:srgbClr val="008F00"/>
                </a:solidFill>
              </a:rPr>
              <a:t>hh</a:t>
            </a:r>
            <a:r>
              <a:rPr lang="en-US" sz="800" dirty="0">
                <a:solidFill>
                  <a:srgbClr val="008F00"/>
                </a:solidFill>
              </a:rPr>
              <a:t>.</a:t>
            </a:r>
          </a:p>
          <a:p>
            <a:endParaRPr lang="en-US" sz="800" dirty="0"/>
          </a:p>
          <a:p>
            <a:r>
              <a:rPr lang="en-US" sz="800" dirty="0"/>
              <a:t>Staging (</a:t>
            </a:r>
            <a:r>
              <a:rPr lang="en-US" sz="800" dirty="0" err="1"/>
              <a:t>ie</a:t>
            </a:r>
            <a:r>
              <a:rPr lang="en-US" sz="800" dirty="0"/>
              <a:t> what do we not need for </a:t>
            </a:r>
            <a:r>
              <a:rPr lang="en-US" sz="800" dirty="0" err="1"/>
              <a:t>ee</a:t>
            </a:r>
            <a:r>
              <a:rPr lang="en-US" sz="800" dirty="0"/>
              <a:t> but will only need at </a:t>
            </a:r>
            <a:r>
              <a:rPr lang="en-US" sz="800" dirty="0" err="1"/>
              <a:t>hh</a:t>
            </a:r>
            <a:r>
              <a:rPr lang="en-US" sz="800" dirty="0"/>
              <a:t> stage) – needs discussion.</a:t>
            </a:r>
          </a:p>
          <a:p>
            <a:r>
              <a:rPr lang="en-US" sz="800" dirty="0"/>
              <a:t> </a:t>
            </a:r>
          </a:p>
        </p:txBody>
      </p:sp>
    </p:spTree>
    <p:extLst>
      <p:ext uri="{BB962C8B-B14F-4D97-AF65-F5344CB8AC3E}">
        <p14:creationId xmlns:p14="http://schemas.microsoft.com/office/powerpoint/2010/main" val="253568948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A85F415-018D-F64F-9FFC-AF294BAE4DE8}"/>
              </a:ext>
            </a:extLst>
          </p:cNvPr>
          <p:cNvSpPr/>
          <p:nvPr/>
        </p:nvSpPr>
        <p:spPr>
          <a:xfrm>
            <a:off x="506963" y="385506"/>
            <a:ext cx="7672874" cy="2923877"/>
          </a:xfrm>
          <a:prstGeom prst="rect">
            <a:avLst/>
          </a:prstGeom>
        </p:spPr>
        <p:txBody>
          <a:bodyPr wrap="square">
            <a:spAutoFit/>
          </a:bodyPr>
          <a:lstStyle/>
          <a:p>
            <a:pPr lvl="0"/>
            <a:r>
              <a:rPr lang="en-US" sz="800" b="1" dirty="0">
                <a:solidFill>
                  <a:prstClr val="black"/>
                </a:solidFill>
              </a:rPr>
              <a:t>Surface</a:t>
            </a:r>
            <a:endParaRPr lang="en-US" sz="800" dirty="0">
              <a:solidFill>
                <a:prstClr val="black"/>
              </a:solidFill>
            </a:endParaRPr>
          </a:p>
          <a:p>
            <a:pPr lvl="0"/>
            <a:r>
              <a:rPr lang="en-US" sz="800" dirty="0">
                <a:solidFill>
                  <a:prstClr val="black"/>
                </a:solidFill>
              </a:rPr>
              <a:t>Surface constraints mean that each surface layout will probably need to be slightly different. For the moment we wish to focus on Point A as this is the one to be passed onto FNAL for further development and costing.</a:t>
            </a:r>
          </a:p>
          <a:p>
            <a:pPr lvl="0"/>
            <a:endParaRPr lang="en-US" sz="800" dirty="0">
              <a:solidFill>
                <a:prstClr val="black"/>
              </a:solidFill>
            </a:endParaRPr>
          </a:p>
          <a:p>
            <a:pPr lvl="0"/>
            <a:r>
              <a:rPr lang="en-US" sz="800" dirty="0">
                <a:solidFill>
                  <a:prstClr val="black"/>
                </a:solidFill>
              </a:rPr>
              <a:t>Assembly Hall </a:t>
            </a:r>
            <a:r>
              <a:rPr lang="en-US" sz="800" dirty="0" err="1">
                <a:solidFill>
                  <a:prstClr val="black"/>
                </a:solidFill>
              </a:rPr>
              <a:t>ee</a:t>
            </a:r>
            <a:r>
              <a:rPr lang="en-US" sz="800" dirty="0">
                <a:solidFill>
                  <a:prstClr val="black"/>
                </a:solidFill>
              </a:rPr>
              <a:t> (length, width, height under crane hook, cranes (capacity and number)</a:t>
            </a:r>
          </a:p>
          <a:p>
            <a:pPr lvl="0"/>
            <a:r>
              <a:rPr lang="en-US" sz="800" dirty="0">
                <a:solidFill>
                  <a:srgbClr val="008F00"/>
                </a:solidFill>
              </a:rPr>
              <a:t>CMS type surface hall should be a good reference.</a:t>
            </a:r>
          </a:p>
          <a:p>
            <a:pPr lvl="0"/>
            <a:endParaRPr lang="en-US" sz="800" dirty="0">
              <a:solidFill>
                <a:prstClr val="black"/>
              </a:solidFill>
            </a:endParaRPr>
          </a:p>
          <a:p>
            <a:pPr lvl="0"/>
            <a:r>
              <a:rPr lang="en-US" sz="800" dirty="0">
                <a:solidFill>
                  <a:prstClr val="black"/>
                </a:solidFill>
              </a:rPr>
              <a:t>Lowering scenario (large heavy as per CMS) or smaller with subsequent underground assembly?</a:t>
            </a:r>
          </a:p>
          <a:p>
            <a:pPr lvl="0"/>
            <a:r>
              <a:rPr lang="en-US" sz="800" dirty="0">
                <a:solidFill>
                  <a:srgbClr val="008F00"/>
                </a:solidFill>
              </a:rPr>
              <a:t>Not considered for FCC-</a:t>
            </a:r>
            <a:r>
              <a:rPr lang="en-US" sz="800" dirty="0" err="1">
                <a:solidFill>
                  <a:srgbClr val="008F00"/>
                </a:solidFill>
              </a:rPr>
              <a:t>hh</a:t>
            </a:r>
            <a:r>
              <a:rPr lang="en-US" sz="800" dirty="0">
                <a:solidFill>
                  <a:srgbClr val="008F00"/>
                </a:solidFill>
              </a:rPr>
              <a:t> at this moment, but probably for FCC-</a:t>
            </a:r>
            <a:r>
              <a:rPr lang="en-US" sz="800" dirty="0" err="1">
                <a:solidFill>
                  <a:srgbClr val="008F00"/>
                </a:solidFill>
              </a:rPr>
              <a:t>ee</a:t>
            </a:r>
            <a:r>
              <a:rPr lang="en-US" sz="800" dirty="0">
                <a:solidFill>
                  <a:srgbClr val="008F00"/>
                </a:solidFill>
              </a:rPr>
              <a:t>.</a:t>
            </a:r>
          </a:p>
          <a:p>
            <a:pPr lvl="0"/>
            <a:r>
              <a:rPr lang="en-US" sz="800" dirty="0">
                <a:solidFill>
                  <a:srgbClr val="008F00"/>
                </a:solidFill>
              </a:rPr>
              <a:t>FCC-</a:t>
            </a:r>
            <a:r>
              <a:rPr lang="en-US" sz="800" dirty="0" err="1">
                <a:solidFill>
                  <a:srgbClr val="008F00"/>
                </a:solidFill>
              </a:rPr>
              <a:t>hh</a:t>
            </a:r>
            <a:r>
              <a:rPr lang="en-US" sz="800" dirty="0">
                <a:solidFill>
                  <a:srgbClr val="008F00"/>
                </a:solidFill>
              </a:rPr>
              <a:t> coil needs 2.5kT lowering infrastructure.</a:t>
            </a:r>
          </a:p>
          <a:p>
            <a:pPr lvl="0"/>
            <a:endParaRPr lang="en-US" sz="800" dirty="0">
              <a:solidFill>
                <a:prstClr val="black"/>
              </a:solidFill>
            </a:endParaRPr>
          </a:p>
          <a:p>
            <a:pPr lvl="0"/>
            <a:r>
              <a:rPr lang="en-US" sz="800" dirty="0">
                <a:solidFill>
                  <a:prstClr val="black"/>
                </a:solidFill>
              </a:rPr>
              <a:t>Assembly hall </a:t>
            </a:r>
            <a:r>
              <a:rPr lang="en-US" sz="800" dirty="0" err="1">
                <a:solidFill>
                  <a:prstClr val="black"/>
                </a:solidFill>
              </a:rPr>
              <a:t>hh</a:t>
            </a:r>
            <a:r>
              <a:rPr lang="en-US" sz="800" dirty="0">
                <a:solidFill>
                  <a:prstClr val="black"/>
                </a:solidFill>
              </a:rPr>
              <a:t>. Dimensions, crane capacities and numbers, can it be split into two or three buildings (coil winding, assembly and then lowering)?</a:t>
            </a:r>
          </a:p>
          <a:p>
            <a:pPr lvl="0"/>
            <a:endParaRPr lang="en-US" sz="800" dirty="0">
              <a:solidFill>
                <a:prstClr val="black"/>
              </a:solidFill>
            </a:endParaRPr>
          </a:p>
          <a:p>
            <a:pPr lvl="0"/>
            <a:r>
              <a:rPr lang="en-US" sz="800" dirty="0">
                <a:solidFill>
                  <a:prstClr val="black"/>
                </a:solidFill>
              </a:rPr>
              <a:t>Lift capacities</a:t>
            </a:r>
          </a:p>
          <a:p>
            <a:pPr lvl="0"/>
            <a:r>
              <a:rPr lang="en-US" sz="800" dirty="0">
                <a:solidFill>
                  <a:srgbClr val="008F00"/>
                </a:solidFill>
              </a:rPr>
              <a:t>At least as much at ATLAS, CMS. More is welcome, especially because the shafts are much deeper.</a:t>
            </a:r>
          </a:p>
          <a:p>
            <a:pPr lvl="0"/>
            <a:endParaRPr lang="en-US" sz="800" dirty="0">
              <a:solidFill>
                <a:prstClr val="black"/>
              </a:solidFill>
            </a:endParaRPr>
          </a:p>
          <a:p>
            <a:pPr lvl="0"/>
            <a:r>
              <a:rPr lang="en-US" sz="800" dirty="0" err="1">
                <a:solidFill>
                  <a:prstClr val="black"/>
                </a:solidFill>
              </a:rPr>
              <a:t>Cryo</a:t>
            </a:r>
            <a:r>
              <a:rPr lang="en-US" sz="800" dirty="0">
                <a:solidFill>
                  <a:prstClr val="black"/>
                </a:solidFill>
              </a:rPr>
              <a:t> needs for </a:t>
            </a:r>
            <a:r>
              <a:rPr lang="en-US" sz="800" dirty="0" err="1">
                <a:solidFill>
                  <a:prstClr val="black"/>
                </a:solidFill>
              </a:rPr>
              <a:t>ee</a:t>
            </a:r>
            <a:r>
              <a:rPr lang="en-US" sz="800" dirty="0">
                <a:solidFill>
                  <a:prstClr val="black"/>
                </a:solidFill>
              </a:rPr>
              <a:t>?  Do we need to extend later for </a:t>
            </a:r>
            <a:r>
              <a:rPr lang="en-US" sz="800" dirty="0" err="1">
                <a:solidFill>
                  <a:prstClr val="black"/>
                </a:solidFill>
              </a:rPr>
              <a:t>hh</a:t>
            </a:r>
            <a:r>
              <a:rPr lang="en-US" sz="800" dirty="0">
                <a:solidFill>
                  <a:prstClr val="black"/>
                </a:solidFill>
              </a:rPr>
              <a:t>?</a:t>
            </a:r>
          </a:p>
          <a:p>
            <a:pPr lvl="0"/>
            <a:r>
              <a:rPr lang="en-US" sz="800" dirty="0">
                <a:solidFill>
                  <a:srgbClr val="008F00"/>
                </a:solidFill>
              </a:rPr>
              <a:t>Similar to CMS </a:t>
            </a:r>
            <a:r>
              <a:rPr lang="en-US" sz="800" dirty="0" err="1">
                <a:solidFill>
                  <a:srgbClr val="008F00"/>
                </a:solidFill>
              </a:rPr>
              <a:t>cryo</a:t>
            </a:r>
            <a:r>
              <a:rPr lang="en-US" sz="800" dirty="0">
                <a:solidFill>
                  <a:srgbClr val="008F00"/>
                </a:solidFill>
              </a:rPr>
              <a:t> plant. Compressor stage on the surface, Cold box to be decided whether on the surface or in the cavern.</a:t>
            </a:r>
          </a:p>
          <a:p>
            <a:pPr lvl="0"/>
            <a:endParaRPr lang="en-US" sz="800" dirty="0">
              <a:solidFill>
                <a:prstClr val="black"/>
              </a:solidFill>
            </a:endParaRPr>
          </a:p>
          <a:p>
            <a:pPr lvl="0"/>
            <a:r>
              <a:rPr lang="en-US" sz="800" dirty="0">
                <a:solidFill>
                  <a:prstClr val="black"/>
                </a:solidFill>
              </a:rPr>
              <a:t>Comparison with CDR?</a:t>
            </a:r>
          </a:p>
          <a:p>
            <a:pPr lvl="0"/>
            <a:r>
              <a:rPr lang="en-US" sz="800" dirty="0">
                <a:solidFill>
                  <a:srgbClr val="008F00"/>
                </a:solidFill>
              </a:rPr>
              <a:t>???</a:t>
            </a:r>
          </a:p>
          <a:p>
            <a:pPr lvl="0"/>
            <a:endParaRPr lang="en-US" sz="800" dirty="0">
              <a:solidFill>
                <a:srgbClr val="008F00"/>
              </a:solidFill>
            </a:endParaRPr>
          </a:p>
          <a:p>
            <a:pPr lvl="0"/>
            <a:r>
              <a:rPr lang="en-US" sz="800" dirty="0">
                <a:solidFill>
                  <a:srgbClr val="008F00"/>
                </a:solidFill>
              </a:rPr>
              <a:t>Does the FCC-</a:t>
            </a:r>
            <a:r>
              <a:rPr lang="en-US" sz="800" dirty="0" err="1">
                <a:solidFill>
                  <a:srgbClr val="008F00"/>
                </a:solidFill>
              </a:rPr>
              <a:t>ee</a:t>
            </a:r>
            <a:r>
              <a:rPr lang="en-US" sz="800" dirty="0">
                <a:solidFill>
                  <a:srgbClr val="008F00"/>
                </a:solidFill>
              </a:rPr>
              <a:t> need a service cavern at all ? ALICE, </a:t>
            </a:r>
            <a:r>
              <a:rPr lang="en-US" sz="800" dirty="0" err="1">
                <a:solidFill>
                  <a:srgbClr val="008F00"/>
                </a:solidFill>
              </a:rPr>
              <a:t>LHCb</a:t>
            </a:r>
            <a:r>
              <a:rPr lang="en-US" sz="800" dirty="0">
                <a:solidFill>
                  <a:srgbClr val="008F00"/>
                </a:solidFill>
              </a:rPr>
              <a:t> do not …</a:t>
            </a:r>
          </a:p>
        </p:txBody>
      </p:sp>
      <p:sp>
        <p:nvSpPr>
          <p:cNvPr id="3" name="TextBox 2">
            <a:extLst>
              <a:ext uri="{FF2B5EF4-FFF2-40B4-BE49-F238E27FC236}">
                <a16:creationId xmlns:a16="http://schemas.microsoft.com/office/drawing/2014/main" id="{FE79252C-EDAB-6440-8533-275A1408434B}"/>
              </a:ext>
            </a:extLst>
          </p:cNvPr>
          <p:cNvSpPr txBox="1"/>
          <p:nvPr/>
        </p:nvSpPr>
        <p:spPr>
          <a:xfrm>
            <a:off x="506963" y="3551853"/>
            <a:ext cx="8093241" cy="954107"/>
          </a:xfrm>
          <a:prstGeom prst="rect">
            <a:avLst/>
          </a:prstGeom>
          <a:noFill/>
        </p:spPr>
        <p:txBody>
          <a:bodyPr wrap="none" rtlCol="0">
            <a:spAutoFit/>
          </a:bodyPr>
          <a:lstStyle/>
          <a:p>
            <a:r>
              <a:rPr lang="en-GB" sz="1400" dirty="0">
                <a:solidFill>
                  <a:srgbClr val="C00000"/>
                </a:solidFill>
              </a:rPr>
              <a:t>I will try to get dimensions and layouts of caverns, shafts, surface buildings for LEP and LHC experiment sites.</a:t>
            </a:r>
          </a:p>
          <a:p>
            <a:endParaRPr lang="en-GB" sz="1400" dirty="0">
              <a:solidFill>
                <a:srgbClr val="C00000"/>
              </a:solidFill>
            </a:endParaRPr>
          </a:p>
          <a:p>
            <a:r>
              <a:rPr lang="en-GB" sz="1400" dirty="0">
                <a:solidFill>
                  <a:srgbClr val="C00000"/>
                </a:solidFill>
              </a:rPr>
              <a:t>Assemble all dimensions for LEP, LHC, ILC, CLIC, FCC-</a:t>
            </a:r>
            <a:r>
              <a:rPr lang="en-GB" sz="1400" dirty="0" err="1">
                <a:solidFill>
                  <a:srgbClr val="C00000"/>
                </a:solidFill>
              </a:rPr>
              <a:t>ee</a:t>
            </a:r>
            <a:r>
              <a:rPr lang="en-GB" sz="1400" dirty="0">
                <a:solidFill>
                  <a:srgbClr val="C00000"/>
                </a:solidFill>
              </a:rPr>
              <a:t>, FCC-</a:t>
            </a:r>
            <a:r>
              <a:rPr lang="en-GB" sz="1400" dirty="0" err="1">
                <a:solidFill>
                  <a:srgbClr val="C00000"/>
                </a:solidFill>
              </a:rPr>
              <a:t>hh</a:t>
            </a:r>
            <a:r>
              <a:rPr lang="en-GB" sz="1400" dirty="0">
                <a:solidFill>
                  <a:srgbClr val="C00000"/>
                </a:solidFill>
              </a:rPr>
              <a:t> detectors,</a:t>
            </a:r>
          </a:p>
          <a:p>
            <a:r>
              <a:rPr lang="en-GB" sz="1400" dirty="0">
                <a:solidFill>
                  <a:srgbClr val="C00000"/>
                </a:solidFill>
              </a:rPr>
              <a:t>Specifically the coil, i.e. cryostat dimensions, to be able to relate our conclusions.</a:t>
            </a:r>
          </a:p>
        </p:txBody>
      </p:sp>
    </p:spTree>
    <p:extLst>
      <p:ext uri="{BB962C8B-B14F-4D97-AF65-F5344CB8AC3E}">
        <p14:creationId xmlns:p14="http://schemas.microsoft.com/office/powerpoint/2010/main" val="32110966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BF7E630-30BC-9A4D-8710-997A8630E22E}"/>
              </a:ext>
            </a:extLst>
          </p:cNvPr>
          <p:cNvSpPr txBox="1"/>
          <p:nvPr/>
        </p:nvSpPr>
        <p:spPr>
          <a:xfrm>
            <a:off x="317443" y="82349"/>
            <a:ext cx="8619222" cy="5078313"/>
          </a:xfrm>
          <a:prstGeom prst="rect">
            <a:avLst/>
          </a:prstGeom>
          <a:noFill/>
        </p:spPr>
        <p:txBody>
          <a:bodyPr wrap="square" rtlCol="0">
            <a:spAutoFit/>
          </a:bodyPr>
          <a:lstStyle/>
          <a:p>
            <a:r>
              <a:rPr lang="en-GB" sz="1200" dirty="0">
                <a:solidFill>
                  <a:srgbClr val="002060"/>
                </a:solidFill>
              </a:rPr>
              <a:t>The FCC civil engineering study has to proceed to a ‘concrete implementation’ plan for Tunnel, Caverns, Surface Infrastructure.</a:t>
            </a:r>
          </a:p>
          <a:p>
            <a:endParaRPr lang="en-GB" sz="1200" dirty="0">
              <a:solidFill>
                <a:srgbClr val="002060"/>
              </a:solidFill>
            </a:endParaRPr>
          </a:p>
          <a:p>
            <a:r>
              <a:rPr lang="en-GB" sz="1200" dirty="0">
                <a:solidFill>
                  <a:schemeClr val="accent3">
                    <a:lumMod val="50000"/>
                  </a:schemeClr>
                </a:solidFill>
              </a:rPr>
              <a:t>Of course we do not yet have a detailed design of all the FCC detectors, but we should provide a maximum of </a:t>
            </a:r>
          </a:p>
          <a:p>
            <a:r>
              <a:rPr lang="en-GB" sz="1200" dirty="0">
                <a:solidFill>
                  <a:schemeClr val="accent3">
                    <a:lumMod val="50000"/>
                  </a:schemeClr>
                </a:solidFill>
              </a:rPr>
              <a:t>‘pragmatic common sense’ input that allows the CE study to make a first round.</a:t>
            </a:r>
          </a:p>
          <a:p>
            <a:endParaRPr lang="en-GB" sz="1200" dirty="0">
              <a:solidFill>
                <a:srgbClr val="002060"/>
              </a:solidFill>
            </a:endParaRPr>
          </a:p>
          <a:p>
            <a:r>
              <a:rPr lang="en-GB" sz="1200" dirty="0">
                <a:solidFill>
                  <a:srgbClr val="002060"/>
                </a:solidFill>
              </a:rPr>
              <a:t>The goal is that on October 3-4 we provide this input and conclude on it together.</a:t>
            </a:r>
          </a:p>
          <a:p>
            <a:endParaRPr lang="en-GB" sz="1200" dirty="0">
              <a:solidFill>
                <a:srgbClr val="002060"/>
              </a:solidFill>
            </a:endParaRPr>
          </a:p>
          <a:p>
            <a:r>
              <a:rPr lang="en-GB" sz="1200" dirty="0">
                <a:solidFill>
                  <a:schemeClr val="accent3">
                    <a:lumMod val="50000"/>
                  </a:schemeClr>
                </a:solidFill>
              </a:rPr>
              <a:t>The list of questions provided by Tim &amp; Co.</a:t>
            </a:r>
          </a:p>
          <a:p>
            <a:endParaRPr lang="en-GB" sz="1200" dirty="0">
              <a:solidFill>
                <a:srgbClr val="002060"/>
              </a:solidFill>
            </a:endParaRPr>
          </a:p>
          <a:p>
            <a:r>
              <a:rPr lang="en-US" sz="800" b="1" dirty="0"/>
              <a:t>Underground:</a:t>
            </a:r>
            <a:endParaRPr lang="en-US" sz="800" dirty="0"/>
          </a:p>
          <a:p>
            <a:r>
              <a:rPr lang="en-US" sz="800" dirty="0"/>
              <a:t>One shaft only on UX cavern (Is this OK?)  </a:t>
            </a:r>
          </a:p>
          <a:p>
            <a:r>
              <a:rPr lang="en-US" sz="800" dirty="0"/>
              <a:t>If so, does it generate other constraints such as cavern width to pass components from one end to the other and/or large access gallery to link UX to PM shaft (As per CMS)?</a:t>
            </a:r>
          </a:p>
          <a:p>
            <a:r>
              <a:rPr lang="en-US" sz="800" dirty="0"/>
              <a:t>Shaft diameter for PX.</a:t>
            </a:r>
          </a:p>
          <a:p>
            <a:r>
              <a:rPr lang="en-US" sz="800" dirty="0"/>
              <a:t>Is PM used by experiment for lowering components?  Is proposed shape OK?</a:t>
            </a:r>
          </a:p>
          <a:p>
            <a:r>
              <a:rPr lang="en-US" sz="800" dirty="0"/>
              <a:t>Width of beam tunnel as it arrives at experimental cavern</a:t>
            </a:r>
          </a:p>
          <a:p>
            <a:r>
              <a:rPr lang="en-US" sz="800" dirty="0"/>
              <a:t>Width of cavern (are the beams now aligned??)</a:t>
            </a:r>
          </a:p>
          <a:p>
            <a:r>
              <a:rPr lang="en-US" sz="800" dirty="0"/>
              <a:t>Length of cavern Height of cavern</a:t>
            </a:r>
          </a:p>
          <a:p>
            <a:r>
              <a:rPr lang="en-US" sz="800" dirty="0"/>
              <a:t>Cranes in cavern (number and capacity)</a:t>
            </a:r>
          </a:p>
          <a:p>
            <a:r>
              <a:rPr lang="en-US" sz="800" dirty="0"/>
              <a:t>Distance to service cavern (50m of rock or can be reduced? Could it be increased if necessary?)</a:t>
            </a:r>
          </a:p>
          <a:p>
            <a:r>
              <a:rPr lang="en-US" sz="800" dirty="0"/>
              <a:t>Access for humans, components, cabling/piping </a:t>
            </a:r>
            <a:r>
              <a:rPr lang="en-US" sz="800" dirty="0" err="1"/>
              <a:t>etc</a:t>
            </a:r>
            <a:endParaRPr lang="en-US" sz="800" dirty="0"/>
          </a:p>
          <a:p>
            <a:r>
              <a:rPr lang="en-US" sz="800" dirty="0"/>
              <a:t>Need for survey galleries?</a:t>
            </a:r>
          </a:p>
          <a:p>
            <a:r>
              <a:rPr lang="en-US" sz="800" dirty="0"/>
              <a:t>Need for shielding to be incorporated into civil engineering? (as per CMS point 5).</a:t>
            </a:r>
          </a:p>
          <a:p>
            <a:r>
              <a:rPr lang="en-US" sz="800" dirty="0"/>
              <a:t>Service cavern functional requirements for the experiment.</a:t>
            </a:r>
          </a:p>
          <a:p>
            <a:r>
              <a:rPr lang="en-US" sz="800" dirty="0"/>
              <a:t>Staging (</a:t>
            </a:r>
            <a:r>
              <a:rPr lang="en-US" sz="800" dirty="0" err="1"/>
              <a:t>ie</a:t>
            </a:r>
            <a:r>
              <a:rPr lang="en-US" sz="800" dirty="0"/>
              <a:t> what do we not need for </a:t>
            </a:r>
            <a:r>
              <a:rPr lang="en-US" sz="800" dirty="0" err="1"/>
              <a:t>ee</a:t>
            </a:r>
            <a:r>
              <a:rPr lang="en-US" sz="800" dirty="0"/>
              <a:t> but will only need at </a:t>
            </a:r>
            <a:r>
              <a:rPr lang="en-US" sz="800" dirty="0" err="1"/>
              <a:t>hh</a:t>
            </a:r>
            <a:r>
              <a:rPr lang="en-US" sz="800" dirty="0"/>
              <a:t> stage) – needs discussion.</a:t>
            </a:r>
          </a:p>
          <a:p>
            <a:r>
              <a:rPr lang="en-US" sz="800" dirty="0"/>
              <a:t> </a:t>
            </a:r>
          </a:p>
          <a:p>
            <a:r>
              <a:rPr lang="en-US" sz="800" b="1" dirty="0"/>
              <a:t>Surface</a:t>
            </a:r>
            <a:endParaRPr lang="en-US" sz="800" dirty="0"/>
          </a:p>
          <a:p>
            <a:r>
              <a:rPr lang="en-US" sz="800" dirty="0"/>
              <a:t>Surface constraints mean that each surface layout will probably need to be slightly different. For the moment we wish to focus on Point A as this is the one to be passed onto FNAL for further development and costing.</a:t>
            </a:r>
          </a:p>
          <a:p>
            <a:r>
              <a:rPr lang="en-US" sz="800" dirty="0"/>
              <a:t>Assembly Hall </a:t>
            </a:r>
            <a:r>
              <a:rPr lang="en-US" sz="800" dirty="0" err="1"/>
              <a:t>ee</a:t>
            </a:r>
            <a:r>
              <a:rPr lang="en-US" sz="800" dirty="0"/>
              <a:t> (length, width, height under crane hook, cranes (capacity and number)</a:t>
            </a:r>
          </a:p>
          <a:p>
            <a:r>
              <a:rPr lang="en-US" sz="800" dirty="0"/>
              <a:t>Lowering scenario (large heavy as per CMS) or smaller with subsequent underground assembly?</a:t>
            </a:r>
          </a:p>
          <a:p>
            <a:r>
              <a:rPr lang="en-US" sz="800" dirty="0"/>
              <a:t>Assembly hall </a:t>
            </a:r>
            <a:r>
              <a:rPr lang="en-US" sz="800" dirty="0" err="1"/>
              <a:t>hh</a:t>
            </a:r>
            <a:r>
              <a:rPr lang="en-US" sz="800" dirty="0"/>
              <a:t>. Dimensions, crane capacities and numbers, can it be split into two or three buildings (coil winding, assembly and then lowering)?</a:t>
            </a:r>
          </a:p>
          <a:p>
            <a:r>
              <a:rPr lang="en-US" sz="800" dirty="0"/>
              <a:t>Lift capacities</a:t>
            </a:r>
          </a:p>
          <a:p>
            <a:r>
              <a:rPr lang="en-US" sz="800" dirty="0" err="1"/>
              <a:t>Cryo</a:t>
            </a:r>
            <a:r>
              <a:rPr lang="en-US" sz="800" dirty="0"/>
              <a:t> needs for </a:t>
            </a:r>
            <a:r>
              <a:rPr lang="en-US" sz="800" dirty="0" err="1"/>
              <a:t>ee</a:t>
            </a:r>
            <a:r>
              <a:rPr lang="en-US" sz="800" dirty="0"/>
              <a:t>?  Do we need to extend later for </a:t>
            </a:r>
            <a:r>
              <a:rPr lang="en-US" sz="800" dirty="0" err="1"/>
              <a:t>hh</a:t>
            </a:r>
            <a:r>
              <a:rPr lang="en-US" sz="800" dirty="0"/>
              <a:t>?</a:t>
            </a:r>
          </a:p>
          <a:p>
            <a:r>
              <a:rPr lang="en-US" sz="800" dirty="0"/>
              <a:t>Comparison with CDR?</a:t>
            </a:r>
          </a:p>
          <a:p>
            <a:endParaRPr lang="en-US" sz="800" dirty="0"/>
          </a:p>
          <a:p>
            <a:r>
              <a:rPr lang="en-US" sz="800" dirty="0">
                <a:solidFill>
                  <a:srgbClr val="002060"/>
                </a:solidFill>
                <a:sym typeface="Wingdings" pitchFamily="2" charset="2"/>
              </a:rPr>
              <a:t> I will show some preliminary answers from the FCC-</a:t>
            </a:r>
            <a:r>
              <a:rPr lang="en-US" sz="800" dirty="0" err="1">
                <a:solidFill>
                  <a:srgbClr val="002060"/>
                </a:solidFill>
                <a:sym typeface="Wingdings" pitchFamily="2" charset="2"/>
              </a:rPr>
              <a:t>hh</a:t>
            </a:r>
            <a:r>
              <a:rPr lang="en-US" sz="800" dirty="0">
                <a:solidFill>
                  <a:srgbClr val="002060"/>
                </a:solidFill>
                <a:sym typeface="Wingdings" pitchFamily="2" charset="2"/>
              </a:rPr>
              <a:t> study and will then make a suggestion on how to proceed</a:t>
            </a:r>
            <a:endParaRPr lang="en-US" sz="800" dirty="0">
              <a:solidFill>
                <a:srgbClr val="002060"/>
              </a:solidFill>
            </a:endParaRPr>
          </a:p>
        </p:txBody>
      </p:sp>
    </p:spTree>
    <p:extLst>
      <p:ext uri="{BB962C8B-B14F-4D97-AF65-F5344CB8AC3E}">
        <p14:creationId xmlns:p14="http://schemas.microsoft.com/office/powerpoint/2010/main" val="386720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l="388"/>
          <a:stretch/>
        </p:blipFill>
        <p:spPr>
          <a:xfrm>
            <a:off x="303398" y="1347614"/>
            <a:ext cx="8537204" cy="3600400"/>
          </a:xfrm>
          <a:prstGeom prst="rect">
            <a:avLst/>
          </a:prstGeom>
        </p:spPr>
      </p:pic>
      <p:sp>
        <p:nvSpPr>
          <p:cNvPr id="4" name="TextBox 3"/>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FCC-</a:t>
            </a:r>
            <a:r>
              <a:rPr lang="en-GB" sz="2400" b="1" dirty="0" err="1">
                <a:solidFill>
                  <a:srgbClr val="FF0000"/>
                </a:solidFill>
              </a:rPr>
              <a:t>hh</a:t>
            </a:r>
            <a:r>
              <a:rPr lang="en-GB" sz="2400" b="1" dirty="0">
                <a:solidFill>
                  <a:srgbClr val="FF0000"/>
                </a:solidFill>
              </a:rPr>
              <a:t> Reference Detector</a:t>
            </a:r>
            <a:endParaRPr lang="en-GB" sz="2400" b="1" dirty="0">
              <a:solidFill>
                <a:srgbClr val="FF0000"/>
              </a:solidFill>
              <a:latin typeface="Calibri"/>
            </a:endParaRPr>
          </a:p>
        </p:txBody>
      </p:sp>
      <p:sp>
        <p:nvSpPr>
          <p:cNvPr id="5" name="TextBox 4"/>
          <p:cNvSpPr txBox="1"/>
          <p:nvPr/>
        </p:nvSpPr>
        <p:spPr>
          <a:xfrm>
            <a:off x="179512" y="511156"/>
            <a:ext cx="3506892" cy="1384883"/>
          </a:xfrm>
          <a:prstGeom prst="rect">
            <a:avLst/>
          </a:prstGeom>
          <a:noFill/>
        </p:spPr>
        <p:txBody>
          <a:bodyPr wrap="none" lIns="91330" tIns="45665" rIns="91330" bIns="45665" rtlCol="0">
            <a:spAutoFit/>
          </a:bodyPr>
          <a:lstStyle/>
          <a:p>
            <a:pPr marL="285365" indent="-285365">
              <a:buFont typeface="Arial"/>
              <a:buChar char="•"/>
            </a:pPr>
            <a:r>
              <a:rPr lang="en-GB" sz="1200" dirty="0"/>
              <a:t>4T, 10m free bore diameter solenoid, unshielded</a:t>
            </a:r>
          </a:p>
          <a:p>
            <a:pPr marL="285365" indent="-285365">
              <a:buFont typeface="Arial"/>
              <a:buChar char="•"/>
            </a:pPr>
            <a:r>
              <a:rPr lang="en-GB" sz="1200" dirty="0"/>
              <a:t>Forward solenoids, unshielded</a:t>
            </a:r>
          </a:p>
          <a:p>
            <a:pPr marL="285365" indent="-285365">
              <a:buFont typeface="Arial"/>
              <a:buChar char="•"/>
            </a:pPr>
            <a:r>
              <a:rPr lang="en-GB" sz="1200" dirty="0"/>
              <a:t>Silicon tracker</a:t>
            </a:r>
          </a:p>
          <a:p>
            <a:pPr marL="285365" indent="-285365">
              <a:buFont typeface="Arial"/>
              <a:buChar char="•"/>
            </a:pPr>
            <a:r>
              <a:rPr lang="en-GB" sz="1200" dirty="0"/>
              <a:t>Barrel ECAL </a:t>
            </a:r>
            <a:r>
              <a:rPr lang="en-GB" sz="1200" dirty="0" err="1"/>
              <a:t>LAr</a:t>
            </a:r>
            <a:endParaRPr lang="en-GB" sz="1200" dirty="0"/>
          </a:p>
          <a:p>
            <a:pPr marL="285365" indent="-285365">
              <a:buFont typeface="Arial"/>
              <a:buChar char="•"/>
            </a:pPr>
            <a:r>
              <a:rPr lang="en-GB" sz="1200" dirty="0"/>
              <a:t>Barrel HCAL Fe/</a:t>
            </a:r>
            <a:r>
              <a:rPr lang="en-GB" sz="1200" dirty="0" err="1"/>
              <a:t>Sci</a:t>
            </a:r>
            <a:endParaRPr lang="en-GB" sz="1200" dirty="0"/>
          </a:p>
          <a:p>
            <a:pPr marL="285365" indent="-285365">
              <a:buFont typeface="Arial"/>
              <a:buChar char="•"/>
            </a:pPr>
            <a:r>
              <a:rPr lang="en-GB" sz="1200" dirty="0" err="1"/>
              <a:t>Endcap</a:t>
            </a:r>
            <a:r>
              <a:rPr lang="en-GB" sz="1200" dirty="0"/>
              <a:t> HCAL/ECAL </a:t>
            </a:r>
            <a:r>
              <a:rPr lang="en-GB" sz="1200" dirty="0" err="1"/>
              <a:t>LAr</a:t>
            </a:r>
            <a:endParaRPr lang="en-GB" sz="1200" dirty="0"/>
          </a:p>
          <a:p>
            <a:pPr marL="285365" indent="-285365">
              <a:buFont typeface="Arial"/>
              <a:buChar char="•"/>
            </a:pPr>
            <a:r>
              <a:rPr lang="en-GB" sz="1200" dirty="0"/>
              <a:t>Forward HCAL/ECAL </a:t>
            </a:r>
            <a:r>
              <a:rPr lang="en-GB" sz="1200" dirty="0" err="1"/>
              <a:t>LAr</a:t>
            </a:r>
            <a:endParaRPr lang="en-GB" sz="1200" dirty="0"/>
          </a:p>
        </p:txBody>
      </p:sp>
      <p:sp>
        <p:nvSpPr>
          <p:cNvPr id="6" name="TextBox 5"/>
          <p:cNvSpPr txBox="1"/>
          <p:nvPr/>
        </p:nvSpPr>
        <p:spPr>
          <a:xfrm>
            <a:off x="6948682" y="4568810"/>
            <a:ext cx="2159822" cy="523220"/>
          </a:xfrm>
          <a:prstGeom prst="rect">
            <a:avLst/>
          </a:prstGeom>
          <a:noFill/>
        </p:spPr>
        <p:txBody>
          <a:bodyPr wrap="none" rtlCol="0">
            <a:spAutoFit/>
          </a:bodyPr>
          <a:lstStyle/>
          <a:p>
            <a:r>
              <a:rPr lang="en-GB" sz="1400" dirty="0">
                <a:solidFill>
                  <a:srgbClr val="002060"/>
                </a:solidFill>
              </a:rPr>
              <a:t>50m length, 20m diameter</a:t>
            </a:r>
          </a:p>
          <a:p>
            <a:r>
              <a:rPr lang="en-GB" sz="1400" dirty="0">
                <a:solidFill>
                  <a:srgbClr val="002060"/>
                </a:solidFill>
              </a:rPr>
              <a:t>similar to size of ATLAS</a:t>
            </a:r>
          </a:p>
        </p:txBody>
      </p:sp>
    </p:spTree>
    <p:extLst>
      <p:ext uri="{BB962C8B-B14F-4D97-AF65-F5344CB8AC3E}">
        <p14:creationId xmlns:p14="http://schemas.microsoft.com/office/powerpoint/2010/main" val="15014644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BC7E83C-C8C4-9E4C-B5B4-775F50F43E16}" type="datetime1">
              <a:rPr lang="en-GB" smtClean="0">
                <a:solidFill>
                  <a:prstClr val="black">
                    <a:tint val="75000"/>
                  </a:prstClr>
                </a:solidFill>
                <a:latin typeface="Calibri"/>
              </a:rPr>
              <a:pPr/>
              <a:t>02/09/2022</a:t>
            </a:fld>
            <a:endParaRPr lang="en-US">
              <a:solidFill>
                <a:prstClr val="black">
                  <a:tint val="75000"/>
                </a:prstClr>
              </a:solidFill>
              <a:latin typeface="Calibri"/>
            </a:endParaRPr>
          </a:p>
        </p:txBody>
      </p:sp>
      <p:sp>
        <p:nvSpPr>
          <p:cNvPr id="3" name="Slide Number Placeholder 2"/>
          <p:cNvSpPr>
            <a:spLocks noGrp="1"/>
          </p:cNvSpPr>
          <p:nvPr>
            <p:ph type="sldNum" sz="quarter" idx="12"/>
          </p:nvPr>
        </p:nvSpPr>
        <p:spPr/>
        <p:txBody>
          <a:bodyPr/>
          <a:lstStyle/>
          <a:p>
            <a:fld id="{E751FCF7-BE60-0742-9A6C-7C546CEF75BD}" type="slidenum">
              <a:rPr lang="en-US" smtClean="0">
                <a:solidFill>
                  <a:prstClr val="black">
                    <a:tint val="75000"/>
                  </a:prstClr>
                </a:solidFill>
                <a:latin typeface="Calibri"/>
              </a:rPr>
              <a:pPr/>
              <a:t>5</a:t>
            </a:fld>
            <a:endParaRPr lang="en-US">
              <a:solidFill>
                <a:prstClr val="black">
                  <a:tint val="75000"/>
                </a:prstClr>
              </a:solidFill>
              <a:latin typeface="Calibri"/>
            </a:endParaRPr>
          </a:p>
        </p:txBody>
      </p:sp>
      <p:pic>
        <p:nvPicPr>
          <p:cNvPr id="5" name="Picture 4"/>
          <p:cNvPicPr>
            <a:picLocks noChangeAspect="1"/>
          </p:cNvPicPr>
          <p:nvPr/>
        </p:nvPicPr>
        <p:blipFill>
          <a:blip r:embed="rId2"/>
          <a:stretch>
            <a:fillRect/>
          </a:stretch>
        </p:blipFill>
        <p:spPr>
          <a:xfrm>
            <a:off x="942874" y="781572"/>
            <a:ext cx="6858000" cy="2165684"/>
          </a:xfrm>
          <a:prstGeom prst="rect">
            <a:avLst/>
          </a:prstGeom>
        </p:spPr>
      </p:pic>
      <p:sp>
        <p:nvSpPr>
          <p:cNvPr id="6" name="TextBox 5"/>
          <p:cNvSpPr txBox="1"/>
          <p:nvPr/>
        </p:nvSpPr>
        <p:spPr>
          <a:xfrm>
            <a:off x="1143001" y="0"/>
            <a:ext cx="6857999" cy="369332"/>
          </a:xfrm>
          <a:prstGeom prst="rect">
            <a:avLst/>
          </a:prstGeom>
          <a:noFill/>
        </p:spPr>
        <p:txBody>
          <a:bodyPr wrap="square" rtlCol="0">
            <a:spAutoFit/>
          </a:bodyPr>
          <a:lstStyle/>
          <a:p>
            <a:pPr algn="ctr"/>
            <a:r>
              <a:rPr lang="de-DE" b="1" dirty="0" err="1">
                <a:solidFill>
                  <a:srgbClr val="FF0000"/>
                </a:solidFill>
                <a:latin typeface="Calibri"/>
              </a:rPr>
              <a:t>Previous</a:t>
            </a:r>
            <a:r>
              <a:rPr lang="de-DE" b="1" dirty="0">
                <a:solidFill>
                  <a:srgbClr val="FF0000"/>
                </a:solidFill>
                <a:latin typeface="Calibri"/>
              </a:rPr>
              <a:t> </a:t>
            </a:r>
            <a:r>
              <a:rPr lang="de-DE" b="1" dirty="0" err="1">
                <a:solidFill>
                  <a:srgbClr val="FF0000"/>
                </a:solidFill>
                <a:latin typeface="Calibri"/>
              </a:rPr>
              <a:t>options</a:t>
            </a:r>
            <a:r>
              <a:rPr lang="de-DE" b="1" dirty="0">
                <a:solidFill>
                  <a:srgbClr val="FF0000"/>
                </a:solidFill>
                <a:latin typeface="Calibri"/>
              </a:rPr>
              <a:t> </a:t>
            </a:r>
            <a:r>
              <a:rPr lang="de-DE" b="1" dirty="0" err="1">
                <a:solidFill>
                  <a:srgbClr val="FF0000"/>
                </a:solidFill>
                <a:latin typeface="Calibri"/>
              </a:rPr>
              <a:t>that</a:t>
            </a:r>
            <a:r>
              <a:rPr lang="de-DE" b="1" dirty="0">
                <a:solidFill>
                  <a:srgbClr val="FF0000"/>
                </a:solidFill>
                <a:latin typeface="Calibri"/>
              </a:rPr>
              <a:t> </a:t>
            </a:r>
            <a:r>
              <a:rPr lang="de-DE" b="1" dirty="0" err="1">
                <a:solidFill>
                  <a:srgbClr val="FF0000"/>
                </a:solidFill>
                <a:latin typeface="Calibri"/>
              </a:rPr>
              <a:t>are</a:t>
            </a:r>
            <a:r>
              <a:rPr lang="de-DE" b="1" dirty="0">
                <a:solidFill>
                  <a:srgbClr val="FF0000"/>
                </a:solidFill>
                <a:latin typeface="Calibri"/>
              </a:rPr>
              <a:t> </a:t>
            </a:r>
            <a:r>
              <a:rPr lang="de-DE" b="1" dirty="0" err="1">
                <a:solidFill>
                  <a:srgbClr val="FF0000"/>
                </a:solidFill>
                <a:latin typeface="Calibri"/>
              </a:rPr>
              <a:t>difficult</a:t>
            </a:r>
            <a:r>
              <a:rPr lang="de-DE" b="1" dirty="0">
                <a:solidFill>
                  <a:srgbClr val="FF0000"/>
                </a:solidFill>
                <a:latin typeface="Calibri"/>
              </a:rPr>
              <a:t> </a:t>
            </a:r>
            <a:r>
              <a:rPr lang="de-DE" b="1" dirty="0" err="1">
                <a:solidFill>
                  <a:srgbClr val="FF0000"/>
                </a:solidFill>
                <a:latin typeface="Calibri"/>
              </a:rPr>
              <a:t>to</a:t>
            </a:r>
            <a:r>
              <a:rPr lang="de-DE" b="1" dirty="0">
                <a:solidFill>
                  <a:srgbClr val="FF0000"/>
                </a:solidFill>
                <a:latin typeface="Calibri"/>
              </a:rPr>
              <a:t> </a:t>
            </a:r>
            <a:r>
              <a:rPr lang="de-DE" b="1" dirty="0" err="1">
                <a:solidFill>
                  <a:srgbClr val="FF0000"/>
                </a:solidFill>
                <a:latin typeface="Calibri"/>
              </a:rPr>
              <a:t>realize</a:t>
            </a:r>
            <a:endParaRPr lang="de-DE" b="1" dirty="0">
              <a:solidFill>
                <a:srgbClr val="FF0000"/>
              </a:solidFill>
              <a:latin typeface="Calibri"/>
            </a:endParaRPr>
          </a:p>
        </p:txBody>
      </p:sp>
      <p:sp>
        <p:nvSpPr>
          <p:cNvPr id="7" name="TextBox 6"/>
          <p:cNvSpPr txBox="1"/>
          <p:nvPr/>
        </p:nvSpPr>
        <p:spPr>
          <a:xfrm>
            <a:off x="1054910" y="3024767"/>
            <a:ext cx="1887941" cy="900246"/>
          </a:xfrm>
          <a:prstGeom prst="rect">
            <a:avLst/>
          </a:prstGeom>
          <a:noFill/>
        </p:spPr>
        <p:txBody>
          <a:bodyPr wrap="square" rtlCol="0">
            <a:spAutoFit/>
          </a:bodyPr>
          <a:lstStyle/>
          <a:p>
            <a:r>
              <a:rPr lang="en-GB" sz="1050" dirty="0">
                <a:solidFill>
                  <a:srgbClr val="000090"/>
                </a:solidFill>
                <a:latin typeface="Calibri"/>
              </a:rPr>
              <a:t>Shielding too heavy, expensive, inefficient</a:t>
            </a:r>
          </a:p>
          <a:p>
            <a:endParaRPr lang="en-GB" sz="1050" dirty="0">
              <a:solidFill>
                <a:srgbClr val="000090"/>
              </a:solidFill>
              <a:latin typeface="Calibri"/>
            </a:endParaRPr>
          </a:p>
          <a:p>
            <a:r>
              <a:rPr lang="en-GB" sz="1050" dirty="0">
                <a:solidFill>
                  <a:srgbClr val="000090"/>
                </a:solidFill>
                <a:latin typeface="Calibri"/>
              </a:rPr>
              <a:t>Maybe possible with a reduced coil size.</a:t>
            </a:r>
          </a:p>
        </p:txBody>
      </p:sp>
      <p:sp>
        <p:nvSpPr>
          <p:cNvPr id="8" name="TextBox 7"/>
          <p:cNvSpPr txBox="1"/>
          <p:nvPr/>
        </p:nvSpPr>
        <p:spPr>
          <a:xfrm>
            <a:off x="3235857" y="2947255"/>
            <a:ext cx="2160240" cy="577081"/>
          </a:xfrm>
          <a:prstGeom prst="rect">
            <a:avLst/>
          </a:prstGeom>
          <a:noFill/>
        </p:spPr>
        <p:txBody>
          <a:bodyPr wrap="square" rtlCol="0">
            <a:spAutoFit/>
          </a:bodyPr>
          <a:lstStyle/>
          <a:p>
            <a:r>
              <a:rPr lang="en-GB" sz="1050" dirty="0" err="1">
                <a:solidFill>
                  <a:srgbClr val="000090"/>
                </a:solidFill>
                <a:latin typeface="Calibri"/>
              </a:rPr>
              <a:t>Magent</a:t>
            </a:r>
            <a:r>
              <a:rPr lang="en-GB" sz="1050" dirty="0">
                <a:solidFill>
                  <a:srgbClr val="000090"/>
                </a:solidFill>
                <a:latin typeface="Calibri"/>
              </a:rPr>
              <a:t> system i.e. main coil + shielding coil too expensive and too large to be brought to the cavern</a:t>
            </a:r>
          </a:p>
        </p:txBody>
      </p:sp>
      <p:sp>
        <p:nvSpPr>
          <p:cNvPr id="9" name="TextBox 8"/>
          <p:cNvSpPr txBox="1"/>
          <p:nvPr/>
        </p:nvSpPr>
        <p:spPr>
          <a:xfrm>
            <a:off x="5623921" y="2947255"/>
            <a:ext cx="2186861" cy="1061829"/>
          </a:xfrm>
          <a:prstGeom prst="rect">
            <a:avLst/>
          </a:prstGeom>
          <a:noFill/>
        </p:spPr>
        <p:txBody>
          <a:bodyPr wrap="square" rtlCol="0">
            <a:spAutoFit/>
          </a:bodyPr>
          <a:lstStyle/>
          <a:p>
            <a:r>
              <a:rPr lang="en-GB" sz="1050" dirty="0">
                <a:solidFill>
                  <a:srgbClr val="000090"/>
                </a:solidFill>
                <a:latin typeface="Calibri"/>
              </a:rPr>
              <a:t>Arguments in favour of a huge toroid are weak. ‘Standalone’ muon performance was a key requirement at LHC with all the worries about silicon trackers at LHC rates. Not strong any more. </a:t>
            </a:r>
          </a:p>
        </p:txBody>
      </p:sp>
    </p:spTree>
    <p:extLst>
      <p:ext uri="{BB962C8B-B14F-4D97-AF65-F5344CB8AC3E}">
        <p14:creationId xmlns:p14="http://schemas.microsoft.com/office/powerpoint/2010/main" val="36263798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379032" y="642566"/>
            <a:ext cx="4274248" cy="2382988"/>
          </a:xfrm>
          <a:prstGeom prst="rect">
            <a:avLst/>
          </a:prstGeom>
        </p:spPr>
      </p:pic>
      <p:pic>
        <p:nvPicPr>
          <p:cNvPr id="4" name="Picture 3"/>
          <p:cNvPicPr>
            <a:picLocks noChangeAspect="1"/>
          </p:cNvPicPr>
          <p:nvPr/>
        </p:nvPicPr>
        <p:blipFill rotWithShape="1">
          <a:blip r:embed="rId3"/>
          <a:srcRect r="6215"/>
          <a:stretch/>
        </p:blipFill>
        <p:spPr>
          <a:xfrm>
            <a:off x="1803179" y="3521014"/>
            <a:ext cx="2768841" cy="1611093"/>
          </a:xfrm>
          <a:prstGeom prst="rect">
            <a:avLst/>
          </a:prstGeom>
        </p:spPr>
      </p:pic>
      <p:sp>
        <p:nvSpPr>
          <p:cNvPr id="21" name="TextBox 20"/>
          <p:cNvSpPr txBox="1"/>
          <p:nvPr/>
        </p:nvSpPr>
        <p:spPr>
          <a:xfrm>
            <a:off x="0" y="17425"/>
            <a:ext cx="9144000" cy="369219"/>
          </a:xfrm>
          <a:prstGeom prst="rect">
            <a:avLst/>
          </a:prstGeom>
          <a:noFill/>
        </p:spPr>
        <p:txBody>
          <a:bodyPr wrap="square" lIns="91328" tIns="45664" rIns="91328" bIns="45664" rtlCol="0">
            <a:spAutoFit/>
          </a:bodyPr>
          <a:lstStyle/>
          <a:p>
            <a:pPr algn="ctr"/>
            <a:r>
              <a:rPr lang="en-GB" b="1" dirty="0">
                <a:solidFill>
                  <a:srgbClr val="FF0000"/>
                </a:solidFill>
              </a:rPr>
              <a:t>Comparison to ATLAS &amp; CMS</a:t>
            </a:r>
            <a:endParaRPr lang="en-GB" b="1" dirty="0">
              <a:solidFill>
                <a:srgbClr val="FF0000"/>
              </a:solidFill>
              <a:latin typeface="Calibri"/>
            </a:endParaRPr>
          </a:p>
        </p:txBody>
      </p:sp>
      <p:pic>
        <p:nvPicPr>
          <p:cNvPr id="9" name="Picture 8"/>
          <p:cNvPicPr>
            <a:picLocks noChangeAspect="1"/>
          </p:cNvPicPr>
          <p:nvPr/>
        </p:nvPicPr>
        <p:blipFill rotWithShape="1">
          <a:blip r:embed="rId4"/>
          <a:srcRect l="3500" r="1507" b="25571"/>
          <a:stretch/>
        </p:blipFill>
        <p:spPr>
          <a:xfrm>
            <a:off x="4568337" y="1046201"/>
            <a:ext cx="4540167" cy="1892177"/>
          </a:xfrm>
          <a:prstGeom prst="rect">
            <a:avLst/>
          </a:prstGeom>
        </p:spPr>
      </p:pic>
      <p:pic>
        <p:nvPicPr>
          <p:cNvPr id="10" name="Picture 9"/>
          <p:cNvPicPr>
            <a:picLocks noChangeAspect="1"/>
          </p:cNvPicPr>
          <p:nvPr/>
        </p:nvPicPr>
        <p:blipFill rotWithShape="1">
          <a:blip r:embed="rId4"/>
          <a:srcRect l="3500" r="1507" b="25571"/>
          <a:stretch/>
        </p:blipFill>
        <p:spPr>
          <a:xfrm>
            <a:off x="4598000" y="3114184"/>
            <a:ext cx="4540167" cy="1892177"/>
          </a:xfrm>
          <a:prstGeom prst="rect">
            <a:avLst/>
          </a:prstGeom>
        </p:spPr>
      </p:pic>
      <p:cxnSp>
        <p:nvCxnSpPr>
          <p:cNvPr id="19" name="Straight Connector 18"/>
          <p:cNvCxnSpPr/>
          <p:nvPr/>
        </p:nvCxnSpPr>
        <p:spPr>
          <a:xfrm>
            <a:off x="85785" y="2821390"/>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81282" y="4897870"/>
            <a:ext cx="8972434" cy="0"/>
          </a:xfrm>
          <a:prstGeom prst="line">
            <a:avLst/>
          </a:prstGeom>
          <a:ln w="952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Rectangle 1">
            <a:extLst>
              <a:ext uri="{FF2B5EF4-FFF2-40B4-BE49-F238E27FC236}">
                <a16:creationId xmlns:a16="http://schemas.microsoft.com/office/drawing/2014/main" id="{47C57FC1-231A-0643-A43F-7E78C062AF70}"/>
              </a:ext>
            </a:extLst>
          </p:cNvPr>
          <p:cNvSpPr/>
          <p:nvPr/>
        </p:nvSpPr>
        <p:spPr>
          <a:xfrm>
            <a:off x="2729556" y="202034"/>
            <a:ext cx="4108864" cy="369332"/>
          </a:xfrm>
          <a:prstGeom prst="rect">
            <a:avLst/>
          </a:prstGeom>
        </p:spPr>
        <p:txBody>
          <a:bodyPr wrap="square">
            <a:spAutoFit/>
          </a:bodyPr>
          <a:lstStyle/>
          <a:p>
            <a:r>
              <a:rPr lang="en-GB" b="1" dirty="0">
                <a:solidFill>
                  <a:srgbClr val="FF0000"/>
                </a:solidFill>
              </a:rPr>
              <a:t> </a:t>
            </a:r>
            <a:r>
              <a:rPr lang="en-GB" sz="1000" dirty="0">
                <a:solidFill>
                  <a:srgbClr val="002060"/>
                </a:solidFill>
              </a:rPr>
              <a:t>FCC-</a:t>
            </a:r>
            <a:r>
              <a:rPr lang="en-GB" sz="1000" dirty="0" err="1">
                <a:solidFill>
                  <a:srgbClr val="002060"/>
                </a:solidFill>
              </a:rPr>
              <a:t>hh</a:t>
            </a:r>
            <a:r>
              <a:rPr lang="en-GB" sz="1000" dirty="0">
                <a:solidFill>
                  <a:srgbClr val="002060"/>
                </a:solidFill>
              </a:rPr>
              <a:t> detector longer, not much larger in radial dimension than LHC</a:t>
            </a:r>
          </a:p>
        </p:txBody>
      </p:sp>
    </p:spTree>
    <p:extLst>
      <p:ext uri="{BB962C8B-B14F-4D97-AF65-F5344CB8AC3E}">
        <p14:creationId xmlns:p14="http://schemas.microsoft.com/office/powerpoint/2010/main" val="1885543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2"/>
          <a:srcRect b="25571"/>
          <a:stretch/>
        </p:blipFill>
        <p:spPr>
          <a:xfrm>
            <a:off x="179512" y="707938"/>
            <a:ext cx="8527329" cy="3375980"/>
          </a:xfrm>
          <a:prstGeom prst="rect">
            <a:avLst/>
          </a:prstGeom>
        </p:spPr>
      </p:pic>
      <p:sp>
        <p:nvSpPr>
          <p:cNvPr id="3" name="TextBox 2"/>
          <p:cNvSpPr txBox="1"/>
          <p:nvPr/>
        </p:nvSpPr>
        <p:spPr>
          <a:xfrm>
            <a:off x="0" y="17425"/>
            <a:ext cx="9144000" cy="461586"/>
          </a:xfrm>
          <a:prstGeom prst="rect">
            <a:avLst/>
          </a:prstGeom>
          <a:noFill/>
        </p:spPr>
        <p:txBody>
          <a:bodyPr wrap="square" lIns="91328" tIns="45664" rIns="91328" bIns="45664" rtlCol="0">
            <a:spAutoFit/>
          </a:bodyPr>
          <a:lstStyle/>
          <a:p>
            <a:pPr algn="ctr"/>
            <a:r>
              <a:rPr lang="en-GB" sz="2400" b="1" dirty="0">
                <a:solidFill>
                  <a:srgbClr val="FF0000"/>
                </a:solidFill>
              </a:rPr>
              <a:t>FCC-</a:t>
            </a:r>
            <a:r>
              <a:rPr lang="en-GB" sz="2400" b="1" dirty="0" err="1">
                <a:solidFill>
                  <a:srgbClr val="FF0000"/>
                </a:solidFill>
              </a:rPr>
              <a:t>hh</a:t>
            </a:r>
            <a:r>
              <a:rPr lang="en-GB" sz="2400" b="1" dirty="0">
                <a:solidFill>
                  <a:srgbClr val="FF0000"/>
                </a:solidFill>
              </a:rPr>
              <a:t> Reference Detector</a:t>
            </a:r>
            <a:endParaRPr lang="en-GB" sz="2400" b="1" dirty="0">
              <a:solidFill>
                <a:srgbClr val="FF0000"/>
              </a:solidFill>
              <a:latin typeface="Calibri"/>
            </a:endParaRPr>
          </a:p>
        </p:txBody>
      </p:sp>
      <p:sp>
        <p:nvSpPr>
          <p:cNvPr id="4" name="TextBox 3"/>
          <p:cNvSpPr txBox="1"/>
          <p:nvPr/>
        </p:nvSpPr>
        <p:spPr>
          <a:xfrm>
            <a:off x="7164288" y="99517"/>
            <a:ext cx="2736304" cy="830997"/>
          </a:xfrm>
          <a:prstGeom prst="rect">
            <a:avLst/>
          </a:prstGeom>
          <a:noFill/>
        </p:spPr>
        <p:txBody>
          <a:bodyPr wrap="square" rtlCol="0">
            <a:spAutoFit/>
          </a:bodyPr>
          <a:lstStyle/>
          <a:p>
            <a:r>
              <a:rPr lang="en-US" sz="1200" dirty="0">
                <a:solidFill>
                  <a:srgbClr val="002060"/>
                </a:solidFill>
                <a:sym typeface="Wingdings"/>
              </a:rPr>
              <a:t>50m long, 20m diameter</a:t>
            </a:r>
          </a:p>
          <a:p>
            <a:r>
              <a:rPr lang="en-US" sz="1200" dirty="0">
                <a:solidFill>
                  <a:srgbClr val="009051"/>
                </a:solidFill>
                <a:sym typeface="Wingdings"/>
              </a:rPr>
              <a:t>Cavern length 66m</a:t>
            </a:r>
          </a:p>
          <a:p>
            <a:r>
              <a:rPr lang="en-US" sz="1200" dirty="0">
                <a:solidFill>
                  <a:srgbClr val="002060"/>
                </a:solidFill>
                <a:sym typeface="Wingdings"/>
              </a:rPr>
              <a:t>L* of FCC 40m.</a:t>
            </a:r>
          </a:p>
          <a:p>
            <a:endParaRPr lang="en-US" sz="1200" b="1" dirty="0">
              <a:solidFill>
                <a:srgbClr val="002060"/>
              </a:solidFill>
              <a:sym typeface="Wingdings"/>
            </a:endParaRPr>
          </a:p>
        </p:txBody>
      </p:sp>
      <p:sp>
        <p:nvSpPr>
          <p:cNvPr id="5" name="TextBox 4"/>
          <p:cNvSpPr txBox="1"/>
          <p:nvPr/>
        </p:nvSpPr>
        <p:spPr>
          <a:xfrm>
            <a:off x="611560" y="4227934"/>
            <a:ext cx="7128792" cy="646331"/>
          </a:xfrm>
          <a:prstGeom prst="rect">
            <a:avLst/>
          </a:prstGeom>
          <a:noFill/>
        </p:spPr>
        <p:txBody>
          <a:bodyPr wrap="square" rtlCol="0">
            <a:spAutoFit/>
          </a:bodyPr>
          <a:lstStyle/>
          <a:p>
            <a:r>
              <a:rPr lang="en-US" sz="1200" b="1" dirty="0">
                <a:solidFill>
                  <a:srgbClr val="002060"/>
                </a:solidFill>
                <a:sym typeface="Wingdings"/>
              </a:rPr>
              <a:t>90% of ‘heavy‘ physics will take place in </a:t>
            </a:r>
            <a:r>
              <a:rPr lang="en-US" sz="1200" b="1" dirty="0" err="1">
                <a:solidFill>
                  <a:srgbClr val="002060"/>
                </a:solidFill>
                <a:sym typeface="Wingdings"/>
              </a:rPr>
              <a:t>η</a:t>
            </a:r>
            <a:r>
              <a:rPr lang="en-US" sz="1200" b="1" dirty="0">
                <a:solidFill>
                  <a:srgbClr val="002060"/>
                </a:solidFill>
                <a:sym typeface="Wingdings"/>
              </a:rPr>
              <a:t>&lt;2.5.</a:t>
            </a:r>
          </a:p>
          <a:p>
            <a:endParaRPr lang="en-US" sz="1200" b="1" dirty="0">
              <a:solidFill>
                <a:srgbClr val="002060"/>
              </a:solidFill>
              <a:sym typeface="Wingdings"/>
            </a:endParaRPr>
          </a:p>
          <a:p>
            <a:r>
              <a:rPr lang="en-US" sz="1200" b="1" dirty="0">
                <a:solidFill>
                  <a:srgbClr val="002060"/>
                </a:solidFill>
                <a:sym typeface="Wingdings"/>
              </a:rPr>
              <a:t>Increase of acceptance for precision spectroscopy and calorimetry from 2.5 at LHC to 3.8-4 for SM physics.</a:t>
            </a:r>
          </a:p>
        </p:txBody>
      </p:sp>
    </p:spTree>
    <p:extLst>
      <p:ext uri="{BB962C8B-B14F-4D97-AF65-F5344CB8AC3E}">
        <p14:creationId xmlns:p14="http://schemas.microsoft.com/office/powerpoint/2010/main" val="399280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DFA02E5-9109-9941-9DDA-01F5DC781A8E}"/>
              </a:ext>
            </a:extLst>
          </p:cNvPr>
          <p:cNvPicPr>
            <a:picLocks noChangeAspect="1"/>
          </p:cNvPicPr>
          <p:nvPr/>
        </p:nvPicPr>
        <p:blipFill>
          <a:blip r:embed="rId2"/>
          <a:stretch>
            <a:fillRect/>
          </a:stretch>
        </p:blipFill>
        <p:spPr>
          <a:xfrm>
            <a:off x="716064" y="0"/>
            <a:ext cx="7711871" cy="5143500"/>
          </a:xfrm>
          <a:prstGeom prst="rect">
            <a:avLst/>
          </a:prstGeom>
        </p:spPr>
      </p:pic>
      <p:sp>
        <p:nvSpPr>
          <p:cNvPr id="3" name="TextBox 2">
            <a:extLst>
              <a:ext uri="{FF2B5EF4-FFF2-40B4-BE49-F238E27FC236}">
                <a16:creationId xmlns:a16="http://schemas.microsoft.com/office/drawing/2014/main" id="{B50D2B67-6BDA-C248-B9D3-CCB854EF2A1A}"/>
              </a:ext>
            </a:extLst>
          </p:cNvPr>
          <p:cNvSpPr txBox="1"/>
          <p:nvPr/>
        </p:nvSpPr>
        <p:spPr>
          <a:xfrm>
            <a:off x="6730142" y="4744876"/>
            <a:ext cx="809837" cy="369332"/>
          </a:xfrm>
          <a:prstGeom prst="rect">
            <a:avLst/>
          </a:prstGeom>
          <a:solidFill>
            <a:schemeClr val="bg1"/>
          </a:solidFill>
        </p:spPr>
        <p:txBody>
          <a:bodyPr wrap="none" rtlCol="0">
            <a:spAutoFit/>
          </a:bodyPr>
          <a:lstStyle/>
          <a:p>
            <a:r>
              <a:rPr lang="en-GB" dirty="0"/>
              <a:t>z=33m</a:t>
            </a:r>
          </a:p>
        </p:txBody>
      </p:sp>
      <p:sp>
        <p:nvSpPr>
          <p:cNvPr id="4" name="TextBox 3">
            <a:extLst>
              <a:ext uri="{FF2B5EF4-FFF2-40B4-BE49-F238E27FC236}">
                <a16:creationId xmlns:a16="http://schemas.microsoft.com/office/drawing/2014/main" id="{8D630EA4-1B66-F141-B729-A0D29FCC800C}"/>
              </a:ext>
            </a:extLst>
          </p:cNvPr>
          <p:cNvSpPr txBox="1"/>
          <p:nvPr/>
        </p:nvSpPr>
        <p:spPr>
          <a:xfrm>
            <a:off x="8184140" y="2387084"/>
            <a:ext cx="931665" cy="369332"/>
          </a:xfrm>
          <a:prstGeom prst="rect">
            <a:avLst/>
          </a:prstGeom>
          <a:solidFill>
            <a:schemeClr val="bg1"/>
          </a:solidFill>
        </p:spPr>
        <p:txBody>
          <a:bodyPr wrap="none" rtlCol="0">
            <a:spAutoFit/>
          </a:bodyPr>
          <a:lstStyle/>
          <a:p>
            <a:r>
              <a:rPr lang="en-GB" dirty="0"/>
              <a:t>L*=40m</a:t>
            </a:r>
          </a:p>
        </p:txBody>
      </p:sp>
      <p:sp>
        <p:nvSpPr>
          <p:cNvPr id="5" name="TextBox 4">
            <a:extLst>
              <a:ext uri="{FF2B5EF4-FFF2-40B4-BE49-F238E27FC236}">
                <a16:creationId xmlns:a16="http://schemas.microsoft.com/office/drawing/2014/main" id="{731F49D8-26B0-854F-8195-3FDE5C895682}"/>
              </a:ext>
            </a:extLst>
          </p:cNvPr>
          <p:cNvSpPr txBox="1"/>
          <p:nvPr/>
        </p:nvSpPr>
        <p:spPr>
          <a:xfrm>
            <a:off x="7539979" y="2756416"/>
            <a:ext cx="1077924" cy="307777"/>
          </a:xfrm>
          <a:prstGeom prst="rect">
            <a:avLst/>
          </a:prstGeom>
          <a:solidFill>
            <a:schemeClr val="bg1"/>
          </a:solidFill>
        </p:spPr>
        <p:txBody>
          <a:bodyPr wrap="none" rtlCol="0">
            <a:spAutoFit/>
          </a:bodyPr>
          <a:lstStyle/>
          <a:p>
            <a:r>
              <a:rPr lang="en-GB" sz="1400" dirty="0"/>
              <a:t>TASS=35.5m</a:t>
            </a:r>
          </a:p>
        </p:txBody>
      </p:sp>
    </p:spTree>
    <p:extLst>
      <p:ext uri="{BB962C8B-B14F-4D97-AF65-F5344CB8AC3E}">
        <p14:creationId xmlns:p14="http://schemas.microsoft.com/office/powerpoint/2010/main" val="5675952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l="16667" r="13095" b="13069"/>
          <a:stretch/>
        </p:blipFill>
        <p:spPr>
          <a:xfrm>
            <a:off x="289837" y="915566"/>
            <a:ext cx="4248472" cy="3744416"/>
          </a:xfrm>
          <a:prstGeom prst="rect">
            <a:avLst/>
          </a:prstGeom>
        </p:spPr>
      </p:pic>
      <p:sp>
        <p:nvSpPr>
          <p:cNvPr id="4" name="TextBox 3"/>
          <p:cNvSpPr txBox="1"/>
          <p:nvPr/>
        </p:nvSpPr>
        <p:spPr>
          <a:xfrm>
            <a:off x="0" y="17425"/>
            <a:ext cx="9144000" cy="399996"/>
          </a:xfrm>
          <a:prstGeom prst="rect">
            <a:avLst/>
          </a:prstGeom>
          <a:noFill/>
        </p:spPr>
        <p:txBody>
          <a:bodyPr wrap="square" lIns="91328" tIns="45664" rIns="91328" bIns="45664" rtlCol="0">
            <a:spAutoFit/>
          </a:bodyPr>
          <a:lstStyle/>
          <a:p>
            <a:pPr algn="ctr"/>
            <a:r>
              <a:rPr lang="en-GB" sz="2000" b="1" dirty="0">
                <a:solidFill>
                  <a:srgbClr val="FF0000"/>
                </a:solidFill>
              </a:rPr>
              <a:t>Radiation Studies for L=3x10</a:t>
            </a:r>
            <a:r>
              <a:rPr lang="en-GB" sz="2000" b="1" baseline="30000" dirty="0">
                <a:solidFill>
                  <a:srgbClr val="FF0000"/>
                </a:solidFill>
              </a:rPr>
              <a:t>36 </a:t>
            </a:r>
            <a:r>
              <a:rPr lang="en-GB" sz="2000" b="1" dirty="0">
                <a:solidFill>
                  <a:srgbClr val="FF0000"/>
                </a:solidFill>
              </a:rPr>
              <a:t>cm</a:t>
            </a:r>
            <a:r>
              <a:rPr lang="en-GB" sz="2000" b="1" baseline="30000" dirty="0">
                <a:solidFill>
                  <a:srgbClr val="FF0000"/>
                </a:solidFill>
              </a:rPr>
              <a:t>-2</a:t>
            </a:r>
            <a:r>
              <a:rPr lang="en-GB" sz="2000" b="1" dirty="0">
                <a:solidFill>
                  <a:srgbClr val="FF0000"/>
                </a:solidFill>
              </a:rPr>
              <a:t>s</a:t>
            </a:r>
            <a:r>
              <a:rPr lang="en-GB" sz="2000" b="1" baseline="30000" dirty="0">
                <a:solidFill>
                  <a:srgbClr val="FF0000"/>
                </a:solidFill>
              </a:rPr>
              <a:t>-1</a:t>
            </a:r>
            <a:r>
              <a:rPr lang="en-GB" sz="2000" b="1" dirty="0">
                <a:solidFill>
                  <a:srgbClr val="FF0000"/>
                </a:solidFill>
              </a:rPr>
              <a:t> and 30ab</a:t>
            </a:r>
            <a:r>
              <a:rPr lang="en-GB" sz="2000" b="1" baseline="30000" dirty="0">
                <a:solidFill>
                  <a:srgbClr val="FF0000"/>
                </a:solidFill>
              </a:rPr>
              <a:t>-1</a:t>
            </a:r>
            <a:endParaRPr lang="en-GB" sz="2000" b="1" baseline="30000" dirty="0">
              <a:solidFill>
                <a:srgbClr val="FF0000"/>
              </a:solidFill>
              <a:latin typeface="Calibri"/>
            </a:endParaRPr>
          </a:p>
        </p:txBody>
      </p:sp>
      <p:sp>
        <p:nvSpPr>
          <p:cNvPr id="5" name="TextBox 4"/>
          <p:cNvSpPr txBox="1"/>
          <p:nvPr/>
        </p:nvSpPr>
        <p:spPr>
          <a:xfrm>
            <a:off x="4538309" y="1238782"/>
            <a:ext cx="4451540" cy="1015663"/>
          </a:xfrm>
          <a:prstGeom prst="rect">
            <a:avLst/>
          </a:prstGeom>
          <a:noFill/>
        </p:spPr>
        <p:txBody>
          <a:bodyPr wrap="square" rtlCol="0">
            <a:spAutoFit/>
          </a:bodyPr>
          <a:lstStyle/>
          <a:p>
            <a:r>
              <a:rPr lang="en-GB" sz="1200" dirty="0">
                <a:solidFill>
                  <a:srgbClr val="002060"/>
                </a:solidFill>
              </a:rPr>
              <a:t>Maximum of 10kHz/cm</a:t>
            </a:r>
            <a:r>
              <a:rPr lang="en-GB" sz="1200" baseline="30000" dirty="0">
                <a:solidFill>
                  <a:srgbClr val="002060"/>
                </a:solidFill>
              </a:rPr>
              <a:t>2 </a:t>
            </a:r>
            <a:r>
              <a:rPr lang="en-GB" sz="1200" dirty="0">
                <a:solidFill>
                  <a:srgbClr val="002060"/>
                </a:solidFill>
              </a:rPr>
              <a:t> of charged particle rate in the Barrel and Forward Muon System, similar to HL-LHC Muon Systems.</a:t>
            </a:r>
          </a:p>
          <a:p>
            <a:endParaRPr lang="en-GB" sz="1200" dirty="0">
              <a:solidFill>
                <a:srgbClr val="002060"/>
              </a:solidFill>
            </a:endParaRPr>
          </a:p>
          <a:p>
            <a:r>
              <a:rPr lang="en-GB" sz="1200" dirty="0">
                <a:solidFill>
                  <a:schemeClr val="accent3">
                    <a:lumMod val="50000"/>
                  </a:schemeClr>
                </a:solidFill>
              </a:rPr>
              <a:t>In the tracker volume the charged particle rate is just a function of distance from the </a:t>
            </a:r>
            <a:r>
              <a:rPr lang="en-GB" sz="1200" dirty="0" err="1">
                <a:solidFill>
                  <a:schemeClr val="accent3">
                    <a:lumMod val="50000"/>
                  </a:schemeClr>
                </a:solidFill>
              </a:rPr>
              <a:t>beampipe</a:t>
            </a:r>
            <a:r>
              <a:rPr lang="en-GB" sz="1200" dirty="0">
                <a:solidFill>
                  <a:schemeClr val="accent3">
                    <a:lumMod val="50000"/>
                  </a:schemeClr>
                </a:solidFill>
              </a:rPr>
              <a:t> with rather small dependence on z. </a:t>
            </a:r>
          </a:p>
        </p:txBody>
      </p:sp>
      <p:sp>
        <p:nvSpPr>
          <p:cNvPr id="6" name="TextBox 5"/>
          <p:cNvSpPr txBox="1"/>
          <p:nvPr/>
        </p:nvSpPr>
        <p:spPr>
          <a:xfrm>
            <a:off x="4538309" y="3006566"/>
            <a:ext cx="4451540" cy="1384995"/>
          </a:xfrm>
          <a:prstGeom prst="rect">
            <a:avLst/>
          </a:prstGeom>
          <a:noFill/>
        </p:spPr>
        <p:txBody>
          <a:bodyPr wrap="square" rtlCol="0">
            <a:spAutoFit/>
          </a:bodyPr>
          <a:lstStyle/>
          <a:p>
            <a:r>
              <a:rPr lang="en-GB" sz="1200" dirty="0">
                <a:solidFill>
                  <a:srgbClr val="002060"/>
                </a:solidFill>
              </a:rPr>
              <a:t>Hadron </a:t>
            </a:r>
            <a:r>
              <a:rPr lang="en-GB" sz="1200" dirty="0" err="1">
                <a:solidFill>
                  <a:srgbClr val="002060"/>
                </a:solidFill>
              </a:rPr>
              <a:t>fluence</a:t>
            </a:r>
            <a:r>
              <a:rPr lang="en-GB" sz="1200" dirty="0">
                <a:solidFill>
                  <a:srgbClr val="002060"/>
                </a:solidFill>
              </a:rPr>
              <a:t> in the order of 10</a:t>
            </a:r>
            <a:r>
              <a:rPr lang="en-GB" sz="1200" baseline="30000" dirty="0">
                <a:solidFill>
                  <a:srgbClr val="002060"/>
                </a:solidFill>
              </a:rPr>
              <a:t>18 </a:t>
            </a:r>
            <a:r>
              <a:rPr lang="en-GB" sz="1200" dirty="0">
                <a:solidFill>
                  <a:srgbClr val="002060"/>
                </a:solidFill>
              </a:rPr>
              <a:t>/cm</a:t>
            </a:r>
            <a:r>
              <a:rPr lang="en-GB" sz="1200" baseline="30000" dirty="0">
                <a:solidFill>
                  <a:srgbClr val="002060"/>
                </a:solidFill>
              </a:rPr>
              <a:t>2</a:t>
            </a:r>
            <a:r>
              <a:rPr lang="en-GB" sz="1200" dirty="0">
                <a:solidFill>
                  <a:srgbClr val="002060"/>
                </a:solidFill>
              </a:rPr>
              <a:t> close to the </a:t>
            </a:r>
            <a:r>
              <a:rPr lang="en-GB" sz="1200" dirty="0" err="1">
                <a:solidFill>
                  <a:srgbClr val="002060"/>
                </a:solidFill>
              </a:rPr>
              <a:t>beampipe</a:t>
            </a:r>
            <a:r>
              <a:rPr lang="en-GB" sz="1200" dirty="0">
                <a:solidFill>
                  <a:srgbClr val="002060"/>
                </a:solidFill>
              </a:rPr>
              <a:t> and 10</a:t>
            </a:r>
            <a:r>
              <a:rPr lang="en-GB" sz="1200" baseline="30000" dirty="0">
                <a:solidFill>
                  <a:srgbClr val="002060"/>
                </a:solidFill>
              </a:rPr>
              <a:t>15</a:t>
            </a:r>
            <a:r>
              <a:rPr lang="en-GB" sz="1200" dirty="0">
                <a:solidFill>
                  <a:srgbClr val="002060"/>
                </a:solidFill>
              </a:rPr>
              <a:t> -10</a:t>
            </a:r>
            <a:r>
              <a:rPr lang="en-GB" sz="1200" baseline="30000" dirty="0">
                <a:solidFill>
                  <a:srgbClr val="002060"/>
                </a:solidFill>
              </a:rPr>
              <a:t>16</a:t>
            </a:r>
            <a:r>
              <a:rPr lang="en-GB" sz="1200" dirty="0">
                <a:solidFill>
                  <a:srgbClr val="002060"/>
                </a:solidFill>
              </a:rPr>
              <a:t> /cm</a:t>
            </a:r>
            <a:r>
              <a:rPr lang="en-GB" sz="1200" baseline="30000" dirty="0">
                <a:solidFill>
                  <a:srgbClr val="002060"/>
                </a:solidFill>
              </a:rPr>
              <a:t>2</a:t>
            </a:r>
            <a:r>
              <a:rPr lang="en-GB" sz="1200" dirty="0">
                <a:solidFill>
                  <a:srgbClr val="002060"/>
                </a:solidFill>
              </a:rPr>
              <a:t> (HL-LHC levels) for r&gt;40cm.</a:t>
            </a:r>
            <a:endParaRPr lang="en-GB" sz="1200" baseline="30000" dirty="0">
              <a:solidFill>
                <a:srgbClr val="002060"/>
              </a:solidFill>
            </a:endParaRPr>
          </a:p>
          <a:p>
            <a:endParaRPr lang="en-GB" sz="1200" dirty="0">
              <a:solidFill>
                <a:srgbClr val="002060"/>
              </a:solidFill>
            </a:endParaRPr>
          </a:p>
          <a:p>
            <a:r>
              <a:rPr lang="en-GB" sz="1200" dirty="0">
                <a:solidFill>
                  <a:schemeClr val="accent3">
                    <a:lumMod val="50000"/>
                  </a:schemeClr>
                </a:solidFill>
              </a:rPr>
              <a:t>Extreme </a:t>
            </a:r>
            <a:r>
              <a:rPr lang="en-GB" sz="1200" dirty="0" err="1">
                <a:solidFill>
                  <a:schemeClr val="accent3">
                    <a:lumMod val="50000"/>
                  </a:schemeClr>
                </a:solidFill>
              </a:rPr>
              <a:t>fluences</a:t>
            </a:r>
            <a:r>
              <a:rPr lang="en-GB" sz="1200" dirty="0">
                <a:solidFill>
                  <a:schemeClr val="accent3">
                    <a:lumMod val="50000"/>
                  </a:schemeClr>
                </a:solidFill>
              </a:rPr>
              <a:t> in the forward calorimeter </a:t>
            </a:r>
            <a:r>
              <a:rPr lang="mr-IN" sz="1200" dirty="0">
                <a:solidFill>
                  <a:schemeClr val="accent3">
                    <a:lumMod val="50000"/>
                  </a:schemeClr>
                </a:solidFill>
              </a:rPr>
              <a:t>…</a:t>
            </a:r>
            <a:endParaRPr lang="en-US" sz="1200" dirty="0">
              <a:solidFill>
                <a:schemeClr val="accent3">
                  <a:lumMod val="50000"/>
                </a:schemeClr>
              </a:solidFill>
            </a:endParaRPr>
          </a:p>
          <a:p>
            <a:endParaRPr lang="en-US" sz="1200" dirty="0">
              <a:solidFill>
                <a:schemeClr val="accent3">
                  <a:lumMod val="50000"/>
                </a:schemeClr>
              </a:solidFill>
            </a:endParaRPr>
          </a:p>
          <a:p>
            <a:r>
              <a:rPr lang="en-US" sz="1200" dirty="0">
                <a:solidFill>
                  <a:srgbClr val="002060"/>
                </a:solidFill>
              </a:rPr>
              <a:t>Triplet (z=40m), Triplet shielding TAS (z=35m) and related radiation are nicely ‘</a:t>
            </a:r>
            <a:r>
              <a:rPr lang="en-US" sz="1200" dirty="0" err="1">
                <a:solidFill>
                  <a:srgbClr val="002060"/>
                </a:solidFill>
              </a:rPr>
              <a:t>burried</a:t>
            </a:r>
            <a:r>
              <a:rPr lang="en-US" sz="1200" dirty="0">
                <a:solidFill>
                  <a:srgbClr val="002060"/>
                </a:solidFill>
              </a:rPr>
              <a:t>’ inside the tunnel.</a:t>
            </a:r>
            <a:endParaRPr lang="en-GB" sz="1200" dirty="0">
              <a:solidFill>
                <a:srgbClr val="002060"/>
              </a:solidFill>
            </a:endParaRPr>
          </a:p>
        </p:txBody>
      </p:sp>
    </p:spTree>
    <p:extLst>
      <p:ext uri="{BB962C8B-B14F-4D97-AF65-F5344CB8AC3E}">
        <p14:creationId xmlns:p14="http://schemas.microsoft.com/office/powerpoint/2010/main" val="17339734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Theme1">
  <a:themeElements>
    <a:clrScheme name="">
      <a:dk1>
        <a:srgbClr val="000000"/>
      </a:dk1>
      <a:lt1>
        <a:srgbClr val="FFFFFF"/>
      </a:lt1>
      <a:dk2>
        <a:srgbClr val="0033CC"/>
      </a:dk2>
      <a:lt2>
        <a:srgbClr val="5F5F5F"/>
      </a:lt2>
      <a:accent1>
        <a:srgbClr val="CCECFF"/>
      </a:accent1>
      <a:accent2>
        <a:srgbClr val="FFFFCC"/>
      </a:accent2>
      <a:accent3>
        <a:srgbClr val="FFFFFF"/>
      </a:accent3>
      <a:accent4>
        <a:srgbClr val="000000"/>
      </a:accent4>
      <a:accent5>
        <a:srgbClr val="E2F4FF"/>
      </a:accent5>
      <a:accent6>
        <a:srgbClr val="E7E7B9"/>
      </a:accent6>
      <a:hlink>
        <a:srgbClr val="FF9966"/>
      </a:hlink>
      <a:folHlink>
        <a:srgbClr val="FFFFCC"/>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1" lang="en-US" sz="2400" b="0" i="0" u="none" strike="noStrike" cap="none" normalizeH="0" baseline="0" smtClean="0">
            <a:ln>
              <a:noFill/>
            </a:ln>
            <a:solidFill>
              <a:schemeClr val="tx1"/>
            </a:solidFill>
            <a:effectLst/>
            <a:latin typeface="Arial" charset="0"/>
          </a:defRPr>
        </a:defPPr>
      </a:lstStyle>
    </a:lnDef>
  </a:objectDefaults>
  <a:extraClrSchemeLst>
    <a:extraClrScheme>
      <a:clrScheme name="Generic (Standard) 1">
        <a:dk1>
          <a:srgbClr val="009999"/>
        </a:dk1>
        <a:lt1>
          <a:srgbClr val="FFFFFF"/>
        </a:lt1>
        <a:dk2>
          <a:srgbClr val="336699"/>
        </a:dk2>
        <a:lt2>
          <a:srgbClr val="010000"/>
        </a:lt2>
        <a:accent1>
          <a:srgbClr val="CCECFF"/>
        </a:accent1>
        <a:accent2>
          <a:srgbClr val="FFFFCC"/>
        </a:accent2>
        <a:accent3>
          <a:srgbClr val="FFFFFF"/>
        </a:accent3>
        <a:accent4>
          <a:srgbClr val="008282"/>
        </a:accent4>
        <a:accent5>
          <a:srgbClr val="E2F4FF"/>
        </a:accent5>
        <a:accent6>
          <a:srgbClr val="E7E7B9"/>
        </a:accent6>
        <a:hlink>
          <a:srgbClr val="FF9966"/>
        </a:hlink>
        <a:folHlink>
          <a:srgbClr val="FFFFCC"/>
        </a:folHlink>
      </a:clrScheme>
      <a:clrMap bg1="lt1" tx1="dk1" bg2="lt2" tx2="dk2" accent1="accent1" accent2="accent2" accent3="accent3" accent4="accent4" accent5="accent5" accent6="accent6" hlink="hlink" folHlink="folHlink"/>
    </a:extraClrScheme>
    <a:extraClrScheme>
      <a:clrScheme name="Generic (Standard) 2">
        <a:dk1>
          <a:srgbClr val="800000"/>
        </a:dk1>
        <a:lt1>
          <a:srgbClr val="FFFFFF"/>
        </a:lt1>
        <a:dk2>
          <a:srgbClr val="000000"/>
        </a:dk2>
        <a:lt2>
          <a:srgbClr val="FFFFCC"/>
        </a:lt2>
        <a:accent1>
          <a:srgbClr val="000000"/>
        </a:accent1>
        <a:accent2>
          <a:srgbClr val="000099"/>
        </a:accent2>
        <a:accent3>
          <a:srgbClr val="AAAAAA"/>
        </a:accent3>
        <a:accent4>
          <a:srgbClr val="DADADA"/>
        </a:accent4>
        <a:accent5>
          <a:srgbClr val="AAAAAA"/>
        </a:accent5>
        <a:accent6>
          <a:srgbClr val="00008A"/>
        </a:accent6>
        <a:hlink>
          <a:srgbClr val="800000"/>
        </a:hlink>
        <a:folHlink>
          <a:srgbClr val="000000"/>
        </a:folHlink>
      </a:clrScheme>
      <a:clrMap bg1="dk2" tx1="lt1" bg2="dk1" tx2="lt2" accent1="accent1" accent2="accent2" accent3="accent3" accent4="accent4" accent5="accent5" accent6="accent6" hlink="hlink" folHlink="folHlink"/>
    </a:extraClrScheme>
    <a:extraClrScheme>
      <a:clrScheme name="Generic (Standard) 3">
        <a:dk1>
          <a:srgbClr val="000000"/>
        </a:dk1>
        <a:lt1>
          <a:srgbClr val="FFFFFF"/>
        </a:lt1>
        <a:dk2>
          <a:srgbClr val="000000"/>
        </a:dk2>
        <a:lt2>
          <a:srgbClr val="CBCBCB"/>
        </a:lt2>
        <a:accent1>
          <a:srgbClr val="C0C0C0"/>
        </a:accent1>
        <a:accent2>
          <a:srgbClr val="DDDDDD"/>
        </a:accent2>
        <a:accent3>
          <a:srgbClr val="FFFFFF"/>
        </a:accent3>
        <a:accent4>
          <a:srgbClr val="000000"/>
        </a:accent4>
        <a:accent5>
          <a:srgbClr val="DCDCDC"/>
        </a:accent5>
        <a:accent6>
          <a:srgbClr val="C8C8C8"/>
        </a:accent6>
        <a:hlink>
          <a:srgbClr val="5F5F5F"/>
        </a:hlink>
        <a:folHlink>
          <a:srgbClr val="DDDDDD"/>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7922</TotalTime>
  <Words>1360</Words>
  <Application>Microsoft Macintosh PowerPoint</Application>
  <PresentationFormat>On-screen Show (16:9)</PresentationFormat>
  <Paragraphs>242</Paragraphs>
  <Slides>22</Slides>
  <Notes>0</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22</vt:i4>
      </vt:variant>
    </vt:vector>
  </HeadingPairs>
  <TitlesOfParts>
    <vt:vector size="34" baseType="lpstr">
      <vt:lpstr>Arial</vt:lpstr>
      <vt:lpstr>Calibri</vt:lpstr>
      <vt:lpstr>Comic Sans MS</vt:lpstr>
      <vt:lpstr>Corbel</vt:lpstr>
      <vt:lpstr>FG Deanna's Hand</vt:lpstr>
      <vt:lpstr>Helvetica</vt:lpstr>
      <vt:lpstr>Mangal</vt:lpstr>
      <vt:lpstr>Wingdings</vt:lpstr>
      <vt:lpstr>Zapf Dingbats</vt:lpstr>
      <vt:lpstr>Office Theme</vt:lpstr>
      <vt:lpstr>2_Theme1</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Werner Riegler</dc:creator>
  <cp:lastModifiedBy>Werner Riegler</cp:lastModifiedBy>
  <cp:revision>761</cp:revision>
  <dcterms:created xsi:type="dcterms:W3CDTF">2017-05-25T15:02:39Z</dcterms:created>
  <dcterms:modified xsi:type="dcterms:W3CDTF">2022-09-02T08:45:58Z</dcterms:modified>
</cp:coreProperties>
</file>