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85" r:id="rId2"/>
    <p:sldMasterId id="2147483800" r:id="rId3"/>
    <p:sldMasterId id="2147483812" r:id="rId4"/>
    <p:sldMasterId id="2147483824" r:id="rId5"/>
  </p:sldMasterIdLst>
  <p:notesMasterIdLst>
    <p:notesMasterId r:id="rId27"/>
  </p:notesMasterIdLst>
  <p:sldIdLst>
    <p:sldId id="257" r:id="rId6"/>
    <p:sldId id="390" r:id="rId7"/>
    <p:sldId id="350" r:id="rId8"/>
    <p:sldId id="401" r:id="rId9"/>
    <p:sldId id="370" r:id="rId10"/>
    <p:sldId id="351" r:id="rId11"/>
    <p:sldId id="388" r:id="rId12"/>
    <p:sldId id="394" r:id="rId13"/>
    <p:sldId id="391" r:id="rId14"/>
    <p:sldId id="353" r:id="rId15"/>
    <p:sldId id="392" r:id="rId16"/>
    <p:sldId id="256" r:id="rId17"/>
    <p:sldId id="393" r:id="rId18"/>
    <p:sldId id="282" r:id="rId19"/>
    <p:sldId id="397" r:id="rId20"/>
    <p:sldId id="398" r:id="rId21"/>
    <p:sldId id="395" r:id="rId22"/>
    <p:sldId id="386" r:id="rId23"/>
    <p:sldId id="399" r:id="rId24"/>
    <p:sldId id="264" r:id="rId25"/>
    <p:sldId id="270" r:id="rId26"/>
  </p:sldIdLst>
  <p:sldSz cx="9144000" cy="5143500" type="screen16x9"/>
  <p:notesSz cx="6858000" cy="9144000"/>
  <p:defaultTextStyle>
    <a:defPPr>
      <a:defRPr lang="en-US"/>
    </a:defPPr>
    <a:lvl1pPr marL="0" algn="l" defTabSz="4565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530" algn="l" defTabSz="4565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140" algn="l" defTabSz="4565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9696" algn="l" defTabSz="4565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6279" algn="l" defTabSz="4565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2808" algn="l" defTabSz="4565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39338" algn="l" defTabSz="4565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5920" algn="l" defTabSz="4565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2490" algn="l" defTabSz="4565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9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F00"/>
    <a:srgbClr val="009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4"/>
    <p:restoredTop sz="99810" autoAdjust="0"/>
  </p:normalViewPr>
  <p:slideViewPr>
    <p:cSldViewPr snapToGrid="0" snapToObjects="1">
      <p:cViewPr varScale="1">
        <p:scale>
          <a:sx n="188" d="100"/>
          <a:sy n="188" d="100"/>
        </p:scale>
        <p:origin x="184" y="272"/>
      </p:cViewPr>
      <p:guideLst>
        <p:guide orient="horz" pos="3239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F0310F-FCAE-8445-AD68-D77084A1A543}" type="datetimeFigureOut">
              <a:rPr lang="en-US" smtClean="0"/>
              <a:t>9/30/22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0AF6B8-1508-5B4B-BE24-BD8857282D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5832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65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530" algn="l" defTabSz="4565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140" algn="l" defTabSz="4565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9696" algn="l" defTabSz="4565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6279" algn="l" defTabSz="4565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2808" algn="l" defTabSz="4565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9338" algn="l" defTabSz="4565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5920" algn="l" defTabSz="4565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2490" algn="l" defTabSz="4565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90"/>
            <a:ext cx="7772400" cy="1102519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5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9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2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2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93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24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D15C-7CB2-DE4C-B812-C8D7CD2B73C8}" type="datetimeFigureOut">
              <a:rPr lang="en-US" smtClean="0"/>
              <a:t>9/30/22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3C18-E509-6E45-AAA5-EF10E7E23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60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D15C-7CB2-DE4C-B812-C8D7CD2B73C8}" type="datetimeFigureOut">
              <a:rPr lang="en-US" smtClean="0"/>
              <a:t>9/30/22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3C18-E509-6E45-AAA5-EF10E7E23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711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D15C-7CB2-DE4C-B812-C8D7CD2B73C8}" type="datetimeFigureOut">
              <a:rPr lang="en-US" smtClean="0"/>
              <a:t>9/30/22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3C18-E509-6E45-AAA5-EF10E7E23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75882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D15C-7CB2-DE4C-B812-C8D7CD2B73C8}" type="datetimeFigureOut">
              <a:rPr lang="en-US" smtClean="0"/>
              <a:t>9/30/22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3C18-E509-6E45-AAA5-EF10E7E23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65450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14300"/>
            <a:ext cx="8610600" cy="571500"/>
          </a:xfrm>
          <a:gradFill>
            <a:gsLst>
              <a:gs pos="0">
                <a:srgbClr val="EBF5FF"/>
              </a:gs>
              <a:gs pos="100000">
                <a:srgbClr val="7F96F9"/>
              </a:gs>
            </a:gsLst>
          </a:gra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610600" cy="4033838"/>
          </a:xfrm>
        </p:spPr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11 Oct 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Academic Training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11 Oct 2017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Academic Training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11 Oct 2017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Academic Training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685800"/>
            <a:ext cx="4229100" cy="4033838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685800"/>
            <a:ext cx="4229100" cy="4033838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11 Oct 2017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Academic Training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11 Oct 2017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Academic Training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14300"/>
            <a:ext cx="8610600" cy="571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11 Oct 2017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Academic Training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D15C-7CB2-DE4C-B812-C8D7CD2B73C8}" type="datetimeFigureOut">
              <a:rPr lang="en-US" smtClean="0"/>
              <a:t>9/30/22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3C18-E509-6E45-AAA5-EF10E7E23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77074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11 Oct 2017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Academic Training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11 Oct 2017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Academic Training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 dirty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11 Oct 2017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Academic Training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11 Oct 2017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Academic Training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14300"/>
            <a:ext cx="2152650" cy="46053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14300"/>
            <a:ext cx="6305550" cy="46053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11 Oct 2017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Academic Training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14300"/>
            <a:ext cx="7821612" cy="571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685800"/>
            <a:ext cx="4229100" cy="19597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685800"/>
            <a:ext cx="4229100" cy="19597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2759869"/>
            <a:ext cx="4229100" cy="19597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2759869"/>
            <a:ext cx="4229100" cy="19597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11 Oct 2017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Academic Training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14300"/>
            <a:ext cx="7821612" cy="571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685800"/>
            <a:ext cx="4229100" cy="40338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685800"/>
            <a:ext cx="4229100" cy="19597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2759869"/>
            <a:ext cx="4229100" cy="19597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11 Oct 2017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Academic Training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73266-F69F-0F4E-BD34-91B1BC323BDC}" type="datetimeFigureOut">
              <a:rPr lang="en-US" smtClean="0"/>
              <a:t>9/30/22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4CD97-2BBD-BF43-86CF-9E72B567E41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57748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73266-F69F-0F4E-BD34-91B1BC323BDC}" type="datetimeFigureOut">
              <a:rPr lang="en-US" smtClean="0"/>
              <a:t>9/30/22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4CD97-2BBD-BF43-86CF-9E72B567E41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38607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73266-F69F-0F4E-BD34-91B1BC323BDC}" type="datetimeFigureOut">
              <a:rPr lang="en-US" smtClean="0"/>
              <a:t>9/30/22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4CD97-2BBD-BF43-86CF-9E72B567E41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4960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53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1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969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62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280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933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59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24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D15C-7CB2-DE4C-B812-C8D7CD2B73C8}" type="datetimeFigureOut">
              <a:rPr lang="en-US" smtClean="0"/>
              <a:t>9/30/22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3C18-E509-6E45-AAA5-EF10E7E23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25950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73266-F69F-0F4E-BD34-91B1BC323BDC}" type="datetimeFigureOut">
              <a:rPr lang="en-US" smtClean="0"/>
              <a:t>9/30/22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4CD97-2BBD-BF43-86CF-9E72B567E41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56569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73266-F69F-0F4E-BD34-91B1BC323BDC}" type="datetimeFigureOut">
              <a:rPr lang="en-US" smtClean="0"/>
              <a:t>9/30/22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4CD97-2BBD-BF43-86CF-9E72B567E41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30656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73266-F69F-0F4E-BD34-91B1BC323BDC}" type="datetimeFigureOut">
              <a:rPr lang="en-US" smtClean="0"/>
              <a:t>9/30/22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4CD97-2BBD-BF43-86CF-9E72B567E41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57099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73266-F69F-0F4E-BD34-91B1BC323BDC}" type="datetimeFigureOut">
              <a:rPr lang="en-US" smtClean="0"/>
              <a:t>9/30/22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4CD97-2BBD-BF43-86CF-9E72B567E41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28650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73266-F69F-0F4E-BD34-91B1BC323BDC}" type="datetimeFigureOut">
              <a:rPr lang="en-US" smtClean="0"/>
              <a:t>9/30/22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4CD97-2BBD-BF43-86CF-9E72B567E41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209653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73266-F69F-0F4E-BD34-91B1BC323BDC}" type="datetimeFigureOut">
              <a:rPr lang="en-US" smtClean="0"/>
              <a:t>9/30/22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4CD97-2BBD-BF43-86CF-9E72B567E41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151714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73266-F69F-0F4E-BD34-91B1BC323BDC}" type="datetimeFigureOut">
              <a:rPr lang="en-US" smtClean="0"/>
              <a:t>9/30/22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4CD97-2BBD-BF43-86CF-9E72B567E41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951830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73266-F69F-0F4E-BD34-91B1BC323BDC}" type="datetimeFigureOut">
              <a:rPr lang="en-US" smtClean="0"/>
              <a:t>9/30/22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4CD97-2BBD-BF43-86CF-9E72B567E41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565081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2290789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011274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D15C-7CB2-DE4C-B812-C8D7CD2B73C8}" type="datetimeFigureOut">
              <a:rPr lang="en-US" smtClean="0"/>
              <a:t>9/30/22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3C18-E509-6E45-AAA5-EF10E7E23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18912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1875488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2657941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392964329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53328729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83926742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9166740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0113541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223496501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3464336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76C40B-DBFF-B248-A74B-A6D18EC44A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D40E7C-5BD8-464E-A120-53B92F1A87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67D014-F341-DB49-B425-81F8258F6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60DC6-7DA5-DD4B-921B-EC88DE729039}" type="datetimeFigureOut">
              <a:rPr lang="en-GB" smtClean="0"/>
              <a:t>30/09/2022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5F4F12-813C-854E-9EBB-76D559490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431538-6E6A-B549-9E94-E52A1B91E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57168-7E9B-DE45-A38A-9FFD5521CC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205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530" indent="0">
              <a:buNone/>
              <a:defRPr sz="2000" b="1"/>
            </a:lvl2pPr>
            <a:lvl3pPr marL="913140" indent="0">
              <a:buNone/>
              <a:defRPr sz="1800" b="1"/>
            </a:lvl3pPr>
            <a:lvl4pPr marL="1369696" indent="0">
              <a:buNone/>
              <a:defRPr sz="1600" b="1"/>
            </a:lvl4pPr>
            <a:lvl5pPr marL="1826279" indent="0">
              <a:buNone/>
              <a:defRPr sz="1600" b="1"/>
            </a:lvl5pPr>
            <a:lvl6pPr marL="2282808" indent="0">
              <a:buNone/>
              <a:defRPr sz="1600" b="1"/>
            </a:lvl6pPr>
            <a:lvl7pPr marL="2739338" indent="0">
              <a:buNone/>
              <a:defRPr sz="1600" b="1"/>
            </a:lvl7pPr>
            <a:lvl8pPr marL="3195920" indent="0">
              <a:buNone/>
              <a:defRPr sz="1600" b="1"/>
            </a:lvl8pPr>
            <a:lvl9pPr marL="365249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0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530" indent="0">
              <a:buNone/>
              <a:defRPr sz="2000" b="1"/>
            </a:lvl2pPr>
            <a:lvl3pPr marL="913140" indent="0">
              <a:buNone/>
              <a:defRPr sz="1800" b="1"/>
            </a:lvl3pPr>
            <a:lvl4pPr marL="1369696" indent="0">
              <a:buNone/>
              <a:defRPr sz="1600" b="1"/>
            </a:lvl4pPr>
            <a:lvl5pPr marL="1826279" indent="0">
              <a:buNone/>
              <a:defRPr sz="1600" b="1"/>
            </a:lvl5pPr>
            <a:lvl6pPr marL="2282808" indent="0">
              <a:buNone/>
              <a:defRPr sz="1600" b="1"/>
            </a:lvl6pPr>
            <a:lvl7pPr marL="2739338" indent="0">
              <a:buNone/>
              <a:defRPr sz="1600" b="1"/>
            </a:lvl7pPr>
            <a:lvl8pPr marL="3195920" indent="0">
              <a:buNone/>
              <a:defRPr sz="1600" b="1"/>
            </a:lvl8pPr>
            <a:lvl9pPr marL="365249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0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D15C-7CB2-DE4C-B812-C8D7CD2B73C8}" type="datetimeFigureOut">
              <a:rPr lang="en-US" smtClean="0"/>
              <a:t>9/30/22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3C18-E509-6E45-AAA5-EF10E7E23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884640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7BCB67-9C87-C04F-9193-C37E3E59F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945415-B7C2-434A-9FC1-46FDE8ED69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BEE38B-8D1E-8541-8143-3F8E14F50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60DC6-7DA5-DD4B-921B-EC88DE729039}" type="datetimeFigureOut">
              <a:rPr lang="en-GB" smtClean="0"/>
              <a:t>30/09/2022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4969F6-BCB9-E24B-B0E4-3CA346CDF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2AF727-CB3B-B94B-BB2F-95DBAE513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57168-7E9B-DE45-A38A-9FFD5521CC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812995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A14296-CD57-1E4E-A501-60037DED69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266B7-7353-8F47-8046-C2F3204222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509710-3C56-EE45-9977-FA418992A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60DC6-7DA5-DD4B-921B-EC88DE729039}" type="datetimeFigureOut">
              <a:rPr lang="en-GB" smtClean="0"/>
              <a:t>30/09/2022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99E2EB-DB80-B542-8A25-82A21EEAF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631E71-DBEB-5941-BCBC-36788B8ED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57168-7E9B-DE45-A38A-9FFD5521CC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9657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9796A-B632-3A4D-9465-9546737F4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436A60-2343-DE4C-87DD-96E5BCF4E0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08F433-4054-B045-95D6-DE4457BE8F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DE5E82-86E9-0043-8E2D-4E763E769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60DC6-7DA5-DD4B-921B-EC88DE729039}" type="datetimeFigureOut">
              <a:rPr lang="en-GB" smtClean="0"/>
              <a:t>30/09/2022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287331-069C-3A41-ABAB-F815BFEBF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611178-8F68-2F46-BCCA-930307A16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57168-7E9B-DE45-A38A-9FFD5521CC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483348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1F623B-6D89-4342-8B95-25B1F5A97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A3C928-2175-B640-9AA6-5ABCF6E5A4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43C528-5973-D246-AECF-A888A118C0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1AED3D-7585-6249-87AB-06DDE839C7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C0A831-44F4-6A44-8FF4-A3AD3A0F5E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F5C39DA-75B4-2741-919C-A309C1455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60DC6-7DA5-DD4B-921B-EC88DE729039}" type="datetimeFigureOut">
              <a:rPr lang="en-GB" smtClean="0"/>
              <a:t>30/09/2022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6A5182-D515-A54A-B029-B71CE724C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A5D355-076E-0B42-AD54-F01D4FD50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57168-7E9B-DE45-A38A-9FFD5521CC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941517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8588B-AAEB-DC49-B57C-21416FA10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4AA954-1867-1D4B-BBE4-12F88253A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60DC6-7DA5-DD4B-921B-EC88DE729039}" type="datetimeFigureOut">
              <a:rPr lang="en-GB" smtClean="0"/>
              <a:t>30/09/2022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01B970-2C7E-0E46-8C38-A9FE0CE45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6359CB-0FD5-2843-AB13-9697625A5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57168-7E9B-DE45-A38A-9FFD5521CC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750512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3B3318-EC2A-4348-81ED-EB2F9F006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60DC6-7DA5-DD4B-921B-EC88DE729039}" type="datetimeFigureOut">
              <a:rPr lang="en-GB" smtClean="0"/>
              <a:t>30/09/2022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69C147-E099-8C4C-BF53-2C5A94F89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0F00E1-A75B-A74A-8A61-B16B0C86A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57168-7E9B-DE45-A38A-9FFD5521CC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971054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6E5A5-C62A-8B42-B156-6167DF6E6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3D3A3E-A5A7-8C4E-983F-90EB3BEF95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2432FF-F426-FF43-ACE0-5049E4402B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A268EA-B8B2-AE46-A138-8997F9F6E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60DC6-7DA5-DD4B-921B-EC88DE729039}" type="datetimeFigureOut">
              <a:rPr lang="en-GB" smtClean="0"/>
              <a:t>30/09/2022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564763-540F-4449-A4C6-FE3DD90AA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82E099-DD6F-1C4A-911B-D87F2707B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57168-7E9B-DE45-A38A-9FFD5521CC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095424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5A611-5E97-D642-A54A-CCE672CB8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61C757-36F6-E348-A56E-FE0F1121ED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936F6-F341-4D4A-B749-D2CBB67736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F53826-257B-714E-810A-094E0CE48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60DC6-7DA5-DD4B-921B-EC88DE729039}" type="datetimeFigureOut">
              <a:rPr lang="en-GB" smtClean="0"/>
              <a:t>30/09/2022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4B217-CEB9-E04A-AC54-3A3E80359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579CB5-3360-E447-B8BD-4E8F9DC1D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57168-7E9B-DE45-A38A-9FFD5521CC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608062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54CA4-B4C7-C845-9104-CA1C2C1298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EB3C76-2CD1-E444-B074-9C07B705D7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84D838-B8FD-2942-B38B-24FB9E2DE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60DC6-7DA5-DD4B-921B-EC88DE729039}" type="datetimeFigureOut">
              <a:rPr lang="en-GB" smtClean="0"/>
              <a:t>30/09/2022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A1C3AB-DF4A-744A-9885-C4087F7A5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83C2A6-CFD5-7041-8E31-033FB7A0B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57168-7E9B-DE45-A38A-9FFD5521CC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79034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2B24CA-6118-8742-AD5A-114EE05AC1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E88235-F0ED-0542-97E3-D74342CC22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B83F91-E779-CD48-A448-E0284E43D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60DC6-7DA5-DD4B-921B-EC88DE729039}" type="datetimeFigureOut">
              <a:rPr lang="en-GB" smtClean="0"/>
              <a:t>30/09/2022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9F82FC-B3B4-7C4F-9A16-262D0EA7E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A99C54-F925-7D4D-97EF-4433F6A24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57168-7E9B-DE45-A38A-9FFD5521CC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223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D15C-7CB2-DE4C-B812-C8D7CD2B73C8}" type="datetimeFigureOut">
              <a:rPr lang="en-US" smtClean="0"/>
              <a:t>9/30/22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3C18-E509-6E45-AAA5-EF10E7E23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8661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D15C-7CB2-DE4C-B812-C8D7CD2B73C8}" type="datetimeFigureOut">
              <a:rPr lang="en-US" smtClean="0"/>
              <a:t>9/30/22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3C18-E509-6E45-AAA5-EF10E7E23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186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85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6530" indent="0">
              <a:buNone/>
              <a:defRPr sz="1200"/>
            </a:lvl2pPr>
            <a:lvl3pPr marL="913140" indent="0">
              <a:buNone/>
              <a:defRPr sz="1000"/>
            </a:lvl3pPr>
            <a:lvl4pPr marL="1369696" indent="0">
              <a:buNone/>
              <a:defRPr sz="900"/>
            </a:lvl4pPr>
            <a:lvl5pPr marL="1826279" indent="0">
              <a:buNone/>
              <a:defRPr sz="900"/>
            </a:lvl5pPr>
            <a:lvl6pPr marL="2282808" indent="0">
              <a:buNone/>
              <a:defRPr sz="900"/>
            </a:lvl6pPr>
            <a:lvl7pPr marL="2739338" indent="0">
              <a:buNone/>
              <a:defRPr sz="900"/>
            </a:lvl7pPr>
            <a:lvl8pPr marL="3195920" indent="0">
              <a:buNone/>
              <a:defRPr sz="900"/>
            </a:lvl8pPr>
            <a:lvl9pPr marL="365249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D15C-7CB2-DE4C-B812-C8D7CD2B73C8}" type="datetimeFigureOut">
              <a:rPr lang="en-US" smtClean="0"/>
              <a:t>9/30/22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3C18-E509-6E45-AAA5-EF10E7E23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5604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6530" indent="0">
              <a:buNone/>
              <a:defRPr sz="2800"/>
            </a:lvl2pPr>
            <a:lvl3pPr marL="913140" indent="0">
              <a:buNone/>
              <a:defRPr sz="2400"/>
            </a:lvl3pPr>
            <a:lvl4pPr marL="1369696" indent="0">
              <a:buNone/>
              <a:defRPr sz="2000"/>
            </a:lvl4pPr>
            <a:lvl5pPr marL="1826279" indent="0">
              <a:buNone/>
              <a:defRPr sz="2000"/>
            </a:lvl5pPr>
            <a:lvl6pPr marL="2282808" indent="0">
              <a:buNone/>
              <a:defRPr sz="2000"/>
            </a:lvl6pPr>
            <a:lvl7pPr marL="2739338" indent="0">
              <a:buNone/>
              <a:defRPr sz="2000"/>
            </a:lvl7pPr>
            <a:lvl8pPr marL="3195920" indent="0">
              <a:buNone/>
              <a:defRPr sz="2000"/>
            </a:lvl8pPr>
            <a:lvl9pPr marL="365249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7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6530" indent="0">
              <a:buNone/>
              <a:defRPr sz="1200"/>
            </a:lvl2pPr>
            <a:lvl3pPr marL="913140" indent="0">
              <a:buNone/>
              <a:defRPr sz="1000"/>
            </a:lvl3pPr>
            <a:lvl4pPr marL="1369696" indent="0">
              <a:buNone/>
              <a:defRPr sz="900"/>
            </a:lvl4pPr>
            <a:lvl5pPr marL="1826279" indent="0">
              <a:buNone/>
              <a:defRPr sz="900"/>
            </a:lvl5pPr>
            <a:lvl6pPr marL="2282808" indent="0">
              <a:buNone/>
              <a:defRPr sz="900"/>
            </a:lvl6pPr>
            <a:lvl7pPr marL="2739338" indent="0">
              <a:buNone/>
              <a:defRPr sz="900"/>
            </a:lvl7pPr>
            <a:lvl8pPr marL="3195920" indent="0">
              <a:buNone/>
              <a:defRPr sz="900"/>
            </a:lvl8pPr>
            <a:lvl9pPr marL="365249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D15C-7CB2-DE4C-B812-C8D7CD2B73C8}" type="datetimeFigureOut">
              <a:rPr lang="en-US" smtClean="0"/>
              <a:t>9/30/22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3C18-E509-6E45-AAA5-EF10E7E23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2965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328" tIns="45664" rIns="91328" bIns="45664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328" tIns="45664" rIns="91328" bIns="45664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328" tIns="45664" rIns="91328" bIns="4566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10D15C-7CB2-DE4C-B812-C8D7CD2B73C8}" type="datetimeFigureOut">
              <a:rPr lang="en-US" smtClean="0"/>
              <a:t>9/30/22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328" tIns="45664" rIns="91328" bIns="4566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328" tIns="45664" rIns="91328" bIns="4566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BD3C18-E509-6E45-AAA5-EF10E7E23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446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653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398" indent="-342398" algn="l" defTabSz="45653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941" indent="-285358" algn="l" defTabSz="45653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405" indent="-228264" algn="l" defTabSz="45653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960" indent="-228264" algn="l" defTabSz="45653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4543" indent="-228264" algn="l" defTabSz="45653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072" indent="-228264" algn="l" defTabSz="45653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7656" indent="-228264" algn="l" defTabSz="45653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4213" indent="-228264" algn="l" defTabSz="45653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0768" indent="-228264" algn="l" defTabSz="45653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5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530" algn="l" defTabSz="4565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140" algn="l" defTabSz="4565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696" algn="l" defTabSz="4565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279" algn="l" defTabSz="4565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2808" algn="l" defTabSz="4565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9338" algn="l" defTabSz="4565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5920" algn="l" defTabSz="4565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2490" algn="l" defTabSz="4565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14300"/>
            <a:ext cx="8610600" cy="5715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685800"/>
            <a:ext cx="8610600" cy="403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4918473"/>
            <a:ext cx="1905000" cy="154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900"/>
            </a:lvl1pPr>
          </a:lstStyle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>
                <a:solidFill>
                  <a:srgbClr val="000000"/>
                </a:solidFill>
                <a:latin typeface="Arial" charset="0"/>
              </a:rPr>
              <a:t>11 Oct 2017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4775597"/>
            <a:ext cx="28956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900"/>
            </a:lvl1pPr>
          </a:lstStyle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>
                <a:solidFill>
                  <a:srgbClr val="000000"/>
                </a:solidFill>
                <a:latin typeface="Arial" charset="0"/>
              </a:rPr>
              <a:t>Academic Training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4775597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900"/>
            </a:lvl1pPr>
          </a:lstStyle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4F9ECCC-5760-4339-B592-055385547EC6}" type="slidenum"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kumimoji="1" lang="en-US" altLang="en-US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474345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1" y="4757738"/>
            <a:ext cx="851515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90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  <p:extLst>
      <p:ext uri="{BB962C8B-B14F-4D97-AF65-F5344CB8AC3E}">
        <p14:creationId xmlns:p14="http://schemas.microsoft.com/office/powerpoint/2010/main" val="322993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  <p:sldLayoutId id="2147483797" r:id="rId12"/>
    <p:sldLayoutId id="2147483798" r:id="rId13"/>
    <p:sldLayoutId id="2147483799" r:id="rId14"/>
  </p:sldLayoutIdLst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24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24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24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24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2400" b="1">
          <a:solidFill>
            <a:srgbClr val="003399"/>
          </a:solidFill>
          <a:latin typeface="FG Deanna's Hand" pitchFamily="2" charset="0"/>
        </a:defRPr>
      </a:lvl5pPr>
      <a:lvl6pPr marL="3429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2400" b="1">
          <a:solidFill>
            <a:srgbClr val="003399"/>
          </a:solidFill>
          <a:latin typeface="Comic Sans MS" pitchFamily="66" charset="0"/>
        </a:defRPr>
      </a:lvl6pPr>
      <a:lvl7pPr marL="685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2400" b="1">
          <a:solidFill>
            <a:srgbClr val="003399"/>
          </a:solidFill>
          <a:latin typeface="Comic Sans MS" pitchFamily="66" charset="0"/>
        </a:defRPr>
      </a:lvl7pPr>
      <a:lvl8pPr marL="10287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2400" b="1">
          <a:solidFill>
            <a:srgbClr val="003399"/>
          </a:solidFill>
          <a:latin typeface="Comic Sans MS" pitchFamily="66" charset="0"/>
        </a:defRPr>
      </a:lvl8pPr>
      <a:lvl9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2400" b="1">
          <a:solidFill>
            <a:srgbClr val="003399"/>
          </a:solidFill>
          <a:latin typeface="Comic Sans MS" pitchFamily="66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1800" b="1">
          <a:solidFill>
            <a:srgbClr val="FF0000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1500" b="1">
          <a:solidFill>
            <a:srgbClr val="0000CC"/>
          </a:solidFill>
          <a:latin typeface="+mn-lt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1500" b="1">
          <a:solidFill>
            <a:srgbClr val="009900"/>
          </a:solidFill>
          <a:latin typeface="+mn-lt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1500" b="1">
          <a:solidFill>
            <a:srgbClr val="CC0099"/>
          </a:solidFill>
          <a:latin typeface="+mn-lt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1500" b="1">
          <a:solidFill>
            <a:schemeClr val="tx1"/>
          </a:solidFill>
          <a:latin typeface="+mn-lt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1500" b="1">
          <a:solidFill>
            <a:schemeClr val="tx1"/>
          </a:solidFill>
          <a:latin typeface="+mn-lt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1500" b="1">
          <a:solidFill>
            <a:schemeClr val="tx1"/>
          </a:solidFill>
          <a:latin typeface="+mn-lt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1500" b="1">
          <a:solidFill>
            <a:schemeClr val="tx1"/>
          </a:solidFill>
          <a:latin typeface="+mn-lt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15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D73266-F69F-0F4E-BD34-91B1BC323BDC}" type="datetimeFigureOut">
              <a:rPr lang="en-US" smtClean="0"/>
              <a:t>9/30/22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4CD97-2BBD-BF43-86CF-9E72B567E41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0168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55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295F24D-7406-B045-A2AA-C3F85D8D4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01BB50-E6F4-FA47-BE0B-A64C820482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CE14BB-5E5D-3340-B73D-68379EC1A6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60DC6-7DA5-DD4B-921B-EC88DE729039}" type="datetimeFigureOut">
              <a:rPr lang="en-GB" smtClean="0"/>
              <a:t>30/09/2022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56AFB9-C3B8-8E47-851E-630F473101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061F36-0B9D-3C49-AE88-0AE2929B1E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757168-7E9B-DE45-A38A-9FFD5521CC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21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8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51619" y="1104957"/>
            <a:ext cx="9137087" cy="2246656"/>
          </a:xfrm>
          <a:prstGeom prst="rect">
            <a:avLst/>
          </a:prstGeom>
          <a:noFill/>
        </p:spPr>
        <p:txBody>
          <a:bodyPr wrap="square" lIns="91328" tIns="45664" rIns="91328" bIns="45664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</a:rPr>
              <a:t>FCC-</a:t>
            </a:r>
            <a:r>
              <a:rPr lang="en-US" b="1" dirty="0" err="1">
                <a:solidFill>
                  <a:srgbClr val="C00000"/>
                </a:solidFill>
                <a:latin typeface="Arial" panose="020B0604020202020204" pitchFamily="34" charset="0"/>
              </a:rPr>
              <a:t>hh</a:t>
            </a:r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</a:rPr>
              <a:t> detector concepts and requirements </a:t>
            </a:r>
          </a:p>
          <a:p>
            <a:pPr algn="ctr"/>
            <a:endParaRPr lang="en-US" b="1" dirty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pPr algn="ctr"/>
            <a:r>
              <a:rPr 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Review of Civil Engineering and Technical Infrastructure Requirements for FCC Experimental Sites </a:t>
            </a:r>
          </a:p>
          <a:p>
            <a:pPr algn="ctr"/>
            <a:r>
              <a:rPr lang="en-US" sz="1200" dirty="0">
                <a:solidFill>
                  <a:srgbClr val="002060"/>
                </a:solidFill>
                <a:latin typeface="Arial" panose="020B0604020202020204" pitchFamily="34" charset="0"/>
              </a:rPr>
              <a:t>(3-4 October, 2022) </a:t>
            </a:r>
            <a:endParaRPr lang="en-GB" sz="1200" dirty="0">
              <a:solidFill>
                <a:srgbClr val="002060"/>
              </a:solidFill>
            </a:endParaRPr>
          </a:p>
          <a:p>
            <a:pPr algn="ctr"/>
            <a:endParaRPr lang="en-GB" sz="1000" dirty="0">
              <a:solidFill>
                <a:srgbClr val="FF0000"/>
              </a:solidFill>
            </a:endParaRPr>
          </a:p>
          <a:p>
            <a:pPr algn="ctr"/>
            <a:endParaRPr lang="en-GB" sz="2000" b="1" dirty="0">
              <a:solidFill>
                <a:srgbClr val="000090"/>
              </a:solidFill>
            </a:endParaRPr>
          </a:p>
          <a:p>
            <a:pPr algn="ctr"/>
            <a:r>
              <a:rPr lang="en-GB" sz="1400" b="1" dirty="0"/>
              <a:t>W. Riegler</a:t>
            </a:r>
          </a:p>
          <a:p>
            <a:pPr algn="ctr"/>
            <a:r>
              <a:rPr lang="en-GB" sz="2000" b="1" dirty="0">
                <a:solidFill>
                  <a:srgbClr val="000000"/>
                </a:solidFill>
              </a:rPr>
              <a:t> </a:t>
            </a:r>
            <a:endParaRPr lang="en-GB" sz="1600" b="1" dirty="0">
              <a:solidFill>
                <a:srgbClr val="000000"/>
              </a:solidFill>
            </a:endParaRPr>
          </a:p>
          <a:p>
            <a:pPr algn="ctr"/>
            <a:r>
              <a:rPr lang="en-GB" sz="1600" b="1" dirty="0">
                <a:solidFill>
                  <a:srgbClr val="0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501554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20403"/>
          <a:stretch/>
        </p:blipFill>
        <p:spPr>
          <a:xfrm>
            <a:off x="395536" y="843559"/>
            <a:ext cx="8516868" cy="29329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7425"/>
            <a:ext cx="9144000" cy="461586"/>
          </a:xfrm>
          <a:prstGeom prst="rect">
            <a:avLst/>
          </a:prstGeom>
          <a:noFill/>
        </p:spPr>
        <p:txBody>
          <a:bodyPr wrap="square" lIns="91328" tIns="45664" rIns="91328" bIns="45664" rtlCol="0">
            <a:spAutoFit/>
          </a:bodyPr>
          <a:lstStyle/>
          <a:p>
            <a:pPr algn="ctr"/>
            <a:r>
              <a:rPr lang="en-GB" sz="2400" b="1" dirty="0">
                <a:solidFill>
                  <a:srgbClr val="FF0000"/>
                </a:solidFill>
              </a:rPr>
              <a:t>Magnet System</a:t>
            </a:r>
            <a:endParaRPr lang="en-GB" sz="24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5203" y="4064475"/>
            <a:ext cx="26227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  <a:sym typeface="Wingdings"/>
              </a:rPr>
              <a:t>Central Solenoid + 2 </a:t>
            </a:r>
            <a:r>
              <a:rPr lang="en-US" sz="1200">
                <a:solidFill>
                  <a:srgbClr val="002060"/>
                </a:solidFill>
                <a:sym typeface="Wingdings"/>
              </a:rPr>
              <a:t>Forward Solenoids</a:t>
            </a:r>
            <a:endParaRPr lang="en-US" sz="1200" dirty="0">
              <a:solidFill>
                <a:srgbClr val="008F00"/>
              </a:solidFill>
              <a:sym typeface="Wingdings"/>
            </a:endParaRPr>
          </a:p>
          <a:p>
            <a:endParaRPr lang="en-US" sz="1200" b="1" dirty="0">
              <a:solidFill>
                <a:srgbClr val="002060"/>
              </a:solidFill>
              <a:sym typeface="Wingding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40325" y="4064474"/>
            <a:ext cx="26227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  <a:sym typeface="Wingdings"/>
              </a:rPr>
              <a:t>Central Solenoid + 2 Forward Dipoles</a:t>
            </a:r>
            <a:endParaRPr lang="en-US" sz="1200" dirty="0">
              <a:solidFill>
                <a:srgbClr val="008F00"/>
              </a:solidFill>
              <a:sym typeface="Wingdings"/>
            </a:endParaRPr>
          </a:p>
          <a:p>
            <a:endParaRPr lang="en-US" sz="1200" b="1" dirty="0">
              <a:solidFill>
                <a:srgbClr val="002060"/>
              </a:solidFill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3205797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18565"/>
          <a:stretch/>
        </p:blipFill>
        <p:spPr>
          <a:xfrm>
            <a:off x="611560" y="699542"/>
            <a:ext cx="8180402" cy="34563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17425"/>
            <a:ext cx="9144000" cy="461586"/>
          </a:xfrm>
          <a:prstGeom prst="rect">
            <a:avLst/>
          </a:prstGeom>
          <a:noFill/>
        </p:spPr>
        <p:txBody>
          <a:bodyPr wrap="square" lIns="91328" tIns="45664" rIns="91328" bIns="45664" rtlCol="0">
            <a:spAutoFit/>
          </a:bodyPr>
          <a:lstStyle/>
          <a:p>
            <a:pPr algn="ctr"/>
            <a:r>
              <a:rPr lang="en-GB" sz="2400" b="1" dirty="0">
                <a:solidFill>
                  <a:srgbClr val="FF0000"/>
                </a:solidFill>
              </a:rPr>
              <a:t>Stray Field</a:t>
            </a:r>
            <a:endParaRPr lang="en-GB" sz="24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05071" y="4250754"/>
            <a:ext cx="47841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2060"/>
                </a:solidFill>
              </a:rPr>
              <a:t>200-300mT outside the detector.</a:t>
            </a:r>
          </a:p>
          <a:p>
            <a:r>
              <a:rPr lang="en-GB" sz="1200" dirty="0">
                <a:solidFill>
                  <a:srgbClr val="002060"/>
                </a:solidFill>
              </a:rPr>
              <a:t>Less than 5mT in the service cavern.</a:t>
            </a:r>
          </a:p>
          <a:p>
            <a:r>
              <a:rPr lang="en-GB" sz="1200" dirty="0">
                <a:solidFill>
                  <a:srgbClr val="002060"/>
                </a:solidFill>
                <a:sym typeface="Wingdings" pitchFamily="2" charset="2"/>
              </a:rPr>
              <a:t> This allows the use of standard equipment (pumps, motors, turbines …)</a:t>
            </a:r>
            <a:endParaRPr lang="en-GB" sz="1200" dirty="0">
              <a:solidFill>
                <a:srgbClr val="002060"/>
              </a:solidFill>
            </a:endParaRP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E4834B52-9D20-7E4B-A400-92484592213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3" r="16526" b="17643"/>
          <a:stretch/>
        </p:blipFill>
        <p:spPr>
          <a:xfrm>
            <a:off x="189983" y="1844545"/>
            <a:ext cx="3630177" cy="198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5304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7477" t="8998" r="4487"/>
          <a:stretch/>
        </p:blipFill>
        <p:spPr>
          <a:xfrm>
            <a:off x="1473926" y="823988"/>
            <a:ext cx="4355460" cy="32731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00122" y="1189700"/>
            <a:ext cx="86414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de-DE" sz="2100" b="1" dirty="0">
                <a:solidFill>
                  <a:srgbClr val="FF0000"/>
                </a:solidFill>
                <a:latin typeface="Calibri"/>
              </a:rPr>
              <a:t>ATLAS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3249401" y="3622603"/>
            <a:ext cx="1035694" cy="59179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232201" y="4032823"/>
            <a:ext cx="628814" cy="19081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4097566" y="2812037"/>
            <a:ext cx="0" cy="66595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645279" y="3958643"/>
            <a:ext cx="49885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de-DE" sz="1350" dirty="0">
                <a:solidFill>
                  <a:prstClr val="black"/>
                </a:solidFill>
                <a:latin typeface="Calibri"/>
              </a:rPr>
              <a:t>50m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141308" y="4115041"/>
            <a:ext cx="49885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de-DE" sz="1350" dirty="0">
                <a:solidFill>
                  <a:prstClr val="black"/>
                </a:solidFill>
                <a:latin typeface="Calibri"/>
              </a:rPr>
              <a:t>30m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120144" y="3082745"/>
            <a:ext cx="49885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de-DE" sz="1350" dirty="0">
                <a:solidFill>
                  <a:prstClr val="black"/>
                </a:solidFill>
                <a:latin typeface="Calibri"/>
              </a:rPr>
              <a:t>35m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3203165" y="2571622"/>
            <a:ext cx="1775473" cy="24041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3471336" y="2255563"/>
            <a:ext cx="1507302" cy="13279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091184" y="2111356"/>
            <a:ext cx="13103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de-DE" sz="1350" dirty="0">
                <a:solidFill>
                  <a:prstClr val="black"/>
                </a:solidFill>
                <a:latin typeface="Calibri"/>
              </a:rPr>
              <a:t>12.6m </a:t>
            </a:r>
            <a:r>
              <a:rPr lang="de-DE" sz="1350" dirty="0" err="1">
                <a:solidFill>
                  <a:prstClr val="black"/>
                </a:solidFill>
                <a:latin typeface="Calibri"/>
              </a:rPr>
              <a:t>diameter</a:t>
            </a:r>
            <a:endParaRPr lang="de-DE" sz="135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91184" y="2433122"/>
            <a:ext cx="117891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de-DE" sz="1350" dirty="0">
                <a:solidFill>
                  <a:prstClr val="black"/>
                </a:solidFill>
                <a:latin typeface="Calibri"/>
              </a:rPr>
              <a:t>18m </a:t>
            </a:r>
            <a:r>
              <a:rPr lang="de-DE" sz="1350" dirty="0" err="1">
                <a:solidFill>
                  <a:prstClr val="black"/>
                </a:solidFill>
                <a:latin typeface="Calibri"/>
              </a:rPr>
              <a:t>diameter</a:t>
            </a:r>
            <a:endParaRPr lang="de-DE" sz="135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290374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4F21BFD-2B36-C04E-937F-E01FC4B8FC93}"/>
              </a:ext>
            </a:extLst>
          </p:cNvPr>
          <p:cNvSpPr txBox="1"/>
          <p:nvPr/>
        </p:nvSpPr>
        <p:spPr>
          <a:xfrm>
            <a:off x="0" y="17425"/>
            <a:ext cx="9144000" cy="461586"/>
          </a:xfrm>
          <a:prstGeom prst="rect">
            <a:avLst/>
          </a:prstGeom>
          <a:noFill/>
        </p:spPr>
        <p:txBody>
          <a:bodyPr wrap="square" lIns="91328" tIns="45664" rIns="91328" bIns="45664" rtlCol="0">
            <a:spAutoFit/>
          </a:bodyPr>
          <a:lstStyle/>
          <a:p>
            <a:pPr algn="ctr"/>
            <a:r>
              <a:rPr lang="en-GB" sz="2400" b="1" dirty="0">
                <a:solidFill>
                  <a:srgbClr val="FF0000"/>
                </a:solidFill>
              </a:rPr>
              <a:t>Requirements for FCC-</a:t>
            </a:r>
            <a:r>
              <a:rPr lang="en-GB" sz="2400" b="1" dirty="0" err="1">
                <a:solidFill>
                  <a:srgbClr val="FF0000"/>
                </a:solidFill>
              </a:rPr>
              <a:t>hh</a:t>
            </a:r>
            <a:r>
              <a:rPr lang="en-GB" sz="2400" b="1" dirty="0">
                <a:solidFill>
                  <a:srgbClr val="FF0000"/>
                </a:solidFill>
              </a:rPr>
              <a:t> (CDR)</a:t>
            </a:r>
            <a:endParaRPr lang="en-GB" sz="2400" b="1" dirty="0">
              <a:solidFill>
                <a:srgbClr val="FF0000"/>
              </a:solidFill>
              <a:latin typeface="Calibri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A9F8C2B-C2F7-DA41-A956-B33419B5F7F2}"/>
              </a:ext>
            </a:extLst>
          </p:cNvPr>
          <p:cNvGrpSpPr/>
          <p:nvPr/>
        </p:nvGrpSpPr>
        <p:grpSpPr>
          <a:xfrm>
            <a:off x="228600" y="1235296"/>
            <a:ext cx="8686800" cy="2489200"/>
            <a:chOff x="228600" y="1235296"/>
            <a:chExt cx="8686800" cy="24892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D1CCD15-6F8A-3049-A8EA-D501C6A262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8600" y="1235296"/>
              <a:ext cx="8686800" cy="24892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4ABE90D-96D0-C24E-AE0C-31AC43C31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90651" t="22269" r="5439" b="62337"/>
            <a:stretch/>
          </p:blipFill>
          <p:spPr>
            <a:xfrm>
              <a:off x="7463245" y="1793965"/>
              <a:ext cx="339635" cy="38317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238166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ool&#10;&#10;Description automatically generated">
            <a:extLst>
              <a:ext uri="{FF2B5EF4-FFF2-40B4-BE49-F238E27FC236}">
                <a16:creationId xmlns:a16="http://schemas.microsoft.com/office/drawing/2014/main" id="{49D3AA60-C38A-C99B-EDCC-634603D118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521" y="681935"/>
            <a:ext cx="7672518" cy="4325361"/>
          </a:xfrm>
          <a:prstGeom prst="rect">
            <a:avLst/>
          </a:prstGeom>
        </p:spPr>
      </p:pic>
      <p:pic>
        <p:nvPicPr>
          <p:cNvPr id="35" name="Picture 34" descr="A picture containing icon&#10;&#10;Description automatically generated">
            <a:extLst>
              <a:ext uri="{FF2B5EF4-FFF2-40B4-BE49-F238E27FC236}">
                <a16:creationId xmlns:a16="http://schemas.microsoft.com/office/drawing/2014/main" id="{5C1C3F91-0B37-9332-3841-57F77465945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75" t="5724" r="16754" b="7472"/>
          <a:stretch/>
        </p:blipFill>
        <p:spPr>
          <a:xfrm>
            <a:off x="146243" y="2135617"/>
            <a:ext cx="2550950" cy="2352185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pPr marL="0" marR="0" lvl="0" indent="0" algn="r" defTabSz="685727" rtl="0" eaLnBrk="1" fontAlgn="auto" latinLnBrk="0" hangingPunct="1">
              <a:lnSpc>
                <a:spcPts val="123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de-AT" sz="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727" rtl="0" eaLnBrk="1" fontAlgn="auto" latinLnBrk="0" hangingPunct="1">
                <a:lnSpc>
                  <a:spcPts val="1238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AT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5" name="Textfeld 7">
            <a:extLst>
              <a:ext uri="{FF2B5EF4-FFF2-40B4-BE49-F238E27FC236}">
                <a16:creationId xmlns:a16="http://schemas.microsoft.com/office/drawing/2014/main" id="{E2E08C9F-C10E-049D-49D7-FD1AA231CE2F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685727" rtl="0" eaLnBrk="1" fontAlgn="auto" latinLnBrk="0" hangingPunct="1">
              <a:lnSpc>
                <a:spcPts val="123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F. Valchkova-Georgieva</a:t>
            </a:r>
            <a:endParaRPr kumimoji="0" lang="de-AT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feld 4">
            <a:extLst>
              <a:ext uri="{FF2B5EF4-FFF2-40B4-BE49-F238E27FC236}">
                <a16:creationId xmlns:a16="http://schemas.microsoft.com/office/drawing/2014/main" id="{E59EA455-80A7-CF3C-3DD9-3232B5B4785C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l" defTabSz="685727" rtl="0" eaLnBrk="1" fontAlgn="auto" latinLnBrk="0" hangingPunct="1">
              <a:lnSpc>
                <a:spcPts val="123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27.09.2022 </a:t>
            </a:r>
            <a:endParaRPr kumimoji="0" lang="de-AT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platzhalter 3">
            <a:extLst>
              <a:ext uri="{FF2B5EF4-FFF2-40B4-BE49-F238E27FC236}">
                <a16:creationId xmlns:a16="http://schemas.microsoft.com/office/drawing/2014/main" id="{2AEFD7A2-A635-F5E9-A1DF-DD71C8FED1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096" y="400466"/>
            <a:ext cx="8743172" cy="338554"/>
          </a:xfrm>
        </p:spPr>
        <p:txBody>
          <a:bodyPr rtlCol="0">
            <a:normAutofit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 Experiment Underground Structure version 2022</a:t>
            </a:r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C41CAFB-1776-9690-ED23-CAA338EE09C2}"/>
              </a:ext>
            </a:extLst>
          </p:cNvPr>
          <p:cNvCxnSpPr>
            <a:cxnSpLocks/>
          </p:cNvCxnSpPr>
          <p:nvPr/>
        </p:nvCxnSpPr>
        <p:spPr>
          <a:xfrm>
            <a:off x="3744018" y="1039366"/>
            <a:ext cx="494754" cy="5381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DD8EAE4-35A9-0788-22FC-B44B04F3469A}"/>
              </a:ext>
            </a:extLst>
          </p:cNvPr>
          <p:cNvSpPr txBox="1"/>
          <p:nvPr/>
        </p:nvSpPr>
        <p:spPr>
          <a:xfrm>
            <a:off x="1612377" y="525321"/>
            <a:ext cx="249940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Experimental Shaft ø18m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B6D97B4-D37F-8895-D7C7-E3D446792809}"/>
              </a:ext>
            </a:extLst>
          </p:cNvPr>
          <p:cNvSpPr txBox="1"/>
          <p:nvPr/>
        </p:nvSpPr>
        <p:spPr>
          <a:xfrm>
            <a:off x="6255673" y="622488"/>
            <a:ext cx="221086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Elliptical Service Shaft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ADB7E0E-4E69-4888-A568-549CE2B4DC39}"/>
              </a:ext>
            </a:extLst>
          </p:cNvPr>
          <p:cNvCxnSpPr>
            <a:cxnSpLocks/>
          </p:cNvCxnSpPr>
          <p:nvPr/>
        </p:nvCxnSpPr>
        <p:spPr>
          <a:xfrm flipH="1">
            <a:off x="6199055" y="1134284"/>
            <a:ext cx="504056" cy="2791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40E4280-89BD-E849-8CD4-88AE34A3C851}"/>
              </a:ext>
            </a:extLst>
          </p:cNvPr>
          <p:cNvSpPr txBox="1"/>
          <p:nvPr/>
        </p:nvSpPr>
        <p:spPr>
          <a:xfrm>
            <a:off x="6638322" y="1996461"/>
            <a:ext cx="2590774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Connection tunnel ø 5.5m 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F39997C-7D3E-D79C-4E3B-6F7D944EDB8E}"/>
              </a:ext>
            </a:extLst>
          </p:cNvPr>
          <p:cNvCxnSpPr>
            <a:cxnSpLocks/>
          </p:cNvCxnSpPr>
          <p:nvPr/>
        </p:nvCxnSpPr>
        <p:spPr>
          <a:xfrm flipH="1">
            <a:off x="6544928" y="2446521"/>
            <a:ext cx="477973" cy="353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6841A89-2D44-AAFE-1B4F-429278A74C67}"/>
              </a:ext>
            </a:extLst>
          </p:cNvPr>
          <p:cNvCxnSpPr>
            <a:cxnSpLocks/>
          </p:cNvCxnSpPr>
          <p:nvPr/>
        </p:nvCxnSpPr>
        <p:spPr>
          <a:xfrm flipV="1">
            <a:off x="5387251" y="3103414"/>
            <a:ext cx="147948" cy="9325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BC89BB36-77DE-78E9-E03F-AE562567341D}"/>
              </a:ext>
            </a:extLst>
          </p:cNvPr>
          <p:cNvSpPr txBox="1"/>
          <p:nvPr/>
        </p:nvSpPr>
        <p:spPr>
          <a:xfrm>
            <a:off x="3408376" y="3913299"/>
            <a:ext cx="2590774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Connection tunnel ø 5.5m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BEC44C5-6CED-6A03-68C0-A68263025964}"/>
              </a:ext>
            </a:extLst>
          </p:cNvPr>
          <p:cNvSpPr txBox="1"/>
          <p:nvPr/>
        </p:nvSpPr>
        <p:spPr>
          <a:xfrm>
            <a:off x="7050379" y="3126326"/>
            <a:ext cx="1574470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Machine tunnel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8F6D53A-52F3-A2B7-4DC6-F4E91B01E567}"/>
              </a:ext>
            </a:extLst>
          </p:cNvPr>
          <p:cNvCxnSpPr>
            <a:cxnSpLocks/>
          </p:cNvCxnSpPr>
          <p:nvPr/>
        </p:nvCxnSpPr>
        <p:spPr>
          <a:xfrm flipH="1">
            <a:off x="7361104" y="3702479"/>
            <a:ext cx="450487" cy="4582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1E4C6CB-26D3-68D0-8195-EF778C45C4F1}"/>
              </a:ext>
            </a:extLst>
          </p:cNvPr>
          <p:cNvCxnSpPr>
            <a:cxnSpLocks/>
          </p:cNvCxnSpPr>
          <p:nvPr/>
        </p:nvCxnSpPr>
        <p:spPr>
          <a:xfrm flipV="1">
            <a:off x="4726002" y="3480202"/>
            <a:ext cx="309709" cy="2222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B2A0313B-BCA1-9BDB-4BB7-8CFE0D9137C0}"/>
              </a:ext>
            </a:extLst>
          </p:cNvPr>
          <p:cNvSpPr txBox="1"/>
          <p:nvPr/>
        </p:nvSpPr>
        <p:spPr>
          <a:xfrm>
            <a:off x="3408376" y="3541115"/>
            <a:ext cx="1688283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Survey Galleries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A1ACAC5-8C59-431D-5A2D-6A856A9182FB}"/>
              </a:ext>
            </a:extLst>
          </p:cNvPr>
          <p:cNvCxnSpPr>
            <a:cxnSpLocks/>
          </p:cNvCxnSpPr>
          <p:nvPr/>
        </p:nvCxnSpPr>
        <p:spPr>
          <a:xfrm flipH="1">
            <a:off x="6302705" y="1622389"/>
            <a:ext cx="504056" cy="2791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C4CC3CDA-CD4D-11EE-7AE5-73A1611F6F93}"/>
              </a:ext>
            </a:extLst>
          </p:cNvPr>
          <p:cNvSpPr txBox="1"/>
          <p:nvPr/>
        </p:nvSpPr>
        <p:spPr>
          <a:xfrm>
            <a:off x="6595975" y="1149920"/>
            <a:ext cx="1585690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Service Cavern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7C49FE4-6392-5FEF-1A90-351BE74D6299}"/>
              </a:ext>
            </a:extLst>
          </p:cNvPr>
          <p:cNvSpPr txBox="1"/>
          <p:nvPr/>
        </p:nvSpPr>
        <p:spPr>
          <a:xfrm>
            <a:off x="2434507" y="3141399"/>
            <a:ext cx="1939955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Experiment Cavern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A003809-0132-D012-1762-8023D4B612B7}"/>
              </a:ext>
            </a:extLst>
          </p:cNvPr>
          <p:cNvCxnSpPr>
            <a:cxnSpLocks/>
          </p:cNvCxnSpPr>
          <p:nvPr/>
        </p:nvCxnSpPr>
        <p:spPr>
          <a:xfrm flipV="1">
            <a:off x="3832056" y="3126326"/>
            <a:ext cx="279723" cy="2396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E80AAF4-40D2-1F8F-DA94-B43FFA56689F}"/>
              </a:ext>
            </a:extLst>
          </p:cNvPr>
          <p:cNvCxnSpPr>
            <a:cxnSpLocks/>
          </p:cNvCxnSpPr>
          <p:nvPr/>
        </p:nvCxnSpPr>
        <p:spPr>
          <a:xfrm>
            <a:off x="4886579" y="1283551"/>
            <a:ext cx="247771" cy="9603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56339477-D443-F8A4-E054-EF9DBE9BCF1A}"/>
              </a:ext>
            </a:extLst>
          </p:cNvPr>
          <p:cNvSpPr txBox="1"/>
          <p:nvPr/>
        </p:nvSpPr>
        <p:spPr>
          <a:xfrm>
            <a:off x="4173165" y="665035"/>
            <a:ext cx="17908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Evacuation </a:t>
            </a:r>
          </a:p>
          <a:p>
            <a:pPr marL="0" marR="0" lvl="0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connection tunnel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A1E0136-5229-EDD4-3CD5-D61334D261FA}"/>
              </a:ext>
            </a:extLst>
          </p:cNvPr>
          <p:cNvSpPr txBox="1"/>
          <p:nvPr/>
        </p:nvSpPr>
        <p:spPr>
          <a:xfrm>
            <a:off x="321943" y="4517526"/>
            <a:ext cx="2590774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Connection tunnel ø 10m 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0DDFC59B-1AAA-F09B-9EEC-C475E792A9C0}"/>
              </a:ext>
            </a:extLst>
          </p:cNvPr>
          <p:cNvCxnSpPr>
            <a:cxnSpLocks/>
          </p:cNvCxnSpPr>
          <p:nvPr/>
        </p:nvCxnSpPr>
        <p:spPr>
          <a:xfrm flipH="1" flipV="1">
            <a:off x="1217521" y="4351821"/>
            <a:ext cx="23531" cy="3171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3114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ool&#10;&#10;Description automatically generated">
            <a:extLst>
              <a:ext uri="{FF2B5EF4-FFF2-40B4-BE49-F238E27FC236}">
                <a16:creationId xmlns:a16="http://schemas.microsoft.com/office/drawing/2014/main" id="{49D3AA60-C38A-C99B-EDCC-634603D118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521" y="681935"/>
            <a:ext cx="7672518" cy="4325361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pPr marL="0" marR="0" lvl="0" indent="0" algn="r" defTabSz="685727" rtl="0" eaLnBrk="1" fontAlgn="auto" latinLnBrk="0" hangingPunct="1">
              <a:lnSpc>
                <a:spcPts val="123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de-AT" sz="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727" rtl="0" eaLnBrk="1" fontAlgn="auto" latinLnBrk="0" hangingPunct="1">
                <a:lnSpc>
                  <a:spcPts val="1238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AT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5" name="Textfeld 7">
            <a:extLst>
              <a:ext uri="{FF2B5EF4-FFF2-40B4-BE49-F238E27FC236}">
                <a16:creationId xmlns:a16="http://schemas.microsoft.com/office/drawing/2014/main" id="{E2E08C9F-C10E-049D-49D7-FD1AA231CE2F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685727" rtl="0" eaLnBrk="1" fontAlgn="auto" latinLnBrk="0" hangingPunct="1">
              <a:lnSpc>
                <a:spcPts val="123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F. Valchkova-Georgieva</a:t>
            </a:r>
            <a:endParaRPr kumimoji="0" lang="de-AT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feld 4">
            <a:extLst>
              <a:ext uri="{FF2B5EF4-FFF2-40B4-BE49-F238E27FC236}">
                <a16:creationId xmlns:a16="http://schemas.microsoft.com/office/drawing/2014/main" id="{E59EA455-80A7-CF3C-3DD9-3232B5B4785C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l" defTabSz="685727" rtl="0" eaLnBrk="1" fontAlgn="auto" latinLnBrk="0" hangingPunct="1">
              <a:lnSpc>
                <a:spcPts val="123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27.09.2022 </a:t>
            </a:r>
            <a:endParaRPr kumimoji="0" lang="de-AT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platzhalter 3">
            <a:extLst>
              <a:ext uri="{FF2B5EF4-FFF2-40B4-BE49-F238E27FC236}">
                <a16:creationId xmlns:a16="http://schemas.microsoft.com/office/drawing/2014/main" id="{2AEFD7A2-A635-F5E9-A1DF-DD71C8FED1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096" y="400466"/>
            <a:ext cx="8743172" cy="338554"/>
          </a:xfrm>
        </p:spPr>
        <p:txBody>
          <a:bodyPr rtlCol="0">
            <a:normAutofit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 Experiment Underground Structure version 2022</a:t>
            </a:r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C41CAFB-1776-9690-ED23-CAA338EE09C2}"/>
              </a:ext>
            </a:extLst>
          </p:cNvPr>
          <p:cNvCxnSpPr>
            <a:cxnSpLocks/>
          </p:cNvCxnSpPr>
          <p:nvPr/>
        </p:nvCxnSpPr>
        <p:spPr>
          <a:xfrm>
            <a:off x="3744018" y="1039366"/>
            <a:ext cx="494754" cy="5381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DD8EAE4-35A9-0788-22FC-B44B04F3469A}"/>
              </a:ext>
            </a:extLst>
          </p:cNvPr>
          <p:cNvSpPr txBox="1"/>
          <p:nvPr/>
        </p:nvSpPr>
        <p:spPr>
          <a:xfrm>
            <a:off x="1612377" y="525321"/>
            <a:ext cx="249940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Experimental Shaft ø18m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B6D97B4-D37F-8895-D7C7-E3D446792809}"/>
              </a:ext>
            </a:extLst>
          </p:cNvPr>
          <p:cNvSpPr txBox="1"/>
          <p:nvPr/>
        </p:nvSpPr>
        <p:spPr>
          <a:xfrm>
            <a:off x="6255673" y="622488"/>
            <a:ext cx="221086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Elliptical Service Shaft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ADB7E0E-4E69-4888-A568-549CE2B4DC39}"/>
              </a:ext>
            </a:extLst>
          </p:cNvPr>
          <p:cNvCxnSpPr>
            <a:cxnSpLocks/>
          </p:cNvCxnSpPr>
          <p:nvPr/>
        </p:nvCxnSpPr>
        <p:spPr>
          <a:xfrm flipH="1">
            <a:off x="6199055" y="1134284"/>
            <a:ext cx="504056" cy="2791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40E4280-89BD-E849-8CD4-88AE34A3C851}"/>
              </a:ext>
            </a:extLst>
          </p:cNvPr>
          <p:cNvSpPr txBox="1"/>
          <p:nvPr/>
        </p:nvSpPr>
        <p:spPr>
          <a:xfrm>
            <a:off x="6638322" y="1996461"/>
            <a:ext cx="2590774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Connection tunnel ø 5.5m 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F39997C-7D3E-D79C-4E3B-6F7D944EDB8E}"/>
              </a:ext>
            </a:extLst>
          </p:cNvPr>
          <p:cNvCxnSpPr>
            <a:cxnSpLocks/>
          </p:cNvCxnSpPr>
          <p:nvPr/>
        </p:nvCxnSpPr>
        <p:spPr>
          <a:xfrm flipH="1">
            <a:off x="6544928" y="2446521"/>
            <a:ext cx="477973" cy="353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1BEC44C5-6CED-6A03-68C0-A68263025964}"/>
              </a:ext>
            </a:extLst>
          </p:cNvPr>
          <p:cNvSpPr txBox="1"/>
          <p:nvPr/>
        </p:nvSpPr>
        <p:spPr>
          <a:xfrm>
            <a:off x="7050379" y="3126326"/>
            <a:ext cx="1574470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Machine tunnel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8F6D53A-52F3-A2B7-4DC6-F4E91B01E567}"/>
              </a:ext>
            </a:extLst>
          </p:cNvPr>
          <p:cNvCxnSpPr>
            <a:cxnSpLocks/>
          </p:cNvCxnSpPr>
          <p:nvPr/>
        </p:nvCxnSpPr>
        <p:spPr>
          <a:xfrm flipH="1">
            <a:off x="7361104" y="3702479"/>
            <a:ext cx="450487" cy="4582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A1ACAC5-8C59-431D-5A2D-6A856A9182FB}"/>
              </a:ext>
            </a:extLst>
          </p:cNvPr>
          <p:cNvCxnSpPr>
            <a:cxnSpLocks/>
          </p:cNvCxnSpPr>
          <p:nvPr/>
        </p:nvCxnSpPr>
        <p:spPr>
          <a:xfrm flipH="1">
            <a:off x="6302705" y="1622389"/>
            <a:ext cx="504056" cy="2791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C4CC3CDA-CD4D-11EE-7AE5-73A1611F6F93}"/>
              </a:ext>
            </a:extLst>
          </p:cNvPr>
          <p:cNvSpPr txBox="1"/>
          <p:nvPr/>
        </p:nvSpPr>
        <p:spPr>
          <a:xfrm>
            <a:off x="6595975" y="1149920"/>
            <a:ext cx="1585690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Service Cavern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E80AAF4-40D2-1F8F-DA94-B43FFA56689F}"/>
              </a:ext>
            </a:extLst>
          </p:cNvPr>
          <p:cNvCxnSpPr>
            <a:cxnSpLocks/>
          </p:cNvCxnSpPr>
          <p:nvPr/>
        </p:nvCxnSpPr>
        <p:spPr>
          <a:xfrm>
            <a:off x="4886579" y="1283551"/>
            <a:ext cx="247771" cy="9603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56339477-D443-F8A4-E054-EF9DBE9BCF1A}"/>
              </a:ext>
            </a:extLst>
          </p:cNvPr>
          <p:cNvSpPr txBox="1"/>
          <p:nvPr/>
        </p:nvSpPr>
        <p:spPr>
          <a:xfrm>
            <a:off x="4173165" y="665035"/>
            <a:ext cx="17908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Evacuation </a:t>
            </a:r>
          </a:p>
          <a:p>
            <a:pPr marL="0" marR="0" lvl="0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connection tunnel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4D7A2DB-1CC2-EE41-92DA-993A1CB57D4A}"/>
              </a:ext>
            </a:extLst>
          </p:cNvPr>
          <p:cNvSpPr txBox="1"/>
          <p:nvPr/>
        </p:nvSpPr>
        <p:spPr>
          <a:xfrm>
            <a:off x="114273" y="2353042"/>
            <a:ext cx="280398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6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We consider one shaft (15m clearance) to the experiment cavern to be sufficient.</a:t>
            </a:r>
          </a:p>
          <a:p>
            <a:pPr marL="0" marR="0" lvl="0" indent="0" algn="l" defTabSz="456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6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rgbClr val="008F00"/>
                </a:solidFill>
                <a:latin typeface="Calibri"/>
              </a:rPr>
              <a:t>The largest part on the ‘away’ side is the forward solenoid, which can pass to the shaft side.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8F0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456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6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CMS installed their detector in the same configuration.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934F94E-FC03-8648-A3B7-7F387B15C058}"/>
              </a:ext>
            </a:extLst>
          </p:cNvPr>
          <p:cNvCxnSpPr/>
          <p:nvPr/>
        </p:nvCxnSpPr>
        <p:spPr>
          <a:xfrm flipV="1">
            <a:off x="2804160" y="2958325"/>
            <a:ext cx="1803844" cy="25061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80697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ool&#10;&#10;Description automatically generated">
            <a:extLst>
              <a:ext uri="{FF2B5EF4-FFF2-40B4-BE49-F238E27FC236}">
                <a16:creationId xmlns:a16="http://schemas.microsoft.com/office/drawing/2014/main" id="{49D3AA60-C38A-C99B-EDCC-634603D118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521" y="681935"/>
            <a:ext cx="7672518" cy="4325361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pPr marL="0" marR="0" lvl="0" indent="0" algn="r" defTabSz="685727" rtl="0" eaLnBrk="1" fontAlgn="auto" latinLnBrk="0" hangingPunct="1">
              <a:lnSpc>
                <a:spcPts val="123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de-AT" sz="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727" rtl="0" eaLnBrk="1" fontAlgn="auto" latinLnBrk="0" hangingPunct="1">
                <a:lnSpc>
                  <a:spcPts val="1238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de-AT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5" name="Textfeld 7">
            <a:extLst>
              <a:ext uri="{FF2B5EF4-FFF2-40B4-BE49-F238E27FC236}">
                <a16:creationId xmlns:a16="http://schemas.microsoft.com/office/drawing/2014/main" id="{E2E08C9F-C10E-049D-49D7-FD1AA231CE2F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685727" rtl="0" eaLnBrk="1" fontAlgn="auto" latinLnBrk="0" hangingPunct="1">
              <a:lnSpc>
                <a:spcPts val="123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F. Valchkova-Georgieva</a:t>
            </a:r>
            <a:endParaRPr kumimoji="0" lang="de-AT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feld 4">
            <a:extLst>
              <a:ext uri="{FF2B5EF4-FFF2-40B4-BE49-F238E27FC236}">
                <a16:creationId xmlns:a16="http://schemas.microsoft.com/office/drawing/2014/main" id="{E59EA455-80A7-CF3C-3DD9-3232B5B4785C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l" defTabSz="685727" rtl="0" eaLnBrk="1" fontAlgn="auto" latinLnBrk="0" hangingPunct="1">
              <a:lnSpc>
                <a:spcPts val="123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27.09.2022 </a:t>
            </a:r>
            <a:endParaRPr kumimoji="0" lang="de-AT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platzhalter 3">
            <a:extLst>
              <a:ext uri="{FF2B5EF4-FFF2-40B4-BE49-F238E27FC236}">
                <a16:creationId xmlns:a16="http://schemas.microsoft.com/office/drawing/2014/main" id="{2AEFD7A2-A635-F5E9-A1DF-DD71C8FED1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096" y="400466"/>
            <a:ext cx="8743172" cy="338554"/>
          </a:xfrm>
        </p:spPr>
        <p:txBody>
          <a:bodyPr rtlCol="0">
            <a:normAutofit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 Experiment Underground Structure version 2022</a:t>
            </a:r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C41CAFB-1776-9690-ED23-CAA338EE09C2}"/>
              </a:ext>
            </a:extLst>
          </p:cNvPr>
          <p:cNvCxnSpPr>
            <a:cxnSpLocks/>
          </p:cNvCxnSpPr>
          <p:nvPr/>
        </p:nvCxnSpPr>
        <p:spPr>
          <a:xfrm>
            <a:off x="3744018" y="1039366"/>
            <a:ext cx="494754" cy="5381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DD8EAE4-35A9-0788-22FC-B44B04F3469A}"/>
              </a:ext>
            </a:extLst>
          </p:cNvPr>
          <p:cNvSpPr txBox="1"/>
          <p:nvPr/>
        </p:nvSpPr>
        <p:spPr>
          <a:xfrm>
            <a:off x="1612377" y="525321"/>
            <a:ext cx="249940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Experimental Shaft ø18m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B6D97B4-D37F-8895-D7C7-E3D446792809}"/>
              </a:ext>
            </a:extLst>
          </p:cNvPr>
          <p:cNvSpPr txBox="1"/>
          <p:nvPr/>
        </p:nvSpPr>
        <p:spPr>
          <a:xfrm>
            <a:off x="6255673" y="622488"/>
            <a:ext cx="221086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Elliptical Service Shaft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ADB7E0E-4E69-4888-A568-549CE2B4DC39}"/>
              </a:ext>
            </a:extLst>
          </p:cNvPr>
          <p:cNvCxnSpPr>
            <a:cxnSpLocks/>
          </p:cNvCxnSpPr>
          <p:nvPr/>
        </p:nvCxnSpPr>
        <p:spPr>
          <a:xfrm flipH="1">
            <a:off x="6199055" y="1134284"/>
            <a:ext cx="504056" cy="2791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40E4280-89BD-E849-8CD4-88AE34A3C851}"/>
              </a:ext>
            </a:extLst>
          </p:cNvPr>
          <p:cNvSpPr txBox="1"/>
          <p:nvPr/>
        </p:nvSpPr>
        <p:spPr>
          <a:xfrm>
            <a:off x="6638322" y="1996461"/>
            <a:ext cx="2590774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Connection tunnel ø 5.5m 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F39997C-7D3E-D79C-4E3B-6F7D944EDB8E}"/>
              </a:ext>
            </a:extLst>
          </p:cNvPr>
          <p:cNvCxnSpPr>
            <a:cxnSpLocks/>
          </p:cNvCxnSpPr>
          <p:nvPr/>
        </p:nvCxnSpPr>
        <p:spPr>
          <a:xfrm flipH="1">
            <a:off x="6544928" y="2446521"/>
            <a:ext cx="477973" cy="353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1BEC44C5-6CED-6A03-68C0-A68263025964}"/>
              </a:ext>
            </a:extLst>
          </p:cNvPr>
          <p:cNvSpPr txBox="1"/>
          <p:nvPr/>
        </p:nvSpPr>
        <p:spPr>
          <a:xfrm>
            <a:off x="7050379" y="3126326"/>
            <a:ext cx="1574470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Machine tunnel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8F6D53A-52F3-A2B7-4DC6-F4E91B01E567}"/>
              </a:ext>
            </a:extLst>
          </p:cNvPr>
          <p:cNvCxnSpPr>
            <a:cxnSpLocks/>
          </p:cNvCxnSpPr>
          <p:nvPr/>
        </p:nvCxnSpPr>
        <p:spPr>
          <a:xfrm flipH="1">
            <a:off x="7361104" y="3702479"/>
            <a:ext cx="450487" cy="4582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A1ACAC5-8C59-431D-5A2D-6A856A9182FB}"/>
              </a:ext>
            </a:extLst>
          </p:cNvPr>
          <p:cNvCxnSpPr>
            <a:cxnSpLocks/>
          </p:cNvCxnSpPr>
          <p:nvPr/>
        </p:nvCxnSpPr>
        <p:spPr>
          <a:xfrm flipH="1">
            <a:off x="6302705" y="1622389"/>
            <a:ext cx="504056" cy="2791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C4CC3CDA-CD4D-11EE-7AE5-73A1611F6F93}"/>
              </a:ext>
            </a:extLst>
          </p:cNvPr>
          <p:cNvSpPr txBox="1"/>
          <p:nvPr/>
        </p:nvSpPr>
        <p:spPr>
          <a:xfrm>
            <a:off x="6595975" y="1149920"/>
            <a:ext cx="1585690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Service Cavern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E80AAF4-40D2-1F8F-DA94-B43FFA56689F}"/>
              </a:ext>
            </a:extLst>
          </p:cNvPr>
          <p:cNvCxnSpPr>
            <a:cxnSpLocks/>
          </p:cNvCxnSpPr>
          <p:nvPr/>
        </p:nvCxnSpPr>
        <p:spPr>
          <a:xfrm>
            <a:off x="4886579" y="1283551"/>
            <a:ext cx="247771" cy="9603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56339477-D443-F8A4-E054-EF9DBE9BCF1A}"/>
              </a:ext>
            </a:extLst>
          </p:cNvPr>
          <p:cNvSpPr txBox="1"/>
          <p:nvPr/>
        </p:nvSpPr>
        <p:spPr>
          <a:xfrm>
            <a:off x="4173165" y="665035"/>
            <a:ext cx="17908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Evacuation </a:t>
            </a:r>
          </a:p>
          <a:p>
            <a:pPr marL="0" marR="0" lvl="0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connection tunnel</a:t>
            </a:r>
          </a:p>
        </p:txBody>
      </p:sp>
      <p:pic>
        <p:nvPicPr>
          <p:cNvPr id="22" name="Picture 21" descr="A picture containing ski tow&#10;&#10;Description automatically generated">
            <a:extLst>
              <a:ext uri="{FF2B5EF4-FFF2-40B4-BE49-F238E27FC236}">
                <a16:creationId xmlns:a16="http://schemas.microsoft.com/office/drawing/2014/main" id="{1AC06E1F-CC88-224B-ADE0-345FD45402C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"/>
          <a:stretch/>
        </p:blipFill>
        <p:spPr>
          <a:xfrm>
            <a:off x="3153523" y="3865973"/>
            <a:ext cx="2271579" cy="1277527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330D4DE-492E-6A48-B1DC-69A7EE5BB0F6}"/>
              </a:ext>
            </a:extLst>
          </p:cNvPr>
          <p:cNvSpPr txBox="1"/>
          <p:nvPr/>
        </p:nvSpPr>
        <p:spPr>
          <a:xfrm>
            <a:off x="3502248" y="3581813"/>
            <a:ext cx="1249060" cy="4773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000" dirty="0"/>
              <a:t>CMS shaft ø20.5m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D7381EF-DD1A-5140-AE84-2E0F4B7F9AED}"/>
              </a:ext>
            </a:extLst>
          </p:cNvPr>
          <p:cNvSpPr txBox="1"/>
          <p:nvPr/>
        </p:nvSpPr>
        <p:spPr>
          <a:xfrm>
            <a:off x="210384" y="2313569"/>
            <a:ext cx="280398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6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We do not consider the CMS strategy of assembling the the detector on the surface.</a:t>
            </a:r>
          </a:p>
          <a:p>
            <a:pPr marL="0" marR="0" lvl="0" indent="0" algn="l" defTabSz="456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02060"/>
              </a:solidFill>
              <a:latin typeface="Calibri"/>
            </a:endParaRPr>
          </a:p>
          <a:p>
            <a:pPr marL="0" marR="0" lvl="0" indent="0" algn="l" defTabSz="456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8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It is not an option for the FCC-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8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hh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8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reference detector.</a:t>
            </a:r>
          </a:p>
          <a:p>
            <a:pPr marL="0" marR="0" lvl="0" indent="0" algn="l" defTabSz="456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08F00"/>
              </a:solidFill>
              <a:latin typeface="Calibri"/>
            </a:endParaRPr>
          </a:p>
          <a:p>
            <a:pPr marL="0" marR="0" lvl="0" indent="0" algn="l" defTabSz="456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It might be a possibility for other detector types, but it is one of many possibilities, not a priori the preferred one.</a:t>
            </a:r>
          </a:p>
        </p:txBody>
      </p:sp>
    </p:spTree>
    <p:extLst>
      <p:ext uri="{BB962C8B-B14F-4D97-AF65-F5344CB8AC3E}">
        <p14:creationId xmlns:p14="http://schemas.microsoft.com/office/powerpoint/2010/main" val="37387557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" y="9888"/>
            <a:ext cx="9142413" cy="461586"/>
          </a:xfrm>
          <a:prstGeom prst="rect">
            <a:avLst/>
          </a:prstGeom>
          <a:noFill/>
        </p:spPr>
        <p:txBody>
          <a:bodyPr wrap="square" lIns="91328" tIns="45664" rIns="91328" bIns="45664" rtlCol="0">
            <a:spAutoFit/>
          </a:bodyPr>
          <a:lstStyle/>
          <a:p>
            <a:pPr marL="0" marR="0" lvl="0" indent="0" algn="ctr" defTabSz="456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Trigger/DAQ</a:t>
            </a:r>
            <a:endParaRPr kumimoji="0" lang="en-GB" sz="2400" b="0" i="0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4176" y="737564"/>
            <a:ext cx="3456319" cy="3539319"/>
          </a:xfrm>
          <a:prstGeom prst="rect">
            <a:avLst/>
          </a:prstGeom>
          <a:noFill/>
        </p:spPr>
        <p:txBody>
          <a:bodyPr wrap="square" lIns="91330" tIns="45665" rIns="91330" bIns="45665" rtlCol="0">
            <a:spAutoFit/>
          </a:bodyPr>
          <a:lstStyle/>
          <a:p>
            <a:pPr marL="0" marR="0" lvl="0" indent="0" algn="l" defTabSz="456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Example: ATLAS Phase2 calorimetry will be digitized at 40MHz and sent via optical </a:t>
            </a:r>
            <a:r>
              <a:rPr kumimoji="0" lang="en-GB" sz="1400" i="0" u="none" strike="noStrike" kern="1200" cap="none" spc="0" normalizeH="0" baseline="0" noProof="0" dirty="0" err="1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fibers</a:t>
            </a:r>
            <a:r>
              <a:rPr kumimoji="0" lang="en-GB" sz="1400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to L1 electronics outside the cavern at 25TByte/s to create the L1 Trigger at about 10us latency.</a:t>
            </a:r>
          </a:p>
          <a:p>
            <a:pPr marL="0" marR="0" lvl="0" indent="0" algn="l" defTabSz="456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6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Muon</a:t>
            </a:r>
            <a:r>
              <a:rPr kumimoji="0" lang="en-GB" sz="140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system will also be read out at 40MHz to produce a L1 Trigger.</a:t>
            </a:r>
          </a:p>
          <a:p>
            <a:pPr marL="0" marR="0" lvl="0" indent="0" algn="l" defTabSz="456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6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Reading out the FCC detector </a:t>
            </a:r>
            <a:r>
              <a:rPr kumimoji="0" lang="en-GB" sz="1400" i="0" u="none" strike="noStrike" kern="1200" cap="none" spc="0" normalizeH="0" baseline="0" noProof="0" dirty="0" err="1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calorimetry</a:t>
            </a:r>
            <a:r>
              <a:rPr kumimoji="0" lang="en-GB" sz="1400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and </a:t>
            </a:r>
            <a:r>
              <a:rPr kumimoji="0" lang="en-GB" sz="1400" i="0" u="none" strike="noStrike" kern="1200" cap="none" spc="0" normalizeH="0" baseline="0" noProof="0" dirty="0" err="1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muon</a:t>
            </a:r>
            <a:r>
              <a:rPr kumimoji="0" lang="en-GB" sz="1400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system at 40MHz will result in </a:t>
            </a:r>
            <a:r>
              <a:rPr kumimoji="0" lang="en-GB" sz="1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200-300 </a:t>
            </a:r>
            <a:r>
              <a:rPr kumimoji="0" lang="en-GB" sz="140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TByte</a:t>
            </a:r>
            <a:r>
              <a:rPr kumimoji="0" lang="en-GB" sz="1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/s</a:t>
            </a:r>
            <a:r>
              <a:rPr kumimoji="0" lang="en-GB" sz="1400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which seems feasible.</a:t>
            </a:r>
          </a:p>
          <a:p>
            <a:pPr marL="0" marR="0" lvl="0" indent="0" algn="l" defTabSz="456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6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40MHz readout of the tracker would produce about </a:t>
            </a:r>
            <a:r>
              <a:rPr kumimoji="0" lang="en-GB" sz="1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1000 </a:t>
            </a:r>
            <a:r>
              <a:rPr kumimoji="0" lang="en-GB" sz="140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TByte</a:t>
            </a:r>
            <a:r>
              <a:rPr kumimoji="0" lang="en-GB" sz="1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/s.</a:t>
            </a:r>
          </a:p>
          <a:p>
            <a:pPr marL="0" marR="0" lvl="0" indent="0" algn="l" defTabSz="456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02838" y="2507224"/>
            <a:ext cx="4485863" cy="2285162"/>
          </a:xfrm>
          <a:prstGeom prst="rect">
            <a:avLst/>
          </a:prstGeom>
          <a:noFill/>
        </p:spPr>
        <p:txBody>
          <a:bodyPr wrap="square" lIns="91330" tIns="45665" rIns="91330" bIns="45665" rtlCol="0">
            <a:spAutoFit/>
          </a:bodyPr>
          <a:lstStyle/>
          <a:p>
            <a:pPr marL="0" marR="0" lvl="0" indent="0" algn="l" defTabSz="456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Question:</a:t>
            </a:r>
          </a:p>
          <a:p>
            <a:pPr marL="0" marR="0" lvl="0" indent="0" algn="l" defTabSz="456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6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Can the L1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Calo+Muon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Trigger have enough selectivity  to allow readout of the tracker at a reasonable rate of e.g. 1MHz ?</a:t>
            </a:r>
          </a:p>
          <a:p>
            <a:pPr marL="0" marR="0" lvl="0" indent="0" algn="l" defTabSz="456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6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Un-triggered readout of the detector at 40MHz would result in 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1000-1500TByte/s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over optical links to the underground service cavern and/or a HLT computing farm on the surface.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806" y="471474"/>
            <a:ext cx="4009928" cy="203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6715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5813715-D5B5-494A-96D0-6123F3FC3113}"/>
              </a:ext>
            </a:extLst>
          </p:cNvPr>
          <p:cNvSpPr txBox="1"/>
          <p:nvPr/>
        </p:nvSpPr>
        <p:spPr>
          <a:xfrm>
            <a:off x="420303" y="379238"/>
            <a:ext cx="36775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We consider a total power of 10MW for the detector + computing at the experiment site.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3F879C2-AE49-974B-A286-B5E68BC881F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089" y="1515292"/>
            <a:ext cx="6617773" cy="3359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3331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FD6A95D-E238-7343-AD31-18108F87D80F}"/>
              </a:ext>
            </a:extLst>
          </p:cNvPr>
          <p:cNvSpPr txBox="1"/>
          <p:nvPr/>
        </p:nvSpPr>
        <p:spPr>
          <a:xfrm>
            <a:off x="-1" y="9888"/>
            <a:ext cx="9142413" cy="461586"/>
          </a:xfrm>
          <a:prstGeom prst="rect">
            <a:avLst/>
          </a:prstGeom>
          <a:noFill/>
        </p:spPr>
        <p:txBody>
          <a:bodyPr wrap="square" lIns="91328" tIns="45664" rIns="91328" bIns="45664" rtlCol="0">
            <a:spAutoFit/>
          </a:bodyPr>
          <a:lstStyle/>
          <a:p>
            <a:pPr marL="0" marR="0" lvl="0" indent="0" algn="ctr" defTabSz="456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Magnet Construction</a:t>
            </a:r>
            <a:endParaRPr kumimoji="0" lang="en-GB" sz="2400" b="0" i="0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D29C3B6-B9D4-2C40-B93C-639AD01CF2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84" r="4913"/>
          <a:stretch/>
        </p:blipFill>
        <p:spPr>
          <a:xfrm>
            <a:off x="3652053" y="1045026"/>
            <a:ext cx="5134896" cy="23600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C2F2822-9AA4-E341-90E1-BC5569FECF54}"/>
              </a:ext>
            </a:extLst>
          </p:cNvPr>
          <p:cNvSpPr txBox="1"/>
          <p:nvPr/>
        </p:nvSpPr>
        <p:spPr>
          <a:xfrm>
            <a:off x="384238" y="1262741"/>
            <a:ext cx="3125317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6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CMS solenoid is ‘pretty much’ the largest dimension that can built outside CERN and transported to CERN.</a:t>
            </a:r>
          </a:p>
          <a:p>
            <a:pPr marL="0" marR="0" lvl="0" indent="0" algn="l" defTabSz="456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>
              <a:solidFill>
                <a:schemeClr val="accent3">
                  <a:lumMod val="50000"/>
                </a:schemeClr>
              </a:solidFill>
              <a:latin typeface="Calibri"/>
            </a:endParaRPr>
          </a:p>
          <a:p>
            <a:pPr marL="0" marR="0" lvl="0" indent="0" algn="l" defTabSz="456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FCC-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hh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main solenoid is clearly beyond this scale and therefore has to be built at the experiment site.</a:t>
            </a:r>
          </a:p>
          <a:p>
            <a:pPr marL="0" marR="0" lvl="0" indent="0" algn="l" defTabSz="456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>
              <a:solidFill>
                <a:schemeClr val="accent3">
                  <a:lumMod val="50000"/>
                </a:schemeClr>
              </a:solidFill>
              <a:latin typeface="Calibri"/>
            </a:endParaRPr>
          </a:p>
          <a:p>
            <a:pPr marL="0" marR="0" lvl="0" indent="0" algn="l" defTabSz="456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This requires major assembly infrastructure at the experiment site.</a:t>
            </a:r>
          </a:p>
          <a:p>
            <a:pPr marL="0" marR="0" lvl="0" indent="0" algn="l" defTabSz="456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>
              <a:solidFill>
                <a:srgbClr val="00206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1735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2B95E3B-25AE-6443-B469-B28D57328A00}"/>
              </a:ext>
            </a:extLst>
          </p:cNvPr>
          <p:cNvSpPr/>
          <p:nvPr/>
        </p:nvSpPr>
        <p:spPr>
          <a:xfrm>
            <a:off x="1165123" y="225583"/>
            <a:ext cx="650403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latin typeface="Roboto Light"/>
              </a:rPr>
              <a:t>Review goals and charge</a:t>
            </a:r>
          </a:p>
          <a:p>
            <a:endParaRPr lang="en-US" sz="1000" b="1" dirty="0">
              <a:latin typeface="Roboto Light"/>
            </a:endParaRPr>
          </a:p>
          <a:p>
            <a:r>
              <a:rPr lang="en-US" sz="1000" dirty="0">
                <a:latin typeface="Roboto"/>
              </a:rPr>
              <a:t>The October meeting should review the surface and underground CE and TI requirements, implied by the principal detector concepts (in particular detector magnets and main support structures) of both FCC-</a:t>
            </a:r>
            <a:r>
              <a:rPr lang="en-US" sz="1000" dirty="0" err="1">
                <a:latin typeface="Roboto"/>
              </a:rPr>
              <a:t>ee</a:t>
            </a:r>
            <a:r>
              <a:rPr lang="en-US" sz="1000" dirty="0">
                <a:latin typeface="Roboto"/>
              </a:rPr>
              <a:t> and FCC-</a:t>
            </a:r>
            <a:r>
              <a:rPr lang="en-US" sz="1000" dirty="0" err="1">
                <a:latin typeface="Roboto"/>
              </a:rPr>
              <a:t>hh</a:t>
            </a:r>
            <a:r>
              <a:rPr lang="en-US" sz="1000" dirty="0">
                <a:latin typeface="Roboto"/>
              </a:rPr>
              <a:t>, for construction, installation, operation and maintenance phases.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000" dirty="0">
                <a:latin typeface="Roboto"/>
              </a:rPr>
              <a:t>Assumptions: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00" dirty="0">
                <a:latin typeface="Roboto"/>
              </a:rPr>
              <a:t>Two or four experimental detectors for FCC-</a:t>
            </a:r>
            <a:r>
              <a:rPr lang="en-US" sz="1000" dirty="0" err="1">
                <a:latin typeface="Roboto"/>
              </a:rPr>
              <a:t>ee</a:t>
            </a:r>
            <a:r>
              <a:rPr lang="en-US" sz="1000" dirty="0">
                <a:latin typeface="Roboto"/>
              </a:rPr>
              <a:t>, 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00" dirty="0">
                <a:latin typeface="Roboto"/>
              </a:rPr>
              <a:t>Locations in PA (</a:t>
            </a:r>
            <a:r>
              <a:rPr lang="en-US" sz="1000" dirty="0" err="1">
                <a:latin typeface="Roboto"/>
              </a:rPr>
              <a:t>Ferney</a:t>
            </a:r>
            <a:r>
              <a:rPr lang="en-US" sz="1000" dirty="0">
                <a:latin typeface="Roboto"/>
              </a:rPr>
              <a:t>) and PG (</a:t>
            </a:r>
            <a:r>
              <a:rPr lang="en-US" sz="1000" dirty="0" err="1">
                <a:latin typeface="Roboto"/>
              </a:rPr>
              <a:t>Charvonnex</a:t>
            </a:r>
            <a:r>
              <a:rPr lang="en-US" sz="1000" dirty="0">
                <a:latin typeface="Roboto"/>
              </a:rPr>
              <a:t> and </a:t>
            </a:r>
            <a:r>
              <a:rPr lang="en-US" sz="1000" dirty="0" err="1">
                <a:latin typeface="Roboto"/>
              </a:rPr>
              <a:t>Groisy</a:t>
            </a:r>
            <a:r>
              <a:rPr lang="en-US" sz="1000" dirty="0">
                <a:latin typeface="Roboto"/>
              </a:rPr>
              <a:t>) and/or in PD (</a:t>
            </a:r>
            <a:r>
              <a:rPr lang="en-US" sz="1000" dirty="0" err="1">
                <a:latin typeface="Roboto"/>
              </a:rPr>
              <a:t>Nangy</a:t>
            </a:r>
            <a:r>
              <a:rPr lang="en-US" sz="1000" dirty="0">
                <a:latin typeface="Roboto"/>
              </a:rPr>
              <a:t>) and PJ (</a:t>
            </a:r>
            <a:r>
              <a:rPr lang="en-US" sz="1000" dirty="0" err="1">
                <a:latin typeface="Roboto"/>
              </a:rPr>
              <a:t>Vulbens</a:t>
            </a:r>
            <a:r>
              <a:rPr lang="en-US" sz="1000" dirty="0">
                <a:latin typeface="Roboto"/>
              </a:rPr>
              <a:t>/Dingy-</a:t>
            </a:r>
            <a:r>
              <a:rPr lang="en-US" sz="1000" dirty="0" err="1">
                <a:latin typeface="Roboto"/>
              </a:rPr>
              <a:t>en</a:t>
            </a:r>
            <a:r>
              <a:rPr lang="en-US" sz="1000" dirty="0">
                <a:latin typeface="Roboto"/>
              </a:rPr>
              <a:t>-</a:t>
            </a:r>
            <a:r>
              <a:rPr lang="en-US" sz="1000" dirty="0" err="1">
                <a:latin typeface="Roboto"/>
              </a:rPr>
              <a:t>Vuache</a:t>
            </a:r>
            <a:r>
              <a:rPr lang="en-US" sz="1000" dirty="0">
                <a:latin typeface="Roboto"/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00" dirty="0">
                <a:latin typeface="Roboto"/>
              </a:rPr>
              <a:t>two primary and two secondary experiments for FCC-</a:t>
            </a:r>
            <a:r>
              <a:rPr lang="en-US" sz="1000" dirty="0" err="1">
                <a:latin typeface="Roboto"/>
              </a:rPr>
              <a:t>hh</a:t>
            </a:r>
            <a:r>
              <a:rPr lang="en-US" sz="1000" dirty="0">
                <a:latin typeface="Roboto"/>
              </a:rPr>
              <a:t> (PA, PD, PG, PJ)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00" dirty="0">
                <a:latin typeface="Roboto"/>
              </a:rPr>
              <a:t>single access shafts to all experimental caverns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00" dirty="0" err="1">
                <a:latin typeface="Roboto"/>
              </a:rPr>
              <a:t>addtl</a:t>
            </a:r>
            <a:r>
              <a:rPr lang="en-US" sz="1000" dirty="0">
                <a:latin typeface="Roboto"/>
              </a:rPr>
              <a:t>. access to exp. cavern via detector service cavern and service cavern shaft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000" dirty="0">
                <a:latin typeface="Roboto"/>
              </a:rPr>
              <a:t>Detector for FCC-</a:t>
            </a:r>
            <a:r>
              <a:rPr lang="en-US" sz="1000" dirty="0" err="1">
                <a:latin typeface="Roboto"/>
              </a:rPr>
              <a:t>ee</a:t>
            </a:r>
            <a:r>
              <a:rPr lang="en-US" sz="1000" dirty="0">
                <a:latin typeface="Roboto"/>
              </a:rPr>
              <a:t> 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00" dirty="0">
                <a:latin typeface="Roboto"/>
              </a:rPr>
              <a:t>Production, transport, assembly, and installation of detector support &amp; magnet systems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00" dirty="0">
                <a:latin typeface="Roboto"/>
              </a:rPr>
              <a:t>Detector requirements on CE, </a:t>
            </a:r>
            <a:r>
              <a:rPr lang="en-US" sz="1000" dirty="0" err="1">
                <a:latin typeface="Roboto"/>
              </a:rPr>
              <a:t>cryo</a:t>
            </a:r>
            <a:r>
              <a:rPr lang="en-US" sz="1000" dirty="0">
                <a:latin typeface="Roboto"/>
              </a:rPr>
              <a:t>, gases, EL, CV infrastructure and computing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00" dirty="0">
                <a:latin typeface="Roboto"/>
              </a:rPr>
              <a:t>Cryogenic infrastructure system concept (installation, maintenance, </a:t>
            </a:r>
            <a:r>
              <a:rPr lang="en-US" sz="1000" dirty="0" err="1">
                <a:latin typeface="Roboto"/>
              </a:rPr>
              <a:t>etc</a:t>
            </a:r>
            <a:r>
              <a:rPr lang="en-US" sz="1000" dirty="0">
                <a:latin typeface="Roboto"/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00" dirty="0">
                <a:latin typeface="Roboto"/>
              </a:rPr>
              <a:t>EL, CV system concepts and integration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00" dirty="0">
                <a:latin typeface="Roboto"/>
              </a:rPr>
              <a:t>Readout electronics and data processing infrastructures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00" dirty="0">
                <a:latin typeface="Roboto"/>
              </a:rPr>
              <a:t>Operation, maintenance and safety requirements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000" dirty="0">
                <a:latin typeface="Roboto"/>
              </a:rPr>
              <a:t>Detector for FCC-</a:t>
            </a:r>
            <a:r>
              <a:rPr lang="en-US" sz="1000" dirty="0" err="1">
                <a:latin typeface="Roboto"/>
              </a:rPr>
              <a:t>hh</a:t>
            </a:r>
            <a:r>
              <a:rPr lang="en-US" sz="1000" dirty="0">
                <a:latin typeface="Roboto"/>
              </a:rPr>
              <a:t> 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00" dirty="0">
                <a:latin typeface="Roboto"/>
              </a:rPr>
              <a:t>Production, transport, assembly and installation of detector magnet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00" dirty="0">
                <a:latin typeface="Roboto"/>
              </a:rPr>
              <a:t>Detector requirements on CE, </a:t>
            </a:r>
            <a:r>
              <a:rPr lang="en-US" sz="1000" dirty="0" err="1">
                <a:latin typeface="Roboto"/>
              </a:rPr>
              <a:t>cryo</a:t>
            </a:r>
            <a:r>
              <a:rPr lang="en-US" sz="1000" dirty="0">
                <a:latin typeface="Roboto"/>
              </a:rPr>
              <a:t>, gases, EL, CV infrastructure and computing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00" dirty="0">
                <a:latin typeface="Roboto"/>
              </a:rPr>
              <a:t>Cryogenic infrastructure system concept (installation, maintenance, </a:t>
            </a:r>
            <a:r>
              <a:rPr lang="en-US" sz="1000" dirty="0" err="1">
                <a:latin typeface="Roboto"/>
              </a:rPr>
              <a:t>etc</a:t>
            </a:r>
            <a:r>
              <a:rPr lang="en-US" sz="1000" dirty="0">
                <a:latin typeface="Roboto"/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00" dirty="0">
                <a:latin typeface="Roboto"/>
              </a:rPr>
              <a:t>EL, CV system concepts and integration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00" dirty="0">
                <a:latin typeface="Roboto"/>
              </a:rPr>
              <a:t>Readout electronics and data processing infrastructures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000" dirty="0">
                <a:latin typeface="Roboto"/>
              </a:rPr>
              <a:t>Operation, maintenance and safety requirements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000" dirty="0">
                <a:latin typeface="Roboto"/>
              </a:rPr>
              <a:t>Requirements on civil engineering and surface sites 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000" dirty="0">
                <a:latin typeface="Roboto"/>
              </a:rPr>
              <a:t>Technical infrastructure evolution from </a:t>
            </a:r>
            <a:r>
              <a:rPr lang="en-US" sz="1000" dirty="0" err="1">
                <a:latin typeface="Roboto"/>
              </a:rPr>
              <a:t>ee</a:t>
            </a:r>
            <a:r>
              <a:rPr lang="en-US" sz="1000" dirty="0">
                <a:latin typeface="Roboto"/>
              </a:rPr>
              <a:t> to </a:t>
            </a:r>
            <a:r>
              <a:rPr lang="en-US" sz="1000" dirty="0" err="1">
                <a:latin typeface="Roboto"/>
              </a:rPr>
              <a:t>hh</a:t>
            </a:r>
            <a:endParaRPr lang="en-US" sz="1000" b="0" i="0" u="none" strike="noStrike" dirty="0">
              <a:effectLst/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7887895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E9554B5-EC57-924D-9D2E-ED6AA21299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97" r="1" b="2307"/>
          <a:stretch/>
        </p:blipFill>
        <p:spPr>
          <a:xfrm>
            <a:off x="1126307" y="346692"/>
            <a:ext cx="6392092" cy="479680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8D58F7B-07FC-7A46-86C2-AA6EB719E7E4}"/>
              </a:ext>
            </a:extLst>
          </p:cNvPr>
          <p:cNvSpPr txBox="1"/>
          <p:nvPr/>
        </p:nvSpPr>
        <p:spPr>
          <a:xfrm>
            <a:off x="-1" y="9888"/>
            <a:ext cx="9142413" cy="461586"/>
          </a:xfrm>
          <a:prstGeom prst="rect">
            <a:avLst/>
          </a:prstGeom>
          <a:noFill/>
        </p:spPr>
        <p:txBody>
          <a:bodyPr wrap="square" lIns="91328" tIns="45664" rIns="91328" bIns="45664" rtlCol="0">
            <a:spAutoFit/>
          </a:bodyPr>
          <a:lstStyle/>
          <a:p>
            <a:pPr marL="0" marR="0" lvl="0" indent="0" algn="ctr" defTabSz="456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Magnet Construction</a:t>
            </a:r>
            <a:endParaRPr kumimoji="0" lang="en-GB" sz="2400" b="0" i="0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23515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C8AB33E-FCBA-464F-9DE9-A810AF670C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25" r="1" b="1968"/>
          <a:stretch/>
        </p:blipFill>
        <p:spPr>
          <a:xfrm>
            <a:off x="1171786" y="460231"/>
            <a:ext cx="6211148" cy="468326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0FDFBF9-B968-1340-96A8-3324F27C8B70}"/>
              </a:ext>
            </a:extLst>
          </p:cNvPr>
          <p:cNvSpPr txBox="1"/>
          <p:nvPr/>
        </p:nvSpPr>
        <p:spPr>
          <a:xfrm>
            <a:off x="-1" y="9888"/>
            <a:ext cx="9142413" cy="461586"/>
          </a:xfrm>
          <a:prstGeom prst="rect">
            <a:avLst/>
          </a:prstGeom>
          <a:noFill/>
        </p:spPr>
        <p:txBody>
          <a:bodyPr wrap="square" lIns="91328" tIns="45664" rIns="91328" bIns="45664" rtlCol="0">
            <a:spAutoFit/>
          </a:bodyPr>
          <a:lstStyle/>
          <a:p>
            <a:pPr marL="0" marR="0" lvl="0" indent="0" algn="ctr" defTabSz="456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Magnet Construction</a:t>
            </a:r>
            <a:endParaRPr kumimoji="0" lang="en-GB" sz="2400" b="0" i="0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8324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88"/>
          <a:stretch/>
        </p:blipFill>
        <p:spPr>
          <a:xfrm>
            <a:off x="303398" y="1230020"/>
            <a:ext cx="8537204" cy="3600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17425"/>
            <a:ext cx="9144000" cy="461586"/>
          </a:xfrm>
          <a:prstGeom prst="rect">
            <a:avLst/>
          </a:prstGeom>
          <a:noFill/>
        </p:spPr>
        <p:txBody>
          <a:bodyPr wrap="square" lIns="91328" tIns="45664" rIns="91328" bIns="45664" rtlCol="0">
            <a:spAutoFit/>
          </a:bodyPr>
          <a:lstStyle/>
          <a:p>
            <a:pPr algn="ctr"/>
            <a:r>
              <a:rPr lang="en-GB" sz="2400" b="1" dirty="0">
                <a:solidFill>
                  <a:srgbClr val="FF0000"/>
                </a:solidFill>
              </a:rPr>
              <a:t>FCC-</a:t>
            </a:r>
            <a:r>
              <a:rPr lang="en-GB" sz="2400" b="1" dirty="0" err="1">
                <a:solidFill>
                  <a:srgbClr val="FF0000"/>
                </a:solidFill>
              </a:rPr>
              <a:t>hh</a:t>
            </a:r>
            <a:r>
              <a:rPr lang="en-GB" sz="2400" b="1" dirty="0">
                <a:solidFill>
                  <a:srgbClr val="FF0000"/>
                </a:solidFill>
              </a:rPr>
              <a:t> Reference Detector</a:t>
            </a:r>
            <a:endParaRPr lang="en-GB" sz="24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511156"/>
            <a:ext cx="2378249" cy="1384883"/>
          </a:xfrm>
          <a:prstGeom prst="rect">
            <a:avLst/>
          </a:prstGeom>
          <a:noFill/>
        </p:spPr>
        <p:txBody>
          <a:bodyPr wrap="none" lIns="91330" tIns="45665" rIns="91330" bIns="45665" rtlCol="0">
            <a:spAutoFit/>
          </a:bodyPr>
          <a:lstStyle/>
          <a:p>
            <a:pPr marL="285365" indent="-285365">
              <a:buFont typeface="Arial"/>
              <a:buChar char="•"/>
            </a:pPr>
            <a:r>
              <a:rPr lang="en-GB" sz="1200" dirty="0"/>
              <a:t>4T, 10m solenoid, unshielded</a:t>
            </a:r>
          </a:p>
          <a:p>
            <a:pPr marL="285365" indent="-285365">
              <a:buFont typeface="Arial"/>
              <a:buChar char="•"/>
            </a:pPr>
            <a:r>
              <a:rPr lang="en-GB" sz="1200" dirty="0"/>
              <a:t>Forward solenoids, unshielded</a:t>
            </a:r>
          </a:p>
          <a:p>
            <a:pPr marL="285365" indent="-285365">
              <a:buFont typeface="Arial"/>
              <a:buChar char="•"/>
            </a:pPr>
            <a:r>
              <a:rPr lang="en-GB" sz="1200" dirty="0"/>
              <a:t>Silicon tracker</a:t>
            </a:r>
          </a:p>
          <a:p>
            <a:pPr marL="285365" indent="-285365">
              <a:buFont typeface="Arial"/>
              <a:buChar char="•"/>
            </a:pPr>
            <a:r>
              <a:rPr lang="en-GB" sz="1200" dirty="0"/>
              <a:t>Barrel ECAL </a:t>
            </a:r>
            <a:r>
              <a:rPr lang="en-GB" sz="1200" dirty="0" err="1"/>
              <a:t>LAr</a:t>
            </a:r>
            <a:endParaRPr lang="en-GB" sz="1200" dirty="0"/>
          </a:p>
          <a:p>
            <a:pPr marL="285365" indent="-285365">
              <a:buFont typeface="Arial"/>
              <a:buChar char="•"/>
            </a:pPr>
            <a:r>
              <a:rPr lang="en-GB" sz="1200" dirty="0"/>
              <a:t>Barrel HCAL Fe/</a:t>
            </a:r>
            <a:r>
              <a:rPr lang="en-GB" sz="1200" dirty="0" err="1"/>
              <a:t>Sci</a:t>
            </a:r>
            <a:endParaRPr lang="en-GB" sz="1200" dirty="0"/>
          </a:p>
          <a:p>
            <a:pPr marL="285365" indent="-285365">
              <a:buFont typeface="Arial"/>
              <a:buChar char="•"/>
            </a:pPr>
            <a:r>
              <a:rPr lang="en-GB" sz="1200" dirty="0" err="1"/>
              <a:t>Endcap</a:t>
            </a:r>
            <a:r>
              <a:rPr lang="en-GB" sz="1200" dirty="0"/>
              <a:t> HCAL/ECAL </a:t>
            </a:r>
            <a:r>
              <a:rPr lang="en-GB" sz="1200" dirty="0" err="1"/>
              <a:t>LAr</a:t>
            </a:r>
            <a:endParaRPr lang="en-GB" sz="1200" dirty="0"/>
          </a:p>
          <a:p>
            <a:pPr marL="285365" indent="-285365">
              <a:buFont typeface="Arial"/>
              <a:buChar char="•"/>
            </a:pPr>
            <a:r>
              <a:rPr lang="en-GB" sz="1200" dirty="0"/>
              <a:t>Forward HCAL/ECAL </a:t>
            </a:r>
            <a:r>
              <a:rPr lang="en-GB" sz="1200" dirty="0" err="1"/>
              <a:t>LAr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948682" y="4568810"/>
            <a:ext cx="21598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02060"/>
                </a:solidFill>
              </a:rPr>
              <a:t>50m length, 20m diameter</a:t>
            </a:r>
          </a:p>
          <a:p>
            <a:r>
              <a:rPr lang="en-GB" sz="1400" dirty="0">
                <a:solidFill>
                  <a:srgbClr val="002060"/>
                </a:solidFill>
              </a:rPr>
              <a:t>similar to size of ATLAS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9C8C8D9-B859-9E4C-AFBB-62CD48DA591F}"/>
              </a:ext>
            </a:extLst>
          </p:cNvPr>
          <p:cNvSpPr txBox="1"/>
          <p:nvPr/>
        </p:nvSpPr>
        <p:spPr>
          <a:xfrm>
            <a:off x="6504516" y="572824"/>
            <a:ext cx="233608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The cost and weight of a yoke that returns the magnetic flux is considered excessive. </a:t>
            </a:r>
          </a:p>
        </p:txBody>
      </p:sp>
    </p:spTree>
    <p:extLst>
      <p:ext uri="{BB962C8B-B14F-4D97-AF65-F5344CB8AC3E}">
        <p14:creationId xmlns:p14="http://schemas.microsoft.com/office/powerpoint/2010/main" val="1501464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238F161-FE4E-5A45-8ADF-A4CEC085D4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185" y="1810327"/>
            <a:ext cx="7305948" cy="296688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A9BFA58-7B5E-2843-BD5F-D2CA54DC3456}"/>
              </a:ext>
            </a:extLst>
          </p:cNvPr>
          <p:cNvSpPr txBox="1"/>
          <p:nvPr/>
        </p:nvSpPr>
        <p:spPr>
          <a:xfrm>
            <a:off x="0" y="17425"/>
            <a:ext cx="9144000" cy="461586"/>
          </a:xfrm>
          <a:prstGeom prst="rect">
            <a:avLst/>
          </a:prstGeom>
          <a:noFill/>
        </p:spPr>
        <p:txBody>
          <a:bodyPr wrap="square" lIns="91328" tIns="45664" rIns="91328" bIns="45664" rtlCol="0">
            <a:spAutoFit/>
          </a:bodyPr>
          <a:lstStyle/>
          <a:p>
            <a:pPr algn="ctr"/>
            <a:r>
              <a:rPr lang="en-GB" sz="2400" b="1" dirty="0">
                <a:solidFill>
                  <a:srgbClr val="FF0000"/>
                </a:solidFill>
              </a:rPr>
              <a:t>Tracker Numbers</a:t>
            </a:r>
            <a:endParaRPr lang="en-GB" sz="2400" b="1" dirty="0">
              <a:solidFill>
                <a:srgbClr val="FF0000"/>
              </a:solidFill>
              <a:latin typeface="Calibri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448E84-C052-9541-A59F-1C4A8A1577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503" y="248218"/>
            <a:ext cx="3100251" cy="1180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128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032" y="540966"/>
            <a:ext cx="4274248" cy="238298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r="6215"/>
          <a:stretch/>
        </p:blipFill>
        <p:spPr>
          <a:xfrm>
            <a:off x="1803179" y="3419414"/>
            <a:ext cx="2768841" cy="1611093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17425"/>
            <a:ext cx="9144000" cy="461586"/>
          </a:xfrm>
          <a:prstGeom prst="rect">
            <a:avLst/>
          </a:prstGeom>
          <a:noFill/>
        </p:spPr>
        <p:txBody>
          <a:bodyPr wrap="square" lIns="91328" tIns="45664" rIns="91328" bIns="45664" rtlCol="0">
            <a:spAutoFit/>
          </a:bodyPr>
          <a:lstStyle/>
          <a:p>
            <a:pPr algn="ctr"/>
            <a:r>
              <a:rPr lang="en-GB" sz="2400" b="1" dirty="0">
                <a:solidFill>
                  <a:srgbClr val="FF0000"/>
                </a:solidFill>
              </a:rPr>
              <a:t>Comparison to ATLAS &amp; CMS</a:t>
            </a:r>
            <a:endParaRPr lang="en-GB" sz="2400" b="1" dirty="0">
              <a:solidFill>
                <a:srgbClr val="FF0000"/>
              </a:solidFill>
              <a:latin typeface="Calibri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3500" r="1507" b="25571"/>
          <a:stretch/>
        </p:blipFill>
        <p:spPr>
          <a:xfrm>
            <a:off x="4568337" y="944601"/>
            <a:ext cx="4540167" cy="189217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3500" r="1507" b="25571"/>
          <a:stretch/>
        </p:blipFill>
        <p:spPr>
          <a:xfrm>
            <a:off x="4598000" y="3012584"/>
            <a:ext cx="4540167" cy="1892177"/>
          </a:xfrm>
          <a:prstGeom prst="rect">
            <a:avLst/>
          </a:prstGeom>
        </p:spPr>
      </p:pic>
      <p:cxnSp>
        <p:nvCxnSpPr>
          <p:cNvPr id="19" name="Straight Connector 18"/>
          <p:cNvCxnSpPr/>
          <p:nvPr/>
        </p:nvCxnSpPr>
        <p:spPr>
          <a:xfrm>
            <a:off x="85785" y="2719790"/>
            <a:ext cx="8972434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81282" y="4796270"/>
            <a:ext cx="8972434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4BBEAC9-477C-D647-8672-A17AC31FC8A1}"/>
              </a:ext>
            </a:extLst>
          </p:cNvPr>
          <p:cNvSpPr txBox="1"/>
          <p:nvPr/>
        </p:nvSpPr>
        <p:spPr>
          <a:xfrm>
            <a:off x="6483190" y="260989"/>
            <a:ext cx="24153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02060"/>
                </a:solidFill>
              </a:rPr>
              <a:t>FCC-</a:t>
            </a:r>
            <a:r>
              <a:rPr lang="en-GB" sz="1400" dirty="0" err="1">
                <a:solidFill>
                  <a:srgbClr val="002060"/>
                </a:solidFill>
              </a:rPr>
              <a:t>hh</a:t>
            </a:r>
            <a:r>
              <a:rPr lang="en-GB" sz="1400" dirty="0">
                <a:solidFill>
                  <a:srgbClr val="002060"/>
                </a:solidFill>
              </a:rPr>
              <a:t> reference detector </a:t>
            </a:r>
          </a:p>
          <a:p>
            <a:r>
              <a:rPr lang="en-GB" sz="1400" dirty="0">
                <a:solidFill>
                  <a:srgbClr val="002060"/>
                </a:solidFill>
              </a:rPr>
              <a:t>similar to size similar to  ATLAS</a:t>
            </a:r>
          </a:p>
        </p:txBody>
      </p:sp>
    </p:spTree>
    <p:extLst>
      <p:ext uri="{BB962C8B-B14F-4D97-AF65-F5344CB8AC3E}">
        <p14:creationId xmlns:p14="http://schemas.microsoft.com/office/powerpoint/2010/main" val="1885543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25571"/>
          <a:stretch/>
        </p:blipFill>
        <p:spPr>
          <a:xfrm>
            <a:off x="145645" y="660524"/>
            <a:ext cx="8527329" cy="33759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7425"/>
            <a:ext cx="9144000" cy="461586"/>
          </a:xfrm>
          <a:prstGeom prst="rect">
            <a:avLst/>
          </a:prstGeom>
          <a:noFill/>
        </p:spPr>
        <p:txBody>
          <a:bodyPr wrap="square" lIns="91328" tIns="45664" rIns="91328" bIns="45664" rtlCol="0">
            <a:spAutoFit/>
          </a:bodyPr>
          <a:lstStyle/>
          <a:p>
            <a:pPr algn="ctr"/>
            <a:r>
              <a:rPr lang="en-GB" sz="2400" b="1" dirty="0">
                <a:solidFill>
                  <a:srgbClr val="FF0000"/>
                </a:solidFill>
              </a:rPr>
              <a:t>FCC-</a:t>
            </a:r>
            <a:r>
              <a:rPr lang="en-GB" sz="2400" b="1" dirty="0" err="1">
                <a:solidFill>
                  <a:srgbClr val="FF0000"/>
                </a:solidFill>
              </a:rPr>
              <a:t>hh</a:t>
            </a:r>
            <a:r>
              <a:rPr lang="en-GB" sz="2400" b="1" dirty="0">
                <a:solidFill>
                  <a:srgbClr val="FF0000"/>
                </a:solidFill>
              </a:rPr>
              <a:t> Reference Detector</a:t>
            </a:r>
            <a:endParaRPr lang="en-GB" sz="24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64288" y="99517"/>
            <a:ext cx="2736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  <a:sym typeface="Wingdings"/>
              </a:rPr>
              <a:t>50m long, 20m diameter</a:t>
            </a:r>
          </a:p>
          <a:p>
            <a:r>
              <a:rPr lang="en-US" sz="1200" dirty="0">
                <a:solidFill>
                  <a:srgbClr val="009051"/>
                </a:solidFill>
                <a:sym typeface="Wingdings"/>
              </a:rPr>
              <a:t>Cavern length 66m</a:t>
            </a:r>
          </a:p>
          <a:p>
            <a:r>
              <a:rPr lang="en-US" sz="1200" dirty="0">
                <a:solidFill>
                  <a:srgbClr val="002060"/>
                </a:solidFill>
                <a:sym typeface="Wingdings"/>
              </a:rPr>
              <a:t>L* of FCC 40m.</a:t>
            </a:r>
          </a:p>
          <a:p>
            <a:endParaRPr lang="en-US" sz="1200" b="1" dirty="0">
              <a:solidFill>
                <a:srgbClr val="002060"/>
              </a:solidFill>
              <a:sym typeface="Wingding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4787" y="4036504"/>
            <a:ext cx="71287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  <a:sym typeface="Wingdings"/>
              </a:rPr>
              <a:t>90% of ‘heavy‘ physics will take place in </a:t>
            </a:r>
            <a:r>
              <a:rPr lang="en-US" sz="1200" dirty="0" err="1">
                <a:solidFill>
                  <a:srgbClr val="002060"/>
                </a:solidFill>
                <a:sym typeface="Wingdings"/>
              </a:rPr>
              <a:t>η</a:t>
            </a:r>
            <a:r>
              <a:rPr lang="en-US" sz="1200" dirty="0">
                <a:solidFill>
                  <a:srgbClr val="002060"/>
                </a:solidFill>
                <a:sym typeface="Wingdings"/>
              </a:rPr>
              <a:t>&lt;2.5.</a:t>
            </a:r>
          </a:p>
          <a:p>
            <a:endParaRPr lang="en-US" sz="1200" dirty="0">
              <a:solidFill>
                <a:srgbClr val="002060"/>
              </a:solidFill>
              <a:sym typeface="Wingdings"/>
            </a:endParaRPr>
          </a:p>
          <a:p>
            <a:r>
              <a:rPr lang="en-US" sz="1200" dirty="0">
                <a:solidFill>
                  <a:schemeClr val="accent3">
                    <a:lumMod val="50000"/>
                  </a:schemeClr>
                </a:solidFill>
                <a:sym typeface="Wingdings"/>
              </a:rPr>
              <a:t>Increase of acceptance for precision spectroscopy and calorimetry from 2.5 at LHC to 3.8-4 for SM physics.</a:t>
            </a:r>
          </a:p>
          <a:p>
            <a:endParaRPr lang="en-US" sz="1200" dirty="0">
              <a:solidFill>
                <a:srgbClr val="002060"/>
              </a:solidFill>
              <a:sym typeface="Wingdings"/>
            </a:endParaRPr>
          </a:p>
          <a:p>
            <a:r>
              <a:rPr lang="en-US" sz="1200" dirty="0">
                <a:solidFill>
                  <a:srgbClr val="002060"/>
                </a:solidFill>
                <a:sym typeface="Wingdings"/>
              </a:rPr>
              <a:t>Calorimetry and tracking up to </a:t>
            </a:r>
            <a:r>
              <a:rPr lang="en-US" sz="1200" dirty="0" err="1">
                <a:solidFill>
                  <a:srgbClr val="002060"/>
                </a:solidFill>
                <a:sym typeface="Wingdings"/>
              </a:rPr>
              <a:t>η</a:t>
            </a:r>
            <a:r>
              <a:rPr lang="en-US" sz="1200" dirty="0">
                <a:solidFill>
                  <a:srgbClr val="002060"/>
                </a:solidFill>
                <a:sym typeface="Wingdings"/>
              </a:rPr>
              <a:t>=6 to have sufficient acceptance for VFB jets</a:t>
            </a:r>
          </a:p>
        </p:txBody>
      </p:sp>
    </p:spTree>
    <p:extLst>
      <p:ext uri="{BB962C8B-B14F-4D97-AF65-F5344CB8AC3E}">
        <p14:creationId xmlns:p14="http://schemas.microsoft.com/office/powerpoint/2010/main" val="399280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DFA02E5-9109-9941-9DDA-01F5DC781A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064" y="0"/>
            <a:ext cx="7711871" cy="51435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50D2B67-6BDA-C248-B9D3-CCB854EF2A1A}"/>
              </a:ext>
            </a:extLst>
          </p:cNvPr>
          <p:cNvSpPr txBox="1"/>
          <p:nvPr/>
        </p:nvSpPr>
        <p:spPr>
          <a:xfrm>
            <a:off x="6730142" y="4744876"/>
            <a:ext cx="80983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z=33m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D630EA4-1B66-F141-B729-A0D29FCC800C}"/>
              </a:ext>
            </a:extLst>
          </p:cNvPr>
          <p:cNvSpPr txBox="1"/>
          <p:nvPr/>
        </p:nvSpPr>
        <p:spPr>
          <a:xfrm>
            <a:off x="8184140" y="2387084"/>
            <a:ext cx="93166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L*=40m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1F49D8-26B0-854F-8195-3FDE5C895682}"/>
              </a:ext>
            </a:extLst>
          </p:cNvPr>
          <p:cNvSpPr txBox="1"/>
          <p:nvPr/>
        </p:nvSpPr>
        <p:spPr>
          <a:xfrm>
            <a:off x="7539979" y="2756416"/>
            <a:ext cx="107792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/>
              <a:t>TASS=35.5m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7EC773-C175-D24A-9114-A509CA532D52}"/>
              </a:ext>
            </a:extLst>
          </p:cNvPr>
          <p:cNvSpPr txBox="1"/>
          <p:nvPr/>
        </p:nvSpPr>
        <p:spPr>
          <a:xfrm>
            <a:off x="5562535" y="124926"/>
            <a:ext cx="3425678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rgbClr val="002060"/>
                </a:solidFill>
              </a:rPr>
              <a:t>The L* of FCC-</a:t>
            </a:r>
            <a:r>
              <a:rPr lang="en-GB" sz="1000" dirty="0" err="1">
                <a:solidFill>
                  <a:srgbClr val="002060"/>
                </a:solidFill>
              </a:rPr>
              <a:t>hh</a:t>
            </a:r>
            <a:r>
              <a:rPr lang="en-GB" sz="1000" dirty="0">
                <a:solidFill>
                  <a:srgbClr val="002060"/>
                </a:solidFill>
              </a:rPr>
              <a:t> is 40m, TASS starts at 35.5m</a:t>
            </a:r>
          </a:p>
          <a:p>
            <a:endParaRPr lang="en-GB" sz="1000" dirty="0">
              <a:solidFill>
                <a:srgbClr val="002060"/>
              </a:solidFill>
            </a:endParaRPr>
          </a:p>
          <a:p>
            <a:r>
              <a:rPr lang="en-GB" sz="1000" dirty="0">
                <a:solidFill>
                  <a:schemeClr val="accent3">
                    <a:lumMod val="50000"/>
                  </a:schemeClr>
                </a:solidFill>
              </a:rPr>
              <a:t>The TASS produced a huge amount of radiation and it will be highly activated. </a:t>
            </a:r>
          </a:p>
          <a:p>
            <a:endParaRPr lang="en-GB" sz="1000" dirty="0">
              <a:solidFill>
                <a:srgbClr val="002060"/>
              </a:solidFill>
            </a:endParaRPr>
          </a:p>
          <a:p>
            <a:r>
              <a:rPr lang="en-GB" sz="1000" dirty="0">
                <a:solidFill>
                  <a:srgbClr val="002060"/>
                </a:solidFill>
                <a:sym typeface="Wingdings" pitchFamily="2" charset="2"/>
              </a:rPr>
              <a:t> </a:t>
            </a:r>
            <a:r>
              <a:rPr lang="en-GB" sz="1000" dirty="0">
                <a:solidFill>
                  <a:srgbClr val="002060"/>
                </a:solidFill>
              </a:rPr>
              <a:t>We clearly want this object to be hidden inside the tunnel and shielded from the the experiment.</a:t>
            </a:r>
          </a:p>
          <a:p>
            <a:endParaRPr lang="en-GB" sz="1000" dirty="0">
              <a:solidFill>
                <a:srgbClr val="002060"/>
              </a:solidFill>
            </a:endParaRPr>
          </a:p>
          <a:p>
            <a:r>
              <a:rPr lang="en-GB" sz="1000" dirty="0" err="1">
                <a:solidFill>
                  <a:schemeClr val="accent3">
                    <a:lumMod val="50000"/>
                  </a:schemeClr>
                </a:solidFill>
              </a:rPr>
              <a:t>N.b.</a:t>
            </a:r>
            <a:r>
              <a:rPr lang="en-GB" sz="1000" dirty="0">
                <a:solidFill>
                  <a:schemeClr val="accent3">
                    <a:lumMod val="50000"/>
                  </a:schemeClr>
                </a:solidFill>
              </a:rPr>
              <a:t> L* of LHC is 23m </a:t>
            </a:r>
            <a:r>
              <a:rPr lang="en-GB" sz="1000" dirty="0">
                <a:solidFill>
                  <a:schemeClr val="accent3">
                    <a:lumMod val="50000"/>
                  </a:schemeClr>
                </a:solidFill>
                <a:sym typeface="Wingdings" pitchFamily="2" charset="2"/>
              </a:rPr>
              <a:t> rotating shielding in CMS, big shield inside ATLAS muon system …</a:t>
            </a:r>
          </a:p>
          <a:p>
            <a:endParaRPr lang="en-GB" sz="1000" dirty="0">
              <a:solidFill>
                <a:srgbClr val="002060"/>
              </a:solidFill>
              <a:sym typeface="Wingdings" pitchFamily="2" charset="2"/>
            </a:endParaRPr>
          </a:p>
          <a:p>
            <a:r>
              <a:rPr lang="en-GB" sz="1000" dirty="0">
                <a:solidFill>
                  <a:srgbClr val="002060"/>
                </a:solidFill>
                <a:sym typeface="Wingdings" pitchFamily="2" charset="2"/>
              </a:rPr>
              <a:t>This defines the cavern half-length to be 33m.</a:t>
            </a:r>
            <a:endParaRPr lang="en-GB" sz="1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5952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16667" r="13095" b="13069"/>
          <a:stretch/>
        </p:blipFill>
        <p:spPr>
          <a:xfrm>
            <a:off x="289837" y="915566"/>
            <a:ext cx="4248472" cy="37444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17425"/>
            <a:ext cx="9144000" cy="399996"/>
          </a:xfrm>
          <a:prstGeom prst="rect">
            <a:avLst/>
          </a:prstGeom>
          <a:noFill/>
        </p:spPr>
        <p:txBody>
          <a:bodyPr wrap="square" lIns="91328" tIns="45664" rIns="91328" bIns="45664" rtlCol="0">
            <a:spAutoFit/>
          </a:bodyPr>
          <a:lstStyle/>
          <a:p>
            <a:pPr marL="0" marR="0" lvl="0" indent="0" algn="ctr" defTabSz="456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Radiation Studies for L=3x10</a:t>
            </a:r>
            <a:r>
              <a:rPr kumimoji="0" lang="en-GB" sz="20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36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cm</a:t>
            </a:r>
            <a:r>
              <a:rPr kumimoji="0" lang="en-GB" sz="20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-2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</a:t>
            </a:r>
            <a:r>
              <a:rPr kumimoji="0" lang="en-GB" sz="20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-1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and 30ab</a:t>
            </a:r>
            <a:r>
              <a:rPr kumimoji="0" lang="en-GB" sz="20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77349" y="1130409"/>
            <a:ext cx="44515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6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Maximum of 10kHz/cm</a:t>
            </a:r>
            <a:r>
              <a:rPr kumimoji="0" lang="en-GB" sz="1200" b="0" i="0" u="none" strike="noStrike" kern="120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of charged particle rate in the Barrel and Forward Muon System, similar to HL-LHC Muon Systems.</a:t>
            </a:r>
          </a:p>
          <a:p>
            <a:pPr marL="0" marR="0" lvl="0" indent="0" algn="l" defTabSz="456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6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8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 the tracker volume the charged particle rate is just a function of distance from the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8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beampipe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8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with rather small dependence on z.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07829" y="2925286"/>
            <a:ext cx="44515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6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Hadron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fluence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in the order of 10</a:t>
            </a:r>
            <a:r>
              <a:rPr kumimoji="0" lang="en-GB" sz="1200" b="0" i="0" u="none" strike="noStrike" kern="120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18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/cm</a:t>
            </a:r>
            <a:r>
              <a:rPr kumimoji="0" lang="en-GB" sz="1200" b="0" i="0" u="none" strike="noStrike" kern="120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close to the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beampipe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and 10</a:t>
            </a:r>
            <a:r>
              <a:rPr kumimoji="0" lang="en-GB" sz="1200" b="0" i="0" u="none" strike="noStrike" kern="120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15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-10</a:t>
            </a:r>
            <a:r>
              <a:rPr kumimoji="0" lang="en-GB" sz="1200" b="0" i="0" u="none" strike="noStrike" kern="120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16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/cm</a:t>
            </a:r>
            <a:r>
              <a:rPr kumimoji="0" lang="en-GB" sz="1200" b="0" i="0" u="none" strike="noStrike" kern="120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(HL-LHC levels) for r&gt;40cm.</a:t>
            </a:r>
            <a:endParaRPr kumimoji="0" lang="en-GB" sz="1200" b="0" i="0" u="none" strike="noStrike" kern="1200" cap="none" spc="0" normalizeH="0" baseline="3000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6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6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8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Extreme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8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fluences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8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in the forward calorimeter </a:t>
            </a:r>
            <a:r>
              <a:rPr kumimoji="0" lang="mr-IN" sz="1200" b="0" i="0" u="none" strike="noStrike" kern="1200" cap="none" spc="0" normalizeH="0" baseline="0" noProof="0" dirty="0">
                <a:ln>
                  <a:noFill/>
                </a:ln>
                <a:solidFill>
                  <a:srgbClr val="008F00"/>
                </a:solidFill>
                <a:effectLst/>
                <a:uLnTx/>
                <a:uFillTx/>
                <a:latin typeface="Calibri"/>
                <a:ea typeface="+mn-ea"/>
                <a:cs typeface="Mangal" panose="02040503050203030202" pitchFamily="18" charset="0"/>
              </a:rPr>
              <a:t>…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8F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6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905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6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Triplet (z=40m), Triplet shielding TAS (z=35m) and related radiation are nicely ‘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burried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’ inside the tunnel.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29358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37A5F4F6-62AE-A744-ABA2-ADE2EA73599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3" r="16526" b="17643"/>
          <a:stretch/>
        </p:blipFill>
        <p:spPr>
          <a:xfrm>
            <a:off x="968828" y="554940"/>
            <a:ext cx="7055606" cy="385423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28D95E7-317D-3B4C-A36B-838CF69BEF97}"/>
              </a:ext>
            </a:extLst>
          </p:cNvPr>
          <p:cNvSpPr txBox="1"/>
          <p:nvPr/>
        </p:nvSpPr>
        <p:spPr>
          <a:xfrm>
            <a:off x="3335928" y="234830"/>
            <a:ext cx="346374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Distance of 50m for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dirty="0">
                <a:solidFill>
                  <a:srgbClr val="00905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civil engineering (separate object, no pillar)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dirty="0">
                <a:solidFill>
                  <a:srgbClr val="00905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Radiation shielding (10-15m might be sufficient)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dirty="0">
                <a:solidFill>
                  <a:srgbClr val="00905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stray field reduction</a:t>
            </a:r>
          </a:p>
          <a:p>
            <a:endParaRPr lang="en-US" sz="1000" dirty="0">
              <a:solidFill>
                <a:srgbClr val="009051"/>
              </a:solidFill>
              <a:sym typeface="Wingdings"/>
            </a:endParaRPr>
          </a:p>
          <a:p>
            <a:endParaRPr lang="en-US" sz="1200" b="1" dirty="0">
              <a:solidFill>
                <a:srgbClr val="002060"/>
              </a:solidFill>
              <a:sym typeface="Wingding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6437AFB-427F-234F-989D-123336A5A917}"/>
              </a:ext>
            </a:extLst>
          </p:cNvPr>
          <p:cNvSpPr/>
          <p:nvPr/>
        </p:nvSpPr>
        <p:spPr>
          <a:xfrm>
            <a:off x="7563982" y="2189987"/>
            <a:ext cx="11168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200" b="1" dirty="0">
                <a:solidFill>
                  <a:srgbClr val="002060"/>
                </a:solidFill>
                <a:sym typeface="Wingdings"/>
              </a:rPr>
              <a:t>Service Cavern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EB2D117-3082-2B47-9141-4285930A1033}"/>
              </a:ext>
            </a:extLst>
          </p:cNvPr>
          <p:cNvSpPr/>
          <p:nvPr/>
        </p:nvSpPr>
        <p:spPr>
          <a:xfrm>
            <a:off x="91705" y="2214032"/>
            <a:ext cx="12156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200" b="1" dirty="0">
                <a:solidFill>
                  <a:srgbClr val="002060"/>
                </a:solidFill>
                <a:sym typeface="Wingdings"/>
              </a:rPr>
              <a:t>Detector Cavern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4A7D873-9DAC-394F-A2D1-5A4AF99AFFD8}"/>
              </a:ext>
            </a:extLst>
          </p:cNvPr>
          <p:cNvSpPr txBox="1"/>
          <p:nvPr/>
        </p:nvSpPr>
        <p:spPr>
          <a:xfrm>
            <a:off x="699532" y="4644971"/>
            <a:ext cx="66151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Trigger Latencies: 100m propagation time = 0.5 us. ATLAS/CMS Phase-II L1 latency is 10us </a:t>
            </a:r>
            <a:r>
              <a:rPr lang="en-GB" sz="1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No issue.</a:t>
            </a:r>
            <a:r>
              <a:rPr lang="en-GB" sz="1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2746946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5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8117</TotalTime>
  <Words>962</Words>
  <Application>Microsoft Macintosh PowerPoint</Application>
  <PresentationFormat>On-screen Show (16:9)</PresentationFormat>
  <Paragraphs>170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21</vt:i4>
      </vt:variant>
    </vt:vector>
  </HeadingPairs>
  <TitlesOfParts>
    <vt:vector size="37" baseType="lpstr">
      <vt:lpstr>Arial</vt:lpstr>
      <vt:lpstr>Calibri</vt:lpstr>
      <vt:lpstr>Calibri Light</vt:lpstr>
      <vt:lpstr>Comic Sans MS</vt:lpstr>
      <vt:lpstr>Corbel</vt:lpstr>
      <vt:lpstr>FG Deanna's Hand</vt:lpstr>
      <vt:lpstr>Mangal</vt:lpstr>
      <vt:lpstr>Roboto</vt:lpstr>
      <vt:lpstr>Roboto Light</vt:lpstr>
      <vt:lpstr>Wingdings</vt:lpstr>
      <vt:lpstr>Zapf Dingbats</vt:lpstr>
      <vt:lpstr>Office Theme</vt:lpstr>
      <vt:lpstr>2_Theme1</vt:lpstr>
      <vt:lpstr>1_Office Theme</vt:lpstr>
      <vt:lpstr>Content Slides - Deep Blue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Werner Riegler</dc:creator>
  <cp:lastModifiedBy>Werner Riegler</cp:lastModifiedBy>
  <cp:revision>752</cp:revision>
  <dcterms:created xsi:type="dcterms:W3CDTF">2017-05-25T15:02:39Z</dcterms:created>
  <dcterms:modified xsi:type="dcterms:W3CDTF">2022-09-30T21:38:22Z</dcterms:modified>
</cp:coreProperties>
</file>