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49" r:id="rId1"/>
    <p:sldMasterId id="2147484930" r:id="rId2"/>
  </p:sldMasterIdLst>
  <p:notesMasterIdLst>
    <p:notesMasterId r:id="rId16"/>
  </p:notesMasterIdLst>
  <p:handoutMasterIdLst>
    <p:handoutMasterId r:id="rId17"/>
  </p:handoutMasterIdLst>
  <p:sldIdLst>
    <p:sldId id="1555" r:id="rId3"/>
    <p:sldId id="1615" r:id="rId4"/>
    <p:sldId id="1616" r:id="rId5"/>
    <p:sldId id="1617" r:id="rId6"/>
    <p:sldId id="1618" r:id="rId7"/>
    <p:sldId id="1619" r:id="rId8"/>
    <p:sldId id="1620" r:id="rId9"/>
    <p:sldId id="1623" r:id="rId10"/>
    <p:sldId id="1624" r:id="rId11"/>
    <p:sldId id="1625" r:id="rId12"/>
    <p:sldId id="1628" r:id="rId13"/>
    <p:sldId id="1621" r:id="rId14"/>
    <p:sldId id="1622" r:id="rId15"/>
  </p:sldIdLst>
  <p:sldSz cx="12192000" cy="6858000"/>
  <p:notesSz cx="6845300" cy="93964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59">
          <p15:clr>
            <a:srgbClr val="A4A3A4"/>
          </p15:clr>
        </p15:guide>
        <p15:guide id="2" pos="215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7F9"/>
    <a:srgbClr val="CCECFF"/>
    <a:srgbClr val="FF00FF"/>
    <a:srgbClr val="F7BE8D"/>
    <a:srgbClr val="FFFFFF"/>
    <a:srgbClr val="E9F7FF"/>
    <a:srgbClr val="F0ECFF"/>
    <a:srgbClr val="FF9E1A"/>
    <a:srgbClr val="008000"/>
    <a:srgbClr val="FCD6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57" autoAdjust="0"/>
    <p:restoredTop sz="93622" autoAdjust="0"/>
  </p:normalViewPr>
  <p:slideViewPr>
    <p:cSldViewPr snapToObjects="1">
      <p:cViewPr>
        <p:scale>
          <a:sx n="136" d="100"/>
          <a:sy n="136" d="100"/>
        </p:scale>
        <p:origin x="-48" y="2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74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Objects="1">
      <p:cViewPr varScale="1">
        <p:scale>
          <a:sx n="113" d="100"/>
          <a:sy n="113" d="100"/>
        </p:scale>
        <p:origin x="2248" y="184"/>
      </p:cViewPr>
      <p:guideLst>
        <p:guide orient="horz" pos="2959"/>
        <p:guide pos="215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BF7DF0DD-A3D0-2E47-A86A-53F403B9C17A}" type="datetime1">
              <a:rPr lang="da-DK" altLang="en-US" smtClean="0"/>
              <a:t>15.09.2022</a:t>
            </a:fld>
            <a:endParaRPr lang="en-US" alt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30961F61-1DE0-4721-9B5F-09581D3FAF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775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4579" name="Rectangle 9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293688" y="704850"/>
            <a:ext cx="6259512" cy="3522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464050"/>
            <a:ext cx="5019675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8B7B631E-A79E-9C4B-8438-B31F31C649D9}" type="datetime1">
              <a:rPr lang="da-DK" altLang="en-US" smtClean="0"/>
              <a:t>15.09.2022</a:t>
            </a:fld>
            <a:endParaRPr lang="en-US" alt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1AA1CCA2-A10F-4C7C-BA94-5ED7CF37D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818373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609600"/>
            <a:ext cx="5638800" cy="5867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>
                <a:solidFill>
                  <a:srgbClr val="00B050"/>
                </a:solidFill>
              </a:defRPr>
            </a:lvl3pPr>
            <a:lvl4pPr>
              <a:defRPr sz="1600">
                <a:solidFill>
                  <a:srgbClr val="7030A0"/>
                </a:solidFill>
              </a:defRPr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609600"/>
            <a:ext cx="5638800" cy="5867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>
                <a:solidFill>
                  <a:srgbClr val="00B050"/>
                </a:solidFill>
              </a:defRPr>
            </a:lvl3pPr>
            <a:lvl4pPr>
              <a:defRPr sz="1600">
                <a:solidFill>
                  <a:srgbClr val="7030A0"/>
                </a:solidFill>
              </a:defRPr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5D279404-D9D3-C047-89E9-A04E92552C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680200" y="6600640"/>
            <a:ext cx="13208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a-DK" altLang="en-US"/>
              <a:t>16 Sep, 2022</a:t>
            </a:r>
            <a:endParaRPr lang="en-US" alt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DC0A02A0-955D-6546-939E-55735FC4781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62400" y="6600640"/>
            <a:ext cx="17272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CE + TI Preparation</a:t>
            </a:r>
            <a:endParaRPr lang="en-US" altLang="en-US" dirty="0"/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C99212F6-16DB-4746-96B2-B2776E6461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10800" y="6600640"/>
            <a:ext cx="19304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BA10BC82-46B1-2649-B769-F9A8D6A136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035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>
            <a:extLst>
              <a:ext uri="{FF2B5EF4-FFF2-40B4-BE49-F238E27FC236}">
                <a16:creationId xmlns:a16="http://schemas.microsoft.com/office/drawing/2014/main" id="{AEB31022-1ACD-7A49-8D6A-71793B7A80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>
            <a:lvl1pPr>
              <a:defRPr sz="3200"/>
            </a:lvl1pPr>
          </a:lstStyle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609600"/>
            <a:ext cx="11480800" cy="5867400"/>
          </a:xfrm>
        </p:spPr>
        <p:txBody>
          <a:bodyPr/>
          <a:lstStyle>
            <a:lvl1pPr>
              <a:buClrTx/>
              <a:defRPr/>
            </a:lvl1pPr>
            <a:lvl2pPr>
              <a:buClrTx/>
              <a:defRPr>
                <a:solidFill>
                  <a:srgbClr val="FF0000"/>
                </a:solidFill>
              </a:defRPr>
            </a:lvl2pPr>
            <a:lvl3pPr>
              <a:buClrTx/>
              <a:defRPr>
                <a:solidFill>
                  <a:srgbClr val="008000"/>
                </a:solidFill>
              </a:defRPr>
            </a:lvl3pPr>
            <a:lvl4pPr>
              <a:buClrTx/>
              <a:defRPr>
                <a:solidFill>
                  <a:srgbClr val="660066"/>
                </a:solidFill>
              </a:defRPr>
            </a:lvl4pPr>
            <a:lvl5pPr>
              <a:buClr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9CAB2CC5-EABD-A24F-BA4F-B54A1BD28E0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80200" y="6600640"/>
            <a:ext cx="13208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a-DK" altLang="en-US"/>
              <a:t>16 Sep, 2022</a:t>
            </a:r>
            <a:endParaRPr lang="en-US" alt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57E0907A-A512-8C48-BC3F-61A2A7BDC6D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62400" y="6600640"/>
            <a:ext cx="17272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altLang="en-US"/>
              <a:t>CE + TI Preparation</a:t>
            </a:r>
            <a:endParaRPr lang="en-US" altLang="en-US" dirty="0"/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009CBA93-F8A4-3B4D-8FE6-5DA0CD3280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10800" y="6600640"/>
            <a:ext cx="19304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BA10BC82-46B1-2649-B769-F9A8D6A13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34C2DDB7-292D-F44E-8196-A21FF71E507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80200" y="6600640"/>
            <a:ext cx="13208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a-DK" altLang="en-US"/>
              <a:t>16 Sep, 2022</a:t>
            </a: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249DBD7-F851-7545-BB4B-71F9A87BA36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62400" y="6600640"/>
            <a:ext cx="17272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altLang="en-US"/>
              <a:t>CE + TI Preparation</a:t>
            </a:r>
            <a:endParaRPr lang="en-US" altLang="en-US" dirty="0"/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54DE7F94-554D-DC41-B43B-41453AE778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10800" y="6600640"/>
            <a:ext cx="19304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BA10BC82-46B1-2649-B769-F9A8D6A136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0329B3D4-82F1-F44B-9ED7-3E97AC0539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>
            <a:lvl1pPr>
              <a:defRPr sz="3200"/>
            </a:lvl1pPr>
          </a:lstStyle>
          <a:p>
            <a:pPr lvl="0"/>
            <a:r>
              <a:rPr lang="en-US" alt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609600"/>
            <a:ext cx="5638800" cy="5867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>
                <a:solidFill>
                  <a:srgbClr val="00B050"/>
                </a:solidFill>
              </a:defRPr>
            </a:lvl3pPr>
            <a:lvl4pPr>
              <a:defRPr sz="1600">
                <a:solidFill>
                  <a:srgbClr val="7030A0"/>
                </a:solidFill>
              </a:defRPr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609600"/>
            <a:ext cx="5638800" cy="5867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>
                <a:solidFill>
                  <a:srgbClr val="00B050"/>
                </a:solidFill>
              </a:defRPr>
            </a:lvl3pPr>
            <a:lvl4pPr>
              <a:defRPr sz="1600">
                <a:solidFill>
                  <a:srgbClr val="7030A0"/>
                </a:solidFill>
              </a:defRPr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5D279404-D9D3-C047-89E9-A04E92552C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680200" y="6600640"/>
            <a:ext cx="13208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a-DK" altLang="en-US"/>
              <a:t>16 Sep, 2022</a:t>
            </a:r>
            <a:endParaRPr lang="en-US" alt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DC0A02A0-955D-6546-939E-55735FC4781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62400" y="6600640"/>
            <a:ext cx="17272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altLang="en-US"/>
              <a:t>CE + TI Preparation</a:t>
            </a:r>
            <a:endParaRPr lang="en-US" altLang="en-US" dirty="0"/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C99212F6-16DB-4746-96B2-B2776E6461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10800" y="6600640"/>
            <a:ext cx="19304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BA10BC82-46B1-2649-B769-F9A8D6A13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1186480"/>
            <a:ext cx="10985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399">
              <a:lnSpc>
                <a:spcPct val="100000"/>
              </a:lnSpc>
              <a:spcBef>
                <a:spcPts val="0"/>
              </a:spcBef>
              <a:buSzTx/>
              <a:buNone/>
              <a:defRPr sz="2748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437203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08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3876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>
            <a:extLst>
              <a:ext uri="{FF2B5EF4-FFF2-40B4-BE49-F238E27FC236}">
                <a16:creationId xmlns:a16="http://schemas.microsoft.com/office/drawing/2014/main" id="{AEB31022-1ACD-7A49-8D6A-71793B7A80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>
            <a:lvl1pPr>
              <a:defRPr sz="3200"/>
            </a:lvl1pPr>
          </a:lstStyle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609600"/>
            <a:ext cx="11480800" cy="5867400"/>
          </a:xfrm>
        </p:spPr>
        <p:txBody>
          <a:bodyPr/>
          <a:lstStyle>
            <a:lvl1pPr>
              <a:buClrTx/>
              <a:defRPr/>
            </a:lvl1pPr>
            <a:lvl2pPr>
              <a:buClrTx/>
              <a:defRPr>
                <a:solidFill>
                  <a:srgbClr val="FF0000"/>
                </a:solidFill>
              </a:defRPr>
            </a:lvl2pPr>
            <a:lvl3pPr>
              <a:buClrTx/>
              <a:defRPr>
                <a:solidFill>
                  <a:srgbClr val="008000"/>
                </a:solidFill>
              </a:defRPr>
            </a:lvl3pPr>
            <a:lvl4pPr>
              <a:buClrTx/>
              <a:defRPr>
                <a:solidFill>
                  <a:srgbClr val="660066"/>
                </a:solidFill>
              </a:defRPr>
            </a:lvl4pPr>
            <a:lvl5pPr>
              <a:buClr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9CAB2CC5-EABD-A24F-BA4F-B54A1BD28E0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80200" y="6600640"/>
            <a:ext cx="13208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a-DK" altLang="en-US"/>
              <a:t>16 Sep, 2022</a:t>
            </a:r>
            <a:endParaRPr lang="en-US" alt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57E0907A-A512-8C48-BC3F-61A2A7BDC6D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62400" y="6600640"/>
            <a:ext cx="17272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CE + TI Preparation</a:t>
            </a:r>
            <a:endParaRPr lang="en-US" altLang="en-US" dirty="0"/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009CBA93-F8A4-3B4D-8FE6-5DA0CD3280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10800" y="6600640"/>
            <a:ext cx="19304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BA10BC82-46B1-2649-B769-F9A8D6A136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478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34C2DDB7-292D-F44E-8196-A21FF71E507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80200" y="6600640"/>
            <a:ext cx="13208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a-DK" altLang="en-US"/>
              <a:t>16 Sep, 2022</a:t>
            </a: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249DBD7-F851-7545-BB4B-71F9A87BA36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62400" y="6600640"/>
            <a:ext cx="17272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CE + TI Preparation</a:t>
            </a:r>
            <a:endParaRPr lang="en-US" altLang="en-US" dirty="0"/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54DE7F94-554D-DC41-B43B-41453AE778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10800" y="6600640"/>
            <a:ext cx="19304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BA10BC82-46B1-2649-B769-F9A8D6A136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0329B3D4-82F1-F44B-9ED7-3E97AC0539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>
            <a:lvl1pPr>
              <a:defRPr sz="3200"/>
            </a:lvl1pPr>
          </a:lstStyle>
          <a:p>
            <a:pPr lvl="0"/>
            <a:r>
              <a:rPr lang="en-US" alt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44270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DD44171-0BB1-3146-8430-9EB3E3C7F021}"/>
              </a:ext>
            </a:extLst>
          </p:cNvPr>
          <p:cNvSpPr/>
          <p:nvPr userDrawn="1"/>
        </p:nvSpPr>
        <p:spPr bwMode="auto">
          <a:xfrm>
            <a:off x="0" y="0"/>
            <a:ext cx="12192000" cy="457200"/>
          </a:xfrm>
          <a:prstGeom prst="rect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a-DK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5600" y="609600"/>
            <a:ext cx="11480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80200" y="6600640"/>
            <a:ext cx="13208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a-DK" altLang="en-US"/>
              <a:t>16 Sep, 2022</a:t>
            </a:r>
            <a:endParaRPr lang="en-US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62400" y="6600640"/>
            <a:ext cx="17272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altLang="en-US"/>
              <a:t>CE + TI Preparation</a:t>
            </a:r>
            <a:endParaRPr lang="en-US" altLang="en-US" dirty="0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0" y="6553199"/>
            <a:ext cx="12192000" cy="1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3211" y="6580717"/>
            <a:ext cx="185178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Mogens</a:t>
            </a:r>
            <a:r>
              <a:rPr kumimoji="0" lang="en-US" alt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Dam / NBI Copenhagen</a:t>
            </a:r>
            <a:endParaRPr kumimoji="0" lang="en-US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210800" y="6600640"/>
            <a:ext cx="19304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BA10BC82-46B1-2649-B769-F9A8D6A13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26" r:id="rId1"/>
    <p:sldLayoutId id="2147484927" r:id="rId2"/>
    <p:sldLayoutId id="2147484892" r:id="rId3"/>
    <p:sldLayoutId id="2147484894" r:id="rId4"/>
    <p:sldLayoutId id="2147484928" r:id="rId5"/>
    <p:sldLayoutId id="2147484929" r:id="rId6"/>
  </p:sldLayoutIdLs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600" b="1" i="0">
          <a:solidFill>
            <a:srgbClr val="FFFF00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177800" indent="-1778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charset="2"/>
        <a:buChar char="u"/>
        <a:defRPr kumimoji="1" sz="1800" b="0">
          <a:solidFill>
            <a:srgbClr val="000000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49263" indent="-177800" algn="l" rtl="0" eaLnBrk="0" fontAlgn="base" hangingPunct="0">
        <a:spcBef>
          <a:spcPct val="20000"/>
        </a:spcBef>
        <a:spcAft>
          <a:spcPct val="0"/>
        </a:spcAft>
        <a:buClrTx/>
        <a:buSzPct val="60000"/>
        <a:buFont typeface="Wingdings" charset="2"/>
        <a:buChar char="q"/>
        <a:defRPr kumimoji="1" sz="1600" b="0">
          <a:solidFill>
            <a:srgbClr val="FF0000"/>
          </a:solidFill>
          <a:latin typeface="Calibri" panose="020F0502020204030204" pitchFamily="34" charset="0"/>
          <a:cs typeface="Calibri" panose="020F0502020204030204" pitchFamily="34" charset="0"/>
        </a:defRPr>
      </a:lvl2pPr>
      <a:lvl3pPr marL="719138" indent="-177800" algn="l" rtl="0" eaLnBrk="0" fontAlgn="base" hangingPunct="0">
        <a:spcBef>
          <a:spcPct val="20000"/>
        </a:spcBef>
        <a:spcAft>
          <a:spcPct val="0"/>
        </a:spcAft>
        <a:buClrTx/>
        <a:buSzPct val="65000"/>
        <a:buFont typeface="Wingdings" charset="2"/>
        <a:buChar char="v"/>
        <a:defRPr kumimoji="1" sz="1600" b="0">
          <a:solidFill>
            <a:srgbClr val="0000FF"/>
          </a:solidFill>
          <a:latin typeface="Calibri" panose="020F0502020204030204" pitchFamily="34" charset="0"/>
          <a:cs typeface="Calibri" panose="020F0502020204030204" pitchFamily="34" charset="0"/>
        </a:defRPr>
      </a:lvl3pPr>
      <a:lvl4pPr marL="982663" indent="-177800" algn="l" rtl="0" eaLnBrk="0" fontAlgn="base" hangingPunct="0">
        <a:spcBef>
          <a:spcPct val="20000"/>
        </a:spcBef>
        <a:spcAft>
          <a:spcPct val="0"/>
        </a:spcAft>
        <a:buClrTx/>
        <a:buSzPct val="75000"/>
        <a:buFont typeface="Wingdings" charset="2"/>
        <a:buChar char="§"/>
        <a:defRPr kumimoji="1" sz="1600" b="0">
          <a:solidFill>
            <a:srgbClr val="008000"/>
          </a:solidFill>
          <a:latin typeface="Calibri" panose="020F0502020204030204" pitchFamily="34" charset="0"/>
          <a:cs typeface="Calibri" panose="020F0502020204030204" pitchFamily="34" charset="0"/>
        </a:defRPr>
      </a:lvl4pPr>
      <a:lvl5pPr marL="1074738" indent="0" algn="l" rtl="0" eaLnBrk="0" fontAlgn="base" hangingPunct="0">
        <a:spcBef>
          <a:spcPct val="20000"/>
        </a:spcBef>
        <a:spcAft>
          <a:spcPct val="0"/>
        </a:spcAft>
        <a:buClrTx/>
        <a:buSzPct val="100000"/>
        <a:buFontTx/>
        <a:buNone/>
        <a:defRPr kumimoji="1" sz="1600" b="0">
          <a:solidFill>
            <a:srgbClr val="FF6600"/>
          </a:solidFill>
          <a:latin typeface="Calibri" panose="020F0502020204030204" pitchFamily="34" charset="0"/>
          <a:cs typeface="Calibri" panose="020F050202020403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DD44171-0BB1-3146-8430-9EB3E3C7F021}"/>
              </a:ext>
            </a:extLst>
          </p:cNvPr>
          <p:cNvSpPr/>
          <p:nvPr userDrawn="1"/>
        </p:nvSpPr>
        <p:spPr bwMode="auto">
          <a:xfrm>
            <a:off x="0" y="0"/>
            <a:ext cx="12192000" cy="457200"/>
          </a:xfrm>
          <a:prstGeom prst="rect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a-DK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1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47F19080-9790-AB43-BF28-02F5A0DDACC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6931"/>
            <a:ext cx="1371600" cy="430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5600" y="609600"/>
            <a:ext cx="11480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80200" y="6600640"/>
            <a:ext cx="13208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a-DK" altLang="en-US"/>
              <a:t>16 Sep, 2022</a:t>
            </a: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62400" y="6600640"/>
            <a:ext cx="17272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CE + TI Preparation</a:t>
            </a:r>
            <a:endParaRPr lang="en-US" altLang="en-US" dirty="0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0" y="6553199"/>
            <a:ext cx="12192000" cy="1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3211" y="6580717"/>
            <a:ext cx="185178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Mogens</a:t>
            </a:r>
            <a:r>
              <a:rPr kumimoji="0" lang="en-US" alt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Dam / NBI Copenhagen</a:t>
            </a:r>
            <a:endParaRPr kumimoji="0" lang="en-US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210800" y="6600640"/>
            <a:ext cx="19304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BA10BC82-46B1-2649-B769-F9A8D6A136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93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31" r:id="rId1"/>
    <p:sldLayoutId id="2147484932" r:id="rId2"/>
    <p:sldLayoutId id="2147484933" r:id="rId3"/>
    <p:sldLayoutId id="2147484934" r:id="rId4"/>
  </p:sldLayoutIdLs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600" b="1" i="0">
          <a:solidFill>
            <a:srgbClr val="FFFF00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177800" indent="-1778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charset="2"/>
        <a:buChar char="u"/>
        <a:defRPr kumimoji="1" sz="1800" b="0">
          <a:solidFill>
            <a:srgbClr val="000000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49263" indent="-177800" algn="l" rtl="0" eaLnBrk="0" fontAlgn="base" hangingPunct="0">
        <a:spcBef>
          <a:spcPct val="20000"/>
        </a:spcBef>
        <a:spcAft>
          <a:spcPct val="0"/>
        </a:spcAft>
        <a:buClrTx/>
        <a:buSzPct val="60000"/>
        <a:buFont typeface="Wingdings" charset="2"/>
        <a:buChar char="q"/>
        <a:defRPr kumimoji="1" sz="1600" b="0">
          <a:solidFill>
            <a:srgbClr val="FF0000"/>
          </a:solidFill>
          <a:latin typeface="Calibri" panose="020F0502020204030204" pitchFamily="34" charset="0"/>
          <a:cs typeface="Calibri" panose="020F0502020204030204" pitchFamily="34" charset="0"/>
        </a:defRPr>
      </a:lvl2pPr>
      <a:lvl3pPr marL="719138" indent="-177800" algn="l" rtl="0" eaLnBrk="0" fontAlgn="base" hangingPunct="0">
        <a:spcBef>
          <a:spcPct val="20000"/>
        </a:spcBef>
        <a:spcAft>
          <a:spcPct val="0"/>
        </a:spcAft>
        <a:buClrTx/>
        <a:buSzPct val="65000"/>
        <a:buFont typeface="Wingdings" charset="2"/>
        <a:buChar char="v"/>
        <a:defRPr kumimoji="1" sz="1600" b="0">
          <a:solidFill>
            <a:srgbClr val="0000FF"/>
          </a:solidFill>
          <a:latin typeface="Calibri" panose="020F0502020204030204" pitchFamily="34" charset="0"/>
          <a:cs typeface="Calibri" panose="020F0502020204030204" pitchFamily="34" charset="0"/>
        </a:defRPr>
      </a:lvl3pPr>
      <a:lvl4pPr marL="982663" indent="-177800" algn="l" rtl="0" eaLnBrk="0" fontAlgn="base" hangingPunct="0">
        <a:spcBef>
          <a:spcPct val="20000"/>
        </a:spcBef>
        <a:spcAft>
          <a:spcPct val="0"/>
        </a:spcAft>
        <a:buClrTx/>
        <a:buSzPct val="75000"/>
        <a:buFont typeface="Wingdings" charset="2"/>
        <a:buChar char="§"/>
        <a:defRPr kumimoji="1" sz="1600" b="0">
          <a:solidFill>
            <a:srgbClr val="008000"/>
          </a:solidFill>
          <a:latin typeface="Calibri" panose="020F0502020204030204" pitchFamily="34" charset="0"/>
          <a:cs typeface="Calibri" panose="020F0502020204030204" pitchFamily="34" charset="0"/>
        </a:defRPr>
      </a:lvl4pPr>
      <a:lvl5pPr marL="1074738" indent="0" algn="l" rtl="0" eaLnBrk="0" fontAlgn="base" hangingPunct="0">
        <a:spcBef>
          <a:spcPct val="20000"/>
        </a:spcBef>
        <a:spcAft>
          <a:spcPct val="0"/>
        </a:spcAft>
        <a:buClrTx/>
        <a:buSzPct val="100000"/>
        <a:buFontTx/>
        <a:buNone/>
        <a:defRPr kumimoji="1" sz="1600" b="0">
          <a:solidFill>
            <a:srgbClr val="FF6600"/>
          </a:solidFill>
          <a:latin typeface="Calibri" panose="020F0502020204030204" pitchFamily="34" charset="0"/>
          <a:cs typeface="Calibri" panose="020F050202020403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tiff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E39DE30-CDCC-DD4A-8968-127F2412384C}"/>
              </a:ext>
            </a:extLst>
          </p:cNvPr>
          <p:cNvSpPr txBox="1"/>
          <p:nvPr/>
        </p:nvSpPr>
        <p:spPr>
          <a:xfrm>
            <a:off x="457200" y="1752600"/>
            <a:ext cx="11506200" cy="1077218"/>
          </a:xfrm>
          <a:prstGeom prst="rect">
            <a:avLst/>
          </a:prstGeom>
          <a:solidFill>
            <a:srgbClr val="001F5F"/>
          </a:solidFill>
        </p:spPr>
        <p:txBody>
          <a:bodyPr wrap="square" rtlCol="0">
            <a:spAutoFit/>
          </a:bodyPr>
          <a:lstStyle/>
          <a:p>
            <a:pPr algn="ctr"/>
            <a:r>
              <a:rPr lang="da-DK" sz="3200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Preparation</a:t>
            </a:r>
            <a:r>
              <a:rPr lang="da-DK" sz="3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da-DK" sz="3200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review</a:t>
            </a:r>
            <a:r>
              <a:rPr lang="da-DK" sz="3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Civil Engineering and </a:t>
            </a:r>
            <a:r>
              <a:rPr lang="da-DK" sz="3200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Infrastructure</a:t>
            </a:r>
            <a:r>
              <a:rPr lang="da-DK" sz="3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da-DK" sz="3200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Experimental</a:t>
            </a:r>
            <a:r>
              <a:rPr lang="da-DK" sz="3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sites (3-4 </a:t>
            </a:r>
            <a:r>
              <a:rPr lang="da-DK" sz="3200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October</a:t>
            </a:r>
            <a:r>
              <a:rPr lang="da-DK" sz="3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2022)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77C5AC-6496-C54F-80BC-0515641CD5B8}"/>
              </a:ext>
            </a:extLst>
          </p:cNvPr>
          <p:cNvSpPr txBox="1"/>
          <p:nvPr/>
        </p:nvSpPr>
        <p:spPr>
          <a:xfrm>
            <a:off x="5168348" y="3657600"/>
            <a:ext cx="20839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Mogens Dam</a:t>
            </a:r>
          </a:p>
          <a:p>
            <a:pPr algn="ctr"/>
            <a:endParaRPr lang="da-DK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September 16, 2022</a:t>
            </a:r>
          </a:p>
        </p:txBody>
      </p:sp>
    </p:spTree>
    <p:extLst>
      <p:ext uri="{BB962C8B-B14F-4D97-AF65-F5344CB8AC3E}">
        <p14:creationId xmlns:p14="http://schemas.microsoft.com/office/powerpoint/2010/main" val="1936502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6784BC-FB41-6E4D-90D2-70FE1FA6509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a-DK" altLang="en-US"/>
              <a:t>16 Sep, 2022</a:t>
            </a:r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2DE68E-E265-A244-A448-26126528AB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CE + TI Preparation</a:t>
            </a:r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6A0B5E-F42A-5A4A-A256-FBCA15C1C2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10BC82-46B1-2649-B769-F9A8D6A1365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69E2F80-80CC-1B47-8BEF-C018FC1AC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Cavern</a:t>
            </a:r>
            <a:r>
              <a:rPr lang="da-DK" dirty="0"/>
              <a:t> Power </a:t>
            </a:r>
            <a:r>
              <a:rPr lang="da-DK" dirty="0" err="1"/>
              <a:t>Consumption</a:t>
            </a:r>
            <a:endParaRPr lang="da-DK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7AB95F-5C41-1940-95D8-4216CF9B20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558423"/>
            <a:ext cx="5497438" cy="31453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9305E7-BB4C-B345-9ABA-A17E464B69E7}"/>
              </a:ext>
            </a:extLst>
          </p:cNvPr>
          <p:cNvSpPr txBox="1"/>
          <p:nvPr/>
        </p:nvSpPr>
        <p:spPr>
          <a:xfrm>
            <a:off x="7326238" y="860022"/>
            <a:ext cx="17327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DH =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Detector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Hall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C4412A-4C3F-B246-B8A9-599FCD5F1BC5}"/>
              </a:ext>
            </a:extLst>
          </p:cNvPr>
          <p:cNvSpPr txBox="1"/>
          <p:nvPr/>
        </p:nvSpPr>
        <p:spPr>
          <a:xfrm>
            <a:off x="228600" y="762000"/>
            <a:ext cx="15576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r>
              <a:rPr lang="da-DK" sz="2000" b="1" dirty="0">
                <a:latin typeface="Calibri" panose="020F0502020204030204" pitchFamily="34" charset="0"/>
                <a:cs typeface="Calibri" panose="020F0502020204030204" pitchFamily="34" charset="0"/>
              </a:rPr>
              <a:t>: ILD</a:t>
            </a:r>
          </a:p>
          <a:p>
            <a:pPr algn="l"/>
            <a:endParaRPr lang="da-DK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Total of 1 MW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C7C959-0528-3741-990A-154754AF33A8}"/>
              </a:ext>
            </a:extLst>
          </p:cNvPr>
          <p:cNvSpPr txBox="1"/>
          <p:nvPr/>
        </p:nvSpPr>
        <p:spPr>
          <a:xfrm>
            <a:off x="6117250" y="1364662"/>
            <a:ext cx="2247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20% for sub-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detectors</a:t>
            </a:r>
            <a:endParaRPr lang="da-DK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C9F6FF-1C34-104B-A5CD-3E0D35091D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4278220"/>
            <a:ext cx="5346695" cy="174795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26C1DB7-E0CD-6346-A5C9-F17719F3F242}"/>
              </a:ext>
            </a:extLst>
          </p:cNvPr>
          <p:cNvSpPr txBox="1"/>
          <p:nvPr/>
        </p:nvSpPr>
        <p:spPr>
          <a:xfrm>
            <a:off x="304800" y="2246895"/>
            <a:ext cx="332668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FCC-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differences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Weaker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(and smaller)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solenoid</a:t>
            </a:r>
            <a:endParaRPr lang="da-DK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No power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pulsing</a:t>
            </a:r>
            <a:endParaRPr lang="da-DK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At FCC-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-Z,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higher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data rates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20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year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younger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electronics</a:t>
            </a:r>
            <a:endParaRPr lang="da-DK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da-DK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da-DK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Leave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estimate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at 1 MW ?</a:t>
            </a:r>
          </a:p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which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level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is ATLAS, CMS?</a:t>
            </a:r>
          </a:p>
        </p:txBody>
      </p:sp>
    </p:spTree>
    <p:extLst>
      <p:ext uri="{BB962C8B-B14F-4D97-AF65-F5344CB8AC3E}">
        <p14:creationId xmlns:p14="http://schemas.microsoft.com/office/powerpoint/2010/main" val="3114247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3DD9F33-CD63-B040-962C-D000A770D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Gas &amp; </a:t>
            </a:r>
            <a:r>
              <a:rPr lang="da-DK" dirty="0" err="1"/>
              <a:t>Cryo</a:t>
            </a:r>
            <a:r>
              <a:rPr lang="da-DK" dirty="0"/>
              <a:t>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8A73C6-738F-944E-B6BD-0A4AF6EFB5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/>
              <a:t>Like</a:t>
            </a:r>
            <a:r>
              <a:rPr lang="da-DK" dirty="0"/>
              <a:t> at LEP ?</a:t>
            </a:r>
          </a:p>
          <a:p>
            <a:r>
              <a:rPr lang="da-DK" dirty="0"/>
              <a:t>Smaller </a:t>
            </a:r>
            <a:r>
              <a:rPr lang="da-DK" dirty="0" err="1"/>
              <a:t>than</a:t>
            </a:r>
            <a:r>
              <a:rPr lang="da-DK" dirty="0"/>
              <a:t> ATLAS, CMS ?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EA0149-9FB4-384A-B187-1370E9C86E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a-DK" altLang="en-US"/>
              <a:t>16 Sep, 2022</a:t>
            </a:r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ABB0CE-C0C5-5F41-A650-628194AE2C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CE + TI Preparation</a:t>
            </a:r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886998-0CCF-D643-87AD-CF73640663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10BC82-46B1-2649-B769-F9A8D6A1365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591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E843F-9EB2-F14D-B323-2473E8FAEDD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a-DK" altLang="en-US"/>
              <a:t>16 Sep, 2022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ECF6F3-955F-CE4C-A4AA-4BC7147E81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CE + TI Preparation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A1FC8-7125-AF40-8AA1-3AAE034FF3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10BC82-46B1-2649-B769-F9A8D6A1365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0CB34FF-55A5-334E-8771-E480832DD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02F1D4-60DC-E54F-822C-004A409F48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483" y="0"/>
            <a:ext cx="10771034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4ACC3B0-6D9B-264D-9306-BE17DDB89AB4}"/>
              </a:ext>
            </a:extLst>
          </p:cNvPr>
          <p:cNvSpPr txBox="1"/>
          <p:nvPr/>
        </p:nvSpPr>
        <p:spPr>
          <a:xfrm>
            <a:off x="762000" y="489490"/>
            <a:ext cx="1110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shaft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845E9B-6534-774D-B19A-A6390BFB9E39}"/>
              </a:ext>
            </a:extLst>
          </p:cNvPr>
          <p:cNvSpPr txBox="1"/>
          <p:nvPr/>
        </p:nvSpPr>
        <p:spPr>
          <a:xfrm>
            <a:off x="780068" y="1018095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EFD7B-B18F-8942-9B63-12567B3A8C1D}"/>
              </a:ext>
            </a:extLst>
          </p:cNvPr>
          <p:cNvSpPr txBox="1"/>
          <p:nvPr/>
        </p:nvSpPr>
        <p:spPr>
          <a:xfrm>
            <a:off x="741906" y="1546700"/>
            <a:ext cx="76929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assembly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underground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LEP-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like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shaft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(11 m) ok. If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assembly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surface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probably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18 m as ILC and CLIC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2F75D8-13E2-5649-8066-6B645380B1E9}"/>
              </a:ext>
            </a:extLst>
          </p:cNvPr>
          <p:cNvSpPr txBox="1"/>
          <p:nvPr/>
        </p:nvSpPr>
        <p:spPr>
          <a:xfrm>
            <a:off x="741906" y="2075305"/>
            <a:ext cx="1102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Don’t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know.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DD22F2-D514-144D-9CF2-AFBF0F71882E}"/>
              </a:ext>
            </a:extLst>
          </p:cNvPr>
          <p:cNvSpPr txBox="1"/>
          <p:nvPr/>
        </p:nvSpPr>
        <p:spPr>
          <a:xfrm>
            <a:off x="762000" y="2581783"/>
            <a:ext cx="10520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to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crossing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angle,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incoming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outgoing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separate by 3 cm/m, i.e.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meter at 30 m. Booster 8 m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away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from IP (separate tunnel?).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F42C45-BD8F-AC47-8DD8-59617C601B88}"/>
              </a:ext>
            </a:extLst>
          </p:cNvPr>
          <p:cNvSpPr txBox="1"/>
          <p:nvPr/>
        </p:nvSpPr>
        <p:spPr>
          <a:xfrm>
            <a:off x="752573" y="3309089"/>
            <a:ext cx="116547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Yes, hh and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coincides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Booster ring 8 m from IP.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F.Zimmerman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”</a:t>
            </a:r>
            <a:r>
              <a:rPr lang="da-DK" sz="14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do not </a:t>
            </a:r>
            <a:r>
              <a:rPr lang="da-DK" sz="1400" i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expect</a:t>
            </a:r>
            <a:r>
              <a:rPr lang="da-DK" sz="14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400" i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any</a:t>
            </a:r>
            <a:r>
              <a:rPr lang="da-DK" sz="14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problem </a:t>
            </a:r>
            <a:r>
              <a:rPr lang="da-DK" sz="1400" i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lang="da-DK" sz="14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400" i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</a:t>
            </a:r>
            <a:r>
              <a:rPr lang="da-DK" sz="14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400" i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could</a:t>
            </a:r>
            <a:r>
              <a:rPr lang="da-DK" sz="14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not </a:t>
            </a:r>
            <a:r>
              <a:rPr lang="da-DK" sz="1400" i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</a:t>
            </a:r>
            <a:r>
              <a:rPr lang="da-DK" sz="14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a </a:t>
            </a:r>
            <a:r>
              <a:rPr lang="da-DK" sz="1400" i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few</a:t>
            </a:r>
            <a:r>
              <a:rPr lang="da-DK" sz="14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400" i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corrector</a:t>
            </a:r>
            <a:r>
              <a:rPr lang="da-DK" sz="14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magnets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.”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2F2B19-5761-6546-A77D-C640EC403AB9}"/>
              </a:ext>
            </a:extLst>
          </p:cNvPr>
          <p:cNvSpPr txBox="1"/>
          <p:nvPr/>
        </p:nvSpPr>
        <p:spPr>
          <a:xfrm>
            <a:off x="743771" y="3838857"/>
            <a:ext cx="5425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assembly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surface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as CMS. If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assembly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underground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same as at LEP.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0298BF-6B64-2941-B135-D6464E7B32C7}"/>
              </a:ext>
            </a:extLst>
          </p:cNvPr>
          <p:cNvSpPr txBox="1"/>
          <p:nvPr/>
        </p:nvSpPr>
        <p:spPr>
          <a:xfrm>
            <a:off x="752573" y="4536091"/>
            <a:ext cx="2128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service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cavern</a:t>
            </a:r>
            <a:endParaRPr lang="da-DK" sz="1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180FFD-0E99-C747-B6F2-479230CBAD09}"/>
              </a:ext>
            </a:extLst>
          </p:cNvPr>
          <p:cNvSpPr txBox="1"/>
          <p:nvPr/>
        </p:nvSpPr>
        <p:spPr>
          <a:xfrm>
            <a:off x="744007" y="5065859"/>
            <a:ext cx="58377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Radiation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level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cavern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being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estimated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Shield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by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concrete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wall if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necessary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1191A4-EBC0-E942-B9AE-AD1899A6AC99}"/>
              </a:ext>
            </a:extLst>
          </p:cNvPr>
          <p:cNvSpPr txBox="1"/>
          <p:nvPr/>
        </p:nvSpPr>
        <p:spPr>
          <a:xfrm>
            <a:off x="742361" y="6138972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(?)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2CD1B64-AE86-554B-B4BD-3917D0BD9819}"/>
              </a:ext>
            </a:extLst>
          </p:cNvPr>
          <p:cNvSpPr txBox="1"/>
          <p:nvPr/>
        </p:nvSpPr>
        <p:spPr>
          <a:xfrm>
            <a:off x="7156097" y="6488894"/>
            <a:ext cx="2128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service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cavern</a:t>
            </a:r>
            <a:endParaRPr lang="da-DK" sz="1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854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0D5E84-983E-5D41-BAAE-96957E3985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a-DK" altLang="en-US"/>
              <a:t>16 Sep, 2022</a:t>
            </a:r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27CFC0-0606-B14B-A4F2-BF19F29A39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CE + TI Preparation</a:t>
            </a:r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31D5D8-FCF4-894E-B08D-090DB5156E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10BC82-46B1-2649-B769-F9A8D6A1365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C333E88-2026-074A-B904-E9ECD8FC4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59B8FF-B8FE-B745-9434-6154C45946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200"/>
            <a:ext cx="12192000" cy="49408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26E0F5-0668-9843-A3C6-122D3E435B72}"/>
              </a:ext>
            </a:extLst>
          </p:cNvPr>
          <p:cNvSpPr txBox="1"/>
          <p:nvPr/>
        </p:nvSpPr>
        <p:spPr>
          <a:xfrm>
            <a:off x="0" y="1708424"/>
            <a:ext cx="8175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Agree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CMS is a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good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reference (4100 m</a:t>
            </a:r>
            <a:r>
              <a:rPr lang="da-DK" sz="1400" baseline="30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   LEP: 5000 m</a:t>
            </a:r>
            <a:r>
              <a:rPr lang="da-DK" sz="1400" baseline="30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     ILC: 4000 m</a:t>
            </a:r>
            <a:r>
              <a:rPr lang="da-DK" sz="1400" baseline="30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+ 3500 m</a:t>
            </a:r>
            <a:r>
              <a:rPr lang="da-DK" sz="1400" baseline="30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surface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assembly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FFAA76-F3A3-D848-8EE7-B2267C18B939}"/>
              </a:ext>
            </a:extLst>
          </p:cNvPr>
          <p:cNvSpPr txBox="1"/>
          <p:nvPr/>
        </p:nvSpPr>
        <p:spPr>
          <a:xfrm>
            <a:off x="0" y="2507365"/>
            <a:ext cx="4009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CLD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mass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about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1/6th of FCC-hh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detector’s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(?);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8E3637-A01C-B048-B276-4218E372F53D}"/>
              </a:ext>
            </a:extLst>
          </p:cNvPr>
          <p:cNvSpPr txBox="1"/>
          <p:nvPr/>
        </p:nvSpPr>
        <p:spPr>
          <a:xfrm>
            <a:off x="27495" y="4070624"/>
            <a:ext cx="4378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Similar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CMS, at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least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CLD. [Smaller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IDEA/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LAr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]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239BB3-A12D-9546-B595-466CAF1241A3}"/>
              </a:ext>
            </a:extLst>
          </p:cNvPr>
          <p:cNvSpPr txBox="1"/>
          <p:nvPr/>
        </p:nvSpPr>
        <p:spPr>
          <a:xfrm>
            <a:off x="-16497" y="5090271"/>
            <a:ext cx="1305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Most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likely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not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E470A2-D777-EC4F-9EA6-206D97B5EB78}"/>
              </a:ext>
            </a:extLst>
          </p:cNvPr>
          <p:cNvSpPr txBox="1"/>
          <p:nvPr/>
        </p:nvSpPr>
        <p:spPr>
          <a:xfrm>
            <a:off x="3577254" y="1496445"/>
            <a:ext cx="47841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[30m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wide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140m long and 23m with a 80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tonne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capacity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crane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FDEB83B-93BE-4241-9B43-CA90E0DBC0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0371" y="4191000"/>
            <a:ext cx="5127276" cy="232261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DDB18B6-2441-4A42-8AEB-5D2E7BDA803F}"/>
              </a:ext>
            </a:extLst>
          </p:cNvPr>
          <p:cNvSpPr txBox="1"/>
          <p:nvPr/>
        </p:nvSpPr>
        <p:spPr>
          <a:xfrm>
            <a:off x="46349" y="5614406"/>
            <a:ext cx="4251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Space for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local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computer center looks to 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non-</a:t>
            </a:r>
            <a:r>
              <a:rPr lang="da-DK" sz="1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issue</a:t>
            </a:r>
            <a:r>
              <a:rPr lang="da-DK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29124C7-61D9-E74E-88CB-E1C2D66CB059}"/>
              </a:ext>
            </a:extLst>
          </p:cNvPr>
          <p:cNvCxnSpPr>
            <a:cxnSpLocks/>
            <a:stCxn id="13" idx="3"/>
          </p:cNvCxnSpPr>
          <p:nvPr/>
        </p:nvCxnSpPr>
        <p:spPr bwMode="auto">
          <a:xfrm flipV="1">
            <a:off x="4298219" y="5280077"/>
            <a:ext cx="2864581" cy="4882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288247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C5EEB0-406D-AE4C-A559-D1A303EED9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da-DK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16 Sep, 2022</a:t>
            </a:r>
            <a:endParaRPr kumimoji="1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9965AD-B45F-914F-BDA6-40BD727573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CE + TI Preparation</a:t>
            </a:r>
            <a:endParaRPr kumimoji="1" lang="en-US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B1179F-B1C5-7C4D-8117-A31EA7A459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A10BC82-46B1-2649-B769-F9A8D6A1365F}" type="slidenum">
              <a:rPr kumimoji="1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CAC9DE-F870-1D4F-9D89-E8A83E51A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57200"/>
          </a:xfrm>
        </p:spPr>
        <p:txBody>
          <a:bodyPr/>
          <a:lstStyle/>
          <a:p>
            <a:r>
              <a:rPr lang="da-DK" dirty="0"/>
              <a:t>LEP </a:t>
            </a:r>
            <a:r>
              <a:rPr lang="da-DK" dirty="0" err="1"/>
              <a:t>Detectors</a:t>
            </a:r>
            <a:endParaRPr lang="da-DK" dirty="0"/>
          </a:p>
        </p:txBody>
      </p:sp>
      <p:pic>
        <p:nvPicPr>
          <p:cNvPr id="1026" name="Picture 2" descr="https://lh5.googleusercontent.com/gq_Ih0YuQpDEKHvp-htoAzQV0NXLaDwg8H7EC21UVLghlVaZqrrLC8dW55Kxk_y-1s5hEceOs3ysKAwsoQTGcrS22kiFL5-Kja26zmaba1CWZwfwzBwMp3cSQsT3KSEOD797VmGPNjEDmRIVXIZXhDEGwmP51-0cD5eq_iLfjdIktztOTR-zmnvCpQ">
            <a:extLst>
              <a:ext uri="{FF2B5EF4-FFF2-40B4-BE49-F238E27FC236}">
                <a16:creationId xmlns:a16="http://schemas.microsoft.com/office/drawing/2014/main" id="{F9F9B373-BA04-6542-85CE-A878AFC59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191000"/>
            <a:ext cx="3352800" cy="2287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6.googleusercontent.com/inm8afAjH8dRekdPhfoAmnxDvKenVyxXJSl8a8szk40-WNehBmsJDb7lc2aB5c1L3vOsF7Y5T0kazwcX2WPXs4dDxjyCIoeLJBET0G4jY4c13EEkPvQkgQnM_gEiVVoPla5DACmTG3xkv2UjvegKXRwcQCS90rb0IUDau1zy_14lx-RSPbE0hTHfuw">
            <a:extLst>
              <a:ext uri="{FF2B5EF4-FFF2-40B4-BE49-F238E27FC236}">
                <a16:creationId xmlns:a16="http://schemas.microsoft.com/office/drawing/2014/main" id="{B696144A-8238-014F-B2AC-26513BC0B5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190998"/>
            <a:ext cx="3208299" cy="2280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lh3.googleusercontent.com/nnTc7Xz7Au39ZP5mcWGgg4kVWDbC6Ds5KcnENE9bUdFFPo2t7a1Zqycmntyii56XOVD69L1DvaLQ-37gZnmM8HjDNidNm_DvrrfgI5tZqa3nYHNpjIQBdpxqMouewdWBQkT5IbSXZQHSj5sWkSzaq98yUvqDJmT-Nz_vEuvq0jcsFw9Q7P5GdyHp_Q">
            <a:extLst>
              <a:ext uri="{FF2B5EF4-FFF2-40B4-BE49-F238E27FC236}">
                <a16:creationId xmlns:a16="http://schemas.microsoft.com/office/drawing/2014/main" id="{3577B2C5-69AA-884F-8F1A-F5496AB619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499" y="4190998"/>
            <a:ext cx="2809263" cy="2280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lh3.googleusercontent.com/ML3CpgO0O9O15dC8MJIY5kVLgRlrjhL7eTIv4mifuV-X-CubmODaHJn4f74sqdTGLgPTpZE7obxpWumYP24HgcgrrHA_6bIEDY6lp04RnxKkhsun52_j533ixGarCaqzjP_-6nmZkLU4Eefie0YtFxJMTSkx6h-Citx39s6YqaeHl3EKbcp0DF6yGg">
            <a:extLst>
              <a:ext uri="{FF2B5EF4-FFF2-40B4-BE49-F238E27FC236}">
                <a16:creationId xmlns:a16="http://schemas.microsoft.com/office/drawing/2014/main" id="{346C09A7-CD1C-3945-BA3A-A117BB5CFC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7239" y="4190998"/>
            <a:ext cx="3179893" cy="228098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3D544B1-0F2A-B547-953C-001A59F7AB0F}"/>
              </a:ext>
            </a:extLst>
          </p:cNvPr>
          <p:cNvCxnSpPr>
            <a:cxnSpLocks/>
          </p:cNvCxnSpPr>
          <p:nvPr/>
        </p:nvCxnSpPr>
        <p:spPr bwMode="auto">
          <a:xfrm>
            <a:off x="8794422" y="581319"/>
            <a:ext cx="0" cy="358139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36C0A54-88AB-644D-BE1F-59CDB20F3FE7}"/>
              </a:ext>
            </a:extLst>
          </p:cNvPr>
          <p:cNvSpPr txBox="1"/>
          <p:nvPr/>
        </p:nvSpPr>
        <p:spPr>
          <a:xfrm>
            <a:off x="152400" y="578176"/>
            <a:ext cx="6566541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Typical</a:t>
            </a:r>
            <a:r>
              <a:rPr lang="da-DK" sz="2000" b="1" dirty="0">
                <a:latin typeface="Calibri" panose="020F0502020204030204" pitchFamily="34" charset="0"/>
                <a:cs typeface="Calibri" panose="020F0502020204030204" pitchFamily="34" charset="0"/>
              </a:rPr>
              <a:t> design    -   </a:t>
            </a:r>
            <a:r>
              <a:rPr lang="da-DK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Aleph</a:t>
            </a:r>
            <a:r>
              <a:rPr lang="da-DK" sz="2000" b="1" dirty="0">
                <a:latin typeface="Calibri" panose="020F0502020204030204" pitchFamily="34" charset="0"/>
                <a:cs typeface="Calibri" panose="020F0502020204030204" pitchFamily="34" charset="0"/>
              </a:rPr>
              <a:t>, Delphi, Opal 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</a:p>
          <a:p>
            <a:pPr algn="l"/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Fit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inside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cylinder of: 12 m x 12 m</a:t>
            </a:r>
            <a:endParaRPr lang="da-DK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da-DK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Assembled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underground</a:t>
            </a:r>
            <a:endParaRPr lang="da-DK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Largest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components to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lower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: max dimension 7.4 m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length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x 6.2 m diameter (DELPHI)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HCAL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modules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: 10 m long x 1 m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width</a:t>
            </a:r>
            <a:endParaRPr lang="da-DK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a-DK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Experimental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cavern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: 70 (L) x16.5 (W) x18.6 (H) m</a:t>
            </a:r>
            <a:r>
              <a:rPr lang="da-DK" sz="1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  <a:p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Service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cavern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:            21.4  x 16 x 13.3 m</a:t>
            </a:r>
            <a:r>
              <a:rPr lang="da-DK" sz="1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  <a:p>
            <a:endParaRPr lang="da-DK" sz="18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Experimental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shaft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:     10.1 m diameter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DE8DB6-4257-5249-85E4-A54AC947014F}"/>
              </a:ext>
            </a:extLst>
          </p:cNvPr>
          <p:cNvSpPr txBox="1"/>
          <p:nvPr/>
        </p:nvSpPr>
        <p:spPr>
          <a:xfrm>
            <a:off x="8887239" y="578176"/>
            <a:ext cx="325396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a-DK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Atypical</a:t>
            </a:r>
            <a:r>
              <a:rPr lang="da-DK" sz="2000" b="1" dirty="0">
                <a:latin typeface="Calibri" panose="020F0502020204030204" pitchFamily="34" charset="0"/>
                <a:cs typeface="Calibri" panose="020F0502020204030204" pitchFamily="34" charset="0"/>
              </a:rPr>
              <a:t> design   -   L3</a:t>
            </a:r>
          </a:p>
          <a:p>
            <a:pPr algn="l"/>
            <a:endParaRPr lang="da-DK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Assembled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underground</a:t>
            </a:r>
            <a:endParaRPr lang="da-DK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Largest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component: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Big support tube, 4.2 m diameter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exgending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throughout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cavern</a:t>
            </a:r>
            <a:endParaRPr lang="da-DK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Big magnet: 15.8(L) x 12(H)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Exp.Cavern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: 53.5 x 15.5 x 22.7m</a:t>
            </a:r>
            <a:r>
              <a:rPr lang="da-DK" sz="1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  <a:p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Exp.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Shaft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: 23 m diameter</a:t>
            </a:r>
          </a:p>
        </p:txBody>
      </p:sp>
    </p:spTree>
    <p:extLst>
      <p:ext uri="{BB962C8B-B14F-4D97-AF65-F5344CB8AC3E}">
        <p14:creationId xmlns:p14="http://schemas.microsoft.com/office/powerpoint/2010/main" val="2163412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AC9DE-F870-1D4F-9D89-E8A83E51A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Typical</a:t>
            </a:r>
            <a:r>
              <a:rPr lang="da-DK" dirty="0"/>
              <a:t> </a:t>
            </a:r>
            <a:r>
              <a:rPr lang="da-DK" dirty="0" err="1"/>
              <a:t>experimental</a:t>
            </a:r>
            <a:r>
              <a:rPr lang="da-DK" dirty="0"/>
              <a:t> </a:t>
            </a:r>
            <a:r>
              <a:rPr lang="da-DK" dirty="0" err="1"/>
              <a:t>cavern</a:t>
            </a:r>
            <a:r>
              <a:rPr lang="da-DK" dirty="0"/>
              <a:t> at LEP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9880A-C0E5-BF46-B1AC-9B4F1CB88D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48600" y="609600"/>
            <a:ext cx="3987800" cy="5867400"/>
          </a:xfrm>
        </p:spPr>
        <p:txBody>
          <a:bodyPr/>
          <a:lstStyle/>
          <a:p>
            <a:r>
              <a:rPr lang="da-DK" dirty="0"/>
              <a:t>70 m long, 17 m </a:t>
            </a:r>
            <a:r>
              <a:rPr lang="da-DK" dirty="0" err="1"/>
              <a:t>wide</a:t>
            </a:r>
            <a:r>
              <a:rPr lang="da-DK" dirty="0"/>
              <a:t>, 18.5 m </a:t>
            </a:r>
            <a:r>
              <a:rPr lang="da-DK" dirty="0" err="1"/>
              <a:t>high</a:t>
            </a:r>
            <a:endParaRPr lang="da-DK" dirty="0"/>
          </a:p>
          <a:p>
            <a:r>
              <a:rPr lang="da-DK" dirty="0" err="1"/>
              <a:t>Shaft</a:t>
            </a:r>
            <a:r>
              <a:rPr lang="da-DK" dirty="0"/>
              <a:t>: 10.1 m diameter</a:t>
            </a:r>
          </a:p>
          <a:p>
            <a:endParaRPr lang="da-DK" dirty="0"/>
          </a:p>
          <a:p>
            <a:r>
              <a:rPr lang="da-DK" dirty="0" err="1"/>
              <a:t>Enough</a:t>
            </a:r>
            <a:r>
              <a:rPr lang="da-DK" dirty="0"/>
              <a:t> </a:t>
            </a:r>
            <a:r>
              <a:rPr lang="da-DK" dirty="0" err="1"/>
              <a:t>space</a:t>
            </a:r>
            <a:r>
              <a:rPr lang="da-DK" dirty="0"/>
              <a:t> for </a:t>
            </a:r>
            <a:r>
              <a:rPr lang="da-DK" dirty="0" err="1"/>
              <a:t>detector</a:t>
            </a:r>
            <a:r>
              <a:rPr lang="da-DK" dirty="0"/>
              <a:t>, </a:t>
            </a:r>
            <a:r>
              <a:rPr lang="da-DK" dirty="0" err="1"/>
              <a:t>including</a:t>
            </a:r>
            <a:r>
              <a:rPr lang="da-DK" dirty="0"/>
              <a:t> barracks for </a:t>
            </a:r>
            <a:r>
              <a:rPr lang="da-DK" dirty="0" err="1"/>
              <a:t>electronics</a:t>
            </a:r>
            <a:r>
              <a:rPr lang="da-DK" dirty="0"/>
              <a:t>, </a:t>
            </a:r>
            <a:r>
              <a:rPr lang="da-DK" dirty="0" err="1"/>
              <a:t>cryogenics</a:t>
            </a:r>
            <a:r>
              <a:rPr lang="da-DK" dirty="0"/>
              <a:t>, services, and </a:t>
            </a:r>
            <a:r>
              <a:rPr lang="da-DK" dirty="0" err="1"/>
              <a:t>even</a:t>
            </a:r>
            <a:r>
              <a:rPr lang="da-DK" dirty="0"/>
              <a:t> </a:t>
            </a:r>
            <a:r>
              <a:rPr lang="da-DK" dirty="0" err="1"/>
              <a:t>empty</a:t>
            </a:r>
            <a:r>
              <a:rPr lang="da-DK" dirty="0"/>
              <a:t> </a:t>
            </a:r>
            <a:r>
              <a:rPr lang="da-DK" dirty="0" err="1"/>
              <a:t>space</a:t>
            </a:r>
            <a:r>
              <a:rPr lang="da-DK" dirty="0"/>
              <a:t> to </a:t>
            </a:r>
            <a:r>
              <a:rPr lang="da-DK" dirty="0" err="1"/>
              <a:t>move</a:t>
            </a:r>
            <a:r>
              <a:rPr lang="da-DK" dirty="0"/>
              <a:t> the </a:t>
            </a:r>
            <a:r>
              <a:rPr lang="da-DK" dirty="0" err="1"/>
              <a:t>detector</a:t>
            </a:r>
            <a:r>
              <a:rPr lang="da-DK" dirty="0"/>
              <a:t> </a:t>
            </a:r>
            <a:r>
              <a:rPr lang="da-DK" dirty="0" err="1"/>
              <a:t>into</a:t>
            </a:r>
            <a:r>
              <a:rPr lang="da-DK" dirty="0"/>
              <a:t> garage position</a:t>
            </a:r>
          </a:p>
          <a:p>
            <a:endParaRPr lang="da-DK" dirty="0"/>
          </a:p>
          <a:p>
            <a:r>
              <a:rPr lang="da-DK" dirty="0" err="1"/>
              <a:t>Length</a:t>
            </a:r>
            <a:r>
              <a:rPr lang="da-DK" dirty="0"/>
              <a:t> </a:t>
            </a:r>
            <a:r>
              <a:rPr lang="da-DK" dirty="0" err="1"/>
              <a:t>direction</a:t>
            </a:r>
            <a:r>
              <a:rPr lang="da-DK" dirty="0"/>
              <a:t> </a:t>
            </a:r>
            <a:r>
              <a:rPr lang="da-DK" dirty="0" err="1"/>
              <a:t>perpendicular</a:t>
            </a:r>
            <a:r>
              <a:rPr lang="da-DK" dirty="0"/>
              <a:t> to </a:t>
            </a:r>
            <a:r>
              <a:rPr lang="da-DK" dirty="0" err="1"/>
              <a:t>beam</a:t>
            </a:r>
            <a:r>
              <a:rPr lang="da-DK" dirty="0"/>
              <a:t> </a:t>
            </a:r>
            <a:r>
              <a:rPr lang="da-DK" dirty="0" err="1"/>
              <a:t>direction</a:t>
            </a:r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C5EEB0-406D-AE4C-A559-D1A303EED9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da-DK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16 Sep, 2022</a:t>
            </a:r>
            <a:endParaRPr kumimoji="1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9965AD-B45F-914F-BDA6-40BD727573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CE + TI Preparation</a:t>
            </a:r>
            <a:endParaRPr kumimoji="1" lang="en-US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B1179F-B1C5-7C4D-8117-A31EA7A459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A10BC82-46B1-2649-B769-F9A8D6A1365F}" type="slidenum">
              <a:rPr kumimoji="1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2050" name="Picture 2" descr="https://lh3.googleusercontent.com/HsMiG_btZ4ynWc8nFS97F9f85Jyi7qbU1PFuW2WcWO9ZruPvJADPJjJ4SCTM9YAwy60UzKrE7IOFU6pCwt5TPahDgxhEtdFGh8eJvp4WZaW7bVSFFg_wbgeDJMQpEpph9kURu6leFW3X5hZPNRGX-agop6L-y0JCp6wmF6S5T_tVID7PuxCZDvZb_g">
            <a:extLst>
              <a:ext uri="{FF2B5EF4-FFF2-40B4-BE49-F238E27FC236}">
                <a16:creationId xmlns:a16="http://schemas.microsoft.com/office/drawing/2014/main" id="{BBCBC4CA-72B9-0A4A-8520-EC17B360FE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734920"/>
            <a:ext cx="7645400" cy="5588000"/>
          </a:xfrm>
          <a:prstGeom prst="rect">
            <a:avLst/>
          </a:prstGeom>
          <a:noFill/>
          <a:ln>
            <a:solidFill>
              <a:schemeClr val="accent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C80D158-3D4F-1C4E-A313-4BA7F519E143}"/>
              </a:ext>
            </a:extLst>
          </p:cNvPr>
          <p:cNvSpPr txBox="1"/>
          <p:nvPr/>
        </p:nvSpPr>
        <p:spPr>
          <a:xfrm>
            <a:off x="4419600" y="5867400"/>
            <a:ext cx="3099695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da-DK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H.Schopper</a:t>
            </a:r>
            <a:r>
              <a:rPr lang="da-DK" sz="1400" dirty="0">
                <a:latin typeface="Calibri" panose="020F0502020204030204" pitchFamily="34" charset="0"/>
                <a:cs typeface="Calibri" panose="020F0502020204030204" pitchFamily="34" charset="0"/>
              </a:rPr>
              <a:t>: ”Lord of the </a:t>
            </a:r>
            <a:r>
              <a:rPr lang="da-DK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Collider</a:t>
            </a:r>
            <a:r>
              <a:rPr lang="da-DK" sz="1400" dirty="0">
                <a:latin typeface="Calibri" panose="020F0502020204030204" pitchFamily="34" charset="0"/>
                <a:cs typeface="Calibri" panose="020F0502020204030204" pitchFamily="34" charset="0"/>
              </a:rPr>
              <a:t> Rings”</a:t>
            </a:r>
          </a:p>
        </p:txBody>
      </p:sp>
    </p:spTree>
    <p:extLst>
      <p:ext uri="{BB962C8B-B14F-4D97-AF65-F5344CB8AC3E}">
        <p14:creationId xmlns:p14="http://schemas.microsoft.com/office/powerpoint/2010/main" val="294976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F241B-B7B8-8B4A-BCE6-43BAED1F1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ILC </a:t>
            </a:r>
            <a:r>
              <a:rPr lang="da-DK" dirty="0" err="1"/>
              <a:t>Underground</a:t>
            </a:r>
            <a:r>
              <a:rPr lang="da-DK" dirty="0"/>
              <a:t> Hall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9D64618-26AF-DE48-ACEC-B6CDF4FC2D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0" y="609600"/>
            <a:ext cx="4978400" cy="5867400"/>
          </a:xfrm>
        </p:spPr>
        <p:txBody>
          <a:bodyPr/>
          <a:lstStyle/>
          <a:p>
            <a:r>
              <a:rPr lang="da-DK" dirty="0"/>
              <a:t>Large </a:t>
            </a:r>
            <a:r>
              <a:rPr lang="da-DK" dirty="0" err="1"/>
              <a:t>underground</a:t>
            </a:r>
            <a:r>
              <a:rPr lang="da-DK" dirty="0"/>
              <a:t> hall with push-</a:t>
            </a:r>
            <a:r>
              <a:rPr lang="da-DK" dirty="0" err="1"/>
              <a:t>pull</a:t>
            </a:r>
            <a:r>
              <a:rPr lang="da-DK" dirty="0"/>
              <a:t> of </a:t>
            </a:r>
            <a:r>
              <a:rPr lang="da-DK" dirty="0" err="1"/>
              <a:t>two</a:t>
            </a:r>
            <a:r>
              <a:rPr lang="da-DK" dirty="0"/>
              <a:t> </a:t>
            </a:r>
            <a:r>
              <a:rPr lang="da-DK" dirty="0" err="1"/>
              <a:t>detectors</a:t>
            </a:r>
            <a:endParaRPr lang="da-DK" dirty="0"/>
          </a:p>
          <a:p>
            <a:pPr lvl="1"/>
            <a:r>
              <a:rPr lang="da-DK" sz="1800" dirty="0"/>
              <a:t>ILD: 15.6 m </a:t>
            </a:r>
            <a:r>
              <a:rPr lang="da-DK" sz="1800" dirty="0" err="1"/>
              <a:t>high</a:t>
            </a:r>
            <a:r>
              <a:rPr lang="da-DK" sz="1800" dirty="0"/>
              <a:t>, 13.2 m long</a:t>
            </a:r>
          </a:p>
          <a:p>
            <a:pPr lvl="1"/>
            <a:r>
              <a:rPr lang="da-DK" sz="1800" dirty="0"/>
              <a:t>SiD: 12.4 m </a:t>
            </a:r>
            <a:r>
              <a:rPr lang="da-DK" sz="1800" dirty="0" err="1"/>
              <a:t>high</a:t>
            </a:r>
            <a:r>
              <a:rPr lang="da-DK" sz="1800" dirty="0"/>
              <a:t>, 11.6 m long</a:t>
            </a:r>
          </a:p>
          <a:p>
            <a:r>
              <a:rPr lang="da-DK" dirty="0"/>
              <a:t>Large </a:t>
            </a:r>
            <a:r>
              <a:rPr lang="da-DK" dirty="0" err="1"/>
              <a:t>shaft</a:t>
            </a:r>
            <a:r>
              <a:rPr lang="da-DK" dirty="0"/>
              <a:t> of 18 m diameter</a:t>
            </a:r>
          </a:p>
          <a:p>
            <a:r>
              <a:rPr lang="da-DK" dirty="0" err="1"/>
              <a:t>Detectors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</a:t>
            </a:r>
            <a:r>
              <a:rPr lang="da-DK" dirty="0" err="1"/>
              <a:t>assembled</a:t>
            </a:r>
            <a:r>
              <a:rPr lang="da-DK" dirty="0"/>
              <a:t> at </a:t>
            </a:r>
            <a:r>
              <a:rPr lang="da-DK" dirty="0" err="1"/>
              <a:t>surface</a:t>
            </a:r>
            <a:r>
              <a:rPr lang="da-DK" dirty="0"/>
              <a:t> (CMS </a:t>
            </a:r>
            <a:r>
              <a:rPr lang="da-DK" dirty="0" err="1"/>
              <a:t>style</a:t>
            </a:r>
            <a:r>
              <a:rPr lang="da-DK" dirty="0"/>
              <a:t>) and </a:t>
            </a:r>
            <a:r>
              <a:rPr lang="da-DK" dirty="0" err="1"/>
              <a:t>lowered</a:t>
            </a:r>
            <a:r>
              <a:rPr lang="da-DK" dirty="0"/>
              <a:t> </a:t>
            </a:r>
            <a:r>
              <a:rPr lang="da-DK" dirty="0" err="1"/>
              <a:t>down</a:t>
            </a:r>
            <a:r>
              <a:rPr lang="da-DK" dirty="0"/>
              <a:t> in </a:t>
            </a:r>
            <a:r>
              <a:rPr lang="da-DK" dirty="0" err="1"/>
              <a:t>main</a:t>
            </a:r>
            <a:r>
              <a:rPr lang="da-DK" dirty="0"/>
              <a:t> parts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7B55B-8F93-4C4B-9063-FC0E533B39C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a-DK" altLang="en-US"/>
              <a:t>16 Sep, 2022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2DC88-5CFF-B14B-B919-B88775D3C5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CE + TI Preparation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F762C7-E0C2-A64F-89F1-29567C52A4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10BC82-46B1-2649-B769-F9A8D6A1365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16C764-E24A-AF47-AA5E-16C4FB1AF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219200"/>
            <a:ext cx="6223000" cy="41806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FAF958-8C20-254F-8B05-8E9C908840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0344" y="3124200"/>
            <a:ext cx="4866056" cy="308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964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9B9AC-A83B-464F-86ED-110E41322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ILC </a:t>
            </a:r>
            <a:r>
              <a:rPr lang="da-DK" dirty="0" err="1"/>
              <a:t>Detector</a:t>
            </a:r>
            <a:r>
              <a:rPr lang="da-DK" dirty="0"/>
              <a:t> Assembly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1A8B06-93B5-A340-B088-8840994B89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600" y="609600"/>
            <a:ext cx="5334000" cy="5867400"/>
          </a:xfrm>
        </p:spPr>
        <p:txBody>
          <a:bodyPr/>
          <a:lstStyle/>
          <a:p>
            <a:r>
              <a:rPr lang="da-DK" sz="2000" dirty="0" err="1"/>
              <a:t>Detector</a:t>
            </a:r>
            <a:r>
              <a:rPr lang="da-DK" sz="2000" dirty="0"/>
              <a:t> </a:t>
            </a:r>
            <a:r>
              <a:rPr lang="da-DK" sz="2000" dirty="0" err="1"/>
              <a:t>assembly</a:t>
            </a:r>
            <a:r>
              <a:rPr lang="da-DK" sz="2000" dirty="0"/>
              <a:t> at </a:t>
            </a:r>
            <a:r>
              <a:rPr lang="da-DK" sz="2000" dirty="0" err="1"/>
              <a:t>surface</a:t>
            </a:r>
            <a:r>
              <a:rPr lang="da-DK" sz="2000" dirty="0"/>
              <a:t> </a:t>
            </a:r>
          </a:p>
          <a:p>
            <a:pPr lvl="1"/>
            <a:r>
              <a:rPr lang="da-DK" sz="1800" dirty="0"/>
              <a:t>Saves 4 </a:t>
            </a:r>
            <a:r>
              <a:rPr lang="da-DK" sz="1800" dirty="0" err="1"/>
              <a:t>years</a:t>
            </a:r>
            <a:r>
              <a:rPr lang="da-DK" sz="1800" dirty="0"/>
              <a:t> in </a:t>
            </a:r>
            <a:r>
              <a:rPr lang="da-DK" sz="1800" dirty="0" err="1"/>
              <a:t>schedule</a:t>
            </a:r>
            <a:r>
              <a:rPr lang="da-DK" sz="1800" dirty="0"/>
              <a:t> with </a:t>
            </a:r>
            <a:r>
              <a:rPr lang="da-DK" sz="1800" dirty="0" err="1"/>
              <a:t>detector</a:t>
            </a:r>
            <a:r>
              <a:rPr lang="da-DK" sz="1800" dirty="0"/>
              <a:t> </a:t>
            </a:r>
            <a:r>
              <a:rPr lang="da-DK" sz="1800" dirty="0" err="1"/>
              <a:t>assembly</a:t>
            </a:r>
            <a:r>
              <a:rPr lang="da-DK" sz="1800" dirty="0"/>
              <a:t> and </a:t>
            </a:r>
            <a:r>
              <a:rPr lang="da-DK" sz="1800" dirty="0" err="1"/>
              <a:t>cavern</a:t>
            </a:r>
            <a:r>
              <a:rPr lang="da-DK" sz="1800" dirty="0"/>
              <a:t> </a:t>
            </a:r>
            <a:r>
              <a:rPr lang="da-DK" sz="1800" dirty="0" err="1"/>
              <a:t>construction</a:t>
            </a:r>
            <a:r>
              <a:rPr lang="da-DK" sz="1800" dirty="0"/>
              <a:t> </a:t>
            </a:r>
            <a:r>
              <a:rPr lang="da-DK" sz="1800" dirty="0" err="1"/>
              <a:t>running</a:t>
            </a:r>
            <a:r>
              <a:rPr lang="da-DK" sz="1800" dirty="0"/>
              <a:t> in parallel</a:t>
            </a:r>
          </a:p>
          <a:p>
            <a:pPr lvl="1"/>
            <a:r>
              <a:rPr lang="da-DK" sz="1800" dirty="0" err="1"/>
              <a:t>Cost</a:t>
            </a:r>
            <a:r>
              <a:rPr lang="da-DK" sz="1800" dirty="0"/>
              <a:t> of 3500 m</a:t>
            </a:r>
            <a:r>
              <a:rPr lang="da-DK" sz="1800" baseline="30000" dirty="0"/>
              <a:t>2</a:t>
            </a:r>
            <a:r>
              <a:rPr lang="da-DK" sz="1800" dirty="0"/>
              <a:t> </a:t>
            </a:r>
            <a:r>
              <a:rPr lang="da-DK" sz="1800" dirty="0" err="1"/>
              <a:t>assembly</a:t>
            </a:r>
            <a:r>
              <a:rPr lang="da-DK" sz="1800" dirty="0"/>
              <a:t> hall per </a:t>
            </a:r>
            <a:r>
              <a:rPr lang="da-DK" sz="1800" dirty="0" err="1"/>
              <a:t>experiment</a:t>
            </a:r>
            <a:r>
              <a:rPr lang="da-DK" sz="1800" dirty="0"/>
              <a:t> (on top of 4000 m</a:t>
            </a:r>
            <a:r>
              <a:rPr lang="da-DK" sz="1800" baseline="30000" dirty="0"/>
              <a:t>2</a:t>
            </a:r>
            <a:r>
              <a:rPr lang="da-DK" sz="1800" dirty="0"/>
              <a:t> for </a:t>
            </a:r>
            <a:r>
              <a:rPr lang="da-DK" sz="1800" dirty="0" err="1"/>
              <a:t>pre-assembly</a:t>
            </a:r>
            <a:r>
              <a:rPr lang="da-DK" sz="1800" dirty="0"/>
              <a:t>)</a:t>
            </a:r>
          </a:p>
          <a:p>
            <a:pPr lvl="1"/>
            <a:r>
              <a:rPr lang="da-DK" sz="1800" dirty="0" err="1"/>
              <a:t>Need</a:t>
            </a:r>
            <a:r>
              <a:rPr lang="da-DK" sz="1800" dirty="0"/>
              <a:t> of 18 m </a:t>
            </a:r>
            <a:r>
              <a:rPr lang="da-DK" sz="1800" dirty="0" err="1"/>
              <a:t>shaft</a:t>
            </a:r>
            <a:endParaRPr lang="da-DK" sz="1800" dirty="0"/>
          </a:p>
          <a:p>
            <a:pPr lvl="1"/>
            <a:endParaRPr lang="da-DK" sz="1800" dirty="0"/>
          </a:p>
          <a:p>
            <a:pPr lvl="1"/>
            <a:endParaRPr lang="da-DK" sz="1800" dirty="0"/>
          </a:p>
          <a:p>
            <a:r>
              <a:rPr lang="da-DK" sz="2000" dirty="0" err="1"/>
              <a:t>Similar</a:t>
            </a:r>
            <a:r>
              <a:rPr lang="da-DK" sz="2000" dirty="0"/>
              <a:t> to CMS and ILC, </a:t>
            </a:r>
            <a:r>
              <a:rPr lang="da-DK" sz="2000" dirty="0" err="1"/>
              <a:t>also</a:t>
            </a:r>
            <a:r>
              <a:rPr lang="da-DK" sz="2000" dirty="0"/>
              <a:t> the CLIC </a:t>
            </a:r>
            <a:r>
              <a:rPr lang="da-DK" sz="2000" dirty="0" err="1"/>
              <a:t>detector</a:t>
            </a:r>
            <a:r>
              <a:rPr lang="da-DK" sz="2000" dirty="0"/>
              <a:t> is </a:t>
            </a:r>
            <a:r>
              <a:rPr lang="da-DK" sz="2000" dirty="0" err="1"/>
              <a:t>planned</a:t>
            </a:r>
            <a:r>
              <a:rPr lang="da-DK" sz="2000" dirty="0"/>
              <a:t> to </a:t>
            </a:r>
            <a:r>
              <a:rPr lang="da-DK" sz="2000" dirty="0" err="1"/>
              <a:t>be</a:t>
            </a:r>
            <a:r>
              <a:rPr lang="da-DK" sz="2000" dirty="0"/>
              <a:t> </a:t>
            </a:r>
            <a:r>
              <a:rPr lang="da-DK" sz="2000" dirty="0" err="1"/>
              <a:t>assembled</a:t>
            </a:r>
            <a:r>
              <a:rPr lang="da-DK" sz="2000" dirty="0"/>
              <a:t> at </a:t>
            </a:r>
            <a:r>
              <a:rPr lang="da-DK" sz="2000" dirty="0" err="1"/>
              <a:t>surface</a:t>
            </a:r>
            <a:r>
              <a:rPr lang="da-DK" sz="2000" dirty="0"/>
              <a:t> and </a:t>
            </a:r>
            <a:r>
              <a:rPr lang="da-DK" sz="2000" dirty="0" err="1"/>
              <a:t>lowered</a:t>
            </a:r>
            <a:r>
              <a:rPr lang="da-DK" sz="2000" dirty="0"/>
              <a:t> </a:t>
            </a:r>
            <a:r>
              <a:rPr lang="da-DK" sz="2000" dirty="0" err="1"/>
              <a:t>into</a:t>
            </a:r>
            <a:r>
              <a:rPr lang="da-DK" sz="2000" dirty="0"/>
              <a:t> </a:t>
            </a:r>
            <a:r>
              <a:rPr lang="da-DK" sz="2000" dirty="0" err="1"/>
              <a:t>cavern</a:t>
            </a:r>
            <a:endParaRPr lang="da-DK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D58BB-24BB-DA4B-88C8-475349D312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a-DK" altLang="en-US"/>
              <a:t>16 Sep, 2022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928B0-4ED7-0244-903A-941F07F499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CE + TI Preparation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294445-B3E5-414D-9B83-0F8850572F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10BC82-46B1-2649-B769-F9A8D6A1365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F81737-F091-D642-99DD-939D1311EC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4076" y="580840"/>
            <a:ext cx="6267124" cy="26957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AAAE7E-5E0E-A945-BFBB-49305502EFF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333"/>
          <a:stretch/>
        </p:blipFill>
        <p:spPr>
          <a:xfrm>
            <a:off x="5850737" y="3491395"/>
            <a:ext cx="6313801" cy="2941584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6ED92C3-D25C-EF4F-B8C2-F2DC09ADEA16}"/>
              </a:ext>
            </a:extLst>
          </p:cNvPr>
          <p:cNvCxnSpPr>
            <a:cxnSpLocks/>
          </p:cNvCxnSpPr>
          <p:nvPr/>
        </p:nvCxnSpPr>
        <p:spPr bwMode="auto">
          <a:xfrm>
            <a:off x="5029200" y="1447800"/>
            <a:ext cx="31242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ECE366F-55D4-4D47-80B8-4F2F5298A412}"/>
              </a:ext>
            </a:extLst>
          </p:cNvPr>
          <p:cNvCxnSpPr>
            <a:cxnSpLocks/>
          </p:cNvCxnSpPr>
          <p:nvPr/>
        </p:nvCxnSpPr>
        <p:spPr bwMode="auto">
          <a:xfrm>
            <a:off x="5257800" y="1828800"/>
            <a:ext cx="3505200" cy="22479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0234DAA-4AA3-D847-B95C-F8B01860BF53}"/>
              </a:ext>
            </a:extLst>
          </p:cNvPr>
          <p:cNvCxnSpPr>
            <a:cxnSpLocks/>
          </p:cNvCxnSpPr>
          <p:nvPr/>
        </p:nvCxnSpPr>
        <p:spPr bwMode="auto">
          <a:xfrm>
            <a:off x="5257800" y="1806790"/>
            <a:ext cx="3531124" cy="36702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105281A3-0080-1943-93BB-D65489C840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850" y="4194701"/>
            <a:ext cx="4422775" cy="22949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1A6880C-8A0E-FA4F-85CB-00469743FD65}"/>
              </a:ext>
            </a:extLst>
          </p:cNvPr>
          <p:cNvSpPr txBox="1"/>
          <p:nvPr/>
        </p:nvSpPr>
        <p:spPr>
          <a:xfrm>
            <a:off x="787400" y="463541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18m</a:t>
            </a:r>
          </a:p>
        </p:txBody>
      </p:sp>
    </p:spTree>
    <p:extLst>
      <p:ext uri="{BB962C8B-B14F-4D97-AF65-F5344CB8AC3E}">
        <p14:creationId xmlns:p14="http://schemas.microsoft.com/office/powerpoint/2010/main" val="3202531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10AB4-B093-8F47-8470-40AA68663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FCC </a:t>
            </a:r>
            <a:r>
              <a:rPr lang="da-DK" dirty="0" err="1"/>
              <a:t>Detector</a:t>
            </a:r>
            <a:r>
              <a:rPr lang="da-DK" dirty="0"/>
              <a:t> </a:t>
            </a:r>
            <a:r>
              <a:rPr lang="da-DK" dirty="0" err="1"/>
              <a:t>concepts</a:t>
            </a:r>
            <a:endParaRPr lang="da-DK" dirty="0"/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EE580C9B-B418-A842-A24D-C77D8E96A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940" y="4701029"/>
            <a:ext cx="4191000" cy="1287234"/>
          </a:xfrm>
        </p:spPr>
        <p:txBody>
          <a:bodyPr/>
          <a:lstStyle/>
          <a:p>
            <a:r>
              <a:rPr lang="da-DK" dirty="0"/>
              <a:t>All </a:t>
            </a:r>
            <a:r>
              <a:rPr lang="da-DK" dirty="0" err="1"/>
              <a:t>concepts</a:t>
            </a:r>
            <a:r>
              <a:rPr lang="da-DK" dirty="0"/>
              <a:t> </a:t>
            </a:r>
            <a:r>
              <a:rPr lang="da-DK" dirty="0" err="1"/>
              <a:t>fitting</a:t>
            </a:r>
            <a:r>
              <a:rPr lang="da-DK" dirty="0"/>
              <a:t> </a:t>
            </a:r>
            <a:r>
              <a:rPr lang="da-DK" dirty="0" err="1"/>
              <a:t>inside</a:t>
            </a:r>
            <a:r>
              <a:rPr lang="da-DK" dirty="0"/>
              <a:t> </a:t>
            </a:r>
            <a:r>
              <a:rPr lang="da-DK" dirty="0" err="1"/>
              <a:t>typical</a:t>
            </a:r>
            <a:r>
              <a:rPr lang="da-DK" dirty="0"/>
              <a:t> </a:t>
            </a:r>
            <a:r>
              <a:rPr lang="da-DK" dirty="0" err="1"/>
              <a:t>e+e</a:t>
            </a:r>
            <a:r>
              <a:rPr lang="da-DK" dirty="0"/>
              <a:t>- 12x12 m </a:t>
            </a:r>
            <a:r>
              <a:rPr lang="da-DK" dirty="0" err="1"/>
              <a:t>envolope</a:t>
            </a:r>
            <a:endParaRPr lang="da-DK" dirty="0"/>
          </a:p>
          <a:p>
            <a:r>
              <a:rPr lang="da-DK" dirty="0" err="1"/>
              <a:t>Tentatively</a:t>
            </a:r>
            <a:r>
              <a:rPr lang="da-DK" dirty="0"/>
              <a:t>, </a:t>
            </a:r>
            <a:r>
              <a:rPr lang="da-DK" dirty="0" err="1"/>
              <a:t>assume</a:t>
            </a:r>
            <a:r>
              <a:rPr lang="da-DK" dirty="0"/>
              <a:t> </a:t>
            </a:r>
            <a:r>
              <a:rPr lang="da-DK" dirty="0" err="1"/>
              <a:t>that</a:t>
            </a:r>
            <a:r>
              <a:rPr lang="da-DK" dirty="0"/>
              <a:t> </a:t>
            </a:r>
            <a:r>
              <a:rPr lang="da-DK" dirty="0" err="1"/>
              <a:t>largest</a:t>
            </a:r>
            <a:r>
              <a:rPr lang="da-DK" dirty="0"/>
              <a:t> single </a:t>
            </a:r>
            <a:r>
              <a:rPr lang="da-DK" dirty="0" err="1"/>
              <a:t>piece</a:t>
            </a:r>
            <a:r>
              <a:rPr lang="da-DK" dirty="0"/>
              <a:t> is </a:t>
            </a:r>
            <a:r>
              <a:rPr lang="da-DK" dirty="0" err="1"/>
              <a:t>cryostat</a:t>
            </a:r>
            <a:endParaRPr lang="da-DK" dirty="0"/>
          </a:p>
          <a:p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A334E0-8D7E-4743-9336-BD501A781A6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a-DK" altLang="en-US"/>
              <a:t>16 Sep, 2022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ABA5EC-9EFD-E842-A255-F74CC3FA95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CE + TI Preparation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6AA63-CD7A-4049-80E8-715CCA1D94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10BC82-46B1-2649-B769-F9A8D6A1365F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03777C-F186-6246-A0C5-72D88DAB0C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284" y="990600"/>
            <a:ext cx="2279316" cy="228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84140F-CA18-914F-B510-6EA2D01BDD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1" y="990600"/>
            <a:ext cx="2750423" cy="2209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189AFB-2753-7946-8B3C-B1876AAF92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6283" y="998037"/>
            <a:ext cx="2387148" cy="1981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8ECC4A9-6905-4E4B-96DF-F95EE570D777}"/>
              </a:ext>
            </a:extLst>
          </p:cNvPr>
          <p:cNvSpPr txBox="1"/>
          <p:nvPr/>
        </p:nvSpPr>
        <p:spPr>
          <a:xfrm>
            <a:off x="1820892" y="539234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CLD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2792D7-9B79-474A-8F80-7A9E64311751}"/>
              </a:ext>
            </a:extLst>
          </p:cNvPr>
          <p:cNvSpPr txBox="1"/>
          <p:nvPr/>
        </p:nvSpPr>
        <p:spPr>
          <a:xfrm>
            <a:off x="5692648" y="539234"/>
            <a:ext cx="627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IDEA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0AB7D5-7C91-9B40-B3F1-908B3EE77520}"/>
              </a:ext>
            </a:extLst>
          </p:cNvPr>
          <p:cNvSpPr txBox="1"/>
          <p:nvPr/>
        </p:nvSpPr>
        <p:spPr>
          <a:xfrm>
            <a:off x="8565053" y="539234"/>
            <a:ext cx="2549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Noble Liquid ECAL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EFEA8FD-6C79-5940-9629-60B56F1549DC}"/>
              </a:ext>
            </a:extLst>
          </p:cNvPr>
          <p:cNvCxnSpPr>
            <a:cxnSpLocks/>
          </p:cNvCxnSpPr>
          <p:nvPr/>
        </p:nvCxnSpPr>
        <p:spPr bwMode="auto">
          <a:xfrm>
            <a:off x="8686800" y="3068708"/>
            <a:ext cx="2346631" cy="1890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65CF98A-6606-F641-8EF4-CE09100EF1C1}"/>
              </a:ext>
            </a:extLst>
          </p:cNvPr>
          <p:cNvCxnSpPr>
            <a:cxnSpLocks/>
          </p:cNvCxnSpPr>
          <p:nvPr/>
        </p:nvCxnSpPr>
        <p:spPr bwMode="auto">
          <a:xfrm flipV="1">
            <a:off x="11114662" y="1033158"/>
            <a:ext cx="1" cy="1882868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12D1F1C-88DA-5047-91D0-C38BFFB92C2B}"/>
              </a:ext>
            </a:extLst>
          </p:cNvPr>
          <p:cNvSpPr txBox="1"/>
          <p:nvPr/>
        </p:nvSpPr>
        <p:spPr>
          <a:xfrm>
            <a:off x="9628774" y="3001233"/>
            <a:ext cx="42216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a-DK" sz="1050" dirty="0">
                <a:latin typeface="Calibri" panose="020F0502020204030204" pitchFamily="34" charset="0"/>
                <a:cs typeface="Calibri" panose="020F0502020204030204" pitchFamily="34" charset="0"/>
              </a:rPr>
              <a:t>6 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1AE098-65A7-4D42-8160-C4B6A8347EBC}"/>
              </a:ext>
            </a:extLst>
          </p:cNvPr>
          <p:cNvSpPr txBox="1"/>
          <p:nvPr/>
        </p:nvSpPr>
        <p:spPr>
          <a:xfrm rot="16200000">
            <a:off x="10949307" y="1795559"/>
            <a:ext cx="42216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a-DK" sz="1050" dirty="0">
                <a:latin typeface="Calibri" panose="020F0502020204030204" pitchFamily="34" charset="0"/>
                <a:cs typeface="Calibri" panose="020F0502020204030204" pitchFamily="34" charset="0"/>
              </a:rPr>
              <a:t>5 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38F2817-704E-1045-89A6-656C9D503643}"/>
              </a:ext>
            </a:extLst>
          </p:cNvPr>
          <p:cNvSpPr txBox="1"/>
          <p:nvPr/>
        </p:nvSpPr>
        <p:spPr>
          <a:xfrm>
            <a:off x="844396" y="3358634"/>
            <a:ext cx="24931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Cryostat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Outer diameter: 8.55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Length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              :    7.4 m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FC02C3A-16C7-BD41-BE10-40C55A67A314}"/>
              </a:ext>
            </a:extLst>
          </p:cNvPr>
          <p:cNvSpPr txBox="1"/>
          <p:nvPr/>
        </p:nvSpPr>
        <p:spPr>
          <a:xfrm>
            <a:off x="4790446" y="3298681"/>
            <a:ext cx="23536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Cryostat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Outer diameter: 4.8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Length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              : 6.0 m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1D3AB34-D685-FD42-80D1-D92D4DDAC85C}"/>
              </a:ext>
            </a:extLst>
          </p:cNvPr>
          <p:cNvSpPr txBox="1"/>
          <p:nvPr/>
        </p:nvSpPr>
        <p:spPr>
          <a:xfrm>
            <a:off x="8676758" y="3272671"/>
            <a:ext cx="2347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Cryostat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Outer diameter: ~6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Length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              : ~6 m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14FC901-A259-2E47-AA6C-7C3CA12C6B16}"/>
              </a:ext>
            </a:extLst>
          </p:cNvPr>
          <p:cNvSpPr/>
          <p:nvPr/>
        </p:nvSpPr>
        <p:spPr bwMode="auto">
          <a:xfrm>
            <a:off x="685800" y="526972"/>
            <a:ext cx="2895600" cy="370649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a-DK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D850E7B-97DF-F04C-8F42-9CD701226DCD}"/>
              </a:ext>
            </a:extLst>
          </p:cNvPr>
          <p:cNvSpPr/>
          <p:nvPr/>
        </p:nvSpPr>
        <p:spPr bwMode="auto">
          <a:xfrm>
            <a:off x="4752325" y="526972"/>
            <a:ext cx="2895600" cy="370649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a-DK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CA09820-D818-1443-B67D-B9C04A5C6023}"/>
              </a:ext>
            </a:extLst>
          </p:cNvPr>
          <p:cNvSpPr/>
          <p:nvPr/>
        </p:nvSpPr>
        <p:spPr bwMode="auto">
          <a:xfrm>
            <a:off x="8402581" y="526972"/>
            <a:ext cx="2895600" cy="370649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a-DK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FBA1FE4-C0C1-9444-9217-60F83603FADA}"/>
              </a:ext>
            </a:extLst>
          </p:cNvPr>
          <p:cNvSpPr txBox="1"/>
          <p:nvPr/>
        </p:nvSpPr>
        <p:spPr>
          <a:xfrm>
            <a:off x="4636911" y="4783838"/>
            <a:ext cx="3367076" cy="1323439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comparison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, CMS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cryostat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Outer diameter:  7.2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Length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              :  12.5 m</a:t>
            </a:r>
          </a:p>
          <a:p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CDF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cryostat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wider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by 1.3 m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than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CMS</a:t>
            </a:r>
          </a:p>
          <a:p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Transportation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?!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Build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on site?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2AEE4F44-7697-7C45-88FB-06544FF9B1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2427" y="4438713"/>
            <a:ext cx="3094208" cy="2013691"/>
          </a:xfrm>
          <a:prstGeom prst="rect">
            <a:avLst/>
          </a:prstGeom>
          <a:ln>
            <a:solidFill>
              <a:schemeClr val="accent4"/>
            </a:solidFill>
          </a:ln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2E97B7F-A06D-6D45-BC81-2B7F753EB5AD}"/>
              </a:ext>
            </a:extLst>
          </p:cNvPr>
          <p:cNvCxnSpPr>
            <a:cxnSpLocks/>
          </p:cNvCxnSpPr>
          <p:nvPr/>
        </p:nvCxnSpPr>
        <p:spPr bwMode="auto">
          <a:xfrm>
            <a:off x="3725092" y="4303242"/>
            <a:ext cx="739848" cy="39778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triangle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582323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50128-0F0E-C644-BCF1-BD09D617C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FCC-</a:t>
            </a:r>
            <a:r>
              <a:rPr lang="da-DK" dirty="0" err="1"/>
              <a:t>ee</a:t>
            </a:r>
            <a:r>
              <a:rPr lang="da-DK" dirty="0"/>
              <a:t> </a:t>
            </a:r>
            <a:r>
              <a:rPr lang="da-DK" dirty="0" err="1"/>
              <a:t>Cavern</a:t>
            </a:r>
            <a:r>
              <a:rPr lang="da-DK" dirty="0"/>
              <a:t> </a:t>
            </a:r>
            <a:r>
              <a:rPr lang="da-DK" dirty="0" err="1"/>
              <a:t>Needs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5DB62-1EEB-A447-A07B-739FFD50C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000" dirty="0"/>
              <a:t>It is </a:t>
            </a:r>
            <a:r>
              <a:rPr lang="da-DK" sz="2000" dirty="0" err="1"/>
              <a:t>estimated</a:t>
            </a:r>
            <a:r>
              <a:rPr lang="da-DK" sz="2000" dirty="0"/>
              <a:t> </a:t>
            </a:r>
            <a:r>
              <a:rPr lang="da-DK" sz="2000" dirty="0" err="1"/>
              <a:t>that</a:t>
            </a:r>
            <a:r>
              <a:rPr lang="da-DK" sz="2000" dirty="0"/>
              <a:t> a FCC-</a:t>
            </a:r>
            <a:r>
              <a:rPr lang="da-DK" sz="2000" dirty="0" err="1"/>
              <a:t>ee</a:t>
            </a:r>
            <a:r>
              <a:rPr lang="da-DK" sz="2000" dirty="0"/>
              <a:t> </a:t>
            </a:r>
            <a:r>
              <a:rPr lang="da-DK" sz="2000" dirty="0" err="1"/>
              <a:t>detector</a:t>
            </a:r>
            <a:r>
              <a:rPr lang="da-DK" sz="2000" dirty="0"/>
              <a:t> </a:t>
            </a:r>
            <a:r>
              <a:rPr lang="da-DK" sz="2000" dirty="0" err="1"/>
              <a:t>including</a:t>
            </a:r>
            <a:r>
              <a:rPr lang="da-DK" sz="2000" dirty="0"/>
              <a:t> all services (</a:t>
            </a:r>
            <a:r>
              <a:rPr lang="da-DK" sz="2000" dirty="0" err="1"/>
              <a:t>cooling</a:t>
            </a:r>
            <a:r>
              <a:rPr lang="da-DK" sz="2000" dirty="0"/>
              <a:t> </a:t>
            </a:r>
            <a:r>
              <a:rPr lang="da-DK" sz="2000" dirty="0" err="1"/>
              <a:t>plants</a:t>
            </a:r>
            <a:r>
              <a:rPr lang="da-DK" sz="2000" dirty="0"/>
              <a:t>, </a:t>
            </a:r>
            <a:r>
              <a:rPr lang="da-DK" sz="2000" dirty="0" err="1"/>
              <a:t>cryo</a:t>
            </a:r>
            <a:r>
              <a:rPr lang="da-DK" sz="2000" dirty="0"/>
              <a:t> </a:t>
            </a:r>
            <a:r>
              <a:rPr lang="da-DK" sz="2000" dirty="0" err="1"/>
              <a:t>cold</a:t>
            </a:r>
            <a:r>
              <a:rPr lang="da-DK" sz="2000" dirty="0"/>
              <a:t> </a:t>
            </a:r>
            <a:r>
              <a:rPr lang="da-DK" sz="2000" dirty="0" err="1"/>
              <a:t>box</a:t>
            </a:r>
            <a:r>
              <a:rPr lang="da-DK" sz="2000" dirty="0"/>
              <a:t>, gas systems, </a:t>
            </a:r>
            <a:r>
              <a:rPr lang="da-DK" sz="2000" dirty="0" err="1"/>
              <a:t>electronics</a:t>
            </a:r>
            <a:r>
              <a:rPr lang="da-DK" sz="2000" dirty="0"/>
              <a:t> barracks) </a:t>
            </a:r>
            <a:r>
              <a:rPr lang="da-DK" sz="2000" dirty="0" err="1"/>
              <a:t>would</a:t>
            </a:r>
            <a:r>
              <a:rPr lang="da-DK" sz="2000" dirty="0"/>
              <a:t> </a:t>
            </a:r>
            <a:r>
              <a:rPr lang="da-DK" sz="2000" dirty="0" err="1"/>
              <a:t>fit</a:t>
            </a:r>
            <a:r>
              <a:rPr lang="da-DK" sz="2000" dirty="0"/>
              <a:t> </a:t>
            </a:r>
            <a:r>
              <a:rPr lang="da-DK" sz="2000" dirty="0" err="1"/>
              <a:t>inside</a:t>
            </a:r>
            <a:r>
              <a:rPr lang="da-DK" sz="2000" dirty="0"/>
              <a:t> the </a:t>
            </a:r>
            <a:r>
              <a:rPr lang="da-DK" sz="2000" dirty="0" err="1"/>
              <a:t>cavern</a:t>
            </a:r>
            <a:r>
              <a:rPr lang="da-DK" sz="2000" dirty="0"/>
              <a:t> of the FCC-hh reference </a:t>
            </a:r>
            <a:r>
              <a:rPr lang="da-DK" sz="2000" dirty="0" err="1"/>
              <a:t>detector</a:t>
            </a:r>
            <a:r>
              <a:rPr lang="da-DK" sz="2000" dirty="0"/>
              <a:t> (66m x 35m x 35m) [and </a:t>
            </a:r>
            <a:r>
              <a:rPr lang="da-DK" sz="2000" dirty="0" err="1"/>
              <a:t>probably</a:t>
            </a:r>
            <a:r>
              <a:rPr lang="da-DK" sz="2000" dirty="0"/>
              <a:t> </a:t>
            </a:r>
            <a:r>
              <a:rPr lang="da-DK" sz="2000" dirty="0" err="1"/>
              <a:t>even</a:t>
            </a:r>
            <a:r>
              <a:rPr lang="da-DK" sz="2000" dirty="0"/>
              <a:t> </a:t>
            </a:r>
            <a:r>
              <a:rPr lang="da-DK" sz="2000" dirty="0" err="1"/>
              <a:t>inside</a:t>
            </a:r>
            <a:r>
              <a:rPr lang="da-DK" sz="2000" dirty="0"/>
              <a:t> a </a:t>
            </a:r>
            <a:r>
              <a:rPr lang="da-DK" sz="2000" dirty="0" err="1"/>
              <a:t>somewhat</a:t>
            </a:r>
            <a:r>
              <a:rPr lang="da-DK" sz="2000" dirty="0"/>
              <a:t> smaller </a:t>
            </a:r>
            <a:r>
              <a:rPr lang="da-DK" sz="2000" dirty="0" err="1"/>
              <a:t>cavern</a:t>
            </a:r>
            <a:r>
              <a:rPr lang="da-DK" sz="2000" dirty="0"/>
              <a:t> </a:t>
            </a:r>
            <a:r>
              <a:rPr lang="da-DK" sz="2000" dirty="0" err="1"/>
              <a:t>corresponding</a:t>
            </a:r>
            <a:r>
              <a:rPr lang="da-DK" sz="2000" dirty="0"/>
              <a:t> a </a:t>
            </a:r>
            <a:r>
              <a:rPr lang="da-DK" sz="2000" dirty="0" err="1"/>
              <a:t>typical</a:t>
            </a:r>
            <a:r>
              <a:rPr lang="da-DK" sz="2000" dirty="0"/>
              <a:t> LEP </a:t>
            </a:r>
            <a:r>
              <a:rPr lang="da-DK" sz="2000" dirty="0" err="1"/>
              <a:t>detector</a:t>
            </a:r>
            <a:r>
              <a:rPr lang="da-DK" sz="2000" dirty="0"/>
              <a:t> (70m x 20m x 20m)]</a:t>
            </a:r>
          </a:p>
          <a:p>
            <a:pPr lvl="1"/>
            <a:r>
              <a:rPr lang="da-DK" sz="1800" dirty="0"/>
              <a:t>Have to check </a:t>
            </a:r>
            <a:r>
              <a:rPr lang="da-DK" sz="1800" dirty="0" err="1"/>
              <a:t>whether</a:t>
            </a:r>
            <a:r>
              <a:rPr lang="da-DK" sz="1800" dirty="0"/>
              <a:t> radiation </a:t>
            </a:r>
            <a:r>
              <a:rPr lang="da-DK" sz="1800" dirty="0" err="1"/>
              <a:t>levels</a:t>
            </a:r>
            <a:r>
              <a:rPr lang="da-DK" sz="1800" dirty="0"/>
              <a:t> </a:t>
            </a:r>
            <a:r>
              <a:rPr lang="da-DK" sz="1800" dirty="0" err="1"/>
              <a:t>are</a:t>
            </a:r>
            <a:r>
              <a:rPr lang="da-DK" sz="1800" dirty="0"/>
              <a:t> </a:t>
            </a:r>
            <a:r>
              <a:rPr lang="da-DK" sz="1800" dirty="0" err="1"/>
              <a:t>low</a:t>
            </a:r>
            <a:r>
              <a:rPr lang="da-DK" sz="1800" dirty="0"/>
              <a:t> </a:t>
            </a:r>
            <a:r>
              <a:rPr lang="da-DK" sz="1800" dirty="0" err="1"/>
              <a:t>enough</a:t>
            </a:r>
            <a:r>
              <a:rPr lang="da-DK" sz="1800" dirty="0"/>
              <a:t> for </a:t>
            </a:r>
            <a:r>
              <a:rPr lang="da-DK" sz="1800" dirty="0" err="1"/>
              <a:t>cohabitation</a:t>
            </a:r>
            <a:r>
              <a:rPr lang="da-DK" sz="1800" dirty="0"/>
              <a:t> of </a:t>
            </a:r>
            <a:r>
              <a:rPr lang="da-DK" sz="1800" dirty="0" err="1"/>
              <a:t>detector</a:t>
            </a:r>
            <a:r>
              <a:rPr lang="da-DK" sz="1800" dirty="0"/>
              <a:t> and services (</a:t>
            </a:r>
            <a:r>
              <a:rPr lang="da-DK" sz="1800" dirty="0" err="1"/>
              <a:t>incl</a:t>
            </a:r>
            <a:r>
              <a:rPr lang="da-DK" sz="1800" dirty="0"/>
              <a:t>. </a:t>
            </a:r>
            <a:r>
              <a:rPr lang="da-DK" sz="1800" dirty="0" err="1"/>
              <a:t>people</a:t>
            </a:r>
            <a:r>
              <a:rPr lang="da-DK" sz="1800" dirty="0"/>
              <a:t>) in the same </a:t>
            </a:r>
            <a:r>
              <a:rPr lang="da-DK" sz="1800" dirty="0" err="1"/>
              <a:t>cavern</a:t>
            </a:r>
            <a:r>
              <a:rPr lang="da-DK" sz="1800" dirty="0"/>
              <a:t>.</a:t>
            </a:r>
          </a:p>
          <a:p>
            <a:pPr lvl="2"/>
            <a:r>
              <a:rPr lang="da-DK" sz="1800" dirty="0" err="1"/>
              <a:t>LHCb</a:t>
            </a:r>
            <a:r>
              <a:rPr lang="da-DK" sz="1800" dirty="0"/>
              <a:t> </a:t>
            </a:r>
            <a:r>
              <a:rPr lang="da-DK" sz="1800" dirty="0" err="1"/>
              <a:t>readout</a:t>
            </a:r>
            <a:r>
              <a:rPr lang="da-DK" sz="1800" dirty="0"/>
              <a:t> </a:t>
            </a:r>
            <a:r>
              <a:rPr lang="da-DK" sz="1800" dirty="0" err="1"/>
              <a:t>electronics</a:t>
            </a:r>
            <a:r>
              <a:rPr lang="da-DK" sz="1800" dirty="0"/>
              <a:t> is in </a:t>
            </a:r>
            <a:r>
              <a:rPr lang="da-DK" sz="1800" dirty="0" err="1"/>
              <a:t>detector</a:t>
            </a:r>
            <a:r>
              <a:rPr lang="da-DK" sz="1800" dirty="0"/>
              <a:t> </a:t>
            </a:r>
            <a:r>
              <a:rPr lang="da-DK" sz="1800" dirty="0" err="1"/>
              <a:t>cavern</a:t>
            </a:r>
            <a:r>
              <a:rPr lang="da-DK" sz="1800" dirty="0"/>
              <a:t> </a:t>
            </a:r>
            <a:r>
              <a:rPr lang="da-DK" sz="1800" dirty="0" err="1"/>
              <a:t>behind</a:t>
            </a:r>
            <a:r>
              <a:rPr lang="da-DK" sz="1800" dirty="0"/>
              <a:t> </a:t>
            </a:r>
            <a:r>
              <a:rPr lang="da-DK" sz="1800" dirty="0" err="1"/>
              <a:t>brick</a:t>
            </a:r>
            <a:r>
              <a:rPr lang="da-DK" sz="1800" dirty="0"/>
              <a:t> wall. </a:t>
            </a:r>
            <a:r>
              <a:rPr lang="da-DK" sz="1800" dirty="0" err="1"/>
              <a:t>Similar</a:t>
            </a:r>
            <a:r>
              <a:rPr lang="da-DK" sz="1800" dirty="0"/>
              <a:t> rate as </a:t>
            </a:r>
            <a:r>
              <a:rPr lang="da-DK" sz="1800" dirty="0" err="1"/>
              <a:t>Tera</a:t>
            </a:r>
            <a:r>
              <a:rPr lang="da-DK" sz="1800" dirty="0"/>
              <a:t>-Z and with </a:t>
            </a:r>
            <a:r>
              <a:rPr lang="da-DK" sz="1800" dirty="0" err="1"/>
              <a:t>higher</a:t>
            </a:r>
            <a:r>
              <a:rPr lang="da-DK" sz="1800" dirty="0"/>
              <a:t> </a:t>
            </a:r>
            <a:r>
              <a:rPr lang="da-DK" sz="1800" dirty="0" err="1"/>
              <a:t>particicle</a:t>
            </a:r>
            <a:r>
              <a:rPr lang="da-DK" sz="1800" dirty="0"/>
              <a:t> </a:t>
            </a:r>
            <a:r>
              <a:rPr lang="da-DK" sz="1800" dirty="0" err="1"/>
              <a:t>multiplicity</a:t>
            </a:r>
            <a:endParaRPr lang="da-DK" sz="1800" dirty="0"/>
          </a:p>
          <a:p>
            <a:pPr lvl="1"/>
            <a:r>
              <a:rPr lang="da-DK" sz="1800" dirty="0"/>
              <a:t>The </a:t>
            </a:r>
            <a:r>
              <a:rPr lang="da-DK" sz="1800" dirty="0" err="1"/>
              <a:t>innermost</a:t>
            </a:r>
            <a:r>
              <a:rPr lang="da-DK" sz="1800" dirty="0"/>
              <a:t> part of the FCC-</a:t>
            </a:r>
            <a:r>
              <a:rPr lang="da-DK" sz="1800" dirty="0" err="1"/>
              <a:t>ee</a:t>
            </a:r>
            <a:r>
              <a:rPr lang="da-DK" sz="1800" dirty="0"/>
              <a:t> </a:t>
            </a:r>
            <a:r>
              <a:rPr lang="da-DK" sz="1800" dirty="0" err="1"/>
              <a:t>detectors</a:t>
            </a:r>
            <a:r>
              <a:rPr lang="da-DK" sz="1800" dirty="0"/>
              <a:t> (</a:t>
            </a:r>
            <a:r>
              <a:rPr lang="da-DK" sz="1800" dirty="0" err="1"/>
              <a:t>beam</a:t>
            </a:r>
            <a:r>
              <a:rPr lang="da-DK" sz="1800" dirty="0"/>
              <a:t> </a:t>
            </a:r>
            <a:r>
              <a:rPr lang="da-DK" sz="1800" dirty="0" err="1"/>
              <a:t>pipe</a:t>
            </a:r>
            <a:r>
              <a:rPr lang="da-DK" sz="1800" dirty="0"/>
              <a:t>, </a:t>
            </a:r>
            <a:r>
              <a:rPr lang="da-DK" sz="1800" dirty="0" err="1"/>
              <a:t>vertex</a:t>
            </a:r>
            <a:r>
              <a:rPr lang="da-DK" sz="1800" dirty="0"/>
              <a:t> </a:t>
            </a:r>
            <a:r>
              <a:rPr lang="da-DK" sz="1800" dirty="0" err="1"/>
              <a:t>detector</a:t>
            </a:r>
            <a:r>
              <a:rPr lang="da-DK" sz="1800" dirty="0"/>
              <a:t>, </a:t>
            </a:r>
            <a:r>
              <a:rPr lang="da-DK" sz="1800" dirty="0" err="1"/>
              <a:t>luminosity</a:t>
            </a:r>
            <a:r>
              <a:rPr lang="da-DK" sz="1800" dirty="0"/>
              <a:t> monitors, </a:t>
            </a:r>
            <a:r>
              <a:rPr lang="da-DK" sz="1800" dirty="0" err="1"/>
              <a:t>etc</a:t>
            </a:r>
            <a:r>
              <a:rPr lang="da-DK" sz="1800" dirty="0"/>
              <a:t>) </a:t>
            </a:r>
            <a:r>
              <a:rPr lang="da-DK" sz="1800" dirty="0" err="1"/>
              <a:t>may</a:t>
            </a:r>
            <a:r>
              <a:rPr lang="da-DK" sz="1800" dirty="0"/>
              <a:t> </a:t>
            </a:r>
            <a:r>
              <a:rPr lang="da-DK" sz="1800" dirty="0" err="1"/>
              <a:t>be</a:t>
            </a:r>
            <a:r>
              <a:rPr lang="da-DK" sz="1800" dirty="0"/>
              <a:t> </a:t>
            </a:r>
            <a:r>
              <a:rPr lang="da-DK" sz="1800" dirty="0" err="1"/>
              <a:t>installed</a:t>
            </a:r>
            <a:r>
              <a:rPr lang="da-DK" sz="1800" dirty="0"/>
              <a:t> </a:t>
            </a:r>
            <a:r>
              <a:rPr lang="da-DK" sz="1800" dirty="0" err="1"/>
              <a:t>inside</a:t>
            </a:r>
            <a:r>
              <a:rPr lang="da-DK" sz="1800" dirty="0"/>
              <a:t> small radius support tube and </a:t>
            </a:r>
            <a:r>
              <a:rPr lang="da-DK" sz="1800" dirty="0" err="1"/>
              <a:t>guided</a:t>
            </a:r>
            <a:r>
              <a:rPr lang="da-DK" sz="1800" dirty="0"/>
              <a:t> </a:t>
            </a:r>
            <a:r>
              <a:rPr lang="da-DK" sz="1800" dirty="0" err="1"/>
              <a:t>into</a:t>
            </a:r>
            <a:r>
              <a:rPr lang="da-DK" sz="1800" dirty="0"/>
              <a:t> the </a:t>
            </a:r>
            <a:r>
              <a:rPr lang="da-DK" sz="1800" dirty="0" err="1"/>
              <a:t>main</a:t>
            </a:r>
            <a:r>
              <a:rPr lang="da-DK" sz="1800" dirty="0"/>
              <a:t> </a:t>
            </a:r>
            <a:r>
              <a:rPr lang="da-DK" sz="1800" dirty="0" err="1"/>
              <a:t>detector</a:t>
            </a:r>
            <a:r>
              <a:rPr lang="da-DK" sz="1800" dirty="0"/>
              <a:t> on </a:t>
            </a:r>
            <a:r>
              <a:rPr lang="da-DK" sz="1800" dirty="0" err="1"/>
              <a:t>rails</a:t>
            </a:r>
            <a:r>
              <a:rPr lang="da-DK" sz="1800" dirty="0"/>
              <a:t>. </a:t>
            </a:r>
            <a:r>
              <a:rPr lang="da-DK" sz="1800" dirty="0" err="1"/>
              <a:t>Important</a:t>
            </a:r>
            <a:r>
              <a:rPr lang="da-DK" sz="1800" dirty="0"/>
              <a:t> to have and </a:t>
            </a:r>
            <a:r>
              <a:rPr lang="da-DK" sz="1800" dirty="0" err="1"/>
              <a:t>extra</a:t>
            </a:r>
            <a:r>
              <a:rPr lang="da-DK" sz="1800" dirty="0"/>
              <a:t> </a:t>
            </a:r>
            <a:r>
              <a:rPr lang="da-DK" sz="1800" dirty="0" err="1"/>
              <a:t>detector</a:t>
            </a:r>
            <a:r>
              <a:rPr lang="da-DK" sz="1800" dirty="0"/>
              <a:t> </a:t>
            </a:r>
            <a:r>
              <a:rPr lang="da-DK" sz="1800" dirty="0" err="1"/>
              <a:t>length</a:t>
            </a:r>
            <a:r>
              <a:rPr lang="da-DK" sz="1800" dirty="0"/>
              <a:t> </a:t>
            </a:r>
            <a:r>
              <a:rPr lang="da-DK" sz="1800" dirty="0" err="1"/>
              <a:t>available</a:t>
            </a:r>
            <a:r>
              <a:rPr lang="da-DK" sz="1800" dirty="0"/>
              <a:t> at </a:t>
            </a:r>
            <a:r>
              <a:rPr lang="da-DK" sz="1800" dirty="0" err="1"/>
              <a:t>one</a:t>
            </a:r>
            <a:r>
              <a:rPr lang="da-DK" sz="1800" dirty="0"/>
              <a:t> end of the </a:t>
            </a:r>
            <a:r>
              <a:rPr lang="da-DK" sz="1800" dirty="0" err="1"/>
              <a:t>detector</a:t>
            </a:r>
            <a:r>
              <a:rPr lang="da-DK" sz="1800" dirty="0"/>
              <a:t> for </a:t>
            </a:r>
            <a:r>
              <a:rPr lang="da-DK" sz="1800" dirty="0" err="1"/>
              <a:t>this</a:t>
            </a:r>
            <a:r>
              <a:rPr lang="da-DK" sz="1800" dirty="0"/>
              <a:t> operation.</a:t>
            </a:r>
          </a:p>
          <a:p>
            <a:pPr lvl="1"/>
            <a:r>
              <a:rPr lang="da-DK" sz="1800" dirty="0"/>
              <a:t>FCC-hh </a:t>
            </a:r>
            <a:r>
              <a:rPr lang="da-DK" sz="1800" dirty="0" err="1"/>
              <a:t>caverns</a:t>
            </a:r>
            <a:r>
              <a:rPr lang="da-DK" sz="1800" dirty="0"/>
              <a:t> have </a:t>
            </a:r>
            <a:r>
              <a:rPr lang="da-DK" sz="1800" dirty="0" err="1"/>
              <a:t>their</a:t>
            </a:r>
            <a:r>
              <a:rPr lang="da-DK" sz="1800" dirty="0"/>
              <a:t> </a:t>
            </a:r>
            <a:r>
              <a:rPr lang="da-DK" sz="1800" dirty="0" err="1"/>
              <a:t>length</a:t>
            </a:r>
            <a:r>
              <a:rPr lang="da-DK" sz="1800" dirty="0"/>
              <a:t> </a:t>
            </a:r>
            <a:r>
              <a:rPr lang="da-DK" sz="1800" dirty="0" err="1"/>
              <a:t>direction</a:t>
            </a:r>
            <a:r>
              <a:rPr lang="da-DK" sz="1800" dirty="0"/>
              <a:t> parallel to the </a:t>
            </a:r>
            <a:r>
              <a:rPr lang="da-DK" sz="1800" dirty="0" err="1"/>
              <a:t>beam</a:t>
            </a:r>
            <a:r>
              <a:rPr lang="da-DK" sz="1800" dirty="0"/>
              <a:t>. If </a:t>
            </a:r>
            <a:r>
              <a:rPr lang="da-DK" sz="1800" dirty="0" err="1"/>
              <a:t>there</a:t>
            </a:r>
            <a:r>
              <a:rPr lang="da-DK" sz="1800" dirty="0"/>
              <a:t> </a:t>
            </a:r>
            <a:r>
              <a:rPr lang="da-DK" sz="1800" dirty="0" err="1"/>
              <a:t>will</a:t>
            </a:r>
            <a:r>
              <a:rPr lang="da-DK" sz="1800" dirty="0"/>
              <a:t> </a:t>
            </a:r>
            <a:r>
              <a:rPr lang="da-DK" sz="1800" dirty="0" err="1"/>
              <a:t>be</a:t>
            </a:r>
            <a:r>
              <a:rPr lang="da-DK" sz="1800" dirty="0"/>
              <a:t> </a:t>
            </a:r>
            <a:r>
              <a:rPr lang="da-DK" sz="1800" dirty="0" err="1"/>
              <a:t>dedicated</a:t>
            </a:r>
            <a:r>
              <a:rPr lang="da-DK" sz="1800" dirty="0"/>
              <a:t> FCC-</a:t>
            </a:r>
            <a:r>
              <a:rPr lang="da-DK" sz="1800" dirty="0" err="1"/>
              <a:t>ee</a:t>
            </a:r>
            <a:r>
              <a:rPr lang="da-DK" sz="1800" dirty="0"/>
              <a:t> </a:t>
            </a:r>
            <a:r>
              <a:rPr lang="da-DK" sz="1800" dirty="0" err="1"/>
              <a:t>caverns</a:t>
            </a:r>
            <a:r>
              <a:rPr lang="da-DK" sz="1800" dirty="0"/>
              <a:t>, it </a:t>
            </a:r>
            <a:r>
              <a:rPr lang="da-DK" sz="1800" dirty="0" err="1"/>
              <a:t>could</a:t>
            </a:r>
            <a:r>
              <a:rPr lang="da-DK" sz="1800" dirty="0"/>
              <a:t> </a:t>
            </a:r>
            <a:r>
              <a:rPr lang="da-DK" sz="1800" dirty="0" err="1"/>
              <a:t>be</a:t>
            </a:r>
            <a:r>
              <a:rPr lang="da-DK" sz="1800" dirty="0"/>
              <a:t> </a:t>
            </a:r>
            <a:r>
              <a:rPr lang="da-DK" sz="1800" dirty="0" err="1"/>
              <a:t>considered</a:t>
            </a:r>
            <a:r>
              <a:rPr lang="da-DK" sz="1800" dirty="0"/>
              <a:t> </a:t>
            </a:r>
            <a:r>
              <a:rPr lang="da-DK" sz="1800" dirty="0" err="1"/>
              <a:t>whether</a:t>
            </a:r>
            <a:r>
              <a:rPr lang="da-DK" sz="1800" dirty="0"/>
              <a:t> a </a:t>
            </a:r>
            <a:r>
              <a:rPr lang="da-DK" sz="1800" dirty="0" err="1"/>
              <a:t>perpendicular</a:t>
            </a:r>
            <a:r>
              <a:rPr lang="da-DK" sz="1800" dirty="0"/>
              <a:t> </a:t>
            </a:r>
            <a:r>
              <a:rPr lang="da-DK" sz="1800" dirty="0" err="1"/>
              <a:t>orientation</a:t>
            </a:r>
            <a:r>
              <a:rPr lang="da-DK" sz="1800" dirty="0"/>
              <a:t> (as at LEP and ILC) is </a:t>
            </a:r>
            <a:r>
              <a:rPr lang="da-DK" sz="1800" dirty="0" err="1"/>
              <a:t>advantageous</a:t>
            </a:r>
            <a:r>
              <a:rPr lang="da-DK" sz="1800" dirty="0"/>
              <a:t>.</a:t>
            </a:r>
          </a:p>
          <a:p>
            <a:pPr lvl="1"/>
            <a:r>
              <a:rPr lang="da-DK" sz="1800" dirty="0"/>
              <a:t>Is </a:t>
            </a:r>
            <a:r>
              <a:rPr lang="da-DK" sz="1800" dirty="0" err="1"/>
              <a:t>there</a:t>
            </a:r>
            <a:r>
              <a:rPr lang="da-DK" sz="1800" dirty="0"/>
              <a:t> a </a:t>
            </a:r>
            <a:r>
              <a:rPr lang="da-DK" sz="1800" dirty="0" err="1"/>
              <a:t>need</a:t>
            </a:r>
            <a:r>
              <a:rPr lang="da-DK" sz="1800" dirty="0"/>
              <a:t> for garage positions?</a:t>
            </a:r>
          </a:p>
          <a:p>
            <a:pPr lvl="1"/>
            <a:endParaRPr lang="da-DK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6C929-A99F-4C4F-BA6E-1FB26994EE1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a-DK" altLang="en-US"/>
              <a:t>16 Sep, 2022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5F8791-0AEF-494A-AE4F-E1B05AE834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CE + TI Preparation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1FBF79-055D-6743-811C-5F2D9F00F1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10BC82-46B1-2649-B769-F9A8D6A1365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304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5ADF00-57F8-DD41-9B70-B7DFC7933CE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a-DK" altLang="en-US"/>
              <a:t>16 Sep, 2022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7C1C94-52F9-3449-BF0E-922EC7EC2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CE + TI Preparation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64C32D-018E-BF4D-99FB-F76F33CED1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10BC82-46B1-2649-B769-F9A8D6A1365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DBB9A1-7AAC-9E4D-8341-F914D9325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Booster ring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0AD556-2FFD-EA4B-99F7-13E0A130B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2800" y="485959"/>
            <a:ext cx="4815469" cy="34841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C16C52-9F2D-9B4E-8CEF-E9F228E19F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52"/>
          <a:stretch/>
        </p:blipFill>
        <p:spPr>
          <a:xfrm>
            <a:off x="188536" y="609599"/>
            <a:ext cx="6898064" cy="3528513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4259B81-F809-B545-83DF-E8309A6559B8}"/>
              </a:ext>
            </a:extLst>
          </p:cNvPr>
          <p:cNvCxnSpPr>
            <a:cxnSpLocks/>
          </p:cNvCxnSpPr>
          <p:nvPr/>
        </p:nvCxnSpPr>
        <p:spPr bwMode="auto">
          <a:xfrm>
            <a:off x="188536" y="2209800"/>
            <a:ext cx="354526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275F794-EBCD-A848-9CC5-4006994AA9D6}"/>
              </a:ext>
            </a:extLst>
          </p:cNvPr>
          <p:cNvCxnSpPr>
            <a:cxnSpLocks/>
          </p:cNvCxnSpPr>
          <p:nvPr/>
        </p:nvCxnSpPr>
        <p:spPr bwMode="auto">
          <a:xfrm>
            <a:off x="188536" y="3352800"/>
            <a:ext cx="491686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CD766CFD-2236-0B45-9E0D-E7AC76763F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536" y="4334770"/>
            <a:ext cx="6928127" cy="1403543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3DC7820-BF38-CC45-AFE6-FB7370895DA7}"/>
              </a:ext>
            </a:extLst>
          </p:cNvPr>
          <p:cNvCxnSpPr>
            <a:cxnSpLocks/>
          </p:cNvCxnSpPr>
          <p:nvPr/>
        </p:nvCxnSpPr>
        <p:spPr bwMode="auto">
          <a:xfrm>
            <a:off x="2057400" y="5181600"/>
            <a:ext cx="491686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C5DB62D-DDC1-5344-A715-28AC2C20E632}"/>
              </a:ext>
            </a:extLst>
          </p:cNvPr>
          <p:cNvSpPr txBox="1"/>
          <p:nvPr/>
        </p:nvSpPr>
        <p:spPr>
          <a:xfrm>
            <a:off x="7340600" y="4273659"/>
            <a:ext cx="480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My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understanding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two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collider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rings (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separated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by 1m at +/-30m)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will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enter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cavern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trough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the same tunnel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booster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is 8 m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away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from IP (and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probably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enter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through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a separate tunnel?)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Shielding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booster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ring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seems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problem.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a-DK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EFFCCBD-387D-CD48-B5AC-39C0CF45D6C2}"/>
              </a:ext>
            </a:extLst>
          </p:cNvPr>
          <p:cNvCxnSpPr>
            <a:cxnSpLocks/>
          </p:cNvCxnSpPr>
          <p:nvPr/>
        </p:nvCxnSpPr>
        <p:spPr bwMode="auto">
          <a:xfrm>
            <a:off x="188536" y="3733800"/>
            <a:ext cx="529786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969706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CBCD84-B3E3-FB48-A5E9-4F7408A240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a-DK" altLang="en-US"/>
              <a:t>16 Sep, 2022</a:t>
            </a:r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97597B-D59A-8B4A-B903-16746C9BD2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CE + TI Preparation</a:t>
            </a:r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9761DB-ABEF-DB4F-89F8-2B39AEF626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10BC82-46B1-2649-B769-F9A8D6A1365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E46F476-C712-4347-A4AC-02E401ECC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ILD </a:t>
            </a:r>
            <a:r>
              <a:rPr lang="da-DK" dirty="0" err="1"/>
              <a:t>Stray</a:t>
            </a:r>
            <a:r>
              <a:rPr lang="da-DK" dirty="0"/>
              <a:t> Field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FCCC74-4EEB-3B48-84F2-AACE848D3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69" y="514548"/>
            <a:ext cx="5469964" cy="31361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0C95E1-2E6C-174D-B73F-80A319D3A9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37" y="3650718"/>
            <a:ext cx="5438663" cy="31562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055DBA0-3C54-A249-99A4-28C18C5C7D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486519"/>
            <a:ext cx="5463250" cy="31641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CBA4183-72E3-E84F-BCD8-FA1CC15BF1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4452" y="3716456"/>
            <a:ext cx="5539450" cy="30905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C92AA84-6052-DF4B-8581-358979D8A1B6}"/>
              </a:ext>
            </a:extLst>
          </p:cNvPr>
          <p:cNvSpPr txBox="1"/>
          <p:nvPr/>
        </p:nvSpPr>
        <p:spPr>
          <a:xfrm>
            <a:off x="152400" y="3962400"/>
            <a:ext cx="1977144" cy="338554"/>
          </a:xfrm>
          <a:prstGeom prst="rect">
            <a:avLst/>
          </a:prstGeom>
          <a:solidFill>
            <a:schemeClr val="accent2">
              <a:lumMod val="9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Limited to max 0.01 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C6BD20E-4790-FA47-A821-8505038ADEC4}"/>
              </a:ext>
            </a:extLst>
          </p:cNvPr>
          <p:cNvCxnSpPr>
            <a:cxnSpLocks/>
          </p:cNvCxnSpPr>
          <p:nvPr/>
        </p:nvCxnSpPr>
        <p:spPr bwMode="auto">
          <a:xfrm>
            <a:off x="2809188" y="4817097"/>
            <a:ext cx="5816338" cy="9238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45FE512-112D-444A-99D9-2E693ADE8155}"/>
              </a:ext>
            </a:extLst>
          </p:cNvPr>
          <p:cNvSpPr txBox="1"/>
          <p:nvPr/>
        </p:nvSpPr>
        <p:spPr>
          <a:xfrm>
            <a:off x="4395646" y="4905700"/>
            <a:ext cx="1958806" cy="646331"/>
          </a:xfrm>
          <a:prstGeom prst="rect">
            <a:avLst/>
          </a:prstGeom>
          <a:solidFill>
            <a:schemeClr val="accent2">
              <a:lumMod val="9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~3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mTesla</a:t>
            </a:r>
            <a:endParaRPr lang="da-DK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x10 for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thinner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endParaRPr lang="da-DK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80608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Custom 3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000000"/>
      </a:hlink>
      <a:folHlink>
        <a:srgbClr val="00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 algn="l">
          <a:defRPr sz="1800" dirty="0" err="1" smtClean="0"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heme1">
  <a:themeElements>
    <a:clrScheme name="Custom 3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000000"/>
      </a:hlink>
      <a:folHlink>
        <a:srgbClr val="00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 algn="l">
          <a:defRPr sz="1800" dirty="0" err="1" smtClean="0"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:Templates:Presentations:Generic (Standard)</Template>
  <TotalTime>261161</TotalTime>
  <Words>1106</Words>
  <Application>Microsoft Macintosh PowerPoint</Application>
  <PresentationFormat>Widescreen</PresentationFormat>
  <Paragraphs>158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Calibri</vt:lpstr>
      <vt:lpstr>Calibri Light</vt:lpstr>
      <vt:lpstr>Comic Sans MS</vt:lpstr>
      <vt:lpstr>FG Deanna's Hand</vt:lpstr>
      <vt:lpstr>Times New Roman</vt:lpstr>
      <vt:lpstr>Wingdings</vt:lpstr>
      <vt:lpstr>Zapf Dingbats</vt:lpstr>
      <vt:lpstr>Theme1</vt:lpstr>
      <vt:lpstr>1_Theme1</vt:lpstr>
      <vt:lpstr>PowerPoint Presentation</vt:lpstr>
      <vt:lpstr>LEP Detectors</vt:lpstr>
      <vt:lpstr>Typical experimental cavern at LEP</vt:lpstr>
      <vt:lpstr>ILC Underground Hall</vt:lpstr>
      <vt:lpstr>ILC Detector Assembly</vt:lpstr>
      <vt:lpstr>FCC Detector concepts</vt:lpstr>
      <vt:lpstr>FCC-ee Cavern Needs</vt:lpstr>
      <vt:lpstr>Booster ring</vt:lpstr>
      <vt:lpstr>ILD Stray Field</vt:lpstr>
      <vt:lpstr>Cavern Power Consumption</vt:lpstr>
      <vt:lpstr>Gas &amp; Cryo 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beyond LHC : Experiments</dc:title>
  <dc:subject>HF2012</dc:subject>
  <dc:creator>Patrick Janot</dc:creator>
  <cp:keywords/>
  <dc:description/>
  <cp:lastModifiedBy>Mogens Dam</cp:lastModifiedBy>
  <cp:revision>4326</cp:revision>
  <cp:lastPrinted>2022-05-31T22:54:40Z</cp:lastPrinted>
  <dcterms:created xsi:type="dcterms:W3CDTF">1999-10-11T11:32:56Z</dcterms:created>
  <dcterms:modified xsi:type="dcterms:W3CDTF">2022-09-15T14:52:38Z</dcterms:modified>
  <cp:category/>
</cp:coreProperties>
</file>