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276" r:id="rId2"/>
    <p:sldId id="279" r:id="rId3"/>
    <p:sldId id="278" r:id="rId4"/>
    <p:sldId id="266" r:id="rId5"/>
    <p:sldId id="282" r:id="rId6"/>
    <p:sldId id="281" r:id="rId7"/>
    <p:sldId id="280" r:id="rId8"/>
    <p:sldId id="267" r:id="rId9"/>
    <p:sldId id="283" r:id="rId10"/>
    <p:sldId id="284" r:id="rId11"/>
    <p:sldId id="285" r:id="rId12"/>
    <p:sldId id="286" r:id="rId13"/>
    <p:sldId id="287" r:id="rId14"/>
    <p:sldId id="270" r:id="rId15"/>
    <p:sldId id="288" r:id="rId16"/>
    <p:sldId id="272" r:id="rId17"/>
    <p:sldId id="289" r:id="rId18"/>
    <p:sldId id="277" r:id="rId19"/>
    <p:sldId id="265" r:id="rId2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15FF"/>
    <a:srgbClr val="FF0002"/>
    <a:srgbClr val="5A9AD5"/>
    <a:srgbClr val="C60000"/>
    <a:srgbClr val="006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/>
    <p:restoredTop sz="96925"/>
  </p:normalViewPr>
  <p:slideViewPr>
    <p:cSldViewPr snapToGrid="0" snapToObjects="1">
      <p:cViewPr>
        <p:scale>
          <a:sx n="115" d="100"/>
          <a:sy n="115" d="100"/>
        </p:scale>
        <p:origin x="1184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C44C0-CBA8-E44C-BA38-5A598F4B6760}" type="datetimeFigureOut">
              <a:rPr lang="da-DK" smtClean="0"/>
              <a:t>01.10.2022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0061F-2A9E-184C-9AB0-1045C069FE5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0714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8B2ED-BF22-D04E-854E-91BC1883E8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B0A86B-9F82-804F-A3A6-7012FE6699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0709A-3062-A64F-BA32-1C5258FD2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5651-6192-5A47-B4D9-928620206A34}" type="datetime1">
              <a:rPr lang="da-DK" smtClean="0"/>
              <a:t>01.10.2022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5839E-7B4C-5D4B-852D-B5A454B7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D2769-3797-874E-AD1E-6B49B5514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94278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3F488-B0EB-FA4D-B33A-CEF5F604E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923594-2186-BA46-89A3-B91DD6EE8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4C24A-37AE-FA45-A94F-7E145F6E8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C2F74-A8C2-D248-B989-BC1F149DB3CC}" type="datetime1">
              <a:rPr lang="da-DK" smtClean="0"/>
              <a:t>01.10.2022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2344C-889F-E543-9CBA-A3FFBF430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D4264-7DAC-F94E-9ADD-118F30D65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00050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EB3602-F60E-EF4B-B628-F437CC72C2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18C887-2F13-B04A-BFFF-945D6C4D12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48613-8223-424C-BC3C-66FC1AF93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95C7-1B6F-C34A-981C-944D12265B21}" type="datetime1">
              <a:rPr lang="da-DK" smtClean="0"/>
              <a:t>01.10.2022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DD8EA-2027-3044-987E-189EAC6AE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EDA52-3329-2A46-A3F2-CF13D2DC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20462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CE00D-99C2-604F-8AF9-9A52ADCB8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6315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AEE81-454B-474D-8FAA-D014B53AB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5568"/>
            <a:ext cx="10515600" cy="506139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4190F-2932-0C41-8CF3-FB284373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6F90-FFBF-0B4E-81C0-9E9CB4210FE4}" type="datetime1">
              <a:rPr lang="da-DK" smtClean="0"/>
              <a:t>01.10.2022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ECD48-EDED-6646-A633-6E45BDEEC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AB75-5256-0249-82AB-B0835DB80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2934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DDDA9-300E-6843-8CAC-FAAC34DDF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3E20D-AD82-ED43-98D7-0A9BDE680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EA249-8B79-0641-A620-B8F6A7D9B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D424-FD4F-AB40-8E39-A336087668EE}" type="datetime1">
              <a:rPr lang="da-DK" smtClean="0"/>
              <a:t>01.10.2022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E933D-6501-7D4E-A831-4BD4FB773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1BD10-972F-024D-91E0-6E1461F0E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780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96A83-CA67-2046-ACD0-0BDE7E69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3478C-31EE-484F-919F-315FB7ED61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8176"/>
            <a:ext cx="5181600" cy="47687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5C11D5-7DE6-E341-88D5-925C76734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08176"/>
            <a:ext cx="5181600" cy="47687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BEB5C2-250C-464E-90B5-E83B651E8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55D2-6566-C14C-A022-FC0F5DD2BEE1}" type="datetime1">
              <a:rPr lang="da-DK" smtClean="0"/>
              <a:t>01.10.2022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EB4FC0-DECD-6F42-94D4-624DD0721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B7ECD8-AB33-1346-9C6B-764948C4D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1482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BB89-760F-A649-BFC3-BB329A352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77E025-40A3-2344-BBD4-7791EAA00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15564-1383-F640-9EEA-84C21FA27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4F0E6-1C39-714F-9770-FCA0CD80ED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EB1564-1EC2-7945-BE84-5AC21ABF20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6F600D-D2F2-424A-BB01-C6E4DDDC8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99A3-DDFA-3541-B4F3-1D3C828C18B7}" type="datetime1">
              <a:rPr lang="da-DK" smtClean="0"/>
              <a:t>01.10.2022</a:t>
            </a:fld>
            <a:endParaRPr lang="da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373138-96CB-F946-91D5-D227ADA4A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4E4380-B806-DB43-820C-581F82EA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9392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9BD73-F10E-3C41-A84F-05E791E77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749C2-957C-A140-84A3-B91F427B3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6ACB-D878-7449-9C25-D282C6729629}" type="datetime1">
              <a:rPr lang="da-DK" smtClean="0"/>
              <a:t>01.10.2022</a:t>
            </a:fld>
            <a:endParaRPr lang="da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2973E-4532-3B4E-AFD5-D9EB5499A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5A661-5222-0741-ACDA-AE97AC238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0374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8B5BE4-206A-C447-B988-1254B250C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F79B-81A8-4B48-93BF-EF2075D867EE}" type="datetime1">
              <a:rPr lang="da-DK" smtClean="0"/>
              <a:t>01.10.2022</a:t>
            </a:fld>
            <a:endParaRPr lang="da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DDA14-0667-3940-BD15-F3E86D89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BAD11-CFD9-AB4D-B142-06E3BC9FF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9908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4F66C-3458-8A4D-AF68-FF04698D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8B788-20D4-C24D-A1AA-C64192795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D62711-0A5F-6C4F-B6C7-395D8A3DC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68E1AA-A0E1-D642-8A70-F5B0500F4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4A2-77ED-8F45-99EE-88F1E0C703F1}" type="datetime1">
              <a:rPr lang="da-DK" smtClean="0"/>
              <a:t>01.10.2022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0D89B-363B-CA4A-A19C-A989D233E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57C45-EA94-4F4D-B94E-2D0DD92C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99346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4216D-F7BF-6E44-A00E-6BE67D060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963135-D397-DA48-BEE0-F32F69B19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937C7-1DAD-974D-A3C4-B73CFF0D4B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1396E4-1BA2-044A-ABD4-4B19D61C3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49B9-D8F0-E34B-87C5-EDFD329EB40C}" type="datetime1">
              <a:rPr lang="da-DK" smtClean="0"/>
              <a:t>01.10.2022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E4DE22-34DF-1349-BD57-00C8A9F2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2C6103-12A3-A349-9CCD-44A94BB8E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6901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530F4A-BA93-394A-B273-379A412A0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70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EBFB74-4605-8748-AA56-BD501E7BB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44168"/>
            <a:ext cx="10515600" cy="4832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BE3D6-19A9-4F4E-93F8-DD4ADC166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5A979-20C1-7045-82F5-ED22CFD1DAF7}" type="datetime1">
              <a:rPr lang="da-DK" smtClean="0"/>
              <a:t>01.10.2022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A1194-6970-F04C-AF2D-79928EE2E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97D2D-3425-CA4F-9618-9A6F619A6A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45071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CE171-B1AB-524E-BB6C-7D28087A70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09768"/>
            <a:ext cx="9144000" cy="2387600"/>
          </a:xfrm>
        </p:spPr>
        <p:txBody>
          <a:bodyPr/>
          <a:lstStyle/>
          <a:p>
            <a:r>
              <a:rPr lang="da-DK" dirty="0"/>
              <a:t>CE and TI </a:t>
            </a:r>
            <a:r>
              <a:rPr lang="da-DK" dirty="0" err="1"/>
              <a:t>Requirements</a:t>
            </a:r>
            <a:r>
              <a:rPr lang="da-DK" dirty="0"/>
              <a:t> for 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Detectors</a:t>
            </a:r>
            <a:r>
              <a:rPr lang="da-DK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8624C5-C881-F04A-AAAF-28E653B26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24146"/>
            <a:ext cx="9144000" cy="2575931"/>
          </a:xfrm>
        </p:spPr>
        <p:txBody>
          <a:bodyPr>
            <a:normAutofit/>
          </a:bodyPr>
          <a:lstStyle/>
          <a:p>
            <a:r>
              <a:rPr lang="da-DK" dirty="0" err="1"/>
              <a:t>Review</a:t>
            </a:r>
            <a:r>
              <a:rPr lang="da-DK" dirty="0"/>
              <a:t> of Civil Engineering and </a:t>
            </a:r>
            <a:r>
              <a:rPr lang="da-DK" dirty="0" err="1"/>
              <a:t>Techincal</a:t>
            </a:r>
            <a:r>
              <a:rPr lang="da-DK" dirty="0"/>
              <a:t> </a:t>
            </a:r>
            <a:r>
              <a:rPr lang="da-DK" dirty="0" err="1"/>
              <a:t>Infrastructure</a:t>
            </a:r>
            <a:r>
              <a:rPr lang="da-DK" dirty="0"/>
              <a:t> </a:t>
            </a:r>
            <a:r>
              <a:rPr lang="da-DK" dirty="0" err="1"/>
              <a:t>Requirements</a:t>
            </a:r>
            <a:r>
              <a:rPr lang="da-DK" dirty="0"/>
              <a:t> for FCC </a:t>
            </a:r>
            <a:r>
              <a:rPr lang="da-DK" dirty="0" err="1"/>
              <a:t>Experimental</a:t>
            </a:r>
            <a:r>
              <a:rPr lang="da-DK" dirty="0"/>
              <a:t> Sites</a:t>
            </a:r>
          </a:p>
          <a:p>
            <a:endParaRPr lang="da-DK" dirty="0"/>
          </a:p>
          <a:p>
            <a:r>
              <a:rPr lang="da-DK" dirty="0"/>
              <a:t>3-4 </a:t>
            </a:r>
            <a:r>
              <a:rPr lang="da-DK" dirty="0" err="1"/>
              <a:t>October</a:t>
            </a:r>
            <a:r>
              <a:rPr lang="da-DK" dirty="0"/>
              <a:t>, 2022</a:t>
            </a:r>
          </a:p>
          <a:p>
            <a:endParaRPr lang="da-DK" dirty="0"/>
          </a:p>
          <a:p>
            <a:r>
              <a:rPr lang="da-DK" dirty="0"/>
              <a:t>Mogens Dam, Niels Bohr </a:t>
            </a:r>
            <a:r>
              <a:rPr lang="da-DK" dirty="0" err="1"/>
              <a:t>Institute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81657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357050-3396-0A4F-B55D-C7DF0AC2C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Radiation </a:t>
            </a:r>
            <a:r>
              <a:rPr lang="da-DK" dirty="0" err="1"/>
              <a:t>level</a:t>
            </a:r>
            <a:r>
              <a:rPr lang="da-DK" dirty="0"/>
              <a:t> in the Main </a:t>
            </a:r>
            <a:r>
              <a:rPr lang="da-DK" dirty="0" err="1"/>
              <a:t>Cavern</a:t>
            </a:r>
            <a:endParaRPr lang="da-DK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3B3783C-62F1-EB40-8135-E7C8931C7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Radiation </a:t>
            </a:r>
            <a:r>
              <a:rPr lang="da-DK" dirty="0" err="1"/>
              <a:t>levels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estimated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low</a:t>
            </a:r>
            <a:r>
              <a:rPr lang="da-DK" dirty="0"/>
              <a:t> </a:t>
            </a:r>
            <a:r>
              <a:rPr lang="da-DK" dirty="0" err="1"/>
              <a:t>enough</a:t>
            </a:r>
            <a:r>
              <a:rPr lang="da-DK" dirty="0"/>
              <a:t> to </a:t>
            </a:r>
            <a:r>
              <a:rPr lang="da-DK" dirty="0" err="1"/>
              <a:t>allow</a:t>
            </a:r>
            <a:r>
              <a:rPr lang="da-DK" dirty="0"/>
              <a:t> </a:t>
            </a:r>
            <a:r>
              <a:rPr lang="da-DK" dirty="0" err="1"/>
              <a:t>cohabitation</a:t>
            </a:r>
            <a:r>
              <a:rPr lang="da-DK" dirty="0"/>
              <a:t> of </a:t>
            </a:r>
            <a:r>
              <a:rPr lang="da-DK" dirty="0" err="1"/>
              <a:t>detector</a:t>
            </a:r>
            <a:r>
              <a:rPr lang="da-DK" dirty="0"/>
              <a:t> and services (</a:t>
            </a:r>
            <a:r>
              <a:rPr lang="da-DK" dirty="0" err="1"/>
              <a:t>incl</a:t>
            </a:r>
            <a:r>
              <a:rPr lang="da-DK" dirty="0"/>
              <a:t>. </a:t>
            </a:r>
            <a:r>
              <a:rPr lang="da-DK" dirty="0" err="1"/>
              <a:t>electronics</a:t>
            </a:r>
            <a:r>
              <a:rPr lang="da-DK" dirty="0"/>
              <a:t> and </a:t>
            </a:r>
            <a:r>
              <a:rPr lang="da-DK" dirty="0" err="1"/>
              <a:t>people</a:t>
            </a:r>
            <a:r>
              <a:rPr lang="da-DK" dirty="0"/>
              <a:t>) in the </a:t>
            </a:r>
            <a:r>
              <a:rPr lang="da-DK" dirty="0" err="1"/>
              <a:t>main</a:t>
            </a:r>
            <a:r>
              <a:rPr lang="da-DK" dirty="0"/>
              <a:t> </a:t>
            </a:r>
            <a:r>
              <a:rPr lang="da-DK" dirty="0" err="1"/>
              <a:t>cavern</a:t>
            </a:r>
            <a:endParaRPr lang="da-DK" dirty="0"/>
          </a:p>
          <a:p>
            <a:endParaRPr lang="da-DK" b="1" dirty="0">
              <a:solidFill>
                <a:srgbClr val="C00000"/>
              </a:solidFill>
            </a:endParaRPr>
          </a:p>
          <a:p>
            <a:pPr lvl="1"/>
            <a:r>
              <a:rPr lang="da-DK" dirty="0" err="1"/>
              <a:t>Example</a:t>
            </a:r>
            <a:r>
              <a:rPr lang="da-DK" dirty="0"/>
              <a:t>: </a:t>
            </a:r>
            <a:r>
              <a:rPr lang="da-DK" dirty="0" err="1"/>
              <a:t>LHCb</a:t>
            </a:r>
            <a:r>
              <a:rPr lang="da-DK" dirty="0"/>
              <a:t> </a:t>
            </a:r>
            <a:r>
              <a:rPr lang="da-DK" dirty="0" err="1"/>
              <a:t>readout</a:t>
            </a:r>
            <a:r>
              <a:rPr lang="da-DK" dirty="0"/>
              <a:t> </a:t>
            </a:r>
            <a:r>
              <a:rPr lang="da-DK" dirty="0" err="1"/>
              <a:t>electronics</a:t>
            </a:r>
            <a:r>
              <a:rPr lang="da-DK" dirty="0"/>
              <a:t> is </a:t>
            </a:r>
            <a:r>
              <a:rPr lang="da-DK" dirty="0" err="1"/>
              <a:t>located</a:t>
            </a:r>
            <a:r>
              <a:rPr lang="da-DK" dirty="0"/>
              <a:t> in the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cavern</a:t>
            </a:r>
            <a:r>
              <a:rPr lang="da-DK" dirty="0"/>
              <a:t> </a:t>
            </a:r>
            <a:r>
              <a:rPr lang="da-DK" dirty="0" err="1"/>
              <a:t>behind</a:t>
            </a:r>
            <a:r>
              <a:rPr lang="da-DK" dirty="0"/>
              <a:t> a </a:t>
            </a:r>
            <a:r>
              <a:rPr lang="da-DK" dirty="0" err="1"/>
              <a:t>brick</a:t>
            </a:r>
            <a:r>
              <a:rPr lang="da-DK" dirty="0"/>
              <a:t> wall </a:t>
            </a:r>
          </a:p>
          <a:p>
            <a:pPr lvl="2"/>
            <a:r>
              <a:rPr lang="da-DK" sz="2000" dirty="0"/>
              <a:t>2-3 </a:t>
            </a:r>
            <a:r>
              <a:rPr lang="da-DK" sz="2000" dirty="0" err="1"/>
              <a:t>orders</a:t>
            </a:r>
            <a:r>
              <a:rPr lang="da-DK" sz="2000" dirty="0"/>
              <a:t> </a:t>
            </a:r>
            <a:r>
              <a:rPr lang="da-DK" sz="2000" dirty="0" err="1"/>
              <a:t>higher</a:t>
            </a:r>
            <a:r>
              <a:rPr lang="da-DK" sz="2000" dirty="0"/>
              <a:t> </a:t>
            </a:r>
            <a:r>
              <a:rPr lang="da-DK" sz="2000" dirty="0" err="1"/>
              <a:t>collision</a:t>
            </a:r>
            <a:r>
              <a:rPr lang="da-DK" sz="2000" dirty="0"/>
              <a:t> rate </a:t>
            </a:r>
            <a:r>
              <a:rPr lang="da-DK" sz="2000" dirty="0" err="1"/>
              <a:t>than</a:t>
            </a:r>
            <a:r>
              <a:rPr lang="da-DK" sz="2000" dirty="0"/>
              <a:t> </a:t>
            </a:r>
            <a:r>
              <a:rPr lang="da-DK" sz="2000" dirty="0" err="1"/>
              <a:t>Tera</a:t>
            </a:r>
            <a:r>
              <a:rPr lang="da-DK" sz="2000" dirty="0"/>
              <a:t>-Z and with </a:t>
            </a:r>
            <a:r>
              <a:rPr lang="da-DK" sz="2000" dirty="0" err="1"/>
              <a:t>higher</a:t>
            </a:r>
            <a:r>
              <a:rPr lang="da-DK" sz="2000" dirty="0"/>
              <a:t> </a:t>
            </a:r>
            <a:r>
              <a:rPr lang="da-DK" sz="2000" dirty="0" err="1"/>
              <a:t>particle</a:t>
            </a:r>
            <a:r>
              <a:rPr lang="da-DK" sz="2000" dirty="0"/>
              <a:t> </a:t>
            </a:r>
            <a:r>
              <a:rPr lang="da-DK" sz="2000" dirty="0" err="1"/>
              <a:t>multiplicity</a:t>
            </a:r>
            <a:endParaRPr lang="da-DK" sz="2000" dirty="0"/>
          </a:p>
          <a:p>
            <a:pPr lvl="2"/>
            <a:endParaRPr lang="da-DK" sz="2000" dirty="0"/>
          </a:p>
          <a:p>
            <a:pPr lvl="1"/>
            <a:r>
              <a:rPr lang="da-DK" dirty="0" err="1"/>
              <a:t>Detailed</a:t>
            </a:r>
            <a:r>
              <a:rPr lang="da-DK" dirty="0"/>
              <a:t> simulation studies of 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cavern</a:t>
            </a:r>
            <a:r>
              <a:rPr lang="da-DK" dirty="0"/>
              <a:t> </a:t>
            </a:r>
            <a:r>
              <a:rPr lang="da-DK" dirty="0" err="1"/>
              <a:t>backgrund</a:t>
            </a:r>
            <a:r>
              <a:rPr lang="da-DK" dirty="0"/>
              <a:t> </a:t>
            </a:r>
            <a:r>
              <a:rPr lang="da-DK" dirty="0" err="1"/>
              <a:t>conditions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ongoing</a:t>
            </a:r>
            <a:endParaRPr lang="da-DK" dirty="0"/>
          </a:p>
          <a:p>
            <a:pPr lvl="2"/>
            <a:r>
              <a:rPr lang="da-DK" sz="2000" dirty="0"/>
              <a:t>Preliminary </a:t>
            </a:r>
            <a:r>
              <a:rPr lang="da-DK" sz="2000" dirty="0" err="1"/>
              <a:t>results</a:t>
            </a:r>
            <a:r>
              <a:rPr lang="da-DK" sz="2000" dirty="0"/>
              <a:t> show </a:t>
            </a:r>
            <a:r>
              <a:rPr lang="da-DK" sz="2000" dirty="0" err="1"/>
              <a:t>that</a:t>
            </a:r>
            <a:r>
              <a:rPr lang="da-DK" sz="2000" dirty="0"/>
              <a:t> the </a:t>
            </a:r>
            <a:r>
              <a:rPr lang="da-DK" sz="2000" dirty="0" err="1"/>
              <a:t>fluence</a:t>
            </a:r>
            <a:r>
              <a:rPr lang="da-DK" sz="2000" dirty="0"/>
              <a:t> from </a:t>
            </a:r>
            <a:r>
              <a:rPr lang="da-DK" sz="2000" dirty="0" err="1"/>
              <a:t>Tera</a:t>
            </a:r>
            <a:r>
              <a:rPr lang="da-DK" sz="2000" dirty="0"/>
              <a:t>-Z operation </a:t>
            </a:r>
            <a:r>
              <a:rPr lang="da-DK" sz="2000" dirty="0" err="1"/>
              <a:t>can</a:t>
            </a:r>
            <a:r>
              <a:rPr lang="da-DK" sz="2000" dirty="0"/>
              <a:t> </a:t>
            </a:r>
            <a:r>
              <a:rPr lang="da-DK" sz="2000" dirty="0" err="1"/>
              <a:t>be</a:t>
            </a:r>
            <a:r>
              <a:rPr lang="da-DK" sz="2000" dirty="0"/>
              <a:t> </a:t>
            </a:r>
            <a:r>
              <a:rPr lang="da-DK" sz="2000" dirty="0" err="1"/>
              <a:t>kept</a:t>
            </a:r>
            <a:r>
              <a:rPr lang="da-DK" sz="2000" dirty="0"/>
              <a:t> at </a:t>
            </a:r>
            <a:r>
              <a:rPr lang="da-DK" sz="2000" dirty="0" err="1"/>
              <a:t>close</a:t>
            </a:r>
            <a:r>
              <a:rPr lang="da-DK" sz="2000" dirty="0"/>
              <a:t> to the normal </a:t>
            </a:r>
            <a:r>
              <a:rPr lang="da-DK" sz="2000" dirty="0" err="1"/>
              <a:t>background</a:t>
            </a:r>
            <a:r>
              <a:rPr lang="da-DK" sz="2000" dirty="0"/>
              <a:t> </a:t>
            </a:r>
            <a:r>
              <a:rPr lang="da-DK" sz="2000" dirty="0" err="1"/>
              <a:t>radioactivity</a:t>
            </a:r>
            <a:r>
              <a:rPr lang="da-DK" sz="2000" dirty="0"/>
              <a:t> </a:t>
            </a:r>
            <a:r>
              <a:rPr lang="da-DK" sz="2000" dirty="0" err="1"/>
              <a:t>level</a:t>
            </a:r>
            <a:endParaRPr lang="da-DK" sz="2000" dirty="0"/>
          </a:p>
          <a:p>
            <a:pPr marL="914400" lvl="2" indent="0">
              <a:buNone/>
            </a:pPr>
            <a:endParaRPr lang="da-DK" sz="2000" dirty="0"/>
          </a:p>
          <a:p>
            <a:pPr marL="914400" lvl="2" indent="0">
              <a:buNone/>
            </a:pPr>
            <a:endParaRPr lang="da-DK" sz="2000" dirty="0"/>
          </a:p>
          <a:p>
            <a:pPr marL="0" indent="0">
              <a:buNone/>
            </a:pPr>
            <a:r>
              <a:rPr lang="da-DK" sz="2600" dirty="0"/>
              <a:t>   </a:t>
            </a:r>
            <a:r>
              <a:rPr lang="da-DK" sz="2600" dirty="0" err="1"/>
              <a:t>Conclusion</a:t>
            </a:r>
            <a:r>
              <a:rPr lang="da-DK" sz="2600" dirty="0"/>
              <a:t>: </a:t>
            </a:r>
            <a:r>
              <a:rPr lang="da-DK" dirty="0"/>
              <a:t>No a priori </a:t>
            </a:r>
            <a:r>
              <a:rPr lang="da-DK" dirty="0" err="1"/>
              <a:t>need</a:t>
            </a:r>
            <a:r>
              <a:rPr lang="da-DK" dirty="0"/>
              <a:t> of a service </a:t>
            </a:r>
            <a:r>
              <a:rPr lang="da-DK" dirty="0" err="1"/>
              <a:t>cavern</a:t>
            </a:r>
            <a:endParaRPr lang="da-DK" sz="2000" dirty="0"/>
          </a:p>
          <a:p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47C478-8473-3E4D-8FDF-F3F88105D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10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560081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94D90-C0C7-E94E-9B63-FB5B3100C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2" y="215400"/>
            <a:ext cx="10515600" cy="631571"/>
          </a:xfrm>
        </p:spPr>
        <p:txBody>
          <a:bodyPr>
            <a:normAutofit fontScale="90000"/>
          </a:bodyPr>
          <a:lstStyle/>
          <a:p>
            <a:r>
              <a:rPr lang="da-DK" dirty="0"/>
              <a:t>The case for </a:t>
            </a:r>
            <a:r>
              <a:rPr lang="da-DK" dirty="0" err="1"/>
              <a:t>four</a:t>
            </a:r>
            <a:r>
              <a:rPr lang="da-DK" dirty="0"/>
              <a:t> </a:t>
            </a:r>
            <a:r>
              <a:rPr lang="da-DK" dirty="0" err="1"/>
              <a:t>Interaction</a:t>
            </a:r>
            <a:r>
              <a:rPr lang="da-DK" dirty="0"/>
              <a:t>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2C2F0-13EB-284B-BD4D-FCE83228E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502" y="936181"/>
            <a:ext cx="11296186" cy="56059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One of the </a:t>
            </a:r>
            <a:r>
              <a:rPr lang="da-DK" dirty="0" err="1"/>
              <a:t>many</a:t>
            </a:r>
            <a:r>
              <a:rPr lang="da-DK" dirty="0"/>
              <a:t> </a:t>
            </a:r>
            <a:r>
              <a:rPr lang="da-DK" dirty="0" err="1"/>
              <a:t>advantgages</a:t>
            </a:r>
            <a:r>
              <a:rPr lang="da-DK" dirty="0"/>
              <a:t> of </a:t>
            </a:r>
            <a:r>
              <a:rPr lang="da-DK" dirty="0" err="1"/>
              <a:t>circular</a:t>
            </a:r>
            <a:r>
              <a:rPr lang="da-DK" dirty="0"/>
              <a:t> </a:t>
            </a:r>
            <a:r>
              <a:rPr lang="da-DK" dirty="0" err="1"/>
              <a:t>colliders</a:t>
            </a:r>
            <a:r>
              <a:rPr lang="da-DK" dirty="0"/>
              <a:t>: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serve</a:t>
            </a:r>
            <a:r>
              <a:rPr lang="da-DK" dirty="0"/>
              <a:t> </a:t>
            </a:r>
            <a:r>
              <a:rPr lang="da-DK" dirty="0" err="1"/>
              <a:t>several</a:t>
            </a:r>
            <a:r>
              <a:rPr lang="da-DK" dirty="0"/>
              <a:t> </a:t>
            </a:r>
            <a:r>
              <a:rPr lang="da-DK" dirty="0" err="1"/>
              <a:t>IPs</a:t>
            </a:r>
            <a:endParaRPr lang="da-DK" dirty="0"/>
          </a:p>
          <a:p>
            <a:r>
              <a:rPr lang="da-DK" dirty="0"/>
              <a:t>Overall </a:t>
            </a:r>
            <a:r>
              <a:rPr lang="da-DK" dirty="0" err="1"/>
              <a:t>gain</a:t>
            </a:r>
            <a:r>
              <a:rPr lang="da-DK" dirty="0"/>
              <a:t> in </a:t>
            </a:r>
            <a:r>
              <a:rPr lang="da-DK" dirty="0" err="1"/>
              <a:t>luminosity</a:t>
            </a:r>
            <a:r>
              <a:rPr lang="da-DK" dirty="0"/>
              <a:t> and in </a:t>
            </a:r>
            <a:r>
              <a:rPr lang="da-DK" dirty="0" err="1"/>
              <a:t>luminosity</a:t>
            </a:r>
            <a:r>
              <a:rPr lang="da-DK" dirty="0"/>
              <a:t>/MW (</a:t>
            </a:r>
            <a:r>
              <a:rPr lang="da-DK" dirty="0" err="1"/>
              <a:t>greener</a:t>
            </a:r>
            <a:r>
              <a:rPr lang="da-DK" dirty="0"/>
              <a:t> </a:t>
            </a:r>
            <a:r>
              <a:rPr lang="da-DK" dirty="0" err="1"/>
              <a:t>collider</a:t>
            </a:r>
            <a:r>
              <a:rPr lang="da-DK" dirty="0"/>
              <a:t>)</a:t>
            </a:r>
          </a:p>
          <a:p>
            <a:pPr lvl="1"/>
            <a:r>
              <a:rPr lang="da-DK" dirty="0" err="1"/>
              <a:t>Many</a:t>
            </a:r>
            <a:r>
              <a:rPr lang="da-DK" dirty="0"/>
              <a:t> </a:t>
            </a:r>
            <a:r>
              <a:rPr lang="da-DK" dirty="0" err="1"/>
              <a:t>measurements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statistics</a:t>
            </a:r>
            <a:r>
              <a:rPr lang="da-DK" dirty="0"/>
              <a:t> </a:t>
            </a:r>
            <a:r>
              <a:rPr lang="da-DK" dirty="0" err="1"/>
              <a:t>limited</a:t>
            </a:r>
            <a:r>
              <a:rPr lang="da-DK" dirty="0"/>
              <a:t> – </a:t>
            </a:r>
            <a:r>
              <a:rPr lang="da-DK" dirty="0" err="1"/>
              <a:t>some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tantalizingly</a:t>
            </a:r>
            <a:r>
              <a:rPr lang="da-DK" dirty="0"/>
              <a:t> </a:t>
            </a:r>
            <a:r>
              <a:rPr lang="da-DK" dirty="0" err="1"/>
              <a:t>close</a:t>
            </a:r>
            <a:r>
              <a:rPr lang="da-DK" dirty="0"/>
              <a:t> with </a:t>
            </a:r>
            <a:r>
              <a:rPr lang="da-DK" dirty="0" err="1"/>
              <a:t>only</a:t>
            </a:r>
            <a:r>
              <a:rPr lang="da-DK" dirty="0"/>
              <a:t> 2 </a:t>
            </a:r>
            <a:r>
              <a:rPr lang="da-DK" dirty="0" err="1"/>
              <a:t>IPs</a:t>
            </a:r>
            <a:endParaRPr lang="da-DK" dirty="0"/>
          </a:p>
          <a:p>
            <a:pPr lvl="2"/>
            <a:r>
              <a:rPr lang="da-DK" dirty="0" err="1"/>
              <a:t>E.g</a:t>
            </a:r>
            <a:r>
              <a:rPr lang="da-DK" dirty="0"/>
              <a:t>., </a:t>
            </a:r>
            <a:r>
              <a:rPr lang="da-DK" dirty="0" err="1"/>
              <a:t>Higgs</a:t>
            </a:r>
            <a:r>
              <a:rPr lang="da-DK" dirty="0"/>
              <a:t> </a:t>
            </a:r>
            <a:r>
              <a:rPr lang="da-DK" dirty="0" err="1"/>
              <a:t>self-coupling</a:t>
            </a:r>
            <a:r>
              <a:rPr lang="da-DK" dirty="0"/>
              <a:t>, </a:t>
            </a:r>
            <a:r>
              <a:rPr lang="da-DK" dirty="0" err="1"/>
              <a:t>search</a:t>
            </a:r>
            <a:r>
              <a:rPr lang="da-DK" dirty="0"/>
              <a:t> for HNL, </a:t>
            </a:r>
            <a:r>
              <a:rPr lang="da-DK" dirty="0" err="1"/>
              <a:t>Flavour</a:t>
            </a:r>
            <a:r>
              <a:rPr lang="da-DK" dirty="0"/>
              <a:t> </a:t>
            </a:r>
            <a:r>
              <a:rPr lang="da-DK" dirty="0" err="1"/>
              <a:t>anomalies</a:t>
            </a:r>
            <a:r>
              <a:rPr lang="da-DK" dirty="0"/>
              <a:t>, </a:t>
            </a:r>
            <a:r>
              <a:rPr lang="da-DK" dirty="0" err="1"/>
              <a:t>Electron</a:t>
            </a:r>
            <a:r>
              <a:rPr lang="da-DK" dirty="0"/>
              <a:t> </a:t>
            </a:r>
            <a:r>
              <a:rPr lang="da-DK" dirty="0" err="1"/>
              <a:t>Yukawa</a:t>
            </a:r>
            <a:r>
              <a:rPr lang="da-DK" dirty="0"/>
              <a:t> </a:t>
            </a:r>
            <a:r>
              <a:rPr lang="da-DK" dirty="0" err="1"/>
              <a:t>coupling</a:t>
            </a:r>
            <a:r>
              <a:rPr lang="da-DK" dirty="0"/>
              <a:t>, etc.</a:t>
            </a:r>
          </a:p>
          <a:p>
            <a:r>
              <a:rPr lang="da-DK" dirty="0" err="1"/>
              <a:t>Variety</a:t>
            </a:r>
            <a:r>
              <a:rPr lang="da-DK" dirty="0"/>
              <a:t> of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requirements</a:t>
            </a:r>
            <a:r>
              <a:rPr lang="da-DK" dirty="0"/>
              <a:t> </a:t>
            </a:r>
            <a:r>
              <a:rPr lang="da-DK" dirty="0" err="1"/>
              <a:t>may</a:t>
            </a:r>
            <a:r>
              <a:rPr lang="da-DK" dirty="0"/>
              <a:t> not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satisfied</a:t>
            </a:r>
            <a:r>
              <a:rPr lang="da-DK" dirty="0"/>
              <a:t> by </a:t>
            </a:r>
            <a:r>
              <a:rPr lang="da-DK" dirty="0" err="1"/>
              <a:t>one</a:t>
            </a:r>
            <a:r>
              <a:rPr lang="da-DK" dirty="0"/>
              <a:t> or </a:t>
            </a:r>
            <a:r>
              <a:rPr lang="da-DK" dirty="0" err="1"/>
              <a:t>even</a:t>
            </a:r>
            <a:r>
              <a:rPr lang="da-DK" dirty="0"/>
              <a:t> </a:t>
            </a:r>
            <a:r>
              <a:rPr lang="da-DK" dirty="0" err="1"/>
              <a:t>two</a:t>
            </a:r>
            <a:r>
              <a:rPr lang="da-DK" dirty="0"/>
              <a:t> </a:t>
            </a:r>
            <a:r>
              <a:rPr lang="da-DK" dirty="0" err="1"/>
              <a:t>detectors</a:t>
            </a:r>
            <a:endParaRPr lang="da-DK" dirty="0"/>
          </a:p>
          <a:p>
            <a:pPr lvl="1"/>
            <a:r>
              <a:rPr lang="da-DK" dirty="0" err="1"/>
              <a:t>E.g</a:t>
            </a:r>
            <a:r>
              <a:rPr lang="da-DK" dirty="0"/>
              <a:t>., </a:t>
            </a:r>
            <a:r>
              <a:rPr lang="da-DK" dirty="0" err="1"/>
              <a:t>high</a:t>
            </a:r>
            <a:r>
              <a:rPr lang="da-DK" dirty="0"/>
              <a:t> </a:t>
            </a:r>
            <a:r>
              <a:rPr lang="da-DK" dirty="0" err="1"/>
              <a:t>precision</a:t>
            </a:r>
            <a:r>
              <a:rPr lang="da-DK" dirty="0"/>
              <a:t>, </a:t>
            </a:r>
            <a:r>
              <a:rPr lang="da-DK" dirty="0" err="1"/>
              <a:t>high</a:t>
            </a:r>
            <a:r>
              <a:rPr lang="da-DK" dirty="0"/>
              <a:t> </a:t>
            </a:r>
            <a:r>
              <a:rPr lang="da-DK" dirty="0" err="1"/>
              <a:t>granularity</a:t>
            </a:r>
            <a:r>
              <a:rPr lang="da-DK" dirty="0"/>
              <a:t>, </a:t>
            </a:r>
            <a:r>
              <a:rPr lang="da-DK" dirty="0" err="1"/>
              <a:t>high</a:t>
            </a:r>
            <a:r>
              <a:rPr lang="da-DK" dirty="0"/>
              <a:t> </a:t>
            </a:r>
            <a:r>
              <a:rPr lang="da-DK" dirty="0" err="1"/>
              <a:t>stability</a:t>
            </a:r>
            <a:r>
              <a:rPr lang="da-DK" dirty="0"/>
              <a:t>, </a:t>
            </a:r>
            <a:r>
              <a:rPr lang="da-DK" dirty="0" err="1"/>
              <a:t>geometric</a:t>
            </a:r>
            <a:r>
              <a:rPr lang="da-DK" dirty="0"/>
              <a:t> </a:t>
            </a:r>
            <a:r>
              <a:rPr lang="da-DK" dirty="0" err="1"/>
              <a:t>accuracy</a:t>
            </a:r>
            <a:r>
              <a:rPr lang="da-DK" dirty="0"/>
              <a:t>, PID</a:t>
            </a:r>
          </a:p>
          <a:p>
            <a:pPr lvl="2"/>
            <a:r>
              <a:rPr lang="da-DK" dirty="0" err="1"/>
              <a:t>Having</a:t>
            </a:r>
            <a:r>
              <a:rPr lang="da-DK" dirty="0"/>
              <a:t> </a:t>
            </a:r>
            <a:r>
              <a:rPr lang="da-DK" dirty="0" err="1"/>
              <a:t>four</a:t>
            </a:r>
            <a:r>
              <a:rPr lang="da-DK" dirty="0"/>
              <a:t> </a:t>
            </a:r>
            <a:r>
              <a:rPr lang="da-DK" dirty="0" err="1"/>
              <a:t>IPs</a:t>
            </a:r>
            <a:r>
              <a:rPr lang="da-DK" dirty="0"/>
              <a:t> </a:t>
            </a:r>
            <a:r>
              <a:rPr lang="da-DK" dirty="0" err="1"/>
              <a:t>allows</a:t>
            </a:r>
            <a:r>
              <a:rPr lang="da-DK" dirty="0"/>
              <a:t> for a range of </a:t>
            </a:r>
            <a:r>
              <a:rPr lang="da-DK" dirty="0" err="1"/>
              <a:t>detector</a:t>
            </a:r>
            <a:r>
              <a:rPr lang="da-DK" dirty="0"/>
              <a:t> solutions to cover all 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opportunities</a:t>
            </a:r>
            <a:endParaRPr lang="da-DK" dirty="0"/>
          </a:p>
          <a:p>
            <a:r>
              <a:rPr lang="da-DK" dirty="0" err="1"/>
              <a:t>Four</a:t>
            </a:r>
            <a:r>
              <a:rPr lang="da-DK" dirty="0"/>
              <a:t> </a:t>
            </a:r>
            <a:r>
              <a:rPr lang="da-DK" dirty="0" err="1"/>
              <a:t>IPs</a:t>
            </a:r>
            <a:r>
              <a:rPr lang="da-DK" dirty="0"/>
              <a:t> provide an </a:t>
            </a:r>
            <a:r>
              <a:rPr lang="da-DK" dirty="0" err="1"/>
              <a:t>attractive</a:t>
            </a:r>
            <a:r>
              <a:rPr lang="da-DK" dirty="0"/>
              <a:t> </a:t>
            </a:r>
            <a:r>
              <a:rPr lang="da-DK" dirty="0" err="1"/>
              <a:t>challenge</a:t>
            </a:r>
            <a:r>
              <a:rPr lang="da-DK" dirty="0"/>
              <a:t> for all </a:t>
            </a:r>
            <a:r>
              <a:rPr lang="da-DK" dirty="0" err="1"/>
              <a:t>skills</a:t>
            </a:r>
            <a:r>
              <a:rPr lang="da-DK" dirty="0"/>
              <a:t> in the </a:t>
            </a:r>
            <a:r>
              <a:rPr lang="da-DK" dirty="0" err="1"/>
              <a:t>field</a:t>
            </a:r>
            <a:r>
              <a:rPr lang="da-DK" dirty="0"/>
              <a:t> of </a:t>
            </a:r>
            <a:r>
              <a:rPr lang="da-DK" dirty="0" err="1"/>
              <a:t>particle</a:t>
            </a:r>
            <a:r>
              <a:rPr lang="da-DK" dirty="0"/>
              <a:t> </a:t>
            </a:r>
            <a:r>
              <a:rPr lang="da-DK" dirty="0" err="1"/>
              <a:t>physics</a:t>
            </a:r>
            <a:endParaRPr lang="da-DK" dirty="0"/>
          </a:p>
          <a:p>
            <a:r>
              <a:rPr lang="da-DK" dirty="0" err="1"/>
              <a:t>Redundancy</a:t>
            </a:r>
            <a:r>
              <a:rPr lang="da-DK" dirty="0"/>
              <a:t> is </a:t>
            </a:r>
            <a:r>
              <a:rPr lang="da-DK" dirty="0" err="1"/>
              <a:t>invaluable</a:t>
            </a:r>
            <a:r>
              <a:rPr lang="da-DK" dirty="0"/>
              <a:t> in </a:t>
            </a:r>
            <a:r>
              <a:rPr lang="da-DK" dirty="0" err="1"/>
              <a:t>uncovering</a:t>
            </a:r>
            <a:r>
              <a:rPr lang="da-DK" dirty="0"/>
              <a:t> </a:t>
            </a:r>
            <a:r>
              <a:rPr lang="da-DK" dirty="0" err="1"/>
              <a:t>hidden</a:t>
            </a:r>
            <a:r>
              <a:rPr lang="da-DK" dirty="0"/>
              <a:t> </a:t>
            </a:r>
            <a:r>
              <a:rPr lang="da-DK" dirty="0" err="1"/>
              <a:t>systematic</a:t>
            </a:r>
            <a:r>
              <a:rPr lang="da-DK" dirty="0"/>
              <a:t> </a:t>
            </a:r>
            <a:r>
              <a:rPr lang="da-DK" dirty="0" err="1"/>
              <a:t>biases</a:t>
            </a:r>
            <a:r>
              <a:rPr lang="da-DK" dirty="0"/>
              <a:t> or </a:t>
            </a:r>
            <a:r>
              <a:rPr lang="da-DK" dirty="0" err="1"/>
              <a:t>conspiracy</a:t>
            </a:r>
            <a:r>
              <a:rPr lang="da-DK" dirty="0"/>
              <a:t> of </a:t>
            </a:r>
            <a:r>
              <a:rPr lang="da-DK" dirty="0" err="1"/>
              <a:t>errors</a:t>
            </a:r>
            <a:endParaRPr lang="da-DK" dirty="0"/>
          </a:p>
          <a:p>
            <a:pPr lvl="1"/>
            <a:r>
              <a:rPr lang="da-DK" dirty="0" err="1"/>
              <a:t>E.g</a:t>
            </a:r>
            <a:r>
              <a:rPr lang="da-DK" dirty="0"/>
              <a:t>., </a:t>
            </a:r>
            <a:r>
              <a:rPr lang="da-DK" dirty="0" err="1"/>
              <a:t>m</a:t>
            </a:r>
            <a:r>
              <a:rPr lang="da-DK" baseline="-25000" dirty="0" err="1"/>
              <a:t>z</a:t>
            </a:r>
            <a:r>
              <a:rPr lang="da-DK" baseline="-25000" dirty="0"/>
              <a:t> </a:t>
            </a:r>
            <a:r>
              <a:rPr lang="da-DK" dirty="0" err="1"/>
              <a:t>discrepancy</a:t>
            </a:r>
            <a:r>
              <a:rPr lang="da-DK" dirty="0"/>
              <a:t> at LEP in 1991</a:t>
            </a:r>
          </a:p>
          <a:p>
            <a:pPr lvl="2"/>
            <a:r>
              <a:rPr lang="da-DK" dirty="0" err="1"/>
              <a:t>Found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an </a:t>
            </a:r>
            <a:r>
              <a:rPr lang="da-DK" dirty="0" err="1"/>
              <a:t>effect</a:t>
            </a:r>
            <a:r>
              <a:rPr lang="da-DK" dirty="0"/>
              <a:t> of RF </a:t>
            </a:r>
            <a:r>
              <a:rPr lang="da-DK" dirty="0" err="1"/>
              <a:t>phases</a:t>
            </a:r>
            <a:r>
              <a:rPr lang="da-DK" dirty="0"/>
              <a:t> and </a:t>
            </a:r>
            <a:r>
              <a:rPr lang="da-DK" dirty="0" err="1"/>
              <a:t>voltages</a:t>
            </a:r>
            <a:endParaRPr lang="da-DK" dirty="0"/>
          </a:p>
          <a:p>
            <a:pPr lvl="3"/>
            <a:r>
              <a:rPr lang="da-DK" sz="1800" dirty="0" err="1"/>
              <a:t>Correction</a:t>
            </a:r>
            <a:r>
              <a:rPr lang="da-DK" sz="1800" dirty="0"/>
              <a:t> of ~+19 </a:t>
            </a:r>
            <a:r>
              <a:rPr lang="da-DK" sz="1800" dirty="0" err="1"/>
              <a:t>MeV</a:t>
            </a:r>
            <a:r>
              <a:rPr lang="da-DK" sz="1800" dirty="0"/>
              <a:t> for L3 and OPAL</a:t>
            </a:r>
          </a:p>
          <a:p>
            <a:pPr lvl="1"/>
            <a:r>
              <a:rPr lang="da-DK" dirty="0" err="1"/>
              <a:t>Could</a:t>
            </a:r>
            <a:r>
              <a:rPr lang="da-DK" dirty="0"/>
              <a:t> have </a:t>
            </a:r>
            <a:r>
              <a:rPr lang="da-DK" dirty="0" err="1"/>
              <a:t>remained</a:t>
            </a:r>
            <a:r>
              <a:rPr lang="da-DK" dirty="0"/>
              <a:t> </a:t>
            </a:r>
            <a:r>
              <a:rPr lang="da-DK" dirty="0" err="1"/>
              <a:t>unnoticed</a:t>
            </a:r>
            <a:r>
              <a:rPr lang="da-DK" dirty="0"/>
              <a:t> for </a:t>
            </a:r>
            <a:r>
              <a:rPr lang="da-DK" dirty="0" err="1"/>
              <a:t>ever</a:t>
            </a:r>
            <a:r>
              <a:rPr lang="da-DK" dirty="0"/>
              <a:t> with</a:t>
            </a:r>
          </a:p>
          <a:p>
            <a:pPr lvl="2"/>
            <a:r>
              <a:rPr lang="da-DK" dirty="0" err="1"/>
              <a:t>only</a:t>
            </a:r>
            <a:r>
              <a:rPr lang="da-DK" dirty="0"/>
              <a:t> ALEPH and DELPHI, or</a:t>
            </a:r>
          </a:p>
          <a:p>
            <a:pPr lvl="2"/>
            <a:r>
              <a:rPr lang="da-DK" dirty="0" err="1"/>
              <a:t>only</a:t>
            </a:r>
            <a:r>
              <a:rPr lang="da-DK" dirty="0"/>
              <a:t> L3 and OPAL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244E8-3699-124A-8297-979A2223B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11</a:t>
            </a:fld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5C2581-5D17-7549-B8AD-104B6DC3C4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4"/>
          <a:stretch/>
        </p:blipFill>
        <p:spPr>
          <a:xfrm>
            <a:off x="6835698" y="4494544"/>
            <a:ext cx="4774581" cy="222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53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7-10-10 at 10.58.19.png">
            <a:extLst>
              <a:ext uri="{FF2B5EF4-FFF2-40B4-BE49-F238E27FC236}">
                <a16:creationId xmlns:a16="http://schemas.microsoft.com/office/drawing/2014/main" id="{92679A3C-EAF3-4240-BD61-5E13BCD32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4574" y="1298029"/>
            <a:ext cx="1458452" cy="14246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631155-C700-7846-BECB-824B7A8A1F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23"/>
          <a:stretch/>
        </p:blipFill>
        <p:spPr>
          <a:xfrm>
            <a:off x="6645196" y="3122786"/>
            <a:ext cx="4555569" cy="32069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D3F9B9-3F94-2C43-811C-F41C3C492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146" y="280616"/>
            <a:ext cx="10515600" cy="631571"/>
          </a:xfrm>
        </p:spPr>
        <p:txBody>
          <a:bodyPr>
            <a:normAutofit fontScale="90000"/>
          </a:bodyPr>
          <a:lstStyle/>
          <a:p>
            <a:r>
              <a:rPr lang="da-DK" dirty="0" err="1"/>
              <a:t>Cavern</a:t>
            </a:r>
            <a:r>
              <a:rPr lang="da-DK" dirty="0"/>
              <a:t> </a:t>
            </a:r>
            <a:r>
              <a:rPr lang="da-DK" dirty="0" err="1"/>
              <a:t>size</a:t>
            </a:r>
            <a:r>
              <a:rPr lang="da-DK" dirty="0"/>
              <a:t> versus </a:t>
            </a:r>
            <a:r>
              <a:rPr lang="da-DK" dirty="0" err="1"/>
              <a:t>physics</a:t>
            </a:r>
            <a:r>
              <a:rPr lang="da-DK" dirty="0"/>
              <a:t> </a:t>
            </a:r>
            <a:r>
              <a:rPr lang="da-DK" dirty="0" err="1"/>
              <a:t>outcome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74D1A-7989-324D-BBA5-BAB72F37A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146" y="1022699"/>
            <a:ext cx="11039708" cy="5061395"/>
          </a:xfrm>
        </p:spPr>
        <p:txBody>
          <a:bodyPr/>
          <a:lstStyle/>
          <a:p>
            <a:pPr marL="0" indent="0">
              <a:buNone/>
            </a:pPr>
            <a:r>
              <a:rPr lang="da-DK" dirty="0"/>
              <a:t>For ”normal” </a:t>
            </a:r>
            <a:r>
              <a:rPr lang="da-DK" dirty="0" err="1"/>
              <a:t>measurements</a:t>
            </a:r>
            <a:r>
              <a:rPr lang="da-DK" dirty="0"/>
              <a:t>, </a:t>
            </a:r>
            <a:r>
              <a:rPr lang="da-DK" dirty="0" err="1"/>
              <a:t>cavern</a:t>
            </a:r>
            <a:r>
              <a:rPr lang="da-DK" dirty="0"/>
              <a:t> </a:t>
            </a:r>
            <a:r>
              <a:rPr lang="da-DK" dirty="0" err="1"/>
              <a:t>geometry</a:t>
            </a:r>
            <a:r>
              <a:rPr lang="da-DK" dirty="0"/>
              <a:t> has </a:t>
            </a:r>
            <a:r>
              <a:rPr lang="da-DK" dirty="0" err="1"/>
              <a:t>no</a:t>
            </a:r>
            <a:r>
              <a:rPr lang="da-DK" dirty="0"/>
              <a:t> </a:t>
            </a:r>
            <a:r>
              <a:rPr lang="da-DK" dirty="0" err="1"/>
              <a:t>influence</a:t>
            </a:r>
            <a:r>
              <a:rPr lang="da-DK" dirty="0"/>
              <a:t> on </a:t>
            </a:r>
            <a:r>
              <a:rPr lang="da-DK" dirty="0" err="1"/>
              <a:t>physcis</a:t>
            </a:r>
            <a:r>
              <a:rPr lang="da-DK" dirty="0"/>
              <a:t> </a:t>
            </a:r>
            <a:r>
              <a:rPr lang="da-DK" dirty="0" err="1"/>
              <a:t>outcome</a:t>
            </a:r>
            <a:endParaRPr lang="da-DK" dirty="0"/>
          </a:p>
          <a:p>
            <a:pPr marL="0" indent="0">
              <a:buNone/>
            </a:pPr>
            <a:r>
              <a:rPr lang="da-DK" dirty="0" err="1"/>
              <a:t>Important</a:t>
            </a:r>
            <a:r>
              <a:rPr lang="da-DK" dirty="0"/>
              <a:t> </a:t>
            </a:r>
            <a:r>
              <a:rPr lang="da-DK" dirty="0" err="1"/>
              <a:t>exception</a:t>
            </a:r>
            <a:r>
              <a:rPr lang="da-DK" dirty="0"/>
              <a:t>: Search for Heavy Neutral </a:t>
            </a:r>
            <a:r>
              <a:rPr lang="da-DK" dirty="0" err="1"/>
              <a:t>Leptons</a:t>
            </a:r>
            <a:r>
              <a:rPr lang="da-DK" dirty="0"/>
              <a:t> in the form of </a:t>
            </a:r>
            <a:r>
              <a:rPr lang="da-DK" dirty="0" err="1"/>
              <a:t>LLPs</a:t>
            </a:r>
            <a:endParaRPr lang="da-DK" dirty="0"/>
          </a:p>
          <a:p>
            <a:pPr lvl="1"/>
            <a:r>
              <a:rPr lang="da-DK" dirty="0" err="1"/>
              <a:t>Production</a:t>
            </a:r>
            <a:r>
              <a:rPr lang="da-DK" dirty="0"/>
              <a:t>:  Z ➝ 𝜈N </a:t>
            </a:r>
            <a:r>
              <a:rPr lang="da-DK" dirty="0" err="1"/>
              <a:t>followed</a:t>
            </a:r>
            <a:r>
              <a:rPr lang="da-DK" dirty="0"/>
              <a:t> by N ➝ Z</a:t>
            </a:r>
            <a:r>
              <a:rPr lang="da-DK" baseline="30000" dirty="0"/>
              <a:t>*</a:t>
            </a:r>
            <a:r>
              <a:rPr lang="da-DK" dirty="0"/>
              <a:t>𝜈 or W</a:t>
            </a:r>
            <a:r>
              <a:rPr lang="da-DK" baseline="30000" dirty="0"/>
              <a:t>*</a:t>
            </a:r>
            <a:r>
              <a:rPr lang="da-DK" dirty="0"/>
              <a:t>𝓁</a:t>
            </a:r>
          </a:p>
          <a:p>
            <a:pPr lvl="1"/>
            <a:r>
              <a:rPr lang="da-DK" dirty="0"/>
              <a:t>Signature:     </a:t>
            </a:r>
            <a:r>
              <a:rPr lang="da-DK" dirty="0" err="1"/>
              <a:t>Detached</a:t>
            </a:r>
            <a:r>
              <a:rPr lang="da-DK" dirty="0"/>
              <a:t> mono-jet</a:t>
            </a:r>
          </a:p>
          <a:p>
            <a:r>
              <a:rPr lang="da-DK" dirty="0"/>
              <a:t>By </a:t>
            </a:r>
            <a:r>
              <a:rPr lang="da-DK" dirty="0" err="1"/>
              <a:t>instrumenting</a:t>
            </a:r>
            <a:r>
              <a:rPr lang="da-DK" dirty="0"/>
              <a:t> </a:t>
            </a:r>
            <a:r>
              <a:rPr lang="da-DK" dirty="0" err="1"/>
              <a:t>cavern</a:t>
            </a:r>
            <a:r>
              <a:rPr lang="da-DK" dirty="0"/>
              <a:t> walls, </a:t>
            </a:r>
            <a:r>
              <a:rPr lang="da-DK" dirty="0" err="1"/>
              <a:t>access</a:t>
            </a:r>
            <a:r>
              <a:rPr lang="da-DK" dirty="0"/>
              <a:t> (</a:t>
            </a:r>
            <a:r>
              <a:rPr lang="da-DK" dirty="0" err="1"/>
              <a:t>also</a:t>
            </a:r>
            <a:r>
              <a:rPr lang="da-DK" dirty="0"/>
              <a:t>) to </a:t>
            </a:r>
            <a:r>
              <a:rPr lang="da-DK" dirty="0" err="1"/>
              <a:t>very</a:t>
            </a:r>
            <a:r>
              <a:rPr lang="da-DK" dirty="0"/>
              <a:t> long </a:t>
            </a:r>
            <a:r>
              <a:rPr lang="da-DK" dirty="0" err="1"/>
              <a:t>lifetimes</a:t>
            </a:r>
            <a:r>
              <a:rPr lang="da-DK" dirty="0"/>
              <a:t> (small masses)</a:t>
            </a:r>
          </a:p>
          <a:p>
            <a:pPr lvl="1"/>
            <a:endParaRPr lang="da-DK" dirty="0"/>
          </a:p>
          <a:p>
            <a:endParaRPr lang="da-D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2903E-BCD6-3243-9926-0B82419B2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12</a:t>
            </a:fld>
            <a:endParaRPr lang="da-DK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CF4597-0663-1A41-A69B-2D6F74F06F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797" y="3173150"/>
            <a:ext cx="4291364" cy="31104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526EAB-D954-9147-BC69-31F78423C286}"/>
              </a:ext>
            </a:extLst>
          </p:cNvPr>
          <p:cNvSpPr txBox="1"/>
          <p:nvPr/>
        </p:nvSpPr>
        <p:spPr>
          <a:xfrm>
            <a:off x="135672" y="3553396"/>
            <a:ext cx="251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/>
              <a:t>Sensitivity</a:t>
            </a:r>
            <a:r>
              <a:rPr lang="da-DK" dirty="0"/>
              <a:t> </a:t>
            </a:r>
            <a:r>
              <a:rPr lang="da-DK" dirty="0" err="1"/>
              <a:t>estimate</a:t>
            </a:r>
            <a:r>
              <a:rPr lang="da-DK" dirty="0"/>
              <a:t> for baseline run plan and </a:t>
            </a:r>
            <a:r>
              <a:rPr lang="da-DK" dirty="0" err="1"/>
              <a:t>instrumented</a:t>
            </a:r>
            <a:r>
              <a:rPr lang="da-DK" dirty="0"/>
              <a:t> </a:t>
            </a:r>
            <a:r>
              <a:rPr lang="da-DK" dirty="0" err="1"/>
              <a:t>cavern</a:t>
            </a:r>
            <a:r>
              <a:rPr lang="da-DK" dirty="0"/>
              <a:t> walls:</a:t>
            </a:r>
          </a:p>
          <a:p>
            <a:r>
              <a:rPr lang="da-DK" dirty="0">
                <a:solidFill>
                  <a:srgbClr val="2C15FF"/>
                </a:solidFill>
              </a:rPr>
              <a:t>- Blue:    2IP</a:t>
            </a:r>
          </a:p>
          <a:p>
            <a:r>
              <a:rPr lang="da-DK" dirty="0">
                <a:solidFill>
                  <a:srgbClr val="006F00"/>
                </a:solidFill>
              </a:rPr>
              <a:t>- Green: 4IP</a:t>
            </a:r>
          </a:p>
          <a:p>
            <a:r>
              <a:rPr lang="da-DK" dirty="0">
                <a:solidFill>
                  <a:srgbClr val="C60000"/>
                </a:solidFill>
              </a:rPr>
              <a:t>- Red:     4IP, </a:t>
            </a:r>
            <a:r>
              <a:rPr lang="da-DK" dirty="0" err="1">
                <a:solidFill>
                  <a:srgbClr val="C60000"/>
                </a:solidFill>
              </a:rPr>
              <a:t>somewhat</a:t>
            </a:r>
            <a:r>
              <a:rPr lang="da-DK" dirty="0">
                <a:solidFill>
                  <a:srgbClr val="C60000"/>
                </a:solidFill>
              </a:rPr>
              <a:t>   </a:t>
            </a:r>
          </a:p>
          <a:p>
            <a:r>
              <a:rPr lang="da-DK" dirty="0">
                <a:solidFill>
                  <a:srgbClr val="C60000"/>
                </a:solidFill>
              </a:rPr>
              <a:t>               smaller </a:t>
            </a:r>
            <a:r>
              <a:rPr lang="da-DK" dirty="0" err="1">
                <a:solidFill>
                  <a:srgbClr val="C60000"/>
                </a:solidFill>
              </a:rPr>
              <a:t>caverns</a:t>
            </a:r>
            <a:r>
              <a:rPr lang="da-DK" dirty="0">
                <a:solidFill>
                  <a:srgbClr val="C60000"/>
                </a:solidFill>
              </a:rPr>
              <a:t>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6B315FA-B380-D445-B492-76CDF1343728}"/>
              </a:ext>
            </a:extLst>
          </p:cNvPr>
          <p:cNvCxnSpPr>
            <a:cxnSpLocks/>
          </p:cNvCxnSpPr>
          <p:nvPr/>
        </p:nvCxnSpPr>
        <p:spPr>
          <a:xfrm>
            <a:off x="6096000" y="4210411"/>
            <a:ext cx="184366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FC6F47E-FBD3-E547-AA7D-0E77F12759A7}"/>
              </a:ext>
            </a:extLst>
          </p:cNvPr>
          <p:cNvSpPr txBox="1"/>
          <p:nvPr/>
        </p:nvSpPr>
        <p:spPr>
          <a:xfrm>
            <a:off x="6374997" y="4025745"/>
            <a:ext cx="128567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 err="1">
                <a:solidFill>
                  <a:srgbClr val="C00000"/>
                </a:solidFill>
              </a:rPr>
              <a:t>linear</a:t>
            </a:r>
            <a:r>
              <a:rPr lang="da-DK" dirty="0">
                <a:solidFill>
                  <a:srgbClr val="C00000"/>
                </a:solidFill>
              </a:rPr>
              <a:t> zoom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72B73F-EA6B-CE46-A917-D074C17CA481}"/>
              </a:ext>
            </a:extLst>
          </p:cNvPr>
          <p:cNvSpPr txBox="1"/>
          <p:nvPr/>
        </p:nvSpPr>
        <p:spPr>
          <a:xfrm>
            <a:off x="746201" y="6363336"/>
            <a:ext cx="11084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 err="1">
                <a:solidFill>
                  <a:srgbClr val="C00000"/>
                </a:solidFill>
              </a:rPr>
              <a:t>Conclusion</a:t>
            </a:r>
            <a:r>
              <a:rPr lang="da-DK" sz="2000" b="1" dirty="0">
                <a:solidFill>
                  <a:srgbClr val="C00000"/>
                </a:solidFill>
              </a:rPr>
              <a:t>: </a:t>
            </a:r>
            <a:r>
              <a:rPr lang="da-DK" sz="2000" b="1" dirty="0" err="1">
                <a:solidFill>
                  <a:srgbClr val="C00000"/>
                </a:solidFill>
              </a:rPr>
              <a:t>Luminosity</a:t>
            </a:r>
            <a:r>
              <a:rPr lang="da-DK" sz="2000" b="1" dirty="0">
                <a:solidFill>
                  <a:srgbClr val="C00000"/>
                </a:solidFill>
              </a:rPr>
              <a:t> </a:t>
            </a:r>
            <a:r>
              <a:rPr lang="da-DK" sz="2000" b="1" dirty="0" err="1">
                <a:solidFill>
                  <a:srgbClr val="C00000"/>
                </a:solidFill>
              </a:rPr>
              <a:t>increase</a:t>
            </a:r>
            <a:r>
              <a:rPr lang="da-DK" sz="2000" b="1" dirty="0">
                <a:solidFill>
                  <a:srgbClr val="C00000"/>
                </a:solidFill>
              </a:rPr>
              <a:t> from 2IP ➝ 4IP gives </a:t>
            </a:r>
            <a:r>
              <a:rPr lang="da-DK" sz="2000" b="1" dirty="0" err="1">
                <a:solidFill>
                  <a:srgbClr val="C00000"/>
                </a:solidFill>
              </a:rPr>
              <a:t>very</a:t>
            </a:r>
            <a:r>
              <a:rPr lang="da-DK" sz="2000" b="1" dirty="0">
                <a:solidFill>
                  <a:srgbClr val="C00000"/>
                </a:solidFill>
              </a:rPr>
              <a:t> </a:t>
            </a:r>
            <a:r>
              <a:rPr lang="da-DK" sz="2000" b="1" dirty="0" err="1">
                <a:solidFill>
                  <a:srgbClr val="C00000"/>
                </a:solidFill>
              </a:rPr>
              <a:t>significant</a:t>
            </a:r>
            <a:r>
              <a:rPr lang="da-DK" sz="2000" b="1" dirty="0">
                <a:solidFill>
                  <a:srgbClr val="C00000"/>
                </a:solidFill>
              </a:rPr>
              <a:t> </a:t>
            </a:r>
            <a:r>
              <a:rPr lang="da-DK" sz="2000" b="1" dirty="0" err="1">
                <a:solidFill>
                  <a:srgbClr val="C00000"/>
                </a:solidFill>
              </a:rPr>
              <a:t>gain</a:t>
            </a:r>
            <a:r>
              <a:rPr lang="da-DK" sz="2000" b="1" dirty="0">
                <a:solidFill>
                  <a:srgbClr val="C00000"/>
                </a:solidFill>
              </a:rPr>
              <a:t>; </a:t>
            </a:r>
            <a:r>
              <a:rPr lang="da-DK" sz="2000" b="1" dirty="0" err="1">
                <a:solidFill>
                  <a:srgbClr val="C00000"/>
                </a:solidFill>
              </a:rPr>
              <a:t>increased</a:t>
            </a:r>
            <a:r>
              <a:rPr lang="da-DK" sz="2000" b="1" dirty="0">
                <a:solidFill>
                  <a:srgbClr val="C00000"/>
                </a:solidFill>
              </a:rPr>
              <a:t> </a:t>
            </a:r>
            <a:r>
              <a:rPr lang="da-DK" sz="2000" b="1" dirty="0" err="1">
                <a:solidFill>
                  <a:srgbClr val="C00000"/>
                </a:solidFill>
              </a:rPr>
              <a:t>cavern</a:t>
            </a:r>
            <a:r>
              <a:rPr lang="da-DK" sz="2000" b="1" dirty="0">
                <a:solidFill>
                  <a:srgbClr val="C00000"/>
                </a:solidFill>
              </a:rPr>
              <a:t> </a:t>
            </a:r>
            <a:r>
              <a:rPr lang="da-DK" sz="2000" b="1" dirty="0" err="1">
                <a:solidFill>
                  <a:srgbClr val="C00000"/>
                </a:solidFill>
              </a:rPr>
              <a:t>size</a:t>
            </a:r>
            <a:r>
              <a:rPr lang="da-DK" sz="2000" b="1" dirty="0">
                <a:solidFill>
                  <a:srgbClr val="C00000"/>
                </a:solidFill>
              </a:rPr>
              <a:t> </a:t>
            </a:r>
            <a:r>
              <a:rPr lang="da-DK" sz="2000" b="1" dirty="0" err="1">
                <a:solidFill>
                  <a:srgbClr val="C00000"/>
                </a:solidFill>
              </a:rPr>
              <a:t>less</a:t>
            </a:r>
            <a:r>
              <a:rPr lang="da-DK" sz="2000" b="1" dirty="0">
                <a:solidFill>
                  <a:srgbClr val="C00000"/>
                </a:solidFill>
              </a:rPr>
              <a:t> so</a:t>
            </a:r>
          </a:p>
        </p:txBody>
      </p:sp>
    </p:spTree>
    <p:extLst>
      <p:ext uri="{BB962C8B-B14F-4D97-AF65-F5344CB8AC3E}">
        <p14:creationId xmlns:p14="http://schemas.microsoft.com/office/powerpoint/2010/main" val="2852687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A3F52-2005-C04B-9EA1-5CDACC07B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951" y="230361"/>
            <a:ext cx="10515600" cy="787019"/>
          </a:xfrm>
        </p:spPr>
        <p:txBody>
          <a:bodyPr/>
          <a:lstStyle/>
          <a:p>
            <a:r>
              <a:rPr lang="da-DK" dirty="0"/>
              <a:t>The </a:t>
            </a:r>
            <a:r>
              <a:rPr lang="da-DK" dirty="0" err="1"/>
              <a:t>four</a:t>
            </a:r>
            <a:r>
              <a:rPr lang="da-DK" dirty="0"/>
              <a:t> </a:t>
            </a:r>
            <a:r>
              <a:rPr lang="da-DK" dirty="0" err="1"/>
              <a:t>experiental</a:t>
            </a:r>
            <a:r>
              <a:rPr lang="da-DK" dirty="0"/>
              <a:t> sites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E70847-A209-BE46-B75A-59CB729D5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13</a:t>
            </a:fld>
            <a:endParaRPr lang="da-DK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A40247-595D-2340-9A85-05BFE643C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1302903"/>
            <a:ext cx="6417527" cy="54185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6914B4-8D76-A446-A654-3E142F0746AD}"/>
              </a:ext>
            </a:extLst>
          </p:cNvPr>
          <p:cNvSpPr txBox="1"/>
          <p:nvPr/>
        </p:nvSpPr>
        <p:spPr>
          <a:xfrm>
            <a:off x="535259" y="2609385"/>
            <a:ext cx="335651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2000" dirty="0"/>
              <a:t>PA and PG </a:t>
            </a:r>
            <a:r>
              <a:rPr lang="da-DK" sz="2000" dirty="0" err="1"/>
              <a:t>are</a:t>
            </a:r>
            <a:r>
              <a:rPr lang="da-DK" sz="2000" dirty="0"/>
              <a:t> the ”</a:t>
            </a:r>
            <a:r>
              <a:rPr lang="da-DK" sz="2000" dirty="0" err="1"/>
              <a:t>main</a:t>
            </a:r>
            <a:r>
              <a:rPr lang="da-DK" sz="2000" dirty="0"/>
              <a:t>” sites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/>
              <a:t>FCC-hh </a:t>
            </a:r>
            <a:r>
              <a:rPr lang="da-DK" sz="2000" dirty="0" err="1"/>
              <a:t>size</a:t>
            </a:r>
            <a:r>
              <a:rPr lang="da-DK" sz="2000" dirty="0"/>
              <a:t> </a:t>
            </a:r>
            <a:r>
              <a:rPr lang="da-DK" sz="2000" dirty="0" err="1"/>
              <a:t>caverns</a:t>
            </a:r>
            <a:endParaRPr lang="da-DK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328CE8-B620-1049-954F-614D32370CEF}"/>
              </a:ext>
            </a:extLst>
          </p:cNvPr>
          <p:cNvSpPr txBox="1"/>
          <p:nvPr/>
        </p:nvSpPr>
        <p:spPr>
          <a:xfrm>
            <a:off x="535259" y="4977696"/>
            <a:ext cx="463890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2000" dirty="0"/>
              <a:t>PD and PJ </a:t>
            </a:r>
            <a:r>
              <a:rPr lang="da-DK" sz="2000" dirty="0" err="1"/>
              <a:t>are</a:t>
            </a:r>
            <a:r>
              <a:rPr lang="da-DK" sz="2000" dirty="0"/>
              <a:t> the ”</a:t>
            </a:r>
            <a:r>
              <a:rPr lang="da-DK" sz="2000" dirty="0" err="1"/>
              <a:t>additional</a:t>
            </a:r>
            <a:r>
              <a:rPr lang="da-DK" sz="2000" dirty="0"/>
              <a:t>” sites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/>
              <a:t>Possibly</a:t>
            </a:r>
            <a:r>
              <a:rPr lang="da-DK" sz="2000" dirty="0"/>
              <a:t> with </a:t>
            </a:r>
            <a:r>
              <a:rPr lang="da-DK" sz="2000" dirty="0" err="1"/>
              <a:t>somewhat</a:t>
            </a:r>
            <a:r>
              <a:rPr lang="da-DK" sz="2000" dirty="0"/>
              <a:t> smaller </a:t>
            </a:r>
            <a:r>
              <a:rPr lang="da-DK" sz="2000" dirty="0" err="1"/>
              <a:t>caverns</a:t>
            </a:r>
            <a:endParaRPr lang="da-DK" sz="20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7A9902-B3D6-654C-9E9A-3088B68634E5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3891776" y="2407216"/>
            <a:ext cx="4025590" cy="55611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AEA3844-4618-5547-81A6-F99E8E7E3DE2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3891776" y="2963328"/>
            <a:ext cx="4125951" cy="324790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5CC7E0-D0AC-FD4B-945D-808AB52F6046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5174166" y="4379247"/>
            <a:ext cx="4806175" cy="9523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1542AA-B8B3-5948-8172-7203AF7BCED7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5174166" y="4480841"/>
            <a:ext cx="892097" cy="85079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727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21E5F-5E31-F24A-B53D-B3EF9CA1C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err="1"/>
              <a:t>Consumable</a:t>
            </a:r>
            <a:r>
              <a:rPr lang="da-DK" dirty="0"/>
              <a:t> in </a:t>
            </a:r>
            <a:r>
              <a:rPr lang="da-DK" dirty="0" err="1"/>
              <a:t>Cavern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51D8FA-4F84-4E43-BE28-3DAB34328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b="1" dirty="0" err="1"/>
              <a:t>Electricity</a:t>
            </a:r>
            <a:r>
              <a:rPr lang="da-DK" dirty="0"/>
              <a:t>: </a:t>
            </a:r>
            <a:r>
              <a:rPr lang="da-DK" dirty="0" err="1"/>
              <a:t>Consider</a:t>
            </a:r>
            <a:r>
              <a:rPr lang="da-DK" dirty="0"/>
              <a:t> a total </a:t>
            </a:r>
            <a:r>
              <a:rPr lang="da-DK" dirty="0" err="1"/>
              <a:t>need</a:t>
            </a:r>
            <a:r>
              <a:rPr lang="da-DK" dirty="0"/>
              <a:t> of </a:t>
            </a:r>
            <a:r>
              <a:rPr lang="da-DK" b="1" dirty="0">
                <a:solidFill>
                  <a:srgbClr val="C00000"/>
                </a:solidFill>
              </a:rPr>
              <a:t>3 MW </a:t>
            </a:r>
            <a:r>
              <a:rPr lang="da-DK" dirty="0"/>
              <a:t>for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solenoid</a:t>
            </a:r>
            <a:r>
              <a:rPr lang="da-DK" dirty="0"/>
              <a:t>, accelerator </a:t>
            </a:r>
            <a:r>
              <a:rPr lang="da-DK" dirty="0" err="1"/>
              <a:t>quadrupoles</a:t>
            </a:r>
            <a:r>
              <a:rPr lang="da-DK" dirty="0"/>
              <a:t>, sub-</a:t>
            </a:r>
            <a:r>
              <a:rPr lang="da-DK" dirty="0" err="1"/>
              <a:t>detectors</a:t>
            </a:r>
            <a:r>
              <a:rPr lang="da-DK" dirty="0"/>
              <a:t>, and </a:t>
            </a:r>
            <a:r>
              <a:rPr lang="da-DK" dirty="0" err="1"/>
              <a:t>cavern</a:t>
            </a:r>
            <a:r>
              <a:rPr lang="da-DK" dirty="0"/>
              <a:t> </a:t>
            </a:r>
            <a:r>
              <a:rPr lang="da-DK" dirty="0" err="1"/>
              <a:t>utilities</a:t>
            </a:r>
            <a:endParaRPr lang="da-DK" dirty="0"/>
          </a:p>
          <a:p>
            <a:pPr lvl="1"/>
            <a:r>
              <a:rPr lang="da-DK" dirty="0"/>
              <a:t>Smaller </a:t>
            </a:r>
            <a:r>
              <a:rPr lang="da-DK" dirty="0" err="1"/>
              <a:t>than</a:t>
            </a:r>
            <a:r>
              <a:rPr lang="da-DK" dirty="0"/>
              <a:t> the 5 MW for LHC </a:t>
            </a:r>
            <a:r>
              <a:rPr lang="da-DK" dirty="0" err="1"/>
              <a:t>detectors</a:t>
            </a:r>
            <a:endParaRPr lang="da-DK" dirty="0"/>
          </a:p>
          <a:p>
            <a:pPr lvl="1"/>
            <a:r>
              <a:rPr lang="da-DK" dirty="0" err="1"/>
              <a:t>Larger</a:t>
            </a:r>
            <a:r>
              <a:rPr lang="da-DK" dirty="0"/>
              <a:t> </a:t>
            </a:r>
            <a:r>
              <a:rPr lang="da-DK" dirty="0" err="1"/>
              <a:t>than</a:t>
            </a:r>
            <a:r>
              <a:rPr lang="da-DK" dirty="0"/>
              <a:t> the </a:t>
            </a:r>
            <a:r>
              <a:rPr lang="da-DK" dirty="0" err="1"/>
              <a:t>estimated</a:t>
            </a:r>
            <a:r>
              <a:rPr lang="da-DK" dirty="0"/>
              <a:t> 1 MW </a:t>
            </a:r>
            <a:r>
              <a:rPr lang="da-DK" dirty="0" err="1"/>
              <a:t>needed</a:t>
            </a:r>
            <a:r>
              <a:rPr lang="da-DK" dirty="0"/>
              <a:t> for ILC </a:t>
            </a:r>
            <a:r>
              <a:rPr lang="da-DK" dirty="0" err="1"/>
              <a:t>detectors</a:t>
            </a:r>
            <a:endParaRPr lang="da-DK" dirty="0"/>
          </a:p>
          <a:p>
            <a:pPr lvl="2"/>
            <a:r>
              <a:rPr lang="da-DK" sz="2000" dirty="0"/>
              <a:t>At ILC, front-end </a:t>
            </a:r>
            <a:r>
              <a:rPr lang="da-DK" sz="2000" dirty="0" err="1"/>
              <a:t>electronics</a:t>
            </a:r>
            <a:r>
              <a:rPr lang="da-DK" sz="2000" dirty="0"/>
              <a:t> is power-</a:t>
            </a:r>
            <a:r>
              <a:rPr lang="da-DK" sz="2000" dirty="0" err="1"/>
              <a:t>pulsed</a:t>
            </a:r>
            <a:r>
              <a:rPr lang="da-DK" sz="2000" dirty="0"/>
              <a:t> to limit power </a:t>
            </a:r>
            <a:r>
              <a:rPr lang="da-DK" sz="2000" dirty="0" err="1"/>
              <a:t>consumption</a:t>
            </a:r>
            <a:r>
              <a:rPr lang="da-DK" sz="2000" dirty="0"/>
              <a:t> and </a:t>
            </a:r>
            <a:r>
              <a:rPr lang="da-DK" sz="2000" dirty="0" err="1"/>
              <a:t>cooling</a:t>
            </a:r>
            <a:r>
              <a:rPr lang="da-DK" sz="2000" dirty="0"/>
              <a:t> </a:t>
            </a:r>
            <a:r>
              <a:rPr lang="da-DK" sz="2000" dirty="0" err="1"/>
              <a:t>needs</a:t>
            </a:r>
            <a:endParaRPr lang="da-DK" sz="2000" dirty="0"/>
          </a:p>
          <a:p>
            <a:pPr lvl="2"/>
            <a:r>
              <a:rPr lang="da-DK" sz="2000" dirty="0"/>
              <a:t>FCC-</a:t>
            </a:r>
            <a:r>
              <a:rPr lang="da-DK" sz="2000" dirty="0" err="1"/>
              <a:t>ee</a:t>
            </a:r>
            <a:r>
              <a:rPr lang="da-DK" sz="2000" dirty="0"/>
              <a:t> data rates </a:t>
            </a:r>
            <a:r>
              <a:rPr lang="da-DK" sz="2000" dirty="0" err="1"/>
              <a:t>are</a:t>
            </a:r>
            <a:r>
              <a:rPr lang="da-DK" sz="2000" dirty="0"/>
              <a:t> </a:t>
            </a:r>
            <a:r>
              <a:rPr lang="da-DK" sz="2000" dirty="0" err="1"/>
              <a:t>considerably</a:t>
            </a:r>
            <a:r>
              <a:rPr lang="da-DK" sz="2000" dirty="0"/>
              <a:t> </a:t>
            </a:r>
            <a:r>
              <a:rPr lang="da-DK" sz="2000" dirty="0" err="1"/>
              <a:t>higher</a:t>
            </a:r>
            <a:r>
              <a:rPr lang="da-DK" sz="2000" dirty="0"/>
              <a:t> </a:t>
            </a:r>
            <a:r>
              <a:rPr lang="da-DK" sz="2000" dirty="0" err="1"/>
              <a:t>than</a:t>
            </a:r>
            <a:r>
              <a:rPr lang="da-DK" sz="2000" dirty="0"/>
              <a:t> at ILC</a:t>
            </a:r>
          </a:p>
          <a:p>
            <a:r>
              <a:rPr lang="da-DK" b="1" dirty="0"/>
              <a:t>Gas &amp; </a:t>
            </a:r>
            <a:r>
              <a:rPr lang="da-DK" b="1" dirty="0" err="1"/>
              <a:t>Cryogenics</a:t>
            </a:r>
            <a:r>
              <a:rPr lang="da-DK" dirty="0"/>
              <a:t>: </a:t>
            </a:r>
            <a:r>
              <a:rPr lang="da-DK" dirty="0" err="1"/>
              <a:t>Somewhere</a:t>
            </a:r>
            <a:r>
              <a:rPr lang="da-DK" dirty="0"/>
              <a:t> </a:t>
            </a:r>
            <a:r>
              <a:rPr lang="da-DK" dirty="0" err="1"/>
              <a:t>between</a:t>
            </a:r>
            <a:r>
              <a:rPr lang="da-DK" dirty="0"/>
              <a:t> LEP and LHC</a:t>
            </a:r>
          </a:p>
          <a:p>
            <a:pPr lvl="1"/>
            <a:r>
              <a:rPr lang="da-DK" dirty="0" err="1"/>
              <a:t>Detectors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generally smaller </a:t>
            </a:r>
            <a:r>
              <a:rPr lang="da-DK" dirty="0" err="1"/>
              <a:t>than</a:t>
            </a:r>
            <a:r>
              <a:rPr lang="da-DK" dirty="0"/>
              <a:t> at LHC</a:t>
            </a:r>
          </a:p>
          <a:p>
            <a:pPr lvl="1"/>
            <a:r>
              <a:rPr lang="da-DK" dirty="0"/>
              <a:t>The CLD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concept</a:t>
            </a:r>
            <a:r>
              <a:rPr lang="da-DK" dirty="0"/>
              <a:t> has a </a:t>
            </a:r>
            <a:r>
              <a:rPr lang="da-DK" dirty="0" err="1"/>
              <a:t>considerably</a:t>
            </a:r>
            <a:r>
              <a:rPr lang="da-DK" dirty="0"/>
              <a:t> </a:t>
            </a:r>
            <a:r>
              <a:rPr lang="da-DK" dirty="0" err="1"/>
              <a:t>larger</a:t>
            </a:r>
            <a:r>
              <a:rPr lang="da-DK" dirty="0"/>
              <a:t> </a:t>
            </a:r>
            <a:r>
              <a:rPr lang="da-DK" dirty="0" err="1"/>
              <a:t>coil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LEP </a:t>
            </a:r>
            <a:r>
              <a:rPr lang="da-DK" dirty="0" err="1"/>
              <a:t>detectors</a:t>
            </a:r>
            <a:endParaRPr lang="da-D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64FC16-8E40-CC43-9D91-7DB951A74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13079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3E1C1-705A-2A44-9D44-F0BA504E9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/>
              <a:t>Surface </a:t>
            </a:r>
            <a:r>
              <a:rPr lang="da-DK" dirty="0" err="1"/>
              <a:t>building</a:t>
            </a:r>
            <a:r>
              <a:rPr lang="da-DK" dirty="0"/>
              <a:t> </a:t>
            </a:r>
            <a:r>
              <a:rPr lang="da-DK" dirty="0" err="1"/>
              <a:t>needs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842E40-6B5F-4D4A-8A74-781FCAC542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pre-assembly</a:t>
            </a:r>
            <a:r>
              <a:rPr lang="da-DK" dirty="0"/>
              <a:t> and </a:t>
            </a:r>
            <a:r>
              <a:rPr lang="da-DK" dirty="0" err="1"/>
              <a:t>storage</a:t>
            </a:r>
            <a:endParaRPr lang="da-DK" dirty="0"/>
          </a:p>
          <a:p>
            <a:pPr lvl="1"/>
            <a:r>
              <a:rPr lang="da-DK" dirty="0"/>
              <a:t>As at LEP, </a:t>
            </a:r>
            <a:r>
              <a:rPr lang="da-DK" dirty="0" err="1"/>
              <a:t>need</a:t>
            </a:r>
            <a:r>
              <a:rPr lang="da-DK" dirty="0"/>
              <a:t> ~1000 m</a:t>
            </a:r>
            <a:r>
              <a:rPr lang="da-DK" baseline="30000" dirty="0"/>
              <a:t>2</a:t>
            </a:r>
          </a:p>
          <a:p>
            <a:r>
              <a:rPr lang="da-DK" dirty="0"/>
              <a:t>Computing system:</a:t>
            </a:r>
          </a:p>
          <a:p>
            <a:pPr lvl="1"/>
            <a:r>
              <a:rPr lang="da-DK" dirty="0" err="1"/>
              <a:t>Experience</a:t>
            </a:r>
            <a:r>
              <a:rPr lang="da-DK" dirty="0"/>
              <a:t> from ALICE with a </a:t>
            </a:r>
            <a:r>
              <a:rPr lang="da-DK" dirty="0" err="1"/>
              <a:t>comparable</a:t>
            </a:r>
            <a:r>
              <a:rPr lang="da-DK" dirty="0"/>
              <a:t> event rate is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space</a:t>
            </a:r>
            <a:r>
              <a:rPr lang="da-DK" dirty="0"/>
              <a:t> </a:t>
            </a:r>
            <a:r>
              <a:rPr lang="da-DK" dirty="0" err="1"/>
              <a:t>needs</a:t>
            </a:r>
            <a:r>
              <a:rPr lang="da-DK" dirty="0"/>
              <a:t> for </a:t>
            </a:r>
            <a:r>
              <a:rPr lang="da-DK" dirty="0" err="1"/>
              <a:t>computing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small: </a:t>
            </a:r>
            <a:r>
              <a:rPr lang="da-DK" dirty="0" err="1"/>
              <a:t>no</a:t>
            </a:r>
            <a:r>
              <a:rPr lang="da-DK" dirty="0"/>
              <a:t> </a:t>
            </a:r>
            <a:r>
              <a:rPr lang="da-DK" dirty="0" err="1"/>
              <a:t>specific</a:t>
            </a:r>
            <a:r>
              <a:rPr lang="da-DK" dirty="0"/>
              <a:t> </a:t>
            </a:r>
            <a:r>
              <a:rPr lang="da-DK" dirty="0" err="1"/>
              <a:t>consequences</a:t>
            </a:r>
            <a:r>
              <a:rPr lang="da-DK" dirty="0"/>
              <a:t> on CE and TI</a:t>
            </a:r>
          </a:p>
          <a:p>
            <a:r>
              <a:rPr lang="da-DK" dirty="0"/>
              <a:t>Offices:</a:t>
            </a:r>
          </a:p>
          <a:p>
            <a:pPr lvl="1"/>
            <a:r>
              <a:rPr lang="da-DK" dirty="0" err="1"/>
              <a:t>Experimantal</a:t>
            </a:r>
            <a:r>
              <a:rPr lang="da-DK" dirty="0"/>
              <a:t> sites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away</a:t>
            </a:r>
            <a:r>
              <a:rPr lang="da-DK" dirty="0"/>
              <a:t> from CERN; </a:t>
            </a:r>
            <a:r>
              <a:rPr lang="da-DK" dirty="0" err="1"/>
              <a:t>people</a:t>
            </a:r>
            <a:r>
              <a:rPr lang="da-DK" dirty="0"/>
              <a:t> </a:t>
            </a:r>
            <a:r>
              <a:rPr lang="da-DK" dirty="0" err="1"/>
              <a:t>need</a:t>
            </a:r>
            <a:r>
              <a:rPr lang="da-DK" dirty="0"/>
              <a:t> </a:t>
            </a:r>
            <a:r>
              <a:rPr lang="da-DK" dirty="0" err="1"/>
              <a:t>places</a:t>
            </a:r>
            <a:r>
              <a:rPr lang="da-DK" dirty="0"/>
              <a:t> to </a:t>
            </a:r>
            <a:r>
              <a:rPr lang="da-DK" dirty="0" err="1"/>
              <a:t>work</a:t>
            </a:r>
            <a:endParaRPr lang="da-DK" dirty="0"/>
          </a:p>
          <a:p>
            <a:pPr lvl="1"/>
            <a:endParaRPr lang="da-DK" dirty="0"/>
          </a:p>
          <a:p>
            <a:endParaRPr lang="da-D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FD747-1363-D74F-B345-F45C75E52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095012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FEC69-DA61-6C4C-8F10-98AA8B76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227965"/>
            <a:ext cx="10515600" cy="631571"/>
          </a:xfrm>
        </p:spPr>
        <p:txBody>
          <a:bodyPr>
            <a:normAutofit fontScale="90000"/>
          </a:bodyPr>
          <a:lstStyle/>
          <a:p>
            <a:r>
              <a:rPr lang="da-DK" dirty="0" err="1"/>
              <a:t>Cavern</a:t>
            </a:r>
            <a:r>
              <a:rPr lang="da-DK" dirty="0"/>
              <a:t> and Booster ring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859F00-38FC-5745-9F70-E6A1D4584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783" y="1115568"/>
            <a:ext cx="6880080" cy="5061395"/>
          </a:xfrm>
        </p:spPr>
        <p:txBody>
          <a:bodyPr/>
          <a:lstStyle/>
          <a:p>
            <a:r>
              <a:rPr lang="da-DK" sz="2000" dirty="0"/>
              <a:t>Booster ring passes </a:t>
            </a:r>
            <a:r>
              <a:rPr lang="da-DK" sz="2000" dirty="0" err="1"/>
              <a:t>through</a:t>
            </a:r>
            <a:r>
              <a:rPr lang="da-DK" sz="2000" dirty="0"/>
              <a:t> </a:t>
            </a:r>
            <a:r>
              <a:rPr lang="da-DK" sz="2000" dirty="0" err="1"/>
              <a:t>cavern</a:t>
            </a:r>
            <a:r>
              <a:rPr lang="da-DK" sz="2000" dirty="0"/>
              <a:t> </a:t>
            </a:r>
            <a:r>
              <a:rPr lang="da-DK" sz="2000" dirty="0" err="1"/>
              <a:t>outside</a:t>
            </a:r>
            <a:r>
              <a:rPr lang="da-DK" sz="2000" dirty="0"/>
              <a:t>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volume</a:t>
            </a:r>
            <a:r>
              <a:rPr lang="da-DK" sz="2000" dirty="0"/>
              <a:t> at [x, y]= [8.0, 1.3]m</a:t>
            </a:r>
          </a:p>
          <a:p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stray</a:t>
            </a:r>
            <a:r>
              <a:rPr lang="da-DK" sz="2000" dirty="0"/>
              <a:t> </a:t>
            </a:r>
            <a:r>
              <a:rPr lang="da-DK" sz="2000" dirty="0" err="1"/>
              <a:t>field</a:t>
            </a:r>
            <a:r>
              <a:rPr lang="da-DK" sz="2000" dirty="0"/>
              <a:t> at the </a:t>
            </a:r>
            <a:r>
              <a:rPr lang="da-DK" sz="2000" dirty="0" err="1"/>
              <a:t>booster</a:t>
            </a:r>
            <a:r>
              <a:rPr lang="da-DK" sz="2000" dirty="0"/>
              <a:t> location is up to ten times </a:t>
            </a:r>
            <a:r>
              <a:rPr lang="da-DK" sz="2000" dirty="0" err="1"/>
              <a:t>stronger</a:t>
            </a:r>
            <a:r>
              <a:rPr lang="da-DK" sz="2000" dirty="0"/>
              <a:t> </a:t>
            </a:r>
            <a:r>
              <a:rPr lang="da-DK" sz="2000" dirty="0" err="1"/>
              <a:t>than</a:t>
            </a:r>
            <a:r>
              <a:rPr lang="da-DK" sz="2000" dirty="0"/>
              <a:t> the 3 mT </a:t>
            </a:r>
            <a:r>
              <a:rPr lang="da-DK" sz="2000" dirty="0" err="1"/>
              <a:t>dipole</a:t>
            </a:r>
            <a:r>
              <a:rPr lang="da-DK" sz="2000" dirty="0"/>
              <a:t> </a:t>
            </a:r>
            <a:r>
              <a:rPr lang="da-DK" sz="2000" dirty="0" err="1"/>
              <a:t>field</a:t>
            </a:r>
            <a:r>
              <a:rPr lang="da-DK" sz="2000" dirty="0"/>
              <a:t> </a:t>
            </a:r>
            <a:r>
              <a:rPr lang="da-DK" sz="2000" dirty="0" err="1"/>
              <a:t>strength</a:t>
            </a:r>
            <a:r>
              <a:rPr lang="da-DK" sz="2000" dirty="0"/>
              <a:t> at </a:t>
            </a:r>
            <a:r>
              <a:rPr lang="da-DK" sz="2000" dirty="0" err="1"/>
              <a:t>injection</a:t>
            </a:r>
            <a:endParaRPr lang="da-DK" sz="2000" dirty="0"/>
          </a:p>
          <a:p>
            <a:pPr lvl="1"/>
            <a:r>
              <a:rPr lang="da-DK" dirty="0" err="1"/>
              <a:t>Needs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corrected</a:t>
            </a:r>
            <a:r>
              <a:rPr lang="da-DK" dirty="0"/>
              <a:t> for</a:t>
            </a:r>
          </a:p>
          <a:p>
            <a:endParaRPr lang="da-DK" sz="2200" dirty="0"/>
          </a:p>
          <a:p>
            <a:endParaRPr lang="da-DK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E744BC-08ED-124E-9170-2ED88759A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041" y="543750"/>
            <a:ext cx="4394673" cy="3459538"/>
          </a:xfrm>
          <a:prstGeom prst="rect">
            <a:avLst/>
          </a:prstGeom>
        </p:spPr>
      </p:pic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D3803805-CFB9-AC41-85F4-F1A74AB1A6F8}"/>
              </a:ext>
            </a:extLst>
          </p:cNvPr>
          <p:cNvCxnSpPr>
            <a:cxnSpLocks/>
          </p:cNvCxnSpPr>
          <p:nvPr/>
        </p:nvCxnSpPr>
        <p:spPr>
          <a:xfrm>
            <a:off x="7248293" y="1326995"/>
            <a:ext cx="1453145" cy="1126273"/>
          </a:xfrm>
          <a:prstGeom prst="curvedConnector3">
            <a:avLst>
              <a:gd name="adj1" fmla="val 9988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A393B1DF-0DA8-7044-8D9A-90DE5318A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16</a:t>
            </a:fld>
            <a:endParaRPr lang="da-DK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060A568-3844-194A-876B-0BC9E8D252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79"/>
          <a:stretch/>
        </p:blipFill>
        <p:spPr>
          <a:xfrm>
            <a:off x="319605" y="2855476"/>
            <a:ext cx="4965505" cy="366542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30F6EE6-8CD9-B144-9247-E0B37E59F357}"/>
              </a:ext>
            </a:extLst>
          </p:cNvPr>
          <p:cNvSpPr txBox="1"/>
          <p:nvPr/>
        </p:nvSpPr>
        <p:spPr>
          <a:xfrm>
            <a:off x="1058721" y="3353877"/>
            <a:ext cx="3122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dirty="0"/>
              <a:t>Data from the CERN magnet </a:t>
            </a:r>
            <a:r>
              <a:rPr lang="da-DK" sz="1400" dirty="0" err="1"/>
              <a:t>group</a:t>
            </a:r>
            <a:r>
              <a:rPr lang="da-DK" sz="1400" dirty="0"/>
              <a:t>, Nikkie </a:t>
            </a:r>
            <a:r>
              <a:rPr lang="da-DK" sz="1400" dirty="0" err="1"/>
              <a:t>Deelen</a:t>
            </a:r>
            <a:endParaRPr lang="da-DK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658F758-D25D-2C43-8EDD-376F40536A69}"/>
              </a:ext>
            </a:extLst>
          </p:cNvPr>
          <p:cNvSpPr txBox="1"/>
          <p:nvPr/>
        </p:nvSpPr>
        <p:spPr>
          <a:xfrm>
            <a:off x="5404199" y="4504486"/>
            <a:ext cx="6594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/>
              <a:t>A solution for </a:t>
            </a:r>
            <a:r>
              <a:rPr lang="da-DK" sz="2000" dirty="0" err="1"/>
              <a:t>shielding</a:t>
            </a:r>
            <a:r>
              <a:rPr lang="da-DK" sz="2000" dirty="0"/>
              <a:t> and/or </a:t>
            </a:r>
            <a:r>
              <a:rPr lang="da-DK" sz="2000" dirty="0" err="1"/>
              <a:t>correction</a:t>
            </a:r>
            <a:r>
              <a:rPr lang="da-DK" sz="2000" dirty="0"/>
              <a:t> has to </a:t>
            </a:r>
            <a:r>
              <a:rPr lang="da-DK" sz="2000" dirty="0" err="1"/>
              <a:t>be</a:t>
            </a:r>
            <a:r>
              <a:rPr lang="da-DK" sz="2000" dirty="0"/>
              <a:t> </a:t>
            </a:r>
            <a:r>
              <a:rPr lang="da-DK" sz="2000" dirty="0" err="1"/>
              <a:t>developed</a:t>
            </a: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/>
              <a:t>Booster position must </a:t>
            </a:r>
            <a:r>
              <a:rPr lang="da-DK" sz="2000" dirty="0" err="1"/>
              <a:t>be</a:t>
            </a:r>
            <a:r>
              <a:rPr lang="da-DK" sz="2000" dirty="0"/>
              <a:t> so, </a:t>
            </a:r>
            <a:r>
              <a:rPr lang="da-DK" sz="2000" dirty="0" err="1"/>
              <a:t>that</a:t>
            </a:r>
            <a:r>
              <a:rPr lang="da-DK" sz="2000" dirty="0"/>
              <a:t> </a:t>
            </a:r>
            <a:r>
              <a:rPr lang="da-DK" sz="2000" dirty="0" err="1"/>
              <a:t>there</a:t>
            </a:r>
            <a:r>
              <a:rPr lang="da-DK" sz="2000" dirty="0"/>
              <a:t> is at </a:t>
            </a:r>
            <a:r>
              <a:rPr lang="da-DK" sz="2000" dirty="0" err="1"/>
              <a:t>least</a:t>
            </a:r>
            <a:r>
              <a:rPr lang="da-DK" sz="2000" dirty="0"/>
              <a:t> 1 m </a:t>
            </a:r>
            <a:r>
              <a:rPr lang="da-DK" sz="2000" dirty="0" err="1"/>
              <a:t>free</a:t>
            </a:r>
            <a:r>
              <a:rPr lang="da-DK" sz="2000" dirty="0"/>
              <a:t> </a:t>
            </a:r>
            <a:r>
              <a:rPr lang="da-DK" sz="2000" dirty="0" err="1"/>
              <a:t>space</a:t>
            </a:r>
            <a:r>
              <a:rPr lang="da-DK" sz="2000" dirty="0"/>
              <a:t> </a:t>
            </a:r>
            <a:r>
              <a:rPr lang="da-DK" sz="2000" dirty="0" err="1"/>
              <a:t>around</a:t>
            </a:r>
            <a:r>
              <a:rPr lang="da-DK" sz="2000" dirty="0"/>
              <a:t> the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envelope</a:t>
            </a:r>
            <a:r>
              <a:rPr lang="da-DK" sz="2000" dirty="0"/>
              <a:t> with the </a:t>
            </a:r>
            <a:r>
              <a:rPr lang="da-DK" sz="2000" dirty="0" err="1"/>
              <a:t>shielding</a:t>
            </a:r>
            <a:r>
              <a:rPr lang="da-DK" sz="2000" dirty="0"/>
              <a:t>/</a:t>
            </a:r>
            <a:r>
              <a:rPr lang="da-DK" sz="2000" dirty="0" err="1"/>
              <a:t>compensation</a:t>
            </a:r>
            <a:r>
              <a:rPr lang="da-DK" sz="2000" dirty="0"/>
              <a:t> is in </a:t>
            </a:r>
            <a:r>
              <a:rPr lang="da-DK" sz="2000" dirty="0" err="1"/>
              <a:t>place</a:t>
            </a:r>
            <a:r>
              <a:rPr lang="da-DK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45140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20EC5-C6EA-7E4A-AC2E-8155E54A3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err="1"/>
              <a:t>Conclusions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563AD-11D3-5145-97F8-CF5670C25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619" y="1115568"/>
            <a:ext cx="11151219" cy="5605907"/>
          </a:xfrm>
        </p:spPr>
        <p:txBody>
          <a:bodyPr>
            <a:normAutofit/>
          </a:bodyPr>
          <a:lstStyle/>
          <a:p>
            <a:r>
              <a:rPr lang="da-DK" dirty="0"/>
              <a:t>A 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including</a:t>
            </a:r>
            <a:r>
              <a:rPr lang="da-DK" dirty="0"/>
              <a:t> services </a:t>
            </a:r>
            <a:r>
              <a:rPr lang="da-DK" dirty="0" err="1"/>
              <a:t>fits</a:t>
            </a:r>
            <a:r>
              <a:rPr lang="da-DK" dirty="0"/>
              <a:t> </a:t>
            </a:r>
            <a:r>
              <a:rPr lang="da-DK" dirty="0" err="1"/>
              <a:t>within</a:t>
            </a:r>
            <a:r>
              <a:rPr lang="da-DK" dirty="0"/>
              <a:t> the </a:t>
            </a:r>
            <a:r>
              <a:rPr lang="da-DK" dirty="0" err="1"/>
              <a:t>size</a:t>
            </a:r>
            <a:r>
              <a:rPr lang="da-DK" dirty="0"/>
              <a:t> of a standard FCC-hh </a:t>
            </a:r>
            <a:r>
              <a:rPr lang="da-DK" dirty="0" err="1"/>
              <a:t>cavern</a:t>
            </a:r>
            <a:r>
              <a:rPr lang="da-DK" dirty="0"/>
              <a:t> and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serviced</a:t>
            </a:r>
            <a:r>
              <a:rPr lang="da-DK" dirty="0"/>
              <a:t> by </a:t>
            </a:r>
            <a:r>
              <a:rPr lang="da-DK" dirty="0" err="1"/>
              <a:t>its</a:t>
            </a:r>
            <a:r>
              <a:rPr lang="da-DK" dirty="0"/>
              <a:t> </a:t>
            </a:r>
            <a:r>
              <a:rPr lang="da-DK" dirty="0" err="1"/>
              <a:t>capacity</a:t>
            </a:r>
            <a:r>
              <a:rPr lang="da-DK" dirty="0"/>
              <a:t> for </a:t>
            </a:r>
            <a:r>
              <a:rPr lang="da-DK" dirty="0" err="1"/>
              <a:t>consumables</a:t>
            </a:r>
            <a:endParaRPr lang="da-DK" dirty="0"/>
          </a:p>
          <a:p>
            <a:pPr lvl="1"/>
            <a:r>
              <a:rPr lang="da-DK" dirty="0"/>
              <a:t>A </a:t>
            </a:r>
            <a:r>
              <a:rPr lang="da-DK" dirty="0" err="1"/>
              <a:t>somewhat</a:t>
            </a:r>
            <a:r>
              <a:rPr lang="da-DK" dirty="0"/>
              <a:t> smaller CMS-</a:t>
            </a:r>
            <a:r>
              <a:rPr lang="da-DK" dirty="0" err="1"/>
              <a:t>like</a:t>
            </a:r>
            <a:r>
              <a:rPr lang="da-DK" dirty="0"/>
              <a:t> </a:t>
            </a:r>
            <a:r>
              <a:rPr lang="da-DK" dirty="0" err="1"/>
              <a:t>cavern</a:t>
            </a:r>
            <a:r>
              <a:rPr lang="da-DK" dirty="0"/>
              <a:t> </a:t>
            </a:r>
            <a:r>
              <a:rPr lang="da-DK" dirty="0" err="1"/>
              <a:t>would</a:t>
            </a:r>
            <a:r>
              <a:rPr lang="da-DK" dirty="0"/>
              <a:t> </a:t>
            </a:r>
            <a:r>
              <a:rPr lang="da-DK" dirty="0" err="1"/>
              <a:t>also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appropriate</a:t>
            </a:r>
            <a:endParaRPr lang="da-DK" dirty="0"/>
          </a:p>
          <a:p>
            <a:r>
              <a:rPr lang="da-DK" dirty="0"/>
              <a:t>One </a:t>
            </a:r>
            <a:r>
              <a:rPr lang="da-DK" dirty="0" err="1"/>
              <a:t>shaft</a:t>
            </a:r>
            <a:r>
              <a:rPr lang="da-DK" dirty="0"/>
              <a:t> </a:t>
            </a:r>
            <a:r>
              <a:rPr lang="da-DK" dirty="0" err="1"/>
              <a:t>suffices</a:t>
            </a:r>
            <a:r>
              <a:rPr lang="da-DK" dirty="0"/>
              <a:t> for </a:t>
            </a:r>
            <a:r>
              <a:rPr lang="da-DK" dirty="0" err="1"/>
              <a:t>each</a:t>
            </a:r>
            <a:r>
              <a:rPr lang="da-DK" dirty="0"/>
              <a:t> </a:t>
            </a:r>
            <a:r>
              <a:rPr lang="da-DK" dirty="0" err="1"/>
              <a:t>experiment</a:t>
            </a:r>
            <a:r>
              <a:rPr lang="da-DK" dirty="0"/>
              <a:t>; a </a:t>
            </a:r>
            <a:r>
              <a:rPr lang="da-DK" dirty="0" err="1"/>
              <a:t>shaft</a:t>
            </a:r>
            <a:r>
              <a:rPr lang="da-DK" dirty="0"/>
              <a:t> diameter of 10 m is sufficient</a:t>
            </a:r>
          </a:p>
          <a:p>
            <a:r>
              <a:rPr lang="da-DK" dirty="0"/>
              <a:t>The 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physics</a:t>
            </a:r>
            <a:r>
              <a:rPr lang="da-DK" dirty="0"/>
              <a:t> </a:t>
            </a:r>
            <a:r>
              <a:rPr lang="da-DK" dirty="0" err="1"/>
              <a:t>outcome</a:t>
            </a:r>
            <a:r>
              <a:rPr lang="da-DK" dirty="0"/>
              <a:t> </a:t>
            </a:r>
            <a:r>
              <a:rPr lang="da-DK" dirty="0" err="1"/>
              <a:t>increases</a:t>
            </a:r>
            <a:r>
              <a:rPr lang="da-DK" dirty="0"/>
              <a:t> </a:t>
            </a:r>
            <a:r>
              <a:rPr lang="da-DK" dirty="0" err="1"/>
              <a:t>significantly</a:t>
            </a:r>
            <a:r>
              <a:rPr lang="da-DK" dirty="0"/>
              <a:t> by </a:t>
            </a:r>
            <a:r>
              <a:rPr lang="da-DK" dirty="0" err="1"/>
              <a:t>having</a:t>
            </a:r>
            <a:r>
              <a:rPr lang="da-DK" dirty="0"/>
              <a:t> </a:t>
            </a:r>
            <a:r>
              <a:rPr lang="da-DK" dirty="0" err="1"/>
              <a:t>four</a:t>
            </a:r>
            <a:r>
              <a:rPr lang="da-DK" dirty="0"/>
              <a:t> </a:t>
            </a:r>
            <a:r>
              <a:rPr lang="da-DK" dirty="0" err="1"/>
              <a:t>rather</a:t>
            </a:r>
            <a:r>
              <a:rPr lang="da-DK" dirty="0"/>
              <a:t> </a:t>
            </a:r>
            <a:r>
              <a:rPr lang="da-DK" dirty="0" err="1"/>
              <a:t>than</a:t>
            </a:r>
            <a:r>
              <a:rPr lang="da-DK" dirty="0"/>
              <a:t> </a:t>
            </a:r>
            <a:r>
              <a:rPr lang="da-DK" dirty="0" err="1"/>
              <a:t>two</a:t>
            </a:r>
            <a:r>
              <a:rPr lang="da-DK" dirty="0"/>
              <a:t> </a:t>
            </a:r>
            <a:r>
              <a:rPr lang="da-DK" dirty="0" err="1"/>
              <a:t>IPs</a:t>
            </a:r>
            <a:endParaRPr lang="da-DK" dirty="0"/>
          </a:p>
          <a:p>
            <a:pPr lvl="1"/>
            <a:r>
              <a:rPr lang="da-DK" dirty="0"/>
              <a:t>The </a:t>
            </a:r>
            <a:r>
              <a:rPr lang="da-DK" dirty="0" err="1"/>
              <a:t>cavern</a:t>
            </a:r>
            <a:r>
              <a:rPr lang="da-DK" dirty="0"/>
              <a:t> </a:t>
            </a:r>
            <a:r>
              <a:rPr lang="da-DK" dirty="0" err="1"/>
              <a:t>size</a:t>
            </a:r>
            <a:r>
              <a:rPr lang="da-DK" dirty="0"/>
              <a:t> </a:t>
            </a:r>
            <a:r>
              <a:rPr lang="da-DK" dirty="0" err="1"/>
              <a:t>only</a:t>
            </a:r>
            <a:r>
              <a:rPr lang="da-DK" dirty="0"/>
              <a:t> has an </a:t>
            </a:r>
            <a:r>
              <a:rPr lang="da-DK" dirty="0" err="1"/>
              <a:t>influence</a:t>
            </a:r>
            <a:r>
              <a:rPr lang="da-DK" dirty="0"/>
              <a:t> on the </a:t>
            </a:r>
            <a:r>
              <a:rPr lang="da-DK" dirty="0" err="1"/>
              <a:t>physics</a:t>
            </a:r>
            <a:r>
              <a:rPr lang="da-DK" dirty="0"/>
              <a:t> </a:t>
            </a:r>
            <a:r>
              <a:rPr lang="da-DK" dirty="0" err="1"/>
              <a:t>reach</a:t>
            </a:r>
            <a:r>
              <a:rPr lang="da-DK" dirty="0"/>
              <a:t> in the </a:t>
            </a:r>
            <a:r>
              <a:rPr lang="da-DK" dirty="0" err="1"/>
              <a:t>search</a:t>
            </a:r>
            <a:r>
              <a:rPr lang="da-DK" dirty="0"/>
              <a:t> for </a:t>
            </a:r>
            <a:r>
              <a:rPr lang="da-DK" dirty="0" err="1"/>
              <a:t>LLPs</a:t>
            </a:r>
            <a:r>
              <a:rPr lang="da-DK" dirty="0"/>
              <a:t>, and </a:t>
            </a:r>
            <a:r>
              <a:rPr lang="da-DK" dirty="0" err="1"/>
              <a:t>here</a:t>
            </a:r>
            <a:r>
              <a:rPr lang="da-DK" dirty="0"/>
              <a:t> it is small</a:t>
            </a:r>
          </a:p>
          <a:p>
            <a:r>
              <a:rPr lang="da-DK" dirty="0"/>
              <a:t>Radiation </a:t>
            </a:r>
            <a:r>
              <a:rPr lang="da-DK" dirty="0" err="1"/>
              <a:t>levels</a:t>
            </a:r>
            <a:r>
              <a:rPr lang="da-DK" dirty="0"/>
              <a:t> in the </a:t>
            </a:r>
            <a:r>
              <a:rPr lang="da-DK" dirty="0" err="1"/>
              <a:t>cavern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low</a:t>
            </a:r>
            <a:r>
              <a:rPr lang="da-DK" dirty="0"/>
              <a:t> </a:t>
            </a:r>
            <a:r>
              <a:rPr lang="da-DK" dirty="0" err="1"/>
              <a:t>enough</a:t>
            </a:r>
            <a:r>
              <a:rPr lang="da-DK" dirty="0"/>
              <a:t> to </a:t>
            </a:r>
            <a:r>
              <a:rPr lang="da-DK" dirty="0" err="1"/>
              <a:t>allow</a:t>
            </a:r>
            <a:r>
              <a:rPr lang="da-DK" dirty="0"/>
              <a:t> </a:t>
            </a:r>
            <a:r>
              <a:rPr lang="da-DK" dirty="0" err="1"/>
              <a:t>people</a:t>
            </a:r>
            <a:r>
              <a:rPr lang="da-DK" dirty="0"/>
              <a:t> to </a:t>
            </a:r>
            <a:r>
              <a:rPr lang="da-DK" dirty="0" err="1"/>
              <a:t>work</a:t>
            </a:r>
            <a:r>
              <a:rPr lang="da-DK" dirty="0"/>
              <a:t> </a:t>
            </a:r>
            <a:r>
              <a:rPr lang="da-DK" dirty="0" err="1"/>
              <a:t>downstairs</a:t>
            </a:r>
            <a:endParaRPr lang="da-DK" dirty="0"/>
          </a:p>
          <a:p>
            <a:pPr lvl="1"/>
            <a:r>
              <a:rPr lang="da-DK" dirty="0" err="1"/>
              <a:t>There</a:t>
            </a:r>
            <a:r>
              <a:rPr lang="da-DK" dirty="0"/>
              <a:t> is </a:t>
            </a:r>
            <a:r>
              <a:rPr lang="da-DK" dirty="0" err="1"/>
              <a:t>no</a:t>
            </a:r>
            <a:r>
              <a:rPr lang="da-DK" dirty="0"/>
              <a:t> a priori </a:t>
            </a:r>
            <a:r>
              <a:rPr lang="da-DK" dirty="0" err="1"/>
              <a:t>need</a:t>
            </a:r>
            <a:r>
              <a:rPr lang="da-DK" dirty="0"/>
              <a:t> for a service </a:t>
            </a:r>
            <a:r>
              <a:rPr lang="da-DK" dirty="0" err="1"/>
              <a:t>cavern</a:t>
            </a:r>
            <a:endParaRPr lang="da-DK" dirty="0"/>
          </a:p>
          <a:p>
            <a:r>
              <a:rPr lang="da-DK" dirty="0"/>
              <a:t>Surface-</a:t>
            </a:r>
            <a:r>
              <a:rPr lang="da-DK" dirty="0" err="1"/>
              <a:t>building</a:t>
            </a:r>
            <a:r>
              <a:rPr lang="da-DK" dirty="0"/>
              <a:t> </a:t>
            </a:r>
            <a:r>
              <a:rPr lang="da-DK" dirty="0" err="1"/>
              <a:t>needs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commensurate</a:t>
            </a:r>
            <a:r>
              <a:rPr lang="da-DK" dirty="0"/>
              <a:t> to </a:t>
            </a:r>
            <a:r>
              <a:rPr lang="da-DK" dirty="0" err="1"/>
              <a:t>those</a:t>
            </a:r>
            <a:r>
              <a:rPr lang="da-DK" dirty="0"/>
              <a:t> at LEP</a:t>
            </a:r>
          </a:p>
          <a:p>
            <a:r>
              <a:rPr lang="da-DK" dirty="0"/>
              <a:t>The </a:t>
            </a:r>
            <a:r>
              <a:rPr lang="da-DK" dirty="0" err="1"/>
              <a:t>stray</a:t>
            </a:r>
            <a:r>
              <a:rPr lang="da-DK" dirty="0"/>
              <a:t> </a:t>
            </a:r>
            <a:r>
              <a:rPr lang="da-DK" dirty="0" err="1"/>
              <a:t>magnetic</a:t>
            </a:r>
            <a:r>
              <a:rPr lang="da-DK" dirty="0"/>
              <a:t> </a:t>
            </a:r>
            <a:r>
              <a:rPr lang="da-DK" dirty="0" err="1"/>
              <a:t>field</a:t>
            </a:r>
            <a:r>
              <a:rPr lang="da-DK" dirty="0"/>
              <a:t> is </a:t>
            </a:r>
            <a:r>
              <a:rPr lang="da-DK" dirty="0" err="1"/>
              <a:t>such</a:t>
            </a:r>
            <a:r>
              <a:rPr lang="da-DK" dirty="0"/>
              <a:t> </a:t>
            </a:r>
            <a:r>
              <a:rPr lang="da-DK" dirty="0" err="1"/>
              <a:t>that</a:t>
            </a:r>
            <a:r>
              <a:rPr lang="da-DK" dirty="0"/>
              <a:t> the </a:t>
            </a:r>
            <a:r>
              <a:rPr lang="da-DK" dirty="0" err="1"/>
              <a:t>booster</a:t>
            </a:r>
            <a:r>
              <a:rPr lang="da-DK" dirty="0"/>
              <a:t> </a:t>
            </a:r>
            <a:r>
              <a:rPr lang="da-DK" dirty="0" err="1"/>
              <a:t>will</a:t>
            </a:r>
            <a:r>
              <a:rPr lang="da-DK" dirty="0"/>
              <a:t> </a:t>
            </a:r>
            <a:r>
              <a:rPr lang="da-DK" dirty="0" err="1"/>
              <a:t>need</a:t>
            </a:r>
            <a:r>
              <a:rPr lang="da-DK" dirty="0"/>
              <a:t> </a:t>
            </a:r>
            <a:r>
              <a:rPr lang="da-DK" dirty="0" err="1"/>
              <a:t>compensation</a:t>
            </a:r>
            <a:r>
              <a:rPr lang="da-DK" dirty="0"/>
              <a:t> and/or </a:t>
            </a:r>
            <a:r>
              <a:rPr lang="da-DK" dirty="0" err="1"/>
              <a:t>shielding</a:t>
            </a:r>
            <a:endParaRPr lang="da-DK" dirty="0"/>
          </a:p>
          <a:p>
            <a:pPr lvl="1"/>
            <a:r>
              <a:rPr lang="da-DK" dirty="0"/>
              <a:t>It must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assured</a:t>
            </a:r>
            <a:r>
              <a:rPr lang="da-DK" dirty="0"/>
              <a:t>, </a:t>
            </a:r>
            <a:r>
              <a:rPr lang="da-DK" dirty="0" err="1"/>
              <a:t>that</a:t>
            </a:r>
            <a:r>
              <a:rPr lang="da-DK" dirty="0"/>
              <a:t> </a:t>
            </a:r>
            <a:r>
              <a:rPr lang="da-DK" dirty="0" err="1"/>
              <a:t>there</a:t>
            </a:r>
            <a:r>
              <a:rPr lang="da-DK" dirty="0"/>
              <a:t> is a minimum </a:t>
            </a:r>
            <a:r>
              <a:rPr lang="da-DK" dirty="0" err="1"/>
              <a:t>free</a:t>
            </a:r>
            <a:r>
              <a:rPr lang="da-DK" dirty="0"/>
              <a:t> </a:t>
            </a:r>
            <a:r>
              <a:rPr lang="da-DK" dirty="0" err="1"/>
              <a:t>space</a:t>
            </a:r>
            <a:r>
              <a:rPr lang="da-DK" dirty="0"/>
              <a:t> </a:t>
            </a:r>
            <a:r>
              <a:rPr lang="da-DK" dirty="0" err="1"/>
              <a:t>available</a:t>
            </a:r>
            <a:r>
              <a:rPr lang="da-DK" dirty="0"/>
              <a:t> </a:t>
            </a:r>
            <a:r>
              <a:rPr lang="da-DK" dirty="0" err="1"/>
              <a:t>between</a:t>
            </a:r>
            <a:r>
              <a:rPr lang="da-DK" dirty="0"/>
              <a:t> the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envelope</a:t>
            </a:r>
            <a:r>
              <a:rPr lang="da-DK" dirty="0"/>
              <a:t> and the </a:t>
            </a:r>
            <a:r>
              <a:rPr lang="da-DK" dirty="0" err="1"/>
              <a:t>booster</a:t>
            </a:r>
            <a:r>
              <a:rPr lang="da-DK" dirty="0"/>
              <a:t> </a:t>
            </a:r>
            <a:r>
              <a:rPr lang="da-DK" dirty="0" err="1"/>
              <a:t>including</a:t>
            </a:r>
            <a:r>
              <a:rPr lang="da-DK" dirty="0"/>
              <a:t> </a:t>
            </a:r>
            <a:r>
              <a:rPr lang="da-DK" dirty="0" err="1"/>
              <a:t>its</a:t>
            </a:r>
            <a:r>
              <a:rPr lang="da-DK"/>
              <a:t> shielding</a:t>
            </a:r>
            <a:endParaRPr lang="da-DK" dirty="0"/>
          </a:p>
          <a:p>
            <a:endParaRPr lang="da-D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1A203B-9894-3849-8860-1915EF3CE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94359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1164A-E252-6A45-9108-DBA5F48C0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Extras</a:t>
            </a:r>
            <a:endParaRPr lang="da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071C7-129C-C24D-8EA1-94146EAC5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3D0B9D-2568-AC4B-926D-A0FCD632F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5861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A6147-CEB5-6C43-8C30-6D2E85243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410" y="190492"/>
            <a:ext cx="10515600" cy="787019"/>
          </a:xfrm>
        </p:spPr>
        <p:txBody>
          <a:bodyPr/>
          <a:lstStyle/>
          <a:p>
            <a:r>
              <a:rPr lang="da-DK" dirty="0"/>
              <a:t>In </a:t>
            </a:r>
            <a:r>
              <a:rPr lang="da-DK" dirty="0" err="1"/>
              <a:t>comparison</a:t>
            </a:r>
            <a:r>
              <a:rPr lang="da-DK" dirty="0"/>
              <a:t>: ILC </a:t>
            </a:r>
            <a:r>
              <a:rPr lang="da-DK" dirty="0" err="1"/>
              <a:t>Underground</a:t>
            </a:r>
            <a:r>
              <a:rPr lang="da-DK" dirty="0"/>
              <a:t> Hall</a:t>
            </a:r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0BCAC35A-08C5-F046-9FFE-C6F3A0BC1A83}"/>
              </a:ext>
            </a:extLst>
          </p:cNvPr>
          <p:cNvSpPr txBox="1">
            <a:spLocks/>
          </p:cNvSpPr>
          <p:nvPr/>
        </p:nvSpPr>
        <p:spPr>
          <a:xfrm>
            <a:off x="457200" y="1459807"/>
            <a:ext cx="5638800" cy="45078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000" dirty="0"/>
              <a:t>Large </a:t>
            </a:r>
            <a:r>
              <a:rPr lang="da-DK" sz="2000" dirty="0" err="1"/>
              <a:t>underground</a:t>
            </a:r>
            <a:r>
              <a:rPr lang="da-DK" sz="2000" dirty="0"/>
              <a:t> hall with push-</a:t>
            </a:r>
            <a:r>
              <a:rPr lang="da-DK" sz="2000" dirty="0" err="1"/>
              <a:t>pull</a:t>
            </a:r>
            <a:r>
              <a:rPr lang="da-DK" sz="2000" dirty="0"/>
              <a:t> of </a:t>
            </a:r>
            <a:r>
              <a:rPr lang="da-DK" sz="2000" dirty="0" err="1"/>
              <a:t>two</a:t>
            </a:r>
            <a:r>
              <a:rPr lang="da-DK" sz="2000" dirty="0"/>
              <a:t> </a:t>
            </a:r>
            <a:r>
              <a:rPr lang="da-DK" sz="2000" dirty="0" err="1"/>
              <a:t>detectors</a:t>
            </a:r>
            <a:endParaRPr lang="da-DK" sz="2000" dirty="0"/>
          </a:p>
          <a:p>
            <a:pPr lvl="1"/>
            <a:r>
              <a:rPr lang="da-DK" dirty="0"/>
              <a:t>ILD: 15.6 m </a:t>
            </a:r>
            <a:r>
              <a:rPr lang="da-DK" dirty="0" err="1"/>
              <a:t>high</a:t>
            </a:r>
            <a:r>
              <a:rPr lang="da-DK" dirty="0"/>
              <a:t>, 13.2 m long</a:t>
            </a:r>
          </a:p>
          <a:p>
            <a:pPr lvl="1"/>
            <a:r>
              <a:rPr lang="da-DK" dirty="0"/>
              <a:t>SiD: 12.4 m </a:t>
            </a:r>
            <a:r>
              <a:rPr lang="da-DK" dirty="0" err="1"/>
              <a:t>high</a:t>
            </a:r>
            <a:r>
              <a:rPr lang="da-DK" dirty="0"/>
              <a:t>, 11.6 m long</a:t>
            </a:r>
          </a:p>
          <a:p>
            <a:r>
              <a:rPr lang="da-DK" sz="2000" dirty="0" err="1"/>
              <a:t>Detectors</a:t>
            </a:r>
            <a:r>
              <a:rPr lang="da-DK" sz="2000" dirty="0"/>
              <a:t> </a:t>
            </a:r>
            <a:r>
              <a:rPr lang="da-DK" sz="2000" dirty="0" err="1"/>
              <a:t>planned</a:t>
            </a:r>
            <a:r>
              <a:rPr lang="da-DK" sz="2000" dirty="0"/>
              <a:t> to </a:t>
            </a:r>
            <a:r>
              <a:rPr lang="da-DK" sz="2000" dirty="0" err="1"/>
              <a:t>be</a:t>
            </a:r>
            <a:r>
              <a:rPr lang="da-DK" sz="2000" dirty="0"/>
              <a:t> </a:t>
            </a:r>
            <a:r>
              <a:rPr lang="da-DK" sz="2000" dirty="0" err="1"/>
              <a:t>assembled</a:t>
            </a:r>
            <a:r>
              <a:rPr lang="da-DK" sz="2000" dirty="0"/>
              <a:t> at </a:t>
            </a:r>
            <a:r>
              <a:rPr lang="da-DK" sz="2000" dirty="0" err="1"/>
              <a:t>surface</a:t>
            </a:r>
            <a:r>
              <a:rPr lang="da-DK" sz="2000" dirty="0"/>
              <a:t> and </a:t>
            </a:r>
            <a:r>
              <a:rPr lang="da-DK" sz="2000" dirty="0" err="1"/>
              <a:t>lowered</a:t>
            </a:r>
            <a:r>
              <a:rPr lang="da-DK" sz="2000" dirty="0"/>
              <a:t> </a:t>
            </a:r>
            <a:r>
              <a:rPr lang="da-DK" sz="2000" dirty="0" err="1"/>
              <a:t>down</a:t>
            </a:r>
            <a:r>
              <a:rPr lang="da-DK" sz="2000" dirty="0"/>
              <a:t> in </a:t>
            </a:r>
            <a:r>
              <a:rPr lang="da-DK" sz="2000" dirty="0" err="1"/>
              <a:t>main</a:t>
            </a:r>
            <a:r>
              <a:rPr lang="da-DK" sz="2000" dirty="0"/>
              <a:t> parts (CMS </a:t>
            </a:r>
            <a:r>
              <a:rPr lang="da-DK" sz="2000" dirty="0" err="1"/>
              <a:t>style</a:t>
            </a:r>
            <a:r>
              <a:rPr lang="da-DK" sz="2000" dirty="0"/>
              <a:t>)</a:t>
            </a:r>
          </a:p>
          <a:p>
            <a:pPr lvl="1"/>
            <a:r>
              <a:rPr lang="da-DK" sz="1800" dirty="0" err="1"/>
              <a:t>Supposedly</a:t>
            </a:r>
            <a:r>
              <a:rPr lang="da-DK" sz="1800" dirty="0"/>
              <a:t> </a:t>
            </a:r>
            <a:r>
              <a:rPr lang="da-DK" sz="1800" dirty="0" err="1"/>
              <a:t>saving</a:t>
            </a:r>
            <a:r>
              <a:rPr lang="da-DK" sz="1800" dirty="0"/>
              <a:t> 4 </a:t>
            </a:r>
            <a:r>
              <a:rPr lang="da-DK" sz="1800" dirty="0" err="1"/>
              <a:t>years</a:t>
            </a:r>
            <a:r>
              <a:rPr lang="da-DK" sz="1800" dirty="0"/>
              <a:t> of </a:t>
            </a:r>
            <a:r>
              <a:rPr lang="da-DK" sz="1800" dirty="0" err="1"/>
              <a:t>scheduling</a:t>
            </a:r>
            <a:r>
              <a:rPr lang="da-DK" sz="1800" dirty="0"/>
              <a:t> time with </a:t>
            </a:r>
            <a:r>
              <a:rPr lang="da-DK" sz="1800" dirty="0" err="1"/>
              <a:t>detector</a:t>
            </a:r>
            <a:r>
              <a:rPr lang="da-DK" sz="1800" dirty="0"/>
              <a:t> </a:t>
            </a:r>
            <a:r>
              <a:rPr lang="da-DK" sz="1800" dirty="0" err="1"/>
              <a:t>assembly</a:t>
            </a:r>
            <a:r>
              <a:rPr lang="da-DK" sz="1800" dirty="0"/>
              <a:t> and </a:t>
            </a:r>
            <a:r>
              <a:rPr lang="da-DK" sz="1800" dirty="0" err="1"/>
              <a:t>cavern</a:t>
            </a:r>
            <a:r>
              <a:rPr lang="da-DK" sz="1800" dirty="0"/>
              <a:t> </a:t>
            </a:r>
            <a:r>
              <a:rPr lang="da-DK" sz="1800" dirty="0" err="1"/>
              <a:t>construction</a:t>
            </a:r>
            <a:r>
              <a:rPr lang="da-DK" sz="1800" dirty="0"/>
              <a:t> </a:t>
            </a:r>
            <a:r>
              <a:rPr lang="da-DK" sz="1800" dirty="0" err="1"/>
              <a:t>running</a:t>
            </a:r>
            <a:r>
              <a:rPr lang="da-DK" sz="1800" dirty="0"/>
              <a:t> in parallel</a:t>
            </a:r>
          </a:p>
          <a:p>
            <a:pPr lvl="1"/>
            <a:r>
              <a:rPr lang="da-DK" sz="1800" dirty="0" err="1"/>
              <a:t>Cost</a:t>
            </a:r>
            <a:r>
              <a:rPr lang="da-DK" sz="1800" dirty="0"/>
              <a:t> of 3500 m</a:t>
            </a:r>
            <a:r>
              <a:rPr lang="da-DK" sz="1800" baseline="30000" dirty="0"/>
              <a:t>2</a:t>
            </a:r>
            <a:r>
              <a:rPr lang="da-DK" sz="1800" dirty="0"/>
              <a:t> </a:t>
            </a:r>
            <a:r>
              <a:rPr lang="da-DK" sz="1800" dirty="0" err="1"/>
              <a:t>assembly</a:t>
            </a:r>
            <a:r>
              <a:rPr lang="da-DK" sz="1800" dirty="0"/>
              <a:t> hall per </a:t>
            </a:r>
            <a:r>
              <a:rPr lang="da-DK" sz="1800" dirty="0" err="1"/>
              <a:t>experiment</a:t>
            </a:r>
            <a:r>
              <a:rPr lang="da-DK" sz="1800" dirty="0"/>
              <a:t> (in addition to 4000 m</a:t>
            </a:r>
            <a:r>
              <a:rPr lang="da-DK" sz="1800" baseline="30000" dirty="0"/>
              <a:t>2</a:t>
            </a:r>
            <a:r>
              <a:rPr lang="da-DK" sz="1800" dirty="0"/>
              <a:t> for </a:t>
            </a:r>
            <a:r>
              <a:rPr lang="da-DK" sz="1800" dirty="0" err="1"/>
              <a:t>pre-assembly</a:t>
            </a:r>
            <a:r>
              <a:rPr lang="da-DK" sz="1800" dirty="0"/>
              <a:t>)</a:t>
            </a:r>
          </a:p>
          <a:p>
            <a:pPr lvl="1"/>
            <a:r>
              <a:rPr lang="da-DK" sz="1800" dirty="0" err="1"/>
              <a:t>Requires</a:t>
            </a:r>
            <a:r>
              <a:rPr lang="da-DK" sz="1800" dirty="0"/>
              <a:t> large </a:t>
            </a:r>
            <a:r>
              <a:rPr lang="da-DK" sz="1800" dirty="0" err="1"/>
              <a:t>shaft</a:t>
            </a:r>
            <a:r>
              <a:rPr lang="da-DK" sz="1800" dirty="0"/>
              <a:t> of 18 m diameter</a:t>
            </a:r>
          </a:p>
          <a:p>
            <a:pPr marL="271463" lvl="1" indent="0">
              <a:buFont typeface="Arial" panose="020B0604020202020204" pitchFamily="34" charset="0"/>
              <a:buNone/>
            </a:pPr>
            <a:endParaRPr lang="da-DK" sz="1800" dirty="0"/>
          </a:p>
          <a:p>
            <a:pPr lvl="1"/>
            <a:endParaRPr lang="da-DK" sz="1800" dirty="0"/>
          </a:p>
          <a:p>
            <a:pPr lvl="1"/>
            <a:endParaRPr lang="da-DK" sz="1800" dirty="0"/>
          </a:p>
          <a:p>
            <a:pPr lvl="1"/>
            <a:endParaRPr lang="da-DK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C4D382-C585-1D43-826A-B0CC25744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0821" y="1078695"/>
            <a:ext cx="4122821" cy="27697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4BFCA9-314A-9143-9049-C32E9BD879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333"/>
          <a:stretch/>
        </p:blipFill>
        <p:spPr>
          <a:xfrm>
            <a:off x="6561220" y="4038982"/>
            <a:ext cx="5494732" cy="25599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564E29-1F23-4D4A-8648-25A7E4481D6C}"/>
              </a:ext>
            </a:extLst>
          </p:cNvPr>
          <p:cNvSpPr txBox="1"/>
          <p:nvPr/>
        </p:nvSpPr>
        <p:spPr>
          <a:xfrm>
            <a:off x="10326529" y="3731205"/>
            <a:ext cx="1452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Surface </a:t>
            </a:r>
            <a:r>
              <a:rPr lang="da-DK" sz="14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buildings</a:t>
            </a:r>
            <a:endParaRPr lang="da-DK" sz="14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F9E18F-0B3F-0E4F-AC7C-A67A9A3010BD}"/>
              </a:ext>
            </a:extLst>
          </p:cNvPr>
          <p:cNvSpPr txBox="1"/>
          <p:nvPr/>
        </p:nvSpPr>
        <p:spPr>
          <a:xfrm>
            <a:off x="9797715" y="4259330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050" b="1" dirty="0">
                <a:solidFill>
                  <a:schemeClr val="tx2"/>
                </a:solidFill>
              </a:rPr>
              <a:t>4000 m</a:t>
            </a:r>
            <a:r>
              <a:rPr lang="da-DK" sz="1050" b="1" baseline="30000" dirty="0">
                <a:solidFill>
                  <a:schemeClr val="tx2"/>
                </a:solidFill>
              </a:rPr>
              <a:t>2</a:t>
            </a:r>
            <a:endParaRPr lang="da-DK" sz="105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A27EF4-1F16-E540-A8D3-7F3896C3BA9A}"/>
              </a:ext>
            </a:extLst>
          </p:cNvPr>
          <p:cNvSpPr txBox="1"/>
          <p:nvPr/>
        </p:nvSpPr>
        <p:spPr>
          <a:xfrm>
            <a:off x="9797715" y="5851357"/>
            <a:ext cx="7072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050" b="1" dirty="0">
                <a:solidFill>
                  <a:schemeClr val="tx2"/>
                </a:solidFill>
              </a:rPr>
              <a:t>4000 m</a:t>
            </a:r>
            <a:r>
              <a:rPr lang="da-DK" sz="1050" b="1" baseline="30000" dirty="0">
                <a:solidFill>
                  <a:schemeClr val="tx2"/>
                </a:solidFill>
              </a:rPr>
              <a:t>2</a:t>
            </a:r>
            <a:endParaRPr lang="da-DK" sz="105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DCC928-2003-F24E-9EE2-AA9EF44E49A9}"/>
              </a:ext>
            </a:extLst>
          </p:cNvPr>
          <p:cNvSpPr txBox="1"/>
          <p:nvPr/>
        </p:nvSpPr>
        <p:spPr>
          <a:xfrm>
            <a:off x="8815607" y="4136219"/>
            <a:ext cx="6928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050" b="1" dirty="0">
                <a:solidFill>
                  <a:schemeClr val="tx2"/>
                </a:solidFill>
              </a:rPr>
              <a:t>3500 m</a:t>
            </a:r>
            <a:r>
              <a:rPr lang="da-DK" sz="1050" b="1" baseline="30000" dirty="0">
                <a:solidFill>
                  <a:schemeClr val="tx2"/>
                </a:solidFill>
              </a:rPr>
              <a:t>2</a:t>
            </a:r>
            <a:endParaRPr lang="da-DK" sz="105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3D8555-5B8F-D542-A004-706796007F5C}"/>
              </a:ext>
            </a:extLst>
          </p:cNvPr>
          <p:cNvSpPr txBox="1"/>
          <p:nvPr/>
        </p:nvSpPr>
        <p:spPr>
          <a:xfrm>
            <a:off x="8815607" y="5421246"/>
            <a:ext cx="6928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050" b="1" dirty="0">
                <a:solidFill>
                  <a:schemeClr val="tx2"/>
                </a:solidFill>
              </a:rPr>
              <a:t>3500 m</a:t>
            </a:r>
            <a:r>
              <a:rPr lang="da-DK" sz="1050" b="1" baseline="30000" dirty="0">
                <a:solidFill>
                  <a:schemeClr val="tx2"/>
                </a:solidFill>
              </a:rPr>
              <a:t>2</a:t>
            </a:r>
            <a:endParaRPr lang="da-DK" sz="105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F4AEE51-9F76-1D4D-A54E-7334B00FF1CD}"/>
              </a:ext>
            </a:extLst>
          </p:cNvPr>
          <p:cNvCxnSpPr>
            <a:cxnSpLocks/>
            <a:endCxn id="13" idx="1"/>
          </p:cNvCxnSpPr>
          <p:nvPr/>
        </p:nvCxnSpPr>
        <p:spPr bwMode="auto">
          <a:xfrm>
            <a:off x="5673557" y="4607326"/>
            <a:ext cx="2981158" cy="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97B2AAF-3DD7-1342-81C3-BC68D60A6EDF}"/>
              </a:ext>
            </a:extLst>
          </p:cNvPr>
          <p:cNvSpPr/>
          <p:nvPr/>
        </p:nvSpPr>
        <p:spPr bwMode="auto">
          <a:xfrm>
            <a:off x="8654715" y="3946356"/>
            <a:ext cx="1905000" cy="1321941"/>
          </a:xfrm>
          <a:prstGeom prst="roundRect">
            <a:avLst/>
          </a:prstGeom>
          <a:noFill/>
          <a:ln w="38100" cap="flat" cmpd="sng" algn="ctr">
            <a:solidFill>
              <a:srgbClr val="7030A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0FC982B-4B4B-E648-87BC-A4E929B94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4674" y="1048879"/>
            <a:ext cx="4122821" cy="2769755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FB6152F1-A7C2-914D-A839-F16912B6F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1356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48C67-54F9-6643-8327-5D4E8AE4C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A685D9-920E-FA4A-9D4C-92D9D63E2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r>
              <a:rPr lang="da-DK" dirty="0" err="1"/>
              <a:t>Disclaimer</a:t>
            </a:r>
            <a:r>
              <a:rPr lang="da-DK" dirty="0"/>
              <a:t>: </a:t>
            </a:r>
          </a:p>
          <a:p>
            <a:pPr marL="0" indent="0">
              <a:buNone/>
            </a:pPr>
            <a:r>
              <a:rPr lang="da-DK" dirty="0"/>
              <a:t>So far, FCC-</a:t>
            </a:r>
            <a:r>
              <a:rPr lang="da-DK" dirty="0" err="1"/>
              <a:t>ee</a:t>
            </a:r>
            <a:r>
              <a:rPr lang="da-DK" dirty="0"/>
              <a:t> studies have had </a:t>
            </a:r>
            <a:r>
              <a:rPr lang="da-DK" dirty="0" err="1"/>
              <a:t>their</a:t>
            </a:r>
            <a:r>
              <a:rPr lang="da-DK" dirty="0"/>
              <a:t> </a:t>
            </a:r>
            <a:r>
              <a:rPr lang="da-DK" dirty="0" err="1"/>
              <a:t>emphasis</a:t>
            </a:r>
            <a:r>
              <a:rPr lang="da-DK" dirty="0"/>
              <a:t> </a:t>
            </a:r>
            <a:r>
              <a:rPr lang="da-DK" dirty="0" err="1"/>
              <a:t>primarily</a:t>
            </a:r>
            <a:r>
              <a:rPr lang="da-DK" dirty="0"/>
              <a:t> on the </a:t>
            </a:r>
            <a:r>
              <a:rPr lang="da-DK" dirty="0" err="1"/>
              <a:t>development</a:t>
            </a:r>
            <a:r>
              <a:rPr lang="da-DK" dirty="0"/>
              <a:t> of the </a:t>
            </a:r>
            <a:r>
              <a:rPr lang="da-DK" dirty="0" err="1"/>
              <a:t>physics</a:t>
            </a:r>
            <a:r>
              <a:rPr lang="da-DK" dirty="0"/>
              <a:t> case, and </a:t>
            </a:r>
            <a:r>
              <a:rPr lang="da-DK" dirty="0" err="1"/>
              <a:t>our</a:t>
            </a:r>
            <a:r>
              <a:rPr lang="da-DK" dirty="0"/>
              <a:t> </a:t>
            </a:r>
            <a:r>
              <a:rPr lang="da-DK" dirty="0" err="1"/>
              <a:t>ideas</a:t>
            </a:r>
            <a:r>
              <a:rPr lang="da-DK" dirty="0"/>
              <a:t> </a:t>
            </a:r>
            <a:r>
              <a:rPr lang="da-DK" dirty="0" err="1"/>
              <a:t>about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Concepts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less</a:t>
            </a:r>
            <a:r>
              <a:rPr lang="da-DK" dirty="0"/>
              <a:t> </a:t>
            </a:r>
            <a:r>
              <a:rPr lang="da-DK" dirty="0" err="1"/>
              <a:t>mature</a:t>
            </a:r>
            <a:r>
              <a:rPr lang="da-DK" dirty="0"/>
              <a:t> </a:t>
            </a:r>
            <a:r>
              <a:rPr lang="da-DK" dirty="0" err="1"/>
              <a:t>than</a:t>
            </a:r>
            <a:r>
              <a:rPr lang="da-DK" dirty="0"/>
              <a:t> in the case of FCC-hh.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C67CB0-C4EE-2D49-A327-A5586D752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12420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9B352-3D82-244F-934D-B43F0409F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71" y="233129"/>
            <a:ext cx="11826295" cy="787019"/>
          </a:xfrm>
        </p:spPr>
        <p:txBody>
          <a:bodyPr>
            <a:noAutofit/>
          </a:bodyPr>
          <a:lstStyle/>
          <a:p>
            <a:r>
              <a:rPr lang="da-DK" dirty="0" err="1"/>
              <a:t>Developing</a:t>
            </a:r>
            <a:r>
              <a:rPr lang="da-DK" dirty="0"/>
              <a:t> Landscape of 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Concepts</a:t>
            </a:r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334450-D620-E048-B04B-77AC1E7F6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3</a:t>
            </a:fld>
            <a:endParaRPr lang="da-DK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AD5317-7F53-F244-AE74-0797C13FF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284" y="1581603"/>
            <a:ext cx="2279316" cy="228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4E0DD2-A238-014E-80CC-7835020D9D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1" y="1581603"/>
            <a:ext cx="2750423" cy="2209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A95FAF-05E1-0343-A6C9-3318527F1F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5688" y="1585302"/>
            <a:ext cx="2662588" cy="2209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D45B6D-A436-794B-A3D6-470E19F8DCBE}"/>
              </a:ext>
            </a:extLst>
          </p:cNvPr>
          <p:cNvSpPr txBox="1"/>
          <p:nvPr/>
        </p:nvSpPr>
        <p:spPr>
          <a:xfrm>
            <a:off x="1820892" y="1130237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CLD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16256C-4687-4040-8C68-45849A9A5065}"/>
              </a:ext>
            </a:extLst>
          </p:cNvPr>
          <p:cNvSpPr txBox="1"/>
          <p:nvPr/>
        </p:nvSpPr>
        <p:spPr>
          <a:xfrm>
            <a:off x="5692648" y="1130237"/>
            <a:ext cx="62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A9DF47-894B-8046-BD99-A1ABF58C4186}"/>
              </a:ext>
            </a:extLst>
          </p:cNvPr>
          <p:cNvSpPr txBox="1"/>
          <p:nvPr/>
        </p:nvSpPr>
        <p:spPr>
          <a:xfrm>
            <a:off x="8565053" y="1130237"/>
            <a:ext cx="2549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Noble Liquid ECAL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69E0BE5-A98D-6440-B7A7-21E96BF361D7}"/>
              </a:ext>
            </a:extLst>
          </p:cNvPr>
          <p:cNvCxnSpPr>
            <a:cxnSpLocks/>
          </p:cNvCxnSpPr>
          <p:nvPr/>
        </p:nvCxnSpPr>
        <p:spPr bwMode="auto">
          <a:xfrm>
            <a:off x="4038600" y="1345652"/>
            <a:ext cx="0" cy="52959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41319D0-7CFE-8E4C-96E1-1FD7F8F290D3}"/>
              </a:ext>
            </a:extLst>
          </p:cNvPr>
          <p:cNvCxnSpPr>
            <a:cxnSpLocks/>
          </p:cNvCxnSpPr>
          <p:nvPr/>
        </p:nvCxnSpPr>
        <p:spPr bwMode="auto">
          <a:xfrm>
            <a:off x="8077200" y="1345652"/>
            <a:ext cx="0" cy="52959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D4F905C-EFB1-7B45-8C87-8D935B054FA8}"/>
              </a:ext>
            </a:extLst>
          </p:cNvPr>
          <p:cNvSpPr txBox="1"/>
          <p:nvPr/>
        </p:nvSpPr>
        <p:spPr>
          <a:xfrm>
            <a:off x="0" y="3942295"/>
            <a:ext cx="411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Full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Silicon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vertex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tracker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granularity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, CALICE-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like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calorimetry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Large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calorimeter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system;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Possible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optimization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Improved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momentum and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resolutions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PID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capabilities</a:t>
            </a: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B769FE-57BC-814D-9DFE-ACC89846F22C}"/>
              </a:ext>
            </a:extLst>
          </p:cNvPr>
          <p:cNvSpPr txBox="1"/>
          <p:nvPr/>
        </p:nvSpPr>
        <p:spPr>
          <a:xfrm>
            <a:off x="4075177" y="3942294"/>
            <a:ext cx="3965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Si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vertex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Ultra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light drift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w.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powerfull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PID;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Monolitic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dual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calorimeter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system;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Compact, light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calorimeter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Possibly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augmented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crystal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ECAL in front of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374542-0C61-EC45-B12F-C6125AD9F938}"/>
              </a:ext>
            </a:extLst>
          </p:cNvPr>
          <p:cNvSpPr txBox="1"/>
          <p:nvPr/>
        </p:nvSpPr>
        <p:spPr>
          <a:xfrm>
            <a:off x="8113776" y="3942294"/>
            <a:ext cx="40782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granularity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Noble Liquid ECAL as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core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PB+LAr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(or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denser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W+LCr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Drift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(or Si)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tracking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CALICE-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like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HCAL;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system;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same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as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LAr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possibly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ECAL.</a:t>
            </a:r>
          </a:p>
          <a:p>
            <a:pPr lvl="1"/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Left-Right Arrow 14">
            <a:extLst>
              <a:ext uri="{FF2B5EF4-FFF2-40B4-BE49-F238E27FC236}">
                <a16:creationId xmlns:a16="http://schemas.microsoft.com/office/drawing/2014/main" id="{DF4BA965-A582-D04D-9746-49A1FEF279EF}"/>
              </a:ext>
            </a:extLst>
          </p:cNvPr>
          <p:cNvSpPr/>
          <p:nvPr/>
        </p:nvSpPr>
        <p:spPr bwMode="auto">
          <a:xfrm>
            <a:off x="3657600" y="2089431"/>
            <a:ext cx="762000" cy="484632"/>
          </a:xfrm>
          <a:prstGeom prst="left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F7E431-C232-2F4E-84DB-759C233D2590}"/>
              </a:ext>
            </a:extLst>
          </p:cNvPr>
          <p:cNvSpPr txBox="1"/>
          <p:nvPr/>
        </p:nvSpPr>
        <p:spPr>
          <a:xfrm>
            <a:off x="3750701" y="264887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CDR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D7567B-CFB7-E543-B2DA-86BE0283295D}"/>
              </a:ext>
            </a:extLst>
          </p:cNvPr>
          <p:cNvSpPr txBox="1"/>
          <p:nvPr/>
        </p:nvSpPr>
        <p:spPr>
          <a:xfrm>
            <a:off x="11430000" y="2069021"/>
            <a:ext cx="58586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</a:p>
        </p:txBody>
      </p:sp>
    </p:spTree>
    <p:extLst>
      <p:ext uri="{BB962C8B-B14F-4D97-AF65-F5344CB8AC3E}">
        <p14:creationId xmlns:p14="http://schemas.microsoft.com/office/powerpoint/2010/main" val="4218047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5">
            <a:extLst>
              <a:ext uri="{FF2B5EF4-FFF2-40B4-BE49-F238E27FC236}">
                <a16:creationId xmlns:a16="http://schemas.microsoft.com/office/drawing/2014/main" id="{5A48CD49-E1DC-BE4C-BF29-C4330F814069}"/>
              </a:ext>
            </a:extLst>
          </p:cNvPr>
          <p:cNvSpPr txBox="1">
            <a:spLocks/>
          </p:cNvSpPr>
          <p:nvPr/>
        </p:nvSpPr>
        <p:spPr>
          <a:xfrm>
            <a:off x="491196" y="4757839"/>
            <a:ext cx="11369231" cy="1958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000" dirty="0"/>
              <a:t>All </a:t>
            </a:r>
            <a:r>
              <a:rPr lang="da-DK" sz="2000" dirty="0" err="1"/>
              <a:t>concepts</a:t>
            </a:r>
            <a:r>
              <a:rPr lang="da-DK" sz="2000" dirty="0"/>
              <a:t> </a:t>
            </a:r>
            <a:r>
              <a:rPr lang="da-DK" sz="2000" dirty="0" err="1"/>
              <a:t>fit</a:t>
            </a:r>
            <a:r>
              <a:rPr lang="da-DK" sz="2000" dirty="0"/>
              <a:t> </a:t>
            </a:r>
            <a:r>
              <a:rPr lang="da-DK" sz="2000" dirty="0" err="1"/>
              <a:t>inside</a:t>
            </a:r>
            <a:r>
              <a:rPr lang="da-DK" sz="2000" dirty="0"/>
              <a:t> 12x12 m </a:t>
            </a:r>
            <a:r>
              <a:rPr lang="da-DK" sz="2000" dirty="0" err="1"/>
              <a:t>envolope</a:t>
            </a:r>
            <a:endParaRPr lang="da-DK" sz="2000" dirty="0"/>
          </a:p>
          <a:p>
            <a:r>
              <a:rPr lang="da-DK" sz="2000" dirty="0" err="1"/>
              <a:t>Tentatively</a:t>
            </a:r>
            <a:r>
              <a:rPr lang="da-DK" sz="2000" dirty="0"/>
              <a:t>, </a:t>
            </a:r>
            <a:r>
              <a:rPr lang="da-DK" sz="2000" dirty="0" err="1"/>
              <a:t>assume</a:t>
            </a:r>
            <a:r>
              <a:rPr lang="da-DK" sz="2000" dirty="0"/>
              <a:t> </a:t>
            </a:r>
            <a:r>
              <a:rPr lang="da-DK" sz="2000" dirty="0" err="1"/>
              <a:t>that</a:t>
            </a:r>
            <a:r>
              <a:rPr lang="da-DK" sz="2000" dirty="0"/>
              <a:t> </a:t>
            </a:r>
            <a:r>
              <a:rPr lang="da-DK" sz="2000" dirty="0" err="1"/>
              <a:t>largest</a:t>
            </a:r>
            <a:r>
              <a:rPr lang="da-DK" sz="2000" dirty="0"/>
              <a:t> single </a:t>
            </a:r>
            <a:r>
              <a:rPr lang="da-DK" sz="2000" dirty="0" err="1"/>
              <a:t>piece</a:t>
            </a:r>
            <a:r>
              <a:rPr lang="da-DK" sz="2000" dirty="0"/>
              <a:t> (</a:t>
            </a:r>
            <a:r>
              <a:rPr lang="da-DK" sz="2000" dirty="0" err="1"/>
              <a:t>undismountable</a:t>
            </a:r>
            <a:r>
              <a:rPr lang="da-DK" sz="2000" dirty="0"/>
              <a:t>) is </a:t>
            </a:r>
            <a:r>
              <a:rPr lang="da-DK" sz="2000" dirty="0" err="1"/>
              <a:t>coil</a:t>
            </a:r>
            <a:r>
              <a:rPr lang="da-DK" sz="2000" dirty="0"/>
              <a:t>/</a:t>
            </a:r>
            <a:r>
              <a:rPr lang="da-DK" sz="2000" dirty="0" err="1"/>
              <a:t>cryostat</a:t>
            </a:r>
            <a:endParaRPr lang="da-DK" sz="1600" dirty="0"/>
          </a:p>
          <a:p>
            <a:r>
              <a:rPr lang="da-DK" sz="2000" dirty="0" err="1"/>
              <a:t>Assume</a:t>
            </a:r>
            <a:r>
              <a:rPr lang="da-DK" sz="2000" dirty="0"/>
              <a:t> </a:t>
            </a:r>
            <a:r>
              <a:rPr lang="da-DK" sz="2000" dirty="0" err="1"/>
              <a:t>that</a:t>
            </a:r>
            <a:r>
              <a:rPr lang="da-DK" sz="2000" dirty="0"/>
              <a:t> </a:t>
            </a:r>
            <a:r>
              <a:rPr lang="da-DK" sz="2000" dirty="0" err="1"/>
              <a:t>coil</a:t>
            </a:r>
            <a:r>
              <a:rPr lang="da-DK" sz="2000" dirty="0"/>
              <a:t>/</a:t>
            </a:r>
            <a:r>
              <a:rPr lang="da-DK" sz="2000" dirty="0" err="1"/>
              <a:t>cryostat</a:t>
            </a:r>
            <a:r>
              <a:rPr lang="da-DK" sz="2000" dirty="0"/>
              <a:t> dimensions </a:t>
            </a:r>
            <a:r>
              <a:rPr lang="da-DK" sz="2000" dirty="0" err="1"/>
              <a:t>allow</a:t>
            </a:r>
            <a:r>
              <a:rPr lang="da-DK" sz="2000" dirty="0"/>
              <a:t> </a:t>
            </a:r>
            <a:r>
              <a:rPr lang="da-DK" sz="2000" dirty="0" err="1"/>
              <a:t>remote</a:t>
            </a:r>
            <a:r>
              <a:rPr lang="da-DK" sz="2000" dirty="0"/>
              <a:t> </a:t>
            </a:r>
            <a:r>
              <a:rPr lang="da-DK" sz="2000" dirty="0" err="1"/>
              <a:t>production</a:t>
            </a:r>
            <a:r>
              <a:rPr lang="da-DK" sz="2000" dirty="0"/>
              <a:t> with </a:t>
            </a:r>
            <a:r>
              <a:rPr lang="da-DK" sz="2000" dirty="0" err="1"/>
              <a:t>transportation</a:t>
            </a:r>
            <a:r>
              <a:rPr lang="da-DK" sz="2000" dirty="0"/>
              <a:t> to site</a:t>
            </a:r>
          </a:p>
          <a:p>
            <a:pPr lvl="1"/>
            <a:r>
              <a:rPr lang="da-DK" dirty="0"/>
              <a:t>CLD has the </a:t>
            </a:r>
            <a:r>
              <a:rPr lang="da-DK" dirty="0" err="1"/>
              <a:t>largest</a:t>
            </a:r>
            <a:r>
              <a:rPr lang="da-DK" dirty="0"/>
              <a:t> </a:t>
            </a:r>
            <a:r>
              <a:rPr lang="da-DK" dirty="0" err="1"/>
              <a:t>coil</a:t>
            </a:r>
            <a:r>
              <a:rPr lang="da-DK" dirty="0"/>
              <a:t>/</a:t>
            </a:r>
            <a:r>
              <a:rPr lang="da-DK" dirty="0" err="1"/>
              <a:t>cryostat</a:t>
            </a:r>
            <a:r>
              <a:rPr lang="da-DK" dirty="0"/>
              <a:t> with dimensions </a:t>
            </a:r>
            <a:r>
              <a:rPr lang="da-DK" dirty="0" err="1"/>
              <a:t>similar</a:t>
            </a:r>
            <a:r>
              <a:rPr lang="da-DK" dirty="0"/>
              <a:t> to </a:t>
            </a:r>
            <a:r>
              <a:rPr lang="da-DK" dirty="0" err="1"/>
              <a:t>that</a:t>
            </a:r>
            <a:r>
              <a:rPr lang="da-DK" dirty="0"/>
              <a:t> of CMS: </a:t>
            </a:r>
          </a:p>
          <a:p>
            <a:pPr lvl="2"/>
            <a:r>
              <a:rPr lang="da-DK" dirty="0" err="1"/>
              <a:t>length</a:t>
            </a:r>
            <a:r>
              <a:rPr lang="da-DK" dirty="0"/>
              <a:t> x </a:t>
            </a:r>
            <a:r>
              <a:rPr lang="da-DK" dirty="0" err="1"/>
              <a:t>outer</a:t>
            </a:r>
            <a:r>
              <a:rPr lang="da-DK" dirty="0"/>
              <a:t> diameter = 7.4m x 8.55m   [CMS: 12.5m x 7.2m] </a:t>
            </a:r>
          </a:p>
          <a:p>
            <a:endParaRPr lang="da-D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0BF6DA-1CD5-6B4C-A26B-23A501398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284" y="1287377"/>
            <a:ext cx="2279316" cy="228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7994D5-308D-0548-AC2D-2D8D388DF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1" y="1287377"/>
            <a:ext cx="2750423" cy="2209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D46030-46F3-E743-85B6-4883A03425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283" y="1294814"/>
            <a:ext cx="2387148" cy="1981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650EF2-9B83-BF4E-A6D1-E4CBD09344B1}"/>
              </a:ext>
            </a:extLst>
          </p:cNvPr>
          <p:cNvSpPr txBox="1"/>
          <p:nvPr/>
        </p:nvSpPr>
        <p:spPr>
          <a:xfrm>
            <a:off x="1820892" y="836011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CLD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5EEDDB-35D6-614E-87E1-1A85191E1A24}"/>
              </a:ext>
            </a:extLst>
          </p:cNvPr>
          <p:cNvSpPr txBox="1"/>
          <p:nvPr/>
        </p:nvSpPr>
        <p:spPr>
          <a:xfrm>
            <a:off x="5692648" y="836011"/>
            <a:ext cx="62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C47243-7A90-4944-97EA-0E4D4BE2C026}"/>
              </a:ext>
            </a:extLst>
          </p:cNvPr>
          <p:cNvSpPr txBox="1"/>
          <p:nvPr/>
        </p:nvSpPr>
        <p:spPr>
          <a:xfrm>
            <a:off x="8565053" y="836011"/>
            <a:ext cx="2549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Noble Liquid ECAL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4175030-B5AF-7045-8374-28BE32C8A6B0}"/>
              </a:ext>
            </a:extLst>
          </p:cNvPr>
          <p:cNvCxnSpPr>
            <a:cxnSpLocks/>
          </p:cNvCxnSpPr>
          <p:nvPr/>
        </p:nvCxnSpPr>
        <p:spPr bwMode="auto">
          <a:xfrm>
            <a:off x="8686800" y="3365485"/>
            <a:ext cx="2346631" cy="189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C2B589B-CD36-F041-ACA3-9CE734F9EAED}"/>
              </a:ext>
            </a:extLst>
          </p:cNvPr>
          <p:cNvCxnSpPr>
            <a:cxnSpLocks/>
          </p:cNvCxnSpPr>
          <p:nvPr/>
        </p:nvCxnSpPr>
        <p:spPr bwMode="auto">
          <a:xfrm flipV="1">
            <a:off x="11114662" y="1329935"/>
            <a:ext cx="1" cy="188286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040EDF5-ED7F-5A49-A689-C2D7D6A84960}"/>
              </a:ext>
            </a:extLst>
          </p:cNvPr>
          <p:cNvSpPr txBox="1"/>
          <p:nvPr/>
        </p:nvSpPr>
        <p:spPr>
          <a:xfrm>
            <a:off x="9628774" y="3298010"/>
            <a:ext cx="42216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a-DK" sz="1050" dirty="0">
                <a:latin typeface="Calibri" panose="020F0502020204030204" pitchFamily="34" charset="0"/>
                <a:cs typeface="Calibri" panose="020F0502020204030204" pitchFamily="34" charset="0"/>
              </a:rPr>
              <a:t>6 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40B10C-907B-1E4F-9843-0CA5F5B6A958}"/>
              </a:ext>
            </a:extLst>
          </p:cNvPr>
          <p:cNvSpPr txBox="1"/>
          <p:nvPr/>
        </p:nvSpPr>
        <p:spPr>
          <a:xfrm rot="16200000">
            <a:off x="10949307" y="2092336"/>
            <a:ext cx="42216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a-DK" sz="1050" dirty="0">
                <a:latin typeface="Calibri" panose="020F0502020204030204" pitchFamily="34" charset="0"/>
                <a:cs typeface="Calibri" panose="020F0502020204030204" pitchFamily="34" charset="0"/>
              </a:rPr>
              <a:t>5 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E819F3-C4C8-494C-B5A3-927D6B77DD44}"/>
              </a:ext>
            </a:extLst>
          </p:cNvPr>
          <p:cNvSpPr txBox="1"/>
          <p:nvPr/>
        </p:nvSpPr>
        <p:spPr>
          <a:xfrm>
            <a:off x="844396" y="3655411"/>
            <a:ext cx="24931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8.55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:    7.4 m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44A48C-A410-DB46-99F1-780A26901D86}"/>
              </a:ext>
            </a:extLst>
          </p:cNvPr>
          <p:cNvSpPr txBox="1"/>
          <p:nvPr/>
        </p:nvSpPr>
        <p:spPr>
          <a:xfrm>
            <a:off x="4790446" y="3595458"/>
            <a:ext cx="24001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4.8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:  6.0 m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310999-EC97-9248-BDDE-619F6881D710}"/>
              </a:ext>
            </a:extLst>
          </p:cNvPr>
          <p:cNvSpPr txBox="1"/>
          <p:nvPr/>
        </p:nvSpPr>
        <p:spPr>
          <a:xfrm>
            <a:off x="8676758" y="3569448"/>
            <a:ext cx="2347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~6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: ~6 m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2F01D7A-EFFB-3D4E-B64A-6ED18C8BFD02}"/>
              </a:ext>
            </a:extLst>
          </p:cNvPr>
          <p:cNvSpPr/>
          <p:nvPr/>
        </p:nvSpPr>
        <p:spPr bwMode="auto">
          <a:xfrm>
            <a:off x="685800" y="823749"/>
            <a:ext cx="2895600" cy="37064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6C2DCED-E66A-154F-9F0A-3B0B430BA49F}"/>
              </a:ext>
            </a:extLst>
          </p:cNvPr>
          <p:cNvSpPr/>
          <p:nvPr/>
        </p:nvSpPr>
        <p:spPr bwMode="auto">
          <a:xfrm>
            <a:off x="4752325" y="823749"/>
            <a:ext cx="2895600" cy="37064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41C8B7-9C03-F54A-BA9C-918D601C42A5}"/>
              </a:ext>
            </a:extLst>
          </p:cNvPr>
          <p:cNvSpPr/>
          <p:nvPr/>
        </p:nvSpPr>
        <p:spPr bwMode="auto">
          <a:xfrm>
            <a:off x="8402581" y="823749"/>
            <a:ext cx="2895600" cy="37064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BF9F5A66-C6A4-6649-8F6E-B6E01C629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45824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30B97-B035-DD48-BFC3-34DAC2252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273" y="220747"/>
            <a:ext cx="10515600" cy="787019"/>
          </a:xfrm>
        </p:spPr>
        <p:txBody>
          <a:bodyPr>
            <a:normAutofit/>
          </a:bodyPr>
          <a:lstStyle/>
          <a:p>
            <a:r>
              <a:rPr lang="da-DK" dirty="0" err="1"/>
              <a:t>Detectors</a:t>
            </a:r>
            <a:r>
              <a:rPr lang="da-DK" dirty="0"/>
              <a:t> at LEP (i)</a:t>
            </a:r>
          </a:p>
        </p:txBody>
      </p:sp>
      <p:pic>
        <p:nvPicPr>
          <p:cNvPr id="4" name="Picture 2" descr="https://lh5.googleusercontent.com/gq_Ih0YuQpDEKHvp-htoAzQV0NXLaDwg8H7EC21UVLghlVaZqrrLC8dW55Kxk_y-1s5hEceOs3ysKAwsoQTGcrS22kiFL5-Kja26zmaba1CWZwfwzBwMp3cSQsT3KSEOD797VmGPNjEDmRIVXIZXhDEGwmP51-0cD5eq_iLfjdIktztOTR-zmnvCpQ">
            <a:extLst>
              <a:ext uri="{FF2B5EF4-FFF2-40B4-BE49-F238E27FC236}">
                <a16:creationId xmlns:a16="http://schemas.microsoft.com/office/drawing/2014/main" id="{FDF87C18-63A5-5A4C-B6D0-6DEBACD34A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59"/>
          <a:stretch/>
        </p:blipFill>
        <p:spPr bwMode="auto">
          <a:xfrm>
            <a:off x="378572" y="3523207"/>
            <a:ext cx="3467172" cy="298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lh6.googleusercontent.com/inm8afAjH8dRekdPhfoAmnxDvKenVyxXJSl8a8szk40-WNehBmsJDb7lc2aB5c1L3vOsF7Y5T0kazwcX2WPXs4dDxjyCIoeLJBET0G4jY4c13EEkPvQkgQnM_gEiVVoPla5DACmTG3xkv2UjvegKXRwcQCS90rb0IUDau1zy_14lx-RSPbE0hTHfuw">
            <a:extLst>
              <a:ext uri="{FF2B5EF4-FFF2-40B4-BE49-F238E27FC236}">
                <a16:creationId xmlns:a16="http://schemas.microsoft.com/office/drawing/2014/main" id="{F2BDA70D-EA50-864A-9E68-5356DBB1EE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" r="5131"/>
          <a:stretch/>
        </p:blipFill>
        <p:spPr bwMode="auto">
          <a:xfrm>
            <a:off x="4065746" y="3523207"/>
            <a:ext cx="3878065" cy="298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3.googleusercontent.com/nnTc7Xz7Au39ZP5mcWGgg4kVWDbC6Ds5KcnENE9bUdFFPo2t7a1Zqycmntyii56XOVD69L1DvaLQ-37gZnmM8HjDNidNm_DvrrfgI5tZqa3nYHNpjIQBdpxqMouewdWBQkT5IbSXZQHSj5sWkSzaq98yUvqDJmT-Nz_vEuvq0jcsFw9Q7P5GdyHp_Q">
            <a:extLst>
              <a:ext uri="{FF2B5EF4-FFF2-40B4-BE49-F238E27FC236}">
                <a16:creationId xmlns:a16="http://schemas.microsoft.com/office/drawing/2014/main" id="{F33A655F-3CE2-8440-9A49-16CA69505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813" y="3523207"/>
            <a:ext cx="3680866" cy="298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773C68-C8B9-C842-80D5-F5D26DD742D1}"/>
              </a:ext>
            </a:extLst>
          </p:cNvPr>
          <p:cNvSpPr txBox="1"/>
          <p:nvPr/>
        </p:nvSpPr>
        <p:spPr>
          <a:xfrm>
            <a:off x="485273" y="1111324"/>
            <a:ext cx="610487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Typical</a:t>
            </a:r>
            <a:r>
              <a:rPr lang="da-DK" sz="2400" b="1" dirty="0">
                <a:latin typeface="Calibri" panose="020F0502020204030204" pitchFamily="34" charset="0"/>
                <a:cs typeface="Calibri" panose="020F0502020204030204" pitchFamily="34" charset="0"/>
              </a:rPr>
              <a:t> design:  </a:t>
            </a:r>
            <a:r>
              <a:rPr lang="da-DK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Aleph</a:t>
            </a:r>
            <a:r>
              <a:rPr lang="da-DK" sz="2400" b="1" dirty="0">
                <a:latin typeface="Calibri" panose="020F0502020204030204" pitchFamily="34" charset="0"/>
                <a:cs typeface="Calibri" panose="020F0502020204030204" pitchFamily="34" charset="0"/>
              </a:rPr>
              <a:t>, Delphi, Opal </a:t>
            </a:r>
            <a:r>
              <a:rPr lang="da-DK" sz="2400" dirty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</a:p>
          <a:p>
            <a:pPr algn="l"/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Fit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cylinder of: 12 m x 12 m </a:t>
            </a:r>
          </a:p>
          <a:p>
            <a:pPr algn="l"/>
            <a:endParaRPr lang="da-DK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Assembled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underground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/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Largest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components to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lower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into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dirty="0">
                <a:latin typeface="Calibri" panose="020F0502020204030204" pitchFamily="34" charset="0"/>
                <a:cs typeface="Calibri" panose="020F0502020204030204" pitchFamily="34" charset="0"/>
              </a:rPr>
              <a:t>: max dimension 7.4 m </a:t>
            </a:r>
            <a:r>
              <a:rPr lang="da-DK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dirty="0">
                <a:latin typeface="Calibri" panose="020F0502020204030204" pitchFamily="34" charset="0"/>
                <a:cs typeface="Calibri" panose="020F0502020204030204" pitchFamily="34" charset="0"/>
              </a:rPr>
              <a:t> x 6.2 m diameter (DELPHI)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>
                <a:latin typeface="Calibri" panose="020F0502020204030204" pitchFamily="34" charset="0"/>
                <a:cs typeface="Calibri" panose="020F0502020204030204" pitchFamily="34" charset="0"/>
              </a:rPr>
              <a:t>HCAL </a:t>
            </a:r>
            <a:r>
              <a:rPr lang="da-DK" dirty="0" err="1">
                <a:latin typeface="Calibri" panose="020F0502020204030204" pitchFamily="34" charset="0"/>
                <a:cs typeface="Calibri" panose="020F0502020204030204" pitchFamily="34" charset="0"/>
              </a:rPr>
              <a:t>modules</a:t>
            </a:r>
            <a:r>
              <a:rPr lang="da-DK" dirty="0">
                <a:latin typeface="Calibri" panose="020F0502020204030204" pitchFamily="34" charset="0"/>
                <a:cs typeface="Calibri" panose="020F0502020204030204" pitchFamily="34" charset="0"/>
              </a:rPr>
              <a:t>: 10 m long x 1 m </a:t>
            </a:r>
            <a:r>
              <a:rPr lang="da-DK" dirty="0" err="1">
                <a:latin typeface="Calibri" panose="020F0502020204030204" pitchFamily="34" charset="0"/>
                <a:cs typeface="Calibri" panose="020F0502020204030204" pitchFamily="34" charset="0"/>
              </a:rPr>
              <a:t>width</a:t>
            </a:r>
            <a:endParaRPr lang="da-DK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182FCCC-8B66-0F43-9F9B-02E32C94A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5</a:t>
            </a:fld>
            <a:endParaRPr lang="da-DK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E3E32E-E8F7-794B-8364-4A6E12F06EC2}"/>
              </a:ext>
            </a:extLst>
          </p:cNvPr>
          <p:cNvSpPr txBox="1"/>
          <p:nvPr/>
        </p:nvSpPr>
        <p:spPr>
          <a:xfrm>
            <a:off x="6880304" y="1440173"/>
            <a:ext cx="5073804" cy="132343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2000" dirty="0"/>
              <a:t>In terms of </a:t>
            </a:r>
            <a:r>
              <a:rPr lang="da-DK" sz="2000" dirty="0" err="1"/>
              <a:t>size</a:t>
            </a:r>
            <a:r>
              <a:rPr lang="da-DK" sz="2000" dirty="0"/>
              <a:t>,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concepts</a:t>
            </a:r>
            <a:r>
              <a:rPr lang="da-DK" sz="2000" dirty="0"/>
              <a:t> have </a:t>
            </a:r>
            <a:r>
              <a:rPr lang="da-DK" sz="2000" dirty="0" err="1"/>
              <a:t>many</a:t>
            </a:r>
            <a:r>
              <a:rPr lang="da-DK" sz="2000" dirty="0"/>
              <a:t> </a:t>
            </a:r>
            <a:r>
              <a:rPr lang="da-DK" sz="2000" dirty="0" err="1"/>
              <a:t>similarities</a:t>
            </a:r>
            <a:r>
              <a:rPr lang="da-DK" sz="2000" dirty="0"/>
              <a:t> with </a:t>
            </a:r>
            <a:r>
              <a:rPr lang="da-DK" sz="2000" dirty="0" err="1"/>
              <a:t>typical</a:t>
            </a:r>
            <a:r>
              <a:rPr lang="da-DK" sz="2000" dirty="0"/>
              <a:t> LEP </a:t>
            </a:r>
            <a:r>
              <a:rPr lang="da-DK" sz="2000" dirty="0" err="1"/>
              <a:t>detectors</a:t>
            </a:r>
            <a:r>
              <a:rPr lang="da-DK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sz="2000" dirty="0" err="1"/>
              <a:t>Exception</a:t>
            </a:r>
            <a:r>
              <a:rPr lang="da-DK" sz="2000" dirty="0"/>
              <a:t>: </a:t>
            </a:r>
            <a:r>
              <a:rPr lang="da-DK" sz="2000" dirty="0" err="1"/>
              <a:t>CLD’s</a:t>
            </a:r>
            <a:r>
              <a:rPr lang="da-DK" sz="2000" dirty="0"/>
              <a:t> </a:t>
            </a:r>
            <a:r>
              <a:rPr lang="da-DK" sz="2000" dirty="0" err="1"/>
              <a:t>larger</a:t>
            </a:r>
            <a:r>
              <a:rPr lang="da-DK" sz="2000" dirty="0"/>
              <a:t> diameter </a:t>
            </a:r>
            <a:r>
              <a:rPr lang="da-DK" sz="2000" dirty="0" err="1"/>
              <a:t>coil</a:t>
            </a:r>
            <a:r>
              <a:rPr lang="da-DK" sz="2000" dirty="0"/>
              <a:t> of 7.4m x 8.55m </a:t>
            </a:r>
          </a:p>
        </p:txBody>
      </p:sp>
    </p:spTree>
    <p:extLst>
      <p:ext uri="{BB962C8B-B14F-4D97-AF65-F5344CB8AC3E}">
        <p14:creationId xmlns:p14="http://schemas.microsoft.com/office/powerpoint/2010/main" val="2276960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30B97-B035-DD48-BFC3-34DAC2252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273" y="220747"/>
            <a:ext cx="10515600" cy="787019"/>
          </a:xfrm>
        </p:spPr>
        <p:txBody>
          <a:bodyPr>
            <a:normAutofit/>
          </a:bodyPr>
          <a:lstStyle/>
          <a:p>
            <a:r>
              <a:rPr lang="da-DK" dirty="0" err="1"/>
              <a:t>Detectors</a:t>
            </a:r>
            <a:r>
              <a:rPr lang="da-DK" dirty="0"/>
              <a:t> at LEP (ii)</a:t>
            </a:r>
          </a:p>
        </p:txBody>
      </p:sp>
      <p:pic>
        <p:nvPicPr>
          <p:cNvPr id="7" name="Picture 8" descr="https://lh3.googleusercontent.com/ML3CpgO0O9O15dC8MJIY5kVLgRlrjhL7eTIv4mifuV-X-CubmODaHJn4f74sqdTGLgPTpZE7obxpWumYP24HgcgrrHA_6bIEDY6lp04RnxKkhsun52_j533ixGarCaqzjP_-6nmZkLU4Eefie0YtFxJMTSkx6h-Citx39s6YqaeHl3EKbcp0DF6yGg">
            <a:extLst>
              <a:ext uri="{FF2B5EF4-FFF2-40B4-BE49-F238E27FC236}">
                <a16:creationId xmlns:a16="http://schemas.microsoft.com/office/drawing/2014/main" id="{4232E95A-B567-8A4E-BD77-62ED98442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630" y="1248002"/>
            <a:ext cx="4704800" cy="337482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1319085-9377-574A-A3AF-92CD036C26ED}"/>
              </a:ext>
            </a:extLst>
          </p:cNvPr>
          <p:cNvSpPr txBox="1"/>
          <p:nvPr/>
        </p:nvSpPr>
        <p:spPr>
          <a:xfrm>
            <a:off x="485273" y="1248002"/>
            <a:ext cx="60158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a-DK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Atypical</a:t>
            </a:r>
            <a:r>
              <a:rPr lang="da-DK" sz="2400" b="1" dirty="0">
                <a:latin typeface="Calibri" panose="020F0502020204030204" pitchFamily="34" charset="0"/>
                <a:cs typeface="Calibri" panose="020F0502020204030204" pitchFamily="34" charset="0"/>
              </a:rPr>
              <a:t> design   -   L3</a:t>
            </a:r>
          </a:p>
          <a:p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Large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large magnet: 15.8(L) x 12(H) m</a:t>
            </a:r>
          </a:p>
          <a:p>
            <a:pPr algn="l"/>
            <a:endParaRPr lang="da-DK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Assembled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underground</a:t>
            </a:r>
            <a:endParaRPr lang="da-DK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Largest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component: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Big support tube, 4.2 m diameter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extending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throughout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endParaRPr lang="da-DK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shaft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from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typical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 LEP </a:t>
            </a: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detectors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Cavern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: 53.5 x 15.5 x 22.7m</a:t>
            </a:r>
            <a:r>
              <a:rPr lang="da-DK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Shaft</a:t>
            </a:r>
            <a:r>
              <a:rPr lang="da-DK" sz="2000" dirty="0">
                <a:latin typeface="Calibri" panose="020F0502020204030204" pitchFamily="34" charset="0"/>
                <a:cs typeface="Calibri" panose="020F0502020204030204" pitchFamily="34" charset="0"/>
              </a:rPr>
              <a:t>: 23 m diameter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182FCCC-8B66-0F43-9F9B-02E32C94A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6</a:t>
            </a:fld>
            <a:endParaRPr lang="da-DK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977D8C-2F4D-6E42-91AE-5AB18D794D69}"/>
              </a:ext>
            </a:extLst>
          </p:cNvPr>
          <p:cNvSpPr txBox="1"/>
          <p:nvPr/>
        </p:nvSpPr>
        <p:spPr>
          <a:xfrm>
            <a:off x="4172194" y="5423649"/>
            <a:ext cx="4234578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2400" dirty="0"/>
              <a:t>No FCC-</a:t>
            </a:r>
            <a:r>
              <a:rPr lang="da-DK" sz="2400" dirty="0" err="1"/>
              <a:t>ee</a:t>
            </a:r>
            <a:r>
              <a:rPr lang="da-DK" sz="2400" dirty="0"/>
              <a:t> studies point in to an </a:t>
            </a:r>
            <a:r>
              <a:rPr lang="da-DK" sz="2400" dirty="0" err="1"/>
              <a:t>atypical</a:t>
            </a:r>
            <a:r>
              <a:rPr lang="da-DK" sz="2400" dirty="0"/>
              <a:t> </a:t>
            </a:r>
            <a:r>
              <a:rPr lang="da-DK" sz="2400" dirty="0" err="1"/>
              <a:t>detector</a:t>
            </a:r>
            <a:r>
              <a:rPr lang="da-DK" sz="2400" dirty="0"/>
              <a:t> design à la L3</a:t>
            </a:r>
          </a:p>
        </p:txBody>
      </p:sp>
    </p:spTree>
    <p:extLst>
      <p:ext uri="{BB962C8B-B14F-4D97-AF65-F5344CB8AC3E}">
        <p14:creationId xmlns:p14="http://schemas.microsoft.com/office/powerpoint/2010/main" val="200623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319E-DA7B-4549-AB09-64DF476B9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316" y="332564"/>
            <a:ext cx="10515600" cy="787019"/>
          </a:xfrm>
        </p:spPr>
        <p:txBody>
          <a:bodyPr>
            <a:normAutofit fontScale="90000"/>
          </a:bodyPr>
          <a:lstStyle/>
          <a:p>
            <a:r>
              <a:rPr lang="da-DK" dirty="0"/>
              <a:t>LEP </a:t>
            </a:r>
            <a:r>
              <a:rPr lang="da-DK" dirty="0" err="1"/>
              <a:t>Cavern</a:t>
            </a:r>
            <a:r>
              <a:rPr lang="da-DK" dirty="0"/>
              <a:t> Layout of the </a:t>
            </a:r>
            <a:r>
              <a:rPr lang="da-DK" dirty="0" err="1"/>
              <a:t>three</a:t>
            </a:r>
            <a:r>
              <a:rPr lang="da-DK" dirty="0"/>
              <a:t> </a:t>
            </a:r>
            <a:r>
              <a:rPr lang="da-DK" dirty="0" err="1"/>
              <a:t>typical</a:t>
            </a:r>
            <a:r>
              <a:rPr lang="da-DK" dirty="0"/>
              <a:t> </a:t>
            </a:r>
            <a:r>
              <a:rPr lang="da-DK" dirty="0" err="1"/>
              <a:t>Detectors</a:t>
            </a:r>
            <a:endParaRPr lang="da-DK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626979-A652-1044-A98A-5F2ABF5F80CE}"/>
              </a:ext>
            </a:extLst>
          </p:cNvPr>
          <p:cNvSpPr txBox="1">
            <a:spLocks/>
          </p:cNvSpPr>
          <p:nvPr/>
        </p:nvSpPr>
        <p:spPr>
          <a:xfrm>
            <a:off x="7224132" y="1512670"/>
            <a:ext cx="4696522" cy="48436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2000" dirty="0"/>
              <a:t>Baseline is </a:t>
            </a:r>
            <a:r>
              <a:rPr lang="da-DK" sz="2000" dirty="0" err="1"/>
              <a:t>that</a:t>
            </a:r>
            <a:r>
              <a:rPr lang="da-DK" sz="2000" dirty="0"/>
              <a:t>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detetors</a:t>
            </a:r>
            <a:r>
              <a:rPr lang="da-DK" sz="2000" dirty="0"/>
              <a:t> </a:t>
            </a:r>
            <a:r>
              <a:rPr lang="da-DK" sz="2000" dirty="0" err="1"/>
              <a:t>will</a:t>
            </a:r>
            <a:r>
              <a:rPr lang="da-DK" sz="2000" dirty="0"/>
              <a:t> </a:t>
            </a:r>
            <a:r>
              <a:rPr lang="da-DK" sz="2000" dirty="0" err="1"/>
              <a:t>be</a:t>
            </a:r>
            <a:r>
              <a:rPr lang="da-DK" sz="2000" dirty="0"/>
              <a:t> </a:t>
            </a:r>
            <a:r>
              <a:rPr lang="da-DK" sz="2000" dirty="0" err="1"/>
              <a:t>assembled</a:t>
            </a:r>
            <a:r>
              <a:rPr lang="da-DK" sz="2000" dirty="0"/>
              <a:t> under </a:t>
            </a:r>
            <a:r>
              <a:rPr lang="da-DK" sz="2000" dirty="0" err="1"/>
              <a:t>ground</a:t>
            </a:r>
            <a:r>
              <a:rPr lang="da-DK" sz="2000" dirty="0"/>
              <a:t> as at LEP.</a:t>
            </a:r>
          </a:p>
          <a:p>
            <a:pPr marL="0" indent="0">
              <a:buNone/>
            </a:pPr>
            <a:r>
              <a:rPr lang="da-DK" sz="2000" dirty="0"/>
              <a:t>With </a:t>
            </a:r>
            <a:r>
              <a:rPr lang="da-DK" sz="2000" dirty="0" err="1"/>
              <a:t>similar</a:t>
            </a:r>
            <a:r>
              <a:rPr lang="da-DK" sz="2000" dirty="0"/>
              <a:t> </a:t>
            </a:r>
            <a:r>
              <a:rPr lang="da-DK" sz="2000" dirty="0" err="1"/>
              <a:t>sizes</a:t>
            </a:r>
            <a:r>
              <a:rPr lang="da-DK" sz="2000" dirty="0"/>
              <a:t>,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detectors</a:t>
            </a:r>
            <a:r>
              <a:rPr lang="da-DK" sz="2000" dirty="0"/>
              <a:t> </a:t>
            </a:r>
            <a:r>
              <a:rPr lang="da-DK" sz="2000" dirty="0" err="1"/>
              <a:t>would</a:t>
            </a:r>
            <a:r>
              <a:rPr lang="da-DK" sz="2000" dirty="0"/>
              <a:t> </a:t>
            </a:r>
            <a:r>
              <a:rPr lang="da-DK" sz="2000" dirty="0" err="1"/>
              <a:t>fit</a:t>
            </a:r>
            <a:r>
              <a:rPr lang="da-DK" sz="2000" dirty="0"/>
              <a:t> </a:t>
            </a:r>
            <a:r>
              <a:rPr lang="da-DK" sz="2000" dirty="0" err="1"/>
              <a:t>into</a:t>
            </a:r>
            <a:r>
              <a:rPr lang="da-DK" sz="2000" dirty="0"/>
              <a:t> a </a:t>
            </a:r>
            <a:r>
              <a:rPr lang="da-DK" sz="2000" dirty="0" err="1"/>
              <a:t>typical</a:t>
            </a:r>
            <a:r>
              <a:rPr lang="da-DK" sz="2000" dirty="0"/>
              <a:t> LEP </a:t>
            </a:r>
            <a:r>
              <a:rPr lang="da-DK" sz="2000" dirty="0" err="1"/>
              <a:t>underground</a:t>
            </a:r>
            <a:r>
              <a:rPr lang="da-DK" sz="2000" dirty="0"/>
              <a:t> </a:t>
            </a:r>
            <a:r>
              <a:rPr lang="da-DK" sz="2000" dirty="0" err="1"/>
              <a:t>area</a:t>
            </a:r>
            <a:endParaRPr lang="da-DK" sz="2000" dirty="0"/>
          </a:p>
          <a:p>
            <a:r>
              <a:rPr lang="da-DK" sz="2000" dirty="0" err="1"/>
              <a:t>Cavern</a:t>
            </a:r>
            <a:r>
              <a:rPr lang="da-DK" sz="2000" dirty="0"/>
              <a:t>: 70m long, 17m </a:t>
            </a:r>
            <a:r>
              <a:rPr lang="da-DK" sz="2000" dirty="0" err="1"/>
              <a:t>wide</a:t>
            </a:r>
            <a:r>
              <a:rPr lang="da-DK" sz="2000" dirty="0"/>
              <a:t>, 18.5 m </a:t>
            </a:r>
            <a:r>
              <a:rPr lang="da-DK" sz="2000" dirty="0" err="1"/>
              <a:t>high</a:t>
            </a:r>
            <a:endParaRPr lang="da-DK" sz="2000" dirty="0"/>
          </a:p>
          <a:p>
            <a:r>
              <a:rPr lang="da-DK" sz="2000" dirty="0"/>
              <a:t>A single </a:t>
            </a:r>
            <a:r>
              <a:rPr lang="da-DK" sz="2000" dirty="0" err="1"/>
              <a:t>shaft</a:t>
            </a:r>
            <a:r>
              <a:rPr lang="da-DK" sz="2000" dirty="0"/>
              <a:t> of 10.1 m diameter</a:t>
            </a:r>
          </a:p>
          <a:p>
            <a:r>
              <a:rPr lang="da-DK" sz="2000" dirty="0"/>
              <a:t>Main </a:t>
            </a:r>
            <a:r>
              <a:rPr lang="da-DK" sz="2000" dirty="0" err="1"/>
              <a:t>cavern</a:t>
            </a:r>
            <a:r>
              <a:rPr lang="da-DK" sz="2000" dirty="0"/>
              <a:t> with </a:t>
            </a:r>
            <a:r>
              <a:rPr lang="da-DK" sz="2000" dirty="0" err="1"/>
              <a:t>enough</a:t>
            </a:r>
            <a:r>
              <a:rPr lang="da-DK" sz="2000" dirty="0"/>
              <a:t> </a:t>
            </a:r>
            <a:r>
              <a:rPr lang="da-DK" sz="2000" dirty="0" err="1"/>
              <a:t>space</a:t>
            </a:r>
            <a:r>
              <a:rPr lang="da-DK" sz="2000" dirty="0"/>
              <a:t> for </a:t>
            </a:r>
            <a:r>
              <a:rPr lang="da-DK" sz="2000" dirty="0" err="1"/>
              <a:t>detector</a:t>
            </a:r>
            <a:r>
              <a:rPr lang="da-DK" sz="2000" dirty="0"/>
              <a:t>, </a:t>
            </a:r>
            <a:r>
              <a:rPr lang="da-DK" sz="2000" dirty="0" err="1"/>
              <a:t>including</a:t>
            </a:r>
            <a:r>
              <a:rPr lang="da-DK" sz="2000" dirty="0"/>
              <a:t> barracks for </a:t>
            </a:r>
            <a:r>
              <a:rPr lang="da-DK" sz="2000" dirty="0" err="1"/>
              <a:t>electronics</a:t>
            </a:r>
            <a:r>
              <a:rPr lang="da-DK" sz="2000" dirty="0"/>
              <a:t>, </a:t>
            </a:r>
            <a:r>
              <a:rPr lang="da-DK" sz="2000" dirty="0" err="1"/>
              <a:t>cryogenics</a:t>
            </a:r>
            <a:r>
              <a:rPr lang="da-DK" sz="2000" dirty="0"/>
              <a:t>, services, and </a:t>
            </a:r>
            <a:r>
              <a:rPr lang="da-DK" sz="2000" dirty="0" err="1"/>
              <a:t>even</a:t>
            </a:r>
            <a:r>
              <a:rPr lang="da-DK" sz="2000" dirty="0"/>
              <a:t> </a:t>
            </a:r>
            <a:r>
              <a:rPr lang="da-DK" sz="2000" dirty="0" err="1"/>
              <a:t>empty</a:t>
            </a:r>
            <a:r>
              <a:rPr lang="da-DK" sz="2000" dirty="0"/>
              <a:t> </a:t>
            </a:r>
            <a:r>
              <a:rPr lang="da-DK" sz="2000" dirty="0" err="1"/>
              <a:t>space</a:t>
            </a:r>
            <a:r>
              <a:rPr lang="da-DK" sz="2000" dirty="0"/>
              <a:t> to </a:t>
            </a:r>
            <a:r>
              <a:rPr lang="da-DK" sz="2000" dirty="0" err="1"/>
              <a:t>move</a:t>
            </a:r>
            <a:r>
              <a:rPr lang="da-DK" sz="2000" dirty="0"/>
              <a:t> the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into</a:t>
            </a:r>
            <a:r>
              <a:rPr lang="da-DK" sz="2000" dirty="0"/>
              <a:t> garage position (never </a:t>
            </a:r>
            <a:r>
              <a:rPr lang="da-DK" sz="2000" dirty="0" err="1"/>
              <a:t>used</a:t>
            </a:r>
            <a:r>
              <a:rPr lang="da-DK" sz="2000" dirty="0"/>
              <a:t>)</a:t>
            </a:r>
            <a:endParaRPr lang="da-DK" sz="1800" dirty="0"/>
          </a:p>
          <a:p>
            <a:r>
              <a:rPr lang="da-DK" sz="2000" dirty="0"/>
              <a:t>No service </a:t>
            </a:r>
            <a:r>
              <a:rPr lang="da-DK" sz="2000" dirty="0" err="1"/>
              <a:t>cavern</a:t>
            </a:r>
            <a:r>
              <a:rPr lang="da-DK" sz="2000" dirty="0"/>
              <a:t> </a:t>
            </a:r>
            <a:r>
              <a:rPr lang="da-DK" sz="2000" dirty="0" err="1"/>
              <a:t>used</a:t>
            </a:r>
            <a:r>
              <a:rPr lang="da-DK" sz="2000" dirty="0"/>
              <a:t> by </a:t>
            </a:r>
            <a:r>
              <a:rPr lang="da-DK" sz="2000" dirty="0" err="1"/>
              <a:t>experiments</a:t>
            </a:r>
            <a:endParaRPr lang="da-DK" sz="2000" dirty="0"/>
          </a:p>
          <a:p>
            <a:r>
              <a:rPr lang="da-DK" sz="2000" dirty="0" err="1"/>
              <a:t>Length</a:t>
            </a:r>
            <a:r>
              <a:rPr lang="da-DK" sz="2000" dirty="0"/>
              <a:t> </a:t>
            </a:r>
            <a:r>
              <a:rPr lang="da-DK" sz="2000" dirty="0" err="1"/>
              <a:t>direction</a:t>
            </a:r>
            <a:r>
              <a:rPr lang="da-DK" sz="2000" dirty="0"/>
              <a:t> </a:t>
            </a:r>
            <a:r>
              <a:rPr lang="da-DK" sz="2000" dirty="0" err="1"/>
              <a:t>perpendicular</a:t>
            </a:r>
            <a:r>
              <a:rPr lang="da-DK" sz="2000" dirty="0"/>
              <a:t> to </a:t>
            </a:r>
            <a:r>
              <a:rPr lang="da-DK" sz="2000" dirty="0" err="1"/>
              <a:t>beam</a:t>
            </a:r>
            <a:r>
              <a:rPr lang="da-DK" sz="2000" dirty="0"/>
              <a:t> </a:t>
            </a:r>
            <a:r>
              <a:rPr lang="da-DK" sz="2000" dirty="0" err="1"/>
              <a:t>direction</a:t>
            </a:r>
            <a:endParaRPr lang="da-DK" sz="2000" dirty="0"/>
          </a:p>
        </p:txBody>
      </p:sp>
      <p:pic>
        <p:nvPicPr>
          <p:cNvPr id="5" name="Picture 2" descr="https://lh3.googleusercontent.com/HsMiG_btZ4ynWc8nFS97F9f85Jyi7qbU1PFuW2WcWO9ZruPvJADPJjJ4SCTM9YAwy60UzKrE7IOFU6pCwt5TPahDgxhEtdFGh8eJvp4WZaW7bVSFFg_wbgeDJMQpEpph9kURu6leFW3X5hZPNRGX-agop6L-y0JCp6wmF6S5T_tVID7PuxCZDvZb_g">
            <a:extLst>
              <a:ext uri="{FF2B5EF4-FFF2-40B4-BE49-F238E27FC236}">
                <a16:creationId xmlns:a16="http://schemas.microsoft.com/office/drawing/2014/main" id="{090FCF46-59A5-5C4C-B67D-C4A7629D5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01" y="1410316"/>
            <a:ext cx="6623789" cy="48413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72D079-AF59-6245-8E7C-8FFAA2CDC79F}"/>
              </a:ext>
            </a:extLst>
          </p:cNvPr>
          <p:cNvSpPr txBox="1"/>
          <p:nvPr/>
        </p:nvSpPr>
        <p:spPr>
          <a:xfrm>
            <a:off x="3660534" y="5794424"/>
            <a:ext cx="3099695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a-DK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H.Schopper</a:t>
            </a:r>
            <a:r>
              <a:rPr lang="da-DK" sz="1400" dirty="0">
                <a:latin typeface="Calibri" panose="020F0502020204030204" pitchFamily="34" charset="0"/>
                <a:cs typeface="Calibri" panose="020F0502020204030204" pitchFamily="34" charset="0"/>
              </a:rPr>
              <a:t>: ”Lord of the </a:t>
            </a:r>
            <a:r>
              <a:rPr lang="da-DK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Collider</a:t>
            </a:r>
            <a:r>
              <a:rPr lang="da-DK" sz="1400" dirty="0">
                <a:latin typeface="Calibri" panose="020F0502020204030204" pitchFamily="34" charset="0"/>
                <a:cs typeface="Calibri" panose="020F0502020204030204" pitchFamily="34" charset="0"/>
              </a:rPr>
              <a:t> Rings”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25AC2B-17F9-4E46-B8EC-D7E66FDDA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92963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05C8A-5A6D-774E-9C13-6C17E77D1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042" y="180641"/>
            <a:ext cx="10515600" cy="787019"/>
          </a:xfrm>
        </p:spPr>
        <p:txBody>
          <a:bodyPr/>
          <a:lstStyle/>
          <a:p>
            <a:r>
              <a:rPr lang="da-DK" dirty="0" err="1"/>
              <a:t>Cavern</a:t>
            </a:r>
            <a:r>
              <a:rPr lang="da-DK" dirty="0"/>
              <a:t> dimension </a:t>
            </a:r>
            <a:r>
              <a:rPr lang="da-DK" dirty="0" err="1"/>
              <a:t>along</a:t>
            </a:r>
            <a:r>
              <a:rPr lang="da-DK" dirty="0"/>
              <a:t> </a:t>
            </a:r>
            <a:r>
              <a:rPr lang="da-DK" dirty="0" err="1"/>
              <a:t>beam</a:t>
            </a:r>
            <a:r>
              <a:rPr lang="da-DK" dirty="0"/>
              <a:t> </a:t>
            </a:r>
            <a:r>
              <a:rPr lang="da-DK" dirty="0" err="1"/>
              <a:t>direction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7677C-3125-DE4A-987E-9562738727A3}"/>
              </a:ext>
            </a:extLst>
          </p:cNvPr>
          <p:cNvSpPr txBox="1">
            <a:spLocks/>
          </p:cNvSpPr>
          <p:nvPr/>
        </p:nvSpPr>
        <p:spPr>
          <a:xfrm>
            <a:off x="651042" y="1051152"/>
            <a:ext cx="11089854" cy="53133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dirty="0"/>
              <a:t>LEP </a:t>
            </a:r>
            <a:r>
              <a:rPr lang="da-DK" dirty="0" err="1"/>
              <a:t>caverns</a:t>
            </a:r>
            <a:r>
              <a:rPr lang="da-DK" dirty="0"/>
              <a:t> </a:t>
            </a:r>
            <a:r>
              <a:rPr lang="da-DK" dirty="0" err="1"/>
              <a:t>were</a:t>
            </a:r>
            <a:r>
              <a:rPr lang="da-DK" dirty="0"/>
              <a:t> </a:t>
            </a:r>
            <a:r>
              <a:rPr lang="da-DK" dirty="0" err="1"/>
              <a:t>placed</a:t>
            </a:r>
            <a:r>
              <a:rPr lang="da-DK" dirty="0"/>
              <a:t> </a:t>
            </a:r>
            <a:r>
              <a:rPr lang="da-DK" dirty="0" err="1"/>
              <a:t>perpendicular</a:t>
            </a:r>
            <a:r>
              <a:rPr lang="da-DK" dirty="0"/>
              <a:t> to </a:t>
            </a:r>
            <a:r>
              <a:rPr lang="da-DK" dirty="0" err="1"/>
              <a:t>beam</a:t>
            </a:r>
            <a:r>
              <a:rPr lang="da-DK" dirty="0"/>
              <a:t> </a:t>
            </a:r>
            <a:r>
              <a:rPr lang="da-DK" dirty="0" err="1"/>
              <a:t>direction</a:t>
            </a:r>
            <a:r>
              <a:rPr lang="da-DK" dirty="0"/>
              <a:t>; </a:t>
            </a:r>
            <a:r>
              <a:rPr lang="da-DK" dirty="0" err="1"/>
              <a:t>only</a:t>
            </a:r>
            <a:r>
              <a:rPr lang="da-DK" dirty="0"/>
              <a:t> 17m </a:t>
            </a:r>
            <a:r>
              <a:rPr lang="da-DK" dirty="0" err="1"/>
              <a:t>wide</a:t>
            </a:r>
            <a:r>
              <a:rPr lang="da-DK" dirty="0"/>
              <a:t> </a:t>
            </a:r>
            <a:r>
              <a:rPr lang="da-DK" dirty="0" err="1"/>
              <a:t>along</a:t>
            </a:r>
            <a:r>
              <a:rPr lang="da-DK" dirty="0"/>
              <a:t> </a:t>
            </a:r>
            <a:r>
              <a:rPr lang="da-DK" dirty="0" err="1"/>
              <a:t>beam</a:t>
            </a:r>
            <a:endParaRPr lang="da-DK" dirty="0"/>
          </a:p>
          <a:p>
            <a:r>
              <a:rPr lang="da-DK" dirty="0"/>
              <a:t>For 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detectors</a:t>
            </a:r>
            <a:r>
              <a:rPr lang="da-DK" dirty="0"/>
              <a:t>, the </a:t>
            </a:r>
            <a:r>
              <a:rPr lang="da-DK" dirty="0" err="1"/>
              <a:t>innermost</a:t>
            </a:r>
            <a:r>
              <a:rPr lang="da-DK" dirty="0"/>
              <a:t> parts (</a:t>
            </a:r>
            <a:r>
              <a:rPr lang="da-DK" dirty="0" err="1"/>
              <a:t>beam</a:t>
            </a:r>
            <a:r>
              <a:rPr lang="da-DK" dirty="0"/>
              <a:t> </a:t>
            </a:r>
            <a:r>
              <a:rPr lang="da-DK" dirty="0" err="1"/>
              <a:t>pipe</a:t>
            </a:r>
            <a:r>
              <a:rPr lang="da-DK" dirty="0"/>
              <a:t>, </a:t>
            </a:r>
            <a:r>
              <a:rPr lang="da-DK" dirty="0" err="1"/>
              <a:t>vertex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, </a:t>
            </a:r>
            <a:r>
              <a:rPr lang="da-DK" dirty="0" err="1"/>
              <a:t>luminosity</a:t>
            </a:r>
            <a:r>
              <a:rPr lang="da-DK" dirty="0"/>
              <a:t> monitors, </a:t>
            </a:r>
            <a:r>
              <a:rPr lang="da-DK" dirty="0" err="1"/>
              <a:t>etc</a:t>
            </a:r>
            <a:r>
              <a:rPr lang="da-DK" dirty="0"/>
              <a:t>) </a:t>
            </a:r>
            <a:r>
              <a:rPr lang="da-DK" dirty="0" err="1"/>
              <a:t>may</a:t>
            </a:r>
            <a:r>
              <a:rPr lang="da-DK" dirty="0"/>
              <a:t>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installed</a:t>
            </a:r>
            <a:r>
              <a:rPr lang="da-DK" dirty="0"/>
              <a:t> </a:t>
            </a:r>
            <a:r>
              <a:rPr lang="da-DK" dirty="0" err="1"/>
              <a:t>inside</a:t>
            </a:r>
            <a:r>
              <a:rPr lang="da-DK" dirty="0"/>
              <a:t> a small radius support tube and </a:t>
            </a:r>
            <a:r>
              <a:rPr lang="da-DK" dirty="0" err="1"/>
              <a:t>guided</a:t>
            </a:r>
            <a:r>
              <a:rPr lang="da-DK" dirty="0"/>
              <a:t> </a:t>
            </a:r>
            <a:r>
              <a:rPr lang="da-DK" dirty="0" err="1"/>
              <a:t>into</a:t>
            </a:r>
            <a:r>
              <a:rPr lang="da-DK" dirty="0"/>
              <a:t> the </a:t>
            </a:r>
            <a:r>
              <a:rPr lang="da-DK" dirty="0" err="1"/>
              <a:t>main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 on </a:t>
            </a:r>
            <a:r>
              <a:rPr lang="da-DK" dirty="0" err="1"/>
              <a:t>rails</a:t>
            </a:r>
            <a:r>
              <a:rPr lang="da-DK" dirty="0"/>
              <a:t>. </a:t>
            </a:r>
          </a:p>
          <a:p>
            <a:pPr lvl="1"/>
            <a:r>
              <a:rPr lang="da-DK" dirty="0" err="1"/>
              <a:t>Necessary</a:t>
            </a:r>
            <a:r>
              <a:rPr lang="da-DK" dirty="0"/>
              <a:t> to have ~</a:t>
            </a:r>
            <a:r>
              <a:rPr lang="da-DK" dirty="0" err="1"/>
              <a:t>one</a:t>
            </a:r>
            <a:r>
              <a:rPr lang="da-DK" dirty="0"/>
              <a:t> </a:t>
            </a:r>
            <a:r>
              <a:rPr lang="da-DK" dirty="0" err="1"/>
              <a:t>extra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length</a:t>
            </a:r>
            <a:r>
              <a:rPr lang="da-DK" dirty="0"/>
              <a:t> </a:t>
            </a:r>
            <a:r>
              <a:rPr lang="da-DK" dirty="0" err="1"/>
              <a:t>available</a:t>
            </a:r>
            <a:r>
              <a:rPr lang="da-DK" dirty="0"/>
              <a:t> at </a:t>
            </a:r>
            <a:r>
              <a:rPr lang="da-DK" dirty="0" err="1"/>
              <a:t>one</a:t>
            </a:r>
            <a:r>
              <a:rPr lang="da-DK" dirty="0"/>
              <a:t> end of the </a:t>
            </a:r>
            <a:r>
              <a:rPr lang="da-DK" dirty="0" err="1"/>
              <a:t>detector</a:t>
            </a:r>
            <a:r>
              <a:rPr lang="da-DK" dirty="0"/>
              <a:t> for </a:t>
            </a:r>
            <a:r>
              <a:rPr lang="da-DK" dirty="0" err="1"/>
              <a:t>this</a:t>
            </a:r>
            <a:r>
              <a:rPr lang="da-DK" dirty="0"/>
              <a:t> operation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8302C2-BB50-4644-AB50-2CD8AA0B3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354" y="3617730"/>
            <a:ext cx="2602523" cy="261015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5DBA959-EA27-2D44-AAD4-E0CBA4C1CD1C}"/>
              </a:ext>
            </a:extLst>
          </p:cNvPr>
          <p:cNvSpPr/>
          <p:nvPr/>
        </p:nvSpPr>
        <p:spPr bwMode="auto">
          <a:xfrm>
            <a:off x="3523997" y="4729971"/>
            <a:ext cx="2237508" cy="130404"/>
          </a:xfrm>
          <a:prstGeom prst="rect">
            <a:avLst/>
          </a:prstGeom>
          <a:gradFill flip="none" rotWithShape="1">
            <a:gsLst>
              <a:gs pos="0">
                <a:srgbClr val="2C15FF">
                  <a:tint val="66000"/>
                  <a:satMod val="160000"/>
                </a:srgbClr>
              </a:gs>
              <a:gs pos="50000">
                <a:srgbClr val="2C15FF">
                  <a:tint val="44500"/>
                  <a:satMod val="160000"/>
                </a:srgbClr>
              </a:gs>
              <a:gs pos="100000">
                <a:srgbClr val="2C15FF">
                  <a:tint val="23500"/>
                  <a:satMod val="160000"/>
                </a:srgbClr>
              </a:gs>
            </a:gsLst>
            <a:lin ang="27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68E7481-5150-424C-8074-52C05F2F3B9C}"/>
              </a:ext>
            </a:extLst>
          </p:cNvPr>
          <p:cNvCxnSpPr>
            <a:cxnSpLocks/>
          </p:cNvCxnSpPr>
          <p:nvPr/>
        </p:nvCxnSpPr>
        <p:spPr bwMode="auto">
          <a:xfrm>
            <a:off x="4353860" y="5023047"/>
            <a:ext cx="547900" cy="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8F151F-7B5E-9144-B274-FC760BB0F44C}"/>
              </a:ext>
            </a:extLst>
          </p:cNvPr>
          <p:cNvCxnSpPr>
            <a:cxnSpLocks/>
          </p:cNvCxnSpPr>
          <p:nvPr/>
        </p:nvCxnSpPr>
        <p:spPr bwMode="auto">
          <a:xfrm flipH="1">
            <a:off x="4335144" y="5122694"/>
            <a:ext cx="566616" cy="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00718C0-0926-F942-8B98-FE112BC80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05948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6D486268-CB47-9B47-A621-99CAE56BA5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" t="7094" r="10162" b="16350"/>
          <a:stretch/>
        </p:blipFill>
        <p:spPr>
          <a:xfrm>
            <a:off x="400256" y="3386545"/>
            <a:ext cx="6258364" cy="3199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803DF3-157D-284B-94E4-2D57A9867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FCC-hh Experiment </a:t>
            </a:r>
            <a:r>
              <a:rPr lang="da-DK" dirty="0" err="1"/>
              <a:t>Underground</a:t>
            </a:r>
            <a:r>
              <a:rPr lang="da-DK" dirty="0"/>
              <a:t> </a:t>
            </a:r>
            <a:r>
              <a:rPr lang="da-DK" dirty="0" err="1"/>
              <a:t>Structure</a:t>
            </a:r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09C66B-5B20-F94A-80A7-C6C83B0B4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9</a:t>
            </a:fld>
            <a:endParaRPr lang="da-DK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915620-7698-374D-8EC3-EA6D5374EBD3}"/>
              </a:ext>
            </a:extLst>
          </p:cNvPr>
          <p:cNvSpPr txBox="1"/>
          <p:nvPr/>
        </p:nvSpPr>
        <p:spPr>
          <a:xfrm>
            <a:off x="838200" y="1447553"/>
            <a:ext cx="59765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/>
              <a:t>With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detectors</a:t>
            </a:r>
            <a:r>
              <a:rPr lang="da-DK" sz="2000" dirty="0"/>
              <a:t> </a:t>
            </a:r>
            <a:r>
              <a:rPr lang="da-DK" sz="2000" dirty="0" err="1"/>
              <a:t>being</a:t>
            </a:r>
            <a:r>
              <a:rPr lang="da-DK" sz="2000" dirty="0"/>
              <a:t> </a:t>
            </a:r>
            <a:r>
              <a:rPr lang="da-DK" sz="2000" dirty="0" err="1"/>
              <a:t>considerably</a:t>
            </a:r>
            <a:r>
              <a:rPr lang="da-DK" sz="2000" dirty="0"/>
              <a:t> smaller </a:t>
            </a:r>
            <a:r>
              <a:rPr lang="da-DK" sz="2000" dirty="0" err="1"/>
              <a:t>than</a:t>
            </a:r>
            <a:r>
              <a:rPr lang="da-DK" sz="2000" dirty="0"/>
              <a:t> FCC-hh </a:t>
            </a:r>
            <a:r>
              <a:rPr lang="da-DK" sz="2000" dirty="0" err="1"/>
              <a:t>detectors</a:t>
            </a:r>
            <a:r>
              <a:rPr lang="da-DK" sz="2000" dirty="0"/>
              <a:t>, a baseline  FCC-hh </a:t>
            </a:r>
            <a:r>
              <a:rPr lang="da-DK" sz="2000" dirty="0" err="1"/>
              <a:t>cavern</a:t>
            </a:r>
            <a:r>
              <a:rPr lang="da-DK" sz="2000" dirty="0"/>
              <a:t> </a:t>
            </a:r>
            <a:r>
              <a:rPr lang="da-DK" sz="2000" dirty="0" err="1"/>
              <a:t>works</a:t>
            </a:r>
            <a:r>
              <a:rPr lang="da-DK" sz="2000" dirty="0"/>
              <a:t> </a:t>
            </a:r>
            <a:r>
              <a:rPr lang="da-DK" sz="2000" dirty="0" err="1"/>
              <a:t>perfectly</a:t>
            </a:r>
            <a:r>
              <a:rPr lang="da-DK" sz="2000" dirty="0"/>
              <a:t> for the </a:t>
            </a:r>
            <a:r>
              <a:rPr lang="da-DK" sz="2000" dirty="0" err="1"/>
              <a:t>housing</a:t>
            </a:r>
            <a:r>
              <a:rPr lang="da-DK" sz="2000" dirty="0"/>
              <a:t> of a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including</a:t>
            </a:r>
            <a:r>
              <a:rPr lang="da-DK" sz="2000" dirty="0"/>
              <a:t> all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/>
              <a:t>cooling</a:t>
            </a:r>
            <a:r>
              <a:rPr lang="da-DK" sz="2000" dirty="0"/>
              <a:t> </a:t>
            </a:r>
            <a:r>
              <a:rPr lang="da-DK" sz="2000" dirty="0" err="1"/>
              <a:t>plants</a:t>
            </a:r>
            <a:r>
              <a:rPr lang="da-DK" sz="2000" dirty="0"/>
              <a:t>, </a:t>
            </a:r>
            <a:r>
              <a:rPr lang="da-DK" sz="2000" dirty="0" err="1"/>
              <a:t>cryo</a:t>
            </a:r>
            <a:r>
              <a:rPr lang="da-DK" sz="2000" dirty="0"/>
              <a:t> </a:t>
            </a:r>
            <a:r>
              <a:rPr lang="da-DK" sz="2000" dirty="0" err="1"/>
              <a:t>cold</a:t>
            </a:r>
            <a:r>
              <a:rPr lang="da-DK" sz="2000" dirty="0"/>
              <a:t> </a:t>
            </a:r>
            <a:r>
              <a:rPr lang="da-DK" sz="2000" dirty="0" err="1"/>
              <a:t>box</a:t>
            </a:r>
            <a:r>
              <a:rPr lang="da-DK" sz="2000" dirty="0"/>
              <a:t>, gas systems, </a:t>
            </a:r>
            <a:r>
              <a:rPr lang="da-DK" sz="2000" dirty="0" err="1"/>
              <a:t>electronics</a:t>
            </a:r>
            <a:r>
              <a:rPr lang="da-DK" sz="2000" dirty="0"/>
              <a:t> barracks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E067D-FB0D-BA4F-81E2-CFA3348B8099}"/>
              </a:ext>
            </a:extLst>
          </p:cNvPr>
          <p:cNvSpPr txBox="1"/>
          <p:nvPr/>
        </p:nvSpPr>
        <p:spPr>
          <a:xfrm>
            <a:off x="7026093" y="5032911"/>
            <a:ext cx="49609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/>
              <a:t>A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would</a:t>
            </a:r>
            <a:r>
              <a:rPr lang="da-DK" sz="2000" dirty="0"/>
              <a:t> </a:t>
            </a:r>
            <a:r>
              <a:rPr lang="da-DK" sz="2000" dirty="0" err="1"/>
              <a:t>also</a:t>
            </a:r>
            <a:r>
              <a:rPr lang="da-DK" sz="2000" dirty="0"/>
              <a:t> </a:t>
            </a:r>
            <a:r>
              <a:rPr lang="da-DK" sz="2000" dirty="0" err="1"/>
              <a:t>fit</a:t>
            </a:r>
            <a:r>
              <a:rPr lang="da-DK" sz="2000" dirty="0"/>
              <a:t> </a:t>
            </a:r>
            <a:r>
              <a:rPr lang="da-DK" sz="2000" dirty="0" err="1"/>
              <a:t>well</a:t>
            </a:r>
            <a:r>
              <a:rPr lang="da-DK" sz="2000" dirty="0"/>
              <a:t> </a:t>
            </a:r>
            <a:r>
              <a:rPr lang="da-DK" sz="2000" dirty="0" err="1"/>
              <a:t>inside</a:t>
            </a:r>
            <a:r>
              <a:rPr lang="da-DK" sz="2000" dirty="0"/>
              <a:t> a </a:t>
            </a:r>
            <a:r>
              <a:rPr lang="da-DK" sz="2000" dirty="0" err="1"/>
              <a:t>somewhat</a:t>
            </a:r>
            <a:r>
              <a:rPr lang="da-DK" sz="2000" dirty="0"/>
              <a:t> smaller CMS-</a:t>
            </a:r>
            <a:r>
              <a:rPr lang="da-DK" sz="2000" dirty="0" err="1"/>
              <a:t>like</a:t>
            </a:r>
            <a:r>
              <a:rPr lang="da-DK" sz="2000" dirty="0"/>
              <a:t> </a:t>
            </a:r>
            <a:r>
              <a:rPr lang="da-DK" sz="2000" dirty="0" err="1"/>
              <a:t>cavern</a:t>
            </a:r>
            <a:r>
              <a:rPr lang="da-DK" sz="2000" dirty="0"/>
              <a:t> of </a:t>
            </a:r>
            <a:r>
              <a:rPr lang="da-DK" sz="2000" dirty="0" err="1"/>
              <a:t>size</a:t>
            </a:r>
            <a:r>
              <a:rPr lang="da-DK" sz="2000" dirty="0"/>
              <a:t> 53x25x25 m</a:t>
            </a:r>
            <a:r>
              <a:rPr lang="da-DK" sz="2000" baseline="30000" dirty="0"/>
              <a:t>3</a:t>
            </a:r>
            <a:r>
              <a:rPr lang="da-DK" sz="2000" dirty="0"/>
              <a:t>.</a:t>
            </a:r>
            <a:endParaRPr lang="da-DK" sz="2000" baseline="30000" dirty="0"/>
          </a:p>
          <a:p>
            <a:r>
              <a:rPr lang="da-DK" sz="2000" dirty="0"/>
              <a:t>A </a:t>
            </a:r>
            <a:r>
              <a:rPr lang="da-DK" sz="2000" dirty="0" err="1"/>
              <a:t>shaft</a:t>
            </a:r>
            <a:r>
              <a:rPr lang="da-DK" sz="2000" dirty="0"/>
              <a:t> of 10m diamater is sufficient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170397-584F-6E4C-A394-50B9FD896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9806" y="1268579"/>
            <a:ext cx="4627238" cy="364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3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2972</TotalTime>
  <Words>1667</Words>
  <Application>Microsoft Macintosh PowerPoint</Application>
  <PresentationFormat>Widescreen</PresentationFormat>
  <Paragraphs>210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CE and TI Requirements for FCC-ee Detectors </vt:lpstr>
      <vt:lpstr>PowerPoint Presentation</vt:lpstr>
      <vt:lpstr>Developing Landscape of FCC-ee Detector Concepts</vt:lpstr>
      <vt:lpstr>PowerPoint Presentation</vt:lpstr>
      <vt:lpstr>Detectors at LEP (i)</vt:lpstr>
      <vt:lpstr>Detectors at LEP (ii)</vt:lpstr>
      <vt:lpstr>LEP Cavern Layout of the three typical Detectors</vt:lpstr>
      <vt:lpstr>Cavern dimension along beam direction</vt:lpstr>
      <vt:lpstr>FCC-hh Experiment Underground Structure</vt:lpstr>
      <vt:lpstr>Radiation level in the Main Cavern</vt:lpstr>
      <vt:lpstr>The case for four Interaction Points</vt:lpstr>
      <vt:lpstr>Cavern size versus physics outcome</vt:lpstr>
      <vt:lpstr>The four experiental sites</vt:lpstr>
      <vt:lpstr>Consumable in Cavern</vt:lpstr>
      <vt:lpstr>Surface building needs</vt:lpstr>
      <vt:lpstr>Cavern and Booster ring</vt:lpstr>
      <vt:lpstr>Conclusions</vt:lpstr>
      <vt:lpstr>Extras</vt:lpstr>
      <vt:lpstr>In comparison: ILC Underground Hall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LEP Detectors</dc:title>
  <dc:creator>Mogens Dam</dc:creator>
  <cp:lastModifiedBy>Mogens Dam</cp:lastModifiedBy>
  <cp:revision>75</cp:revision>
  <dcterms:created xsi:type="dcterms:W3CDTF">2022-09-30T11:36:05Z</dcterms:created>
  <dcterms:modified xsi:type="dcterms:W3CDTF">2022-10-02T13:09:04Z</dcterms:modified>
</cp:coreProperties>
</file>