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29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727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594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347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2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85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81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932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95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7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033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06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65D3D-CAB5-4481-92B5-FC548D305283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6A6AF-8D0D-4EB5-AABC-2B8221B63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5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2411" y="365760"/>
            <a:ext cx="1053256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Heavy Neutrino (</a:t>
            </a:r>
            <a:r>
              <a:rPr lang="fr-FR" dirty="0" err="1" smtClean="0"/>
              <a:t>Sterile</a:t>
            </a:r>
            <a:r>
              <a:rPr lang="fr-FR" dirty="0" smtClean="0"/>
              <a:t>, Right-</a:t>
            </a:r>
            <a:r>
              <a:rPr lang="fr-FR" dirty="0" err="1" smtClean="0"/>
              <a:t>handed</a:t>
            </a:r>
            <a:r>
              <a:rPr lang="fr-FR" dirty="0" smtClean="0"/>
              <a:t>, </a:t>
            </a:r>
            <a:r>
              <a:rPr lang="fr-FR" dirty="0" err="1" smtClean="0"/>
              <a:t>Majorana</a:t>
            </a:r>
            <a:r>
              <a:rPr lang="fr-FR" dirty="0" smtClean="0"/>
              <a:t>) </a:t>
            </a:r>
            <a:r>
              <a:rPr lang="fr-FR" dirty="0" err="1" smtClean="0"/>
              <a:t>searches</a:t>
            </a:r>
            <a:r>
              <a:rPr lang="fr-FR" dirty="0" smtClean="0"/>
              <a:t>  -- </a:t>
            </a:r>
            <a:r>
              <a:rPr lang="fr-FR" dirty="0" err="1" smtClean="0"/>
              <a:t>detached</a:t>
            </a:r>
            <a:r>
              <a:rPr lang="fr-FR" dirty="0" smtClean="0"/>
              <a:t> vertex scenarios</a:t>
            </a:r>
          </a:p>
          <a:p>
            <a:r>
              <a:rPr lang="fr-FR" dirty="0" smtClean="0"/>
              <a:t>Marco </a:t>
            </a:r>
            <a:r>
              <a:rPr lang="fr-FR" dirty="0" err="1" smtClean="0"/>
              <a:t>Drewes</a:t>
            </a:r>
            <a:r>
              <a:rPr lang="fr-FR" dirty="0" smtClean="0"/>
              <a:t>, </a:t>
            </a:r>
            <a:r>
              <a:rPr lang="fr-FR" dirty="0" err="1" smtClean="0"/>
              <a:t>Maksym</a:t>
            </a:r>
            <a:r>
              <a:rPr lang="fr-FR" dirty="0" smtClean="0"/>
              <a:t> </a:t>
            </a:r>
            <a:r>
              <a:rPr lang="fr-FR" dirty="0" err="1" smtClean="0"/>
              <a:t>Ovchynnikov</a:t>
            </a:r>
            <a:r>
              <a:rPr lang="fr-FR" dirty="0" smtClean="0"/>
              <a:t> </a:t>
            </a:r>
          </a:p>
          <a:p>
            <a:r>
              <a:rPr lang="fr-FR" dirty="0" smtClean="0"/>
              <a:t> </a:t>
            </a:r>
            <a:endParaRPr lang="fr-FR" dirty="0"/>
          </a:p>
          <a:p>
            <a:r>
              <a:rPr lang="en-US" dirty="0" smtClean="0"/>
              <a:t>message:</a:t>
            </a:r>
            <a:br>
              <a:rPr lang="en-US" dirty="0" smtClean="0"/>
            </a:br>
            <a:r>
              <a:rPr lang="en-US" dirty="0" smtClean="0"/>
              <a:t>we are starting to discuss the FCC-</a:t>
            </a:r>
            <a:r>
              <a:rPr lang="en-US" dirty="0" err="1" smtClean="0"/>
              <a:t>ee</a:t>
            </a:r>
            <a:r>
              <a:rPr lang="en-US" dirty="0" smtClean="0"/>
              <a:t> caverns towards a review on 4 </a:t>
            </a:r>
            <a:r>
              <a:rPr lang="en-US" dirty="0" err="1" smtClean="0"/>
              <a:t>october</a:t>
            </a:r>
            <a:r>
              <a:rPr lang="en-US" dirty="0" smtClean="0"/>
              <a:t>.  </a:t>
            </a:r>
          </a:p>
          <a:p>
            <a:r>
              <a:rPr lang="en-US" dirty="0" smtClean="0"/>
              <a:t>The present scenario foresee four caverns </a:t>
            </a:r>
            <a:br>
              <a:rPr lang="en-US" dirty="0" smtClean="0"/>
            </a:br>
            <a:r>
              <a:rPr lang="en-US" dirty="0" smtClean="0"/>
              <a:t>-1- two caverns with full FCC-</a:t>
            </a:r>
            <a:r>
              <a:rPr lang="en-US" dirty="0" err="1" smtClean="0"/>
              <a:t>hh</a:t>
            </a:r>
            <a:r>
              <a:rPr lang="en-US" dirty="0" smtClean="0"/>
              <a:t> size  35 x 35 x 66 m</a:t>
            </a:r>
            <a:r>
              <a:rPr lang="en-US" baseline="30000" dirty="0" smtClean="0">
                <a:effectLst/>
              </a:rPr>
              <a:t>^</a:t>
            </a:r>
            <a:r>
              <a:rPr lang="en-US" baseline="30000" dirty="0" smtClean="0"/>
              <a:t>3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-2- two caverns with FCC-</a:t>
            </a:r>
            <a:r>
              <a:rPr lang="en-US" dirty="0" err="1" smtClean="0"/>
              <a:t>ee</a:t>
            </a:r>
            <a:r>
              <a:rPr lang="en-US" dirty="0" smtClean="0"/>
              <a:t> specific size 24 x 24 x 66m</a:t>
            </a:r>
            <a:r>
              <a:rPr lang="en-US" baseline="30000" dirty="0" smtClean="0">
                <a:effectLst/>
              </a:rPr>
              <a:t>^</a:t>
            </a:r>
            <a:r>
              <a:rPr lang="en-US" baseline="30000" dirty="0" smtClean="0"/>
              <a:t>3</a:t>
            </a:r>
            <a:r>
              <a:rPr lang="en-US" dirty="0" smtClean="0"/>
              <a:t> (as in LEP)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 we have three possible  scenarios </a:t>
            </a:r>
            <a:br>
              <a:rPr lang="en-US" dirty="0" smtClean="0"/>
            </a:br>
            <a:r>
              <a:rPr lang="en-US" dirty="0" smtClean="0"/>
              <a:t>-A- only -1- above and 5 10</a:t>
            </a:r>
            <a:r>
              <a:rPr lang="en-US" baseline="30000" dirty="0" smtClean="0">
                <a:effectLst/>
              </a:rPr>
              <a:t>^</a:t>
            </a:r>
            <a:r>
              <a:rPr lang="en-US" baseline="30000" dirty="0" smtClean="0"/>
              <a:t>12</a:t>
            </a:r>
            <a:r>
              <a:rPr lang="en-US" dirty="0" smtClean="0"/>
              <a:t> Z </a:t>
            </a:r>
            <a:br>
              <a:rPr lang="en-US" dirty="0" smtClean="0"/>
            </a:br>
            <a:r>
              <a:rPr lang="en-US" dirty="0" smtClean="0"/>
              <a:t>-B- -1- and -2- and 8.5 10</a:t>
            </a:r>
            <a:r>
              <a:rPr lang="en-US" baseline="30000" dirty="0" smtClean="0">
                <a:effectLst/>
              </a:rPr>
              <a:t>^</a:t>
            </a:r>
            <a:r>
              <a:rPr lang="en-US" baseline="30000" dirty="0" smtClean="0"/>
              <a:t>12</a:t>
            </a:r>
            <a:r>
              <a:rPr lang="en-US" dirty="0" smtClean="0"/>
              <a:t> Z </a:t>
            </a:r>
            <a:br>
              <a:rPr lang="en-US" dirty="0" smtClean="0"/>
            </a:br>
            <a:r>
              <a:rPr lang="en-US" dirty="0" smtClean="0"/>
              <a:t>or even </a:t>
            </a:r>
            <a:br>
              <a:rPr lang="en-US" dirty="0" smtClean="0"/>
            </a:br>
            <a:r>
              <a:rPr lang="en-US" dirty="0" smtClean="0"/>
              <a:t>-C- -1- and -1- above (four large caverns) and 8.5 10</a:t>
            </a:r>
            <a:r>
              <a:rPr lang="en-US" baseline="30000" dirty="0" smtClean="0">
                <a:effectLst/>
              </a:rPr>
              <a:t>^</a:t>
            </a:r>
            <a:r>
              <a:rPr lang="en-US" baseline="30000" dirty="0" smtClean="0"/>
              <a:t>12</a:t>
            </a:r>
            <a:r>
              <a:rPr lang="en-US" dirty="0" smtClean="0"/>
              <a:t> Z. </a:t>
            </a:r>
          </a:p>
          <a:p>
            <a:endParaRPr lang="en-US" dirty="0" smtClean="0"/>
          </a:p>
          <a:p>
            <a:r>
              <a:rPr lang="en-US" dirty="0" smtClean="0"/>
              <a:t>replies (attached plots)</a:t>
            </a:r>
            <a:endParaRPr lang="en-US" dirty="0"/>
          </a:p>
          <a:p>
            <a:r>
              <a:rPr lang="en-US" dirty="0" smtClean="0"/>
              <a:t>See-saw limit is obtained in case of only one family. Generally expect HNL to be in region close to see-saw limit</a:t>
            </a:r>
          </a:p>
          <a:p>
            <a:r>
              <a:rPr lang="en-US" dirty="0" smtClean="0"/>
              <a:t>all region close to see saw limit (within three orders of magnitude ) OK for Baryon asymmetry of the </a:t>
            </a:r>
            <a:r>
              <a:rPr lang="en-US" dirty="0" err="1" smtClean="0"/>
              <a:t>UNiverse</a:t>
            </a:r>
            <a:endParaRPr lang="en-US" dirty="0"/>
          </a:p>
          <a:p>
            <a:r>
              <a:rPr lang="en-US" b="1" dirty="0" smtClean="0"/>
              <a:t>Main conclusion: very </a:t>
            </a:r>
            <a:r>
              <a:rPr lang="en-US" b="1" dirty="0" err="1" smtClean="0"/>
              <a:t>siginficant</a:t>
            </a:r>
            <a:r>
              <a:rPr lang="en-US" b="1" dirty="0" smtClean="0"/>
              <a:t> gain for 4 caverns vs 2. (statistics). </a:t>
            </a:r>
          </a:p>
          <a:p>
            <a:r>
              <a:rPr lang="en-US" dirty="0" smtClean="0"/>
              <a:t>Relatively low gain for 25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35 m size cavern. Scenario B probably preferred.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1872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999" y="454333"/>
            <a:ext cx="8514001" cy="594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06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599" y="464033"/>
            <a:ext cx="8668801" cy="592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5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599" y="467266"/>
            <a:ext cx="8668801" cy="592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876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2</cp:revision>
  <dcterms:created xsi:type="dcterms:W3CDTF">2022-09-27T08:03:19Z</dcterms:created>
  <dcterms:modified xsi:type="dcterms:W3CDTF">2022-09-27T08:06:27Z</dcterms:modified>
</cp:coreProperties>
</file>