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85" r:id="rId3"/>
    <p:sldId id="268" r:id="rId4"/>
    <p:sldId id="269" r:id="rId5"/>
    <p:sldId id="270" r:id="rId6"/>
    <p:sldId id="274" r:id="rId7"/>
    <p:sldId id="271" r:id="rId8"/>
    <p:sldId id="273" r:id="rId9"/>
    <p:sldId id="272" r:id="rId10"/>
    <p:sldId id="283" r:id="rId11"/>
    <p:sldId id="257" r:id="rId12"/>
    <p:sldId id="259" r:id="rId13"/>
    <p:sldId id="260" r:id="rId14"/>
    <p:sldId id="258" r:id="rId15"/>
    <p:sldId id="261" r:id="rId16"/>
    <p:sldId id="288" r:id="rId17"/>
    <p:sldId id="263" r:id="rId18"/>
    <p:sldId id="265" r:id="rId19"/>
    <p:sldId id="264" r:id="rId20"/>
    <p:sldId id="266" r:id="rId21"/>
    <p:sldId id="276" r:id="rId22"/>
    <p:sldId id="277" r:id="rId23"/>
    <p:sldId id="278" r:id="rId24"/>
    <p:sldId id="282" r:id="rId25"/>
    <p:sldId id="279" r:id="rId26"/>
    <p:sldId id="280" r:id="rId27"/>
    <p:sldId id="286" r:id="rId28"/>
    <p:sldId id="28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DB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0" autoAdjust="0"/>
    <p:restoredTop sz="94660"/>
  </p:normalViewPr>
  <p:slideViewPr>
    <p:cSldViewPr snapToGrid="0">
      <p:cViewPr varScale="1">
        <p:scale>
          <a:sx n="46" d="100"/>
          <a:sy n="46" d="100"/>
        </p:scale>
        <p:origin x="58" y="9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E9F5DC-3BE1-4EFE-AFE2-2E76EC4C0CFC}" type="datetimeFigureOut">
              <a:rPr lang="fr-FR" smtClean="0"/>
              <a:t>03/03/2021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07A8A0-773E-4223-87AF-1B990DE1C2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8562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D218-4EDF-44E9-A7C1-250CE580020A}" type="datetime1">
              <a:rPr lang="en-US" smtClean="0"/>
              <a:t>3/3/2021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757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4878-3FF2-4307-A352-C538124F4714}" type="datetime1">
              <a:rPr lang="en-US" smtClean="0"/>
              <a:t>3/3/2021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0414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4F05-E42F-4FF0-B0B5-9C2697DD9D9F}" type="datetime1">
              <a:rPr lang="en-US" smtClean="0"/>
              <a:t>3/3/2021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9027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F685F1DE-3DF8-45E4-BEF7-34E7A7C780CE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04.03.2021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Challenges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216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18721958-4EF7-4624-AA39-8DD7F87C210E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04.03.2021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Challenges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111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6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A0943F46-B006-40BE-96A9-56CC601E3DC5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04.03.2021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Challenges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848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47AE0953-7246-4CE4-9E92-B7347ED02604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04.03.2021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Challenges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264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2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C65C025A-6040-4C6C-90D1-9228DE5E249F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04.03.2021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Challenges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7255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D3B2014A-8063-4132-A1F9-916E1B3A1866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04.03.2021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Challenges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658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2C527752-86E3-42B3-AEF3-896C6F05DCB9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04.03.2021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Challenges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203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1"/>
            <a:ext cx="4011084" cy="116205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1"/>
            <a:ext cx="4011084" cy="4691063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4620D653-9BF2-42DA-9002-08535A09ACF0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04.03.2021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Challenges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0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9D24-3E71-4EE8-AF25-EE56A50B650F}" type="datetime1">
              <a:rPr lang="en-US" smtClean="0"/>
              <a:t>3/3/2021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29252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7478917B-09A1-4BA2-99ED-4C2FD0D73C0B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04.03.2021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Challenges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1746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E4C9B432-FAA1-462D-85C7-A46F945709B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04.03.2021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Challenges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791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00459CFB-C1AA-4377-935E-868330A3E7FE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04.03.2021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Challenges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11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A3125-7438-40AE-BEFC-289051767589}" type="datetime1">
              <a:rPr lang="en-US" smtClean="0"/>
              <a:t>3/3/2021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377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287F4-3864-4829-838A-61438D3D54A5}" type="datetime1">
              <a:rPr lang="en-US" smtClean="0"/>
              <a:t>3/3/2021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080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4CFD8-B039-449D-BB9E-BD5A13339CE9}" type="datetime1">
              <a:rPr lang="en-US" smtClean="0"/>
              <a:t>3/3/2021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5729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88EDD-970E-4C9E-8577-0DA4FB54B9B9}" type="datetime1">
              <a:rPr lang="en-US" smtClean="0"/>
              <a:t>3/3/2021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60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DDF3-D734-47A6-B30E-2FDBD0B98AA8}" type="datetime1">
              <a:rPr lang="en-US" smtClean="0"/>
              <a:t>3/3/2021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2174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2F3D-8567-4F1C-877F-6DD48BC52635}" type="datetime1">
              <a:rPr lang="en-US" smtClean="0"/>
              <a:t>3/3/2021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692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CC90-368A-4F95-ABD9-EA4DBFA88D50}" type="datetime1">
              <a:rPr lang="en-US" smtClean="0"/>
              <a:t>3/3/2021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35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2B29A-6011-4932-9A1D-ECF070E81363}" type="datetime1">
              <a:rPr lang="en-US" smtClean="0"/>
              <a:t>3/3/2021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E2960-37A5-4AAE-8B53-6EBC43190134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661E70-0AFA-9846-A20A-57BCF019992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437029" y="-16625"/>
            <a:ext cx="1754971" cy="711431"/>
          </a:xfrm>
          <a:prstGeom prst="rect">
            <a:avLst/>
          </a:prstGeom>
        </p:spPr>
      </p:pic>
      <p:pic>
        <p:nvPicPr>
          <p:cNvPr id="8" name="Content Placeholder 8" descr="logo-FCC-HE-02.png">
            <a:extLst>
              <a:ext uri="{FF2B5EF4-FFF2-40B4-BE49-F238E27FC236}">
                <a16:creationId xmlns:a16="http://schemas.microsoft.com/office/drawing/2014/main" id="{AFA4ACD7-1B2A-CD4B-8077-2B657D30A48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922" b="-24922"/>
          <a:stretch>
            <a:fillRect/>
          </a:stretch>
        </p:blipFill>
        <p:spPr bwMode="auto">
          <a:xfrm>
            <a:off x="0" y="-83125"/>
            <a:ext cx="1476552" cy="922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2242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ABEB22B8-91E8-40FE-8FD6-A4114E5E0452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04.03.2021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Challenges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73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1097280" rtl="0" eaLnBrk="1" latinLnBrk="0" hangingPunct="1"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indent="-34290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909.12245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94685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94685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EC6D8809-16F2-45CF-B8A3-3368FC3FFA0F}" type="datetime1">
              <a:rPr lang="fr-CH">
                <a:solidFill>
                  <a:prstClr val="black">
                    <a:tint val="75000"/>
                  </a:prstClr>
                </a:solidFill>
                <a:latin typeface="Calibri"/>
              </a:rPr>
              <a:pPr defTabSz="1097280"/>
              <a:t>04.03.2021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 defTabSz="1097280"/>
              <a:t>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7"/>
          <a:stretch/>
        </p:blipFill>
        <p:spPr bwMode="auto">
          <a:xfrm>
            <a:off x="609600" y="505248"/>
            <a:ext cx="10957730" cy="436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96531" y="5675650"/>
            <a:ext cx="356604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097280"/>
            <a:r>
              <a:rPr lang="fr-CH" sz="2160" b="1" dirty="0">
                <a:solidFill>
                  <a:prstClr val="black"/>
                </a:solidFill>
                <a:latin typeface="Calibri"/>
              </a:rPr>
              <a:t>Alain </a:t>
            </a:r>
            <a:r>
              <a:rPr lang="fr-CH" sz="2160" b="1" dirty="0" smtClean="0">
                <a:solidFill>
                  <a:prstClr val="black"/>
                </a:solidFill>
                <a:latin typeface="Calibri"/>
              </a:rPr>
              <a:t>BLONDEL Patrick JANOT</a:t>
            </a:r>
            <a:endParaRPr lang="en-GB" sz="216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3146" y="4900052"/>
            <a:ext cx="10972800" cy="7571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1097280"/>
            <a:r>
              <a:rPr lang="en-US" sz="4320" b="1" dirty="0" smtClean="0">
                <a:solidFill>
                  <a:prstClr val="black"/>
                </a:solidFill>
                <a:latin typeface="Calibri"/>
              </a:rPr>
              <a:t>FCC-</a:t>
            </a:r>
            <a:r>
              <a:rPr lang="en-US" sz="4320" b="1" dirty="0" err="1" smtClean="0">
                <a:solidFill>
                  <a:prstClr val="black"/>
                </a:solidFill>
                <a:latin typeface="Calibri"/>
              </a:rPr>
              <a:t>ee</a:t>
            </a:r>
            <a:r>
              <a:rPr lang="en-US" sz="4320" b="1" dirty="0" smtClean="0">
                <a:solidFill>
                  <a:prstClr val="black"/>
                </a:solidFill>
                <a:latin typeface="Calibri"/>
              </a:rPr>
              <a:t>: the benefits of a layout with 4 IPs</a:t>
            </a:r>
            <a:endParaRPr lang="en-US" sz="432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Alain Blondel  FCC Challenges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78841" y="6366927"/>
            <a:ext cx="8312468" cy="4247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defTabSz="1097280"/>
            <a:r>
              <a:rPr lang="fr-CH" sz="2160" b="1" dirty="0" err="1" smtClean="0">
                <a:solidFill>
                  <a:prstClr val="black"/>
                </a:solidFill>
                <a:latin typeface="Calibri"/>
              </a:rPr>
              <a:t>With</a:t>
            </a:r>
            <a:r>
              <a:rPr lang="fr-CH" sz="216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160" b="1" dirty="0" err="1" smtClean="0">
                <a:solidFill>
                  <a:prstClr val="black"/>
                </a:solidFill>
                <a:latin typeface="Calibri"/>
              </a:rPr>
              <a:t>many</a:t>
            </a:r>
            <a:r>
              <a:rPr lang="fr-CH" sz="2160" b="1" dirty="0" smtClean="0">
                <a:solidFill>
                  <a:prstClr val="black"/>
                </a:solidFill>
                <a:latin typeface="Calibri"/>
              </a:rPr>
              <a:t> contributions </a:t>
            </a:r>
            <a:r>
              <a:rPr lang="fr-CH" sz="2160" b="1" dirty="0" err="1" smtClean="0">
                <a:solidFill>
                  <a:prstClr val="black"/>
                </a:solidFill>
                <a:latin typeface="Calibri"/>
              </a:rPr>
              <a:t>from</a:t>
            </a:r>
            <a:r>
              <a:rPr lang="fr-CH" sz="2160" b="1" dirty="0" smtClean="0">
                <a:solidFill>
                  <a:prstClr val="black"/>
                </a:solidFill>
                <a:latin typeface="Calibri"/>
              </a:rPr>
              <a:t> the FCC PED SG and coordination group  </a:t>
            </a:r>
            <a:endParaRPr lang="en-GB" sz="216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170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040" y="83025"/>
            <a:ext cx="4769575" cy="646331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fr-FR" sz="3200" b="1" dirty="0" err="1" smtClean="0"/>
              <a:t>Precision</a:t>
            </a:r>
            <a:r>
              <a:rPr lang="fr-FR" sz="3200" b="1" dirty="0" smtClean="0"/>
              <a:t>  </a:t>
            </a:r>
            <a:r>
              <a:rPr lang="fr-FR" sz="3600" b="1" dirty="0" err="1" smtClean="0"/>
              <a:t>measurements</a:t>
            </a:r>
            <a:endParaRPr lang="fr-FR" sz="3200" b="1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169" y="34104"/>
            <a:ext cx="6979993" cy="65098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773723"/>
            <a:ext cx="5709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Precision</a:t>
            </a:r>
            <a:r>
              <a:rPr lang="fr-FR" b="1" dirty="0" smtClean="0"/>
              <a:t> tests of the SM = relations </a:t>
            </a:r>
            <a:r>
              <a:rPr lang="fr-FR" b="1" dirty="0" err="1" smtClean="0"/>
              <a:t>between</a:t>
            </a:r>
            <a:r>
              <a:rPr lang="fr-FR" b="1" dirty="0" smtClean="0"/>
              <a:t> observables</a:t>
            </a:r>
            <a:endParaRPr lang="fr-FR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28246" y="1383325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</a:t>
            </a:r>
            <a:r>
              <a:rPr lang="fr-FR" baseline="-25000" dirty="0" err="1" smtClean="0"/>
              <a:t>Z</a:t>
            </a:r>
            <a:r>
              <a:rPr lang="fr-FR" baseline="-25000" dirty="0" smtClean="0"/>
              <a:t>    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1289537" y="1195755"/>
            <a:ext cx="2114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Symbol" panose="05050102010706020507" pitchFamily="18" charset="2"/>
              </a:rPr>
              <a:t></a:t>
            </a:r>
            <a:r>
              <a:rPr lang="fr-FR" baseline="-25000" dirty="0" smtClean="0">
                <a:sym typeface="Symbol" panose="05050102010706020507" pitchFamily="18" charset="2"/>
              </a:rPr>
              <a:t>QED</a:t>
            </a:r>
            <a:r>
              <a:rPr lang="fr-FR" dirty="0" smtClean="0">
                <a:sym typeface="Symbol" panose="05050102010706020507" pitchFamily="18" charset="2"/>
              </a:rPr>
              <a:t>(</a:t>
            </a:r>
            <a:r>
              <a:rPr lang="fr-FR" dirty="0" err="1" smtClean="0">
                <a:sym typeface="Symbol" panose="05050102010706020507" pitchFamily="18" charset="2"/>
              </a:rPr>
              <a:t>m</a:t>
            </a:r>
            <a:r>
              <a:rPr lang="fr-FR" baseline="-25000" dirty="0" err="1" smtClean="0">
                <a:sym typeface="Symbol" panose="05050102010706020507" pitchFamily="18" charset="2"/>
              </a:rPr>
              <a:t>Z</a:t>
            </a:r>
            <a:r>
              <a:rPr lang="fr-FR" dirty="0" smtClean="0">
                <a:sym typeface="Symbol" panose="05050102010706020507" pitchFamily="18" charset="2"/>
              </a:rPr>
              <a:t>), </a:t>
            </a:r>
            <a:r>
              <a:rPr lang="fr-FR" dirty="0" err="1" smtClean="0">
                <a:sym typeface="Symbol" panose="05050102010706020507" pitchFamily="18" charset="2"/>
              </a:rPr>
              <a:t>m</a:t>
            </a:r>
            <a:r>
              <a:rPr lang="fr-FR" baseline="-25000" dirty="0" err="1" smtClean="0">
                <a:sym typeface="Symbol" panose="05050102010706020507" pitchFamily="18" charset="2"/>
              </a:rPr>
              <a:t>top</a:t>
            </a:r>
            <a:r>
              <a:rPr lang="fr-FR" dirty="0" smtClean="0">
                <a:sym typeface="Symbol" panose="05050102010706020507" pitchFamily="18" charset="2"/>
              </a:rPr>
              <a:t>, </a:t>
            </a:r>
            <a:r>
              <a:rPr lang="fr-FR" dirty="0" smtClean="0">
                <a:solidFill>
                  <a:srgbClr val="FF0000"/>
                </a:solidFill>
                <a:sym typeface="Symbol" panose="05050102010706020507" pitchFamily="18" charset="2"/>
              </a:rPr>
              <a:t>S,T,U</a:t>
            </a:r>
            <a:endParaRPr lang="fr-FR" baseline="-250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10457" y="1567991"/>
            <a:ext cx="2606466" cy="14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63108" y="1395050"/>
            <a:ext cx="9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sin</a:t>
            </a:r>
            <a:r>
              <a:rPr lang="fr-FR" baseline="30000" dirty="0" smtClean="0"/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baseline="-25000" dirty="0" err="1" smtClean="0">
                <a:sym typeface="Symbol" panose="05050102010706020507" pitchFamily="18" charset="2"/>
              </a:rPr>
              <a:t>W</a:t>
            </a:r>
            <a:r>
              <a:rPr lang="en-US" baseline="30000" dirty="0" err="1" smtClean="0">
                <a:sym typeface="Symbol" panose="05050102010706020507" pitchFamily="18" charset="2"/>
              </a:rPr>
              <a:t>eff</a:t>
            </a:r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293078" y="1992922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</a:t>
            </a:r>
            <a:r>
              <a:rPr lang="fr-FR" baseline="-25000" dirty="0" err="1" smtClean="0"/>
              <a:t>Z</a:t>
            </a:r>
            <a:r>
              <a:rPr lang="fr-FR" baseline="-25000" dirty="0" smtClean="0"/>
              <a:t>    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1266092" y="1805352"/>
            <a:ext cx="2114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Symbol" panose="05050102010706020507" pitchFamily="18" charset="2"/>
              </a:rPr>
              <a:t></a:t>
            </a:r>
            <a:r>
              <a:rPr lang="fr-FR" baseline="-25000" dirty="0" smtClean="0">
                <a:sym typeface="Symbol" panose="05050102010706020507" pitchFamily="18" charset="2"/>
              </a:rPr>
              <a:t>QED</a:t>
            </a:r>
            <a:r>
              <a:rPr lang="fr-FR" dirty="0" smtClean="0">
                <a:sym typeface="Symbol" panose="05050102010706020507" pitchFamily="18" charset="2"/>
              </a:rPr>
              <a:t>(</a:t>
            </a:r>
            <a:r>
              <a:rPr lang="fr-FR" dirty="0" err="1" smtClean="0">
                <a:sym typeface="Symbol" panose="05050102010706020507" pitchFamily="18" charset="2"/>
              </a:rPr>
              <a:t>m</a:t>
            </a:r>
            <a:r>
              <a:rPr lang="fr-FR" baseline="-25000" dirty="0" err="1" smtClean="0">
                <a:sym typeface="Symbol" panose="05050102010706020507" pitchFamily="18" charset="2"/>
              </a:rPr>
              <a:t>Z</a:t>
            </a:r>
            <a:r>
              <a:rPr lang="fr-FR" dirty="0" smtClean="0">
                <a:sym typeface="Symbol" panose="05050102010706020507" pitchFamily="18" charset="2"/>
              </a:rPr>
              <a:t>), </a:t>
            </a:r>
            <a:r>
              <a:rPr lang="fr-FR" dirty="0" err="1" smtClean="0">
                <a:sym typeface="Symbol" panose="05050102010706020507" pitchFamily="18" charset="2"/>
              </a:rPr>
              <a:t>m</a:t>
            </a:r>
            <a:r>
              <a:rPr lang="fr-FR" baseline="-25000" dirty="0" err="1" smtClean="0">
                <a:sym typeface="Symbol" panose="05050102010706020507" pitchFamily="18" charset="2"/>
              </a:rPr>
              <a:t>top</a:t>
            </a:r>
            <a:r>
              <a:rPr lang="fr-FR" dirty="0" smtClean="0">
                <a:sym typeface="Symbol" panose="05050102010706020507" pitchFamily="18" charset="2"/>
              </a:rPr>
              <a:t>, </a:t>
            </a:r>
            <a:r>
              <a:rPr lang="fr-FR" dirty="0" smtClean="0">
                <a:solidFill>
                  <a:srgbClr val="FF0000"/>
                </a:solidFill>
                <a:sym typeface="Symbol" panose="05050102010706020507" pitchFamily="18" charset="2"/>
              </a:rPr>
              <a:t>S,T,U</a:t>
            </a:r>
            <a:endParaRPr lang="fr-FR" baseline="-250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>
            <a:stCxn id="17" idx="3"/>
          </p:cNvCxnSpPr>
          <p:nvPr/>
        </p:nvCxnSpPr>
        <p:spPr>
          <a:xfrm>
            <a:off x="875289" y="2177588"/>
            <a:ext cx="2606466" cy="14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821724" y="1934311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Symbol" panose="05050102010706020507" pitchFamily="18" charset="2"/>
              </a:rPr>
              <a:t>  m</a:t>
            </a:r>
            <a:r>
              <a:rPr lang="en-US" baseline="-25000" dirty="0" smtClean="0">
                <a:sym typeface="Symbol" panose="05050102010706020507" pitchFamily="18" charset="2"/>
              </a:rPr>
              <a:t>W</a:t>
            </a:r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328247" y="267285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</a:t>
            </a:r>
            <a:r>
              <a:rPr lang="fr-FR" baseline="-25000" dirty="0" err="1" smtClean="0"/>
              <a:t>Z</a:t>
            </a:r>
            <a:r>
              <a:rPr lang="fr-FR" baseline="-25000" dirty="0" smtClean="0"/>
              <a:t>    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1230923" y="2485288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ym typeface="Symbol" panose="05050102010706020507" pitchFamily="18" charset="2"/>
              </a:rPr>
              <a:t> </a:t>
            </a:r>
            <a:r>
              <a:rPr lang="fr-FR" dirty="0" smtClean="0">
                <a:sym typeface="Symbol" panose="05050102010706020507" pitchFamily="18" charset="2"/>
              </a:rPr>
              <a:t></a:t>
            </a:r>
            <a:r>
              <a:rPr lang="fr-FR" baseline="-25000" dirty="0">
                <a:sym typeface="Symbol" panose="05050102010706020507" pitchFamily="18" charset="2"/>
              </a:rPr>
              <a:t>s</a:t>
            </a:r>
            <a:r>
              <a:rPr lang="fr-FR" dirty="0" smtClean="0">
                <a:sym typeface="Symbol" panose="05050102010706020507" pitchFamily="18" charset="2"/>
              </a:rPr>
              <a:t>(</a:t>
            </a:r>
            <a:r>
              <a:rPr lang="fr-FR" dirty="0" err="1" smtClean="0">
                <a:sym typeface="Symbol" panose="05050102010706020507" pitchFamily="18" charset="2"/>
              </a:rPr>
              <a:t>m</a:t>
            </a:r>
            <a:r>
              <a:rPr lang="fr-FR" baseline="-25000" dirty="0" err="1" smtClean="0">
                <a:sym typeface="Symbol" panose="05050102010706020507" pitchFamily="18" charset="2"/>
              </a:rPr>
              <a:t>Z</a:t>
            </a:r>
            <a:r>
              <a:rPr lang="fr-FR" dirty="0" smtClean="0">
                <a:sym typeface="Symbol" panose="05050102010706020507" pitchFamily="18" charset="2"/>
              </a:rPr>
              <a:t>), </a:t>
            </a:r>
            <a:r>
              <a:rPr lang="fr-FR" dirty="0" err="1" smtClean="0">
                <a:sym typeface="Symbol" panose="05050102010706020507" pitchFamily="18" charset="2"/>
              </a:rPr>
              <a:t>m</a:t>
            </a:r>
            <a:r>
              <a:rPr lang="fr-FR" baseline="-25000" dirty="0" err="1" smtClean="0">
                <a:sym typeface="Symbol" panose="05050102010706020507" pitchFamily="18" charset="2"/>
              </a:rPr>
              <a:t>top</a:t>
            </a:r>
            <a:r>
              <a:rPr lang="fr-FR" dirty="0" smtClean="0">
                <a:sym typeface="Symbol" panose="05050102010706020507" pitchFamily="18" charset="2"/>
              </a:rPr>
              <a:t>, </a:t>
            </a:r>
            <a:r>
              <a:rPr lang="fr-FR" dirty="0" smtClean="0">
                <a:solidFill>
                  <a:srgbClr val="FF0000"/>
                </a:solidFill>
                <a:sym typeface="Symbol" panose="05050102010706020507" pitchFamily="18" charset="2"/>
              </a:rPr>
              <a:t>T, </a:t>
            </a:r>
            <a:r>
              <a:rPr lang="fr-FR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fr-FR" baseline="-250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v</a:t>
            </a:r>
            <a:r>
              <a:rPr lang="fr-FR" dirty="0" smtClean="0">
                <a:solidFill>
                  <a:srgbClr val="FF0000"/>
                </a:solidFill>
                <a:sym typeface="Symbol" panose="05050102010706020507" pitchFamily="18" charset="2"/>
              </a:rPr>
              <a:t>,</a:t>
            </a:r>
            <a:r>
              <a:rPr lang="fr-FR" baseline="-25000" dirty="0" smtClean="0">
                <a:solidFill>
                  <a:srgbClr val="FF0000"/>
                </a:solidFill>
                <a:sym typeface="Symbol" panose="05050102010706020507" pitchFamily="18" charset="2"/>
              </a:rPr>
              <a:t>  </a:t>
            </a:r>
            <a:r>
              <a:rPr lang="en-CH" dirty="0" smtClean="0">
                <a:solidFill>
                  <a:srgbClr val="FF0000"/>
                </a:solidFill>
                <a:sym typeface="Symbol" panose="05050102010706020507" pitchFamily="18" charset="2"/>
              </a:rPr>
              <a:t></a:t>
            </a:r>
            <a:r>
              <a:rPr lang="en-US" baseline="-250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vb</a:t>
            </a:r>
            <a:endParaRPr lang="fr-FR" baseline="-25000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>
            <a:stCxn id="21" idx="3"/>
          </p:cNvCxnSpPr>
          <p:nvPr/>
        </p:nvCxnSpPr>
        <p:spPr>
          <a:xfrm>
            <a:off x="910458" y="2857524"/>
            <a:ext cx="2606466" cy="14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56893" y="2614247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Symbol" panose="05050102010706020507" pitchFamily="18" charset="2"/>
              </a:rPr>
              <a:t>  </a:t>
            </a:r>
            <a:r>
              <a:rPr lang="en-CH" dirty="0" smtClean="0">
                <a:sym typeface="Symbol" panose="05050102010706020507" pitchFamily="18" charset="2"/>
              </a:rPr>
              <a:t></a:t>
            </a:r>
            <a:r>
              <a:rPr lang="en-US" baseline="-25000" dirty="0" smtClean="0">
                <a:sym typeface="Symbol" panose="05050102010706020507" pitchFamily="18" charset="2"/>
              </a:rPr>
              <a:t>Z</a:t>
            </a:r>
            <a:endParaRPr lang="fr-FR" dirty="0"/>
          </a:p>
        </p:txBody>
      </p:sp>
      <p:sp>
        <p:nvSpPr>
          <p:cNvPr id="25" name="TextBox 24"/>
          <p:cNvSpPr txBox="1"/>
          <p:nvPr/>
        </p:nvSpPr>
        <p:spPr>
          <a:xfrm>
            <a:off x="304801" y="321212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</a:t>
            </a:r>
            <a:r>
              <a:rPr lang="fr-FR" baseline="-25000" dirty="0"/>
              <a:t>W</a:t>
            </a:r>
            <a:r>
              <a:rPr lang="fr-FR" baseline="-25000" dirty="0" smtClean="0"/>
              <a:t>    </a:t>
            </a:r>
            <a:endParaRPr lang="fr-FR" dirty="0"/>
          </a:p>
        </p:txBody>
      </p:sp>
      <p:sp>
        <p:nvSpPr>
          <p:cNvPr id="26" name="TextBox 25"/>
          <p:cNvSpPr txBox="1"/>
          <p:nvPr/>
        </p:nvSpPr>
        <p:spPr>
          <a:xfrm>
            <a:off x="1617782" y="3024556"/>
            <a:ext cx="1131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ym typeface="Symbol" panose="05050102010706020507" pitchFamily="18" charset="2"/>
              </a:rPr>
              <a:t>m</a:t>
            </a:r>
            <a:r>
              <a:rPr lang="fr-FR" baseline="-25000" dirty="0" err="1" smtClean="0">
                <a:sym typeface="Symbol" panose="05050102010706020507" pitchFamily="18" charset="2"/>
              </a:rPr>
              <a:t>top</a:t>
            </a:r>
            <a:r>
              <a:rPr lang="fr-FR" dirty="0" smtClean="0">
                <a:sym typeface="Symbol" panose="05050102010706020507" pitchFamily="18" charset="2"/>
              </a:rPr>
              <a:t>, </a:t>
            </a:r>
            <a:r>
              <a:rPr lang="fr-FR" dirty="0" smtClean="0">
                <a:solidFill>
                  <a:srgbClr val="FF0000"/>
                </a:solidFill>
                <a:sym typeface="Symbol" panose="05050102010706020507" pitchFamily="18" charset="2"/>
              </a:rPr>
              <a:t>S,T,U</a:t>
            </a:r>
            <a:endParaRPr lang="fr-FR" baseline="-25000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887012" y="3396792"/>
            <a:ext cx="2606466" cy="14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739663" y="3223851"/>
            <a:ext cx="9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sin</a:t>
            </a:r>
            <a:r>
              <a:rPr lang="fr-FR" baseline="30000" dirty="0" smtClean="0"/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baseline="-25000" dirty="0" err="1" smtClean="0">
                <a:sym typeface="Symbol" panose="05050102010706020507" pitchFamily="18" charset="2"/>
              </a:rPr>
              <a:t>W</a:t>
            </a:r>
            <a:r>
              <a:rPr lang="en-US" baseline="30000" dirty="0" err="1" smtClean="0">
                <a:sym typeface="Symbol" panose="05050102010706020507" pitchFamily="18" charset="2"/>
              </a:rPr>
              <a:t>eff</a:t>
            </a:r>
            <a:endParaRPr lang="fr-FR" dirty="0"/>
          </a:p>
        </p:txBody>
      </p:sp>
      <p:sp>
        <p:nvSpPr>
          <p:cNvPr id="29" name="TextBox 28"/>
          <p:cNvSpPr txBox="1"/>
          <p:nvPr/>
        </p:nvSpPr>
        <p:spPr>
          <a:xfrm>
            <a:off x="328246" y="3716217"/>
            <a:ext cx="4466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Rb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olidFill>
                  <a:srgbClr val="FF0000"/>
                </a:solidFill>
                <a:sym typeface="Symbol" panose="05050102010706020507" pitchFamily="18" charset="2"/>
              </a:rPr>
              <a:t></a:t>
            </a:r>
            <a:r>
              <a:rPr lang="en-US" baseline="-250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vb</a:t>
            </a:r>
            <a:r>
              <a:rPr lang="fr-FR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fr-FR" dirty="0" smtClean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fr-FR" dirty="0" smtClean="0">
                <a:sym typeface="Symbol" panose="05050102010706020507" pitchFamily="18" charset="2"/>
              </a:rPr>
              <a:t>;  </a:t>
            </a:r>
            <a:r>
              <a:rPr lang="fr-FR" dirty="0" err="1" smtClean="0">
                <a:sym typeface="Symbol" panose="05050102010706020507" pitchFamily="18" charset="2"/>
              </a:rPr>
              <a:t>R</a:t>
            </a:r>
            <a:r>
              <a:rPr lang="fr-FR" baseline="-25000" dirty="0" err="1" smtClean="0">
                <a:latin typeface="Script MT Bold" panose="03040602040607080904" pitchFamily="66" charset="0"/>
                <a:sym typeface="Symbol" panose="05050102010706020507" pitchFamily="18" charset="2"/>
              </a:rPr>
              <a:t>l</a:t>
            </a:r>
            <a:r>
              <a:rPr lang="fr-FR" dirty="0" smtClean="0">
                <a:sym typeface="Symbol" panose="05050102010706020507" pitchFamily="18" charset="2"/>
              </a:rPr>
              <a:t> (Z) &amp; </a:t>
            </a:r>
            <a:r>
              <a:rPr lang="fr-FR" dirty="0" err="1" smtClean="0">
                <a:sym typeface="Symbol" panose="05050102010706020507" pitchFamily="18" charset="2"/>
              </a:rPr>
              <a:t>R</a:t>
            </a:r>
            <a:r>
              <a:rPr lang="fr-FR" baseline="-25000" dirty="0" err="1" smtClean="0">
                <a:latin typeface="Script MT Bold" panose="03040602040607080904" pitchFamily="66" charset="0"/>
                <a:sym typeface="Symbol" panose="05050102010706020507" pitchFamily="18" charset="2"/>
              </a:rPr>
              <a:t>l</a:t>
            </a:r>
            <a:r>
              <a:rPr lang="fr-FR" dirty="0" smtClean="0">
                <a:sym typeface="Symbol" panose="05050102010706020507" pitchFamily="18" charset="2"/>
              </a:rPr>
              <a:t> (W)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fr-FR" dirty="0" smtClean="0">
                <a:sym typeface="Symbol" panose="05050102010706020507" pitchFamily="18" charset="2"/>
              </a:rPr>
              <a:t></a:t>
            </a:r>
            <a:r>
              <a:rPr lang="fr-FR" baseline="-25000" dirty="0" smtClean="0">
                <a:sym typeface="Symbol" panose="05050102010706020507" pitchFamily="18" charset="2"/>
              </a:rPr>
              <a:t>s</a:t>
            </a:r>
            <a:r>
              <a:rPr lang="fr-FR" dirty="0" smtClean="0">
                <a:sym typeface="Symbol" panose="05050102010706020507" pitchFamily="18" charset="2"/>
              </a:rPr>
              <a:t>(</a:t>
            </a:r>
            <a:r>
              <a:rPr lang="fr-FR" dirty="0" err="1" smtClean="0">
                <a:sym typeface="Symbol" panose="05050102010706020507" pitchFamily="18" charset="2"/>
              </a:rPr>
              <a:t>m</a:t>
            </a:r>
            <a:r>
              <a:rPr lang="fr-FR" baseline="-25000" dirty="0" err="1" smtClean="0">
                <a:sym typeface="Symbol" panose="05050102010706020507" pitchFamily="18" charset="2"/>
              </a:rPr>
              <a:t>Z</a:t>
            </a:r>
            <a:r>
              <a:rPr lang="fr-FR" dirty="0" smtClean="0">
                <a:sym typeface="Symbol" panose="05050102010706020507" pitchFamily="18" charset="2"/>
              </a:rPr>
              <a:t>), 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350GeV top scan + </a:t>
            </a:r>
            <a:r>
              <a:rPr lang="fr-FR" dirty="0" smtClean="0">
                <a:sym typeface="Symbol" panose="05050102010706020507" pitchFamily="18" charset="2"/>
              </a:rPr>
              <a:t></a:t>
            </a:r>
            <a:r>
              <a:rPr lang="fr-FR" baseline="-25000" dirty="0" smtClean="0">
                <a:sym typeface="Symbol" panose="05050102010706020507" pitchFamily="18" charset="2"/>
              </a:rPr>
              <a:t>s</a:t>
            </a:r>
            <a:r>
              <a:rPr lang="fr-FR" dirty="0" smtClean="0">
                <a:sym typeface="Symbol" panose="05050102010706020507" pitchFamily="18" charset="2"/>
              </a:rPr>
              <a:t>(</a:t>
            </a:r>
            <a:r>
              <a:rPr lang="fr-FR" dirty="0" err="1" smtClean="0">
                <a:sym typeface="Symbol" panose="05050102010706020507" pitchFamily="18" charset="2"/>
              </a:rPr>
              <a:t>m</a:t>
            </a:r>
            <a:r>
              <a:rPr lang="fr-FR" baseline="-25000" dirty="0" err="1" smtClean="0">
                <a:sym typeface="Symbol" panose="05050102010706020507" pitchFamily="18" charset="2"/>
              </a:rPr>
              <a:t>Z</a:t>
            </a:r>
            <a:r>
              <a:rPr lang="fr-FR" dirty="0" smtClean="0">
                <a:sym typeface="Symbol" panose="05050102010706020507" pitchFamily="18" charset="2"/>
              </a:rPr>
              <a:t>)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Symbol" panose="05050102010706020507" pitchFamily="18" charset="2"/>
              </a:rPr>
              <a:t> </a:t>
            </a:r>
            <a:r>
              <a:rPr lang="fr-FR" dirty="0" err="1" smtClean="0">
                <a:sym typeface="Symbol" panose="05050102010706020507" pitchFamily="18" charset="2"/>
              </a:rPr>
              <a:t>m</a:t>
            </a:r>
            <a:r>
              <a:rPr lang="fr-FR" baseline="-25000" dirty="0" err="1" smtClean="0">
                <a:sym typeface="Symbol" panose="05050102010706020507" pitchFamily="18" charset="2"/>
              </a:rPr>
              <a:t>top</a:t>
            </a:r>
            <a:r>
              <a:rPr lang="en-US" dirty="0" smtClean="0">
                <a:sym typeface="Wingdings" panose="05000000000000000000" pitchFamily="2" charset="2"/>
              </a:rPr>
              <a:t>   </a:t>
            </a:r>
            <a:r>
              <a:rPr lang="fr-FR" dirty="0" err="1" smtClean="0"/>
              <a:t>etc</a:t>
            </a:r>
            <a:r>
              <a:rPr lang="fr-FR" dirty="0" smtClean="0"/>
              <a:t>, etc.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new </a:t>
            </a:r>
            <a:r>
              <a:rPr lang="fr-FR" dirty="0" err="1" smtClean="0">
                <a:solidFill>
                  <a:srgbClr val="FF0000"/>
                </a:solidFill>
              </a:rPr>
              <a:t>physics</a:t>
            </a:r>
            <a:r>
              <a:rPr lang="fr-FR" dirty="0" smtClean="0">
                <a:solidFill>
                  <a:srgbClr val="FF0000"/>
                </a:solidFill>
              </a:rPr>
              <a:t>  (NP) ‘</a:t>
            </a:r>
            <a:r>
              <a:rPr lang="fr-FR" dirty="0" err="1" smtClean="0">
                <a:solidFill>
                  <a:srgbClr val="FF0000"/>
                </a:solidFill>
              </a:rPr>
              <a:t>parameters</a:t>
            </a:r>
            <a:r>
              <a:rPr lang="fr-FR" dirty="0" smtClean="0">
                <a:solidFill>
                  <a:srgbClr val="FF0000"/>
                </a:solidFill>
              </a:rPr>
              <a:t>’ in </a:t>
            </a:r>
            <a:r>
              <a:rPr lang="fr-FR" dirty="0" err="1" smtClean="0">
                <a:solidFill>
                  <a:srgbClr val="FF0000"/>
                </a:solidFill>
              </a:rPr>
              <a:t>red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2400" y="4900246"/>
            <a:ext cx="550259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fr-FR" b="1" dirty="0" err="1" smtClean="0"/>
              <a:t>many</a:t>
            </a:r>
            <a:r>
              <a:rPr lang="fr-FR" b="1" dirty="0" smtClean="0"/>
              <a:t> </a:t>
            </a:r>
            <a:r>
              <a:rPr lang="fr-FR" b="1" dirty="0" err="1" smtClean="0"/>
              <a:t>interconnected</a:t>
            </a:r>
            <a:r>
              <a:rPr lang="fr-FR" b="1" dirty="0" smtClean="0"/>
              <a:t> </a:t>
            </a:r>
            <a:r>
              <a:rPr lang="fr-FR" b="1" dirty="0" err="1" smtClean="0"/>
              <a:t>measurements</a:t>
            </a:r>
            <a:r>
              <a:rPr lang="fr-FR" b="1" dirty="0"/>
              <a:t>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fr-FR" b="1" dirty="0" smtClean="0"/>
              <a:t> </a:t>
            </a:r>
            <a:endParaRPr lang="fr-FR" b="1" dirty="0"/>
          </a:p>
          <a:p>
            <a:pPr marL="342900" indent="-342900">
              <a:buAutoNum type="arabicPeriod"/>
            </a:pPr>
            <a:r>
              <a:rPr lang="fr-FR" b="1" dirty="0" smtClean="0"/>
              <a:t>All FCC-</a:t>
            </a:r>
            <a:r>
              <a:rPr lang="fr-FR" b="1" dirty="0" err="1" smtClean="0"/>
              <a:t>ee</a:t>
            </a:r>
            <a:r>
              <a:rPr lang="fr-FR" b="1" dirty="0" smtClean="0"/>
              <a:t> </a:t>
            </a:r>
            <a:r>
              <a:rPr lang="fr-FR" b="1" dirty="0" err="1" smtClean="0"/>
              <a:t>run</a:t>
            </a:r>
            <a:r>
              <a:rPr lang="fr-FR" b="1" dirty="0" smtClean="0"/>
              <a:t> plan on Z, W and top </a:t>
            </a:r>
            <a:r>
              <a:rPr lang="fr-FR" b="1" dirty="0" err="1" smtClean="0"/>
              <a:t>is</a:t>
            </a:r>
            <a:r>
              <a:rPr lang="fr-FR" b="1" dirty="0" smtClean="0"/>
              <a:t> essential</a:t>
            </a:r>
          </a:p>
          <a:p>
            <a:pPr marL="342900" indent="-342900">
              <a:buAutoNum type="arabicPeriod"/>
            </a:pPr>
            <a:r>
              <a:rPr lang="fr-FR" b="1" dirty="0" err="1" smtClean="0"/>
              <a:t>Huge</a:t>
            </a:r>
            <a:r>
              <a:rPr lang="fr-FR" b="1" dirty="0" smtClean="0"/>
              <a:t> </a:t>
            </a:r>
            <a:r>
              <a:rPr lang="fr-FR" b="1" dirty="0" err="1" smtClean="0"/>
              <a:t>statistics</a:t>
            </a:r>
            <a:r>
              <a:rPr lang="fr-FR" b="1" dirty="0" smtClean="0"/>
              <a:t>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precision, real chance of discovery</a:t>
            </a:r>
          </a:p>
          <a:p>
            <a:pPr marL="342900" indent="-342900"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M</a:t>
            </a:r>
            <a:r>
              <a:rPr lang="en-US" b="1" dirty="0" smtClean="0">
                <a:sym typeface="Wingdings" panose="05000000000000000000" pitchFamily="2" charset="2"/>
              </a:rPr>
              <a:t>ost of work will be on systematic  errors 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5.   To spot and </a:t>
            </a:r>
            <a:r>
              <a:rPr lang="fr-FR" b="1" dirty="0" err="1" smtClean="0">
                <a:solidFill>
                  <a:srgbClr val="FF0000"/>
                </a:solidFill>
              </a:rPr>
              <a:t>evaluate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systematics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              </a:t>
            </a:r>
            <a:r>
              <a:rPr lang="fr-FR" b="1" dirty="0" err="1" smtClean="0">
                <a:solidFill>
                  <a:srgbClr val="FF0000"/>
                </a:solidFill>
              </a:rPr>
              <a:t>having</a:t>
            </a:r>
            <a:r>
              <a:rPr lang="fr-FR" b="1" dirty="0" smtClean="0">
                <a:solidFill>
                  <a:srgbClr val="FF0000"/>
                </a:solidFill>
              </a:rPr>
              <a:t> &gt;2 </a:t>
            </a:r>
            <a:r>
              <a:rPr lang="fr-FR" b="1" dirty="0" err="1" smtClean="0">
                <a:solidFill>
                  <a:srgbClr val="FF0000"/>
                </a:solidFill>
              </a:rPr>
              <a:t>experiments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essential</a:t>
            </a:r>
            <a:endParaRPr lang="fr-FR" b="1" dirty="0" smtClean="0">
              <a:solidFill>
                <a:srgbClr val="FF0000"/>
              </a:solidFill>
            </a:endParaRPr>
          </a:p>
          <a:p>
            <a:endParaRPr lang="fr-FR" b="1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6A2E1-5B34-40F2-B77D-23E0E4B1B028}" type="datetime1">
              <a:rPr lang="en-US" smtClean="0"/>
              <a:t>3/3/2021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10</a:t>
            </a:fld>
            <a:endParaRPr lang="fr-FR"/>
          </a:p>
        </p:txBody>
      </p:sp>
      <p:sp>
        <p:nvSpPr>
          <p:cNvPr id="31" name="TextBox 30"/>
          <p:cNvSpPr txBox="1"/>
          <p:nvPr/>
        </p:nvSpPr>
        <p:spPr>
          <a:xfrm>
            <a:off x="6797943" y="6106283"/>
            <a:ext cx="4908523" cy="646331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dirty="0" err="1"/>
              <a:t>C</a:t>
            </a:r>
            <a:r>
              <a:rPr lang="fr-FR" dirty="0" err="1" smtClean="0"/>
              <a:t>omplementary</a:t>
            </a:r>
            <a:r>
              <a:rPr lang="fr-FR" dirty="0" smtClean="0"/>
              <a:t> to </a:t>
            </a:r>
            <a:r>
              <a:rPr lang="fr-FR" dirty="0" err="1" smtClean="0"/>
              <a:t>Higgs</a:t>
            </a:r>
            <a:r>
              <a:rPr lang="fr-FR" dirty="0" smtClean="0"/>
              <a:t> </a:t>
            </a:r>
            <a:r>
              <a:rPr lang="fr-FR" dirty="0" err="1" smtClean="0"/>
              <a:t>measts</a:t>
            </a:r>
            <a:r>
              <a:rPr lang="fr-FR" dirty="0" smtClean="0"/>
              <a:t> for </a:t>
            </a:r>
            <a:r>
              <a:rPr lang="fr-FR" b="1" dirty="0" smtClean="0">
                <a:solidFill>
                  <a:srgbClr val="FF0000"/>
                </a:solidFill>
              </a:rPr>
              <a:t>NP</a:t>
            </a:r>
          </a:p>
          <a:p>
            <a:pPr algn="ctr"/>
            <a:r>
              <a:rPr lang="fr-FR" dirty="0" smtClean="0"/>
              <a:t>Will </a:t>
            </a:r>
            <a:r>
              <a:rPr lang="fr-FR" dirty="0" err="1" smtClean="0"/>
              <a:t>rebaseline</a:t>
            </a:r>
            <a:r>
              <a:rPr lang="fr-FR" dirty="0" smtClean="0"/>
              <a:t> the </a:t>
            </a:r>
            <a:r>
              <a:rPr lang="fr-FR" dirty="0" err="1" smtClean="0"/>
              <a:t>whole</a:t>
            </a:r>
            <a:r>
              <a:rPr lang="fr-FR" dirty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of HEP for </a:t>
            </a:r>
            <a:r>
              <a:rPr lang="fr-FR" dirty="0" err="1" smtClean="0"/>
              <a:t>decades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293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3554" y="100970"/>
            <a:ext cx="8268930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800" b="1" dirty="0" err="1" smtClean="0"/>
              <a:t>Statistics</a:t>
            </a:r>
            <a:r>
              <a:rPr lang="fr-FR" sz="2800" b="1" dirty="0" smtClean="0"/>
              <a:t>/</a:t>
            </a:r>
            <a:r>
              <a:rPr lang="fr-FR" sz="2800" b="1" dirty="0" err="1" smtClean="0"/>
              <a:t>systematics-limited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precision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measurements</a:t>
            </a:r>
            <a:endParaRPr lang="fr-FR" sz="2800" b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366408" y="3807039"/>
            <a:ext cx="101502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fr-FR" b="1" dirty="0" smtClean="0">
                <a:sym typeface="Symbol" panose="05050102010706020507" pitchFamily="18" charset="2"/>
              </a:rPr>
              <a:t></a:t>
            </a:r>
            <a:r>
              <a:rPr lang="fr-FR" b="1" baseline="-25000" dirty="0" smtClean="0">
                <a:sym typeface="Symbol" panose="05050102010706020507" pitchFamily="18" charset="2"/>
              </a:rPr>
              <a:t>QED</a:t>
            </a:r>
            <a:r>
              <a:rPr lang="fr-FR" b="1" dirty="0" smtClean="0">
                <a:sym typeface="Symbol" panose="05050102010706020507" pitchFamily="18" charset="2"/>
              </a:rPr>
              <a:t>(</a:t>
            </a:r>
            <a:r>
              <a:rPr lang="fr-FR" b="1" dirty="0" err="1" smtClean="0">
                <a:sym typeface="Symbol" panose="05050102010706020507" pitchFamily="18" charset="2"/>
              </a:rPr>
              <a:t>m</a:t>
            </a:r>
            <a:r>
              <a:rPr lang="fr-FR" b="1" baseline="-25000" dirty="0" err="1" smtClean="0">
                <a:sym typeface="Symbol" panose="05050102010706020507" pitchFamily="18" charset="2"/>
              </a:rPr>
              <a:t>Z</a:t>
            </a:r>
            <a:r>
              <a:rPr lang="fr-FR" b="1" dirty="0" smtClean="0">
                <a:sym typeface="Symbol" panose="05050102010706020507" pitchFamily="18" charset="2"/>
              </a:rPr>
              <a:t>)</a:t>
            </a:r>
            <a:endParaRPr lang="fr-FR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063" y="818464"/>
            <a:ext cx="7760676" cy="2383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02423" y="3382107"/>
            <a:ext cx="103895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Traditionally</a:t>
            </a:r>
            <a:r>
              <a:rPr lang="fr-FR" dirty="0" smtClean="0"/>
              <a:t> </a:t>
            </a:r>
            <a:r>
              <a:rPr lang="fr-FR" dirty="0" err="1" smtClean="0"/>
              <a:t>obtained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calculation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the cross-sections </a:t>
            </a:r>
            <a:r>
              <a:rPr lang="en-CH" dirty="0" smtClean="0">
                <a:sym typeface="Symbol" panose="05050102010706020507" pitchFamily="18" charset="2"/>
              </a:rPr>
              <a:t></a:t>
            </a:r>
            <a:r>
              <a:rPr lang="en-US" dirty="0" smtClean="0">
                <a:sym typeface="Symbol" panose="05050102010706020507" pitchFamily="18" charset="2"/>
              </a:rPr>
              <a:t>,</a:t>
            </a:r>
            <a:r>
              <a:rPr lang="en-CH" dirty="0" smtClean="0">
                <a:sym typeface="Symbol" panose="05050102010706020507" pitchFamily="18" charset="2"/>
              </a:rPr>
              <a:t></a:t>
            </a:r>
            <a:r>
              <a:rPr lang="en-US" dirty="0" smtClean="0">
                <a:sym typeface="Symbol" panose="05050102010706020507" pitchFamily="18" charset="2"/>
              </a:rPr>
              <a:t>*/Z*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Symbol" panose="05050102010706020507" pitchFamily="18" charset="2"/>
              </a:rPr>
              <a:t> hadrons cross-sections</a:t>
            </a:r>
            <a:endParaRPr lang="fr-FR" dirty="0" smtClean="0"/>
          </a:p>
          <a:p>
            <a:r>
              <a:rPr lang="fr-FR" dirty="0" smtClean="0"/>
              <a:t>at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smaller</a:t>
            </a:r>
            <a:r>
              <a:rPr lang="fr-FR" dirty="0" smtClean="0"/>
              <a:t> </a:t>
            </a:r>
            <a:r>
              <a:rPr lang="fr-FR" dirty="0" smtClean="0"/>
              <a:t>centre-of-mass </a:t>
            </a:r>
            <a:r>
              <a:rPr lang="fr-FR" dirty="0" err="1" smtClean="0"/>
              <a:t>energies</a:t>
            </a:r>
            <a:r>
              <a:rPr lang="fr-FR" dirty="0" smtClean="0"/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/>
              <a:t>systematic</a:t>
            </a:r>
            <a:r>
              <a:rPr lang="fr-FR" dirty="0" smtClean="0"/>
              <a:t> </a:t>
            </a:r>
            <a:r>
              <a:rPr lang="fr-FR" dirty="0" err="1" smtClean="0"/>
              <a:t>error</a:t>
            </a:r>
            <a:r>
              <a:rPr lang="fr-FR" dirty="0" smtClean="0"/>
              <a:t> </a:t>
            </a:r>
            <a:r>
              <a:rPr lang="fr-FR" dirty="0" err="1" smtClean="0"/>
              <a:t>subject</a:t>
            </a:r>
            <a:r>
              <a:rPr lang="fr-FR" dirty="0" smtClean="0"/>
              <a:t> to </a:t>
            </a:r>
            <a:r>
              <a:rPr lang="fr-FR" dirty="0" err="1" smtClean="0"/>
              <a:t>debate</a:t>
            </a:r>
            <a:r>
              <a:rPr lang="fr-FR" dirty="0" smtClean="0"/>
              <a:t>. </a:t>
            </a:r>
          </a:p>
          <a:p>
            <a:r>
              <a:rPr lang="fr-FR" b="1" dirty="0" err="1" smtClean="0"/>
              <a:t>Here</a:t>
            </a:r>
            <a:r>
              <a:rPr lang="fr-FR" b="1" dirty="0" smtClean="0"/>
              <a:t> for the first time a </a:t>
            </a:r>
            <a:r>
              <a:rPr lang="fr-FR" b="1" i="1" dirty="0" smtClean="0"/>
              <a:t>direct </a:t>
            </a:r>
            <a:r>
              <a:rPr lang="fr-FR" b="1" dirty="0" err="1" smtClean="0"/>
              <a:t>measurement</a:t>
            </a:r>
            <a:r>
              <a:rPr lang="fr-FR" b="1" dirty="0" smtClean="0"/>
              <a:t> of </a:t>
            </a:r>
            <a:r>
              <a:rPr lang="fr-FR" b="1" dirty="0" err="1" smtClean="0"/>
              <a:t>this</a:t>
            </a:r>
            <a:r>
              <a:rPr lang="fr-FR" b="1" dirty="0" smtClean="0"/>
              <a:t> important </a:t>
            </a:r>
            <a:r>
              <a:rPr lang="fr-FR" b="1" dirty="0" err="1" smtClean="0"/>
              <a:t>quantity</a:t>
            </a:r>
            <a:r>
              <a:rPr lang="fr-FR" b="1" dirty="0" smtClean="0"/>
              <a:t> </a:t>
            </a:r>
            <a:r>
              <a:rPr lang="fr-FR" b="1" dirty="0" err="1" smtClean="0"/>
              <a:t>itself</a:t>
            </a:r>
            <a:r>
              <a:rPr lang="fr-FR" b="1" dirty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made (</a:t>
            </a:r>
            <a:r>
              <a:rPr lang="fr-FR" b="1" dirty="0" err="1" smtClean="0"/>
              <a:t>game</a:t>
            </a:r>
            <a:r>
              <a:rPr lang="fr-FR" b="1" dirty="0"/>
              <a:t>-</a:t>
            </a:r>
            <a:r>
              <a:rPr lang="fr-FR" b="1" dirty="0" smtClean="0"/>
              <a:t>changer)</a:t>
            </a:r>
          </a:p>
          <a:p>
            <a:r>
              <a:rPr lang="fr-FR" dirty="0" err="1" smtClean="0"/>
              <a:t>Enters</a:t>
            </a:r>
            <a:r>
              <a:rPr lang="fr-FR" dirty="0" smtClean="0"/>
              <a:t> as a </a:t>
            </a:r>
            <a:r>
              <a:rPr lang="fr-FR" dirty="0" err="1" smtClean="0"/>
              <a:t>limiting</a:t>
            </a:r>
            <a:r>
              <a:rPr lang="fr-FR" dirty="0" smtClean="0"/>
              <a:t> ‘</a:t>
            </a:r>
            <a:r>
              <a:rPr lang="fr-FR" dirty="0" err="1" smtClean="0"/>
              <a:t>parametric</a:t>
            </a:r>
            <a:r>
              <a:rPr lang="fr-FR" dirty="0" smtClean="0"/>
              <a:t>’ </a:t>
            </a:r>
            <a:r>
              <a:rPr lang="fr-FR" dirty="0" err="1" smtClean="0"/>
              <a:t>uncertainty</a:t>
            </a:r>
            <a:r>
              <a:rPr lang="fr-FR" dirty="0" smtClean="0"/>
              <a:t> </a:t>
            </a:r>
            <a:r>
              <a:rPr lang="fr-FR" dirty="0" smtClean="0"/>
              <a:t>in the </a:t>
            </a:r>
            <a:r>
              <a:rPr lang="fr-FR" dirty="0" smtClean="0"/>
              <a:t>NP</a:t>
            </a:r>
            <a:r>
              <a:rPr lang="fr-FR" dirty="0" smtClean="0"/>
              <a:t> </a:t>
            </a:r>
            <a:r>
              <a:rPr lang="fr-FR" dirty="0" err="1" smtClean="0"/>
              <a:t>interpretation</a:t>
            </a:r>
            <a:r>
              <a:rPr lang="fr-FR" dirty="0" smtClean="0"/>
              <a:t> of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past</a:t>
            </a:r>
            <a:r>
              <a:rPr lang="fr-FR" dirty="0" smtClean="0"/>
              <a:t> and future </a:t>
            </a:r>
            <a:r>
              <a:rPr lang="fr-FR" dirty="0" err="1" smtClean="0"/>
              <a:t>measurements</a:t>
            </a:r>
            <a:r>
              <a:rPr lang="en-US" baseline="-25000" dirty="0" smtClean="0">
                <a:sym typeface="Symbol" panose="05050102010706020507" pitchFamily="18" charset="2"/>
              </a:rPr>
              <a:t>.</a:t>
            </a:r>
            <a:endParaRPr lang="en-US" baseline="-25000" dirty="0" smtClean="0">
              <a:sym typeface="Symbol" panose="05050102010706020507" pitchFamily="18" charset="2"/>
            </a:endParaRPr>
          </a:p>
          <a:p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Is statistics limited (off-peak asymmetries) and will directly  benefit from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more luminosity with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4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IP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120" y="5224017"/>
            <a:ext cx="1647182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sin</a:t>
            </a:r>
            <a:r>
              <a:rPr lang="fr-FR" baseline="30000" dirty="0" smtClean="0"/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baseline="-25000" dirty="0" err="1" smtClean="0">
                <a:sym typeface="Symbol" panose="05050102010706020507" pitchFamily="18" charset="2"/>
              </a:rPr>
              <a:t>W</a:t>
            </a:r>
            <a:r>
              <a:rPr lang="en-US" baseline="30000" dirty="0" err="1" smtClean="0">
                <a:sym typeface="Symbol" panose="05050102010706020507" pitchFamily="18" charset="2"/>
              </a:rPr>
              <a:t>eff</a:t>
            </a:r>
            <a:r>
              <a:rPr lang="en-US" baseline="30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&amp; </a:t>
            </a:r>
            <a:r>
              <a:rPr lang="en-US" baseline="-25000" dirty="0" smtClean="0">
                <a:sym typeface="Symbol" panose="05050102010706020507" pitchFamily="18" charset="2"/>
              </a:rPr>
              <a:t>Z 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(also </a:t>
            </a:r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W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vs </a:t>
            </a:r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Z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9777" y="4940235"/>
            <a:ext cx="1001742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appear</a:t>
            </a:r>
            <a:r>
              <a:rPr lang="fr-FR" dirty="0" smtClean="0"/>
              <a:t> </a:t>
            </a:r>
            <a:r>
              <a:rPr lang="fr-FR" dirty="0" err="1" smtClean="0"/>
              <a:t>systematics</a:t>
            </a:r>
            <a:r>
              <a:rPr lang="fr-FR" dirty="0" smtClean="0"/>
              <a:t> </a:t>
            </a:r>
            <a:r>
              <a:rPr lang="fr-FR" dirty="0" err="1" smtClean="0"/>
              <a:t>limited</a:t>
            </a:r>
            <a:r>
              <a:rPr lang="fr-FR" dirty="0" smtClean="0"/>
              <a:t> by point-to-point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uncertainties</a:t>
            </a:r>
            <a:r>
              <a:rPr lang="fr-FR" dirty="0" smtClean="0"/>
              <a:t>. </a:t>
            </a:r>
            <a:r>
              <a:rPr lang="fr-FR" dirty="0" err="1" smtClean="0"/>
              <a:t>However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are </a:t>
            </a:r>
            <a:r>
              <a:rPr lang="fr-FR" dirty="0" err="1" smtClean="0"/>
              <a:t>based</a:t>
            </a:r>
            <a:r>
              <a:rPr lang="fr-FR" dirty="0"/>
              <a:t> </a:t>
            </a:r>
            <a:r>
              <a:rPr lang="fr-FR" dirty="0" smtClean="0"/>
              <a:t>on </a:t>
            </a:r>
            <a:r>
              <a:rPr lang="fr-FR" dirty="0" err="1" smtClean="0"/>
              <a:t>error</a:t>
            </a:r>
            <a:endParaRPr lang="fr-FR" dirty="0" smtClean="0"/>
          </a:p>
          <a:p>
            <a:r>
              <a:rPr lang="fr-FR" dirty="0" smtClean="0"/>
              <a:t>in the </a:t>
            </a:r>
            <a:r>
              <a:rPr lang="fr-FR" dirty="0" err="1" smtClean="0"/>
              <a:t>comparison</a:t>
            </a:r>
            <a:r>
              <a:rPr lang="fr-FR" dirty="0" smtClean="0"/>
              <a:t> </a:t>
            </a:r>
            <a:r>
              <a:rPr lang="fr-FR" dirty="0" err="1" smtClean="0"/>
              <a:t>btw</a:t>
            </a:r>
            <a:r>
              <a:rPr lang="fr-FR" dirty="0" smtClean="0"/>
              <a:t> ECM(</a:t>
            </a:r>
            <a:r>
              <a:rPr lang="fr-FR" dirty="0" err="1" smtClean="0"/>
              <a:t>exp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mu pairs) and spin-tune, </a:t>
            </a:r>
            <a:r>
              <a:rPr lang="fr-FR" b="1" dirty="0" err="1" smtClean="0"/>
              <a:t>obtained</a:t>
            </a:r>
            <a:r>
              <a:rPr lang="fr-FR" b="1" dirty="0"/>
              <a:t> </a:t>
            </a:r>
            <a:r>
              <a:rPr lang="fr-FR" b="1" dirty="0" err="1" smtClean="0"/>
              <a:t>each</a:t>
            </a:r>
            <a:r>
              <a:rPr lang="fr-FR" b="1" dirty="0" smtClean="0"/>
              <a:t> </a:t>
            </a:r>
            <a:r>
              <a:rPr lang="fr-FR" b="1" dirty="0" err="1" smtClean="0"/>
              <a:t>day</a:t>
            </a:r>
            <a:r>
              <a:rPr lang="fr-FR" b="1" dirty="0" smtClean="0"/>
              <a:t> of running</a:t>
            </a:r>
            <a:r>
              <a:rPr lang="fr-FR" dirty="0" smtClean="0"/>
              <a:t> (100 times)</a:t>
            </a:r>
          </a:p>
          <a:p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fr-FR" dirty="0" smtClean="0"/>
              <a:t>At the end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boils</a:t>
            </a:r>
            <a:r>
              <a:rPr lang="fr-FR" dirty="0" smtClean="0"/>
              <a:t> down to </a:t>
            </a:r>
            <a:r>
              <a:rPr lang="fr-FR" dirty="0" err="1" smtClean="0"/>
              <a:t>statitics</a:t>
            </a:r>
            <a:r>
              <a:rPr lang="fr-FR" dirty="0" smtClean="0"/>
              <a:t> and to detector </a:t>
            </a:r>
            <a:r>
              <a:rPr lang="fr-FR" dirty="0" err="1" smtClean="0"/>
              <a:t>systematics</a:t>
            </a:r>
            <a:r>
              <a:rPr lang="fr-FR" dirty="0" smtClean="0"/>
              <a:t>. 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contains</a:t>
            </a:r>
            <a:r>
              <a:rPr lang="fr-FR" dirty="0" smtClean="0"/>
              <a:t> </a:t>
            </a:r>
            <a:r>
              <a:rPr lang="fr-FR" dirty="0" err="1" smtClean="0"/>
              <a:t>systematics</a:t>
            </a:r>
            <a:r>
              <a:rPr lang="fr-FR" dirty="0" smtClean="0"/>
              <a:t> </a:t>
            </a:r>
            <a:r>
              <a:rPr lang="fr-FR" dirty="0" err="1" smtClean="0"/>
              <a:t>such</a:t>
            </a:r>
            <a:r>
              <a:rPr lang="fr-FR" dirty="0" smtClean="0"/>
              <a:t> as  </a:t>
            </a:r>
            <a:r>
              <a:rPr lang="fr-FR" dirty="0" err="1" smtClean="0"/>
              <a:t>stability</a:t>
            </a:r>
            <a:r>
              <a:rPr lang="fr-FR" dirty="0" smtClean="0"/>
              <a:t> in the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or </a:t>
            </a:r>
            <a:r>
              <a:rPr lang="fr-FR" dirty="0" err="1" smtClean="0"/>
              <a:t>tracker</a:t>
            </a:r>
            <a:r>
              <a:rPr lang="fr-FR" dirty="0" smtClean="0"/>
              <a:t> </a:t>
            </a:r>
            <a:r>
              <a:rPr lang="fr-FR" dirty="0" err="1" smtClean="0"/>
              <a:t>alignment</a:t>
            </a:r>
            <a:r>
              <a:rPr lang="fr-FR" dirty="0" smtClean="0"/>
              <a:t> etc. </a:t>
            </a:r>
          </a:p>
          <a:p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these are uncorrelated between experiments and will scale down as 1/</a:t>
            </a:r>
            <a:r>
              <a:rPr lang="en-CH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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N(</a:t>
            </a:r>
            <a:r>
              <a:rPr lang="en-US" b="1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exp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) </a:t>
            </a:r>
            <a:r>
              <a:rPr lang="fr-FR" dirty="0" smtClean="0"/>
              <a:t> 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8" name="7-Point Star 7"/>
          <p:cNvSpPr/>
          <p:nvPr/>
        </p:nvSpPr>
        <p:spPr>
          <a:xfrm>
            <a:off x="222737" y="4325814"/>
            <a:ext cx="1606063" cy="691661"/>
          </a:xfrm>
          <a:prstGeom prst="star7">
            <a:avLst/>
          </a:prstGeom>
          <a:solidFill>
            <a:srgbClr val="FFFF00"/>
          </a:solidFill>
          <a:ln w="38100" cmpd="thinThick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FCC </a:t>
            </a:r>
            <a:r>
              <a:rPr lang="fr-FR" b="1" dirty="0" err="1" smtClean="0">
                <a:solidFill>
                  <a:srgbClr val="FF0000"/>
                </a:solidFill>
              </a:rPr>
              <a:t>special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676" y="1242646"/>
            <a:ext cx="2250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T</a:t>
            </a:r>
            <a:r>
              <a:rPr lang="fr-FR" b="1" dirty="0" err="1" smtClean="0"/>
              <a:t>ake</a:t>
            </a:r>
            <a:r>
              <a:rPr lang="fr-FR" b="1" dirty="0" smtClean="0"/>
              <a:t> the line </a:t>
            </a:r>
            <a:r>
              <a:rPr lang="fr-FR" b="1" dirty="0" err="1" smtClean="0"/>
              <a:t>shape</a:t>
            </a:r>
            <a:r>
              <a:rPr lang="fr-FR" b="1" dirty="0" smtClean="0"/>
              <a:t>:</a:t>
            </a:r>
            <a:r>
              <a:rPr lang="fr-FR" dirty="0" smtClean="0"/>
              <a:t> 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arXiv:1909.12245v1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CB9F6-219E-4C9C-B82E-DE4DDF63F31E}" type="datetime1">
              <a:rPr lang="en-US" smtClean="0"/>
              <a:t>3/3/2021</a:t>
            </a:fld>
            <a:endParaRPr lang="fr-FR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enabling 4 IP at FCC-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13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1" y="187569"/>
            <a:ext cx="8268930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800" b="1" dirty="0" err="1" smtClean="0"/>
              <a:t>Statistics</a:t>
            </a:r>
            <a:r>
              <a:rPr lang="fr-FR" sz="2800" b="1" dirty="0" smtClean="0"/>
              <a:t>/</a:t>
            </a:r>
            <a:r>
              <a:rPr lang="fr-FR" sz="2800" b="1" dirty="0" err="1" smtClean="0"/>
              <a:t>systematics-limited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precision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measurements</a:t>
            </a:r>
            <a:endParaRPr lang="fr-FR" sz="28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57200" y="1043354"/>
            <a:ext cx="11682044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A. </a:t>
            </a:r>
            <a:r>
              <a:rPr lang="fr-FR" b="1" dirty="0" err="1" smtClean="0"/>
              <a:t>We</a:t>
            </a:r>
            <a:r>
              <a:rPr lang="fr-FR" b="1" dirty="0" smtClean="0"/>
              <a:t> </a:t>
            </a:r>
            <a:r>
              <a:rPr lang="fr-FR" b="1" dirty="0" err="1" smtClean="0"/>
              <a:t>often</a:t>
            </a:r>
            <a:r>
              <a:rPr lang="fr-FR" b="1" dirty="0" smtClean="0"/>
              <a:t> </a:t>
            </a:r>
            <a:r>
              <a:rPr lang="fr-FR" b="1" dirty="0" err="1" smtClean="0"/>
              <a:t>hear</a:t>
            </a:r>
            <a:r>
              <a:rPr lang="fr-FR" b="1" dirty="0" smtClean="0"/>
              <a:t> </a:t>
            </a:r>
            <a:r>
              <a:rPr lang="fr-FR" b="1" dirty="0" err="1" smtClean="0"/>
              <a:t>that</a:t>
            </a:r>
            <a:r>
              <a:rPr lang="fr-FR" b="1" dirty="0" smtClean="0"/>
              <a:t> more Z pole </a:t>
            </a:r>
            <a:r>
              <a:rPr lang="fr-FR" b="1" dirty="0" err="1" smtClean="0"/>
              <a:t>statistics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useless</a:t>
            </a:r>
            <a:r>
              <a:rPr lang="fr-FR" b="1" dirty="0" smtClean="0"/>
              <a:t> </a:t>
            </a:r>
            <a:r>
              <a:rPr lang="fr-FR" b="1" dirty="0" err="1" smtClean="0"/>
              <a:t>because</a:t>
            </a:r>
            <a:r>
              <a:rPr lang="fr-FR" b="1" dirty="0" smtClean="0"/>
              <a:t> the </a:t>
            </a:r>
            <a:r>
              <a:rPr lang="fr-FR" b="1" dirty="0" err="1" smtClean="0"/>
              <a:t>measurements</a:t>
            </a:r>
            <a:r>
              <a:rPr lang="fr-FR" b="1" dirty="0" smtClean="0"/>
              <a:t> are </a:t>
            </a:r>
            <a:r>
              <a:rPr lang="fr-FR" b="1" dirty="0" err="1" smtClean="0"/>
              <a:t>limited</a:t>
            </a:r>
            <a:r>
              <a:rPr lang="fr-FR" b="1" dirty="0" smtClean="0"/>
              <a:t> by </a:t>
            </a:r>
            <a:r>
              <a:rPr lang="fr-FR" b="1" dirty="0" err="1" smtClean="0"/>
              <a:t>systematics</a:t>
            </a:r>
            <a:endParaRPr lang="fr-FR" b="1" dirty="0" smtClean="0"/>
          </a:p>
          <a:p>
            <a:r>
              <a:rPr lang="fr-FR" b="1" dirty="0"/>
              <a:t> </a:t>
            </a:r>
            <a:r>
              <a:rPr lang="fr-FR" b="1" dirty="0" smtClean="0"/>
              <a:t>                       </a:t>
            </a:r>
            <a:r>
              <a:rPr lang="fr-FR" b="1" dirty="0" err="1" smtClean="0"/>
              <a:t>this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a « passive » attitude and has </a:t>
            </a:r>
            <a:r>
              <a:rPr lang="fr-FR" b="1" dirty="0" err="1" smtClean="0"/>
              <a:t>always</a:t>
            </a:r>
            <a:r>
              <a:rPr lang="fr-FR" b="1" dirty="0" smtClean="0"/>
              <a:t> </a:t>
            </a:r>
            <a:r>
              <a:rPr lang="fr-FR" b="1" dirty="0" err="1" smtClean="0"/>
              <a:t>led</a:t>
            </a:r>
            <a:r>
              <a:rPr lang="fr-FR" b="1" dirty="0" smtClean="0"/>
              <a:t> to </a:t>
            </a:r>
            <a:r>
              <a:rPr lang="fr-FR" b="1" dirty="0" err="1" smtClean="0"/>
              <a:t>overly</a:t>
            </a:r>
            <a:r>
              <a:rPr lang="fr-FR" b="1" dirty="0" smtClean="0"/>
              <a:t> </a:t>
            </a:r>
            <a:r>
              <a:rPr lang="fr-FR" b="1" dirty="0" err="1" smtClean="0"/>
              <a:t>pessimistic</a:t>
            </a:r>
            <a:r>
              <a:rPr lang="fr-FR" b="1" dirty="0" smtClean="0"/>
              <a:t> expectations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wrong conclusions. </a:t>
            </a:r>
            <a:endParaRPr lang="fr-FR" b="1" dirty="0"/>
          </a:p>
          <a:p>
            <a:r>
              <a:rPr lang="fr-FR" b="1" dirty="0" smtClean="0"/>
              <a:t>                        -- </a:t>
            </a:r>
            <a:r>
              <a:rPr lang="fr-FR" b="1" dirty="0" err="1" smtClean="0"/>
              <a:t>experience</a:t>
            </a:r>
            <a:r>
              <a:rPr lang="fr-FR" b="1" dirty="0" smtClean="0"/>
              <a:t> shows </a:t>
            </a:r>
            <a:r>
              <a:rPr lang="fr-FR" b="1" dirty="0" err="1" smtClean="0"/>
              <a:t>that</a:t>
            </a:r>
            <a:r>
              <a:rPr lang="fr-FR" b="1" dirty="0" smtClean="0"/>
              <a:t> a </a:t>
            </a:r>
            <a:r>
              <a:rPr lang="fr-FR" b="1" dirty="0" err="1" smtClean="0"/>
              <a:t>careful</a:t>
            </a:r>
            <a:r>
              <a:rPr lang="fr-FR" b="1" dirty="0" smtClean="0"/>
              <a:t> </a:t>
            </a:r>
            <a:r>
              <a:rPr lang="fr-FR" b="1" dirty="0" err="1" smtClean="0"/>
              <a:t>systematics</a:t>
            </a:r>
            <a:r>
              <a:rPr lang="fr-FR" b="1" dirty="0" smtClean="0"/>
              <a:t> </a:t>
            </a:r>
            <a:r>
              <a:rPr lang="fr-FR" b="1" dirty="0" err="1" smtClean="0"/>
              <a:t>analysis</a:t>
            </a:r>
            <a:r>
              <a:rPr lang="fr-FR" b="1" dirty="0" smtClean="0"/>
              <a:t> </a:t>
            </a:r>
            <a:r>
              <a:rPr lang="fr-FR" b="1" dirty="0" err="1" smtClean="0"/>
              <a:t>boils</a:t>
            </a:r>
            <a:r>
              <a:rPr lang="fr-FR" b="1" dirty="0" smtClean="0"/>
              <a:t> down to a </a:t>
            </a:r>
            <a:r>
              <a:rPr lang="fr-FR" b="1" dirty="0" err="1" smtClean="0"/>
              <a:t>statistical</a:t>
            </a:r>
            <a:r>
              <a:rPr lang="fr-FR" b="1" dirty="0" smtClean="0"/>
              <a:t> </a:t>
            </a:r>
            <a:r>
              <a:rPr lang="fr-FR" b="1" dirty="0" err="1" smtClean="0"/>
              <a:t>problem</a:t>
            </a:r>
            <a:r>
              <a:rPr lang="fr-FR" b="1" dirty="0"/>
              <a:t> </a:t>
            </a:r>
            <a:r>
              <a:rPr lang="fr-FR" b="1" dirty="0" smtClean="0"/>
              <a:t> </a:t>
            </a:r>
          </a:p>
          <a:p>
            <a:r>
              <a:rPr lang="fr-FR" b="1" dirty="0" smtClean="0"/>
              <a:t>                        -- if </a:t>
            </a:r>
            <a:r>
              <a:rPr lang="fr-FR" b="1" dirty="0" err="1" smtClean="0"/>
              <a:t>well</a:t>
            </a:r>
            <a:r>
              <a:rPr lang="fr-FR" b="1" dirty="0" smtClean="0"/>
              <a:t> </a:t>
            </a:r>
            <a:r>
              <a:rPr lang="fr-FR" b="1" dirty="0" err="1" smtClean="0"/>
              <a:t>prepared</a:t>
            </a:r>
            <a:r>
              <a:rPr lang="fr-FR" b="1" dirty="0" smtClean="0"/>
              <a:t>, ‘</a:t>
            </a:r>
            <a:r>
              <a:rPr lang="fr-FR" b="1" dirty="0" err="1" smtClean="0"/>
              <a:t>theory</a:t>
            </a:r>
            <a:r>
              <a:rPr lang="fr-FR" b="1" dirty="0" smtClean="0"/>
              <a:t>’ </a:t>
            </a:r>
            <a:r>
              <a:rPr lang="fr-FR" b="1" dirty="0" err="1" smtClean="0"/>
              <a:t>will</a:t>
            </a:r>
            <a:r>
              <a:rPr lang="fr-FR" b="1" dirty="0" smtClean="0"/>
              <a:t> go as far as </a:t>
            </a:r>
            <a:r>
              <a:rPr lang="fr-FR" b="1" dirty="0" err="1" smtClean="0"/>
              <a:t>useful</a:t>
            </a:r>
            <a:r>
              <a:rPr lang="fr-FR" b="1" dirty="0" smtClean="0"/>
              <a:t> (</a:t>
            </a:r>
            <a:r>
              <a:rPr lang="fr-FR" b="1" dirty="0" err="1" smtClean="0"/>
              <a:t>i.e</a:t>
            </a:r>
            <a:r>
              <a:rPr lang="fr-FR" b="1" dirty="0" smtClean="0"/>
              <a:t> at </a:t>
            </a:r>
            <a:r>
              <a:rPr lang="fr-FR" b="1" dirty="0" err="1" smtClean="0"/>
              <a:t>level</a:t>
            </a:r>
            <a:r>
              <a:rPr lang="fr-FR" b="1" dirty="0" smtClean="0"/>
              <a:t> of </a:t>
            </a:r>
            <a:r>
              <a:rPr lang="fr-FR" b="1" dirty="0" err="1" smtClean="0"/>
              <a:t>combined</a:t>
            </a:r>
            <a:r>
              <a:rPr lang="fr-FR" b="1" dirty="0" smtClean="0"/>
              <a:t> </a:t>
            </a:r>
            <a:r>
              <a:rPr lang="fr-FR" b="1" dirty="0" err="1" smtClean="0"/>
              <a:t>stats</a:t>
            </a:r>
            <a:r>
              <a:rPr lang="fr-FR" b="1" dirty="0" smtClean="0"/>
              <a:t> and </a:t>
            </a:r>
            <a:r>
              <a:rPr lang="fr-FR" b="1" dirty="0" err="1" smtClean="0"/>
              <a:t>systematics</a:t>
            </a:r>
            <a:r>
              <a:rPr lang="fr-FR" b="1" dirty="0" smtClean="0"/>
              <a:t>) </a:t>
            </a:r>
          </a:p>
          <a:p>
            <a:endParaRPr lang="fr-FR" b="1" dirty="0" smtClean="0"/>
          </a:p>
          <a:p>
            <a:r>
              <a:rPr lang="fr-FR" b="1" dirty="0" smtClean="0"/>
              <a:t>B. </a:t>
            </a:r>
            <a:r>
              <a:rPr lang="fr-FR" b="1" dirty="0" err="1" smtClean="0"/>
              <a:t>Precision</a:t>
            </a:r>
            <a:r>
              <a:rPr lang="fr-FR" b="1" dirty="0" smtClean="0"/>
              <a:t> </a:t>
            </a:r>
            <a:r>
              <a:rPr lang="fr-FR" b="1" dirty="0" err="1" smtClean="0"/>
              <a:t>measurements</a:t>
            </a:r>
            <a:r>
              <a:rPr lang="fr-FR" b="1" dirty="0" smtClean="0"/>
              <a:t> are all about </a:t>
            </a:r>
            <a:r>
              <a:rPr lang="fr-FR" b="1" dirty="0" err="1" smtClean="0">
                <a:solidFill>
                  <a:srgbClr val="FF0000"/>
                </a:solidFill>
              </a:rPr>
              <a:t>redundancy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dirty="0"/>
              <a:t> </a:t>
            </a:r>
            <a:r>
              <a:rPr lang="fr-FR" b="1" dirty="0" smtClean="0"/>
              <a:t>                       -- as </a:t>
            </a:r>
            <a:r>
              <a:rPr lang="fr-FR" b="1" dirty="0" err="1" smtClean="0"/>
              <a:t>seen</a:t>
            </a:r>
            <a:r>
              <a:rPr lang="fr-FR" b="1" dirty="0" smtClean="0"/>
              <a:t> in the </a:t>
            </a:r>
            <a:r>
              <a:rPr lang="fr-FR" b="1" dirty="0" err="1" smtClean="0"/>
              <a:t>following</a:t>
            </a:r>
            <a:r>
              <a:rPr lang="fr-FR" b="1" dirty="0" smtClean="0"/>
              <a:t> </a:t>
            </a:r>
            <a:r>
              <a:rPr lang="fr-FR" b="1" dirty="0" err="1" smtClean="0"/>
              <a:t>example</a:t>
            </a:r>
            <a:r>
              <a:rPr lang="fr-FR" b="1" dirty="0" smtClean="0"/>
              <a:t>, </a:t>
            </a:r>
            <a:r>
              <a:rPr lang="fr-FR" b="1" dirty="0" err="1" smtClean="0"/>
              <a:t>measuring</a:t>
            </a:r>
            <a:r>
              <a:rPr lang="fr-FR" b="1" dirty="0" smtClean="0"/>
              <a:t> the </a:t>
            </a:r>
            <a:r>
              <a:rPr lang="fr-FR" b="1" dirty="0" err="1" smtClean="0"/>
              <a:t>same</a:t>
            </a:r>
            <a:r>
              <a:rPr lang="fr-FR" b="1" dirty="0" smtClean="0"/>
              <a:t> </a:t>
            </a:r>
            <a:r>
              <a:rPr lang="fr-FR" b="1" dirty="0" err="1" smtClean="0"/>
              <a:t>quantity</a:t>
            </a:r>
            <a:r>
              <a:rPr lang="fr-FR" b="1" dirty="0" smtClean="0"/>
              <a:t> in </a:t>
            </a:r>
            <a:r>
              <a:rPr lang="fr-FR" b="1" dirty="0" err="1" smtClean="0"/>
              <a:t>several</a:t>
            </a:r>
            <a:r>
              <a:rPr lang="fr-FR" b="1" dirty="0" smtClean="0"/>
              <a:t> </a:t>
            </a:r>
            <a:r>
              <a:rPr lang="fr-FR" b="1" dirty="0" err="1" smtClean="0"/>
              <a:t>experiments</a:t>
            </a:r>
            <a:r>
              <a:rPr lang="fr-FR" b="1" dirty="0" smtClean="0"/>
              <a:t> </a:t>
            </a:r>
            <a:br>
              <a:rPr lang="fr-FR" b="1" dirty="0" smtClean="0"/>
            </a:br>
            <a:r>
              <a:rPr lang="fr-FR" b="1" dirty="0" smtClean="0"/>
              <a:t>                            </a:t>
            </a:r>
            <a:r>
              <a:rPr lang="fr-FR" b="1" dirty="0" err="1" smtClean="0"/>
              <a:t>can</a:t>
            </a:r>
            <a:r>
              <a:rPr lang="fr-FR" b="1" dirty="0" smtClean="0"/>
              <a:t> </a:t>
            </a:r>
            <a:r>
              <a:rPr lang="fr-FR" b="1" dirty="0" err="1" smtClean="0"/>
              <a:t>reveal</a:t>
            </a:r>
            <a:r>
              <a:rPr lang="fr-FR" b="1" dirty="0" smtClean="0"/>
              <a:t> </a:t>
            </a:r>
            <a:r>
              <a:rPr lang="fr-FR" b="1" dirty="0" err="1" smtClean="0"/>
              <a:t>overlooked</a:t>
            </a:r>
            <a:r>
              <a:rPr lang="fr-FR" b="1" dirty="0" smtClean="0"/>
              <a:t> sources of </a:t>
            </a:r>
            <a:r>
              <a:rPr lang="fr-FR" b="1" dirty="0" err="1" smtClean="0"/>
              <a:t>errors</a:t>
            </a:r>
            <a:r>
              <a:rPr lang="fr-FR" b="1" dirty="0" smtClean="0"/>
              <a:t>.   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endParaRPr lang="fr-FR" b="1" dirty="0" smtClean="0"/>
          </a:p>
          <a:p>
            <a:r>
              <a:rPr lang="fr-FR" b="1" dirty="0"/>
              <a:t> </a:t>
            </a:r>
            <a:r>
              <a:rPr lang="fr-FR" b="1" dirty="0" smtClean="0"/>
              <a:t>                       -- in </a:t>
            </a:r>
            <a:r>
              <a:rPr lang="fr-FR" b="1" dirty="0" err="1" smtClean="0"/>
              <a:t>this</a:t>
            </a:r>
            <a:r>
              <a:rPr lang="fr-FR" b="1" dirty="0" smtClean="0"/>
              <a:t> </a:t>
            </a:r>
            <a:r>
              <a:rPr lang="fr-FR" b="1" dirty="0" err="1" smtClean="0"/>
              <a:t>context</a:t>
            </a:r>
            <a:r>
              <a:rPr lang="fr-FR" b="1" dirty="0" smtClean="0"/>
              <a:t> a </a:t>
            </a:r>
            <a:r>
              <a:rPr lang="fr-FR" b="1" dirty="0" err="1" smtClean="0"/>
              <a:t>given</a:t>
            </a:r>
            <a:r>
              <a:rPr lang="fr-FR" b="1" dirty="0" smtClean="0"/>
              <a:t> </a:t>
            </a:r>
            <a:r>
              <a:rPr lang="fr-FR" b="1" dirty="0" err="1" smtClean="0"/>
              <a:t>amount</a:t>
            </a:r>
            <a:r>
              <a:rPr lang="fr-FR" b="1" dirty="0" smtClean="0"/>
              <a:t> of </a:t>
            </a:r>
            <a:r>
              <a:rPr lang="fr-FR" b="1" dirty="0" err="1" smtClean="0"/>
              <a:t>luminosity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better</a:t>
            </a:r>
            <a:r>
              <a:rPr lang="fr-FR" b="1" dirty="0" smtClean="0"/>
              <a:t> </a:t>
            </a:r>
            <a:r>
              <a:rPr lang="fr-FR" b="1" dirty="0" err="1" smtClean="0"/>
              <a:t>used</a:t>
            </a:r>
            <a:r>
              <a:rPr lang="fr-FR" b="1" dirty="0" smtClean="0"/>
              <a:t> in four detectors </a:t>
            </a:r>
            <a:r>
              <a:rPr lang="fr-FR" b="1" dirty="0" err="1" smtClean="0"/>
              <a:t>than</a:t>
            </a:r>
            <a:r>
              <a:rPr lang="fr-FR" b="1" dirty="0" smtClean="0"/>
              <a:t> in one or </a:t>
            </a:r>
            <a:r>
              <a:rPr lang="fr-FR" b="1" dirty="0" err="1" smtClean="0"/>
              <a:t>even</a:t>
            </a:r>
            <a:r>
              <a:rPr lang="fr-FR" b="1" dirty="0" smtClean="0"/>
              <a:t> </a:t>
            </a:r>
            <a:r>
              <a:rPr lang="fr-FR" b="1" dirty="0" err="1" smtClean="0"/>
              <a:t>two</a:t>
            </a:r>
            <a:r>
              <a:rPr lang="fr-FR" b="1" dirty="0" smtClean="0"/>
              <a:t>. </a:t>
            </a:r>
            <a:br>
              <a:rPr lang="fr-FR" b="1" dirty="0" smtClean="0"/>
            </a:br>
            <a:r>
              <a:rPr lang="fr-FR" b="1" dirty="0" smtClean="0"/>
              <a:t>                                 (and </a:t>
            </a:r>
            <a:r>
              <a:rPr lang="fr-FR" b="1" dirty="0" err="1" smtClean="0"/>
              <a:t>even</a:t>
            </a:r>
            <a:r>
              <a:rPr lang="fr-FR" b="1" dirty="0" smtClean="0"/>
              <a:t> </a:t>
            </a:r>
            <a:r>
              <a:rPr lang="fr-FR" b="1" dirty="0" err="1" smtClean="0"/>
              <a:t>better</a:t>
            </a:r>
            <a:r>
              <a:rPr lang="fr-FR" b="1" dirty="0" smtClean="0"/>
              <a:t> of course if more </a:t>
            </a:r>
            <a:r>
              <a:rPr lang="fr-FR" b="1" dirty="0" err="1" smtClean="0"/>
              <a:t>experiments</a:t>
            </a:r>
            <a:r>
              <a:rPr lang="fr-FR" b="1" dirty="0" smtClean="0"/>
              <a:t> </a:t>
            </a:r>
            <a:r>
              <a:rPr lang="fr-FR" b="1" dirty="0" err="1" smtClean="0"/>
              <a:t>means</a:t>
            </a:r>
            <a:r>
              <a:rPr lang="fr-FR" b="1" dirty="0" smtClean="0"/>
              <a:t> more </a:t>
            </a:r>
            <a:r>
              <a:rPr lang="fr-FR" b="1" dirty="0" err="1" smtClean="0"/>
              <a:t>statistics</a:t>
            </a:r>
            <a:r>
              <a:rPr lang="fr-FR" b="1" dirty="0" smtClean="0"/>
              <a:t>!)  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                          -- a single </a:t>
            </a:r>
            <a:r>
              <a:rPr lang="fr-FR" b="1" dirty="0" err="1" smtClean="0"/>
              <a:t>experiment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quite</a:t>
            </a:r>
            <a:r>
              <a:rPr lang="fr-FR" b="1" dirty="0" smtClean="0"/>
              <a:t> </a:t>
            </a:r>
            <a:r>
              <a:rPr lang="fr-FR" b="1" dirty="0" err="1" smtClean="0"/>
              <a:t>vulnerable</a:t>
            </a:r>
            <a:r>
              <a:rPr lang="fr-FR" b="1" dirty="0" smtClean="0"/>
              <a:t> to </a:t>
            </a:r>
            <a:r>
              <a:rPr lang="fr-FR" b="1" dirty="0" err="1" smtClean="0"/>
              <a:t>unforeseen</a:t>
            </a:r>
            <a:r>
              <a:rPr lang="fr-FR" b="1" dirty="0" smtClean="0"/>
              <a:t> </a:t>
            </a:r>
            <a:r>
              <a:rPr lang="fr-FR" b="1" dirty="0" err="1" smtClean="0"/>
              <a:t>effects</a:t>
            </a:r>
            <a:endParaRPr lang="fr-FR" b="1" dirty="0" smtClean="0"/>
          </a:p>
          <a:p>
            <a:r>
              <a:rPr lang="fr-FR" b="1" dirty="0"/>
              <a:t> </a:t>
            </a:r>
            <a:r>
              <a:rPr lang="fr-FR" b="1" dirty="0" smtClean="0"/>
              <a:t>                                -- </a:t>
            </a:r>
            <a:r>
              <a:rPr lang="fr-FR" b="1" dirty="0" err="1" smtClean="0"/>
              <a:t>comparison</a:t>
            </a:r>
            <a:r>
              <a:rPr lang="fr-FR" b="1" dirty="0" smtClean="0"/>
              <a:t> </a:t>
            </a:r>
            <a:r>
              <a:rPr lang="fr-FR" b="1" dirty="0" err="1" smtClean="0"/>
              <a:t>between</a:t>
            </a:r>
            <a:r>
              <a:rPr lang="fr-FR" b="1" dirty="0" smtClean="0"/>
              <a:t> </a:t>
            </a:r>
            <a:r>
              <a:rPr lang="fr-FR" b="1" dirty="0" err="1" smtClean="0"/>
              <a:t>two</a:t>
            </a:r>
            <a:r>
              <a:rPr lang="fr-FR" b="1" dirty="0" smtClean="0"/>
              <a:t> </a:t>
            </a:r>
            <a:r>
              <a:rPr lang="fr-FR" b="1" dirty="0" err="1" smtClean="0"/>
              <a:t>experiments</a:t>
            </a:r>
            <a:r>
              <a:rPr lang="fr-FR" b="1" dirty="0" smtClean="0"/>
              <a:t> </a:t>
            </a:r>
            <a:r>
              <a:rPr lang="fr-FR" b="1" dirty="0" err="1" smtClean="0"/>
              <a:t>can</a:t>
            </a:r>
            <a:r>
              <a:rPr lang="fr-FR" b="1" dirty="0" smtClean="0"/>
              <a:t> </a:t>
            </a:r>
            <a:r>
              <a:rPr lang="fr-FR" b="1" dirty="0" err="1" smtClean="0"/>
              <a:t>detect</a:t>
            </a:r>
            <a:r>
              <a:rPr lang="fr-FR" b="1" dirty="0" smtClean="0"/>
              <a:t> </a:t>
            </a:r>
            <a:r>
              <a:rPr lang="fr-FR" b="1" dirty="0" err="1" smtClean="0"/>
              <a:t>inconsistencies</a:t>
            </a:r>
            <a:r>
              <a:rPr lang="fr-FR" b="1" dirty="0" smtClean="0"/>
              <a:t> at </a:t>
            </a:r>
            <a:r>
              <a:rPr lang="fr-FR" b="1" dirty="0" err="1" smtClean="0"/>
              <a:t>level</a:t>
            </a:r>
            <a:r>
              <a:rPr lang="fr-FR" b="1" dirty="0" smtClean="0"/>
              <a:t> of &gt; (</a:t>
            </a:r>
            <a:r>
              <a:rPr lang="fr-FR" b="1" dirty="0" err="1" smtClean="0"/>
              <a:t>exp</a:t>
            </a:r>
            <a:r>
              <a:rPr lang="fr-FR" b="1" dirty="0" smtClean="0"/>
              <a:t>. </a:t>
            </a:r>
            <a:r>
              <a:rPr lang="fr-FR" b="1" dirty="0" err="1" smtClean="0"/>
              <a:t>error</a:t>
            </a:r>
            <a:r>
              <a:rPr lang="fr-FR" b="1" dirty="0" smtClean="0"/>
              <a:t> *</a:t>
            </a:r>
            <a:r>
              <a:rPr lang="en-CH" b="1" dirty="0" smtClean="0">
                <a:sym typeface="Symbol" panose="05050102010706020507" pitchFamily="18" charset="2"/>
              </a:rPr>
              <a:t></a:t>
            </a:r>
            <a:r>
              <a:rPr lang="en-US" b="1" dirty="0" smtClean="0">
                <a:sym typeface="Symbol" panose="05050102010706020507" pitchFamily="18" charset="2"/>
              </a:rPr>
              <a:t>2</a:t>
            </a:r>
            <a:r>
              <a:rPr lang="en-US" b="1" dirty="0" smtClean="0">
                <a:sym typeface="Symbol" panose="05050102010706020507" pitchFamily="18" charset="2"/>
              </a:rPr>
              <a:t>) </a:t>
            </a:r>
            <a:endParaRPr lang="en-US" b="1" dirty="0" smtClean="0">
              <a:sym typeface="Symbol" panose="05050102010706020507" pitchFamily="18" charset="2"/>
            </a:endParaRPr>
          </a:p>
          <a:p>
            <a:r>
              <a:rPr lang="en-US" b="1" dirty="0">
                <a:sym typeface="Symbol" panose="05050102010706020507" pitchFamily="18" charset="2"/>
              </a:rPr>
              <a:t> </a:t>
            </a:r>
            <a:r>
              <a:rPr lang="en-US" b="1" dirty="0" smtClean="0">
                <a:sym typeface="Symbol" panose="05050102010706020507" pitchFamily="18" charset="2"/>
              </a:rPr>
              <a:t>                                               consistency can still happen ‘by chance’.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comparison is poor measurement of systematics.</a:t>
            </a:r>
          </a:p>
          <a:p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                                -- such </a:t>
            </a:r>
            <a:r>
              <a:rPr lang="en-US" b="1" dirty="0" smtClean="0">
                <a:sym typeface="Wingdings" panose="05000000000000000000" pitchFamily="2" charset="2"/>
              </a:rPr>
              <a:t>bad luck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is </a:t>
            </a:r>
            <a:r>
              <a:rPr lang="en-US" b="1" dirty="0" smtClean="0">
                <a:sym typeface="Wingdings" panose="05000000000000000000" pitchFamily="2" charset="2"/>
              </a:rPr>
              <a:t>much less likely </a:t>
            </a:r>
            <a:r>
              <a:rPr lang="en-US" b="1" dirty="0" smtClean="0">
                <a:sym typeface="Wingdings" panose="05000000000000000000" pitchFamily="2" charset="2"/>
              </a:rPr>
              <a:t>in the case of four </a:t>
            </a:r>
            <a:r>
              <a:rPr lang="en-US" b="1" dirty="0" smtClean="0">
                <a:sym typeface="Wingdings" panose="05000000000000000000" pitchFamily="2" charset="2"/>
              </a:rPr>
              <a:t>experiments </a:t>
            </a:r>
          </a:p>
          <a:p>
            <a:endParaRPr lang="en-US" b="1" baseline="30000" dirty="0">
              <a:sym typeface="Symbol" panose="05050102010706020507" pitchFamily="18" charset="2"/>
            </a:endParaRPr>
          </a:p>
          <a:p>
            <a:r>
              <a:rPr lang="en-US" b="1" dirty="0" smtClean="0">
                <a:sym typeface="Wingdings" panose="05000000000000000000" pitchFamily="2" charset="2"/>
              </a:rPr>
              <a:t>C. </a:t>
            </a:r>
            <a:r>
              <a:rPr lang="en-US" b="1" dirty="0">
                <a:sym typeface="Wingdings" panose="05000000000000000000" pitchFamily="2" charset="2"/>
              </a:rPr>
              <a:t>D</a:t>
            </a:r>
            <a:r>
              <a:rPr lang="en-US" b="1" dirty="0" smtClean="0">
                <a:sym typeface="Wingdings" panose="05000000000000000000" pitchFamily="2" charset="2"/>
              </a:rPr>
              <a:t>etector requirements for the precision measurements are new </a:t>
            </a:r>
            <a:r>
              <a:rPr lang="en-US" b="1" dirty="0" err="1" smtClean="0">
                <a:sym typeface="Wingdings" panose="05000000000000000000" pitchFamily="2" charset="2"/>
              </a:rPr>
              <a:t>wrt</a:t>
            </a:r>
            <a:r>
              <a:rPr lang="en-US" b="1" dirty="0" smtClean="0">
                <a:sym typeface="Wingdings" panose="05000000000000000000" pitchFamily="2" charset="2"/>
              </a:rPr>
              <a:t> those at Higgs and top  energies</a:t>
            </a:r>
          </a:p>
          <a:p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                      -- fiducials must be known to O(10</a:t>
            </a:r>
            <a:r>
              <a:rPr lang="en-US" b="1" baseline="30000" dirty="0" smtClean="0">
                <a:sym typeface="Wingdings" panose="05000000000000000000" pitchFamily="2" charset="2"/>
              </a:rPr>
              <a:t>-5</a:t>
            </a:r>
            <a:r>
              <a:rPr lang="en-US" b="1" dirty="0" smtClean="0">
                <a:sym typeface="Wingdings" panose="05000000000000000000" pitchFamily="2" charset="2"/>
              </a:rPr>
              <a:t>) level</a:t>
            </a:r>
          </a:p>
          <a:p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                      -- magnetic field and energy calibrations must be very stable 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                      -- ... ...</a:t>
            </a:r>
            <a:endParaRPr lang="en-US" b="1" dirty="0" smtClean="0">
              <a:sym typeface="Wingdings" panose="05000000000000000000" pitchFamily="2" charset="2"/>
            </a:endParaRPr>
          </a:p>
          <a:p>
            <a:r>
              <a:rPr lang="en-US" b="1" dirty="0" smtClean="0">
                <a:sym typeface="Wingdings" panose="05000000000000000000" pitchFamily="2" charset="2"/>
              </a:rPr>
              <a:t>                       </a:t>
            </a:r>
            <a:r>
              <a:rPr lang="fr-FR" dirty="0" smtClean="0"/>
              <a:t>                        </a:t>
            </a:r>
            <a:endParaRPr lang="fr-FR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35B45-C9AD-4DBF-BBF9-33FA5D9749EA}" type="datetime1">
              <a:rPr lang="en-US" smtClean="0"/>
              <a:t>3/3/2021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6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170" y="527538"/>
            <a:ext cx="4067908" cy="3657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516" y="2844800"/>
            <a:ext cx="3706000" cy="30988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68758" y="4290648"/>
            <a:ext cx="545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91.180</a:t>
            </a:r>
            <a:endParaRPr lang="fr-FR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2872141" y="4290648"/>
            <a:ext cx="545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91.190</a:t>
            </a:r>
            <a:endParaRPr lang="fr-FR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3516910" y="4302371"/>
            <a:ext cx="545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91.200</a:t>
            </a:r>
            <a:endParaRPr lang="fr-FR" sz="10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735009" y="1324708"/>
            <a:ext cx="936000" cy="93785"/>
            <a:chOff x="4314093" y="644769"/>
            <a:chExt cx="504000" cy="93785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4314093" y="691661"/>
              <a:ext cx="504000" cy="0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4513385" y="644769"/>
              <a:ext cx="82062" cy="9378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85435" y="4290648"/>
            <a:ext cx="545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91.160</a:t>
            </a:r>
            <a:endParaRPr lang="fr-FR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1547435" y="4302371"/>
            <a:ext cx="545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91.170</a:t>
            </a:r>
            <a:endParaRPr lang="fr-FR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46894" y="1195754"/>
            <a:ext cx="85792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L3</a:t>
            </a:r>
          </a:p>
          <a:p>
            <a:endParaRPr lang="fr-FR" dirty="0"/>
          </a:p>
          <a:p>
            <a:r>
              <a:rPr lang="fr-FR" dirty="0" smtClean="0"/>
              <a:t>ALEPH</a:t>
            </a:r>
          </a:p>
          <a:p>
            <a:endParaRPr lang="fr-FR" dirty="0"/>
          </a:p>
          <a:p>
            <a:r>
              <a:rPr lang="fr-FR" dirty="0" smtClean="0"/>
              <a:t>OPAL</a:t>
            </a:r>
          </a:p>
          <a:p>
            <a:endParaRPr lang="fr-FR" dirty="0"/>
          </a:p>
          <a:p>
            <a:r>
              <a:rPr lang="fr-FR" dirty="0" smtClean="0"/>
              <a:t>DELPHI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761993" y="2450124"/>
            <a:ext cx="936000" cy="93785"/>
            <a:chOff x="4314093" y="644769"/>
            <a:chExt cx="504000" cy="93785"/>
          </a:xfrm>
        </p:grpSpPr>
        <p:cxnSp>
          <p:nvCxnSpPr>
            <p:cNvPr id="27" name="Straight Arrow Connector 26"/>
            <p:cNvCxnSpPr/>
            <p:nvPr/>
          </p:nvCxnSpPr>
          <p:spPr>
            <a:xfrm flipH="1">
              <a:off x="4314093" y="691661"/>
              <a:ext cx="504000" cy="0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4513385" y="644769"/>
              <a:ext cx="82062" cy="9378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590794" y="1875691"/>
            <a:ext cx="936000" cy="93785"/>
            <a:chOff x="4314093" y="644769"/>
            <a:chExt cx="504000" cy="93785"/>
          </a:xfrm>
        </p:grpSpPr>
        <p:cxnSp>
          <p:nvCxnSpPr>
            <p:cNvPr id="30" name="Straight Arrow Connector 29"/>
            <p:cNvCxnSpPr/>
            <p:nvPr/>
          </p:nvCxnSpPr>
          <p:spPr>
            <a:xfrm flipH="1">
              <a:off x="4314093" y="691661"/>
              <a:ext cx="504000" cy="0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4513385" y="644769"/>
              <a:ext cx="82062" cy="9378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461840" y="2872151"/>
            <a:ext cx="936000" cy="93785"/>
            <a:chOff x="4314093" y="644769"/>
            <a:chExt cx="504000" cy="93785"/>
          </a:xfrm>
        </p:grpSpPr>
        <p:cxnSp>
          <p:nvCxnSpPr>
            <p:cNvPr id="33" name="Straight Arrow Connector 32"/>
            <p:cNvCxnSpPr/>
            <p:nvPr/>
          </p:nvCxnSpPr>
          <p:spPr>
            <a:xfrm flipH="1">
              <a:off x="4314093" y="691661"/>
              <a:ext cx="504000" cy="0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/>
            <p:cNvSpPr/>
            <p:nvPr/>
          </p:nvSpPr>
          <p:spPr>
            <a:xfrm>
              <a:off x="4513385" y="644769"/>
              <a:ext cx="82062" cy="9378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133588" y="1336432"/>
            <a:ext cx="1885567" cy="1676397"/>
            <a:chOff x="2133588" y="1336432"/>
            <a:chExt cx="1885567" cy="1676397"/>
          </a:xfrm>
        </p:grpSpPr>
        <p:cxnSp>
          <p:nvCxnSpPr>
            <p:cNvPr id="36" name="Straight Arrow Connector 35"/>
            <p:cNvCxnSpPr/>
            <p:nvPr/>
          </p:nvCxnSpPr>
          <p:spPr>
            <a:xfrm flipH="1">
              <a:off x="3083155" y="1383324"/>
              <a:ext cx="936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3453269" y="1336432"/>
              <a:ext cx="152401" cy="93785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H="1">
              <a:off x="2133588" y="2497017"/>
              <a:ext cx="936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2503702" y="2450125"/>
              <a:ext cx="152401" cy="93785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H="1">
              <a:off x="2625964" y="1969476"/>
              <a:ext cx="936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2996078" y="1922584"/>
              <a:ext cx="152401" cy="93785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H="1">
              <a:off x="2426674" y="2965936"/>
              <a:ext cx="936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2820232" y="2919044"/>
              <a:ext cx="152401" cy="93785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331630" y="149933"/>
            <a:ext cx="6811201" cy="3087705"/>
            <a:chOff x="4331630" y="149933"/>
            <a:chExt cx="6811201" cy="308770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31630" y="1627438"/>
              <a:ext cx="6811201" cy="1610200"/>
            </a:xfrm>
            <a:prstGeom prst="rect">
              <a:avLst/>
            </a:prstGeom>
          </p:spPr>
        </p:pic>
        <p:grpSp>
          <p:nvGrpSpPr>
            <p:cNvPr id="50" name="Group 49"/>
            <p:cNvGrpSpPr/>
            <p:nvPr/>
          </p:nvGrpSpPr>
          <p:grpSpPr>
            <a:xfrm>
              <a:off x="4466492" y="149933"/>
              <a:ext cx="5967047" cy="1567770"/>
              <a:chOff x="4466492" y="138210"/>
              <a:chExt cx="5967047" cy="1567770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4466492" y="539261"/>
                <a:ext cx="1781908" cy="1077218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 err="1"/>
                  <a:t>E</a:t>
                </a:r>
                <a:r>
                  <a:rPr lang="fr-FR" sz="1600" dirty="0" err="1" smtClean="0"/>
                  <a:t>ffect</a:t>
                </a:r>
                <a:r>
                  <a:rPr lang="fr-FR" sz="1600" dirty="0" smtClean="0"/>
                  <a:t> of RF phases and voltages  </a:t>
                </a:r>
                <a:r>
                  <a:rPr lang="fr-FR" sz="1600" dirty="0" err="1" smtClean="0"/>
                  <a:t>discovered</a:t>
                </a:r>
                <a:r>
                  <a:rPr lang="fr-FR" sz="1600" dirty="0" smtClean="0"/>
                  <a:t> </a:t>
                </a:r>
              </a:p>
              <a:p>
                <a:r>
                  <a:rPr lang="fr-FR" sz="1600" dirty="0" err="1" smtClean="0"/>
                  <a:t>after</a:t>
                </a:r>
                <a:r>
                  <a:rPr lang="fr-FR" sz="1600" dirty="0" smtClean="0"/>
                  <a:t> the </a:t>
                </a:r>
                <a:r>
                  <a:rPr lang="fr-FR" sz="1600" dirty="0" err="1" smtClean="0"/>
                  <a:t>fact</a:t>
                </a:r>
                <a:r>
                  <a:rPr lang="fr-FR" sz="1600" dirty="0" smtClean="0"/>
                  <a:t>!</a:t>
                </a:r>
                <a:endParaRPr lang="fr-FR" sz="1400" dirty="0"/>
              </a:p>
            </p:txBody>
          </p:sp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41539" y="138210"/>
                <a:ext cx="4092000" cy="1567770"/>
              </a:xfrm>
              <a:prstGeom prst="rect">
                <a:avLst/>
              </a:prstGeom>
            </p:spPr>
          </p:pic>
        </p:grpSp>
      </p:grpSp>
      <p:sp>
        <p:nvSpPr>
          <p:cNvPr id="52" name="TextBox 51"/>
          <p:cNvSpPr txBox="1"/>
          <p:nvPr/>
        </p:nvSpPr>
        <p:spPr>
          <a:xfrm>
            <a:off x="0" y="4525109"/>
            <a:ext cx="49085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??.... ... .... ??</a:t>
            </a:r>
          </a:p>
          <a:p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preparing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the 1991 scan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Moriond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1992</a:t>
            </a:r>
          </a:p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G.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Quast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from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OPAL (+M.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Hildreth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&amp;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others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noticed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this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discrepancy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started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investigation</a:t>
            </a:r>
          </a:p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within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the LEP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energy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calibration WG.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9378461" y="3223846"/>
            <a:ext cx="2717924" cy="286232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THIS </a:t>
            </a:r>
            <a:r>
              <a:rPr lang="fr-FR" b="1" dirty="0" err="1" smtClean="0"/>
              <a:t>could</a:t>
            </a:r>
            <a:r>
              <a:rPr lang="fr-FR" b="1" dirty="0" smtClean="0"/>
              <a:t> have </a:t>
            </a:r>
            <a:r>
              <a:rPr lang="fr-FR" b="1" dirty="0" err="1" smtClean="0"/>
              <a:t>remained</a:t>
            </a:r>
            <a:r>
              <a:rPr lang="fr-FR" b="1" dirty="0" smtClean="0"/>
              <a:t> </a:t>
            </a:r>
          </a:p>
          <a:p>
            <a:r>
              <a:rPr lang="fr-FR" b="1" dirty="0" err="1" smtClean="0"/>
              <a:t>unnoticed</a:t>
            </a:r>
            <a:r>
              <a:rPr lang="fr-FR" b="1" dirty="0" smtClean="0"/>
              <a:t> for a long time</a:t>
            </a:r>
          </a:p>
          <a:p>
            <a:r>
              <a:rPr lang="fr-FR" b="1" dirty="0" smtClean="0"/>
              <a:t>(or </a:t>
            </a:r>
            <a:r>
              <a:rPr lang="fr-FR" b="1" dirty="0" err="1" smtClean="0"/>
              <a:t>forever</a:t>
            </a:r>
            <a:r>
              <a:rPr lang="fr-FR" b="1" dirty="0" smtClean="0"/>
              <a:t>)</a:t>
            </a:r>
          </a:p>
          <a:p>
            <a:r>
              <a:rPr lang="fr-FR" b="1" dirty="0" smtClean="0"/>
              <a:t>if </a:t>
            </a:r>
            <a:r>
              <a:rPr lang="fr-FR" b="1" dirty="0" err="1" smtClean="0"/>
              <a:t>there</a:t>
            </a:r>
            <a:r>
              <a:rPr lang="fr-FR" b="1" dirty="0" smtClean="0"/>
              <a:t> </a:t>
            </a:r>
            <a:r>
              <a:rPr lang="fr-FR" b="1" dirty="0" err="1" smtClean="0"/>
              <a:t>had</a:t>
            </a:r>
            <a:r>
              <a:rPr lang="fr-FR" b="1" dirty="0" smtClean="0"/>
              <a:t> been </a:t>
            </a:r>
            <a:r>
              <a:rPr lang="fr-FR" b="1" dirty="0" err="1" smtClean="0"/>
              <a:t>only</a:t>
            </a:r>
            <a:r>
              <a:rPr lang="fr-FR" b="1" dirty="0" smtClean="0"/>
              <a:t> </a:t>
            </a:r>
          </a:p>
          <a:p>
            <a:endParaRPr lang="fr-FR" b="1" dirty="0" smtClean="0"/>
          </a:p>
          <a:p>
            <a:r>
              <a:rPr lang="fr-FR" b="1" dirty="0" smtClean="0"/>
              <a:t>ALEPH and DELPHI </a:t>
            </a:r>
            <a:endParaRPr lang="fr-FR" b="1" dirty="0"/>
          </a:p>
          <a:p>
            <a:r>
              <a:rPr lang="fr-FR" b="1" dirty="0" smtClean="0"/>
              <a:t>-- or </a:t>
            </a:r>
            <a:r>
              <a:rPr lang="en-CH" b="1" dirty="0" smtClean="0"/>
              <a:t>–</a:t>
            </a:r>
            <a:r>
              <a:rPr lang="fr-FR" b="1" dirty="0" smtClean="0"/>
              <a:t> </a:t>
            </a:r>
            <a:endParaRPr lang="fr-FR" b="1" dirty="0"/>
          </a:p>
          <a:p>
            <a:r>
              <a:rPr lang="fr-FR" b="1" dirty="0" smtClean="0"/>
              <a:t>OPAL and L3</a:t>
            </a:r>
          </a:p>
          <a:p>
            <a:endParaRPr lang="fr-FR" b="1" dirty="0"/>
          </a:p>
          <a:p>
            <a:r>
              <a:rPr lang="fr-FR" b="1" dirty="0" err="1" smtClean="0"/>
              <a:t>around</a:t>
            </a:r>
            <a:r>
              <a:rPr lang="fr-FR" b="1" dirty="0" smtClean="0"/>
              <a:t> the ring! </a:t>
            </a:r>
            <a:endParaRPr lang="fr-FR" b="1" dirty="0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54076" y="175656"/>
            <a:ext cx="1909200" cy="129333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83031" y="336266"/>
            <a:ext cx="1763492" cy="250872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703385" y="187568"/>
            <a:ext cx="2477730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Z mass </a:t>
            </a:r>
            <a:r>
              <a:rPr lang="fr-FR" dirty="0" err="1" smtClean="0"/>
              <a:t>from</a:t>
            </a:r>
            <a:r>
              <a:rPr lang="fr-FR" dirty="0" smtClean="0"/>
              <a:t> 1991 Z scan</a:t>
            </a:r>
            <a:endParaRPr lang="fr-FR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357C2-CF0A-45F6-886A-F5BBC9312C75}" type="datetime1">
              <a:rPr lang="en-US" smtClean="0"/>
              <a:t>3/3/2021</a:t>
            </a:fld>
            <a:endParaRPr lang="fr-FR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enabling 4 IP at FCC-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13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123933" y="6463268"/>
            <a:ext cx="1198494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This </a:t>
            </a:r>
            <a:r>
              <a:rPr lang="fr-FR" b="1" dirty="0" err="1" smtClean="0"/>
              <a:t>illustrates</a:t>
            </a:r>
            <a:r>
              <a:rPr lang="fr-FR" b="1" dirty="0" smtClean="0"/>
              <a:t> the </a:t>
            </a:r>
            <a:r>
              <a:rPr lang="fr-FR" b="1" dirty="0" err="1" smtClean="0"/>
              <a:t>competitive</a:t>
            </a:r>
            <a:r>
              <a:rPr lang="fr-FR" b="1" dirty="0" smtClean="0"/>
              <a:t> collaboration </a:t>
            </a:r>
            <a:r>
              <a:rPr lang="fr-FR" b="1" dirty="0" err="1" smtClean="0"/>
              <a:t>between</a:t>
            </a:r>
            <a:r>
              <a:rPr lang="fr-FR" b="1" dirty="0" smtClean="0"/>
              <a:t> the four LEP </a:t>
            </a:r>
            <a:r>
              <a:rPr lang="fr-FR" b="1" dirty="0" err="1" smtClean="0"/>
              <a:t>experiments</a:t>
            </a:r>
            <a:r>
              <a:rPr lang="fr-FR" b="1" dirty="0" smtClean="0"/>
              <a:t> and collaboration </a:t>
            </a:r>
            <a:r>
              <a:rPr lang="fr-FR" b="1" dirty="0" err="1" smtClean="0"/>
              <a:t>with</a:t>
            </a:r>
            <a:r>
              <a:rPr lang="fr-FR" b="1" dirty="0" smtClean="0"/>
              <a:t> the </a:t>
            </a:r>
            <a:r>
              <a:rPr lang="fr-FR" b="1" dirty="0" err="1" smtClean="0"/>
              <a:t>accelerator</a:t>
            </a:r>
            <a:r>
              <a:rPr lang="fr-FR" b="1" dirty="0" smtClean="0"/>
              <a:t> team </a:t>
            </a:r>
            <a:endParaRPr lang="fr-FR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725909" y="6094968"/>
            <a:ext cx="1067914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 err="1" smtClean="0"/>
              <a:t>Similar</a:t>
            </a:r>
            <a:r>
              <a:rPr lang="fr-FR" b="1" dirty="0" smtClean="0"/>
              <a:t> issues </a:t>
            </a:r>
            <a:r>
              <a:rPr lang="fr-FR" b="1" dirty="0" err="1" smtClean="0"/>
              <a:t>could</a:t>
            </a:r>
            <a:r>
              <a:rPr lang="fr-FR" b="1" dirty="0"/>
              <a:t> </a:t>
            </a:r>
            <a:r>
              <a:rPr lang="fr-FR" b="1" dirty="0" err="1" smtClean="0"/>
              <a:t>occur</a:t>
            </a:r>
            <a:r>
              <a:rPr lang="fr-FR" b="1" dirty="0" smtClean="0"/>
              <a:t> in a 2IP machine in case of </a:t>
            </a:r>
            <a:r>
              <a:rPr lang="fr-FR" b="1" dirty="0" err="1" smtClean="0"/>
              <a:t>unexpected</a:t>
            </a:r>
            <a:r>
              <a:rPr lang="fr-FR" b="1" dirty="0" smtClean="0"/>
              <a:t> </a:t>
            </a:r>
            <a:r>
              <a:rPr lang="fr-FR" b="1" dirty="0" err="1" smtClean="0"/>
              <a:t>energy</a:t>
            </a:r>
            <a:r>
              <a:rPr lang="fr-FR" b="1" dirty="0" smtClean="0"/>
              <a:t> </a:t>
            </a:r>
            <a:r>
              <a:rPr lang="fr-FR" b="1" dirty="0" err="1" smtClean="0"/>
              <a:t>loss</a:t>
            </a:r>
            <a:r>
              <a:rPr lang="fr-FR" b="1" dirty="0" smtClean="0"/>
              <a:t> (</a:t>
            </a:r>
            <a:r>
              <a:rPr lang="fr-FR" b="1" dirty="0" err="1" smtClean="0"/>
              <a:t>impedance</a:t>
            </a:r>
            <a:r>
              <a:rPr lang="fr-FR" b="1" dirty="0" smtClean="0"/>
              <a:t>) in one of the rings. 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68727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8" grpId="0" animBg="1"/>
      <p:bldP spid="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24301" y="162169"/>
            <a:ext cx="5631413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800" b="1" dirty="0" err="1"/>
              <a:t>P</a:t>
            </a:r>
            <a:r>
              <a:rPr lang="fr-FR" sz="2800" b="1" dirty="0" err="1" smtClean="0"/>
              <a:t>recision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measurements</a:t>
            </a:r>
            <a:r>
              <a:rPr lang="fr-FR" sz="2800" b="1" dirty="0" smtClean="0"/>
              <a:t> -- </a:t>
            </a:r>
            <a:r>
              <a:rPr lang="fr-FR" sz="2800" b="1" dirty="0" err="1" smtClean="0"/>
              <a:t>examples</a:t>
            </a:r>
            <a:endParaRPr lang="fr-FR" sz="28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93999" y="1538281"/>
            <a:ext cx="11898001" cy="28623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err="1"/>
              <a:t>M</a:t>
            </a:r>
            <a:r>
              <a:rPr lang="fr-FR" b="1" dirty="0" err="1" smtClean="0"/>
              <a:t>any</a:t>
            </a:r>
            <a:r>
              <a:rPr lang="fr-FR" b="1" dirty="0" smtClean="0"/>
              <a:t> key </a:t>
            </a:r>
            <a:r>
              <a:rPr lang="fr-FR" b="1" dirty="0" err="1" smtClean="0"/>
              <a:t>measurements</a:t>
            </a:r>
            <a:r>
              <a:rPr lang="fr-FR" b="1" dirty="0" smtClean="0"/>
              <a:t> lead </a:t>
            </a:r>
            <a:r>
              <a:rPr lang="fr-FR" b="1" dirty="0" smtClean="0"/>
              <a:t>to </a:t>
            </a:r>
            <a:r>
              <a:rPr lang="fr-FR" b="1" dirty="0" smtClean="0"/>
              <a:t>new detector </a:t>
            </a:r>
            <a:r>
              <a:rPr lang="fr-FR" b="1" dirty="0" err="1" smtClean="0"/>
              <a:t>systematics</a:t>
            </a:r>
            <a:r>
              <a:rPr lang="fr-FR" b="1" dirty="0" smtClean="0"/>
              <a:t>. </a:t>
            </a:r>
            <a:r>
              <a:rPr lang="fr-FR" b="1" dirty="0" err="1" smtClean="0"/>
              <a:t>Three</a:t>
            </a:r>
            <a:r>
              <a:rPr lang="fr-FR" b="1" dirty="0" smtClean="0"/>
              <a:t> </a:t>
            </a:r>
            <a:r>
              <a:rPr lang="fr-FR" b="1" dirty="0" err="1" smtClean="0"/>
              <a:t>examples</a:t>
            </a:r>
            <a:r>
              <a:rPr lang="fr-FR" b="1" dirty="0" smtClean="0"/>
              <a:t>:  </a:t>
            </a:r>
          </a:p>
          <a:p>
            <a:r>
              <a:rPr lang="fr-FR" dirty="0" smtClean="0">
                <a:sym typeface="Symbol" panose="05050102010706020507" pitchFamily="18" charset="2"/>
              </a:rPr>
              <a:t> </a:t>
            </a:r>
          </a:p>
          <a:p>
            <a:r>
              <a:rPr lang="fr-FR" b="1" dirty="0" smtClean="0">
                <a:sym typeface="Symbol" panose="05050102010706020507" pitchFamily="18" charset="2"/>
              </a:rPr>
              <a:t>-- </a:t>
            </a:r>
            <a:r>
              <a:rPr lang="fr-FR" b="1" dirty="0" err="1" smtClean="0">
                <a:sym typeface="Symbol" panose="05050102010706020507" pitchFamily="18" charset="2"/>
              </a:rPr>
              <a:t>R</a:t>
            </a:r>
            <a:r>
              <a:rPr lang="fr-FR" b="1" baseline="-25000" dirty="0" err="1" smtClean="0">
                <a:latin typeface="Script MT Bold" panose="03040602040607080904" pitchFamily="66" charset="0"/>
                <a:sym typeface="Symbol" panose="05050102010706020507" pitchFamily="18" charset="2"/>
              </a:rPr>
              <a:t>l</a:t>
            </a:r>
            <a:r>
              <a:rPr lang="fr-FR" b="1" dirty="0" smtClean="0">
                <a:sym typeface="Symbol" panose="05050102010706020507" pitchFamily="18" charset="2"/>
              </a:rPr>
              <a:t> (Z) </a:t>
            </a:r>
            <a:r>
              <a:rPr lang="en-CH" b="1" dirty="0" smtClean="0">
                <a:sym typeface="Symbol" panose="05050102010706020507" pitchFamily="18" charset="2"/>
              </a:rPr>
              <a:t></a:t>
            </a:r>
            <a:r>
              <a:rPr lang="en-US" b="1" dirty="0" smtClean="0">
                <a:sym typeface="Symbol" panose="05050102010706020507" pitchFamily="18" charset="2"/>
              </a:rPr>
              <a:t> </a:t>
            </a:r>
            <a:r>
              <a:rPr lang="en-CH" b="1" dirty="0" smtClean="0">
                <a:sym typeface="Symbol" panose="05050102010706020507" pitchFamily="18" charset="2"/>
              </a:rPr>
              <a:t></a:t>
            </a:r>
            <a:r>
              <a:rPr lang="en-US" b="1" baseline="-25000" dirty="0" smtClean="0">
                <a:sym typeface="Symbol" panose="05050102010706020507" pitchFamily="18" charset="2"/>
              </a:rPr>
              <a:t>Z</a:t>
            </a:r>
            <a:r>
              <a:rPr lang="en-CH" b="1" baseline="-25000" dirty="0" smtClean="0">
                <a:sym typeface="Symbol" panose="05050102010706020507" pitchFamily="18" charset="2"/>
              </a:rPr>
              <a:t></a:t>
            </a:r>
            <a:r>
              <a:rPr lang="en-US" b="1" baseline="-25000" dirty="0" smtClean="0">
                <a:sym typeface="Symbol" panose="05050102010706020507" pitchFamily="18" charset="2"/>
              </a:rPr>
              <a:t>had </a:t>
            </a:r>
            <a:r>
              <a:rPr lang="en-US" b="1" dirty="0" smtClean="0">
                <a:sym typeface="Symbol" panose="05050102010706020507" pitchFamily="18" charset="2"/>
              </a:rPr>
              <a:t>/</a:t>
            </a:r>
            <a:r>
              <a:rPr lang="en-CH" b="1" dirty="0" smtClean="0">
                <a:sym typeface="Symbol" panose="05050102010706020507" pitchFamily="18" charset="2"/>
              </a:rPr>
              <a:t> </a:t>
            </a:r>
            <a:r>
              <a:rPr lang="en-US" b="1" baseline="-25000" dirty="0" smtClean="0">
                <a:sym typeface="Symbol" panose="05050102010706020507" pitchFamily="18" charset="2"/>
              </a:rPr>
              <a:t>Z</a:t>
            </a:r>
            <a:r>
              <a:rPr lang="en-CH" b="1" baseline="-25000" dirty="0" smtClean="0">
                <a:sym typeface="Symbol" panose="05050102010706020507" pitchFamily="18" charset="2"/>
              </a:rPr>
              <a:t></a:t>
            </a:r>
            <a:r>
              <a:rPr lang="en-US" b="1" baseline="-25000" dirty="0" smtClean="0">
                <a:sym typeface="Symbol" panose="05050102010706020507" pitchFamily="18" charset="2"/>
              </a:rPr>
              <a:t>leptons </a:t>
            </a:r>
            <a:r>
              <a:rPr lang="en-US" dirty="0" smtClean="0">
                <a:sym typeface="Symbol" panose="05050102010706020507" pitchFamily="18" charset="2"/>
              </a:rPr>
              <a:t> : dominated by knowledge of acceptance boundary at 10 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US" dirty="0" smtClean="0">
                <a:sym typeface="Symbol" panose="05050102010706020507" pitchFamily="18" charset="2"/>
              </a:rPr>
              <a:t>m level 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fr-FR" dirty="0" smtClean="0">
                <a:sym typeface="Symbol" panose="05050102010706020507" pitchFamily="18" charset="2"/>
              </a:rPr>
              <a:t></a:t>
            </a:r>
            <a:r>
              <a:rPr lang="fr-FR" baseline="-25000" dirty="0" smtClean="0">
                <a:sym typeface="Symbol" panose="05050102010706020507" pitchFamily="18" charset="2"/>
              </a:rPr>
              <a:t>s</a:t>
            </a:r>
            <a:r>
              <a:rPr lang="fr-FR" dirty="0" smtClean="0">
                <a:sym typeface="Symbol" panose="05050102010706020507" pitchFamily="18" charset="2"/>
              </a:rPr>
              <a:t>(</a:t>
            </a:r>
            <a:r>
              <a:rPr lang="fr-FR" dirty="0" err="1" smtClean="0">
                <a:sym typeface="Symbol" panose="05050102010706020507" pitchFamily="18" charset="2"/>
              </a:rPr>
              <a:t>m</a:t>
            </a:r>
            <a:r>
              <a:rPr lang="fr-FR" baseline="-25000" dirty="0" err="1" smtClean="0">
                <a:sym typeface="Symbol" panose="05050102010706020507" pitchFamily="18" charset="2"/>
              </a:rPr>
              <a:t>Z</a:t>
            </a:r>
            <a:r>
              <a:rPr lang="fr-FR" dirty="0" smtClean="0">
                <a:sym typeface="Symbol" panose="05050102010706020507" pitchFamily="18" charset="2"/>
              </a:rPr>
              <a:t>)</a:t>
            </a:r>
          </a:p>
          <a:p>
            <a:endParaRPr lang="fr-FR" dirty="0">
              <a:sym typeface="Symbol" panose="05050102010706020507" pitchFamily="18" charset="2"/>
            </a:endParaRPr>
          </a:p>
          <a:p>
            <a:r>
              <a:rPr lang="en-US" b="1" dirty="0" smtClean="0">
                <a:sym typeface="Symbol" panose="05050102010706020507" pitchFamily="18" charset="2"/>
              </a:rPr>
              <a:t>-- </a:t>
            </a:r>
            <a:r>
              <a:rPr lang="en-CH" b="1" dirty="0" smtClean="0">
                <a:sym typeface="Symbol" panose="05050102010706020507" pitchFamily="18" charset="2"/>
              </a:rPr>
              <a:t></a:t>
            </a:r>
            <a:r>
              <a:rPr lang="en-US" b="1" baseline="30000" dirty="0" smtClean="0">
                <a:sym typeface="Symbol" panose="05050102010706020507" pitchFamily="18" charset="2"/>
              </a:rPr>
              <a:t>0</a:t>
            </a:r>
            <a:r>
              <a:rPr lang="en-US" b="1" baseline="-25000" dirty="0" smtClean="0">
                <a:sym typeface="Symbol" panose="05050102010706020507" pitchFamily="18" charset="2"/>
              </a:rPr>
              <a:t>had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(</a:t>
            </a:r>
            <a:r>
              <a:rPr lang="en-US" dirty="0" smtClean="0">
                <a:sym typeface="Symbol" panose="05050102010706020507" pitchFamily="18" charset="2"/>
              </a:rPr>
              <a:t>peak hadronic cross-section); dominated by luminosity </a:t>
            </a:r>
            <a:r>
              <a:rPr lang="en-US" dirty="0" err="1" smtClean="0">
                <a:sym typeface="Symbol" panose="05050102010706020507" pitchFamily="18" charset="2"/>
              </a:rPr>
              <a:t>meast</a:t>
            </a:r>
            <a:r>
              <a:rPr lang="en-US" dirty="0" smtClean="0">
                <a:sym typeface="Symbol" panose="05050102010706020507" pitchFamily="18" charset="2"/>
              </a:rPr>
              <a:t> (acceptance boundary at 1</a:t>
            </a:r>
            <a:r>
              <a:rPr lang="en-CH" dirty="0" smtClean="0">
                <a:sym typeface="Symbol" panose="05050102010706020507" pitchFamily="18" charset="2"/>
              </a:rPr>
              <a:t> </a:t>
            </a:r>
            <a:r>
              <a:rPr lang="en-US" dirty="0" smtClean="0">
                <a:sym typeface="Symbol" panose="05050102010706020507" pitchFamily="18" charset="2"/>
              </a:rPr>
              <a:t>m)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N</a:t>
            </a:r>
            <a:r>
              <a:rPr lang="en-CH" baseline="-25000" dirty="0" smtClean="0">
                <a:sym typeface="Symbol" panose="05050102010706020507" pitchFamily="18" charset="2"/>
              </a:rPr>
              <a:t>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/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b="1" dirty="0" smtClean="0">
                <a:sym typeface="Wingdings" panose="05000000000000000000" pitchFamily="2" charset="2"/>
              </a:rPr>
              <a:t>--  tau life-time, tau mass &amp; tau branching ratios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Wingdings" panose="05000000000000000000" pitchFamily="2" charset="2"/>
              </a:rPr>
              <a:t>–</a:t>
            </a:r>
            <a:r>
              <a:rPr lang="en-US" dirty="0" smtClean="0">
                <a:sym typeface="Wingdings" panose="05000000000000000000" pitchFamily="2" charset="2"/>
              </a:rPr>
              <a:t>&gt; G</a:t>
            </a:r>
            <a:r>
              <a:rPr lang="en-US" baseline="-25000" dirty="0" smtClean="0">
                <a:sym typeface="Wingdings" panose="05000000000000000000" pitchFamily="2" charset="2"/>
              </a:rPr>
              <a:t>F</a:t>
            </a:r>
            <a:r>
              <a:rPr lang="en-US" dirty="0" smtClean="0">
                <a:sym typeface="Wingdings" panose="05000000000000000000" pitchFamily="2" charset="2"/>
              </a:rPr>
              <a:t> from </a:t>
            </a:r>
            <a:r>
              <a:rPr lang="en-US" dirty="0" err="1" smtClean="0">
                <a:sym typeface="Wingdings" panose="05000000000000000000" pitchFamily="2" charset="2"/>
              </a:rPr>
              <a:t>taus</a:t>
            </a:r>
            <a:r>
              <a:rPr lang="en-US" dirty="0" smtClean="0">
                <a:sym typeface="Wingdings" panose="05000000000000000000" pitchFamily="2" charset="2"/>
              </a:rPr>
              <a:t> at  O(10</a:t>
            </a:r>
            <a:r>
              <a:rPr lang="en-US" baseline="30000" dirty="0" smtClean="0">
                <a:sym typeface="Wingdings" panose="05000000000000000000" pitchFamily="2" charset="2"/>
              </a:rPr>
              <a:t>-5</a:t>
            </a:r>
            <a:r>
              <a:rPr lang="en-US" dirty="0" smtClean="0">
                <a:sym typeface="Wingdings" panose="05000000000000000000" pitchFamily="2" charset="2"/>
              </a:rPr>
              <a:t> ) precision (heavy neutrino mixing etc..) </a:t>
            </a:r>
          </a:p>
          <a:p>
            <a:r>
              <a:rPr lang="en-US" baseline="30000" dirty="0">
                <a:sym typeface="Wingdings" panose="05000000000000000000" pitchFamily="2" charset="2"/>
              </a:rPr>
              <a:t> </a:t>
            </a:r>
            <a:r>
              <a:rPr lang="en-US" baseline="30000" dirty="0" smtClean="0">
                <a:sym typeface="Wingdings" panose="05000000000000000000" pitchFamily="2" charset="2"/>
              </a:rPr>
              <a:t>                  </a:t>
            </a:r>
            <a:r>
              <a:rPr lang="en-US" dirty="0" smtClean="0">
                <a:sym typeface="Wingdings" panose="05000000000000000000" pitchFamily="2" charset="2"/>
              </a:rPr>
              <a:t> Errors dominated by life-time scale error (few nm), detector momentum scale (10</a:t>
            </a:r>
            <a:r>
              <a:rPr lang="en-US" baseline="30000" dirty="0" smtClean="0">
                <a:sym typeface="Wingdings" panose="05000000000000000000" pitchFamily="2" charset="2"/>
              </a:rPr>
              <a:t>-6</a:t>
            </a:r>
            <a:r>
              <a:rPr lang="en-US" dirty="0" smtClean="0">
                <a:sym typeface="Wingdings" panose="05000000000000000000" pitchFamily="2" charset="2"/>
              </a:rPr>
              <a:t>), lepton separation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b="1" dirty="0" smtClean="0">
                <a:sym typeface="Symbol" panose="05050102010706020507" pitchFamily="18" charset="2"/>
              </a:rPr>
              <a:t>For all of these, detector systematics will scale as </a:t>
            </a:r>
            <a:r>
              <a:rPr lang="en-US" b="1" dirty="0" smtClean="0">
                <a:sym typeface="Wingdings" panose="05000000000000000000" pitchFamily="2" charset="2"/>
              </a:rPr>
              <a:t>1/</a:t>
            </a:r>
            <a:r>
              <a:rPr lang="en-CH" b="1" dirty="0" smtClean="0">
                <a:sym typeface="Symbol" panose="05050102010706020507" pitchFamily="18" charset="2"/>
              </a:rPr>
              <a:t></a:t>
            </a:r>
            <a:r>
              <a:rPr lang="en-US" b="1" dirty="0" smtClean="0">
                <a:sym typeface="Symbol" panose="05050102010706020507" pitchFamily="18" charset="2"/>
              </a:rPr>
              <a:t>N(</a:t>
            </a:r>
            <a:r>
              <a:rPr lang="en-US" b="1" dirty="0" err="1" smtClean="0">
                <a:sym typeface="Symbol" panose="05050102010706020507" pitchFamily="18" charset="2"/>
              </a:rPr>
              <a:t>exp</a:t>
            </a:r>
            <a:r>
              <a:rPr lang="en-US" b="1" dirty="0" smtClean="0">
                <a:sym typeface="Symbol" panose="05050102010706020507" pitchFamily="18" charset="2"/>
              </a:rPr>
              <a:t>) </a:t>
            </a:r>
            <a:r>
              <a:rPr lang="en-US" b="1" i="1" dirty="0" smtClean="0">
                <a:sym typeface="Symbol" panose="05050102010706020507" pitchFamily="18" charset="2"/>
              </a:rPr>
              <a:t>AND</a:t>
            </a:r>
            <a:r>
              <a:rPr lang="en-US" b="1" dirty="0" smtClean="0">
                <a:sym typeface="Symbol" panose="05050102010706020507" pitchFamily="18" charset="2"/>
              </a:rPr>
              <a:t> 4 </a:t>
            </a:r>
            <a:r>
              <a:rPr lang="en-US" b="1" dirty="0" err="1" smtClean="0">
                <a:sym typeface="Symbol" panose="05050102010706020507" pitchFamily="18" charset="2"/>
              </a:rPr>
              <a:t>exp</a:t>
            </a:r>
            <a:r>
              <a:rPr lang="en-US" b="1" dirty="0" smtClean="0">
                <a:sym typeface="Symbol" panose="05050102010706020507" pitchFamily="18" charset="2"/>
              </a:rPr>
              <a:t> will be instrumental in finding ‘unexpected effects’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41ACA-DC6C-44E0-9753-9C5DDEDC0078}" type="datetime1">
              <a:rPr lang="en-US" smtClean="0"/>
              <a:t>3/3/2021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00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DDF3-D734-47A6-B30E-2FDBD0B98AA8}" type="datetime1">
              <a:rPr lang="en-US" smtClean="0"/>
              <a:t>3/5/2021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15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73416" y="1824186"/>
            <a:ext cx="10375404" cy="42473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70kHz </a:t>
            </a:r>
            <a:r>
              <a:rPr lang="fr-FR" b="1" dirty="0" smtClean="0"/>
              <a:t>of </a:t>
            </a:r>
            <a:r>
              <a:rPr lang="fr-FR" b="1" dirty="0" err="1" smtClean="0"/>
              <a:t>events</a:t>
            </a:r>
            <a:r>
              <a:rPr lang="fr-FR" b="1" dirty="0" smtClean="0"/>
              <a:t> in </a:t>
            </a:r>
            <a:r>
              <a:rPr lang="fr-FR" b="1" dirty="0" err="1" smtClean="0"/>
              <a:t>each</a:t>
            </a:r>
            <a:r>
              <a:rPr lang="fr-FR" b="1" dirty="0" smtClean="0"/>
              <a:t> detector </a:t>
            </a:r>
            <a:r>
              <a:rPr lang="fr-FR" b="1" dirty="0" err="1" smtClean="0"/>
              <a:t>will</a:t>
            </a:r>
            <a:r>
              <a:rPr lang="fr-FR" b="1" dirty="0" smtClean="0"/>
              <a:t> </a:t>
            </a:r>
            <a:r>
              <a:rPr lang="fr-FR" b="1" dirty="0" err="1" smtClean="0"/>
              <a:t>allow</a:t>
            </a:r>
            <a:r>
              <a:rPr lang="fr-FR" b="1" dirty="0" smtClean="0"/>
              <a:t> </a:t>
            </a:r>
            <a:r>
              <a:rPr lang="fr-FR" b="1" dirty="0" err="1" smtClean="0"/>
              <a:t>very</a:t>
            </a:r>
            <a:r>
              <a:rPr lang="fr-FR" b="1" dirty="0" smtClean="0"/>
              <a:t> quick and high </a:t>
            </a:r>
            <a:r>
              <a:rPr lang="fr-FR" b="1" dirty="0" err="1" smtClean="0"/>
              <a:t>quality</a:t>
            </a:r>
            <a:r>
              <a:rPr lang="fr-FR" b="1" dirty="0" smtClean="0"/>
              <a:t> </a:t>
            </a:r>
            <a:r>
              <a:rPr lang="fr-FR" b="1" i="1" dirty="0" err="1" smtClean="0"/>
              <a:t>measurement</a:t>
            </a:r>
            <a:r>
              <a:rPr lang="fr-FR" b="1" dirty="0" smtClean="0"/>
              <a:t> of </a:t>
            </a:r>
            <a:r>
              <a:rPr lang="fr-FR" b="1" dirty="0" err="1" smtClean="0"/>
              <a:t>beam</a:t>
            </a:r>
            <a:r>
              <a:rPr lang="fr-FR" b="1" dirty="0" smtClean="0"/>
              <a:t> </a:t>
            </a:r>
            <a:r>
              <a:rPr lang="fr-FR" b="1" dirty="0" err="1" smtClean="0"/>
              <a:t>parameters</a:t>
            </a:r>
            <a:r>
              <a:rPr lang="fr-FR" b="1" dirty="0" smtClean="0"/>
              <a:t> </a:t>
            </a:r>
            <a:endParaRPr lang="fr-FR" b="1" dirty="0" smtClean="0"/>
          </a:p>
          <a:p>
            <a:endParaRPr lang="fr-FR" b="1" dirty="0" smtClean="0"/>
          </a:p>
          <a:p>
            <a:r>
              <a:rPr lang="fr-FR" b="1" dirty="0" smtClean="0"/>
              <a:t>          </a:t>
            </a:r>
            <a:r>
              <a:rPr lang="fr-FR" b="1" dirty="0" smtClean="0"/>
              <a:t>-- IR position in </a:t>
            </a:r>
            <a:r>
              <a:rPr lang="fr-FR" b="1" dirty="0" err="1" smtClean="0"/>
              <a:t>x,y,z</a:t>
            </a:r>
            <a:r>
              <a:rPr lang="fr-FR" b="1" dirty="0" smtClean="0"/>
              <a:t> and size in </a:t>
            </a:r>
            <a:r>
              <a:rPr lang="fr-FR" b="1" dirty="0" err="1" smtClean="0"/>
              <a:t>x,z</a:t>
            </a:r>
            <a:r>
              <a:rPr lang="fr-FR" b="1" dirty="0" smtClean="0"/>
              <a:t> (</a:t>
            </a:r>
            <a:r>
              <a:rPr lang="fr-FR" b="1" dirty="0" err="1" smtClean="0"/>
              <a:t>indirectly</a:t>
            </a:r>
            <a:r>
              <a:rPr lang="fr-FR" b="1" dirty="0" smtClean="0"/>
              <a:t> in y  </a:t>
            </a:r>
            <a:r>
              <a:rPr lang="fr-FR" b="1" dirty="0" err="1" smtClean="0"/>
              <a:t>from</a:t>
            </a:r>
            <a:r>
              <a:rPr lang="fr-FR" b="1" dirty="0" smtClean="0"/>
              <a:t> </a:t>
            </a:r>
            <a:r>
              <a:rPr lang="fr-FR" b="1" dirty="0" err="1" smtClean="0"/>
              <a:t>intensity</a:t>
            </a:r>
            <a:r>
              <a:rPr lang="fr-FR" b="1" dirty="0" smtClean="0"/>
              <a:t> and </a:t>
            </a:r>
            <a:r>
              <a:rPr lang="fr-FR" b="1" dirty="0" err="1" smtClean="0"/>
              <a:t>luminosity</a:t>
            </a:r>
            <a:r>
              <a:rPr lang="fr-FR" b="1" dirty="0" smtClean="0"/>
              <a:t>)</a:t>
            </a:r>
          </a:p>
          <a:p>
            <a:endParaRPr lang="fr-FR" b="1" dirty="0" smtClean="0"/>
          </a:p>
          <a:p>
            <a:r>
              <a:rPr lang="fr-FR" b="1" dirty="0"/>
              <a:t> </a:t>
            </a:r>
            <a:r>
              <a:rPr lang="fr-FR" b="1" dirty="0" smtClean="0"/>
              <a:t>         -- CM </a:t>
            </a:r>
            <a:r>
              <a:rPr lang="fr-FR" b="1" dirty="0" err="1" smtClean="0"/>
              <a:t>boost</a:t>
            </a:r>
            <a:r>
              <a:rPr lang="fr-FR" b="1" dirty="0" smtClean="0"/>
              <a:t>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fr-FR" b="1" dirty="0" smtClean="0"/>
              <a:t> </a:t>
            </a:r>
            <a:r>
              <a:rPr lang="fr-FR" b="1" dirty="0" err="1" smtClean="0"/>
              <a:t>energy</a:t>
            </a:r>
            <a:r>
              <a:rPr lang="fr-FR" b="1" dirty="0" smtClean="0"/>
              <a:t> spread and (</a:t>
            </a:r>
            <a:r>
              <a:rPr lang="fr-FR" b="1" dirty="0" err="1" smtClean="0"/>
              <a:t>E</a:t>
            </a:r>
            <a:r>
              <a:rPr lang="fr-FR" b="1" baseline="-25000" dirty="0" err="1" smtClean="0"/>
              <a:t>e</a:t>
            </a:r>
            <a:r>
              <a:rPr lang="fr-FR" b="1" baseline="-25000" dirty="0" smtClean="0"/>
              <a:t>+</a:t>
            </a:r>
            <a:r>
              <a:rPr lang="fr-FR" b="1" dirty="0" smtClean="0"/>
              <a:t>-</a:t>
            </a:r>
            <a:r>
              <a:rPr lang="fr-FR" b="1" dirty="0" err="1" smtClean="0"/>
              <a:t>E</a:t>
            </a:r>
            <a:r>
              <a:rPr lang="fr-FR" b="1" baseline="-25000" dirty="0" err="1" smtClean="0"/>
              <a:t>e</a:t>
            </a:r>
            <a:r>
              <a:rPr lang="fr-FR" b="1" baseline="-25000" dirty="0" smtClean="0"/>
              <a:t>-</a:t>
            </a:r>
            <a:r>
              <a:rPr lang="fr-FR" b="1" dirty="0" smtClean="0"/>
              <a:t>) </a:t>
            </a:r>
            <a:r>
              <a:rPr lang="fr-FR" b="1" dirty="0" err="1" smtClean="0"/>
              <a:t>with</a:t>
            </a:r>
            <a:r>
              <a:rPr lang="fr-FR" b="1" dirty="0" smtClean="0"/>
              <a:t> high </a:t>
            </a:r>
            <a:r>
              <a:rPr lang="fr-FR" b="1" dirty="0" err="1" smtClean="0"/>
              <a:t>precision</a:t>
            </a:r>
            <a:r>
              <a:rPr lang="fr-FR" b="1" dirty="0" smtClean="0"/>
              <a:t> (2 MeV </a:t>
            </a:r>
            <a:r>
              <a:rPr lang="fr-FR" b="1" dirty="0" err="1" smtClean="0"/>
              <a:t>every</a:t>
            </a:r>
            <a:r>
              <a:rPr lang="fr-FR" b="1" dirty="0" smtClean="0"/>
              <a:t> second, 30 </a:t>
            </a:r>
            <a:r>
              <a:rPr lang="fr-FR" b="1" dirty="0" err="1" smtClean="0"/>
              <a:t>keV</a:t>
            </a:r>
            <a:r>
              <a:rPr lang="fr-FR" b="1" dirty="0"/>
              <a:t> </a:t>
            </a:r>
            <a:r>
              <a:rPr lang="fr-FR" b="1" dirty="0" err="1" smtClean="0"/>
              <a:t>every</a:t>
            </a:r>
            <a:r>
              <a:rPr lang="fr-FR" b="1" dirty="0" smtClean="0"/>
              <a:t> </a:t>
            </a:r>
            <a:r>
              <a:rPr lang="fr-FR" b="1" dirty="0" err="1" smtClean="0"/>
              <a:t>hr</a:t>
            </a:r>
            <a:r>
              <a:rPr lang="fr-FR" b="1" dirty="0" smtClean="0"/>
              <a:t>) 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                               </a:t>
            </a:r>
            <a:r>
              <a:rPr lang="fr-FR" b="1" i="1" dirty="0" smtClean="0">
                <a:solidFill>
                  <a:srgbClr val="FF0000"/>
                </a:solidFill>
              </a:rPr>
              <a:t>at </a:t>
            </a:r>
            <a:r>
              <a:rPr lang="fr-FR" b="1" i="1" dirty="0" smtClean="0">
                <a:solidFill>
                  <a:srgbClr val="FF0000"/>
                </a:solidFill>
              </a:rPr>
              <a:t>four IR points</a:t>
            </a:r>
            <a:r>
              <a:rPr lang="fr-FR" b="1" dirty="0" smtClean="0"/>
              <a:t> </a:t>
            </a:r>
            <a:endParaRPr lang="fr-FR" b="1" dirty="0" smtClean="0"/>
          </a:p>
          <a:p>
            <a:endParaRPr lang="fr-FR" b="1" dirty="0" smtClean="0"/>
          </a:p>
          <a:p>
            <a:r>
              <a:rPr lang="fr-FR" b="1" dirty="0" smtClean="0"/>
              <a:t>          </a:t>
            </a:r>
            <a:r>
              <a:rPr lang="fr-FR" b="1" dirty="0" smtClean="0"/>
              <a:t>-- </a:t>
            </a:r>
            <a:r>
              <a:rPr lang="fr-FR" b="1" dirty="0" err="1" smtClean="0"/>
              <a:t>crossing</a:t>
            </a:r>
            <a:r>
              <a:rPr lang="fr-FR" b="1" dirty="0" smtClean="0"/>
              <a:t> angle of </a:t>
            </a:r>
            <a:r>
              <a:rPr lang="fr-FR" b="1" dirty="0" smtClean="0"/>
              <a:t>*</a:t>
            </a:r>
            <a:r>
              <a:rPr lang="fr-FR" b="1" dirty="0" err="1" smtClean="0"/>
              <a:t>colliding</a:t>
            </a:r>
            <a:r>
              <a:rPr lang="fr-FR" b="1" dirty="0" smtClean="0"/>
              <a:t> </a:t>
            </a:r>
            <a:r>
              <a:rPr lang="fr-FR" b="1" dirty="0" err="1" smtClean="0"/>
              <a:t>particles</a:t>
            </a:r>
            <a:r>
              <a:rPr lang="fr-FR" b="1" dirty="0" smtClean="0"/>
              <a:t>* </a:t>
            </a:r>
            <a:r>
              <a:rPr lang="fr-FR" b="1" dirty="0" smtClean="0"/>
              <a:t>in </a:t>
            </a:r>
            <a:r>
              <a:rPr lang="fr-FR" b="1" dirty="0" err="1" smtClean="0"/>
              <a:t>x,z</a:t>
            </a:r>
            <a:r>
              <a:rPr lang="fr-FR" b="1" dirty="0" smtClean="0"/>
              <a:t> plane (in y, if </a:t>
            </a:r>
            <a:r>
              <a:rPr lang="fr-FR" b="1" dirty="0" err="1" smtClean="0"/>
              <a:t>any</a:t>
            </a:r>
            <a:r>
              <a:rPr lang="fr-FR" b="1" dirty="0" smtClean="0"/>
              <a:t>) and possible </a:t>
            </a:r>
            <a:r>
              <a:rPr lang="fr-FR" b="1" dirty="0" err="1" smtClean="0"/>
              <a:t>deflection</a:t>
            </a:r>
            <a:r>
              <a:rPr lang="fr-FR" b="1" dirty="0"/>
              <a:t> </a:t>
            </a:r>
            <a:r>
              <a:rPr lang="fr-FR" b="1" dirty="0" smtClean="0"/>
              <a:t>in </a:t>
            </a:r>
            <a:r>
              <a:rPr lang="fr-FR" b="1" dirty="0" err="1" smtClean="0"/>
              <a:t>y,z</a:t>
            </a:r>
            <a:r>
              <a:rPr lang="fr-FR" b="1" dirty="0" smtClean="0"/>
              <a:t>.  </a:t>
            </a:r>
            <a:endParaRPr lang="fr-FR" b="1" dirty="0" smtClean="0"/>
          </a:p>
          <a:p>
            <a:endParaRPr lang="fr-FR" b="1" dirty="0" smtClean="0"/>
          </a:p>
          <a:p>
            <a:r>
              <a:rPr lang="fr-FR" b="1" dirty="0" smtClean="0"/>
              <a:t>          </a:t>
            </a:r>
            <a:r>
              <a:rPr lang="fr-FR" b="1" dirty="0" smtClean="0"/>
              <a:t>-- </a:t>
            </a:r>
            <a:r>
              <a:rPr lang="fr-FR" b="1" dirty="0" err="1" smtClean="0"/>
              <a:t>measurement</a:t>
            </a:r>
            <a:r>
              <a:rPr lang="fr-FR" b="1" dirty="0" smtClean="0"/>
              <a:t> of </a:t>
            </a:r>
            <a:r>
              <a:rPr lang="fr-FR" b="1" dirty="0" err="1" smtClean="0"/>
              <a:t>these</a:t>
            </a:r>
            <a:r>
              <a:rPr lang="fr-FR" b="1" dirty="0" smtClean="0"/>
              <a:t> </a:t>
            </a:r>
            <a:r>
              <a:rPr lang="fr-FR" b="1" dirty="0" err="1" smtClean="0"/>
              <a:t>parameters</a:t>
            </a:r>
            <a:r>
              <a:rPr lang="fr-FR" b="1" dirty="0" smtClean="0"/>
              <a:t> </a:t>
            </a:r>
            <a:r>
              <a:rPr lang="fr-FR" b="1" dirty="0" err="1" smtClean="0"/>
              <a:t>within</a:t>
            </a:r>
            <a:r>
              <a:rPr lang="fr-FR" b="1" dirty="0" smtClean="0"/>
              <a:t> </a:t>
            </a:r>
            <a:r>
              <a:rPr lang="fr-FR" b="1" dirty="0" err="1" smtClean="0"/>
              <a:t>bunch</a:t>
            </a:r>
            <a:r>
              <a:rPr lang="fr-FR" b="1" dirty="0" smtClean="0"/>
              <a:t> in x and z  directions </a:t>
            </a:r>
            <a:r>
              <a:rPr lang="fr-FR" b="1" dirty="0" smtClean="0"/>
              <a:t> </a:t>
            </a:r>
            <a:endParaRPr lang="fr-FR" b="1" dirty="0" smtClean="0"/>
          </a:p>
          <a:p>
            <a:endParaRPr lang="fr-FR" b="1" dirty="0" smtClean="0"/>
          </a:p>
          <a:p>
            <a:r>
              <a:rPr lang="fr-FR" b="1" dirty="0" smtClean="0"/>
              <a:t>          </a:t>
            </a:r>
            <a:r>
              <a:rPr lang="fr-FR" b="1" dirty="0" smtClean="0"/>
              <a:t>-- </a:t>
            </a:r>
            <a:r>
              <a:rPr lang="fr-FR" b="1" dirty="0" err="1" smtClean="0"/>
              <a:t>others</a:t>
            </a:r>
            <a:r>
              <a:rPr lang="fr-FR" b="1" dirty="0" smtClean="0"/>
              <a:t> </a:t>
            </a:r>
            <a:r>
              <a:rPr lang="fr-FR" b="1" dirty="0" err="1" smtClean="0"/>
              <a:t>we</a:t>
            </a:r>
            <a:r>
              <a:rPr lang="fr-FR" b="1" dirty="0" smtClean="0"/>
              <a:t> </a:t>
            </a:r>
            <a:r>
              <a:rPr lang="fr-FR" b="1" dirty="0" err="1" smtClean="0"/>
              <a:t>haven’t</a:t>
            </a:r>
            <a:r>
              <a:rPr lang="fr-FR" b="1" dirty="0" smtClean="0"/>
              <a:t> </a:t>
            </a:r>
            <a:r>
              <a:rPr lang="fr-FR" b="1" dirty="0" err="1" smtClean="0"/>
              <a:t>thought</a:t>
            </a:r>
            <a:r>
              <a:rPr lang="fr-FR" b="1" dirty="0" smtClean="0"/>
              <a:t> about. </a:t>
            </a:r>
            <a:endParaRPr lang="fr-FR" b="1" dirty="0" smtClean="0"/>
          </a:p>
          <a:p>
            <a:endParaRPr lang="fr-FR" b="1" dirty="0" smtClean="0"/>
          </a:p>
          <a:p>
            <a:r>
              <a:rPr lang="fr-FR" b="1" dirty="0" err="1" smtClean="0"/>
              <a:t>Huge</a:t>
            </a:r>
            <a:r>
              <a:rPr lang="fr-FR" b="1" dirty="0" smtClean="0"/>
              <a:t> </a:t>
            </a:r>
            <a:r>
              <a:rPr lang="fr-FR" b="1" dirty="0" err="1" smtClean="0"/>
              <a:t>amount</a:t>
            </a:r>
            <a:r>
              <a:rPr lang="fr-FR" b="1" dirty="0" smtClean="0"/>
              <a:t> of information on </a:t>
            </a:r>
            <a:r>
              <a:rPr lang="fr-FR" b="1" dirty="0" err="1" smtClean="0"/>
              <a:t>energy</a:t>
            </a:r>
            <a:r>
              <a:rPr lang="fr-FR" b="1" dirty="0" smtClean="0"/>
              <a:t> model and </a:t>
            </a:r>
            <a:r>
              <a:rPr lang="fr-FR" b="1" dirty="0" err="1" smtClean="0"/>
              <a:t>beam</a:t>
            </a:r>
            <a:r>
              <a:rPr lang="fr-FR" b="1" dirty="0" smtClean="0"/>
              <a:t> </a:t>
            </a:r>
            <a:r>
              <a:rPr lang="fr-FR" b="1" dirty="0" err="1" smtClean="0"/>
              <a:t>properties</a:t>
            </a:r>
            <a:r>
              <a:rPr lang="fr-FR" b="1" dirty="0" smtClean="0"/>
              <a:t>. </a:t>
            </a:r>
            <a:endParaRPr lang="fr-FR" b="1" dirty="0" smtClean="0"/>
          </a:p>
          <a:p>
            <a:r>
              <a:rPr lang="fr-FR" b="1" dirty="0"/>
              <a:t> </a:t>
            </a:r>
            <a:r>
              <a:rPr lang="fr-FR" b="1" dirty="0" smtClean="0"/>
              <a:t>          </a:t>
            </a:r>
            <a:r>
              <a:rPr lang="fr-FR" b="1" dirty="0" smtClean="0"/>
              <a:t>Will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enriched</a:t>
            </a:r>
            <a:r>
              <a:rPr lang="fr-FR" b="1" dirty="0" smtClean="0"/>
              <a:t> </a:t>
            </a:r>
            <a:r>
              <a:rPr lang="fr-FR" b="1" dirty="0" err="1" smtClean="0"/>
              <a:t>further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four </a:t>
            </a:r>
            <a:r>
              <a:rPr lang="fr-FR" b="1" dirty="0" smtClean="0"/>
              <a:t>detectors</a:t>
            </a:r>
            <a:r>
              <a:rPr lang="fr-FR" b="1" dirty="0"/>
              <a:t> </a:t>
            </a:r>
            <a:r>
              <a:rPr lang="fr-FR" b="1" dirty="0" smtClean="0"/>
              <a:t>and four </a:t>
            </a:r>
            <a:r>
              <a:rPr lang="fr-FR" b="1" dirty="0" err="1" smtClean="0"/>
              <a:t>experimental</a:t>
            </a:r>
            <a:r>
              <a:rPr lang="fr-FR" b="1" dirty="0" smtClean="0"/>
              <a:t> teams</a:t>
            </a:r>
            <a:endParaRPr lang="fr-FR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056611" y="448887"/>
            <a:ext cx="3630481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800" b="1" dirty="0"/>
              <a:t>Accelerator </a:t>
            </a:r>
            <a:r>
              <a:rPr lang="fr-FR" sz="2800" b="1" dirty="0" smtClean="0"/>
              <a:t>monitoring</a:t>
            </a:r>
            <a:endParaRPr lang="fr-FR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65018" y="931025"/>
            <a:ext cx="184377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*NEW* </a:t>
            </a:r>
            <a:r>
              <a:rPr lang="fr-FR" b="1" dirty="0" err="1">
                <a:solidFill>
                  <a:srgbClr val="FF0000"/>
                </a:solidFill>
              </a:rPr>
              <a:t>wrt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LEP! 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639880" y="5613684"/>
            <a:ext cx="2231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see arxiv:</a:t>
            </a:r>
            <a:r>
              <a:rPr lang="en-US" dirty="0">
                <a:hlinkClick r:id="rId2"/>
              </a:rPr>
              <a:t>1</a:t>
            </a:r>
            <a:r>
              <a:rPr lang="en-CH" dirty="0" smtClean="0">
                <a:hlinkClick r:id="rId2"/>
              </a:rPr>
              <a:t>909.12245</a:t>
            </a:r>
            <a:r>
              <a:rPr lang="en-CH" dirty="0" smtClean="0"/>
              <a:t> </a:t>
            </a:r>
            <a:endParaRPr lang="en-CH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491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1317" y="137654"/>
            <a:ext cx="8062452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At the </a:t>
            </a:r>
            <a:r>
              <a:rPr lang="fr-FR" sz="2000" b="1" dirty="0" err="1" smtClean="0"/>
              <a:t>limit</a:t>
            </a:r>
            <a:r>
              <a:rPr lang="fr-FR" sz="2000" b="1" dirty="0" smtClean="0"/>
              <a:t> of </a:t>
            </a:r>
            <a:r>
              <a:rPr lang="fr-FR" sz="2000" b="1" dirty="0" err="1" smtClean="0"/>
              <a:t>sensitivity</a:t>
            </a:r>
            <a:r>
              <a:rPr lang="fr-FR" sz="2000" b="1" dirty="0" smtClean="0"/>
              <a:t>: </a:t>
            </a:r>
            <a:r>
              <a:rPr lang="fr-FR" sz="2000" b="1" dirty="0" err="1"/>
              <a:t>f</a:t>
            </a:r>
            <a:r>
              <a:rPr lang="fr-FR" sz="2000" b="1" dirty="0" err="1" smtClean="0"/>
              <a:t>eebly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coupled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particles</a:t>
            </a:r>
            <a:r>
              <a:rPr lang="fr-FR" sz="2000" b="1" dirty="0" smtClean="0"/>
              <a:t> and </a:t>
            </a:r>
            <a:r>
              <a:rPr lang="fr-FR" sz="2000" b="1" dirty="0" err="1" smtClean="0"/>
              <a:t>forbidden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processes</a:t>
            </a:r>
            <a:endParaRPr lang="fr-FR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84903" y="1160206"/>
            <a:ext cx="334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314631" y="1061884"/>
            <a:ext cx="11238272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Heavy Neutrinos</a:t>
            </a:r>
          </a:p>
          <a:p>
            <a:r>
              <a:rPr lang="fr-FR" dirty="0" smtClean="0"/>
              <a:t>Massive Neutrinos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today</a:t>
            </a:r>
            <a:r>
              <a:rPr lang="fr-FR" dirty="0" smtClean="0"/>
              <a:t> the construction zone of the Standard Model  </a:t>
            </a:r>
          </a:p>
          <a:p>
            <a:r>
              <a:rPr lang="fr-FR" b="1" dirty="0"/>
              <a:t>T</a:t>
            </a:r>
            <a:r>
              <a:rPr lang="fr-FR" b="1" dirty="0" smtClean="0"/>
              <a:t>he </a:t>
            </a:r>
            <a:r>
              <a:rPr lang="fr-FR" b="1" dirty="0" err="1" smtClean="0"/>
              <a:t>search</a:t>
            </a:r>
            <a:r>
              <a:rPr lang="fr-FR" b="1" dirty="0" smtClean="0"/>
              <a:t> for Heavy neutrinos, </a:t>
            </a:r>
            <a:r>
              <a:rPr lang="fr-FR" b="1" dirty="0" err="1" smtClean="0"/>
              <a:t>motivated</a:t>
            </a:r>
            <a:r>
              <a:rPr lang="fr-FR" b="1" dirty="0" smtClean="0"/>
              <a:t> by the </a:t>
            </a:r>
            <a:r>
              <a:rPr lang="fr-FR" b="1" dirty="0" err="1" smtClean="0"/>
              <a:t>see-saw</a:t>
            </a:r>
            <a:r>
              <a:rPr lang="fr-FR" b="1" dirty="0" smtClean="0"/>
              <a:t> model </a:t>
            </a:r>
            <a:r>
              <a:rPr lang="fr-FR" b="1" dirty="0"/>
              <a:t>(Dirac </a:t>
            </a:r>
            <a:r>
              <a:rPr lang="fr-FR" b="1" i="1" dirty="0"/>
              <a:t>and</a:t>
            </a:r>
            <a:r>
              <a:rPr lang="fr-FR" b="1" dirty="0"/>
              <a:t> </a:t>
            </a:r>
            <a:r>
              <a:rPr lang="fr-FR" b="1" dirty="0" err="1"/>
              <a:t>Majorana</a:t>
            </a:r>
            <a:r>
              <a:rPr lang="fr-FR" b="1" dirty="0"/>
              <a:t> mass </a:t>
            </a:r>
            <a:r>
              <a:rPr lang="fr-FR" b="1" dirty="0" err="1"/>
              <a:t>terms</a:t>
            </a:r>
            <a:r>
              <a:rPr lang="fr-FR" b="1" dirty="0" smtClean="0"/>
              <a:t>) has </a:t>
            </a:r>
            <a:r>
              <a:rPr lang="fr-FR" b="1" dirty="0" err="1" smtClean="0"/>
              <a:t>become</a:t>
            </a:r>
            <a:r>
              <a:rPr lang="fr-FR" b="1" dirty="0" smtClean="0"/>
              <a:t> </a:t>
            </a:r>
          </a:p>
          <a:p>
            <a:r>
              <a:rPr lang="fr-FR" b="1" dirty="0" smtClean="0"/>
              <a:t>an active </a:t>
            </a:r>
            <a:r>
              <a:rPr lang="fr-FR" b="1" dirty="0" err="1" smtClean="0"/>
              <a:t>branch</a:t>
            </a:r>
            <a:r>
              <a:rPr lang="fr-FR" b="1" dirty="0" smtClean="0"/>
              <a:t> of the </a:t>
            </a:r>
            <a:r>
              <a:rPr lang="fr-FR" b="1" dirty="0" err="1" smtClean="0"/>
              <a:t>Energy</a:t>
            </a:r>
            <a:r>
              <a:rPr lang="fr-FR" b="1" dirty="0" smtClean="0"/>
              <a:t> Frontier. </a:t>
            </a:r>
            <a:r>
              <a:rPr lang="fr-FR" b="1" dirty="0" err="1" smtClean="0"/>
              <a:t>We</a:t>
            </a:r>
            <a:r>
              <a:rPr lang="fr-FR" b="1" dirty="0" smtClean="0"/>
              <a:t> </a:t>
            </a:r>
            <a:r>
              <a:rPr lang="fr-FR" b="1" dirty="0" err="1" smtClean="0"/>
              <a:t>noted</a:t>
            </a:r>
            <a:r>
              <a:rPr lang="fr-FR" b="1" dirty="0" smtClean="0"/>
              <a:t> </a:t>
            </a:r>
            <a:r>
              <a:rPr lang="fr-FR" b="1" dirty="0" err="1" smtClean="0"/>
              <a:t>this</a:t>
            </a:r>
            <a:r>
              <a:rPr lang="fr-FR" b="1" dirty="0" smtClean="0"/>
              <a:t> </a:t>
            </a:r>
            <a:r>
              <a:rPr lang="fr-FR" b="1" dirty="0" err="1" smtClean="0"/>
              <a:t>already</a:t>
            </a:r>
            <a:r>
              <a:rPr lang="fr-FR" b="1" dirty="0" smtClean="0"/>
              <a:t> in 2013 (</a:t>
            </a:r>
            <a:r>
              <a:rPr lang="fr-FR" b="1" dirty="0" err="1" smtClean="0"/>
              <a:t>see</a:t>
            </a:r>
            <a:r>
              <a:rPr lang="fr-FR" b="1" dirty="0" smtClean="0"/>
              <a:t> FCC Kick-off meeting!)  </a:t>
            </a:r>
          </a:p>
          <a:p>
            <a:r>
              <a:rPr lang="fr-FR" b="1" dirty="0" smtClean="0"/>
              <a:t>The main </a:t>
            </a:r>
            <a:r>
              <a:rPr lang="fr-FR" b="1" dirty="0" err="1" smtClean="0"/>
              <a:t>region</a:t>
            </a:r>
            <a:r>
              <a:rPr lang="fr-FR" b="1" dirty="0" smtClean="0"/>
              <a:t> of </a:t>
            </a:r>
            <a:r>
              <a:rPr lang="fr-FR" b="1" dirty="0" err="1" smtClean="0"/>
              <a:t>interest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for </a:t>
            </a:r>
            <a:r>
              <a:rPr lang="fr-FR" b="1" dirty="0" err="1" smtClean="0"/>
              <a:t>couplings</a:t>
            </a:r>
            <a:r>
              <a:rPr lang="fr-FR" b="1" dirty="0" smtClean="0"/>
              <a:t> of magnitude m</a:t>
            </a:r>
            <a:r>
              <a:rPr lang="en-CH" b="1" baseline="-25000" dirty="0" smtClean="0">
                <a:sym typeface="Symbol" panose="05050102010706020507" pitchFamily="18" charset="2"/>
              </a:rPr>
              <a:t></a:t>
            </a:r>
            <a:r>
              <a:rPr lang="en-US" b="1" dirty="0" smtClean="0">
                <a:sym typeface="Symbol" panose="05050102010706020507" pitchFamily="18" charset="2"/>
              </a:rPr>
              <a:t>/</a:t>
            </a:r>
            <a:r>
              <a:rPr lang="en-US" b="1" dirty="0" err="1" smtClean="0">
                <a:sym typeface="Symbol" panose="05050102010706020507" pitchFamily="18" charset="2"/>
              </a:rPr>
              <a:t>m</a:t>
            </a:r>
            <a:r>
              <a:rPr lang="en-US" b="1" baseline="-25000" dirty="0" err="1" smtClean="0">
                <a:sym typeface="Symbol" panose="05050102010706020507" pitchFamily="18" charset="2"/>
              </a:rPr>
              <a:t>N</a:t>
            </a:r>
            <a:r>
              <a:rPr lang="en-US" b="1" baseline="-25000" dirty="0" smtClean="0">
                <a:sym typeface="Symbol" panose="05050102010706020507" pitchFamily="18" charset="2"/>
              </a:rPr>
              <a:t> </a:t>
            </a:r>
            <a:r>
              <a:rPr lang="en-US" b="1" dirty="0" smtClean="0">
                <a:sym typeface="Symbol" panose="05050102010706020507" pitchFamily="18" charset="2"/>
              </a:rPr>
              <a:t>=O(10</a:t>
            </a:r>
            <a:r>
              <a:rPr lang="en-US" b="1" baseline="30000" dirty="0" smtClean="0">
                <a:sym typeface="Symbol" panose="05050102010706020507" pitchFamily="18" charset="2"/>
              </a:rPr>
              <a:t>-12</a:t>
            </a:r>
            <a:r>
              <a:rPr lang="en-US" b="1" dirty="0" smtClean="0">
                <a:sym typeface="Symbol" panose="05050102010706020507" pitchFamily="18" charset="2"/>
              </a:rPr>
              <a:t>). </a:t>
            </a:r>
          </a:p>
          <a:p>
            <a:endParaRPr lang="en-US" b="1" dirty="0" smtClean="0">
              <a:sym typeface="Symbol" panose="05050102010706020507" pitchFamily="18" charset="2"/>
            </a:endParaRPr>
          </a:p>
          <a:p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Complementary with FCC-</a:t>
            </a:r>
            <a:r>
              <a:rPr lang="en-US" b="1" dirty="0" err="1" smtClean="0">
                <a:solidFill>
                  <a:srgbClr val="00B050"/>
                </a:solidFill>
                <a:sym typeface="Symbol" panose="05050102010706020507" pitchFamily="18" charset="2"/>
              </a:rPr>
              <a:t>hh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where Lepton Number Violation is “easier” to see... </a:t>
            </a:r>
          </a:p>
          <a:p>
            <a:r>
              <a:rPr lang="en-US" b="1" dirty="0">
                <a:solidFill>
                  <a:srgbClr val="00B050"/>
                </a:solidFill>
                <a:sym typeface="Symbol" panose="05050102010706020507" pitchFamily="18" charset="2"/>
              </a:rPr>
              <a:t> 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                                            </a:t>
            </a:r>
            <a:r>
              <a:rPr lang="en-CH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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potentially 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of great impact on the design of FCC-</a:t>
            </a:r>
            <a:r>
              <a:rPr lang="en-US" b="1" dirty="0" err="1" smtClean="0">
                <a:solidFill>
                  <a:srgbClr val="00B050"/>
                </a:solidFill>
                <a:sym typeface="Symbol" panose="05050102010706020507" pitchFamily="18" charset="2"/>
              </a:rPr>
              <a:t>hh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detectors.  </a:t>
            </a:r>
            <a:endParaRPr lang="fr-FR" b="1" dirty="0" smtClean="0">
              <a:solidFill>
                <a:srgbClr val="00B050"/>
              </a:solidFill>
            </a:endParaRPr>
          </a:p>
          <a:p>
            <a:endParaRPr lang="fr-FR" b="1" dirty="0" smtClean="0"/>
          </a:p>
          <a:p>
            <a:r>
              <a:rPr lang="fr-FR" sz="2000" b="1" dirty="0" err="1" smtClean="0">
                <a:solidFill>
                  <a:srgbClr val="0070C0"/>
                </a:solidFill>
              </a:rPr>
              <a:t>Dark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Sector</a:t>
            </a:r>
            <a:endParaRPr lang="fr-FR" sz="2000" b="1" dirty="0">
              <a:solidFill>
                <a:srgbClr val="0070C0"/>
              </a:solidFill>
            </a:endParaRPr>
          </a:p>
          <a:p>
            <a:r>
              <a:rPr lang="fr-FR" b="1" dirty="0" smtClean="0"/>
              <a:t>The </a:t>
            </a:r>
            <a:r>
              <a:rPr lang="fr-FR" b="1" dirty="0" err="1" smtClean="0"/>
              <a:t>heavy</a:t>
            </a:r>
            <a:r>
              <a:rPr lang="fr-FR" b="1" dirty="0" smtClean="0"/>
              <a:t> neutrinos are </a:t>
            </a:r>
            <a:r>
              <a:rPr lang="fr-FR" b="1" dirty="0" err="1" smtClean="0"/>
              <a:t>almost</a:t>
            </a:r>
            <a:r>
              <a:rPr lang="fr-FR" b="1" dirty="0" smtClean="0"/>
              <a:t> </a:t>
            </a:r>
            <a:r>
              <a:rPr lang="fr-FR" b="1" dirty="0" err="1" smtClean="0"/>
              <a:t>sterile</a:t>
            </a:r>
            <a:r>
              <a:rPr lang="fr-FR" b="1" dirty="0" smtClean="0"/>
              <a:t> and </a:t>
            </a:r>
            <a:r>
              <a:rPr lang="fr-FR" b="1" dirty="0" err="1" smtClean="0"/>
              <a:t>constitute</a:t>
            </a:r>
            <a:r>
              <a:rPr lang="fr-FR" b="1" dirty="0" smtClean="0"/>
              <a:t> the poster </a:t>
            </a:r>
            <a:r>
              <a:rPr lang="fr-FR" b="1" dirty="0" err="1" smtClean="0"/>
              <a:t>child</a:t>
            </a:r>
            <a:r>
              <a:rPr lang="fr-FR" b="1" dirty="0" smtClean="0"/>
              <a:t> of a </a:t>
            </a:r>
            <a:r>
              <a:rPr lang="fr-FR" b="1" dirty="0" err="1" smtClean="0"/>
              <a:t>generic</a:t>
            </a:r>
            <a:r>
              <a:rPr lang="fr-FR" b="1" dirty="0" smtClean="0"/>
              <a:t> type of </a:t>
            </a:r>
            <a:r>
              <a:rPr lang="fr-FR" b="1" dirty="0" err="1" smtClean="0"/>
              <a:t>dark</a:t>
            </a:r>
            <a:r>
              <a:rPr lang="fr-FR" b="1" dirty="0" smtClean="0"/>
              <a:t> </a:t>
            </a:r>
            <a:r>
              <a:rPr lang="fr-FR" b="1" dirty="0" err="1" smtClean="0"/>
              <a:t>sector</a:t>
            </a:r>
            <a:r>
              <a:rPr lang="fr-FR" b="1" dirty="0" smtClean="0"/>
              <a:t> solutions to SM puzzles </a:t>
            </a:r>
            <a:r>
              <a:rPr lang="fr-FR" b="1" dirty="0" err="1" smtClean="0"/>
              <a:t>invoking</a:t>
            </a:r>
            <a:r>
              <a:rPr lang="fr-FR" b="1" dirty="0" smtClean="0"/>
              <a:t> </a:t>
            </a:r>
            <a:r>
              <a:rPr lang="fr-FR" b="1" dirty="0" err="1" smtClean="0"/>
              <a:t>feebly</a:t>
            </a:r>
            <a:r>
              <a:rPr lang="fr-FR" b="1" dirty="0" smtClean="0"/>
              <a:t> </a:t>
            </a:r>
            <a:r>
              <a:rPr lang="fr-FR" b="1" dirty="0" err="1" smtClean="0"/>
              <a:t>coupled</a:t>
            </a:r>
            <a:r>
              <a:rPr lang="fr-FR" b="1" dirty="0" smtClean="0"/>
              <a:t> </a:t>
            </a:r>
            <a:r>
              <a:rPr lang="fr-FR" b="1" dirty="0" err="1" smtClean="0"/>
              <a:t>particles</a:t>
            </a:r>
            <a:r>
              <a:rPr lang="fr-FR" b="1" dirty="0" smtClean="0"/>
              <a:t>. </a:t>
            </a:r>
            <a:r>
              <a:rPr lang="fr-FR" b="1" dirty="0" err="1" smtClean="0"/>
              <a:t>These</a:t>
            </a:r>
            <a:r>
              <a:rPr lang="fr-FR" b="1" dirty="0" smtClean="0"/>
              <a:t> have the </a:t>
            </a:r>
            <a:r>
              <a:rPr lang="fr-FR" b="1" dirty="0" err="1" smtClean="0"/>
              <a:t>added</a:t>
            </a:r>
            <a:r>
              <a:rPr lang="fr-FR" b="1" dirty="0" smtClean="0"/>
              <a:t> </a:t>
            </a:r>
            <a:r>
              <a:rPr lang="fr-FR" b="1" dirty="0" err="1" smtClean="0"/>
              <a:t>benefit</a:t>
            </a:r>
            <a:r>
              <a:rPr lang="fr-FR" b="1" dirty="0" smtClean="0"/>
              <a:t> of not </a:t>
            </a:r>
            <a:r>
              <a:rPr lang="fr-FR" b="1" dirty="0" err="1" smtClean="0"/>
              <a:t>affecting</a:t>
            </a:r>
            <a:r>
              <a:rPr lang="fr-FR" b="1" dirty="0" smtClean="0"/>
              <a:t> the SM  radiative corrections and running of </a:t>
            </a:r>
            <a:r>
              <a:rPr lang="fr-FR" b="1" dirty="0" err="1" smtClean="0"/>
              <a:t>coupling</a:t>
            </a:r>
            <a:r>
              <a:rPr lang="fr-FR" b="1" dirty="0" smtClean="0"/>
              <a:t> constants </a:t>
            </a:r>
            <a:r>
              <a:rPr lang="fr-FR" b="1" dirty="0" err="1" smtClean="0"/>
              <a:t>thus</a:t>
            </a:r>
            <a:r>
              <a:rPr lang="fr-FR" b="1" dirty="0" smtClean="0"/>
              <a:t> </a:t>
            </a:r>
            <a:r>
              <a:rPr lang="fr-FR" b="1" dirty="0" err="1" smtClean="0"/>
              <a:t>avoiding</a:t>
            </a:r>
            <a:r>
              <a:rPr lang="fr-FR" b="1" dirty="0" smtClean="0"/>
              <a:t> </a:t>
            </a:r>
            <a:r>
              <a:rPr lang="fr-FR" b="1" dirty="0" err="1" smtClean="0"/>
              <a:t>associated</a:t>
            </a:r>
            <a:r>
              <a:rPr lang="fr-FR" b="1" dirty="0" smtClean="0"/>
              <a:t> </a:t>
            </a:r>
            <a:r>
              <a:rPr lang="fr-FR" b="1" dirty="0" err="1" smtClean="0"/>
              <a:t>hierarchy</a:t>
            </a:r>
            <a:r>
              <a:rPr lang="fr-FR" b="1" dirty="0" smtClean="0"/>
              <a:t> </a:t>
            </a:r>
            <a:r>
              <a:rPr lang="fr-FR" b="1" dirty="0" err="1" smtClean="0"/>
              <a:t>problem</a:t>
            </a:r>
            <a:r>
              <a:rPr lang="fr-FR" b="1" dirty="0" smtClean="0"/>
              <a:t> and </a:t>
            </a:r>
            <a:r>
              <a:rPr lang="fr-FR" b="1" dirty="0" err="1" smtClean="0"/>
              <a:t>Stability</a:t>
            </a:r>
            <a:r>
              <a:rPr lang="fr-FR" b="1" dirty="0" smtClean="0"/>
              <a:t> of the </a:t>
            </a:r>
            <a:r>
              <a:rPr lang="fr-FR" b="1" dirty="0" err="1" smtClean="0"/>
              <a:t>Universe</a:t>
            </a:r>
            <a:endParaRPr lang="fr-FR" b="1" dirty="0" smtClean="0"/>
          </a:p>
          <a:p>
            <a:endParaRPr lang="fr-FR" b="1" dirty="0" smtClean="0"/>
          </a:p>
          <a:p>
            <a:r>
              <a:rPr lang="fr-FR" b="1" dirty="0" smtClean="0"/>
              <a:t>A good </a:t>
            </a:r>
            <a:r>
              <a:rPr lang="fr-FR" b="1" dirty="0" err="1" smtClean="0"/>
              <a:t>example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given</a:t>
            </a:r>
            <a:r>
              <a:rPr lang="fr-FR" b="1" dirty="0" smtClean="0"/>
              <a:t> by </a:t>
            </a:r>
            <a:r>
              <a:rPr lang="fr-FR" b="1" dirty="0" err="1" smtClean="0"/>
              <a:t>Axion-Like</a:t>
            </a:r>
            <a:r>
              <a:rPr lang="fr-FR" b="1" dirty="0" smtClean="0"/>
              <a:t> </a:t>
            </a:r>
            <a:r>
              <a:rPr lang="fr-FR" b="1" dirty="0" err="1" smtClean="0"/>
              <a:t>Particles</a:t>
            </a:r>
            <a:r>
              <a:rPr lang="fr-FR" b="1" dirty="0" smtClean="0"/>
              <a:t> (</a:t>
            </a:r>
            <a:r>
              <a:rPr lang="fr-FR" b="1" dirty="0" err="1" smtClean="0"/>
              <a:t>ALPs</a:t>
            </a:r>
            <a:r>
              <a:rPr lang="fr-FR" b="1" dirty="0" smtClean="0"/>
              <a:t>).  </a:t>
            </a:r>
          </a:p>
          <a:p>
            <a:endParaRPr lang="fr-FR" b="1" dirty="0"/>
          </a:p>
          <a:p>
            <a:r>
              <a:rPr lang="fr-FR" b="1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52052" y="5830530"/>
            <a:ext cx="3950056" cy="36933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Any</a:t>
            </a:r>
            <a:r>
              <a:rPr lang="fr-FR" b="1" dirty="0" smtClean="0"/>
              <a:t> </a:t>
            </a:r>
            <a:r>
              <a:rPr lang="fr-FR" b="1" dirty="0" err="1" smtClean="0"/>
              <a:t>increase</a:t>
            </a:r>
            <a:r>
              <a:rPr lang="fr-FR" b="1" dirty="0" smtClean="0"/>
              <a:t> of </a:t>
            </a:r>
            <a:r>
              <a:rPr lang="fr-FR" b="1" dirty="0" err="1" smtClean="0"/>
              <a:t>luminosity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welcome</a:t>
            </a:r>
            <a:r>
              <a:rPr lang="fr-FR" b="1" dirty="0" smtClean="0"/>
              <a:t>! </a:t>
            </a:r>
            <a:endParaRPr lang="fr-FR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1C26F-5351-4AD6-A4A5-FBB14CE13B78}" type="datetime1">
              <a:rPr lang="en-US" smtClean="0"/>
              <a:t>3/3/2021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693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260" y="1385292"/>
            <a:ext cx="8031480" cy="3771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2149" y="296484"/>
            <a:ext cx="11229356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/>
              <a:t>This </a:t>
            </a:r>
            <a:r>
              <a:rPr lang="fr-CH" sz="2160" dirty="0" err="1"/>
              <a:t>picture</a:t>
            </a:r>
            <a:r>
              <a:rPr lang="fr-CH" sz="2160" dirty="0"/>
              <a:t> </a:t>
            </a:r>
            <a:r>
              <a:rPr lang="fr-CH" sz="2160" dirty="0" err="1" smtClean="0"/>
              <a:t>from</a:t>
            </a:r>
            <a:r>
              <a:rPr lang="fr-CH" sz="2160" dirty="0" smtClean="0"/>
              <a:t> the briefing book </a:t>
            </a:r>
            <a:r>
              <a:rPr lang="fr-CH" sz="2160" dirty="0" err="1" smtClean="0"/>
              <a:t>is</a:t>
            </a:r>
            <a:r>
              <a:rPr lang="fr-CH" sz="2160" dirty="0" smtClean="0"/>
              <a:t> </a:t>
            </a:r>
            <a:r>
              <a:rPr lang="fr-CH" sz="2160" dirty="0"/>
              <a:t>relevant to Neutrino, </a:t>
            </a:r>
            <a:r>
              <a:rPr lang="fr-CH" sz="2160" dirty="0" err="1"/>
              <a:t>Dark</a:t>
            </a:r>
            <a:r>
              <a:rPr lang="fr-CH" sz="2160" dirty="0"/>
              <a:t> </a:t>
            </a:r>
            <a:r>
              <a:rPr lang="fr-CH" sz="2160" dirty="0" err="1"/>
              <a:t>sectors</a:t>
            </a:r>
            <a:r>
              <a:rPr lang="fr-CH" sz="2160" dirty="0"/>
              <a:t> and High </a:t>
            </a:r>
            <a:r>
              <a:rPr lang="fr-CH" sz="2160" dirty="0" err="1"/>
              <a:t>E</a:t>
            </a:r>
            <a:r>
              <a:rPr lang="fr-CH" sz="2160" dirty="0" err="1"/>
              <a:t>nergy</a:t>
            </a:r>
            <a:r>
              <a:rPr lang="fr-CH" sz="2160" dirty="0"/>
              <a:t> </a:t>
            </a:r>
            <a:r>
              <a:rPr lang="fr-CH" sz="2160" dirty="0" err="1"/>
              <a:t>F</a:t>
            </a:r>
            <a:r>
              <a:rPr lang="fr-CH" sz="2160" dirty="0" err="1"/>
              <a:t>rontiers</a:t>
            </a:r>
            <a:r>
              <a:rPr lang="fr-CH" sz="2160" dirty="0"/>
              <a:t>. </a:t>
            </a:r>
            <a:br>
              <a:rPr lang="fr-CH" sz="2160" dirty="0"/>
            </a:br>
            <a:r>
              <a:rPr lang="fr-CH" sz="2160" dirty="0"/>
              <a:t> FCC-</a:t>
            </a:r>
            <a:r>
              <a:rPr lang="fr-CH" sz="2160" dirty="0" err="1"/>
              <a:t>ee</a:t>
            </a:r>
            <a:r>
              <a:rPr lang="fr-CH" sz="2160" dirty="0"/>
              <a:t>  (Z) </a:t>
            </a:r>
            <a:r>
              <a:rPr lang="fr-CH" sz="2160" dirty="0" err="1"/>
              <a:t>compared</a:t>
            </a:r>
            <a:r>
              <a:rPr lang="fr-CH" sz="2160" dirty="0"/>
              <a:t> to the </a:t>
            </a:r>
            <a:r>
              <a:rPr lang="fr-CH" sz="2160" dirty="0" err="1"/>
              <a:t>other</a:t>
            </a:r>
            <a:r>
              <a:rPr lang="fr-CH" sz="2160" dirty="0"/>
              <a:t> machines for right-</a:t>
            </a:r>
            <a:r>
              <a:rPr lang="fr-CH" sz="2160" dirty="0" err="1"/>
              <a:t>handed</a:t>
            </a:r>
            <a:r>
              <a:rPr lang="fr-CH" sz="2160" dirty="0"/>
              <a:t> (</a:t>
            </a:r>
            <a:r>
              <a:rPr lang="fr-CH" sz="2160" dirty="0" err="1"/>
              <a:t>sterile</a:t>
            </a:r>
            <a:r>
              <a:rPr lang="fr-CH" sz="2160" dirty="0"/>
              <a:t>) neutrinos</a:t>
            </a:r>
            <a:endParaRPr lang="fr-CH" sz="2160" dirty="0"/>
          </a:p>
          <a:p>
            <a:r>
              <a:rPr lang="fr-CH" sz="2160" dirty="0"/>
              <a:t> </a:t>
            </a:r>
            <a:r>
              <a:rPr lang="fr-CH" sz="2160" dirty="0"/>
              <a:t>How close </a:t>
            </a:r>
            <a:r>
              <a:rPr lang="fr-CH" sz="2160" dirty="0" err="1"/>
              <a:t>c</a:t>
            </a:r>
            <a:r>
              <a:rPr lang="fr-CH" sz="2160" dirty="0" err="1"/>
              <a:t>an</a:t>
            </a:r>
            <a:r>
              <a:rPr lang="fr-CH" sz="2160" dirty="0"/>
              <a:t> </a:t>
            </a:r>
            <a:r>
              <a:rPr lang="fr-CH" sz="2160" dirty="0" err="1"/>
              <a:t>we</a:t>
            </a:r>
            <a:r>
              <a:rPr lang="fr-CH" sz="2160" dirty="0"/>
              <a:t> </a:t>
            </a:r>
            <a:r>
              <a:rPr lang="fr-CH" sz="2160" dirty="0" err="1"/>
              <a:t>get</a:t>
            </a:r>
            <a:r>
              <a:rPr lang="fr-CH" sz="2160" dirty="0"/>
              <a:t> to the ‘</a:t>
            </a:r>
            <a:r>
              <a:rPr lang="fr-CH" sz="2160" dirty="0" err="1"/>
              <a:t>see-saw</a:t>
            </a:r>
            <a:r>
              <a:rPr lang="fr-CH" sz="2160" dirty="0"/>
              <a:t> </a:t>
            </a:r>
            <a:r>
              <a:rPr lang="fr-CH" sz="2160" dirty="0" err="1"/>
              <a:t>limit</a:t>
            </a:r>
            <a:r>
              <a:rPr lang="fr-CH" sz="2160" dirty="0"/>
              <a:t>’? </a:t>
            </a:r>
            <a:r>
              <a:rPr lang="fr-CH" sz="2160" dirty="0" err="1"/>
              <a:t>can</a:t>
            </a:r>
            <a:r>
              <a:rPr lang="fr-CH" sz="2160" dirty="0"/>
              <a:t> </a:t>
            </a:r>
            <a:r>
              <a:rPr lang="fr-CH" sz="2160" dirty="0" err="1"/>
              <a:t>we</a:t>
            </a:r>
            <a:r>
              <a:rPr lang="fr-CH" sz="2160" dirty="0"/>
              <a:t> </a:t>
            </a:r>
            <a:r>
              <a:rPr lang="fr-CH" sz="2160" dirty="0" err="1"/>
              <a:t>improve</a:t>
            </a:r>
            <a:r>
              <a:rPr lang="fr-CH" sz="2160" dirty="0"/>
              <a:t> </a:t>
            </a:r>
            <a:r>
              <a:rPr lang="fr-CH" sz="2160" dirty="0" err="1"/>
              <a:t>acceptance</a:t>
            </a:r>
            <a:r>
              <a:rPr lang="fr-CH" sz="2160" dirty="0"/>
              <a:t> and </a:t>
            </a:r>
            <a:r>
              <a:rPr lang="fr-CH" sz="2160" dirty="0" err="1"/>
              <a:t>reach</a:t>
            </a:r>
            <a:r>
              <a:rPr lang="fr-CH" sz="2160" dirty="0"/>
              <a:t>?</a:t>
            </a:r>
            <a:endParaRPr lang="en-GB" sz="216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A788-FC44-43AE-9A4E-DFF93122FA6F}" type="datetime1">
              <a:rPr lang="en-US" smtClean="0"/>
              <a:t>3/3/2021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084243" y="5157192"/>
            <a:ext cx="10184776" cy="14219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160" dirty="0"/>
              <a:t>-- the </a:t>
            </a:r>
            <a:r>
              <a:rPr lang="fr-CH" sz="2160" dirty="0" err="1"/>
              <a:t>purple</a:t>
            </a:r>
            <a:r>
              <a:rPr lang="fr-CH" sz="2160" dirty="0"/>
              <a:t> line shows the </a:t>
            </a:r>
            <a:r>
              <a:rPr lang="fr-CH" sz="2160" dirty="0" err="1"/>
              <a:t>reach</a:t>
            </a:r>
            <a:r>
              <a:rPr lang="fr-CH" sz="2160" dirty="0"/>
              <a:t> for </a:t>
            </a:r>
            <a:r>
              <a:rPr lang="fr-CH" sz="2160" dirty="0" err="1"/>
              <a:t>observing</a:t>
            </a:r>
            <a:r>
              <a:rPr lang="fr-CH" sz="2160" dirty="0"/>
              <a:t> </a:t>
            </a:r>
            <a:r>
              <a:rPr lang="fr-CH" sz="2160" b="1" dirty="0" err="1"/>
              <a:t>heavy</a:t>
            </a:r>
            <a:r>
              <a:rPr lang="fr-CH" sz="2160" b="1" dirty="0"/>
              <a:t> neutrino </a:t>
            </a:r>
            <a:r>
              <a:rPr lang="fr-CH" sz="2160" b="1" dirty="0" err="1"/>
              <a:t>decays</a:t>
            </a:r>
            <a:r>
              <a:rPr lang="fr-CH" sz="2160" b="1" dirty="0"/>
              <a:t> </a:t>
            </a:r>
            <a:r>
              <a:rPr lang="fr-CH" sz="2160" dirty="0"/>
              <a:t>(</a:t>
            </a:r>
            <a:r>
              <a:rPr lang="fr-CH" sz="2160" dirty="0" err="1"/>
              <a:t>here</a:t>
            </a:r>
            <a:r>
              <a:rPr lang="fr-CH" sz="2160" dirty="0"/>
              <a:t> for </a:t>
            </a:r>
            <a:r>
              <a:rPr lang="fr-CH" sz="2160" dirty="0" smtClean="0"/>
              <a:t>2.10</a:t>
            </a:r>
            <a:r>
              <a:rPr lang="fr-CH" sz="2160" baseline="30000" dirty="0" smtClean="0"/>
              <a:t>12</a:t>
            </a:r>
            <a:r>
              <a:rPr lang="fr-CH" sz="2160" dirty="0" smtClean="0"/>
              <a:t> </a:t>
            </a:r>
            <a:r>
              <a:rPr lang="fr-CH" sz="2160" dirty="0"/>
              <a:t>Z)</a:t>
            </a:r>
          </a:p>
          <a:p>
            <a:r>
              <a:rPr lang="fr-CH" sz="2160" dirty="0"/>
              <a:t>-- the horizontal line </a:t>
            </a:r>
            <a:r>
              <a:rPr lang="fr-CH" sz="2160" dirty="0" err="1"/>
              <a:t>represents</a:t>
            </a:r>
            <a:r>
              <a:rPr lang="fr-CH" sz="2160" dirty="0"/>
              <a:t> the </a:t>
            </a:r>
            <a:r>
              <a:rPr lang="fr-CH" sz="2160" dirty="0" err="1"/>
              <a:t>sensitivity</a:t>
            </a:r>
            <a:r>
              <a:rPr lang="fr-CH" sz="2160" dirty="0"/>
              <a:t> to </a:t>
            </a:r>
            <a:r>
              <a:rPr lang="fr-CH" sz="2160" b="1" dirty="0" err="1"/>
              <a:t>mixing</a:t>
            </a:r>
            <a:r>
              <a:rPr lang="fr-CH" sz="2160" b="1" dirty="0"/>
              <a:t> of neutrinos </a:t>
            </a:r>
            <a:r>
              <a:rPr lang="fr-CH" sz="2160" dirty="0"/>
              <a:t>to the </a:t>
            </a:r>
            <a:r>
              <a:rPr lang="fr-CH" sz="2160" dirty="0" err="1"/>
              <a:t>dark</a:t>
            </a:r>
            <a:r>
              <a:rPr lang="fr-CH" sz="2160" dirty="0"/>
              <a:t> </a:t>
            </a:r>
            <a:r>
              <a:rPr lang="fr-CH" sz="2160" dirty="0" err="1"/>
              <a:t>sector</a:t>
            </a:r>
            <a:r>
              <a:rPr lang="fr-CH" sz="2160" dirty="0"/>
              <a:t>,</a:t>
            </a:r>
          </a:p>
          <a:p>
            <a:r>
              <a:rPr lang="fr-CH" sz="2160" dirty="0" err="1"/>
              <a:t>using</a:t>
            </a:r>
            <a:r>
              <a:rPr lang="fr-CH" sz="2160" dirty="0"/>
              <a:t> </a:t>
            </a:r>
            <a:r>
              <a:rPr lang="fr-CH" sz="2160" dirty="0" err="1"/>
              <a:t>EWPOs</a:t>
            </a:r>
            <a:r>
              <a:rPr lang="fr-CH" sz="2160" dirty="0"/>
              <a:t> (G</a:t>
            </a:r>
            <a:r>
              <a:rPr lang="fr-CH" sz="2160" baseline="-25000" dirty="0"/>
              <a:t>F</a:t>
            </a:r>
            <a:r>
              <a:rPr lang="fr-CH" sz="2160" dirty="0"/>
              <a:t> vs sin</a:t>
            </a:r>
            <a:r>
              <a:rPr lang="fr-CH" sz="2160" baseline="30000" dirty="0"/>
              <a:t>2</a:t>
            </a:r>
            <a:r>
              <a:rPr lang="fr-CH" sz="2160" dirty="0">
                <a:sym typeface="Symbol"/>
              </a:rPr>
              <a:t></a:t>
            </a:r>
            <a:r>
              <a:rPr lang="fr-CH" sz="2160" baseline="-25000" dirty="0">
                <a:sym typeface="Symbol"/>
              </a:rPr>
              <a:t>W</a:t>
            </a:r>
            <a:r>
              <a:rPr lang="fr-CH" sz="2160" baseline="30000" dirty="0">
                <a:sym typeface="Symbol"/>
              </a:rPr>
              <a:t>eff </a:t>
            </a:r>
            <a:r>
              <a:rPr lang="fr-CH" sz="2160" dirty="0">
                <a:sym typeface="Symbol"/>
              </a:rPr>
              <a:t>and </a:t>
            </a:r>
            <a:r>
              <a:rPr lang="fr-CH" sz="2160" dirty="0" err="1">
                <a:sym typeface="Symbol"/>
              </a:rPr>
              <a:t>m</a:t>
            </a:r>
            <a:r>
              <a:rPr lang="fr-CH" sz="2160" baseline="-25000" dirty="0" err="1">
                <a:sym typeface="Symbol"/>
              </a:rPr>
              <a:t>Z</a:t>
            </a:r>
            <a:r>
              <a:rPr lang="fr-CH" sz="2160" dirty="0">
                <a:sym typeface="Symbol"/>
              </a:rPr>
              <a:t>, m</a:t>
            </a:r>
            <a:r>
              <a:rPr lang="fr-CH" sz="2160" baseline="-25000" dirty="0">
                <a:sym typeface="Symbol"/>
              </a:rPr>
              <a:t>W</a:t>
            </a:r>
            <a:r>
              <a:rPr lang="fr-CH" sz="2160" dirty="0">
                <a:sym typeface="Symbol"/>
              </a:rPr>
              <a:t>, tau </a:t>
            </a:r>
            <a:r>
              <a:rPr lang="fr-CH" sz="2160" dirty="0" err="1">
                <a:sym typeface="Symbol"/>
              </a:rPr>
              <a:t>decays</a:t>
            </a:r>
            <a:r>
              <a:rPr lang="fr-CH" sz="2160" dirty="0">
                <a:sym typeface="Symbol"/>
              </a:rPr>
              <a:t>) </a:t>
            </a:r>
            <a:r>
              <a:rPr lang="fr-CH" sz="2160" dirty="0" err="1"/>
              <a:t>which</a:t>
            </a:r>
            <a:r>
              <a:rPr lang="fr-CH" sz="2160" dirty="0"/>
              <a:t> </a:t>
            </a:r>
            <a:r>
              <a:rPr lang="fr-CH" sz="2160" dirty="0" err="1"/>
              <a:t>extends</a:t>
            </a:r>
            <a:r>
              <a:rPr lang="fr-CH" sz="2160" dirty="0"/>
              <a:t> </a:t>
            </a:r>
            <a:r>
              <a:rPr lang="fr-CH" sz="2160" dirty="0" err="1"/>
              <a:t>sensitivity</a:t>
            </a:r>
            <a:endParaRPr lang="fr-CH" sz="2160" dirty="0"/>
          </a:p>
          <a:p>
            <a:r>
              <a:rPr lang="fr-CH" sz="2160" dirty="0"/>
              <a:t>to 10</a:t>
            </a:r>
            <a:r>
              <a:rPr lang="fr-CH" sz="2160" baseline="30000" dirty="0"/>
              <a:t>-5 </a:t>
            </a:r>
            <a:r>
              <a:rPr lang="fr-CH" sz="2160" dirty="0" err="1"/>
              <a:t>mixing</a:t>
            </a:r>
            <a:r>
              <a:rPr lang="fr-CH" sz="2160" dirty="0"/>
              <a:t> all the </a:t>
            </a:r>
            <a:r>
              <a:rPr lang="fr-CH" sz="2160" dirty="0" err="1"/>
              <a:t>way</a:t>
            </a:r>
            <a:r>
              <a:rPr lang="fr-CH" sz="2160" dirty="0"/>
              <a:t> to </a:t>
            </a:r>
            <a:r>
              <a:rPr lang="fr-CH" sz="2160" dirty="0" err="1"/>
              <a:t>very</a:t>
            </a:r>
            <a:r>
              <a:rPr lang="fr-CH" sz="2160" dirty="0"/>
              <a:t> high </a:t>
            </a:r>
            <a:r>
              <a:rPr lang="fr-CH" sz="2160" dirty="0" err="1"/>
              <a:t>energies</a:t>
            </a:r>
            <a:r>
              <a:rPr lang="fr-CH" sz="2160" dirty="0"/>
              <a:t> </a:t>
            </a:r>
            <a:r>
              <a:rPr lang="fr-CH" sz="2160" dirty="0"/>
              <a:t>(500-1000 </a:t>
            </a:r>
            <a:r>
              <a:rPr lang="fr-CH" sz="2160" dirty="0" err="1"/>
              <a:t>TeV</a:t>
            </a:r>
            <a:r>
              <a:rPr lang="fr-CH" sz="2160" dirty="0"/>
              <a:t> at least). </a:t>
            </a:r>
            <a:r>
              <a:rPr lang="fr-CH" sz="2160" dirty="0" err="1"/>
              <a:t>arxiv</a:t>
            </a:r>
            <a:r>
              <a:rPr lang="fr-CH" sz="2160" dirty="0"/>
              <a:t>:</a:t>
            </a:r>
            <a:r>
              <a:rPr lang="en-CH" sz="2160" dirty="0"/>
              <a:t>2011.04725</a:t>
            </a:r>
            <a:r>
              <a:rPr lang="en-US" sz="2160" dirty="0"/>
              <a:t> </a:t>
            </a:r>
            <a:endParaRPr lang="en-GB" sz="2160" dirty="0"/>
          </a:p>
        </p:txBody>
      </p:sp>
    </p:spTree>
    <p:extLst>
      <p:ext uri="{BB962C8B-B14F-4D97-AF65-F5344CB8AC3E}">
        <p14:creationId xmlns:p14="http://schemas.microsoft.com/office/powerpoint/2010/main" val="58205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87087"/>
            <a:ext cx="10972800" cy="52838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7569" y="476673"/>
            <a:ext cx="8128635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/>
              <a:t>S</a:t>
            </a:r>
            <a:r>
              <a:rPr lang="fr-CH" sz="2160" dirty="0" err="1"/>
              <a:t>imilar</a:t>
            </a:r>
            <a:r>
              <a:rPr lang="fr-CH" sz="2160" dirty="0"/>
              <a:t> situation for </a:t>
            </a:r>
            <a:r>
              <a:rPr lang="fr-CH" sz="2160" dirty="0" err="1"/>
              <a:t>Axion-like-particles</a:t>
            </a:r>
            <a:r>
              <a:rPr lang="fr-CH" sz="2160" dirty="0"/>
              <a:t>; </a:t>
            </a:r>
            <a:r>
              <a:rPr lang="fr-CH" sz="2160" dirty="0" err="1"/>
              <a:t>Luminosity</a:t>
            </a:r>
            <a:r>
              <a:rPr lang="fr-CH" sz="2160" dirty="0"/>
              <a:t> </a:t>
            </a:r>
            <a:r>
              <a:rPr lang="fr-CH" sz="2160" dirty="0" err="1"/>
              <a:t>is</a:t>
            </a:r>
            <a:r>
              <a:rPr lang="fr-CH" sz="2160" dirty="0"/>
              <a:t> key to the </a:t>
            </a:r>
            <a:r>
              <a:rPr lang="fr-CH" sz="2160" dirty="0" err="1"/>
              <a:t>game</a:t>
            </a:r>
            <a:r>
              <a:rPr lang="fr-CH" sz="2160" dirty="0"/>
              <a:t> </a:t>
            </a:r>
            <a:endParaRPr lang="en-GB" sz="2160" dirty="0"/>
          </a:p>
        </p:txBody>
      </p:sp>
      <p:sp>
        <p:nvSpPr>
          <p:cNvPr id="4" name="TextBox 3"/>
          <p:cNvSpPr txBox="1"/>
          <p:nvPr/>
        </p:nvSpPr>
        <p:spPr>
          <a:xfrm>
            <a:off x="2185459" y="5768471"/>
            <a:ext cx="6169959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/>
              <a:t>Complementarity</a:t>
            </a:r>
            <a:r>
              <a:rPr lang="fr-CH" sz="2160" dirty="0"/>
              <a:t> </a:t>
            </a:r>
            <a:r>
              <a:rPr lang="fr-CH" sz="2160" dirty="0" err="1"/>
              <a:t>with</a:t>
            </a:r>
            <a:r>
              <a:rPr lang="fr-CH" sz="2160" dirty="0"/>
              <a:t> High </a:t>
            </a:r>
            <a:r>
              <a:rPr lang="fr-CH" sz="2160" dirty="0" err="1"/>
              <a:t>energy</a:t>
            </a:r>
            <a:r>
              <a:rPr lang="fr-CH" sz="2160" dirty="0"/>
              <a:t> lepton </a:t>
            </a:r>
            <a:r>
              <a:rPr lang="fr-CH" sz="2160" dirty="0" err="1"/>
              <a:t>collider</a:t>
            </a:r>
            <a:r>
              <a:rPr lang="fr-CH" sz="2160" dirty="0"/>
              <a:t>, </a:t>
            </a:r>
          </a:p>
          <a:p>
            <a:r>
              <a:rPr lang="fr-CH" sz="2160" dirty="0"/>
              <a:t>                     </a:t>
            </a:r>
            <a:r>
              <a:rPr lang="fr-CH" sz="2160" dirty="0" err="1" smtClean="0"/>
              <a:t>much</a:t>
            </a:r>
            <a:r>
              <a:rPr lang="fr-CH" sz="2160" dirty="0" smtClean="0"/>
              <a:t> to </a:t>
            </a:r>
            <a:r>
              <a:rPr lang="fr-CH" sz="2160" dirty="0"/>
              <a:t>explore at </a:t>
            </a:r>
            <a:r>
              <a:rPr lang="fr-CH" sz="2160" dirty="0"/>
              <a:t>FCC-</a:t>
            </a:r>
            <a:r>
              <a:rPr lang="fr-CH" sz="2160" dirty="0" err="1"/>
              <a:t>ee</a:t>
            </a:r>
            <a:r>
              <a:rPr lang="fr-CH" sz="2160" dirty="0"/>
              <a:t>-Z </a:t>
            </a:r>
            <a:r>
              <a:rPr lang="fr-CH" sz="2160" dirty="0"/>
              <a:t>and FCC-</a:t>
            </a:r>
            <a:r>
              <a:rPr lang="fr-CH" sz="2160" dirty="0" err="1"/>
              <a:t>hh</a:t>
            </a:r>
            <a:r>
              <a:rPr lang="fr-CH" sz="2160" dirty="0"/>
              <a:t>! </a:t>
            </a:r>
          </a:p>
          <a:p>
            <a:r>
              <a:rPr lang="fr-CH" sz="2160" dirty="0"/>
              <a:t> </a:t>
            </a:r>
            <a:endParaRPr lang="en-GB" sz="216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9393-A248-4D40-8752-B223201FD76D}" type="datetime1">
              <a:rPr lang="en-US" smtClean="0"/>
              <a:t>3/3/2021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enabling 4 IP at FCC-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09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1484" y="275303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1462" y="-245469"/>
            <a:ext cx="3295482" cy="8202633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7457-AACC-4602-9492-6E7322AC9DD2}" type="datetime1">
              <a:rPr lang="en-US" smtClean="0"/>
              <a:t>3/3/2021</a:t>
            </a:fld>
            <a:endParaRPr lang="fr-FR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enabling 4 IP at FCC-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19</a:t>
            </a:fld>
            <a:endParaRPr lang="fr-FR"/>
          </a:p>
        </p:txBody>
      </p:sp>
      <p:grpSp>
        <p:nvGrpSpPr>
          <p:cNvPr id="20" name="Group 19"/>
          <p:cNvGrpSpPr/>
          <p:nvPr/>
        </p:nvGrpSpPr>
        <p:grpSpPr>
          <a:xfrm>
            <a:off x="207054" y="3543300"/>
            <a:ext cx="5825446" cy="2772190"/>
            <a:chOff x="207054" y="3882006"/>
            <a:chExt cx="4866968" cy="24334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054" y="3882006"/>
              <a:ext cx="4866968" cy="2433484"/>
            </a:xfrm>
            <a:prstGeom prst="rect">
              <a:avLst/>
            </a:prstGeom>
          </p:spPr>
        </p:pic>
        <p:sp>
          <p:nvSpPr>
            <p:cNvPr id="19" name="Freeform 18"/>
            <p:cNvSpPr/>
            <p:nvPr/>
          </p:nvSpPr>
          <p:spPr>
            <a:xfrm>
              <a:off x="1981199" y="4823538"/>
              <a:ext cx="1404469" cy="795184"/>
            </a:xfrm>
            <a:custGeom>
              <a:avLst/>
              <a:gdLst>
                <a:gd name="connsiteX0" fmla="*/ 0 w 1061884"/>
                <a:gd name="connsiteY0" fmla="*/ 196645 h 757084"/>
                <a:gd name="connsiteX1" fmla="*/ 245806 w 1061884"/>
                <a:gd name="connsiteY1" fmla="*/ 481781 h 757084"/>
                <a:gd name="connsiteX2" fmla="*/ 501445 w 1061884"/>
                <a:gd name="connsiteY2" fmla="*/ 658761 h 757084"/>
                <a:gd name="connsiteX3" fmla="*/ 727587 w 1061884"/>
                <a:gd name="connsiteY3" fmla="*/ 757084 h 757084"/>
                <a:gd name="connsiteX4" fmla="*/ 894735 w 1061884"/>
                <a:gd name="connsiteY4" fmla="*/ 757084 h 757084"/>
                <a:gd name="connsiteX5" fmla="*/ 1061884 w 1061884"/>
                <a:gd name="connsiteY5" fmla="*/ 589936 h 757084"/>
                <a:gd name="connsiteX6" fmla="*/ 1052052 w 1061884"/>
                <a:gd name="connsiteY6" fmla="*/ 226142 h 757084"/>
                <a:gd name="connsiteX7" fmla="*/ 963561 w 1061884"/>
                <a:gd name="connsiteY7" fmla="*/ 0 h 757084"/>
                <a:gd name="connsiteX8" fmla="*/ 963561 w 1061884"/>
                <a:gd name="connsiteY8" fmla="*/ 0 h 757084"/>
                <a:gd name="connsiteX0" fmla="*/ 0 w 1061884"/>
                <a:gd name="connsiteY0" fmla="*/ 374445 h 934884"/>
                <a:gd name="connsiteX1" fmla="*/ 245806 w 1061884"/>
                <a:gd name="connsiteY1" fmla="*/ 659581 h 934884"/>
                <a:gd name="connsiteX2" fmla="*/ 501445 w 1061884"/>
                <a:gd name="connsiteY2" fmla="*/ 836561 h 934884"/>
                <a:gd name="connsiteX3" fmla="*/ 727587 w 1061884"/>
                <a:gd name="connsiteY3" fmla="*/ 934884 h 934884"/>
                <a:gd name="connsiteX4" fmla="*/ 894735 w 1061884"/>
                <a:gd name="connsiteY4" fmla="*/ 934884 h 934884"/>
                <a:gd name="connsiteX5" fmla="*/ 1061884 w 1061884"/>
                <a:gd name="connsiteY5" fmla="*/ 767736 h 934884"/>
                <a:gd name="connsiteX6" fmla="*/ 1052052 w 1061884"/>
                <a:gd name="connsiteY6" fmla="*/ 403942 h 934884"/>
                <a:gd name="connsiteX7" fmla="*/ 963561 w 1061884"/>
                <a:gd name="connsiteY7" fmla="*/ 177800 h 934884"/>
                <a:gd name="connsiteX8" fmla="*/ 1052461 w 1061884"/>
                <a:gd name="connsiteY8" fmla="*/ 0 h 934884"/>
                <a:gd name="connsiteX0" fmla="*/ 0 w 1061884"/>
                <a:gd name="connsiteY0" fmla="*/ 374445 h 934884"/>
                <a:gd name="connsiteX1" fmla="*/ 245806 w 1061884"/>
                <a:gd name="connsiteY1" fmla="*/ 659581 h 934884"/>
                <a:gd name="connsiteX2" fmla="*/ 501445 w 1061884"/>
                <a:gd name="connsiteY2" fmla="*/ 836561 h 934884"/>
                <a:gd name="connsiteX3" fmla="*/ 727587 w 1061884"/>
                <a:gd name="connsiteY3" fmla="*/ 934884 h 934884"/>
                <a:gd name="connsiteX4" fmla="*/ 894735 w 1061884"/>
                <a:gd name="connsiteY4" fmla="*/ 934884 h 934884"/>
                <a:gd name="connsiteX5" fmla="*/ 1061884 w 1061884"/>
                <a:gd name="connsiteY5" fmla="*/ 767736 h 934884"/>
                <a:gd name="connsiteX6" fmla="*/ 1052052 w 1061884"/>
                <a:gd name="connsiteY6" fmla="*/ 403942 h 934884"/>
                <a:gd name="connsiteX7" fmla="*/ 1052461 w 1061884"/>
                <a:gd name="connsiteY7" fmla="*/ 177800 h 934884"/>
                <a:gd name="connsiteX8" fmla="*/ 1052461 w 1061884"/>
                <a:gd name="connsiteY8" fmla="*/ 0 h 934884"/>
                <a:gd name="connsiteX0" fmla="*/ 0 w 1052461"/>
                <a:gd name="connsiteY0" fmla="*/ 374445 h 934884"/>
                <a:gd name="connsiteX1" fmla="*/ 245806 w 1052461"/>
                <a:gd name="connsiteY1" fmla="*/ 659581 h 934884"/>
                <a:gd name="connsiteX2" fmla="*/ 501445 w 1052461"/>
                <a:gd name="connsiteY2" fmla="*/ 836561 h 934884"/>
                <a:gd name="connsiteX3" fmla="*/ 727587 w 1052461"/>
                <a:gd name="connsiteY3" fmla="*/ 934884 h 934884"/>
                <a:gd name="connsiteX4" fmla="*/ 894735 w 1052461"/>
                <a:gd name="connsiteY4" fmla="*/ 934884 h 934884"/>
                <a:gd name="connsiteX5" fmla="*/ 1023784 w 1052461"/>
                <a:gd name="connsiteY5" fmla="*/ 767736 h 934884"/>
                <a:gd name="connsiteX6" fmla="*/ 1052052 w 1052461"/>
                <a:gd name="connsiteY6" fmla="*/ 403942 h 934884"/>
                <a:gd name="connsiteX7" fmla="*/ 1052461 w 1052461"/>
                <a:gd name="connsiteY7" fmla="*/ 177800 h 934884"/>
                <a:gd name="connsiteX8" fmla="*/ 1052461 w 1052461"/>
                <a:gd name="connsiteY8" fmla="*/ 0 h 934884"/>
                <a:gd name="connsiteX0" fmla="*/ 0 w 1052556"/>
                <a:gd name="connsiteY0" fmla="*/ 399845 h 960284"/>
                <a:gd name="connsiteX1" fmla="*/ 245806 w 1052556"/>
                <a:gd name="connsiteY1" fmla="*/ 684981 h 960284"/>
                <a:gd name="connsiteX2" fmla="*/ 501445 w 1052556"/>
                <a:gd name="connsiteY2" fmla="*/ 861961 h 960284"/>
                <a:gd name="connsiteX3" fmla="*/ 727587 w 1052556"/>
                <a:gd name="connsiteY3" fmla="*/ 960284 h 960284"/>
                <a:gd name="connsiteX4" fmla="*/ 894735 w 1052556"/>
                <a:gd name="connsiteY4" fmla="*/ 960284 h 960284"/>
                <a:gd name="connsiteX5" fmla="*/ 1023784 w 1052556"/>
                <a:gd name="connsiteY5" fmla="*/ 793136 h 960284"/>
                <a:gd name="connsiteX6" fmla="*/ 1052052 w 1052556"/>
                <a:gd name="connsiteY6" fmla="*/ 429342 h 960284"/>
                <a:gd name="connsiteX7" fmla="*/ 1052461 w 1052556"/>
                <a:gd name="connsiteY7" fmla="*/ 203200 h 960284"/>
                <a:gd name="connsiteX8" fmla="*/ 1039761 w 1052556"/>
                <a:gd name="connsiteY8" fmla="*/ 0 h 960284"/>
                <a:gd name="connsiteX0" fmla="*/ 0 w 1052556"/>
                <a:gd name="connsiteY0" fmla="*/ 399845 h 960284"/>
                <a:gd name="connsiteX1" fmla="*/ 245806 w 1052556"/>
                <a:gd name="connsiteY1" fmla="*/ 684981 h 960284"/>
                <a:gd name="connsiteX2" fmla="*/ 501445 w 1052556"/>
                <a:gd name="connsiteY2" fmla="*/ 861961 h 960284"/>
                <a:gd name="connsiteX3" fmla="*/ 727587 w 1052556"/>
                <a:gd name="connsiteY3" fmla="*/ 960284 h 960284"/>
                <a:gd name="connsiteX4" fmla="*/ 894735 w 1052556"/>
                <a:gd name="connsiteY4" fmla="*/ 960284 h 960284"/>
                <a:gd name="connsiteX5" fmla="*/ 1023784 w 1052556"/>
                <a:gd name="connsiteY5" fmla="*/ 793136 h 960284"/>
                <a:gd name="connsiteX6" fmla="*/ 1052052 w 1052556"/>
                <a:gd name="connsiteY6" fmla="*/ 429342 h 960284"/>
                <a:gd name="connsiteX7" fmla="*/ 1052461 w 1052556"/>
                <a:gd name="connsiteY7" fmla="*/ 165100 h 960284"/>
                <a:gd name="connsiteX8" fmla="*/ 1039761 w 1052556"/>
                <a:gd name="connsiteY8" fmla="*/ 0 h 960284"/>
                <a:gd name="connsiteX0" fmla="*/ 0 w 1052556"/>
                <a:gd name="connsiteY0" fmla="*/ 234745 h 795184"/>
                <a:gd name="connsiteX1" fmla="*/ 245806 w 1052556"/>
                <a:gd name="connsiteY1" fmla="*/ 519881 h 795184"/>
                <a:gd name="connsiteX2" fmla="*/ 501445 w 1052556"/>
                <a:gd name="connsiteY2" fmla="*/ 696861 h 795184"/>
                <a:gd name="connsiteX3" fmla="*/ 727587 w 1052556"/>
                <a:gd name="connsiteY3" fmla="*/ 795184 h 795184"/>
                <a:gd name="connsiteX4" fmla="*/ 894735 w 1052556"/>
                <a:gd name="connsiteY4" fmla="*/ 795184 h 795184"/>
                <a:gd name="connsiteX5" fmla="*/ 1023784 w 1052556"/>
                <a:gd name="connsiteY5" fmla="*/ 628036 h 795184"/>
                <a:gd name="connsiteX6" fmla="*/ 1052052 w 1052556"/>
                <a:gd name="connsiteY6" fmla="*/ 264242 h 795184"/>
                <a:gd name="connsiteX7" fmla="*/ 1052461 w 1052556"/>
                <a:gd name="connsiteY7" fmla="*/ 0 h 795184"/>
                <a:gd name="connsiteX0" fmla="*/ 0 w 1519820"/>
                <a:gd name="connsiteY0" fmla="*/ 31545 h 795184"/>
                <a:gd name="connsiteX1" fmla="*/ 713070 w 1519820"/>
                <a:gd name="connsiteY1" fmla="*/ 519881 h 795184"/>
                <a:gd name="connsiteX2" fmla="*/ 968709 w 1519820"/>
                <a:gd name="connsiteY2" fmla="*/ 696861 h 795184"/>
                <a:gd name="connsiteX3" fmla="*/ 1194851 w 1519820"/>
                <a:gd name="connsiteY3" fmla="*/ 795184 h 795184"/>
                <a:gd name="connsiteX4" fmla="*/ 1361999 w 1519820"/>
                <a:gd name="connsiteY4" fmla="*/ 795184 h 795184"/>
                <a:gd name="connsiteX5" fmla="*/ 1491048 w 1519820"/>
                <a:gd name="connsiteY5" fmla="*/ 628036 h 795184"/>
                <a:gd name="connsiteX6" fmla="*/ 1519316 w 1519820"/>
                <a:gd name="connsiteY6" fmla="*/ 264242 h 795184"/>
                <a:gd name="connsiteX7" fmla="*/ 1519725 w 1519820"/>
                <a:gd name="connsiteY7" fmla="*/ 0 h 795184"/>
                <a:gd name="connsiteX0" fmla="*/ 0 w 1519820"/>
                <a:gd name="connsiteY0" fmla="*/ 31545 h 795184"/>
                <a:gd name="connsiteX1" fmla="*/ 713070 w 1519820"/>
                <a:gd name="connsiteY1" fmla="*/ 519881 h 795184"/>
                <a:gd name="connsiteX2" fmla="*/ 968709 w 1519820"/>
                <a:gd name="connsiteY2" fmla="*/ 696861 h 795184"/>
                <a:gd name="connsiteX3" fmla="*/ 1194851 w 1519820"/>
                <a:gd name="connsiteY3" fmla="*/ 795184 h 795184"/>
                <a:gd name="connsiteX4" fmla="*/ 1361999 w 1519820"/>
                <a:gd name="connsiteY4" fmla="*/ 795184 h 795184"/>
                <a:gd name="connsiteX5" fmla="*/ 1491048 w 1519820"/>
                <a:gd name="connsiteY5" fmla="*/ 628036 h 795184"/>
                <a:gd name="connsiteX6" fmla="*/ 1519316 w 1519820"/>
                <a:gd name="connsiteY6" fmla="*/ 264242 h 795184"/>
                <a:gd name="connsiteX7" fmla="*/ 1519725 w 1519820"/>
                <a:gd name="connsiteY7" fmla="*/ 0 h 795184"/>
                <a:gd name="connsiteX0" fmla="*/ 0 w 1519820"/>
                <a:gd name="connsiteY0" fmla="*/ 31545 h 795184"/>
                <a:gd name="connsiteX1" fmla="*/ 713070 w 1519820"/>
                <a:gd name="connsiteY1" fmla="*/ 519881 h 795184"/>
                <a:gd name="connsiteX2" fmla="*/ 968709 w 1519820"/>
                <a:gd name="connsiteY2" fmla="*/ 696861 h 795184"/>
                <a:gd name="connsiteX3" fmla="*/ 1194851 w 1519820"/>
                <a:gd name="connsiteY3" fmla="*/ 795184 h 795184"/>
                <a:gd name="connsiteX4" fmla="*/ 1361999 w 1519820"/>
                <a:gd name="connsiteY4" fmla="*/ 795184 h 795184"/>
                <a:gd name="connsiteX5" fmla="*/ 1491048 w 1519820"/>
                <a:gd name="connsiteY5" fmla="*/ 666136 h 795184"/>
                <a:gd name="connsiteX6" fmla="*/ 1519316 w 1519820"/>
                <a:gd name="connsiteY6" fmla="*/ 264242 h 795184"/>
                <a:gd name="connsiteX7" fmla="*/ 1519725 w 1519820"/>
                <a:gd name="connsiteY7" fmla="*/ 0 h 7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9820" h="795184">
                  <a:moveTo>
                    <a:pt x="0" y="31545"/>
                  </a:moveTo>
                  <a:lnTo>
                    <a:pt x="713070" y="519881"/>
                  </a:lnTo>
                  <a:lnTo>
                    <a:pt x="968709" y="696861"/>
                  </a:lnTo>
                  <a:lnTo>
                    <a:pt x="1194851" y="795184"/>
                  </a:lnTo>
                  <a:lnTo>
                    <a:pt x="1361999" y="795184"/>
                  </a:lnTo>
                  <a:lnTo>
                    <a:pt x="1491048" y="666136"/>
                  </a:lnTo>
                  <a:lnTo>
                    <a:pt x="1519316" y="264242"/>
                  </a:lnTo>
                  <a:cubicBezTo>
                    <a:pt x="1489819" y="188861"/>
                    <a:pt x="1521774" y="71557"/>
                    <a:pt x="1519725" y="0"/>
                  </a:cubicBezTo>
                </a:path>
              </a:pathLst>
            </a:custGeom>
            <a:noFill/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14634" y="6301423"/>
            <a:ext cx="73431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More </a:t>
            </a:r>
            <a:r>
              <a:rPr lang="fr-FR" b="1" dirty="0" err="1">
                <a:solidFill>
                  <a:srgbClr val="FF0000"/>
                </a:solidFill>
              </a:rPr>
              <a:t>integrated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luminosity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en-CH" b="1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more chance of discovery of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HNL and LNV!!!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114300" y="143611"/>
            <a:ext cx="7970201" cy="3508653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For right-</a:t>
            </a:r>
            <a:r>
              <a:rPr lang="fr-FR" b="1" dirty="0" err="1" smtClean="0"/>
              <a:t>handed</a:t>
            </a:r>
            <a:r>
              <a:rPr lang="fr-FR" b="1" dirty="0" smtClean="0"/>
              <a:t>-neutrino </a:t>
            </a:r>
            <a:r>
              <a:rPr lang="fr-FR" b="1" dirty="0" err="1" smtClean="0"/>
              <a:t>HNLs</a:t>
            </a:r>
            <a:r>
              <a:rPr lang="fr-FR" b="1" dirty="0" smtClean="0"/>
              <a:t>, the </a:t>
            </a:r>
            <a:r>
              <a:rPr lang="fr-FR" b="1" dirty="0" err="1" smtClean="0"/>
              <a:t>region</a:t>
            </a:r>
            <a:r>
              <a:rPr lang="fr-FR" b="1" dirty="0" smtClean="0"/>
              <a:t> of </a:t>
            </a:r>
            <a:r>
              <a:rPr lang="fr-FR" b="1" dirty="0" err="1" smtClean="0"/>
              <a:t>greatest</a:t>
            </a:r>
            <a:r>
              <a:rPr lang="fr-FR" b="1" dirty="0" smtClean="0"/>
              <a:t> </a:t>
            </a:r>
            <a:r>
              <a:rPr lang="fr-FR" b="1" dirty="0" err="1" smtClean="0"/>
              <a:t>interest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the </a:t>
            </a:r>
            <a:r>
              <a:rPr lang="fr-FR" b="1" dirty="0" err="1" smtClean="0"/>
              <a:t>parameter</a:t>
            </a:r>
            <a:r>
              <a:rPr lang="fr-FR" b="1" dirty="0" smtClean="0"/>
              <a:t> set </a:t>
            </a:r>
            <a:r>
              <a:rPr lang="fr-FR" b="1" dirty="0" err="1" smtClean="0"/>
              <a:t>which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consistent </a:t>
            </a:r>
            <a:r>
              <a:rPr lang="fr-FR" b="1" dirty="0" err="1" smtClean="0"/>
              <a:t>with</a:t>
            </a:r>
            <a:r>
              <a:rPr lang="fr-FR" b="1" dirty="0" smtClean="0"/>
              <a:t> the </a:t>
            </a:r>
            <a:r>
              <a:rPr lang="fr-FR" b="1" dirty="0" err="1" smtClean="0"/>
              <a:t>see-saw</a:t>
            </a:r>
            <a:r>
              <a:rPr lang="fr-FR" b="1" dirty="0" smtClean="0"/>
              <a:t> </a:t>
            </a:r>
            <a:r>
              <a:rPr lang="fr-FR" b="1" dirty="0" err="1" smtClean="0"/>
              <a:t>mechanism</a:t>
            </a:r>
            <a:r>
              <a:rPr lang="fr-FR" b="1" dirty="0" smtClean="0"/>
              <a:t> and </a:t>
            </a:r>
            <a:r>
              <a:rPr lang="fr-FR" b="1" dirty="0" err="1" smtClean="0"/>
              <a:t>with</a:t>
            </a:r>
            <a:r>
              <a:rPr lang="fr-FR" b="1" dirty="0" smtClean="0"/>
              <a:t> the </a:t>
            </a:r>
            <a:r>
              <a:rPr lang="fr-FR" b="1" dirty="0" err="1" smtClean="0"/>
              <a:t>leptogenesis</a:t>
            </a:r>
            <a:r>
              <a:rPr lang="fr-FR" b="1" dirty="0"/>
              <a:t> </a:t>
            </a:r>
            <a:r>
              <a:rPr lang="fr-FR" b="1" dirty="0" smtClean="0"/>
              <a:t>over the </a:t>
            </a:r>
            <a:r>
              <a:rPr lang="fr-FR" b="1" dirty="0" err="1" smtClean="0"/>
              <a:t>largest</a:t>
            </a:r>
            <a:r>
              <a:rPr lang="fr-FR" b="1" dirty="0" smtClean="0"/>
              <a:t> possible range of </a:t>
            </a:r>
            <a:r>
              <a:rPr lang="fr-FR" b="1" dirty="0" err="1" smtClean="0"/>
              <a:t>Rhnu</a:t>
            </a:r>
            <a:r>
              <a:rPr lang="fr-FR" b="1" dirty="0" smtClean="0"/>
              <a:t> mass.   </a:t>
            </a:r>
          </a:p>
          <a:p>
            <a:endParaRPr lang="fr-FR" dirty="0" smtClean="0"/>
          </a:p>
          <a:p>
            <a:r>
              <a:rPr lang="fr-FR" dirty="0" smtClean="0"/>
              <a:t>FCC-</a:t>
            </a:r>
            <a:r>
              <a:rPr lang="fr-FR" dirty="0" err="1" smtClean="0"/>
              <a:t>ee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2014  show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see-saw</a:t>
            </a:r>
            <a:r>
              <a:rPr lang="fr-FR" dirty="0" smtClean="0"/>
              <a:t> line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reached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Z </a:t>
            </a:r>
            <a:r>
              <a:rPr lang="fr-FR" dirty="0" err="1" smtClean="0"/>
              <a:t>run</a:t>
            </a:r>
            <a:r>
              <a:rPr lang="fr-FR" dirty="0" smtClean="0"/>
              <a:t> of </a:t>
            </a:r>
            <a:r>
              <a:rPr lang="fr-FR" b="1" dirty="0" smtClean="0"/>
              <a:t>10</a:t>
            </a:r>
            <a:r>
              <a:rPr lang="fr-FR" b="1" baseline="30000" dirty="0" smtClean="0"/>
              <a:t>13</a:t>
            </a:r>
            <a:r>
              <a:rPr lang="fr-FR" b="1" dirty="0" smtClean="0"/>
              <a:t>Z. </a:t>
            </a:r>
            <a:r>
              <a:rPr lang="fr-FR" dirty="0" smtClean="0"/>
              <a:t> Z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</a:t>
            </a:r>
            <a:r>
              <a:rPr lang="en-US" dirty="0" smtClean="0">
                <a:sym typeface="Symbol" panose="05050102010706020507" pitchFamily="18" charset="2"/>
              </a:rPr>
              <a:t> is 20%, N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latin typeface="Script MT Bold" panose="03040602040607080904" pitchFamily="66" charset="0"/>
                <a:sym typeface="Wingdings" panose="05000000000000000000" pitchFamily="2" charset="2"/>
              </a:rPr>
              <a:t>l</a:t>
            </a:r>
            <a:r>
              <a:rPr lang="en-CH" baseline="30000" dirty="0" smtClean="0">
                <a:latin typeface="Script MT Bold" panose="03040602040607080904" pitchFamily="66" charset="0"/>
                <a:sym typeface="Symbol" panose="05050102010706020507" pitchFamily="18" charset="2"/>
              </a:rPr>
              <a:t></a:t>
            </a:r>
            <a:r>
              <a:rPr lang="en-US" dirty="0" smtClean="0">
                <a:latin typeface="Script MT Bold" panose="03040602040607080904" pitchFamily="66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W</a:t>
            </a:r>
            <a:r>
              <a:rPr lang="en-US" dirty="0" smtClean="0">
                <a:latin typeface="Script MT Bold" panose="03040602040607080904" pitchFamily="66" charset="0"/>
                <a:sym typeface="Wingdings" panose="05000000000000000000" pitchFamily="2" charset="2"/>
              </a:rPr>
              <a:t>* </a:t>
            </a:r>
            <a:r>
              <a:rPr lang="en-US" dirty="0" smtClean="0">
                <a:sym typeface="Wingdings" panose="05000000000000000000" pitchFamily="2" charset="2"/>
              </a:rPr>
              <a:t>is 50%. (1/(10</a:t>
            </a:r>
            <a:r>
              <a:rPr lang="en-US" baseline="30000" dirty="0" smtClean="0">
                <a:sym typeface="Wingdings" panose="05000000000000000000" pitchFamily="2" charset="2"/>
              </a:rPr>
              <a:t>13</a:t>
            </a:r>
            <a:r>
              <a:rPr lang="en-US" dirty="0" smtClean="0">
                <a:sym typeface="Wingdings" panose="05000000000000000000" pitchFamily="2" charset="2"/>
              </a:rPr>
              <a:t> x 0.2 x2 x0.5 (x0.5</a:t>
            </a:r>
            <a:r>
              <a:rPr lang="en-US" baseline="-25000" dirty="0" smtClean="0">
                <a:sym typeface="Wingdings" panose="05000000000000000000" pitchFamily="2" charset="2"/>
              </a:rPr>
              <a:t>acc,kin</a:t>
            </a:r>
            <a:r>
              <a:rPr lang="en-US" dirty="0" smtClean="0">
                <a:sym typeface="Wingdings" panose="05000000000000000000" pitchFamily="2" charset="2"/>
              </a:rPr>
              <a:t>)  = 10</a:t>
            </a:r>
            <a:r>
              <a:rPr lang="en-US" baseline="30000" dirty="0" smtClean="0">
                <a:sym typeface="Wingdings" panose="05000000000000000000" pitchFamily="2" charset="2"/>
              </a:rPr>
              <a:t>-12</a:t>
            </a:r>
            <a:r>
              <a:rPr lang="en-US" dirty="0" smtClean="0">
                <a:sym typeface="Wingdings" panose="05000000000000000000" pitchFamily="2" charset="2"/>
              </a:rPr>
              <a:t>) </a:t>
            </a:r>
          </a:p>
          <a:p>
            <a:endParaRPr lang="fr-FR" dirty="0"/>
          </a:p>
          <a:p>
            <a:pPr marL="342900" indent="-342900">
              <a:buAutoNum type="arabicPeriod"/>
            </a:pPr>
            <a:r>
              <a:rPr lang="fr-FR" sz="1600" dirty="0" smtClean="0"/>
              <a:t>for Long </a:t>
            </a:r>
            <a:r>
              <a:rPr lang="fr-FR" sz="1600" dirty="0" err="1" smtClean="0"/>
              <a:t>Lived</a:t>
            </a:r>
            <a:r>
              <a:rPr lang="fr-FR" sz="1600" dirty="0" smtClean="0"/>
              <a:t> </a:t>
            </a:r>
            <a:r>
              <a:rPr lang="fr-FR" sz="1600" dirty="0" err="1" smtClean="0"/>
              <a:t>Particles</a:t>
            </a:r>
            <a:r>
              <a:rPr lang="fr-FR" sz="1600" dirty="0" smtClean="0"/>
              <a:t>, no </a:t>
            </a:r>
            <a:r>
              <a:rPr lang="fr-FR" sz="1600" dirty="0" err="1" smtClean="0"/>
              <a:t>significant</a:t>
            </a:r>
            <a:r>
              <a:rPr lang="fr-FR" sz="1600" dirty="0" smtClean="0"/>
              <a:t> source of background </a:t>
            </a:r>
            <a:r>
              <a:rPr lang="fr-FR" sz="1600" dirty="0" err="1" smtClean="0"/>
              <a:t>identified</a:t>
            </a:r>
            <a:r>
              <a:rPr lang="fr-FR" sz="1600" dirty="0" smtClean="0"/>
              <a:t> at </a:t>
            </a:r>
            <a:r>
              <a:rPr lang="fr-FR" sz="1600" dirty="0" err="1" smtClean="0"/>
              <a:t>this</a:t>
            </a:r>
            <a:r>
              <a:rPr lang="fr-FR" sz="1600" dirty="0" smtClean="0"/>
              <a:t> point</a:t>
            </a:r>
          </a:p>
          <a:p>
            <a:r>
              <a:rPr lang="fr-FR" sz="1600" dirty="0" smtClean="0"/>
              <a:t> </a:t>
            </a:r>
          </a:p>
          <a:p>
            <a:r>
              <a:rPr lang="fr-FR" sz="1600" dirty="0"/>
              <a:t>2</a:t>
            </a:r>
            <a:r>
              <a:rPr lang="fr-FR" sz="1600" dirty="0" smtClean="0"/>
              <a:t>. It </a:t>
            </a:r>
            <a:r>
              <a:rPr lang="fr-FR" sz="1600" dirty="0" err="1" smtClean="0"/>
              <a:t>may</a:t>
            </a:r>
            <a:r>
              <a:rPr lang="fr-FR" sz="1600" dirty="0" smtClean="0"/>
              <a:t> </a:t>
            </a:r>
            <a:r>
              <a:rPr lang="fr-FR" sz="1600" dirty="0" err="1" smtClean="0"/>
              <a:t>take</a:t>
            </a:r>
            <a:r>
              <a:rPr lang="fr-FR" sz="1600" dirty="0" smtClean="0"/>
              <a:t> of </a:t>
            </a:r>
            <a:r>
              <a:rPr lang="fr-FR" sz="1600" dirty="0" smtClean="0">
                <a:latin typeface="Script MT Bold" panose="03040602040607080904" pitchFamily="66" charset="0"/>
              </a:rPr>
              <a:t>O</a:t>
            </a:r>
            <a:r>
              <a:rPr lang="fr-FR" sz="1600" dirty="0" smtClean="0"/>
              <a:t>(100) </a:t>
            </a:r>
            <a:r>
              <a:rPr lang="fr-FR" sz="1600" dirty="0" err="1" smtClean="0"/>
              <a:t>evts</a:t>
            </a:r>
            <a:r>
              <a:rPr lang="fr-FR" sz="1600" dirty="0" smtClean="0"/>
              <a:t> to </a:t>
            </a:r>
            <a:r>
              <a:rPr lang="fr-FR" sz="1600" dirty="0" err="1" smtClean="0"/>
              <a:t>establish</a:t>
            </a:r>
            <a:r>
              <a:rPr lang="fr-FR" sz="1600" dirty="0" smtClean="0"/>
              <a:t> the Fermion </a:t>
            </a:r>
            <a:r>
              <a:rPr lang="fr-FR" sz="1600" dirty="0" err="1"/>
              <a:t>N</a:t>
            </a:r>
            <a:r>
              <a:rPr lang="fr-FR" sz="1600" dirty="0" err="1" smtClean="0"/>
              <a:t>umber</a:t>
            </a:r>
            <a:r>
              <a:rPr lang="fr-FR" sz="1600" dirty="0" smtClean="0"/>
              <a:t> </a:t>
            </a:r>
            <a:r>
              <a:rPr lang="fr-FR" sz="1600" dirty="0" err="1"/>
              <a:t>V</a:t>
            </a:r>
            <a:r>
              <a:rPr lang="fr-FR" sz="1600" dirty="0" err="1" smtClean="0"/>
              <a:t>iolating</a:t>
            </a:r>
            <a:r>
              <a:rPr lang="fr-FR" sz="1600" dirty="0" smtClean="0"/>
              <a:t> nature of the </a:t>
            </a:r>
            <a:r>
              <a:rPr lang="fr-FR" sz="1600" dirty="0" err="1" smtClean="0"/>
              <a:t>discovered</a:t>
            </a:r>
            <a:r>
              <a:rPr lang="fr-FR" sz="1600" dirty="0" smtClean="0"/>
              <a:t> HNL. (</a:t>
            </a:r>
            <a:r>
              <a:rPr lang="fr-FR" sz="1600" dirty="0" err="1" smtClean="0"/>
              <a:t>work</a:t>
            </a:r>
            <a:r>
              <a:rPr lang="fr-FR" sz="1600" dirty="0" smtClean="0"/>
              <a:t> in </a:t>
            </a:r>
            <a:r>
              <a:rPr lang="fr-FR" sz="1600" dirty="0" err="1" smtClean="0"/>
              <a:t>progress</a:t>
            </a:r>
            <a:r>
              <a:rPr lang="fr-FR" sz="1600" dirty="0" smtClean="0"/>
              <a:t>, </a:t>
            </a:r>
            <a:r>
              <a:rPr lang="fr-FR" sz="1600" dirty="0" err="1" smtClean="0"/>
              <a:t>probably</a:t>
            </a:r>
            <a:r>
              <a:rPr lang="fr-FR" sz="1600" dirty="0" smtClean="0"/>
              <a:t> in central detector </a:t>
            </a:r>
            <a:r>
              <a:rPr lang="fr-FR" sz="1600" dirty="0" err="1" smtClean="0"/>
              <a:t>only</a:t>
            </a:r>
            <a:r>
              <a:rPr lang="fr-FR" sz="1600" dirty="0" smtClean="0"/>
              <a:t>)</a:t>
            </a:r>
          </a:p>
          <a:p>
            <a:endParaRPr lang="fr-FR" sz="1600" dirty="0" smtClean="0"/>
          </a:p>
          <a:p>
            <a:r>
              <a:rPr lang="fr-FR" sz="1600" b="1" dirty="0" smtClean="0"/>
              <a:t>3. </a:t>
            </a:r>
            <a:r>
              <a:rPr lang="fr-FR" sz="1600" b="1" dirty="0"/>
              <a:t>T</a:t>
            </a:r>
            <a:r>
              <a:rPr lang="fr-FR" sz="1600" b="1" dirty="0" smtClean="0"/>
              <a:t>his </a:t>
            </a:r>
            <a:r>
              <a:rPr lang="fr-FR" sz="1600" b="1" dirty="0" err="1" smtClean="0"/>
              <a:t>search</a:t>
            </a:r>
            <a:r>
              <a:rPr lang="fr-FR" sz="1600" b="1" dirty="0" smtClean="0"/>
              <a:t> </a:t>
            </a:r>
            <a:r>
              <a:rPr lang="fr-FR" sz="1600" b="1" dirty="0" err="1"/>
              <a:t>might</a:t>
            </a:r>
            <a:r>
              <a:rPr lang="fr-FR" sz="1600" b="1" dirty="0"/>
              <a:t> have large impact on the design of the FCC-</a:t>
            </a:r>
            <a:r>
              <a:rPr lang="fr-FR" sz="1600" b="1" dirty="0" err="1"/>
              <a:t>hh</a:t>
            </a:r>
            <a:r>
              <a:rPr lang="fr-FR" sz="1600" b="1" dirty="0"/>
              <a:t> detectors!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59734" y="4136045"/>
            <a:ext cx="2354106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0070C0"/>
                </a:solidFill>
              </a:rPr>
              <a:t>These</a:t>
            </a:r>
            <a:r>
              <a:rPr lang="fr-FR" dirty="0" smtClean="0">
                <a:solidFill>
                  <a:srgbClr val="0070C0"/>
                </a:solidFill>
              </a:rPr>
              <a:t> ‘</a:t>
            </a:r>
            <a:r>
              <a:rPr lang="fr-FR" dirty="0" err="1" smtClean="0">
                <a:solidFill>
                  <a:srgbClr val="0070C0"/>
                </a:solidFill>
              </a:rPr>
              <a:t>common</a:t>
            </a:r>
            <a:r>
              <a:rPr lang="fr-FR" dirty="0" smtClean="0">
                <a:solidFill>
                  <a:srgbClr val="0070C0"/>
                </a:solidFill>
              </a:rPr>
              <a:t> plots’ </a:t>
            </a:r>
          </a:p>
          <a:p>
            <a:r>
              <a:rPr lang="fr-FR" dirty="0" err="1" smtClean="0">
                <a:solidFill>
                  <a:srgbClr val="0070C0"/>
                </a:solidFill>
              </a:rPr>
              <a:t>only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refer</a:t>
            </a:r>
            <a:r>
              <a:rPr lang="fr-FR" dirty="0" smtClean="0">
                <a:solidFill>
                  <a:srgbClr val="0070C0"/>
                </a:solidFill>
              </a:rPr>
              <a:t> to 2.10</a:t>
            </a:r>
            <a:r>
              <a:rPr lang="fr-FR" baseline="30000" dirty="0" smtClean="0">
                <a:solidFill>
                  <a:srgbClr val="0070C0"/>
                </a:solidFill>
              </a:rPr>
              <a:t>12</a:t>
            </a:r>
            <a:r>
              <a:rPr lang="fr-FR" dirty="0" smtClean="0">
                <a:solidFill>
                  <a:srgbClr val="0070C0"/>
                </a:solidFill>
              </a:rPr>
              <a:t> Z</a:t>
            </a:r>
          </a:p>
          <a:p>
            <a:r>
              <a:rPr lang="fr-FR" baseline="30000" dirty="0" smtClean="0"/>
              <a:t>.</a:t>
            </a:r>
            <a:endParaRPr lang="fr-FR" baseline="30000" dirty="0"/>
          </a:p>
          <a:p>
            <a:r>
              <a:rPr lang="fr-FR" b="1" dirty="0" smtClean="0">
                <a:solidFill>
                  <a:schemeClr val="tx2">
                    <a:lumMod val="50000"/>
                  </a:schemeClr>
                </a:solidFill>
              </a:rPr>
              <a:t>-- </a:t>
            </a:r>
            <a:r>
              <a:rPr lang="fr-FR" b="1" dirty="0" err="1" smtClean="0">
                <a:solidFill>
                  <a:schemeClr val="tx2">
                    <a:lumMod val="50000"/>
                  </a:schemeClr>
                </a:solidFill>
              </a:rPr>
              <a:t>Approx</a:t>
            </a:r>
            <a:r>
              <a:rPr lang="fr-FR" b="1" dirty="0" smtClean="0">
                <a:solidFill>
                  <a:schemeClr val="tx2">
                    <a:lumMod val="50000"/>
                  </a:schemeClr>
                </a:solidFill>
              </a:rPr>
              <a:t> 4IP line 1 </a:t>
            </a:r>
            <a:r>
              <a:rPr lang="fr-FR" b="1" dirty="0" err="1" smtClean="0">
                <a:solidFill>
                  <a:schemeClr val="tx2">
                    <a:lumMod val="50000"/>
                  </a:schemeClr>
                </a:solidFill>
              </a:rPr>
              <a:t>evt</a:t>
            </a:r>
            <a:endParaRPr lang="fr-FR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fr-FR" b="1" dirty="0" smtClean="0">
                <a:solidFill>
                  <a:schemeClr val="tx2">
                    <a:lumMod val="50000"/>
                  </a:schemeClr>
                </a:solidFill>
              </a:rPr>
              <a:t>(M. </a:t>
            </a:r>
            <a:r>
              <a:rPr lang="fr-FR" b="1" dirty="0" err="1" smtClean="0">
                <a:solidFill>
                  <a:schemeClr val="tx2">
                    <a:lumMod val="50000"/>
                  </a:schemeClr>
                </a:solidFill>
              </a:rPr>
              <a:t>Drewes</a:t>
            </a:r>
            <a:r>
              <a:rPr lang="fr-FR" b="1" dirty="0" smtClean="0">
                <a:solidFill>
                  <a:schemeClr val="tx2">
                    <a:lumMod val="50000"/>
                  </a:schemeClr>
                </a:solidFill>
              </a:rPr>
              <a:t>, J. </a:t>
            </a:r>
            <a:r>
              <a:rPr lang="fr-FR" b="1" dirty="0" err="1" smtClean="0">
                <a:solidFill>
                  <a:schemeClr val="tx2">
                    <a:lumMod val="50000"/>
                  </a:schemeClr>
                </a:solidFill>
              </a:rPr>
              <a:t>Hijer</a:t>
            </a:r>
            <a:r>
              <a:rPr lang="fr-FR" b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fr-FR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0" y="-323165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1506219" y="5562600"/>
            <a:ext cx="2557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u="sng" dirty="0">
                <a:solidFill>
                  <a:srgbClr val="0070C0"/>
                </a:solidFill>
                <a:latin typeface="Arial" panose="020B0604020202020204" pitchFamily="34" charset="0"/>
              </a:rPr>
              <a:t>arXiv:2008.13771</a:t>
            </a:r>
            <a:endParaRPr lang="fr-FR" sz="1400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78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0388" y="130131"/>
            <a:ext cx="6983505" cy="52322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Motivation</a:t>
            </a:r>
            <a:endParaRPr lang="fr-FR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D303-2822-4D88-8F35-72E689DB6183}" type="datetime1">
              <a:rPr lang="en-US" smtClean="0"/>
              <a:t>3/4/2021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2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307913" y="753504"/>
            <a:ext cx="12426287" cy="59093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One of the </a:t>
            </a:r>
            <a:r>
              <a:rPr lang="fr-FR" sz="2400" b="1" dirty="0" err="1" smtClean="0"/>
              <a:t>great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advantages</a:t>
            </a:r>
            <a:r>
              <a:rPr lang="fr-FR" sz="2400" b="1" dirty="0" smtClean="0"/>
              <a:t> of the </a:t>
            </a:r>
            <a:r>
              <a:rPr lang="fr-FR" sz="2400" b="1" dirty="0" err="1" smtClean="0"/>
              <a:t>circular</a:t>
            </a:r>
            <a:r>
              <a:rPr lang="fr-FR" sz="2400" b="1" dirty="0" smtClean="0"/>
              <a:t> e+ e- </a:t>
            </a:r>
            <a:r>
              <a:rPr lang="fr-FR" sz="2400" b="1" dirty="0" err="1" smtClean="0"/>
              <a:t>colliders</a:t>
            </a:r>
            <a:r>
              <a:rPr lang="fr-FR" sz="2400" b="1" dirty="0" smtClean="0"/>
              <a:t> </a:t>
            </a:r>
            <a:r>
              <a:rPr lang="fr-FR" sz="2400" dirty="0" err="1" smtClean="0"/>
              <a:t>is</a:t>
            </a:r>
            <a:r>
              <a:rPr lang="fr-FR" sz="2400" dirty="0" smtClean="0"/>
              <a:t>: </a:t>
            </a:r>
          </a:p>
          <a:p>
            <a:r>
              <a:rPr lang="fr-FR" sz="2400" dirty="0" smtClean="0"/>
              <a:t>-- The </a:t>
            </a:r>
            <a:r>
              <a:rPr lang="fr-FR" sz="2400" dirty="0" err="1" smtClean="0"/>
              <a:t>possibility</a:t>
            </a:r>
            <a:r>
              <a:rPr lang="fr-FR" sz="2400" dirty="0" smtClean="0"/>
              <a:t> of </a:t>
            </a:r>
            <a:r>
              <a:rPr lang="fr-FR" sz="2400" dirty="0" err="1" smtClean="0"/>
              <a:t>serving</a:t>
            </a:r>
            <a:r>
              <a:rPr lang="fr-FR" sz="2400" dirty="0" smtClean="0"/>
              <a:t> </a:t>
            </a:r>
            <a:r>
              <a:rPr lang="fr-FR" sz="2400" dirty="0" err="1" smtClean="0"/>
              <a:t>several</a:t>
            </a:r>
            <a:r>
              <a:rPr lang="fr-FR" sz="2400" dirty="0" smtClean="0"/>
              <a:t> interaction points </a:t>
            </a:r>
            <a:r>
              <a:rPr lang="fr-FR" sz="2400" dirty="0" err="1" smtClean="0"/>
              <a:t>with</a:t>
            </a:r>
            <a:r>
              <a:rPr lang="fr-FR" sz="2400" dirty="0" smtClean="0"/>
              <a:t> net </a:t>
            </a:r>
            <a:r>
              <a:rPr lang="fr-FR" sz="2400" dirty="0" err="1" smtClean="0"/>
              <a:t>overall</a:t>
            </a:r>
            <a:r>
              <a:rPr lang="fr-FR" sz="2400" dirty="0" smtClean="0"/>
              <a:t> gain </a:t>
            </a:r>
          </a:p>
          <a:p>
            <a:r>
              <a:rPr lang="fr-FR" sz="2400" b="1" dirty="0"/>
              <a:t> </a:t>
            </a:r>
            <a:r>
              <a:rPr lang="fr-FR" sz="2400" b="1" dirty="0" smtClean="0"/>
              <a:t>             </a:t>
            </a:r>
            <a:r>
              <a:rPr lang="fr-FR" sz="2400" b="1" dirty="0" err="1" smtClean="0"/>
              <a:t>both</a:t>
            </a:r>
            <a:r>
              <a:rPr lang="fr-FR" sz="2400" dirty="0" smtClean="0"/>
              <a:t> in </a:t>
            </a:r>
            <a:r>
              <a:rPr lang="fr-FR" sz="2400" dirty="0" err="1" smtClean="0"/>
              <a:t>integrated</a:t>
            </a:r>
            <a:r>
              <a:rPr lang="fr-FR" sz="2400" dirty="0" smtClean="0"/>
              <a:t> </a:t>
            </a:r>
            <a:r>
              <a:rPr lang="fr-FR" sz="2400" dirty="0" err="1" smtClean="0"/>
              <a:t>luminosity</a:t>
            </a:r>
            <a:r>
              <a:rPr lang="fr-FR" sz="2400" dirty="0" smtClean="0"/>
              <a:t> </a:t>
            </a:r>
            <a:r>
              <a:rPr lang="fr-FR" sz="2400" b="1" dirty="0" smtClean="0"/>
              <a:t>and</a:t>
            </a:r>
            <a:r>
              <a:rPr lang="fr-FR" sz="2400" dirty="0" smtClean="0"/>
              <a:t> </a:t>
            </a:r>
            <a:r>
              <a:rPr lang="fr-FR" sz="2400" dirty="0" err="1" smtClean="0"/>
              <a:t>luminosity</a:t>
            </a:r>
            <a:r>
              <a:rPr lang="fr-FR" sz="2400" dirty="0" smtClean="0"/>
              <a:t>/MW. </a:t>
            </a:r>
          </a:p>
          <a:p>
            <a:r>
              <a:rPr lang="fr-FR" sz="700" dirty="0" smtClean="0"/>
              <a:t>    </a:t>
            </a:r>
            <a:r>
              <a:rPr lang="fr-FR" sz="1200" dirty="0" smtClean="0"/>
              <a:t>  </a:t>
            </a:r>
          </a:p>
          <a:p>
            <a:r>
              <a:rPr lang="fr-FR" sz="2400" b="1" dirty="0" smtClean="0"/>
              <a:t>The FCC-</a:t>
            </a:r>
            <a:r>
              <a:rPr lang="fr-FR" sz="2400" b="1" dirty="0" err="1" smtClean="0"/>
              <a:t>ee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a machine </a:t>
            </a:r>
            <a:r>
              <a:rPr lang="fr-FR" sz="2400" b="1" dirty="0" err="1" smtClean="0"/>
              <a:t>with</a:t>
            </a:r>
            <a:r>
              <a:rPr lang="fr-FR" sz="2400" b="1" dirty="0" smtClean="0"/>
              <a:t> a </a:t>
            </a:r>
            <a:r>
              <a:rPr lang="fr-FR" sz="2400" b="1" dirty="0" err="1" smtClean="0"/>
              <a:t>very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rich</a:t>
            </a:r>
            <a:r>
              <a:rPr lang="fr-FR" sz="2400" b="1" dirty="0"/>
              <a:t> </a:t>
            </a:r>
            <a:r>
              <a:rPr lang="fr-FR" sz="2400" b="1" dirty="0" smtClean="0"/>
              <a:t>menu of </a:t>
            </a:r>
            <a:r>
              <a:rPr lang="fr-FR" sz="2400" b="1" dirty="0" err="1" smtClean="0"/>
              <a:t>physics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possibilities</a:t>
            </a:r>
            <a:r>
              <a:rPr lang="fr-FR" sz="2400" b="1" dirty="0" smtClean="0"/>
              <a:t> </a:t>
            </a:r>
          </a:p>
          <a:p>
            <a:r>
              <a:rPr lang="fr-FR" sz="2400" b="1" dirty="0" smtClean="0"/>
              <a:t>-- </a:t>
            </a:r>
            <a:r>
              <a:rPr lang="fr-FR" sz="2400" dirty="0" err="1" smtClean="0"/>
              <a:t>this</a:t>
            </a:r>
            <a:r>
              <a:rPr lang="fr-FR" sz="2400" dirty="0" smtClean="0"/>
              <a:t> leads to </a:t>
            </a:r>
            <a:r>
              <a:rPr lang="fr-FR" sz="2400" dirty="0" err="1" smtClean="0"/>
              <a:t>many</a:t>
            </a:r>
            <a:r>
              <a:rPr lang="fr-FR" sz="2400" dirty="0" smtClean="0"/>
              <a:t> detector </a:t>
            </a:r>
            <a:r>
              <a:rPr lang="fr-FR" sz="2400" dirty="0" err="1" smtClean="0"/>
              <a:t>requirements</a:t>
            </a:r>
            <a:r>
              <a:rPr lang="fr-FR" sz="2400" dirty="0" smtClean="0"/>
              <a:t>, </a:t>
            </a:r>
            <a:r>
              <a:rPr lang="fr-FR" sz="2400" dirty="0" err="1" smtClean="0"/>
              <a:t>which</a:t>
            </a:r>
            <a:r>
              <a:rPr lang="fr-FR" sz="2400" dirty="0" smtClean="0"/>
              <a:t> </a:t>
            </a:r>
            <a:r>
              <a:rPr lang="fr-FR" sz="2400" dirty="0" err="1" smtClean="0"/>
              <a:t>cannot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simultaneously</a:t>
            </a:r>
            <a:r>
              <a:rPr lang="fr-FR" sz="2400" dirty="0" smtClean="0"/>
              <a:t> </a:t>
            </a:r>
            <a:r>
              <a:rPr lang="fr-FR" sz="2400" dirty="0" err="1" smtClean="0"/>
              <a:t>satisfied</a:t>
            </a:r>
            <a:r>
              <a:rPr lang="fr-FR" sz="2400" dirty="0" smtClean="0"/>
              <a:t> </a:t>
            </a:r>
          </a:p>
          <a:p>
            <a:r>
              <a:rPr lang="fr-FR" sz="2400" dirty="0"/>
              <a:t> </a:t>
            </a:r>
            <a:r>
              <a:rPr lang="fr-FR" sz="2400" dirty="0" smtClean="0"/>
              <a:t>   by </a:t>
            </a:r>
            <a:r>
              <a:rPr lang="fr-FR" sz="2400" dirty="0" err="1" smtClean="0"/>
              <a:t>only</a:t>
            </a:r>
            <a:r>
              <a:rPr lang="fr-FR" sz="2400" dirty="0" smtClean="0"/>
              <a:t> </a:t>
            </a:r>
            <a:r>
              <a:rPr lang="fr-FR" sz="2400" dirty="0" err="1" smtClean="0"/>
              <a:t>two</a:t>
            </a:r>
            <a:r>
              <a:rPr lang="fr-FR" sz="2400" dirty="0" smtClean="0"/>
              <a:t> detectors.   </a:t>
            </a:r>
            <a:r>
              <a:rPr lang="fr-FR" sz="2400" dirty="0" err="1" smtClean="0"/>
              <a:t>example</a:t>
            </a:r>
            <a:r>
              <a:rPr lang="fr-FR" sz="2400" dirty="0"/>
              <a:t>: EM </a:t>
            </a:r>
            <a:r>
              <a:rPr lang="fr-FR" sz="2400" dirty="0" err="1" smtClean="0"/>
              <a:t>calorimeter</a:t>
            </a:r>
            <a:r>
              <a:rPr lang="fr-FR" sz="2400" dirty="0" smtClean="0"/>
              <a:t> </a:t>
            </a:r>
            <a:br>
              <a:rPr lang="fr-FR" sz="2400" dirty="0" smtClean="0"/>
            </a:br>
            <a:r>
              <a:rPr lang="fr-FR" sz="2400" dirty="0" smtClean="0"/>
              <a:t>            (</a:t>
            </a:r>
            <a:r>
              <a:rPr lang="fr-FR" sz="2400" dirty="0"/>
              <a:t>high E </a:t>
            </a:r>
            <a:r>
              <a:rPr lang="fr-FR" sz="2400" dirty="0" err="1"/>
              <a:t>precision</a:t>
            </a:r>
            <a:r>
              <a:rPr lang="fr-FR" sz="2400" dirty="0"/>
              <a:t> vs high </a:t>
            </a:r>
            <a:r>
              <a:rPr lang="fr-FR" sz="2400" dirty="0" err="1"/>
              <a:t>granularity</a:t>
            </a:r>
            <a:r>
              <a:rPr lang="fr-FR" sz="2400" dirty="0"/>
              <a:t> vs high </a:t>
            </a:r>
            <a:r>
              <a:rPr lang="fr-FR" sz="2400" dirty="0" err="1"/>
              <a:t>stability</a:t>
            </a:r>
            <a:r>
              <a:rPr lang="fr-FR" sz="2400" dirty="0"/>
              <a:t> vs </a:t>
            </a:r>
            <a:r>
              <a:rPr lang="fr-FR" sz="2400" dirty="0" err="1"/>
              <a:t>geometric</a:t>
            </a:r>
            <a:r>
              <a:rPr lang="fr-FR" sz="2400" dirty="0"/>
              <a:t> </a:t>
            </a:r>
            <a:r>
              <a:rPr lang="fr-FR" sz="2400" dirty="0" err="1"/>
              <a:t>accuracy</a:t>
            </a:r>
            <a:r>
              <a:rPr lang="fr-FR" sz="2400" dirty="0"/>
              <a:t> vs </a:t>
            </a:r>
            <a:r>
              <a:rPr lang="fr-FR" sz="2400" dirty="0" smtClean="0"/>
              <a:t>PID vs </a:t>
            </a:r>
            <a:r>
              <a:rPr lang="fr-FR" sz="2400" dirty="0" err="1" smtClean="0"/>
              <a:t>cost</a:t>
            </a:r>
            <a:r>
              <a:rPr lang="fr-FR" sz="2400" dirty="0" smtClean="0"/>
              <a:t>) </a:t>
            </a:r>
            <a:br>
              <a:rPr lang="fr-FR" sz="2400" dirty="0" smtClean="0"/>
            </a:br>
            <a:endParaRPr lang="fr-FR" sz="1400" dirty="0" smtClean="0"/>
          </a:p>
          <a:p>
            <a:r>
              <a:rPr lang="fr-FR" sz="2400" b="1" dirty="0" err="1" smtClean="0"/>
              <a:t>Furthermore</a:t>
            </a:r>
            <a:endParaRPr lang="fr-FR" sz="2400" b="1" dirty="0" smtClean="0"/>
          </a:p>
          <a:p>
            <a:r>
              <a:rPr lang="fr-FR" sz="2400" dirty="0" smtClean="0"/>
              <a:t>-- </a:t>
            </a:r>
            <a:r>
              <a:rPr lang="fr-FR" sz="2400" dirty="0" err="1" smtClean="0"/>
              <a:t>many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measurements</a:t>
            </a:r>
            <a:r>
              <a:rPr lang="fr-FR" sz="2400" dirty="0" smtClean="0"/>
              <a:t> </a:t>
            </a:r>
            <a:r>
              <a:rPr lang="fr-FR" sz="2400" dirty="0" err="1" smtClean="0"/>
              <a:t>will</a:t>
            </a:r>
            <a:r>
              <a:rPr lang="fr-FR" sz="2400" dirty="0" smtClean="0"/>
              <a:t> serve as input to future programmes in </a:t>
            </a:r>
            <a:r>
              <a:rPr lang="fr-FR" sz="2400" dirty="0" err="1" smtClean="0"/>
              <a:t>particular</a:t>
            </a:r>
            <a:r>
              <a:rPr lang="fr-FR" sz="2400" dirty="0" smtClean="0"/>
              <a:t> FCC-</a:t>
            </a:r>
            <a:r>
              <a:rPr lang="fr-FR" sz="2400" dirty="0" err="1" smtClean="0"/>
              <a:t>hh</a:t>
            </a:r>
            <a:r>
              <a:rPr lang="fr-FR" sz="2400" dirty="0" smtClean="0"/>
              <a:t> </a:t>
            </a:r>
          </a:p>
          <a:p>
            <a:r>
              <a:rPr lang="fr-FR" sz="2400" dirty="0" smtClean="0"/>
              <a:t>-- </a:t>
            </a:r>
            <a:r>
              <a:rPr lang="fr-FR" sz="2400" dirty="0" err="1" smtClean="0"/>
              <a:t>many</a:t>
            </a:r>
            <a:r>
              <a:rPr lang="fr-FR" sz="2400" dirty="0" smtClean="0"/>
              <a:t> are </a:t>
            </a:r>
            <a:r>
              <a:rPr lang="fr-FR" sz="2400" dirty="0" err="1" smtClean="0"/>
              <a:t>statistically</a:t>
            </a:r>
            <a:r>
              <a:rPr lang="fr-FR" sz="2400" dirty="0" smtClean="0"/>
              <a:t> </a:t>
            </a:r>
            <a:r>
              <a:rPr lang="fr-FR" sz="2400" dirty="0" err="1" smtClean="0"/>
              <a:t>limited</a:t>
            </a:r>
            <a:r>
              <a:rPr lang="fr-FR" sz="2400" dirty="0" smtClean="0"/>
              <a:t>  </a:t>
            </a:r>
          </a:p>
          <a:p>
            <a:r>
              <a:rPr lang="fr-FR" sz="2400" dirty="0" smtClean="0"/>
              <a:t>-- </a:t>
            </a:r>
            <a:r>
              <a:rPr lang="fr-FR" sz="2400" dirty="0" err="1" smtClean="0"/>
              <a:t>redundancy</a:t>
            </a:r>
            <a:r>
              <a:rPr lang="fr-FR" sz="2400" dirty="0" smtClean="0"/>
              <a:t> </a:t>
            </a:r>
            <a:r>
              <a:rPr lang="fr-FR" sz="2400" dirty="0" err="1" smtClean="0"/>
              <a:t>provided</a:t>
            </a:r>
            <a:r>
              <a:rPr lang="fr-FR" sz="2400" dirty="0" smtClean="0"/>
              <a:t> by 4IPs </a:t>
            </a:r>
            <a:r>
              <a:rPr lang="fr-FR" sz="2400" dirty="0" err="1" smtClean="0"/>
              <a:t>is</a:t>
            </a:r>
            <a:r>
              <a:rPr lang="fr-FR" sz="2400" dirty="0" smtClean="0"/>
              <a:t> essential for high </a:t>
            </a:r>
            <a:r>
              <a:rPr lang="fr-FR" sz="2400" dirty="0" err="1" smtClean="0"/>
              <a:t>precision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measurements</a:t>
            </a:r>
            <a:endParaRPr lang="fr-FR" sz="2400" dirty="0" smtClean="0"/>
          </a:p>
          <a:p>
            <a:r>
              <a:rPr lang="fr-FR" sz="2400" dirty="0" smtClean="0"/>
              <a:t>-- and </a:t>
            </a:r>
            <a:r>
              <a:rPr lang="fr-FR" sz="2400" dirty="0" err="1" smtClean="0"/>
              <a:t>different</a:t>
            </a:r>
            <a:r>
              <a:rPr lang="fr-FR" sz="2400" dirty="0" smtClean="0"/>
              <a:t> detector solutions </a:t>
            </a:r>
            <a:r>
              <a:rPr lang="fr-FR" sz="2400" dirty="0" err="1"/>
              <a:t>will</a:t>
            </a:r>
            <a:r>
              <a:rPr lang="fr-FR" sz="2400" dirty="0"/>
              <a:t>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invaluable</a:t>
            </a:r>
            <a:r>
              <a:rPr lang="fr-FR" sz="2400" dirty="0"/>
              <a:t> in </a:t>
            </a:r>
            <a:r>
              <a:rPr lang="fr-FR" sz="2400" dirty="0" err="1"/>
              <a:t>uncovering</a:t>
            </a:r>
            <a:r>
              <a:rPr lang="fr-FR" sz="2400" dirty="0"/>
              <a:t> </a:t>
            </a:r>
            <a:r>
              <a:rPr lang="fr-FR" sz="2400" dirty="0" err="1"/>
              <a:t>hidden</a:t>
            </a:r>
            <a:r>
              <a:rPr lang="fr-FR" sz="2400" dirty="0"/>
              <a:t> </a:t>
            </a:r>
            <a:r>
              <a:rPr lang="fr-FR" sz="2400" dirty="0" err="1"/>
              <a:t>systematic</a:t>
            </a:r>
            <a:r>
              <a:rPr lang="fr-FR" sz="2400" dirty="0"/>
              <a:t> </a:t>
            </a:r>
            <a:r>
              <a:rPr lang="fr-FR" sz="2400" dirty="0" err="1"/>
              <a:t>biases</a:t>
            </a:r>
            <a:r>
              <a:rPr lang="fr-FR" sz="2400" dirty="0" smtClean="0"/>
              <a:t>.</a:t>
            </a:r>
          </a:p>
          <a:p>
            <a:endParaRPr lang="fr-FR" sz="1600" dirty="0" smtClean="0"/>
          </a:p>
          <a:p>
            <a:r>
              <a:rPr lang="fr-FR" sz="2400" b="1" dirty="0" smtClean="0"/>
              <a:t>Last but not least </a:t>
            </a:r>
          </a:p>
          <a:p>
            <a:r>
              <a:rPr lang="fr-FR" sz="2400" dirty="0" smtClean="0"/>
              <a:t>-- </a:t>
            </a:r>
            <a:r>
              <a:rPr lang="fr-FR" sz="2400" dirty="0" err="1"/>
              <a:t>some</a:t>
            </a:r>
            <a:r>
              <a:rPr lang="fr-FR" sz="2400" dirty="0"/>
              <a:t> key </a:t>
            </a:r>
            <a:r>
              <a:rPr lang="fr-FR" sz="2400" dirty="0" err="1"/>
              <a:t>physics</a:t>
            </a:r>
            <a:r>
              <a:rPr lang="fr-FR" sz="2400" dirty="0"/>
              <a:t> </a:t>
            </a:r>
            <a:r>
              <a:rPr lang="fr-FR" sz="2400" dirty="0" err="1"/>
              <a:t>capabilities</a:t>
            </a:r>
            <a:r>
              <a:rPr lang="fr-FR" sz="2400" dirty="0"/>
              <a:t> are </a:t>
            </a:r>
            <a:r>
              <a:rPr lang="fr-FR" sz="2400" dirty="0" err="1"/>
              <a:t>nearly</a:t>
            </a:r>
            <a:r>
              <a:rPr lang="fr-FR" sz="2400" dirty="0"/>
              <a:t> </a:t>
            </a:r>
            <a:r>
              <a:rPr lang="fr-FR" sz="2400" dirty="0" err="1"/>
              <a:t>missed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the </a:t>
            </a:r>
            <a:r>
              <a:rPr lang="fr-FR" sz="2400" dirty="0" err="1"/>
              <a:t>present</a:t>
            </a:r>
            <a:r>
              <a:rPr lang="fr-FR" sz="2400" dirty="0"/>
              <a:t> </a:t>
            </a:r>
            <a:r>
              <a:rPr lang="fr-FR" sz="2400" dirty="0" err="1"/>
              <a:t>run</a:t>
            </a:r>
            <a:r>
              <a:rPr lang="fr-FR" sz="2400" dirty="0"/>
              <a:t> plan and 2 </a:t>
            </a:r>
            <a:r>
              <a:rPr lang="fr-FR" sz="2400" dirty="0" err="1"/>
              <a:t>IPs</a:t>
            </a:r>
            <a:r>
              <a:rPr lang="fr-FR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1564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7086" y="15686"/>
            <a:ext cx="3526543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Heavy </a:t>
            </a:r>
            <a:r>
              <a:rPr lang="fr-FR" sz="2800" b="1" dirty="0" err="1" smtClean="0"/>
              <a:t>Flavour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Physics</a:t>
            </a:r>
            <a:r>
              <a:rPr lang="fr-FR" sz="2800" b="1" dirty="0" smtClean="0"/>
              <a:t> </a:t>
            </a:r>
            <a:endParaRPr lang="fr-FR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B594-E940-4075-9ED2-5D7E51D5CC0D}" type="datetime1">
              <a:rPr lang="en-US" smtClean="0"/>
              <a:t>3/3/2021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20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187357" y="672867"/>
            <a:ext cx="12054518" cy="62170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Flavour</a:t>
            </a:r>
            <a:r>
              <a:rPr lang="fr-FR" sz="2000" b="1" dirty="0" smtClean="0"/>
              <a:t> (</a:t>
            </a:r>
            <a:r>
              <a:rPr lang="fr-FR" sz="2000" b="1" dirty="0" err="1" smtClean="0"/>
              <a:t>number</a:t>
            </a:r>
            <a:r>
              <a:rPr lang="fr-FR" sz="2000" b="1" dirty="0" smtClean="0"/>
              <a:t> of </a:t>
            </a:r>
            <a:r>
              <a:rPr lang="fr-FR" sz="2000" b="1" dirty="0" err="1" smtClean="0"/>
              <a:t>families</a:t>
            </a:r>
            <a:r>
              <a:rPr lang="fr-FR" sz="2000" b="1" dirty="0" smtClean="0"/>
              <a:t>, </a:t>
            </a:r>
            <a:r>
              <a:rPr lang="fr-FR" sz="2000" b="1" dirty="0" err="1" smtClean="0"/>
              <a:t>spectrum</a:t>
            </a:r>
            <a:r>
              <a:rPr lang="fr-FR" sz="2000" b="1" dirty="0" smtClean="0"/>
              <a:t>, quark-lepton correspondance etc...)  </a:t>
            </a:r>
            <a:r>
              <a:rPr lang="fr-FR" sz="2000" b="1" dirty="0" err="1" smtClean="0"/>
              <a:t>is</a:t>
            </a:r>
            <a:r>
              <a:rPr lang="fr-FR" sz="2000" b="1" dirty="0" smtClean="0"/>
              <a:t> a </a:t>
            </a:r>
            <a:r>
              <a:rPr lang="fr-FR" sz="2000" b="1" dirty="0" err="1" smtClean="0"/>
              <a:t>great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mystery</a:t>
            </a:r>
            <a:r>
              <a:rPr lang="fr-FR" sz="2000" b="1" dirty="0" smtClean="0"/>
              <a:t> for HEP. </a:t>
            </a:r>
          </a:p>
          <a:p>
            <a:endParaRPr lang="fr-FR" dirty="0" smtClean="0"/>
          </a:p>
          <a:p>
            <a:r>
              <a:rPr lang="fr-FR" dirty="0" smtClean="0"/>
              <a:t>FCC-</a:t>
            </a:r>
            <a:r>
              <a:rPr lang="fr-FR" dirty="0" err="1" smtClean="0"/>
              <a:t>ee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of </a:t>
            </a:r>
            <a:r>
              <a:rPr lang="fr-FR" dirty="0" err="1" smtClean="0"/>
              <a:t>special</a:t>
            </a:r>
            <a:r>
              <a:rPr lang="fr-FR" dirty="0" smtClean="0"/>
              <a:t> relevance for b and t quark as </a:t>
            </a:r>
            <a:r>
              <a:rPr lang="fr-FR" dirty="0" err="1" smtClean="0"/>
              <a:t>well</a:t>
            </a:r>
            <a:r>
              <a:rPr lang="fr-FR" dirty="0" smtClean="0"/>
              <a:t> as </a:t>
            </a:r>
            <a:r>
              <a:rPr lang="en-CH" dirty="0" smtClean="0">
                <a:sym typeface="Symbol" panose="05050102010706020507" pitchFamily="18" charset="2"/>
              </a:rPr>
              <a:t></a:t>
            </a:r>
            <a:r>
              <a:rPr lang="en-US" dirty="0" smtClean="0">
                <a:sym typeface="Symbol" panose="05050102010706020507" pitchFamily="18" charset="2"/>
              </a:rPr>
              <a:t> lepton physics  (unique among ‘Higgs Factories’) 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r>
              <a:rPr lang="en-US" b="1" dirty="0" smtClean="0">
                <a:sym typeface="Symbol" panose="05050102010706020507" pitchFamily="18" charset="2"/>
              </a:rPr>
              <a:t>at the Z</a:t>
            </a:r>
            <a:r>
              <a:rPr lang="en-US" dirty="0" smtClean="0">
                <a:sym typeface="Symbol" panose="05050102010706020507" pitchFamily="18" charset="2"/>
              </a:rPr>
              <a:t> very large samples of highly boosted:    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   B hadrons of all type (10</a:t>
            </a:r>
            <a:r>
              <a:rPr lang="en-US" baseline="30000" dirty="0" smtClean="0">
                <a:sym typeface="Symbol" panose="05050102010706020507" pitchFamily="18" charset="2"/>
              </a:rPr>
              <a:t>12</a:t>
            </a:r>
            <a:r>
              <a:rPr lang="en-US" dirty="0" smtClean="0">
                <a:sym typeface="Symbol" panose="05050102010706020507" pitchFamily="18" charset="2"/>
              </a:rPr>
              <a:t>) 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   tau leptons (1.510</a:t>
            </a:r>
            <a:r>
              <a:rPr lang="en-US" baseline="30000" dirty="0" smtClean="0">
                <a:sym typeface="Symbol" panose="05050102010706020507" pitchFamily="18" charset="2"/>
              </a:rPr>
              <a:t>11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</a:p>
          <a:p>
            <a:r>
              <a:rPr lang="en-US" b="1" dirty="0" smtClean="0">
                <a:sym typeface="Symbol" panose="05050102010706020507" pitchFamily="18" charset="2"/>
              </a:rPr>
              <a:t>at the W and above: </a:t>
            </a:r>
            <a:r>
              <a:rPr lang="en-US" dirty="0" smtClean="0">
                <a:sym typeface="Symbol" panose="05050102010706020507" pitchFamily="18" charset="2"/>
              </a:rPr>
              <a:t>310</a:t>
            </a:r>
            <a:r>
              <a:rPr lang="en-US" baseline="30000" dirty="0" smtClean="0">
                <a:sym typeface="Symbol" panose="05050102010706020507" pitchFamily="18" charset="2"/>
              </a:rPr>
              <a:t>8</a:t>
            </a:r>
            <a:r>
              <a:rPr lang="en-US" b="1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W decays for direct measurements of </a:t>
            </a:r>
            <a:r>
              <a:rPr lang="en-US" dirty="0" err="1" smtClean="0">
                <a:sym typeface="Symbol" panose="05050102010706020507" pitchFamily="18" charset="2"/>
              </a:rPr>
              <a:t>V</a:t>
            </a:r>
            <a:r>
              <a:rPr lang="en-US" baseline="-25000" dirty="0" err="1" smtClean="0">
                <a:sym typeface="Symbol" panose="05050102010706020507" pitchFamily="18" charset="2"/>
              </a:rPr>
              <a:t>cb</a:t>
            </a:r>
            <a:r>
              <a:rPr lang="en-US" dirty="0" smtClean="0">
                <a:sym typeface="Symbol" panose="05050102010706020507" pitchFamily="18" charset="2"/>
              </a:rPr>
              <a:t> and </a:t>
            </a:r>
            <a:r>
              <a:rPr lang="en-US" dirty="0" err="1" smtClean="0">
                <a:sym typeface="Symbol" panose="05050102010706020507" pitchFamily="18" charset="2"/>
              </a:rPr>
              <a:t>V</a:t>
            </a:r>
            <a:r>
              <a:rPr lang="en-US" baseline="-25000" dirty="0" err="1" smtClean="0">
                <a:sym typeface="Symbol" panose="05050102010706020507" pitchFamily="18" charset="2"/>
              </a:rPr>
              <a:t>cs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r>
              <a:rPr lang="en-US" b="1" dirty="0" smtClean="0">
                <a:sym typeface="Symbol" panose="05050102010706020507" pitchFamily="18" charset="2"/>
              </a:rPr>
              <a:t>Many analyses are statistics limited</a:t>
            </a:r>
          </a:p>
          <a:p>
            <a:r>
              <a:rPr lang="en-US" dirty="0" smtClean="0"/>
              <a:t>     -- </a:t>
            </a:r>
            <a:r>
              <a:rPr lang="en-US" i="1" dirty="0" smtClean="0"/>
              <a:t>CP </a:t>
            </a:r>
            <a:r>
              <a:rPr lang="en-US" dirty="0" smtClean="0"/>
              <a:t>violation, b, c and tau rare decays, will benefit </a:t>
            </a:r>
            <a:r>
              <a:rPr lang="en-US" dirty="0"/>
              <a:t>of an increase of statistics</a:t>
            </a:r>
            <a:r>
              <a:rPr lang="en-US" dirty="0" smtClean="0"/>
              <a:t>.</a:t>
            </a:r>
          </a:p>
          <a:p>
            <a:r>
              <a:rPr lang="en-US" dirty="0"/>
              <a:t> </a:t>
            </a:r>
            <a:r>
              <a:rPr lang="en-US" dirty="0" smtClean="0"/>
              <a:t>    -- </a:t>
            </a:r>
            <a:r>
              <a:rPr lang="en-US" dirty="0"/>
              <a:t>and </a:t>
            </a:r>
            <a:r>
              <a:rPr lang="en-CH" dirty="0" smtClean="0">
                <a:sym typeface="Symbol" panose="05050102010706020507" pitchFamily="18" charset="2"/>
              </a:rPr>
              <a:t></a:t>
            </a:r>
            <a:r>
              <a:rPr lang="en-US" dirty="0" smtClean="0"/>
              <a:t> precision measurements will benefit both from statistics and of the increased number of detectors 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  -- One </a:t>
            </a:r>
            <a:r>
              <a:rPr lang="en-US" dirty="0"/>
              <a:t>of the repeated conclusion of </a:t>
            </a:r>
            <a:r>
              <a:rPr lang="en-US" dirty="0" err="1" smtClean="0"/>
              <a:t>Flavours</a:t>
            </a:r>
            <a:r>
              <a:rPr lang="en-US" dirty="0" smtClean="0"/>
              <a:t> </a:t>
            </a:r>
            <a:r>
              <a:rPr lang="en-US" dirty="0"/>
              <a:t>discussion </a:t>
            </a:r>
            <a:r>
              <a:rPr lang="en-US" dirty="0" smtClean="0"/>
              <a:t>in Granada ESPP </a:t>
            </a:r>
            <a:r>
              <a:rPr lang="en-US" dirty="0"/>
              <a:t>was </a:t>
            </a:r>
            <a:r>
              <a:rPr lang="en-US" dirty="0" smtClean="0"/>
              <a:t> “</a:t>
            </a:r>
            <a:r>
              <a:rPr lang="en-US" b="1" dirty="0" smtClean="0"/>
              <a:t>at </a:t>
            </a:r>
            <a:r>
              <a:rPr lang="en-US" b="1" dirty="0"/>
              <a:t>least </a:t>
            </a:r>
            <a:r>
              <a:rPr lang="en-US" dirty="0"/>
              <a:t>5 10</a:t>
            </a:r>
            <a:r>
              <a:rPr lang="en-US" baseline="30000" dirty="0"/>
              <a:t>12</a:t>
            </a:r>
            <a:r>
              <a:rPr lang="en-US" dirty="0"/>
              <a:t> </a:t>
            </a:r>
            <a:r>
              <a:rPr lang="en-US" dirty="0" smtClean="0"/>
              <a:t>Z</a:t>
            </a:r>
            <a:r>
              <a:rPr lang="en-US" i="1" dirty="0" smtClean="0"/>
              <a:t>” </a:t>
            </a:r>
            <a:r>
              <a:rPr lang="fr-FR" dirty="0" err="1" smtClean="0"/>
              <a:t>desirable</a:t>
            </a:r>
            <a:r>
              <a:rPr lang="en-US" dirty="0" smtClean="0">
                <a:sym typeface="Symbol" panose="05050102010706020507" pitchFamily="18" charset="2"/>
              </a:rPr>
              <a:t> (more = better) 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b="1" dirty="0" smtClean="0">
                <a:sym typeface="Symbol" panose="05050102010706020507" pitchFamily="18" charset="2"/>
              </a:rPr>
              <a:t>Detector requirements are varied with many new things w.r.t. ‘Higgs Factory’ and precision measurements </a:t>
            </a:r>
            <a:endParaRPr lang="en-US" b="1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fr-FR" dirty="0" smtClean="0"/>
              <a:t>          hadron </a:t>
            </a:r>
            <a:r>
              <a:rPr lang="fr-FR" dirty="0" err="1"/>
              <a:t>p</a:t>
            </a:r>
            <a:r>
              <a:rPr lang="fr-FR" dirty="0" err="1" smtClean="0"/>
              <a:t>article</a:t>
            </a:r>
            <a:r>
              <a:rPr lang="fr-FR" dirty="0" smtClean="0"/>
              <a:t> ID, high </a:t>
            </a:r>
            <a:r>
              <a:rPr lang="fr-FR" dirty="0" err="1" smtClean="0"/>
              <a:t>resolution</a:t>
            </a:r>
            <a:r>
              <a:rPr lang="fr-FR" dirty="0" smtClean="0"/>
              <a:t> e/</a:t>
            </a:r>
            <a:r>
              <a:rPr lang="en-CH" dirty="0" smtClean="0">
                <a:sym typeface="Symbol" panose="05050102010706020507" pitchFamily="18" charset="2"/>
              </a:rPr>
              <a:t></a:t>
            </a:r>
            <a:r>
              <a:rPr lang="fr-FR" dirty="0" smtClean="0"/>
              <a:t> </a:t>
            </a:r>
            <a:r>
              <a:rPr lang="fr-FR" dirty="0" err="1" smtClean="0"/>
              <a:t>calorimeter</a:t>
            </a:r>
            <a:r>
              <a:rPr lang="fr-FR" dirty="0" smtClean="0"/>
              <a:t> etc.  (top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likely</a:t>
            </a:r>
            <a:r>
              <a:rPr lang="fr-FR" dirty="0" smtClean="0"/>
              <a:t> to change « </a:t>
            </a:r>
            <a:r>
              <a:rPr lang="fr-FR" dirty="0" err="1" smtClean="0"/>
              <a:t>color</a:t>
            </a:r>
            <a:r>
              <a:rPr lang="fr-FR" dirty="0" smtClean="0"/>
              <a:t> » 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added</a:t>
            </a:r>
            <a:r>
              <a:rPr lang="fr-FR" dirty="0" smtClean="0"/>
              <a:t> </a:t>
            </a:r>
            <a:r>
              <a:rPr lang="fr-FR" dirty="0" err="1" smtClean="0"/>
              <a:t>features</a:t>
            </a:r>
            <a:r>
              <a:rPr lang="fr-FR" dirty="0" smtClean="0"/>
              <a:t>)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           Some incompatibility  with each other or with EW precision measurements or particle flow </a:t>
            </a:r>
            <a:br>
              <a:rPr lang="en-US" dirty="0" smtClean="0">
                <a:sym typeface="Symbol" panose="05050102010706020507" pitchFamily="18" charset="2"/>
              </a:rPr>
            </a:br>
            <a:r>
              <a:rPr lang="en-CH" b="1" dirty="0" smtClean="0">
                <a:sym typeface="Wingdings" panose="05000000000000000000" pitchFamily="2" charset="2"/>
              </a:rPr>
              <a:t>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Symbol" panose="05050102010706020507" pitchFamily="18" charset="2"/>
              </a:rPr>
              <a:t>need several different detectors to explore the full physics program 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b="1" dirty="0">
                <a:sym typeface="Symbol" panose="05050102010706020507" pitchFamily="18" charset="2"/>
              </a:rPr>
              <a:t>T</a:t>
            </a:r>
            <a:r>
              <a:rPr lang="en-US" b="1" dirty="0" smtClean="0">
                <a:sym typeface="Symbol" panose="05050102010706020507" pitchFamily="18" charset="2"/>
              </a:rPr>
              <a:t>he heavy flavor community </a:t>
            </a:r>
            <a:r>
              <a:rPr lang="en-US" dirty="0" smtClean="0">
                <a:sym typeface="Symbol" panose="05050102010706020507" pitchFamily="18" charset="2"/>
              </a:rPr>
              <a:t>is both 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-- numerous (2000 members between BELLE II and </a:t>
            </a:r>
            <a:r>
              <a:rPr lang="en-US" dirty="0" err="1" smtClean="0">
                <a:sym typeface="Symbol" panose="05050102010706020507" pitchFamily="18" charset="2"/>
              </a:rPr>
              <a:t>LHCb</a:t>
            </a:r>
            <a:r>
              <a:rPr lang="en-US" dirty="0" smtClean="0">
                <a:sym typeface="Symbol" panose="05050102010706020507" pitchFamily="18" charset="2"/>
              </a:rPr>
              <a:t>) 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-- highly competent ... and with high expectations    </a:t>
            </a:r>
          </a:p>
        </p:txBody>
      </p:sp>
    </p:spTree>
    <p:extLst>
      <p:ext uri="{BB962C8B-B14F-4D97-AF65-F5344CB8AC3E}">
        <p14:creationId xmlns:p14="http://schemas.microsoft.com/office/powerpoint/2010/main" val="418812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10468"/>
          <a:stretch/>
        </p:blipFill>
        <p:spPr>
          <a:xfrm>
            <a:off x="5548329" y="0"/>
            <a:ext cx="6190568" cy="40481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016" y="1"/>
            <a:ext cx="4569913" cy="34314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-888" t="2933" r="888" b="293"/>
          <a:stretch/>
        </p:blipFill>
        <p:spPr>
          <a:xfrm>
            <a:off x="-194072" y="3500284"/>
            <a:ext cx="5532987" cy="3244162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B2C3-6936-451E-B35F-5F1A83B4EC6C}" type="datetime1">
              <a:rPr lang="en-US" smtClean="0"/>
              <a:t>3/3/2021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21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5791200" y="4140200"/>
            <a:ext cx="57493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T</a:t>
            </a:r>
            <a:r>
              <a:rPr lang="fr-FR" b="1" dirty="0" err="1" smtClean="0"/>
              <a:t>hese</a:t>
            </a:r>
            <a:r>
              <a:rPr lang="fr-FR" b="1" dirty="0" smtClean="0"/>
              <a:t> detectors look </a:t>
            </a:r>
            <a:r>
              <a:rPr lang="fr-FR" b="1" dirty="0" err="1" smtClean="0"/>
              <a:t>similar</a:t>
            </a:r>
            <a:r>
              <a:rPr lang="fr-FR" b="1" dirty="0" smtClean="0"/>
              <a:t> at first </a:t>
            </a:r>
            <a:r>
              <a:rPr lang="fr-FR" b="1" dirty="0" err="1" smtClean="0"/>
              <a:t>sight</a:t>
            </a:r>
            <a:r>
              <a:rPr lang="fr-FR" b="1" dirty="0" smtClean="0"/>
              <a:t> </a:t>
            </a:r>
            <a:r>
              <a:rPr lang="fr-FR" b="1" dirty="0" smtClean="0">
                <a:solidFill>
                  <a:srgbClr val="FF0000"/>
                </a:solidFill>
              </a:rPr>
              <a:t>BUT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coil</a:t>
            </a:r>
            <a:r>
              <a:rPr lang="fr-FR" dirty="0" smtClean="0"/>
              <a:t> location 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tracker</a:t>
            </a:r>
            <a:r>
              <a:rPr lang="fr-FR" dirty="0" smtClean="0"/>
              <a:t> (</a:t>
            </a:r>
            <a:r>
              <a:rPr lang="fr-FR" dirty="0" err="1" smtClean="0"/>
              <a:t>silicon</a:t>
            </a:r>
            <a:r>
              <a:rPr lang="fr-FR" dirty="0" smtClean="0"/>
              <a:t> vs drift </a:t>
            </a:r>
            <a:r>
              <a:rPr lang="fr-FR" dirty="0" err="1" smtClean="0"/>
              <a:t>chamber</a:t>
            </a:r>
            <a:r>
              <a:rPr lang="fr-FR" dirty="0" smtClean="0"/>
              <a:t>)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dedicated</a:t>
            </a:r>
            <a:r>
              <a:rPr lang="fr-FR" dirty="0" smtClean="0"/>
              <a:t> PID (TOP CKOV, TOF, </a:t>
            </a:r>
            <a:r>
              <a:rPr lang="fr-FR" dirty="0" err="1" smtClean="0"/>
              <a:t>dE</a:t>
            </a:r>
            <a:r>
              <a:rPr lang="fr-FR" dirty="0" smtClean="0"/>
              <a:t>/dx )  </a:t>
            </a:r>
          </a:p>
          <a:p>
            <a:r>
              <a:rPr lang="fr-FR" dirty="0" smtClean="0"/>
              <a:t>-- EM </a:t>
            </a:r>
            <a:r>
              <a:rPr lang="fr-FR" dirty="0" err="1" smtClean="0"/>
              <a:t>calorimeter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    High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vs high </a:t>
            </a:r>
            <a:r>
              <a:rPr lang="fr-FR" dirty="0" err="1" smtClean="0"/>
              <a:t>granularity</a:t>
            </a:r>
            <a:r>
              <a:rPr lang="fr-FR" dirty="0" smtClean="0"/>
              <a:t> vs </a:t>
            </a:r>
            <a:r>
              <a:rPr lang="fr-FR" dirty="0" err="1" smtClean="0"/>
              <a:t>Energy</a:t>
            </a:r>
            <a:r>
              <a:rPr lang="fr-FR" dirty="0" smtClean="0"/>
              <a:t> flow </a:t>
            </a:r>
          </a:p>
          <a:p>
            <a:r>
              <a:rPr lang="fr-FR" dirty="0" smtClean="0"/>
              <a:t>-- Hadron </a:t>
            </a:r>
            <a:r>
              <a:rPr lang="fr-FR" dirty="0" err="1" smtClean="0"/>
              <a:t>calorimeter</a:t>
            </a:r>
            <a:r>
              <a:rPr lang="fr-FR" dirty="0" smtClean="0"/>
              <a:t> (</a:t>
            </a:r>
            <a:r>
              <a:rPr lang="fr-FR" dirty="0" err="1" smtClean="0"/>
              <a:t>scintillator</a:t>
            </a:r>
            <a:r>
              <a:rPr lang="fr-FR" dirty="0" smtClean="0"/>
              <a:t> vs RPC vs...) </a:t>
            </a:r>
            <a:endParaRPr lang="fr-FR" dirty="0"/>
          </a:p>
          <a:p>
            <a:r>
              <a:rPr lang="fr-FR" b="1" dirty="0" smtClean="0"/>
              <a:t>Intense </a:t>
            </a:r>
            <a:r>
              <a:rPr lang="fr-FR" b="1" dirty="0" err="1" smtClean="0"/>
              <a:t>studies</a:t>
            </a:r>
            <a:r>
              <a:rPr lang="fr-FR" b="1" dirty="0" smtClean="0"/>
              <a:t> in the </a:t>
            </a:r>
            <a:r>
              <a:rPr lang="fr-FR" b="1" dirty="0" err="1" smtClean="0"/>
              <a:t>next</a:t>
            </a:r>
            <a:r>
              <a:rPr lang="fr-FR" b="1" dirty="0" smtClean="0"/>
              <a:t> ~5 </a:t>
            </a:r>
            <a:r>
              <a:rPr lang="fr-FR" b="1" dirty="0" err="1" smtClean="0"/>
              <a:t>years</a:t>
            </a:r>
            <a:r>
              <a:rPr lang="fr-FR" b="1" dirty="0" smtClean="0"/>
              <a:t>!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29530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9935" y="889844"/>
            <a:ext cx="10363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>
              <a:solidFill>
                <a:srgbClr val="4349AA"/>
              </a:solidFill>
              <a:latin typeface="Helvetica" panose="020B0604020202020204" pitchFamily="34" charset="0"/>
            </a:endParaRPr>
          </a:p>
          <a:p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T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wo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categories of the most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important </a:t>
            </a:r>
            <a:r>
              <a:rPr lang="fr-FR" dirty="0" err="1" smtClean="0">
                <a:solidFill>
                  <a:srgbClr val="4349AA"/>
                </a:solidFill>
                <a:latin typeface="Helvetica" panose="020B0604020202020204" pitchFamily="34" charset="0"/>
              </a:rPr>
              <a:t>statistically</a:t>
            </a:r>
            <a:r>
              <a:rPr lang="fr-FR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 </a:t>
            </a:r>
            <a:r>
              <a:rPr lang="fr-FR" dirty="0" err="1">
                <a:solidFill>
                  <a:srgbClr val="4349AA"/>
                </a:solidFill>
                <a:latin typeface="Helvetica" panose="020B0604020202020204" pitchFamily="34" charset="0"/>
              </a:rPr>
              <a:t>limited</a:t>
            </a:r>
            <a:r>
              <a:rPr lang="fr-FR" dirty="0">
                <a:solidFill>
                  <a:srgbClr val="4349AA"/>
                </a:solidFill>
                <a:latin typeface="Helvetica" panose="020B0604020202020204" pitchFamily="34" charset="0"/>
              </a:rPr>
              <a:t> observables :</a:t>
            </a:r>
          </a:p>
          <a:p>
            <a:endParaRPr lang="en-US" dirty="0" smtClean="0">
              <a:solidFill>
                <a:srgbClr val="4349AA"/>
              </a:solidFill>
              <a:latin typeface="Helvetica" panose="020B0604020202020204" pitchFamily="34" charset="0"/>
            </a:endParaRPr>
          </a:p>
          <a:p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-- The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CP-violating phases </a:t>
            </a:r>
            <a:r>
              <a:rPr lang="en-CH" dirty="0" smtClean="0">
                <a:solidFill>
                  <a:srgbClr val="4349AA"/>
                </a:solidFill>
                <a:latin typeface="Helvetica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and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the </a:t>
            </a:r>
            <a:r>
              <a:rPr lang="en-CH" dirty="0" smtClean="0">
                <a:solidFill>
                  <a:srgbClr val="4349AA"/>
                </a:solidFill>
                <a:latin typeface="Helvetica" panose="020B0604020202020204" pitchFamily="34" charset="0"/>
                <a:sym typeface="Symbol" panose="05050102010706020507" pitchFamily="18" charset="2"/>
              </a:rPr>
              <a:t></a:t>
            </a:r>
            <a:r>
              <a:rPr lang="en-US" baseline="-25000" dirty="0" smtClean="0">
                <a:solidFill>
                  <a:srgbClr val="4349AA"/>
                </a:solidFill>
                <a:latin typeface="Helvetica" panose="020B0604020202020204" pitchFamily="34" charset="0"/>
                <a:sym typeface="Symbol" panose="05050102010706020507" pitchFamily="18" charset="2"/>
              </a:rPr>
              <a:t>s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phase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. </a:t>
            </a:r>
            <a:endParaRPr lang="en-US" dirty="0" smtClean="0">
              <a:solidFill>
                <a:srgbClr val="4349AA"/>
              </a:solidFill>
              <a:latin typeface="Helvetica" panose="020B0604020202020204" pitchFamily="34" charset="0"/>
            </a:endParaRPr>
          </a:p>
          <a:p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Determined at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the </a:t>
            </a:r>
            <a:r>
              <a:rPr lang="en-US" i="1" dirty="0">
                <a:solidFill>
                  <a:srgbClr val="4349AA"/>
                </a:solidFill>
                <a:latin typeface="Helvetica-Oblique"/>
              </a:rPr>
              <a:t>Z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pole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,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the precision w/ 5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10</a:t>
            </a:r>
            <a:r>
              <a:rPr lang="en-US" baseline="30000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12</a:t>
            </a:r>
            <a:r>
              <a:rPr lang="en-US" sz="1200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 </a:t>
            </a:r>
            <a:r>
              <a:rPr lang="en-US" dirty="0" smtClean="0">
                <a:solidFill>
                  <a:srgbClr val="4349AA"/>
                </a:solidFill>
                <a:latin typeface="Helvetica-Oblique"/>
              </a:rPr>
              <a:t>Z</a:t>
            </a:r>
            <a:r>
              <a:rPr lang="en-US" i="1" dirty="0" smtClean="0">
                <a:solidFill>
                  <a:srgbClr val="4349AA"/>
                </a:solidFill>
                <a:latin typeface="Helvetica-Oblique"/>
              </a:rPr>
              <a:t>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is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commensurate </a:t>
            </a:r>
            <a:r>
              <a:rPr lang="fr-FR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w</a:t>
            </a:r>
            <a:r>
              <a:rPr lang="fr-FR" dirty="0">
                <a:solidFill>
                  <a:srgbClr val="4349AA"/>
                </a:solidFill>
                <a:latin typeface="Helvetica" panose="020B0604020202020204" pitchFamily="34" charset="0"/>
              </a:rPr>
              <a:t>/ </a:t>
            </a:r>
            <a:r>
              <a:rPr lang="fr-FR" dirty="0" err="1">
                <a:solidFill>
                  <a:srgbClr val="4349AA"/>
                </a:solidFill>
                <a:latin typeface="Helvetica" panose="020B0604020202020204" pitchFamily="34" charset="0"/>
              </a:rPr>
              <a:t>LHCb</a:t>
            </a:r>
            <a:r>
              <a:rPr lang="fr-FR" dirty="0">
                <a:solidFill>
                  <a:srgbClr val="4349AA"/>
                </a:solidFill>
                <a:latin typeface="Helvetica" panose="020B0604020202020204" pitchFamily="34" charset="0"/>
              </a:rPr>
              <a:t> upgrade II.</a:t>
            </a:r>
          </a:p>
          <a:p>
            <a:endParaRPr lang="en-US" dirty="0" smtClean="0">
              <a:solidFill>
                <a:srgbClr val="4349AA"/>
              </a:solidFill>
              <a:latin typeface="ArialMT"/>
            </a:endParaRPr>
          </a:p>
          <a:p>
            <a:r>
              <a:rPr lang="en-US" dirty="0" smtClean="0">
                <a:solidFill>
                  <a:srgbClr val="4349AA"/>
                </a:solidFill>
                <a:latin typeface="ArialMT"/>
              </a:rPr>
              <a:t> --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The </a:t>
            </a:r>
            <a:r>
              <a:rPr lang="en-US" dirty="0" err="1">
                <a:solidFill>
                  <a:srgbClr val="4349AA"/>
                </a:solidFill>
                <a:latin typeface="Helvetica" panose="020B0604020202020204" pitchFamily="34" charset="0"/>
              </a:rPr>
              <a:t>Vcb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 CKM matrix element magnitude: a critical element of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the CKM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profile (</a:t>
            </a:r>
            <a:r>
              <a:rPr lang="en-US" dirty="0" err="1">
                <a:solidFill>
                  <a:srgbClr val="4349AA"/>
                </a:solidFill>
                <a:latin typeface="Helvetica" panose="020B0604020202020204" pitchFamily="34" charset="0"/>
              </a:rPr>
              <a:t>normalisation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) but also a key element of the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New Physics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energy scale one can set from </a:t>
            </a:r>
            <a:r>
              <a:rPr lang="en-US" i="1" dirty="0">
                <a:solidFill>
                  <a:srgbClr val="4349AA"/>
                </a:solidFill>
                <a:latin typeface="Helvetica-Oblique"/>
              </a:rPr>
              <a:t>B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mixing observables. </a:t>
            </a:r>
            <a:endParaRPr lang="en-US" dirty="0" smtClean="0">
              <a:solidFill>
                <a:srgbClr val="4349AA"/>
              </a:solidFill>
              <a:latin typeface="Helvetica" panose="020B0604020202020204" pitchFamily="34" charset="0"/>
            </a:endParaRPr>
          </a:p>
          <a:p>
            <a:endParaRPr lang="en-US" dirty="0" smtClean="0">
              <a:solidFill>
                <a:srgbClr val="4349AA"/>
              </a:solidFill>
              <a:latin typeface="Helvetica" panose="020B0604020202020204" pitchFamily="34" charset="0"/>
            </a:endParaRPr>
          </a:p>
          <a:p>
            <a:r>
              <a:rPr lang="en-US" dirty="0" err="1" smtClean="0">
                <a:solidFill>
                  <a:srgbClr val="4349AA"/>
                </a:solidFill>
                <a:latin typeface="Helvetica" panose="020B0604020202020204" pitchFamily="34" charset="0"/>
              </a:rPr>
              <a:t>FCCee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 is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unique here with the on-shell W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decays (FCC-</a:t>
            </a:r>
            <a:r>
              <a:rPr lang="en-US" dirty="0" err="1" smtClean="0">
                <a:solidFill>
                  <a:srgbClr val="4349AA"/>
                </a:solidFill>
                <a:latin typeface="Helvetica" panose="020B0604020202020204" pitchFamily="34" charset="0"/>
              </a:rPr>
              <a:t>ee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 at W threshold and higher energies) </a:t>
            </a:r>
          </a:p>
          <a:p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Any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statistical gain translates into a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higher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NP energy scale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2568" y="314632"/>
            <a:ext cx="4433458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4349AA"/>
                </a:solidFill>
                <a:latin typeface="Helvetica-Oblique"/>
              </a:rPr>
              <a:t>CP </a:t>
            </a:r>
            <a:r>
              <a:rPr lang="en-US" sz="2400" b="1" dirty="0">
                <a:solidFill>
                  <a:srgbClr val="4349AA"/>
                </a:solidFill>
                <a:latin typeface="Helvetica" panose="020B0604020202020204" pitchFamily="34" charset="0"/>
              </a:rPr>
              <a:t>violation / CKM program: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A0EE4-4F99-4188-8063-9C9EA7F443F2}" type="datetime1">
              <a:rPr lang="en-US" smtClean="0"/>
              <a:t>3/3/2021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8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0773" y="474345"/>
            <a:ext cx="1124810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 </a:t>
            </a:r>
          </a:p>
          <a:p>
            <a:endParaRPr lang="en-US" dirty="0">
              <a:solidFill>
                <a:srgbClr val="4349AA"/>
              </a:solidFill>
              <a:latin typeface="Helvetica" panose="020B0604020202020204" pitchFamily="34" charset="0"/>
            </a:endParaRPr>
          </a:p>
          <a:p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T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aking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an increasingly important role in the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BSM model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buildings (following </a:t>
            </a:r>
            <a:r>
              <a:rPr lang="en-US" dirty="0" err="1">
                <a:solidFill>
                  <a:srgbClr val="4349AA"/>
                </a:solidFill>
                <a:latin typeface="Helvetica" panose="020B0604020202020204" pitchFamily="34" charset="0"/>
              </a:rPr>
              <a:t>LHCb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 anomalies):</a:t>
            </a:r>
          </a:p>
          <a:p>
            <a:endParaRPr lang="en-US" dirty="0">
              <a:solidFill>
                <a:srgbClr val="4349AA"/>
              </a:solidFill>
              <a:latin typeface="ArialMT"/>
            </a:endParaRPr>
          </a:p>
          <a:p>
            <a:r>
              <a:rPr lang="en-US" b="1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The </a:t>
            </a:r>
            <a:r>
              <a:rPr lang="en-US" b="1" dirty="0">
                <a:solidFill>
                  <a:srgbClr val="4349AA"/>
                </a:solidFill>
                <a:latin typeface="Helvetica" panose="020B0604020202020204" pitchFamily="34" charset="0"/>
              </a:rPr>
              <a:t>helicity-suppressed </a:t>
            </a:r>
            <a:r>
              <a:rPr lang="en-US" b="1" dirty="0" err="1">
                <a:solidFill>
                  <a:srgbClr val="4349AA"/>
                </a:solidFill>
                <a:latin typeface="Helvetica" panose="020B0604020202020204" pitchFamily="34" charset="0"/>
              </a:rPr>
              <a:t>leptonic</a:t>
            </a:r>
            <a:r>
              <a:rPr lang="en-US" b="1" dirty="0">
                <a:solidFill>
                  <a:srgbClr val="4349AA"/>
                </a:solidFill>
                <a:latin typeface="Helvetica" panose="020B0604020202020204" pitchFamily="34" charset="0"/>
              </a:rPr>
              <a:t> decays </a:t>
            </a:r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sz="1200" baseline="30000" dirty="0">
                <a:solidFill>
                  <a:srgbClr val="000000"/>
                </a:solidFill>
              </a:rPr>
              <a:t>0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→</a:t>
            </a:r>
            <a:r>
              <a:rPr lang="en-US" dirty="0" err="1">
                <a:solidFill>
                  <a:srgbClr val="000000"/>
                </a:solidFill>
              </a:rPr>
              <a:t>μ</a:t>
            </a:r>
            <a:r>
              <a:rPr lang="en-US" sz="1200" baseline="30000" dirty="0" err="1">
                <a:solidFill>
                  <a:srgbClr val="000000"/>
                </a:solidFill>
              </a:rPr>
              <a:t>+</a:t>
            </a:r>
            <a:r>
              <a:rPr lang="en-US" dirty="0" err="1">
                <a:solidFill>
                  <a:srgbClr val="000000"/>
                </a:solidFill>
              </a:rPr>
              <a:t>μ</a:t>
            </a:r>
            <a:r>
              <a:rPr lang="en-US" sz="1200" baseline="30000" dirty="0">
                <a:solidFill>
                  <a:srgbClr val="000000"/>
                </a:solidFill>
              </a:rPr>
              <a:t>-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4349AA"/>
                </a:solidFill>
              </a:rPr>
              <a:t>and </a:t>
            </a:r>
            <a:r>
              <a:rPr lang="en-US" dirty="0" err="1">
                <a:solidFill>
                  <a:srgbClr val="000000"/>
                </a:solidFill>
              </a:rPr>
              <a:t>B</a:t>
            </a:r>
            <a:r>
              <a:rPr lang="en-US" sz="1200" baseline="-25000" dirty="0" err="1">
                <a:solidFill>
                  <a:srgbClr val="000000"/>
                </a:solidFill>
              </a:rPr>
              <a:t>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→</a:t>
            </a:r>
            <a:r>
              <a:rPr lang="en-CH" dirty="0" smtClean="0">
                <a:solidFill>
                  <a:srgbClr val="000000"/>
                </a:solidFill>
                <a:sym typeface="Symbol" panose="05050102010706020507" pitchFamily="18" charset="2"/>
              </a:rPr>
              <a:t></a:t>
            </a:r>
            <a:r>
              <a:rPr lang="en-US" baseline="30000" dirty="0" smtClean="0">
                <a:solidFill>
                  <a:srgbClr val="000000"/>
                </a:solidFill>
                <a:sym typeface="Symbol" panose="05050102010706020507" pitchFamily="18" charset="2"/>
              </a:rPr>
              <a:t>+</a:t>
            </a:r>
            <a:r>
              <a:rPr lang="en-CH" dirty="0" smtClean="0">
                <a:solidFill>
                  <a:srgbClr val="000000"/>
                </a:solidFill>
                <a:sym typeface="Symbol" panose="05050102010706020507" pitchFamily="18" charset="2"/>
              </a:rPr>
              <a:t></a:t>
            </a:r>
            <a:r>
              <a:rPr lang="en-US" baseline="30000" dirty="0">
                <a:solidFill>
                  <a:srgbClr val="000000"/>
                </a:solidFill>
                <a:sym typeface="Symbol" panose="05050102010706020507" pitchFamily="18" charset="2"/>
              </a:rPr>
              <a:t>-</a:t>
            </a:r>
            <a:r>
              <a:rPr lang="en-US" sz="1200" i="1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are SUSY-killers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(drivers). </a:t>
            </a:r>
            <a:endParaRPr lang="en-US" dirty="0" smtClean="0">
              <a:solidFill>
                <a:srgbClr val="4349AA"/>
              </a:solidFill>
              <a:latin typeface="Helvetica" panose="020B0604020202020204" pitchFamily="34" charset="0"/>
            </a:endParaRPr>
          </a:p>
          <a:p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Both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benefit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from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the luminosity increase.</a:t>
            </a:r>
          </a:p>
          <a:p>
            <a:endParaRPr lang="en-US" dirty="0" smtClean="0">
              <a:solidFill>
                <a:srgbClr val="4349AA"/>
              </a:solidFill>
              <a:latin typeface="ArialMT"/>
            </a:endParaRPr>
          </a:p>
          <a:p>
            <a:r>
              <a:rPr lang="en-US" b="1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The </a:t>
            </a:r>
            <a:r>
              <a:rPr lang="en-US" b="1" dirty="0" err="1">
                <a:solidFill>
                  <a:srgbClr val="4349AA"/>
                </a:solidFill>
                <a:latin typeface="Helvetica" panose="020B0604020202020204" pitchFamily="34" charset="0"/>
              </a:rPr>
              <a:t>semileptonic</a:t>
            </a:r>
            <a:r>
              <a:rPr lang="en-US" b="1" dirty="0">
                <a:solidFill>
                  <a:srgbClr val="4349AA"/>
                </a:solidFill>
                <a:latin typeface="Helvetica" panose="020B0604020202020204" pitchFamily="34" charset="0"/>
              </a:rPr>
              <a:t> </a:t>
            </a:r>
            <a:r>
              <a:rPr lang="en-US" b="1" i="1" dirty="0">
                <a:solidFill>
                  <a:srgbClr val="4349AA"/>
                </a:solidFill>
                <a:latin typeface="Helvetica-Oblique"/>
              </a:rPr>
              <a:t>b</a:t>
            </a:r>
            <a:r>
              <a:rPr lang="en-US" b="1" dirty="0">
                <a:solidFill>
                  <a:srgbClr val="4349AA"/>
                </a:solidFill>
                <a:latin typeface="LucidaGrande"/>
              </a:rPr>
              <a:t>→ </a:t>
            </a:r>
            <a:r>
              <a:rPr lang="en-US" b="1" dirty="0" err="1" smtClean="0">
                <a:solidFill>
                  <a:srgbClr val="4349AA"/>
                </a:solidFill>
                <a:latin typeface="Helvetica" panose="020B0604020202020204" pitchFamily="34" charset="0"/>
              </a:rPr>
              <a:t>s</a:t>
            </a:r>
            <a:r>
              <a:rPr lang="en-US" b="1" dirty="0" err="1" smtClean="0">
                <a:solidFill>
                  <a:srgbClr val="4349AA"/>
                </a:solidFill>
                <a:latin typeface="Script MT Bold" panose="03040602040607080904" pitchFamily="66" charset="0"/>
              </a:rPr>
              <a:t>l</a:t>
            </a:r>
            <a:r>
              <a:rPr lang="en-US" b="1" dirty="0" err="1">
                <a:solidFill>
                  <a:srgbClr val="4349AA"/>
                </a:solidFill>
                <a:latin typeface="Script MT Bold" panose="03040602040607080904" pitchFamily="66" charset="0"/>
              </a:rPr>
              <a:t>l</a:t>
            </a:r>
            <a:r>
              <a:rPr lang="en-US" b="1" dirty="0" smtClean="0">
                <a:solidFill>
                  <a:srgbClr val="4349AA"/>
                </a:solidFill>
                <a:latin typeface="JCfg"/>
              </a:rPr>
              <a:t> </a:t>
            </a:r>
            <a:r>
              <a:rPr lang="en-US" sz="1400" b="1" dirty="0">
                <a:solidFill>
                  <a:srgbClr val="000000"/>
                </a:solidFill>
                <a:latin typeface="LiHeiPro"/>
              </a:rPr>
              <a:t>: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the transitions with tau leptons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benefit most from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the luminosity increase. </a:t>
            </a:r>
            <a:endParaRPr lang="en-US" dirty="0" smtClean="0">
              <a:solidFill>
                <a:srgbClr val="4349AA"/>
              </a:solidFill>
              <a:latin typeface="Helvetica" panose="020B0604020202020204" pitchFamily="34" charset="0"/>
            </a:endParaRPr>
          </a:p>
          <a:p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They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are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instrumental in exploration of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Lepton-</a:t>
            </a:r>
            <a:r>
              <a:rPr lang="en-US" dirty="0" err="1">
                <a:solidFill>
                  <a:srgbClr val="4349AA"/>
                </a:solidFill>
                <a:latin typeface="Helvetica" panose="020B0604020202020204" pitchFamily="34" charset="0"/>
              </a:rPr>
              <a:t>Flavour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-Universality violating (LFV) models</a:t>
            </a:r>
          </a:p>
          <a:p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and a motivation per se of any </a:t>
            </a:r>
            <a:r>
              <a:rPr lang="en-US" dirty="0" err="1">
                <a:solidFill>
                  <a:srgbClr val="4349AA"/>
                </a:solidFill>
                <a:latin typeface="Helvetica" panose="020B0604020202020204" pitchFamily="34" charset="0"/>
              </a:rPr>
              <a:t>Flavour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 program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.</a:t>
            </a:r>
          </a:p>
          <a:p>
            <a:endParaRPr lang="en-US" dirty="0">
              <a:solidFill>
                <a:srgbClr val="4349AA"/>
              </a:solidFill>
              <a:latin typeface="Helvetica" panose="020B0604020202020204" pitchFamily="34" charset="0"/>
            </a:endParaRPr>
          </a:p>
          <a:p>
            <a:r>
              <a:rPr lang="en-US" b="1" dirty="0">
                <a:solidFill>
                  <a:srgbClr val="4349AA"/>
                </a:solidFill>
                <a:latin typeface="Helvetica" panose="020B0604020202020204" pitchFamily="34" charset="0"/>
              </a:rPr>
              <a:t>The rare many-bodies tau decays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are also directly </a:t>
            </a:r>
            <a:r>
              <a:rPr lang="fr-FR" dirty="0" err="1">
                <a:solidFill>
                  <a:srgbClr val="4349AA"/>
                </a:solidFill>
                <a:latin typeface="Helvetica" panose="020B0604020202020204" pitchFamily="34" charset="0"/>
              </a:rPr>
              <a:t>limited</a:t>
            </a:r>
            <a:r>
              <a:rPr lang="fr-FR" dirty="0">
                <a:solidFill>
                  <a:srgbClr val="4349AA"/>
                </a:solidFill>
                <a:latin typeface="Helvetica" panose="020B0604020202020204" pitchFamily="34" charset="0"/>
              </a:rPr>
              <a:t> by </a:t>
            </a:r>
            <a:r>
              <a:rPr lang="fr-FR" dirty="0" err="1">
                <a:solidFill>
                  <a:srgbClr val="4349AA"/>
                </a:solidFill>
                <a:latin typeface="Helvetica" panose="020B0604020202020204" pitchFamily="34" charset="0"/>
              </a:rPr>
              <a:t>statistics</a:t>
            </a:r>
            <a:r>
              <a:rPr lang="fr-FR" dirty="0">
                <a:solidFill>
                  <a:srgbClr val="4349AA"/>
                </a:solidFill>
                <a:latin typeface="Helvetica" panose="020B0604020202020204" pitchFamily="34" charset="0"/>
              </a:rPr>
              <a:t>. </a:t>
            </a:r>
            <a:endParaRPr lang="fr-FR" dirty="0" smtClean="0">
              <a:solidFill>
                <a:srgbClr val="4349AA"/>
              </a:solidFill>
              <a:latin typeface="Helvetica" panose="020B0604020202020204" pitchFamily="34" charset="0"/>
            </a:endParaRPr>
          </a:p>
          <a:p>
            <a:endParaRPr lang="fr-FR" dirty="0"/>
          </a:p>
          <a:p>
            <a:r>
              <a:rPr lang="en-US" b="1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The tau </a:t>
            </a:r>
            <a:r>
              <a:rPr lang="en-US" b="1" dirty="0">
                <a:solidFill>
                  <a:srgbClr val="4349AA"/>
                </a:solidFill>
                <a:latin typeface="Helvetica" panose="020B0604020202020204" pitchFamily="34" charset="0"/>
              </a:rPr>
              <a:t>rare/forbidden </a:t>
            </a:r>
            <a:r>
              <a:rPr lang="en-US" b="1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decay modes </a:t>
            </a:r>
            <a:r>
              <a:rPr lang="en-US" dirty="0">
                <a:solidFill>
                  <a:srgbClr val="4349AA"/>
                </a:solidFill>
                <a:latin typeface="Helvetica" panose="020B0604020202020204" pitchFamily="34" charset="0"/>
              </a:rPr>
              <a:t>are all benefitting from 4 </a:t>
            </a:r>
            <a:r>
              <a:rPr lang="en-US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IPs   </a:t>
            </a:r>
            <a:r>
              <a:rPr lang="en-US" b="1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LFV </a:t>
            </a:r>
            <a:r>
              <a:rPr lang="en-CH" b="1" dirty="0" smtClean="0">
                <a:solidFill>
                  <a:srgbClr val="4349AA"/>
                </a:solidFill>
                <a:latin typeface="Helvetica-Oblique"/>
                <a:sym typeface="Symbol" panose="05050102010706020507" pitchFamily="18" charset="2"/>
              </a:rPr>
              <a:t></a:t>
            </a:r>
            <a:r>
              <a:rPr lang="en-CH" sz="2000" b="1" dirty="0" smtClean="0">
                <a:solidFill>
                  <a:srgbClr val="4349AA"/>
                </a:solidFill>
                <a:latin typeface="Helvetica-Oblique"/>
                <a:sym typeface="Symbol" panose="05050102010706020507" pitchFamily="18" charset="2"/>
              </a:rPr>
              <a:t></a:t>
            </a:r>
            <a:r>
              <a:rPr lang="en-US" sz="2000" b="1" dirty="0" smtClean="0">
                <a:solidFill>
                  <a:srgbClr val="4349AA"/>
                </a:solidFill>
                <a:latin typeface="Helvetica-Oblique"/>
                <a:sym typeface="Symbol" panose="05050102010706020507" pitchFamily="18" charset="2"/>
              </a:rPr>
              <a:t> </a:t>
            </a:r>
            <a:r>
              <a:rPr lang="en-US" b="1" dirty="0" smtClean="0">
                <a:solidFill>
                  <a:srgbClr val="4349AA"/>
                </a:solidFill>
                <a:latin typeface="Helvetica-Oblique"/>
                <a:sym typeface="Symbol" panose="05050102010706020507" pitchFamily="18" charset="2"/>
              </a:rPr>
              <a:t>and</a:t>
            </a:r>
            <a:r>
              <a:rPr lang="en-US" sz="2000" b="1" dirty="0" smtClean="0">
                <a:solidFill>
                  <a:srgbClr val="4349AA"/>
                </a:solidFill>
                <a:latin typeface="Helvetica-Oblique"/>
                <a:sym typeface="Symbol" panose="05050102010706020507" pitchFamily="18" charset="2"/>
              </a:rPr>
              <a:t>  </a:t>
            </a:r>
            <a:r>
              <a:rPr lang="en-CH" sz="2000" b="1" dirty="0" smtClean="0">
                <a:solidFill>
                  <a:srgbClr val="4349AA"/>
                </a:solidFill>
                <a:latin typeface="Helvetica-Oblique"/>
                <a:sym typeface="Symbol" panose="05050102010706020507" pitchFamily="18" charset="2"/>
              </a:rPr>
              <a:t></a:t>
            </a:r>
            <a:r>
              <a:rPr lang="en-US" sz="2000" b="1" dirty="0" smtClean="0">
                <a:solidFill>
                  <a:srgbClr val="4349AA"/>
                </a:solidFill>
                <a:latin typeface="Helvetica-Oblique"/>
                <a:sym typeface="Symbol" panose="05050102010706020507" pitchFamily="18" charset="2"/>
              </a:rPr>
              <a:t> 3</a:t>
            </a:r>
            <a:r>
              <a:rPr lang="en-US" sz="2000" b="1" dirty="0" smtClean="0">
                <a:solidFill>
                  <a:srgbClr val="4349AA"/>
                </a:solidFill>
                <a:latin typeface="Script MT Bold" panose="03040602040607080904" pitchFamily="66" charset="0"/>
                <a:sym typeface="Symbol" panose="05050102010706020507" pitchFamily="18" charset="2"/>
              </a:rPr>
              <a:t>l</a:t>
            </a:r>
            <a:r>
              <a:rPr lang="en-US" b="1" dirty="0" smtClean="0">
                <a:solidFill>
                  <a:srgbClr val="4349AA"/>
                </a:solidFill>
                <a:latin typeface="JCfg"/>
              </a:rPr>
              <a:t> </a:t>
            </a:r>
          </a:p>
          <a:p>
            <a:r>
              <a:rPr lang="en-US" b="1" dirty="0">
                <a:solidFill>
                  <a:srgbClr val="4349AA"/>
                </a:solidFill>
                <a:latin typeface="JCfg"/>
              </a:rPr>
              <a:t> </a:t>
            </a:r>
            <a:r>
              <a:rPr lang="en-US" b="1" dirty="0" smtClean="0">
                <a:solidFill>
                  <a:srgbClr val="4349AA"/>
                </a:solidFill>
                <a:latin typeface="JCfg"/>
              </a:rPr>
              <a:t>(critical on tracking) </a:t>
            </a:r>
            <a:endParaRPr lang="fr-FR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178710" y="245806"/>
            <a:ext cx="2404826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4349AA"/>
                </a:solidFill>
                <a:latin typeface="Helvetica" panose="020B0604020202020204" pitchFamily="34" charset="0"/>
              </a:rPr>
              <a:t> R</a:t>
            </a:r>
            <a:r>
              <a:rPr lang="en-US" sz="2800" b="1" dirty="0" smtClean="0">
                <a:solidFill>
                  <a:srgbClr val="4349AA"/>
                </a:solidFill>
                <a:latin typeface="Helvetica" panose="020B0604020202020204" pitchFamily="34" charset="0"/>
              </a:rPr>
              <a:t>are </a:t>
            </a:r>
            <a:r>
              <a:rPr lang="en-US" sz="2800" b="1" dirty="0">
                <a:solidFill>
                  <a:srgbClr val="4349AA"/>
                </a:solidFill>
                <a:latin typeface="Helvetica" panose="020B0604020202020204" pitchFamily="34" charset="0"/>
              </a:rPr>
              <a:t>decays</a:t>
            </a:r>
            <a:endParaRPr lang="fr-FR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BBFB-120D-4C2E-8D75-6F73327A61E9}" type="datetime1">
              <a:rPr lang="en-US" smtClean="0"/>
              <a:t>3/3/2021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72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E1782-6774-4E61-A5FB-10120D71917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3/3/2021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enabling 4 IP at FCC-ee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715" y="0"/>
            <a:ext cx="7521705" cy="53684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511" y="5501101"/>
            <a:ext cx="11976099" cy="118801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160" b="1" dirty="0"/>
              <a:t>T</a:t>
            </a:r>
            <a:r>
              <a:rPr lang="en-US" sz="2160" b="1" dirty="0" smtClean="0"/>
              <a:t>he ultimate e/mu/tau universality test: targets G</a:t>
            </a:r>
            <a:r>
              <a:rPr lang="en-US" sz="2160" b="1" baseline="-25000" dirty="0" smtClean="0"/>
              <a:t>F </a:t>
            </a:r>
            <a:r>
              <a:rPr lang="en-US" sz="2160" b="1" dirty="0" smtClean="0"/>
              <a:t>from </a:t>
            </a:r>
            <a:r>
              <a:rPr lang="en-US" sz="2160" b="1" dirty="0" err="1" smtClean="0"/>
              <a:t>taus</a:t>
            </a:r>
            <a:r>
              <a:rPr lang="en-US" sz="2160" b="1" dirty="0" smtClean="0"/>
              <a:t> at O(10</a:t>
            </a:r>
            <a:r>
              <a:rPr lang="en-US" sz="2160" b="1" baseline="30000" dirty="0" smtClean="0"/>
              <a:t>-5</a:t>
            </a:r>
            <a:r>
              <a:rPr lang="en-US" sz="2160" b="1" dirty="0" smtClean="0"/>
              <a:t>) precision</a:t>
            </a:r>
          </a:p>
          <a:p>
            <a:r>
              <a:rPr lang="en-US" sz="2160" b="1" dirty="0" smtClean="0"/>
              <a:t>extremely demanding on lifetime </a:t>
            </a:r>
            <a:r>
              <a:rPr lang="en-US" sz="2160" b="1" dirty="0" err="1" smtClean="0"/>
              <a:t>meast</a:t>
            </a:r>
            <a:r>
              <a:rPr lang="en-US" sz="2160" b="1" dirty="0" smtClean="0"/>
              <a:t>, momentum scale precision and e/mu separation </a:t>
            </a:r>
            <a:r>
              <a:rPr lang="en-US" sz="2800" b="1" dirty="0" smtClean="0">
                <a:solidFill>
                  <a:srgbClr val="FF0000"/>
                </a:solidFill>
              </a:rPr>
              <a:t>(1/</a:t>
            </a:r>
            <a:r>
              <a:rPr lang="en-CH" sz="28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</a:t>
            </a:r>
            <a:r>
              <a:rPr lang="en-US" sz="2800" b="1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sz="2800" b="1" baseline="-250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exp</a:t>
            </a:r>
            <a:r>
              <a:rPr lang="en-US" sz="2800" b="1" dirty="0" smtClean="0">
                <a:solidFill>
                  <a:srgbClr val="FF0000"/>
                </a:solidFill>
              </a:rPr>
              <a:t> )</a:t>
            </a:r>
          </a:p>
          <a:p>
            <a:r>
              <a:rPr lang="en-US" sz="2160" b="1" dirty="0"/>
              <a:t> </a:t>
            </a:r>
            <a:r>
              <a:rPr lang="en-US" sz="2160" b="1" dirty="0" smtClean="0"/>
              <a:t>        </a:t>
            </a:r>
            <a:r>
              <a:rPr lang="en-CH" sz="2160" b="1" dirty="0" smtClean="0">
                <a:sym typeface="Wingdings" panose="05000000000000000000" pitchFamily="2" charset="2"/>
              </a:rPr>
              <a:t></a:t>
            </a:r>
            <a:r>
              <a:rPr lang="en-US" sz="2160" b="1" dirty="0" smtClean="0">
                <a:sym typeface="Wingdings" panose="05000000000000000000" pitchFamily="2" charset="2"/>
              </a:rPr>
              <a:t> </a:t>
            </a:r>
            <a:r>
              <a:rPr lang="en-US" sz="2160" b="1" dirty="0" smtClean="0"/>
              <a:t>sensitive </a:t>
            </a:r>
            <a:r>
              <a:rPr lang="en-US" sz="2160" b="1" dirty="0"/>
              <a:t>to heavy neutrino mixing with the </a:t>
            </a:r>
            <a:r>
              <a:rPr lang="en-CH" sz="2160" b="1" dirty="0">
                <a:sym typeface="Symbol" panose="05050102010706020507" pitchFamily="18" charset="2"/>
              </a:rPr>
              <a:t></a:t>
            </a:r>
            <a:r>
              <a:rPr lang="en-CH" sz="2160" b="1" baseline="-25000" dirty="0">
                <a:sym typeface="Symbol" panose="05050102010706020507" pitchFamily="18" charset="2"/>
              </a:rPr>
              <a:t></a:t>
            </a:r>
            <a:r>
              <a:rPr lang="en-US" sz="2160" b="1" dirty="0"/>
              <a:t> </a:t>
            </a:r>
            <a:r>
              <a:rPr lang="en-US" sz="2160" b="1" dirty="0" smtClean="0"/>
              <a:t>up to very high mass scale (&gt;&gt; 50 </a:t>
            </a:r>
            <a:r>
              <a:rPr lang="en-US" sz="2160" b="1" dirty="0" err="1" smtClean="0"/>
              <a:t>TeV</a:t>
            </a:r>
            <a:r>
              <a:rPr lang="en-US" sz="2160" b="1" dirty="0" smtClean="0"/>
              <a:t>)</a:t>
            </a:r>
            <a:endParaRPr lang="en-US" sz="2160" b="1" dirty="0"/>
          </a:p>
        </p:txBody>
      </p:sp>
    </p:spTree>
    <p:extLst>
      <p:ext uri="{BB962C8B-B14F-4D97-AF65-F5344CB8AC3E}">
        <p14:creationId xmlns:p14="http://schemas.microsoft.com/office/powerpoint/2010/main" val="373615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260" y="1385292"/>
            <a:ext cx="8031480" cy="3771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2149" y="296484"/>
            <a:ext cx="11229356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/>
              <a:t>This </a:t>
            </a:r>
            <a:r>
              <a:rPr lang="fr-CH" sz="2160" dirty="0" err="1"/>
              <a:t>picture</a:t>
            </a:r>
            <a:r>
              <a:rPr lang="fr-CH" sz="2160" dirty="0"/>
              <a:t> </a:t>
            </a:r>
            <a:r>
              <a:rPr lang="fr-CH" sz="2160" dirty="0" err="1" smtClean="0"/>
              <a:t>from</a:t>
            </a:r>
            <a:r>
              <a:rPr lang="fr-CH" sz="2160" dirty="0" smtClean="0"/>
              <a:t> the briefing book </a:t>
            </a:r>
            <a:r>
              <a:rPr lang="fr-CH" sz="2160" dirty="0" err="1" smtClean="0"/>
              <a:t>is</a:t>
            </a:r>
            <a:r>
              <a:rPr lang="fr-CH" sz="2160" dirty="0" smtClean="0"/>
              <a:t> </a:t>
            </a:r>
            <a:r>
              <a:rPr lang="fr-CH" sz="2160" dirty="0"/>
              <a:t>relevant to Neutrino, </a:t>
            </a:r>
            <a:r>
              <a:rPr lang="fr-CH" sz="2160" dirty="0" err="1"/>
              <a:t>Dark</a:t>
            </a:r>
            <a:r>
              <a:rPr lang="fr-CH" sz="2160" dirty="0"/>
              <a:t> </a:t>
            </a:r>
            <a:r>
              <a:rPr lang="fr-CH" sz="2160" dirty="0" err="1"/>
              <a:t>sectors</a:t>
            </a:r>
            <a:r>
              <a:rPr lang="fr-CH" sz="2160" dirty="0"/>
              <a:t> and High </a:t>
            </a:r>
            <a:r>
              <a:rPr lang="fr-CH" sz="2160" dirty="0" err="1"/>
              <a:t>E</a:t>
            </a:r>
            <a:r>
              <a:rPr lang="fr-CH" sz="2160" dirty="0" err="1"/>
              <a:t>nergy</a:t>
            </a:r>
            <a:r>
              <a:rPr lang="fr-CH" sz="2160" dirty="0"/>
              <a:t> </a:t>
            </a:r>
            <a:r>
              <a:rPr lang="fr-CH" sz="2160" dirty="0" err="1"/>
              <a:t>F</a:t>
            </a:r>
            <a:r>
              <a:rPr lang="fr-CH" sz="2160" dirty="0" err="1"/>
              <a:t>rontiers</a:t>
            </a:r>
            <a:r>
              <a:rPr lang="fr-CH" sz="2160" dirty="0"/>
              <a:t>. </a:t>
            </a:r>
            <a:br>
              <a:rPr lang="fr-CH" sz="2160" dirty="0"/>
            </a:br>
            <a:r>
              <a:rPr lang="fr-CH" sz="2160" dirty="0"/>
              <a:t> FCC-</a:t>
            </a:r>
            <a:r>
              <a:rPr lang="fr-CH" sz="2160" dirty="0" err="1"/>
              <a:t>ee</a:t>
            </a:r>
            <a:r>
              <a:rPr lang="fr-CH" sz="2160" dirty="0"/>
              <a:t>  (Z) </a:t>
            </a:r>
            <a:r>
              <a:rPr lang="fr-CH" sz="2160" dirty="0" err="1"/>
              <a:t>compared</a:t>
            </a:r>
            <a:r>
              <a:rPr lang="fr-CH" sz="2160" dirty="0"/>
              <a:t> to the </a:t>
            </a:r>
            <a:r>
              <a:rPr lang="fr-CH" sz="2160" dirty="0" err="1"/>
              <a:t>other</a:t>
            </a:r>
            <a:r>
              <a:rPr lang="fr-CH" sz="2160" dirty="0"/>
              <a:t> machines for right-</a:t>
            </a:r>
            <a:r>
              <a:rPr lang="fr-CH" sz="2160" dirty="0" err="1"/>
              <a:t>handed</a:t>
            </a:r>
            <a:r>
              <a:rPr lang="fr-CH" sz="2160" dirty="0"/>
              <a:t> (</a:t>
            </a:r>
            <a:r>
              <a:rPr lang="fr-CH" sz="2160" dirty="0" err="1"/>
              <a:t>sterile</a:t>
            </a:r>
            <a:r>
              <a:rPr lang="fr-CH" sz="2160" dirty="0"/>
              <a:t>) neutrinos</a:t>
            </a:r>
            <a:endParaRPr lang="fr-CH" sz="2160" dirty="0"/>
          </a:p>
          <a:p>
            <a:r>
              <a:rPr lang="fr-CH" sz="2160" dirty="0"/>
              <a:t> </a:t>
            </a:r>
            <a:r>
              <a:rPr lang="fr-CH" sz="2160" dirty="0"/>
              <a:t>How close </a:t>
            </a:r>
            <a:r>
              <a:rPr lang="fr-CH" sz="2160" dirty="0" err="1"/>
              <a:t>c</a:t>
            </a:r>
            <a:r>
              <a:rPr lang="fr-CH" sz="2160" dirty="0" err="1"/>
              <a:t>an</a:t>
            </a:r>
            <a:r>
              <a:rPr lang="fr-CH" sz="2160" dirty="0"/>
              <a:t> </a:t>
            </a:r>
            <a:r>
              <a:rPr lang="fr-CH" sz="2160" dirty="0" err="1"/>
              <a:t>we</a:t>
            </a:r>
            <a:r>
              <a:rPr lang="fr-CH" sz="2160" dirty="0"/>
              <a:t> </a:t>
            </a:r>
            <a:r>
              <a:rPr lang="fr-CH" sz="2160" dirty="0" err="1"/>
              <a:t>get</a:t>
            </a:r>
            <a:r>
              <a:rPr lang="fr-CH" sz="2160" dirty="0"/>
              <a:t> to the ‘</a:t>
            </a:r>
            <a:r>
              <a:rPr lang="fr-CH" sz="2160" dirty="0" err="1"/>
              <a:t>see-saw</a:t>
            </a:r>
            <a:r>
              <a:rPr lang="fr-CH" sz="2160" dirty="0"/>
              <a:t> </a:t>
            </a:r>
            <a:r>
              <a:rPr lang="fr-CH" sz="2160" dirty="0" err="1"/>
              <a:t>limit</a:t>
            </a:r>
            <a:r>
              <a:rPr lang="fr-CH" sz="2160" dirty="0"/>
              <a:t>’? </a:t>
            </a:r>
            <a:r>
              <a:rPr lang="fr-CH" sz="2160" dirty="0" err="1"/>
              <a:t>can</a:t>
            </a:r>
            <a:r>
              <a:rPr lang="fr-CH" sz="2160" dirty="0"/>
              <a:t> </a:t>
            </a:r>
            <a:r>
              <a:rPr lang="fr-CH" sz="2160" dirty="0" err="1"/>
              <a:t>we</a:t>
            </a:r>
            <a:r>
              <a:rPr lang="fr-CH" sz="2160" dirty="0"/>
              <a:t> </a:t>
            </a:r>
            <a:r>
              <a:rPr lang="fr-CH" sz="2160" dirty="0" err="1"/>
              <a:t>improve</a:t>
            </a:r>
            <a:r>
              <a:rPr lang="fr-CH" sz="2160" dirty="0"/>
              <a:t> </a:t>
            </a:r>
            <a:r>
              <a:rPr lang="fr-CH" sz="2160" dirty="0" err="1"/>
              <a:t>acceptance</a:t>
            </a:r>
            <a:r>
              <a:rPr lang="fr-CH" sz="2160" dirty="0"/>
              <a:t> and </a:t>
            </a:r>
            <a:r>
              <a:rPr lang="fr-CH" sz="2160" dirty="0" err="1"/>
              <a:t>reach</a:t>
            </a:r>
            <a:r>
              <a:rPr lang="fr-CH" sz="2160" dirty="0"/>
              <a:t>?</a:t>
            </a:r>
            <a:endParaRPr lang="en-GB" sz="216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52D7-D1C9-4C65-8EC2-37212BA00261}" type="datetime1">
              <a:rPr lang="en-US" smtClean="0"/>
              <a:t>3/3/2021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25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893743" y="5157192"/>
            <a:ext cx="10184776" cy="14219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160" dirty="0"/>
              <a:t>-- the </a:t>
            </a:r>
            <a:r>
              <a:rPr lang="fr-CH" sz="2160" dirty="0" err="1"/>
              <a:t>purple</a:t>
            </a:r>
            <a:r>
              <a:rPr lang="fr-CH" sz="2160" dirty="0"/>
              <a:t> line shows the </a:t>
            </a:r>
            <a:r>
              <a:rPr lang="fr-CH" sz="2160" dirty="0" err="1"/>
              <a:t>reach</a:t>
            </a:r>
            <a:r>
              <a:rPr lang="fr-CH" sz="2160" dirty="0"/>
              <a:t> for </a:t>
            </a:r>
            <a:r>
              <a:rPr lang="fr-CH" sz="2160" dirty="0" err="1"/>
              <a:t>observing</a:t>
            </a:r>
            <a:r>
              <a:rPr lang="fr-CH" sz="2160" dirty="0"/>
              <a:t> </a:t>
            </a:r>
            <a:r>
              <a:rPr lang="fr-CH" sz="2160" b="1" dirty="0" err="1"/>
              <a:t>heavy</a:t>
            </a:r>
            <a:r>
              <a:rPr lang="fr-CH" sz="2160" b="1" dirty="0"/>
              <a:t> neutrino </a:t>
            </a:r>
            <a:r>
              <a:rPr lang="fr-CH" sz="2160" b="1" dirty="0" err="1"/>
              <a:t>decays</a:t>
            </a:r>
            <a:r>
              <a:rPr lang="fr-CH" sz="2160" b="1" dirty="0"/>
              <a:t> </a:t>
            </a:r>
            <a:r>
              <a:rPr lang="fr-CH" sz="2160" dirty="0"/>
              <a:t>(</a:t>
            </a:r>
            <a:r>
              <a:rPr lang="fr-CH" sz="2160" dirty="0" err="1"/>
              <a:t>here</a:t>
            </a:r>
            <a:r>
              <a:rPr lang="fr-CH" sz="2160" dirty="0"/>
              <a:t> for </a:t>
            </a:r>
            <a:r>
              <a:rPr lang="fr-CH" sz="2160" dirty="0" smtClean="0"/>
              <a:t>2.10</a:t>
            </a:r>
            <a:r>
              <a:rPr lang="fr-CH" sz="2160" baseline="30000" dirty="0" smtClean="0"/>
              <a:t>12</a:t>
            </a:r>
            <a:r>
              <a:rPr lang="fr-CH" sz="2160" dirty="0" smtClean="0"/>
              <a:t> </a:t>
            </a:r>
            <a:r>
              <a:rPr lang="fr-CH" sz="2160" dirty="0"/>
              <a:t>Z)</a:t>
            </a:r>
          </a:p>
          <a:p>
            <a:r>
              <a:rPr lang="fr-CH" sz="2160" dirty="0"/>
              <a:t>-- the horizontal line </a:t>
            </a:r>
            <a:r>
              <a:rPr lang="fr-CH" sz="2160" dirty="0" err="1"/>
              <a:t>represents</a:t>
            </a:r>
            <a:r>
              <a:rPr lang="fr-CH" sz="2160" dirty="0"/>
              <a:t> the </a:t>
            </a:r>
            <a:r>
              <a:rPr lang="fr-CH" sz="2160" dirty="0" err="1"/>
              <a:t>sensitivity</a:t>
            </a:r>
            <a:r>
              <a:rPr lang="fr-CH" sz="2160" dirty="0"/>
              <a:t> to </a:t>
            </a:r>
            <a:r>
              <a:rPr lang="fr-CH" sz="2160" b="1" dirty="0" err="1"/>
              <a:t>mixing</a:t>
            </a:r>
            <a:r>
              <a:rPr lang="fr-CH" sz="2160" b="1" dirty="0"/>
              <a:t> of neutrinos </a:t>
            </a:r>
            <a:r>
              <a:rPr lang="fr-CH" sz="2160" dirty="0"/>
              <a:t>to the </a:t>
            </a:r>
            <a:r>
              <a:rPr lang="fr-CH" sz="2160" dirty="0" err="1"/>
              <a:t>dark</a:t>
            </a:r>
            <a:r>
              <a:rPr lang="fr-CH" sz="2160" dirty="0"/>
              <a:t> </a:t>
            </a:r>
            <a:r>
              <a:rPr lang="fr-CH" sz="2160" dirty="0" err="1"/>
              <a:t>sector</a:t>
            </a:r>
            <a:r>
              <a:rPr lang="fr-CH" sz="2160" dirty="0"/>
              <a:t>,</a:t>
            </a:r>
          </a:p>
          <a:p>
            <a:r>
              <a:rPr lang="fr-CH" sz="2160" dirty="0" err="1"/>
              <a:t>using</a:t>
            </a:r>
            <a:r>
              <a:rPr lang="fr-CH" sz="2160" dirty="0"/>
              <a:t> </a:t>
            </a:r>
            <a:r>
              <a:rPr lang="fr-CH" sz="2160" dirty="0" err="1"/>
              <a:t>EWPOs</a:t>
            </a:r>
            <a:r>
              <a:rPr lang="fr-CH" sz="2160" dirty="0"/>
              <a:t> (G</a:t>
            </a:r>
            <a:r>
              <a:rPr lang="fr-CH" sz="2160" baseline="-25000" dirty="0"/>
              <a:t>F</a:t>
            </a:r>
            <a:r>
              <a:rPr lang="fr-CH" sz="2160" dirty="0"/>
              <a:t> vs sin</a:t>
            </a:r>
            <a:r>
              <a:rPr lang="fr-CH" sz="2160" baseline="30000" dirty="0"/>
              <a:t>2</a:t>
            </a:r>
            <a:r>
              <a:rPr lang="fr-CH" sz="2160" dirty="0">
                <a:sym typeface="Symbol"/>
              </a:rPr>
              <a:t></a:t>
            </a:r>
            <a:r>
              <a:rPr lang="fr-CH" sz="2160" baseline="-25000" dirty="0">
                <a:sym typeface="Symbol"/>
              </a:rPr>
              <a:t>W</a:t>
            </a:r>
            <a:r>
              <a:rPr lang="fr-CH" sz="2160" baseline="30000" dirty="0">
                <a:sym typeface="Symbol"/>
              </a:rPr>
              <a:t>eff </a:t>
            </a:r>
            <a:r>
              <a:rPr lang="fr-CH" sz="2160" dirty="0">
                <a:sym typeface="Symbol"/>
              </a:rPr>
              <a:t>and </a:t>
            </a:r>
            <a:r>
              <a:rPr lang="fr-CH" sz="2160" dirty="0" err="1">
                <a:sym typeface="Symbol"/>
              </a:rPr>
              <a:t>m</a:t>
            </a:r>
            <a:r>
              <a:rPr lang="fr-CH" sz="2160" baseline="-25000" dirty="0" err="1">
                <a:sym typeface="Symbol"/>
              </a:rPr>
              <a:t>Z</a:t>
            </a:r>
            <a:r>
              <a:rPr lang="fr-CH" sz="2160" dirty="0">
                <a:sym typeface="Symbol"/>
              </a:rPr>
              <a:t>, m</a:t>
            </a:r>
            <a:r>
              <a:rPr lang="fr-CH" sz="2160" baseline="-25000" dirty="0">
                <a:sym typeface="Symbol"/>
              </a:rPr>
              <a:t>W</a:t>
            </a:r>
            <a:r>
              <a:rPr lang="fr-CH" sz="2160" dirty="0">
                <a:sym typeface="Symbol"/>
              </a:rPr>
              <a:t>, tau </a:t>
            </a:r>
            <a:r>
              <a:rPr lang="fr-CH" sz="2160" dirty="0" err="1">
                <a:sym typeface="Symbol"/>
              </a:rPr>
              <a:t>decays</a:t>
            </a:r>
            <a:r>
              <a:rPr lang="fr-CH" sz="2160" dirty="0">
                <a:sym typeface="Symbol"/>
              </a:rPr>
              <a:t>) </a:t>
            </a:r>
            <a:r>
              <a:rPr lang="fr-CH" sz="2160" dirty="0" err="1"/>
              <a:t>which</a:t>
            </a:r>
            <a:r>
              <a:rPr lang="fr-CH" sz="2160" dirty="0"/>
              <a:t> </a:t>
            </a:r>
            <a:r>
              <a:rPr lang="fr-CH" sz="2160" dirty="0" err="1"/>
              <a:t>extends</a:t>
            </a:r>
            <a:r>
              <a:rPr lang="fr-CH" sz="2160" dirty="0"/>
              <a:t> </a:t>
            </a:r>
            <a:r>
              <a:rPr lang="fr-CH" sz="2160" dirty="0" err="1"/>
              <a:t>sensitivity</a:t>
            </a:r>
            <a:endParaRPr lang="fr-CH" sz="2160" dirty="0"/>
          </a:p>
          <a:p>
            <a:r>
              <a:rPr lang="fr-CH" sz="2160" dirty="0"/>
              <a:t>to 10</a:t>
            </a:r>
            <a:r>
              <a:rPr lang="fr-CH" sz="2160" baseline="30000" dirty="0"/>
              <a:t>-5 </a:t>
            </a:r>
            <a:r>
              <a:rPr lang="fr-CH" sz="2160" dirty="0" err="1"/>
              <a:t>mixing</a:t>
            </a:r>
            <a:r>
              <a:rPr lang="fr-CH" sz="2160" dirty="0"/>
              <a:t> all the </a:t>
            </a:r>
            <a:r>
              <a:rPr lang="fr-CH" sz="2160" dirty="0" err="1"/>
              <a:t>way</a:t>
            </a:r>
            <a:r>
              <a:rPr lang="fr-CH" sz="2160" dirty="0"/>
              <a:t> to </a:t>
            </a:r>
            <a:r>
              <a:rPr lang="fr-CH" sz="2160" dirty="0" err="1"/>
              <a:t>very</a:t>
            </a:r>
            <a:r>
              <a:rPr lang="fr-CH" sz="2160" dirty="0"/>
              <a:t> high </a:t>
            </a:r>
            <a:r>
              <a:rPr lang="fr-CH" sz="2160" dirty="0" err="1"/>
              <a:t>energies</a:t>
            </a:r>
            <a:r>
              <a:rPr lang="fr-CH" sz="2160" dirty="0"/>
              <a:t> </a:t>
            </a:r>
            <a:r>
              <a:rPr lang="fr-CH" sz="2160" dirty="0"/>
              <a:t>(500-1000 </a:t>
            </a:r>
            <a:r>
              <a:rPr lang="fr-CH" sz="2160" dirty="0" err="1"/>
              <a:t>TeV</a:t>
            </a:r>
            <a:r>
              <a:rPr lang="fr-CH" sz="2160" dirty="0"/>
              <a:t> at least). </a:t>
            </a:r>
            <a:r>
              <a:rPr lang="fr-CH" sz="2160" dirty="0" err="1"/>
              <a:t>arxiv</a:t>
            </a:r>
            <a:r>
              <a:rPr lang="fr-CH" sz="2160" dirty="0"/>
              <a:t>:</a:t>
            </a:r>
            <a:r>
              <a:rPr lang="en-CH" sz="2160" dirty="0"/>
              <a:t>2011.04725</a:t>
            </a:r>
            <a:r>
              <a:rPr lang="en-US" sz="2160" dirty="0"/>
              <a:t> </a:t>
            </a:r>
            <a:endParaRPr lang="en-GB" sz="2160" dirty="0"/>
          </a:p>
        </p:txBody>
      </p:sp>
    </p:spTree>
    <p:extLst>
      <p:ext uri="{BB962C8B-B14F-4D97-AF65-F5344CB8AC3E}">
        <p14:creationId xmlns:p14="http://schemas.microsoft.com/office/powerpoint/2010/main" val="321026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0829" y="142824"/>
            <a:ext cx="9671724" cy="52322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Conclusion(I): FCC-</a:t>
            </a:r>
            <a:r>
              <a:rPr lang="fr-FR" sz="2800" b="1" dirty="0" err="1" smtClean="0"/>
              <a:t>ee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really</a:t>
            </a:r>
            <a:r>
              <a:rPr lang="fr-FR" sz="2800" b="1" dirty="0" smtClean="0"/>
              <a:t> calls for four interaction points</a:t>
            </a:r>
            <a:endParaRPr lang="fr-FR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FCD7-570C-4B7A-BF66-6634500F3253}" type="datetime1">
              <a:rPr lang="en-US" smtClean="0"/>
              <a:t>3/5/2021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26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56475" y="679318"/>
            <a:ext cx="13506454" cy="535531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fr-FR" b="1" dirty="0" smtClean="0"/>
          </a:p>
          <a:p>
            <a:r>
              <a:rPr lang="fr-FR" b="1" dirty="0" smtClean="0"/>
              <a:t>One of the </a:t>
            </a:r>
            <a:r>
              <a:rPr lang="fr-FR" b="1" dirty="0" err="1" smtClean="0"/>
              <a:t>great</a:t>
            </a:r>
            <a:r>
              <a:rPr lang="fr-FR" b="1" dirty="0" smtClean="0"/>
              <a:t> </a:t>
            </a:r>
            <a:r>
              <a:rPr lang="fr-FR" b="1" dirty="0" err="1" smtClean="0"/>
              <a:t>advantages</a:t>
            </a:r>
            <a:r>
              <a:rPr lang="fr-FR" b="1" dirty="0" smtClean="0"/>
              <a:t> of the </a:t>
            </a:r>
            <a:r>
              <a:rPr lang="fr-FR" b="1" dirty="0" err="1" smtClean="0"/>
              <a:t>circular</a:t>
            </a:r>
            <a:r>
              <a:rPr lang="fr-FR" b="1" dirty="0" smtClean="0"/>
              <a:t> e+ e- </a:t>
            </a:r>
            <a:r>
              <a:rPr lang="fr-FR" b="1" dirty="0" err="1" smtClean="0"/>
              <a:t>colliders</a:t>
            </a:r>
            <a:r>
              <a:rPr lang="fr-FR" b="1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: </a:t>
            </a:r>
          </a:p>
          <a:p>
            <a:r>
              <a:rPr lang="fr-FR" dirty="0" smtClean="0"/>
              <a:t>-- The </a:t>
            </a:r>
            <a:r>
              <a:rPr lang="fr-FR" dirty="0" err="1" smtClean="0"/>
              <a:t>possibility</a:t>
            </a:r>
            <a:r>
              <a:rPr lang="fr-FR" dirty="0" smtClean="0"/>
              <a:t> of </a:t>
            </a:r>
            <a:r>
              <a:rPr lang="fr-FR" dirty="0" err="1" smtClean="0"/>
              <a:t>serving</a:t>
            </a:r>
            <a:r>
              <a:rPr lang="fr-FR" dirty="0" smtClean="0"/>
              <a:t> </a:t>
            </a:r>
            <a:r>
              <a:rPr lang="fr-FR" dirty="0" err="1" smtClean="0"/>
              <a:t>several</a:t>
            </a:r>
            <a:r>
              <a:rPr lang="fr-FR" dirty="0" smtClean="0"/>
              <a:t> interaction points </a:t>
            </a:r>
            <a:r>
              <a:rPr lang="fr-FR" dirty="0" err="1"/>
              <a:t>with</a:t>
            </a:r>
            <a:r>
              <a:rPr lang="fr-FR" dirty="0"/>
              <a:t> net </a:t>
            </a:r>
            <a:r>
              <a:rPr lang="fr-FR" dirty="0" err="1"/>
              <a:t>overall</a:t>
            </a:r>
            <a:r>
              <a:rPr lang="fr-FR" dirty="0"/>
              <a:t> gain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                   </a:t>
            </a:r>
            <a:r>
              <a:rPr lang="fr-FR" b="1" dirty="0" smtClean="0"/>
              <a:t> </a:t>
            </a:r>
            <a:r>
              <a:rPr lang="fr-FR" b="1" dirty="0" err="1"/>
              <a:t>both</a:t>
            </a:r>
            <a:r>
              <a:rPr lang="fr-FR" dirty="0"/>
              <a:t> in </a:t>
            </a:r>
            <a:r>
              <a:rPr lang="fr-FR" dirty="0" err="1"/>
              <a:t>integrated</a:t>
            </a:r>
            <a:r>
              <a:rPr lang="fr-FR" dirty="0"/>
              <a:t> </a:t>
            </a:r>
            <a:r>
              <a:rPr lang="fr-FR" dirty="0" err="1"/>
              <a:t>luminosity</a:t>
            </a:r>
            <a:r>
              <a:rPr lang="fr-FR" dirty="0"/>
              <a:t> </a:t>
            </a:r>
            <a:r>
              <a:rPr lang="fr-FR" b="1" dirty="0"/>
              <a:t>and</a:t>
            </a:r>
            <a:r>
              <a:rPr lang="fr-FR" dirty="0"/>
              <a:t> </a:t>
            </a:r>
            <a:r>
              <a:rPr lang="fr-FR" dirty="0" err="1"/>
              <a:t>luminosity</a:t>
            </a:r>
            <a:r>
              <a:rPr lang="fr-FR" dirty="0"/>
              <a:t>/MW. </a:t>
            </a:r>
            <a:endParaRPr lang="fr-FR" dirty="0" smtClean="0"/>
          </a:p>
          <a:p>
            <a:r>
              <a:rPr lang="fr-FR" dirty="0" smtClean="0"/>
              <a:t>                        </a:t>
            </a:r>
          </a:p>
          <a:p>
            <a:r>
              <a:rPr lang="fr-FR" b="1" dirty="0" smtClean="0"/>
              <a:t>The FCC-</a:t>
            </a:r>
            <a:r>
              <a:rPr lang="fr-FR" b="1" dirty="0" err="1" smtClean="0"/>
              <a:t>ee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a machine </a:t>
            </a:r>
            <a:r>
              <a:rPr lang="fr-FR" b="1" dirty="0" err="1" smtClean="0"/>
              <a:t>with</a:t>
            </a:r>
            <a:r>
              <a:rPr lang="fr-FR" b="1" dirty="0" smtClean="0"/>
              <a:t> a </a:t>
            </a:r>
            <a:r>
              <a:rPr lang="fr-FR" b="1" dirty="0" err="1" smtClean="0"/>
              <a:t>very</a:t>
            </a:r>
            <a:r>
              <a:rPr lang="fr-FR" b="1" dirty="0" smtClean="0"/>
              <a:t> </a:t>
            </a:r>
            <a:r>
              <a:rPr lang="fr-FR" b="1" dirty="0" err="1" smtClean="0"/>
              <a:t>rich</a:t>
            </a:r>
            <a:r>
              <a:rPr lang="fr-FR" b="1" dirty="0"/>
              <a:t> </a:t>
            </a:r>
            <a:r>
              <a:rPr lang="fr-FR" b="1" dirty="0" smtClean="0"/>
              <a:t>menu of </a:t>
            </a:r>
            <a:r>
              <a:rPr lang="fr-FR" b="1" dirty="0" err="1" smtClean="0"/>
              <a:t>physics</a:t>
            </a:r>
            <a:r>
              <a:rPr lang="fr-FR" b="1" dirty="0" smtClean="0"/>
              <a:t> </a:t>
            </a:r>
            <a:r>
              <a:rPr lang="fr-FR" b="1" dirty="0" err="1" smtClean="0"/>
              <a:t>possibilities</a:t>
            </a:r>
            <a:endParaRPr lang="fr-FR" b="1" dirty="0" smtClean="0"/>
          </a:p>
          <a:p>
            <a:r>
              <a:rPr lang="fr-FR" dirty="0" smtClean="0"/>
              <a:t>-- </a:t>
            </a:r>
            <a:r>
              <a:rPr lang="fr-FR" dirty="0" err="1" smtClean="0"/>
              <a:t>precision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rebaseline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for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years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on </a:t>
            </a:r>
            <a:r>
              <a:rPr lang="fr-FR" dirty="0" err="1" smtClean="0"/>
              <a:t>Higgs</a:t>
            </a:r>
            <a:r>
              <a:rPr lang="fr-FR" dirty="0" smtClean="0"/>
              <a:t>, top, </a:t>
            </a:r>
            <a:r>
              <a:rPr lang="fr-FR" dirty="0" err="1" smtClean="0"/>
              <a:t>Electroweak</a:t>
            </a:r>
            <a:r>
              <a:rPr lang="fr-FR" dirty="0" smtClean="0"/>
              <a:t>, QCD and </a:t>
            </a:r>
            <a:r>
              <a:rPr lang="fr-FR" dirty="0" err="1" smtClean="0"/>
              <a:t>Flavour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 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significant</a:t>
            </a:r>
            <a:r>
              <a:rPr lang="fr-FR" dirty="0" smtClean="0"/>
              <a:t> chances of </a:t>
            </a:r>
            <a:r>
              <a:rPr lang="fr-FR" dirty="0" err="1" smtClean="0"/>
              <a:t>discovery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precision</a:t>
            </a:r>
            <a:r>
              <a:rPr lang="fr-FR" dirty="0" smtClean="0"/>
              <a:t>, rare </a:t>
            </a:r>
            <a:r>
              <a:rPr lang="fr-FR" dirty="0" err="1" smtClean="0"/>
              <a:t>processes</a:t>
            </a:r>
            <a:r>
              <a:rPr lang="fr-FR" dirty="0" smtClean="0"/>
              <a:t> and high </a:t>
            </a:r>
            <a:r>
              <a:rPr lang="fr-FR" dirty="0" err="1" smtClean="0"/>
              <a:t>sensitivity</a:t>
            </a:r>
            <a:r>
              <a:rPr lang="fr-FR" dirty="0" smtClean="0"/>
              <a:t> to </a:t>
            </a:r>
            <a:r>
              <a:rPr lang="fr-FR" dirty="0" err="1" smtClean="0"/>
              <a:t>feebly</a:t>
            </a:r>
            <a:r>
              <a:rPr lang="fr-FR" dirty="0" smtClean="0"/>
              <a:t> </a:t>
            </a:r>
            <a:r>
              <a:rPr lang="fr-FR" dirty="0" err="1" smtClean="0"/>
              <a:t>coupled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 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 impact FCC-</a:t>
            </a:r>
            <a:r>
              <a:rPr lang="fr-FR" dirty="0" err="1" smtClean="0"/>
              <a:t>hh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and detector design  </a:t>
            </a:r>
          </a:p>
          <a:p>
            <a:r>
              <a:rPr lang="fr-FR" dirty="0"/>
              <a:t>-</a:t>
            </a:r>
            <a:r>
              <a:rPr lang="fr-FR" dirty="0" smtClean="0"/>
              <a:t>- High </a:t>
            </a:r>
            <a:r>
              <a:rPr lang="fr-FR" dirty="0" err="1" smtClean="0"/>
              <a:t>luminosity</a:t>
            </a:r>
            <a:r>
              <a:rPr lang="fr-FR" dirty="0" smtClean="0"/>
              <a:t>,  </a:t>
            </a:r>
            <a:r>
              <a:rPr lang="fr-FR" dirty="0" err="1" smtClean="0"/>
              <a:t>redundancy</a:t>
            </a:r>
            <a:r>
              <a:rPr lang="fr-FR" dirty="0" smtClean="0"/>
              <a:t> and </a:t>
            </a:r>
            <a:r>
              <a:rPr lang="fr-FR" dirty="0" err="1" smtClean="0"/>
              <a:t>careful</a:t>
            </a:r>
            <a:r>
              <a:rPr lang="fr-FR" dirty="0" smtClean="0"/>
              <a:t> </a:t>
            </a:r>
            <a:r>
              <a:rPr lang="fr-FR" dirty="0" err="1" smtClean="0"/>
              <a:t>preparation</a:t>
            </a:r>
            <a:r>
              <a:rPr lang="fr-FR" dirty="0" smtClean="0"/>
              <a:t> of detector </a:t>
            </a:r>
            <a:r>
              <a:rPr lang="fr-FR" dirty="0" err="1" smtClean="0"/>
              <a:t>set-ups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key to </a:t>
            </a:r>
            <a:r>
              <a:rPr lang="fr-FR" dirty="0" err="1" smtClean="0"/>
              <a:t>succes</a:t>
            </a:r>
            <a:r>
              <a:rPr lang="fr-FR" dirty="0" err="1"/>
              <a:t>s</a:t>
            </a:r>
            <a:r>
              <a:rPr lang="fr-FR" dirty="0" smtClean="0"/>
              <a:t>   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are </a:t>
            </a:r>
            <a:r>
              <a:rPr lang="fr-FR" dirty="0" err="1" smtClean="0"/>
              <a:t>statistics</a:t>
            </a:r>
            <a:r>
              <a:rPr lang="fr-FR" dirty="0" smtClean="0"/>
              <a:t> </a:t>
            </a:r>
            <a:r>
              <a:rPr lang="fr-FR" dirty="0" err="1" smtClean="0"/>
              <a:t>limited</a:t>
            </a:r>
            <a:r>
              <a:rPr lang="fr-FR" dirty="0" smtClean="0"/>
              <a:t> and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immediately</a:t>
            </a:r>
            <a:r>
              <a:rPr lang="fr-FR" dirty="0" smtClean="0"/>
              <a:t> </a:t>
            </a:r>
            <a:r>
              <a:rPr lang="fr-FR" dirty="0" err="1" smtClean="0"/>
              <a:t>benefit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four Interaction points.  </a:t>
            </a:r>
          </a:p>
          <a:p>
            <a:r>
              <a:rPr lang="en-US" dirty="0" smtClean="0"/>
              <a:t>-- several key physics targets are tantalizingly close (but missed) with the present set-up</a:t>
            </a:r>
          </a:p>
          <a:p>
            <a:endParaRPr lang="en-US" b="1" dirty="0" smtClean="0"/>
          </a:p>
          <a:p>
            <a:r>
              <a:rPr lang="en-US" b="1" dirty="0" smtClean="0"/>
              <a:t>Having </a:t>
            </a:r>
            <a:r>
              <a:rPr lang="en-US" b="1" dirty="0"/>
              <a:t>four IPs </a:t>
            </a:r>
            <a:r>
              <a:rPr lang="en-US" b="1" dirty="0" smtClean="0"/>
              <a:t>will </a:t>
            </a:r>
            <a:r>
              <a:rPr lang="en-US" b="1" dirty="0"/>
              <a:t>allow for a range of detector solutions to cover FCC-</a:t>
            </a:r>
            <a:r>
              <a:rPr lang="en-US" b="1" dirty="0" err="1"/>
              <a:t>ee</a:t>
            </a:r>
            <a:r>
              <a:rPr lang="en-US" b="1" dirty="0"/>
              <a:t> </a:t>
            </a:r>
            <a:r>
              <a:rPr lang="en-US" b="1" dirty="0" smtClean="0"/>
              <a:t>all physics potential opportunities</a:t>
            </a:r>
            <a:endParaRPr lang="en-US" dirty="0"/>
          </a:p>
          <a:p>
            <a:r>
              <a:rPr lang="en-US" dirty="0"/>
              <a:t> </a:t>
            </a:r>
            <a:r>
              <a:rPr lang="fr-FR" dirty="0"/>
              <a:t>-- </a:t>
            </a:r>
            <a:r>
              <a:rPr lang="fr-FR" dirty="0" err="1"/>
              <a:t>example</a:t>
            </a:r>
            <a:r>
              <a:rPr lang="fr-FR" dirty="0"/>
              <a:t>: EM </a:t>
            </a:r>
            <a:r>
              <a:rPr lang="fr-FR" dirty="0" err="1"/>
              <a:t>calorimeter</a:t>
            </a:r>
            <a:r>
              <a:rPr lang="fr-FR" dirty="0"/>
              <a:t> </a:t>
            </a:r>
            <a:r>
              <a:rPr lang="fr-FR" dirty="0" err="1"/>
              <a:t>requirements</a:t>
            </a:r>
            <a:r>
              <a:rPr lang="fr-FR" dirty="0"/>
              <a:t> (high </a:t>
            </a:r>
            <a:r>
              <a:rPr lang="fr-FR" dirty="0" err="1"/>
              <a:t>precision</a:t>
            </a:r>
            <a:r>
              <a:rPr lang="fr-FR" dirty="0"/>
              <a:t> vs high </a:t>
            </a:r>
            <a:r>
              <a:rPr lang="fr-FR" dirty="0" err="1"/>
              <a:t>granularity</a:t>
            </a:r>
            <a:r>
              <a:rPr lang="fr-FR" dirty="0"/>
              <a:t> vs high </a:t>
            </a:r>
            <a:r>
              <a:rPr lang="fr-FR" dirty="0" err="1"/>
              <a:t>stability</a:t>
            </a:r>
            <a:r>
              <a:rPr lang="fr-FR" dirty="0"/>
              <a:t> vs </a:t>
            </a:r>
            <a:r>
              <a:rPr lang="fr-FR" dirty="0" err="1"/>
              <a:t>geometric</a:t>
            </a:r>
            <a:r>
              <a:rPr lang="fr-FR" dirty="0"/>
              <a:t> </a:t>
            </a:r>
            <a:r>
              <a:rPr lang="fr-FR" dirty="0" err="1"/>
              <a:t>accuracy</a:t>
            </a:r>
            <a:r>
              <a:rPr lang="fr-FR" dirty="0"/>
              <a:t> vs </a:t>
            </a:r>
            <a:r>
              <a:rPr lang="fr-FR" dirty="0" smtClean="0"/>
              <a:t>PID vs </a:t>
            </a:r>
            <a:r>
              <a:rPr lang="fr-FR" dirty="0" err="1" smtClean="0"/>
              <a:t>cost</a:t>
            </a:r>
            <a:r>
              <a:rPr lang="fr-FR" dirty="0" smtClean="0"/>
              <a:t>)                       </a:t>
            </a:r>
            <a:endParaRPr lang="fr-FR" dirty="0"/>
          </a:p>
          <a:p>
            <a:r>
              <a:rPr lang="fr-FR" dirty="0" smtClean="0"/>
              <a:t>      </a:t>
            </a:r>
            <a:r>
              <a:rPr lang="fr-FR" dirty="0" err="1" smtClean="0"/>
              <a:t>unlikely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all </a:t>
            </a:r>
            <a:r>
              <a:rPr lang="fr-FR" dirty="0" err="1" smtClean="0"/>
              <a:t>satisfied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two</a:t>
            </a:r>
            <a:r>
              <a:rPr lang="fr-FR" dirty="0" smtClean="0"/>
              <a:t> detector concepts. </a:t>
            </a:r>
          </a:p>
          <a:p>
            <a:r>
              <a:rPr lang="fr-FR" dirty="0" smtClean="0"/>
              <a:t> </a:t>
            </a:r>
            <a:r>
              <a:rPr lang="fr-FR" dirty="0"/>
              <a:t>-- </a:t>
            </a:r>
            <a:r>
              <a:rPr lang="fr-FR" dirty="0" err="1"/>
              <a:t>different</a:t>
            </a:r>
            <a:r>
              <a:rPr lang="fr-FR" dirty="0"/>
              <a:t> solutions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invaluable</a:t>
            </a:r>
            <a:r>
              <a:rPr lang="fr-FR" dirty="0"/>
              <a:t> in </a:t>
            </a:r>
            <a:r>
              <a:rPr lang="fr-FR" dirty="0" err="1"/>
              <a:t>uncovering</a:t>
            </a:r>
            <a:r>
              <a:rPr lang="fr-FR" dirty="0"/>
              <a:t> </a:t>
            </a:r>
            <a:r>
              <a:rPr lang="fr-FR" dirty="0" err="1"/>
              <a:t>hidden</a:t>
            </a:r>
            <a:r>
              <a:rPr lang="fr-FR" dirty="0"/>
              <a:t> </a:t>
            </a:r>
            <a:r>
              <a:rPr lang="fr-FR" dirty="0" err="1"/>
              <a:t>systematic</a:t>
            </a:r>
            <a:r>
              <a:rPr lang="fr-FR" dirty="0"/>
              <a:t> </a:t>
            </a:r>
            <a:r>
              <a:rPr lang="fr-FR" dirty="0" err="1" smtClean="0"/>
              <a:t>biases</a:t>
            </a:r>
            <a:r>
              <a:rPr lang="fr-FR" dirty="0" smtClean="0"/>
              <a:t> and </a:t>
            </a:r>
            <a:r>
              <a:rPr lang="fr-FR" dirty="0" err="1" smtClean="0"/>
              <a:t>avoid</a:t>
            </a:r>
            <a:r>
              <a:rPr lang="fr-FR" dirty="0" smtClean="0"/>
              <a:t> </a:t>
            </a:r>
            <a:r>
              <a:rPr lang="fr-FR" dirty="0" err="1" smtClean="0"/>
              <a:t>conspiracy</a:t>
            </a:r>
            <a:r>
              <a:rPr lang="fr-FR" dirty="0" smtClean="0"/>
              <a:t> of </a:t>
            </a:r>
            <a:r>
              <a:rPr lang="fr-FR" dirty="0" err="1" smtClean="0"/>
              <a:t>errors</a:t>
            </a:r>
            <a:r>
              <a:rPr lang="fr-FR" dirty="0" smtClean="0"/>
              <a:t>.  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 -- and </a:t>
            </a:r>
            <a:r>
              <a:rPr lang="fr-FR" dirty="0" err="1" smtClean="0"/>
              <a:t>provide</a:t>
            </a:r>
            <a:r>
              <a:rPr lang="fr-FR" dirty="0" smtClean="0"/>
              <a:t> an attractive challenge for all </a:t>
            </a:r>
            <a:r>
              <a:rPr lang="fr-FR" dirty="0" err="1" smtClean="0"/>
              <a:t>skills</a:t>
            </a:r>
            <a:r>
              <a:rPr lang="fr-FR" dirty="0" smtClean="0"/>
              <a:t> (detector design and  R&amp;D, software, </a:t>
            </a:r>
            <a:r>
              <a:rPr lang="fr-FR" dirty="0" err="1" smtClean="0"/>
              <a:t>analysis</a:t>
            </a:r>
            <a:r>
              <a:rPr lang="fr-FR" dirty="0" smtClean="0"/>
              <a:t>, </a:t>
            </a:r>
            <a:r>
              <a:rPr lang="fr-FR" dirty="0" err="1" smtClean="0"/>
              <a:t>theory</a:t>
            </a:r>
            <a:r>
              <a:rPr lang="fr-FR" dirty="0" smtClean="0"/>
              <a:t>...)</a:t>
            </a:r>
          </a:p>
        </p:txBody>
      </p:sp>
    </p:spTree>
    <p:extLst>
      <p:ext uri="{BB962C8B-B14F-4D97-AF65-F5344CB8AC3E}">
        <p14:creationId xmlns:p14="http://schemas.microsoft.com/office/powerpoint/2010/main" val="384331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DDF3-D734-47A6-B30E-2FDBD0B98AA8}" type="datetime1">
              <a:rPr lang="en-US" smtClean="0"/>
              <a:t>3/5/2021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27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448785" y="1030778"/>
            <a:ext cx="1193294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After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review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with</a:t>
            </a:r>
            <a:r>
              <a:rPr lang="fr-FR" sz="2400" b="1" dirty="0" smtClean="0"/>
              <a:t> the FCC </a:t>
            </a:r>
            <a:r>
              <a:rPr lang="fr-FR" sz="2400" b="1" dirty="0" err="1" smtClean="0"/>
              <a:t>Physics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Experiments</a:t>
            </a:r>
            <a:r>
              <a:rPr lang="fr-FR" sz="2400" b="1" dirty="0" smtClean="0"/>
              <a:t> and Detectors coordination group </a:t>
            </a:r>
          </a:p>
          <a:p>
            <a:r>
              <a:rPr lang="fr-FR" sz="2400" b="1" dirty="0" err="1" smtClean="0"/>
              <a:t>we</a:t>
            </a:r>
            <a:r>
              <a:rPr lang="fr-FR" sz="2400" b="1" dirty="0" smtClean="0"/>
              <a:t> have </a:t>
            </a:r>
            <a:r>
              <a:rPr lang="fr-FR" sz="2400" b="1" dirty="0" err="1" smtClean="0"/>
              <a:t>concluded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emphatically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that</a:t>
            </a:r>
            <a:r>
              <a:rPr lang="fr-FR" sz="2400" b="1" dirty="0" smtClean="0"/>
              <a:t> </a:t>
            </a:r>
            <a:r>
              <a:rPr lang="fr-FR" sz="2400" b="1" dirty="0"/>
              <a:t>FCC-</a:t>
            </a:r>
            <a:r>
              <a:rPr lang="fr-FR" sz="2400" b="1" dirty="0" err="1"/>
              <a:t>ee</a:t>
            </a:r>
            <a:r>
              <a:rPr lang="fr-FR" sz="2400" b="1" dirty="0"/>
              <a:t> </a:t>
            </a:r>
            <a:r>
              <a:rPr lang="fr-FR" sz="2400" b="1" dirty="0" err="1"/>
              <a:t>should</a:t>
            </a:r>
            <a:r>
              <a:rPr lang="fr-FR" sz="2400" b="1" dirty="0"/>
              <a:t> </a:t>
            </a:r>
            <a:r>
              <a:rPr lang="fr-FR" sz="2400" b="1" dirty="0" err="1"/>
              <a:t>be</a:t>
            </a:r>
            <a:r>
              <a:rPr lang="fr-FR" sz="2400" b="1" dirty="0"/>
              <a:t> </a:t>
            </a:r>
            <a:r>
              <a:rPr lang="fr-FR" sz="2400" b="1" dirty="0" err="1"/>
              <a:t>designed</a:t>
            </a:r>
            <a:r>
              <a:rPr lang="fr-FR" sz="2400" b="1" dirty="0"/>
              <a:t> for four interaction points. </a:t>
            </a:r>
          </a:p>
          <a:p>
            <a:r>
              <a:rPr lang="fr-FR" dirty="0" smtClean="0"/>
              <a:t>         --- It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always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time to </a:t>
            </a:r>
            <a:r>
              <a:rPr lang="fr-FR" dirty="0" err="1"/>
              <a:t>revert</a:t>
            </a:r>
            <a:r>
              <a:rPr lang="fr-FR" dirty="0"/>
              <a:t> to </a:t>
            </a:r>
            <a:r>
              <a:rPr lang="fr-FR" dirty="0" err="1"/>
              <a:t>two</a:t>
            </a:r>
            <a:r>
              <a:rPr lang="fr-FR" dirty="0"/>
              <a:t> if </a:t>
            </a:r>
            <a:r>
              <a:rPr lang="fr-FR" dirty="0" err="1"/>
              <a:t>absolutely</a:t>
            </a:r>
            <a:r>
              <a:rPr lang="fr-FR" dirty="0"/>
              <a:t> </a:t>
            </a:r>
            <a:r>
              <a:rPr lang="fr-FR" dirty="0" err="1"/>
              <a:t>necessary</a:t>
            </a:r>
            <a:r>
              <a:rPr lang="fr-FR" dirty="0"/>
              <a:t> </a:t>
            </a:r>
            <a:r>
              <a:rPr lang="en-CH" dirty="0"/>
              <a:t>–</a:t>
            </a:r>
            <a:r>
              <a:rPr lang="fr-FR" dirty="0"/>
              <a:t> the reverse </a:t>
            </a:r>
            <a:r>
              <a:rPr lang="fr-FR" dirty="0" err="1"/>
              <a:t>is</a:t>
            </a:r>
            <a:r>
              <a:rPr lang="fr-FR" dirty="0"/>
              <a:t> not </a:t>
            </a:r>
            <a:r>
              <a:rPr lang="fr-FR" dirty="0" err="1" smtClean="0"/>
              <a:t>true</a:t>
            </a:r>
            <a:r>
              <a:rPr lang="fr-FR" dirty="0" smtClean="0"/>
              <a:t> </a:t>
            </a:r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 err="1"/>
              <a:t>so</a:t>
            </a:r>
            <a:r>
              <a:rPr lang="fr-FR" dirty="0"/>
              <a:t> as to </a:t>
            </a:r>
            <a:r>
              <a:rPr lang="fr-FR" dirty="0" err="1"/>
              <a:t>be</a:t>
            </a:r>
            <a:r>
              <a:rPr lang="fr-FR" dirty="0"/>
              <a:t> able to </a:t>
            </a:r>
          </a:p>
          <a:p>
            <a:r>
              <a:rPr lang="fr-FR" dirty="0"/>
              <a:t> -- </a:t>
            </a:r>
            <a:r>
              <a:rPr lang="fr-FR" dirty="0" err="1"/>
              <a:t>adapt</a:t>
            </a:r>
            <a:r>
              <a:rPr lang="fr-FR" dirty="0"/>
              <a:t> to the guidelines </a:t>
            </a:r>
            <a:r>
              <a:rPr lang="fr-FR" dirty="0" err="1"/>
              <a:t>resulting</a:t>
            </a:r>
            <a:r>
              <a:rPr lang="fr-FR" dirty="0"/>
              <a:t> of the full exploration of the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potential</a:t>
            </a:r>
            <a:r>
              <a:rPr lang="fr-FR" dirty="0"/>
              <a:t> </a:t>
            </a:r>
            <a:r>
              <a:rPr lang="fr-FR" dirty="0" err="1"/>
              <a:t>taking</a:t>
            </a:r>
            <a:r>
              <a:rPr lang="fr-FR" dirty="0"/>
              <a:t> place in the </a:t>
            </a:r>
            <a:r>
              <a:rPr lang="fr-FR" dirty="0" err="1"/>
              <a:t>next</a:t>
            </a:r>
            <a:r>
              <a:rPr lang="fr-FR" dirty="0"/>
              <a:t> ~5 </a:t>
            </a:r>
            <a:r>
              <a:rPr lang="fr-FR" dirty="0" err="1"/>
              <a:t>years</a:t>
            </a:r>
            <a:endParaRPr lang="fr-FR" dirty="0"/>
          </a:p>
          <a:p>
            <a:r>
              <a:rPr lang="fr-FR" dirty="0"/>
              <a:t> -- </a:t>
            </a:r>
            <a:r>
              <a:rPr lang="fr-FR" dirty="0" err="1"/>
              <a:t>increase</a:t>
            </a:r>
            <a:r>
              <a:rPr lang="fr-FR" dirty="0"/>
              <a:t> the </a:t>
            </a:r>
            <a:r>
              <a:rPr lang="fr-FR" dirty="0" err="1"/>
              <a:t>interest</a:t>
            </a:r>
            <a:r>
              <a:rPr lang="fr-FR" dirty="0"/>
              <a:t> of the </a:t>
            </a:r>
            <a:r>
              <a:rPr lang="fr-FR" dirty="0" err="1"/>
              <a:t>community</a:t>
            </a:r>
            <a:r>
              <a:rPr lang="fr-FR" dirty="0"/>
              <a:t> for the </a:t>
            </a:r>
            <a:r>
              <a:rPr lang="fr-FR" dirty="0" smtClean="0"/>
              <a:t>FCC;   </a:t>
            </a:r>
            <a:endParaRPr lang="fr-FR" dirty="0"/>
          </a:p>
          <a:p>
            <a:r>
              <a:rPr lang="fr-FR" dirty="0"/>
              <a:t> </a:t>
            </a:r>
            <a:r>
              <a:rPr lang="fr-FR" dirty="0" smtClean="0"/>
              <a:t>                          </a:t>
            </a:r>
            <a:r>
              <a:rPr lang="fr-FR" dirty="0" err="1" smtClean="0"/>
              <a:t>eventually</a:t>
            </a:r>
            <a:r>
              <a:rPr lang="fr-FR" dirty="0" smtClean="0"/>
              <a:t> </a:t>
            </a:r>
            <a:r>
              <a:rPr lang="fr-FR" dirty="0" err="1"/>
              <a:t>adapt</a:t>
            </a:r>
            <a:r>
              <a:rPr lang="fr-FR" dirty="0"/>
              <a:t> </a:t>
            </a:r>
            <a:r>
              <a:rPr lang="fr-FR" dirty="0" smtClean="0"/>
              <a:t>to </a:t>
            </a:r>
            <a:r>
              <a:rPr lang="fr-FR" dirty="0" err="1"/>
              <a:t>its</a:t>
            </a:r>
            <a:r>
              <a:rPr lang="fr-FR" dirty="0"/>
              <a:t> </a:t>
            </a:r>
            <a:r>
              <a:rPr lang="fr-FR" dirty="0" err="1"/>
              <a:t>resouces</a:t>
            </a:r>
            <a:r>
              <a:rPr lang="fr-FR" dirty="0"/>
              <a:t> and size, and the </a:t>
            </a:r>
            <a:r>
              <a:rPr lang="fr-FR" dirty="0" err="1"/>
              <a:t>quality</a:t>
            </a:r>
            <a:r>
              <a:rPr lang="fr-FR" dirty="0"/>
              <a:t> of </a:t>
            </a:r>
            <a:r>
              <a:rPr lang="fr-FR" dirty="0" err="1"/>
              <a:t>its</a:t>
            </a:r>
            <a:r>
              <a:rPr lang="fr-FR" dirty="0"/>
              <a:t>  </a:t>
            </a:r>
            <a:r>
              <a:rPr lang="fr-FR" dirty="0" err="1"/>
              <a:t>proposals</a:t>
            </a:r>
            <a:r>
              <a:rPr lang="fr-FR" dirty="0"/>
              <a:t>   </a:t>
            </a:r>
          </a:p>
          <a:p>
            <a:endParaRPr lang="fr-FR" dirty="0" smtClean="0"/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sz="2400" b="1" dirty="0">
                <a:solidFill>
                  <a:srgbClr val="FF0000"/>
                </a:solidFill>
              </a:rPr>
              <a:t>THIS SHOULD NOT PRECLUDE CONSTANT EFFORTS TO INCREASE THE LUMINOSITY  per IP</a:t>
            </a:r>
          </a:p>
          <a:p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1400829" y="142824"/>
            <a:ext cx="9671724" cy="52322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Conclusion(II): FCC-</a:t>
            </a:r>
            <a:r>
              <a:rPr lang="fr-FR" sz="2800" b="1" dirty="0" err="1" smtClean="0"/>
              <a:t>ee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should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be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fully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designed</a:t>
            </a:r>
            <a:r>
              <a:rPr lang="fr-FR" sz="2800" b="1" dirty="0" smtClean="0"/>
              <a:t> for 4IP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91240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54769" y="93816"/>
            <a:ext cx="4536000" cy="52322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FCC-</a:t>
            </a:r>
            <a:r>
              <a:rPr lang="fr-FR" sz="2800" b="1" dirty="0" err="1" smtClean="0"/>
              <a:t>ee</a:t>
            </a:r>
            <a:r>
              <a:rPr lang="fr-FR" sz="2800" b="1" dirty="0" smtClean="0"/>
              <a:t> </a:t>
            </a:r>
            <a:r>
              <a:rPr lang="fr-FR" sz="2800" b="1" dirty="0" err="1"/>
              <a:t>p</a:t>
            </a:r>
            <a:r>
              <a:rPr lang="fr-FR" sz="2800" b="1" dirty="0" err="1" smtClean="0"/>
              <a:t>hysics</a:t>
            </a:r>
            <a:r>
              <a:rPr lang="fr-FR" sz="2800" b="1" dirty="0" smtClean="0"/>
              <a:t> programme</a:t>
            </a:r>
            <a:endParaRPr lang="fr-FR" sz="28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34471" y="668885"/>
            <a:ext cx="11949953" cy="6069106"/>
            <a:chOff x="-51162" y="384468"/>
            <a:chExt cx="12332809" cy="607012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51162" y="384468"/>
              <a:ext cx="12332809" cy="607012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1187951" y="484094"/>
              <a:ext cx="869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/>
                <a:t>&amp; QCD</a:t>
              </a:r>
              <a:endParaRPr lang="fr-FR" b="1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319247" y="0"/>
            <a:ext cx="3872753" cy="64633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i="1" dirty="0" smtClean="0">
                <a:solidFill>
                  <a:srgbClr val="00B050"/>
                </a:solidFill>
              </a:rPr>
              <a:t>M. Dam ECFA R&amp;D road </a:t>
            </a:r>
            <a:r>
              <a:rPr lang="fr-FR" i="1" dirty="0" err="1" smtClean="0">
                <a:solidFill>
                  <a:srgbClr val="00B050"/>
                </a:solidFill>
              </a:rPr>
              <a:t>map</a:t>
            </a:r>
            <a:r>
              <a:rPr lang="fr-FR" i="1" dirty="0" smtClean="0">
                <a:solidFill>
                  <a:srgbClr val="00B050"/>
                </a:solidFill>
              </a:rPr>
              <a:t> input</a:t>
            </a:r>
          </a:p>
          <a:p>
            <a:r>
              <a:rPr lang="fr-FR" dirty="0">
                <a:hlinkClick r:id="rId3"/>
              </a:rPr>
              <a:t>https://indico.cern.ch/event/994685</a:t>
            </a:r>
            <a:r>
              <a:rPr lang="fr-FR" dirty="0" smtClean="0">
                <a:hlinkClick r:id="rId3"/>
              </a:rPr>
              <a:t>/</a:t>
            </a:r>
            <a:r>
              <a:rPr lang="fr-FR" dirty="0" smtClean="0"/>
              <a:t>  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65D5-4BC1-4CBE-9BA0-71D3D00E76D1}" type="datetime1">
              <a:rPr lang="en-US" smtClean="0"/>
              <a:t>3/3/2021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21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82" y="620486"/>
            <a:ext cx="12030636" cy="62375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12422" y="93382"/>
            <a:ext cx="6454088" cy="52322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Detector </a:t>
            </a:r>
            <a:r>
              <a:rPr lang="fr-FR" sz="2800" b="1" dirty="0" err="1" smtClean="0"/>
              <a:t>requirements</a:t>
            </a:r>
            <a:r>
              <a:rPr lang="fr-FR" sz="2800" b="1" dirty="0" smtClean="0"/>
              <a:t> (</a:t>
            </a:r>
            <a:r>
              <a:rPr lang="fr-FR" sz="2800" b="1" dirty="0" err="1" smtClean="0"/>
              <a:t>present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status</a:t>
            </a:r>
            <a:r>
              <a:rPr lang="fr-FR" sz="2800" b="1" dirty="0" smtClean="0"/>
              <a:t>)</a:t>
            </a:r>
            <a:endParaRPr lang="fr-FR" sz="28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665E-A162-4C37-A7DD-FD549D57D855}" type="datetime1">
              <a:rPr lang="en-US" smtClean="0"/>
              <a:t>3/3/2021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4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8438777" y="0"/>
            <a:ext cx="3872753" cy="64633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i="1" dirty="0" smtClean="0">
                <a:solidFill>
                  <a:srgbClr val="00B050"/>
                </a:solidFill>
              </a:rPr>
              <a:t>M. Dam ECFA R&amp;D road </a:t>
            </a:r>
            <a:r>
              <a:rPr lang="fr-FR" i="1" dirty="0" err="1" smtClean="0">
                <a:solidFill>
                  <a:srgbClr val="00B050"/>
                </a:solidFill>
              </a:rPr>
              <a:t>map</a:t>
            </a:r>
            <a:r>
              <a:rPr lang="fr-FR" i="1" dirty="0" smtClean="0">
                <a:solidFill>
                  <a:srgbClr val="00B050"/>
                </a:solidFill>
              </a:rPr>
              <a:t> input</a:t>
            </a:r>
          </a:p>
          <a:p>
            <a:r>
              <a:rPr lang="fr-FR" dirty="0">
                <a:hlinkClick r:id="rId3"/>
              </a:rPr>
              <a:t>https://indico.cern.ch/event/994685</a:t>
            </a:r>
            <a:r>
              <a:rPr lang="fr-FR" dirty="0" smtClean="0">
                <a:hlinkClick r:id="rId3"/>
              </a:rPr>
              <a:t>/</a:t>
            </a:r>
            <a:r>
              <a:rPr lang="fr-FR" dirty="0" smtClean="0"/>
              <a:t>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376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3631599" y="224118"/>
            <a:ext cx="4717744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/>
              <a:t>Physics</a:t>
            </a:r>
            <a:r>
              <a:rPr lang="fr-FR" sz="2800" b="1" dirty="0" smtClean="0"/>
              <a:t> of the </a:t>
            </a:r>
            <a:r>
              <a:rPr lang="fr-FR" sz="2800" b="1" dirty="0" err="1" smtClean="0"/>
              <a:t>Higgs</a:t>
            </a:r>
            <a:r>
              <a:rPr lang="fr-FR" sz="2800" b="1" dirty="0" smtClean="0"/>
              <a:t> boson </a:t>
            </a:r>
            <a:endParaRPr lang="fr-FR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0358" y="1115466"/>
            <a:ext cx="1113672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Baseline (2IP):  at 240 </a:t>
            </a:r>
            <a:r>
              <a:rPr lang="en-US" sz="2000" b="1" dirty="0"/>
              <a:t>and 365 GeV, collect in </a:t>
            </a:r>
            <a:r>
              <a:rPr lang="en-US" sz="2000" b="1" dirty="0" smtClean="0"/>
              <a:t>total 1.2MHZ </a:t>
            </a:r>
            <a:r>
              <a:rPr lang="en-US" sz="2000" b="1" dirty="0"/>
              <a:t>events and 75k WW ➝H events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Statistics-limited: </a:t>
            </a:r>
          </a:p>
          <a:p>
            <a:r>
              <a:rPr lang="en-US" sz="2000" b="1" dirty="0" smtClean="0"/>
              <a:t>-- Higgs </a:t>
            </a:r>
            <a:r>
              <a:rPr lang="en-US" sz="2000" b="1" dirty="0"/>
              <a:t>couplings to fermions </a:t>
            </a:r>
            <a:r>
              <a:rPr lang="en-US" sz="2000" b="1" dirty="0" smtClean="0"/>
              <a:t>&amp; bosons; model-independent, normalized to </a:t>
            </a:r>
            <a:r>
              <a:rPr lang="en-US" sz="2000" b="1" dirty="0" err="1" smtClean="0"/>
              <a:t>e+e</a:t>
            </a:r>
            <a:r>
              <a:rPr lang="en-US" sz="2000" b="1" dirty="0" smtClean="0"/>
              <a:t>- </a:t>
            </a:r>
            <a:r>
              <a:rPr lang="en-CH" sz="2000" b="1" dirty="0" smtClean="0">
                <a:sym typeface="Wingdings" panose="05000000000000000000" pitchFamily="2" charset="2"/>
              </a:rPr>
              <a:t></a:t>
            </a:r>
            <a:r>
              <a:rPr lang="en-US" sz="2000" b="1" dirty="0" smtClean="0">
                <a:sym typeface="Wingdings" panose="05000000000000000000" pitchFamily="2" charset="2"/>
              </a:rPr>
              <a:t>ZH cross-section</a:t>
            </a:r>
          </a:p>
          <a:p>
            <a:r>
              <a:rPr lang="en-US" sz="2000" b="1" dirty="0">
                <a:sym typeface="Wingdings" panose="05000000000000000000" pitchFamily="2" charset="2"/>
              </a:rPr>
              <a:t> </a:t>
            </a:r>
            <a:r>
              <a:rPr lang="en-US" sz="2000" b="1" dirty="0" smtClean="0">
                <a:sym typeface="Wingdings" panose="05000000000000000000" pitchFamily="2" charset="2"/>
              </a:rPr>
              <a:t>             </a:t>
            </a:r>
            <a:r>
              <a:rPr lang="en-CH" sz="2000" b="1" dirty="0" smtClean="0">
                <a:sym typeface="Wingdings" panose="05000000000000000000" pitchFamily="2" charset="2"/>
              </a:rPr>
              <a:t></a:t>
            </a:r>
            <a:r>
              <a:rPr lang="en-US" sz="2000" b="1" dirty="0" smtClean="0">
                <a:sym typeface="Wingdings" panose="05000000000000000000" pitchFamily="2" charset="2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fixed candle</a:t>
            </a:r>
            <a:r>
              <a:rPr lang="en-US" sz="2000" b="1" dirty="0" smtClean="0">
                <a:sym typeface="Wingdings" panose="05000000000000000000" pitchFamily="2" charset="2"/>
              </a:rPr>
              <a:t> for past (HL-LHC) and future (FCC-</a:t>
            </a:r>
            <a:r>
              <a:rPr lang="en-US" sz="2000" b="1" dirty="0" err="1" smtClean="0">
                <a:sym typeface="Wingdings" panose="05000000000000000000" pitchFamily="2" charset="2"/>
              </a:rPr>
              <a:t>hh</a:t>
            </a:r>
            <a:r>
              <a:rPr lang="en-US" sz="2000" b="1" dirty="0" smtClean="0">
                <a:sym typeface="Wingdings" panose="05000000000000000000" pitchFamily="2" charset="2"/>
              </a:rPr>
              <a:t>) studies at hadron colliders (H</a:t>
            </a:r>
            <a:r>
              <a:rPr lang="en-CH" sz="2000" b="1" dirty="0" smtClean="0">
                <a:sym typeface="Wingdings" panose="05000000000000000000" pitchFamily="2" charset="2"/>
              </a:rPr>
              <a:t></a:t>
            </a:r>
            <a:r>
              <a:rPr lang="en-US" sz="2000" b="1" dirty="0" smtClean="0">
                <a:sym typeface="Wingdings" panose="05000000000000000000" pitchFamily="2" charset="2"/>
              </a:rPr>
              <a:t> ZZ)  </a:t>
            </a:r>
          </a:p>
          <a:p>
            <a:r>
              <a:rPr lang="en-US" sz="2000" b="1" dirty="0" smtClean="0">
                <a:sym typeface="Wingdings" panose="05000000000000000000" pitchFamily="2" charset="2"/>
              </a:rPr>
              <a:t>-- Higgs properties: CP violation, H</a:t>
            </a:r>
            <a:r>
              <a:rPr lang="en-CH" sz="2000" b="1" dirty="0" smtClean="0">
                <a:sym typeface="Wingdings" panose="05000000000000000000" pitchFamily="2" charset="2"/>
              </a:rPr>
              <a:t></a:t>
            </a:r>
            <a:r>
              <a:rPr lang="en-US" sz="2000" b="1" dirty="0" smtClean="0">
                <a:sym typeface="Wingdings" panose="05000000000000000000" pitchFamily="2" charset="2"/>
              </a:rPr>
              <a:t> gg ... ...  </a:t>
            </a:r>
          </a:p>
          <a:p>
            <a:endParaRPr lang="en-US" sz="2000" b="1" dirty="0" smtClean="0">
              <a:sym typeface="Wingdings" panose="05000000000000000000" pitchFamily="2" charset="2"/>
            </a:endParaRPr>
          </a:p>
          <a:p>
            <a:r>
              <a:rPr lang="en-US" sz="2000" b="1" dirty="0" smtClean="0">
                <a:sym typeface="Wingdings" panose="05000000000000000000" pitchFamily="2" charset="2"/>
              </a:rPr>
              <a:t>Close to discovery level  </a:t>
            </a:r>
          </a:p>
          <a:p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-- </a:t>
            </a:r>
            <a:r>
              <a:rPr lang="fr-FR" sz="2000" b="1" dirty="0" err="1" smtClean="0">
                <a:solidFill>
                  <a:srgbClr val="FF0000"/>
                </a:solidFill>
              </a:rPr>
              <a:t>Higgs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>
                <a:solidFill>
                  <a:srgbClr val="FF0000"/>
                </a:solidFill>
              </a:rPr>
              <a:t>self-</a:t>
            </a:r>
            <a:r>
              <a:rPr lang="fr-FR" sz="2000" b="1" dirty="0" err="1">
                <a:solidFill>
                  <a:srgbClr val="FF0000"/>
                </a:solidFill>
              </a:rPr>
              <a:t>coupling</a:t>
            </a:r>
            <a:r>
              <a:rPr lang="fr-FR" sz="2000" b="1" dirty="0">
                <a:solidFill>
                  <a:srgbClr val="FF0000"/>
                </a:solidFill>
              </a:rPr>
              <a:t> (</a:t>
            </a:r>
            <a:r>
              <a:rPr lang="fr-FR" sz="2000" b="1" dirty="0" smtClean="0">
                <a:solidFill>
                  <a:srgbClr val="FF0000"/>
                </a:solidFill>
              </a:rPr>
              <a:t>2-5? </a:t>
            </a:r>
            <a:r>
              <a:rPr lang="el-GR" sz="2000" b="1" dirty="0">
                <a:solidFill>
                  <a:srgbClr val="FF0000"/>
                </a:solidFill>
              </a:rPr>
              <a:t>σ) </a:t>
            </a:r>
            <a:r>
              <a:rPr lang="fr-FR" sz="2000" b="1" dirty="0">
                <a:solidFill>
                  <a:srgbClr val="FF0000"/>
                </a:solidFill>
              </a:rPr>
              <a:t>via </a:t>
            </a:r>
            <a:r>
              <a:rPr lang="fr-FR" sz="2000" b="1" dirty="0" err="1">
                <a:solidFill>
                  <a:srgbClr val="FF0000"/>
                </a:solidFill>
              </a:rPr>
              <a:t>loop</a:t>
            </a:r>
            <a:r>
              <a:rPr lang="fr-FR" sz="2000" b="1" dirty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diagrams</a:t>
            </a:r>
            <a:r>
              <a:rPr lang="fr-FR" sz="2000" b="1" dirty="0" smtClean="0">
                <a:solidFill>
                  <a:srgbClr val="FF0000"/>
                </a:solidFill>
              </a:rPr>
              <a:t> : a </a:t>
            </a:r>
            <a:r>
              <a:rPr lang="fr-FR" sz="2000" b="1" dirty="0" err="1" smtClean="0">
                <a:solidFill>
                  <a:srgbClr val="FF0000"/>
                </a:solidFill>
              </a:rPr>
              <a:t>very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fundamental</a:t>
            </a:r>
            <a:r>
              <a:rPr lang="fr-FR" sz="2000" b="1" dirty="0" smtClean="0">
                <a:solidFill>
                  <a:srgbClr val="FF0000"/>
                </a:solidFill>
              </a:rPr>
              <a:t> question! </a:t>
            </a:r>
            <a:r>
              <a:rPr lang="fr-FR" sz="2000" b="1" dirty="0" smtClean="0"/>
              <a:t> </a:t>
            </a:r>
          </a:p>
          <a:p>
            <a:r>
              <a:rPr lang="fr-FR" sz="2000" b="1" dirty="0"/>
              <a:t> </a:t>
            </a:r>
            <a:r>
              <a:rPr lang="fr-FR" sz="2000" b="1" dirty="0" smtClean="0"/>
              <a:t>           </a:t>
            </a:r>
            <a:r>
              <a:rPr lang="fr-FR" sz="2000" b="1" u="sng" dirty="0" err="1" smtClean="0"/>
              <a:t>complementary</a:t>
            </a:r>
            <a:r>
              <a:rPr lang="fr-FR" sz="2000" b="1" dirty="0" smtClean="0"/>
              <a:t> w.r.t. HH production at </a:t>
            </a:r>
            <a:r>
              <a:rPr lang="fr-FR" sz="2000" b="1" dirty="0" err="1" smtClean="0"/>
              <a:t>higher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energy</a:t>
            </a:r>
            <a:r>
              <a:rPr lang="fr-FR" sz="2000" b="1" dirty="0" smtClean="0"/>
              <a:t> machines (CLIC3000(9%) ,  FCC-</a:t>
            </a:r>
            <a:r>
              <a:rPr lang="fr-FR" sz="2000" b="1" dirty="0" err="1" smtClean="0"/>
              <a:t>hh</a:t>
            </a:r>
            <a:r>
              <a:rPr lang="fr-FR" sz="2000" b="1" dirty="0" smtClean="0"/>
              <a:t> (2-3%))</a:t>
            </a:r>
            <a:endParaRPr lang="fr-FR" sz="2000" b="1" dirty="0"/>
          </a:p>
          <a:p>
            <a:endParaRPr lang="en-US" sz="2000" b="1" dirty="0" smtClean="0"/>
          </a:p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-- Unique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possibility: measure electron coupling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in </a:t>
            </a: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s-</a:t>
            </a:r>
            <a:r>
              <a:rPr lang="fr-FR" sz="2000" b="1" dirty="0" err="1" smtClean="0">
                <a:solidFill>
                  <a:schemeClr val="accent1">
                    <a:lumMod val="75000"/>
                  </a:schemeClr>
                </a:solidFill>
              </a:rPr>
              <a:t>channel</a:t>
            </a: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2000" b="1" dirty="0">
                <a:solidFill>
                  <a:schemeClr val="accent1">
                    <a:lumMod val="75000"/>
                  </a:schemeClr>
                </a:solidFill>
              </a:rPr>
              <a:t>production </a:t>
            </a:r>
            <a:r>
              <a:rPr lang="fr-FR" sz="2000" b="1" dirty="0" err="1">
                <a:solidFill>
                  <a:schemeClr val="accent1">
                    <a:lumMod val="75000"/>
                  </a:schemeClr>
                </a:solidFill>
              </a:rPr>
              <a:t>e+e</a:t>
            </a:r>
            <a:r>
              <a:rPr lang="fr-FR" sz="2000" b="1" dirty="0">
                <a:solidFill>
                  <a:schemeClr val="accent1">
                    <a:lumMod val="75000"/>
                  </a:schemeClr>
                </a:solidFill>
              </a:rPr>
              <a:t>-➝H @ √s = 125 </a:t>
            </a:r>
            <a:r>
              <a:rPr lang="fr-FR" sz="2000" b="1" dirty="0" err="1" smtClean="0">
                <a:solidFill>
                  <a:schemeClr val="accent1">
                    <a:lumMod val="75000"/>
                  </a:schemeClr>
                </a:solidFill>
              </a:rPr>
              <a:t>GeV</a:t>
            </a:r>
            <a:endParaRPr lang="fr-FR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         </a:t>
            </a:r>
            <a:r>
              <a:rPr lang="fr-FR" sz="2000" b="1" dirty="0" err="1" smtClean="0">
                <a:solidFill>
                  <a:schemeClr val="accent1">
                    <a:lumMod val="75000"/>
                  </a:schemeClr>
                </a:solidFill>
              </a:rPr>
              <a:t>highly</a:t>
            </a: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2000" b="1" dirty="0" err="1" smtClean="0">
                <a:solidFill>
                  <a:schemeClr val="accent1">
                    <a:lumMod val="75000"/>
                  </a:schemeClr>
                </a:solidFill>
              </a:rPr>
              <a:t>demanding</a:t>
            </a: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fr-FR" sz="2000" b="1" dirty="0" err="1" smtClean="0">
                <a:solidFill>
                  <a:schemeClr val="accent1">
                    <a:lumMod val="75000"/>
                  </a:schemeClr>
                </a:solidFill>
              </a:rPr>
              <a:t>luminosity</a:t>
            </a: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,  </a:t>
            </a:r>
            <a:r>
              <a:rPr lang="fr-FR" sz="2000" b="1" dirty="0" err="1" smtClean="0">
                <a:solidFill>
                  <a:schemeClr val="accent1">
                    <a:lumMod val="75000"/>
                  </a:schemeClr>
                </a:solidFill>
              </a:rPr>
              <a:t>monochromatization</a:t>
            </a: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2000" b="1" dirty="0" err="1" smtClean="0">
                <a:solidFill>
                  <a:schemeClr val="accent1">
                    <a:lumMod val="75000"/>
                  </a:schemeClr>
                </a:solidFill>
              </a:rPr>
              <a:t>with</a:t>
            </a:r>
            <a:r>
              <a:rPr lang="fr-FR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1, 2 or 4 </a:t>
            </a:r>
            <a:r>
              <a:rPr lang="fr-FR" sz="2000" b="1" dirty="0" err="1" smtClean="0">
                <a:solidFill>
                  <a:schemeClr val="accent1">
                    <a:lumMod val="75000"/>
                  </a:schemeClr>
                </a:solidFill>
              </a:rPr>
              <a:t>IPs</a:t>
            </a: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FFD82-EEEA-43F3-8292-225F357AD1D7}" type="datetime1">
              <a:rPr lang="en-US" smtClean="0"/>
              <a:t>3/3/2021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79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5F70CB-5908-4E4D-B611-6EAAB75A13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5057" y="897193"/>
                <a:ext cx="12006943" cy="5192485"/>
              </a:xfrm>
              <a:solidFill>
                <a:srgbClr val="75DBFF"/>
              </a:solidFill>
              <a:ln w="38100">
                <a:solidFill>
                  <a:srgbClr val="00B0F0"/>
                </a:solidFill>
              </a:ln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Baseline scenario with 2 IP</a:t>
                </a:r>
              </a:p>
              <a:p>
                <a:pPr lvl="1"/>
                <a:r>
                  <a:rPr lang="en-GB" dirty="0"/>
                  <a:t> </a:t>
                </a:r>
                <a:r>
                  <a:rPr lang="en-US" dirty="0"/>
                  <a:t>5 ab</a:t>
                </a:r>
                <a:r>
                  <a:rPr lang="en-US" baseline="30000" dirty="0">
                    <a:latin typeface="Symbol" charset="2"/>
                    <a:cs typeface="Symbol" charset="2"/>
                  </a:rPr>
                  <a:t>-1 </a:t>
                </a:r>
                <a:r>
                  <a:rPr lang="en-US" dirty="0"/>
                  <a:t>at 240 GeV in 3 </a:t>
                </a:r>
                <a:r>
                  <a:rPr lang="en-US" dirty="0" err="1"/>
                  <a:t>yrs</a:t>
                </a:r>
                <a:endParaRPr lang="en-US" dirty="0"/>
              </a:p>
              <a:p>
                <a:pPr lvl="1"/>
                <a:r>
                  <a:rPr lang="en-US" dirty="0"/>
                  <a:t>0.2 ab</a:t>
                </a:r>
                <a:r>
                  <a:rPr lang="en-US" baseline="30000" dirty="0">
                    <a:latin typeface="Symbol" charset="2"/>
                    <a:cs typeface="Symbol" charset="2"/>
                  </a:rPr>
                  <a:t>-1 </a:t>
                </a:r>
                <a:r>
                  <a:rPr lang="en-US" dirty="0"/>
                  <a:t>at 340-350 GeV in 1 </a:t>
                </a:r>
                <a:r>
                  <a:rPr lang="en-US" dirty="0" err="1"/>
                  <a:t>yr</a:t>
                </a:r>
                <a:endParaRPr lang="en-US" dirty="0"/>
              </a:p>
              <a:p>
                <a:pPr lvl="1"/>
                <a:r>
                  <a:rPr lang="en-US" dirty="0"/>
                  <a:t>1.5 ab</a:t>
                </a:r>
                <a:r>
                  <a:rPr lang="en-US" baseline="30000" dirty="0">
                    <a:latin typeface="Symbol" charset="2"/>
                    <a:cs typeface="Symbol" charset="2"/>
                  </a:rPr>
                  <a:t>-1 </a:t>
                </a:r>
                <a:r>
                  <a:rPr lang="en-US" dirty="0"/>
                  <a:t>at 365 GeV in 4 </a:t>
                </a:r>
                <a:r>
                  <a:rPr lang="en-US" dirty="0" err="1"/>
                  <a:t>yrs</a:t>
                </a:r>
                <a:r>
                  <a:rPr lang="is-IS" dirty="0"/>
                  <a:t> </a:t>
                </a:r>
                <a:endParaRPr lang="en-GB" dirty="0"/>
              </a:p>
              <a:p>
                <a:pPr lvl="3"/>
                <a:endParaRPr lang="en-GB" dirty="0"/>
              </a:p>
              <a:p>
                <a:r>
                  <a:rPr lang="en-GB" dirty="0"/>
                  <a:t>Precision obtained on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𝑩𝑹</m:t>
                    </m:r>
                  </m:oMath>
                </a14:m>
                <a:endParaRPr lang="en-US" b="1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en-GB" dirty="0"/>
                  <a:t>Typically, a few per mil to a few per cent</a:t>
                </a:r>
              </a:p>
              <a:p>
                <a:pPr lvl="4"/>
                <a:endParaRPr lang="en-GB" dirty="0"/>
              </a:p>
              <a:p>
                <a:r>
                  <a:rPr lang="en-GB" dirty="0"/>
                  <a:t>Experimental uncertainties </a:t>
                </a:r>
              </a:p>
              <a:p>
                <a:pPr lvl="1"/>
                <a:r>
                  <a:rPr lang="en-GB" dirty="0"/>
                  <a:t>Will be controlled to much better than a per mil  </a:t>
                </a:r>
                <a:r>
                  <a:rPr lang="en-GB" sz="1824" dirty="0"/>
                  <a:t>(use regular Z data for calibration/alignment)</a:t>
                </a:r>
              </a:p>
              <a:p>
                <a:r>
                  <a:rPr lang="en-GB" dirty="0"/>
                  <a:t>Theoretical uncertainties </a:t>
                </a:r>
              </a:p>
              <a:p>
                <a:pPr lvl="1"/>
                <a:r>
                  <a:rPr lang="en-GB" dirty="0"/>
                  <a:t>Are not expected to be a concern for Higgs </a:t>
                </a:r>
                <a:r>
                  <a:rPr lang="en-GB" dirty="0" smtClean="0"/>
                  <a:t>measurements (in the future) </a:t>
                </a:r>
                <a:endParaRPr lang="en-GB" dirty="0"/>
              </a:p>
              <a:p>
                <a:r>
                  <a:rPr lang="en-GB" b="1" dirty="0"/>
                  <a:t>Take-home message : more data will improve </a:t>
                </a:r>
                <a:r>
                  <a:rPr lang="en-GB" b="1" dirty="0" smtClean="0"/>
                  <a:t>Higgs measurements </a:t>
                </a:r>
                <a:r>
                  <a:rPr lang="en-GB" b="1" dirty="0"/>
                  <a:t>precision </a:t>
                </a:r>
                <a:r>
                  <a:rPr lang="en-GB" b="1" dirty="0" smtClean="0"/>
                  <a:t>as</a:t>
                </a:r>
                <a:r>
                  <a:rPr lang="en-GB" b="1" dirty="0" smtClean="0"/>
                  <a:t> </a:t>
                </a:r>
                <a:r>
                  <a:rPr lang="en-GB" b="1" dirty="0"/>
                  <a:t>1/√</a:t>
                </a:r>
                <a:r>
                  <a:rPr lang="en-GB" b="1" dirty="0" smtClean="0"/>
                  <a:t>L</a:t>
                </a:r>
              </a:p>
              <a:p>
                <a:r>
                  <a:rPr lang="en-GB" b="1" dirty="0" smtClean="0"/>
                  <a:t>NB: probability of an n</a:t>
                </a:r>
                <a:r>
                  <a:rPr lang="en-CH" b="1" dirty="0" smtClean="0">
                    <a:sym typeface="Symbol" panose="05050102010706020507" pitchFamily="18" charset="2"/>
                  </a:rPr>
                  <a:t></a:t>
                </a:r>
                <a:r>
                  <a:rPr lang="en-GB" b="1" dirty="0" smtClean="0"/>
                  <a:t> deviation scales as </a:t>
                </a:r>
                <a:r>
                  <a:rPr lang="en-GB" b="1" dirty="0" err="1" smtClean="0"/>
                  <a:t>exp</a:t>
                </a:r>
                <a:r>
                  <a:rPr lang="en-GB" b="1" dirty="0" smtClean="0"/>
                  <a:t>(- </a:t>
                </a:r>
                <a:r>
                  <a:rPr lang="en-CH" b="1" dirty="0" smtClean="0"/>
                  <a:t>½</a:t>
                </a:r>
                <a:r>
                  <a:rPr lang="en-GB" b="1" dirty="0" smtClean="0"/>
                  <a:t> (n</a:t>
                </a:r>
                <a:r>
                  <a:rPr lang="en-CH" b="1" dirty="0" smtClean="0">
                    <a:sym typeface="Symbol" panose="05050102010706020507" pitchFamily="18" charset="2"/>
                  </a:rPr>
                  <a:t></a:t>
                </a:r>
                <a:r>
                  <a:rPr lang="en-US" b="1" dirty="0" smtClean="0">
                    <a:sym typeface="Symbol" panose="05050102010706020507" pitchFamily="18" charset="2"/>
                  </a:rPr>
                  <a:t>)</a:t>
                </a:r>
                <a:r>
                  <a:rPr lang="en-US" b="1" baseline="30000" dirty="0" smtClean="0">
                    <a:sym typeface="Symbol" panose="05050102010706020507" pitchFamily="18" charset="2"/>
                  </a:rPr>
                  <a:t>2</a:t>
                </a:r>
                <a:r>
                  <a:rPr lang="en-US" b="1" dirty="0" smtClean="0">
                    <a:sym typeface="Symbol" panose="05050102010706020507" pitchFamily="18" charset="2"/>
                  </a:rPr>
                  <a:t>) </a:t>
                </a:r>
                <a:endParaRPr lang="en-GB" b="1" dirty="0" smtClean="0"/>
              </a:p>
              <a:p>
                <a:pPr marL="0" indent="0">
                  <a:buNone/>
                </a:pPr>
                <a:endParaRPr lang="en-GB" b="1" dirty="0"/>
              </a:p>
              <a:p>
                <a:pPr lvl="1"/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5F70CB-5908-4E4D-B611-6EAAB75A13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5057" y="897193"/>
                <a:ext cx="12006943" cy="5192485"/>
              </a:xfrm>
              <a:blipFill>
                <a:blip r:embed="rId2"/>
                <a:stretch>
                  <a:fillRect l="-607" t="-1981" b="-2331"/>
                </a:stretch>
              </a:blipFill>
              <a:ln w="38100"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E8DAA-ABC5-F649-8957-87ACC736B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3F164C-EC6C-4588-814A-721D864C7A35}" type="datetime1">
              <a:rPr lang="en-US" altLang="en-US" smtClean="0"/>
              <a:t>3/3/2021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B499B-3F51-A34F-AF67-0469B0730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enabling 4 IP at FCC-ee 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E22DE-8F87-C547-8270-F15DA01E0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9" name="Picture 8" descr="Screen Shot 2019-03-01 at 12.02.59.png">
            <a:extLst>
              <a:ext uri="{FF2B5EF4-FFF2-40B4-BE49-F238E27FC236}">
                <a16:creationId xmlns:a16="http://schemas.microsoft.com/office/drawing/2014/main" id="{81216A36-DADD-A34C-8DD4-2ED18FB2F0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560" y="908544"/>
            <a:ext cx="4519766" cy="30904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0" y="108858"/>
            <a:ext cx="5397247" cy="58477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3200" b="1" dirty="0"/>
              <a:t>Higgs </a:t>
            </a:r>
            <a:r>
              <a:rPr lang="en-GB" sz="3200" b="1" dirty="0" smtClean="0"/>
              <a:t>couplings and properties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201876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1361BBAC-EA90-E347-9D09-F32B99ABB2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497" y="2982684"/>
            <a:ext cx="3532650" cy="3820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1C0B28-A190-EE44-B59E-132FAC971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4114" y="97972"/>
            <a:ext cx="5246915" cy="794657"/>
          </a:xfrm>
          <a:solidFill>
            <a:srgbClr val="FFC000"/>
          </a:solidFill>
        </p:spPr>
        <p:txBody>
          <a:bodyPr/>
          <a:lstStyle/>
          <a:p>
            <a:r>
              <a:rPr lang="en-GB" b="1" dirty="0">
                <a:latin typeface="+mn-lt"/>
              </a:rPr>
              <a:t>Higgs self-coupling </a:t>
            </a:r>
            <a:r>
              <a:rPr lang="en-GB" b="1" dirty="0">
                <a:latin typeface="+mn-lt"/>
                <a:sym typeface="Symbol" panose="05050102010706020507" pitchFamily="18" charset="2"/>
              </a:rPr>
              <a:t>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D64C9-A20B-7745-974D-346C940825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83029" y="3365160"/>
            <a:ext cx="8784772" cy="294855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 marL="457200" lvl="1" indent="0">
              <a:buNone/>
            </a:pPr>
            <a:r>
              <a:rPr lang="en-GB" b="1" dirty="0" smtClean="0"/>
              <a:t>present estimate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CH" b="1" dirty="0" smtClean="0">
                <a:sym typeface="Symbol" panose="05050102010706020507" pitchFamily="18" charset="2"/>
              </a:rPr>
              <a:t></a:t>
            </a:r>
            <a:r>
              <a:rPr lang="en-US" b="1" dirty="0" smtClean="0">
                <a:sym typeface="Wingdings" panose="05000000000000000000" pitchFamily="2" charset="2"/>
              </a:rPr>
              <a:t>2</a:t>
            </a:r>
            <a:r>
              <a:rPr lang="en-CH" b="1" dirty="0" smtClean="0">
                <a:sym typeface="Symbol" panose="05050102010706020507" pitchFamily="18" charset="2"/>
              </a:rPr>
              <a:t></a:t>
            </a:r>
            <a:r>
              <a:rPr lang="en-US" b="1" dirty="0" smtClean="0">
                <a:sym typeface="Symbol" panose="05050102010706020507" pitchFamily="18" charset="2"/>
              </a:rPr>
              <a:t> from 0 with 2 IPs and present run plan  </a:t>
            </a:r>
            <a:endParaRPr lang="en-GB" b="1" dirty="0" smtClean="0"/>
          </a:p>
          <a:p>
            <a:pPr marL="457200" lvl="1" indent="0">
              <a:buNone/>
            </a:pPr>
            <a:r>
              <a:rPr lang="en-GB" sz="1900" dirty="0" smtClean="0"/>
              <a:t>-- dominated </a:t>
            </a:r>
            <a:r>
              <a:rPr lang="en-GB" sz="1900" dirty="0"/>
              <a:t>by the Z → leptons </a:t>
            </a:r>
            <a:r>
              <a:rPr lang="en-GB" sz="1900" dirty="0" smtClean="0"/>
              <a:t>channel (mostly Z</a:t>
            </a:r>
            <a:r>
              <a:rPr lang="en-CH" sz="1900" dirty="0" smtClean="0">
                <a:sym typeface="Wingdings" panose="05000000000000000000" pitchFamily="2" charset="2"/>
              </a:rPr>
              <a:t></a:t>
            </a:r>
            <a:r>
              <a:rPr lang="en-US" sz="1900" dirty="0" smtClean="0">
                <a:sym typeface="Wingdings" panose="05000000000000000000" pitchFamily="2" charset="2"/>
              </a:rPr>
              <a:t> </a:t>
            </a:r>
            <a:r>
              <a:rPr lang="en-CH" sz="1900" dirty="0">
                <a:sym typeface="Symbol" panose="05050102010706020507" pitchFamily="18" charset="2"/>
              </a:rPr>
              <a:t>  </a:t>
            </a:r>
            <a:r>
              <a:rPr lang="en-US" sz="1900" dirty="0" smtClean="0">
                <a:sym typeface="Symbol" panose="05050102010706020507" pitchFamily="18" charset="2"/>
              </a:rPr>
              <a:t>(e e) + Higgs ) </a:t>
            </a:r>
          </a:p>
          <a:p>
            <a:pPr marL="457200" lvl="1" indent="0">
              <a:buNone/>
            </a:pPr>
            <a:r>
              <a:rPr lang="en-GB" sz="1900" dirty="0" smtClean="0"/>
              <a:t>-- hope for improvements from </a:t>
            </a:r>
          </a:p>
          <a:p>
            <a:pPr marL="457200" lvl="1" indent="0">
              <a:buNone/>
            </a:pPr>
            <a:r>
              <a:rPr lang="en-GB" sz="1900" dirty="0"/>
              <a:t> </a:t>
            </a:r>
            <a:r>
              <a:rPr lang="en-GB" sz="1900" dirty="0" smtClean="0"/>
              <a:t>  -- better use of Z --&gt;</a:t>
            </a:r>
            <a:r>
              <a:rPr lang="en-CH" sz="1900" dirty="0" smtClean="0">
                <a:sym typeface="Symbol" panose="05050102010706020507" pitchFamily="18" charset="2"/>
              </a:rPr>
              <a:t></a:t>
            </a:r>
            <a:r>
              <a:rPr lang="en-US" sz="1900" dirty="0" err="1" smtClean="0">
                <a:sym typeface="Symbol" panose="05050102010706020507" pitchFamily="18" charset="2"/>
              </a:rPr>
              <a:t>qq</a:t>
            </a:r>
            <a:r>
              <a:rPr lang="en-GB" sz="1900" dirty="0" smtClean="0"/>
              <a:t> and other channels, optimization of data taking and analysis</a:t>
            </a:r>
            <a:br>
              <a:rPr lang="en-GB" sz="1900" dirty="0" smtClean="0"/>
            </a:br>
            <a:r>
              <a:rPr lang="en-GB" sz="1900" dirty="0" smtClean="0"/>
              <a:t>       synergetic with precision Higgs mass measurement required before </a:t>
            </a:r>
            <a:r>
              <a:rPr lang="en-GB" sz="1900" dirty="0" err="1" smtClean="0"/>
              <a:t>ee</a:t>
            </a:r>
            <a:r>
              <a:rPr lang="en-US" sz="1900" dirty="0">
                <a:sym typeface="Wingdings" panose="05000000000000000000" pitchFamily="2" charset="2"/>
              </a:rPr>
              <a:t> </a:t>
            </a:r>
            <a:r>
              <a:rPr lang="en-US" sz="1900" dirty="0" smtClean="0">
                <a:sym typeface="Wingdings" panose="05000000000000000000" pitchFamily="2" charset="2"/>
              </a:rPr>
              <a:t>--&gt; H</a:t>
            </a:r>
            <a:r>
              <a:rPr lang="en-GB" sz="1900" dirty="0" smtClean="0"/>
              <a:t>  </a:t>
            </a:r>
          </a:p>
          <a:p>
            <a:pPr marL="457200" lvl="1" indent="0">
              <a:buNone/>
            </a:pPr>
            <a:r>
              <a:rPr lang="en-GB" sz="1900" dirty="0"/>
              <a:t> </a:t>
            </a:r>
            <a:r>
              <a:rPr lang="en-GB" sz="1900" dirty="0" smtClean="0"/>
              <a:t>  -- increase of statistics and optimization of run plan                 </a:t>
            </a:r>
            <a:r>
              <a:rPr lang="en-GB" sz="1900" dirty="0" smtClean="0">
                <a:solidFill>
                  <a:srgbClr val="00B050"/>
                </a:solidFill>
              </a:rPr>
              <a:t>(see  </a:t>
            </a:r>
            <a:r>
              <a:rPr lang="en-US" altLang="en-US" sz="1900" dirty="0" smtClean="0">
                <a:solidFill>
                  <a:srgbClr val="00B050"/>
                </a:solidFill>
                <a:latin typeface="Arial" panose="020B0604020202020204" pitchFamily="34" charset="0"/>
              </a:rPr>
              <a:t>1809.10041 &amp; next slide*</a:t>
            </a:r>
            <a:r>
              <a:rPr lang="en-CH" altLang="en-US" sz="1900" dirty="0" smtClean="0">
                <a:solidFill>
                  <a:srgbClr val="00B05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en-US" sz="1900" dirty="0" smtClean="0">
                <a:solidFill>
                  <a:srgbClr val="00B050"/>
                </a:solidFill>
                <a:latin typeface="Arial" panose="020B0604020202020204" pitchFamily="34" charset="0"/>
              </a:rPr>
              <a:t>)</a:t>
            </a:r>
            <a:r>
              <a:rPr lang="en-GB" sz="1900" dirty="0" smtClean="0"/>
              <a:t/>
            </a:r>
            <a:br>
              <a:rPr lang="en-GB" sz="1900" dirty="0" smtClean="0"/>
            </a:br>
            <a:r>
              <a:rPr lang="en-GB" sz="1900" dirty="0" smtClean="0"/>
              <a:t>      (increase duration of 240 and 365 runs, reduce Z and WW runs @constant </a:t>
            </a:r>
            <a:r>
              <a:rPr lang="en-GB" sz="1900" dirty="0"/>
              <a:t>s</a:t>
            </a:r>
            <a:r>
              <a:rPr lang="en-GB" sz="1900" dirty="0" smtClean="0"/>
              <a:t>tatistics)</a:t>
            </a:r>
          </a:p>
          <a:p>
            <a:pPr marL="457200" lvl="1" indent="0">
              <a:buNone/>
            </a:pPr>
            <a:r>
              <a:rPr lang="en-GB" sz="1900" dirty="0"/>
              <a:t> </a:t>
            </a:r>
            <a:r>
              <a:rPr lang="en-GB" sz="1900" dirty="0" smtClean="0"/>
              <a:t>  -- or better: increase overall running time </a:t>
            </a:r>
            <a:r>
              <a:rPr lang="en-GB" sz="1900" i="1" dirty="0" smtClean="0"/>
              <a:t>(if its worth doing, its worth doing well)</a:t>
            </a:r>
            <a:r>
              <a:rPr lang="en-GB" sz="1900" dirty="0" smtClean="0"/>
              <a:t>    </a:t>
            </a:r>
            <a:endParaRPr lang="en-GB" sz="1900" dirty="0" smtClean="0"/>
          </a:p>
          <a:p>
            <a:pPr marL="457200" lvl="1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/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Target: increase to 5</a:t>
            </a:r>
            <a:r>
              <a:rPr lang="en-GB" b="1" dirty="0" smtClean="0">
                <a:solidFill>
                  <a:srgbClr val="FF0000"/>
                </a:solidFill>
                <a:latin typeface="Symbol" pitchFamily="2" charset="2"/>
              </a:rPr>
              <a:t>s </a:t>
            </a:r>
            <a:r>
              <a:rPr lang="en-GB" b="1" dirty="0" smtClean="0">
                <a:solidFill>
                  <a:srgbClr val="FF0000"/>
                </a:solidFill>
              </a:rPr>
              <a:t>(discovery) the separation between  </a:t>
            </a:r>
            <a:r>
              <a:rPr lang="en-CH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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= 0 vs 1 vs 2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                                                      </a:t>
            </a:r>
            <a:r>
              <a:rPr lang="en-GB" b="1" dirty="0" smtClean="0">
                <a:solidFill>
                  <a:srgbClr val="FF0000"/>
                </a:solidFill>
              </a:rPr>
              <a:t> seems possible only with 4IP!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6A19C-AE72-0148-AEC8-ADA46FD31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A2096E-686C-4277-8930-3324E4E80204}" type="datetime1">
              <a:rPr lang="en-US" altLang="en-US" smtClean="0"/>
              <a:t>3/3/2021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58366-6E56-E64D-90B6-EFFE8B078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enabling 4 IP at FCC-ee </a:t>
            </a: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3BECD2-0C7B-3C47-83E5-4253A311B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6101A3-4E62-174E-B6FD-18EAA2A377BC}"/>
              </a:ext>
            </a:extLst>
          </p:cNvPr>
          <p:cNvSpPr txBox="1"/>
          <p:nvPr/>
        </p:nvSpPr>
        <p:spPr>
          <a:xfrm>
            <a:off x="-1090524" y="1573059"/>
            <a:ext cx="184731" cy="40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052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00FDC4-229B-664A-8A8F-9A1892257CEC}"/>
              </a:ext>
            </a:extLst>
          </p:cNvPr>
          <p:cNvSpPr txBox="1"/>
          <p:nvPr/>
        </p:nvSpPr>
        <p:spPr>
          <a:xfrm>
            <a:off x="1606333" y="2344276"/>
            <a:ext cx="184731" cy="40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052"/>
          </a:p>
        </p:txBody>
      </p:sp>
      <p:pic>
        <p:nvPicPr>
          <p:cNvPr id="14" name="Picture 13" descr="Screen Shot 2018-11-03 at 17.13.55.png">
            <a:extLst>
              <a:ext uri="{FF2B5EF4-FFF2-40B4-BE49-F238E27FC236}">
                <a16:creationId xmlns:a16="http://schemas.microsoft.com/office/drawing/2014/main" id="{5603D2D8-390D-6F44-9998-4C564094D5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547" y="1987021"/>
            <a:ext cx="4737102" cy="110550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DF0450A-8806-E747-B097-A05F866556D7}"/>
              </a:ext>
            </a:extLst>
          </p:cNvPr>
          <p:cNvSpPr txBox="1"/>
          <p:nvPr/>
        </p:nvSpPr>
        <p:spPr>
          <a:xfrm>
            <a:off x="4269189" y="2523378"/>
            <a:ext cx="328936" cy="40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52" b="1" dirty="0" smtClean="0">
                <a:latin typeface="Symbol" charset="2"/>
                <a:cs typeface="Symbol" charset="2"/>
              </a:rPr>
              <a:t>l</a:t>
            </a:r>
            <a:endParaRPr lang="en-US" sz="2052" b="1" dirty="0">
              <a:latin typeface="Symbol" charset="2"/>
              <a:cs typeface="Symbol" charset="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9375DC-4B31-4749-9864-0B63F4228D61}"/>
              </a:ext>
            </a:extLst>
          </p:cNvPr>
          <p:cNvSpPr txBox="1"/>
          <p:nvPr/>
        </p:nvSpPr>
        <p:spPr>
          <a:xfrm>
            <a:off x="6758928" y="2638170"/>
            <a:ext cx="328936" cy="40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52" b="1" dirty="0" smtClean="0">
                <a:latin typeface="Symbol" charset="2"/>
                <a:cs typeface="Symbol" charset="2"/>
              </a:rPr>
              <a:t>l</a:t>
            </a:r>
            <a:endParaRPr lang="en-US" sz="2052" b="1" dirty="0">
              <a:latin typeface="Symbol" charset="2"/>
              <a:cs typeface="Symbol" charset="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62C58D-2409-8141-9234-9F64BF63A402}"/>
              </a:ext>
            </a:extLst>
          </p:cNvPr>
          <p:cNvSpPr txBox="1"/>
          <p:nvPr/>
        </p:nvSpPr>
        <p:spPr>
          <a:xfrm>
            <a:off x="2111829" y="2111829"/>
            <a:ext cx="443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Symbol" charset="2"/>
                <a:cs typeface="Symbol" charset="2"/>
              </a:rPr>
              <a:t>+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701A1BB-624A-234A-8A3F-9296887E9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101" y="2126952"/>
            <a:ext cx="1627100" cy="988424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5314" y="1088571"/>
            <a:ext cx="8436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Sensitivity c</a:t>
            </a:r>
            <a:r>
              <a:rPr lang="en-GB" dirty="0" smtClean="0"/>
              <a:t>omes </a:t>
            </a:r>
            <a:r>
              <a:rPr lang="en-GB" dirty="0"/>
              <a:t>from </a:t>
            </a:r>
            <a:r>
              <a:rPr lang="en-GB" dirty="0" smtClean="0"/>
              <a:t>loop corrections to the </a:t>
            </a:r>
            <a:r>
              <a:rPr lang="en-GB" dirty="0" err="1" smtClean="0"/>
              <a:t>e+e</a:t>
            </a:r>
            <a:r>
              <a:rPr lang="en-GB" dirty="0" smtClean="0"/>
              <a:t>-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GB" dirty="0" smtClean="0"/>
              <a:t>ZH production x-section</a:t>
            </a:r>
          </a:p>
          <a:p>
            <a:r>
              <a:rPr lang="en-GB" dirty="0" smtClean="0"/>
              <a:t>                                                               ...  and the resulting change as function of Q.  </a:t>
            </a:r>
            <a:endParaRPr lang="fr-FR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5990" y="-1"/>
            <a:ext cx="4613967" cy="301534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620958" y="2920179"/>
            <a:ext cx="323736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Precision</a:t>
            </a:r>
            <a:r>
              <a:rPr lang="fr-FR" b="1" dirty="0" smtClean="0"/>
              <a:t> on </a:t>
            </a:r>
            <a:r>
              <a:rPr lang="en-CH" b="1" dirty="0" smtClean="0">
                <a:sym typeface="Symbol" panose="05050102010706020507" pitchFamily="18" charset="2"/>
              </a:rPr>
              <a:t></a:t>
            </a:r>
            <a:r>
              <a:rPr lang="en-US" b="1" dirty="0" smtClean="0">
                <a:sym typeface="Symbol" panose="05050102010706020507" pitchFamily="18" charset="2"/>
              </a:rPr>
              <a:t>   FCC-</a:t>
            </a:r>
            <a:r>
              <a:rPr lang="en-US" b="1" dirty="0" err="1" smtClean="0">
                <a:sym typeface="Symbol" panose="05050102010706020507" pitchFamily="18" charset="2"/>
              </a:rPr>
              <a:t>ee</a:t>
            </a:r>
            <a:r>
              <a:rPr lang="en-US" b="1" dirty="0" smtClean="0">
                <a:sym typeface="Symbol" panose="05050102010706020507" pitchFamily="18" charset="2"/>
              </a:rPr>
              <a:t> + HL-LHC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5226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86CB7-BF9B-654D-97A5-51D749EF0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5212" y="0"/>
            <a:ext cx="6331975" cy="10795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+mn-lt"/>
              </a:rPr>
              <a:t>I</a:t>
            </a:r>
            <a:r>
              <a:rPr lang="en-GB" sz="3647" b="1" dirty="0">
                <a:latin typeface="+mn-lt"/>
              </a:rPr>
              <a:t>mprovement with </a:t>
            </a:r>
            <a:r>
              <a:rPr lang="en-GB" sz="3647" b="1" dirty="0" smtClean="0">
                <a:latin typeface="+mn-lt"/>
              </a:rPr>
              <a:t>4IP, </a:t>
            </a:r>
            <a:br>
              <a:rPr lang="en-GB" sz="3647" b="1" dirty="0" smtClean="0">
                <a:latin typeface="+mn-lt"/>
              </a:rPr>
            </a:br>
            <a:r>
              <a:rPr lang="en-GB" sz="3647" b="1" dirty="0" smtClean="0">
                <a:latin typeface="+mn-lt"/>
              </a:rPr>
              <a:t>(as of </a:t>
            </a:r>
            <a:r>
              <a:rPr lang="en-GB" sz="3647" b="1" dirty="0" err="1" smtClean="0">
                <a:latin typeface="+mn-lt"/>
              </a:rPr>
              <a:t>arxiv</a:t>
            </a:r>
            <a:r>
              <a:rPr lang="en-GB" sz="3647" b="1" dirty="0" smtClean="0">
                <a:latin typeface="+mn-lt"/>
              </a:rPr>
              <a:t> 1809.10041)</a:t>
            </a:r>
            <a:r>
              <a:rPr lang="en-GB" sz="3647" dirty="0" smtClean="0">
                <a:latin typeface="+mn-lt"/>
              </a:rPr>
              <a:t> </a:t>
            </a:r>
            <a:endParaRPr lang="en-GB" sz="3647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F70CB-5908-4E4D-B611-6EAAB75A1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078" y="1387679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/>
              <a:t>First scenario: keep the same operation model  as with 2 IP</a:t>
            </a:r>
          </a:p>
          <a:p>
            <a:pPr lvl="1"/>
            <a:r>
              <a:rPr lang="en-GB" dirty="0"/>
              <a:t>Total luminosity increases by a factor 1.7</a:t>
            </a:r>
          </a:p>
          <a:p>
            <a:pPr lvl="2"/>
            <a:r>
              <a:rPr lang="en-GB" dirty="0"/>
              <a:t>Precision on Higgs couplings and Higgs width improves by a factor 1.3</a:t>
            </a:r>
          </a:p>
          <a:p>
            <a:r>
              <a:rPr lang="en-GB" dirty="0" smtClean="0"/>
              <a:t>Second </a:t>
            </a:r>
            <a:r>
              <a:rPr lang="en-GB" dirty="0"/>
              <a:t>scenario: optimize the operation model towards the Higgs</a:t>
            </a:r>
          </a:p>
          <a:p>
            <a:pPr lvl="1"/>
            <a:r>
              <a:rPr lang="en-GB" dirty="0"/>
              <a:t>For example, maximize the sensitivity to the Higgs </a:t>
            </a:r>
            <a:r>
              <a:rPr lang="en-GB" dirty="0" smtClean="0"/>
              <a:t>self-coupling</a:t>
            </a:r>
          </a:p>
          <a:p>
            <a:pPr marL="457200" lvl="1" indent="0">
              <a:buNone/>
            </a:pPr>
            <a:r>
              <a:rPr lang="en-GB" dirty="0"/>
              <a:t> </a:t>
            </a:r>
            <a:r>
              <a:rPr lang="en-GB" dirty="0" smtClean="0"/>
              <a:t>       </a:t>
            </a:r>
            <a:r>
              <a:rPr lang="en-GB" dirty="0" smtClean="0"/>
              <a:t>spend </a:t>
            </a:r>
            <a:r>
              <a:rPr lang="en-GB" dirty="0"/>
              <a:t>10 years at 240 and 365 GeV, instead of the baseline 7 years</a:t>
            </a:r>
          </a:p>
          <a:p>
            <a:pPr marL="1371600" lvl="3" indent="0">
              <a:buNone/>
            </a:pPr>
            <a:r>
              <a:rPr lang="en-GB" dirty="0" smtClean="0"/>
              <a:t> Say </a:t>
            </a:r>
            <a:r>
              <a:rPr lang="en-GB" dirty="0"/>
              <a:t>3.5 years at 240 GeV and 6.5 years at 365 GeV (plus 0.5 </a:t>
            </a:r>
            <a:r>
              <a:rPr lang="en-GB" dirty="0" err="1"/>
              <a:t>yr</a:t>
            </a:r>
            <a:r>
              <a:rPr lang="en-GB" dirty="0"/>
              <a:t> at 340-350 </a:t>
            </a:r>
            <a:r>
              <a:rPr lang="en-GB" dirty="0" smtClean="0"/>
              <a:t>GeV)</a:t>
            </a:r>
          </a:p>
          <a:p>
            <a:pPr marL="1371600" lvl="3" indent="0">
              <a:buNone/>
            </a:pPr>
            <a:r>
              <a:rPr lang="en-GB" dirty="0"/>
              <a:t> </a:t>
            </a:r>
            <a:r>
              <a:rPr lang="en-GB" dirty="0" smtClean="0"/>
              <a:t>With </a:t>
            </a:r>
            <a:r>
              <a:rPr lang="en-GB" dirty="0"/>
              <a:t>a total luminosity / year ~1.7 larger than in the baseline </a:t>
            </a:r>
            <a:endParaRPr lang="en-GB" dirty="0" smtClean="0"/>
          </a:p>
          <a:p>
            <a:pPr marL="1371600" lvl="3" indent="0">
              <a:buNone/>
            </a:pPr>
            <a:endParaRPr lang="en-GB" dirty="0" smtClean="0"/>
          </a:p>
          <a:p>
            <a:pPr marL="1371600" lvl="3" indent="0">
              <a:buNone/>
            </a:pPr>
            <a:endParaRPr lang="en-GB" dirty="0" smtClean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E8DAA-ABC5-F649-8957-87ACC736B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EFA9D2-5BE2-42E0-B2FF-0EF6F52A5F0D}" type="datetime1">
              <a:rPr lang="en-US" altLang="en-US" smtClean="0"/>
              <a:t>3/3/2021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B499B-3F51-A34F-AF67-0469B0730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enabling 4 IP at FCC-ee 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E22DE-8F87-C547-8270-F15DA01E0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pic>
        <p:nvPicPr>
          <p:cNvPr id="10" name="Content Placeholder 8" descr="logo-FCC-HE-02.png">
            <a:extLst>
              <a:ext uri="{FF2B5EF4-FFF2-40B4-BE49-F238E27FC236}">
                <a16:creationId xmlns:a16="http://schemas.microsoft.com/office/drawing/2014/main" id="{AFA4ACD7-1B2A-CD4B-8077-2B657D30A4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922" b="-24922"/>
          <a:stretch>
            <a:fillRect/>
          </a:stretch>
        </p:blipFill>
        <p:spPr bwMode="auto">
          <a:xfrm>
            <a:off x="450364" y="74735"/>
            <a:ext cx="1476552" cy="922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661E70-0AFA-9846-A20A-57BCF0199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1373" y="173777"/>
            <a:ext cx="1754971" cy="711431"/>
          </a:xfrm>
          <a:prstGeom prst="rect">
            <a:avLst/>
          </a:prstGeom>
        </p:spPr>
      </p:pic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B72C673C-54DD-D247-B057-8BB33E9E2B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186587"/>
              </p:ext>
            </p:extLst>
          </p:nvPr>
        </p:nvGraphicFramePr>
        <p:xfrm>
          <a:off x="1014089" y="4925530"/>
          <a:ext cx="9988429" cy="1269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039">
                  <a:extLst>
                    <a:ext uri="{9D8B030D-6E8A-4147-A177-3AD203B41FA5}">
                      <a16:colId xmlns:a16="http://schemas.microsoft.com/office/drawing/2014/main" val="4170292985"/>
                    </a:ext>
                  </a:extLst>
                </a:gridCol>
                <a:gridCol w="908039">
                  <a:extLst>
                    <a:ext uri="{9D8B030D-6E8A-4147-A177-3AD203B41FA5}">
                      <a16:colId xmlns:a16="http://schemas.microsoft.com/office/drawing/2014/main" val="1026230454"/>
                    </a:ext>
                  </a:extLst>
                </a:gridCol>
                <a:gridCol w="908039">
                  <a:extLst>
                    <a:ext uri="{9D8B030D-6E8A-4147-A177-3AD203B41FA5}">
                      <a16:colId xmlns:a16="http://schemas.microsoft.com/office/drawing/2014/main" val="1219600464"/>
                    </a:ext>
                  </a:extLst>
                </a:gridCol>
                <a:gridCol w="908039">
                  <a:extLst>
                    <a:ext uri="{9D8B030D-6E8A-4147-A177-3AD203B41FA5}">
                      <a16:colId xmlns:a16="http://schemas.microsoft.com/office/drawing/2014/main" val="2613135460"/>
                    </a:ext>
                  </a:extLst>
                </a:gridCol>
                <a:gridCol w="908039">
                  <a:extLst>
                    <a:ext uri="{9D8B030D-6E8A-4147-A177-3AD203B41FA5}">
                      <a16:colId xmlns:a16="http://schemas.microsoft.com/office/drawing/2014/main" val="200913457"/>
                    </a:ext>
                  </a:extLst>
                </a:gridCol>
                <a:gridCol w="908039">
                  <a:extLst>
                    <a:ext uri="{9D8B030D-6E8A-4147-A177-3AD203B41FA5}">
                      <a16:colId xmlns:a16="http://schemas.microsoft.com/office/drawing/2014/main" val="3552266457"/>
                    </a:ext>
                  </a:extLst>
                </a:gridCol>
                <a:gridCol w="787298">
                  <a:extLst>
                    <a:ext uri="{9D8B030D-6E8A-4147-A177-3AD203B41FA5}">
                      <a16:colId xmlns:a16="http://schemas.microsoft.com/office/drawing/2014/main" val="3630714485"/>
                    </a:ext>
                  </a:extLst>
                </a:gridCol>
                <a:gridCol w="1028780">
                  <a:extLst>
                    <a:ext uri="{9D8B030D-6E8A-4147-A177-3AD203B41FA5}">
                      <a16:colId xmlns:a16="http://schemas.microsoft.com/office/drawing/2014/main" val="3354018654"/>
                    </a:ext>
                  </a:extLst>
                </a:gridCol>
                <a:gridCol w="908039">
                  <a:extLst>
                    <a:ext uri="{9D8B030D-6E8A-4147-A177-3AD203B41FA5}">
                      <a16:colId xmlns:a16="http://schemas.microsoft.com/office/drawing/2014/main" val="4087566734"/>
                    </a:ext>
                  </a:extLst>
                </a:gridCol>
                <a:gridCol w="908039">
                  <a:extLst>
                    <a:ext uri="{9D8B030D-6E8A-4147-A177-3AD203B41FA5}">
                      <a16:colId xmlns:a16="http://schemas.microsoft.com/office/drawing/2014/main" val="3243892306"/>
                    </a:ext>
                  </a:extLst>
                </a:gridCol>
                <a:gridCol w="908039">
                  <a:extLst>
                    <a:ext uri="{9D8B030D-6E8A-4147-A177-3AD203B41FA5}">
                      <a16:colId xmlns:a16="http://schemas.microsoft.com/office/drawing/2014/main" val="1737708069"/>
                    </a:ext>
                  </a:extLst>
                </a:gridCol>
              </a:tblGrid>
              <a:tr h="422699">
                <a:tc>
                  <a:txBody>
                    <a:bodyPr/>
                    <a:lstStyle/>
                    <a:p>
                      <a:pPr algn="ctr"/>
                      <a:endParaRPr lang="en-GB" sz="21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b="1" dirty="0" err="1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k</a:t>
                      </a:r>
                      <a:r>
                        <a:rPr lang="en-GB" sz="2100" b="1" baseline="-25000" dirty="0" err="1">
                          <a:solidFill>
                            <a:schemeClr val="tx1"/>
                          </a:solidFill>
                        </a:rPr>
                        <a:t>Z</a:t>
                      </a:r>
                      <a:endParaRPr lang="en-GB" sz="21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0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b="1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k</a:t>
                      </a:r>
                      <a:r>
                        <a:rPr lang="en-GB" sz="2100" b="1" baseline="-2500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  <a:endParaRPr lang="en-GB" sz="21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0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b="1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k</a:t>
                      </a:r>
                      <a:r>
                        <a:rPr lang="en-GB" sz="2100" b="1" baseline="-25000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0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b="1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k</a:t>
                      </a:r>
                      <a:r>
                        <a:rPr lang="en-GB" sz="2100" b="1" baseline="-25000" dirty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0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b="1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k</a:t>
                      </a:r>
                      <a:r>
                        <a:rPr lang="en-GB" sz="2100" b="1" baseline="-25000" dirty="0">
                          <a:solidFill>
                            <a:schemeClr val="tx1"/>
                          </a:solidFill>
                          <a:latin typeface="+mn-lt"/>
                        </a:rPr>
                        <a:t>g</a:t>
                      </a:r>
                      <a:endParaRPr lang="en-GB" sz="21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0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b="1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k</a:t>
                      </a:r>
                      <a:r>
                        <a:rPr lang="en-GB" sz="2100" b="1" baseline="-25000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t</a:t>
                      </a:r>
                      <a:endParaRPr lang="en-GB" sz="21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0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b="1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k</a:t>
                      </a:r>
                      <a:r>
                        <a:rPr lang="en-GB" sz="2100" b="1" baseline="-25000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m</a:t>
                      </a:r>
                      <a:endParaRPr lang="en-GB" sz="21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0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b="1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k</a:t>
                      </a:r>
                      <a:r>
                        <a:rPr lang="en-GB" sz="2100" b="1" baseline="-25000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g</a:t>
                      </a:r>
                      <a:endParaRPr lang="en-GB" sz="21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b="1" dirty="0" err="1">
                          <a:solidFill>
                            <a:schemeClr val="tx1"/>
                          </a:solidFill>
                        </a:rPr>
                        <a:t>BR</a:t>
                      </a:r>
                      <a:r>
                        <a:rPr lang="en-GB" sz="2100" b="1" baseline="-25000" dirty="0" err="1">
                          <a:solidFill>
                            <a:schemeClr val="tx1"/>
                          </a:solidFill>
                        </a:rPr>
                        <a:t>inv</a:t>
                      </a:r>
                      <a:endParaRPr lang="en-GB" sz="2100" b="1" dirty="0">
                        <a:solidFill>
                          <a:schemeClr val="tx1"/>
                        </a:solidFill>
                      </a:endParaRP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b="1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G</a:t>
                      </a:r>
                      <a:r>
                        <a:rPr lang="en-GB" sz="2100" b="1" baseline="-25000" dirty="0">
                          <a:solidFill>
                            <a:schemeClr val="tx1"/>
                          </a:solidFill>
                        </a:rPr>
                        <a:t>H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7419855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2"/>
                          </a:solidFill>
                        </a:rPr>
                        <a:t>2 IP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2"/>
                          </a:solidFill>
                        </a:rPr>
                        <a:t>0.17%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2"/>
                          </a:solidFill>
                        </a:rPr>
                        <a:t>0.43%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2"/>
                          </a:solidFill>
                        </a:rPr>
                        <a:t>0.61%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2"/>
                          </a:solidFill>
                        </a:rPr>
                        <a:t>1.21%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2"/>
                          </a:solidFill>
                        </a:rPr>
                        <a:t>1.01%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2"/>
                          </a:solidFill>
                        </a:rPr>
                        <a:t>0.74%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2"/>
                          </a:solidFill>
                        </a:rPr>
                        <a:t>9.0%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2"/>
                          </a:solidFill>
                        </a:rPr>
                        <a:t>3.9%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2"/>
                          </a:solidFill>
                        </a:rPr>
                        <a:t>&lt; 0.3%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2"/>
                          </a:solidFill>
                        </a:rPr>
                        <a:t>1.3%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6474870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4 IP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0.10%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0.24%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0.36%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0.73%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0.60%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0.43%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5.5%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3.0%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&lt;0.2%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0.77%</a:t>
                      </a:r>
                    </a:p>
                  </a:txBody>
                  <a:tcPr marL="104227" marR="104227" marT="52114" marB="5211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789216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9088645" y="693215"/>
            <a:ext cx="2655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i="1" dirty="0" smtClean="0">
                <a:solidFill>
                  <a:schemeClr val="accent6"/>
                </a:solidFill>
                <a:latin typeface="Arial" panose="020B0604020202020204" pitchFamily="34" charset="0"/>
              </a:rPr>
              <a:t>AB,P. </a:t>
            </a:r>
            <a:r>
              <a:rPr lang="en-US" altLang="en-US" i="1" dirty="0" err="1" smtClean="0">
                <a:solidFill>
                  <a:schemeClr val="accent6"/>
                </a:solidFill>
                <a:latin typeface="Arial" panose="020B0604020202020204" pitchFamily="34" charset="0"/>
              </a:rPr>
              <a:t>Janot</a:t>
            </a:r>
            <a:r>
              <a:rPr lang="en-US" altLang="en-US" i="1" dirty="0" smtClean="0">
                <a:solidFill>
                  <a:schemeClr val="accent6"/>
                </a:solidFill>
                <a:latin typeface="Arial" panose="020B0604020202020204" pitchFamily="34" charset="0"/>
              </a:rPr>
              <a:t> 1809.10041</a:t>
            </a:r>
            <a:endParaRPr lang="fr-FR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3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DDF3-D734-47A6-B30E-2FDBD0B98AA8}" type="datetime1">
              <a:rPr lang="en-US" smtClean="0"/>
              <a:t>3/4/2021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6909"/>
          <a:stretch/>
        </p:blipFill>
        <p:spPr>
          <a:xfrm>
            <a:off x="20697" y="16625"/>
            <a:ext cx="12138053" cy="638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78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14196</TotalTime>
  <Words>2825</Words>
  <Application>Microsoft Office PowerPoint</Application>
  <PresentationFormat>Widescreen</PresentationFormat>
  <Paragraphs>451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42" baseType="lpstr">
      <vt:lpstr>Arial</vt:lpstr>
      <vt:lpstr>ArialMT</vt:lpstr>
      <vt:lpstr>Calibri</vt:lpstr>
      <vt:lpstr>Calibri Light</vt:lpstr>
      <vt:lpstr>Cambria Math</vt:lpstr>
      <vt:lpstr>Helvetica</vt:lpstr>
      <vt:lpstr>Helvetica-Oblique</vt:lpstr>
      <vt:lpstr>JCfg</vt:lpstr>
      <vt:lpstr>LiHeiPro</vt:lpstr>
      <vt:lpstr>LucidaGrande</vt:lpstr>
      <vt:lpstr>Script MT Bold</vt:lpstr>
      <vt:lpstr>Symbol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Higgs self-coupling </vt:lpstr>
      <vt:lpstr>Improvement with 4IP,  (as of arxiv 1809.10041)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153</cp:revision>
  <dcterms:created xsi:type="dcterms:W3CDTF">2021-02-23T14:24:05Z</dcterms:created>
  <dcterms:modified xsi:type="dcterms:W3CDTF">2021-03-05T12:46:20Z</dcterms:modified>
</cp:coreProperties>
</file>