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6" r:id="rId2"/>
    <p:sldMasterId id="2147483749" r:id="rId3"/>
    <p:sldMasterId id="2147483763" r:id="rId4"/>
    <p:sldMasterId id="2147483775" r:id="rId5"/>
  </p:sldMasterIdLst>
  <p:notesMasterIdLst>
    <p:notesMasterId r:id="rId16"/>
  </p:notesMasterIdLst>
  <p:handoutMasterIdLst>
    <p:handoutMasterId r:id="rId17"/>
  </p:handoutMasterIdLst>
  <p:sldIdLst>
    <p:sldId id="1242" r:id="rId6"/>
    <p:sldId id="1243" r:id="rId7"/>
    <p:sldId id="1244" r:id="rId8"/>
    <p:sldId id="1245" r:id="rId9"/>
    <p:sldId id="1246" r:id="rId10"/>
    <p:sldId id="1247" r:id="rId11"/>
    <p:sldId id="1248" r:id="rId12"/>
    <p:sldId id="1253" r:id="rId13"/>
    <p:sldId id="1251" r:id="rId14"/>
    <p:sldId id="1252" r:id="rId15"/>
  </p:sldIdLst>
  <p:sldSz cx="10688638" cy="6016625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1pPr>
    <a:lvl2pPr marL="534504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2pPr>
    <a:lvl3pPr marL="1069009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3pPr>
    <a:lvl4pPr marL="1603515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4pPr>
    <a:lvl5pPr marL="2138019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5pPr>
    <a:lvl6pPr marL="2672523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6pPr>
    <a:lvl7pPr marL="3207028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7pPr>
    <a:lvl8pPr marL="3741534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8pPr>
    <a:lvl9pPr marL="4276038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95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9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A117"/>
    <a:srgbClr val="CC0099"/>
    <a:srgbClr val="00B050"/>
    <a:srgbClr val="FFFFFF"/>
    <a:srgbClr val="000000"/>
    <a:srgbClr val="D99694"/>
    <a:srgbClr val="F8F3C6"/>
    <a:srgbClr val="FFADC0"/>
    <a:srgbClr val="D0D0D0"/>
    <a:srgbClr val="DB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43" autoAdjust="0"/>
    <p:restoredTop sz="94286" autoAdjust="0"/>
  </p:normalViewPr>
  <p:slideViewPr>
    <p:cSldViewPr snapToObjects="1">
      <p:cViewPr varScale="1">
        <p:scale>
          <a:sx n="137" d="100"/>
          <a:sy n="137" d="100"/>
        </p:scale>
        <p:origin x="696" y="192"/>
      </p:cViewPr>
      <p:guideLst>
        <p:guide orient="horz" pos="1895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105" d="100"/>
          <a:sy n="105" d="100"/>
        </p:scale>
        <p:origin x="-3944" y="-96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2D3C6A74-1EBB-4E4E-81AA-5BF6085327D2}" type="datetime1">
              <a:rPr lang="fr-FR" altLang="en-US" smtClean="0"/>
              <a:t>06/09/2022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293688" y="704850"/>
            <a:ext cx="62595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2FDD2B4D-45F6-8248-AC6E-CAC562081271}" type="datetime1">
              <a:rPr lang="fr-FR" altLang="en-US" smtClean="0"/>
              <a:t>06/09/2022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1pPr>
    <a:lvl2pPr marL="534504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2pPr>
    <a:lvl3pPr marL="1069009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3pPr>
    <a:lvl4pPr marL="1603515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4pPr>
    <a:lvl5pPr marL="2138019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5pPr>
    <a:lvl6pPr marL="2672523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07028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41534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76038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2FDD2B4D-45F6-8248-AC6E-CAC562081271}" type="datetime1">
              <a:rPr lang="fr-FR" altLang="en-US" smtClean="0"/>
              <a:t>06/09/2022</a:t>
            </a:fld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A1CCA2-A10F-4C7C-BA94-5ED7CF37D4A0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9142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2FDD2B4D-45F6-8248-AC6E-CAC562081271}" type="datetime1">
              <a:rPr lang="fr-FR" altLang="en-US" smtClean="0"/>
              <a:t>06/09/2022</a:t>
            </a:fld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A1CCA2-A10F-4C7C-BA94-5ED7CF37D4A0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9670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4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3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8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72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7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41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2E28-4944-4174-8658-B31C7AE7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96EE-E859-4D61-BFD7-B9A60B62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0F92-7421-4D98-B9DC-6F6B9626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/>
            </a:lvl1pPr>
            <a:lvl2pPr marL="534504" indent="0" algn="ctr">
              <a:buNone/>
              <a:defRPr/>
            </a:lvl2pPr>
            <a:lvl3pPr marL="1069009" indent="0" algn="ctr">
              <a:buNone/>
              <a:defRPr/>
            </a:lvl3pPr>
            <a:lvl4pPr marL="1603515" indent="0" algn="ctr">
              <a:buNone/>
              <a:defRPr/>
            </a:lvl4pPr>
            <a:lvl5pPr marL="2138019" indent="0" algn="ctr">
              <a:buNone/>
              <a:defRPr/>
            </a:lvl5pPr>
            <a:lvl6pPr marL="2672523" indent="0" algn="ctr">
              <a:buNone/>
              <a:defRPr/>
            </a:lvl6pPr>
            <a:lvl7pPr marL="3207028" indent="0" algn="ctr">
              <a:buNone/>
              <a:defRPr/>
            </a:lvl7pPr>
            <a:lvl8pPr marL="3741534" indent="0" algn="ctr">
              <a:buNone/>
              <a:defRPr/>
            </a:lvl8pPr>
            <a:lvl9pPr marL="427603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F939-DE06-4935-BBD4-E3016F546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E8AF1-0DC9-44B7-AF51-AA8EEA164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/>
            </a:lvl1pPr>
            <a:lvl2pPr marL="534504" indent="0">
              <a:buNone/>
              <a:defRPr sz="2100"/>
            </a:lvl2pPr>
            <a:lvl3pPr marL="1069009" indent="0">
              <a:buNone/>
              <a:defRPr sz="1900"/>
            </a:lvl3pPr>
            <a:lvl4pPr marL="1603515" indent="0">
              <a:buNone/>
              <a:defRPr sz="1600"/>
            </a:lvl4pPr>
            <a:lvl5pPr marL="2138019" indent="0">
              <a:buNone/>
              <a:defRPr sz="1600"/>
            </a:lvl5pPr>
            <a:lvl6pPr marL="2672523" indent="0">
              <a:buNone/>
              <a:defRPr sz="1600"/>
            </a:lvl6pPr>
            <a:lvl7pPr marL="3207028" indent="0">
              <a:buNone/>
              <a:defRPr sz="1600"/>
            </a:lvl7pPr>
            <a:lvl8pPr marL="3741534" indent="0">
              <a:buNone/>
              <a:defRPr sz="1600"/>
            </a:lvl8pPr>
            <a:lvl9pPr marL="427603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CC204-7F0C-4512-96F5-E209B369F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8430-324B-48D7-8150-B9F7BE11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7747D-1456-4966-9E8C-FF49F49FD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EE38-ABA7-4505-BF5D-1A80F4FB1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CA0E9-2C0B-43DE-8D2E-F4C8DD0F8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6D579-1541-41FA-A52A-77E57EDA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BAE3-E7A4-40F8-A96A-61A1EF93C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/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9810-68B4-4E9F-9960-C518FAE9D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7D4C-752B-4126-92C8-F60EC76B6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15199-733E-4CD1-8CDA-77B9ADF1B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288" y="133703"/>
            <a:ext cx="10065134" cy="668514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288" y="802217"/>
            <a:ext cx="10065134" cy="471859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15868" y="5799056"/>
            <a:ext cx="2226800" cy="181056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err="1" smtClean="0"/>
            </a:lvl1pPr>
          </a:lstStyle>
          <a:p>
            <a:pPr>
              <a:defRPr/>
            </a:pPr>
            <a:r>
              <a:rPr lang="en-US" altLang="en-US"/>
              <a:t>Sustainable HEP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/>
            </a:lvl1pPr>
            <a:lvl2pPr marL="534504" indent="0">
              <a:buNone/>
              <a:defRPr sz="2100"/>
            </a:lvl2pPr>
            <a:lvl3pPr marL="1069009" indent="0">
              <a:buNone/>
              <a:defRPr sz="1900"/>
            </a:lvl3pPr>
            <a:lvl4pPr marL="1603515" indent="0">
              <a:buNone/>
              <a:defRPr sz="1600"/>
            </a:lvl4pPr>
            <a:lvl5pPr marL="2138019" indent="0">
              <a:buNone/>
              <a:defRPr sz="1600"/>
            </a:lvl5pPr>
            <a:lvl6pPr marL="2672523" indent="0">
              <a:buNone/>
              <a:defRPr sz="1600"/>
            </a:lvl6pPr>
            <a:lvl7pPr marL="3207028" indent="0">
              <a:buNone/>
              <a:defRPr sz="1600"/>
            </a:lvl7pPr>
            <a:lvl8pPr marL="3741534" indent="0">
              <a:buNone/>
              <a:defRPr sz="1600"/>
            </a:lvl8pPr>
            <a:lvl9pPr marL="427603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288" y="802217"/>
            <a:ext cx="4943495" cy="47185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7927" y="802217"/>
            <a:ext cx="4943495" cy="47185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240944"/>
            <a:ext cx="9619774" cy="100277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288" y="133703"/>
            <a:ext cx="10065134" cy="6685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450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690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35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80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725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70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415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60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30E46-5F80-43ED-933E-4B0D73B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095049" y="537596"/>
            <a:ext cx="6413183" cy="3609975"/>
          </a:xfrm>
        </p:spPr>
        <p:txBody>
          <a:bodyPr/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r>
              <a:rPr lang="en-US" noProof="0" dirty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5138" y="133703"/>
            <a:ext cx="2516284" cy="538710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6289" y="133703"/>
            <a:ext cx="7370707" cy="538710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278556" y="133703"/>
            <a:ext cx="9142867" cy="6685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6288" y="80221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77927" y="80221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56288" y="322836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77927" y="322836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556" y="133703"/>
            <a:ext cx="9142867" cy="6685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6288" y="802217"/>
            <a:ext cx="4943495" cy="471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77927" y="80221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477927" y="322836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4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3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8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72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7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41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5445-4A92-4278-AE93-C99EDAB7A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754B-6E5D-420B-BDFF-B4A963889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450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690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35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80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725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70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415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60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4379-8DAD-48B7-B4ED-1E4A8FFEF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C0D5-32D3-4FDC-A467-C048AEDA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A6BB-F97C-466A-915E-A585DB29C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5D4F-F7D5-4390-BAE9-44347AFE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F7DB-A3F1-45BC-9E39-640F8C056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D41C-746A-4E50-B405-9FA9321C9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1F6C-90E4-4AD8-8E0A-5B7B2B73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8CB4-40B0-4006-88CE-CA6A9661C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B203-A19A-4134-A3F2-657FB1106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540F1-9BF7-4915-ACEE-3EADA9FFD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/>
            </a:lvl1pPr>
            <a:lvl2pPr marL="534504" indent="0" algn="ctr">
              <a:buNone/>
              <a:defRPr/>
            </a:lvl2pPr>
            <a:lvl3pPr marL="1069009" indent="0" algn="ctr">
              <a:buNone/>
              <a:defRPr/>
            </a:lvl3pPr>
            <a:lvl4pPr marL="1603515" indent="0" algn="ctr">
              <a:buNone/>
              <a:defRPr/>
            </a:lvl4pPr>
            <a:lvl5pPr marL="2138019" indent="0" algn="ctr">
              <a:buNone/>
              <a:defRPr/>
            </a:lvl5pPr>
            <a:lvl6pPr marL="2672523" indent="0" algn="ctr">
              <a:buNone/>
              <a:defRPr/>
            </a:lvl6pPr>
            <a:lvl7pPr marL="3207028" indent="0" algn="ctr">
              <a:buNone/>
              <a:defRPr/>
            </a:lvl7pPr>
            <a:lvl8pPr marL="3741534" indent="0" algn="ctr">
              <a:buNone/>
              <a:defRPr/>
            </a:lvl8pPr>
            <a:lvl9pPr marL="427603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06BA-5BF5-450C-A569-FF850DF5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92179-09DD-42DC-9D73-219BDAA97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194B-0B1E-4425-BD4E-B47A6E31B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/>
            </a:lvl1pPr>
            <a:lvl2pPr marL="534504" indent="0">
              <a:buNone/>
              <a:defRPr sz="2100"/>
            </a:lvl2pPr>
            <a:lvl3pPr marL="1069009" indent="0">
              <a:buNone/>
              <a:defRPr sz="1900"/>
            </a:lvl3pPr>
            <a:lvl4pPr marL="1603515" indent="0">
              <a:buNone/>
              <a:defRPr sz="1600"/>
            </a:lvl4pPr>
            <a:lvl5pPr marL="2138019" indent="0">
              <a:buNone/>
              <a:defRPr sz="1600"/>
            </a:lvl5pPr>
            <a:lvl6pPr marL="2672523" indent="0">
              <a:buNone/>
              <a:defRPr sz="1600"/>
            </a:lvl6pPr>
            <a:lvl7pPr marL="3207028" indent="0">
              <a:buNone/>
              <a:defRPr sz="1600"/>
            </a:lvl7pPr>
            <a:lvl8pPr marL="3741534" indent="0">
              <a:buNone/>
              <a:defRPr sz="1600"/>
            </a:lvl8pPr>
            <a:lvl9pPr marL="427603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734B-8B90-488C-AD1B-BD0BA8A99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5112F-1777-415E-92B0-2EFBC992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CAD3-A093-4695-8125-AA47CE056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370C-E99E-4FCE-9847-0A8BF74B1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22B-EF9B-416B-B5E6-DBD96EB2B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8379-7AFD-42E9-A79D-4D91B9CB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/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5F9BC-4D8E-42F4-8203-227ACCD54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C4DB-34D8-4E58-9183-45D092997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47433-1F9D-4E1C-8C4A-CED6B1BCE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99217-547C-48C4-BBA2-0AD26965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9282-61B7-4575-B1E9-BE84A6791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46DA-D9A6-41B9-910D-8E4398FA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F01-185D-4CC0-813D-17E8E4274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3" y="5576521"/>
            <a:ext cx="3384735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Sustainable HEP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859654-63A5-4139-9191-C0AD9E6D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5pPr>
      <a:lvl6pPr marL="534504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6pPr>
      <a:lvl7pPr marL="1069009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7pPr>
      <a:lvl8pPr marL="1603515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8pPr>
      <a:lvl9pPr marL="2138019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977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74281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878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43290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432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1953" y="5479029"/>
            <a:ext cx="3384735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0190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pPr>
              <a:defRPr/>
            </a:pPr>
            <a:fld id="{38CE1638-76A0-4354-9DA3-AE45C944E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1" r:id="rId1"/>
    <p:sldLayoutId id="2147484882" r:id="rId2"/>
    <p:sldLayoutId id="2147484883" r:id="rId3"/>
    <p:sldLayoutId id="2147484884" r:id="rId4"/>
    <p:sldLayoutId id="2147484885" r:id="rId5"/>
    <p:sldLayoutId id="2147484886" r:id="rId6"/>
    <p:sldLayoutId id="2147484887" r:id="rId7"/>
    <p:sldLayoutId id="2147484888" r:id="rId8"/>
    <p:sldLayoutId id="2147484889" r:id="rId9"/>
    <p:sldLayoutId id="2147484890" r:id="rId10"/>
    <p:sldLayoutId id="214748489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5pPr>
      <a:lvl6pPr marL="534504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6pPr>
      <a:lvl7pPr marL="1069009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7pPr>
      <a:lvl8pPr marL="1603515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8pPr>
      <a:lvl9pPr marL="2138019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Char char="•"/>
        <a:defRPr sz="37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Char char="–"/>
        <a:defRPr sz="3300">
          <a:solidFill>
            <a:schemeClr val="tx1"/>
          </a:solidFill>
          <a:latin typeface="+mn-lt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939776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474281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4008786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543290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6288" y="133703"/>
            <a:ext cx="10065134" cy="668514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107644" tIns="160351" rIns="107644" bIns="538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6288" y="802217"/>
            <a:ext cx="10065134" cy="4718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644" tIns="53823" rIns="107644" bIns="538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15868" y="5753399"/>
            <a:ext cx="2226800" cy="18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fr-FR" altLang="en-US"/>
              <a:t>6 September 2022</a:t>
            </a: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40613" y="5586269"/>
            <a:ext cx="3384735" cy="20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altLang="en-US"/>
              <a:t>Sustainable HEP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94622" y="5586269"/>
            <a:ext cx="2226800" cy="40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4F9ECCC-5760-4339-B592-055385547EC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56288" y="5548665"/>
            <a:ext cx="10065134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lIns="106901" tIns="53451" rIns="106901" bIns="53451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19174" y="5565381"/>
            <a:ext cx="1453408" cy="27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6901" tIns="53451" rIns="106901" bIns="53451">
            <a:spAutoFit/>
          </a:bodyPr>
          <a:lstStyle/>
          <a:p>
            <a:pPr>
              <a:defRPr/>
            </a:pPr>
            <a:r>
              <a:rPr kumimoji="0" lang="en-US" altLang="en-US" sz="1100" dirty="0"/>
              <a:t>P. </a:t>
            </a:r>
            <a:r>
              <a:rPr kumimoji="0" lang="en-US" altLang="en-US" sz="1100" dirty="0" err="1"/>
              <a:t>Janot</a:t>
            </a:r>
            <a:r>
              <a:rPr kumimoji="0" lang="en-US" altLang="en-US" sz="1100" dirty="0"/>
              <a:t>, A. Blondel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  <p:sldLayoutId id="2147484901" r:id="rId12"/>
    <p:sldLayoutId id="2147484902" r:id="rId13"/>
    <p:sldLayoutId id="2147484903" r:id="rId14"/>
  </p:sldLayoutIdLs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5pPr>
      <a:lvl6pPr marL="534504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6pPr>
      <a:lvl7pPr marL="1069009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7pPr>
      <a:lvl8pPr marL="1603515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8pPr>
      <a:lvl9pPr marL="2138019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800" b="1">
          <a:solidFill>
            <a:srgbClr val="FF0000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300" b="1">
          <a:solidFill>
            <a:srgbClr val="0000CC"/>
          </a:solidFill>
          <a:latin typeface="+mn-lt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300" b="1">
          <a:solidFill>
            <a:srgbClr val="009900"/>
          </a:solidFill>
          <a:latin typeface="+mn-lt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300" b="1">
          <a:solidFill>
            <a:srgbClr val="CC0099"/>
          </a:solidFill>
          <a:latin typeface="+mn-lt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300" b="1">
          <a:solidFill>
            <a:schemeClr val="tx1"/>
          </a:solidFill>
          <a:latin typeface="+mn-lt"/>
        </a:defRPr>
      </a:lvl5pPr>
      <a:lvl6pPr marL="2939776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6pPr>
      <a:lvl7pPr marL="3474281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7pPr>
      <a:lvl8pPr marL="4008786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8pPr>
      <a:lvl9pPr marL="4543290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3" y="5576521"/>
            <a:ext cx="3384735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88A8A7-9185-4620-BA82-0E7BD3F33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  <p:sldLayoutId id="2147484908" r:id="rId5"/>
    <p:sldLayoutId id="2147484909" r:id="rId6"/>
    <p:sldLayoutId id="2147484910" r:id="rId7"/>
    <p:sldLayoutId id="2147484911" r:id="rId8"/>
    <p:sldLayoutId id="2147484912" r:id="rId9"/>
    <p:sldLayoutId id="2147484913" r:id="rId10"/>
    <p:sldLayoutId id="2147484914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5pPr>
      <a:lvl6pPr marL="534504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6pPr>
      <a:lvl7pPr marL="106900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7pPr>
      <a:lvl8pPr marL="1603515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8pPr>
      <a:lvl9pPr marL="213801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977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74281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878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43290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432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>
              <a:defRPr/>
            </a:pPr>
            <a:r>
              <a:rPr lang="fr-FR"/>
              <a:t>6 September 2022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1953" y="5479029"/>
            <a:ext cx="3384735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en-US"/>
              <a:t>Sustainable HEP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0190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pPr>
              <a:defRPr/>
            </a:pPr>
            <a:fld id="{44C57B0D-3BCA-4940-A236-92724470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5pPr>
      <a:lvl6pPr marL="534504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6pPr>
      <a:lvl7pPr marL="106900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7pPr>
      <a:lvl8pPr marL="1603515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8pPr>
      <a:lvl9pPr marL="213801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Char char="•"/>
        <a:defRPr sz="37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Char char="–"/>
        <a:defRPr sz="3300">
          <a:solidFill>
            <a:schemeClr val="tx1"/>
          </a:solidFill>
          <a:latin typeface="+mn-lt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939776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474281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4008786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543290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rxiv.org/abs/2208.10466" TargetMode="Externa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electricitymaps.com/map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86CB7-BF9B-654D-97A5-51D749EF0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The carbon footprint of proposed </a:t>
            </a:r>
            <a:r>
              <a:rPr lang="en-GB" sz="3200" dirty="0" err="1"/>
              <a:t>e</a:t>
            </a:r>
            <a:r>
              <a:rPr lang="en-GB" sz="3200" baseline="30000" dirty="0" err="1">
                <a:latin typeface="Symbol" pitchFamily="2" charset="2"/>
              </a:rPr>
              <a:t>+</a:t>
            </a:r>
            <a:r>
              <a:rPr lang="en-GB" sz="3200" dirty="0" err="1"/>
              <a:t>e</a:t>
            </a:r>
            <a:r>
              <a:rPr lang="en-GB" sz="3200" baseline="30000" dirty="0">
                <a:latin typeface="Symbol" pitchFamily="2" charset="2"/>
              </a:rPr>
              <a:t>-</a:t>
            </a:r>
            <a:r>
              <a:rPr lang="en-GB" sz="3200" dirty="0"/>
              <a:t> Higgs factories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F70CB-5908-4E4D-B611-6EAAB75A1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87" y="802217"/>
            <a:ext cx="6740631" cy="4718594"/>
          </a:xfrm>
        </p:spPr>
        <p:txBody>
          <a:bodyPr/>
          <a:lstStyle/>
          <a:p>
            <a:r>
              <a:rPr lang="en-GB" dirty="0"/>
              <a:t>Presentation based on </a:t>
            </a:r>
            <a:r>
              <a:rPr lang="en-GB" dirty="0">
                <a:hlinkClick r:id="rId2"/>
              </a:rPr>
              <a:t>arXiv:2208.10466</a:t>
            </a:r>
            <a:endParaRPr lang="en-GB" dirty="0"/>
          </a:p>
          <a:p>
            <a:pPr lvl="1"/>
            <a:r>
              <a:rPr lang="en-GB" dirty="0"/>
              <a:t>In the context of the FCC Feasibility Study </a:t>
            </a:r>
          </a:p>
          <a:p>
            <a:pPr lvl="2"/>
            <a:r>
              <a:rPr lang="en-GB" dirty="0"/>
              <a:t>Contributed White Paper to Snowmass’21</a:t>
            </a:r>
          </a:p>
          <a:p>
            <a:pPr lvl="4"/>
            <a:endParaRPr lang="en-GB" sz="700" dirty="0"/>
          </a:p>
          <a:p>
            <a:r>
              <a:rPr lang="en-GB" dirty="0"/>
              <a:t>Motivations</a:t>
            </a:r>
          </a:p>
          <a:p>
            <a:pPr lvl="1"/>
            <a:r>
              <a:rPr lang="en-GB" dirty="0"/>
              <a:t>We entered times of measurable climate change</a:t>
            </a:r>
          </a:p>
          <a:p>
            <a:pPr lvl="2"/>
            <a:r>
              <a:rPr lang="en-GB" dirty="0"/>
              <a:t>Yielding a global warming of unprecedented rapidity</a:t>
            </a:r>
          </a:p>
          <a:p>
            <a:pPr lvl="1"/>
            <a:r>
              <a:rPr lang="en-GB" dirty="0"/>
              <a:t>As a community, we must take stock of this situation </a:t>
            </a:r>
          </a:p>
          <a:p>
            <a:pPr lvl="2"/>
            <a:r>
              <a:rPr lang="en-GB" dirty="0"/>
              <a:t>And show that environmental concerns are essential</a:t>
            </a:r>
          </a:p>
          <a:p>
            <a:pPr lvl="3"/>
            <a:r>
              <a:rPr lang="en-GB" dirty="0"/>
              <a:t>E.g., in the choice of the next collider after LHC</a:t>
            </a:r>
          </a:p>
          <a:p>
            <a:pPr lvl="1"/>
            <a:r>
              <a:rPr lang="en-GB" dirty="0"/>
              <a:t>As physicists, our most important criterion is at least 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E8DAA-ABC5-F649-8957-87ACC736B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6 September 2022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B499B-3F51-A34F-AF67-0469B0730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Sustainable HEP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E22DE-8F87-C547-8270-F15DA01E0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  <p:pic>
        <p:nvPicPr>
          <p:cNvPr id="9" name="Picture 8" descr="Text, letter&#10;&#10;Description automatically generated">
            <a:extLst>
              <a:ext uri="{FF2B5EF4-FFF2-40B4-BE49-F238E27FC236}">
                <a16:creationId xmlns:a16="http://schemas.microsoft.com/office/drawing/2014/main" id="{8159D955-FB5F-AB43-9AAB-96BB39EE9B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258" y="798512"/>
            <a:ext cx="3540261" cy="47185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8565CD-1679-7943-9458-4CB1F3F43D39}"/>
              </a:ext>
            </a:extLst>
          </p:cNvPr>
          <p:cNvSpPr txBox="1"/>
          <p:nvPr/>
        </p:nvSpPr>
        <p:spPr>
          <a:xfrm>
            <a:off x="1479961" y="4187805"/>
            <a:ext cx="4931158" cy="95410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+mn-lt"/>
              </a:rPr>
              <a:t>Maximise the physics outcome</a:t>
            </a:r>
          </a:p>
          <a:p>
            <a:pPr algn="ctr"/>
            <a:r>
              <a:rPr lang="en-GB" b="1" dirty="0">
                <a:solidFill>
                  <a:srgbClr val="FF0000"/>
                </a:solidFill>
                <a:latin typeface="+mn-lt"/>
              </a:rPr>
              <a:t>for a given carbon footprint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BD75C-D063-E546-8C20-2FB325F36887}"/>
              </a:ext>
            </a:extLst>
          </p:cNvPr>
          <p:cNvSpPr txBox="1"/>
          <p:nvPr/>
        </p:nvSpPr>
        <p:spPr>
          <a:xfrm>
            <a:off x="1458119" y="5141912"/>
            <a:ext cx="4986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n-lt"/>
              </a:rPr>
              <a:t>(or to minimize the carbon footprint for a given physics outcome)</a:t>
            </a:r>
          </a:p>
        </p:txBody>
      </p:sp>
    </p:spTree>
    <p:extLst>
      <p:ext uri="{BB962C8B-B14F-4D97-AF65-F5344CB8AC3E}">
        <p14:creationId xmlns:p14="http://schemas.microsoft.com/office/powerpoint/2010/main" val="1469893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1F9B7D32-BEA3-104D-919A-9F3FE59423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96719" y="1034315"/>
            <a:ext cx="4953000" cy="3537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B3ACEA-0193-7342-9920-A2AED8FF50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19" y="1034315"/>
            <a:ext cx="4953000" cy="35378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C0BD7B-4179-5246-AFCC-5DCAD130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B317A-32C5-D945-BE9F-3F305B4C7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Higgs factory energy consumption and carbon footprint per physics outcome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Suggestion: Always present our proposals not only in terms of cost and performance</a:t>
            </a:r>
          </a:p>
          <a:p>
            <a:pPr lvl="1"/>
            <a:r>
              <a:rPr lang="en-GB" dirty="0"/>
              <a:t>But also in terms of carbon footprint / physics outcome (and use it for design and decision)</a:t>
            </a:r>
          </a:p>
          <a:p>
            <a:pPr lvl="2"/>
            <a:r>
              <a:rPr lang="en-GB" sz="1800" dirty="0"/>
              <a:t>Because cost is mostly local, while carbon footprint affects everyone on the planet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A9252-F463-324E-A5C2-3001F7AE8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6 September 2022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4CD6C-D1FB-5741-98CB-1282D9E17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Sustainable HEP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0A776-9C90-0C45-B882-C126164C5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68B2C8-08B2-AA4F-92D1-29E4411435C5}"/>
              </a:ext>
            </a:extLst>
          </p:cNvPr>
          <p:cNvSpPr txBox="1"/>
          <p:nvPr/>
        </p:nvSpPr>
        <p:spPr>
          <a:xfrm>
            <a:off x="4201319" y="4325951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4IPs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07E2B4-0702-F940-9A5B-F0B03D7A5EFC}"/>
              </a:ext>
            </a:extLst>
          </p:cNvPr>
          <p:cNvSpPr txBox="1"/>
          <p:nvPr/>
        </p:nvSpPr>
        <p:spPr>
          <a:xfrm>
            <a:off x="3439319" y="4325951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2IPs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23DA45-0BC8-2049-A210-B867D2292039}"/>
              </a:ext>
            </a:extLst>
          </p:cNvPr>
          <p:cNvSpPr txBox="1"/>
          <p:nvPr/>
        </p:nvSpPr>
        <p:spPr>
          <a:xfrm>
            <a:off x="9248175" y="4325951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4IPs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6F37E7-6F6C-A948-A62F-5A53F5604630}"/>
              </a:ext>
            </a:extLst>
          </p:cNvPr>
          <p:cNvSpPr txBox="1"/>
          <p:nvPr/>
        </p:nvSpPr>
        <p:spPr>
          <a:xfrm>
            <a:off x="8562375" y="4325951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2IPs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F30E1B-E1FB-AC4C-BF79-7B70E4CF550A}"/>
              </a:ext>
            </a:extLst>
          </p:cNvPr>
          <p:cNvSpPr txBox="1"/>
          <p:nvPr/>
        </p:nvSpPr>
        <p:spPr>
          <a:xfrm>
            <a:off x="6394253" y="3733972"/>
            <a:ext cx="429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0.8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B9F515-08D5-F540-B101-5A0C2E514AB4}"/>
              </a:ext>
            </a:extLst>
          </p:cNvPr>
          <p:cNvSpPr txBox="1"/>
          <p:nvPr/>
        </p:nvSpPr>
        <p:spPr>
          <a:xfrm>
            <a:off x="7096919" y="1524172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+mn-lt"/>
              </a:rPr>
              <a:t>9.4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206DC5-0C0C-364E-AF13-96FCB4BC8324}"/>
              </a:ext>
            </a:extLst>
          </p:cNvPr>
          <p:cNvSpPr txBox="1"/>
          <p:nvPr/>
        </p:nvSpPr>
        <p:spPr>
          <a:xfrm>
            <a:off x="7809993" y="2054595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6.8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0453F9-1BA6-D145-A32D-61EC314085DB}"/>
              </a:ext>
            </a:extLst>
          </p:cNvPr>
          <p:cNvSpPr txBox="1"/>
          <p:nvPr/>
        </p:nvSpPr>
        <p:spPr>
          <a:xfrm>
            <a:off x="8544719" y="32767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2.2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233E66-22E3-AC4B-965A-66BAC784831E}"/>
              </a:ext>
            </a:extLst>
          </p:cNvPr>
          <p:cNvSpPr txBox="1"/>
          <p:nvPr/>
        </p:nvSpPr>
        <p:spPr>
          <a:xfrm>
            <a:off x="9230519" y="3883395"/>
            <a:ext cx="450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16A117"/>
                </a:solidFill>
                <a:latin typeface="+mn-lt"/>
              </a:rPr>
              <a:t>0.1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F1760E-F640-EF4F-9A69-292E06BB3147}"/>
              </a:ext>
            </a:extLst>
          </p:cNvPr>
          <p:cNvSpPr txBox="1"/>
          <p:nvPr/>
        </p:nvSpPr>
        <p:spPr>
          <a:xfrm>
            <a:off x="9306719" y="1447972"/>
            <a:ext cx="661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Today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1BD269-0B80-1246-BFD7-FD6A18505E81}"/>
              </a:ext>
            </a:extLst>
          </p:cNvPr>
          <p:cNvSpPr txBox="1"/>
          <p:nvPr/>
        </p:nvSpPr>
        <p:spPr>
          <a:xfrm>
            <a:off x="1293663" y="187251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14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5A3CF1-31A4-D142-9B8C-7210EE2F114D}"/>
              </a:ext>
            </a:extLst>
          </p:cNvPr>
          <p:cNvSpPr txBox="1"/>
          <p:nvPr/>
        </p:nvSpPr>
        <p:spPr>
          <a:xfrm>
            <a:off x="2042071" y="1488538"/>
            <a:ext cx="357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17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834FD1-08C3-C24C-8A16-D16AA9002A28}"/>
              </a:ext>
            </a:extLst>
          </p:cNvPr>
          <p:cNvSpPr txBox="1"/>
          <p:nvPr/>
        </p:nvSpPr>
        <p:spPr>
          <a:xfrm>
            <a:off x="2727871" y="1567715"/>
            <a:ext cx="372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+mn-lt"/>
              </a:rPr>
              <a:t>18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2AA688-B3BB-B047-BA03-E74C37ACD693}"/>
              </a:ext>
            </a:extLst>
          </p:cNvPr>
          <p:cNvSpPr txBox="1"/>
          <p:nvPr/>
        </p:nvSpPr>
        <p:spPr>
          <a:xfrm>
            <a:off x="3437201" y="3317338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4.1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D13000-E6DB-CE48-8B28-8A1D0594202B}"/>
              </a:ext>
            </a:extLst>
          </p:cNvPr>
          <p:cNvSpPr txBox="1"/>
          <p:nvPr/>
        </p:nvSpPr>
        <p:spPr>
          <a:xfrm>
            <a:off x="4136363" y="3594338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16A117"/>
                </a:solidFill>
                <a:latin typeface="+mn-lt"/>
              </a:rPr>
              <a:t>1.7</a:t>
            </a:r>
          </a:p>
        </p:txBody>
      </p:sp>
    </p:spTree>
    <p:extLst>
      <p:ext uri="{BB962C8B-B14F-4D97-AF65-F5344CB8AC3E}">
        <p14:creationId xmlns:p14="http://schemas.microsoft.com/office/powerpoint/2010/main" val="164284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24102-4C7A-6B43-BC4C-ACCFFFC6B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HEP strategy after ESU 2020 and Snowmass’21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DA5FE-46A8-8C47-85E9-4058481A9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European Strategy Update (January 2020)</a:t>
            </a:r>
          </a:p>
          <a:p>
            <a:pPr lvl="1"/>
            <a:r>
              <a:rPr lang="en-GB" dirty="0"/>
              <a:t>The highest priority next collider is </a:t>
            </a:r>
            <a:r>
              <a:rPr lang="en-GB" dirty="0">
                <a:solidFill>
                  <a:srgbClr val="CC0099"/>
                </a:solidFill>
              </a:rPr>
              <a:t>an </a:t>
            </a:r>
            <a:r>
              <a:rPr lang="en-GB" dirty="0" err="1">
                <a:solidFill>
                  <a:srgbClr val="CC0099"/>
                </a:solidFill>
              </a:rPr>
              <a:t>e</a:t>
            </a:r>
            <a:r>
              <a:rPr lang="en-GB" baseline="30000" dirty="0" err="1">
                <a:solidFill>
                  <a:srgbClr val="CC0099"/>
                </a:solidFill>
                <a:latin typeface="Symbol" pitchFamily="2" charset="2"/>
              </a:rPr>
              <a:t>+</a:t>
            </a:r>
            <a:r>
              <a:rPr lang="en-GB" dirty="0" err="1">
                <a:solidFill>
                  <a:srgbClr val="CC0099"/>
                </a:solidFill>
              </a:rPr>
              <a:t>e</a:t>
            </a:r>
            <a:r>
              <a:rPr lang="en-GB" baseline="30000" dirty="0">
                <a:solidFill>
                  <a:srgbClr val="CC0099"/>
                </a:solidFill>
                <a:latin typeface="Symbol" pitchFamily="2" charset="2"/>
              </a:rPr>
              <a:t>-</a:t>
            </a:r>
            <a:r>
              <a:rPr lang="en-GB" dirty="0">
                <a:solidFill>
                  <a:srgbClr val="CC0099"/>
                </a:solidFill>
              </a:rPr>
              <a:t> Higgs factory</a:t>
            </a:r>
          </a:p>
          <a:p>
            <a:pPr lvl="2"/>
            <a:r>
              <a:rPr lang="en-GB" dirty="0"/>
              <a:t>Followed by a hadron collider with the highest achievable centre-of-mass energy</a:t>
            </a:r>
          </a:p>
          <a:p>
            <a:pPr lvl="1"/>
            <a:r>
              <a:rPr lang="en-GB" dirty="0"/>
              <a:t>Vision endorsed by CERN Council in June 2020</a:t>
            </a:r>
          </a:p>
          <a:p>
            <a:pPr lvl="2"/>
            <a:r>
              <a:rPr lang="en-GB" dirty="0"/>
              <a:t>FCC technical and financial Feasibility Study approved and funded in June 2021</a:t>
            </a:r>
          </a:p>
          <a:p>
            <a:pPr lvl="3"/>
            <a:r>
              <a:rPr lang="en-GB" dirty="0"/>
              <a:t>With focus on the first step, i.e., the tunnel and the FCC-</a:t>
            </a:r>
            <a:r>
              <a:rPr lang="en-GB" dirty="0" err="1"/>
              <a:t>ee</a:t>
            </a:r>
            <a:r>
              <a:rPr lang="en-GB" dirty="0"/>
              <a:t> (which includes an </a:t>
            </a:r>
            <a:r>
              <a:rPr lang="en-GB" dirty="0" err="1"/>
              <a:t>e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/>
              <a:t>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/>
              <a:t> Higgs factory)</a:t>
            </a:r>
          </a:p>
          <a:p>
            <a:pPr lvl="4"/>
            <a:endParaRPr lang="en-GB" dirty="0"/>
          </a:p>
          <a:p>
            <a:r>
              <a:rPr lang="en-GB" dirty="0"/>
              <a:t>Energy Frontier vision at the Snowmass’21 final community meeting (July 2022)</a:t>
            </a:r>
          </a:p>
          <a:p>
            <a:pPr lvl="1"/>
            <a:r>
              <a:rPr lang="en-GB" dirty="0"/>
              <a:t>Immediate future: HL-LHC</a:t>
            </a:r>
          </a:p>
          <a:p>
            <a:pPr lvl="1"/>
            <a:r>
              <a:rPr lang="en-GB" dirty="0"/>
              <a:t>Intermediate future: </a:t>
            </a:r>
            <a:r>
              <a:rPr lang="en-GB" dirty="0">
                <a:solidFill>
                  <a:srgbClr val="CC0099"/>
                </a:solidFill>
              </a:rPr>
              <a:t>an </a:t>
            </a:r>
            <a:r>
              <a:rPr lang="en-GB" dirty="0" err="1">
                <a:solidFill>
                  <a:srgbClr val="CC0099"/>
                </a:solidFill>
              </a:rPr>
              <a:t>e</a:t>
            </a:r>
            <a:r>
              <a:rPr lang="en-GB" baseline="30000" dirty="0" err="1">
                <a:solidFill>
                  <a:srgbClr val="CC0099"/>
                </a:solidFill>
                <a:latin typeface="Symbol" pitchFamily="2" charset="2"/>
              </a:rPr>
              <a:t>+</a:t>
            </a:r>
            <a:r>
              <a:rPr lang="en-GB" dirty="0" err="1">
                <a:solidFill>
                  <a:srgbClr val="CC0099"/>
                </a:solidFill>
              </a:rPr>
              <a:t>e</a:t>
            </a:r>
            <a:r>
              <a:rPr lang="en-GB" baseline="30000" dirty="0">
                <a:solidFill>
                  <a:srgbClr val="CC0099"/>
                </a:solidFill>
                <a:latin typeface="Symbol" pitchFamily="2" charset="2"/>
              </a:rPr>
              <a:t>-</a:t>
            </a:r>
            <a:r>
              <a:rPr lang="en-GB" dirty="0">
                <a:solidFill>
                  <a:srgbClr val="CC0099"/>
                </a:solidFill>
              </a:rPr>
              <a:t> Higgs factory</a:t>
            </a:r>
            <a:r>
              <a:rPr lang="en-GB" dirty="0"/>
              <a:t>, based on</a:t>
            </a:r>
          </a:p>
          <a:p>
            <a:pPr lvl="2"/>
            <a:r>
              <a:rPr lang="en-GB" dirty="0"/>
              <a:t>Either a linear collider (ILC in Japan, C</a:t>
            </a:r>
            <a:r>
              <a:rPr lang="en-GB" baseline="30000" dirty="0"/>
              <a:t>3</a:t>
            </a:r>
            <a:r>
              <a:rPr lang="en-GB" dirty="0"/>
              <a:t> in the US, CLIC at CERN)</a:t>
            </a:r>
          </a:p>
          <a:p>
            <a:pPr lvl="2"/>
            <a:r>
              <a:rPr lang="en-GB" dirty="0"/>
              <a:t>Or a circular collider (CEPC in China, FCC-</a:t>
            </a:r>
            <a:r>
              <a:rPr lang="en-GB" dirty="0" err="1"/>
              <a:t>ee</a:t>
            </a:r>
            <a:r>
              <a:rPr lang="en-GB" dirty="0"/>
              <a:t> at CERN)</a:t>
            </a:r>
          </a:p>
          <a:p>
            <a:pPr lvl="1"/>
            <a:r>
              <a:rPr lang="en-GB" dirty="0"/>
              <a:t>Long-term future: a multi-</a:t>
            </a:r>
            <a:r>
              <a:rPr lang="en-GB" dirty="0" err="1"/>
              <a:t>TeV</a:t>
            </a:r>
            <a:r>
              <a:rPr lang="en-GB" dirty="0"/>
              <a:t> (</a:t>
            </a:r>
            <a:r>
              <a:rPr lang="en-GB" dirty="0">
                <a:latin typeface="Symbol" pitchFamily="2" charset="2"/>
              </a:rPr>
              <a:t>mm</a:t>
            </a:r>
            <a:r>
              <a:rPr lang="en-GB" dirty="0"/>
              <a:t> and/or pp) collider</a:t>
            </a:r>
          </a:p>
          <a:p>
            <a:pPr lvl="4"/>
            <a:endParaRPr lang="en-GB" dirty="0"/>
          </a:p>
          <a:p>
            <a:r>
              <a:rPr lang="en-GB" dirty="0"/>
              <a:t>What is the carbon footprint of these Higgs factories for the same physics outcome?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94DA0-F2CD-3142-ABEB-1E3FD6BE3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6 September 2022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5579F-7251-0C44-9E31-5E09CA48A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Sustainable HEP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AC3A0-B71D-E944-A796-110ABA751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E3B4BC-7A75-634D-9188-9B2C664FECAB}"/>
              </a:ext>
            </a:extLst>
          </p:cNvPr>
          <p:cNvSpPr txBox="1"/>
          <p:nvPr/>
        </p:nvSpPr>
        <p:spPr>
          <a:xfrm>
            <a:off x="7554119" y="4009092"/>
            <a:ext cx="2849434" cy="523220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latin typeface="+mn-lt"/>
              </a:rPr>
              <a:t>“Similar physics outcome”</a:t>
            </a:r>
          </a:p>
          <a:p>
            <a:pPr algn="ctr"/>
            <a:r>
              <a:rPr lang="en-GB" sz="1200" b="1" dirty="0">
                <a:latin typeface="+mn-lt"/>
              </a:rPr>
              <a:t>(according to ESU’20 and Snowmass’21) </a:t>
            </a:r>
          </a:p>
        </p:txBody>
      </p:sp>
    </p:spTree>
    <p:extLst>
      <p:ext uri="{BB962C8B-B14F-4D97-AF65-F5344CB8AC3E}">
        <p14:creationId xmlns:p14="http://schemas.microsoft.com/office/powerpoint/2010/main" val="1609538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42FFE42-84A7-2A4A-9467-DD1A471484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319" y="1375455"/>
            <a:ext cx="4953000" cy="35378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7837D2-83EA-7B45-832F-D31755747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you are usually shown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575F-5EEE-1F4F-A47B-935909DA3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power consumption of each collider (in MW) while in operation</a:t>
            </a:r>
          </a:p>
          <a:p>
            <a:pPr lvl="1"/>
            <a:r>
              <a:rPr lang="en-GB" dirty="0"/>
              <a:t>Higgs factories displayed in the plot (as suggested by Snowmass’21)</a:t>
            </a:r>
          </a:p>
          <a:p>
            <a:pPr lvl="2"/>
            <a:r>
              <a:rPr lang="en-GB" dirty="0"/>
              <a:t>CLIC @ √s = 380 GeV</a:t>
            </a:r>
          </a:p>
          <a:p>
            <a:pPr lvl="2"/>
            <a:r>
              <a:rPr lang="en-GB" dirty="0"/>
              <a:t>ILC @ √s = 250 GeV</a:t>
            </a:r>
          </a:p>
          <a:p>
            <a:pPr lvl="2"/>
            <a:r>
              <a:rPr lang="en-GB" dirty="0"/>
              <a:t>C</a:t>
            </a:r>
            <a:r>
              <a:rPr lang="en-GB" baseline="30000" dirty="0"/>
              <a:t>3</a:t>
            </a:r>
            <a:r>
              <a:rPr lang="en-GB" dirty="0"/>
              <a:t> @ √s = 250 GeV</a:t>
            </a:r>
          </a:p>
          <a:p>
            <a:pPr lvl="2"/>
            <a:r>
              <a:rPr lang="en-GB" dirty="0"/>
              <a:t>CEPC @ √s = 240 GeV</a:t>
            </a:r>
          </a:p>
          <a:p>
            <a:pPr lvl="2"/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@ √s = 240 GeV </a:t>
            </a:r>
          </a:p>
          <a:p>
            <a:pPr lvl="4"/>
            <a:endParaRPr lang="en-GB" sz="1050" dirty="0"/>
          </a:p>
          <a:p>
            <a:pPr lvl="1"/>
            <a:r>
              <a:rPr lang="en-GB" dirty="0"/>
              <a:t>Conclusion often drawn from the plot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4"/>
            <a:endParaRPr lang="en-GB" dirty="0"/>
          </a:p>
          <a:p>
            <a:pPr marL="2138019" lvl="4" indent="0"/>
            <a:endParaRPr lang="en-GB" dirty="0"/>
          </a:p>
          <a:p>
            <a:pPr lvl="4"/>
            <a:endParaRPr lang="en-GB" sz="1050" dirty="0"/>
          </a:p>
          <a:p>
            <a:pPr lvl="1"/>
            <a:r>
              <a:rPr lang="en-GB" dirty="0"/>
              <a:t>True (even if linear colliders are also meant to operate at higher √s, with larger power) </a:t>
            </a:r>
          </a:p>
          <a:p>
            <a:pPr lvl="2"/>
            <a:r>
              <a:rPr lang="en-GB" sz="1800" dirty="0"/>
              <a:t>The power in operation is, however, only weakly linked to the collider carbon footprint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CD420-3ABB-AB46-8D96-202A1562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6 September 2022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85F63-2594-9F4C-A97F-AC8233FF8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Sustainable HEP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42BC5-ABE3-1547-8386-A68143F77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07A3E7-F46E-3D48-BDE8-9017DA10725E}"/>
              </a:ext>
            </a:extLst>
          </p:cNvPr>
          <p:cNvSpPr txBox="1"/>
          <p:nvPr/>
        </p:nvSpPr>
        <p:spPr>
          <a:xfrm>
            <a:off x="1073713" y="3617912"/>
            <a:ext cx="4423006" cy="707886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rgbClr val="CC0099"/>
                </a:solidFill>
                <a:latin typeface="+mn-lt"/>
              </a:rPr>
              <a:t>Linear colliders are less energy-hungry</a:t>
            </a:r>
          </a:p>
          <a:p>
            <a:pPr algn="ctr"/>
            <a:r>
              <a:rPr lang="en-GB" sz="2000" b="1" dirty="0">
                <a:solidFill>
                  <a:srgbClr val="CC0099"/>
                </a:solidFill>
                <a:latin typeface="+mn-lt"/>
              </a:rPr>
              <a:t>than circular colliders</a:t>
            </a:r>
          </a:p>
        </p:txBody>
      </p:sp>
    </p:spTree>
    <p:extLst>
      <p:ext uri="{BB962C8B-B14F-4D97-AF65-F5344CB8AC3E}">
        <p14:creationId xmlns:p14="http://schemas.microsoft.com/office/powerpoint/2010/main" val="304210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7BA13C9-7089-5E4E-AB7C-43CE90A32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31" y="2170112"/>
            <a:ext cx="5836588" cy="15177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9DC408-6753-CF49-954E-5558DC798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319" y="1375454"/>
            <a:ext cx="4953000" cy="35378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5F2273-C58D-5A45-9B6D-92FEB25DD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you are less often shown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70923-7234-EE4F-8017-12A8EBE02C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annual energy consumption  depends on WHEN the power is used</a:t>
            </a:r>
          </a:p>
          <a:p>
            <a:pPr lvl="1"/>
            <a:r>
              <a:rPr lang="en-GB" dirty="0"/>
              <a:t>Integrated luminosity projections based on significantly different assumptions</a:t>
            </a:r>
          </a:p>
          <a:p>
            <a:pPr lvl="2"/>
            <a:endParaRPr lang="en-GB" dirty="0"/>
          </a:p>
          <a:p>
            <a:pPr lvl="2"/>
            <a:r>
              <a:rPr lang="en-GB" sz="1800" dirty="0"/>
              <a:t>Much longer physics runs for ILC/C</a:t>
            </a:r>
            <a:r>
              <a:rPr lang="en-GB" sz="1800" baseline="30000" dirty="0"/>
              <a:t>3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marL="2138019" lvl="4" indent="0"/>
            <a:endParaRPr lang="en-GB" sz="1050" dirty="0"/>
          </a:p>
          <a:p>
            <a:pPr lvl="1"/>
            <a:r>
              <a:rPr lang="en-GB" dirty="0"/>
              <a:t>Less physics days give much flexibility</a:t>
            </a:r>
          </a:p>
          <a:p>
            <a:pPr lvl="2"/>
            <a:r>
              <a:rPr lang="en-GB" dirty="0"/>
              <a:t>To run only when electricity is available</a:t>
            </a:r>
          </a:p>
          <a:p>
            <a:pPr lvl="2"/>
            <a:r>
              <a:rPr lang="en-GB" dirty="0"/>
              <a:t>To run only when electricity is carbon-free</a:t>
            </a:r>
          </a:p>
          <a:p>
            <a:pPr lvl="4"/>
            <a:endParaRPr lang="en-GB" dirty="0"/>
          </a:p>
          <a:p>
            <a:pPr lvl="1"/>
            <a:r>
              <a:rPr lang="en-GB" dirty="0"/>
              <a:t>Less physics days also reduce proportionally the annual energy consumption</a:t>
            </a:r>
          </a:p>
          <a:p>
            <a:pPr lvl="2"/>
            <a:r>
              <a:rPr lang="en-GB" dirty="0"/>
              <a:t>The annual energy consumption is, however, only weakly related to the collider carbon footprint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27613-4B5D-D44A-A010-16EA76207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6 September 2022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0A5B0-8200-B94D-8B38-7D678ED1C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Sustainable HEP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82918-064F-2944-AD48-D6A957B25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84212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1153DCA-D691-BB4B-86D5-E3548405E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319" y="1375455"/>
            <a:ext cx="4953000" cy="35378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2E6DAB-3DCE-1740-997E-C47B05512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you are rarely reminded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CAFB57-E5DD-0449-AFFD-760D8E93D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Higgs factory physics outcome is 100% correlated to the number of Higgs produced</a:t>
            </a:r>
          </a:p>
          <a:p>
            <a:pPr marL="2071206" lvl="4" indent="0"/>
            <a:endParaRPr lang="en-GB" sz="800" dirty="0"/>
          </a:p>
          <a:p>
            <a:r>
              <a:rPr lang="en-GB" dirty="0"/>
              <a:t>Circular colliders have a clear advantage here</a:t>
            </a:r>
          </a:p>
          <a:p>
            <a:pPr lvl="1"/>
            <a:r>
              <a:rPr lang="en-GB" dirty="0"/>
              <a:t>Allow for a much larger collision rate  </a:t>
            </a:r>
          </a:p>
          <a:p>
            <a:pPr lvl="2"/>
            <a:r>
              <a:rPr lang="en-GB" dirty="0"/>
              <a:t>Beams are not lost at each crossing</a:t>
            </a:r>
          </a:p>
          <a:p>
            <a:pPr lvl="1"/>
            <a:r>
              <a:rPr lang="en-GB" dirty="0"/>
              <a:t>Can operate four detectors simultaneously</a:t>
            </a:r>
          </a:p>
          <a:p>
            <a:pPr lvl="2"/>
            <a:r>
              <a:rPr lang="en-GB" dirty="0"/>
              <a:t>~550,000 Higgs/year with FCC-ee</a:t>
            </a:r>
            <a:r>
              <a:rPr lang="en-GB" baseline="-25000" dirty="0"/>
              <a:t>240</a:t>
            </a:r>
          </a:p>
          <a:p>
            <a:pPr lvl="2"/>
            <a:r>
              <a:rPr lang="en-GB" dirty="0"/>
              <a:t>~   50,000 Higgs/year with ILC</a:t>
            </a:r>
            <a:r>
              <a:rPr lang="en-GB" baseline="-25000" dirty="0"/>
              <a:t>250</a:t>
            </a:r>
          </a:p>
          <a:p>
            <a:pPr lvl="2"/>
            <a:r>
              <a:rPr lang="en-GB" dirty="0"/>
              <a:t>~   30,000 Higgs/year with CLIC</a:t>
            </a:r>
            <a:r>
              <a:rPr lang="en-GB" baseline="-25000" dirty="0"/>
              <a:t>380</a:t>
            </a:r>
          </a:p>
          <a:p>
            <a:pPr lvl="4"/>
            <a:endParaRPr lang="en-GB" sz="800" dirty="0"/>
          </a:p>
          <a:p>
            <a:r>
              <a:rPr lang="en-GB" dirty="0"/>
              <a:t>If desired physics outcome requires 1M Higgs</a:t>
            </a:r>
          </a:p>
          <a:p>
            <a:pPr lvl="1"/>
            <a:r>
              <a:rPr lang="en-GB" dirty="0"/>
              <a:t>Less than two years for FCC-</a:t>
            </a:r>
            <a:r>
              <a:rPr lang="en-GB" dirty="0" err="1"/>
              <a:t>ee</a:t>
            </a:r>
            <a:r>
              <a:rPr lang="en-GB" dirty="0"/>
              <a:t> (4 IPs)</a:t>
            </a:r>
          </a:p>
          <a:p>
            <a:pPr lvl="1"/>
            <a:r>
              <a:rPr lang="en-GB" dirty="0"/>
              <a:t>Up to 20/30 years for ILC and CLIC</a:t>
            </a:r>
          </a:p>
          <a:p>
            <a:pPr lvl="4"/>
            <a:endParaRPr lang="en-GB" sz="800" dirty="0"/>
          </a:p>
          <a:p>
            <a:r>
              <a:rPr lang="en-GB" dirty="0"/>
              <a:t>Energy consumption / Higgs produced (or per physics outcome) is the proper estimator</a:t>
            </a:r>
          </a:p>
          <a:p>
            <a:pPr lvl="1"/>
            <a:r>
              <a:rPr lang="en-GB" dirty="0"/>
              <a:t>Circular colliders  are much less energy-hungry than linear colliders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0E169-0884-9F4C-8352-D135C4355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6 September 2022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879F3-F03B-CE49-8300-FD0CC7221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Sustainable HEP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CAE0F-C928-3E4B-AEA2-BEAF694A0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DF20A0-3584-0448-A61C-FA25401A120E}"/>
              </a:ext>
            </a:extLst>
          </p:cNvPr>
          <p:cNvSpPr txBox="1"/>
          <p:nvPr/>
        </p:nvSpPr>
        <p:spPr>
          <a:xfrm>
            <a:off x="9535319" y="4667091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4IPs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598C2F-170A-474B-A4F6-A3A883098337}"/>
              </a:ext>
            </a:extLst>
          </p:cNvPr>
          <p:cNvSpPr txBox="1"/>
          <p:nvPr/>
        </p:nvSpPr>
        <p:spPr>
          <a:xfrm>
            <a:off x="8773319" y="4667091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2IPs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67DD4E-7CEF-E04A-B096-6A82DD0493A0}"/>
              </a:ext>
            </a:extLst>
          </p:cNvPr>
          <p:cNvSpPr txBox="1"/>
          <p:nvPr/>
        </p:nvSpPr>
        <p:spPr>
          <a:xfrm>
            <a:off x="6653311" y="224631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14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F71EDA-13EA-BD4F-91E7-AA5181B57752}"/>
              </a:ext>
            </a:extLst>
          </p:cNvPr>
          <p:cNvSpPr txBox="1"/>
          <p:nvPr/>
        </p:nvSpPr>
        <p:spPr>
          <a:xfrm>
            <a:off x="7401719" y="1786135"/>
            <a:ext cx="357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17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F5370D-F118-3A47-B207-22CBB1B93DFF}"/>
              </a:ext>
            </a:extLst>
          </p:cNvPr>
          <p:cNvSpPr txBox="1"/>
          <p:nvPr/>
        </p:nvSpPr>
        <p:spPr>
          <a:xfrm>
            <a:off x="8087519" y="1938535"/>
            <a:ext cx="372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+mn-lt"/>
              </a:rPr>
              <a:t>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2A1EC9-886C-264C-AE66-99810FD11224}"/>
              </a:ext>
            </a:extLst>
          </p:cNvPr>
          <p:cNvSpPr txBox="1"/>
          <p:nvPr/>
        </p:nvSpPr>
        <p:spPr>
          <a:xfrm>
            <a:off x="8796849" y="3614935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4.1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72D9CE-0CDD-364A-911D-E149327C4587}"/>
              </a:ext>
            </a:extLst>
          </p:cNvPr>
          <p:cNvSpPr txBox="1"/>
          <p:nvPr/>
        </p:nvSpPr>
        <p:spPr>
          <a:xfrm>
            <a:off x="9496011" y="3965158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16A117"/>
                </a:solidFill>
                <a:latin typeface="+mn-lt"/>
              </a:rPr>
              <a:t>1.7</a:t>
            </a:r>
          </a:p>
        </p:txBody>
      </p:sp>
    </p:spTree>
    <p:extLst>
      <p:ext uri="{BB962C8B-B14F-4D97-AF65-F5344CB8AC3E}">
        <p14:creationId xmlns:p14="http://schemas.microsoft.com/office/powerpoint/2010/main" val="2369931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401C1-D3DA-4F48-8879-B9B0950B5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Apparte</a:t>
            </a:r>
            <a:r>
              <a:rPr lang="en-GB" dirty="0"/>
              <a:t>: Is this a lot of energy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A8317-5546-6F44-AFFB-3868D03FA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Yes, 1 </a:t>
            </a:r>
            <a:r>
              <a:rPr lang="en-GB" dirty="0" err="1"/>
              <a:t>TWh</a:t>
            </a:r>
            <a:r>
              <a:rPr lang="en-GB" dirty="0"/>
              <a:t> per year is significant energy consumption</a:t>
            </a:r>
          </a:p>
          <a:p>
            <a:pPr lvl="1"/>
            <a:r>
              <a:rPr lang="en-GB" dirty="0"/>
              <a:t>But there is real value for mankind to do research as we do</a:t>
            </a:r>
          </a:p>
          <a:p>
            <a:pPr lvl="2"/>
            <a:r>
              <a:rPr lang="en-GB" dirty="0"/>
              <a:t>It is all the more important to maximise the corresponding physics outcome !</a:t>
            </a:r>
          </a:p>
          <a:p>
            <a:pPr lvl="4"/>
            <a:endParaRPr lang="en-GB" dirty="0"/>
          </a:p>
          <a:p>
            <a:pPr lvl="1"/>
            <a:r>
              <a:rPr lang="en-GB" dirty="0"/>
              <a:t>Compared with other energy consumption / production per year</a:t>
            </a:r>
          </a:p>
          <a:p>
            <a:pPr lvl="2"/>
            <a:r>
              <a:rPr lang="en-GB" dirty="0"/>
              <a:t>CERN : 1.3 </a:t>
            </a:r>
            <a:r>
              <a:rPr lang="en-GB" dirty="0" err="1"/>
              <a:t>TWh</a:t>
            </a:r>
            <a:endParaRPr lang="en-GB" dirty="0"/>
          </a:p>
          <a:p>
            <a:pPr lvl="2"/>
            <a:r>
              <a:rPr lang="en-GB" dirty="0"/>
              <a:t>Geneva in 2019: 2.8 </a:t>
            </a:r>
            <a:r>
              <a:rPr lang="en-GB" dirty="0" err="1"/>
              <a:t>TWh</a:t>
            </a:r>
            <a:endParaRPr lang="en-GB" dirty="0"/>
          </a:p>
          <a:p>
            <a:pPr lvl="2"/>
            <a:r>
              <a:rPr lang="en-GB" dirty="0"/>
              <a:t>Dam in </a:t>
            </a:r>
            <a:r>
              <a:rPr lang="en-GB" dirty="0" err="1"/>
              <a:t>Verbois</a:t>
            </a:r>
            <a:r>
              <a:rPr lang="en-GB" dirty="0"/>
              <a:t>: 0.5 </a:t>
            </a:r>
            <a:r>
              <a:rPr lang="en-GB" dirty="0" err="1"/>
              <a:t>TWh</a:t>
            </a:r>
            <a:r>
              <a:rPr lang="en-GB" dirty="0"/>
              <a:t> ; Dam in </a:t>
            </a:r>
            <a:r>
              <a:rPr lang="en-GB" dirty="0" err="1"/>
              <a:t>Génissiat</a:t>
            </a:r>
            <a:r>
              <a:rPr lang="en-GB" dirty="0"/>
              <a:t>: 1.7 </a:t>
            </a:r>
            <a:r>
              <a:rPr lang="en-GB" dirty="0" err="1"/>
              <a:t>TWh</a:t>
            </a:r>
            <a:endParaRPr lang="en-GB" dirty="0"/>
          </a:p>
          <a:p>
            <a:pPr lvl="2"/>
            <a:r>
              <a:rPr lang="en-GB" dirty="0"/>
              <a:t>Nuclear plant in </a:t>
            </a:r>
            <a:r>
              <a:rPr lang="en-GB" dirty="0" err="1"/>
              <a:t>Bugey</a:t>
            </a:r>
            <a:r>
              <a:rPr lang="en-GB" dirty="0"/>
              <a:t>: 25 </a:t>
            </a:r>
            <a:r>
              <a:rPr lang="en-GB" dirty="0" err="1"/>
              <a:t>TWh</a:t>
            </a:r>
            <a:endParaRPr lang="en-GB" dirty="0"/>
          </a:p>
          <a:p>
            <a:pPr lvl="2"/>
            <a:r>
              <a:rPr lang="en-GB" dirty="0"/>
              <a:t>Largest solar panel farm (45 km2): 1 </a:t>
            </a:r>
            <a:r>
              <a:rPr lang="en-GB" dirty="0" err="1"/>
              <a:t>TWh</a:t>
            </a:r>
            <a:endParaRPr lang="en-GB" dirty="0"/>
          </a:p>
          <a:p>
            <a:pPr lvl="3"/>
            <a:r>
              <a:rPr lang="en-GB" dirty="0"/>
              <a:t>Would require a 500m-wide band of solar panel along the FCC ring </a:t>
            </a:r>
          </a:p>
          <a:p>
            <a:pPr lvl="2"/>
            <a:r>
              <a:rPr lang="en-GB" dirty="0"/>
              <a:t>A 3MW wind turbine: 0.02 </a:t>
            </a:r>
            <a:r>
              <a:rPr lang="en-GB" dirty="0" err="1"/>
              <a:t>TWh</a:t>
            </a:r>
            <a:endParaRPr lang="en-GB" dirty="0"/>
          </a:p>
          <a:p>
            <a:pPr lvl="3"/>
            <a:r>
              <a:rPr lang="en-GB" dirty="0"/>
              <a:t>Would require 500 such turbines (one every 200m) along the FCC ring</a:t>
            </a:r>
          </a:p>
          <a:p>
            <a:pPr lvl="4"/>
            <a:endParaRPr lang="en-GB" dirty="0"/>
          </a:p>
          <a:p>
            <a:pPr lvl="1"/>
            <a:r>
              <a:rPr lang="en-GB" dirty="0"/>
              <a:t>Our first responsibility, as particle physicists, is to do the maximum of science</a:t>
            </a:r>
          </a:p>
          <a:p>
            <a:pPr lvl="2"/>
            <a:r>
              <a:rPr lang="en-GB" dirty="0"/>
              <a:t>For the minimum environmental impact  with the necessary energy consumption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49D7D-C270-994F-8DBC-BA1790C2E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6 September 2022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9D20B-7A44-824F-8BBC-EA3075C0C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Sustainable HEP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A330D-AFC1-1E47-BD8E-FA61993F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C7DA58-97DF-8D4A-ABD3-06966C3FEB1F}"/>
              </a:ext>
            </a:extLst>
          </p:cNvPr>
          <p:cNvSpPr txBox="1"/>
          <p:nvPr/>
        </p:nvSpPr>
        <p:spPr>
          <a:xfrm>
            <a:off x="7858919" y="3313112"/>
            <a:ext cx="2468625" cy="138499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Highly variable sources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>
                <a:latin typeface="+mn-lt"/>
              </a:rPr>
              <a:t>Require larger peak energy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>
                <a:latin typeface="+mn-lt"/>
              </a:rPr>
              <a:t>Require energy storage</a:t>
            </a:r>
          </a:p>
          <a:p>
            <a:r>
              <a:rPr lang="en-GB" sz="1400" b="1" dirty="0">
                <a:latin typeface="+mn-lt"/>
              </a:rPr>
              <a:t>to run the collider 24h a day</a:t>
            </a:r>
          </a:p>
          <a:p>
            <a:r>
              <a:rPr lang="en-GB" sz="1400" b="1" dirty="0">
                <a:latin typeface="+mn-lt"/>
              </a:rPr>
              <a:t>➝ Large investment</a:t>
            </a:r>
          </a:p>
          <a:p>
            <a:r>
              <a:rPr lang="en-GB" sz="1400" b="1" dirty="0">
                <a:latin typeface="+mn-lt"/>
              </a:rPr>
              <a:t>➝ Environmental impact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8A9E7129-8FFC-F64D-8A9E-66E898D3D9EE}"/>
              </a:ext>
            </a:extLst>
          </p:cNvPr>
          <p:cNvSpPr/>
          <p:nvPr/>
        </p:nvSpPr>
        <p:spPr bwMode="auto">
          <a:xfrm>
            <a:off x="7630318" y="3478907"/>
            <a:ext cx="152401" cy="1066800"/>
          </a:xfrm>
          <a:prstGeom prst="rightBrace">
            <a:avLst>
              <a:gd name="adj1" fmla="val 47257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824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00900-2738-CE4A-8598-FCD321804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you are never told (until today)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09CDA-CE4F-A741-877C-D78A06447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environmental impact depends on WHERE the consumed energy is produced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1F684-EF36-1B4B-84A5-1CAEC6BF3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6 September 2022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25BA9-8FA7-0442-A9DD-236BA5671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Sustainable HEP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1116B-BF6B-D84D-A0B6-91FB7539D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8B59EC-2FF9-2047-85A0-CE3206AED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19" y="1179512"/>
            <a:ext cx="8839200" cy="48017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55C433-FB60-FB40-9D09-09977E491A79}"/>
              </a:ext>
            </a:extLst>
          </p:cNvPr>
          <p:cNvSpPr txBox="1"/>
          <p:nvPr/>
        </p:nvSpPr>
        <p:spPr>
          <a:xfrm>
            <a:off x="7325519" y="3203902"/>
            <a:ext cx="4860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546g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7E8A58-8566-014E-A1F6-BDC493726F0E}"/>
              </a:ext>
            </a:extLst>
          </p:cNvPr>
          <p:cNvSpPr txBox="1"/>
          <p:nvPr/>
        </p:nvSpPr>
        <p:spPr>
          <a:xfrm>
            <a:off x="4201319" y="5367535"/>
            <a:ext cx="4937634" cy="52322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n-lt"/>
              </a:rPr>
              <a:t>Carbon intensity (g CO</a:t>
            </a:r>
            <a:r>
              <a:rPr lang="en-GB" sz="1400" baseline="-25000" dirty="0">
                <a:latin typeface="+mn-lt"/>
              </a:rPr>
              <a:t>2</a:t>
            </a:r>
            <a:r>
              <a:rPr lang="en-GB" sz="1400" dirty="0">
                <a:latin typeface="+mn-lt"/>
              </a:rPr>
              <a:t> eq. / kWh) for energy production in 2021</a:t>
            </a:r>
          </a:p>
          <a:p>
            <a:r>
              <a:rPr lang="en-GB" sz="1400" dirty="0">
                <a:latin typeface="+mn-lt"/>
              </a:rPr>
              <a:t>Source: </a:t>
            </a:r>
            <a:r>
              <a:rPr lang="en-GB" sz="1400" dirty="0">
                <a:latin typeface="+mn-lt"/>
                <a:hlinkClick r:id="rId3"/>
              </a:rPr>
              <a:t>https://app.electricitymaps.com/map</a:t>
            </a:r>
            <a:r>
              <a:rPr lang="en-GB" sz="1400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6917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CCFA18-480F-7340-894D-274118E393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9" y="1179512"/>
            <a:ext cx="4953000" cy="35378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181ED9-530B-BA4B-B4AB-9170AA1FF3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719" y="1179512"/>
            <a:ext cx="5013959" cy="35814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40196-F52E-B446-9ABD-BB1133A05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 surprise here: Higgs factories at CERN have a much smaller impact every year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6769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marL="534504" lvl="1" indent="0">
              <a:buNone/>
            </a:pPr>
            <a:endParaRPr lang="en-GB" dirty="0"/>
          </a:p>
          <a:p>
            <a:pPr lvl="1"/>
            <a:r>
              <a:rPr lang="en-GB" dirty="0"/>
              <a:t>In addition, FCC-</a:t>
            </a:r>
            <a:r>
              <a:rPr lang="en-GB" dirty="0" err="1"/>
              <a:t>ee</a:t>
            </a:r>
            <a:r>
              <a:rPr lang="en-GB" dirty="0"/>
              <a:t> produces many more Higgs bosons every year than linear colliders </a:t>
            </a:r>
          </a:p>
          <a:p>
            <a:pPr lvl="2"/>
            <a:r>
              <a:rPr lang="en-GB" dirty="0"/>
              <a:t>And therefore needs to run for a much shorter period for the same physics outcome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2A3155-C8D6-5A48-B3D5-752EAE8D6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footprint per year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D1E1C4-48B4-B545-B730-4365C5043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en-US"/>
              <a:t>6 September 2022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EC393-4C37-2347-A24D-392429897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Sustainable HEP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674A8-E46A-A04F-9CDE-749A72677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8AD791-204C-F743-BDE6-FFCDAFD14325}"/>
              </a:ext>
            </a:extLst>
          </p:cNvPr>
          <p:cNvSpPr txBox="1"/>
          <p:nvPr/>
        </p:nvSpPr>
        <p:spPr>
          <a:xfrm>
            <a:off x="6182519" y="1572180"/>
            <a:ext cx="1708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Today’s estimate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3817A0E5-464B-014D-A187-FA7BAB99D940}"/>
              </a:ext>
            </a:extLst>
          </p:cNvPr>
          <p:cNvSpPr/>
          <p:nvPr/>
        </p:nvSpPr>
        <p:spPr bwMode="auto">
          <a:xfrm>
            <a:off x="4734719" y="2855912"/>
            <a:ext cx="762000" cy="457200"/>
          </a:xfrm>
          <a:prstGeom prst="rightArrow">
            <a:avLst>
              <a:gd name="adj1" fmla="val 50000"/>
              <a:gd name="adj2" fmla="val 6732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533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DE480BA6-5AC2-DE4D-BB0D-755BACE9F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5319" y="994455"/>
            <a:ext cx="4953000" cy="3537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BC1FEE-99B9-844A-A049-E3C45A854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footprint per physics outcome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06C81-E062-9A42-9D3F-DB0B3BDE3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Today, FCC-</a:t>
            </a:r>
            <a:r>
              <a:rPr lang="en-GB" dirty="0" err="1"/>
              <a:t>ee</a:t>
            </a:r>
            <a:r>
              <a:rPr lang="en-GB" dirty="0"/>
              <a:t> would be the least disruptive it terms of environmental impact</a:t>
            </a:r>
          </a:p>
          <a:p>
            <a:pPr lvl="1"/>
            <a:r>
              <a:rPr lang="en-GB" dirty="0"/>
              <a:t>When running as a Higgs factory (√s = 240 GeV)</a:t>
            </a:r>
          </a:p>
          <a:p>
            <a:pPr lvl="2"/>
            <a:r>
              <a:rPr lang="en-GB" dirty="0"/>
              <a:t>For a given physics outcome</a:t>
            </a:r>
            <a:endParaRPr lang="en-GB" sz="900" dirty="0"/>
          </a:p>
          <a:p>
            <a:r>
              <a:rPr lang="en-GB" dirty="0"/>
              <a:t>The carbon footprint is large, even for FCC-</a:t>
            </a:r>
            <a:r>
              <a:rPr lang="en-GB" dirty="0" err="1"/>
              <a:t>ee</a:t>
            </a:r>
            <a:endParaRPr lang="en-GB" dirty="0"/>
          </a:p>
          <a:p>
            <a:pPr lvl="1"/>
            <a:r>
              <a:rPr lang="en-GB" dirty="0"/>
              <a:t>Today, all developed countries are committed</a:t>
            </a:r>
          </a:p>
          <a:p>
            <a:pPr lvl="2"/>
            <a:r>
              <a:rPr lang="en-GB" dirty="0"/>
              <a:t>To reduce carbon intensity by 40% in 10 years</a:t>
            </a:r>
          </a:p>
          <a:p>
            <a:pPr lvl="1"/>
            <a:r>
              <a:rPr lang="en-GB" dirty="0"/>
              <a:t>What can we do at CERN ?  </a:t>
            </a:r>
          </a:p>
          <a:p>
            <a:pPr lvl="2"/>
            <a:r>
              <a:rPr lang="en-GB" sz="1500" dirty="0"/>
              <a:t>Develop energy efficiency technology</a:t>
            </a:r>
          </a:p>
          <a:p>
            <a:pPr lvl="3"/>
            <a:r>
              <a:rPr lang="en-GB" dirty="0"/>
              <a:t>e.g., high-efficiency RF power sources</a:t>
            </a:r>
          </a:p>
          <a:p>
            <a:pPr lvl="2"/>
            <a:r>
              <a:rPr lang="en-GB" sz="1500" dirty="0"/>
              <a:t>Recover dissipated power (heat)</a:t>
            </a:r>
          </a:p>
          <a:p>
            <a:pPr lvl="3"/>
            <a:r>
              <a:rPr lang="en-GB" dirty="0"/>
              <a:t>To heat the neighbourhood (already with LHC)</a:t>
            </a:r>
          </a:p>
          <a:p>
            <a:pPr lvl="2"/>
            <a:r>
              <a:rPr lang="en-GB" sz="1500" dirty="0"/>
              <a:t>Think of alternative ways of energy storage</a:t>
            </a:r>
          </a:p>
          <a:p>
            <a:pPr lvl="2"/>
            <a:r>
              <a:rPr lang="en-GB" sz="1500" dirty="0"/>
              <a:t>Maximize synergies with developments towards carbon-free energy production </a:t>
            </a:r>
          </a:p>
          <a:p>
            <a:pPr lvl="3"/>
            <a:r>
              <a:rPr lang="en-GB" dirty="0"/>
              <a:t>Nuclear fusion, solar and wind energy, etc.</a:t>
            </a:r>
          </a:p>
          <a:p>
            <a:pPr lvl="2"/>
            <a:r>
              <a:rPr lang="en-GB" sz="1500" dirty="0"/>
              <a:t>Use electricity only when it is available and carbon-free: adapt power consumption </a:t>
            </a:r>
            <a:r>
              <a:rPr lang="en-GB" sz="1500"/>
              <a:t>with agility</a:t>
            </a:r>
            <a:endParaRPr lang="en-GB" sz="1500" dirty="0"/>
          </a:p>
          <a:p>
            <a:pPr lvl="2"/>
            <a:r>
              <a:rPr lang="en-GB" sz="1500" dirty="0"/>
              <a:t>Find ways of efficient international collaboration that minimizes airplane travel</a:t>
            </a:r>
          </a:p>
          <a:p>
            <a:pPr lvl="2"/>
            <a:r>
              <a:rPr lang="en-GB" sz="1500" dirty="0"/>
              <a:t>Systematic use of electric vehicles; use bicycles to go to work; energy efficient buildings; etc.</a:t>
            </a:r>
          </a:p>
          <a:p>
            <a:pPr lvl="2"/>
            <a:endParaRPr lang="en-GB" sz="15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2551B-D755-B442-BDF4-5B85B3A58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335091-F11C-6D47-A25E-F56B2A7821C4}"/>
              </a:ext>
            </a:extLst>
          </p:cNvPr>
          <p:cNvSpPr txBox="1"/>
          <p:nvPr/>
        </p:nvSpPr>
        <p:spPr>
          <a:xfrm>
            <a:off x="9476775" y="4286091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4IPs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E0CBBD-CEAB-D34E-8D57-CF67BF94913A}"/>
              </a:ext>
            </a:extLst>
          </p:cNvPr>
          <p:cNvSpPr txBox="1"/>
          <p:nvPr/>
        </p:nvSpPr>
        <p:spPr>
          <a:xfrm>
            <a:off x="8790975" y="4286091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2IPs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5D6A5A-CB57-6642-872C-AE3B87030413}"/>
              </a:ext>
            </a:extLst>
          </p:cNvPr>
          <p:cNvSpPr txBox="1"/>
          <p:nvPr/>
        </p:nvSpPr>
        <p:spPr>
          <a:xfrm>
            <a:off x="6622853" y="3694112"/>
            <a:ext cx="429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0.8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2EDC52-6B5D-FD42-A4AE-18426BE08E43}"/>
              </a:ext>
            </a:extLst>
          </p:cNvPr>
          <p:cNvSpPr txBox="1"/>
          <p:nvPr/>
        </p:nvSpPr>
        <p:spPr>
          <a:xfrm>
            <a:off x="7325519" y="1484312"/>
            <a:ext cx="431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+mn-lt"/>
              </a:rPr>
              <a:t>9.4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5ABDAB-3D9C-EE48-8F32-F6AF8E03B753}"/>
              </a:ext>
            </a:extLst>
          </p:cNvPr>
          <p:cNvSpPr txBox="1"/>
          <p:nvPr/>
        </p:nvSpPr>
        <p:spPr>
          <a:xfrm>
            <a:off x="8038593" y="2014735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6.8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D383BF-2961-AF43-8452-AA6F7D71F75F}"/>
              </a:ext>
            </a:extLst>
          </p:cNvPr>
          <p:cNvSpPr txBox="1"/>
          <p:nvPr/>
        </p:nvSpPr>
        <p:spPr>
          <a:xfrm>
            <a:off x="8773319" y="323691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2.2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3A70CF-8D1E-324B-89CF-AF062813B9B7}"/>
              </a:ext>
            </a:extLst>
          </p:cNvPr>
          <p:cNvSpPr txBox="1"/>
          <p:nvPr/>
        </p:nvSpPr>
        <p:spPr>
          <a:xfrm>
            <a:off x="9459119" y="3843535"/>
            <a:ext cx="450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16A117"/>
                </a:solidFill>
                <a:latin typeface="+mn-lt"/>
              </a:rPr>
              <a:t>0.1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B9D921A-548D-BA4B-BD37-F4735D5F179D}"/>
              </a:ext>
            </a:extLst>
          </p:cNvPr>
          <p:cNvSpPr txBox="1"/>
          <p:nvPr/>
        </p:nvSpPr>
        <p:spPr>
          <a:xfrm>
            <a:off x="8697119" y="1408112"/>
            <a:ext cx="1514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Today’s estimate</a:t>
            </a:r>
          </a:p>
        </p:txBody>
      </p:sp>
    </p:spTree>
    <p:extLst>
      <p:ext uri="{BB962C8B-B14F-4D97-AF65-F5344CB8AC3E}">
        <p14:creationId xmlns:p14="http://schemas.microsoft.com/office/powerpoint/2010/main" val="406671199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22308</TotalTime>
  <Words>1186</Words>
  <Application>Microsoft Macintosh PowerPoint</Application>
  <PresentationFormat>Custom</PresentationFormat>
  <Paragraphs>224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Arial</vt:lpstr>
      <vt:lpstr>Calibri</vt:lpstr>
      <vt:lpstr>Comic Sans MS</vt:lpstr>
      <vt:lpstr>Corbel</vt:lpstr>
      <vt:lpstr>FG Deanna's Hand</vt:lpstr>
      <vt:lpstr>Symbol</vt:lpstr>
      <vt:lpstr>Times New Roman</vt:lpstr>
      <vt:lpstr>Wingdings</vt:lpstr>
      <vt:lpstr>Zapf Dingbats</vt:lpstr>
      <vt:lpstr>Custom Design</vt:lpstr>
      <vt:lpstr>1_Custom Design</vt:lpstr>
      <vt:lpstr>Theme1</vt:lpstr>
      <vt:lpstr>2_Custom Design</vt:lpstr>
      <vt:lpstr>3_Custom Design</vt:lpstr>
      <vt:lpstr>The carbon footprint of proposed e+e- Higgs factories</vt:lpstr>
      <vt:lpstr>HEP strategy after ESU 2020 and Snowmass’21</vt:lpstr>
      <vt:lpstr>What you are usually shown</vt:lpstr>
      <vt:lpstr>What you are less often shown</vt:lpstr>
      <vt:lpstr>What you are rarely reminded</vt:lpstr>
      <vt:lpstr>Apparte: Is this a lot of energy ? </vt:lpstr>
      <vt:lpstr>What you are never told (until today)</vt:lpstr>
      <vt:lpstr>Carbon footprint per year</vt:lpstr>
      <vt:lpstr>Carbon footprint per physics outcome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PED Coordination meeting – 8 Sep 2021</dc:title>
  <dc:creator>Patrick Janot</dc:creator>
  <cp:lastModifiedBy>Patrick Janot</cp:lastModifiedBy>
  <cp:revision>218</cp:revision>
  <cp:lastPrinted>2022-06-30T08:39:48Z</cp:lastPrinted>
  <dcterms:created xsi:type="dcterms:W3CDTF">2021-10-12T13:27:37Z</dcterms:created>
  <dcterms:modified xsi:type="dcterms:W3CDTF">2022-09-06T14:03:13Z</dcterms:modified>
</cp:coreProperties>
</file>