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87" r:id="rId3"/>
    <p:sldId id="312" r:id="rId4"/>
    <p:sldId id="306" r:id="rId5"/>
    <p:sldId id="278" r:id="rId6"/>
    <p:sldId id="307" r:id="rId7"/>
    <p:sldId id="308" r:id="rId8"/>
    <p:sldId id="309" r:id="rId9"/>
    <p:sldId id="310" r:id="rId10"/>
    <p:sldId id="314" r:id="rId11"/>
    <p:sldId id="284" r:id="rId12"/>
    <p:sldId id="311" r:id="rId13"/>
    <p:sldId id="313" r:id="rId14"/>
    <p:sldId id="31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38" y="4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A12475E3-0778-4C94-A355-2A6B20AE6766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fld id="{625A19CB-4BFC-42C6-8B6B-82F68599C9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333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A12475E3-0778-4C94-A355-2A6B20AE6766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625A19CB-4BFC-42C6-8B6B-82F68599C9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646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A12475E3-0778-4C94-A355-2A6B20AE6766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625A19CB-4BFC-42C6-8B6B-82F68599C9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538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latin typeface="+mj-lt"/>
              </a:defRPr>
            </a:lvl1pPr>
            <a:lvl2pPr>
              <a:defRPr sz="24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1800">
                <a:latin typeface="+mj-lt"/>
              </a:defRPr>
            </a:lvl4pPr>
            <a:lvl5pPr>
              <a:defRPr sz="1800"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A12475E3-0778-4C94-A355-2A6B20AE6766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625A19CB-4BFC-42C6-8B6B-82F68599C9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449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A12475E3-0778-4C94-A355-2A6B20AE6766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625A19CB-4BFC-42C6-8B6B-82F68599C9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041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>
                <a:latin typeface="+mj-lt"/>
              </a:defRPr>
            </a:lvl1pPr>
            <a:lvl2pPr>
              <a:defRPr sz="24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1800">
                <a:latin typeface="+mj-lt"/>
              </a:defRPr>
            </a:lvl4pPr>
            <a:lvl5pPr>
              <a:defRPr sz="1800"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>
                <a:latin typeface="+mj-lt"/>
              </a:defRPr>
            </a:lvl1pPr>
            <a:lvl2pPr>
              <a:defRPr sz="24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1800">
                <a:latin typeface="+mj-lt"/>
              </a:defRPr>
            </a:lvl4pPr>
            <a:lvl5pPr>
              <a:defRPr sz="1800">
                <a:latin typeface="+mj-lt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A12475E3-0778-4C94-A355-2A6B20AE6766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625A19CB-4BFC-42C6-8B6B-82F68599C9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8227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latin typeface="+mj-lt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A12475E3-0778-4C94-A355-2A6B20AE6766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625A19CB-4BFC-42C6-8B6B-82F68599C9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97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000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A12475E3-0778-4C94-A355-2A6B20AE6766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625A19CB-4BFC-42C6-8B6B-82F68599C9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616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A12475E3-0778-4C94-A355-2A6B20AE6766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625A19CB-4BFC-42C6-8B6B-82F68599C9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7920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A12475E3-0778-4C94-A355-2A6B20AE6766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625A19CB-4BFC-42C6-8B6B-82F68599C9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8169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>
                <a:latin typeface="+mj-lt"/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A12475E3-0778-4C94-A355-2A6B20AE6766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625A19CB-4BFC-42C6-8B6B-82F68599C9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548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111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A12475E3-0778-4C94-A355-2A6B20AE6766}" type="datetimeFigureOut">
              <a:rPr lang="en-US" smtClean="0"/>
              <a:t>10/7/2022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625A19CB-4BFC-42C6-8B6B-82F68599C9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888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377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1" indent="-342891" algn="l" defTabSz="914377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32" indent="-285744" algn="l" defTabSz="914377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j-lt"/>
          <a:ea typeface="+mn-ea"/>
          <a:cs typeface="+mn-cs"/>
        </a:defRPr>
      </a:lvl2pPr>
      <a:lvl3pPr marL="1142971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160" indent="-228594" algn="l" defTabSz="914377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349" indent="-228594" algn="l" defTabSz="914377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shlizee/NeuroAI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neurallatents.github.io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08540"/>
            <a:ext cx="10363200" cy="1470025"/>
          </a:xfrm>
        </p:spPr>
        <p:txBody>
          <a:bodyPr>
            <a:normAutofit/>
          </a:bodyPr>
          <a:lstStyle/>
          <a:p>
            <a:r>
              <a:rPr lang="en-US" b="1" dirty="0"/>
              <a:t>Neuroscience in A3D3:</a:t>
            </a:r>
            <a:br>
              <a:rPr lang="en-US" dirty="0"/>
            </a:br>
            <a:r>
              <a:rPr lang="en-US" dirty="0"/>
              <a:t>annual project updates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828800" y="5221705"/>
            <a:ext cx="8534400" cy="1443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189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914377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371566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828754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285943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914377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>
                <a:solidFill>
                  <a:prstClr val="white">
                    <a:lumMod val="65000"/>
                  </a:prstClr>
                </a:solidFill>
              </a:rPr>
              <a:t>October 7</a:t>
            </a:r>
            <a:r>
              <a:rPr lang="en-US" sz="2400" baseline="30000" dirty="0">
                <a:solidFill>
                  <a:prstClr val="white">
                    <a:lumMod val="65000"/>
                  </a:prstClr>
                </a:solidFill>
              </a:rPr>
              <a:t>th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, 2022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entury Gothic" panose="020B0502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63926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91CB5-1878-BE54-F1EC-FBDE0CF76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1118"/>
            <a:ext cx="121920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Large-scale data analysis example</a:t>
            </a:r>
            <a:r>
              <a:rPr lang="en-US" dirty="0"/>
              <a:t>: data-driven feature extraction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1BC117-5075-3166-BC0A-B426EFE45B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400761"/>
            <a:ext cx="4527176" cy="4725408"/>
          </a:xfrm>
        </p:spPr>
        <p:txBody>
          <a:bodyPr>
            <a:normAutofit/>
          </a:bodyPr>
          <a:lstStyle/>
          <a:p>
            <a:r>
              <a:rPr lang="en-US" dirty="0"/>
              <a:t>Large-scale brain recording + behavioral monitoring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 Identify brain-behavior relationships, structure from the data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Semi-supervised encoder-decoder methods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D064DD7F-C030-3AAC-2104-91DD4F28B69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9" r="48818" b="6617"/>
          <a:stretch/>
        </p:blipFill>
        <p:spPr>
          <a:xfrm>
            <a:off x="5997319" y="1400761"/>
            <a:ext cx="3178619" cy="2468880"/>
          </a:xfrm>
          <a:prstGeom prst="rect">
            <a:avLst/>
          </a:prstGeom>
        </p:spPr>
      </p:pic>
      <p:pic>
        <p:nvPicPr>
          <p:cNvPr id="6" name="Picture 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FC001CE8-9095-47FF-4DEC-60E63A71BC8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239"/>
          <a:stretch/>
        </p:blipFill>
        <p:spPr>
          <a:xfrm>
            <a:off x="9175938" y="1400760"/>
            <a:ext cx="2594721" cy="246888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4FD2DF3-64D4-E42E-7859-AF41AF5F9CCE}"/>
              </a:ext>
            </a:extLst>
          </p:cNvPr>
          <p:cNvSpPr txBox="1"/>
          <p:nvPr/>
        </p:nvSpPr>
        <p:spPr>
          <a:xfrm>
            <a:off x="9208368" y="1130042"/>
            <a:ext cx="2529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Dadarlat</a:t>
            </a:r>
            <a:r>
              <a:rPr lang="en-US" dirty="0"/>
              <a:t> lab, Purdue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A613F08-E58C-6EF1-A831-B3DE488E5F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36776" y="3882557"/>
            <a:ext cx="6959908" cy="297544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2CADBC5-A0D0-DABF-3052-B33676999B0D}"/>
              </a:ext>
            </a:extLst>
          </p:cNvPr>
          <p:cNvSpPr/>
          <p:nvPr/>
        </p:nvSpPr>
        <p:spPr>
          <a:xfrm>
            <a:off x="2501857" y="6468328"/>
            <a:ext cx="273023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Li &amp;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Shlizerman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,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Arxiv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2020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CB590C-45BD-F5A0-1810-B918A6EAB99A}"/>
              </a:ext>
            </a:extLst>
          </p:cNvPr>
          <p:cNvSpPr txBox="1"/>
          <p:nvPr/>
        </p:nvSpPr>
        <p:spPr>
          <a:xfrm>
            <a:off x="7343570" y="3500309"/>
            <a:ext cx="1848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~3,000 neurons</a:t>
            </a:r>
          </a:p>
        </p:txBody>
      </p:sp>
    </p:spTree>
    <p:extLst>
      <p:ext uri="{BB962C8B-B14F-4D97-AF65-F5344CB8AC3E}">
        <p14:creationId xmlns:p14="http://schemas.microsoft.com/office/powerpoint/2010/main" val="2424051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7D6A34-0C39-DB28-E31C-6FC0FFC8A4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Outcomes and Achievements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F53FE-A665-A334-455A-C58C29DE97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92207"/>
            <a:ext cx="10972800" cy="509216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Training and professional development</a:t>
            </a:r>
          </a:p>
          <a:p>
            <a:pPr lvl="1"/>
            <a:r>
              <a:rPr lang="en-US" dirty="0" err="1"/>
              <a:t>NeuroAI</a:t>
            </a:r>
            <a:r>
              <a:rPr lang="en-US" dirty="0"/>
              <a:t> weekly seminar (</a:t>
            </a:r>
            <a:r>
              <a:rPr lang="en-US" dirty="0">
                <a:hlinkClick r:id="rId2"/>
              </a:rPr>
              <a:t>https://github.com/shlizee/NeuroAI</a:t>
            </a:r>
            <a:r>
              <a:rPr lang="en-US" dirty="0"/>
              <a:t>) to promote discussion at the intersection of AI and neuroscience (undergrad, grad, postdoc, faculty)</a:t>
            </a:r>
          </a:p>
          <a:p>
            <a:pPr lvl="1"/>
            <a:r>
              <a:rPr lang="en-US" dirty="0" err="1"/>
              <a:t>Postbacc</a:t>
            </a:r>
            <a:r>
              <a:rPr lang="en-US" dirty="0"/>
              <a:t> Lauren Petersen started in Orsborn lab August 2022</a:t>
            </a:r>
          </a:p>
          <a:p>
            <a:pPr lvl="1"/>
            <a:r>
              <a:rPr lang="en-US" dirty="0"/>
              <a:t>Neuro-AI workshop hosted at UW September 2022</a:t>
            </a:r>
          </a:p>
          <a:p>
            <a:endParaRPr lang="en-US" dirty="0"/>
          </a:p>
          <a:p>
            <a:r>
              <a:rPr lang="en-US" dirty="0"/>
              <a:t>Communication and outreach with research community</a:t>
            </a:r>
          </a:p>
          <a:p>
            <a:pPr lvl="1"/>
            <a:r>
              <a:rPr lang="en-US" dirty="0" err="1"/>
              <a:t>NeuroAI</a:t>
            </a:r>
            <a:r>
              <a:rPr lang="en-US" dirty="0"/>
              <a:t> seminars (open to all)</a:t>
            </a:r>
          </a:p>
          <a:p>
            <a:pPr lvl="1"/>
            <a:r>
              <a:rPr lang="en-US" dirty="0"/>
              <a:t>Conference workshop proposal planned for Computational Systems Neuroscience Conference (</a:t>
            </a:r>
            <a:r>
              <a:rPr lang="en-US" dirty="0" err="1"/>
              <a:t>CoSYNe</a:t>
            </a:r>
            <a:r>
              <a:rPr lang="en-US" dirty="0"/>
              <a:t>), 2023</a:t>
            </a:r>
          </a:p>
          <a:p>
            <a:pPr lvl="1"/>
            <a:r>
              <a:rPr lang="en-US" dirty="0"/>
              <a:t>Submitted algorithm to Neural </a:t>
            </a:r>
            <a:r>
              <a:rPr lang="en-US" dirty="0" err="1"/>
              <a:t>Latents</a:t>
            </a:r>
            <a:r>
              <a:rPr lang="en-US" dirty="0"/>
              <a:t> Benchmark challenge, currently the #1 entry in some performance categories</a:t>
            </a:r>
          </a:p>
        </p:txBody>
      </p:sp>
    </p:spTree>
    <p:extLst>
      <p:ext uri="{BB962C8B-B14F-4D97-AF65-F5344CB8AC3E}">
        <p14:creationId xmlns:p14="http://schemas.microsoft.com/office/powerpoint/2010/main" val="1666162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DC44A-FE1A-93B3-3CB2-91598E593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Products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80275-9469-21A1-1A70-C73C63FB7F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94119"/>
            <a:ext cx="10972800" cy="493205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Poster presentations</a:t>
            </a:r>
          </a:p>
          <a:p>
            <a:pPr lvl="1"/>
            <a:r>
              <a:rPr lang="en-US" dirty="0"/>
              <a:t>Nolan, </a:t>
            </a:r>
            <a:r>
              <a:rPr lang="en-US" dirty="0" err="1"/>
              <a:t>Pesaran</a:t>
            </a:r>
            <a:r>
              <a:rPr lang="en-US" dirty="0"/>
              <a:t>, </a:t>
            </a:r>
            <a:r>
              <a:rPr lang="en-US" dirty="0" err="1"/>
              <a:t>Shlizerman</a:t>
            </a:r>
            <a:r>
              <a:rPr lang="en-US" dirty="0"/>
              <a:t>, &amp; Orsborn, AI@UW workshop, University of Washington, May 2022</a:t>
            </a:r>
          </a:p>
          <a:p>
            <a:pPr lvl="1"/>
            <a:r>
              <a:rPr lang="en-US" dirty="0"/>
              <a:t>Lipton &amp; </a:t>
            </a:r>
            <a:r>
              <a:rPr lang="en-US" dirty="0" err="1"/>
              <a:t>Dadarlat</a:t>
            </a:r>
            <a:r>
              <a:rPr lang="en-US" dirty="0"/>
              <a:t>, Neural Control of Movement Conference, July 2022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Papers</a:t>
            </a:r>
          </a:p>
          <a:p>
            <a:pPr lvl="1"/>
            <a:r>
              <a:rPr lang="en-US" dirty="0"/>
              <a:t>Nolan, </a:t>
            </a:r>
            <a:r>
              <a:rPr lang="en-US" dirty="0" err="1"/>
              <a:t>Pesaran</a:t>
            </a:r>
            <a:r>
              <a:rPr lang="en-US" dirty="0"/>
              <a:t>, </a:t>
            </a:r>
            <a:r>
              <a:rPr lang="en-US" dirty="0" err="1"/>
              <a:t>Shlizerman</a:t>
            </a:r>
            <a:r>
              <a:rPr lang="en-US" dirty="0"/>
              <a:t> &amp; Orsborn, “Multi-block RNN autoencoders enable broadband </a:t>
            </a:r>
            <a:r>
              <a:rPr lang="en-US" dirty="0" err="1"/>
              <a:t>ECoG</a:t>
            </a:r>
            <a:r>
              <a:rPr lang="en-US" dirty="0"/>
              <a:t> signal reconstruction”, </a:t>
            </a:r>
            <a:r>
              <a:rPr lang="en-US" i="1" dirty="0" err="1"/>
              <a:t>bioarxiv</a:t>
            </a:r>
            <a:r>
              <a:rPr lang="en-US" i="1" dirty="0"/>
              <a:t> 2022</a:t>
            </a:r>
            <a:endParaRPr lang="en-US" dirty="0"/>
          </a:p>
          <a:p>
            <a:pPr lvl="1"/>
            <a:r>
              <a:rPr lang="en-US" dirty="0"/>
              <a:t>Le, </a:t>
            </a:r>
            <a:r>
              <a:rPr lang="en-US" dirty="0" err="1"/>
              <a:t>Shlizerman</a:t>
            </a:r>
            <a:r>
              <a:rPr lang="en-US" dirty="0"/>
              <a:t>, “STNDT: Modeling Neural Population Activity with a Spatiotemporal Transformer”, </a:t>
            </a:r>
            <a:r>
              <a:rPr lang="en-US" dirty="0" err="1"/>
              <a:t>Arxiv</a:t>
            </a:r>
            <a:r>
              <a:rPr lang="en-US" dirty="0"/>
              <a:t> 2022</a:t>
            </a:r>
          </a:p>
          <a:p>
            <a:pPr lvl="1"/>
            <a:r>
              <a:rPr lang="en-US" dirty="0" err="1"/>
              <a:t>Dadarlat</a:t>
            </a:r>
            <a:r>
              <a:rPr lang="en-US" dirty="0"/>
              <a:t>, Canfield, &amp; Orsborn, “Neural plasticity in sensorimotor brain-machine interfaces” </a:t>
            </a:r>
            <a:r>
              <a:rPr lang="en-US" i="1" dirty="0"/>
              <a:t>Annual Reviews of Biomedical Engineering</a:t>
            </a:r>
            <a:r>
              <a:rPr lang="en-US" dirty="0"/>
              <a:t>, in press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723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51DA8C-15F0-6A2E-B772-C436AB00A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4BB132-F03A-76D0-CC24-93ED29C630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92425"/>
            <a:ext cx="10972800" cy="534883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Within neuroscience: </a:t>
            </a:r>
          </a:p>
          <a:p>
            <a:pPr lvl="1"/>
            <a:r>
              <a:rPr lang="en-US" dirty="0"/>
              <a:t>Developing improved modeling capabilities for broadband neural data will allow autoencoder approaches to be applied to a wider range of studies </a:t>
            </a:r>
          </a:p>
          <a:p>
            <a:pPr lvl="1"/>
            <a:r>
              <a:rPr lang="en-US" dirty="0"/>
              <a:t>Developing improved methods for multi-modal modeling for neuroscience will open new ways to mine rich datasets (e.g. neural and behavioral recording; multi-scale neural measurements)</a:t>
            </a:r>
          </a:p>
          <a:p>
            <a:pPr lvl="1"/>
            <a:r>
              <a:rPr lang="en-US" dirty="0"/>
              <a:t>Developing the first methods to implement these approaches with low latency will enable new real-time applications</a:t>
            </a:r>
          </a:p>
          <a:p>
            <a:r>
              <a:rPr lang="en-US" dirty="0"/>
              <a:t>Other disciplines:</a:t>
            </a:r>
          </a:p>
          <a:p>
            <a:pPr lvl="1"/>
            <a:r>
              <a:rPr lang="en-US" dirty="0"/>
              <a:t>Potential extensions of multi-modal modeling methods to other experimental datasets</a:t>
            </a:r>
          </a:p>
          <a:p>
            <a:pPr lvl="1"/>
            <a:r>
              <a:rPr lang="en-US" dirty="0"/>
              <a:t>Anomaly detection in time-series signals has broad applications</a:t>
            </a:r>
          </a:p>
          <a:p>
            <a:r>
              <a:rPr lang="en-US" dirty="0"/>
              <a:t>Teaching &amp; Education:</a:t>
            </a:r>
          </a:p>
          <a:p>
            <a:pPr lvl="1"/>
            <a:r>
              <a:rPr lang="en-US" dirty="0"/>
              <a:t>Cross-discipline training in ML and neuroscience will increase workforce skills in neural engineering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253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DA0D6B-BC98-5C09-B7A6-C30D7D8410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year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F75D44-EE01-A4A4-6344-7DBFD1019E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Continued progress on existing efforts: </a:t>
            </a:r>
          </a:p>
          <a:p>
            <a:pPr lvl="1"/>
            <a:r>
              <a:rPr lang="en-US" dirty="0"/>
              <a:t>Broadband neural signal reconstruction and prediction algorithms</a:t>
            </a:r>
          </a:p>
          <a:p>
            <a:pPr lvl="1"/>
            <a:r>
              <a:rPr lang="en-US" dirty="0"/>
              <a:t>Un/semi-supervised clustering of neural data</a:t>
            </a:r>
          </a:p>
          <a:p>
            <a:pPr lvl="1"/>
            <a:r>
              <a:rPr lang="en-US" dirty="0"/>
              <a:t>Hardware implementation of existing </a:t>
            </a:r>
            <a:r>
              <a:rPr lang="en-US" dirty="0" err="1"/>
              <a:t>algortihms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New directions</a:t>
            </a:r>
          </a:p>
          <a:p>
            <a:pPr lvl="1"/>
            <a:r>
              <a:rPr lang="en-US" dirty="0"/>
              <a:t>Extend algorithms to new datasets, modalities</a:t>
            </a:r>
          </a:p>
          <a:p>
            <a:pPr lvl="1"/>
            <a:r>
              <a:rPr lang="en-US" dirty="0"/>
              <a:t>Explore transformer network applications</a:t>
            </a:r>
          </a:p>
          <a:p>
            <a:pPr lvl="1"/>
            <a:r>
              <a:rPr lang="en-US" dirty="0"/>
              <a:t>Joint behavior + neural data feature learning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342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2B5D42-C8EF-45F1-B24C-8690CD8B9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A3D3: </a:t>
            </a:r>
            <a:r>
              <a:rPr lang="en-US" dirty="0"/>
              <a:t>using ML for low-latency, real-time neuroscience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79F082-957E-4C22-BBC6-FAC7A6EFB3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5"/>
            <a:ext cx="6994769" cy="4525963"/>
          </a:xfrm>
        </p:spPr>
        <p:txBody>
          <a:bodyPr/>
          <a:lstStyle/>
          <a:p>
            <a:r>
              <a:rPr lang="en-US" dirty="0"/>
              <a:t>Neural data growing rapidly (measuring big brain networks)</a:t>
            </a:r>
          </a:p>
          <a:p>
            <a:endParaRPr lang="en-US" dirty="0"/>
          </a:p>
          <a:p>
            <a:r>
              <a:rPr lang="en-US" dirty="0"/>
              <a:t>Real-time manipulations allow </a:t>
            </a:r>
            <a:r>
              <a:rPr lang="en-US" i="1" dirty="0"/>
              <a:t>causal</a:t>
            </a:r>
            <a:r>
              <a:rPr lang="en-US" dirty="0"/>
              <a:t> manipulations of brain circuits to understand function</a:t>
            </a:r>
          </a:p>
          <a:p>
            <a:endParaRPr lang="en-US" dirty="0"/>
          </a:p>
          <a:p>
            <a:r>
              <a:rPr lang="en-US" dirty="0"/>
              <a:t>Data-driven approaches allow for hypothesis generation and discovery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48B926-6FBE-42A9-987D-3898A338030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03"/>
          <a:stretch/>
        </p:blipFill>
        <p:spPr>
          <a:xfrm>
            <a:off x="8261495" y="1434353"/>
            <a:ext cx="3399021" cy="26661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AAB1916-EF05-493A-A9F5-36E585DE8910}"/>
              </a:ext>
            </a:extLst>
          </p:cNvPr>
          <p:cNvSpPr txBox="1"/>
          <p:nvPr/>
        </p:nvSpPr>
        <p:spPr>
          <a:xfrm>
            <a:off x="7772744" y="4097407"/>
            <a:ext cx="4376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Stevenson &amp; </a:t>
            </a:r>
            <a:r>
              <a:rPr lang="en-US" sz="1400" dirty="0" err="1"/>
              <a:t>Kording</a:t>
            </a:r>
            <a:r>
              <a:rPr lang="en-US" sz="1400" dirty="0"/>
              <a:t>, </a:t>
            </a:r>
            <a:r>
              <a:rPr lang="en-US" sz="1400" i="1" dirty="0"/>
              <a:t>Nature Neuroscience </a:t>
            </a:r>
            <a:r>
              <a:rPr lang="en-US" sz="1400" dirty="0"/>
              <a:t>2011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5D6590-D3A7-40CE-957D-92ED123EE7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906" b="23807"/>
          <a:stretch/>
        </p:blipFill>
        <p:spPr>
          <a:xfrm>
            <a:off x="8330142" y="4523662"/>
            <a:ext cx="2987628" cy="226661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46DAE2F-1C69-4A91-B09B-A988A2037029}"/>
              </a:ext>
            </a:extLst>
          </p:cNvPr>
          <p:cNvSpPr txBox="1"/>
          <p:nvPr/>
        </p:nvSpPr>
        <p:spPr>
          <a:xfrm>
            <a:off x="10077319" y="6482496"/>
            <a:ext cx="2114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Ponce et al., </a:t>
            </a:r>
            <a:r>
              <a:rPr lang="en-US" sz="1400" i="1" dirty="0"/>
              <a:t>Cell </a:t>
            </a:r>
            <a:r>
              <a:rPr lang="en-US" sz="1400" dirty="0"/>
              <a:t>2019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1EC942C-2988-13B0-39F0-A871733482B7}"/>
              </a:ext>
            </a:extLst>
          </p:cNvPr>
          <p:cNvSpPr txBox="1"/>
          <p:nvPr/>
        </p:nvSpPr>
        <p:spPr>
          <a:xfrm>
            <a:off x="8261495" y="1402982"/>
            <a:ext cx="3399022" cy="1200329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A3D3 Seminar on October 24 from Dr. Nick Steinmetz – state of the art large-scale neural measurements</a:t>
            </a:r>
          </a:p>
        </p:txBody>
      </p:sp>
    </p:spTree>
    <p:extLst>
      <p:ext uri="{BB962C8B-B14F-4D97-AF65-F5344CB8AC3E}">
        <p14:creationId xmlns:p14="http://schemas.microsoft.com/office/powerpoint/2010/main" val="175236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7" grpId="0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BCDE75-6873-8975-B986-71BBD068A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teams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9FFF5-405C-CBD5-83A5-8A27B01C7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54265"/>
            <a:ext cx="10972800" cy="4871903"/>
          </a:xfrm>
        </p:spPr>
        <p:txBody>
          <a:bodyPr>
            <a:normAutofit/>
          </a:bodyPr>
          <a:lstStyle/>
          <a:p>
            <a:r>
              <a:rPr lang="en-US" dirty="0"/>
              <a:t>UW – tools for low-latency detection/prediction of neural events</a:t>
            </a:r>
          </a:p>
          <a:p>
            <a:pPr lvl="1"/>
            <a:r>
              <a:rPr lang="en-US" dirty="0"/>
              <a:t>Faculty: Amy Orsborn, Eli </a:t>
            </a:r>
            <a:r>
              <a:rPr lang="en-US" dirty="0" err="1"/>
              <a:t>Shlizerman</a:t>
            </a:r>
            <a:r>
              <a:rPr lang="en-US" dirty="0"/>
              <a:t>, Scott Hauk</a:t>
            </a:r>
          </a:p>
          <a:p>
            <a:pPr lvl="1"/>
            <a:r>
              <a:rPr lang="en-US" dirty="0"/>
              <a:t>Trainees: Michael Nolan, </a:t>
            </a:r>
            <a:r>
              <a:rPr lang="en-US" dirty="0" err="1"/>
              <a:t>Jinguan</a:t>
            </a:r>
            <a:r>
              <a:rPr lang="en-US" dirty="0"/>
              <a:t> Li, </a:t>
            </a:r>
            <a:r>
              <a:rPr lang="en-US" dirty="0" err="1"/>
              <a:t>Trung</a:t>
            </a:r>
            <a:r>
              <a:rPr lang="en-US" dirty="0"/>
              <a:t> Le, Leo Scholl, </a:t>
            </a:r>
            <a:r>
              <a:rPr lang="en-US" dirty="0" err="1"/>
              <a:t>Xiaohan</a:t>
            </a:r>
            <a:r>
              <a:rPr lang="en-US" dirty="0"/>
              <a:t> Lu, Aidan </a:t>
            </a:r>
            <a:r>
              <a:rPr lang="en-US" dirty="0" err="1"/>
              <a:t>Yokuda</a:t>
            </a:r>
            <a:r>
              <a:rPr lang="en-US" dirty="0"/>
              <a:t>, Lauren Petersen</a:t>
            </a:r>
            <a:br>
              <a:rPr lang="en-US" dirty="0"/>
            </a:br>
            <a:endParaRPr lang="en-US" dirty="0"/>
          </a:p>
          <a:p>
            <a:r>
              <a:rPr lang="en-US" dirty="0"/>
              <a:t>Purdue – tools for large-scale data analysis and system-identification</a:t>
            </a:r>
          </a:p>
          <a:p>
            <a:pPr lvl="1"/>
            <a:r>
              <a:rPr lang="en-US" dirty="0"/>
              <a:t>Faculty: Maria </a:t>
            </a:r>
            <a:r>
              <a:rPr lang="en-US" dirty="0" err="1"/>
              <a:t>Dadarlat</a:t>
            </a:r>
            <a:r>
              <a:rPr lang="en-US" dirty="0"/>
              <a:t>, Eli </a:t>
            </a:r>
            <a:r>
              <a:rPr lang="en-US" dirty="0" err="1"/>
              <a:t>Shlizerman</a:t>
            </a:r>
            <a:endParaRPr lang="en-US" dirty="0"/>
          </a:p>
          <a:p>
            <a:pPr lvl="1"/>
            <a:r>
              <a:rPr lang="en-US" dirty="0"/>
              <a:t>Trainees: Megan Lipton, </a:t>
            </a:r>
            <a:r>
              <a:rPr lang="en-US" dirty="0" err="1"/>
              <a:t>Seungbin</a:t>
            </a:r>
            <a:r>
              <a:rPr lang="en-US" dirty="0"/>
              <a:t> Park</a:t>
            </a:r>
          </a:p>
        </p:txBody>
      </p:sp>
    </p:spTree>
    <p:extLst>
      <p:ext uri="{BB962C8B-B14F-4D97-AF65-F5344CB8AC3E}">
        <p14:creationId xmlns:p14="http://schemas.microsoft.com/office/powerpoint/2010/main" val="42708731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3DDE20-EAE9-428E-A037-5F187DEB1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Low-latency example application</a:t>
            </a:r>
            <a:r>
              <a:rPr lang="en-US" dirty="0"/>
              <a:t>: closed-loop stimulation to alter sleep-spindle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FBE6F3-C477-4936-9103-91AA9FA3E7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3158" y="1600205"/>
            <a:ext cx="6151416" cy="5091540"/>
          </a:xfrm>
        </p:spPr>
        <p:txBody>
          <a:bodyPr>
            <a:normAutofit/>
          </a:bodyPr>
          <a:lstStyle/>
          <a:p>
            <a:r>
              <a:rPr lang="en-US" dirty="0"/>
              <a:t>“Spindles” are oscillation events that occur during sleep/rest</a:t>
            </a:r>
          </a:p>
          <a:p>
            <a:r>
              <a:rPr lang="en-US" dirty="0"/>
              <a:t>Thought to contribute to learning</a:t>
            </a:r>
            <a:br>
              <a:rPr lang="en-US" dirty="0"/>
            </a:br>
            <a:endParaRPr lang="en-US" dirty="0"/>
          </a:p>
          <a:p>
            <a:r>
              <a:rPr lang="en-US" b="1" dirty="0"/>
              <a:t>Currently: </a:t>
            </a:r>
            <a:r>
              <a:rPr lang="en-US" i="1" dirty="0"/>
              <a:t>detect</a:t>
            </a:r>
            <a:r>
              <a:rPr lang="en-US" dirty="0"/>
              <a:t> a spindle starting and stimulate to disrupt</a:t>
            </a:r>
          </a:p>
          <a:p>
            <a:endParaRPr lang="en-US" dirty="0"/>
          </a:p>
          <a:p>
            <a:r>
              <a:rPr lang="en-US" b="1" dirty="0"/>
              <a:t>Goal: </a:t>
            </a:r>
            <a:r>
              <a:rPr lang="en-US" dirty="0"/>
              <a:t>predict spindle will occur, stimulate to prevent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9E6944F-F869-4DD5-8EB5-6669241547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28" t="28005" b="-996"/>
          <a:stretch/>
        </p:blipFill>
        <p:spPr>
          <a:xfrm>
            <a:off x="197426" y="3245350"/>
            <a:ext cx="5337027" cy="309015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C882C36-410C-4683-B451-65B9A20E6E17}"/>
              </a:ext>
            </a:extLst>
          </p:cNvPr>
          <p:cNvGrpSpPr/>
          <p:nvPr/>
        </p:nvGrpSpPr>
        <p:grpSpPr>
          <a:xfrm>
            <a:off x="2901897" y="2698315"/>
            <a:ext cx="2427680" cy="837338"/>
            <a:chOff x="3308465" y="1357224"/>
            <a:chExt cx="1801837" cy="837338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3FEAF8CE-47D0-42D2-8B5F-21950AEDB7FC}"/>
                </a:ext>
              </a:extLst>
            </p:cNvPr>
            <p:cNvCxnSpPr>
              <a:cxnSpLocks/>
              <a:endCxn id="9" idx="2"/>
            </p:cNvCxnSpPr>
            <p:nvPr/>
          </p:nvCxnSpPr>
          <p:spPr>
            <a:xfrm flipV="1">
              <a:off x="3308465" y="1726556"/>
              <a:ext cx="969948" cy="468006"/>
            </a:xfrm>
            <a:prstGeom prst="straightConnector1">
              <a:avLst/>
            </a:prstGeom>
            <a:ln w="57150">
              <a:solidFill>
                <a:srgbClr val="FF00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A94E146-D49B-4C88-9B56-3967E214EB99}"/>
                </a:ext>
              </a:extLst>
            </p:cNvPr>
            <p:cNvSpPr txBox="1"/>
            <p:nvPr/>
          </p:nvSpPr>
          <p:spPr>
            <a:xfrm>
              <a:off x="3446523" y="1357224"/>
              <a:ext cx="166377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spindle (~rare)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D2D0B32-3F3F-44D4-85D1-4187E9C148E1}"/>
              </a:ext>
            </a:extLst>
          </p:cNvPr>
          <p:cNvSpPr txBox="1"/>
          <p:nvPr/>
        </p:nvSpPr>
        <p:spPr>
          <a:xfrm>
            <a:off x="197426" y="1823448"/>
            <a:ext cx="540564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Local field potential measurements</a:t>
            </a:r>
          </a:p>
          <a:p>
            <a:r>
              <a:rPr lang="en-US" dirty="0"/>
              <a:t>(electrical activity of groups of neurons)</a:t>
            </a:r>
          </a:p>
        </p:txBody>
      </p:sp>
    </p:spTree>
    <p:extLst>
      <p:ext uri="{BB962C8B-B14F-4D97-AF65-F5344CB8AC3E}">
        <p14:creationId xmlns:p14="http://schemas.microsoft.com/office/powerpoint/2010/main" val="94422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1118"/>
            <a:ext cx="121920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Low-latency example application</a:t>
            </a:r>
            <a:r>
              <a:rPr lang="en-US" dirty="0"/>
              <a:t>: closed-loop stimulation to alter sleep-spindle events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0615" y="7281070"/>
            <a:ext cx="10972800" cy="658525"/>
          </a:xfrm>
        </p:spPr>
        <p:txBody>
          <a:bodyPr>
            <a:normAutofit/>
          </a:bodyPr>
          <a:lstStyle/>
          <a:p>
            <a:r>
              <a:rPr lang="en-US" dirty="0"/>
              <a:t>Stevenson’s law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3" name="AutoShape 4" descr="Image result for utah arra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1E9CA6-76E7-402C-90E5-CF32C30E3DAB}"/>
              </a:ext>
            </a:extLst>
          </p:cNvPr>
          <p:cNvSpPr txBox="1"/>
          <p:nvPr/>
        </p:nvSpPr>
        <p:spPr>
          <a:xfrm>
            <a:off x="2610777" y="1702147"/>
            <a:ext cx="7117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Detect brain state (spindles), stimulate in real-time to disrupt</a:t>
            </a:r>
          </a:p>
          <a:p>
            <a:r>
              <a:rPr lang="en-US" dirty="0">
                <a:sym typeface="Wingdings" panose="05000000000000000000" pitchFamily="2" charset="2"/>
              </a:rPr>
              <a:t> Insights into brain state’s impact on brain function/behavior</a:t>
            </a: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D551CA-4D47-44B4-B98B-C6C780D97888}"/>
              </a:ext>
            </a:extLst>
          </p:cNvPr>
          <p:cNvGrpSpPr/>
          <p:nvPr/>
        </p:nvGrpSpPr>
        <p:grpSpPr>
          <a:xfrm>
            <a:off x="381991" y="2554422"/>
            <a:ext cx="8183885" cy="3821512"/>
            <a:chOff x="4989396" y="3639828"/>
            <a:chExt cx="6804019" cy="3177176"/>
          </a:xfrm>
        </p:grpSpPr>
        <p:pic>
          <p:nvPicPr>
            <p:cNvPr id="16" name="Google Shape;86;p12">
              <a:extLst>
                <a:ext uri="{FF2B5EF4-FFF2-40B4-BE49-F238E27FC236}">
                  <a16:creationId xmlns:a16="http://schemas.microsoft.com/office/drawing/2014/main" id="{36EF04D1-CCC5-4B36-B629-7C6073A301F3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6497888" y="4990414"/>
              <a:ext cx="2879409" cy="18265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" name="Google Shape;64;p12" descr="Icon&#10;&#10;Description automatically generated">
              <a:extLst>
                <a:ext uri="{FF2B5EF4-FFF2-40B4-BE49-F238E27FC236}">
                  <a16:creationId xmlns:a16="http://schemas.microsoft.com/office/drawing/2014/main" id="{FF937F93-F719-4B9C-98E3-FC5A83EF2D7F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989396" y="4235120"/>
              <a:ext cx="1532292" cy="1252227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0" name="Google Shape;65;p12">
              <a:extLst>
                <a:ext uri="{FF2B5EF4-FFF2-40B4-BE49-F238E27FC236}">
                  <a16:creationId xmlns:a16="http://schemas.microsoft.com/office/drawing/2014/main" id="{10528B94-BDA4-43AF-AC75-599FE170AB8B}"/>
                </a:ext>
              </a:extLst>
            </p:cNvPr>
            <p:cNvCxnSpPr>
              <a:cxnSpLocks/>
              <a:stCxn id="22" idx="3"/>
            </p:cNvCxnSpPr>
            <p:nvPr/>
          </p:nvCxnSpPr>
          <p:spPr>
            <a:xfrm flipV="1">
              <a:off x="6240038" y="4154030"/>
              <a:ext cx="912251" cy="306402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pic>
          <p:nvPicPr>
            <p:cNvPr id="21" name="Google Shape;67;p1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3C482181-359B-4E18-9923-2B177A0F1A22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7152289" y="3960827"/>
              <a:ext cx="1766266" cy="38639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66;p12">
              <a:extLst>
                <a:ext uri="{FF2B5EF4-FFF2-40B4-BE49-F238E27FC236}">
                  <a16:creationId xmlns:a16="http://schemas.microsoft.com/office/drawing/2014/main" id="{830B757B-0DC8-49C8-826B-1129E69C991D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5747045" y="4206430"/>
              <a:ext cx="492993" cy="50800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90;p12">
              <a:extLst>
                <a:ext uri="{FF2B5EF4-FFF2-40B4-BE49-F238E27FC236}">
                  <a16:creationId xmlns:a16="http://schemas.microsoft.com/office/drawing/2014/main" id="{C8EEE164-811A-4556-BD53-CA10B4333A5D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976310" y="5376038"/>
              <a:ext cx="1249960" cy="702179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27" name="Google Shape;65;p12">
              <a:extLst>
                <a:ext uri="{FF2B5EF4-FFF2-40B4-BE49-F238E27FC236}">
                  <a16:creationId xmlns:a16="http://schemas.microsoft.com/office/drawing/2014/main" id="{085C2D4E-5D2C-40BB-83B0-A1378B8A332A}"/>
                </a:ext>
              </a:extLst>
            </p:cNvPr>
            <p:cNvCxnSpPr>
              <a:cxnSpLocks/>
              <a:endCxn id="30" idx="1"/>
            </p:cNvCxnSpPr>
            <p:nvPr/>
          </p:nvCxnSpPr>
          <p:spPr>
            <a:xfrm>
              <a:off x="8918555" y="4178436"/>
              <a:ext cx="1342568" cy="118089"/>
            </a:xfrm>
            <a:prstGeom prst="straightConnector1">
              <a:avLst/>
            </a:prstGeom>
            <a:noFill/>
            <a:ln w="25400" cap="flat" cmpd="sng">
              <a:solidFill>
                <a:schemeClr val="accent1"/>
              </a:solidFill>
              <a:prstDash val="solid"/>
              <a:round/>
              <a:headEnd type="triangle" w="med" len="med"/>
              <a:tailEnd type="triangle" w="med" len="med"/>
            </a:ln>
            <a:effectLst>
              <a:outerShdw blurRad="40000" dist="20000" dir="5400000" rotWithShape="0">
                <a:srgbClr val="000000">
                  <a:alpha val="37647"/>
                </a:srgbClr>
              </a:outerShdw>
            </a:effectLst>
          </p:spPr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EB02455-0638-4BC6-8B11-675397B881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58284" y="4953221"/>
              <a:ext cx="0" cy="95048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B23AFAF-29A7-4327-9638-7D972C89980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311776" y="5903709"/>
              <a:ext cx="174650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pic>
          <p:nvPicPr>
            <p:cNvPr id="30" name="Picture 29" descr="A picture containing indoor, oven&#10;&#10;Description automatically generated">
              <a:extLst>
                <a:ext uri="{FF2B5EF4-FFF2-40B4-BE49-F238E27FC236}">
                  <a16:creationId xmlns:a16="http://schemas.microsoft.com/office/drawing/2014/main" id="{8D6E813E-0E81-4EFB-8918-178DC009A78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261123" y="3639828"/>
              <a:ext cx="1532292" cy="1313393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F32E7105-D699-E35B-AB4B-053A3888521D}"/>
              </a:ext>
            </a:extLst>
          </p:cNvPr>
          <p:cNvSpPr txBox="1"/>
          <p:nvPr/>
        </p:nvSpPr>
        <p:spPr>
          <a:xfrm>
            <a:off x="8987309" y="2771354"/>
            <a:ext cx="302505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Achieving this requires completing 3 major goals: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New algorithms to reconstruct/predict neural signals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New algorithms to predict spindle events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Hardware-implementation for low-latency prediction</a:t>
            </a:r>
          </a:p>
        </p:txBody>
      </p:sp>
    </p:spTree>
    <p:extLst>
      <p:ext uri="{BB962C8B-B14F-4D97-AF65-F5344CB8AC3E}">
        <p14:creationId xmlns:p14="http://schemas.microsoft.com/office/powerpoint/2010/main" val="391955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83A72A6-1E4D-DEB1-6418-3546F72D4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7559" y="2886378"/>
            <a:ext cx="8405665" cy="359551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8E924E-0F0C-83F3-6728-BC30B28E9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51118"/>
            <a:ext cx="11455179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/>
              <a:t>Progress on goal 1. </a:t>
            </a:r>
            <a:br>
              <a:rPr lang="en-US" dirty="0"/>
            </a:br>
            <a:r>
              <a:rPr lang="en-US" sz="3100" dirty="0"/>
              <a:t>Algorithms to reconstruct/predict broad-band neural signals (1/3)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4EA86-344D-AB40-9F34-D682A9502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938" y="1518700"/>
            <a:ext cx="11354462" cy="2719345"/>
          </a:xfrm>
        </p:spPr>
        <p:txBody>
          <a:bodyPr>
            <a:normAutofit/>
          </a:bodyPr>
          <a:lstStyle/>
          <a:p>
            <a:r>
              <a:rPr lang="en-US" sz="2600" dirty="0"/>
              <a:t>Found that existing autoencoder methods for neural data are band-limited to model size</a:t>
            </a:r>
          </a:p>
          <a:p>
            <a:pPr lvl="1"/>
            <a:r>
              <a:rPr lang="en-US" sz="2300" dirty="0"/>
              <a:t>Limits reconstructions of broad-band neural data such as micro-</a:t>
            </a:r>
            <a:r>
              <a:rPr lang="en-US" sz="2300" dirty="0" err="1"/>
              <a:t>electricorticography</a:t>
            </a:r>
            <a:endParaRPr lang="en-US" sz="2300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9E76258-F0EC-25A3-1093-F6DFC9A9EA63}"/>
              </a:ext>
            </a:extLst>
          </p:cNvPr>
          <p:cNvSpPr txBox="1">
            <a:spLocks/>
          </p:cNvSpPr>
          <p:nvPr/>
        </p:nvSpPr>
        <p:spPr>
          <a:xfrm>
            <a:off x="227938" y="3588789"/>
            <a:ext cx="3409973" cy="271934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891" indent="-342891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742932" indent="-28574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2pPr>
            <a:lvl3pPr marL="1142971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3pPr>
            <a:lvl4pPr marL="1600160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4pPr>
            <a:lvl5pPr marL="2057349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Developed new Multi-block Recurrent Auto-Encoder (MRAE) to increase model bandwidth more efficiently: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19426-0438-748C-4A32-12FBD8785D79}"/>
              </a:ext>
            </a:extLst>
          </p:cNvPr>
          <p:cNvSpPr txBox="1"/>
          <p:nvPr/>
        </p:nvSpPr>
        <p:spPr>
          <a:xfrm>
            <a:off x="227938" y="6437550"/>
            <a:ext cx="5941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Nolan, </a:t>
            </a:r>
            <a:r>
              <a:rPr lang="en-US" dirty="0" err="1"/>
              <a:t>Pesaran</a:t>
            </a:r>
            <a:r>
              <a:rPr lang="en-US" dirty="0"/>
              <a:t>, </a:t>
            </a:r>
            <a:r>
              <a:rPr lang="en-US" dirty="0" err="1"/>
              <a:t>Shlizerman</a:t>
            </a:r>
            <a:r>
              <a:rPr lang="en-US" dirty="0"/>
              <a:t> &amp; Orsborn, </a:t>
            </a:r>
            <a:r>
              <a:rPr lang="en-US" i="1" dirty="0" err="1"/>
              <a:t>bioarxiv</a:t>
            </a:r>
            <a:r>
              <a:rPr lang="en-US" i="1" dirty="0"/>
              <a:t> 2022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25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E924E-0F0C-83F3-6728-BC30B28E9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51118"/>
            <a:ext cx="11455179" cy="1143000"/>
          </a:xfrm>
        </p:spPr>
        <p:txBody>
          <a:bodyPr>
            <a:normAutofit fontScale="90000"/>
          </a:bodyPr>
          <a:lstStyle/>
          <a:p>
            <a:pPr algn="l"/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Progress on goal 1. </a:t>
            </a:r>
            <a:b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</a:br>
            <a:r>
              <a:rPr kumimoji="0" 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Algorithms to reconstruct/predict broad-band neural signals (2/3)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4EA86-344D-AB40-9F34-D682A9502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938" y="1518700"/>
            <a:ext cx="11354462" cy="2719345"/>
          </a:xfrm>
        </p:spPr>
        <p:txBody>
          <a:bodyPr>
            <a:normAutofit/>
          </a:bodyPr>
          <a:lstStyle/>
          <a:p>
            <a:r>
              <a:rPr lang="en-US" sz="2600" dirty="0"/>
              <a:t>MRAE architecture improves reconstruction accuracy and bandwidth for longer reconstruction time windows</a:t>
            </a:r>
          </a:p>
          <a:p>
            <a:r>
              <a:rPr lang="en-US" sz="2600" dirty="0"/>
              <a:t>MRAE method is more scalable </a:t>
            </a:r>
          </a:p>
          <a:p>
            <a:pPr lvl="1"/>
            <a:r>
              <a:rPr lang="en-US" sz="2200" dirty="0"/>
              <a:t>better reconstruction accuracy for fixed model size </a:t>
            </a:r>
            <a:endParaRPr lang="en-US" sz="19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19426-0438-748C-4A32-12FBD8785D79}"/>
              </a:ext>
            </a:extLst>
          </p:cNvPr>
          <p:cNvSpPr txBox="1"/>
          <p:nvPr/>
        </p:nvSpPr>
        <p:spPr>
          <a:xfrm>
            <a:off x="227938" y="6437550"/>
            <a:ext cx="5283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Nolan, </a:t>
            </a:r>
            <a:r>
              <a:rPr lang="en-US" dirty="0" err="1"/>
              <a:t>Pesaran</a:t>
            </a:r>
            <a:r>
              <a:rPr lang="en-US" dirty="0"/>
              <a:t>, </a:t>
            </a:r>
            <a:r>
              <a:rPr lang="en-US" dirty="0" err="1"/>
              <a:t>Shlizerman</a:t>
            </a:r>
            <a:r>
              <a:rPr lang="en-US" dirty="0"/>
              <a:t> &amp; Orsborn, </a:t>
            </a:r>
            <a:r>
              <a:rPr lang="en-US" i="1" dirty="0"/>
              <a:t>in prep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D1EE98-C19F-7AD0-240F-393913108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228" y="3477762"/>
            <a:ext cx="7864917" cy="248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931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E924E-0F0C-83F3-6728-BC30B28E9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51118"/>
            <a:ext cx="11455179" cy="1143000"/>
          </a:xfrm>
        </p:spPr>
        <p:txBody>
          <a:bodyPr>
            <a:normAutofit fontScale="90000"/>
          </a:bodyPr>
          <a:lstStyle/>
          <a:p>
            <a:pPr algn="l"/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Progress on goal 1. </a:t>
            </a:r>
            <a:b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</a:br>
            <a:r>
              <a:rPr kumimoji="0" 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Algorithms to reconstruct/predict broad-band neural signals (3/3)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4EA86-344D-AB40-9F34-D682A9502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938" y="1518700"/>
            <a:ext cx="11354462" cy="2719345"/>
          </a:xfrm>
        </p:spPr>
        <p:txBody>
          <a:bodyPr>
            <a:normAutofit/>
          </a:bodyPr>
          <a:lstStyle/>
          <a:p>
            <a:r>
              <a:rPr lang="en-US" sz="2600" dirty="0"/>
              <a:t>Alternative model architecture using transformers may significantly improve reconstruction bandwidth</a:t>
            </a:r>
            <a:endParaRPr lang="en-US" sz="23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19426-0438-748C-4A32-12FBD8785D79}"/>
              </a:ext>
            </a:extLst>
          </p:cNvPr>
          <p:cNvSpPr txBox="1"/>
          <p:nvPr/>
        </p:nvSpPr>
        <p:spPr>
          <a:xfrm>
            <a:off x="227938" y="6437550"/>
            <a:ext cx="5947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Li, Scholl, </a:t>
            </a:r>
            <a:r>
              <a:rPr lang="en-US" dirty="0" err="1"/>
              <a:t>Rajeswaran</a:t>
            </a:r>
            <a:r>
              <a:rPr lang="en-US" dirty="0"/>
              <a:t>, </a:t>
            </a:r>
            <a:r>
              <a:rPr lang="en-US" dirty="0" err="1"/>
              <a:t>Shlizerman</a:t>
            </a:r>
            <a:r>
              <a:rPr lang="en-US" dirty="0"/>
              <a:t> &amp; Orsborn, </a:t>
            </a:r>
            <a:r>
              <a:rPr lang="en-US" i="1" dirty="0"/>
              <a:t>in prep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8646242-1218-CDA6-005D-F4B0962592E6}"/>
              </a:ext>
            </a:extLst>
          </p:cNvPr>
          <p:cNvSpPr txBox="1"/>
          <p:nvPr/>
        </p:nvSpPr>
        <p:spPr>
          <a:xfrm>
            <a:off x="2791180" y="2693706"/>
            <a:ext cx="61272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RNN PSID = current state of the art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149FEF-B377-48E6-C81E-86B6E4EBCD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21" y="3063038"/>
            <a:ext cx="11376158" cy="3129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083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E924E-0F0C-83F3-6728-BC30B28E90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21" y="51118"/>
            <a:ext cx="11455179" cy="1143000"/>
          </a:xfrm>
        </p:spPr>
        <p:txBody>
          <a:bodyPr>
            <a:normAutofit fontScale="90000"/>
          </a:bodyPr>
          <a:lstStyle/>
          <a:p>
            <a:pPr algn="l"/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Progress on goal 3. </a:t>
            </a:r>
            <a:b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</a:br>
            <a:r>
              <a:rPr kumimoji="0" lang="en-US" sz="3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+mj-ea"/>
                <a:cs typeface="+mj-cs"/>
              </a:rPr>
              <a:t>FPGA implementation of algorithms for neural data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C4EA86-344D-AB40-9F34-D682A9502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7938" y="1518700"/>
            <a:ext cx="11354462" cy="2719345"/>
          </a:xfrm>
        </p:spPr>
        <p:txBody>
          <a:bodyPr>
            <a:normAutofit/>
          </a:bodyPr>
          <a:lstStyle/>
          <a:p>
            <a:r>
              <a:rPr lang="en-US" sz="2600" dirty="0"/>
              <a:t>Use existing published model (Latent Factor Dynamical Analysis, LFADs; </a:t>
            </a:r>
            <a:r>
              <a:rPr lang="en-US" sz="2600" dirty="0" err="1"/>
              <a:t>Pandarinath</a:t>
            </a:r>
            <a:r>
              <a:rPr lang="en-US" sz="2600" dirty="0"/>
              <a:t> et al., Nature Methods 2018)</a:t>
            </a:r>
          </a:p>
          <a:p>
            <a:r>
              <a:rPr lang="en-US" sz="2600" dirty="0"/>
              <a:t>Apply to publicly available datasets</a:t>
            </a:r>
          </a:p>
          <a:p>
            <a:pPr lvl="1"/>
            <a:r>
              <a:rPr lang="en-US" sz="1900" dirty="0"/>
              <a:t>Neural Latent Benchmarks (</a:t>
            </a:r>
            <a:r>
              <a:rPr lang="en-US" sz="1900" dirty="0">
                <a:hlinkClick r:id="rId2"/>
              </a:rPr>
              <a:t>https://neurallatents.github.io/</a:t>
            </a:r>
            <a:r>
              <a:rPr lang="en-US" sz="1900" dirty="0"/>
              <a:t>) </a:t>
            </a:r>
          </a:p>
          <a:p>
            <a:r>
              <a:rPr lang="en-US" sz="2300" dirty="0"/>
              <a:t>Scale down model to explore FPGA implementation with hsl4ml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4919426-0438-748C-4A32-12FBD8785D79}"/>
              </a:ext>
            </a:extLst>
          </p:cNvPr>
          <p:cNvSpPr txBox="1"/>
          <p:nvPr/>
        </p:nvSpPr>
        <p:spPr>
          <a:xfrm>
            <a:off x="227938" y="6437550"/>
            <a:ext cx="8930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Xiaohan</a:t>
            </a:r>
            <a:r>
              <a:rPr lang="en-US" sz="1800" dirty="0"/>
              <a:t> Lu, Aiden </a:t>
            </a:r>
            <a:r>
              <a:rPr lang="en-US" sz="1800" dirty="0" err="1"/>
              <a:t>Yokuda</a:t>
            </a:r>
            <a:r>
              <a:rPr lang="en-US" sz="1800" dirty="0"/>
              <a:t>, Michael </a:t>
            </a:r>
            <a:r>
              <a:rPr lang="en-US" dirty="0"/>
              <a:t>Nolan, </a:t>
            </a:r>
            <a:r>
              <a:rPr lang="en-US" sz="1800" dirty="0"/>
              <a:t>Scott Hauk, Shih-</a:t>
            </a:r>
            <a:r>
              <a:rPr lang="en-US" sz="1800" dirty="0" err="1"/>
              <a:t>Chieh</a:t>
            </a:r>
            <a:r>
              <a:rPr lang="en-US" sz="1800" dirty="0"/>
              <a:t> Hsu</a:t>
            </a:r>
            <a:r>
              <a:rPr lang="en-US" dirty="0"/>
              <a:t>, </a:t>
            </a:r>
            <a:r>
              <a:rPr lang="en-US" i="1" dirty="0"/>
              <a:t>in prep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BC71F97-8C8E-4176-1BB7-BE59A598C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7932" y="3694761"/>
            <a:ext cx="9136135" cy="2719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972996"/>
      </p:ext>
    </p:extLst>
  </p:cSld>
  <p:clrMapOvr>
    <a:masterClrMapping/>
  </p:clrMapOvr>
</p:sld>
</file>

<file path=ppt/theme/theme1.xml><?xml version="1.0" encoding="utf-8"?>
<a:theme xmlns:a="http://schemas.openxmlformats.org/drawingml/2006/main" name="amy's default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ustom 2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7F046572-2458-4790-A988-D68750F36EFE}" vid="{867AC869-72BE-4AD6-9136-6B3F49195C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905</Words>
  <Application>Microsoft Office PowerPoint</Application>
  <PresentationFormat>Widescreen</PresentationFormat>
  <Paragraphs>103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Century Gothic</vt:lpstr>
      <vt:lpstr>amy's default theme</vt:lpstr>
      <vt:lpstr>Neuroscience in A3D3: annual project updates</vt:lpstr>
      <vt:lpstr>A3D3: using ML for low-latency, real-time neuroscience</vt:lpstr>
      <vt:lpstr>Main teams</vt:lpstr>
      <vt:lpstr>Low-latency example application: closed-loop stimulation to alter sleep-spindle events</vt:lpstr>
      <vt:lpstr>Low-latency example application: closed-loop stimulation to alter sleep-spindle events</vt:lpstr>
      <vt:lpstr>Progress on goal 1.  Algorithms to reconstruct/predict broad-band neural signals (1/3)</vt:lpstr>
      <vt:lpstr>Progress on goal 1.  Algorithms to reconstruct/predict broad-band neural signals (2/3)</vt:lpstr>
      <vt:lpstr>Progress on goal 1.  Algorithms to reconstruct/predict broad-band neural signals (3/3)</vt:lpstr>
      <vt:lpstr>Progress on goal 3.  FPGA implementation of algorithms for neural data</vt:lpstr>
      <vt:lpstr>Large-scale data analysis example: data-driven feature extraction </vt:lpstr>
      <vt:lpstr>Key Outcomes and Achievements</vt:lpstr>
      <vt:lpstr>Key Products</vt:lpstr>
      <vt:lpstr>Impact</vt:lpstr>
      <vt:lpstr>Next year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Orsborn</dc:creator>
  <cp:lastModifiedBy>Amy Orsborn</cp:lastModifiedBy>
  <cp:revision>33</cp:revision>
  <dcterms:created xsi:type="dcterms:W3CDTF">2021-11-08T01:14:43Z</dcterms:created>
  <dcterms:modified xsi:type="dcterms:W3CDTF">2022-10-07T15:05:03Z</dcterms:modified>
</cp:coreProperties>
</file>