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94" r:id="rId2"/>
    <p:sldId id="286" r:id="rId3"/>
    <p:sldId id="310" r:id="rId4"/>
    <p:sldId id="293" r:id="rId5"/>
    <p:sldId id="311" r:id="rId6"/>
    <p:sldId id="414" r:id="rId7"/>
    <p:sldId id="339" r:id="rId8"/>
    <p:sldId id="325" r:id="rId9"/>
    <p:sldId id="328" r:id="rId10"/>
    <p:sldId id="327" r:id="rId11"/>
    <p:sldId id="416" r:id="rId12"/>
    <p:sldId id="343" r:id="rId13"/>
    <p:sldId id="335" r:id="rId14"/>
    <p:sldId id="344" r:id="rId15"/>
    <p:sldId id="345" r:id="rId16"/>
    <p:sldId id="347" r:id="rId17"/>
    <p:sldId id="348" r:id="rId18"/>
    <p:sldId id="379" r:id="rId19"/>
    <p:sldId id="407" r:id="rId20"/>
    <p:sldId id="338" r:id="rId21"/>
    <p:sldId id="378" r:id="rId22"/>
    <p:sldId id="276" r:id="rId23"/>
    <p:sldId id="275" r:id="rId24"/>
    <p:sldId id="354" r:id="rId25"/>
    <p:sldId id="356" r:id="rId26"/>
    <p:sldId id="382" r:id="rId27"/>
    <p:sldId id="383" r:id="rId28"/>
    <p:sldId id="384" r:id="rId29"/>
    <p:sldId id="357" r:id="rId30"/>
    <p:sldId id="387" r:id="rId31"/>
    <p:sldId id="409" r:id="rId32"/>
    <p:sldId id="408" r:id="rId33"/>
    <p:sldId id="411" r:id="rId34"/>
    <p:sldId id="397" r:id="rId35"/>
    <p:sldId id="398" r:id="rId36"/>
    <p:sldId id="399" r:id="rId37"/>
    <p:sldId id="402" r:id="rId38"/>
    <p:sldId id="406" r:id="rId39"/>
    <p:sldId id="391" r:id="rId40"/>
    <p:sldId id="392" r:id="rId41"/>
    <p:sldId id="394" r:id="rId42"/>
    <p:sldId id="412" r:id="rId43"/>
    <p:sldId id="413" r:id="rId44"/>
    <p:sldId id="419" r:id="rId45"/>
    <p:sldId id="420" r:id="rId46"/>
    <p:sldId id="288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7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34" clrIdx="0">
    <p:extLst/>
  </p:cmAuthor>
  <p:cmAuthor id="2" name="Microsoft Office User" initials="MOU" lastIdx="4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3030"/>
    <a:srgbClr val="FFFFFF"/>
    <a:srgbClr val="0033A0"/>
    <a:srgbClr val="61C4D3"/>
    <a:srgbClr val="6698CB"/>
    <a:srgbClr val="6E2466"/>
    <a:srgbClr val="61C5D3"/>
    <a:srgbClr val="005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8"/>
    <p:restoredTop sz="81130"/>
  </p:normalViewPr>
  <p:slideViewPr>
    <p:cSldViewPr snapToGrid="0" snapToObjects="1">
      <p:cViewPr varScale="1">
        <p:scale>
          <a:sx n="133" d="100"/>
          <a:sy n="133" d="100"/>
        </p:scale>
        <p:origin x="3540" y="114"/>
      </p:cViewPr>
      <p:guideLst>
        <p:guide orient="horz" pos="3770"/>
        <p:guide pos="3863"/>
      </p:guideLst>
    </p:cSldViewPr>
  </p:slideViewPr>
  <p:outlineViewPr>
    <p:cViewPr>
      <p:scale>
        <a:sx n="33" d="100"/>
        <a:sy n="33" d="100"/>
      </p:scale>
      <p:origin x="0" y="-13112"/>
    </p:cViewPr>
  </p:outlineViewPr>
  <p:notesTextViewPr>
    <p:cViewPr>
      <p:scale>
        <a:sx n="70" d="100"/>
        <a:sy n="7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mpinharr\AppData\Local\Microsoft\Windows\INetCache\Content.Outlook\YCCPIFME\Procurement%20Expenditure%202021-%20charged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pinharr\Downloads\Tables%201-5_with_charts%20(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pinharr\AppData\Local\Microsoft\Windows\INetCache\Content.Outlook\6BJZVY9E\Tables%201-5_with_charts_2021%20(002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pivotSource>
    <c:name>[Procurement Expenditure 2021- charged.xlsx]Total Exp.!PivotTable9</c:name>
    <c:fmtId val="-1"/>
  </c:pivotSource>
  <c:chart>
    <c:autoTitleDeleted val="1"/>
    <c:pivotFmts>
      <c:pivotFmt>
        <c:idx val="0"/>
        <c:spPr>
          <a:solidFill>
            <a:schemeClr val="accent2"/>
          </a:solidFill>
          <a:ln>
            <a:noFill/>
          </a:ln>
          <a:effectLst/>
        </c:spPr>
      </c:pivotFmt>
      <c:pivotFmt>
        <c:idx val="1"/>
        <c:spPr>
          <a:solidFill>
            <a:schemeClr val="accent2"/>
          </a:solidFill>
          <a:ln>
            <a:noFill/>
          </a:ln>
          <a:effectLst/>
        </c:spPr>
      </c:pivotFmt>
      <c:pivotFmt>
        <c:idx val="2"/>
        <c:spPr>
          <a:solidFill>
            <a:schemeClr val="accent2"/>
          </a:solidFill>
          <a:ln>
            <a:noFill/>
          </a:ln>
          <a:effectLst/>
        </c:spPr>
      </c:pivotFmt>
      <c:pivotFmt>
        <c:idx val="3"/>
        <c:spPr>
          <a:solidFill>
            <a:schemeClr val="accent2"/>
          </a:solidFill>
          <a:ln>
            <a:noFill/>
          </a:ln>
          <a:effectLst/>
        </c:spPr>
      </c:pivotFmt>
      <c:pivotFmt>
        <c:idx val="4"/>
        <c:spPr>
          <a:solidFill>
            <a:schemeClr val="accent2"/>
          </a:solidFill>
          <a:ln>
            <a:noFill/>
          </a:ln>
          <a:effectLst/>
        </c:spPr>
      </c:pivotFmt>
      <c:pivotFmt>
        <c:idx val="5"/>
        <c:spPr>
          <a:solidFill>
            <a:schemeClr val="accent2"/>
          </a:solidFill>
          <a:ln>
            <a:noFill/>
          </a:ln>
          <a:effectLst/>
        </c:spPr>
      </c:pivotFmt>
      <c:pivotFmt>
        <c:idx val="6"/>
        <c:spPr>
          <a:solidFill>
            <a:schemeClr val="accent2"/>
          </a:solidFill>
          <a:ln>
            <a:noFill/>
          </a:ln>
          <a:effectLst/>
        </c:spPr>
      </c:pivotFmt>
      <c:pivotFmt>
        <c:idx val="7"/>
        <c:spPr>
          <a:solidFill>
            <a:schemeClr val="accent2"/>
          </a:solidFill>
          <a:ln>
            <a:noFill/>
          </a:ln>
          <a:effectLst/>
        </c:spPr>
      </c:pivotFmt>
      <c:pivotFmt>
        <c:idx val="8"/>
        <c:spPr>
          <a:solidFill>
            <a:schemeClr val="accent2"/>
          </a:solidFill>
          <a:ln>
            <a:noFill/>
          </a:ln>
          <a:effectLst/>
        </c:spPr>
      </c:pivotFmt>
      <c:pivotFmt>
        <c:idx val="9"/>
        <c:spPr>
          <a:solidFill>
            <a:schemeClr val="accent2"/>
          </a:solidFill>
          <a:ln>
            <a:noFill/>
          </a:ln>
          <a:effectLst/>
        </c:spPr>
      </c:pivotFmt>
      <c:pivotFmt>
        <c:idx val="10"/>
        <c:spPr>
          <a:solidFill>
            <a:schemeClr val="accent2"/>
          </a:solidFill>
          <a:ln>
            <a:noFill/>
          </a:ln>
          <a:effectLst/>
        </c:spPr>
      </c:pivotFmt>
      <c:pivotFmt>
        <c:idx val="11"/>
        <c:spPr>
          <a:solidFill>
            <a:schemeClr val="accent2"/>
          </a:solidFill>
          <a:ln>
            <a:noFill/>
          </a:ln>
          <a:effectLst/>
        </c:spPr>
      </c:pivotFmt>
      <c:pivotFmt>
        <c:idx val="12"/>
        <c:spPr>
          <a:solidFill>
            <a:schemeClr val="accent2"/>
          </a:solidFill>
          <a:ln>
            <a:noFill/>
          </a:ln>
          <a:effectLst/>
        </c:spPr>
      </c:pivotFmt>
      <c:pivotFmt>
        <c:idx val="13"/>
        <c:spPr>
          <a:solidFill>
            <a:schemeClr val="accent2"/>
          </a:solidFill>
          <a:ln>
            <a:noFill/>
          </a:ln>
          <a:effectLst/>
        </c:spPr>
      </c:pivotFmt>
      <c:pivotFmt>
        <c:idx val="14"/>
        <c:spPr>
          <a:solidFill>
            <a:schemeClr val="accent2"/>
          </a:solidFill>
          <a:ln>
            <a:noFill/>
          </a:ln>
          <a:effectLst/>
        </c:spPr>
      </c:pivotFmt>
      <c:pivotFmt>
        <c:idx val="15"/>
        <c:spPr>
          <a:solidFill>
            <a:schemeClr val="accent2"/>
          </a:solidFill>
          <a:ln>
            <a:noFill/>
          </a:ln>
          <a:effectLst/>
        </c:spPr>
      </c:pivotFmt>
      <c:pivotFmt>
        <c:idx val="16"/>
        <c:spPr>
          <a:solidFill>
            <a:schemeClr val="accent2"/>
          </a:solidFill>
          <a:ln>
            <a:noFill/>
          </a:ln>
          <a:effectLst/>
        </c:spPr>
      </c:pivotFmt>
      <c:pivotFmt>
        <c:idx val="17"/>
        <c:spPr>
          <a:solidFill>
            <a:schemeClr val="accent2"/>
          </a:solidFill>
          <a:ln>
            <a:noFill/>
          </a:ln>
          <a:effectLst/>
        </c:spPr>
      </c:pivotFmt>
      <c:pivotFmt>
        <c:idx val="18"/>
        <c:spPr>
          <a:solidFill>
            <a:schemeClr val="accent2"/>
          </a:solidFill>
          <a:ln>
            <a:noFill/>
          </a:ln>
          <a:effectLst/>
        </c:spPr>
      </c:pivotFmt>
      <c:pivotFmt>
        <c:idx val="19"/>
        <c:spPr>
          <a:solidFill>
            <a:schemeClr val="accent2"/>
          </a:solidFill>
          <a:ln>
            <a:noFill/>
          </a:ln>
          <a:effectLst/>
        </c:spPr>
      </c:pivotFmt>
      <c:pivotFmt>
        <c:idx val="20"/>
        <c:spPr>
          <a:solidFill>
            <a:schemeClr val="accent2"/>
          </a:solidFill>
          <a:ln>
            <a:noFill/>
          </a:ln>
          <a:effectLst/>
        </c:spPr>
      </c:pivotFmt>
      <c:pivotFmt>
        <c:idx val="21"/>
        <c:spPr>
          <a:solidFill>
            <a:schemeClr val="accent2"/>
          </a:solidFill>
          <a:ln>
            <a:noFill/>
          </a:ln>
          <a:effectLst/>
        </c:spPr>
      </c:pivotFmt>
      <c:pivotFmt>
        <c:idx val="22"/>
        <c:spPr>
          <a:solidFill>
            <a:schemeClr val="accent2"/>
          </a:solidFill>
          <a:ln>
            <a:noFill/>
          </a:ln>
          <a:effectLst/>
        </c:spPr>
      </c:pivotFmt>
      <c:pivotFmt>
        <c:idx val="23"/>
        <c:spPr>
          <a:solidFill>
            <a:schemeClr val="accent2"/>
          </a:solidFill>
          <a:ln>
            <a:noFill/>
          </a:ln>
          <a:effectLst/>
        </c:spPr>
      </c:pivotFmt>
      <c:pivotFmt>
        <c:idx val="24"/>
        <c:spPr>
          <a:solidFill>
            <a:schemeClr val="accent2"/>
          </a:solidFill>
          <a:ln>
            <a:noFill/>
          </a:ln>
          <a:effectLst/>
        </c:spPr>
      </c:pivotFmt>
      <c:pivotFmt>
        <c:idx val="25"/>
        <c:spPr>
          <a:solidFill>
            <a:schemeClr val="accent2"/>
          </a:solidFill>
          <a:ln>
            <a:noFill/>
          </a:ln>
          <a:effectLst/>
        </c:spPr>
      </c:pivotFmt>
      <c:pivotFmt>
        <c:idx val="26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7"/>
        <c:spPr>
          <a:solidFill>
            <a:schemeClr val="accent2"/>
          </a:solidFill>
          <a:ln>
            <a:noFill/>
          </a:ln>
          <a:effectLst/>
        </c:spPr>
      </c:pivotFmt>
      <c:pivotFmt>
        <c:idx val="28"/>
        <c:spPr>
          <a:solidFill>
            <a:schemeClr val="accent2"/>
          </a:solidFill>
          <a:ln>
            <a:noFill/>
          </a:ln>
          <a:effectLst/>
        </c:spPr>
      </c:pivotFmt>
      <c:pivotFmt>
        <c:idx val="29"/>
        <c:spPr>
          <a:solidFill>
            <a:schemeClr val="accent2"/>
          </a:solidFill>
          <a:ln>
            <a:noFill/>
          </a:ln>
          <a:effectLst/>
        </c:spPr>
      </c:pivotFmt>
      <c:pivotFmt>
        <c:idx val="30"/>
        <c:spPr>
          <a:solidFill>
            <a:schemeClr val="accent2"/>
          </a:solidFill>
          <a:ln>
            <a:noFill/>
          </a:ln>
          <a:effectLst/>
        </c:spPr>
      </c:pivotFmt>
      <c:pivotFmt>
        <c:idx val="31"/>
        <c:spPr>
          <a:solidFill>
            <a:schemeClr val="accent2"/>
          </a:solidFill>
          <a:ln>
            <a:noFill/>
          </a:ln>
          <a:effectLst/>
        </c:spPr>
      </c:pivotFmt>
      <c:pivotFmt>
        <c:idx val="32"/>
        <c:spPr>
          <a:solidFill>
            <a:schemeClr val="accent2"/>
          </a:solidFill>
          <a:ln>
            <a:noFill/>
          </a:ln>
          <a:effectLst/>
        </c:spPr>
      </c:pivotFmt>
      <c:pivotFmt>
        <c:idx val="33"/>
      </c:pivotFmt>
      <c:pivotFmt>
        <c:idx val="34"/>
      </c:pivotFmt>
      <c:pivotFmt>
        <c:idx val="35"/>
      </c:pivotFmt>
      <c:pivotFmt>
        <c:idx val="36"/>
      </c:pivotFmt>
      <c:pivotFmt>
        <c:idx val="37"/>
      </c:pivotFmt>
      <c:pivotFmt>
        <c:idx val="38"/>
      </c:pivotFmt>
      <c:pivotFmt>
        <c:idx val="39"/>
      </c:pivotFmt>
      <c:pivotFmt>
        <c:idx val="40"/>
      </c:pivotFmt>
      <c:pivotFmt>
        <c:idx val="41"/>
      </c:pivotFmt>
      <c:pivotFmt>
        <c:idx val="42"/>
      </c:pivotFmt>
      <c:pivotFmt>
        <c:idx val="43"/>
      </c:pivotFmt>
      <c:pivotFmt>
        <c:idx val="44"/>
      </c:pivotFmt>
      <c:pivotFmt>
        <c:idx val="45"/>
      </c:pivotFmt>
      <c:pivotFmt>
        <c:idx val="46"/>
      </c:pivotFmt>
      <c:pivotFmt>
        <c:idx val="47"/>
      </c:pivotFmt>
      <c:pivotFmt>
        <c:idx val="48"/>
      </c:pivotFmt>
      <c:pivotFmt>
        <c:idx val="49"/>
      </c:pivotFmt>
      <c:pivotFmt>
        <c:idx val="50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4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51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4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52"/>
        <c:spPr>
          <a:solidFill>
            <a:schemeClr val="accent2"/>
          </a:solidFill>
          <a:ln>
            <a:noFill/>
          </a:ln>
          <a:effectLst/>
        </c:spPr>
      </c:pivotFmt>
      <c:pivotFmt>
        <c:idx val="53"/>
        <c:spPr>
          <a:solidFill>
            <a:schemeClr val="accent2"/>
          </a:solidFill>
          <a:ln>
            <a:noFill/>
          </a:ln>
          <a:effectLst/>
        </c:spPr>
      </c:pivotFmt>
      <c:pivotFmt>
        <c:idx val="54"/>
        <c:spPr>
          <a:solidFill>
            <a:schemeClr val="accent2"/>
          </a:solidFill>
          <a:ln>
            <a:noFill/>
          </a:ln>
          <a:effectLst/>
        </c:spPr>
        <c:marker>
          <c:spPr>
            <a:solidFill>
              <a:schemeClr val="accent2"/>
            </a:solidFill>
            <a:ln w="9525">
              <a:solidFill>
                <a:schemeClr val="accent2"/>
              </a:solidFill>
            </a:ln>
            <a:effectLst/>
          </c:spPr>
        </c:marker>
      </c:pivotFmt>
      <c:pivotFmt>
        <c:idx val="55"/>
        <c:spPr>
          <a:solidFill>
            <a:schemeClr val="accent2"/>
          </a:solidFill>
          <a:ln>
            <a:noFill/>
          </a:ln>
          <a:effectLst/>
        </c:spPr>
      </c:pivotFmt>
      <c:pivotFmt>
        <c:idx val="56"/>
        <c:spPr>
          <a:solidFill>
            <a:schemeClr val="accent2"/>
          </a:solidFill>
          <a:ln>
            <a:noFill/>
          </a:ln>
          <a:effectLst/>
        </c:spPr>
      </c:pivotFmt>
      <c:pivotFmt>
        <c:idx val="57"/>
        <c:spPr>
          <a:solidFill>
            <a:schemeClr val="accent2"/>
          </a:solidFill>
          <a:ln>
            <a:noFill/>
          </a:ln>
          <a:effectLst/>
        </c:spPr>
      </c:pivotFmt>
      <c:pivotFmt>
        <c:idx val="58"/>
        <c:spPr>
          <a:solidFill>
            <a:schemeClr val="accent2"/>
          </a:solidFill>
          <a:ln>
            <a:noFill/>
          </a:ln>
          <a:effectLst/>
        </c:spPr>
      </c:pivotFmt>
      <c:pivotFmt>
        <c:idx val="59"/>
        <c:spPr>
          <a:solidFill>
            <a:schemeClr val="accent2"/>
          </a:solidFill>
          <a:ln>
            <a:noFill/>
          </a:ln>
          <a:effectLst/>
        </c:spPr>
      </c:pivotFmt>
      <c:pivotFmt>
        <c:idx val="60"/>
        <c:spPr>
          <a:solidFill>
            <a:schemeClr val="accent2"/>
          </a:solidFill>
          <a:ln>
            <a:noFill/>
          </a:ln>
          <a:effectLst/>
        </c:spPr>
      </c:pivotFmt>
      <c:pivotFmt>
        <c:idx val="61"/>
        <c:spPr>
          <a:solidFill>
            <a:schemeClr val="accent2"/>
          </a:solidFill>
          <a:ln>
            <a:noFill/>
          </a:ln>
          <a:effectLst/>
        </c:spPr>
      </c:pivotFmt>
      <c:pivotFmt>
        <c:idx val="62"/>
        <c:spPr>
          <a:solidFill>
            <a:schemeClr val="accent2"/>
          </a:solidFill>
          <a:ln>
            <a:noFill/>
          </a:ln>
          <a:effectLst/>
        </c:spPr>
      </c:pivotFmt>
      <c:pivotFmt>
        <c:idx val="63"/>
        <c:spPr>
          <a:solidFill>
            <a:schemeClr val="accent2"/>
          </a:solidFill>
          <a:ln>
            <a:noFill/>
          </a:ln>
          <a:effectLst/>
        </c:spPr>
      </c:pivotFmt>
      <c:pivotFmt>
        <c:idx val="64"/>
        <c:spPr>
          <a:solidFill>
            <a:schemeClr val="accent2"/>
          </a:solidFill>
          <a:ln>
            <a:noFill/>
          </a:ln>
          <a:effectLst/>
        </c:spPr>
      </c:pivotFmt>
      <c:pivotFmt>
        <c:idx val="65"/>
        <c:spPr>
          <a:solidFill>
            <a:schemeClr val="accent2"/>
          </a:solidFill>
          <a:ln>
            <a:noFill/>
          </a:ln>
          <a:effectLst/>
        </c:spPr>
      </c:pivotFmt>
      <c:pivotFmt>
        <c:idx val="66"/>
        <c:spPr>
          <a:solidFill>
            <a:schemeClr val="accent2"/>
          </a:solidFill>
          <a:ln>
            <a:noFill/>
          </a:ln>
          <a:effectLst/>
        </c:spPr>
      </c:pivotFmt>
      <c:pivotFmt>
        <c:idx val="67"/>
        <c:spPr>
          <a:solidFill>
            <a:schemeClr val="accent2"/>
          </a:solidFill>
          <a:ln>
            <a:noFill/>
          </a:ln>
          <a:effectLst/>
        </c:spPr>
      </c:pivotFmt>
      <c:pivotFmt>
        <c:idx val="68"/>
        <c:spPr>
          <a:solidFill>
            <a:schemeClr val="accent2"/>
          </a:solidFill>
          <a:ln>
            <a:noFill/>
          </a:ln>
          <a:effectLst/>
        </c:spPr>
      </c:pivotFmt>
      <c:pivotFmt>
        <c:idx val="69"/>
        <c:spPr>
          <a:solidFill>
            <a:schemeClr val="accent2"/>
          </a:solidFill>
          <a:ln>
            <a:noFill/>
          </a:ln>
          <a:effectLst/>
        </c:spPr>
      </c:pivotFmt>
      <c:pivotFmt>
        <c:idx val="70"/>
        <c:spPr>
          <a:solidFill>
            <a:schemeClr val="accent2"/>
          </a:solidFill>
          <a:ln>
            <a:noFill/>
          </a:ln>
          <a:effectLst/>
        </c:spPr>
      </c:pivotFmt>
      <c:pivotFmt>
        <c:idx val="71"/>
        <c:spPr>
          <a:solidFill>
            <a:schemeClr val="accent2"/>
          </a:solidFill>
          <a:ln>
            <a:noFill/>
          </a:ln>
          <a:effectLst/>
        </c:spPr>
      </c:pivotFmt>
      <c:pivotFmt>
        <c:idx val="72"/>
        <c:spPr>
          <a:solidFill>
            <a:schemeClr val="accent2"/>
          </a:solidFill>
          <a:ln>
            <a:noFill/>
          </a:ln>
          <a:effectLst/>
        </c:spPr>
      </c:pivotFmt>
      <c:pivotFmt>
        <c:idx val="73"/>
        <c:spPr>
          <a:solidFill>
            <a:schemeClr val="accent2"/>
          </a:solidFill>
          <a:ln>
            <a:noFill/>
          </a:ln>
          <a:effectLst/>
        </c:spPr>
      </c:pivotFmt>
      <c:pivotFmt>
        <c:idx val="74"/>
        <c:spPr>
          <a:solidFill>
            <a:schemeClr val="accent2"/>
          </a:solidFill>
          <a:ln>
            <a:noFill/>
          </a:ln>
          <a:effectLst/>
        </c:spPr>
      </c:pivotFmt>
      <c:pivotFmt>
        <c:idx val="75"/>
        <c:spPr>
          <a:solidFill>
            <a:schemeClr val="accent2"/>
          </a:solidFill>
          <a:ln>
            <a:noFill/>
          </a:ln>
          <a:effectLst/>
        </c:spPr>
      </c:pivotFmt>
      <c:pivotFmt>
        <c:idx val="76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77"/>
        <c:spPr>
          <a:solidFill>
            <a:schemeClr val="accent2"/>
          </a:solidFill>
          <a:ln>
            <a:noFill/>
          </a:ln>
          <a:effectLst/>
        </c:spPr>
      </c:pivotFmt>
      <c:pivotFmt>
        <c:idx val="78"/>
        <c:spPr>
          <a:solidFill>
            <a:schemeClr val="accent2"/>
          </a:solidFill>
          <a:ln>
            <a:noFill/>
          </a:ln>
          <a:effectLst/>
        </c:spPr>
      </c:pivotFmt>
      <c:pivotFmt>
        <c:idx val="79"/>
        <c:spPr>
          <a:solidFill>
            <a:schemeClr val="accent2"/>
          </a:solidFill>
          <a:ln>
            <a:noFill/>
          </a:ln>
          <a:effectLst/>
        </c:spPr>
      </c:pivotFmt>
      <c:pivotFmt>
        <c:idx val="80"/>
        <c:spPr>
          <a:solidFill>
            <a:schemeClr val="accent2"/>
          </a:solidFill>
          <a:ln>
            <a:noFill/>
          </a:ln>
          <a:effectLst/>
        </c:spPr>
      </c:pivotFmt>
      <c:pivotFmt>
        <c:idx val="81"/>
        <c:spPr>
          <a:solidFill>
            <a:schemeClr val="accent2"/>
          </a:solidFill>
          <a:ln>
            <a:noFill/>
          </a:ln>
          <a:effectLst/>
        </c:spPr>
      </c:pivotFmt>
      <c:pivotFmt>
        <c:idx val="82"/>
        <c:spPr>
          <a:solidFill>
            <a:schemeClr val="accent2"/>
          </a:solidFill>
          <a:ln>
            <a:noFill/>
          </a:ln>
          <a:effectLst/>
        </c:spPr>
      </c:pivotFmt>
      <c:pivotFmt>
        <c:idx val="83"/>
        <c:spPr>
          <a:solidFill>
            <a:schemeClr val="accent2"/>
          </a:solidFill>
          <a:ln>
            <a:noFill/>
          </a:ln>
          <a:effectLst/>
        </c:spPr>
      </c:pivotFmt>
      <c:pivotFmt>
        <c:idx val="84"/>
        <c:spPr>
          <a:solidFill>
            <a:schemeClr val="accent2"/>
          </a:solidFill>
          <a:ln>
            <a:noFill/>
          </a:ln>
          <a:effectLst/>
        </c:spPr>
      </c:pivotFmt>
      <c:pivotFmt>
        <c:idx val="85"/>
        <c:spPr>
          <a:solidFill>
            <a:schemeClr val="accent2"/>
          </a:solidFill>
          <a:ln>
            <a:noFill/>
          </a:ln>
          <a:effectLst/>
        </c:spPr>
      </c:pivotFmt>
      <c:pivotFmt>
        <c:idx val="86"/>
        <c:spPr>
          <a:solidFill>
            <a:schemeClr val="accent2"/>
          </a:solidFill>
          <a:ln>
            <a:noFill/>
          </a:ln>
          <a:effectLst/>
        </c:spPr>
      </c:pivotFmt>
      <c:pivotFmt>
        <c:idx val="87"/>
        <c:spPr>
          <a:solidFill>
            <a:schemeClr val="accent2"/>
          </a:solidFill>
          <a:ln>
            <a:noFill/>
          </a:ln>
          <a:effectLst/>
        </c:spPr>
      </c:pivotFmt>
      <c:pivotFmt>
        <c:idx val="88"/>
        <c:spPr>
          <a:solidFill>
            <a:schemeClr val="accent2"/>
          </a:solidFill>
          <a:ln>
            <a:noFill/>
          </a:ln>
          <a:effectLst/>
        </c:spPr>
      </c:pivotFmt>
      <c:pivotFmt>
        <c:idx val="89"/>
        <c:spPr>
          <a:solidFill>
            <a:schemeClr val="accent2"/>
          </a:solidFill>
          <a:ln>
            <a:noFill/>
          </a:ln>
          <a:effectLst/>
        </c:spPr>
      </c:pivotFmt>
      <c:pivotFmt>
        <c:idx val="90"/>
        <c:spPr>
          <a:solidFill>
            <a:schemeClr val="accent2"/>
          </a:solidFill>
          <a:ln>
            <a:noFill/>
          </a:ln>
          <a:effectLst/>
        </c:spPr>
      </c:pivotFmt>
      <c:pivotFmt>
        <c:idx val="91"/>
        <c:spPr>
          <a:solidFill>
            <a:schemeClr val="accent2"/>
          </a:solidFill>
          <a:ln>
            <a:noFill/>
          </a:ln>
          <a:effectLst/>
        </c:spPr>
      </c:pivotFmt>
      <c:pivotFmt>
        <c:idx val="92"/>
        <c:spPr>
          <a:solidFill>
            <a:schemeClr val="accent2"/>
          </a:solidFill>
          <a:ln>
            <a:noFill/>
          </a:ln>
          <a:effectLst/>
        </c:spPr>
      </c:pivotFmt>
      <c:pivotFmt>
        <c:idx val="93"/>
        <c:spPr>
          <a:solidFill>
            <a:schemeClr val="accent2"/>
          </a:solidFill>
          <a:ln>
            <a:noFill/>
          </a:ln>
          <a:effectLst/>
        </c:spPr>
      </c:pivotFmt>
      <c:pivotFmt>
        <c:idx val="94"/>
        <c:spPr>
          <a:solidFill>
            <a:schemeClr val="accent2"/>
          </a:solidFill>
          <a:ln>
            <a:noFill/>
          </a:ln>
          <a:effectLst/>
        </c:spPr>
      </c:pivotFmt>
      <c:pivotFmt>
        <c:idx val="95"/>
        <c:spPr>
          <a:solidFill>
            <a:schemeClr val="accent2"/>
          </a:solidFill>
          <a:ln>
            <a:noFill/>
          </a:ln>
          <a:effectLst/>
        </c:spPr>
      </c:pivotFmt>
      <c:pivotFmt>
        <c:idx val="96"/>
        <c:spPr>
          <a:solidFill>
            <a:schemeClr val="accent2"/>
          </a:solidFill>
          <a:ln>
            <a:noFill/>
          </a:ln>
          <a:effectLst/>
        </c:spPr>
      </c:pivotFmt>
      <c:pivotFmt>
        <c:idx val="97"/>
        <c:spPr>
          <a:solidFill>
            <a:schemeClr val="accent2"/>
          </a:solidFill>
          <a:ln>
            <a:noFill/>
          </a:ln>
          <a:effectLst/>
        </c:spPr>
      </c:pivotFmt>
      <c:pivotFmt>
        <c:idx val="98"/>
        <c:spPr>
          <a:solidFill>
            <a:schemeClr val="accent2"/>
          </a:solidFill>
          <a:ln>
            <a:noFill/>
          </a:ln>
          <a:effectLst/>
        </c:spPr>
      </c:pivotFmt>
      <c:pivotFmt>
        <c:idx val="99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40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00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01"/>
        <c:spPr>
          <a:solidFill>
            <a:schemeClr val="accent2"/>
          </a:solidFill>
          <a:ln>
            <a:noFill/>
          </a:ln>
          <a:effectLst/>
        </c:spPr>
      </c:pivotFmt>
      <c:pivotFmt>
        <c:idx val="102"/>
        <c:spPr>
          <a:solidFill>
            <a:schemeClr val="accent2"/>
          </a:solidFill>
          <a:ln>
            <a:noFill/>
          </a:ln>
          <a:effectLst/>
        </c:spPr>
      </c:pivotFmt>
      <c:pivotFmt>
        <c:idx val="103"/>
        <c:spPr>
          <a:solidFill>
            <a:schemeClr val="accent2"/>
          </a:solidFill>
          <a:ln>
            <a:noFill/>
          </a:ln>
          <a:effectLst/>
        </c:spPr>
      </c:pivotFmt>
      <c:pivotFmt>
        <c:idx val="104"/>
        <c:spPr>
          <a:solidFill>
            <a:schemeClr val="accent2"/>
          </a:solidFill>
          <a:ln>
            <a:noFill/>
          </a:ln>
          <a:effectLst/>
        </c:spPr>
      </c:pivotFmt>
      <c:pivotFmt>
        <c:idx val="105"/>
        <c:spPr>
          <a:solidFill>
            <a:schemeClr val="accent2"/>
          </a:solidFill>
          <a:ln>
            <a:noFill/>
          </a:ln>
          <a:effectLst/>
        </c:spPr>
      </c:pivotFmt>
      <c:pivotFmt>
        <c:idx val="106"/>
        <c:spPr>
          <a:solidFill>
            <a:schemeClr val="accent2"/>
          </a:solidFill>
          <a:ln>
            <a:noFill/>
          </a:ln>
          <a:effectLst/>
        </c:spPr>
      </c:pivotFmt>
      <c:pivotFmt>
        <c:idx val="107"/>
        <c:spPr>
          <a:solidFill>
            <a:schemeClr val="accent2"/>
          </a:solidFill>
          <a:ln>
            <a:noFill/>
          </a:ln>
          <a:effectLst/>
        </c:spPr>
      </c:pivotFmt>
      <c:pivotFmt>
        <c:idx val="108"/>
        <c:spPr>
          <a:solidFill>
            <a:schemeClr val="accent2"/>
          </a:solidFill>
          <a:ln>
            <a:noFill/>
          </a:ln>
          <a:effectLst/>
        </c:spPr>
      </c:pivotFmt>
      <c:pivotFmt>
        <c:idx val="109"/>
        <c:spPr>
          <a:solidFill>
            <a:schemeClr val="accent2"/>
          </a:solidFill>
          <a:ln>
            <a:noFill/>
          </a:ln>
          <a:effectLst/>
        </c:spPr>
      </c:pivotFmt>
      <c:pivotFmt>
        <c:idx val="110"/>
        <c:spPr>
          <a:solidFill>
            <a:schemeClr val="accent2"/>
          </a:solidFill>
          <a:ln>
            <a:noFill/>
          </a:ln>
          <a:effectLst/>
        </c:spPr>
      </c:pivotFmt>
      <c:pivotFmt>
        <c:idx val="111"/>
        <c:spPr>
          <a:solidFill>
            <a:schemeClr val="accent2"/>
          </a:solidFill>
          <a:ln>
            <a:noFill/>
          </a:ln>
          <a:effectLst/>
        </c:spPr>
      </c:pivotFmt>
      <c:pivotFmt>
        <c:idx val="112"/>
        <c:spPr>
          <a:solidFill>
            <a:schemeClr val="accent2"/>
          </a:solidFill>
          <a:ln>
            <a:noFill/>
          </a:ln>
          <a:effectLst/>
        </c:spPr>
      </c:pivotFmt>
      <c:pivotFmt>
        <c:idx val="113"/>
        <c:spPr>
          <a:solidFill>
            <a:schemeClr val="accent2"/>
          </a:solidFill>
          <a:ln>
            <a:noFill/>
          </a:ln>
          <a:effectLst/>
        </c:spPr>
      </c:pivotFmt>
      <c:pivotFmt>
        <c:idx val="114"/>
        <c:spPr>
          <a:solidFill>
            <a:schemeClr val="accent2"/>
          </a:solidFill>
          <a:ln>
            <a:noFill/>
          </a:ln>
          <a:effectLst/>
        </c:spPr>
      </c:pivotFmt>
      <c:pivotFmt>
        <c:idx val="115"/>
        <c:spPr>
          <a:solidFill>
            <a:schemeClr val="accent2"/>
          </a:solidFill>
          <a:ln>
            <a:noFill/>
          </a:ln>
          <a:effectLst/>
        </c:spPr>
      </c:pivotFmt>
      <c:pivotFmt>
        <c:idx val="116"/>
        <c:spPr>
          <a:solidFill>
            <a:schemeClr val="accent2"/>
          </a:solidFill>
          <a:ln>
            <a:noFill/>
          </a:ln>
          <a:effectLst/>
        </c:spPr>
      </c:pivotFmt>
      <c:pivotFmt>
        <c:idx val="117"/>
        <c:spPr>
          <a:solidFill>
            <a:schemeClr val="accent2"/>
          </a:solidFill>
          <a:ln>
            <a:noFill/>
          </a:ln>
          <a:effectLst/>
        </c:spPr>
      </c:pivotFmt>
      <c:pivotFmt>
        <c:idx val="118"/>
        <c:spPr>
          <a:solidFill>
            <a:schemeClr val="accent2"/>
          </a:solidFill>
          <a:ln>
            <a:noFill/>
          </a:ln>
          <a:effectLst/>
        </c:spPr>
      </c:pivotFmt>
      <c:pivotFmt>
        <c:idx val="119"/>
        <c:spPr>
          <a:solidFill>
            <a:schemeClr val="accent2"/>
          </a:solidFill>
          <a:ln>
            <a:noFill/>
          </a:ln>
          <a:effectLst/>
        </c:spPr>
      </c:pivotFmt>
      <c:pivotFmt>
        <c:idx val="120"/>
        <c:spPr>
          <a:solidFill>
            <a:schemeClr val="accent2"/>
          </a:solidFill>
          <a:ln>
            <a:noFill/>
          </a:ln>
          <a:effectLst/>
        </c:spPr>
      </c:pivotFmt>
      <c:pivotFmt>
        <c:idx val="121"/>
        <c:spPr>
          <a:solidFill>
            <a:schemeClr val="accent2"/>
          </a:solidFill>
          <a:ln>
            <a:noFill/>
          </a:ln>
          <a:effectLst/>
        </c:spPr>
      </c:pivotFmt>
      <c:pivotFmt>
        <c:idx val="122"/>
        <c:spPr>
          <a:solidFill>
            <a:schemeClr val="accent2"/>
          </a:solidFill>
          <a:ln>
            <a:noFill/>
          </a:ln>
          <a:effectLst/>
        </c:spPr>
      </c:pivotFmt>
      <c:pivotFmt>
        <c:idx val="123"/>
        <c:spPr>
          <a:solidFill>
            <a:schemeClr val="accent2"/>
          </a:solidFill>
          <a:ln>
            <a:noFill/>
          </a:ln>
          <a:effectLst/>
        </c:spPr>
      </c:pivotFmt>
      <c:pivotFmt>
        <c:idx val="124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25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26"/>
        <c:spPr>
          <a:solidFill>
            <a:schemeClr val="accent2"/>
          </a:solidFill>
          <a:ln>
            <a:noFill/>
          </a:ln>
          <a:effectLst/>
        </c:spPr>
      </c:pivotFmt>
      <c:pivotFmt>
        <c:idx val="127"/>
        <c:spPr>
          <a:solidFill>
            <a:schemeClr val="accent2"/>
          </a:solidFill>
          <a:ln>
            <a:noFill/>
          </a:ln>
          <a:effectLst/>
        </c:spPr>
      </c:pivotFmt>
      <c:pivotFmt>
        <c:idx val="128"/>
        <c:spPr>
          <a:solidFill>
            <a:schemeClr val="accent2"/>
          </a:solidFill>
          <a:ln>
            <a:noFill/>
          </a:ln>
          <a:effectLst/>
        </c:spPr>
      </c:pivotFmt>
      <c:pivotFmt>
        <c:idx val="129"/>
        <c:spPr>
          <a:solidFill>
            <a:schemeClr val="accent2"/>
          </a:solidFill>
          <a:ln>
            <a:noFill/>
          </a:ln>
          <a:effectLst/>
        </c:spPr>
      </c:pivotFmt>
      <c:pivotFmt>
        <c:idx val="130"/>
        <c:spPr>
          <a:solidFill>
            <a:schemeClr val="accent2"/>
          </a:solidFill>
          <a:ln>
            <a:noFill/>
          </a:ln>
          <a:effectLst/>
        </c:spPr>
      </c:pivotFmt>
      <c:pivotFmt>
        <c:idx val="131"/>
        <c:spPr>
          <a:solidFill>
            <a:schemeClr val="accent2"/>
          </a:solidFill>
          <a:ln>
            <a:noFill/>
          </a:ln>
          <a:effectLst/>
        </c:spPr>
      </c:pivotFmt>
      <c:pivotFmt>
        <c:idx val="132"/>
        <c:spPr>
          <a:solidFill>
            <a:schemeClr val="accent2"/>
          </a:solidFill>
          <a:ln>
            <a:noFill/>
          </a:ln>
          <a:effectLst/>
        </c:spPr>
      </c:pivotFmt>
      <c:pivotFmt>
        <c:idx val="133"/>
        <c:spPr>
          <a:solidFill>
            <a:schemeClr val="accent2"/>
          </a:solidFill>
          <a:ln>
            <a:noFill/>
          </a:ln>
          <a:effectLst/>
        </c:spPr>
      </c:pivotFmt>
      <c:pivotFmt>
        <c:idx val="134"/>
        <c:spPr>
          <a:solidFill>
            <a:schemeClr val="accent2"/>
          </a:solidFill>
          <a:ln>
            <a:noFill/>
          </a:ln>
          <a:effectLst/>
        </c:spPr>
      </c:pivotFmt>
      <c:pivotFmt>
        <c:idx val="135"/>
        <c:spPr>
          <a:solidFill>
            <a:schemeClr val="accent2"/>
          </a:solidFill>
          <a:ln>
            <a:noFill/>
          </a:ln>
          <a:effectLst/>
        </c:spPr>
      </c:pivotFmt>
      <c:pivotFmt>
        <c:idx val="136"/>
        <c:spPr>
          <a:solidFill>
            <a:schemeClr val="accent2"/>
          </a:solidFill>
          <a:ln>
            <a:noFill/>
          </a:ln>
          <a:effectLst/>
        </c:spPr>
      </c:pivotFmt>
      <c:pivotFmt>
        <c:idx val="137"/>
        <c:spPr>
          <a:solidFill>
            <a:schemeClr val="accent2"/>
          </a:solidFill>
          <a:ln>
            <a:noFill/>
          </a:ln>
          <a:effectLst/>
        </c:spPr>
      </c:pivotFmt>
      <c:pivotFmt>
        <c:idx val="138"/>
        <c:spPr>
          <a:solidFill>
            <a:schemeClr val="accent2"/>
          </a:solidFill>
          <a:ln>
            <a:noFill/>
          </a:ln>
          <a:effectLst/>
        </c:spPr>
      </c:pivotFmt>
      <c:pivotFmt>
        <c:idx val="139"/>
        <c:spPr>
          <a:solidFill>
            <a:schemeClr val="accent2"/>
          </a:solidFill>
          <a:ln>
            <a:noFill/>
          </a:ln>
          <a:effectLst/>
        </c:spPr>
      </c:pivotFmt>
      <c:pivotFmt>
        <c:idx val="140"/>
        <c:spPr>
          <a:solidFill>
            <a:schemeClr val="accent2"/>
          </a:solidFill>
          <a:ln>
            <a:noFill/>
          </a:ln>
          <a:effectLst/>
        </c:spPr>
      </c:pivotFmt>
      <c:pivotFmt>
        <c:idx val="141"/>
        <c:spPr>
          <a:solidFill>
            <a:schemeClr val="accent2"/>
          </a:solidFill>
          <a:ln>
            <a:noFill/>
          </a:ln>
          <a:effectLst/>
        </c:spPr>
      </c:pivotFmt>
      <c:pivotFmt>
        <c:idx val="142"/>
        <c:spPr>
          <a:solidFill>
            <a:schemeClr val="accent2"/>
          </a:solidFill>
          <a:ln>
            <a:noFill/>
          </a:ln>
          <a:effectLst/>
        </c:spPr>
      </c:pivotFmt>
      <c:pivotFmt>
        <c:idx val="143"/>
        <c:spPr>
          <a:solidFill>
            <a:schemeClr val="accent2"/>
          </a:solidFill>
          <a:ln>
            <a:noFill/>
          </a:ln>
          <a:effectLst/>
        </c:spPr>
      </c:pivotFmt>
      <c:pivotFmt>
        <c:idx val="144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45"/>
        <c:spPr>
          <a:solidFill>
            <a:schemeClr val="accent2"/>
          </a:solidFill>
          <a:ln>
            <a:noFill/>
          </a:ln>
          <a:effectLst/>
        </c:spPr>
      </c:pivotFmt>
      <c:pivotFmt>
        <c:idx val="146"/>
        <c:spPr>
          <a:solidFill>
            <a:schemeClr val="accent2"/>
          </a:solidFill>
          <a:ln>
            <a:noFill/>
          </a:ln>
          <a:effectLst/>
        </c:spPr>
      </c:pivotFmt>
      <c:pivotFmt>
        <c:idx val="147"/>
        <c:spPr>
          <a:solidFill>
            <a:schemeClr val="accent2"/>
          </a:solidFill>
          <a:ln>
            <a:noFill/>
          </a:ln>
          <a:effectLst/>
        </c:spPr>
      </c:pivotFmt>
      <c:pivotFmt>
        <c:idx val="148"/>
        <c:spPr>
          <a:solidFill>
            <a:schemeClr val="accent2"/>
          </a:solidFill>
          <a:ln>
            <a:noFill/>
          </a:ln>
          <a:effectLst/>
        </c:spPr>
      </c:pivotFmt>
      <c:pivotFmt>
        <c:idx val="149"/>
        <c:spPr>
          <a:solidFill>
            <a:schemeClr val="accent2"/>
          </a:solidFill>
          <a:ln>
            <a:noFill/>
          </a:ln>
          <a:effectLst/>
        </c:spPr>
      </c:pivotFmt>
      <c:pivotFmt>
        <c:idx val="150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51"/>
        <c:spPr>
          <a:solidFill>
            <a:schemeClr val="accent2"/>
          </a:solidFill>
          <a:ln>
            <a:noFill/>
          </a:ln>
          <a:effectLst/>
        </c:spPr>
      </c:pivotFmt>
      <c:pivotFmt>
        <c:idx val="152"/>
        <c:spPr>
          <a:solidFill>
            <a:schemeClr val="accent2"/>
          </a:solidFill>
          <a:ln>
            <a:noFill/>
          </a:ln>
          <a:effectLst/>
        </c:spPr>
      </c:pivotFmt>
      <c:pivotFmt>
        <c:idx val="153"/>
        <c:spPr>
          <a:solidFill>
            <a:schemeClr val="accent2"/>
          </a:solidFill>
          <a:ln>
            <a:noFill/>
          </a:ln>
          <a:effectLst/>
        </c:spPr>
      </c:pivotFmt>
      <c:pivotFmt>
        <c:idx val="154"/>
        <c:spPr>
          <a:solidFill>
            <a:schemeClr val="accent2"/>
          </a:solidFill>
          <a:ln>
            <a:noFill/>
          </a:ln>
          <a:effectLst/>
        </c:spPr>
      </c:pivotFmt>
      <c:pivotFmt>
        <c:idx val="155"/>
        <c:spPr>
          <a:solidFill>
            <a:schemeClr val="accent2"/>
          </a:solidFill>
          <a:ln>
            <a:noFill/>
          </a:ln>
          <a:effectLst/>
        </c:spPr>
      </c:pivotFmt>
      <c:pivotFmt>
        <c:idx val="156"/>
        <c:spPr>
          <a:solidFill>
            <a:schemeClr val="accent2"/>
          </a:solidFill>
          <a:ln>
            <a:noFill/>
          </a:ln>
          <a:effectLst/>
        </c:spPr>
      </c:pivotFmt>
      <c:pivotFmt>
        <c:idx val="157"/>
        <c:spPr>
          <a:solidFill>
            <a:schemeClr val="accent2"/>
          </a:solidFill>
          <a:ln>
            <a:noFill/>
          </a:ln>
          <a:effectLst/>
        </c:spPr>
      </c:pivotFmt>
      <c:pivotFmt>
        <c:idx val="158"/>
        <c:spPr>
          <a:solidFill>
            <a:schemeClr val="accent2"/>
          </a:solidFill>
          <a:ln>
            <a:noFill/>
          </a:ln>
          <a:effectLst/>
        </c:spPr>
      </c:pivotFmt>
      <c:pivotFmt>
        <c:idx val="159"/>
        <c:spPr>
          <a:solidFill>
            <a:schemeClr val="accent2"/>
          </a:solidFill>
          <a:ln>
            <a:noFill/>
          </a:ln>
          <a:effectLst/>
        </c:spPr>
      </c:pivotFmt>
      <c:pivotFmt>
        <c:idx val="160"/>
        <c:spPr>
          <a:solidFill>
            <a:schemeClr val="accent2"/>
          </a:solidFill>
          <a:ln>
            <a:noFill/>
          </a:ln>
          <a:effectLst/>
        </c:spPr>
      </c:pivotFmt>
      <c:pivotFmt>
        <c:idx val="161"/>
        <c:spPr>
          <a:solidFill>
            <a:schemeClr val="accent2"/>
          </a:solidFill>
          <a:ln>
            <a:noFill/>
          </a:ln>
          <a:effectLst/>
        </c:spPr>
      </c:pivotFmt>
      <c:pivotFmt>
        <c:idx val="162"/>
        <c:spPr>
          <a:solidFill>
            <a:schemeClr val="accent2"/>
          </a:solidFill>
          <a:ln>
            <a:noFill/>
          </a:ln>
          <a:effectLst/>
        </c:spPr>
      </c:pivotFmt>
      <c:pivotFmt>
        <c:idx val="163"/>
        <c:spPr>
          <a:solidFill>
            <a:schemeClr val="accent2"/>
          </a:solidFill>
          <a:ln>
            <a:noFill/>
          </a:ln>
          <a:effectLst/>
        </c:spPr>
      </c:pivotFmt>
      <c:pivotFmt>
        <c:idx val="164"/>
        <c:spPr>
          <a:solidFill>
            <a:schemeClr val="accent2"/>
          </a:solidFill>
          <a:ln>
            <a:noFill/>
          </a:ln>
          <a:effectLst/>
        </c:spPr>
      </c:pivotFmt>
      <c:pivotFmt>
        <c:idx val="165"/>
        <c:spPr>
          <a:solidFill>
            <a:schemeClr val="accent2"/>
          </a:solidFill>
          <a:ln>
            <a:noFill/>
          </a:ln>
          <a:effectLst/>
        </c:spPr>
      </c:pivotFmt>
      <c:pivotFmt>
        <c:idx val="166"/>
        <c:spPr>
          <a:solidFill>
            <a:schemeClr val="accent2"/>
          </a:solidFill>
          <a:ln>
            <a:noFill/>
          </a:ln>
          <a:effectLst/>
        </c:spPr>
      </c:pivotFmt>
      <c:pivotFmt>
        <c:idx val="167"/>
        <c:spPr>
          <a:solidFill>
            <a:schemeClr val="accent2"/>
          </a:solidFill>
          <a:ln>
            <a:noFill/>
          </a:ln>
          <a:effectLst/>
        </c:spPr>
      </c:pivotFmt>
      <c:pivotFmt>
        <c:idx val="168"/>
        <c:spPr>
          <a:solidFill>
            <a:schemeClr val="accent2"/>
          </a:solidFill>
          <a:ln>
            <a:noFill/>
          </a:ln>
          <a:effectLst/>
        </c:spPr>
      </c:pivotFmt>
      <c:pivotFmt>
        <c:idx val="169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70"/>
        <c:spPr>
          <a:solidFill>
            <a:schemeClr val="accent2"/>
          </a:solidFill>
          <a:ln>
            <a:noFill/>
          </a:ln>
          <a:effectLst/>
        </c:spPr>
      </c:pivotFmt>
      <c:pivotFmt>
        <c:idx val="171"/>
        <c:spPr>
          <a:solidFill>
            <a:schemeClr val="accent2"/>
          </a:solidFill>
          <a:ln>
            <a:noFill/>
          </a:ln>
          <a:effectLst/>
        </c:spPr>
      </c:pivotFmt>
      <c:pivotFmt>
        <c:idx val="172"/>
        <c:spPr>
          <a:solidFill>
            <a:schemeClr val="accent2"/>
          </a:solidFill>
          <a:ln>
            <a:noFill/>
          </a:ln>
          <a:effectLst/>
        </c:spPr>
      </c:pivotFmt>
      <c:pivotFmt>
        <c:idx val="173"/>
        <c:spPr>
          <a:solidFill>
            <a:schemeClr val="accent2"/>
          </a:solidFill>
          <a:ln>
            <a:noFill/>
          </a:ln>
          <a:effectLst/>
        </c:spPr>
      </c:pivotFmt>
      <c:pivotFmt>
        <c:idx val="174"/>
        <c:spPr>
          <a:solidFill>
            <a:schemeClr val="accent2"/>
          </a:solidFill>
          <a:ln>
            <a:noFill/>
          </a:ln>
          <a:effectLst/>
        </c:spPr>
      </c:pivotFmt>
      <c:pivotFmt>
        <c:idx val="175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76"/>
        <c:spPr>
          <a:solidFill>
            <a:schemeClr val="accent2"/>
          </a:solidFill>
          <a:ln>
            <a:noFill/>
          </a:ln>
          <a:effectLst/>
        </c:spPr>
      </c:pivotFmt>
      <c:pivotFmt>
        <c:idx val="177"/>
        <c:spPr>
          <a:solidFill>
            <a:schemeClr val="accent2"/>
          </a:solidFill>
          <a:ln>
            <a:noFill/>
          </a:ln>
          <a:effectLst/>
        </c:spPr>
      </c:pivotFmt>
      <c:pivotFmt>
        <c:idx val="178"/>
        <c:spPr>
          <a:solidFill>
            <a:schemeClr val="accent2"/>
          </a:solidFill>
          <a:ln>
            <a:noFill/>
          </a:ln>
          <a:effectLst/>
        </c:spPr>
      </c:pivotFmt>
      <c:pivotFmt>
        <c:idx val="179"/>
        <c:spPr>
          <a:solidFill>
            <a:schemeClr val="accent2"/>
          </a:solidFill>
          <a:ln>
            <a:noFill/>
          </a:ln>
          <a:effectLst/>
        </c:spPr>
      </c:pivotFmt>
      <c:pivotFmt>
        <c:idx val="180"/>
        <c:spPr>
          <a:solidFill>
            <a:schemeClr val="accent2"/>
          </a:solidFill>
          <a:ln>
            <a:noFill/>
          </a:ln>
          <a:effectLst/>
        </c:spPr>
      </c:pivotFmt>
      <c:pivotFmt>
        <c:idx val="181"/>
        <c:spPr>
          <a:solidFill>
            <a:schemeClr val="accent2"/>
          </a:solidFill>
          <a:ln>
            <a:noFill/>
          </a:ln>
          <a:effectLst/>
        </c:spPr>
      </c:pivotFmt>
      <c:pivotFmt>
        <c:idx val="182"/>
        <c:spPr>
          <a:solidFill>
            <a:schemeClr val="accent2"/>
          </a:solidFill>
          <a:ln>
            <a:noFill/>
          </a:ln>
          <a:effectLst/>
        </c:spPr>
      </c:pivotFmt>
      <c:pivotFmt>
        <c:idx val="183"/>
        <c:spPr>
          <a:solidFill>
            <a:schemeClr val="accent2"/>
          </a:solidFill>
          <a:ln>
            <a:noFill/>
          </a:ln>
          <a:effectLst/>
        </c:spPr>
      </c:pivotFmt>
      <c:pivotFmt>
        <c:idx val="184"/>
        <c:spPr>
          <a:solidFill>
            <a:schemeClr val="accent2"/>
          </a:solidFill>
          <a:ln>
            <a:noFill/>
          </a:ln>
          <a:effectLst/>
        </c:spPr>
      </c:pivotFmt>
      <c:pivotFmt>
        <c:idx val="185"/>
        <c:spPr>
          <a:solidFill>
            <a:schemeClr val="accent2"/>
          </a:solidFill>
          <a:ln>
            <a:noFill/>
          </a:ln>
          <a:effectLst/>
        </c:spPr>
      </c:pivotFmt>
      <c:pivotFmt>
        <c:idx val="186"/>
        <c:spPr>
          <a:solidFill>
            <a:schemeClr val="accent2"/>
          </a:solidFill>
          <a:ln>
            <a:noFill/>
          </a:ln>
          <a:effectLst/>
        </c:spPr>
      </c:pivotFmt>
      <c:pivotFmt>
        <c:idx val="187"/>
        <c:spPr>
          <a:solidFill>
            <a:schemeClr val="accent2"/>
          </a:solidFill>
          <a:ln>
            <a:noFill/>
          </a:ln>
          <a:effectLst/>
        </c:spPr>
      </c:pivotFmt>
      <c:pivotFmt>
        <c:idx val="188"/>
        <c:spPr>
          <a:solidFill>
            <a:schemeClr val="accent2"/>
          </a:solidFill>
          <a:ln>
            <a:noFill/>
          </a:ln>
          <a:effectLst/>
        </c:spPr>
      </c:pivotFmt>
      <c:pivotFmt>
        <c:idx val="189"/>
        <c:spPr>
          <a:solidFill>
            <a:schemeClr val="accent2"/>
          </a:solidFill>
          <a:ln>
            <a:noFill/>
          </a:ln>
          <a:effectLst/>
        </c:spPr>
      </c:pivotFmt>
      <c:pivotFmt>
        <c:idx val="190"/>
        <c:spPr>
          <a:solidFill>
            <a:schemeClr val="accent2"/>
          </a:solidFill>
          <a:ln>
            <a:noFill/>
          </a:ln>
          <a:effectLst/>
        </c:spPr>
      </c:pivotFmt>
      <c:pivotFmt>
        <c:idx val="191"/>
        <c:spPr>
          <a:solidFill>
            <a:schemeClr val="accent2"/>
          </a:solidFill>
          <a:ln>
            <a:noFill/>
          </a:ln>
          <a:effectLst/>
        </c:spPr>
      </c:pivotFmt>
      <c:pivotFmt>
        <c:idx val="192"/>
        <c:spPr>
          <a:solidFill>
            <a:schemeClr val="accent2"/>
          </a:solidFill>
          <a:ln>
            <a:noFill/>
          </a:ln>
          <a:effectLst/>
        </c:spPr>
      </c:pivotFmt>
      <c:pivotFmt>
        <c:idx val="193"/>
        <c:spPr>
          <a:solidFill>
            <a:schemeClr val="accent2"/>
          </a:solidFill>
          <a:ln>
            <a:noFill/>
          </a:ln>
          <a:effectLst/>
        </c:spPr>
      </c:pivotFmt>
      <c:pivotFmt>
        <c:idx val="194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195"/>
        <c:spPr>
          <a:solidFill>
            <a:schemeClr val="accent2"/>
          </a:solidFill>
          <a:ln>
            <a:noFill/>
          </a:ln>
          <a:effectLst/>
        </c:spPr>
      </c:pivotFmt>
      <c:pivotFmt>
        <c:idx val="196"/>
        <c:spPr>
          <a:solidFill>
            <a:schemeClr val="accent2"/>
          </a:solidFill>
          <a:ln>
            <a:noFill/>
          </a:ln>
          <a:effectLst/>
        </c:spPr>
      </c:pivotFmt>
      <c:pivotFmt>
        <c:idx val="197"/>
        <c:spPr>
          <a:solidFill>
            <a:schemeClr val="accent2"/>
          </a:solidFill>
          <a:ln>
            <a:noFill/>
          </a:ln>
          <a:effectLst/>
        </c:spPr>
      </c:pivotFmt>
      <c:pivotFmt>
        <c:idx val="198"/>
        <c:spPr>
          <a:solidFill>
            <a:schemeClr val="accent2"/>
          </a:solidFill>
          <a:ln>
            <a:noFill/>
          </a:ln>
          <a:effectLst/>
        </c:spPr>
      </c:pivotFmt>
      <c:pivotFmt>
        <c:idx val="199"/>
        <c:spPr>
          <a:solidFill>
            <a:schemeClr val="accent2"/>
          </a:solidFill>
          <a:ln>
            <a:noFill/>
          </a:ln>
          <a:effectLst/>
        </c:spPr>
      </c:pivotFmt>
      <c:pivotFmt>
        <c:idx val="200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01"/>
        <c:spPr>
          <a:solidFill>
            <a:schemeClr val="accent2"/>
          </a:solidFill>
          <a:ln>
            <a:noFill/>
          </a:ln>
          <a:effectLst/>
        </c:spPr>
      </c:pivotFmt>
      <c:pivotFmt>
        <c:idx val="202"/>
        <c:spPr>
          <a:solidFill>
            <a:schemeClr val="accent2"/>
          </a:solidFill>
          <a:ln>
            <a:noFill/>
          </a:ln>
          <a:effectLst/>
        </c:spPr>
      </c:pivotFmt>
      <c:pivotFmt>
        <c:idx val="203"/>
        <c:spPr>
          <a:solidFill>
            <a:schemeClr val="accent2"/>
          </a:solidFill>
          <a:ln>
            <a:noFill/>
          </a:ln>
          <a:effectLst/>
        </c:spPr>
      </c:pivotFmt>
      <c:pivotFmt>
        <c:idx val="204"/>
        <c:spPr>
          <a:solidFill>
            <a:schemeClr val="accent2"/>
          </a:solidFill>
          <a:ln>
            <a:noFill/>
          </a:ln>
          <a:effectLst/>
        </c:spPr>
      </c:pivotFmt>
      <c:pivotFmt>
        <c:idx val="205"/>
        <c:spPr>
          <a:solidFill>
            <a:schemeClr val="accent2"/>
          </a:solidFill>
          <a:ln>
            <a:noFill/>
          </a:ln>
          <a:effectLst/>
        </c:spPr>
      </c:pivotFmt>
      <c:pivotFmt>
        <c:idx val="206"/>
        <c:spPr>
          <a:solidFill>
            <a:schemeClr val="accent2"/>
          </a:solidFill>
          <a:ln>
            <a:noFill/>
          </a:ln>
          <a:effectLst/>
        </c:spPr>
      </c:pivotFmt>
      <c:pivotFmt>
        <c:idx val="207"/>
        <c:spPr>
          <a:solidFill>
            <a:schemeClr val="accent2"/>
          </a:solidFill>
          <a:ln>
            <a:noFill/>
          </a:ln>
          <a:effectLst/>
        </c:spPr>
      </c:pivotFmt>
      <c:pivotFmt>
        <c:idx val="208"/>
        <c:spPr>
          <a:solidFill>
            <a:schemeClr val="accent2"/>
          </a:solidFill>
          <a:ln>
            <a:noFill/>
          </a:ln>
          <a:effectLst/>
        </c:spPr>
      </c:pivotFmt>
      <c:pivotFmt>
        <c:idx val="209"/>
        <c:spPr>
          <a:solidFill>
            <a:schemeClr val="accent2"/>
          </a:solidFill>
          <a:ln>
            <a:noFill/>
          </a:ln>
          <a:effectLst/>
        </c:spPr>
      </c:pivotFmt>
      <c:pivotFmt>
        <c:idx val="210"/>
        <c:spPr>
          <a:solidFill>
            <a:schemeClr val="accent2"/>
          </a:solidFill>
          <a:ln>
            <a:noFill/>
          </a:ln>
          <a:effectLst/>
        </c:spPr>
      </c:pivotFmt>
      <c:pivotFmt>
        <c:idx val="211"/>
        <c:spPr>
          <a:solidFill>
            <a:schemeClr val="accent2"/>
          </a:solidFill>
          <a:ln>
            <a:noFill/>
          </a:ln>
          <a:effectLst/>
        </c:spPr>
      </c:pivotFmt>
      <c:pivotFmt>
        <c:idx val="212"/>
        <c:spPr>
          <a:solidFill>
            <a:schemeClr val="accent2"/>
          </a:solidFill>
          <a:ln>
            <a:noFill/>
          </a:ln>
          <a:effectLst/>
        </c:spPr>
      </c:pivotFmt>
      <c:pivotFmt>
        <c:idx val="213"/>
        <c:spPr>
          <a:solidFill>
            <a:schemeClr val="accent2"/>
          </a:solidFill>
          <a:ln>
            <a:noFill/>
          </a:ln>
          <a:effectLst/>
        </c:spPr>
      </c:pivotFmt>
      <c:pivotFmt>
        <c:idx val="214"/>
        <c:spPr>
          <a:solidFill>
            <a:schemeClr val="accent2"/>
          </a:solidFill>
          <a:ln>
            <a:noFill/>
          </a:ln>
          <a:effectLst/>
        </c:spPr>
      </c:pivotFmt>
      <c:pivotFmt>
        <c:idx val="215"/>
        <c:spPr>
          <a:solidFill>
            <a:schemeClr val="accent2"/>
          </a:solidFill>
          <a:ln>
            <a:noFill/>
          </a:ln>
          <a:effectLst/>
        </c:spPr>
      </c:pivotFmt>
      <c:pivotFmt>
        <c:idx val="216"/>
        <c:spPr>
          <a:solidFill>
            <a:schemeClr val="accent2"/>
          </a:solidFill>
          <a:ln>
            <a:noFill/>
          </a:ln>
          <a:effectLst/>
        </c:spPr>
      </c:pivotFmt>
      <c:pivotFmt>
        <c:idx val="217"/>
        <c:spPr>
          <a:solidFill>
            <a:schemeClr val="accent2"/>
          </a:solidFill>
          <a:ln>
            <a:noFill/>
          </a:ln>
          <a:effectLst/>
        </c:spPr>
      </c:pivotFmt>
      <c:pivotFmt>
        <c:idx val="218"/>
        <c:spPr>
          <a:solidFill>
            <a:schemeClr val="accent2"/>
          </a:solidFill>
          <a:ln>
            <a:noFill/>
          </a:ln>
          <a:effectLst/>
        </c:spPr>
      </c:pivotFmt>
      <c:pivotFmt>
        <c:idx val="219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20"/>
        <c:spPr>
          <a:solidFill>
            <a:schemeClr val="accent2"/>
          </a:solidFill>
          <a:ln>
            <a:noFill/>
          </a:ln>
          <a:effectLst/>
        </c:spPr>
      </c:pivotFmt>
      <c:pivotFmt>
        <c:idx val="221"/>
        <c:spPr>
          <a:solidFill>
            <a:schemeClr val="accent2"/>
          </a:solidFill>
          <a:ln>
            <a:noFill/>
          </a:ln>
          <a:effectLst/>
        </c:spPr>
      </c:pivotFmt>
      <c:pivotFmt>
        <c:idx val="222"/>
        <c:spPr>
          <a:solidFill>
            <a:schemeClr val="accent2"/>
          </a:solidFill>
          <a:ln>
            <a:noFill/>
          </a:ln>
          <a:effectLst/>
        </c:spPr>
      </c:pivotFmt>
      <c:pivotFmt>
        <c:idx val="223"/>
        <c:spPr>
          <a:solidFill>
            <a:schemeClr val="accent2"/>
          </a:solidFill>
          <a:ln>
            <a:noFill/>
          </a:ln>
          <a:effectLst/>
        </c:spPr>
      </c:pivotFmt>
      <c:pivotFmt>
        <c:idx val="224"/>
        <c:spPr>
          <a:solidFill>
            <a:schemeClr val="accent2"/>
          </a:solidFill>
          <a:ln>
            <a:noFill/>
          </a:ln>
          <a:effectLst/>
        </c:spPr>
      </c:pivotFmt>
      <c:pivotFmt>
        <c:idx val="225"/>
        <c:spPr>
          <a:solidFill>
            <a:schemeClr val="accent2"/>
          </a:solidFill>
          <a:ln>
            <a:noFill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26"/>
      </c:pivotFmt>
      <c:pivotFmt>
        <c:idx val="227"/>
      </c:pivotFmt>
      <c:pivotFmt>
        <c:idx val="228"/>
      </c:pivotFmt>
      <c:pivotFmt>
        <c:idx val="229"/>
      </c:pivotFmt>
      <c:pivotFmt>
        <c:idx val="230"/>
      </c:pivotFmt>
      <c:pivotFmt>
        <c:idx val="231"/>
      </c:pivotFmt>
      <c:pivotFmt>
        <c:idx val="232"/>
      </c:pivotFmt>
      <c:pivotFmt>
        <c:idx val="233"/>
      </c:pivotFmt>
      <c:pivotFmt>
        <c:idx val="234"/>
      </c:pivotFmt>
      <c:pivotFmt>
        <c:idx val="235"/>
      </c:pivotFmt>
      <c:pivotFmt>
        <c:idx val="236"/>
      </c:pivotFmt>
      <c:pivotFmt>
        <c:idx val="237"/>
      </c:pivotFmt>
      <c:pivotFmt>
        <c:idx val="238"/>
      </c:pivotFmt>
      <c:pivotFmt>
        <c:idx val="239"/>
      </c:pivotFmt>
      <c:pivotFmt>
        <c:idx val="240"/>
      </c:pivotFmt>
      <c:pivotFmt>
        <c:idx val="241"/>
      </c:pivotFmt>
      <c:pivotFmt>
        <c:idx val="242"/>
      </c:pivotFmt>
      <c:pivotFmt>
        <c:idx val="243"/>
      </c:pivotFmt>
      <c:pivotFmt>
        <c:idx val="24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45"/>
        <c:spPr>
          <a:solidFill>
            <a:schemeClr val="accent2"/>
          </a:solidFill>
          <a:ln>
            <a:noFill/>
          </a:ln>
          <a:effectLst/>
        </c:spPr>
      </c:pivotFmt>
      <c:pivotFmt>
        <c:idx val="246"/>
        <c:spPr>
          <a:solidFill>
            <a:schemeClr val="accent2"/>
          </a:solidFill>
          <a:ln>
            <a:noFill/>
          </a:ln>
          <a:effectLst/>
        </c:spPr>
      </c:pivotFmt>
      <c:pivotFmt>
        <c:idx val="247"/>
        <c:spPr>
          <a:solidFill>
            <a:schemeClr val="accent2"/>
          </a:solidFill>
          <a:ln>
            <a:noFill/>
          </a:ln>
          <a:effectLst/>
        </c:spPr>
      </c:pivotFmt>
      <c:pivotFmt>
        <c:idx val="248"/>
        <c:spPr>
          <a:solidFill>
            <a:schemeClr val="accent2"/>
          </a:solidFill>
          <a:ln>
            <a:noFill/>
          </a:ln>
          <a:effectLst/>
        </c:spPr>
      </c:pivotFmt>
      <c:pivotFmt>
        <c:idx val="249"/>
        <c:spPr>
          <a:solidFill>
            <a:schemeClr val="accent2"/>
          </a:solidFill>
          <a:ln>
            <a:noFill/>
          </a:ln>
          <a:effectLst/>
        </c:spPr>
      </c:pivotFmt>
      <c:pivotFmt>
        <c:idx val="25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2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3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5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6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7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8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59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0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2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3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5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6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7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8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69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7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4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27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7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7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7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8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29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9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9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9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29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0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1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1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1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1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20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32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2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3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9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4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4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4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46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34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8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49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0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2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3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5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6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7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8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59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0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1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2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3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4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5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6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7"/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6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6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7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7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72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37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1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7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8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39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9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9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9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398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39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0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1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2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2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2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2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2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2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26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42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28"/>
      </c:pivotFmt>
      <c:pivotFmt>
        <c:idx val="429"/>
      </c:pivotFmt>
      <c:pivotFmt>
        <c:idx val="430"/>
      </c:pivotFmt>
      <c:pivotFmt>
        <c:idx val="431"/>
      </c:pivotFmt>
      <c:pivotFmt>
        <c:idx val="432"/>
      </c:pivotFmt>
      <c:pivotFmt>
        <c:idx val="433"/>
      </c:pivotFmt>
      <c:pivotFmt>
        <c:idx val="434"/>
      </c:pivotFmt>
      <c:pivotFmt>
        <c:idx val="435"/>
      </c:pivotFmt>
      <c:pivotFmt>
        <c:idx val="436"/>
      </c:pivotFmt>
      <c:pivotFmt>
        <c:idx val="437"/>
      </c:pivotFmt>
      <c:pivotFmt>
        <c:idx val="438"/>
      </c:pivotFmt>
      <c:pivotFmt>
        <c:idx val="439"/>
      </c:pivotFmt>
      <c:pivotFmt>
        <c:idx val="440"/>
      </c:pivotFmt>
      <c:pivotFmt>
        <c:idx val="441"/>
      </c:pivotFmt>
      <c:pivotFmt>
        <c:idx val="442"/>
      </c:pivotFmt>
      <c:pivotFmt>
        <c:idx val="443"/>
      </c:pivotFmt>
      <c:pivotFmt>
        <c:idx val="444"/>
      </c:pivotFmt>
      <c:pivotFmt>
        <c:idx val="445"/>
      </c:pivotFmt>
      <c:pivotFmt>
        <c:idx val="446"/>
      </c:pivotFmt>
      <c:pivotFmt>
        <c:idx val="44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48"/>
        <c:dLbl>
          <c:idx val="0"/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1"/>
          <c:showVal val="1"/>
          <c:showCatName val="1"/>
          <c:showSerName val="1"/>
          <c:showPercent val="1"/>
          <c:showBubbleSize val="1"/>
          <c:extLst>
            <c:ext xmlns:c15="http://schemas.microsoft.com/office/drawing/2012/chart" uri="{CE6537A1-D6FC-4f65-9D91-7224C49458BB}"/>
          </c:extLst>
        </c:dLbl>
      </c:pivotFmt>
      <c:pivotFmt>
        <c:idx val="44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5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5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5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</c:pivotFmt>
      <c:pivotFmt>
        <c:idx val="453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</c:pivotFmt>
      <c:pivotFmt>
        <c:idx val="45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6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7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8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5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0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1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4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6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7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8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6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0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1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75"/>
        <c:dLbl>
          <c:idx val="0"/>
          <c:layout>
            <c:manualLayout>
              <c:x val="-1.72791120590686E-2"/>
              <c:y val="-0.2011019822188011"/>
            </c:manualLayout>
          </c:layout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 rtl="0">
                <a:defRPr sz="12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5.4287885264600953E-2"/>
                  <c:h val="5.2907789600091668E-2"/>
                </c:manualLayout>
              </c15:layout>
            </c:ext>
          </c:extLst>
        </c:dLbl>
      </c:pivotFmt>
      <c:pivotFmt>
        <c:idx val="47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47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47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47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480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</c:pivotFmt>
      <c:pivotFmt>
        <c:idx val="48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4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6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7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8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8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0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1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2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3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4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5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6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7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8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499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0"/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 rtl="0"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2"/>
        <c:dLbl>
          <c:idx val="0"/>
          <c:layout>
            <c:manualLayout>
              <c:x val="-1.72791120590686E-2"/>
              <c:y val="-0.2011019822188011"/>
            </c:manualLayout>
          </c:layout>
          <c:tx>
            <c:rich>
              <a:bodyPr rot="0" spcFirstLastPara="1" vertOverflow="ellipsis" vert="horz" wrap="square" lIns="38100" tIns="19050" rIns="38100" bIns="19050" anchor="ctr" anchorCtr="1">
                <a:noAutofit/>
              </a:bodyPr>
              <a:lstStyle/>
              <a:p>
                <a:pPr rtl="0">
                  <a:defRPr sz="1200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fld id="{995523FB-BD66-41DF-8A9E-C5D08010C191}" type="VALUE">
                  <a:rPr lang="en-150" sz="1200" b="0" i="0" u="none" strike="noStrike" kern="1200" baseline="0">
                    <a:solidFill>
                      <a:srgbClr val="ED7D31"/>
                    </a:solidFill>
                    <a:latin typeface="+mn-lt"/>
                    <a:ea typeface="+mn-ea"/>
                    <a:cs typeface="+mn-cs"/>
                  </a:rPr>
                  <a:pPr rtl="0">
                    <a:defRPr sz="1200" b="1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t>[VALUE]</a:t>
                </a:fld>
                <a:endParaRPr lang="en-GB"/>
              </a:p>
            </c:rich>
          </c:tx>
          <c:numFmt formatCode="#,##0" sourceLinked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noAutofit/>
            </a:bodyPr>
            <a:lstStyle/>
            <a:p>
              <a:pPr rtl="0">
                <a:defRPr sz="1200" b="1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>
              <c15:layout>
                <c:manualLayout>
                  <c:w val="5.4287885264600953E-2"/>
                  <c:h val="5.2907789600091668E-2"/>
                </c:manualLayout>
              </c15:layout>
              <c15:dlblFieldTable/>
              <c15:showDataLabelsRange val="0"/>
            </c:ext>
          </c:extLst>
        </c:dLbl>
      </c:pivotFmt>
      <c:pivotFmt>
        <c:idx val="50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0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0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0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07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</c:pivotFmt>
      <c:pivotFmt>
        <c:idx val="50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2.1433673076741325E-2"/>
              <c:y val="-0.22245762711864406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1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0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1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2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3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3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3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3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35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</c:pivotFmt>
      <c:pivotFmt>
        <c:idx val="53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3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3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3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4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5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2.1433673076741325E-2"/>
              <c:y val="-0.22245762711864406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1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5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6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6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6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63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</c:pivotFmt>
      <c:pivotFmt>
        <c:idx val="56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6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6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6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6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6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7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2.1433673076741325E-2"/>
              <c:y val="-0.22245762711864406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1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8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8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9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91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</c:pivotFmt>
      <c:pivotFmt>
        <c:idx val="59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1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59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9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9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9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9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9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59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09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0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1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2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3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4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  <c:dLbl>
          <c:idx val="0"/>
          <c:layout>
            <c:manualLayout>
              <c:x val="-2.1433673076741325E-2"/>
              <c:y val="-0.22245762711864406"/>
            </c:manualLayout>
          </c:layout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1100" b="0" i="0" u="none" strike="noStrike" kern="1200" baseline="0">
                  <a:solidFill>
                    <a:schemeClr val="accent2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615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6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7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8"/>
        <c:spPr>
          <a:solidFill>
            <a:schemeClr val="accent2"/>
          </a:solidFill>
          <a:ln w="15875" cap="rnd">
            <a:solidFill>
              <a:schemeClr val="accent2"/>
            </a:solidFill>
            <a:round/>
          </a:ln>
          <a:effectLst/>
        </c:spPr>
        <c:marker>
          <c:symbol val="none"/>
        </c:marker>
      </c:pivotFmt>
      <c:pivotFmt>
        <c:idx val="619"/>
        <c:spPr>
          <a:solidFill>
            <a:schemeClr val="accent2"/>
          </a:solidFill>
          <a:ln w="15875" cap="rnd">
            <a:solidFill>
              <a:schemeClr val="accent2"/>
            </a:solidFill>
            <a:prstDash val="sysDot"/>
            <a:round/>
          </a:ln>
          <a:effectLst/>
        </c:spPr>
        <c:marker>
          <c:symbol val="none"/>
        </c:marker>
      </c:pivotFmt>
    </c:pivotFmts>
    <c:plotArea>
      <c:layout>
        <c:manualLayout>
          <c:layoutTarget val="inner"/>
          <c:xMode val="edge"/>
          <c:yMode val="edge"/>
          <c:x val="5.6666468644280245E-2"/>
          <c:y val="0.10718107733884959"/>
          <c:w val="0.92372788150843932"/>
          <c:h val="0.7426079617861272"/>
        </c:manualLayout>
      </c:layout>
      <c:lineChart>
        <c:grouping val="standard"/>
        <c:varyColors val="0"/>
        <c:ser>
          <c:idx val="0"/>
          <c:order val="0"/>
          <c:tx>
            <c:strRef>
              <c:f>'Total Exp.'!$B$3:$B$4</c:f>
              <c:strCache>
                <c:ptCount val="1"/>
                <c:pt idx="0">
                  <c:v>Total</c:v>
                </c:pt>
              </c:strCache>
            </c:strRef>
          </c:tx>
          <c:spPr>
            <a:ln w="158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Pt>
            <c:idx val="0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452D-4F89-84B7-2A4355BEFB9E}"/>
              </c:ext>
            </c:extLst>
          </c:dPt>
          <c:dPt>
            <c:idx val="1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452D-4F89-84B7-2A4355BEFB9E}"/>
              </c:ext>
            </c:extLst>
          </c:dPt>
          <c:dPt>
            <c:idx val="2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452D-4F89-84B7-2A4355BEFB9E}"/>
              </c:ext>
            </c:extLst>
          </c:dPt>
          <c:dPt>
            <c:idx val="3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452D-4F89-84B7-2A4355BEFB9E}"/>
              </c:ext>
            </c:extLst>
          </c:dPt>
          <c:dPt>
            <c:idx val="4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452D-4F89-84B7-2A4355BEFB9E}"/>
              </c:ext>
            </c:extLst>
          </c:dPt>
          <c:dPt>
            <c:idx val="5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452D-4F89-84B7-2A4355BEFB9E}"/>
              </c:ext>
            </c:extLst>
          </c:dPt>
          <c:dPt>
            <c:idx val="6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D-452D-4F89-84B7-2A4355BEFB9E}"/>
              </c:ext>
            </c:extLst>
          </c:dPt>
          <c:dPt>
            <c:idx val="7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F-452D-4F89-84B7-2A4355BEFB9E}"/>
              </c:ext>
            </c:extLst>
          </c:dPt>
          <c:dPt>
            <c:idx val="8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1-452D-4F89-84B7-2A4355BEFB9E}"/>
              </c:ext>
            </c:extLst>
          </c:dPt>
          <c:dPt>
            <c:idx val="9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3-452D-4F89-84B7-2A4355BEFB9E}"/>
              </c:ext>
            </c:extLst>
          </c:dPt>
          <c:dPt>
            <c:idx val="10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5-452D-4F89-84B7-2A4355BEFB9E}"/>
              </c:ext>
            </c:extLst>
          </c:dPt>
          <c:dPt>
            <c:idx val="11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7-452D-4F89-84B7-2A4355BEFB9E}"/>
              </c:ext>
            </c:extLst>
          </c:dPt>
          <c:dPt>
            <c:idx val="12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9-452D-4F89-84B7-2A4355BEFB9E}"/>
              </c:ext>
            </c:extLst>
          </c:dPt>
          <c:dPt>
            <c:idx val="13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B-452D-4F89-84B7-2A4355BEFB9E}"/>
              </c:ext>
            </c:extLst>
          </c:dPt>
          <c:dPt>
            <c:idx val="14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D-452D-4F89-84B7-2A4355BEFB9E}"/>
              </c:ext>
            </c:extLst>
          </c:dPt>
          <c:dPt>
            <c:idx val="15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1F-452D-4F89-84B7-2A4355BEFB9E}"/>
              </c:ext>
            </c:extLst>
          </c:dPt>
          <c:dPt>
            <c:idx val="16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1-452D-4F89-84B7-2A4355BEFB9E}"/>
              </c:ext>
            </c:extLst>
          </c:dPt>
          <c:dPt>
            <c:idx val="17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3-452D-4F89-84B7-2A4355BEFB9E}"/>
              </c:ext>
            </c:extLst>
          </c:dPt>
          <c:dPt>
            <c:idx val="18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5-452D-4F89-84B7-2A4355BEFB9E}"/>
              </c:ext>
            </c:extLst>
          </c:dPt>
          <c:dPt>
            <c:idx val="19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7-452D-4F89-84B7-2A4355BEFB9E}"/>
              </c:ext>
            </c:extLst>
          </c:dPt>
          <c:dPt>
            <c:idx val="20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9-452D-4F89-84B7-2A4355BEFB9E}"/>
              </c:ext>
            </c:extLst>
          </c:dPt>
          <c:dPt>
            <c:idx val="21"/>
            <c:marker>
              <c:symbol val="none"/>
            </c:marker>
            <c:bubble3D val="0"/>
            <c:spPr>
              <a:ln w="158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2B-452D-4F89-84B7-2A4355BEFB9E}"/>
              </c:ext>
            </c:extLst>
          </c:dPt>
          <c:dLbls>
            <c:dLbl>
              <c:idx val="21"/>
              <c:layout>
                <c:manualLayout>
                  <c:x val="-2.1433673076741325E-2"/>
                  <c:y val="-0.2224576271186440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0" i="0" u="none" strike="noStrike" kern="120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2B-452D-4F89-84B7-2A4355BEFB9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25400" cap="flat" cmpd="sng" algn="ctr">
                      <a:solidFill>
                        <a:schemeClr val="accent2"/>
                      </a:solidFill>
                      <a:round/>
                      <a:headEnd type="triangle"/>
                      <a:tailEnd type="none"/>
                    </a:ln>
                    <a:effectLst/>
                  </c:spPr>
                </c15:leaderLines>
              </c:ext>
            </c:extLst>
          </c:dLbls>
          <c:cat>
            <c:strRef>
              <c:f>'Total Exp.'!$A$5:$A$26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'Total Exp.'!$B$5:$B$26</c:f>
              <c:numCache>
                <c:formatCode>#,##0</c:formatCode>
                <c:ptCount val="22"/>
                <c:pt idx="0">
                  <c:v>596562940</c:v>
                </c:pt>
                <c:pt idx="1">
                  <c:v>651502265</c:v>
                </c:pt>
                <c:pt idx="2">
                  <c:v>677489237</c:v>
                </c:pt>
                <c:pt idx="3">
                  <c:v>804599102</c:v>
                </c:pt>
                <c:pt idx="4">
                  <c:v>993228166</c:v>
                </c:pt>
                <c:pt idx="5">
                  <c:v>1030381102</c:v>
                </c:pt>
                <c:pt idx="6">
                  <c:v>882046407</c:v>
                </c:pt>
                <c:pt idx="7">
                  <c:v>549176236</c:v>
                </c:pt>
                <c:pt idx="8">
                  <c:v>397367971</c:v>
                </c:pt>
                <c:pt idx="9">
                  <c:v>384785950</c:v>
                </c:pt>
                <c:pt idx="10">
                  <c:v>416597872</c:v>
                </c:pt>
                <c:pt idx="11">
                  <c:v>458075993</c:v>
                </c:pt>
                <c:pt idx="12">
                  <c:v>524242530</c:v>
                </c:pt>
                <c:pt idx="13">
                  <c:v>562693185</c:v>
                </c:pt>
                <c:pt idx="14">
                  <c:v>549965797</c:v>
                </c:pt>
                <c:pt idx="15">
                  <c:v>479474879</c:v>
                </c:pt>
                <c:pt idx="16">
                  <c:v>549536295</c:v>
                </c:pt>
                <c:pt idx="17">
                  <c:v>513803128.40961432</c:v>
                </c:pt>
                <c:pt idx="18">
                  <c:v>584586158.57372546</c:v>
                </c:pt>
                <c:pt idx="19">
                  <c:v>532373193.06427503</c:v>
                </c:pt>
                <c:pt idx="20">
                  <c:v>441455288.2620706</c:v>
                </c:pt>
                <c:pt idx="21">
                  <c:v>472498262.22898299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C-452D-4F89-84B7-2A4355BEFB9E}"/>
            </c:ext>
          </c:extLst>
        </c:ser>
        <c:ser>
          <c:idx val="1"/>
          <c:order val="1"/>
          <c:tx>
            <c:strRef>
              <c:f>'Total Exp.'!$C$3:$C$4</c:f>
              <c:strCache>
                <c:ptCount val="1"/>
                <c:pt idx="0">
                  <c:v>Utilities</c:v>
                </c:pt>
              </c:strCache>
            </c:strRef>
          </c:tx>
          <c:spPr>
            <a:ln w="158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'Total Exp.'!$A$5:$A$26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'Total Exp.'!$C$5:$C$26</c:f>
              <c:numCache>
                <c:formatCode>#,##0</c:formatCode>
                <c:ptCount val="22"/>
                <c:pt idx="0">
                  <c:v>371339393</c:v>
                </c:pt>
                <c:pt idx="1">
                  <c:v>397850645</c:v>
                </c:pt>
                <c:pt idx="2">
                  <c:v>438884980</c:v>
                </c:pt>
                <c:pt idx="3">
                  <c:v>536532721</c:v>
                </c:pt>
                <c:pt idx="4">
                  <c:v>701324089</c:v>
                </c:pt>
                <c:pt idx="5">
                  <c:v>726894614</c:v>
                </c:pt>
                <c:pt idx="6">
                  <c:v>554049305</c:v>
                </c:pt>
                <c:pt idx="7">
                  <c:v>264137379</c:v>
                </c:pt>
                <c:pt idx="8">
                  <c:v>224929030</c:v>
                </c:pt>
                <c:pt idx="9">
                  <c:v>236423050</c:v>
                </c:pt>
                <c:pt idx="10">
                  <c:v>271091370</c:v>
                </c:pt>
                <c:pt idx="11">
                  <c:v>294102836</c:v>
                </c:pt>
                <c:pt idx="12">
                  <c:v>352236775</c:v>
                </c:pt>
                <c:pt idx="13">
                  <c:v>351567741</c:v>
                </c:pt>
                <c:pt idx="14">
                  <c:v>329242703</c:v>
                </c:pt>
                <c:pt idx="15">
                  <c:v>297504934</c:v>
                </c:pt>
                <c:pt idx="16">
                  <c:v>347078946</c:v>
                </c:pt>
                <c:pt idx="17">
                  <c:v>330860548.40961432</c:v>
                </c:pt>
                <c:pt idx="18">
                  <c:v>379973978.8400045</c:v>
                </c:pt>
                <c:pt idx="19">
                  <c:v>317504397.56231678</c:v>
                </c:pt>
                <c:pt idx="20">
                  <c:v>264644590.63130295</c:v>
                </c:pt>
                <c:pt idx="21">
                  <c:v>292998933.60184956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D-452D-4F89-84B7-2A4355BEFB9E}"/>
            </c:ext>
          </c:extLst>
        </c:ser>
        <c:ser>
          <c:idx val="2"/>
          <c:order val="2"/>
          <c:tx>
            <c:strRef>
              <c:f>'Total Exp.'!$D$3:$D$4</c:f>
              <c:strCache>
                <c:ptCount val="1"/>
                <c:pt idx="0">
                  <c:v>Supplies</c:v>
                </c:pt>
              </c:strCache>
            </c:strRef>
          </c:tx>
          <c:spPr>
            <a:ln w="15875" cap="rnd">
              <a:solidFill>
                <a:schemeClr val="accent6"/>
              </a:solidFill>
              <a:round/>
            </a:ln>
            <a:effectLst/>
          </c:spPr>
          <c:marker>
            <c:symbol val="none"/>
          </c:marker>
          <c:cat>
            <c:strRef>
              <c:f>'Total Exp.'!$A$5:$A$26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'Total Exp.'!$D$5:$D$26</c:f>
              <c:numCache>
                <c:formatCode>#,##0</c:formatCode>
                <c:ptCount val="22"/>
                <c:pt idx="0">
                  <c:v>371339393</c:v>
                </c:pt>
                <c:pt idx="1">
                  <c:v>397850645</c:v>
                </c:pt>
                <c:pt idx="2">
                  <c:v>438884980</c:v>
                </c:pt>
                <c:pt idx="3">
                  <c:v>536532721</c:v>
                </c:pt>
                <c:pt idx="4">
                  <c:v>701324089</c:v>
                </c:pt>
                <c:pt idx="5">
                  <c:v>726894614</c:v>
                </c:pt>
                <c:pt idx="6">
                  <c:v>554049305</c:v>
                </c:pt>
                <c:pt idx="7">
                  <c:v>264137379</c:v>
                </c:pt>
                <c:pt idx="8">
                  <c:v>224929030</c:v>
                </c:pt>
                <c:pt idx="9">
                  <c:v>236423050</c:v>
                </c:pt>
                <c:pt idx="10">
                  <c:v>271091370</c:v>
                </c:pt>
                <c:pt idx="11">
                  <c:v>294102836</c:v>
                </c:pt>
                <c:pt idx="12">
                  <c:v>352236775</c:v>
                </c:pt>
                <c:pt idx="13">
                  <c:v>351567741</c:v>
                </c:pt>
                <c:pt idx="14">
                  <c:v>329242703</c:v>
                </c:pt>
                <c:pt idx="15">
                  <c:v>297504934</c:v>
                </c:pt>
                <c:pt idx="16">
                  <c:v>342222700</c:v>
                </c:pt>
                <c:pt idx="17">
                  <c:v>265953258.24961436</c:v>
                </c:pt>
                <c:pt idx="18">
                  <c:v>307250689.59005803</c:v>
                </c:pt>
                <c:pt idx="19">
                  <c:v>287578535.08231699</c:v>
                </c:pt>
                <c:pt idx="20">
                  <c:v>234992398.491303</c:v>
                </c:pt>
                <c:pt idx="21">
                  <c:v>229278705.33184999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E-452D-4F89-84B7-2A4355BEFB9E}"/>
            </c:ext>
          </c:extLst>
        </c:ser>
        <c:ser>
          <c:idx val="3"/>
          <c:order val="3"/>
          <c:tx>
            <c:strRef>
              <c:f>'Total Exp.'!$E$3:$E$4</c:f>
              <c:strCache>
                <c:ptCount val="1"/>
                <c:pt idx="0">
                  <c:v>Services</c:v>
                </c:pt>
              </c:strCache>
            </c:strRef>
          </c:tx>
          <c:spPr>
            <a:ln w="15875" cap="rnd">
              <a:solidFill>
                <a:schemeClr val="accent2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'Total Exp.'!$A$5:$A$26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'Total Exp.'!$E$5:$E$26</c:f>
              <c:numCache>
                <c:formatCode>#,##0</c:formatCode>
                <c:ptCount val="22"/>
                <c:pt idx="0">
                  <c:v>157959972</c:v>
                </c:pt>
                <c:pt idx="1">
                  <c:v>172196998</c:v>
                </c:pt>
                <c:pt idx="2">
                  <c:v>138170803</c:v>
                </c:pt>
                <c:pt idx="3">
                  <c:v>151150390</c:v>
                </c:pt>
                <c:pt idx="4">
                  <c:v>171871167</c:v>
                </c:pt>
                <c:pt idx="5">
                  <c:v>171124369</c:v>
                </c:pt>
                <c:pt idx="6">
                  <c:v>199763560</c:v>
                </c:pt>
                <c:pt idx="7">
                  <c:v>181324485</c:v>
                </c:pt>
                <c:pt idx="8">
                  <c:v>108509000</c:v>
                </c:pt>
                <c:pt idx="9">
                  <c:v>105747000</c:v>
                </c:pt>
                <c:pt idx="10">
                  <c:v>106663000</c:v>
                </c:pt>
                <c:pt idx="11">
                  <c:v>122164271</c:v>
                </c:pt>
                <c:pt idx="12">
                  <c:v>130558377</c:v>
                </c:pt>
                <c:pt idx="13">
                  <c:v>166390502</c:v>
                </c:pt>
                <c:pt idx="14">
                  <c:v>159408925</c:v>
                </c:pt>
                <c:pt idx="15">
                  <c:v>126378183</c:v>
                </c:pt>
                <c:pt idx="16">
                  <c:v>147272122</c:v>
                </c:pt>
                <c:pt idx="17">
                  <c:v>142731742</c:v>
                </c:pt>
                <c:pt idx="18">
                  <c:v>146758912.52371499</c:v>
                </c:pt>
                <c:pt idx="19">
                  <c:v>167528496.05199999</c:v>
                </c:pt>
                <c:pt idx="20">
                  <c:v>131216676.397157</c:v>
                </c:pt>
                <c:pt idx="21">
                  <c:v>133357502.449983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F-452D-4F89-84B7-2A4355BEFB9E}"/>
            </c:ext>
          </c:extLst>
        </c:ser>
        <c:ser>
          <c:idx val="4"/>
          <c:order val="4"/>
          <c:tx>
            <c:strRef>
              <c:f>'Total Exp.'!$F$3:$F$4</c:f>
              <c:strCache>
                <c:ptCount val="1"/>
                <c:pt idx="0">
                  <c:v>Teams</c:v>
                </c:pt>
              </c:strCache>
            </c:strRef>
          </c:tx>
          <c:spPr>
            <a:ln w="15875" cap="rnd">
              <a:solidFill>
                <a:schemeClr val="accent4">
                  <a:lumMod val="60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'Total Exp.'!$A$5:$A$26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'Total Exp.'!$F$5:$F$26</c:f>
              <c:numCache>
                <c:formatCode>#,##0</c:formatCode>
                <c:ptCount val="22"/>
                <c:pt idx="0">
                  <c:v>67263575</c:v>
                </c:pt>
                <c:pt idx="1">
                  <c:v>81454622</c:v>
                </c:pt>
                <c:pt idx="2">
                  <c:v>100433454</c:v>
                </c:pt>
                <c:pt idx="3">
                  <c:v>116915991</c:v>
                </c:pt>
                <c:pt idx="4">
                  <c:v>120032910</c:v>
                </c:pt>
                <c:pt idx="5">
                  <c:v>132362119</c:v>
                </c:pt>
                <c:pt idx="6">
                  <c:v>128233542</c:v>
                </c:pt>
                <c:pt idx="7">
                  <c:v>103714372</c:v>
                </c:pt>
                <c:pt idx="8">
                  <c:v>63929941</c:v>
                </c:pt>
                <c:pt idx="9">
                  <c:v>42615900</c:v>
                </c:pt>
                <c:pt idx="10">
                  <c:v>38843502</c:v>
                </c:pt>
                <c:pt idx="11">
                  <c:v>41808886</c:v>
                </c:pt>
                <c:pt idx="12">
                  <c:v>41447378</c:v>
                </c:pt>
                <c:pt idx="13">
                  <c:v>44734942</c:v>
                </c:pt>
                <c:pt idx="14">
                  <c:v>61314169</c:v>
                </c:pt>
                <c:pt idx="15">
                  <c:v>55591762</c:v>
                </c:pt>
                <c:pt idx="16">
                  <c:v>55185227</c:v>
                </c:pt>
                <c:pt idx="17">
                  <c:v>40210838</c:v>
                </c:pt>
                <c:pt idx="18">
                  <c:v>57853267.210005999</c:v>
                </c:pt>
                <c:pt idx="19">
                  <c:v>47340299.449958265</c:v>
                </c:pt>
                <c:pt idx="20">
                  <c:v>45594021.233610645</c:v>
                </c:pt>
                <c:pt idx="21">
                  <c:v>46141826.177150436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0-452D-4F89-84B7-2A4355BEFB9E}"/>
            </c:ext>
          </c:extLst>
        </c:ser>
        <c:ser>
          <c:idx val="5"/>
          <c:order val="5"/>
          <c:tx>
            <c:strRef>
              <c:f>'Total Exp.'!$G$3:$G$4</c:f>
              <c:strCache>
                <c:ptCount val="1"/>
                <c:pt idx="0">
                  <c:v>Long-term average</c:v>
                </c:pt>
              </c:strCache>
            </c:strRef>
          </c:tx>
          <c:spPr>
            <a:ln w="15875" cap="rnd">
              <a:solidFill>
                <a:schemeClr val="accent6">
                  <a:lumMod val="60000"/>
                </a:schemeClr>
              </a:solidFill>
              <a:prstDash val="sysDot"/>
              <a:round/>
            </a:ln>
            <a:effectLst/>
          </c:spPr>
          <c:marker>
            <c:symbol val="none"/>
          </c:marker>
          <c:cat>
            <c:strRef>
              <c:f>'Total Exp.'!$A$5:$A$26</c:f>
              <c:strCache>
                <c:ptCount val="22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2014</c:v>
                </c:pt>
                <c:pt idx="15">
                  <c:v>2015</c:v>
                </c:pt>
                <c:pt idx="16">
                  <c:v>2016</c:v>
                </c:pt>
                <c:pt idx="17">
                  <c:v>2017</c:v>
                </c:pt>
                <c:pt idx="18">
                  <c:v>2018</c:v>
                </c:pt>
                <c:pt idx="19">
                  <c:v>2019</c:v>
                </c:pt>
                <c:pt idx="20">
                  <c:v>2020</c:v>
                </c:pt>
                <c:pt idx="21">
                  <c:v>2021</c:v>
                </c:pt>
              </c:strCache>
            </c:strRef>
          </c:cat>
          <c:val>
            <c:numRef>
              <c:f>'Total Exp.'!$G$5:$G$26</c:f>
              <c:numCache>
                <c:formatCode>#,##0</c:formatCode>
                <c:ptCount val="22"/>
                <c:pt idx="0">
                  <c:v>500000000</c:v>
                </c:pt>
                <c:pt idx="1">
                  <c:v>500000000</c:v>
                </c:pt>
                <c:pt idx="2">
                  <c:v>500000000</c:v>
                </c:pt>
                <c:pt idx="3">
                  <c:v>500000000</c:v>
                </c:pt>
                <c:pt idx="4">
                  <c:v>500000000</c:v>
                </c:pt>
                <c:pt idx="5">
                  <c:v>500000000</c:v>
                </c:pt>
                <c:pt idx="6">
                  <c:v>500000000</c:v>
                </c:pt>
                <c:pt idx="7">
                  <c:v>500000000</c:v>
                </c:pt>
                <c:pt idx="8">
                  <c:v>500000000</c:v>
                </c:pt>
                <c:pt idx="9">
                  <c:v>500000000</c:v>
                </c:pt>
                <c:pt idx="10">
                  <c:v>500000000</c:v>
                </c:pt>
                <c:pt idx="11">
                  <c:v>500000000</c:v>
                </c:pt>
                <c:pt idx="12">
                  <c:v>500000000</c:v>
                </c:pt>
                <c:pt idx="13">
                  <c:v>500000000</c:v>
                </c:pt>
                <c:pt idx="14">
                  <c:v>500000000</c:v>
                </c:pt>
                <c:pt idx="15">
                  <c:v>500000000</c:v>
                </c:pt>
                <c:pt idx="16">
                  <c:v>500000000</c:v>
                </c:pt>
                <c:pt idx="17">
                  <c:v>500000000</c:v>
                </c:pt>
                <c:pt idx="18">
                  <c:v>500000000</c:v>
                </c:pt>
                <c:pt idx="19">
                  <c:v>500000000</c:v>
                </c:pt>
                <c:pt idx="20">
                  <c:v>500000000</c:v>
                </c:pt>
                <c:pt idx="21">
                  <c:v>500000000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1-452D-4F89-84B7-2A4355BEFB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93346160"/>
        <c:axId val="793348128"/>
      </c:lineChart>
      <c:catAx>
        <c:axId val="7933461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 rtl="0">
                  <a:defRPr sz="9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Year</a:t>
                </a:r>
              </a:p>
            </c:rich>
          </c:tx>
          <c:layout>
            <c:manualLayout>
              <c:xMode val="edge"/>
              <c:yMode val="edge"/>
              <c:x val="0.51314311709337102"/>
              <c:y val="0.8909186351706036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rtl="0">
                <a:defRPr sz="9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accent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348128"/>
        <c:crosses val="autoZero"/>
        <c:auto val="1"/>
        <c:lblAlgn val="ctr"/>
        <c:lblOffset val="100"/>
        <c:noMultiLvlLbl val="0"/>
      </c:catAx>
      <c:valAx>
        <c:axId val="793348128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solidFill>
              <a:schemeClr val="accent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 rtl="0"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3346160"/>
        <c:crosses val="autoZero"/>
        <c:crossBetween val="between"/>
        <c:majorUnit val="100000000"/>
        <c:minorUnit val="50000000"/>
        <c:dispUnits>
          <c:builtInUnit val="millions"/>
          <c:dispUnitsLbl>
            <c:layout/>
            <c:tx>
              <c:rich>
                <a:bodyPr rot="-5400000" spcFirstLastPara="1" vertOverflow="ellipsis" vert="horz" wrap="square" anchor="ctr" anchorCtr="1"/>
                <a:lstStyle/>
                <a:p>
                  <a:pPr rtl="0"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en-US"/>
                    <a:t>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 rtl="0"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4.2864271370022911E-2"/>
          <c:y val="0.9484031124114547"/>
          <c:w val="0.93387362143658481"/>
          <c:h val="3.87629440210648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extLst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  <c:perspective val="5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4043564739976045E-2"/>
          <c:y val="4.6214751858899721E-2"/>
          <c:w val="0.9012355288733388"/>
          <c:h val="0.86142926264641662"/>
        </c:manualLayout>
      </c:layout>
      <c:pie3D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  <c:spPr>
        <a:solidFill>
          <a:schemeClr val="bg1"/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22225" cap="flat" cmpd="sng" algn="ctr">
      <a:noFill/>
      <a:round/>
    </a:ln>
    <a:effectLst/>
  </c:spPr>
  <c:txPr>
    <a:bodyPr/>
    <a:lstStyle/>
    <a:p>
      <a:pPr>
        <a:defRPr>
          <a:ln>
            <a:noFill/>
          </a:ln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'[Tables 1-5_with_charts_2021 (002).xlsx]Chart T1'!$M$13</c:f>
              <c:strCache>
                <c:ptCount val="1"/>
                <c:pt idx="0">
                  <c:v>Amount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EC4-45E4-B715-E1F21B49183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EC4-45E4-B715-E1F21B49183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EC4-45E4-B715-E1F21B49183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EC4-45E4-B715-E1F21B49183E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0EC4-45E4-B715-E1F21B49183E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0EC4-45E4-B715-E1F21B49183E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0EC4-45E4-B715-E1F21B49183E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0EC4-45E4-B715-E1F21B49183E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0EC4-45E4-B715-E1F21B49183E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0EC4-45E4-B715-E1F21B49183E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0EC4-45E4-B715-E1F21B49183E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0EC4-45E4-B715-E1F21B49183E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0EC4-45E4-B715-E1F21B49183E}"/>
              </c:ext>
            </c:extLst>
          </c:dPt>
          <c:dLbls>
            <c:dLbl>
              <c:idx val="0"/>
              <c:layout>
                <c:manualLayout>
                  <c:x val="-0.22142124850684694"/>
                  <c:y val="0.11342119574037116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0EC4-45E4-B715-E1F21B49183E}"/>
                </c:ext>
              </c:extLst>
            </c:dLbl>
            <c:dLbl>
              <c:idx val="1"/>
              <c:layout>
                <c:manualLayout>
                  <c:x val="-0.10693518001560669"/>
                  <c:y val="-0.2468987952865971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3934078778779198E-2"/>
                      <c:h val="7.685962438235889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0EC4-45E4-B715-E1F21B49183E}"/>
                </c:ext>
              </c:extLst>
            </c:dLbl>
            <c:dLbl>
              <c:idx val="2"/>
              <c:layout>
                <c:manualLayout>
                  <c:x val="0.12206365997762078"/>
                  <c:y val="-0.27224805133527941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0EC4-45E4-B715-E1F21B49183E}"/>
                </c:ext>
              </c:extLst>
            </c:dLbl>
            <c:dLbl>
              <c:idx val="3"/>
              <c:layout>
                <c:manualLayout>
                  <c:x val="0.11931861379423896"/>
                  <c:y val="-0.2008446660912799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0EC4-45E4-B715-E1F21B49183E}"/>
                </c:ext>
              </c:extLst>
            </c:dLbl>
            <c:dLbl>
              <c:idx val="4"/>
              <c:layout>
                <c:manualLayout>
                  <c:x val="0.14464776046862968"/>
                  <c:y val="-0.1662521276175298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600874646039346"/>
                      <c:h val="8.08228605645193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9-0EC4-45E4-B715-E1F21B49183E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0EC4-45E4-B715-E1F21B49183E}"/>
                </c:ext>
              </c:extLst>
            </c:dLbl>
            <c:dLbl>
              <c:idx val="6"/>
              <c:layout>
                <c:manualLayout>
                  <c:x val="-2.2351707773640435E-2"/>
                  <c:y val="0.11936289661487154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462346422706096"/>
                      <c:h val="0.1417368071153668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D-0EC4-45E4-B715-E1F21B49183E}"/>
                </c:ext>
              </c:extLst>
            </c:dLbl>
            <c:dLbl>
              <c:idx val="7"/>
              <c:layout>
                <c:manualLayout>
                  <c:x val="-9.4953861058930347E-2"/>
                  <c:y val="8.2694818053322586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0EC4-45E4-B715-E1F21B49183E}"/>
                </c:ext>
              </c:extLst>
            </c:dLbl>
            <c:dLbl>
              <c:idx val="8"/>
              <c:layout>
                <c:manualLayout>
                  <c:x val="-0.12068826609977719"/>
                  <c:y val="6.024910964270665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baseline="0">
                      <a:solidFill>
                        <a:schemeClr val="tx1">
                          <a:lumMod val="5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965769772005266"/>
                      <c:h val="8.957156644094987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1-0EC4-45E4-B715-E1F21B49183E}"/>
                </c:ext>
              </c:extLst>
            </c:dLbl>
            <c:dLbl>
              <c:idx val="9"/>
              <c:layout>
                <c:manualLayout>
                  <c:x val="-0.14284392338201396"/>
                  <c:y val="-8.6457864173750676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122445576652503"/>
                      <c:h val="7.685969677874746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3-0EC4-45E4-B715-E1F21B49183E}"/>
                </c:ext>
              </c:extLst>
            </c:dLbl>
            <c:dLbl>
              <c:idx val="10"/>
              <c:layout>
                <c:manualLayout>
                  <c:x val="-8.9516655915641175E-2"/>
                  <c:y val="-2.5799657759641964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623915729495935"/>
                      <c:h val="7.685962438235889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15-0EC4-45E4-B715-E1F21B49183E}"/>
                </c:ext>
              </c:extLst>
            </c:dLbl>
            <c:dLbl>
              <c:idx val="11"/>
              <c:layout>
                <c:manualLayout>
                  <c:x val="-4.0487867839048716E-2"/>
                  <c:y val="-2.306213726057114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0EC4-45E4-B715-E1F21B49183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'[Tables 1-5_with_charts_2021 (002).xlsx]Chart T1'!$L$14:$L$26</c:f>
              <c:strCache>
                <c:ptCount val="13"/>
                <c:pt idx="0">
                  <c:v>Civil engineering, buildings</c:v>
                </c:pt>
                <c:pt idx="1">
                  <c:v>IT</c:v>
                </c:pt>
                <c:pt idx="2">
                  <c:v>Mechanical engineering and raw materials</c:v>
                </c:pt>
                <c:pt idx="3">
                  <c:v>Electronics and RF</c:v>
                </c:pt>
                <c:pt idx="4">
                  <c:v>Electrical engineering and magnets</c:v>
                </c:pt>
                <c:pt idx="5">
                  <c:v>Miscellaneous</c:v>
                </c:pt>
                <c:pt idx="6">
                  <c:v>Office supply, furniture</c:v>
                </c:pt>
                <c:pt idx="7">
                  <c:v>Vacuum and cryogenics</c:v>
                </c:pt>
                <c:pt idx="8">
                  <c:v>Transport, handling and vehicles</c:v>
                </c:pt>
                <c:pt idx="9">
                  <c:v>Gases, chemicals, ..</c:v>
                </c:pt>
                <c:pt idx="10">
                  <c:v>HSE equipment</c:v>
                </c:pt>
                <c:pt idx="11">
                  <c:v>Optics and photonics</c:v>
                </c:pt>
                <c:pt idx="12">
                  <c:v>Particle and photon detectors</c:v>
                </c:pt>
              </c:strCache>
            </c:strRef>
          </c:cat>
          <c:val>
            <c:numRef>
              <c:f>'[Tables 1-5_with_charts_2021 (002).xlsx]Chart T1'!$M$14:$M$26</c:f>
              <c:numCache>
                <c:formatCode>\ #\ ###\ ###\ ###\ ;\ \-\ #\ ###\ ###\ ###\ ;</c:formatCode>
                <c:ptCount val="13"/>
                <c:pt idx="0">
                  <c:v>79295.581640028919</c:v>
                </c:pt>
                <c:pt idx="1">
                  <c:v>37702.229180038063</c:v>
                </c:pt>
                <c:pt idx="2">
                  <c:v>19417.406270009</c:v>
                </c:pt>
                <c:pt idx="3">
                  <c:v>18710.955739998135</c:v>
                </c:pt>
                <c:pt idx="4">
                  <c:v>15329.771900002361</c:v>
                </c:pt>
                <c:pt idx="5">
                  <c:v>13495.369770037019</c:v>
                </c:pt>
                <c:pt idx="6">
                  <c:v>12261.543351566772</c:v>
                </c:pt>
                <c:pt idx="7">
                  <c:v>9400.6338000002852</c:v>
                </c:pt>
                <c:pt idx="8">
                  <c:v>9115.9062401506217</c:v>
                </c:pt>
                <c:pt idx="9">
                  <c:v>7304.4044399999566</c:v>
                </c:pt>
                <c:pt idx="10">
                  <c:v>5146.0245100219654</c:v>
                </c:pt>
                <c:pt idx="11">
                  <c:v>1399.5763799969156</c:v>
                </c:pt>
                <c:pt idx="12">
                  <c:v>699.30210999999997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0EC4-45E4-B715-E1F21B4918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7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/>
        </a:fgClr>
        <a:bgClr>
          <a:schemeClr val="dk1">
            <a:lumMod val="10000"/>
            <a:lumOff val="90000"/>
          </a:schemeClr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19050">
        <a:solidFill>
          <a:schemeClr val="lt1"/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gradFill>
        <a:gsLst>
          <a:gs pos="100000">
            <a:schemeClr val="phClr">
              <a:lumMod val="60000"/>
              <a:lumOff val="40000"/>
            </a:schemeClr>
          </a:gs>
          <a:gs pos="0">
            <a:schemeClr val="phClr"/>
          </a:gs>
        </a:gsLst>
        <a:lin ang="5400000" scaled="0"/>
      </a:gradFill>
      <a:ln w="508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8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50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1600" b="1" kern="1200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3">
  <dgm:title val=""/>
  <dgm:desc val=""/>
  <dgm:catLst>
    <dgm:cat type="accent5" pri="11300"/>
  </dgm:catLst>
  <dgm:styleLbl name="node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shade val="80000"/>
      </a:schemeClr>
      <a:schemeClr val="accent5">
        <a:tint val="7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/>
    <dgm:txEffectClrLst/>
  </dgm:styleLbl>
  <dgm:styleLbl name="lnNode1">
    <dgm:fillClrLst>
      <a:schemeClr val="accent5">
        <a:shade val="80000"/>
      </a:schemeClr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5">
        <a:shade val="90000"/>
      </a:schemeClr>
      <a:schemeClr val="accent5">
        <a:tint val="70000"/>
      </a:schemeClr>
    </dgm:fillClrLst>
    <dgm:linClrLst>
      <a:schemeClr val="accent5">
        <a:shade val="90000"/>
      </a:schemeClr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9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8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shade val="80000"/>
      </a:schemeClr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5C39703-269F-43BE-B49B-3495E9CF347D}" type="doc">
      <dgm:prSet loTypeId="urn:microsoft.com/office/officeart/2005/8/layout/cycle3" loCatId="cycle" qsTypeId="urn:microsoft.com/office/officeart/2005/8/quickstyle/simple1" qsCatId="simple" csTypeId="urn:microsoft.com/office/officeart/2005/8/colors/accent5_3" csCatId="accent5" phldr="1"/>
      <dgm:spPr/>
      <dgm:t>
        <a:bodyPr/>
        <a:lstStyle/>
        <a:p>
          <a:endParaRPr lang="en-US"/>
        </a:p>
      </dgm:t>
    </dgm:pt>
    <dgm:pt modelId="{5D91220C-4284-4388-A3C1-315849CCC704}">
      <dgm:prSet phldrT="[Text]"/>
      <dgm:spPr/>
      <dgm:t>
        <a:bodyPr/>
        <a:lstStyle/>
        <a:p>
          <a:r>
            <a:rPr lang="en-US" dirty="0"/>
            <a:t>Order/contract received from CERN</a:t>
          </a:r>
        </a:p>
      </dgm:t>
    </dgm:pt>
    <dgm:pt modelId="{EB3D5B3C-8F91-4DC4-AD0E-B542443717ED}" type="parTrans" cxnId="{B78BC472-401B-46F5-B0DA-37B7EF3F6823}">
      <dgm:prSet/>
      <dgm:spPr/>
      <dgm:t>
        <a:bodyPr/>
        <a:lstStyle/>
        <a:p>
          <a:endParaRPr lang="en-US"/>
        </a:p>
      </dgm:t>
    </dgm:pt>
    <dgm:pt modelId="{ECFD12C3-09DF-42CD-A15B-FCC92CC08885}" type="sibTrans" cxnId="{B78BC472-401B-46F5-B0DA-37B7EF3F6823}">
      <dgm:prSet/>
      <dgm:spPr/>
      <dgm:t>
        <a:bodyPr/>
        <a:lstStyle/>
        <a:p>
          <a:endParaRPr lang="en-US"/>
        </a:p>
      </dgm:t>
    </dgm:pt>
    <dgm:pt modelId="{8897874C-492C-444A-980C-7D004F733489}">
      <dgm:prSet phldrT="[Text]"/>
      <dgm:spPr/>
      <dgm:t>
        <a:bodyPr/>
        <a:lstStyle/>
        <a:p>
          <a:r>
            <a:rPr lang="en-US" dirty="0"/>
            <a:t>Increase in R&amp;D </a:t>
          </a:r>
        </a:p>
      </dgm:t>
    </dgm:pt>
    <dgm:pt modelId="{3DD17EA5-9102-4D2B-8F27-38DE5B4CD470}" type="parTrans" cxnId="{725B27A2-387D-4531-8AB9-1D437E0F6C13}">
      <dgm:prSet/>
      <dgm:spPr/>
      <dgm:t>
        <a:bodyPr/>
        <a:lstStyle/>
        <a:p>
          <a:endParaRPr lang="en-US"/>
        </a:p>
      </dgm:t>
    </dgm:pt>
    <dgm:pt modelId="{BC4829B6-E37A-40D1-9676-6C8FA6AB87C8}" type="sibTrans" cxnId="{725B27A2-387D-4531-8AB9-1D437E0F6C13}">
      <dgm:prSet/>
      <dgm:spPr/>
      <dgm:t>
        <a:bodyPr/>
        <a:lstStyle/>
        <a:p>
          <a:endParaRPr lang="en-US"/>
        </a:p>
      </dgm:t>
    </dgm:pt>
    <dgm:pt modelId="{C06B0B85-BC43-4A63-8BF6-C111314A7E03}">
      <dgm:prSet phldrT="[Text]"/>
      <dgm:spPr/>
      <dgm:t>
        <a:bodyPr/>
        <a:lstStyle/>
        <a:p>
          <a:r>
            <a:rPr lang="en-US" dirty="0"/>
            <a:t>Innovation</a:t>
          </a:r>
        </a:p>
      </dgm:t>
    </dgm:pt>
    <dgm:pt modelId="{F5DB8C0F-C95C-4F2B-A5FD-58F2DDE6362F}" type="parTrans" cxnId="{F9D32F30-9D16-449E-9FAD-FA90A5C5B50A}">
      <dgm:prSet/>
      <dgm:spPr/>
      <dgm:t>
        <a:bodyPr/>
        <a:lstStyle/>
        <a:p>
          <a:endParaRPr lang="en-US"/>
        </a:p>
      </dgm:t>
    </dgm:pt>
    <dgm:pt modelId="{0A39E392-0208-4167-A39E-41AD4DFA6D9E}" type="sibTrans" cxnId="{F9D32F30-9D16-449E-9FAD-FA90A5C5B50A}">
      <dgm:prSet/>
      <dgm:spPr/>
      <dgm:t>
        <a:bodyPr/>
        <a:lstStyle/>
        <a:p>
          <a:endParaRPr lang="en-US"/>
        </a:p>
      </dgm:t>
    </dgm:pt>
    <dgm:pt modelId="{CFBEA8FF-DA9B-43AB-96E3-7442EC7BCDF1}">
      <dgm:prSet phldrT="[Text]"/>
      <dgm:spPr/>
      <dgm:t>
        <a:bodyPr/>
        <a:lstStyle/>
        <a:p>
          <a:r>
            <a:rPr lang="en-US" dirty="0"/>
            <a:t>Productivity growth</a:t>
          </a:r>
        </a:p>
      </dgm:t>
    </dgm:pt>
    <dgm:pt modelId="{6859466D-1A65-4CDF-82FF-4264E6DAB713}" type="parTrans" cxnId="{E578FFD6-6B1B-4E13-BADF-3DC5C7C9DDF2}">
      <dgm:prSet/>
      <dgm:spPr/>
      <dgm:t>
        <a:bodyPr/>
        <a:lstStyle/>
        <a:p>
          <a:endParaRPr lang="en-US"/>
        </a:p>
      </dgm:t>
    </dgm:pt>
    <dgm:pt modelId="{E5497B11-2ABF-4C95-ABB3-8308432CEA63}" type="sibTrans" cxnId="{E578FFD6-6B1B-4E13-BADF-3DC5C7C9DDF2}">
      <dgm:prSet/>
      <dgm:spPr/>
      <dgm:t>
        <a:bodyPr/>
        <a:lstStyle/>
        <a:p>
          <a:endParaRPr lang="en-US"/>
        </a:p>
      </dgm:t>
    </dgm:pt>
    <dgm:pt modelId="{ECCAF47D-70C7-48DF-9798-E038DA68A17B}">
      <dgm:prSet phldrT="[Text]"/>
      <dgm:spPr/>
      <dgm:t>
        <a:bodyPr/>
        <a:lstStyle/>
        <a:p>
          <a:r>
            <a:rPr lang="en-US" dirty="0"/>
            <a:t>increase revenues &amp; profitability</a:t>
          </a:r>
        </a:p>
      </dgm:t>
    </dgm:pt>
    <dgm:pt modelId="{99808347-3FF9-49E4-8937-2F476B757C18}" type="parTrans" cxnId="{5FE31DB8-A079-40F7-AFA0-DD3FBAEBBA99}">
      <dgm:prSet/>
      <dgm:spPr/>
      <dgm:t>
        <a:bodyPr/>
        <a:lstStyle/>
        <a:p>
          <a:endParaRPr lang="en-US"/>
        </a:p>
      </dgm:t>
    </dgm:pt>
    <dgm:pt modelId="{517BF81E-CA3B-4D32-9117-E426B98F0DF0}" type="sibTrans" cxnId="{5FE31DB8-A079-40F7-AFA0-DD3FBAEBBA99}">
      <dgm:prSet/>
      <dgm:spPr/>
      <dgm:t>
        <a:bodyPr/>
        <a:lstStyle/>
        <a:p>
          <a:endParaRPr lang="en-US"/>
        </a:p>
      </dgm:t>
    </dgm:pt>
    <dgm:pt modelId="{ADB00DB6-332F-4C5F-A32F-9855B507C688}" type="pres">
      <dgm:prSet presAssocID="{A5C39703-269F-43BE-B49B-3495E9CF347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053BA0-7181-4B17-9D5D-E85991F7575D}" type="pres">
      <dgm:prSet presAssocID="{A5C39703-269F-43BE-B49B-3495E9CF347D}" presName="cycle" presStyleCnt="0"/>
      <dgm:spPr/>
    </dgm:pt>
    <dgm:pt modelId="{252C7F37-A4E2-4819-ACAF-78937604F712}" type="pres">
      <dgm:prSet presAssocID="{5D91220C-4284-4388-A3C1-315849CCC704}" presName="nodeFirs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96B2D7-F017-4EAE-A85B-FAB2792A06FB}" type="pres">
      <dgm:prSet presAssocID="{ECFD12C3-09DF-42CD-A15B-FCC92CC08885}" presName="sibTransFirstNode" presStyleLbl="bgShp" presStyleIdx="0" presStyleCnt="1" custLinFactNeighborX="-3596" custLinFactNeighborY="1618"/>
      <dgm:spPr/>
      <dgm:t>
        <a:bodyPr/>
        <a:lstStyle/>
        <a:p>
          <a:endParaRPr lang="en-US"/>
        </a:p>
      </dgm:t>
    </dgm:pt>
    <dgm:pt modelId="{61F7B717-E0C5-4C4B-807E-8FDB4D2509D3}" type="pres">
      <dgm:prSet presAssocID="{8897874C-492C-444A-980C-7D004F733489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F59C87-1B2E-4E97-B480-BD4CD96BA015}" type="pres">
      <dgm:prSet presAssocID="{C06B0B85-BC43-4A63-8BF6-C111314A7E03}" presName="nodeFollowingNodes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A5910-DACF-4D74-9488-3FBE3FFE5B7A}" type="pres">
      <dgm:prSet presAssocID="{CFBEA8FF-DA9B-43AB-96E3-7442EC7BCDF1}" presName="nodeFollowingNodes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7103E-9EF9-4BF6-8306-1CCE6E0E5B0C}" type="pres">
      <dgm:prSet presAssocID="{ECCAF47D-70C7-48DF-9798-E038DA68A17B}" presName="nodeFollowingNodes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CC98DB-4A4C-6840-AE8B-9C7B32CE4ECA}" type="presOf" srcId="{A5C39703-269F-43BE-B49B-3495E9CF347D}" destId="{ADB00DB6-332F-4C5F-A32F-9855B507C688}" srcOrd="0" destOrd="0" presId="urn:microsoft.com/office/officeart/2005/8/layout/cycle3"/>
    <dgm:cxn modelId="{B78BC472-401B-46F5-B0DA-37B7EF3F6823}" srcId="{A5C39703-269F-43BE-B49B-3495E9CF347D}" destId="{5D91220C-4284-4388-A3C1-315849CCC704}" srcOrd="0" destOrd="0" parTransId="{EB3D5B3C-8F91-4DC4-AD0E-B542443717ED}" sibTransId="{ECFD12C3-09DF-42CD-A15B-FCC92CC08885}"/>
    <dgm:cxn modelId="{F9D32F30-9D16-449E-9FAD-FA90A5C5B50A}" srcId="{A5C39703-269F-43BE-B49B-3495E9CF347D}" destId="{C06B0B85-BC43-4A63-8BF6-C111314A7E03}" srcOrd="2" destOrd="0" parTransId="{F5DB8C0F-C95C-4F2B-A5FD-58F2DDE6362F}" sibTransId="{0A39E392-0208-4167-A39E-41AD4DFA6D9E}"/>
    <dgm:cxn modelId="{8BABE394-29E6-5742-8D35-F5F41CB4770E}" type="presOf" srcId="{5D91220C-4284-4388-A3C1-315849CCC704}" destId="{252C7F37-A4E2-4819-ACAF-78937604F712}" srcOrd="0" destOrd="0" presId="urn:microsoft.com/office/officeart/2005/8/layout/cycle3"/>
    <dgm:cxn modelId="{E044DC45-AC43-5E4D-88E6-3AC5FD70531A}" type="presOf" srcId="{CFBEA8FF-DA9B-43AB-96E3-7442EC7BCDF1}" destId="{382A5910-DACF-4D74-9488-3FBE3FFE5B7A}" srcOrd="0" destOrd="0" presId="urn:microsoft.com/office/officeart/2005/8/layout/cycle3"/>
    <dgm:cxn modelId="{5FE31DB8-A079-40F7-AFA0-DD3FBAEBBA99}" srcId="{A5C39703-269F-43BE-B49B-3495E9CF347D}" destId="{ECCAF47D-70C7-48DF-9798-E038DA68A17B}" srcOrd="4" destOrd="0" parTransId="{99808347-3FF9-49E4-8937-2F476B757C18}" sibTransId="{517BF81E-CA3B-4D32-9117-E426B98F0DF0}"/>
    <dgm:cxn modelId="{E578FFD6-6B1B-4E13-BADF-3DC5C7C9DDF2}" srcId="{A5C39703-269F-43BE-B49B-3495E9CF347D}" destId="{CFBEA8FF-DA9B-43AB-96E3-7442EC7BCDF1}" srcOrd="3" destOrd="0" parTransId="{6859466D-1A65-4CDF-82FF-4264E6DAB713}" sibTransId="{E5497B11-2ABF-4C95-ABB3-8308432CEA63}"/>
    <dgm:cxn modelId="{2FB71CD9-BECC-E54D-9B8E-3388374890B2}" type="presOf" srcId="{ECFD12C3-09DF-42CD-A15B-FCC92CC08885}" destId="{9996B2D7-F017-4EAE-A85B-FAB2792A06FB}" srcOrd="0" destOrd="0" presId="urn:microsoft.com/office/officeart/2005/8/layout/cycle3"/>
    <dgm:cxn modelId="{2F52EA76-C44F-F644-9950-937D307F975D}" type="presOf" srcId="{8897874C-492C-444A-980C-7D004F733489}" destId="{61F7B717-E0C5-4C4B-807E-8FDB4D2509D3}" srcOrd="0" destOrd="0" presId="urn:microsoft.com/office/officeart/2005/8/layout/cycle3"/>
    <dgm:cxn modelId="{C35B7180-E903-8445-AE09-86BCD88E601A}" type="presOf" srcId="{ECCAF47D-70C7-48DF-9798-E038DA68A17B}" destId="{9117103E-9EF9-4BF6-8306-1CCE6E0E5B0C}" srcOrd="0" destOrd="0" presId="urn:microsoft.com/office/officeart/2005/8/layout/cycle3"/>
    <dgm:cxn modelId="{44E6C61A-DFD7-BA46-B8E4-62C315ED47B8}" type="presOf" srcId="{C06B0B85-BC43-4A63-8BF6-C111314A7E03}" destId="{5CF59C87-1B2E-4E97-B480-BD4CD96BA015}" srcOrd="0" destOrd="0" presId="urn:microsoft.com/office/officeart/2005/8/layout/cycle3"/>
    <dgm:cxn modelId="{725B27A2-387D-4531-8AB9-1D437E0F6C13}" srcId="{A5C39703-269F-43BE-B49B-3495E9CF347D}" destId="{8897874C-492C-444A-980C-7D004F733489}" srcOrd="1" destOrd="0" parTransId="{3DD17EA5-9102-4D2B-8F27-38DE5B4CD470}" sibTransId="{BC4829B6-E37A-40D1-9676-6C8FA6AB87C8}"/>
    <dgm:cxn modelId="{D7D2F478-C607-9B4C-8C76-D531FD7D3F8B}" type="presParOf" srcId="{ADB00DB6-332F-4C5F-A32F-9855B507C688}" destId="{9C053BA0-7181-4B17-9D5D-E85991F7575D}" srcOrd="0" destOrd="0" presId="urn:microsoft.com/office/officeart/2005/8/layout/cycle3"/>
    <dgm:cxn modelId="{158256E4-CB9D-B74F-A0D7-25AB847918C3}" type="presParOf" srcId="{9C053BA0-7181-4B17-9D5D-E85991F7575D}" destId="{252C7F37-A4E2-4819-ACAF-78937604F712}" srcOrd="0" destOrd="0" presId="urn:microsoft.com/office/officeart/2005/8/layout/cycle3"/>
    <dgm:cxn modelId="{0AA1170E-1244-2149-9A59-432841ECCC57}" type="presParOf" srcId="{9C053BA0-7181-4B17-9D5D-E85991F7575D}" destId="{9996B2D7-F017-4EAE-A85B-FAB2792A06FB}" srcOrd="1" destOrd="0" presId="urn:microsoft.com/office/officeart/2005/8/layout/cycle3"/>
    <dgm:cxn modelId="{A8A8F41E-86C7-7D4E-8482-D8BA6C8B5170}" type="presParOf" srcId="{9C053BA0-7181-4B17-9D5D-E85991F7575D}" destId="{61F7B717-E0C5-4C4B-807E-8FDB4D2509D3}" srcOrd="2" destOrd="0" presId="urn:microsoft.com/office/officeart/2005/8/layout/cycle3"/>
    <dgm:cxn modelId="{5B4B758E-ADD2-D940-96F7-CD39BE6AE3C4}" type="presParOf" srcId="{9C053BA0-7181-4B17-9D5D-E85991F7575D}" destId="{5CF59C87-1B2E-4E97-B480-BD4CD96BA015}" srcOrd="3" destOrd="0" presId="urn:microsoft.com/office/officeart/2005/8/layout/cycle3"/>
    <dgm:cxn modelId="{A7F4E14F-3873-1E4E-A2B0-9C1DC4FB5E97}" type="presParOf" srcId="{9C053BA0-7181-4B17-9D5D-E85991F7575D}" destId="{382A5910-DACF-4D74-9488-3FBE3FFE5B7A}" srcOrd="4" destOrd="0" presId="urn:microsoft.com/office/officeart/2005/8/layout/cycle3"/>
    <dgm:cxn modelId="{B46B2738-CF8A-8E4B-A68F-4BDE52BA691C}" type="presParOf" srcId="{9C053BA0-7181-4B17-9D5D-E85991F7575D}" destId="{9117103E-9EF9-4BF6-8306-1CCE6E0E5B0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96B2D7-F017-4EAE-A85B-FAB2792A06FB}">
      <dsp:nvSpPr>
        <dsp:cNvPr id="0" name=""/>
        <dsp:cNvSpPr/>
      </dsp:nvSpPr>
      <dsp:spPr>
        <a:xfrm>
          <a:off x="444741" y="32428"/>
          <a:ext cx="2794350" cy="2794350"/>
        </a:xfrm>
        <a:prstGeom prst="circularArrow">
          <a:avLst>
            <a:gd name="adj1" fmla="val 5544"/>
            <a:gd name="adj2" fmla="val 330680"/>
            <a:gd name="adj3" fmla="val 13915004"/>
            <a:gd name="adj4" fmla="val 17301891"/>
            <a:gd name="adj5" fmla="val 5757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C7F37-A4E2-4819-ACAF-78937604F712}">
      <dsp:nvSpPr>
        <dsp:cNvPr id="0" name=""/>
        <dsp:cNvSpPr/>
      </dsp:nvSpPr>
      <dsp:spPr>
        <a:xfrm>
          <a:off x="1327813" y="942"/>
          <a:ext cx="1229176" cy="614588"/>
        </a:xfrm>
        <a:prstGeom prst="roundRect">
          <a:avLst/>
        </a:prstGeom>
        <a:solidFill>
          <a:schemeClr val="accent5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Order/contract received from CERN</a:t>
          </a:r>
        </a:p>
      </dsp:txBody>
      <dsp:txXfrm>
        <a:off x="1357815" y="30944"/>
        <a:ext cx="1169172" cy="554584"/>
      </dsp:txXfrm>
    </dsp:sp>
    <dsp:sp modelId="{61F7B717-E0C5-4C4B-807E-8FDB4D2509D3}">
      <dsp:nvSpPr>
        <dsp:cNvPr id="0" name=""/>
        <dsp:cNvSpPr/>
      </dsp:nvSpPr>
      <dsp:spPr>
        <a:xfrm>
          <a:off x="2461112" y="824332"/>
          <a:ext cx="1229176" cy="614588"/>
        </a:xfrm>
        <a:prstGeom prst="roundRect">
          <a:avLst/>
        </a:prstGeom>
        <a:solidFill>
          <a:schemeClr val="accent5">
            <a:shade val="80000"/>
            <a:hueOff val="43427"/>
            <a:satOff val="-10277"/>
            <a:lumOff val="943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Increase in R&amp;D </a:t>
          </a:r>
        </a:p>
      </dsp:txBody>
      <dsp:txXfrm>
        <a:off x="2491114" y="854334"/>
        <a:ext cx="1169172" cy="554584"/>
      </dsp:txXfrm>
    </dsp:sp>
    <dsp:sp modelId="{5CF59C87-1B2E-4E97-B480-BD4CD96BA015}">
      <dsp:nvSpPr>
        <dsp:cNvPr id="0" name=""/>
        <dsp:cNvSpPr/>
      </dsp:nvSpPr>
      <dsp:spPr>
        <a:xfrm>
          <a:off x="2028230" y="2156604"/>
          <a:ext cx="1229176" cy="614588"/>
        </a:xfrm>
        <a:prstGeom prst="roundRect">
          <a:avLst/>
        </a:prstGeom>
        <a:solidFill>
          <a:schemeClr val="accent5">
            <a:shade val="80000"/>
            <a:hueOff val="86853"/>
            <a:satOff val="-20555"/>
            <a:lumOff val="18868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Innovation</a:t>
          </a:r>
        </a:p>
      </dsp:txBody>
      <dsp:txXfrm>
        <a:off x="2058232" y="2186606"/>
        <a:ext cx="1169172" cy="554584"/>
      </dsp:txXfrm>
    </dsp:sp>
    <dsp:sp modelId="{382A5910-DACF-4D74-9488-3FBE3FFE5B7A}">
      <dsp:nvSpPr>
        <dsp:cNvPr id="0" name=""/>
        <dsp:cNvSpPr/>
      </dsp:nvSpPr>
      <dsp:spPr>
        <a:xfrm>
          <a:off x="627396" y="2156604"/>
          <a:ext cx="1229176" cy="614588"/>
        </a:xfrm>
        <a:prstGeom prst="roundRect">
          <a:avLst/>
        </a:prstGeom>
        <a:solidFill>
          <a:schemeClr val="accent5">
            <a:shade val="80000"/>
            <a:hueOff val="130280"/>
            <a:satOff val="-30832"/>
            <a:lumOff val="283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Productivity growth</a:t>
          </a:r>
        </a:p>
      </dsp:txBody>
      <dsp:txXfrm>
        <a:off x="657398" y="2186606"/>
        <a:ext cx="1169172" cy="554584"/>
      </dsp:txXfrm>
    </dsp:sp>
    <dsp:sp modelId="{9117103E-9EF9-4BF6-8306-1CCE6E0E5B0C}">
      <dsp:nvSpPr>
        <dsp:cNvPr id="0" name=""/>
        <dsp:cNvSpPr/>
      </dsp:nvSpPr>
      <dsp:spPr>
        <a:xfrm>
          <a:off x="194515" y="824332"/>
          <a:ext cx="1229176" cy="614588"/>
        </a:xfrm>
        <a:prstGeom prst="roundRect">
          <a:avLst/>
        </a:prstGeom>
        <a:solidFill>
          <a:schemeClr val="accent5">
            <a:shade val="80000"/>
            <a:hueOff val="173707"/>
            <a:satOff val="-41110"/>
            <a:lumOff val="37737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/>
            <a:t>increase revenues &amp; profitability</a:t>
          </a:r>
        </a:p>
      </dsp:txBody>
      <dsp:txXfrm>
        <a:off x="224517" y="854334"/>
        <a:ext cx="1169172" cy="5545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64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882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4394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4774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7850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891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6563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1768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1865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Tx/>
              <a:buSzTx/>
              <a:buFontTx/>
              <a:buChar char="•"/>
            </a:pPr>
            <a:r>
              <a:rPr lang="fr-CH" altLang="en-US" sz="1800" dirty="0"/>
              <a:t>Invitations to tender </a:t>
            </a:r>
            <a:r>
              <a:rPr lang="fr-CH" altLang="en-US" sz="1800" dirty="0" err="1"/>
              <a:t>consist</a:t>
            </a:r>
            <a:r>
              <a:rPr lang="fr-CH" altLang="en-US" sz="1800" dirty="0"/>
              <a:t> of:</a:t>
            </a:r>
          </a:p>
          <a:p>
            <a:pPr lvl="1" eaLnBrk="1" hangingPunct="1">
              <a:buClrTx/>
              <a:buSzTx/>
              <a:buFontTx/>
              <a:buChar char="•"/>
            </a:pPr>
            <a:r>
              <a:rPr lang="fr-CH" altLang="en-US" sz="1600" dirty="0" err="1"/>
              <a:t>Technical</a:t>
            </a:r>
            <a:r>
              <a:rPr lang="fr-CH" altLang="en-US" sz="1600" dirty="0"/>
              <a:t> </a:t>
            </a:r>
            <a:r>
              <a:rPr lang="fr-CH" altLang="en-US" sz="1600" dirty="0" err="1"/>
              <a:t>specification</a:t>
            </a:r>
            <a:r>
              <a:rPr lang="fr-CH" altLang="en-US" sz="1600" dirty="0"/>
              <a:t> and annexes;</a:t>
            </a:r>
          </a:p>
          <a:p>
            <a:pPr lvl="1" eaLnBrk="1" hangingPunct="1">
              <a:buClrTx/>
              <a:buSzTx/>
              <a:buFontTx/>
              <a:buChar char="•"/>
            </a:pPr>
            <a:r>
              <a:rPr lang="fr-CH" altLang="en-US" sz="1600" dirty="0"/>
              <a:t>Tender </a:t>
            </a:r>
            <a:r>
              <a:rPr lang="fr-CH" altLang="en-US" sz="1600" dirty="0" err="1"/>
              <a:t>form</a:t>
            </a:r>
            <a:r>
              <a:rPr lang="fr-CH" altLang="en-US" sz="1600" dirty="0"/>
              <a:t> (and a </a:t>
            </a:r>
            <a:r>
              <a:rPr lang="fr-CH" altLang="en-US" sz="1600" dirty="0" err="1"/>
              <a:t>technical</a:t>
            </a:r>
            <a:r>
              <a:rPr lang="fr-CH" altLang="en-US" sz="1600" dirty="0"/>
              <a:t> </a:t>
            </a:r>
            <a:r>
              <a:rPr lang="fr-CH" altLang="en-US" sz="1600" dirty="0" err="1"/>
              <a:t>annex</a:t>
            </a:r>
            <a:r>
              <a:rPr lang="fr-CH" altLang="en-US" sz="1600" dirty="0"/>
              <a:t> - </a:t>
            </a:r>
            <a:r>
              <a:rPr lang="fr-CH" altLang="en-US" sz="1600" dirty="0" err="1"/>
              <a:t>optional</a:t>
            </a:r>
            <a:r>
              <a:rPr lang="fr-CH" altLang="en-US" sz="1600" dirty="0"/>
              <a:t>);</a:t>
            </a:r>
          </a:p>
          <a:p>
            <a:pPr lvl="1" eaLnBrk="1" hangingPunct="1">
              <a:buClrTx/>
              <a:buSzTx/>
              <a:buFontTx/>
              <a:buChar char="•"/>
            </a:pPr>
            <a:r>
              <a:rPr lang="fr-CH" altLang="en-US" sz="1600" dirty="0"/>
              <a:t>General Conditions of CERN (</a:t>
            </a:r>
            <a:r>
              <a:rPr lang="fr-CH" altLang="en-US" sz="1600" dirty="0" err="1"/>
              <a:t>contracts</a:t>
            </a:r>
            <a:r>
              <a:rPr lang="fr-CH" altLang="en-US" sz="1600" dirty="0"/>
              <a:t>, invitations to tender, </a:t>
            </a:r>
            <a:r>
              <a:rPr lang="fr-CH" altLang="en-US" sz="1600" dirty="0" err="1"/>
              <a:t>Safety</a:t>
            </a:r>
            <a:r>
              <a:rPr lang="fr-CH" altLang="en-US" sz="1600" dirty="0"/>
              <a:t>, etc.)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7032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345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431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7946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6298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891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200" dirty="0" err="1"/>
              <a:t>Average</a:t>
            </a:r>
            <a:r>
              <a:rPr lang="it-IT" sz="1200" dirty="0"/>
              <a:t> </a:t>
            </a:r>
            <a:r>
              <a:rPr lang="it-IT" sz="1200" dirty="0" err="1"/>
              <a:t>number</a:t>
            </a:r>
            <a:r>
              <a:rPr lang="it-IT" sz="1200" dirty="0"/>
              <a:t> of </a:t>
            </a:r>
            <a:r>
              <a:rPr lang="it-IT" sz="1200" dirty="0" err="1"/>
              <a:t>patents</a:t>
            </a:r>
            <a:r>
              <a:rPr lang="it-IT" sz="1200" dirty="0"/>
              <a:t> </a:t>
            </a:r>
            <a:r>
              <a:rPr lang="it-IT" sz="1200" dirty="0" err="1"/>
              <a:t>filed</a:t>
            </a:r>
            <a:r>
              <a:rPr lang="it-IT" sz="1200" dirty="0"/>
              <a:t> </a:t>
            </a:r>
            <a:r>
              <a:rPr lang="it-IT" sz="1200" dirty="0" err="1"/>
              <a:t>before</a:t>
            </a:r>
            <a:r>
              <a:rPr lang="it-IT" sz="1200" dirty="0"/>
              <a:t> and </a:t>
            </a:r>
            <a:r>
              <a:rPr lang="it-IT" sz="1200" dirty="0" err="1"/>
              <a:t>after</a:t>
            </a:r>
            <a:r>
              <a:rPr lang="it-IT" sz="1200" dirty="0"/>
              <a:t> the </a:t>
            </a:r>
            <a:r>
              <a:rPr lang="it-IT" sz="1200" dirty="0" err="1"/>
              <a:t>beginning</a:t>
            </a:r>
            <a:r>
              <a:rPr lang="it-IT" sz="1200" dirty="0"/>
              <a:t> of the </a:t>
            </a:r>
            <a:r>
              <a:rPr lang="it-IT" sz="1200" dirty="0" err="1"/>
              <a:t>procurement</a:t>
            </a:r>
            <a:r>
              <a:rPr lang="it-IT" sz="1200" dirty="0"/>
              <a:t> </a:t>
            </a:r>
            <a:r>
              <a:rPr lang="it-IT" sz="1200" dirty="0" err="1"/>
              <a:t>relationship</a:t>
            </a:r>
            <a:r>
              <a:rPr lang="it-IT" sz="1200" dirty="0"/>
              <a:t> with CERN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1200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dirty="0"/>
              <a:t>The X-</a:t>
            </a:r>
            <a:r>
              <a:rPr lang="it-IT" dirty="0" err="1"/>
              <a:t>axis</a:t>
            </a:r>
            <a:r>
              <a:rPr lang="it-IT" dirty="0"/>
              <a:t> shows the «relative </a:t>
            </a:r>
            <a:r>
              <a:rPr lang="it-IT" dirty="0" err="1"/>
              <a:t>years</a:t>
            </a:r>
            <a:r>
              <a:rPr lang="it-IT" dirty="0"/>
              <a:t>», </a:t>
            </a:r>
            <a:r>
              <a:rPr lang="it-IT" dirty="0" err="1"/>
              <a:t>that</a:t>
            </a:r>
            <a:r>
              <a:rPr lang="it-IT" dirty="0"/>
              <a:t> are the </a:t>
            </a:r>
            <a:r>
              <a:rPr lang="it-IT" dirty="0" err="1"/>
              <a:t>difference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a </a:t>
            </a:r>
            <a:r>
              <a:rPr lang="it-IT" dirty="0" err="1"/>
              <a:t>given</a:t>
            </a:r>
            <a:r>
              <a:rPr lang="it-IT" dirty="0"/>
              <a:t> </a:t>
            </a:r>
            <a:r>
              <a:rPr lang="it-IT" dirty="0" err="1"/>
              <a:t>year</a:t>
            </a:r>
            <a:r>
              <a:rPr lang="it-IT" dirty="0"/>
              <a:t> and the </a:t>
            </a:r>
            <a:r>
              <a:rPr lang="it-IT" dirty="0" err="1"/>
              <a:t>year</a:t>
            </a:r>
            <a:r>
              <a:rPr lang="it-IT" dirty="0"/>
              <a:t> the first </a:t>
            </a:r>
            <a:r>
              <a:rPr lang="it-IT" dirty="0" err="1"/>
              <a:t>order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received</a:t>
            </a:r>
            <a:r>
              <a:rPr lang="it-IT" dirty="0"/>
              <a:t>. </a:t>
            </a:r>
            <a:r>
              <a:rPr lang="it-IT" dirty="0" err="1"/>
              <a:t>Therefore</a:t>
            </a:r>
            <a:r>
              <a:rPr lang="it-IT" dirty="0"/>
              <a:t>, CERN(0) </a:t>
            </a:r>
            <a:r>
              <a:rPr lang="it-IT" dirty="0" err="1"/>
              <a:t>is</a:t>
            </a:r>
            <a:r>
              <a:rPr lang="it-IT" dirty="0"/>
              <a:t>, for </a:t>
            </a:r>
            <a:r>
              <a:rPr lang="it-IT" dirty="0" err="1"/>
              <a:t>each</a:t>
            </a:r>
            <a:r>
              <a:rPr lang="it-IT" dirty="0"/>
              <a:t> company, the </a:t>
            </a:r>
            <a:r>
              <a:rPr lang="it-IT" dirty="0" err="1"/>
              <a:t>year</a:t>
            </a:r>
            <a:r>
              <a:rPr lang="it-IT" dirty="0"/>
              <a:t> of </a:t>
            </a:r>
            <a:r>
              <a:rPr lang="it-IT" dirty="0" err="1"/>
              <a:t>beginning</a:t>
            </a:r>
            <a:r>
              <a:rPr lang="it-IT" dirty="0"/>
              <a:t> of the </a:t>
            </a:r>
            <a:r>
              <a:rPr lang="it-IT" dirty="0" err="1"/>
              <a:t>procurement</a:t>
            </a:r>
            <a:r>
              <a:rPr lang="it-IT" dirty="0"/>
              <a:t> </a:t>
            </a:r>
            <a:r>
              <a:rPr lang="it-IT" dirty="0" err="1"/>
              <a:t>relationship</a:t>
            </a:r>
            <a:r>
              <a:rPr lang="it-IT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3390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key message here is that CERN is an open institution: open to its </a:t>
            </a:r>
            <a:r>
              <a:rPr lang="en-US" dirty="0" err="1"/>
              <a:t>neighbours</a:t>
            </a:r>
            <a:r>
              <a:rPr lang="en-US" dirty="0"/>
              <a:t>, and open to citizens from across the globe. We welcome them to CERN and go out to meet them</a:t>
            </a:r>
          </a:p>
          <a:p>
            <a:endParaRPr lang="en-US" dirty="0"/>
          </a:p>
          <a:p>
            <a:r>
              <a:rPr lang="en-US" dirty="0"/>
              <a:t>This slides </a:t>
            </a:r>
            <a:r>
              <a:rPr lang="en-US" dirty="0" err="1"/>
              <a:t>summarises</a:t>
            </a:r>
            <a:r>
              <a:rPr lang="en-US" dirty="0"/>
              <a:t> the outreach activities carried out by CERN.</a:t>
            </a:r>
          </a:p>
          <a:p>
            <a:r>
              <a:rPr lang="en-US" dirty="0"/>
              <a:t>It also includes a mention of CERN’s fundraising activities, for projects that are not part of CERN’s core activity. These fall into three categories: education &amp; outreach, culture and creativity, innovation and knowledge exchange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12775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36614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5884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99480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326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slide addresses two questions:</a:t>
            </a:r>
          </a:p>
          <a:p>
            <a:r>
              <a:rPr lang="en-US" dirty="0"/>
              <a:t>“Where are we?”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the map to indicate the location of CERN, headquartered in Geneva, straddling the Franco-Swiss border</a:t>
            </a:r>
          </a:p>
          <a:p>
            <a:endParaRPr lang="en-US" dirty="0"/>
          </a:p>
          <a:p>
            <a:r>
              <a:rPr lang="en-US" dirty="0"/>
              <a:t>“What is CERN?”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 is one of the world’s leading laboratories for particle physics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CERN’s vision (long-term goal) is to understand the fundamental particles and laws of the Universe (This is the Vision statement that features in CERN’s communication strategy)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Thus, CERN is first and foremost a research laboratory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91865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05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speaker can highlight CERN’s second mission as stated when it was established: to foster peaceful collaborations between nations that had recently been at war.</a:t>
            </a:r>
          </a:p>
          <a:p>
            <a:endParaRPr lang="en-US" dirty="0"/>
          </a:p>
          <a:p>
            <a:r>
              <a:rPr lang="en-US" dirty="0"/>
              <a:t>This slide will have information on the country of the visiting delegation: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Location on the world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Date of accession (if Member State or Associate Member State)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For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Member States – Austria, Belgium, Bulgaria, Czech Republic, Denmark, Finland, France, Germany, Greece, Hungary, Israel, Italy, Netherlands, Norway, Poland, Portugal, Romania, </a:t>
            </a:r>
            <a:r>
              <a:rPr lang="en-US" dirty="0" smtClean="0"/>
              <a:t>Serbia,</a:t>
            </a:r>
            <a:r>
              <a:rPr lang="en-US" baseline="0" dirty="0" smtClean="0"/>
              <a:t> </a:t>
            </a:r>
            <a:r>
              <a:rPr lang="en-US" dirty="0" smtClean="0"/>
              <a:t>Slovak </a:t>
            </a:r>
            <a:r>
              <a:rPr lang="en-US" dirty="0"/>
              <a:t>Republic, Spain, Sweden, Switzerland, United Kingdom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Associate Member States in the pre-stage to membership – Cyprus, </a:t>
            </a:r>
            <a:r>
              <a:rPr lang="en-US" dirty="0" smtClean="0"/>
              <a:t>Estonia, </a:t>
            </a:r>
            <a:r>
              <a:rPr lang="en-US" dirty="0"/>
              <a:t>Slovenia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Associate Member States – </a:t>
            </a:r>
            <a:r>
              <a:rPr lang="en-US" dirty="0" smtClean="0"/>
              <a:t>Croatia,</a:t>
            </a:r>
            <a:r>
              <a:rPr lang="en-US" baseline="0" dirty="0" smtClean="0"/>
              <a:t> </a:t>
            </a:r>
            <a:r>
              <a:rPr lang="en-US" dirty="0" smtClean="0"/>
              <a:t>India, Latvia, </a:t>
            </a:r>
            <a:r>
              <a:rPr lang="en-US" dirty="0"/>
              <a:t>Lithuania, Pakistan, Turkey, </a:t>
            </a:r>
            <a:r>
              <a:rPr lang="en-US" dirty="0" smtClean="0"/>
              <a:t>Ukraine</a:t>
            </a: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Observers – USA, Russia, Japan, (EU, JINR, UNESCO)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19565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6310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6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8816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028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72225" y="241617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26434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0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10823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18842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29665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C18BCF-1026-3541-8435-A6A493D9875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012" y="6394174"/>
            <a:ext cx="395212" cy="3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CFB6B8F-D55B-5A41-9E0F-093D943344A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9938" y="2512611"/>
            <a:ext cx="1741337" cy="1741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9F2F5-4F31-624F-B4E5-3FDF2E952320}" type="datetime1">
              <a:rPr lang="fr-CH" smtClean="0"/>
              <a:t>18.09.2022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498696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F86B4-1322-F74D-BA39-B1619390F55E}" type="datetime1">
              <a:rPr lang="fr-CH" smtClean="0"/>
              <a:t>18.09.2022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290446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0B53359-C582-6844-9EA4-4D6212D597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075613" y="1592263"/>
            <a:ext cx="3708400" cy="4608512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bg1"/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10657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6AF3C9-D784-6946-89F2-5993CCDAAF6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A3189-CBF0-9340-9C1D-42AA3E21A8C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1DD477-EAF2-F841-B7BB-852598C9EA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30011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E68E270-2AED-0F45-A0C5-6F0942DF8A9F}"/>
              </a:ext>
            </a:extLst>
          </p:cNvPr>
          <p:cNvSpPr/>
          <p:nvPr userDrawn="1"/>
        </p:nvSpPr>
        <p:spPr>
          <a:xfrm>
            <a:off x="0" y="6315998"/>
            <a:ext cx="12192000" cy="542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Daniel Schoerling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3346822-6F29-4340-B76E-0E6C21BA22D8}"/>
              </a:ext>
            </a:extLst>
          </p:cNvPr>
          <p:cNvPicPr>
            <a:picLocks noChangeAspect="1"/>
          </p:cNvPicPr>
          <p:nvPr userDrawn="1"/>
        </p:nvPicPr>
        <p:blipFill>
          <a:blip r:embed="rId2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60" y="6397057"/>
            <a:ext cx="406174" cy="40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2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4" r:id="rId22"/>
    <p:sldLayoutId id="2147483675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  <p15:guide id="19" pos="3940" userDrawn="1">
          <p15:clr>
            <a:srgbClr val="F26B43"/>
          </p15:clr>
        </p15:guide>
        <p15:guide id="20" pos="1481" userDrawn="1">
          <p15:clr>
            <a:srgbClr val="F26B43"/>
          </p15:clr>
        </p15:guide>
        <p15:guide id="21" pos="13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4.jpeg"/><Relationship Id="rId5" Type="http://schemas.openxmlformats.org/officeDocument/2006/relationships/image" Target="../media/image23.emf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1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hyperlink" Target="https://found.cern.ch/java-ext/found/CFTSearch.do" TargetMode="Externa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7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hyperlink" Target="http://procurement.web.cern.ch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forthcoming-ms.app.cern.ch/#!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hyperlink" Target="https://found.cern.ch/java-ext/found/CFTSearch.do" TargetMode="Externa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procurement.web.cern.ch/contact/who-contact-your-country" TargetMode="Externa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electrical-cabinets-switchboards-power-converters.cern.b2match.io/how-it-works" TargetMode="External"/><Relationship Id="rId2" Type="http://schemas.openxmlformats.org/officeDocument/2006/relationships/hyperlink" Target="https://electrical-cabinets-switchboards-power-converters.cern.b2match.io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968750"/>
            <a:ext cx="11376025" cy="1731502"/>
          </a:xfrm>
        </p:spPr>
        <p:txBody>
          <a:bodyPr/>
          <a:lstStyle/>
          <a:p>
            <a:pPr algn="ctr"/>
            <a:r>
              <a:rPr lang="en-US" altLang="fr-FR" sz="4800" dirty="0"/>
              <a:t>Doing Business with CERN</a:t>
            </a:r>
            <a:br>
              <a:rPr lang="en-US" altLang="fr-FR" sz="4800" dirty="0"/>
            </a:br>
            <a:r>
              <a:rPr lang="en-US" altLang="fr-FR" sz="4800" dirty="0"/>
              <a:t>Thematic Industry Days</a:t>
            </a:r>
            <a:endParaRPr lang="en-US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600" dirty="0" smtClean="0"/>
              <a:t>Daniel Schoerling</a:t>
            </a:r>
            <a:endParaRPr lang="en-US" sz="1600" dirty="0"/>
          </a:p>
          <a:p>
            <a:pPr algn="l"/>
            <a:r>
              <a:rPr lang="en-US" sz="1600" dirty="0" smtClean="0"/>
              <a:t>19.09.2022</a:t>
            </a:r>
            <a:endParaRPr lang="en-US" sz="1600" dirty="0"/>
          </a:p>
        </p:txBody>
      </p:sp>
      <p:pic>
        <p:nvPicPr>
          <p:cNvPr id="5" name="Espace réservé du contenu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1" cy="3429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4A490D5E-9254-7443-B68C-572C1F20F732}"/>
              </a:ext>
            </a:extLst>
          </p:cNvPr>
          <p:cNvGrpSpPr/>
          <p:nvPr/>
        </p:nvGrpSpPr>
        <p:grpSpPr>
          <a:xfrm>
            <a:off x="-1" y="823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98DBC4-0DCD-E74F-A5BB-804AFF8611A1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2191512-9730-A84B-BEE9-A4F67B05B201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C3DD523-0EEB-8C40-9CC2-468669C898F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1F3269A-CC4D-8B4E-9823-0115BA1D036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C5F83-DBD5-4C4B-A9C2-C036F5FC2C8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24D340A-80F7-5540-B01D-7AA89F380E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3787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7CCAF69-69A7-4644-93CA-917F0008C1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Procurement Expenditure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203AB4-AC56-814B-9797-66BB3A0E2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C353BE-AD74-7243-93C1-9EB2ABD9E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855CE2-22C0-1F4D-A2FD-20443A92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8942EF1-7824-FD41-8EED-7DEF9BAF3802}"/>
              </a:ext>
            </a:extLst>
          </p:cNvPr>
          <p:cNvGrpSpPr/>
          <p:nvPr/>
        </p:nvGrpSpPr>
        <p:grpSpPr>
          <a:xfrm>
            <a:off x="0" y="-7951"/>
            <a:ext cx="12187669" cy="98854"/>
            <a:chOff x="-1" y="0"/>
            <a:chExt cx="12187669" cy="988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4BE693F-0081-E24C-8317-9A84B7C487D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3290AE5-4436-9B48-AAFA-902DEA77463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BD3F997-C58A-D749-A15B-4E499932474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71655EE-6166-F847-9DB6-C979BECC355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22D4E4B-3B90-B644-B0B8-52672221BA49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8BA0D3-3F22-FF4D-BEDA-8416D4FAE30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8442202"/>
              </p:ext>
            </p:extLst>
          </p:nvPr>
        </p:nvGraphicFramePr>
        <p:xfrm>
          <a:off x="1240090" y="1079335"/>
          <a:ext cx="8876595" cy="4722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34202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D108AFF-A25A-A543-A1CE-241C44007644}"/>
              </a:ext>
            </a:extLst>
          </p:cNvPr>
          <p:cNvSpPr txBox="1"/>
          <p:nvPr/>
        </p:nvSpPr>
        <p:spPr>
          <a:xfrm>
            <a:off x="-1774371" y="2351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E09C8C42-2E89-7044-BE8F-D28EC18A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93895"/>
            <a:ext cx="11376025" cy="1065742"/>
          </a:xfrm>
        </p:spPr>
        <p:txBody>
          <a:bodyPr/>
          <a:lstStyle/>
          <a:p>
            <a:r>
              <a:rPr lang="en-US" dirty="0" smtClean="0"/>
              <a:t>Supplies </a:t>
            </a:r>
            <a:r>
              <a:rPr lang="en-US" sz="2400" dirty="0" smtClean="0"/>
              <a:t>(229MCHF </a:t>
            </a:r>
            <a:r>
              <a:rPr lang="en-US" sz="2400" dirty="0"/>
              <a:t>spent in </a:t>
            </a:r>
            <a:r>
              <a:rPr lang="en-US" sz="2400" dirty="0" smtClean="0"/>
              <a:t>2021 </a:t>
            </a:r>
            <a:r>
              <a:rPr lang="en-US" sz="2400" dirty="0"/>
              <a:t>– CERN budget only)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DD8D918-B2D2-3E42-9F22-4AB5EE78BA40}"/>
              </a:ext>
            </a:extLst>
          </p:cNvPr>
          <p:cNvGrpSpPr/>
          <p:nvPr/>
        </p:nvGrpSpPr>
        <p:grpSpPr>
          <a:xfrm>
            <a:off x="-1" y="287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2434BA-41C2-514F-A87C-34AFD7B879F9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B4E9087-15D8-664C-983B-DDA1AD13ACD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4070211-CB23-7443-9B5D-5A60D85DEABE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34A25DC1-3CE7-F44B-8CAA-09DABFE9A99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12F6925-6E24-E640-AF7C-179B28CA45D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B690AC-694F-A444-8266-3E520144F33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aphicFrame>
        <p:nvGraphicFramePr>
          <p:cNvPr id="27" name="Chart 26"/>
          <p:cNvGraphicFramePr>
            <a:graphicFrameLocks/>
          </p:cNvGraphicFramePr>
          <p:nvPr>
            <p:extLst/>
          </p:nvPr>
        </p:nvGraphicFramePr>
        <p:xfrm>
          <a:off x="90057" y="1462939"/>
          <a:ext cx="12101943" cy="4679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/>
          </p:nvPr>
        </p:nvGraphicFramePr>
        <p:xfrm>
          <a:off x="353558" y="997527"/>
          <a:ext cx="11034878" cy="4886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35321048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1A3D1EF-E5BA-D348-AFEC-D79946ACBE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1"/>
            <a:ext cx="12192000" cy="634327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EEB0BB-90D7-DC4D-9D20-64317125F697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F46E913-9747-454E-BEDF-EE99321843E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2CB17D-270A-F14D-BB15-AF38F5A49D5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995B4B7-F352-F547-8425-515901C0267A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7BBB50D-11DE-EF4D-B484-137AEF98E67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C42BFAF-DB18-A446-A68E-0EA4A8166D4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D86383E-6301-974E-B59B-E39DBA6AA72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8313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Civil engineering: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Construction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Renovation of buildings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Metallic structures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Earthworks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Roads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Cooling and ventilation</a:t>
            </a:r>
            <a:br>
              <a:rPr lang="en-US" altLang="en-US" dirty="0">
                <a:ea typeface="Calibri" charset="0"/>
                <a:cs typeface="Calibri" charset="0"/>
              </a:rPr>
            </a:br>
            <a:r>
              <a:rPr lang="en-US" altLang="en-US" dirty="0">
                <a:ea typeface="Calibri" charset="0"/>
                <a:cs typeface="Calibri" charset="0"/>
              </a:rPr>
              <a:t>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What do we buy?</a:t>
            </a:r>
            <a:endParaRPr lang="en-US" sz="3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24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4C0E200-0DEE-6542-9B63-A9D142BC75B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238"/>
            <a:ext cx="12192000" cy="6337114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0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Electrical </a:t>
            </a:r>
            <a:r>
              <a:rPr lang="en-US" dirty="0"/>
              <a:t>engineering and magnets </a:t>
            </a:r>
          </a:p>
          <a:p>
            <a:pPr lvl="1"/>
            <a:r>
              <a:rPr lang="fr-CH" altLang="en-US" dirty="0">
                <a:cs typeface="Calibri" panose="020F0502020204030204" pitchFamily="34" charset="0"/>
              </a:rPr>
              <a:t>Transformers</a:t>
            </a:r>
          </a:p>
          <a:p>
            <a:pPr lvl="1"/>
            <a:r>
              <a:rPr lang="fr-CH" altLang="en-US" dirty="0" err="1">
                <a:cs typeface="Calibri" panose="020F0502020204030204" pitchFamily="34" charset="0"/>
              </a:rPr>
              <a:t>Switchboards</a:t>
            </a:r>
            <a:r>
              <a:rPr lang="fr-CH" altLang="en-US" dirty="0"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cs typeface="Calibri" panose="020F0502020204030204" pitchFamily="34" charset="0"/>
              </a:rPr>
              <a:t>switchgear</a:t>
            </a:r>
            <a:endParaRPr lang="fr-CH" altLang="en-US" dirty="0">
              <a:cs typeface="Calibri" panose="020F0502020204030204" pitchFamily="34" charset="0"/>
            </a:endParaRPr>
          </a:p>
          <a:p>
            <a:pPr lvl="1"/>
            <a:r>
              <a:rPr lang="fr-CH" altLang="en-US" dirty="0" err="1">
                <a:cs typeface="Calibri" panose="020F0502020204030204" pitchFamily="34" charset="0"/>
              </a:rPr>
              <a:t>Cables</a:t>
            </a:r>
            <a:endParaRPr lang="fr-CH" altLang="en-US" dirty="0"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cs typeface="Calibri" panose="020F0502020204030204" pitchFamily="34" charset="0"/>
              </a:rPr>
              <a:t>Automation</a:t>
            </a:r>
          </a:p>
          <a:p>
            <a:pPr lvl="1"/>
            <a:r>
              <a:rPr lang="fr-CH" altLang="en-US" dirty="0">
                <a:cs typeface="Calibri" panose="020F0502020204030204" pitchFamily="34" charset="0"/>
              </a:rPr>
              <a:t>Power supplies</a:t>
            </a:r>
          </a:p>
          <a:p>
            <a:pPr lvl="1"/>
            <a:r>
              <a:rPr lang="fr-CH" altLang="en-US" dirty="0" err="1">
                <a:cs typeface="Calibri" panose="020F0502020204030204" pitchFamily="34" charset="0"/>
              </a:rPr>
              <a:t>Magnets</a:t>
            </a:r>
            <a:endParaRPr lang="fr-CH" altLang="en-US" dirty="0"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75613" y="373593"/>
            <a:ext cx="3708400" cy="528107"/>
          </a:xfrm>
        </p:spPr>
        <p:txBody>
          <a:bodyPr/>
          <a:lstStyle/>
          <a:p>
            <a:r>
              <a:rPr lang="en-US" sz="3200" dirty="0"/>
              <a:t>What do we buy?</a:t>
            </a:r>
            <a:endParaRPr lang="en-US" sz="3200" dirty="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1E45AC6-7DFE-0241-BFE1-1964CCB29A85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96B861E-D7D0-C541-BDE2-76BCCC8C71C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C00137B-6C53-FE46-A58B-8CE05F17C5D2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70929F0-9449-9041-BB5F-AE3B67A06787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84FAF31-CAA2-1A4C-BAAB-C06628302AD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506A846-753B-5544-9ACC-5D0EC82DC09F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5085D54-72B9-8147-9C7D-0D86B217AA6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657888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D5D41DC-FD78-E343-A6E7-27A4612808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238"/>
            <a:ext cx="12192000" cy="631759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33252"/>
            <a:ext cx="4259262" cy="6359089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1592263"/>
            <a:ext cx="3708400" cy="4290952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Information Technology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Computing systems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Servers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Software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Network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Personal computer equipment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075613" y="373592"/>
            <a:ext cx="3708400" cy="1316311"/>
          </a:xfrm>
        </p:spPr>
        <p:txBody>
          <a:bodyPr/>
          <a:lstStyle/>
          <a:p>
            <a:r>
              <a:rPr lang="fr-CH" altLang="en-US" sz="3200" dirty="0" err="1">
                <a:cs typeface="Calibri" panose="020F0502020204030204" pitchFamily="34" charset="0"/>
              </a:rPr>
              <a:t>What</a:t>
            </a:r>
            <a:r>
              <a:rPr lang="fr-CH" altLang="en-US" sz="3200" dirty="0">
                <a:cs typeface="Calibri" panose="020F0502020204030204" pitchFamily="34" charset="0"/>
              </a:rPr>
              <a:t> do </a:t>
            </a:r>
            <a:r>
              <a:rPr lang="fr-CH" altLang="en-US" sz="3200" dirty="0" err="1">
                <a:cs typeface="Calibri" panose="020F0502020204030204" pitchFamily="34" charset="0"/>
              </a:rPr>
              <a:t>we</a:t>
            </a:r>
            <a:r>
              <a:rPr lang="fr-CH" altLang="en-US" sz="3200" dirty="0">
                <a:cs typeface="Calibri" panose="020F0502020204030204" pitchFamily="34" charset="0"/>
              </a:rPr>
              <a:t> </a:t>
            </a:r>
            <a:r>
              <a:rPr lang="fr-CH" altLang="en-US" sz="3200" dirty="0" err="1">
                <a:cs typeface="Calibri" panose="020F0502020204030204" pitchFamily="34" charset="0"/>
              </a:rPr>
              <a:t>buy</a:t>
            </a:r>
            <a:r>
              <a:rPr lang="fr-CH" altLang="en-US" sz="3200" dirty="0">
                <a:cs typeface="Calibri" panose="020F0502020204030204" pitchFamily="34" charset="0"/>
              </a:rPr>
              <a:t>: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A567BBA-3988-A24C-9DED-7645D9CC058B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D40496A-3D7D-C344-BDAA-48033870945D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943B842-75C8-6846-9573-11F6090CB6F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02882702-3E5A-6346-9873-6DDC3555F997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091774E-A9C0-6E42-AC25-765F3C5BEE4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2FB44D8-A607-684E-9B2B-FE0B2715BCAE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91B18FBB-6D94-4648-AEBC-DFA7F7FF8A3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9079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024C9B6-F1A1-4F4B-8D4A-D2693404DB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0" y="8238"/>
            <a:ext cx="12192000" cy="6328448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4165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Mechanical engineering and raw materials: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Machining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Sheet metal work and arc welding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Special fabrication techniques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Raw materials, finished and semi-finished products (plates, pipes, etc.)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Offsite engineering and testing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bg2"/>
                </a:solidFill>
                <a:latin typeface="+mn-lt"/>
              </a:rPr>
              <a:t>What do we buy?</a:t>
            </a:r>
            <a:endParaRPr lang="en-US" sz="3200" dirty="0">
              <a:solidFill>
                <a:schemeClr val="bg2"/>
              </a:solidFill>
              <a:latin typeface="+mn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2BBCF29-15CC-8340-8BC9-33430DD841A1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A9371D-8647-8949-9AC2-88A3A5F25A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B345902-B2AF-474C-9722-76C3DFE84CC3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820DEBA-65D1-9149-B5E8-D79A82D1C6FB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CD6B48B-6687-B043-A9A4-EB42362FC14E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4893704-4EC5-C245-BA66-64B47DC7B0C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DE6AF80-1445-2A46-8FEE-D7258CFA5A54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1156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95DBACEC-2B80-1145-B373-6E0C205E19D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737"/>
            <a:ext cx="12192000" cy="635158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16626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altLang="en-US" dirty="0">
                <a:latin typeface="+mj-lt"/>
                <a:cs typeface="Calibri" panose="020F0502020204030204" pitchFamily="34" charset="0"/>
              </a:rPr>
              <a:t>Electronics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: 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Electronic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components (active, passive)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PCBs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and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assembled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</a:t>
            </a:r>
            <a:r>
              <a:rPr lang="fr-CH" altLang="en-US" dirty="0" err="1">
                <a:latin typeface="+mj-lt"/>
                <a:cs typeface="Calibri" panose="020F0502020204030204" pitchFamily="34" charset="0"/>
              </a:rPr>
              <a:t>boards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 lvl="1"/>
            <a:r>
              <a:rPr lang="fr-CH" altLang="en-US" dirty="0">
                <a:latin typeface="+mj-lt"/>
                <a:cs typeface="Calibri" panose="020F0502020204030204" pitchFamily="34" charset="0"/>
              </a:rPr>
              <a:t>LV and HV power supplies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Radiofrequency</a:t>
            </a:r>
            <a:r>
              <a:rPr lang="fr-CH" altLang="en-US" dirty="0">
                <a:latin typeface="+mj-lt"/>
                <a:cs typeface="Calibri" panose="020F0502020204030204" pitchFamily="34" charset="0"/>
              </a:rPr>
              <a:t> plants</a:t>
            </a:r>
          </a:p>
          <a:p>
            <a:pPr lvl="1"/>
            <a:r>
              <a:rPr lang="fr-CH" altLang="en-US" dirty="0" err="1">
                <a:latin typeface="+mj-lt"/>
                <a:cs typeface="Calibri" panose="020F0502020204030204" pitchFamily="34" charset="0"/>
              </a:rPr>
              <a:t>Amplifiers</a:t>
            </a:r>
            <a:endParaRPr lang="fr-CH" altLang="en-US" dirty="0">
              <a:latin typeface="+mj-lt"/>
              <a:cs typeface="Calibri" panose="020F0502020204030204" pitchFamily="34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bg2"/>
                </a:solidFill>
                <a:latin typeface="+mn-lt"/>
              </a:rPr>
              <a:t>What do we buy?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66E8013-D6BE-5E4B-AE72-498444DAAD08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8CF9AFD-FD3D-6A46-A7DD-6996A9EB18D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85CE289-CA30-B743-B267-5E851077CA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2BF77245-BBA9-B54D-B491-70A5B15C253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D87B796-6D9C-6F46-AAE1-AB2F1ACE3C8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59AD9DA-56B7-3C48-AB64-2F956FC3024A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A2FA6C3-E402-864F-93A1-20B050D819D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1108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DE9B8291-535C-2246-B1E4-B99CA3D1E00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238"/>
            <a:ext cx="11362660" cy="633845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32738" y="-2814"/>
            <a:ext cx="4259262" cy="6350851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dirty="0">
                <a:solidFill>
                  <a:schemeClr val="bg2"/>
                </a:solidFill>
                <a:latin typeface="+mn-lt"/>
              </a:rPr>
              <a:t>What do we buy?</a:t>
            </a:r>
            <a:endParaRPr lang="en-US" sz="3200" dirty="0">
              <a:solidFill>
                <a:schemeClr val="bg2"/>
              </a:solidFill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3" y="1598613"/>
            <a:ext cx="3708400" cy="4608512"/>
          </a:xfrm>
        </p:spPr>
        <p:txBody>
          <a:bodyPr/>
          <a:lstStyle/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As well as: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Cryogenic and vacuum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Optics and photonics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Particle and photon detectors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Health and safety equipment, 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Transport and handling equipment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Office supply, furniture</a:t>
            </a:r>
          </a:p>
          <a:p>
            <a:pPr lvl="1"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r>
              <a:rPr lang="en-US" altLang="en-US" dirty="0">
                <a:ea typeface="Calibri" charset="0"/>
                <a:cs typeface="Calibri" charset="0"/>
              </a:rPr>
              <a:t>Industrial services on the CERN site</a:t>
            </a: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</a:pPr>
            <a:endParaRPr lang="en-US" altLang="en-US" dirty="0">
              <a:ea typeface="Calibri" charset="0"/>
              <a:cs typeface="Calibri" charset="0"/>
            </a:endParaRPr>
          </a:p>
          <a:p>
            <a:pPr>
              <a:lnSpc>
                <a:spcPts val="2600"/>
              </a:lnSpc>
              <a:spcBef>
                <a:spcPts val="800"/>
              </a:spcBef>
              <a:spcAft>
                <a:spcPts val="0"/>
              </a:spcAft>
            </a:pPr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4E21FEE-BD24-9F47-A424-384C4B7C1766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BD8B5DA-BF1B-C44B-B123-4349FA79025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6943CB3-D896-9F4C-A346-1D81693E3E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D7BDA1E-0EBE-B34E-BE9D-C84FD79CE881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D6BC12A-6252-AC40-859A-9EC31A15E85C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65BE5E1-1EB7-0D4F-A2C5-F6EF32B278A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A1EED36-2303-2F4F-8A39-0AC7F13ADE4A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1784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F5BFB-0F89-A346-9951-B83703B096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biggest projects for future of particle physics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6C6E75-17C2-1544-8EE8-134699762B8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07D0CE-C9CA-BC4C-AE91-838AEEECADC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DC13A-8FD1-2F4D-9CDD-344D1BA86F0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3B3D1194-1ABA-0D45-95EE-FD2844D94794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07302" y="1592263"/>
            <a:ext cx="5616575" cy="3529013"/>
          </a:xfr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CDEC9206-0FBB-DE43-8DD1-154DF4157F2D}"/>
              </a:ext>
            </a:extLst>
          </p:cNvPr>
          <p:cNvGrpSpPr/>
          <p:nvPr/>
        </p:nvGrpSpPr>
        <p:grpSpPr>
          <a:xfrm>
            <a:off x="407302" y="5106988"/>
            <a:ext cx="5617261" cy="1093786"/>
            <a:chOff x="407302" y="5106988"/>
            <a:chExt cx="5617261" cy="1093786"/>
          </a:xfrm>
        </p:grpSpPr>
        <p:sp>
          <p:nvSpPr>
            <p:cNvPr id="25" name="Text Placeholder 3">
              <a:extLst>
                <a:ext uri="{FF2B5EF4-FFF2-40B4-BE49-F238E27FC236}">
                  <a16:creationId xmlns:a16="http://schemas.microsoft.com/office/drawing/2014/main" id="{B53C7ED5-82BC-3745-9628-325437BF0F9A}"/>
                </a:ext>
              </a:extLst>
            </p:cNvPr>
            <p:cNvSpPr txBox="1">
              <a:spLocks/>
            </p:cNvSpPr>
            <p:nvPr/>
          </p:nvSpPr>
          <p:spPr>
            <a:xfrm>
              <a:off x="407302" y="5121275"/>
              <a:ext cx="5617261" cy="1079499"/>
            </a:xfrm>
            <a:prstGeom prst="rect">
              <a:avLst/>
            </a:prstGeom>
            <a:solidFill>
              <a:schemeClr val="accent6"/>
            </a:solidFill>
          </p:spPr>
          <p:txBody>
            <a:bodyPr lIns="144000" anchor="ctr" anchorCtr="0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800" dirty="0">
                  <a:solidFill>
                    <a:schemeClr val="bg1"/>
                  </a:solidFill>
                </a:rPr>
                <a:t>Compact Linear Collider (CLIC)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1300" dirty="0">
                  <a:solidFill>
                    <a:schemeClr val="bg1"/>
                  </a:solidFill>
                </a:rPr>
                <a:t>Linear </a:t>
              </a:r>
              <a:r>
                <a:rPr lang="en-US" sz="1300" dirty="0" err="1">
                  <a:solidFill>
                    <a:schemeClr val="bg1"/>
                  </a:solidFill>
                </a:rPr>
                <a:t>e</a:t>
              </a:r>
              <a:r>
                <a:rPr lang="en-US" sz="1300" baseline="30000" dirty="0" err="1">
                  <a:solidFill>
                    <a:schemeClr val="bg1"/>
                  </a:solidFill>
                </a:rPr>
                <a:t>+</a:t>
              </a:r>
              <a:r>
                <a:rPr lang="en-US" sz="1300" dirty="0" err="1">
                  <a:solidFill>
                    <a:schemeClr val="bg1"/>
                  </a:solidFill>
                </a:rPr>
                <a:t>e</a:t>
              </a:r>
              <a:r>
                <a:rPr lang="en-US" sz="1300" baseline="30000" dirty="0">
                  <a:solidFill>
                    <a:schemeClr val="bg1"/>
                  </a:solidFill>
                </a:rPr>
                <a:t>-</a:t>
              </a:r>
              <a:r>
                <a:rPr lang="en-US" sz="1300" dirty="0">
                  <a:solidFill>
                    <a:schemeClr val="bg1"/>
                  </a:solidFill>
                </a:rPr>
                <a:t> collider √s up to 3 </a:t>
              </a:r>
              <a:r>
                <a:rPr lang="en-US" sz="1300" dirty="0" err="1">
                  <a:solidFill>
                    <a:schemeClr val="bg1"/>
                  </a:solidFill>
                </a:rPr>
                <a:t>TeV</a:t>
              </a:r>
              <a:endParaRPr lang="en-US" sz="1300" dirty="0">
                <a:solidFill>
                  <a:schemeClr val="bg1"/>
                </a:solidFill>
              </a:endParaRPr>
            </a:p>
          </p:txBody>
        </p:sp>
        <p:pic>
          <p:nvPicPr>
            <p:cNvPr id="14" name="Image 3">
              <a:extLst>
                <a:ext uri="{FF2B5EF4-FFF2-40B4-BE49-F238E27FC236}">
                  <a16:creationId xmlns:a16="http://schemas.microsoft.com/office/drawing/2014/main" id="{DC3BBA7B-6F6F-1147-846F-69128B97C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5444" y="5106988"/>
              <a:ext cx="951914" cy="951914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1682D38-0072-FE48-8EA3-1ED011107BEB}"/>
              </a:ext>
            </a:extLst>
          </p:cNvPr>
          <p:cNvGrpSpPr/>
          <p:nvPr/>
        </p:nvGrpSpPr>
        <p:grpSpPr>
          <a:xfrm>
            <a:off x="6166665" y="1592263"/>
            <a:ext cx="5615889" cy="1373359"/>
            <a:chOff x="6166665" y="1592263"/>
            <a:chExt cx="5615889" cy="1373359"/>
          </a:xfrm>
        </p:grpSpPr>
        <p:sp>
          <p:nvSpPr>
            <p:cNvPr id="28" name="Text Placeholder 3">
              <a:extLst>
                <a:ext uri="{FF2B5EF4-FFF2-40B4-BE49-F238E27FC236}">
                  <a16:creationId xmlns:a16="http://schemas.microsoft.com/office/drawing/2014/main" id="{A412D4DE-C4A8-A24B-9292-7CB8EA9DC08D}"/>
                </a:ext>
              </a:extLst>
            </p:cNvPr>
            <p:cNvSpPr txBox="1">
              <a:spLocks/>
            </p:cNvSpPr>
            <p:nvPr/>
          </p:nvSpPr>
          <p:spPr>
            <a:xfrm>
              <a:off x="6166665" y="1592263"/>
              <a:ext cx="5615889" cy="1373359"/>
            </a:xfrm>
            <a:prstGeom prst="rect">
              <a:avLst/>
            </a:prstGeom>
            <a:solidFill>
              <a:schemeClr val="accent6"/>
            </a:solidFill>
          </p:spPr>
          <p:txBody>
            <a:bodyPr lIns="144000" anchor="ctr" anchorCtr="0"/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2385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600" kern="1200">
                  <a:solidFill>
                    <a:schemeClr val="accent6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1400"/>
                </a:spcBef>
                <a:spcAft>
                  <a:spcPts val="200"/>
                </a:spcAft>
              </a:pPr>
              <a:r>
                <a:rPr lang="en-US" sz="1800" dirty="0">
                  <a:solidFill>
                    <a:schemeClr val="bg1"/>
                  </a:solidFill>
                </a:rPr>
                <a:t>Future Circular Collider (FCC)</a:t>
              </a:r>
            </a:p>
            <a:p>
              <a:pPr marL="342900" indent="-342900">
                <a:spcBef>
                  <a:spcPts val="1400"/>
                </a:spcBef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en-US" sz="1300" dirty="0">
                  <a:solidFill>
                    <a:schemeClr val="bg1"/>
                  </a:solidFill>
                </a:rPr>
                <a:t>New technology magnets     100 </a:t>
              </a:r>
              <a:r>
                <a:rPr lang="en-US" sz="1300" dirty="0" err="1">
                  <a:solidFill>
                    <a:schemeClr val="bg1"/>
                  </a:solidFill>
                </a:rPr>
                <a:t>TeV</a:t>
              </a:r>
              <a:r>
                <a:rPr lang="en-US" sz="1300" dirty="0">
                  <a:solidFill>
                    <a:schemeClr val="bg1"/>
                  </a:solidFill>
                </a:rPr>
                <a:t> pp collisions in 100km ring</a:t>
              </a:r>
            </a:p>
            <a:p>
              <a:pPr marL="342900" indent="-342900">
                <a:spcBef>
                  <a:spcPts val="1400"/>
                </a:spcBef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en-US" sz="1300" dirty="0" err="1">
                  <a:solidFill>
                    <a:schemeClr val="bg1"/>
                  </a:solidFill>
                </a:rPr>
                <a:t>e</a:t>
              </a:r>
              <a:r>
                <a:rPr lang="en-US" sz="1300" baseline="30000" dirty="0" err="1">
                  <a:solidFill>
                    <a:schemeClr val="bg1"/>
                  </a:solidFill>
                </a:rPr>
                <a:t>+</a:t>
              </a:r>
              <a:r>
                <a:rPr lang="en-US" sz="1300" dirty="0" err="1">
                  <a:solidFill>
                    <a:schemeClr val="bg1"/>
                  </a:solidFill>
                </a:rPr>
                <a:t>e</a:t>
              </a:r>
              <a:r>
                <a:rPr lang="en-US" sz="1300" baseline="30000" dirty="0">
                  <a:solidFill>
                    <a:schemeClr val="bg1"/>
                  </a:solidFill>
                </a:rPr>
                <a:t>-</a:t>
              </a:r>
              <a:r>
                <a:rPr lang="en-US" sz="1300" dirty="0">
                  <a:solidFill>
                    <a:schemeClr val="bg1"/>
                  </a:solidFill>
                </a:rPr>
                <a:t> collider (FCC-</a:t>
              </a:r>
              <a:r>
                <a:rPr lang="en-US" sz="1300" dirty="0" err="1">
                  <a:solidFill>
                    <a:schemeClr val="bg1"/>
                  </a:solidFill>
                </a:rPr>
                <a:t>ee</a:t>
              </a:r>
              <a:r>
                <a:rPr lang="en-US" sz="1300" dirty="0">
                  <a:solidFill>
                    <a:schemeClr val="bg1"/>
                  </a:solidFill>
                </a:rPr>
                <a:t>) as 1</a:t>
              </a:r>
              <a:r>
                <a:rPr lang="en-US" sz="1300" baseline="30000" dirty="0">
                  <a:solidFill>
                    <a:schemeClr val="bg1"/>
                  </a:solidFill>
                </a:rPr>
                <a:t>st</a:t>
              </a:r>
              <a:r>
                <a:rPr lang="en-US" sz="1300" dirty="0">
                  <a:solidFill>
                    <a:schemeClr val="bg1"/>
                  </a:solidFill>
                </a:rPr>
                <a:t> step?</a:t>
              </a:r>
            </a:p>
          </p:txBody>
        </p:sp>
        <p:sp>
          <p:nvSpPr>
            <p:cNvPr id="29" name="Right Arrow 28">
              <a:extLst>
                <a:ext uri="{FF2B5EF4-FFF2-40B4-BE49-F238E27FC236}">
                  <a16:creationId xmlns:a16="http://schemas.microsoft.com/office/drawing/2014/main" id="{0BA6735D-7533-DE4B-9B14-F42D6D88C2CD}"/>
                </a:ext>
              </a:extLst>
            </p:cNvPr>
            <p:cNvSpPr/>
            <p:nvPr/>
          </p:nvSpPr>
          <p:spPr>
            <a:xfrm>
              <a:off x="8711941" y="2271399"/>
              <a:ext cx="110492" cy="92912"/>
            </a:xfrm>
            <a:prstGeom prst="rightArrow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D9C9BC1-8686-A149-AFAD-3E67C2A34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596922" y="1717167"/>
              <a:ext cx="1021074" cy="436851"/>
            </a:xfrm>
            <a:prstGeom prst="rect">
              <a:avLst/>
            </a:prstGeom>
          </p:spPr>
        </p:pic>
      </p:grp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8446BD51-B36B-2A47-AEFE-3ADFF3DA3C0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"/>
          <a:stretch/>
        </p:blipFill>
        <p:spPr>
          <a:xfrm>
            <a:off x="6165850" y="2965450"/>
            <a:ext cx="5616575" cy="3235325"/>
          </a:xfr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06FD6E3-38C0-BA40-91E8-0C0185049C27}"/>
              </a:ext>
            </a:extLst>
          </p:cNvPr>
          <p:cNvSpPr txBox="1"/>
          <p:nvPr/>
        </p:nvSpPr>
        <p:spPr>
          <a:xfrm>
            <a:off x="8913873" y="4583112"/>
            <a:ext cx="808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FCC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A7CB622-79E9-0640-B461-70A3E89900D8}"/>
              </a:ext>
            </a:extLst>
          </p:cNvPr>
          <p:cNvSpPr txBox="1"/>
          <p:nvPr/>
        </p:nvSpPr>
        <p:spPr>
          <a:xfrm>
            <a:off x="7104798" y="5291692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7F2E79E-B37D-384B-B30A-5CFD44A64872}"/>
              </a:ext>
            </a:extLst>
          </p:cNvPr>
          <p:cNvGrpSpPr/>
          <p:nvPr/>
        </p:nvGrpSpPr>
        <p:grpSpPr>
          <a:xfrm>
            <a:off x="0" y="-7951"/>
            <a:ext cx="12187669" cy="98854"/>
            <a:chOff x="-1" y="0"/>
            <a:chExt cx="12187669" cy="988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6E46B5D-18B7-B749-86FF-F320DE5CAB84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002D3E5-3D24-9047-8602-BFBB90977242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C52A7B-C526-C246-8E7A-6080FA260EDF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ACFEC33-54DF-5144-A8D1-6D5FC4F80FDB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21EE0C39-946C-E649-9BEA-12A0E8D3B63F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E5BC946-9734-0D4B-9CA9-FAEEA239BBC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23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32AC293-1BC4-464F-9D71-9572D9934C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50EA98-D8EA-6D41-A314-36ED11999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also buy for the LHC experiments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5119E-A57B-E245-BE82-927ECC3D4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1340C-33C3-0A45-8C89-2FB253A6AC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EE642-8DD5-894F-B481-BCCE5E580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D7E3E8B-DBD6-DC4D-91E3-5CC24AE7B8A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586"/>
          <a:stretch/>
        </p:blipFill>
        <p:spPr>
          <a:xfrm>
            <a:off x="-24063" y="1056193"/>
            <a:ext cx="8990163" cy="527368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2D5FBBA-84D0-9F4C-88A9-350620F9AA9B}"/>
              </a:ext>
            </a:extLst>
          </p:cNvPr>
          <p:cNvSpPr/>
          <p:nvPr/>
        </p:nvSpPr>
        <p:spPr>
          <a:xfrm>
            <a:off x="8232000" y="1054313"/>
            <a:ext cx="3960000" cy="527556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57A6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8DFB02-F0C2-0046-A2B1-7D85B92618F6}"/>
              </a:ext>
            </a:extLst>
          </p:cNvPr>
          <p:cNvGrpSpPr/>
          <p:nvPr/>
        </p:nvGrpSpPr>
        <p:grpSpPr>
          <a:xfrm>
            <a:off x="4069826" y="1508769"/>
            <a:ext cx="684915" cy="363003"/>
            <a:chOff x="4069826" y="2013766"/>
            <a:chExt cx="684915" cy="36300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271B3AF-0C7B-7843-810E-FD6C6A9A9DDB}"/>
                </a:ext>
              </a:extLst>
            </p:cNvPr>
            <p:cNvSpPr txBox="1"/>
            <p:nvPr/>
          </p:nvSpPr>
          <p:spPr>
            <a:xfrm>
              <a:off x="4069826" y="2013766"/>
              <a:ext cx="68491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CMS</a:t>
              </a:r>
            </a:p>
          </p:txBody>
        </p:sp>
        <p:sp>
          <p:nvSpPr>
            <p:cNvPr id="11" name="Triangle 10">
              <a:extLst>
                <a:ext uri="{FF2B5EF4-FFF2-40B4-BE49-F238E27FC236}">
                  <a16:creationId xmlns:a16="http://schemas.microsoft.com/office/drawing/2014/main" id="{DD83A5AF-874E-804A-8C0D-C86947F0B408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4354500" y="2304769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94E36DC-69C6-8348-91A0-57A0107E569A}"/>
              </a:ext>
            </a:extLst>
          </p:cNvPr>
          <p:cNvGrpSpPr/>
          <p:nvPr/>
        </p:nvGrpSpPr>
        <p:grpSpPr>
          <a:xfrm>
            <a:off x="3131858" y="5117635"/>
            <a:ext cx="894376" cy="340245"/>
            <a:chOff x="3131858" y="5622632"/>
            <a:chExt cx="894376" cy="340245"/>
          </a:xfrm>
        </p:grpSpPr>
        <p:sp>
          <p:nvSpPr>
            <p:cNvPr id="13" name="Triangle 12">
              <a:extLst>
                <a:ext uri="{FF2B5EF4-FFF2-40B4-BE49-F238E27FC236}">
                  <a16:creationId xmlns:a16="http://schemas.microsoft.com/office/drawing/2014/main" id="{7D946F20-BBFF-4842-95E1-CE1A3422189C}"/>
                </a:ext>
              </a:extLst>
            </p:cNvPr>
            <p:cNvSpPr>
              <a:spLocks noChangeAspect="1"/>
            </p:cNvSpPr>
            <p:nvPr/>
          </p:nvSpPr>
          <p:spPr>
            <a:xfrm flipV="1">
              <a:off x="3519613" y="5890877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25A4285-A4FF-C046-B972-7201FD1E4122}"/>
                </a:ext>
              </a:extLst>
            </p:cNvPr>
            <p:cNvSpPr txBox="1"/>
            <p:nvPr/>
          </p:nvSpPr>
          <p:spPr>
            <a:xfrm>
              <a:off x="3131858" y="56226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ATLAS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820C316-AF66-9B44-8EEF-7C67F5BEE63C}"/>
              </a:ext>
            </a:extLst>
          </p:cNvPr>
          <p:cNvGrpSpPr/>
          <p:nvPr/>
        </p:nvGrpSpPr>
        <p:grpSpPr>
          <a:xfrm>
            <a:off x="4940376" y="5295825"/>
            <a:ext cx="744403" cy="180110"/>
            <a:chOff x="4973280" y="5801366"/>
            <a:chExt cx="744403" cy="290069"/>
          </a:xfrm>
        </p:grpSpPr>
        <p:sp>
          <p:nvSpPr>
            <p:cNvPr id="16" name="Triangle 15">
              <a:extLst>
                <a:ext uri="{FF2B5EF4-FFF2-40B4-BE49-F238E27FC236}">
                  <a16:creationId xmlns:a16="http://schemas.microsoft.com/office/drawing/2014/main" id="{3254E264-74F3-2E4B-BC01-E00EAE0B9D85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5292594" y="5801366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ADC0387-329C-6A43-A189-1C50F1A9663D}"/>
                </a:ext>
              </a:extLst>
            </p:cNvPr>
            <p:cNvSpPr txBox="1"/>
            <p:nvPr/>
          </p:nvSpPr>
          <p:spPr>
            <a:xfrm>
              <a:off x="4973280" y="5860198"/>
              <a:ext cx="744403" cy="2312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err="1">
                  <a:solidFill>
                    <a:schemeClr val="bg1"/>
                  </a:solidFill>
                </a:rPr>
                <a:t>LHCb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41BEB4E-27CE-9144-9DCA-CFDA07E06A8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850" y="5117635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92B1577-4E77-DD45-8779-7F83C97832F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850" y="1237296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F97D9922-9541-354A-AD35-6B9E9BBA45F2}"/>
              </a:ext>
            </a:extLst>
          </p:cNvPr>
          <p:cNvGrpSpPr/>
          <p:nvPr/>
        </p:nvGrpSpPr>
        <p:grpSpPr>
          <a:xfrm>
            <a:off x="1688068" y="4769595"/>
            <a:ext cx="894376" cy="351017"/>
            <a:chOff x="1688068" y="5274592"/>
            <a:chExt cx="894376" cy="351017"/>
          </a:xfrm>
        </p:grpSpPr>
        <p:sp>
          <p:nvSpPr>
            <p:cNvPr id="21" name="Triangle 20">
              <a:extLst>
                <a:ext uri="{FF2B5EF4-FFF2-40B4-BE49-F238E27FC236}">
                  <a16:creationId xmlns:a16="http://schemas.microsoft.com/office/drawing/2014/main" id="{E2DB47F4-317B-8A4B-807F-1CFA64418024}"/>
                </a:ext>
              </a:extLst>
            </p:cNvPr>
            <p:cNvSpPr>
              <a:spLocks noChangeAspect="1"/>
            </p:cNvSpPr>
            <p:nvPr/>
          </p:nvSpPr>
          <p:spPr>
            <a:xfrm rot="10800000" flipV="1">
              <a:off x="2086788" y="5274592"/>
              <a:ext cx="103483" cy="72000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12E4F1E-C125-FE43-BFFD-BE7218A77FAF}"/>
                </a:ext>
              </a:extLst>
            </p:cNvPr>
            <p:cNvSpPr txBox="1"/>
            <p:nvPr/>
          </p:nvSpPr>
          <p:spPr>
            <a:xfrm>
              <a:off x="1688068" y="5317832"/>
              <a:ext cx="8943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ALICE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D3005E6B-793A-EF42-9C9F-A2425214981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850" y="2530742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07F4304-EC99-1541-990D-7DDC30BE22C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6850" y="3824188"/>
            <a:ext cx="3670300" cy="1066800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grpSp>
        <p:nvGrpSpPr>
          <p:cNvPr id="32" name="Group 31">
            <a:extLst>
              <a:ext uri="{FF2B5EF4-FFF2-40B4-BE49-F238E27FC236}">
                <a16:creationId xmlns:a16="http://schemas.microsoft.com/office/drawing/2014/main" id="{222E9A78-0E36-EF4A-84CA-CB3AAFA731E7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DA4FBB34-0D10-4748-AB65-4568FD0BFFD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57168C59-F20A-014A-BB74-27C597B522D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25559D5-631A-B24A-B82A-3D8F602E780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D622DB-5BDB-6A4D-BDBA-D2F871A8409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9A26B5A-912A-6244-A33F-B68F9E02271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838617DC-EBB8-9646-870B-EAC470ACE4B7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06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FEE683DB-1868-DB4C-8988-CB9FA22A8DE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658"/>
            <a:ext cx="12192000" cy="6351588"/>
          </a:xfr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EFCC37A-3974-3F4D-821B-7EE7260498D6}"/>
              </a:ext>
            </a:extLst>
          </p:cNvPr>
          <p:cNvSpPr/>
          <p:nvPr/>
        </p:nvSpPr>
        <p:spPr>
          <a:xfrm>
            <a:off x="7928407" y="9205"/>
            <a:ext cx="4259262" cy="6350851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3DF000-D2C7-0B4C-BC01-60A9ED6C54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75613" y="1592263"/>
            <a:ext cx="3708400" cy="4608512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Statistics </a:t>
            </a:r>
          </a:p>
          <a:p>
            <a:r>
              <a:rPr lang="en-US" dirty="0"/>
              <a:t>Procurement @ CERN - the rules</a:t>
            </a:r>
          </a:p>
          <a:p>
            <a:r>
              <a:rPr lang="en-US" dirty="0"/>
              <a:t>Impact of </a:t>
            </a:r>
            <a:br>
              <a:rPr lang="en-US" dirty="0"/>
            </a:br>
            <a:r>
              <a:rPr lang="en-US" dirty="0"/>
              <a:t>Doing business with CERN</a:t>
            </a:r>
          </a:p>
          <a:p>
            <a:r>
              <a:rPr lang="en-US" dirty="0"/>
              <a:t>Procurement website 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7C7AA44-3B72-F141-83E5-B92055FA1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AGENDA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09/19/2022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56DEF-4CFF-CA4E-88EA-D9D3BC7BFB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85CF9B4-C22C-F84A-9B59-970EA89E7DCA}"/>
              </a:ext>
            </a:extLst>
          </p:cNvPr>
          <p:cNvGrpSpPr/>
          <p:nvPr/>
        </p:nvGrpSpPr>
        <p:grpSpPr>
          <a:xfrm>
            <a:off x="0" y="3363"/>
            <a:ext cx="12187669" cy="98854"/>
            <a:chOff x="-1" y="0"/>
            <a:chExt cx="12187669" cy="9885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3F23B86-9E53-9840-9DD5-FD129824426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60689B2-DCDD-F142-B3CF-F2E2F1E8B86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637DF67-6A4C-9F4E-AF64-5722B4E6EC3B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3AE3E0E-E1D3-0043-A936-D08EA1DE6C6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E05BB24-65F9-7E4E-8DAF-1A31194C242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768F728-84B3-5A46-BA15-27A39A60E45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609049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7D6B4-AD10-B548-95EA-51D122907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cs typeface="Calibri" panose="020F0502020204030204" pitchFamily="34" charset="0"/>
              </a:rPr>
              <a:t>How do we buy? 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EB7D6C-E5AA-604D-B63E-030827003A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1719348"/>
          </a:xfrm>
        </p:spPr>
        <p:txBody>
          <a:bodyPr/>
          <a:lstStyle/>
          <a:p>
            <a:pPr marL="0" lvl="1">
              <a:buClr>
                <a:srgbClr val="3861AA"/>
              </a:buClr>
            </a:pPr>
            <a:r>
              <a:rPr lang="en-US" altLang="fr-FR" sz="2200" dirty="0"/>
              <a:t>Off-the shelf or non-standard products which can be produced with existing manufacturing techniques or technologies:</a:t>
            </a:r>
          </a:p>
          <a:p>
            <a:pPr marL="342900" lvl="1" indent="-342900">
              <a:buClrTx/>
              <a:buFont typeface="Arial" panose="020B0604020202020204" pitchFamily="34" charset="0"/>
              <a:buChar char="•"/>
            </a:pPr>
            <a:r>
              <a:rPr lang="en-US" altLang="fr-FR" sz="2200" dirty="0">
                <a:solidFill>
                  <a:schemeClr val="tx1"/>
                </a:solidFill>
              </a:rPr>
              <a:t>Functional specification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60A7B-CDBC-944E-9F9F-8824F8DC78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04965"/>
            <a:ext cx="5616600" cy="1706645"/>
          </a:xfrm>
        </p:spPr>
        <p:txBody>
          <a:bodyPr/>
          <a:lstStyle/>
          <a:p>
            <a:pPr marL="0" lvl="1">
              <a:buClr>
                <a:srgbClr val="3861AA"/>
              </a:buClr>
            </a:pPr>
            <a:r>
              <a:rPr lang="en-US" altLang="fr-FR" sz="2200" dirty="0"/>
              <a:t>Non-standard products where industry has neither the required know-how nor the interest to develop and design the products:</a:t>
            </a:r>
          </a:p>
          <a:p>
            <a:pPr marL="342900" lvl="1" indent="-342900">
              <a:buClrTx/>
              <a:buFont typeface="Arial" panose="020B0604020202020204" pitchFamily="34" charset="0"/>
              <a:buChar char="•"/>
            </a:pPr>
            <a:r>
              <a:rPr lang="en-US" altLang="fr-FR" sz="2200" dirty="0">
                <a:solidFill>
                  <a:schemeClr val="tx1"/>
                </a:solidFill>
              </a:rPr>
              <a:t>Build-to-Print specification</a:t>
            </a: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FEE2B-5C8A-B54F-B637-DC9386D8DC2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93047F-B1B4-EC43-B470-58238F86440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849293-480C-404E-9D27-8E1E14916FEC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BEC00B3-18D8-D64C-81E2-315F92F9E4FF}"/>
              </a:ext>
            </a:extLst>
          </p:cNvPr>
          <p:cNvSpPr txBox="1"/>
          <p:nvPr/>
        </p:nvSpPr>
        <p:spPr>
          <a:xfrm>
            <a:off x="9131742" y="3634644"/>
            <a:ext cx="2686707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en-US" sz="1000" dirty="0"/>
              <a:t>Prototypes and or Pre-series might be required.</a:t>
            </a:r>
          </a:p>
          <a:p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5509C4EC-E6E7-944C-9079-CD741B40084D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3"/>
          <a:stretch/>
        </p:blipFill>
        <p:spPr>
          <a:xfrm>
            <a:off x="6162773" y="3824288"/>
            <a:ext cx="5616575" cy="2371725"/>
          </a:xfr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66803F0-CAAF-B349-BE2C-32A55F67E481}"/>
              </a:ext>
            </a:extLst>
          </p:cNvPr>
          <p:cNvGrpSpPr/>
          <p:nvPr/>
        </p:nvGrpSpPr>
        <p:grpSpPr>
          <a:xfrm>
            <a:off x="407988" y="3824288"/>
            <a:ext cx="5616574" cy="2371725"/>
            <a:chOff x="407988" y="3824288"/>
            <a:chExt cx="5616574" cy="237172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94C20EA-BCA4-5849-98A8-14CD65C797B5}"/>
                </a:ext>
              </a:extLst>
            </p:cNvPr>
            <p:cNvSpPr/>
            <p:nvPr/>
          </p:nvSpPr>
          <p:spPr>
            <a:xfrm>
              <a:off x="407988" y="3824288"/>
              <a:ext cx="5616574" cy="237172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140B95C-3C78-D949-B2E9-F40FA212CC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2006" y="4374290"/>
              <a:ext cx="5130247" cy="1604105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AD6BE5C-DFF2-2245-BF14-AC285BC1B9C1}"/>
              </a:ext>
            </a:extLst>
          </p:cNvPr>
          <p:cNvGrpSpPr/>
          <p:nvPr/>
        </p:nvGrpSpPr>
        <p:grpSpPr>
          <a:xfrm>
            <a:off x="0" y="-1400"/>
            <a:ext cx="12187669" cy="98854"/>
            <a:chOff x="-1" y="0"/>
            <a:chExt cx="12187669" cy="98854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B6BE2DA-1382-884E-8115-253D99483710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B121C41-DE5E-FD4D-9EDE-B4FC014681F3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49AE147-3008-1C4B-AB48-CE1E02E19733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EAE12CC-686B-6945-81C9-C2B79284C7BB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22FC927-75E0-754F-893E-83879936DF7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95AA82A-5BF5-5047-B613-813D511EFF96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285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E8015-119F-BA4F-AE45-84769A62A56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86E5C-5074-1D48-9C2D-4891E15C32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7EEC1-E695-3B40-8720-6BC5BCB97C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0E12114-BF9D-4C4C-B8C8-515468126AF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87" y="-737"/>
            <a:ext cx="12192000" cy="6351588"/>
          </a:xfrm>
        </p:spPr>
      </p:pic>
      <p:sp>
        <p:nvSpPr>
          <p:cNvPr id="10" name="Larme 10">
            <a:extLst>
              <a:ext uri="{FF2B5EF4-FFF2-40B4-BE49-F238E27FC236}">
                <a16:creationId xmlns:a16="http://schemas.microsoft.com/office/drawing/2014/main" id="{7A41CE79-283F-FE44-BD24-F0CBEF3EA0E8}"/>
              </a:ext>
            </a:extLst>
          </p:cNvPr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2">
              <a:alpha val="52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1">
            <a:extLst>
              <a:ext uri="{FF2B5EF4-FFF2-40B4-BE49-F238E27FC236}">
                <a16:creationId xmlns:a16="http://schemas.microsoft.com/office/drawing/2014/main" id="{0C7A08C9-875A-C243-9AAA-D3B04FE7DFE6}"/>
              </a:ext>
            </a:extLst>
          </p:cNvPr>
          <p:cNvSpPr/>
          <p:nvPr/>
        </p:nvSpPr>
        <p:spPr>
          <a:xfrm>
            <a:off x="8019622" y="841436"/>
            <a:ext cx="4172378" cy="4172378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3">
            <a:extLst>
              <a:ext uri="{FF2B5EF4-FFF2-40B4-BE49-F238E27FC236}">
                <a16:creationId xmlns:a16="http://schemas.microsoft.com/office/drawing/2014/main" id="{53FC6B7E-B965-1B4E-9027-921D3F1AB1FB}"/>
              </a:ext>
            </a:extLst>
          </p:cNvPr>
          <p:cNvSpPr txBox="1"/>
          <p:nvPr/>
        </p:nvSpPr>
        <p:spPr>
          <a:xfrm>
            <a:off x="8270789" y="2214424"/>
            <a:ext cx="38199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PROCUREMENT @CERN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rules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476BD87-609F-694D-901C-43D68C9A0D6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378" y="2421705"/>
            <a:ext cx="5869438" cy="2214411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B3C035EF-5855-3041-A1DD-1610B11E897F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B23292D-D87A-3B41-9F87-E0561150C9A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46CA306-DCE5-4A40-BD21-D2F2E089A42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395F782-BD89-B54F-B6CF-50E957E38C0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3DC7003-6963-8C49-9E21-07610FB8021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9FDD5D7-9920-1D45-9B08-EE27F86FBF2C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06DB333-99D7-9C41-BB1F-478AC663076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0131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94A06-598E-874C-8DAE-8BAD560C1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Procurement Service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5B2460-E934-4E4F-9D65-87CE6B6694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1639556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</a:rPr>
              <a:t>Mission</a:t>
            </a:r>
          </a:p>
          <a:p>
            <a:r>
              <a:rPr lang="en-GB" sz="2000" dirty="0">
                <a:solidFill>
                  <a:schemeClr val="tx1"/>
                </a:solidFill>
              </a:rPr>
              <a:t>The Procurement Service (PS) procures all supplies and services for CERN</a:t>
            </a:r>
            <a:endParaRPr lang="en-US" dirty="0"/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6C1863-12FB-D644-88C8-971502480B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5BE0B-CA52-5441-B05F-9324706BBE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B8047A-5275-7649-A733-0A42379D686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01F46DD-9DD1-8644-8FBE-3C6B3F026EF7}"/>
              </a:ext>
            </a:extLst>
          </p:cNvPr>
          <p:cNvSpPr txBox="1"/>
          <p:nvPr/>
        </p:nvSpPr>
        <p:spPr>
          <a:xfrm>
            <a:off x="4259262" y="1592263"/>
            <a:ext cx="3673475" cy="2232025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Meeting the specified and contractual technical, delivery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and performance requirements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C1BFE7D-FC32-264A-AF00-3B2A7EE923C0}"/>
              </a:ext>
            </a:extLst>
          </p:cNvPr>
          <p:cNvSpPr txBox="1"/>
          <p:nvPr/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At the lowest possible overall cost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0C0DA9-3F75-5940-A192-7E2E1A84A481}"/>
              </a:ext>
            </a:extLst>
          </p:cNvPr>
          <p:cNvSpPr txBox="1"/>
          <p:nvPr/>
        </p:nvSpPr>
        <p:spPr>
          <a:xfrm>
            <a:off x="4259263" y="3968750"/>
            <a:ext cx="3673475" cy="2232025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While achieving balanced industrial return for CERN Member States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7C60059-AE24-2541-8796-3094669408F1}"/>
              </a:ext>
            </a:extLst>
          </p:cNvPr>
          <p:cNvSpPr txBox="1"/>
          <p:nvPr/>
        </p:nvSpPr>
        <p:spPr>
          <a:xfrm>
            <a:off x="8081867" y="3964203"/>
            <a:ext cx="3702145" cy="2232025"/>
          </a:xfrm>
          <a:prstGeom prst="rect">
            <a:avLst/>
          </a:prstGeom>
          <a:solidFill>
            <a:schemeClr val="accent2"/>
          </a:solidFill>
        </p:spPr>
        <p:txBody>
          <a:bodyPr vert="horz" wrap="square" rtlCol="0" anchor="ctr" anchorCtr="0">
            <a:no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Respecting CERN </a:t>
            </a:r>
          </a:p>
          <a:p>
            <a:pPr algn="ctr"/>
            <a:r>
              <a:rPr lang="en-GB" dirty="0">
                <a:solidFill>
                  <a:schemeClr val="bg1"/>
                </a:solidFill>
              </a:rPr>
              <a:t>Procurement Rules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D5467D0-3BE7-0A44-ACF3-F8EA67C3BAAB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869A461-AE34-6F42-AC83-43E342BEC0C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B353DAA-F419-DA42-AB6C-6C002A2F3D49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E6BACF1-2C20-9B41-88FD-49EBAB072F3A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482717-C99F-DC41-B047-D149B16924D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97305E7-F098-BC4D-89C5-D6229283EC19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E204734-B424-F343-8BF6-584AE69185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344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r>
              <a:rPr lang="en-US" dirty="0"/>
              <a:t>Principles of the Procurement Rules (1/4)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E4049E-1CEF-DB48-9262-A22E50FAF757}"/>
              </a:ext>
            </a:extLst>
          </p:cNvPr>
          <p:cNvGrpSpPr/>
          <p:nvPr/>
        </p:nvGrpSpPr>
        <p:grpSpPr>
          <a:xfrm>
            <a:off x="4254476" y="1592263"/>
            <a:ext cx="7529537" cy="1364068"/>
            <a:chOff x="4254476" y="1592263"/>
            <a:chExt cx="7529537" cy="1364068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1883A14-4496-5947-BFB6-F81E1169B5A1}"/>
                </a:ext>
              </a:extLst>
            </p:cNvPr>
            <p:cNvSpPr/>
            <p:nvPr/>
          </p:nvSpPr>
          <p:spPr>
            <a:xfrm>
              <a:off x="4254476" y="1592263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EAB1B18-4A6D-D447-9D77-4076D0D3EBC0}"/>
                </a:ext>
              </a:extLst>
            </p:cNvPr>
            <p:cNvSpPr/>
            <p:nvPr/>
          </p:nvSpPr>
          <p:spPr>
            <a:xfrm>
              <a:off x="4530749" y="1909913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A810F3D-2DAF-F343-B605-CF0984068105}"/>
                </a:ext>
              </a:extLst>
            </p:cNvPr>
            <p:cNvSpPr txBox="1"/>
            <p:nvPr/>
          </p:nvSpPr>
          <p:spPr>
            <a:xfrm>
              <a:off x="4695737" y="2012687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FA33441-3835-034B-9248-0D3ADB80E0F4}"/>
                </a:ext>
              </a:extLst>
            </p:cNvPr>
            <p:cNvSpPr txBox="1"/>
            <p:nvPr/>
          </p:nvSpPr>
          <p:spPr>
            <a:xfrm>
              <a:off x="6167438" y="2100284"/>
              <a:ext cx="5422027" cy="415498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Transparency and Impartiality</a:t>
              </a:r>
              <a:endParaRPr lang="en-US" sz="2100" dirty="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CE3F8A3-81F0-D04E-9BF8-45ECEE3B320F}"/>
              </a:ext>
            </a:extLst>
          </p:cNvPr>
          <p:cNvGrpSpPr/>
          <p:nvPr/>
        </p:nvGrpSpPr>
        <p:grpSpPr>
          <a:xfrm>
            <a:off x="4254476" y="3218245"/>
            <a:ext cx="7529537" cy="1364068"/>
            <a:chOff x="4254476" y="3166679"/>
            <a:chExt cx="7529537" cy="1364068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6A76111-A9D9-0C46-970E-87203F46212F}"/>
                </a:ext>
              </a:extLst>
            </p:cNvPr>
            <p:cNvSpPr/>
            <p:nvPr/>
          </p:nvSpPr>
          <p:spPr>
            <a:xfrm>
              <a:off x="4254476" y="3166679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3F9231D-FB7C-A840-A0F9-1BFE9B42F10B}"/>
                </a:ext>
              </a:extLst>
            </p:cNvPr>
            <p:cNvSpPr/>
            <p:nvPr/>
          </p:nvSpPr>
          <p:spPr>
            <a:xfrm>
              <a:off x="4530749" y="3484329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6E0B8AC-A2CA-3943-9388-5E6C4889B69A}"/>
                </a:ext>
              </a:extLst>
            </p:cNvPr>
            <p:cNvSpPr txBox="1"/>
            <p:nvPr/>
          </p:nvSpPr>
          <p:spPr>
            <a:xfrm>
              <a:off x="4695737" y="3621481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746506D-5069-6F42-8185-7D1930A38F55}"/>
                </a:ext>
              </a:extLst>
            </p:cNvPr>
            <p:cNvSpPr txBox="1"/>
            <p:nvPr/>
          </p:nvSpPr>
          <p:spPr>
            <a:xfrm>
              <a:off x="6167438" y="3660952"/>
              <a:ext cx="5422027" cy="415498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Tenders open to Member States only</a:t>
              </a:r>
              <a:endParaRPr lang="en-US" sz="2100" dirty="0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B1E4B80-B53F-2D47-9C67-F9F34C715E6F}"/>
              </a:ext>
            </a:extLst>
          </p:cNvPr>
          <p:cNvGrpSpPr/>
          <p:nvPr/>
        </p:nvGrpSpPr>
        <p:grpSpPr>
          <a:xfrm>
            <a:off x="4254476" y="4844226"/>
            <a:ext cx="7529537" cy="1364068"/>
            <a:chOff x="4254476" y="4844226"/>
            <a:chExt cx="7529537" cy="1364068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3E161466-C9E4-124D-943D-07A6AB8DB0FA}"/>
                </a:ext>
              </a:extLst>
            </p:cNvPr>
            <p:cNvSpPr/>
            <p:nvPr/>
          </p:nvSpPr>
          <p:spPr>
            <a:xfrm>
              <a:off x="4254476" y="4844226"/>
              <a:ext cx="7529537" cy="13640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BC8D7F3F-099C-BC4C-A62F-4D5255CD3AE3}"/>
                </a:ext>
              </a:extLst>
            </p:cNvPr>
            <p:cNvSpPr/>
            <p:nvPr/>
          </p:nvSpPr>
          <p:spPr>
            <a:xfrm>
              <a:off x="4530749" y="5161876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89C7B4A-C511-5A44-A033-402F6B9E35BF}"/>
                </a:ext>
              </a:extLst>
            </p:cNvPr>
            <p:cNvSpPr txBox="1"/>
            <p:nvPr/>
          </p:nvSpPr>
          <p:spPr>
            <a:xfrm>
              <a:off x="4695737" y="5278401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3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FF2B0949-878A-F440-AB0C-42E32A7ED078}"/>
                </a:ext>
              </a:extLst>
            </p:cNvPr>
            <p:cNvSpPr txBox="1"/>
            <p:nvPr/>
          </p:nvSpPr>
          <p:spPr>
            <a:xfrm>
              <a:off x="6167438" y="5190665"/>
              <a:ext cx="5422027" cy="738664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100" b="1" dirty="0"/>
                <a:t>Objectivity and equal treatment: </a:t>
              </a:r>
              <a:r>
                <a:rPr lang="en-US" sz="2100" dirty="0"/>
                <a:t>tendering packages are objective and impartial</a:t>
              </a:r>
              <a:endParaRPr lang="en-US" sz="2100" b="1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739A214-815E-7B45-AF30-A103EF780509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ED22E34-E6F0-1242-BBEE-A6D112333D5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DF81DB-F944-C84E-9A61-F39EE65B03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6D22DB29-B8D3-4945-94B0-DC7238A616A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5B93769-A3BF-5C4F-AA20-A25A77D61A5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4394BA3-CBEC-6C46-BDD8-0BCAE30B854F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5D81EEAD-1F9B-2445-9476-58938B02435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6012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BAED7-37D7-D94B-B0FD-8356390FB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Principles of the Procurement Rules (2/4)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9918F7-FC3C-7D4D-B2E7-F8EC3FA7B3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9B8EAE-BCFB-F74D-ABAC-42D1EEE63B4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F4BFA1-8ADF-EA47-BB2E-411097EF7B3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07988" y="2472456"/>
            <a:ext cx="6210876" cy="2016125"/>
            <a:chOff x="407988" y="3968750"/>
            <a:chExt cx="6210876" cy="2016125"/>
          </a:xfrm>
        </p:grpSpPr>
        <p:sp>
          <p:nvSpPr>
            <p:cNvPr id="13" name="Pentagon 12">
              <a:extLst>
                <a:ext uri="{FF2B5EF4-FFF2-40B4-BE49-F238E27FC236}">
                  <a16:creationId xmlns:a16="http://schemas.microsoft.com/office/drawing/2014/main" id="{406CC4B1-86F6-FD49-B37A-AE0F38F8D83C}"/>
                </a:ext>
              </a:extLst>
            </p:cNvPr>
            <p:cNvSpPr/>
            <p:nvPr/>
          </p:nvSpPr>
          <p:spPr>
            <a:xfrm>
              <a:off x="407988" y="3968750"/>
              <a:ext cx="6210876" cy="2016125"/>
            </a:xfrm>
            <a:prstGeom prst="homePlate">
              <a:avLst>
                <a:gd name="adj" fmla="val 22102"/>
              </a:avLst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lIns="914400" tIns="0" rIns="91440" bIns="91440" rtlCol="0" anchor="ctr" anchorCtr="0"/>
            <a:lstStyle/>
            <a:p>
              <a:endParaRPr lang="en-US" sz="1333" dirty="0">
                <a:solidFill>
                  <a:srgbClr val="FFFFFF"/>
                </a:solidFill>
                <a:latin typeface="Source Sans Pro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AFD1A99-3E5F-004E-8B60-E4FDE13B2A60}"/>
                </a:ext>
              </a:extLst>
            </p:cNvPr>
            <p:cNvSpPr txBox="1"/>
            <p:nvPr/>
          </p:nvSpPr>
          <p:spPr>
            <a:xfrm>
              <a:off x="873542" y="4452037"/>
              <a:ext cx="5293896" cy="1200329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Selective tendering procedures: </a:t>
              </a:r>
              <a:r>
                <a:rPr lang="en-US" sz="2400" dirty="0">
                  <a:solidFill>
                    <a:schemeClr val="bg1"/>
                  </a:solidFill>
                </a:rPr>
                <a:t>CERN’s tendering procedures are not open to any interested firms</a:t>
              </a:r>
              <a:endParaRPr lang="en-US" sz="2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167438" y="2472456"/>
            <a:ext cx="6024562" cy="2016125"/>
            <a:chOff x="6254750" y="2971219"/>
            <a:chExt cx="6024562" cy="2016125"/>
          </a:xfrm>
        </p:grpSpPr>
        <p:sp>
          <p:nvSpPr>
            <p:cNvPr id="16" name="Chevron 15">
              <a:extLst>
                <a:ext uri="{FF2B5EF4-FFF2-40B4-BE49-F238E27FC236}">
                  <a16:creationId xmlns:a16="http://schemas.microsoft.com/office/drawing/2014/main" id="{C7C5BC94-DA87-714E-9E0C-CBB91F495200}"/>
                </a:ext>
              </a:extLst>
            </p:cNvPr>
            <p:cNvSpPr/>
            <p:nvPr/>
          </p:nvSpPr>
          <p:spPr>
            <a:xfrm>
              <a:off x="6254750" y="2971219"/>
              <a:ext cx="5616575" cy="2016125"/>
            </a:xfrm>
            <a:prstGeom prst="chevron">
              <a:avLst>
                <a:gd name="adj" fmla="val 20758"/>
              </a:avLst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vert="horz" lIns="365760" tIns="0" rIns="91440" bIns="91440" rtlCol="0" anchor="ctr" anchorCtr="0"/>
            <a:lstStyle/>
            <a:p>
              <a:endParaRPr lang="en-US" sz="1333" dirty="0">
                <a:solidFill>
                  <a:srgbClr val="FFFFFF"/>
                </a:solidFill>
                <a:latin typeface="Source Sans Pro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DFF0F39-F1C2-2845-A757-27F26C5F31C3}"/>
                </a:ext>
              </a:extLst>
            </p:cNvPr>
            <p:cNvSpPr txBox="1"/>
            <p:nvPr/>
          </p:nvSpPr>
          <p:spPr>
            <a:xfrm>
              <a:off x="7109085" y="3535916"/>
              <a:ext cx="5170227" cy="1091210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Confidentiality: </a:t>
              </a:r>
              <a:r>
                <a:rPr lang="en-US" sz="2400" dirty="0">
                  <a:solidFill>
                    <a:schemeClr val="bg1"/>
                  </a:solidFill>
                </a:rPr>
                <a:t>Opening and evaluation of bids as well as negotiations are not public</a:t>
              </a:r>
              <a:endParaRPr lang="en-US" sz="21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578E19-5620-4045-B104-EBF5497229A7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AAF8EB8-402D-B744-894D-7BB87CB8B88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C62FEA0-BD41-6144-876E-6689BC9D79B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D38965F-E8DD-4346-9686-0CBC66EFA36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4C3AC12-9E07-8A4B-ACBD-2AD8C5A21F4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55120EC-9848-3548-BD4C-53F7ACC2854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A629A4E-D985-8044-949C-B4B78F8D4F0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1696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716734"/>
          </a:xfrm>
        </p:spPr>
        <p:txBody>
          <a:bodyPr/>
          <a:lstStyle/>
          <a:p>
            <a:r>
              <a:rPr lang="en-US" dirty="0"/>
              <a:t>Principles of the Procurement Rules (3/4)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6E0B8AC-A2CA-3943-9388-5E6C4889B69A}"/>
              </a:ext>
            </a:extLst>
          </p:cNvPr>
          <p:cNvSpPr txBox="1"/>
          <p:nvPr/>
        </p:nvSpPr>
        <p:spPr>
          <a:xfrm>
            <a:off x="5342850" y="4338933"/>
            <a:ext cx="3850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5" name="Right Arrow 14"/>
          <p:cNvSpPr/>
          <p:nvPr/>
        </p:nvSpPr>
        <p:spPr>
          <a:xfrm>
            <a:off x="6044319" y="3125184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sp>
        <p:nvSpPr>
          <p:cNvPr id="12" name="Right Arrow 11"/>
          <p:cNvSpPr/>
          <p:nvPr/>
        </p:nvSpPr>
        <p:spPr>
          <a:xfrm flipH="1">
            <a:off x="2810315" y="3979451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6227199" y="5080593"/>
            <a:ext cx="876143" cy="508944"/>
          </a:xfrm>
          <a:prstGeom prst="rightArrow">
            <a:avLst/>
          </a:prstGeom>
          <a:gradFill>
            <a:gsLst>
              <a:gs pos="0">
                <a:schemeClr val="bg1"/>
              </a:gs>
              <a:gs pos="100000">
                <a:schemeClr val="accent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13559B-90AB-814F-A9E8-8A97D4485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736" y="3494805"/>
            <a:ext cx="1435100" cy="14351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359D0B-BAF1-EE40-B28F-A5B3F83340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5263" y="2732814"/>
            <a:ext cx="1295400" cy="1295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4E4F8DE-656E-324C-AC5E-6A9EE247BF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90821" y="4378489"/>
            <a:ext cx="1689100" cy="168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88592" y="5148774"/>
            <a:ext cx="119575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/>
              <a:t>Delivery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00666" y="4023360"/>
            <a:ext cx="119575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/>
              <a:t>Financial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ADE214F-7AD0-1241-9327-E101F7C13CBA}"/>
              </a:ext>
            </a:extLst>
          </p:cNvPr>
          <p:cNvSpPr txBox="1">
            <a:spLocks/>
          </p:cNvSpPr>
          <p:nvPr/>
        </p:nvSpPr>
        <p:spPr>
          <a:xfrm>
            <a:off x="1171939" y="1449388"/>
            <a:ext cx="9848121" cy="5351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fr-CH" altLang="en-US" sz="2400" dirty="0" err="1">
                <a:solidFill>
                  <a:schemeClr val="accent2"/>
                </a:solidFill>
              </a:rPr>
              <a:t>Award</a:t>
            </a:r>
            <a:r>
              <a:rPr lang="fr-CH" altLang="en-US" sz="2400" dirty="0">
                <a:solidFill>
                  <a:schemeClr val="accent2"/>
                </a:solidFill>
              </a:rPr>
              <a:t> for supplies (and services, </a:t>
            </a:r>
            <a:r>
              <a:rPr lang="fr-CH" altLang="en-US" sz="2400" dirty="0" err="1">
                <a:solidFill>
                  <a:schemeClr val="accent2"/>
                </a:solidFill>
              </a:rPr>
              <a:t>exceptionally</a:t>
            </a:r>
            <a:r>
              <a:rPr lang="fr-CH" altLang="en-US" sz="2400" dirty="0">
                <a:solidFill>
                  <a:schemeClr val="accent2"/>
                </a:solidFill>
              </a:rPr>
              <a:t>) </a:t>
            </a:r>
            <a:r>
              <a:rPr lang="fr-CH" altLang="en-US" sz="2400" dirty="0" err="1">
                <a:solidFill>
                  <a:schemeClr val="accent2"/>
                </a:solidFill>
              </a:rPr>
              <a:t>based</a:t>
            </a:r>
            <a:r>
              <a:rPr lang="fr-CH" altLang="en-US" sz="2400" dirty="0">
                <a:solidFill>
                  <a:schemeClr val="accent2"/>
                </a:solidFill>
              </a:rPr>
              <a:t> on: </a:t>
            </a:r>
            <a:br>
              <a:rPr lang="fr-CH" altLang="en-US" sz="2400" dirty="0">
                <a:solidFill>
                  <a:schemeClr val="accent2"/>
                </a:solidFill>
              </a:rPr>
            </a:br>
            <a:r>
              <a:rPr lang="fr-CH" altLang="en-US" sz="2400" u="sng" dirty="0" err="1">
                <a:solidFill>
                  <a:schemeClr val="accent2"/>
                </a:solidFill>
              </a:rPr>
              <a:t>Lowest</a:t>
            </a:r>
            <a:r>
              <a:rPr lang="fr-CH" altLang="en-US" sz="2400" u="sng" dirty="0">
                <a:solidFill>
                  <a:schemeClr val="accent2"/>
                </a:solidFill>
              </a:rPr>
              <a:t> </a:t>
            </a:r>
            <a:r>
              <a:rPr lang="fr-CH" altLang="en-US" sz="2400" u="sng" dirty="0" err="1">
                <a:solidFill>
                  <a:schemeClr val="accent2"/>
                </a:solidFill>
              </a:rPr>
              <a:t>compliant</a:t>
            </a:r>
            <a:r>
              <a:rPr lang="fr-CH" altLang="en-US" sz="2400" u="sng" dirty="0">
                <a:solidFill>
                  <a:schemeClr val="accent2"/>
                </a:solidFill>
              </a:rPr>
              <a:t> </a:t>
            </a:r>
            <a:r>
              <a:rPr lang="fr-CH" altLang="en-US" sz="2400" u="sng" dirty="0" err="1">
                <a:solidFill>
                  <a:schemeClr val="accent2"/>
                </a:solidFill>
              </a:rPr>
              <a:t>bid</a:t>
            </a:r>
            <a:endParaRPr lang="fr-CH" altLang="en-US" sz="24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61983" y="3193365"/>
            <a:ext cx="1195754" cy="369332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/>
              <a:t>Technical</a:t>
            </a:r>
          </a:p>
        </p:txBody>
      </p:sp>
      <p:sp>
        <p:nvSpPr>
          <p:cNvPr id="7" name="Chevron 6"/>
          <p:cNvSpPr/>
          <p:nvPr/>
        </p:nvSpPr>
        <p:spPr>
          <a:xfrm>
            <a:off x="8215533" y="3587262"/>
            <a:ext cx="914400" cy="1575581"/>
          </a:xfrm>
          <a:prstGeom prst="chevr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5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0C6C6E0-7EDF-3B47-9164-1A6ECD82F4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8617" y="2569504"/>
            <a:ext cx="2177825" cy="2177825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DC76B10F-6717-A34D-B865-723950921175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7F1AFA1-DE4A-9A48-B7EE-FC4D262BE88F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EFF0C4B-FFFB-474F-A663-F6EB295A28AE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8F9364A-FCBA-A043-9551-F39FF4C6FCED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B4DF68F-8682-1441-B48E-8C7FDFD2656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562293C-3E99-9948-B420-6B0FC6AEFC3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D9D890-5B26-3B4D-A571-EEB873D9DD3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6208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8" presetClass="emph" presetSubtype="0" accel="50000" fill="hold" nodeType="click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0000">
                                          <p:cBhvr>
                                            <p:cTn id="6" dur="3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8" presetClass="emph" presetSubtype="0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 p14:bounceEnd="50000">
                                          <p:cBhvr>
                                            <p:cTn id="15" dur="3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6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8" presetClass="emph" presetSubtype="0" accel="50000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 p14:bounceEnd="50000">
                                          <p:cBhvr>
                                            <p:cTn id="24" dur="3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2" fill="hold">
                          <p:stCondLst>
                            <p:cond delay="indefinite"/>
                          </p:stCondLst>
                          <p:childTnLst>
                            <p:par>
                              <p:cTn id="3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4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7" fill="hold">
                          <p:stCondLst>
                            <p:cond delay="indefinite"/>
                          </p:stCondLst>
                          <p:childTnLst>
                            <p:par>
                              <p:cTn id="3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9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14" grpId="0" animBg="1"/>
          <p:bldP spid="3" grpId="0" build="allAtOnce"/>
          <p:bldP spid="18" grpId="0"/>
          <p:bldP spid="20" grpId="0"/>
          <p:bldP spid="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8" presetClass="emph" presetSubtype="0" accel="5000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2" dur="3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5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8" presetClass="emp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-21600000">
                                          <p:cBhvr>
                                            <p:cTn id="21" dur="3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8" presetClass="emp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30" dur="3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0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3" fill="hold">
                          <p:stCondLst>
                            <p:cond delay="indefinite"/>
                          </p:stCondLst>
                          <p:childTnLst>
                            <p:par>
                              <p:cTn id="4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5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" grpId="0" animBg="1"/>
          <p:bldP spid="12" grpId="0" animBg="1"/>
          <p:bldP spid="14" grpId="0" animBg="1"/>
          <p:bldP spid="3" grpId="0" build="allAtOnce"/>
          <p:bldP spid="18" grpId="0"/>
          <p:bldP spid="20" grpId="0"/>
          <p:bldP spid="7" grpId="0" animBg="1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4AE60A-A4F2-9B4D-A784-6319299EE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6164" y="1592263"/>
            <a:ext cx="9467849" cy="4608512"/>
          </a:xfrm>
        </p:spPr>
        <p:txBody>
          <a:bodyPr/>
          <a:lstStyle/>
          <a:p>
            <a:pPr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“Price enquiry” (</a:t>
            </a:r>
            <a:r>
              <a:rPr lang="en-US" altLang="en-US" sz="2000" dirty="0" err="1">
                <a:solidFill>
                  <a:schemeClr val="accent2"/>
                </a:solidFill>
              </a:rPr>
              <a:t>Demande</a:t>
            </a:r>
            <a:r>
              <a:rPr lang="en-US" altLang="en-US" sz="2000" dirty="0">
                <a:solidFill>
                  <a:schemeClr val="accent2"/>
                </a:solidFill>
              </a:rPr>
              <a:t> </a:t>
            </a:r>
            <a:r>
              <a:rPr lang="en-US" altLang="en-US" sz="2000" dirty="0" err="1">
                <a:solidFill>
                  <a:schemeClr val="accent2"/>
                </a:solidFill>
              </a:rPr>
              <a:t>d’Offre</a:t>
            </a:r>
            <a:r>
              <a:rPr lang="en-US" altLang="en-US" sz="2000" dirty="0">
                <a:solidFill>
                  <a:schemeClr val="accent2"/>
                </a:solidFill>
              </a:rPr>
              <a:t> - DO)</a:t>
            </a:r>
            <a:endParaRPr lang="en-AU" altLang="en-US" sz="2000" dirty="0">
              <a:solidFill>
                <a:schemeClr val="accent2"/>
              </a:solidFill>
            </a:endParaRPr>
          </a:p>
          <a:p>
            <a:pPr>
              <a:buFontTx/>
              <a:buChar char="•"/>
            </a:pPr>
            <a:r>
              <a:rPr lang="en-AU" altLang="en-US" sz="2000" dirty="0"/>
              <a:t>Submission deadline: 4 weeks from date of dispatch; </a:t>
            </a:r>
          </a:p>
          <a:p>
            <a:pPr>
              <a:buFontTx/>
              <a:buChar char="•"/>
            </a:pPr>
            <a:r>
              <a:rPr lang="en-AU" altLang="en-US" sz="2000" dirty="0"/>
              <a:t>All price enquiries above 50’000 CHF are also sent to the </a:t>
            </a:r>
            <a:br>
              <a:rPr lang="en-AU" altLang="en-US" sz="2000" dirty="0"/>
            </a:br>
            <a:r>
              <a:rPr lang="en-AU" altLang="en-US" sz="2000" dirty="0"/>
              <a:t>Industrial Liaison Officers (ILOs) for information;</a:t>
            </a:r>
          </a:p>
          <a:p>
            <a:pPr>
              <a:buFontTx/>
              <a:buChar char="•"/>
            </a:pPr>
            <a:r>
              <a:rPr lang="fr-CH" altLang="en-US" sz="2000" dirty="0"/>
              <a:t>Price </a:t>
            </a:r>
            <a:r>
              <a:rPr lang="fr-CH" altLang="en-US" sz="2000" dirty="0" err="1"/>
              <a:t>enquiries</a:t>
            </a:r>
            <a:r>
              <a:rPr lang="fr-CH" altLang="en-US" sz="2000" dirty="0"/>
              <a:t> </a:t>
            </a:r>
            <a:r>
              <a:rPr lang="fr-CH" altLang="en-US" sz="2000" dirty="0" err="1"/>
              <a:t>consist</a:t>
            </a:r>
            <a:r>
              <a:rPr lang="fr-CH" altLang="en-US" sz="2000" dirty="0"/>
              <a:t> of:</a:t>
            </a:r>
          </a:p>
          <a:p>
            <a:pPr lvl="1">
              <a:buFontTx/>
              <a:buChar char="•"/>
            </a:pPr>
            <a:r>
              <a:rPr lang="fr-CH" altLang="en-US" sz="1600" dirty="0" err="1"/>
              <a:t>Technical</a:t>
            </a:r>
            <a:r>
              <a:rPr lang="fr-CH" altLang="en-US" sz="1600" dirty="0"/>
              <a:t> </a:t>
            </a:r>
            <a:r>
              <a:rPr lang="fr-CH" altLang="en-US" sz="1600" dirty="0" err="1"/>
              <a:t>specification</a:t>
            </a:r>
            <a:r>
              <a:rPr lang="fr-CH" altLang="en-US" sz="1600" dirty="0"/>
              <a:t> and annexes;</a:t>
            </a:r>
          </a:p>
          <a:p>
            <a:pPr lvl="1">
              <a:buFontTx/>
              <a:buChar char="•"/>
            </a:pPr>
            <a:r>
              <a:rPr lang="fr-CH" altLang="en-US" sz="1600" dirty="0"/>
              <a:t>Tender </a:t>
            </a:r>
            <a:r>
              <a:rPr lang="fr-CH" altLang="en-US" sz="1600" dirty="0" err="1"/>
              <a:t>form</a:t>
            </a:r>
            <a:r>
              <a:rPr lang="fr-CH" altLang="en-US" sz="1600" dirty="0"/>
              <a:t> (and a </a:t>
            </a:r>
            <a:r>
              <a:rPr lang="fr-CH" altLang="en-US" sz="1600" dirty="0" err="1"/>
              <a:t>technical</a:t>
            </a:r>
            <a:r>
              <a:rPr lang="fr-CH" altLang="en-US" sz="1600" dirty="0"/>
              <a:t> </a:t>
            </a:r>
            <a:r>
              <a:rPr lang="fr-CH" altLang="en-US" sz="1600" dirty="0" err="1"/>
              <a:t>annex</a:t>
            </a:r>
            <a:r>
              <a:rPr lang="fr-CH" altLang="en-US" sz="1600" dirty="0"/>
              <a:t> - </a:t>
            </a:r>
            <a:r>
              <a:rPr lang="fr-CH" altLang="en-US" sz="1600" dirty="0" err="1"/>
              <a:t>optional</a:t>
            </a:r>
            <a:r>
              <a:rPr lang="fr-CH" altLang="en-US" sz="1600" dirty="0"/>
              <a:t>);</a:t>
            </a:r>
          </a:p>
          <a:p>
            <a:pPr lvl="1">
              <a:buFontTx/>
              <a:buChar char="•"/>
            </a:pPr>
            <a:r>
              <a:rPr lang="fr-CH" altLang="en-US" sz="1600" dirty="0" err="1"/>
              <a:t>CERN’s</a:t>
            </a:r>
            <a:r>
              <a:rPr lang="fr-CH" altLang="en-US" sz="1600" dirty="0"/>
              <a:t> General Conditions (</a:t>
            </a:r>
            <a:r>
              <a:rPr lang="fr-CH" altLang="en-US" sz="1600" dirty="0" err="1"/>
              <a:t>contracts</a:t>
            </a:r>
            <a:r>
              <a:rPr lang="fr-CH" altLang="en-US" sz="1600" dirty="0"/>
              <a:t>, invitations to tender, </a:t>
            </a:r>
            <a:r>
              <a:rPr lang="fr-CH" altLang="en-US" sz="1600" dirty="0" err="1"/>
              <a:t>safety</a:t>
            </a:r>
            <a:r>
              <a:rPr lang="fr-CH" altLang="en-US" sz="1600" dirty="0"/>
              <a:t>, etc.)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fr-FR" dirty="0">
                <a:solidFill>
                  <a:schemeClr val="accent1"/>
                </a:solidFill>
                <a:cs typeface="Calibri" panose="020F0502020204030204" pitchFamily="34" charset="0"/>
              </a:rPr>
              <a:t>Enquiries between 10’000 and 200’000 CHF</a:t>
            </a:r>
            <a:r>
              <a:rPr lang="en-GB" altLang="fr-FR" dirty="0">
                <a:solidFill>
                  <a:schemeClr val="accent1"/>
                </a:solidFill>
                <a:cs typeface="Calibri" panose="020F0502020204030204" pitchFamily="34" charset="0"/>
              </a:rPr>
              <a:t/>
            </a:r>
            <a:br>
              <a:rPr lang="en-GB" altLang="fr-FR" dirty="0">
                <a:solidFill>
                  <a:schemeClr val="accent1"/>
                </a:solidFill>
                <a:cs typeface="Calibri" panose="020F0502020204030204" pitchFamily="34" charset="0"/>
              </a:rPr>
            </a:b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98181-D2D9-BC48-9B26-13F2BD7B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75167-67B2-4A48-A240-C1FD83E01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A48D4D3A-DF2F-1D4B-A617-F0B4EBD719F6}"/>
              </a:ext>
            </a:extLst>
          </p:cNvPr>
          <p:cNvSpPr>
            <a:spLocks noEditPoints="1"/>
          </p:cNvSpPr>
          <p:nvPr/>
        </p:nvSpPr>
        <p:spPr bwMode="auto">
          <a:xfrm>
            <a:off x="850694" y="4010669"/>
            <a:ext cx="771905" cy="1974206"/>
          </a:xfrm>
          <a:custGeom>
            <a:avLst/>
            <a:gdLst>
              <a:gd name="T0" fmla="*/ 34 w 69"/>
              <a:gd name="T1" fmla="*/ 33 h 177"/>
              <a:gd name="T2" fmla="*/ 0 w 69"/>
              <a:gd name="T3" fmla="*/ 16 h 177"/>
              <a:gd name="T4" fmla="*/ 34 w 69"/>
              <a:gd name="T5" fmla="*/ 0 h 177"/>
              <a:gd name="T6" fmla="*/ 69 w 69"/>
              <a:gd name="T7" fmla="*/ 16 h 177"/>
              <a:gd name="T8" fmla="*/ 34 w 69"/>
              <a:gd name="T9" fmla="*/ 33 h 177"/>
              <a:gd name="T10" fmla="*/ 34 w 69"/>
              <a:gd name="T11" fmla="*/ 157 h 177"/>
              <a:gd name="T12" fmla="*/ 0 w 69"/>
              <a:gd name="T13" fmla="*/ 141 h 177"/>
              <a:gd name="T14" fmla="*/ 0 w 69"/>
              <a:gd name="T15" fmla="*/ 161 h 177"/>
              <a:gd name="T16" fmla="*/ 34 w 69"/>
              <a:gd name="T17" fmla="*/ 177 h 177"/>
              <a:gd name="T18" fmla="*/ 69 w 69"/>
              <a:gd name="T19" fmla="*/ 161 h 177"/>
              <a:gd name="T20" fmla="*/ 69 w 69"/>
              <a:gd name="T21" fmla="*/ 141 h 177"/>
              <a:gd name="T22" fmla="*/ 34 w 69"/>
              <a:gd name="T23" fmla="*/ 157 h 177"/>
              <a:gd name="T24" fmla="*/ 34 w 69"/>
              <a:gd name="T25" fmla="*/ 128 h 177"/>
              <a:gd name="T26" fmla="*/ 0 w 69"/>
              <a:gd name="T27" fmla="*/ 112 h 177"/>
              <a:gd name="T28" fmla="*/ 0 w 69"/>
              <a:gd name="T29" fmla="*/ 132 h 177"/>
              <a:gd name="T30" fmla="*/ 34 w 69"/>
              <a:gd name="T31" fmla="*/ 148 h 177"/>
              <a:gd name="T32" fmla="*/ 69 w 69"/>
              <a:gd name="T33" fmla="*/ 132 h 177"/>
              <a:gd name="T34" fmla="*/ 69 w 69"/>
              <a:gd name="T35" fmla="*/ 112 h 177"/>
              <a:gd name="T36" fmla="*/ 34 w 69"/>
              <a:gd name="T37" fmla="*/ 128 h 177"/>
              <a:gd name="T38" fmla="*/ 34 w 69"/>
              <a:gd name="T39" fmla="*/ 99 h 177"/>
              <a:gd name="T40" fmla="*/ 0 w 69"/>
              <a:gd name="T41" fmla="*/ 83 h 177"/>
              <a:gd name="T42" fmla="*/ 0 w 69"/>
              <a:gd name="T43" fmla="*/ 103 h 177"/>
              <a:gd name="T44" fmla="*/ 34 w 69"/>
              <a:gd name="T45" fmla="*/ 119 h 177"/>
              <a:gd name="T46" fmla="*/ 69 w 69"/>
              <a:gd name="T47" fmla="*/ 103 h 177"/>
              <a:gd name="T48" fmla="*/ 69 w 69"/>
              <a:gd name="T49" fmla="*/ 83 h 177"/>
              <a:gd name="T50" fmla="*/ 34 w 69"/>
              <a:gd name="T51" fmla="*/ 99 h 177"/>
              <a:gd name="T52" fmla="*/ 34 w 69"/>
              <a:gd name="T53" fmla="*/ 71 h 177"/>
              <a:gd name="T54" fmla="*/ 0 w 69"/>
              <a:gd name="T55" fmla="*/ 54 h 177"/>
              <a:gd name="T56" fmla="*/ 0 w 69"/>
              <a:gd name="T57" fmla="*/ 74 h 177"/>
              <a:gd name="T58" fmla="*/ 34 w 69"/>
              <a:gd name="T59" fmla="*/ 90 h 177"/>
              <a:gd name="T60" fmla="*/ 69 w 69"/>
              <a:gd name="T61" fmla="*/ 74 h 177"/>
              <a:gd name="T62" fmla="*/ 69 w 69"/>
              <a:gd name="T63" fmla="*/ 54 h 177"/>
              <a:gd name="T64" fmla="*/ 34 w 69"/>
              <a:gd name="T65" fmla="*/ 71 h 177"/>
              <a:gd name="T66" fmla="*/ 34 w 69"/>
              <a:gd name="T67" fmla="*/ 42 h 177"/>
              <a:gd name="T68" fmla="*/ 0 w 69"/>
              <a:gd name="T69" fmla="*/ 25 h 177"/>
              <a:gd name="T70" fmla="*/ 0 w 69"/>
              <a:gd name="T71" fmla="*/ 45 h 177"/>
              <a:gd name="T72" fmla="*/ 34 w 69"/>
              <a:gd name="T73" fmla="*/ 61 h 177"/>
              <a:gd name="T74" fmla="*/ 69 w 69"/>
              <a:gd name="T75" fmla="*/ 45 h 177"/>
              <a:gd name="T76" fmla="*/ 69 w 69"/>
              <a:gd name="T77" fmla="*/ 25 h 177"/>
              <a:gd name="T78" fmla="*/ 34 w 69"/>
              <a:gd name="T79" fmla="*/ 42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69" h="177">
                <a:moveTo>
                  <a:pt x="34" y="33"/>
                </a:moveTo>
                <a:cubicBezTo>
                  <a:pt x="15" y="33"/>
                  <a:pt x="0" y="25"/>
                  <a:pt x="0" y="16"/>
                </a:cubicBezTo>
                <a:cubicBezTo>
                  <a:pt x="0" y="7"/>
                  <a:pt x="15" y="0"/>
                  <a:pt x="34" y="0"/>
                </a:cubicBezTo>
                <a:cubicBezTo>
                  <a:pt x="53" y="0"/>
                  <a:pt x="69" y="7"/>
                  <a:pt x="69" y="16"/>
                </a:cubicBezTo>
                <a:cubicBezTo>
                  <a:pt x="69" y="25"/>
                  <a:pt x="53" y="33"/>
                  <a:pt x="34" y="33"/>
                </a:cubicBezTo>
                <a:close/>
                <a:moveTo>
                  <a:pt x="34" y="157"/>
                </a:moveTo>
                <a:cubicBezTo>
                  <a:pt x="15" y="157"/>
                  <a:pt x="0" y="150"/>
                  <a:pt x="0" y="141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5" y="177"/>
                  <a:pt x="34" y="177"/>
                </a:cubicBezTo>
                <a:cubicBezTo>
                  <a:pt x="53" y="177"/>
                  <a:pt x="69" y="170"/>
                  <a:pt x="69" y="161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69" y="150"/>
                  <a:pt x="53" y="157"/>
                  <a:pt x="34" y="157"/>
                </a:cubicBezTo>
                <a:close/>
                <a:moveTo>
                  <a:pt x="34" y="128"/>
                </a:moveTo>
                <a:cubicBezTo>
                  <a:pt x="15" y="128"/>
                  <a:pt x="0" y="121"/>
                  <a:pt x="0" y="112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5" y="148"/>
                  <a:pt x="34" y="148"/>
                </a:cubicBezTo>
                <a:cubicBezTo>
                  <a:pt x="53" y="148"/>
                  <a:pt x="69" y="141"/>
                  <a:pt x="69" y="132"/>
                </a:cubicBezTo>
                <a:cubicBezTo>
                  <a:pt x="69" y="112"/>
                  <a:pt x="69" y="112"/>
                  <a:pt x="69" y="112"/>
                </a:cubicBezTo>
                <a:cubicBezTo>
                  <a:pt x="69" y="121"/>
                  <a:pt x="53" y="128"/>
                  <a:pt x="34" y="128"/>
                </a:cubicBezTo>
                <a:close/>
                <a:moveTo>
                  <a:pt x="34" y="99"/>
                </a:moveTo>
                <a:cubicBezTo>
                  <a:pt x="15" y="99"/>
                  <a:pt x="0" y="92"/>
                  <a:pt x="0" y="83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12"/>
                  <a:pt x="15" y="119"/>
                  <a:pt x="34" y="119"/>
                </a:cubicBezTo>
                <a:cubicBezTo>
                  <a:pt x="53" y="119"/>
                  <a:pt x="69" y="112"/>
                  <a:pt x="69" y="103"/>
                </a:cubicBezTo>
                <a:cubicBezTo>
                  <a:pt x="69" y="83"/>
                  <a:pt x="69" y="83"/>
                  <a:pt x="69" y="83"/>
                </a:cubicBezTo>
                <a:cubicBezTo>
                  <a:pt x="69" y="92"/>
                  <a:pt x="53" y="99"/>
                  <a:pt x="34" y="99"/>
                </a:cubicBezTo>
                <a:close/>
                <a:moveTo>
                  <a:pt x="34" y="71"/>
                </a:moveTo>
                <a:cubicBezTo>
                  <a:pt x="15" y="71"/>
                  <a:pt x="0" y="63"/>
                  <a:pt x="0" y="54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83"/>
                  <a:pt x="15" y="90"/>
                  <a:pt x="34" y="90"/>
                </a:cubicBezTo>
                <a:cubicBezTo>
                  <a:pt x="53" y="90"/>
                  <a:pt x="69" y="83"/>
                  <a:pt x="69" y="74"/>
                </a:cubicBezTo>
                <a:cubicBezTo>
                  <a:pt x="69" y="54"/>
                  <a:pt x="69" y="54"/>
                  <a:pt x="69" y="54"/>
                </a:cubicBezTo>
                <a:cubicBezTo>
                  <a:pt x="69" y="63"/>
                  <a:pt x="53" y="71"/>
                  <a:pt x="34" y="71"/>
                </a:cubicBezTo>
                <a:close/>
                <a:moveTo>
                  <a:pt x="34" y="42"/>
                </a:moveTo>
                <a:cubicBezTo>
                  <a:pt x="15" y="42"/>
                  <a:pt x="0" y="34"/>
                  <a:pt x="0" y="2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54"/>
                  <a:pt x="15" y="61"/>
                  <a:pt x="34" y="61"/>
                </a:cubicBezTo>
                <a:cubicBezTo>
                  <a:pt x="53" y="61"/>
                  <a:pt x="69" y="54"/>
                  <a:pt x="69" y="4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4"/>
                  <a:pt x="53" y="42"/>
                  <a:pt x="34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F622EA-CB84-6245-BD81-8B9D437E7B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3524" y="2314207"/>
            <a:ext cx="2270394" cy="264107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0650242-2C18-FE4D-859C-560AD70F387B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BF6CD7A-CE52-9049-9F35-DD4C38E4D80F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D507267-FBB0-684E-9FE1-623753D1E50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6C11D2D-135C-A64B-88F5-FA23C74C5D3D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AA9CEC6-4F1E-7049-9EDF-F434B34DB6D2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5E28584-2956-C344-AC7E-96C427E3417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5D1E8E5-2209-2341-BEBA-E77CE7939E5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362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4AE60A-A4F2-9B4D-A784-6319299EE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088" y="1664494"/>
            <a:ext cx="9467849" cy="4608512"/>
          </a:xfrm>
        </p:spPr>
        <p:txBody>
          <a:bodyPr/>
          <a:lstStyle/>
          <a:p>
            <a:pPr algn="just"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“Market Survey” (MS)</a:t>
            </a:r>
          </a:p>
          <a:p>
            <a:pPr>
              <a:buFontTx/>
              <a:buChar char="•"/>
            </a:pPr>
            <a:r>
              <a:rPr lang="en-US" altLang="en-US" sz="2000" dirty="0"/>
              <a:t>Prior announcement in CERN’s procurement website, see </a:t>
            </a:r>
            <a:br>
              <a:rPr lang="en-US" altLang="en-US" sz="2000" dirty="0"/>
            </a:br>
            <a:r>
              <a:rPr lang="en-US" altLang="en-US" sz="2000" dirty="0"/>
              <a:t>“</a:t>
            </a:r>
            <a:r>
              <a:rPr lang="en-US" altLang="en-US" sz="2000" dirty="0">
                <a:hlinkClick r:id="rId2"/>
              </a:rPr>
              <a:t>Business Opportunities</a:t>
            </a:r>
            <a:r>
              <a:rPr lang="en-US" altLang="en-US" sz="2000" dirty="0"/>
              <a:t>” </a:t>
            </a:r>
          </a:p>
          <a:p>
            <a:pPr lvl="1"/>
            <a:r>
              <a:rPr lang="en-US" altLang="en-US" dirty="0"/>
              <a:t>At this stage, interested firms are encouraged to contact CERN in </a:t>
            </a:r>
            <a:br>
              <a:rPr lang="en-US" altLang="en-US" dirty="0"/>
            </a:br>
            <a:r>
              <a:rPr lang="en-US" altLang="en-US" dirty="0"/>
              <a:t>order to have a clear understanding of the requirement, allowing </a:t>
            </a:r>
            <a:br>
              <a:rPr lang="en-US" altLang="en-US" dirty="0"/>
            </a:br>
            <a:r>
              <a:rPr lang="en-US" altLang="en-US" dirty="0"/>
              <a:t>them to begin their organization ahead of the tendering process</a:t>
            </a:r>
            <a:r>
              <a:rPr lang="en-US" altLang="en-US" sz="1400" dirty="0"/>
              <a:t>. </a:t>
            </a:r>
            <a:endParaRPr lang="en-US" altLang="en-US" sz="1600" dirty="0"/>
          </a:p>
          <a:p>
            <a:pPr>
              <a:buFontTx/>
              <a:buChar char="•"/>
            </a:pPr>
            <a:r>
              <a:rPr lang="en-US" altLang="en-US" sz="2000" dirty="0"/>
              <a:t>Market surveys consist of:</a:t>
            </a:r>
          </a:p>
          <a:p>
            <a:pPr lvl="1">
              <a:buFontTx/>
              <a:buChar char="•"/>
            </a:pPr>
            <a:r>
              <a:rPr lang="en-US" altLang="en-US" dirty="0"/>
              <a:t>“Technical Description” and;</a:t>
            </a:r>
          </a:p>
          <a:p>
            <a:pPr lvl="1">
              <a:buFontTx/>
              <a:buChar char="•"/>
            </a:pPr>
            <a:r>
              <a:rPr lang="en-US" altLang="en-US" dirty="0"/>
              <a:t>“Qualification Questionnaire” (financial and technical).</a:t>
            </a:r>
          </a:p>
          <a:p>
            <a:pPr>
              <a:buFontTx/>
              <a:buChar char="•"/>
            </a:pPr>
            <a:r>
              <a:rPr lang="en-US" altLang="en-US" sz="2000" dirty="0"/>
              <a:t>Submission deadline: 4 weeks, or more if the MS is still online. </a:t>
            </a:r>
            <a:endParaRPr lang="en-US" altLang="en-US" sz="36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Enquiries exceeding 200’000 CHF (1/2)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98181-D2D9-BC48-9B26-13F2BD7B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75167-67B2-4A48-A240-C1FD83E01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C13CF54E-43A3-1743-87DB-65B40AF3A83F}"/>
              </a:ext>
            </a:extLst>
          </p:cNvPr>
          <p:cNvSpPr>
            <a:spLocks noEditPoints="1"/>
          </p:cNvSpPr>
          <p:nvPr/>
        </p:nvSpPr>
        <p:spPr bwMode="auto">
          <a:xfrm>
            <a:off x="850696" y="2719482"/>
            <a:ext cx="767227" cy="3265393"/>
          </a:xfrm>
          <a:custGeom>
            <a:avLst/>
            <a:gdLst>
              <a:gd name="T0" fmla="*/ 0 w 69"/>
              <a:gd name="T1" fmla="*/ 17 h 293"/>
              <a:gd name="T2" fmla="*/ 69 w 69"/>
              <a:gd name="T3" fmla="*/ 17 h 293"/>
              <a:gd name="T4" fmla="*/ 35 w 69"/>
              <a:gd name="T5" fmla="*/ 274 h 293"/>
              <a:gd name="T6" fmla="*/ 0 w 69"/>
              <a:gd name="T7" fmla="*/ 277 h 293"/>
              <a:gd name="T8" fmla="*/ 69 w 69"/>
              <a:gd name="T9" fmla="*/ 277 h 293"/>
              <a:gd name="T10" fmla="*/ 35 w 69"/>
              <a:gd name="T11" fmla="*/ 274 h 293"/>
              <a:gd name="T12" fmla="*/ 0 w 69"/>
              <a:gd name="T13" fmla="*/ 228 h 293"/>
              <a:gd name="T14" fmla="*/ 35 w 69"/>
              <a:gd name="T15" fmla="*/ 264 h 293"/>
              <a:gd name="T16" fmla="*/ 69 w 69"/>
              <a:gd name="T17" fmla="*/ 228 h 293"/>
              <a:gd name="T18" fmla="*/ 35 w 69"/>
              <a:gd name="T19" fmla="*/ 216 h 293"/>
              <a:gd name="T20" fmla="*/ 0 w 69"/>
              <a:gd name="T21" fmla="*/ 219 h 293"/>
              <a:gd name="T22" fmla="*/ 69 w 69"/>
              <a:gd name="T23" fmla="*/ 219 h 293"/>
              <a:gd name="T24" fmla="*/ 35 w 69"/>
              <a:gd name="T25" fmla="*/ 216 h 293"/>
              <a:gd name="T26" fmla="*/ 0 w 69"/>
              <a:gd name="T27" fmla="*/ 170 h 293"/>
              <a:gd name="T28" fmla="*/ 35 w 69"/>
              <a:gd name="T29" fmla="*/ 207 h 293"/>
              <a:gd name="T30" fmla="*/ 69 w 69"/>
              <a:gd name="T31" fmla="*/ 170 h 293"/>
              <a:gd name="T32" fmla="*/ 35 w 69"/>
              <a:gd name="T33" fmla="*/ 158 h 293"/>
              <a:gd name="T34" fmla="*/ 0 w 69"/>
              <a:gd name="T35" fmla="*/ 161 h 293"/>
              <a:gd name="T36" fmla="*/ 69 w 69"/>
              <a:gd name="T37" fmla="*/ 161 h 293"/>
              <a:gd name="T38" fmla="*/ 35 w 69"/>
              <a:gd name="T39" fmla="*/ 158 h 293"/>
              <a:gd name="T40" fmla="*/ 0 w 69"/>
              <a:gd name="T41" fmla="*/ 113 h 293"/>
              <a:gd name="T42" fmla="*/ 35 w 69"/>
              <a:gd name="T43" fmla="*/ 149 h 293"/>
              <a:gd name="T44" fmla="*/ 69 w 69"/>
              <a:gd name="T45" fmla="*/ 113 h 293"/>
              <a:gd name="T46" fmla="*/ 35 w 69"/>
              <a:gd name="T47" fmla="*/ 100 h 293"/>
              <a:gd name="T48" fmla="*/ 0 w 69"/>
              <a:gd name="T49" fmla="*/ 104 h 293"/>
              <a:gd name="T50" fmla="*/ 69 w 69"/>
              <a:gd name="T51" fmla="*/ 104 h 293"/>
              <a:gd name="T52" fmla="*/ 35 w 69"/>
              <a:gd name="T53" fmla="*/ 100 h 293"/>
              <a:gd name="T54" fmla="*/ 0 w 69"/>
              <a:gd name="T55" fmla="*/ 55 h 293"/>
              <a:gd name="T56" fmla="*/ 35 w 69"/>
              <a:gd name="T57" fmla="*/ 91 h 293"/>
              <a:gd name="T58" fmla="*/ 69 w 69"/>
              <a:gd name="T59" fmla="*/ 55 h 293"/>
              <a:gd name="T60" fmla="*/ 35 w 69"/>
              <a:gd name="T61" fmla="*/ 42 h 293"/>
              <a:gd name="T62" fmla="*/ 0 w 69"/>
              <a:gd name="T63" fmla="*/ 46 h 293"/>
              <a:gd name="T64" fmla="*/ 69 w 69"/>
              <a:gd name="T65" fmla="*/ 46 h 293"/>
              <a:gd name="T66" fmla="*/ 35 w 69"/>
              <a:gd name="T67" fmla="*/ 4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293">
                <a:moveTo>
                  <a:pt x="35" y="33"/>
                </a:moveTo>
                <a:cubicBezTo>
                  <a:pt x="16" y="33"/>
                  <a:pt x="0" y="26"/>
                  <a:pt x="0" y="17"/>
                </a:cubicBezTo>
                <a:cubicBezTo>
                  <a:pt x="0" y="8"/>
                  <a:pt x="16" y="0"/>
                  <a:pt x="35" y="0"/>
                </a:cubicBezTo>
                <a:cubicBezTo>
                  <a:pt x="54" y="0"/>
                  <a:pt x="69" y="8"/>
                  <a:pt x="69" y="17"/>
                </a:cubicBezTo>
                <a:cubicBezTo>
                  <a:pt x="69" y="26"/>
                  <a:pt x="54" y="33"/>
                  <a:pt x="35" y="33"/>
                </a:cubicBezTo>
                <a:close/>
                <a:moveTo>
                  <a:pt x="35" y="274"/>
                </a:moveTo>
                <a:cubicBezTo>
                  <a:pt x="16" y="274"/>
                  <a:pt x="0" y="266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6"/>
                  <a:pt x="16" y="293"/>
                  <a:pt x="35" y="293"/>
                </a:cubicBezTo>
                <a:cubicBezTo>
                  <a:pt x="54" y="293"/>
                  <a:pt x="69" y="286"/>
                  <a:pt x="69" y="277"/>
                </a:cubicBezTo>
                <a:cubicBezTo>
                  <a:pt x="69" y="257"/>
                  <a:pt x="69" y="257"/>
                  <a:pt x="69" y="257"/>
                </a:cubicBezTo>
                <a:cubicBezTo>
                  <a:pt x="69" y="266"/>
                  <a:pt x="54" y="274"/>
                  <a:pt x="35" y="274"/>
                </a:cubicBezTo>
                <a:close/>
                <a:moveTo>
                  <a:pt x="35" y="245"/>
                </a:moveTo>
                <a:cubicBezTo>
                  <a:pt x="16" y="245"/>
                  <a:pt x="0" y="237"/>
                  <a:pt x="0" y="22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16" y="264"/>
                  <a:pt x="35" y="264"/>
                </a:cubicBezTo>
                <a:cubicBezTo>
                  <a:pt x="54" y="264"/>
                  <a:pt x="69" y="257"/>
                  <a:pt x="69" y="248"/>
                </a:cubicBezTo>
                <a:cubicBezTo>
                  <a:pt x="69" y="228"/>
                  <a:pt x="69" y="228"/>
                  <a:pt x="69" y="228"/>
                </a:cubicBezTo>
                <a:cubicBezTo>
                  <a:pt x="69" y="237"/>
                  <a:pt x="54" y="245"/>
                  <a:pt x="35" y="245"/>
                </a:cubicBezTo>
                <a:close/>
                <a:moveTo>
                  <a:pt x="35" y="216"/>
                </a:moveTo>
                <a:cubicBezTo>
                  <a:pt x="16" y="216"/>
                  <a:pt x="0" y="208"/>
                  <a:pt x="0" y="199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28"/>
                  <a:pt x="16" y="236"/>
                  <a:pt x="35" y="236"/>
                </a:cubicBezTo>
                <a:cubicBezTo>
                  <a:pt x="54" y="236"/>
                  <a:pt x="69" y="228"/>
                  <a:pt x="69" y="219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69" y="208"/>
                  <a:pt x="54" y="216"/>
                  <a:pt x="35" y="216"/>
                </a:cubicBezTo>
                <a:close/>
                <a:moveTo>
                  <a:pt x="35" y="187"/>
                </a:moveTo>
                <a:cubicBezTo>
                  <a:pt x="16" y="187"/>
                  <a:pt x="0" y="180"/>
                  <a:pt x="0" y="17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9"/>
                  <a:pt x="16" y="207"/>
                  <a:pt x="35" y="207"/>
                </a:cubicBezTo>
                <a:cubicBezTo>
                  <a:pt x="54" y="207"/>
                  <a:pt x="69" y="199"/>
                  <a:pt x="69" y="190"/>
                </a:cubicBezTo>
                <a:cubicBezTo>
                  <a:pt x="69" y="170"/>
                  <a:pt x="69" y="170"/>
                  <a:pt x="69" y="170"/>
                </a:cubicBezTo>
                <a:cubicBezTo>
                  <a:pt x="69" y="180"/>
                  <a:pt x="54" y="187"/>
                  <a:pt x="35" y="187"/>
                </a:cubicBezTo>
                <a:close/>
                <a:moveTo>
                  <a:pt x="35" y="158"/>
                </a:moveTo>
                <a:cubicBezTo>
                  <a:pt x="16" y="158"/>
                  <a:pt x="0" y="151"/>
                  <a:pt x="0" y="14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6" y="178"/>
                  <a:pt x="35" y="178"/>
                </a:cubicBezTo>
                <a:cubicBezTo>
                  <a:pt x="54" y="178"/>
                  <a:pt x="69" y="170"/>
                  <a:pt x="69" y="161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51"/>
                  <a:pt x="54" y="158"/>
                  <a:pt x="35" y="158"/>
                </a:cubicBezTo>
                <a:close/>
                <a:moveTo>
                  <a:pt x="35" y="129"/>
                </a:moveTo>
                <a:cubicBezTo>
                  <a:pt x="16" y="129"/>
                  <a:pt x="0" y="122"/>
                  <a:pt x="0" y="1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6" y="149"/>
                  <a:pt x="35" y="149"/>
                </a:cubicBezTo>
                <a:cubicBezTo>
                  <a:pt x="54" y="149"/>
                  <a:pt x="69" y="141"/>
                  <a:pt x="69" y="132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9" y="122"/>
                  <a:pt x="54" y="129"/>
                  <a:pt x="35" y="129"/>
                </a:cubicBezTo>
                <a:close/>
                <a:moveTo>
                  <a:pt x="35" y="100"/>
                </a:moveTo>
                <a:cubicBezTo>
                  <a:pt x="16" y="100"/>
                  <a:pt x="0" y="93"/>
                  <a:pt x="0" y="8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16" y="120"/>
                  <a:pt x="35" y="120"/>
                </a:cubicBezTo>
                <a:cubicBezTo>
                  <a:pt x="54" y="120"/>
                  <a:pt x="69" y="113"/>
                  <a:pt x="69" y="10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93"/>
                  <a:pt x="54" y="100"/>
                  <a:pt x="35" y="100"/>
                </a:cubicBezTo>
                <a:close/>
                <a:moveTo>
                  <a:pt x="35" y="71"/>
                </a:moveTo>
                <a:cubicBezTo>
                  <a:pt x="16" y="71"/>
                  <a:pt x="0" y="64"/>
                  <a:pt x="0" y="5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4"/>
                  <a:pt x="16" y="91"/>
                  <a:pt x="35" y="91"/>
                </a:cubicBezTo>
                <a:cubicBezTo>
                  <a:pt x="54" y="91"/>
                  <a:pt x="69" y="84"/>
                  <a:pt x="69" y="7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64"/>
                  <a:pt x="54" y="71"/>
                  <a:pt x="35" y="71"/>
                </a:cubicBezTo>
                <a:close/>
                <a:moveTo>
                  <a:pt x="35" y="42"/>
                </a:moveTo>
                <a:cubicBezTo>
                  <a:pt x="16" y="42"/>
                  <a:pt x="0" y="35"/>
                  <a:pt x="0" y="2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55"/>
                  <a:pt x="16" y="62"/>
                  <a:pt x="35" y="62"/>
                </a:cubicBezTo>
                <a:cubicBezTo>
                  <a:pt x="54" y="62"/>
                  <a:pt x="69" y="55"/>
                  <a:pt x="69" y="46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35"/>
                  <a:pt x="54" y="42"/>
                  <a:pt x="35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2D0199-03AC-4547-94B2-F4E88EF36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3446" y="1063469"/>
            <a:ext cx="2477149" cy="3498973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783F94C-8CA5-2440-BE08-6DCFD7083C7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27C9A9E-8587-6A42-B3F5-E532D48368AB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0AD5EE3-B273-5042-B278-E6B68A3A241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2026632-0DCB-C940-BA72-4161D17662D8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EE94C3C-2B66-AC48-8FA4-A82C09CDF46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8F0FB86-3CAB-A04D-B942-1053E63202DB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3743A-DF1C-534F-A8C1-1B348520868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110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4AE60A-A4F2-9B4D-A784-6319299EE0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1088" y="1592263"/>
            <a:ext cx="7524750" cy="4608512"/>
          </a:xfrm>
        </p:spPr>
        <p:txBody>
          <a:bodyPr/>
          <a:lstStyle/>
          <a:p>
            <a:pPr>
              <a:buNone/>
            </a:pPr>
            <a:r>
              <a:rPr lang="en-US" altLang="en-US" sz="2000" dirty="0">
                <a:solidFill>
                  <a:schemeClr val="accent2"/>
                </a:solidFill>
              </a:rPr>
              <a:t>“Invitation to tender” (IT)</a:t>
            </a:r>
          </a:p>
          <a:p>
            <a:pPr>
              <a:buFontTx/>
              <a:buChar char="•"/>
            </a:pPr>
            <a:r>
              <a:rPr lang="en-AU" altLang="en-US" sz="1800" dirty="0"/>
              <a:t>Sent to qualified and selected firms only;</a:t>
            </a:r>
          </a:p>
          <a:p>
            <a:pPr>
              <a:buFontTx/>
              <a:buChar char="•"/>
            </a:pPr>
            <a:r>
              <a:rPr lang="en-AU" altLang="en-US" sz="1800" dirty="0"/>
              <a:t>Submission deadline: 4 weeks from date of dispatch (with a longer period for more complex requirements);</a:t>
            </a:r>
          </a:p>
          <a:p>
            <a:pPr>
              <a:buFontTx/>
              <a:buChar char="•"/>
            </a:pPr>
            <a:r>
              <a:rPr lang="en-AU" altLang="en-US" sz="1800" dirty="0"/>
              <a:t>Firms shall ask all necessary questions in writing to understand all requirements and prepare a bid that best matches CERN’s needs; </a:t>
            </a:r>
          </a:p>
          <a:p>
            <a:pPr>
              <a:buFontTx/>
              <a:buChar char="•"/>
            </a:pPr>
            <a:r>
              <a:rPr lang="en-AU" altLang="en-US" sz="1800" dirty="0"/>
              <a:t>All invitations to tender are sent to the Industrial Liaison Officers (ILOs) for information;</a:t>
            </a:r>
          </a:p>
          <a:p>
            <a:pPr>
              <a:buFontTx/>
              <a:buChar char="•"/>
            </a:pPr>
            <a:r>
              <a:rPr lang="en-AU" altLang="en-US" sz="1800" dirty="0"/>
              <a:t>Bids shall be submitted via CERN’s e-tendering application.</a:t>
            </a:r>
            <a:endParaRPr lang="en-AU" altLang="en-US" sz="200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C30AF25-6059-6C48-B673-699FED9DE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Enquiries exceeding 200’000 CHF (2/2)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F98181-D2D9-BC48-9B26-13F2BD7B8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B75167-67B2-4A48-A240-C1FD83E018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E579B-4B26-7342-9487-2E90A243F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C13CF54E-43A3-1743-87DB-65B40AF3A83F}"/>
              </a:ext>
            </a:extLst>
          </p:cNvPr>
          <p:cNvSpPr>
            <a:spLocks noEditPoints="1"/>
          </p:cNvSpPr>
          <p:nvPr/>
        </p:nvSpPr>
        <p:spPr bwMode="auto">
          <a:xfrm>
            <a:off x="850696" y="2719482"/>
            <a:ext cx="767227" cy="3265393"/>
          </a:xfrm>
          <a:custGeom>
            <a:avLst/>
            <a:gdLst>
              <a:gd name="T0" fmla="*/ 0 w 69"/>
              <a:gd name="T1" fmla="*/ 17 h 293"/>
              <a:gd name="T2" fmla="*/ 69 w 69"/>
              <a:gd name="T3" fmla="*/ 17 h 293"/>
              <a:gd name="T4" fmla="*/ 35 w 69"/>
              <a:gd name="T5" fmla="*/ 274 h 293"/>
              <a:gd name="T6" fmla="*/ 0 w 69"/>
              <a:gd name="T7" fmla="*/ 277 h 293"/>
              <a:gd name="T8" fmla="*/ 69 w 69"/>
              <a:gd name="T9" fmla="*/ 277 h 293"/>
              <a:gd name="T10" fmla="*/ 35 w 69"/>
              <a:gd name="T11" fmla="*/ 274 h 293"/>
              <a:gd name="T12" fmla="*/ 0 w 69"/>
              <a:gd name="T13" fmla="*/ 228 h 293"/>
              <a:gd name="T14" fmla="*/ 35 w 69"/>
              <a:gd name="T15" fmla="*/ 264 h 293"/>
              <a:gd name="T16" fmla="*/ 69 w 69"/>
              <a:gd name="T17" fmla="*/ 228 h 293"/>
              <a:gd name="T18" fmla="*/ 35 w 69"/>
              <a:gd name="T19" fmla="*/ 216 h 293"/>
              <a:gd name="T20" fmla="*/ 0 w 69"/>
              <a:gd name="T21" fmla="*/ 219 h 293"/>
              <a:gd name="T22" fmla="*/ 69 w 69"/>
              <a:gd name="T23" fmla="*/ 219 h 293"/>
              <a:gd name="T24" fmla="*/ 35 w 69"/>
              <a:gd name="T25" fmla="*/ 216 h 293"/>
              <a:gd name="T26" fmla="*/ 0 w 69"/>
              <a:gd name="T27" fmla="*/ 170 h 293"/>
              <a:gd name="T28" fmla="*/ 35 w 69"/>
              <a:gd name="T29" fmla="*/ 207 h 293"/>
              <a:gd name="T30" fmla="*/ 69 w 69"/>
              <a:gd name="T31" fmla="*/ 170 h 293"/>
              <a:gd name="T32" fmla="*/ 35 w 69"/>
              <a:gd name="T33" fmla="*/ 158 h 293"/>
              <a:gd name="T34" fmla="*/ 0 w 69"/>
              <a:gd name="T35" fmla="*/ 161 h 293"/>
              <a:gd name="T36" fmla="*/ 69 w 69"/>
              <a:gd name="T37" fmla="*/ 161 h 293"/>
              <a:gd name="T38" fmla="*/ 35 w 69"/>
              <a:gd name="T39" fmla="*/ 158 h 293"/>
              <a:gd name="T40" fmla="*/ 0 w 69"/>
              <a:gd name="T41" fmla="*/ 113 h 293"/>
              <a:gd name="T42" fmla="*/ 35 w 69"/>
              <a:gd name="T43" fmla="*/ 149 h 293"/>
              <a:gd name="T44" fmla="*/ 69 w 69"/>
              <a:gd name="T45" fmla="*/ 113 h 293"/>
              <a:gd name="T46" fmla="*/ 35 w 69"/>
              <a:gd name="T47" fmla="*/ 100 h 293"/>
              <a:gd name="T48" fmla="*/ 0 w 69"/>
              <a:gd name="T49" fmla="*/ 104 h 293"/>
              <a:gd name="T50" fmla="*/ 69 w 69"/>
              <a:gd name="T51" fmla="*/ 104 h 293"/>
              <a:gd name="T52" fmla="*/ 35 w 69"/>
              <a:gd name="T53" fmla="*/ 100 h 293"/>
              <a:gd name="T54" fmla="*/ 0 w 69"/>
              <a:gd name="T55" fmla="*/ 55 h 293"/>
              <a:gd name="T56" fmla="*/ 35 w 69"/>
              <a:gd name="T57" fmla="*/ 91 h 293"/>
              <a:gd name="T58" fmla="*/ 69 w 69"/>
              <a:gd name="T59" fmla="*/ 55 h 293"/>
              <a:gd name="T60" fmla="*/ 35 w 69"/>
              <a:gd name="T61" fmla="*/ 42 h 293"/>
              <a:gd name="T62" fmla="*/ 0 w 69"/>
              <a:gd name="T63" fmla="*/ 46 h 293"/>
              <a:gd name="T64" fmla="*/ 69 w 69"/>
              <a:gd name="T65" fmla="*/ 46 h 293"/>
              <a:gd name="T66" fmla="*/ 35 w 69"/>
              <a:gd name="T67" fmla="*/ 42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" h="293">
                <a:moveTo>
                  <a:pt x="35" y="33"/>
                </a:moveTo>
                <a:cubicBezTo>
                  <a:pt x="16" y="33"/>
                  <a:pt x="0" y="26"/>
                  <a:pt x="0" y="17"/>
                </a:cubicBezTo>
                <a:cubicBezTo>
                  <a:pt x="0" y="8"/>
                  <a:pt x="16" y="0"/>
                  <a:pt x="35" y="0"/>
                </a:cubicBezTo>
                <a:cubicBezTo>
                  <a:pt x="54" y="0"/>
                  <a:pt x="69" y="8"/>
                  <a:pt x="69" y="17"/>
                </a:cubicBezTo>
                <a:cubicBezTo>
                  <a:pt x="69" y="26"/>
                  <a:pt x="54" y="33"/>
                  <a:pt x="35" y="33"/>
                </a:cubicBezTo>
                <a:close/>
                <a:moveTo>
                  <a:pt x="35" y="274"/>
                </a:moveTo>
                <a:cubicBezTo>
                  <a:pt x="16" y="274"/>
                  <a:pt x="0" y="266"/>
                  <a:pt x="0" y="257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6"/>
                  <a:pt x="16" y="293"/>
                  <a:pt x="35" y="293"/>
                </a:cubicBezTo>
                <a:cubicBezTo>
                  <a:pt x="54" y="293"/>
                  <a:pt x="69" y="286"/>
                  <a:pt x="69" y="277"/>
                </a:cubicBezTo>
                <a:cubicBezTo>
                  <a:pt x="69" y="257"/>
                  <a:pt x="69" y="257"/>
                  <a:pt x="69" y="257"/>
                </a:cubicBezTo>
                <a:cubicBezTo>
                  <a:pt x="69" y="266"/>
                  <a:pt x="54" y="274"/>
                  <a:pt x="35" y="274"/>
                </a:cubicBezTo>
                <a:close/>
                <a:moveTo>
                  <a:pt x="35" y="245"/>
                </a:moveTo>
                <a:cubicBezTo>
                  <a:pt x="16" y="245"/>
                  <a:pt x="0" y="237"/>
                  <a:pt x="0" y="228"/>
                </a:cubicBezTo>
                <a:cubicBezTo>
                  <a:pt x="0" y="248"/>
                  <a:pt x="0" y="248"/>
                  <a:pt x="0" y="248"/>
                </a:cubicBezTo>
                <a:cubicBezTo>
                  <a:pt x="0" y="257"/>
                  <a:pt x="16" y="264"/>
                  <a:pt x="35" y="264"/>
                </a:cubicBezTo>
                <a:cubicBezTo>
                  <a:pt x="54" y="264"/>
                  <a:pt x="69" y="257"/>
                  <a:pt x="69" y="248"/>
                </a:cubicBezTo>
                <a:cubicBezTo>
                  <a:pt x="69" y="228"/>
                  <a:pt x="69" y="228"/>
                  <a:pt x="69" y="228"/>
                </a:cubicBezTo>
                <a:cubicBezTo>
                  <a:pt x="69" y="237"/>
                  <a:pt x="54" y="245"/>
                  <a:pt x="35" y="245"/>
                </a:cubicBezTo>
                <a:close/>
                <a:moveTo>
                  <a:pt x="35" y="216"/>
                </a:moveTo>
                <a:cubicBezTo>
                  <a:pt x="16" y="216"/>
                  <a:pt x="0" y="208"/>
                  <a:pt x="0" y="199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28"/>
                  <a:pt x="16" y="236"/>
                  <a:pt x="35" y="236"/>
                </a:cubicBezTo>
                <a:cubicBezTo>
                  <a:pt x="54" y="236"/>
                  <a:pt x="69" y="228"/>
                  <a:pt x="69" y="219"/>
                </a:cubicBezTo>
                <a:cubicBezTo>
                  <a:pt x="69" y="199"/>
                  <a:pt x="69" y="199"/>
                  <a:pt x="69" y="199"/>
                </a:cubicBezTo>
                <a:cubicBezTo>
                  <a:pt x="69" y="208"/>
                  <a:pt x="54" y="216"/>
                  <a:pt x="35" y="216"/>
                </a:cubicBezTo>
                <a:close/>
                <a:moveTo>
                  <a:pt x="35" y="187"/>
                </a:moveTo>
                <a:cubicBezTo>
                  <a:pt x="16" y="187"/>
                  <a:pt x="0" y="180"/>
                  <a:pt x="0" y="170"/>
                </a:cubicBezTo>
                <a:cubicBezTo>
                  <a:pt x="0" y="190"/>
                  <a:pt x="0" y="190"/>
                  <a:pt x="0" y="190"/>
                </a:cubicBezTo>
                <a:cubicBezTo>
                  <a:pt x="0" y="199"/>
                  <a:pt x="16" y="207"/>
                  <a:pt x="35" y="207"/>
                </a:cubicBezTo>
                <a:cubicBezTo>
                  <a:pt x="54" y="207"/>
                  <a:pt x="69" y="199"/>
                  <a:pt x="69" y="190"/>
                </a:cubicBezTo>
                <a:cubicBezTo>
                  <a:pt x="69" y="170"/>
                  <a:pt x="69" y="170"/>
                  <a:pt x="69" y="170"/>
                </a:cubicBezTo>
                <a:cubicBezTo>
                  <a:pt x="69" y="180"/>
                  <a:pt x="54" y="187"/>
                  <a:pt x="35" y="187"/>
                </a:cubicBezTo>
                <a:close/>
                <a:moveTo>
                  <a:pt x="35" y="158"/>
                </a:moveTo>
                <a:cubicBezTo>
                  <a:pt x="16" y="158"/>
                  <a:pt x="0" y="151"/>
                  <a:pt x="0" y="142"/>
                </a:cubicBezTo>
                <a:cubicBezTo>
                  <a:pt x="0" y="161"/>
                  <a:pt x="0" y="161"/>
                  <a:pt x="0" y="161"/>
                </a:cubicBezTo>
                <a:cubicBezTo>
                  <a:pt x="0" y="170"/>
                  <a:pt x="16" y="178"/>
                  <a:pt x="35" y="178"/>
                </a:cubicBezTo>
                <a:cubicBezTo>
                  <a:pt x="54" y="178"/>
                  <a:pt x="69" y="170"/>
                  <a:pt x="69" y="161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51"/>
                  <a:pt x="54" y="158"/>
                  <a:pt x="35" y="158"/>
                </a:cubicBezTo>
                <a:close/>
                <a:moveTo>
                  <a:pt x="35" y="129"/>
                </a:moveTo>
                <a:cubicBezTo>
                  <a:pt x="16" y="129"/>
                  <a:pt x="0" y="122"/>
                  <a:pt x="0" y="113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41"/>
                  <a:pt x="16" y="149"/>
                  <a:pt x="35" y="149"/>
                </a:cubicBezTo>
                <a:cubicBezTo>
                  <a:pt x="54" y="149"/>
                  <a:pt x="69" y="141"/>
                  <a:pt x="69" y="132"/>
                </a:cubicBezTo>
                <a:cubicBezTo>
                  <a:pt x="69" y="113"/>
                  <a:pt x="69" y="113"/>
                  <a:pt x="69" y="113"/>
                </a:cubicBezTo>
                <a:cubicBezTo>
                  <a:pt x="69" y="122"/>
                  <a:pt x="54" y="129"/>
                  <a:pt x="35" y="129"/>
                </a:cubicBezTo>
                <a:close/>
                <a:moveTo>
                  <a:pt x="35" y="100"/>
                </a:moveTo>
                <a:cubicBezTo>
                  <a:pt x="16" y="100"/>
                  <a:pt x="0" y="93"/>
                  <a:pt x="0" y="84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13"/>
                  <a:pt x="16" y="120"/>
                  <a:pt x="35" y="120"/>
                </a:cubicBezTo>
                <a:cubicBezTo>
                  <a:pt x="54" y="120"/>
                  <a:pt x="69" y="113"/>
                  <a:pt x="69" y="104"/>
                </a:cubicBezTo>
                <a:cubicBezTo>
                  <a:pt x="69" y="84"/>
                  <a:pt x="69" y="84"/>
                  <a:pt x="69" y="84"/>
                </a:cubicBezTo>
                <a:cubicBezTo>
                  <a:pt x="69" y="93"/>
                  <a:pt x="54" y="100"/>
                  <a:pt x="35" y="100"/>
                </a:cubicBezTo>
                <a:close/>
                <a:moveTo>
                  <a:pt x="35" y="71"/>
                </a:moveTo>
                <a:cubicBezTo>
                  <a:pt x="16" y="71"/>
                  <a:pt x="0" y="64"/>
                  <a:pt x="0" y="55"/>
                </a:cubicBezTo>
                <a:cubicBezTo>
                  <a:pt x="0" y="75"/>
                  <a:pt x="0" y="75"/>
                  <a:pt x="0" y="75"/>
                </a:cubicBezTo>
                <a:cubicBezTo>
                  <a:pt x="0" y="84"/>
                  <a:pt x="16" y="91"/>
                  <a:pt x="35" y="91"/>
                </a:cubicBezTo>
                <a:cubicBezTo>
                  <a:pt x="54" y="91"/>
                  <a:pt x="69" y="84"/>
                  <a:pt x="69" y="75"/>
                </a:cubicBezTo>
                <a:cubicBezTo>
                  <a:pt x="69" y="55"/>
                  <a:pt x="69" y="55"/>
                  <a:pt x="69" y="55"/>
                </a:cubicBezTo>
                <a:cubicBezTo>
                  <a:pt x="69" y="64"/>
                  <a:pt x="54" y="71"/>
                  <a:pt x="35" y="71"/>
                </a:cubicBezTo>
                <a:close/>
                <a:moveTo>
                  <a:pt x="35" y="42"/>
                </a:moveTo>
                <a:cubicBezTo>
                  <a:pt x="16" y="42"/>
                  <a:pt x="0" y="35"/>
                  <a:pt x="0" y="2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55"/>
                  <a:pt x="16" y="62"/>
                  <a:pt x="35" y="62"/>
                </a:cubicBezTo>
                <a:cubicBezTo>
                  <a:pt x="54" y="62"/>
                  <a:pt x="69" y="55"/>
                  <a:pt x="69" y="46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35"/>
                  <a:pt x="54" y="42"/>
                  <a:pt x="35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Source Sans Pro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E96A470-536A-1048-AC14-A28C7DE4AC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61962" y="1729870"/>
            <a:ext cx="2253102" cy="262230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EEC6C5E-95AD-884B-9FC2-A6FCC4C36D5B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E65F8C9-F4BC-9B45-B02B-A6883136A38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2030834-7513-F446-B6E4-5FCCBDB7D415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D72C2C1-840A-1B48-95C6-04D13257506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C05CB87-8E2E-D946-AD3E-2E61CD4290A9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DD8C710-6D8A-A945-B5CD-FD512986E87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30CBF70-159C-D949-BAF3-73EA5CF50059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5518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80E48F01-A984-954E-9AF8-32A827FFAA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1088" y="1419274"/>
            <a:ext cx="7287976" cy="36043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GB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Country of origin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C7C8F343-D597-AD4A-95B9-FB133571A2FC}"/>
              </a:ext>
            </a:extLst>
          </p:cNvPr>
          <p:cNvSpPr/>
          <p:nvPr/>
        </p:nvSpPr>
        <p:spPr>
          <a:xfrm>
            <a:off x="5149223" y="2580431"/>
            <a:ext cx="1867803" cy="2149490"/>
          </a:xfrm>
          <a:custGeom>
            <a:avLst/>
            <a:gdLst>
              <a:gd name="connsiteX0" fmla="*/ 0 w 1867803"/>
              <a:gd name="connsiteY0" fmla="*/ 801725 h 2149490"/>
              <a:gd name="connsiteX1" fmla="*/ 1200421 w 1867803"/>
              <a:gd name="connsiteY1" fmla="*/ 2149490 h 2149490"/>
              <a:gd name="connsiteX2" fmla="*/ 1867803 w 1867803"/>
              <a:gd name="connsiteY2" fmla="*/ 1347765 h 2149490"/>
              <a:gd name="connsiteX3" fmla="*/ 637046 w 1867803"/>
              <a:gd name="connsiteY3" fmla="*/ 0 h 2149490"/>
              <a:gd name="connsiteX4" fmla="*/ 637046 w 1867803"/>
              <a:gd name="connsiteY4" fmla="*/ 0 h 2149490"/>
              <a:gd name="connsiteX5" fmla="*/ 637046 w 1867803"/>
              <a:gd name="connsiteY5" fmla="*/ 0 h 2149490"/>
              <a:gd name="connsiteX6" fmla="*/ 0 w 1867803"/>
              <a:gd name="connsiteY6" fmla="*/ 801725 h 2149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67803" h="2149490">
                <a:moveTo>
                  <a:pt x="0" y="801725"/>
                </a:moveTo>
                <a:lnTo>
                  <a:pt x="1200421" y="2149490"/>
                </a:lnTo>
                <a:lnTo>
                  <a:pt x="1867803" y="1347765"/>
                </a:lnTo>
                <a:lnTo>
                  <a:pt x="637046" y="0"/>
                </a:lnTo>
                <a:lnTo>
                  <a:pt x="637046" y="0"/>
                </a:lnTo>
                <a:lnTo>
                  <a:pt x="637046" y="0"/>
                </a:lnTo>
                <a:lnTo>
                  <a:pt x="0" y="801725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3725098" y="3514300"/>
            <a:ext cx="3300596" cy="1603636"/>
            <a:chOff x="2246427" y="3525674"/>
            <a:chExt cx="5013338" cy="2435795"/>
          </a:xfrm>
        </p:grpSpPr>
        <p:sp>
          <p:nvSpPr>
            <p:cNvPr id="23" name="Freeform 12"/>
            <p:cNvSpPr>
              <a:spLocks/>
            </p:cNvSpPr>
            <p:nvPr/>
          </p:nvSpPr>
          <p:spPr bwMode="auto">
            <a:xfrm rot="5400000">
              <a:off x="4469642" y="2593965"/>
              <a:ext cx="1234533" cy="4345713"/>
            </a:xfrm>
            <a:custGeom>
              <a:avLst/>
              <a:gdLst>
                <a:gd name="T0" fmla="*/ 0 w 418"/>
                <a:gd name="T1" fmla="*/ 676 h 676"/>
                <a:gd name="T2" fmla="*/ 0 w 418"/>
                <a:gd name="T3" fmla="*/ 0 h 676"/>
                <a:gd name="T4" fmla="*/ 418 w 418"/>
                <a:gd name="T5" fmla="*/ 162 h 676"/>
                <a:gd name="T6" fmla="*/ 418 w 418"/>
                <a:gd name="T7" fmla="*/ 676 h 676"/>
                <a:gd name="T8" fmla="*/ 0 w 418"/>
                <a:gd name="T9" fmla="*/ 676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8" h="676">
                  <a:moveTo>
                    <a:pt x="0" y="676"/>
                  </a:moveTo>
                  <a:lnTo>
                    <a:pt x="0" y="0"/>
                  </a:lnTo>
                  <a:lnTo>
                    <a:pt x="418" y="162"/>
                  </a:lnTo>
                  <a:lnTo>
                    <a:pt x="418" y="676"/>
                  </a:lnTo>
                  <a:lnTo>
                    <a:pt x="0" y="676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vert270" wrap="square" lIns="182880" tIns="731520" rIns="91440" bIns="365760" numCol="1" anchor="ctr" anchorCtr="0" compatLnSpc="1">
              <a:prstTxWarp prst="textNoShape">
                <a:avLst/>
              </a:prstTxWarp>
            </a:bodyPr>
            <a:lstStyle/>
            <a:p>
              <a:r>
                <a:rPr lang="en-US" sz="2700" b="1" dirty="0">
                  <a:solidFill>
                    <a:srgbClr val="FFFFFF"/>
                  </a:solidFill>
                  <a:ea typeface="Bebas Neue" charset="0"/>
                  <a:cs typeface="Bebas Neue" charset="0"/>
                </a:rPr>
                <a:t>SERVICES</a:t>
              </a:r>
              <a:endParaRPr lang="en-US" sz="2700" b="1" dirty="0">
                <a:solidFill>
                  <a:srgbClr val="FFFFFF"/>
                </a:solidFill>
              </a:endParaRPr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 rot="5400000">
              <a:off x="1568705" y="4203396"/>
              <a:ext cx="2435795" cy="1080352"/>
            </a:xfrm>
            <a:custGeom>
              <a:avLst/>
              <a:gdLst>
                <a:gd name="T0" fmla="*/ 411 w 822"/>
                <a:gd name="T1" fmla="*/ 175 h 175"/>
                <a:gd name="T2" fmla="*/ 822 w 822"/>
                <a:gd name="T3" fmla="*/ 0 h 175"/>
                <a:gd name="T4" fmla="*/ 411 w 822"/>
                <a:gd name="T5" fmla="*/ 0 h 175"/>
                <a:gd name="T6" fmla="*/ 0 w 822"/>
                <a:gd name="T7" fmla="*/ 0 h 175"/>
                <a:gd name="T8" fmla="*/ 411 w 822"/>
                <a:gd name="T9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2" h="175">
                  <a:moveTo>
                    <a:pt x="411" y="175"/>
                  </a:moveTo>
                  <a:lnTo>
                    <a:pt x="822" y="0"/>
                  </a:lnTo>
                  <a:lnTo>
                    <a:pt x="411" y="0"/>
                  </a:lnTo>
                  <a:lnTo>
                    <a:pt x="0" y="0"/>
                  </a:lnTo>
                  <a:lnTo>
                    <a:pt x="411" y="175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149223" y="2176734"/>
            <a:ext cx="3432333" cy="1609489"/>
            <a:chOff x="4462715" y="1455531"/>
            <a:chExt cx="5213435" cy="2444684"/>
          </a:xfrm>
        </p:grpSpPr>
        <p:sp>
          <p:nvSpPr>
            <p:cNvPr id="26" name="Freeform 18"/>
            <p:cNvSpPr>
              <a:spLocks/>
            </p:cNvSpPr>
            <p:nvPr/>
          </p:nvSpPr>
          <p:spPr bwMode="auto">
            <a:xfrm rot="5400000">
              <a:off x="5964130" y="548245"/>
              <a:ext cx="1241606" cy="4244435"/>
            </a:xfrm>
            <a:custGeom>
              <a:avLst/>
              <a:gdLst>
                <a:gd name="T0" fmla="*/ 419 w 419"/>
                <a:gd name="T1" fmla="*/ 0 h 702"/>
                <a:gd name="T2" fmla="*/ 419 w 419"/>
                <a:gd name="T3" fmla="*/ 702 h 702"/>
                <a:gd name="T4" fmla="*/ 0 w 419"/>
                <a:gd name="T5" fmla="*/ 540 h 702"/>
                <a:gd name="T6" fmla="*/ 0 w 419"/>
                <a:gd name="T7" fmla="*/ 0 h 702"/>
                <a:gd name="T8" fmla="*/ 419 w 419"/>
                <a:gd name="T9" fmla="*/ 0 h 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9" h="702">
                  <a:moveTo>
                    <a:pt x="419" y="0"/>
                  </a:moveTo>
                  <a:lnTo>
                    <a:pt x="419" y="702"/>
                  </a:lnTo>
                  <a:lnTo>
                    <a:pt x="0" y="540"/>
                  </a:lnTo>
                  <a:lnTo>
                    <a:pt x="0" y="0"/>
                  </a:lnTo>
                  <a:lnTo>
                    <a:pt x="41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vert270" wrap="square" lIns="182880" tIns="365760" rIns="91440" bIns="731520" numCol="1" anchor="ctr" anchorCtr="0" compatLnSpc="1">
              <a:prstTxWarp prst="textNoShape">
                <a:avLst/>
              </a:prstTxWarp>
            </a:bodyPr>
            <a:lstStyle/>
            <a:p>
              <a:pPr algn="r"/>
              <a:r>
                <a:rPr lang="en-US" altLang="fr-FR" sz="2700" b="1" dirty="0">
                  <a:solidFill>
                    <a:srgbClr val="FFFFFF"/>
                  </a:solidFill>
                </a:rPr>
                <a:t>SUPPLIES</a:t>
              </a:r>
              <a:endParaRPr lang="en-US" sz="2700" b="1" dirty="0">
                <a:solidFill>
                  <a:srgbClr val="FFFFFF"/>
                </a:solidFill>
                <a:latin typeface="Source Sans Pro" charset="0"/>
              </a:endParaRPr>
            </a:p>
          </p:txBody>
        </p:sp>
        <p:sp>
          <p:nvSpPr>
            <p:cNvPr id="27" name="Freeform 20"/>
            <p:cNvSpPr>
              <a:spLocks/>
            </p:cNvSpPr>
            <p:nvPr/>
          </p:nvSpPr>
          <p:spPr bwMode="auto">
            <a:xfrm rot="5400000">
              <a:off x="7924766" y="2148830"/>
              <a:ext cx="2444684" cy="1058085"/>
            </a:xfrm>
            <a:custGeom>
              <a:avLst/>
              <a:gdLst>
                <a:gd name="T0" fmla="*/ 414 w 825"/>
                <a:gd name="T1" fmla="*/ 0 h 175"/>
                <a:gd name="T2" fmla="*/ 0 w 825"/>
                <a:gd name="T3" fmla="*/ 175 h 175"/>
                <a:gd name="T4" fmla="*/ 414 w 825"/>
                <a:gd name="T5" fmla="*/ 175 h 175"/>
                <a:gd name="T6" fmla="*/ 825 w 825"/>
                <a:gd name="T7" fmla="*/ 175 h 175"/>
                <a:gd name="T8" fmla="*/ 414 w 825"/>
                <a:gd name="T9" fmla="*/ 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5" h="175">
                  <a:moveTo>
                    <a:pt x="414" y="0"/>
                  </a:moveTo>
                  <a:lnTo>
                    <a:pt x="0" y="175"/>
                  </a:lnTo>
                  <a:lnTo>
                    <a:pt x="414" y="175"/>
                  </a:lnTo>
                  <a:lnTo>
                    <a:pt x="825" y="175"/>
                  </a:lnTo>
                  <a:lnTo>
                    <a:pt x="41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Source Sans Pro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8515350" y="1592263"/>
            <a:ext cx="326866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fr-FR" b="1" i="1" dirty="0"/>
              <a:t>“</a:t>
            </a:r>
            <a:r>
              <a:rPr lang="en-US" altLang="fr-FR" i="1" dirty="0"/>
              <a:t>Country(</a:t>
            </a:r>
            <a:r>
              <a:rPr lang="en-US" altLang="fr-FR" i="1" dirty="0" err="1"/>
              <a:t>ies</a:t>
            </a:r>
            <a:r>
              <a:rPr lang="en-US" altLang="fr-FR" i="1" dirty="0"/>
              <a:t>) where the </a:t>
            </a:r>
            <a:r>
              <a:rPr lang="en-US" altLang="fr-FR" b="1" i="1" dirty="0"/>
              <a:t>supplies</a:t>
            </a:r>
            <a:r>
              <a:rPr lang="en-US" altLang="fr-FR" i="1" dirty="0"/>
              <a:t> (including their components and sub-assemblies) are manufactured or undergo the last major transformation by the contractor or its sub-contractor”</a:t>
            </a:r>
          </a:p>
          <a:p>
            <a:endParaRPr lang="en-US" i="1" dirty="0"/>
          </a:p>
          <a:p>
            <a:r>
              <a:rPr lang="en-US" altLang="fr-FR" dirty="0"/>
              <a:t>If at least </a:t>
            </a:r>
            <a:r>
              <a:rPr lang="en-US" altLang="fr-FR" b="1" dirty="0"/>
              <a:t>60%</a:t>
            </a:r>
            <a:r>
              <a:rPr lang="en-US" altLang="fr-FR" dirty="0"/>
              <a:t> of the total amount of the bid comes from a poorly balanced MS, then the </a:t>
            </a:r>
            <a:r>
              <a:rPr lang="en-US" altLang="fr-FR" b="1" dirty="0"/>
              <a:t>whole bid </a:t>
            </a:r>
            <a:r>
              <a:rPr lang="en-US" altLang="fr-FR" dirty="0"/>
              <a:t>will be treated as that from a bidder in a poorly balanced MS.</a:t>
            </a:r>
            <a:endParaRPr lang="en-US" altLang="fr-FR" i="1" dirty="0"/>
          </a:p>
          <a:p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98821" y="3219531"/>
            <a:ext cx="32686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fr-FR" i="1" dirty="0"/>
              <a:t> “Country(</a:t>
            </a:r>
            <a:r>
              <a:rPr lang="en-GB" altLang="fr-FR" i="1" dirty="0" err="1"/>
              <a:t>ies</a:t>
            </a:r>
            <a:r>
              <a:rPr lang="en-GB" altLang="fr-FR" i="1" dirty="0"/>
              <a:t>) in which the bidder is established.”</a:t>
            </a:r>
          </a:p>
          <a:p>
            <a:endParaRPr lang="en-GB" i="1" dirty="0"/>
          </a:p>
          <a:p>
            <a:r>
              <a:rPr lang="en-US" altLang="en-US" dirty="0"/>
              <a:t>If at least </a:t>
            </a:r>
            <a:r>
              <a:rPr lang="en-US" altLang="en-US" b="1" dirty="0"/>
              <a:t>40%</a:t>
            </a:r>
            <a:r>
              <a:rPr lang="en-US" altLang="en-US" dirty="0"/>
              <a:t> of the total amount of the bid comes from a poorly balanced MS, then the </a:t>
            </a:r>
            <a:r>
              <a:rPr lang="en-US" altLang="en-US" b="1" dirty="0"/>
              <a:t>whole bid </a:t>
            </a:r>
            <a:r>
              <a:rPr lang="en-US" altLang="en-US" dirty="0"/>
              <a:t>will be treated as that from a bidder in a poorly balanced MS.</a:t>
            </a:r>
            <a:endParaRPr lang="en-GB" altLang="en-US" dirty="0"/>
          </a:p>
          <a:p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559BFB-F462-8249-BE33-B048A00BD624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EC1D4A1-094F-7048-9947-5F0240825F5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856995E-6092-914B-A672-23DD3F61CF9E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FFB7640-85C7-0A4C-8759-4FD91232A24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8913744-0268-7E47-9DF0-F9699C400C3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C1DFD66-1E97-C74D-9C3A-5568398898BE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C4276B9-8205-8F41-9C24-088DD32E4FF8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3089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9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07318-EF38-5A4E-919B-49000D7AE5B6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A56DEF-4CFF-CA4E-88EA-D9D3BC7BFBD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288E2-D5F8-AC40-8C7F-C23722B3A9E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08538402-900E-7542-B60E-882DFF4742F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Larme 14">
            <a:extLst>
              <a:ext uri="{FF2B5EF4-FFF2-40B4-BE49-F238E27FC236}">
                <a16:creationId xmlns:a16="http://schemas.microsoft.com/office/drawing/2014/main" id="{DF2E70E2-EE82-8A47-8D06-AC7B69A5192C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1">
              <a:alpha val="66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Larme 15">
            <a:extLst>
              <a:ext uri="{FF2B5EF4-FFF2-40B4-BE49-F238E27FC236}">
                <a16:creationId xmlns:a16="http://schemas.microsoft.com/office/drawing/2014/main" id="{BDBEC3D0-9A97-FE42-A4FC-8CC4935BBEC2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13">
            <a:extLst>
              <a:ext uri="{FF2B5EF4-FFF2-40B4-BE49-F238E27FC236}">
                <a16:creationId xmlns:a16="http://schemas.microsoft.com/office/drawing/2014/main" id="{CFA80AB9-E22C-4B4D-B4F5-75AF269452D3}"/>
              </a:ext>
            </a:extLst>
          </p:cNvPr>
          <p:cNvSpPr txBox="1"/>
          <p:nvPr/>
        </p:nvSpPr>
        <p:spPr>
          <a:xfrm>
            <a:off x="162040" y="2811087"/>
            <a:ext cx="401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INTRODUCTION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A58C199-A839-2B42-BFF2-569E83F9044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F7CABDA-6FB6-1E43-BC62-2E36625811D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005FFE0-ED02-5C4A-9323-7581E8BADC3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EB5A349-2DD8-9A4C-A31B-BAE05A83768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4903B16-45AF-5B4B-851D-6590ED7EFBC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99D30DA-B928-7445-9B80-D4D5E6AC6FA5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143E83B-C7BD-F744-B2CB-6523D720A74F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6487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9FD7D-3E54-374D-862A-BA884939E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6" y="383646"/>
            <a:ext cx="11376024" cy="1065742"/>
          </a:xfrm>
        </p:spPr>
        <p:txBody>
          <a:bodyPr/>
          <a:lstStyle/>
          <a:p>
            <a:r>
              <a:rPr lang="en-US" dirty="0">
                <a:solidFill>
                  <a:schemeClr val="accent1"/>
                </a:solidFill>
                <a:cs typeface="Calibri" panose="020F0502020204030204" pitchFamily="34" charset="0"/>
              </a:rPr>
              <a:t>Alignment rule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303D6-1931-BB49-8BE7-FC18BE7E099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56402-A1DA-754C-863B-CCB35F0EBC2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32B07-E895-A846-90AF-5BD7AEDC38A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F3E4049E-1CEF-DB48-9262-A22E50FAF757}"/>
              </a:ext>
            </a:extLst>
          </p:cNvPr>
          <p:cNvGrpSpPr/>
          <p:nvPr/>
        </p:nvGrpSpPr>
        <p:grpSpPr>
          <a:xfrm>
            <a:off x="4259263" y="1954954"/>
            <a:ext cx="7529537" cy="1188000"/>
            <a:chOff x="4254476" y="1673387"/>
            <a:chExt cx="7529537" cy="1188000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1883A14-4496-5947-BFB6-F81E1169B5A1}"/>
                </a:ext>
              </a:extLst>
            </p:cNvPr>
            <p:cNvSpPr/>
            <p:nvPr/>
          </p:nvSpPr>
          <p:spPr>
            <a:xfrm>
              <a:off x="4254476" y="1673387"/>
              <a:ext cx="7529537" cy="118800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EAB1B18-4A6D-D447-9D77-4076D0D3EBC0}"/>
                </a:ext>
              </a:extLst>
            </p:cNvPr>
            <p:cNvSpPr/>
            <p:nvPr/>
          </p:nvSpPr>
          <p:spPr>
            <a:xfrm>
              <a:off x="4530749" y="1909913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A810F3D-2DAF-F343-B605-CF0984068105}"/>
                </a:ext>
              </a:extLst>
            </p:cNvPr>
            <p:cNvSpPr txBox="1"/>
            <p:nvPr/>
          </p:nvSpPr>
          <p:spPr>
            <a:xfrm>
              <a:off x="4705164" y="2012687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1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7FA33441-3835-034B-9248-0D3ADB80E0F4}"/>
                </a:ext>
              </a:extLst>
            </p:cNvPr>
            <p:cNvSpPr txBox="1"/>
            <p:nvPr/>
          </p:nvSpPr>
          <p:spPr>
            <a:xfrm>
              <a:off x="6254750" y="1989107"/>
              <a:ext cx="5434487" cy="707886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 marL="342900" indent="-342900">
                <a:spcBef>
                  <a:spcPct val="0"/>
                </a:spcBef>
                <a:buClrTx/>
                <a:buSzTx/>
                <a:defRPr/>
              </a:pPr>
              <a:r>
                <a:rPr lang="en-US" altLang="en-US" sz="2000" b="1" dirty="0">
                  <a:ea typeface="Calibri" panose="020F0502020204030204" pitchFamily="34" charset="0"/>
                  <a:cs typeface="Calibri" panose="020F0502020204030204" pitchFamily="34" charset="0"/>
                </a:rPr>
                <a:t>Contracts awarded on the lowest</a:t>
              </a:r>
            </a:p>
            <a:p>
              <a:pPr marL="342900" indent="-342900">
                <a:spcBef>
                  <a:spcPct val="0"/>
                </a:spcBef>
                <a:buClrTx/>
                <a:buSzTx/>
                <a:defRPr/>
              </a:pPr>
              <a:r>
                <a:rPr lang="en-US" altLang="en-US" sz="2000" b="1" dirty="0">
                  <a:ea typeface="Calibri" panose="020F0502020204030204" pitchFamily="34" charset="0"/>
                  <a:cs typeface="Calibri" panose="020F0502020204030204" pitchFamily="34" charset="0"/>
                </a:rPr>
                <a:t>compliant basis (mainly supply contracts) 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CE3F8A3-81F0-D04E-9BF8-45ECEE3B320F}"/>
              </a:ext>
            </a:extLst>
          </p:cNvPr>
          <p:cNvGrpSpPr/>
          <p:nvPr/>
        </p:nvGrpSpPr>
        <p:grpSpPr>
          <a:xfrm>
            <a:off x="4259263" y="3276119"/>
            <a:ext cx="7694525" cy="1189294"/>
            <a:chOff x="4254476" y="3260329"/>
            <a:chExt cx="7694525" cy="118929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6A76111-A9D9-0C46-970E-87203F46212F}"/>
                </a:ext>
              </a:extLst>
            </p:cNvPr>
            <p:cNvSpPr/>
            <p:nvPr/>
          </p:nvSpPr>
          <p:spPr>
            <a:xfrm>
              <a:off x="4254476" y="3260329"/>
              <a:ext cx="7529537" cy="118929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2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D3F9231D-FB7C-A840-A0F9-1BFE9B42F10B}"/>
                </a:ext>
              </a:extLst>
            </p:cNvPr>
            <p:cNvSpPr/>
            <p:nvPr/>
          </p:nvSpPr>
          <p:spPr>
            <a:xfrm>
              <a:off x="4530749" y="3484329"/>
              <a:ext cx="728769" cy="7287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26E0B8AC-A2CA-3943-9388-5E6C4889B69A}"/>
                </a:ext>
              </a:extLst>
            </p:cNvPr>
            <p:cNvSpPr txBox="1"/>
            <p:nvPr/>
          </p:nvSpPr>
          <p:spPr>
            <a:xfrm>
              <a:off x="4714591" y="3590959"/>
              <a:ext cx="38504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b="1" dirty="0">
                  <a:solidFill>
                    <a:schemeClr val="bg1"/>
                  </a:solidFill>
                </a:rPr>
                <a:t>2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746506D-5069-6F42-8185-7D1930A38F55}"/>
                </a:ext>
              </a:extLst>
            </p:cNvPr>
            <p:cNvSpPr txBox="1"/>
            <p:nvPr/>
          </p:nvSpPr>
          <p:spPr>
            <a:xfrm>
              <a:off x="6167438" y="3514758"/>
              <a:ext cx="5781563" cy="707886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 marL="342900" indent="-342900">
                <a:spcBef>
                  <a:spcPct val="0"/>
                </a:spcBef>
                <a:buClrTx/>
                <a:buSzTx/>
                <a:defRPr/>
              </a:pPr>
              <a:r>
                <a:rPr lang="en-US" altLang="en-US" sz="2000" b="1" dirty="0">
                  <a:ea typeface="Calibri" panose="020F0502020204030204" pitchFamily="34" charset="0"/>
                  <a:cs typeface="Calibri" panose="020F0502020204030204" pitchFamily="34" charset="0"/>
                </a:rPr>
                <a:t>With a total amount exceeding </a:t>
              </a:r>
            </a:p>
            <a:p>
              <a:pPr marL="342900" indent="-342900">
                <a:spcBef>
                  <a:spcPct val="0"/>
                </a:spcBef>
                <a:buClrTx/>
                <a:buSzTx/>
                <a:defRPr/>
              </a:pPr>
              <a:r>
                <a:rPr lang="en-US" altLang="en-US" sz="2000" b="1" dirty="0">
                  <a:ea typeface="Calibri" panose="020F0502020204030204" pitchFamily="34" charset="0"/>
                  <a:cs typeface="Calibri" panose="020F0502020204030204" pitchFamily="34" charset="0"/>
                </a:rPr>
                <a:t>100’000 CHF.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9A0753F-4BDD-1B47-B547-FAB185419AC1}"/>
              </a:ext>
            </a:extLst>
          </p:cNvPr>
          <p:cNvGrpSpPr/>
          <p:nvPr/>
        </p:nvGrpSpPr>
        <p:grpSpPr>
          <a:xfrm>
            <a:off x="412775" y="4628559"/>
            <a:ext cx="11779225" cy="1478071"/>
            <a:chOff x="412775" y="4793449"/>
            <a:chExt cx="11779225" cy="1478071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EF8B4C1-85BB-DB48-B37A-D530B4A53550}"/>
                </a:ext>
              </a:extLst>
            </p:cNvPr>
            <p:cNvSpPr/>
            <p:nvPr/>
          </p:nvSpPr>
          <p:spPr>
            <a:xfrm>
              <a:off x="412775" y="4793449"/>
              <a:ext cx="11371237" cy="146029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sx="1000" sy="1000" algn="c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7F52A6C5-40E6-B143-8301-650EB00C136A}"/>
                </a:ext>
              </a:extLst>
            </p:cNvPr>
            <p:cNvGrpSpPr/>
            <p:nvPr/>
          </p:nvGrpSpPr>
          <p:grpSpPr>
            <a:xfrm>
              <a:off x="842522" y="4948081"/>
              <a:ext cx="11349478" cy="1323439"/>
              <a:chOff x="842522" y="4948081"/>
              <a:chExt cx="11349478" cy="1323439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CEA1F95-E214-A74E-9489-49EB47E2F480}"/>
                  </a:ext>
                </a:extLst>
              </p:cNvPr>
              <p:cNvSpPr txBox="1"/>
              <p:nvPr/>
            </p:nvSpPr>
            <p:spPr>
              <a:xfrm>
                <a:off x="4283220" y="4948081"/>
                <a:ext cx="7908780" cy="1323439"/>
              </a:xfrm>
              <a:prstGeom prst="rect">
                <a:avLst/>
              </a:prstGeom>
              <a:noFill/>
            </p:spPr>
            <p:txBody>
              <a:bodyPr wrap="square" lIns="0" rtlCol="0" anchor="ctr" anchorCtr="0">
                <a:spAutoFit/>
              </a:bodyPr>
              <a:lstStyle/>
              <a:p>
                <a:pPr>
                  <a:defRPr/>
                </a:pPr>
                <a:r>
                  <a:rPr lang="en-US" altLang="en-US" sz="2000" b="1" dirty="0">
                    <a:solidFill>
                      <a:schemeClr val="bg1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Under certain conditions as defined in CERN Procurement Rules, a bidder offering goods originating* in poorly balanced Member States is allowed to align his price to that of the </a:t>
                </a:r>
              </a:p>
              <a:p>
                <a:pPr>
                  <a:defRPr/>
                </a:pPr>
                <a:r>
                  <a:rPr lang="en-US" altLang="en-US" sz="2000" b="1" dirty="0">
                    <a:solidFill>
                      <a:schemeClr val="bg1"/>
                    </a:solidFill>
                    <a:ea typeface="Calibri" panose="020F0502020204030204" pitchFamily="34" charset="0"/>
                    <a:cs typeface="Times New Roman" panose="02020603050405020304" pitchFamily="18" charset="0"/>
                  </a:rPr>
                  <a:t>lowest bidder and thereby be awarded the contract.</a:t>
                </a:r>
              </a:p>
            </p:txBody>
          </p:sp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E7AF73BD-C073-2741-A9A5-86BC5524C866}"/>
                  </a:ext>
                </a:extLst>
              </p:cNvPr>
              <p:cNvSpPr txBox="1"/>
              <p:nvPr/>
            </p:nvSpPr>
            <p:spPr>
              <a:xfrm>
                <a:off x="842522" y="5332801"/>
                <a:ext cx="277148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bg1"/>
                    </a:solidFill>
                  </a:rPr>
                  <a:t>RULE</a:t>
                </a:r>
              </a:p>
            </p:txBody>
          </p:sp>
        </p:grp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3BB6E91A-222D-F84D-BEE8-AFB2556AA3C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7479" y="-1378068"/>
            <a:ext cx="2658359" cy="11909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6EB6370-D513-5C4D-8BD0-29A6C4A5FD65}"/>
              </a:ext>
            </a:extLst>
          </p:cNvPr>
          <p:cNvSpPr txBox="1"/>
          <p:nvPr/>
        </p:nvSpPr>
        <p:spPr>
          <a:xfrm>
            <a:off x="6066020" y="6061079"/>
            <a:ext cx="6252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altLang="en-US" sz="900" dirty="0"/>
              <a:t>* At least 60% for </a:t>
            </a:r>
            <a:r>
              <a:rPr lang="fr-CH" altLang="en-US" sz="900" dirty="0" err="1"/>
              <a:t>supply</a:t>
            </a:r>
            <a:r>
              <a:rPr lang="fr-CH" altLang="en-US" sz="900" dirty="0"/>
              <a:t> </a:t>
            </a:r>
            <a:r>
              <a:rPr lang="fr-CH" altLang="en-US" sz="900" dirty="0" err="1"/>
              <a:t>contracts</a:t>
            </a:r>
            <a:r>
              <a:rPr lang="fr-CH" altLang="en-US" sz="900" dirty="0"/>
              <a:t> or; at least 40% for service </a:t>
            </a:r>
            <a:r>
              <a:rPr lang="fr-CH" altLang="en-US" sz="900" dirty="0" err="1"/>
              <a:t>contracts</a:t>
            </a:r>
            <a:r>
              <a:rPr lang="fr-CH" altLang="en-US" sz="900" dirty="0"/>
              <a:t> </a:t>
            </a:r>
            <a:r>
              <a:rPr lang="fr-CH" altLang="en-US" sz="900" dirty="0" err="1"/>
              <a:t>awarded</a:t>
            </a:r>
            <a:r>
              <a:rPr lang="fr-CH" altLang="en-US" sz="900" dirty="0"/>
              <a:t> on the </a:t>
            </a:r>
            <a:r>
              <a:rPr lang="fr-CH" altLang="en-US" sz="900" dirty="0" err="1"/>
              <a:t>lowest</a:t>
            </a:r>
            <a:r>
              <a:rPr lang="fr-CH" altLang="en-US" sz="900" dirty="0"/>
              <a:t> </a:t>
            </a:r>
            <a:r>
              <a:rPr lang="fr-CH" altLang="en-US" sz="900" dirty="0" err="1"/>
              <a:t>compliant</a:t>
            </a:r>
            <a:r>
              <a:rPr lang="fr-CH" altLang="en-US" sz="900" dirty="0"/>
              <a:t> basis.</a:t>
            </a:r>
            <a:endParaRPr lang="en-GB" altLang="en-US" sz="900" dirty="0"/>
          </a:p>
          <a:p>
            <a:endParaRPr lang="en-US" sz="9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C87996-8B9D-7F42-9987-1141D2216B0B}"/>
              </a:ext>
            </a:extLst>
          </p:cNvPr>
          <p:cNvSpPr txBox="1"/>
          <p:nvPr/>
        </p:nvSpPr>
        <p:spPr>
          <a:xfrm>
            <a:off x="4184366" y="1469526"/>
            <a:ext cx="4481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400" b="1" dirty="0">
                <a:ea typeface="Calibri" panose="020F0502020204030204" pitchFamily="34" charset="0"/>
                <a:cs typeface="Calibri" panose="020F0502020204030204" pitchFamily="34" charset="0"/>
              </a:rPr>
              <a:t>Applicable for:</a:t>
            </a:r>
          </a:p>
          <a:p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E1DF5BB-7838-8D4F-B45A-DADF115BC7BD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F1AD11-9CE6-B54A-8CF5-1B493A48C29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78B0BD1C-A2E5-F842-BF1F-9690FC1D1DC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16927CB-F196-5D48-B46E-0C56AB7653B9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FE38B44-0580-E040-BA7A-9761174D843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0DFB28CB-DD48-5D4B-AF2F-21C3E7B5E409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DC9CCC8A-0F20-9141-BF8E-88DF9CF2029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46614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BD5EE3C-2AC5-CF43-863F-B830583C6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>
                <a:cs typeface="Calibri" panose="020F0502020204030204" pitchFamily="34" charset="0"/>
              </a:rPr>
              <a:t>Industrial return coefficient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A42E45-B7B8-4746-BBB3-9174EC63D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60652-B28C-B843-82BD-61E8C4F5B9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1CA5C4-BC4F-AA48-A21B-068EE5F2D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13" name="그룹 3">
            <a:extLst>
              <a:ext uri="{FF2B5EF4-FFF2-40B4-BE49-F238E27FC236}">
                <a16:creationId xmlns:a16="http://schemas.microsoft.com/office/drawing/2014/main" id="{75D88EFF-7616-574C-803F-4B6675EEFAB6}"/>
              </a:ext>
            </a:extLst>
          </p:cNvPr>
          <p:cNvGrpSpPr/>
          <p:nvPr/>
        </p:nvGrpSpPr>
        <p:grpSpPr>
          <a:xfrm>
            <a:off x="4778257" y="3131477"/>
            <a:ext cx="2722562" cy="1633538"/>
            <a:chOff x="8205788" y="2984500"/>
            <a:chExt cx="2722562" cy="1633538"/>
          </a:xfrm>
          <a:solidFill>
            <a:schemeClr val="accent2">
              <a:lumMod val="75000"/>
            </a:schemeClr>
          </a:solidFill>
          <a:effectLst/>
        </p:grpSpPr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9E20798B-AAEF-A24A-9977-8C6C84012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3321050"/>
              <a:ext cx="2582862" cy="1296988"/>
            </a:xfrm>
            <a:custGeom>
              <a:avLst/>
              <a:gdLst>
                <a:gd name="T0" fmla="*/ 220 w 440"/>
                <a:gd name="T1" fmla="*/ 166 h 220"/>
                <a:gd name="T2" fmla="*/ 54 w 440"/>
                <a:gd name="T3" fmla="*/ 0 h 220"/>
                <a:gd name="T4" fmla="*/ 0 w 440"/>
                <a:gd name="T5" fmla="*/ 0 h 220"/>
                <a:gd name="T6" fmla="*/ 220 w 440"/>
                <a:gd name="T7" fmla="*/ 220 h 220"/>
                <a:gd name="T8" fmla="*/ 440 w 440"/>
                <a:gd name="T9" fmla="*/ 0 h 220"/>
                <a:gd name="T10" fmla="*/ 386 w 440"/>
                <a:gd name="T11" fmla="*/ 0 h 220"/>
                <a:gd name="T12" fmla="*/ 220 w 440"/>
                <a:gd name="T13" fmla="*/ 166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20">
                  <a:moveTo>
                    <a:pt x="220" y="166"/>
                  </a:moveTo>
                  <a:cubicBezTo>
                    <a:pt x="128" y="166"/>
                    <a:pt x="54" y="92"/>
                    <a:pt x="5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98" y="220"/>
                    <a:pt x="220" y="220"/>
                  </a:cubicBezTo>
                  <a:cubicBezTo>
                    <a:pt x="341" y="220"/>
                    <a:pt x="440" y="122"/>
                    <a:pt x="440" y="0"/>
                  </a:cubicBezTo>
                  <a:cubicBezTo>
                    <a:pt x="386" y="0"/>
                    <a:pt x="386" y="0"/>
                    <a:pt x="386" y="0"/>
                  </a:cubicBezTo>
                  <a:cubicBezTo>
                    <a:pt x="386" y="92"/>
                    <a:pt x="311" y="166"/>
                    <a:pt x="220" y="166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latinLnBrk="1" hangingPunct="1"/>
              <a:endParaRPr lang="en-US" altLang="en-US" b="1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6" name="Isosceles Triangle 46">
              <a:extLst>
                <a:ext uri="{FF2B5EF4-FFF2-40B4-BE49-F238E27FC236}">
                  <a16:creationId xmlns:a16="http://schemas.microsoft.com/office/drawing/2014/main" id="{31ED7491-A4DC-AE42-A36E-5E0705D6C40E}"/>
                </a:ext>
              </a:extLst>
            </p:cNvPr>
            <p:cNvSpPr/>
            <p:nvPr/>
          </p:nvSpPr>
          <p:spPr>
            <a:xfrm>
              <a:off x="10331450" y="2984500"/>
              <a:ext cx="596900" cy="33655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grpSp>
        <p:nvGrpSpPr>
          <p:cNvPr id="8" name="그룹 2">
            <a:extLst>
              <a:ext uri="{FF2B5EF4-FFF2-40B4-BE49-F238E27FC236}">
                <a16:creationId xmlns:a16="http://schemas.microsoft.com/office/drawing/2014/main" id="{13483F8F-7885-0340-89F8-80623795D04C}"/>
              </a:ext>
            </a:extLst>
          </p:cNvPr>
          <p:cNvGrpSpPr/>
          <p:nvPr/>
        </p:nvGrpSpPr>
        <p:grpSpPr>
          <a:xfrm>
            <a:off x="4640145" y="2167618"/>
            <a:ext cx="2722562" cy="1633537"/>
            <a:chOff x="1268413" y="2024063"/>
            <a:chExt cx="2722562" cy="1633537"/>
          </a:xfrm>
          <a:solidFill>
            <a:srgbClr val="61C4D3"/>
          </a:solidFill>
          <a:effectLst/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BA85441-3801-7946-A7C6-4C51B1D5E4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06525" y="2024063"/>
              <a:ext cx="2584450" cy="1296987"/>
            </a:xfrm>
            <a:custGeom>
              <a:avLst/>
              <a:gdLst>
                <a:gd name="T0" fmla="*/ 220 w 440"/>
                <a:gd name="T1" fmla="*/ 0 h 220"/>
                <a:gd name="T2" fmla="*/ 0 w 440"/>
                <a:gd name="T3" fmla="*/ 220 h 220"/>
                <a:gd name="T4" fmla="*/ 54 w 440"/>
                <a:gd name="T5" fmla="*/ 220 h 220"/>
                <a:gd name="T6" fmla="*/ 220 w 440"/>
                <a:gd name="T7" fmla="*/ 54 h 220"/>
                <a:gd name="T8" fmla="*/ 386 w 440"/>
                <a:gd name="T9" fmla="*/ 220 h 220"/>
                <a:gd name="T10" fmla="*/ 440 w 440"/>
                <a:gd name="T11" fmla="*/ 220 h 220"/>
                <a:gd name="T12" fmla="*/ 220 w 440"/>
                <a:gd name="T13" fmla="*/ 0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0" h="220">
                  <a:moveTo>
                    <a:pt x="220" y="0"/>
                  </a:moveTo>
                  <a:cubicBezTo>
                    <a:pt x="98" y="0"/>
                    <a:pt x="0" y="99"/>
                    <a:pt x="0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4" y="129"/>
                    <a:pt x="128" y="54"/>
                    <a:pt x="220" y="54"/>
                  </a:cubicBezTo>
                  <a:cubicBezTo>
                    <a:pt x="311" y="54"/>
                    <a:pt x="386" y="129"/>
                    <a:pt x="386" y="220"/>
                  </a:cubicBezTo>
                  <a:cubicBezTo>
                    <a:pt x="440" y="220"/>
                    <a:pt x="440" y="220"/>
                    <a:pt x="440" y="220"/>
                  </a:cubicBezTo>
                  <a:cubicBezTo>
                    <a:pt x="440" y="99"/>
                    <a:pt x="341" y="0"/>
                    <a:pt x="220" y="0"/>
                  </a:cubicBezTo>
                  <a:close/>
                </a:path>
              </a:pathLst>
            </a:custGeom>
            <a:grpFill/>
            <a:ln w="3175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b="1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  <p:sp>
          <p:nvSpPr>
            <p:cNvPr id="11" name="Isosceles Triangle 45">
              <a:extLst>
                <a:ext uri="{FF2B5EF4-FFF2-40B4-BE49-F238E27FC236}">
                  <a16:creationId xmlns:a16="http://schemas.microsoft.com/office/drawing/2014/main" id="{4DCB6957-AFE8-1A41-BDB0-FC72E6B3BE74}"/>
                </a:ext>
              </a:extLst>
            </p:cNvPr>
            <p:cNvSpPr/>
            <p:nvPr/>
          </p:nvSpPr>
          <p:spPr>
            <a:xfrm rot="10800000">
              <a:off x="1268413" y="3321050"/>
              <a:ext cx="595312" cy="336550"/>
            </a:xfrm>
            <a:prstGeom prst="triangle">
              <a:avLst/>
            </a:prstGeom>
            <a:grpFill/>
            <a:ln w="25400" cap="flat" cmpd="sng" algn="ctr">
              <a:noFill/>
              <a:prstDash val="solid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5pPr>
              <a:lvl6pPr marL="25146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6pPr>
              <a:lvl7pPr marL="29718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7pPr>
              <a:lvl8pPr marL="34290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8pPr>
              <a:lvl9pPr marL="3886200" indent="-228600" defTabSz="1217613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Roboto Condensed Light" panose="02000000000000000000" pitchFamily="2" charset="0"/>
                  <a:ea typeface="Roboto Condensed Light" panose="02000000000000000000" pitchFamily="2" charset="0"/>
                  <a:cs typeface="Roboto Condensed Light" panose="02000000000000000000" pitchFamily="2" charset="0"/>
                </a:defRPr>
              </a:lvl9pPr>
            </a:lstStyle>
            <a:p>
              <a:pPr algn="ctr" eaLnBrk="1" latinLnBrk="1" hangingPunct="1"/>
              <a:endParaRPr lang="en-US" altLang="en-US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</a:endParaRPr>
            </a:p>
          </p:txBody>
        </p:sp>
      </p:grpSp>
      <p:sp>
        <p:nvSpPr>
          <p:cNvPr id="24" name="Triangle 23">
            <a:extLst>
              <a:ext uri="{FF2B5EF4-FFF2-40B4-BE49-F238E27FC236}">
                <a16:creationId xmlns:a16="http://schemas.microsoft.com/office/drawing/2014/main" id="{F496A4FA-EB94-0045-AD7F-65CDEBE08209}"/>
              </a:ext>
            </a:extLst>
          </p:cNvPr>
          <p:cNvSpPr/>
          <p:nvPr/>
        </p:nvSpPr>
        <p:spPr>
          <a:xfrm>
            <a:off x="6902332" y="3089594"/>
            <a:ext cx="596900" cy="375235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9E4ADE2-B856-924E-A223-C27C7F2FDFDC}"/>
              </a:ext>
            </a:extLst>
          </p:cNvPr>
          <p:cNvGrpSpPr/>
          <p:nvPr/>
        </p:nvGrpSpPr>
        <p:grpSpPr>
          <a:xfrm>
            <a:off x="8075613" y="1951159"/>
            <a:ext cx="4209151" cy="3326492"/>
            <a:chOff x="8075613" y="1951159"/>
            <a:chExt cx="4209151" cy="3326492"/>
          </a:xfrm>
        </p:grpSpPr>
        <p:sp>
          <p:nvSpPr>
            <p:cNvPr id="28" name="Freeform 8">
              <a:extLst>
                <a:ext uri="{FF2B5EF4-FFF2-40B4-BE49-F238E27FC236}">
                  <a16:creationId xmlns:a16="http://schemas.microsoft.com/office/drawing/2014/main" id="{742512CF-621B-214D-A161-5427A782E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5417" y="3826472"/>
              <a:ext cx="2422546" cy="1451179"/>
            </a:xfrm>
            <a:custGeom>
              <a:avLst/>
              <a:gdLst>
                <a:gd name="T0" fmla="*/ 414 w 697"/>
                <a:gd name="T1" fmla="*/ 74 h 552"/>
                <a:gd name="T2" fmla="*/ 342 w 697"/>
                <a:gd name="T3" fmla="*/ 0 h 552"/>
                <a:gd name="T4" fmla="*/ 273 w 697"/>
                <a:gd name="T5" fmla="*/ 74 h 552"/>
                <a:gd name="T6" fmla="*/ 0 w 697"/>
                <a:gd name="T7" fmla="*/ 74 h 552"/>
                <a:gd name="T8" fmla="*/ 0 w 697"/>
                <a:gd name="T9" fmla="*/ 552 h 552"/>
                <a:gd name="T10" fmla="*/ 697 w 697"/>
                <a:gd name="T11" fmla="*/ 552 h 552"/>
                <a:gd name="T12" fmla="*/ 697 w 697"/>
                <a:gd name="T13" fmla="*/ 74 h 552"/>
                <a:gd name="T14" fmla="*/ 414 w 697"/>
                <a:gd name="T15" fmla="*/ 74 h 552"/>
                <a:gd name="connsiteX0" fmla="*/ 5940 w 10000"/>
                <a:gd name="connsiteY0" fmla="*/ 1341 h 11866"/>
                <a:gd name="connsiteX1" fmla="*/ 4907 w 10000"/>
                <a:gd name="connsiteY1" fmla="*/ 0 h 11866"/>
                <a:gd name="connsiteX2" fmla="*/ 3917 w 10000"/>
                <a:gd name="connsiteY2" fmla="*/ 1341 h 11866"/>
                <a:gd name="connsiteX3" fmla="*/ 0 w 10000"/>
                <a:gd name="connsiteY3" fmla="*/ 1341 h 11866"/>
                <a:gd name="connsiteX4" fmla="*/ 0 w 10000"/>
                <a:gd name="connsiteY4" fmla="*/ 11866 h 11866"/>
                <a:gd name="connsiteX5" fmla="*/ 10000 w 10000"/>
                <a:gd name="connsiteY5" fmla="*/ 10000 h 11866"/>
                <a:gd name="connsiteX6" fmla="*/ 10000 w 10000"/>
                <a:gd name="connsiteY6" fmla="*/ 1341 h 11866"/>
                <a:gd name="connsiteX7" fmla="*/ 5940 w 10000"/>
                <a:gd name="connsiteY7" fmla="*/ 1341 h 11866"/>
                <a:gd name="connsiteX0" fmla="*/ 5940 w 10028"/>
                <a:gd name="connsiteY0" fmla="*/ 1341 h 11866"/>
                <a:gd name="connsiteX1" fmla="*/ 4907 w 10028"/>
                <a:gd name="connsiteY1" fmla="*/ 0 h 11866"/>
                <a:gd name="connsiteX2" fmla="*/ 3917 w 10028"/>
                <a:gd name="connsiteY2" fmla="*/ 1341 h 11866"/>
                <a:gd name="connsiteX3" fmla="*/ 0 w 10028"/>
                <a:gd name="connsiteY3" fmla="*/ 1341 h 11866"/>
                <a:gd name="connsiteX4" fmla="*/ 0 w 10028"/>
                <a:gd name="connsiteY4" fmla="*/ 11866 h 11866"/>
                <a:gd name="connsiteX5" fmla="*/ 10028 w 10028"/>
                <a:gd name="connsiteY5" fmla="*/ 11814 h 11866"/>
                <a:gd name="connsiteX6" fmla="*/ 10000 w 10028"/>
                <a:gd name="connsiteY6" fmla="*/ 1341 h 11866"/>
                <a:gd name="connsiteX7" fmla="*/ 5940 w 10028"/>
                <a:gd name="connsiteY7" fmla="*/ 1341 h 11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028" h="11866">
                  <a:moveTo>
                    <a:pt x="5940" y="1341"/>
                  </a:moveTo>
                  <a:lnTo>
                    <a:pt x="4907" y="0"/>
                  </a:lnTo>
                  <a:lnTo>
                    <a:pt x="3917" y="1341"/>
                  </a:lnTo>
                  <a:lnTo>
                    <a:pt x="0" y="1341"/>
                  </a:lnTo>
                  <a:lnTo>
                    <a:pt x="0" y="11866"/>
                  </a:lnTo>
                  <a:lnTo>
                    <a:pt x="10028" y="11814"/>
                  </a:lnTo>
                  <a:cubicBezTo>
                    <a:pt x="10019" y="8323"/>
                    <a:pt x="10009" y="4832"/>
                    <a:pt x="10000" y="1341"/>
                  </a:cubicBezTo>
                  <a:lnTo>
                    <a:pt x="5940" y="134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2743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defRPr/>
              </a:pPr>
              <a:endParaRPr lang="en-US" altLang="fr-FR" sz="2400" dirty="0">
                <a:solidFill>
                  <a:srgbClr val="FFFFFF"/>
                </a:solidFill>
              </a:endParaRPr>
            </a:p>
            <a:p>
              <a:pPr algn="ctr">
                <a:defRPr/>
              </a:pPr>
              <a:r>
                <a:rPr lang="en-US" altLang="fr-FR" sz="2400" dirty="0">
                  <a:solidFill>
                    <a:srgbClr val="FFFFFF"/>
                  </a:solidFill>
                </a:rPr>
                <a:t>Status definition</a:t>
              </a:r>
              <a:endParaRPr lang="en-GB" altLang="fr-FR" sz="2400" dirty="0">
                <a:solidFill>
                  <a:srgbClr val="FFFFFF"/>
                </a:solidFill>
              </a:endParaRPr>
            </a:p>
          </p:txBody>
        </p:sp>
        <p:sp>
          <p:nvSpPr>
            <p:cNvPr id="31" name="Content Placeholder 1">
              <a:extLst>
                <a:ext uri="{FF2B5EF4-FFF2-40B4-BE49-F238E27FC236}">
                  <a16:creationId xmlns:a16="http://schemas.microsoft.com/office/drawing/2014/main" id="{491ADBF5-BB07-7749-9F42-0C4E8512B4A6}"/>
                </a:ext>
              </a:extLst>
            </p:cNvPr>
            <p:cNvSpPr txBox="1">
              <a:spLocks/>
            </p:cNvSpPr>
            <p:nvPr/>
          </p:nvSpPr>
          <p:spPr>
            <a:xfrm>
              <a:off x="8075613" y="1951159"/>
              <a:ext cx="4209151" cy="2582537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/>
                <a:buNone/>
                <a:tabLst/>
                <a:defRPr sz="2100" b="1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324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charset="0"/>
                <a:buChar char="•"/>
                <a:tabLst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648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7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972000" indent="-3240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charset="0"/>
                <a:buChar char="•"/>
                <a:tabLst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spcAft>
                  <a:spcPts val="600"/>
                </a:spcAft>
                <a:buClr>
                  <a:srgbClr val="284579"/>
                </a:buClr>
                <a:buSzPct val="125000"/>
              </a:pPr>
              <a:r>
                <a:rPr lang="en-US" altLang="en-US" sz="1800" b="0" dirty="0">
                  <a:solidFill>
                    <a:schemeClr val="tx1"/>
                  </a:solidFill>
                </a:rPr>
                <a:t>Over a 4-year period:</a:t>
              </a:r>
              <a:br>
                <a:rPr lang="en-US" altLang="en-US" sz="1800" b="0" dirty="0">
                  <a:solidFill>
                    <a:schemeClr val="tx1"/>
                  </a:solidFill>
                </a:rPr>
              </a:br>
              <a:r>
                <a:rPr lang="en-US" altLang="en-US" sz="1800" b="0" dirty="0">
                  <a:solidFill>
                    <a:schemeClr val="tx1"/>
                  </a:solidFill>
                </a:rPr>
                <a:t>Very poorly balanced :  </a:t>
              </a:r>
              <a: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  <a:t>&lt; 0.40</a:t>
              </a:r>
              <a:b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</a:br>
              <a:r>
                <a:rPr lang="en-US" altLang="en-US" sz="1800" b="0" dirty="0">
                  <a:solidFill>
                    <a:schemeClr val="tx1"/>
                  </a:solidFill>
                </a:rPr>
                <a:t>Poorly balanced (PB) :  </a:t>
              </a:r>
              <a: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  <a:t>0.40 ≥  x &lt; 1</a:t>
              </a:r>
              <a:b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</a:br>
              <a:r>
                <a:rPr lang="en-US" altLang="en-US" sz="1800" b="0" dirty="0">
                  <a:solidFill>
                    <a:schemeClr val="tx1"/>
                  </a:solidFill>
                  <a:sym typeface="Wingdings" pitchFamily="2" charset="2"/>
                </a:rPr>
                <a:t>Well balanced (WB):  ≥ 1 </a:t>
              </a:r>
            </a:p>
            <a:p>
              <a:pPr>
                <a:lnSpc>
                  <a:spcPct val="100000"/>
                </a:lnSpc>
              </a:pPr>
              <a:endParaRPr lang="en-US" sz="1800" b="0" dirty="0">
                <a:solidFill>
                  <a:schemeClr val="tx1"/>
                </a:solidFill>
              </a:endParaRPr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F858BC3-FB78-0144-8A0E-FB4E064DF0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880814"/>
            <a:ext cx="3708400" cy="2582537"/>
          </a:xfrm>
        </p:spPr>
        <p:txBody>
          <a:bodyPr/>
          <a:lstStyle/>
          <a:p>
            <a:pPr>
              <a:spcAft>
                <a:spcPts val="1000"/>
              </a:spcAft>
              <a:buClr>
                <a:srgbClr val="284579"/>
              </a:buClr>
              <a:buSzPct val="125000"/>
            </a:pPr>
            <a:r>
              <a:rPr lang="en-US" altLang="en-US" sz="1800" b="0" dirty="0">
                <a:solidFill>
                  <a:schemeClr val="tx1"/>
                </a:solidFill>
              </a:rPr>
              <a:t>For Supply contracts and for a </a:t>
            </a:r>
            <a:br>
              <a:rPr lang="en-US" altLang="en-US" sz="1800" b="0" dirty="0">
                <a:solidFill>
                  <a:schemeClr val="tx1"/>
                </a:solidFill>
              </a:rPr>
            </a:br>
            <a:r>
              <a:rPr lang="en-US" altLang="en-US" sz="1800" b="0" dirty="0">
                <a:solidFill>
                  <a:schemeClr val="tx1"/>
                </a:solidFill>
              </a:rPr>
              <a:t>12-month period starting on </a:t>
            </a:r>
            <a:br>
              <a:rPr lang="en-US" altLang="en-US" sz="1800" b="0" dirty="0">
                <a:solidFill>
                  <a:schemeClr val="tx1"/>
                </a:solidFill>
              </a:rPr>
            </a:br>
            <a:r>
              <a:rPr lang="en-US" altLang="en-US" sz="1800" b="0" dirty="0">
                <a:solidFill>
                  <a:schemeClr val="tx1"/>
                </a:solidFill>
              </a:rPr>
              <a:t>1</a:t>
            </a:r>
            <a:r>
              <a:rPr lang="en-US" altLang="en-US" sz="1800" b="0" baseline="30000" dirty="0">
                <a:solidFill>
                  <a:schemeClr val="tx1"/>
                </a:solidFill>
              </a:rPr>
              <a:t>st</a:t>
            </a:r>
            <a:r>
              <a:rPr lang="en-US" altLang="en-US" sz="1800" b="0" dirty="0">
                <a:solidFill>
                  <a:schemeClr val="tx1"/>
                </a:solidFill>
              </a:rPr>
              <a:t> March, defined as:</a:t>
            </a:r>
          </a:p>
          <a:p>
            <a:pPr algn="just">
              <a:spcAft>
                <a:spcPts val="1000"/>
              </a:spcAft>
              <a:buClr>
                <a:srgbClr val="284579"/>
              </a:buClr>
              <a:buSzPct val="125000"/>
            </a:pPr>
            <a:r>
              <a:rPr lang="en-US" altLang="en-US" sz="1800" b="0" i="1" dirty="0">
                <a:solidFill>
                  <a:schemeClr val="tx1"/>
                </a:solidFill>
              </a:rPr>
              <a:t>“</a:t>
            </a:r>
            <a:r>
              <a:rPr lang="en-GB" altLang="en-US" sz="1800" b="0" i="1" dirty="0">
                <a:solidFill>
                  <a:schemeClr val="tx1"/>
                </a:solidFill>
              </a:rPr>
              <a:t>The ratio between a Member State's percentage share of the value of all Supply contracts and that Member State's percentage contribution to the CERN Budget over the same period</a:t>
            </a:r>
            <a:r>
              <a:rPr lang="en-US" altLang="en-US" sz="1800" b="0" i="1" dirty="0">
                <a:solidFill>
                  <a:schemeClr val="tx1"/>
                </a:solidFill>
              </a:rPr>
              <a:t>”.</a:t>
            </a:r>
          </a:p>
          <a:p>
            <a:endParaRPr lang="en-US" sz="1800" b="0" dirty="0">
              <a:solidFill>
                <a:schemeClr val="tx1"/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B4BA460-599D-D04B-BDB1-93022C35229E}"/>
              </a:ext>
            </a:extLst>
          </p:cNvPr>
          <p:cNvGrpSpPr/>
          <p:nvPr/>
        </p:nvGrpSpPr>
        <p:grpSpPr>
          <a:xfrm>
            <a:off x="286686" y="1592263"/>
            <a:ext cx="5048639" cy="4608512"/>
            <a:chOff x="286686" y="1592263"/>
            <a:chExt cx="5048639" cy="4608512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071D609-4CB4-E645-AE5E-88EFDB652448}"/>
                </a:ext>
              </a:extLst>
            </p:cNvPr>
            <p:cNvGrpSpPr/>
            <p:nvPr/>
          </p:nvGrpSpPr>
          <p:grpSpPr>
            <a:xfrm>
              <a:off x="969636" y="1592263"/>
              <a:ext cx="2677295" cy="1172202"/>
              <a:chOff x="969636" y="1592263"/>
              <a:chExt cx="2677295" cy="1172202"/>
            </a:xfrm>
          </p:grpSpPr>
          <p:sp>
            <p:nvSpPr>
              <p:cNvPr id="30" name="Freeform 8">
                <a:extLst>
                  <a:ext uri="{FF2B5EF4-FFF2-40B4-BE49-F238E27FC236}">
                    <a16:creationId xmlns:a16="http://schemas.microsoft.com/office/drawing/2014/main" id="{40C48699-93EC-B947-A2BA-2973B63C7D95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969637" y="1592263"/>
                <a:ext cx="2677294" cy="1172202"/>
              </a:xfrm>
              <a:custGeom>
                <a:avLst/>
                <a:gdLst>
                  <a:gd name="T0" fmla="*/ 414 w 697"/>
                  <a:gd name="T1" fmla="*/ 74 h 552"/>
                  <a:gd name="T2" fmla="*/ 342 w 697"/>
                  <a:gd name="T3" fmla="*/ 0 h 552"/>
                  <a:gd name="T4" fmla="*/ 273 w 697"/>
                  <a:gd name="T5" fmla="*/ 74 h 552"/>
                  <a:gd name="T6" fmla="*/ 0 w 697"/>
                  <a:gd name="T7" fmla="*/ 74 h 552"/>
                  <a:gd name="T8" fmla="*/ 0 w 697"/>
                  <a:gd name="T9" fmla="*/ 552 h 552"/>
                  <a:gd name="T10" fmla="*/ 697 w 697"/>
                  <a:gd name="T11" fmla="*/ 552 h 552"/>
                  <a:gd name="T12" fmla="*/ 697 w 697"/>
                  <a:gd name="T13" fmla="*/ 74 h 552"/>
                  <a:gd name="T14" fmla="*/ 414 w 697"/>
                  <a:gd name="T15" fmla="*/ 74 h 552"/>
                  <a:gd name="connsiteX0" fmla="*/ 5940 w 10000"/>
                  <a:gd name="connsiteY0" fmla="*/ 1341 h 11866"/>
                  <a:gd name="connsiteX1" fmla="*/ 4907 w 10000"/>
                  <a:gd name="connsiteY1" fmla="*/ 0 h 11866"/>
                  <a:gd name="connsiteX2" fmla="*/ 3917 w 10000"/>
                  <a:gd name="connsiteY2" fmla="*/ 1341 h 11866"/>
                  <a:gd name="connsiteX3" fmla="*/ 0 w 10000"/>
                  <a:gd name="connsiteY3" fmla="*/ 1341 h 11866"/>
                  <a:gd name="connsiteX4" fmla="*/ 0 w 10000"/>
                  <a:gd name="connsiteY4" fmla="*/ 11866 h 11866"/>
                  <a:gd name="connsiteX5" fmla="*/ 10000 w 10000"/>
                  <a:gd name="connsiteY5" fmla="*/ 10000 h 11866"/>
                  <a:gd name="connsiteX6" fmla="*/ 10000 w 10000"/>
                  <a:gd name="connsiteY6" fmla="*/ 1341 h 11866"/>
                  <a:gd name="connsiteX7" fmla="*/ 5940 w 10000"/>
                  <a:gd name="connsiteY7" fmla="*/ 1341 h 11866"/>
                  <a:gd name="connsiteX0" fmla="*/ 5940 w 10028"/>
                  <a:gd name="connsiteY0" fmla="*/ 1341 h 11866"/>
                  <a:gd name="connsiteX1" fmla="*/ 4907 w 10028"/>
                  <a:gd name="connsiteY1" fmla="*/ 0 h 11866"/>
                  <a:gd name="connsiteX2" fmla="*/ 3917 w 10028"/>
                  <a:gd name="connsiteY2" fmla="*/ 1341 h 11866"/>
                  <a:gd name="connsiteX3" fmla="*/ 0 w 10028"/>
                  <a:gd name="connsiteY3" fmla="*/ 1341 h 11866"/>
                  <a:gd name="connsiteX4" fmla="*/ 0 w 10028"/>
                  <a:gd name="connsiteY4" fmla="*/ 11866 h 11866"/>
                  <a:gd name="connsiteX5" fmla="*/ 10028 w 10028"/>
                  <a:gd name="connsiteY5" fmla="*/ 11814 h 11866"/>
                  <a:gd name="connsiteX6" fmla="*/ 10000 w 10028"/>
                  <a:gd name="connsiteY6" fmla="*/ 1341 h 11866"/>
                  <a:gd name="connsiteX7" fmla="*/ 5940 w 10028"/>
                  <a:gd name="connsiteY7" fmla="*/ 1341 h 11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028" h="11866">
                    <a:moveTo>
                      <a:pt x="5940" y="1341"/>
                    </a:moveTo>
                    <a:lnTo>
                      <a:pt x="4907" y="0"/>
                    </a:lnTo>
                    <a:lnTo>
                      <a:pt x="3917" y="1341"/>
                    </a:lnTo>
                    <a:lnTo>
                      <a:pt x="0" y="1341"/>
                    </a:lnTo>
                    <a:lnTo>
                      <a:pt x="0" y="11866"/>
                    </a:lnTo>
                    <a:lnTo>
                      <a:pt x="10028" y="11814"/>
                    </a:lnTo>
                    <a:cubicBezTo>
                      <a:pt x="10019" y="8323"/>
                      <a:pt x="10009" y="4832"/>
                      <a:pt x="10000" y="1341"/>
                    </a:cubicBezTo>
                    <a:lnTo>
                      <a:pt x="5940" y="134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1440" tIns="2743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dirty="0">
                  <a:solidFill>
                    <a:srgbClr val="FFFFFF"/>
                  </a:solidFill>
                  <a:latin typeface="Source Sans Pro" charset="0"/>
                </a:endParaRPr>
              </a:p>
            </p:txBody>
          </p:sp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3CD187FD-275C-7347-A059-66760E723D67}"/>
                  </a:ext>
                </a:extLst>
              </p:cNvPr>
              <p:cNvSpPr/>
              <p:nvPr/>
            </p:nvSpPr>
            <p:spPr>
              <a:xfrm>
                <a:off x="969636" y="1736183"/>
                <a:ext cx="2677295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fr-FR" sz="2400" dirty="0">
                    <a:solidFill>
                      <a:srgbClr val="FFFFFF"/>
                    </a:solidFill>
                  </a:rPr>
                  <a:t>Industrial return</a:t>
                </a:r>
              </a:p>
              <a:p>
                <a:pPr algn="ctr">
                  <a:defRPr/>
                </a:pPr>
                <a:r>
                  <a:rPr lang="en-US" altLang="fr-FR" sz="2400" dirty="0">
                    <a:solidFill>
                      <a:srgbClr val="FFFFFF"/>
                    </a:solidFill>
                  </a:rPr>
                  <a:t>coefficient</a:t>
                </a:r>
                <a:endParaRPr lang="en-GB" altLang="fr-FR" sz="2400" dirty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FA8AE45-42AD-3C48-AD51-B32B2105B509}"/>
                </a:ext>
              </a:extLst>
            </p:cNvPr>
            <p:cNvGrpSpPr/>
            <p:nvPr/>
          </p:nvGrpSpPr>
          <p:grpSpPr>
            <a:xfrm>
              <a:off x="286686" y="5565526"/>
              <a:ext cx="5048639" cy="635249"/>
              <a:chOff x="286686" y="5565526"/>
              <a:chExt cx="5048639" cy="635249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2DDDBFD6-FA75-7F4A-A1A7-ED5BDD911256}"/>
                  </a:ext>
                </a:extLst>
              </p:cNvPr>
              <p:cNvSpPr txBox="1"/>
              <p:nvPr/>
            </p:nvSpPr>
            <p:spPr>
              <a:xfrm>
                <a:off x="286686" y="5719415"/>
                <a:ext cx="17360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Return Coef.=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96E61406-833A-7D4D-AA7D-A24246A4424E}"/>
                  </a:ext>
                </a:extLst>
              </p:cNvPr>
              <p:cNvSpPr txBox="1"/>
              <p:nvPr/>
            </p:nvSpPr>
            <p:spPr>
              <a:xfrm>
                <a:off x="2308283" y="5565526"/>
                <a:ext cx="218642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% expenditure in the MS 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9F2CA1BD-A943-A049-B23B-4383F4A52D35}"/>
                  </a:ext>
                </a:extLst>
              </p:cNvPr>
              <p:cNvSpPr txBox="1"/>
              <p:nvPr/>
            </p:nvSpPr>
            <p:spPr>
              <a:xfrm>
                <a:off x="1753514" y="5892998"/>
                <a:ext cx="358181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% contribution to CERN budget for this MS</a:t>
                </a:r>
              </a:p>
            </p:txBody>
          </p:sp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B460F900-C0A0-4D48-94D4-F21AE73E851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74009" y="5892392"/>
                <a:ext cx="3310241" cy="606"/>
              </a:xfrm>
              <a:prstGeom prst="line">
                <a:avLst/>
              </a:prstGeom>
              <a:ln w="127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16CF88F-683B-0944-99F8-4E08A901BB8D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39D94B4-DB65-8547-8F9C-A20D71F96A8E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2B857DA-6A73-7E4A-ADEF-BD1C817F48C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29F1B92-E211-4948-A754-88DD61236382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30432235-EB43-CD43-BCA5-3B2AC562D46C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99C6E6EB-5A37-3540-889E-9F14D260739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8AC3C520-3C1F-E045-88FD-7825F4C9F4A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B48D0760-B3DF-FC4C-AE33-FFC3E5BAECE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1910" y="2869399"/>
            <a:ext cx="598992" cy="114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220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5626" y="1439335"/>
            <a:ext cx="5235661" cy="47571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8D521D-B04A-144F-AE02-7864BE15C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cs typeface="Calibri" panose="020F0502020204030204" pitchFamily="34" charset="0"/>
              </a:rPr>
              <a:t>Poorly</a:t>
            </a:r>
            <a:r>
              <a:rPr lang="fr-CH" dirty="0">
                <a:cs typeface="Calibri" panose="020F0502020204030204" pitchFamily="34" charset="0"/>
              </a:rPr>
              <a:t> </a:t>
            </a:r>
            <a:r>
              <a:rPr lang="fr-CH" dirty="0" err="1">
                <a:cs typeface="Calibri" panose="020F0502020204030204" pitchFamily="34" charset="0"/>
              </a:rPr>
              <a:t>balanced</a:t>
            </a:r>
            <a:r>
              <a:rPr lang="fr-CH" dirty="0">
                <a:cs typeface="Calibri" panose="020F0502020204030204" pitchFamily="34" charset="0"/>
              </a:rPr>
              <a:t> </a:t>
            </a:r>
            <a:r>
              <a:rPr lang="fr-CH" dirty="0" err="1">
                <a:cs typeface="Calibri" panose="020F0502020204030204" pitchFamily="34" charset="0"/>
              </a:rPr>
              <a:t>Member</a:t>
            </a:r>
            <a:r>
              <a:rPr lang="fr-CH" dirty="0">
                <a:cs typeface="Calibri" panose="020F0502020204030204" pitchFamily="34" charset="0"/>
              </a:rPr>
              <a:t> States (Supplies)</a:t>
            </a:r>
            <a:br>
              <a:rPr lang="fr-CH" dirty="0">
                <a:cs typeface="Calibri" panose="020F0502020204030204" pitchFamily="34" charset="0"/>
              </a:rPr>
            </a:br>
            <a:r>
              <a:rPr lang="fr-CH" altLang="en-US" sz="2400" dirty="0"/>
              <a:t>(1st March </a:t>
            </a:r>
            <a:r>
              <a:rPr lang="fr-CH" altLang="en-US" sz="2400" dirty="0" smtClean="0"/>
              <a:t>2022 </a:t>
            </a:r>
            <a:r>
              <a:rPr lang="fr-CH" altLang="en-US" sz="2400" dirty="0"/>
              <a:t>– </a:t>
            </a:r>
            <a:r>
              <a:rPr lang="fr-CH" altLang="en-US" sz="2400" dirty="0" smtClean="0"/>
              <a:t>28 </a:t>
            </a:r>
            <a:r>
              <a:rPr lang="fr-CH" altLang="en-US" sz="2400" dirty="0" err="1"/>
              <a:t>February</a:t>
            </a:r>
            <a:r>
              <a:rPr lang="fr-CH" altLang="en-US" sz="2400" dirty="0"/>
              <a:t> </a:t>
            </a:r>
            <a:r>
              <a:rPr lang="fr-CH" altLang="en-US" sz="2400" dirty="0" smtClean="0"/>
              <a:t>2023, </a:t>
            </a:r>
            <a:r>
              <a:rPr lang="fr-CH" altLang="en-US" sz="2400" dirty="0" err="1"/>
              <a:t>based</a:t>
            </a:r>
            <a:r>
              <a:rPr lang="fr-CH" altLang="en-US" sz="2400" dirty="0"/>
              <a:t> on the </a:t>
            </a:r>
            <a:r>
              <a:rPr lang="fr-CH" altLang="en-US" sz="2400" dirty="0" err="1"/>
              <a:t>previous</a:t>
            </a:r>
            <a:r>
              <a:rPr lang="fr-CH" altLang="en-US" sz="2400" dirty="0"/>
              <a:t> 4 </a:t>
            </a:r>
            <a:r>
              <a:rPr lang="fr-CH" altLang="en-US" sz="2400" dirty="0" err="1"/>
              <a:t>calendar</a:t>
            </a:r>
            <a:r>
              <a:rPr lang="fr-CH" altLang="en-US" sz="2400" dirty="0"/>
              <a:t> </a:t>
            </a:r>
            <a:r>
              <a:rPr lang="fr-CH" altLang="en-US" sz="2400" dirty="0" err="1"/>
              <a:t>years</a:t>
            </a:r>
            <a:r>
              <a:rPr lang="fr-CH" altLang="en-US" sz="2400" dirty="0"/>
              <a:t>):</a:t>
            </a:r>
            <a:br>
              <a:rPr lang="fr-CH" altLang="en-US" sz="2400" dirty="0"/>
            </a:br>
            <a:endParaRPr lang="en-US" sz="24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BD212-7E72-C44D-8DC8-E1ED97429AE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68385" y="6364212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E0D01B-451F-9C49-9C75-1E52FA435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42419" y="6369711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C729E7-645C-D34E-8536-6467A416B4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90703" y="6369711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33402F5-4E11-BC4E-9B3D-006D06485231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9C1FBC-068F-4D48-9962-53D16126AB45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15ECA06-D249-E945-96D5-AD78B982E6C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3F3CEC-B761-DC4A-8291-B336F9A980F5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443A99A-7921-C044-9169-176790D6D8B7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F74515-2D81-A842-BAC2-7F5BA0F8A1E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B56091A-A21E-E042-A9AB-52A2C1DBA89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6220252" y="5903435"/>
            <a:ext cx="2457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 smtClean="0"/>
              <a:t>*</a:t>
            </a:r>
            <a:r>
              <a:rPr lang="fr-CH" sz="1400" dirty="0" err="1" smtClean="0"/>
              <a:t>Associate</a:t>
            </a:r>
            <a:r>
              <a:rPr lang="fr-CH" sz="1400" dirty="0" smtClean="0"/>
              <a:t> </a:t>
            </a:r>
            <a:r>
              <a:rPr lang="fr-CH" sz="1400" dirty="0" err="1" smtClean="0"/>
              <a:t>Member</a:t>
            </a:r>
            <a:r>
              <a:rPr lang="fr-CH" sz="1400" dirty="0" smtClean="0"/>
              <a:t> States</a:t>
            </a:r>
            <a:endParaRPr lang="fr-CH" sz="1400" dirty="0"/>
          </a:p>
        </p:txBody>
      </p:sp>
      <p:graphicFrame>
        <p:nvGraphicFramePr>
          <p:cNvPr id="27" name="Picture Placeholder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8109404"/>
              </p:ext>
            </p:extLst>
          </p:nvPr>
        </p:nvGraphicFramePr>
        <p:xfrm>
          <a:off x="6297318" y="1439335"/>
          <a:ext cx="5036258" cy="4464099"/>
        </p:xfrm>
        <a:graphic>
          <a:graphicData uri="http://schemas.openxmlformats.org/drawingml/2006/table">
            <a:tbl>
              <a:tblPr firstRow="1" bandRow="1"/>
              <a:tblGrid>
                <a:gridCol w="1661338">
                  <a:extLst>
                    <a:ext uri="{9D8B030D-6E8A-4147-A177-3AD203B41FA5}">
                      <a16:colId xmlns:a16="http://schemas.microsoft.com/office/drawing/2014/main" val="2637145194"/>
                    </a:ext>
                  </a:extLst>
                </a:gridCol>
                <a:gridCol w="1577749">
                  <a:extLst>
                    <a:ext uri="{9D8B030D-6E8A-4147-A177-3AD203B41FA5}">
                      <a16:colId xmlns:a16="http://schemas.microsoft.com/office/drawing/2014/main" val="354948556"/>
                    </a:ext>
                  </a:extLst>
                </a:gridCol>
                <a:gridCol w="1797171">
                  <a:extLst>
                    <a:ext uri="{9D8B030D-6E8A-4147-A177-3AD203B41FA5}">
                      <a16:colId xmlns:a16="http://schemas.microsoft.com/office/drawing/2014/main" val="615991388"/>
                    </a:ext>
                  </a:extLst>
                </a:gridCol>
              </a:tblGrid>
              <a:tr h="64661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Well Balanced</a:t>
                      </a:r>
                    </a:p>
                  </a:txBody>
                  <a:tcPr marL="47625" marR="47625" marT="47603" marB="47603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Poorly Balanced</a:t>
                      </a:r>
                    </a:p>
                  </a:txBody>
                  <a:tcPr marL="47625" marR="47625" marT="47603" marB="47603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Very Poorly Balanced</a:t>
                      </a:r>
                    </a:p>
                  </a:txBody>
                  <a:tcPr marL="47625" marR="47625" marT="47603" marB="47603"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1558857"/>
                  </a:ext>
                </a:extLst>
              </a:tr>
              <a:tr h="381748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Austria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Czech Republic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France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Hungary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Italy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Slovakia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Switzerland</a:t>
                      </a:r>
                      <a:endParaRPr lang="en-GB" sz="1400" dirty="0">
                        <a:effectLst/>
                      </a:endParaRPr>
                    </a:p>
                  </a:txBody>
                  <a:tcPr marL="47625" marR="47625" marT="47603" marB="4760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Belgium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Croatia* 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Cyprus*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Finland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Germany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Greece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Lithuania*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Netherlands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Pakistan*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Poland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Portugal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Romania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Slovenia*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Spain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Sweden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Turkey*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Ukraine*</a:t>
                      </a:r>
                    </a:p>
                  </a:txBody>
                  <a:tcPr marL="47625" marR="47625" marT="47603" marB="4760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Bulgaria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Denmark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effectLst/>
                        </a:rPr>
                        <a:t>Estonia</a:t>
                      </a:r>
                      <a:r>
                        <a:rPr lang="fr-CH" sz="1400" dirty="0" smtClean="0">
                          <a:effectLst/>
                        </a:rPr>
                        <a:t>*</a:t>
                      </a:r>
                      <a:endParaRPr lang="en-GB" sz="1400" dirty="0" smtClean="0">
                        <a:effectLst/>
                      </a:endParaRP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India*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dirty="0" smtClean="0">
                          <a:effectLst/>
                        </a:rPr>
                        <a:t>Israel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CH" sz="1400" dirty="0" err="1" smtClean="0">
                          <a:effectLst/>
                        </a:rPr>
                        <a:t>Latvia</a:t>
                      </a:r>
                      <a:r>
                        <a:rPr lang="fr-CH" sz="1400" dirty="0" smtClean="0">
                          <a:effectLst/>
                        </a:rPr>
                        <a:t>*</a:t>
                      </a:r>
                      <a:endParaRPr lang="en-GB" sz="1400" dirty="0" smtClean="0">
                        <a:effectLst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Norway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</a:rPr>
                        <a:t>Serbia</a:t>
                      </a:r>
                      <a:br>
                        <a:rPr lang="en-GB" sz="1400" dirty="0" smtClean="0">
                          <a:effectLst/>
                        </a:rPr>
                      </a:br>
                      <a:r>
                        <a:rPr lang="en-GB" sz="1400" kern="1200" dirty="0" smtClean="0">
                          <a:solidFill>
                            <a:schemeClr val="dk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United Kingdom</a:t>
                      </a:r>
                    </a:p>
                    <a:p>
                      <a:pPr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/>
                      </a:r>
                      <a:br>
                        <a:rPr lang="en-GB" sz="1400" dirty="0">
                          <a:effectLst/>
                        </a:rPr>
                      </a:br>
                      <a:endParaRPr lang="en-GB" sz="1400" dirty="0">
                        <a:effectLst/>
                      </a:endParaRPr>
                    </a:p>
                  </a:txBody>
                  <a:tcPr marL="47625" marR="47625" marT="47603" marB="47603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DDDD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0423418"/>
                  </a:ext>
                </a:extLst>
              </a:tr>
            </a:tbl>
          </a:graphicData>
        </a:graphic>
      </p:graphicFrame>
      <p:pic>
        <p:nvPicPr>
          <p:cNvPr id="32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3233" y="1607030"/>
            <a:ext cx="2014713" cy="78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777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F5AD44-7F44-6845-B842-49E474E16E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fr-CH" altLang="en-US" sz="2000" i="1" dirty="0">
                <a:solidFill>
                  <a:schemeClr val="accent2"/>
                </a:solidFill>
              </a:rPr>
              <a:t>« Limited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tendering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is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foreseen</a:t>
            </a:r>
            <a:r>
              <a:rPr lang="fr-CH" altLang="en-US" sz="2000" i="1" dirty="0">
                <a:solidFill>
                  <a:schemeClr val="accent2"/>
                </a:solidFill>
              </a:rPr>
              <a:t> by the CERN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Procurement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Rules</a:t>
            </a:r>
            <a:r>
              <a:rPr lang="fr-CH" altLang="en-US" sz="2000" i="1" dirty="0">
                <a:solidFill>
                  <a:schemeClr val="accent2"/>
                </a:solidFill>
              </a:rPr>
              <a:t> to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improve</a:t>
            </a:r>
            <a:r>
              <a:rPr lang="fr-CH" altLang="en-US" sz="2000" i="1" dirty="0">
                <a:solidFill>
                  <a:schemeClr val="accent2"/>
                </a:solidFill>
              </a:rPr>
              <a:t> the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industrial</a:t>
            </a:r>
            <a:r>
              <a:rPr lang="fr-CH" altLang="en-US" sz="2000" i="1" dirty="0">
                <a:solidFill>
                  <a:schemeClr val="accent2"/>
                </a:solidFill>
              </a:rPr>
              <a:t> return of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very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poorly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balanced</a:t>
            </a:r>
            <a:r>
              <a:rPr lang="fr-CH" altLang="en-US" sz="2000" i="1" dirty="0">
                <a:solidFill>
                  <a:schemeClr val="accent2"/>
                </a:solidFill>
              </a:rPr>
              <a:t> </a:t>
            </a:r>
            <a:r>
              <a:rPr lang="fr-CH" altLang="en-US" sz="2000" i="1" dirty="0" err="1">
                <a:solidFill>
                  <a:schemeClr val="accent2"/>
                </a:solidFill>
              </a:rPr>
              <a:t>Member</a:t>
            </a:r>
            <a:r>
              <a:rPr lang="fr-CH" altLang="en-US" sz="2000" i="1" dirty="0">
                <a:solidFill>
                  <a:schemeClr val="accent2"/>
                </a:solidFill>
              </a:rPr>
              <a:t> States. »</a:t>
            </a:r>
            <a:endParaRPr lang="en-GB" altLang="en-US" sz="2000" dirty="0">
              <a:solidFill>
                <a:schemeClr val="accent2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r>
              <a:rPr lang="en-US" dirty="0">
                <a:solidFill>
                  <a:schemeClr val="accent1"/>
                </a:solidFill>
              </a:rPr>
              <a:t>Conditions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D23F1F-142D-054A-ADB7-978EFFBAF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fr-CH" altLang="en-US" dirty="0">
                <a:latin typeface="+mn-lt"/>
                <a:cs typeface="Calibri" panose="020F0502020204030204" pitchFamily="34" charset="0"/>
              </a:rPr>
              <a:t>Limited </a:t>
            </a:r>
            <a:r>
              <a:rPr lang="fr-CH" altLang="en-US" dirty="0" err="1">
                <a:latin typeface="+mn-lt"/>
                <a:cs typeface="Calibri" panose="020F0502020204030204" pitchFamily="34" charset="0"/>
              </a:rPr>
              <a:t>tendering</a:t>
            </a:r>
            <a:endParaRPr lang="en-US" dirty="0">
              <a:latin typeface="+mn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9DCF58-2CE3-B44F-A08F-7AD6EA8E28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CB01B-2FB1-2341-8713-A21187540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06DF15-E9C4-0E43-8763-D282DA43E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29EA55E-C236-114F-B80F-56EBF2BE1AF4}"/>
              </a:ext>
            </a:extLst>
          </p:cNvPr>
          <p:cNvGrpSpPr/>
          <p:nvPr/>
        </p:nvGrpSpPr>
        <p:grpSpPr>
          <a:xfrm>
            <a:off x="407989" y="3752724"/>
            <a:ext cx="3787913" cy="1508530"/>
            <a:chOff x="407989" y="3824288"/>
            <a:chExt cx="3787913" cy="150853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1C72B7E-54DF-794E-B1EC-2C71E6DFA89C}"/>
                </a:ext>
              </a:extLst>
            </p:cNvPr>
            <p:cNvSpPr/>
            <p:nvPr/>
          </p:nvSpPr>
          <p:spPr>
            <a:xfrm>
              <a:off x="407989" y="3824288"/>
              <a:ext cx="3708400" cy="15085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FCB334A-327B-1944-8C5F-23961B10E5B7}"/>
                </a:ext>
              </a:extLst>
            </p:cNvPr>
            <p:cNvSpPr txBox="1"/>
            <p:nvPr/>
          </p:nvSpPr>
          <p:spPr>
            <a:xfrm>
              <a:off x="478556" y="4066979"/>
              <a:ext cx="3717346" cy="1015663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>
                <a:defRPr/>
              </a:pPr>
              <a:r>
                <a:rPr lang="fr-CH" altLang="fr-FR" sz="2000" dirty="0" err="1"/>
                <a:t>Firms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established</a:t>
              </a:r>
              <a:r>
                <a:rPr lang="fr-CH" altLang="fr-FR" sz="2000" dirty="0"/>
                <a:t> in </a:t>
              </a:r>
              <a:r>
                <a:rPr lang="fr-CH" altLang="fr-FR" sz="2000" dirty="0" err="1"/>
                <a:t>very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poorly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balanced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Member</a:t>
              </a:r>
              <a:r>
                <a:rPr lang="fr-CH" altLang="fr-FR" sz="2000" dirty="0"/>
                <a:t> States </a:t>
              </a:r>
              <a:r>
                <a:rPr lang="fr-CH" altLang="fr-FR" sz="2000" dirty="0" err="1"/>
                <a:t>only</a:t>
              </a:r>
              <a:r>
                <a:rPr lang="fr-CH" altLang="fr-FR" sz="2000" dirty="0"/>
                <a:t> (</a:t>
              </a:r>
              <a:r>
                <a:rPr lang="fr-CH" altLang="fr-FR" sz="2000" dirty="0" err="1"/>
                <a:t>industrial</a:t>
              </a:r>
              <a:r>
                <a:rPr lang="fr-CH" altLang="fr-FR" sz="2000" dirty="0"/>
                <a:t> return &lt;0.4);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9C2F488-F4A5-1240-BEF4-325B0114F326}"/>
              </a:ext>
            </a:extLst>
          </p:cNvPr>
          <p:cNvGrpSpPr/>
          <p:nvPr/>
        </p:nvGrpSpPr>
        <p:grpSpPr>
          <a:xfrm>
            <a:off x="4256420" y="3752724"/>
            <a:ext cx="3676318" cy="1508530"/>
            <a:chOff x="4256420" y="3824288"/>
            <a:chExt cx="3676318" cy="150853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D5AFD52-2BE1-484C-801C-6B4F580E0E7D}"/>
                </a:ext>
              </a:extLst>
            </p:cNvPr>
            <p:cNvSpPr/>
            <p:nvPr/>
          </p:nvSpPr>
          <p:spPr>
            <a:xfrm>
              <a:off x="4256420" y="3824288"/>
              <a:ext cx="3676318" cy="15085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6E10AAC-7820-D74A-B287-F76DB49C90E2}"/>
                </a:ext>
              </a:extLst>
            </p:cNvPr>
            <p:cNvSpPr txBox="1"/>
            <p:nvPr/>
          </p:nvSpPr>
          <p:spPr>
            <a:xfrm>
              <a:off x="4450032" y="4220867"/>
              <a:ext cx="3368882" cy="707886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 algn="just">
                <a:defRPr/>
              </a:pPr>
              <a:r>
                <a:rPr lang="fr-CH" altLang="fr-FR" sz="2000" dirty="0" err="1"/>
                <a:t>Used</a:t>
              </a:r>
              <a:r>
                <a:rPr lang="fr-CH" altLang="fr-FR" sz="2000" dirty="0"/>
                <a:t> in case </a:t>
              </a:r>
              <a:r>
                <a:rPr lang="fr-CH" altLang="fr-FR" sz="2000" dirty="0" err="1"/>
                <a:t>where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there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is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sufficient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competition</a:t>
              </a:r>
              <a:r>
                <a:rPr lang="fr-CH" altLang="fr-FR" sz="2000" dirty="0"/>
                <a:t>;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BA76BF8-B5DC-D044-B2ED-6969FCB8F680}"/>
              </a:ext>
            </a:extLst>
          </p:cNvPr>
          <p:cNvGrpSpPr/>
          <p:nvPr/>
        </p:nvGrpSpPr>
        <p:grpSpPr>
          <a:xfrm>
            <a:off x="8088948" y="3752724"/>
            <a:ext cx="3708400" cy="1508530"/>
            <a:chOff x="8088948" y="3824288"/>
            <a:chExt cx="3708400" cy="1508530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5C62021-76D0-7542-B992-83874B997F49}"/>
                </a:ext>
              </a:extLst>
            </p:cNvPr>
            <p:cNvSpPr/>
            <p:nvPr/>
          </p:nvSpPr>
          <p:spPr>
            <a:xfrm>
              <a:off x="8088948" y="3824288"/>
              <a:ext cx="3708400" cy="15085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61C5D3"/>
              </a:solidFill>
            </a:ln>
            <a:effectLst>
              <a:outerShdw blurRad="38100" sx="102000" sy="102000" algn="ctr" rotWithShape="0">
                <a:prstClr val="black">
                  <a:alpha val="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1D98B84-7E50-5744-9CE1-DF48CC0D1379}"/>
                </a:ext>
              </a:extLst>
            </p:cNvPr>
            <p:cNvSpPr txBox="1"/>
            <p:nvPr/>
          </p:nvSpPr>
          <p:spPr>
            <a:xfrm>
              <a:off x="8184363" y="4066979"/>
              <a:ext cx="3536040" cy="1015663"/>
            </a:xfrm>
            <a:prstGeom prst="rect">
              <a:avLst/>
            </a:prstGeom>
            <a:noFill/>
          </p:spPr>
          <p:txBody>
            <a:bodyPr wrap="square" lIns="0" rtlCol="0" anchor="ctr" anchorCtr="0">
              <a:spAutoFit/>
            </a:bodyPr>
            <a:lstStyle/>
            <a:p>
              <a:pPr>
                <a:defRPr/>
              </a:pPr>
              <a:r>
                <a:rPr lang="fr-CH" altLang="fr-FR" sz="2000" dirty="0"/>
                <a:t>ILO </a:t>
              </a:r>
              <a:r>
                <a:rPr lang="fr-CH" altLang="fr-FR" sz="2000" dirty="0" err="1"/>
                <a:t>can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ask</a:t>
              </a:r>
              <a:r>
                <a:rPr lang="fr-CH" altLang="fr-FR" sz="2000" dirty="0"/>
                <a:t> to </a:t>
              </a:r>
              <a:r>
                <a:rPr lang="fr-CH" altLang="fr-FR" sz="2000" dirty="0" err="1"/>
                <a:t>add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firms</a:t>
              </a:r>
              <a:r>
                <a:rPr lang="fr-CH" altLang="fr-FR" sz="2000" dirty="0"/>
                <a:t>, </a:t>
              </a:r>
              <a:r>
                <a:rPr lang="fr-CH" altLang="fr-FR" sz="2000" dirty="0" err="1"/>
                <a:t>provided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they</a:t>
              </a:r>
              <a:r>
                <a:rPr lang="fr-CH" altLang="fr-FR" sz="2000" dirty="0"/>
                <a:t> are </a:t>
              </a:r>
              <a:r>
                <a:rPr lang="fr-CH" altLang="fr-FR" sz="2000" dirty="0" err="1"/>
                <a:t>established</a:t>
              </a:r>
              <a:r>
                <a:rPr lang="fr-CH" altLang="fr-FR" sz="2000" dirty="0"/>
                <a:t> in </a:t>
              </a:r>
              <a:r>
                <a:rPr lang="fr-CH" altLang="fr-FR" sz="2000" dirty="0" err="1"/>
                <a:t>very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poorly</a:t>
              </a:r>
              <a:r>
                <a:rPr lang="fr-CH" altLang="fr-FR" sz="2000" dirty="0"/>
                <a:t> </a:t>
              </a:r>
              <a:r>
                <a:rPr lang="fr-CH" altLang="fr-FR" sz="2000" dirty="0" err="1"/>
                <a:t>Member</a:t>
              </a:r>
              <a:r>
                <a:rPr lang="fr-CH" altLang="fr-FR" sz="2000" dirty="0"/>
                <a:t> States.</a:t>
              </a:r>
              <a:endParaRPr lang="en-US" altLang="fr-FR" sz="2000" dirty="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2FE4666-A404-2441-9A2B-10260AE6AB1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5998237-8A38-1D4E-BCF6-74F92FDFB5F8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801A147-D71E-0549-869D-34CE3455A43A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02FEDF29-6970-7B4A-A4F0-CF440004C86B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C682D54-1654-A142-A1DA-D542F3FC7A50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67355ED-3F51-9949-A82D-9207C002D71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821E720-FFB8-394A-BE64-5B0BE808E563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951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7E8015-119F-BA4F-AE45-84769A62A562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586E5C-5074-1D48-9C2D-4891E15C32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9ECD7579-CBDF-1E46-96D7-1C44D2B3867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15078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A7EEC1-E695-3B40-8720-6BC5BCB97C0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10" name="Larme 10">
            <a:extLst>
              <a:ext uri="{FF2B5EF4-FFF2-40B4-BE49-F238E27FC236}">
                <a16:creationId xmlns:a16="http://schemas.microsoft.com/office/drawing/2014/main" id="{7A41CE79-283F-FE44-BD24-F0CBEF3EA0E8}"/>
              </a:ext>
            </a:extLst>
          </p:cNvPr>
          <p:cNvSpPr/>
          <p:nvPr/>
        </p:nvSpPr>
        <p:spPr>
          <a:xfrm>
            <a:off x="7780842" y="841436"/>
            <a:ext cx="4411157" cy="4411157"/>
          </a:xfrm>
          <a:prstGeom prst="teardrop">
            <a:avLst/>
          </a:prstGeom>
          <a:solidFill>
            <a:schemeClr val="accent5">
              <a:alpha val="62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Larme 11">
            <a:extLst>
              <a:ext uri="{FF2B5EF4-FFF2-40B4-BE49-F238E27FC236}">
                <a16:creationId xmlns:a16="http://schemas.microsoft.com/office/drawing/2014/main" id="{0C7A08C9-875A-C243-9AAA-D3B04FE7DFE6}"/>
              </a:ext>
            </a:extLst>
          </p:cNvPr>
          <p:cNvSpPr/>
          <p:nvPr/>
        </p:nvSpPr>
        <p:spPr>
          <a:xfrm>
            <a:off x="8019622" y="878759"/>
            <a:ext cx="4172378" cy="4172378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3">
            <a:extLst>
              <a:ext uri="{FF2B5EF4-FFF2-40B4-BE49-F238E27FC236}">
                <a16:creationId xmlns:a16="http://schemas.microsoft.com/office/drawing/2014/main" id="{53FC6B7E-B965-1B4E-9027-921D3F1AB1FB}"/>
              </a:ext>
            </a:extLst>
          </p:cNvPr>
          <p:cNvSpPr txBox="1"/>
          <p:nvPr/>
        </p:nvSpPr>
        <p:spPr>
          <a:xfrm>
            <a:off x="8270789" y="2214424"/>
            <a:ext cx="38199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Impact of 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Doing business with CERN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A2F93F3-4D15-B34A-86DD-40F994FC68AE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EFA8E6B-D549-0E47-81B8-969026F8486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C3084C8-2AEE-A644-BB24-36E389934308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A8CE23A-8EEC-164E-AB10-A218AF813D4F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2807190-199E-144F-BE3D-5E8D6DDBC826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9633C9B-73FC-A944-B0B1-5D59429F330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6107D6F-B148-4F48-A2C1-B118A4AB39CD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43555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933162"/>
          </a:xfrm>
        </p:spPr>
        <p:txBody>
          <a:bodyPr/>
          <a:lstStyle/>
          <a:p>
            <a:r>
              <a:rPr lang="en-US" b="0" dirty="0">
                <a:solidFill>
                  <a:schemeClr val="accent1"/>
                </a:solidFill>
              </a:rPr>
              <a:t>Empirical studies (by the analysis of financial data from 1995 to 2008 from 365 CERN suppliers for the LHC) show that after working with CERN on high-tech contracts, CERN suppliers </a:t>
            </a:r>
            <a:br>
              <a:rPr lang="en-US" b="0" dirty="0">
                <a:solidFill>
                  <a:schemeClr val="accent1"/>
                </a:solidFill>
              </a:rPr>
            </a:br>
            <a:r>
              <a:rPr lang="en-US" b="0" dirty="0">
                <a:solidFill>
                  <a:schemeClr val="accent1"/>
                </a:solidFill>
              </a:rPr>
              <a:t>out-perform their peers by: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economical impact of CERN Procurement on supplier’s performance (</a:t>
            </a:r>
            <a:r>
              <a:rPr lang="en-US" dirty="0" err="1"/>
              <a:t>Castelnovo</a:t>
            </a:r>
            <a:r>
              <a:rPr lang="en-US" dirty="0"/>
              <a:t> et al, 2018)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ext Placeholder 7"/>
          <p:cNvSpPr txBox="1">
            <a:spLocks/>
          </p:cNvSpPr>
          <p:nvPr/>
        </p:nvSpPr>
        <p:spPr>
          <a:xfrm>
            <a:off x="407988" y="2583536"/>
            <a:ext cx="5616575" cy="383600"/>
          </a:xfrm>
          <a:prstGeom prst="rect">
            <a:avLst/>
          </a:prstGeom>
          <a:noFill/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5"/>
                </a:solidFill>
              </a:rPr>
              <a:t>Investing more in R&amp;D and filing more patents</a:t>
            </a:r>
          </a:p>
        </p:txBody>
      </p:sp>
      <p:sp>
        <p:nvSpPr>
          <p:cNvPr id="8" name="Text Placeholder 7"/>
          <p:cNvSpPr txBox="1">
            <a:spLocks/>
          </p:cNvSpPr>
          <p:nvPr/>
        </p:nvSpPr>
        <p:spPr>
          <a:xfrm>
            <a:off x="6254750" y="2583536"/>
            <a:ext cx="5529263" cy="3836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>
                <a:solidFill>
                  <a:schemeClr val="accent5"/>
                </a:solidFill>
              </a:rPr>
              <a:t>Higher productivity, revenue and profitability 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098279" y="3193764"/>
            <a:ext cx="3990555" cy="2883687"/>
            <a:chOff x="1098279" y="3193764"/>
            <a:chExt cx="3990555" cy="2883687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69160" y="3193764"/>
              <a:ext cx="3819674" cy="2294716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 rot="16200000">
              <a:off x="2647338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1,2 years later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2227009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Date of order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1821426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2-1 years before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78975" y="5543792"/>
              <a:ext cx="759541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More than </a:t>
              </a:r>
            </a:p>
            <a:p>
              <a:r>
                <a:rPr lang="en-US" sz="700" dirty="0">
                  <a:solidFill>
                    <a:schemeClr val="tx2"/>
                  </a:solidFill>
                </a:rPr>
                <a:t>2 years before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4350778" y="5543792"/>
              <a:ext cx="759541" cy="307777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More than </a:t>
              </a:r>
            </a:p>
            <a:p>
              <a:r>
                <a:rPr lang="en-US" sz="700" dirty="0">
                  <a:solidFill>
                    <a:schemeClr val="tx2"/>
                  </a:solidFill>
                </a:rPr>
                <a:t>8 years later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3930450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7,8 years later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3524867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5,6 years later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3082416" y="5597653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3,4 years later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818536" y="4104031"/>
              <a:ext cx="759541" cy="200055"/>
            </a:xfrm>
            <a:prstGeom prst="rect">
              <a:avLst/>
            </a:prstGeom>
            <a:noFill/>
          </p:spPr>
          <p:txBody>
            <a:bodyPr wrap="square" lIns="0" rIns="0" rtlCol="0">
              <a:spAutoFit/>
            </a:bodyPr>
            <a:lstStyle/>
            <a:p>
              <a:r>
                <a:rPr lang="en-US" sz="700" dirty="0">
                  <a:solidFill>
                    <a:schemeClr val="tx2"/>
                  </a:solidFill>
                </a:rPr>
                <a:t>Patents per firm</a:t>
              </a:r>
            </a:p>
          </p:txBody>
        </p:sp>
      </p:grp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1500357984"/>
              </p:ext>
            </p:extLst>
          </p:nvPr>
        </p:nvGraphicFramePr>
        <p:xfrm>
          <a:off x="7679094" y="3430076"/>
          <a:ext cx="3884804" cy="27721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C187E7F1-8A37-BC4C-AFEA-569455713420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D4C1FF7-8D2A-EA4B-A127-3AA0E760716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9AEFDED-E167-5048-A25A-86C100004297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0A321CA-CAAB-FB45-983C-31216C0BC5F1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4073D04-E264-E146-B028-5AA11CCE9E9E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E36801EB-2B3B-A847-A5D7-F1CDA6FED020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6543FF77-4FA8-AB4F-A7C5-38D9C0ADD8B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957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Graphic spid="23" grpId="0">
        <p:bldAsOne/>
      </p:bldGraphic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en-US" dirty="0"/>
              <a:t>Swiss Confederation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36</a:t>
            </a:fld>
            <a:endParaRPr lang="fr-FR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983796"/>
          </a:xfrm>
        </p:spPr>
        <p:txBody>
          <a:bodyPr>
            <a:normAutofit fontScale="90000"/>
          </a:bodyPr>
          <a:lstStyle/>
          <a:p>
            <a:r>
              <a:rPr lang="en-US" altLang="en-US" sz="4000" dirty="0">
                <a:latin typeface="+mn-lt"/>
                <a:cs typeface="Calibri" panose="020F0502020204030204" pitchFamily="34" charset="0"/>
              </a:rPr>
              <a:t>Doing business with CERN: the facts</a:t>
            </a:r>
            <a:br>
              <a:rPr lang="en-US" altLang="en-US" sz="4000" dirty="0">
                <a:latin typeface="+mn-lt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</a:rPr>
              <a:t>S</a:t>
            </a:r>
            <a:r>
              <a:rPr lang="en-US" sz="2700" dirty="0">
                <a:latin typeface="Calibri" panose="020F0502020204030204" pitchFamily="34" charset="0"/>
              </a:rPr>
              <a:t>upplier survey (669 suppliers in 33 countries, 2017): </a:t>
            </a:r>
            <a:r>
              <a:rPr lang="en-US" sz="4000" dirty="0">
                <a:latin typeface="Calibri" panose="020F0502020204030204" pitchFamily="34" charset="0"/>
              </a:rPr>
              <a:t/>
            </a:r>
            <a:br>
              <a:rPr lang="en-US" sz="4000" dirty="0">
                <a:latin typeface="Calibri" panose="020F0502020204030204" pitchFamily="34" charset="0"/>
              </a:rPr>
            </a:br>
            <a:endParaRPr lang="en-US" sz="4000" dirty="0">
              <a:latin typeface="+mn-lt"/>
            </a:endParaRPr>
          </a:p>
        </p:txBody>
      </p:sp>
      <p:sp>
        <p:nvSpPr>
          <p:cNvPr id="8" name="ZoneTexte 9"/>
          <p:cNvSpPr txBox="1"/>
          <p:nvPr/>
        </p:nvSpPr>
        <p:spPr>
          <a:xfrm>
            <a:off x="695999" y="1832010"/>
            <a:ext cx="3528000" cy="985836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48%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 improved products and services</a:t>
            </a:r>
            <a:endParaRPr lang="en-US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ZoneTexte 10"/>
          <p:cNvSpPr txBox="1"/>
          <p:nvPr/>
        </p:nvSpPr>
        <p:spPr>
          <a:xfrm>
            <a:off x="4332000" y="1832010"/>
            <a:ext cx="3528000" cy="985837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42%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developed new products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7973959" y="1832010"/>
            <a:ext cx="3528000" cy="1200329"/>
          </a:xfrm>
          <a:prstGeom prst="rect">
            <a:avLst/>
          </a:prstGeom>
          <a:solidFill>
            <a:schemeClr val="accent5"/>
          </a:solidFill>
        </p:spPr>
        <p:txBody>
          <a:bodyPr wrap="square" lIns="72000" rIns="72000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55%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improved technical knowledge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in their field</a:t>
            </a:r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ZoneTexte 12"/>
          <p:cNvSpPr txBox="1"/>
          <p:nvPr/>
        </p:nvSpPr>
        <p:spPr>
          <a:xfrm>
            <a:off x="695999" y="5143024"/>
            <a:ext cx="3528000" cy="1077217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18%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 found or opened a new market to address</a:t>
            </a:r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ZoneTexte 13"/>
          <p:cNvSpPr txBox="1"/>
          <p:nvPr/>
        </p:nvSpPr>
        <p:spPr>
          <a:xfrm>
            <a:off x="4331999" y="5143024"/>
            <a:ext cx="3528000" cy="1077217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62%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used CERN as a marketing reference</a:t>
            </a:r>
            <a:endParaRPr lang="en-US" sz="1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ZoneTexte 14"/>
          <p:cNvSpPr txBox="1"/>
          <p:nvPr/>
        </p:nvSpPr>
        <p:spPr>
          <a:xfrm>
            <a:off x="7973959" y="5180345"/>
            <a:ext cx="3528000" cy="1077218"/>
          </a:xfrm>
          <a:prstGeom prst="rect">
            <a:avLst/>
          </a:prstGeom>
          <a:solidFill>
            <a:schemeClr val="accent5"/>
          </a:solidFill>
        </p:spPr>
        <p:txBody>
          <a:bodyPr wrap="square" rtlCol="0" anchor="ctr" anchorCtr="0">
            <a:no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Most firms experienced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1600" dirty="0">
                <a:solidFill>
                  <a:schemeClr val="bg1"/>
                </a:solidFill>
                <a:latin typeface="Calibri" panose="020F0502020204030204" pitchFamily="34" charset="0"/>
              </a:rPr>
              <a:t>no financial loss.</a:t>
            </a:r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01FA7A8D-7E55-2D4C-9713-35DD6A62BC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960" y="2817846"/>
            <a:ext cx="10799999" cy="2369555"/>
          </a:xfr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35931052-B2CD-8043-95A9-A76F0AFAEA9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13D5E43-576E-D441-A9F9-19171CEE21FC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A56865E-9F67-2F49-AF12-CD15BDBBC41F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2493DB2-AF2B-9440-8001-9F01A29E555F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2AA64E1-C701-2D4E-A458-2A395130AD2F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4E24115-2E3E-2849-B627-DD0ACF30DDE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B5DBB3A-CAB6-BC45-8FF6-0806C6A76B1B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22" name="Date Placeholder 4">
            <a:extLst>
              <a:ext uri="{FF2B5EF4-FFF2-40B4-BE49-F238E27FC236}">
                <a16:creationId xmlns:a16="http://schemas.microsoft.com/office/drawing/2014/main" id="{7B8C0FE7-5F21-AF48-A9CC-C33D1C34637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410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cs typeface="Calibri" panose="020F0502020204030204" pitchFamily="34" charset="0"/>
              </a:rPr>
              <a:t>Doing business with CERN: the facts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7988" y="1592263"/>
            <a:ext cx="7524750" cy="852357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  <a:latin typeface="+mj-lt"/>
              </a:rPr>
              <a:t>Using CERN as a marketing reference improve </a:t>
            </a:r>
          </a:p>
          <a:p>
            <a:r>
              <a:rPr lang="en-US" sz="2400" dirty="0">
                <a:solidFill>
                  <a:schemeClr val="tx2"/>
                </a:solidFill>
                <a:latin typeface="+mj-lt"/>
              </a:rPr>
              <a:t>the reputation as suppliers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8" y="2537926"/>
            <a:ext cx="11376025" cy="3681510"/>
          </a:xfr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952B5EC-5BC7-7045-A425-F905D082F7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0104" y="288367"/>
            <a:ext cx="2322041" cy="2322041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55FC56AB-6835-5141-87C3-53DF22320B83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A8AA1F-69AB-DB42-9DB2-808396B9C69E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0A89617-11A5-524C-8248-64C275DBAF99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83BD483-0BAB-F547-8694-59331107052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BDC2878-2F85-034C-BDBC-B38C23EC6FFB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A328EF-5E1C-CF49-8B25-5266A500A337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FD7549-14BC-1E48-92F3-5B0FB67804E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56352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406" y="245172"/>
            <a:ext cx="6982691" cy="6400800"/>
          </a:xfrm>
          <a:prstGeom prst="rect">
            <a:avLst/>
          </a:prstGeom>
        </p:spPr>
      </p:pic>
      <p:sp>
        <p:nvSpPr>
          <p:cNvPr id="13" name="Larme 14">
            <a:extLst>
              <a:ext uri="{FF2B5EF4-FFF2-40B4-BE49-F238E27FC236}">
                <a16:creationId xmlns:a16="http://schemas.microsoft.com/office/drawing/2014/main" id="{4361A319-BA88-FC44-8F2D-23865BBD8DBD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3">
              <a:alpha val="80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>
                  <a:alpha val="56000"/>
                </a:schemeClr>
              </a:solidFill>
            </a:endParaRPr>
          </a:p>
        </p:txBody>
      </p:sp>
      <p:sp>
        <p:nvSpPr>
          <p:cNvPr id="14" name="Larme 15">
            <a:extLst>
              <a:ext uri="{FF2B5EF4-FFF2-40B4-BE49-F238E27FC236}">
                <a16:creationId xmlns:a16="http://schemas.microsoft.com/office/drawing/2014/main" id="{C2DDAC74-F1B0-CA4C-BDAA-D0E710D089F9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3">
            <a:extLst>
              <a:ext uri="{FF2B5EF4-FFF2-40B4-BE49-F238E27FC236}">
                <a16:creationId xmlns:a16="http://schemas.microsoft.com/office/drawing/2014/main" id="{C6308644-E525-A34A-BFCC-216EDECFA34B}"/>
              </a:ext>
            </a:extLst>
          </p:cNvPr>
          <p:cNvSpPr txBox="1"/>
          <p:nvPr/>
        </p:nvSpPr>
        <p:spPr>
          <a:xfrm flipH="1">
            <a:off x="413908" y="2604091"/>
            <a:ext cx="33721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Procurement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website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35"/>
          <a:stretch/>
        </p:blipFill>
        <p:spPr>
          <a:xfrm>
            <a:off x="6532368" y="747849"/>
            <a:ext cx="6137676" cy="366413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DA00652-F976-2F47-B50D-ABF1525F1FC5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DC604AB-7A15-724E-96A7-C473B14A1264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DAF9C3B-30A7-5C45-89C6-6531B12ACC69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2BBD3D-3316-2C43-B457-1C3D1FEF992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6BD5FB1-F5D7-EA4A-8DC6-B506BD702D1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12C159D-E9B2-5C46-8C18-7421898CCA44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03FAFB1-48E3-EA47-8784-A4597552CE8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110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6082F-2993-3141-A97B-989C0D64889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DA20F-7DA1-AB4E-84A4-882CC5C3A82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3C827C-A14E-A046-86F8-8EAC70DCBA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49E0A83-A3F1-974E-BE6F-264DB7396AE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8081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altLang="en-US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</a:t>
            </a:r>
            <a:r>
              <a:rPr lang="fr-CH" alt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the </a:t>
            </a:r>
            <a:r>
              <a:rPr lang="fr-CH" altLang="en-US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Procurement</a:t>
            </a:r>
            <a:r>
              <a:rPr lang="fr-CH" altLang="en-US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Service</a:t>
            </a:r>
            <a:r>
              <a:rPr lang="fr-CH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CH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CH" altLang="en-US" sz="2400" dirty="0">
                <a:solidFill>
                  <a:srgbClr val="40404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http://procurement.web.cern.ch</a:t>
            </a:r>
            <a:endParaRPr lang="fr-CH" altLang="en-US" sz="2400" dirty="0">
              <a:solidFill>
                <a:srgbClr val="40404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623AC14-CDA4-3F45-A195-97960A01EE74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6AD3BC8-46C1-C74E-B4CB-925D08D766D0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86499B8-3FBA-A244-AB46-96E83670C11D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9FAF25A-0E59-6045-9971-4F2C01E87E5F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C1699A5-6058-CE48-89CC-6A0DF8E47A6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49BA3A3-BA76-2C48-ADE1-D84158075C1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45D664C-9570-1241-B28E-5077E38C2B7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898" y="1439335"/>
            <a:ext cx="8410863" cy="457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24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9BAF70-95EE-A74B-9FA3-0BB0AD16DB0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32705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8096879" y="382223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8175537" y="461670"/>
            <a:ext cx="362801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>
                <a:solidFill>
                  <a:schemeClr val="bg1"/>
                </a:solidFill>
                <a:latin typeface="+mj-lt"/>
                <a:ea typeface="Arial" charset="0"/>
                <a:cs typeface="Arial" charset="0"/>
              </a:rPr>
              <a:t>CERN - the world’s biggest laboratory for particle physics</a:t>
            </a:r>
            <a:r>
              <a:rPr lang="fr-FR" sz="2300" dirty="0">
                <a:solidFill>
                  <a:schemeClr val="bg1"/>
                </a:solidFill>
                <a:latin typeface="+mj-lt"/>
              </a:rPr>
              <a:t>.</a:t>
            </a:r>
            <a:endParaRPr lang="fr-FR" sz="2300" dirty="0">
              <a:solidFill>
                <a:schemeClr val="bg1"/>
              </a:solidFill>
              <a:latin typeface="+mj-lt"/>
              <a:ea typeface="Arial" charset="0"/>
              <a:cs typeface="Arial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336F97-3658-1E49-894E-55047E60AD45}"/>
              </a:ext>
            </a:extLst>
          </p:cNvPr>
          <p:cNvSpPr/>
          <p:nvPr/>
        </p:nvSpPr>
        <p:spPr>
          <a:xfrm>
            <a:off x="8096879" y="3253909"/>
            <a:ext cx="4116386" cy="1041849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2" name="ZoneTexte 10">
            <a:extLst>
              <a:ext uri="{FF2B5EF4-FFF2-40B4-BE49-F238E27FC236}">
                <a16:creationId xmlns:a16="http://schemas.microsoft.com/office/drawing/2014/main" id="{AD484506-7374-6346-B553-6814784672EB}"/>
              </a:ext>
            </a:extLst>
          </p:cNvPr>
          <p:cNvSpPr txBox="1"/>
          <p:nvPr/>
        </p:nvSpPr>
        <p:spPr>
          <a:xfrm>
            <a:off x="8171955" y="3321179"/>
            <a:ext cx="3588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Immunity </a:t>
            </a:r>
            <a:r>
              <a:rPr lang="en-US" sz="2300" dirty="0">
                <a:solidFill>
                  <a:schemeClr val="bg1"/>
                </a:solidFill>
                <a:latin typeface="+mj-lt"/>
              </a:rPr>
              <a:t>of jurisdiction 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and execution.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D7C62E5-7188-5A40-A2FC-69CD36315E37}"/>
              </a:ext>
            </a:extLst>
          </p:cNvPr>
          <p:cNvSpPr/>
          <p:nvPr/>
        </p:nvSpPr>
        <p:spPr>
          <a:xfrm>
            <a:off x="8096879" y="1818066"/>
            <a:ext cx="4116386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8062485" y="1837721"/>
            <a:ext cx="38541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buClr>
                <a:srgbClr val="336699"/>
              </a:buClr>
              <a:defRPr/>
            </a:pPr>
            <a:r>
              <a:rPr lang="en-US" sz="2300" b="1" dirty="0">
                <a:solidFill>
                  <a:schemeClr val="bg1"/>
                </a:solidFill>
                <a:latin typeface="+mj-lt"/>
              </a:rPr>
              <a:t>International Organization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300" dirty="0">
                <a:solidFill>
                  <a:schemeClr val="bg1"/>
                </a:solidFill>
                <a:latin typeface="+mj-lt"/>
              </a:rPr>
              <a:t>established on 1 July 1953 -</a:t>
            </a:r>
          </a:p>
          <a:p>
            <a:pPr marL="379476" indent="-342900">
              <a:buClr>
                <a:srgbClr val="336699"/>
              </a:buClr>
              <a:defRPr/>
            </a:pPr>
            <a:r>
              <a:rPr lang="en-US" sz="2400" dirty="0">
                <a:solidFill>
                  <a:schemeClr val="bg1"/>
                </a:solidFill>
              </a:rPr>
              <a:t>“Science for Peace”.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A49A09-BA5A-5E45-A053-50C2E7796FB8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6C48D89-21D5-9F43-9BF0-6F5AF56776CA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088E0690-F52D-B346-AE4D-9C271DAC360B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F6B44E8-5FF2-B74F-8FF9-E109B2187B2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020F00A-B0A8-634D-A730-BB78E6FE4C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6C9D6A31-7391-DC4D-B96A-79E23E720283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B69858F5-0DF4-174B-BB79-E9AD76BE4B22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44" name="Footer Placeholder 5">
            <a:extLst>
              <a:ext uri="{FF2B5EF4-FFF2-40B4-BE49-F238E27FC236}">
                <a16:creationId xmlns:a16="http://schemas.microsoft.com/office/drawing/2014/main" id="{35BCA571-B04C-6A44-B972-B9203ECE4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45" name="Slide Number Placeholder 6">
            <a:extLst>
              <a:ext uri="{FF2B5EF4-FFF2-40B4-BE49-F238E27FC236}">
                <a16:creationId xmlns:a16="http://schemas.microsoft.com/office/drawing/2014/main" id="{21692A37-35E5-AB46-B15A-597D1B28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6" name="Date Placeholder 4">
            <a:extLst>
              <a:ext uri="{FF2B5EF4-FFF2-40B4-BE49-F238E27FC236}">
                <a16:creationId xmlns:a16="http://schemas.microsoft.com/office/drawing/2014/main" id="{994E480E-652B-F94D-A903-05331AE415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98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3" grpId="0"/>
      <p:bldP spid="10" grpId="0" animBg="1"/>
      <p:bldP spid="12" grpId="0"/>
      <p:bldP spid="15" grpId="0" animBg="1"/>
      <p:bldP spid="1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6082F-2993-3141-A97B-989C0D64889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DA20F-7DA1-AB4E-84A4-882CC5C3A82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3C827C-A14E-A046-86F8-8EAC70DCBA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49E0A83-A3F1-974E-BE6F-264DB7396AE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8081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513"/>
            <a:r>
              <a:rPr lang="en-US" altLang="en-US" dirty="0">
                <a:solidFill>
                  <a:schemeClr val="accent1"/>
                </a:solidFill>
                <a:latin typeface="+mn-lt"/>
                <a:ea typeface="Calibri" charset="0"/>
                <a:cs typeface="Calibri" charset="0"/>
              </a:rPr>
              <a:t>CERN Shopping List</a:t>
            </a:r>
            <a:r>
              <a:rPr lang="fr-CH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fr-CH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hlinkClick r:id="rId3"/>
              </a:rPr>
              <a:t>https://forthcoming-ms.app.cern.ch/#!/</a:t>
            </a:r>
            <a:endParaRPr lang="en-GB" altLang="en-US" sz="2400" dirty="0">
              <a:hlinkClick r:id="rId4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B632ADF-F049-8443-916A-388D23F55AF4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1AFDD60-1FAA-804B-8684-235219279842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1BC6455-A0EE-5540-B090-A135A6DF67F9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36839EC-4CB5-CE4C-937E-361EEF58AE7D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48C819D-ED8E-8E4C-AC29-511E8846866B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CB7B9E-5C61-F94B-B282-CC5260279412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8653931-535B-AC41-8444-34804FF07DDE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9762" y="1328737"/>
            <a:ext cx="8372475" cy="4200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502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76082F-2993-3141-A97B-989C0D64889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3DA20F-7DA1-AB4E-84A4-882CC5C3A82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3C827C-A14E-A046-86F8-8EAC70DCBA6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F49E0A83-A3F1-974E-BE6F-264DB7396AE8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80811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>
                <a:solidFill>
                  <a:schemeClr val="accent1"/>
                </a:solidFill>
              </a:rPr>
              <a:t>Register in the Suppliers Portal</a:t>
            </a:r>
            <a:endParaRPr lang="en-GB" altLang="en-US" sz="2300" dirty="0"/>
          </a:p>
          <a:p>
            <a:endParaRPr lang="en-US" sz="2400" dirty="0">
              <a:solidFill>
                <a:schemeClr val="tx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9A0753F-4BDD-1B47-B547-FAB185419AC1}"/>
              </a:ext>
            </a:extLst>
          </p:cNvPr>
          <p:cNvGrpSpPr/>
          <p:nvPr/>
        </p:nvGrpSpPr>
        <p:grpSpPr>
          <a:xfrm>
            <a:off x="412775" y="1592263"/>
            <a:ext cx="11779225" cy="1870465"/>
            <a:chOff x="412775" y="4793449"/>
            <a:chExt cx="11779225" cy="1870465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EF8B4C1-85BB-DB48-B37A-D530B4A53550}"/>
                </a:ext>
              </a:extLst>
            </p:cNvPr>
            <p:cNvSpPr/>
            <p:nvPr/>
          </p:nvSpPr>
          <p:spPr>
            <a:xfrm>
              <a:off x="412775" y="4793449"/>
              <a:ext cx="11371237" cy="187046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sx="1000" sy="1000" algn="ctr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b="1" dirty="0">
                <a:solidFill>
                  <a:schemeClr val="tx1"/>
                </a:solidFill>
              </a:endParaRP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F52A6C5-40E6-B143-8301-650EB00C136A}"/>
                </a:ext>
              </a:extLst>
            </p:cNvPr>
            <p:cNvGrpSpPr/>
            <p:nvPr/>
          </p:nvGrpSpPr>
          <p:grpSpPr>
            <a:xfrm>
              <a:off x="785960" y="4943298"/>
              <a:ext cx="11406040" cy="1692771"/>
              <a:chOff x="785960" y="4943298"/>
              <a:chExt cx="11406040" cy="1692771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CEA1F95-E214-A74E-9489-49EB47E2F480}"/>
                  </a:ext>
                </a:extLst>
              </p:cNvPr>
              <p:cNvSpPr txBox="1"/>
              <p:nvPr/>
            </p:nvSpPr>
            <p:spPr>
              <a:xfrm>
                <a:off x="4283220" y="4943298"/>
                <a:ext cx="7908780" cy="1692771"/>
              </a:xfrm>
              <a:prstGeom prst="rect">
                <a:avLst/>
              </a:prstGeom>
              <a:noFill/>
            </p:spPr>
            <p:txBody>
              <a:bodyPr wrap="square" lIns="0" rtlCol="0" anchor="ctr" anchorCtr="0">
                <a:spAutoFit/>
              </a:bodyPr>
              <a:lstStyle/>
              <a:p>
                <a:r>
                  <a:rPr lang="en-US" altLang="en-US" sz="2400" b="1" dirty="0">
                    <a:solidFill>
                      <a:schemeClr val="bg2"/>
                    </a:solidFill>
                    <a:latin typeface="+mj-lt"/>
                    <a:ea typeface="Calibri" charset="0"/>
                    <a:cs typeface="Calibri" charset="0"/>
                  </a:rPr>
                  <a:t>for all exchanges with CERN, in particular to: 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altLang="en-US" sz="2000" dirty="0">
                    <a:solidFill>
                      <a:schemeClr val="bg2"/>
                    </a:solidFill>
                    <a:latin typeface="+mj-lt"/>
                    <a:ea typeface="Calibri" charset="0"/>
                    <a:cs typeface="Calibri" charset="0"/>
                  </a:rPr>
                  <a:t>Be visible for future opportunities </a:t>
                </a:r>
                <a:br>
                  <a:rPr lang="en-US" altLang="en-US" sz="2000" dirty="0">
                    <a:solidFill>
                      <a:schemeClr val="bg2"/>
                    </a:solidFill>
                    <a:latin typeface="+mj-lt"/>
                    <a:ea typeface="Calibri" charset="0"/>
                    <a:cs typeface="Calibri" charset="0"/>
                  </a:rPr>
                </a:br>
                <a:r>
                  <a:rPr lang="en-US" altLang="en-US" sz="2000" dirty="0">
                    <a:solidFill>
                      <a:schemeClr val="bg2"/>
                    </a:solidFill>
                    <a:latin typeface="+mj-lt"/>
                    <a:ea typeface="Calibri" charset="0"/>
                    <a:cs typeface="Calibri" charset="0"/>
                  </a:rPr>
                  <a:t>(with the procurement codes you have indicated), 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altLang="en-US" sz="2000" dirty="0">
                    <a:solidFill>
                      <a:schemeClr val="bg2"/>
                    </a:solidFill>
                    <a:latin typeface="+mj-lt"/>
                    <a:ea typeface="Calibri" charset="0"/>
                    <a:cs typeface="Calibri" charset="0"/>
                  </a:rPr>
                  <a:t>Receive and follow-up orders,</a:t>
                </a:r>
              </a:p>
              <a:p>
                <a:pPr marL="342900" indent="-342900">
                  <a:buFont typeface="Arial" charset="0"/>
                  <a:buChar char="•"/>
                </a:pPr>
                <a:r>
                  <a:rPr lang="en-US" altLang="en-US" sz="2000" dirty="0">
                    <a:solidFill>
                      <a:schemeClr val="bg2"/>
                    </a:solidFill>
                    <a:latin typeface="+mj-lt"/>
                    <a:ea typeface="Calibri" charset="0"/>
                    <a:cs typeface="Calibri" charset="0"/>
                  </a:rPr>
                  <a:t>Send invoices.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7AF73BD-C073-2741-A9A5-86BC5524C866}"/>
                  </a:ext>
                </a:extLst>
              </p:cNvPr>
              <p:cNvSpPr txBox="1"/>
              <p:nvPr/>
            </p:nvSpPr>
            <p:spPr>
              <a:xfrm>
                <a:off x="785960" y="5463430"/>
                <a:ext cx="277148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3000" b="1" dirty="0">
                    <a:solidFill>
                      <a:schemeClr val="bg1"/>
                    </a:solidFill>
                  </a:rPr>
                  <a:t>MANDATORY</a:t>
                </a:r>
              </a:p>
            </p:txBody>
          </p:sp>
        </p:grp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87"/>
          <a:stretch/>
        </p:blipFill>
        <p:spPr>
          <a:xfrm>
            <a:off x="4268788" y="3807958"/>
            <a:ext cx="7517422" cy="2389187"/>
          </a:xfrm>
          <a:prstGeom prst="rect">
            <a:avLst/>
          </a:prstGeom>
          <a:ln>
            <a:noFill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6A76111-A9D9-0C46-970E-87203F46212F}"/>
              </a:ext>
            </a:extLst>
          </p:cNvPr>
          <p:cNvSpPr/>
          <p:nvPr/>
        </p:nvSpPr>
        <p:spPr>
          <a:xfrm>
            <a:off x="4254476" y="3804337"/>
            <a:ext cx="7529537" cy="2376486"/>
          </a:xfrm>
          <a:prstGeom prst="rect">
            <a:avLst/>
          </a:prstGeom>
          <a:noFill/>
          <a:ln>
            <a:solidFill>
              <a:schemeClr val="accent3"/>
            </a:solidFill>
          </a:ln>
          <a:effectLst>
            <a:outerShdw blurRad="38100" sx="102000" sy="102000" algn="ctr" rotWithShape="0">
              <a:prstClr val="black">
                <a:alpha val="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b="1" dirty="0">
              <a:solidFill>
                <a:schemeClr val="tx1"/>
              </a:solidFill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E02EF2C-2F82-B64E-AA38-5290D68C439C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1AD4510-ABCB-A546-822C-BA4BF96936C4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47C489F-386E-3944-ABC4-3BF2F7113875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A4BDC9-1654-9D46-9730-9E7BE1825E1E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9E089D0-6DEC-6149-9373-981A4950CC70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BFC65B7E-3345-934D-B5FD-B79DCDA4AD0E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986E3B2-2E8F-7941-AAEA-3C2897642264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30168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D7D92E4-3E43-9542-AD22-4F63DDC7C6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1449388"/>
            <a:ext cx="11376025" cy="241891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B291EAE-725D-AA43-9940-6FB653D05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e-Procurement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AF994D-6931-B248-97A0-D56F5231E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4EB376-6D04-0245-814C-D22647710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190032-6816-5743-92DE-4E74C0E8A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A0555E-26E2-4045-AA67-216969DFEACC}"/>
              </a:ext>
            </a:extLst>
          </p:cNvPr>
          <p:cNvSpPr txBox="1"/>
          <p:nvPr/>
        </p:nvSpPr>
        <p:spPr>
          <a:xfrm>
            <a:off x="2351088" y="4397072"/>
            <a:ext cx="9432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dirty="0"/>
              <a:t>To ensure our emails reach your inbox please add our email </a:t>
            </a:r>
            <a:r>
              <a:rPr lang="en-GB" altLang="en-US" b="1" dirty="0" err="1"/>
              <a:t>procurement@cern.ch</a:t>
            </a:r>
            <a:r>
              <a:rPr lang="en-GB" altLang="en-US" dirty="0"/>
              <a:t> to your safe senders and check your spam filter settings.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92761B-8517-8346-AC3E-D0E0E7DB79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3882" y="4494342"/>
            <a:ext cx="510719" cy="451789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53F5268C-FDF4-9147-B438-79E30F2D1004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2E9DE4-D05D-F54D-95BB-A2427AD98AE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BF465D5-5001-1945-BC09-C332D787456D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A50097E-A598-5F49-A43A-321EF5904973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8A26642-B160-E641-9459-2416E012A58A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B90BDF2-612F-774A-B8BA-21D6E9CF5CA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75890CB-E9AE-A142-88E0-D54FB935EA9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3167906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58EFA3-56FC-3C46-A49E-7FEE2E137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Contacts at CERN (</a:t>
            </a:r>
            <a:r>
              <a:rPr lang="en-US" altLang="en-US" sz="4000" dirty="0">
                <a:latin typeface="Arial" panose="020B0604020202020204" pitchFamily="34" charset="0"/>
                <a:cs typeface="Arial" panose="020B0604020202020204" pitchFamily="34" charset="0"/>
              </a:rPr>
              <a:t>Procurement and Technical)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3129B7-9668-CC43-9632-D10BA4065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2DA2F1-B020-B74D-BB8A-2BB27E546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D917BB-2573-7C48-B4C6-B5CF18A11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CB7CC3-DB9A-E147-833B-C909ABE5B333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998DC97-A4B8-344F-A367-409C15B4C84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C310E8C-9A77-7F48-BF36-4851015A925C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D3D1F0D-50A3-8249-B709-273536870D51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B461554-5B12-5E4D-AA28-73CB0004FBC1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A4A15AF-1115-5049-AF88-643884081E17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5960BA2-8CFB-0B47-A530-ADE8C99DE6E7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455" y="1232932"/>
            <a:ext cx="11003558" cy="4584314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E92BD7F-BAC0-6748-B978-AC5960EA8616}"/>
              </a:ext>
            </a:extLst>
          </p:cNvPr>
          <p:cNvSpPr/>
          <p:nvPr/>
        </p:nvSpPr>
        <p:spPr>
          <a:xfrm>
            <a:off x="10320950" y="1412223"/>
            <a:ext cx="1325263" cy="293914"/>
          </a:xfrm>
          <a:prstGeom prst="rect">
            <a:avLst/>
          </a:prstGeom>
          <a:noFill/>
          <a:ln w="57150" cmpd="sng">
            <a:solidFill>
              <a:srgbClr val="FFFF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609887" y="5896633"/>
            <a:ext cx="6955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4"/>
              </a:rPr>
              <a:t>https://</a:t>
            </a:r>
            <a:r>
              <a:rPr lang="en-GB" dirty="0" smtClean="0">
                <a:hlinkClick r:id="rId4"/>
              </a:rPr>
              <a:t>procurement.web.cern.ch/contact/who-contact-your-country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531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60EED9E-34FA-4D96-B9B5-CF2FD308600E}"/>
              </a:ext>
            </a:extLst>
          </p:cNvPr>
          <p:cNvSpPr txBox="1">
            <a:spLocks/>
          </p:cNvSpPr>
          <p:nvPr/>
        </p:nvSpPr>
        <p:spPr>
          <a:xfrm>
            <a:off x="744720" y="290193"/>
            <a:ext cx="9144000" cy="78484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B2B Meetings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DD3DCC6-7ED1-495B-97B4-58BB70C3D987}"/>
              </a:ext>
            </a:extLst>
          </p:cNvPr>
          <p:cNvSpPr txBox="1">
            <a:spLocks/>
          </p:cNvSpPr>
          <p:nvPr/>
        </p:nvSpPr>
        <p:spPr>
          <a:xfrm>
            <a:off x="432079" y="1075039"/>
            <a:ext cx="11414927" cy="53113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schemeClr val="tx1"/>
                </a:solidFill>
              </a:rPr>
              <a:t>CERN meets Firms (by invitation of CERN only)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GB" sz="1400" b="0" dirty="0" smtClean="0">
                <a:solidFill>
                  <a:schemeClr val="tx1"/>
                </a:solidFill>
              </a:rPr>
              <a:t>Short </a:t>
            </a:r>
            <a:r>
              <a:rPr lang="en-GB" sz="1400" b="0" dirty="0">
                <a:solidFill>
                  <a:schemeClr val="tx1"/>
                </a:solidFill>
              </a:rPr>
              <a:t>presentation of company, 15 min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GB" sz="1400" b="0" dirty="0" smtClean="0">
                <a:solidFill>
                  <a:schemeClr val="tx1"/>
                </a:solidFill>
              </a:rPr>
              <a:t>Virtual </a:t>
            </a:r>
            <a:r>
              <a:rPr lang="en-GB" sz="1400" b="0" dirty="0">
                <a:solidFill>
                  <a:schemeClr val="tx1"/>
                </a:solidFill>
              </a:rPr>
              <a:t>visit (for example using a cell phone and walk through the factory, if acceptable by company), 15 min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r>
              <a:rPr lang="en-GB" sz="1400" b="0" dirty="0" smtClean="0">
                <a:solidFill>
                  <a:schemeClr val="tx1"/>
                </a:solidFill>
              </a:rPr>
              <a:t>Discussion </a:t>
            </a:r>
            <a:r>
              <a:rPr lang="en-GB" sz="1400" b="0" dirty="0">
                <a:solidFill>
                  <a:schemeClr val="tx1"/>
                </a:solidFill>
              </a:rPr>
              <a:t>of possible collaboration, 15 </a:t>
            </a:r>
            <a:r>
              <a:rPr lang="en-GB" sz="1400" b="0" dirty="0" smtClean="0">
                <a:solidFill>
                  <a:schemeClr val="tx1"/>
                </a:solidFill>
              </a:rPr>
              <a:t>min</a:t>
            </a:r>
          </a:p>
          <a:p>
            <a:pPr lvl="2">
              <a:spcBef>
                <a:spcPts val="0"/>
              </a:spcBef>
              <a:spcAft>
                <a:spcPts val="0"/>
              </a:spcAft>
            </a:pPr>
            <a:endParaRPr lang="en-GB" sz="1400" b="0" dirty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b="0" dirty="0" smtClean="0">
                <a:solidFill>
                  <a:schemeClr val="tx1"/>
                </a:solidFill>
              </a:rPr>
              <a:t>Firm meets Firm (by initiative of firms)</a:t>
            </a:r>
            <a:endParaRPr lang="en-GB" sz="1800" dirty="0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1290" y="2478594"/>
            <a:ext cx="5889246" cy="3548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13367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9/18/2022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60EED9E-34FA-4D96-B9B5-CF2FD308600E}"/>
              </a:ext>
            </a:extLst>
          </p:cNvPr>
          <p:cNvSpPr txBox="1">
            <a:spLocks/>
          </p:cNvSpPr>
          <p:nvPr/>
        </p:nvSpPr>
        <p:spPr>
          <a:xfrm>
            <a:off x="683760" y="290193"/>
            <a:ext cx="9144000" cy="784846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latin typeface="Arial" panose="020B0604020202020204" pitchFamily="34" charset="0"/>
                <a:cs typeface="Arial" panose="020B0604020202020204" pitchFamily="34" charset="0"/>
              </a:rPr>
              <a:t>Connection to B2B Meetings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DD3DCC6-7ED1-495B-97B4-58BB70C3D987}"/>
              </a:ext>
            </a:extLst>
          </p:cNvPr>
          <p:cNvSpPr txBox="1">
            <a:spLocks/>
          </p:cNvSpPr>
          <p:nvPr/>
        </p:nvSpPr>
        <p:spPr>
          <a:xfrm>
            <a:off x="432079" y="1075039"/>
            <a:ext cx="11414927" cy="531136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smtClean="0">
                <a:solidFill>
                  <a:schemeClr val="tx1"/>
                </a:solidFill>
              </a:rPr>
              <a:t>Make sure you are using Chrome, Edge or Firefox</a:t>
            </a:r>
            <a:br>
              <a:rPr lang="fr-CH" sz="1800" b="0" smtClean="0">
                <a:solidFill>
                  <a:schemeClr val="tx1"/>
                </a:solidFill>
              </a:rPr>
            </a:br>
            <a:endParaRPr lang="fr-CH" sz="1800" b="0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smtClean="0">
                <a:solidFill>
                  <a:schemeClr val="tx1"/>
                </a:solidFill>
              </a:rPr>
              <a:t>Login to B2Match </a:t>
            </a:r>
            <a:r>
              <a:rPr lang="fr-CH" sz="1800" b="0" smtClean="0">
                <a:solidFill>
                  <a:schemeClr val="tx1"/>
                </a:solidFill>
                <a:hlinkClick r:id="rId2"/>
              </a:rPr>
              <a:t>https://electrical-cabinets-switchboards-power-converters.cern.b2match.io/</a:t>
            </a:r>
            <a:endParaRPr lang="fr-CH" sz="1800" b="0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H" sz="1800" b="0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smtClean="0">
                <a:solidFill>
                  <a:schemeClr val="tx1"/>
                </a:solidFill>
              </a:rPr>
              <a:t>Go to «Meetings» </a:t>
            </a:r>
            <a:br>
              <a:rPr lang="fr-CH" sz="1800" b="0" smtClean="0">
                <a:solidFill>
                  <a:schemeClr val="tx1"/>
                </a:solidFill>
              </a:rPr>
            </a:br>
            <a:endParaRPr lang="fr-CH" sz="1800" b="0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smtClean="0">
                <a:solidFill>
                  <a:schemeClr val="tx1"/>
                </a:solidFill>
              </a:rPr>
              <a:t>Click on the «Green Button» below the related meeting</a:t>
            </a:r>
            <a:br>
              <a:rPr lang="fr-CH" sz="1800" b="0" smtClean="0">
                <a:solidFill>
                  <a:schemeClr val="tx1"/>
                </a:solidFill>
              </a:rPr>
            </a:br>
            <a:endParaRPr lang="fr-CH" sz="1800" b="0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smtClean="0">
                <a:solidFill>
                  <a:schemeClr val="tx1"/>
                </a:solidFill>
              </a:rPr>
              <a:t>Allow Access to your Camera + to Audio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H" sz="1800" b="0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smtClean="0">
                <a:solidFill>
                  <a:schemeClr val="tx1"/>
                </a:solidFill>
              </a:rPr>
              <a:t>For more information</a:t>
            </a:r>
            <a:br>
              <a:rPr lang="fr-CH" sz="1800" b="0" smtClean="0">
                <a:solidFill>
                  <a:schemeClr val="tx1"/>
                </a:solidFill>
              </a:rPr>
            </a:br>
            <a:r>
              <a:rPr lang="fr-CH" sz="1800" b="0" smtClean="0">
                <a:solidFill>
                  <a:schemeClr val="tx1"/>
                </a:solidFill>
              </a:rPr>
              <a:t>-&gt; </a:t>
            </a:r>
            <a:r>
              <a:rPr lang="en-GB" sz="1800" b="0" smtClean="0">
                <a:solidFill>
                  <a:schemeClr val="tx1"/>
                </a:solidFill>
              </a:rPr>
              <a:t>Please</a:t>
            </a:r>
            <a:r>
              <a:rPr lang="fr-CH" sz="1800" b="0" smtClean="0">
                <a:solidFill>
                  <a:schemeClr val="tx1"/>
                </a:solidFill>
              </a:rPr>
              <a:t> </a:t>
            </a:r>
            <a:r>
              <a:rPr lang="en-GB" sz="1800" b="0" smtClean="0">
                <a:solidFill>
                  <a:schemeClr val="tx1"/>
                </a:solidFill>
              </a:rPr>
              <a:t>refer</a:t>
            </a:r>
            <a:r>
              <a:rPr lang="fr-CH" sz="1800" b="0" smtClean="0">
                <a:solidFill>
                  <a:schemeClr val="tx1"/>
                </a:solidFill>
              </a:rPr>
              <a:t> to «How it Works» § 4a + §5   </a:t>
            </a:r>
            <a:r>
              <a:rPr lang="fr-CH" sz="1800" b="0" smtClean="0">
                <a:solidFill>
                  <a:schemeClr val="tx1"/>
                </a:solidFill>
                <a:hlinkClick r:id="rId3"/>
              </a:rPr>
              <a:t>https://electrical-cabinets-switchboards-power-converters.cern.b2match.io/how-it-works</a:t>
            </a:r>
            <a:r>
              <a:rPr lang="fr-CH" sz="1800" b="0" smtClean="0">
                <a:solidFill>
                  <a:schemeClr val="tx1"/>
                </a:solidFill>
              </a:rPr>
              <a:t> 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mtClean="0">
                <a:solidFill>
                  <a:schemeClr val="tx1"/>
                </a:solidFill>
              </a:rPr>
              <a:t>§4a You want a colleague to join your meeting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mtClean="0">
                <a:solidFill>
                  <a:schemeClr val="tx1"/>
                </a:solidFill>
              </a:rPr>
              <a:t>§5 Technical Requirements, Solutions for the Virtual Meetings and Other Solutions</a:t>
            </a:r>
            <a:br>
              <a:rPr lang="fr-CH" smtClean="0">
                <a:solidFill>
                  <a:schemeClr val="tx1"/>
                </a:solidFill>
              </a:rPr>
            </a:br>
            <a:r>
              <a:rPr lang="fr-CH" smtClean="0">
                <a:solidFill>
                  <a:schemeClr val="tx1"/>
                </a:solidFill>
              </a:rPr>
              <a:t>(Camera-Micro Issues, Sharing a Video,..)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H" smtClean="0">
              <a:solidFill>
                <a:schemeClr val="tx1"/>
              </a:solidFill>
            </a:endParaRP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z="1800" b="0" smtClean="0">
                <a:solidFill>
                  <a:schemeClr val="tx1"/>
                </a:solidFill>
              </a:rPr>
              <a:t>Or contact Daniel: 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H" smtClean="0">
                <a:solidFill>
                  <a:schemeClr val="tx1"/>
                </a:solidFill>
              </a:rPr>
              <a:t>79588 (from CERN)</a:t>
            </a:r>
          </a:p>
          <a:p>
            <a:pPr marL="8001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mtClean="0">
                <a:solidFill>
                  <a:schemeClr val="tx1"/>
                </a:solidFill>
              </a:rPr>
              <a:t>+41 22 767 9588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252F61D-606B-41DB-BDA0-257D63C1EDF7}"/>
              </a:ext>
            </a:extLst>
          </p:cNvPr>
          <p:cNvGrpSpPr/>
          <p:nvPr/>
        </p:nvGrpSpPr>
        <p:grpSpPr>
          <a:xfrm>
            <a:off x="6654545" y="2182698"/>
            <a:ext cx="5192461" cy="645373"/>
            <a:chOff x="4353311" y="2006472"/>
            <a:chExt cx="5192461" cy="64537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3E17F23-3607-47E3-A1DF-3714456031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353311" y="2079389"/>
              <a:ext cx="5192461" cy="452789"/>
            </a:xfrm>
            <a:prstGeom prst="rect">
              <a:avLst/>
            </a:prstGeom>
          </p:spPr>
        </p:pic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6A4A63D8-6B8A-41F2-A666-AD842FFAC84A}"/>
                </a:ext>
              </a:extLst>
            </p:cNvPr>
            <p:cNvSpPr/>
            <p:nvPr/>
          </p:nvSpPr>
          <p:spPr>
            <a:xfrm>
              <a:off x="7817618" y="2006472"/>
              <a:ext cx="723481" cy="645373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8470901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24CE7C6-9095-0B4E-BE10-F23315D08569}"/>
              </a:ext>
            </a:extLst>
          </p:cNvPr>
          <p:cNvSpPr txBox="1"/>
          <p:nvPr/>
        </p:nvSpPr>
        <p:spPr>
          <a:xfrm>
            <a:off x="4905937" y="1126222"/>
            <a:ext cx="2443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C69377-A335-5345-BC48-BEC7100C71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is entitled to establish its own internal rules necessary for its proper functioning, including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  <a:b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3DD0AD00-3CD0-6443-8AA9-D15BD120A45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4" y="1987680"/>
            <a:ext cx="12192000" cy="2945870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4A09A7-B201-6D43-93C6-78DA42675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676961"/>
            <a:ext cx="3708400" cy="671217"/>
          </a:xfrm>
        </p:spPr>
        <p:txBody>
          <a:bodyPr/>
          <a:lstStyle/>
          <a:p>
            <a:r>
              <a:rPr lang="en-US" b="0" dirty="0"/>
              <a:t>Procurement Rules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39565C-D9F9-AA40-9A62-B21295B1D4D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676961"/>
            <a:ext cx="3665537" cy="671217"/>
          </a:xfrm>
        </p:spPr>
        <p:txBody>
          <a:bodyPr/>
          <a:lstStyle/>
          <a:p>
            <a:r>
              <a:rPr lang="en-US" b="0" dirty="0"/>
              <a:t>Safety Rules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11F4D21-3678-024D-9C57-19B660BCC987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E6E34E8-672B-064C-B181-3979078F9CA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9E68E39-375E-DC4D-9CFA-01CDE5A4DC4B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B6707F8-6B7D-BE43-B552-3363A99A204E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676961"/>
            <a:ext cx="3703132" cy="671217"/>
          </a:xfrm>
        </p:spPr>
        <p:txBody>
          <a:bodyPr/>
          <a:lstStyle/>
          <a:p>
            <a:r>
              <a:rPr lang="en-US" b="0" dirty="0">
                <a:cs typeface="Calibri" panose="020F0502020204030204" pitchFamily="34" charset="0"/>
              </a:rPr>
              <a:t>Staff Regulation of its own personnel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723A3BF-62E5-B84F-9FAD-D4850ADD87FD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21AA9AC-355F-9549-8E03-EDEDE3564733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21426BB-E552-4C4F-8A28-DE685A1C7ACD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60DDA047-31D8-E944-930A-16D7A671C9F6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B7CFB1C4-A7CC-5E4F-92F3-1B695F32D4F3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E1BBEC2F-7244-0144-AEC1-49F4F3A6727C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93F25CC-2F99-CC44-8307-C47506A77BC0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4066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  <p:bldP spid="5" grpId="0" uiExpand="1" build="p" animBg="1"/>
      <p:bldP spid="9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875" y="367673"/>
            <a:ext cx="10800000" cy="719993"/>
          </a:xfrm>
        </p:spPr>
        <p:txBody>
          <a:bodyPr>
            <a:normAutofit fontScale="90000"/>
          </a:bodyPr>
          <a:lstStyle/>
          <a:p>
            <a:r>
              <a:rPr lang="en-US" dirty="0"/>
              <a:t>In 1954  CERN had 12 Member States</a:t>
            </a:r>
            <a:br>
              <a:rPr lang="en-US" dirty="0"/>
            </a:br>
            <a:r>
              <a:rPr lang="en-US" dirty="0"/>
              <a:t>Today CERN has 23 Member States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BC4855-0DC1-5E4D-8B6A-C047D0FCC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675" y="1417686"/>
            <a:ext cx="7289800" cy="3606800"/>
          </a:xfrm>
          <a:prstGeom prst="rect">
            <a:avLst/>
          </a:prstGeom>
        </p:spPr>
      </p:pic>
      <p:sp>
        <p:nvSpPr>
          <p:cNvPr id="373" name="ZoneTexte 15">
            <a:extLst>
              <a:ext uri="{FF2B5EF4-FFF2-40B4-BE49-F238E27FC236}">
                <a16:creationId xmlns:a16="http://schemas.microsoft.com/office/drawing/2014/main" id="{38B53B75-0C01-024A-84CA-D5E9BA13E1C4}"/>
              </a:ext>
            </a:extLst>
          </p:cNvPr>
          <p:cNvSpPr txBox="1"/>
          <p:nvPr/>
        </p:nvSpPr>
        <p:spPr>
          <a:xfrm>
            <a:off x="83340" y="4235320"/>
            <a:ext cx="3623207" cy="1837865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07988" indent="-407988"/>
            <a:r>
              <a:rPr lang="en-US" sz="1600" b="1" dirty="0">
                <a:latin typeface="Arial" charset="0"/>
                <a:ea typeface="Arial" charset="0"/>
                <a:cs typeface="Arial" charset="0"/>
              </a:rPr>
              <a:t>23</a:t>
            </a:r>
            <a:r>
              <a:rPr lang="en-US" sz="1600" dirty="0">
                <a:latin typeface="Arial" charset="0"/>
                <a:ea typeface="Arial" charset="0"/>
                <a:cs typeface="Arial" charset="0"/>
              </a:rPr>
              <a:t> 	Member States</a:t>
            </a:r>
            <a:endParaRPr lang="en-US" sz="1400" dirty="0">
              <a:solidFill>
                <a:srgbClr val="0055A0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1600" b="1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600" b="1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3</a:t>
            </a:r>
            <a:r>
              <a:rPr lang="fr-FR" sz="1600" b="1" dirty="0" smtClean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b="1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fr-FR" sz="16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States in the </a:t>
            </a:r>
            <a:r>
              <a:rPr lang="fr-FR" sz="16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600" b="1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600" dirty="0" smtClean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 </a:t>
            </a:r>
            <a:r>
              <a:rPr lang="fr-FR" sz="16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fr-FR" sz="1600" dirty="0" err="1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07988" indent="-407988"/>
            <a:endParaRPr lang="en-US" sz="10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dirty="0" smtClean="0">
                <a:solidFill>
                  <a:srgbClr val="A8CEE3"/>
                </a:solidFill>
                <a:latin typeface="Arial" charset="0"/>
                <a:ea typeface="Arial" charset="0"/>
                <a:cs typeface="Arial" charset="0"/>
              </a:rPr>
              <a:t>6     </a:t>
            </a:r>
            <a:r>
              <a:rPr lang="fr-FR" sz="1600" dirty="0" err="1" smtClean="0">
                <a:solidFill>
                  <a:srgbClr val="A8CEE3"/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dirty="0">
              <a:solidFill>
                <a:srgbClr val="A8CEE3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endParaRPr lang="en-US" sz="1000" b="1" dirty="0"/>
          </a:p>
          <a:p>
            <a:pPr marL="450850" indent="-450850"/>
            <a:endParaRPr lang="fr-FR" sz="1600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4" name="TextBox 373">
            <a:extLst>
              <a:ext uri="{FF2B5EF4-FFF2-40B4-BE49-F238E27FC236}">
                <a16:creationId xmlns:a16="http://schemas.microsoft.com/office/drawing/2014/main" id="{0BBF83DC-D15D-ED4A-BD83-53A86B71D662}"/>
              </a:ext>
            </a:extLst>
          </p:cNvPr>
          <p:cNvSpPr txBox="1"/>
          <p:nvPr/>
        </p:nvSpPr>
        <p:spPr>
          <a:xfrm>
            <a:off x="314409" y="5976122"/>
            <a:ext cx="5478379" cy="382929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endParaRPr lang="fr-FR" dirty="0">
              <a:solidFill>
                <a:schemeClr val="accent5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7" name="AutoShape 188">
            <a:extLst>
              <a:ext uri="{FF2B5EF4-FFF2-40B4-BE49-F238E27FC236}">
                <a16:creationId xmlns:a16="http://schemas.microsoft.com/office/drawing/2014/main" id="{685819BA-431B-6848-96D0-F6F37EC8522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52674" y="1420861"/>
            <a:ext cx="7286626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25" name="Freeform 237">
            <a:extLst>
              <a:ext uri="{FF2B5EF4-FFF2-40B4-BE49-F238E27FC236}">
                <a16:creationId xmlns:a16="http://schemas.microsoft.com/office/drawing/2014/main" id="{A4613956-7486-D840-847A-07322B1E3922}"/>
              </a:ext>
            </a:extLst>
          </p:cNvPr>
          <p:cNvSpPr>
            <a:spLocks/>
          </p:cNvSpPr>
          <p:nvPr/>
        </p:nvSpPr>
        <p:spPr bwMode="auto">
          <a:xfrm>
            <a:off x="6469063" y="3054399"/>
            <a:ext cx="11113" cy="30163"/>
          </a:xfrm>
          <a:custGeom>
            <a:avLst/>
            <a:gdLst>
              <a:gd name="T0" fmla="*/ 2 w 5"/>
              <a:gd name="T1" fmla="*/ 0 h 13"/>
              <a:gd name="T2" fmla="*/ 0 w 5"/>
              <a:gd name="T3" fmla="*/ 7 h 13"/>
              <a:gd name="T4" fmla="*/ 3 w 5"/>
              <a:gd name="T5" fmla="*/ 13 h 13"/>
              <a:gd name="T6" fmla="*/ 4 w 5"/>
              <a:gd name="T7" fmla="*/ 2 h 13"/>
              <a:gd name="T8" fmla="*/ 5 w 5"/>
              <a:gd name="T9" fmla="*/ 0 h 13"/>
              <a:gd name="T10" fmla="*/ 2 w 5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">
                <a:moveTo>
                  <a:pt x="2" y="0"/>
                </a:moveTo>
                <a:cubicBezTo>
                  <a:pt x="1" y="1"/>
                  <a:pt x="0" y="6"/>
                  <a:pt x="0" y="7"/>
                </a:cubicBezTo>
                <a:cubicBezTo>
                  <a:pt x="0" y="8"/>
                  <a:pt x="1" y="10"/>
                  <a:pt x="3" y="13"/>
                </a:cubicBezTo>
                <a:cubicBezTo>
                  <a:pt x="4" y="9"/>
                  <a:pt x="4" y="4"/>
                  <a:pt x="4" y="2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1" name="Freeform 253">
            <a:extLst>
              <a:ext uri="{FF2B5EF4-FFF2-40B4-BE49-F238E27FC236}">
                <a16:creationId xmlns:a16="http://schemas.microsoft.com/office/drawing/2014/main" id="{FC6167F7-3DED-394B-B8B0-4536BADDF792}"/>
              </a:ext>
            </a:extLst>
          </p:cNvPr>
          <p:cNvSpPr>
            <a:spLocks/>
          </p:cNvSpPr>
          <p:nvPr/>
        </p:nvSpPr>
        <p:spPr bwMode="auto">
          <a:xfrm>
            <a:off x="5888038" y="2624186"/>
            <a:ext cx="15875" cy="20638"/>
          </a:xfrm>
          <a:custGeom>
            <a:avLst/>
            <a:gdLst>
              <a:gd name="T0" fmla="*/ 4 w 7"/>
              <a:gd name="T1" fmla="*/ 0 h 9"/>
              <a:gd name="T2" fmla="*/ 1 w 7"/>
              <a:gd name="T3" fmla="*/ 8 h 9"/>
              <a:gd name="T4" fmla="*/ 7 w 7"/>
              <a:gd name="T5" fmla="*/ 9 h 9"/>
              <a:gd name="T6" fmla="*/ 4 w 7"/>
              <a:gd name="T7" fmla="*/ 1 h 9"/>
              <a:gd name="T8" fmla="*/ 4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4" y="0"/>
                </a:moveTo>
                <a:cubicBezTo>
                  <a:pt x="2" y="1"/>
                  <a:pt x="0" y="3"/>
                  <a:pt x="1" y="8"/>
                </a:cubicBezTo>
                <a:cubicBezTo>
                  <a:pt x="2" y="8"/>
                  <a:pt x="5" y="8"/>
                  <a:pt x="7" y="9"/>
                </a:cubicBezTo>
                <a:cubicBezTo>
                  <a:pt x="6" y="4"/>
                  <a:pt x="4" y="2"/>
                  <a:pt x="4" y="1"/>
                </a:cubicBezTo>
                <a:cubicBezTo>
                  <a:pt x="4" y="1"/>
                  <a:pt x="4" y="1"/>
                  <a:pt x="4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2" name="Freeform 254">
            <a:extLst>
              <a:ext uri="{FF2B5EF4-FFF2-40B4-BE49-F238E27FC236}">
                <a16:creationId xmlns:a16="http://schemas.microsoft.com/office/drawing/2014/main" id="{A5A7EC84-A75F-5E49-97AA-FB3F585091EC}"/>
              </a:ext>
            </a:extLst>
          </p:cNvPr>
          <p:cNvSpPr>
            <a:spLocks/>
          </p:cNvSpPr>
          <p:nvPr/>
        </p:nvSpPr>
        <p:spPr bwMode="auto">
          <a:xfrm>
            <a:off x="6307138" y="2667049"/>
            <a:ext cx="61913" cy="77788"/>
          </a:xfrm>
          <a:custGeom>
            <a:avLst/>
            <a:gdLst>
              <a:gd name="T0" fmla="*/ 20 w 28"/>
              <a:gd name="T1" fmla="*/ 9 h 35"/>
              <a:gd name="T2" fmla="*/ 14 w 28"/>
              <a:gd name="T3" fmla="*/ 4 h 35"/>
              <a:gd name="T4" fmla="*/ 6 w 28"/>
              <a:gd name="T5" fmla="*/ 0 h 35"/>
              <a:gd name="T6" fmla="*/ 0 w 28"/>
              <a:gd name="T7" fmla="*/ 2 h 35"/>
              <a:gd name="T8" fmla="*/ 6 w 28"/>
              <a:gd name="T9" fmla="*/ 12 h 35"/>
              <a:gd name="T10" fmla="*/ 12 w 28"/>
              <a:gd name="T11" fmla="*/ 25 h 35"/>
              <a:gd name="T12" fmla="*/ 13 w 28"/>
              <a:gd name="T13" fmla="*/ 35 h 35"/>
              <a:gd name="T14" fmla="*/ 18 w 28"/>
              <a:gd name="T15" fmla="*/ 27 h 35"/>
              <a:gd name="T16" fmla="*/ 22 w 28"/>
              <a:gd name="T17" fmla="*/ 23 h 35"/>
              <a:gd name="T18" fmla="*/ 28 w 28"/>
              <a:gd name="T19" fmla="*/ 24 h 35"/>
              <a:gd name="T20" fmla="*/ 26 w 28"/>
              <a:gd name="T21" fmla="*/ 18 h 35"/>
              <a:gd name="T22" fmla="*/ 20 w 28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5">
                <a:moveTo>
                  <a:pt x="20" y="9"/>
                </a:moveTo>
                <a:cubicBezTo>
                  <a:pt x="19" y="6"/>
                  <a:pt x="16" y="4"/>
                  <a:pt x="14" y="4"/>
                </a:cubicBezTo>
                <a:cubicBezTo>
                  <a:pt x="12" y="4"/>
                  <a:pt x="9" y="0"/>
                  <a:pt x="6" y="0"/>
                </a:cubicBezTo>
                <a:cubicBezTo>
                  <a:pt x="5" y="0"/>
                  <a:pt x="2" y="1"/>
                  <a:pt x="0" y="2"/>
                </a:cubicBezTo>
                <a:cubicBezTo>
                  <a:pt x="2" y="6"/>
                  <a:pt x="5" y="11"/>
                  <a:pt x="6" y="12"/>
                </a:cubicBezTo>
                <a:cubicBezTo>
                  <a:pt x="8" y="15"/>
                  <a:pt x="14" y="23"/>
                  <a:pt x="12" y="25"/>
                </a:cubicBezTo>
                <a:cubicBezTo>
                  <a:pt x="10" y="27"/>
                  <a:pt x="11" y="33"/>
                  <a:pt x="13" y="35"/>
                </a:cubicBezTo>
                <a:cubicBezTo>
                  <a:pt x="14" y="34"/>
                  <a:pt x="18" y="29"/>
                  <a:pt x="18" y="27"/>
                </a:cubicBezTo>
                <a:cubicBezTo>
                  <a:pt x="18" y="26"/>
                  <a:pt x="19" y="22"/>
                  <a:pt x="22" y="23"/>
                </a:cubicBezTo>
                <a:cubicBezTo>
                  <a:pt x="25" y="24"/>
                  <a:pt x="28" y="25"/>
                  <a:pt x="28" y="24"/>
                </a:cubicBezTo>
                <a:cubicBezTo>
                  <a:pt x="28" y="23"/>
                  <a:pt x="27" y="20"/>
                  <a:pt x="26" y="18"/>
                </a:cubicBezTo>
                <a:cubicBezTo>
                  <a:pt x="25" y="17"/>
                  <a:pt x="21" y="13"/>
                  <a:pt x="20" y="9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0" name="Freeform 292">
            <a:extLst>
              <a:ext uri="{FF2B5EF4-FFF2-40B4-BE49-F238E27FC236}">
                <a16:creationId xmlns:a16="http://schemas.microsoft.com/office/drawing/2014/main" id="{F19C118C-B71D-CD4C-AC46-E0927BD3E9F2}"/>
              </a:ext>
            </a:extLst>
          </p:cNvPr>
          <p:cNvSpPr>
            <a:spLocks noEditPoints="1"/>
          </p:cNvSpPr>
          <p:nvPr/>
        </p:nvSpPr>
        <p:spPr bwMode="auto">
          <a:xfrm>
            <a:off x="4519613" y="4895899"/>
            <a:ext cx="73025" cy="30163"/>
          </a:xfrm>
          <a:custGeom>
            <a:avLst/>
            <a:gdLst>
              <a:gd name="T0" fmla="*/ 31 w 33"/>
              <a:gd name="T1" fmla="*/ 6 h 14"/>
              <a:gd name="T2" fmla="*/ 17 w 33"/>
              <a:gd name="T3" fmla="*/ 13 h 14"/>
              <a:gd name="T4" fmla="*/ 31 w 33"/>
              <a:gd name="T5" fmla="*/ 6 h 14"/>
              <a:gd name="T6" fmla="*/ 15 w 33"/>
              <a:gd name="T7" fmla="*/ 1 h 14"/>
              <a:gd name="T8" fmla="*/ 4 w 33"/>
              <a:gd name="T9" fmla="*/ 12 h 14"/>
              <a:gd name="T10" fmla="*/ 15 w 33"/>
              <a:gd name="T11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4">
                <a:moveTo>
                  <a:pt x="31" y="6"/>
                </a:moveTo>
                <a:cubicBezTo>
                  <a:pt x="28" y="0"/>
                  <a:pt x="13" y="11"/>
                  <a:pt x="17" y="13"/>
                </a:cubicBezTo>
                <a:cubicBezTo>
                  <a:pt x="20" y="14"/>
                  <a:pt x="33" y="9"/>
                  <a:pt x="31" y="6"/>
                </a:cubicBezTo>
                <a:close/>
                <a:moveTo>
                  <a:pt x="15" y="1"/>
                </a:moveTo>
                <a:cubicBezTo>
                  <a:pt x="10" y="1"/>
                  <a:pt x="0" y="10"/>
                  <a:pt x="4" y="12"/>
                </a:cubicBezTo>
                <a:cubicBezTo>
                  <a:pt x="9" y="14"/>
                  <a:pt x="19" y="2"/>
                  <a:pt x="15" y="1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2" name="Freeform 294">
            <a:extLst>
              <a:ext uri="{FF2B5EF4-FFF2-40B4-BE49-F238E27FC236}">
                <a16:creationId xmlns:a16="http://schemas.microsoft.com/office/drawing/2014/main" id="{81CAE30E-E1D6-FA4F-AAB8-CF8E39DFB68F}"/>
              </a:ext>
            </a:extLst>
          </p:cNvPr>
          <p:cNvSpPr>
            <a:spLocks/>
          </p:cNvSpPr>
          <p:nvPr/>
        </p:nvSpPr>
        <p:spPr bwMode="auto">
          <a:xfrm>
            <a:off x="4995863" y="4975274"/>
            <a:ext cx="49213" cy="36513"/>
          </a:xfrm>
          <a:custGeom>
            <a:avLst/>
            <a:gdLst>
              <a:gd name="T0" fmla="*/ 0 w 22"/>
              <a:gd name="T1" fmla="*/ 2 h 16"/>
              <a:gd name="T2" fmla="*/ 8 w 22"/>
              <a:gd name="T3" fmla="*/ 7 h 16"/>
              <a:gd name="T4" fmla="*/ 19 w 22"/>
              <a:gd name="T5" fmla="*/ 10 h 16"/>
              <a:gd name="T6" fmla="*/ 0 w 22"/>
              <a:gd name="T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6">
                <a:moveTo>
                  <a:pt x="0" y="2"/>
                </a:moveTo>
                <a:cubicBezTo>
                  <a:pt x="1" y="5"/>
                  <a:pt x="5" y="4"/>
                  <a:pt x="8" y="7"/>
                </a:cubicBezTo>
                <a:cubicBezTo>
                  <a:pt x="12" y="10"/>
                  <a:pt x="15" y="16"/>
                  <a:pt x="19" y="10"/>
                </a:cubicBezTo>
                <a:cubicBezTo>
                  <a:pt x="22" y="5"/>
                  <a:pt x="0" y="0"/>
                  <a:pt x="0" y="2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4" name="Freeform 296">
            <a:extLst>
              <a:ext uri="{FF2B5EF4-FFF2-40B4-BE49-F238E27FC236}">
                <a16:creationId xmlns:a16="http://schemas.microsoft.com/office/drawing/2014/main" id="{4956D2EC-BE3E-F648-B077-B424BCFD2D93}"/>
              </a:ext>
            </a:extLst>
          </p:cNvPr>
          <p:cNvSpPr>
            <a:spLocks noEditPoints="1"/>
          </p:cNvSpPr>
          <p:nvPr/>
        </p:nvSpPr>
        <p:spPr bwMode="auto">
          <a:xfrm>
            <a:off x="2351088" y="1962199"/>
            <a:ext cx="2054225" cy="1398588"/>
          </a:xfrm>
          <a:custGeom>
            <a:avLst/>
            <a:gdLst>
              <a:gd name="T0" fmla="*/ 283 w 928"/>
              <a:gd name="T1" fmla="*/ 186 h 630"/>
              <a:gd name="T2" fmla="*/ 247 w 928"/>
              <a:gd name="T3" fmla="*/ 28 h 630"/>
              <a:gd name="T4" fmla="*/ 150 w 928"/>
              <a:gd name="T5" fmla="*/ 16 h 630"/>
              <a:gd name="T6" fmla="*/ 109 w 928"/>
              <a:gd name="T7" fmla="*/ 8 h 630"/>
              <a:gd name="T8" fmla="*/ 75 w 928"/>
              <a:gd name="T9" fmla="*/ 17 h 630"/>
              <a:gd name="T10" fmla="*/ 15 w 928"/>
              <a:gd name="T11" fmla="*/ 47 h 630"/>
              <a:gd name="T12" fmla="*/ 57 w 928"/>
              <a:gd name="T13" fmla="*/ 83 h 630"/>
              <a:gd name="T14" fmla="*/ 13 w 928"/>
              <a:gd name="T15" fmla="*/ 85 h 630"/>
              <a:gd name="T16" fmla="*/ 47 w 928"/>
              <a:gd name="T17" fmla="*/ 110 h 630"/>
              <a:gd name="T18" fmla="*/ 34 w 928"/>
              <a:gd name="T19" fmla="*/ 128 h 630"/>
              <a:gd name="T20" fmla="*/ 36 w 928"/>
              <a:gd name="T21" fmla="*/ 177 h 630"/>
              <a:gd name="T22" fmla="*/ 77 w 928"/>
              <a:gd name="T23" fmla="*/ 190 h 630"/>
              <a:gd name="T24" fmla="*/ 82 w 928"/>
              <a:gd name="T25" fmla="*/ 217 h 630"/>
              <a:gd name="T26" fmla="*/ 68 w 928"/>
              <a:gd name="T27" fmla="*/ 232 h 630"/>
              <a:gd name="T28" fmla="*/ 118 w 928"/>
              <a:gd name="T29" fmla="*/ 202 h 630"/>
              <a:gd name="T30" fmla="*/ 139 w 928"/>
              <a:gd name="T31" fmla="*/ 172 h 630"/>
              <a:gd name="T32" fmla="*/ 154 w 928"/>
              <a:gd name="T33" fmla="*/ 162 h 630"/>
              <a:gd name="T34" fmla="*/ 183 w 928"/>
              <a:gd name="T35" fmla="*/ 174 h 630"/>
              <a:gd name="T36" fmla="*/ 201 w 928"/>
              <a:gd name="T37" fmla="*/ 163 h 630"/>
              <a:gd name="T38" fmla="*/ 223 w 928"/>
              <a:gd name="T39" fmla="*/ 172 h 630"/>
              <a:gd name="T40" fmla="*/ 275 w 928"/>
              <a:gd name="T41" fmla="*/ 187 h 630"/>
              <a:gd name="T42" fmla="*/ 304 w 928"/>
              <a:gd name="T43" fmla="*/ 200 h 630"/>
              <a:gd name="T44" fmla="*/ 304 w 928"/>
              <a:gd name="T45" fmla="*/ 211 h 630"/>
              <a:gd name="T46" fmla="*/ 315 w 928"/>
              <a:gd name="T47" fmla="*/ 212 h 630"/>
              <a:gd name="T48" fmla="*/ 324 w 928"/>
              <a:gd name="T49" fmla="*/ 222 h 630"/>
              <a:gd name="T50" fmla="*/ 320 w 928"/>
              <a:gd name="T51" fmla="*/ 242 h 630"/>
              <a:gd name="T52" fmla="*/ 340 w 928"/>
              <a:gd name="T53" fmla="*/ 242 h 630"/>
              <a:gd name="T54" fmla="*/ 12 w 928"/>
              <a:gd name="T55" fmla="*/ 253 h 630"/>
              <a:gd name="T56" fmla="*/ 144 w 928"/>
              <a:gd name="T57" fmla="*/ 194 h 630"/>
              <a:gd name="T58" fmla="*/ 143 w 928"/>
              <a:gd name="T59" fmla="*/ 207 h 630"/>
              <a:gd name="T60" fmla="*/ 19 w 928"/>
              <a:gd name="T61" fmla="*/ 177 h 630"/>
              <a:gd name="T62" fmla="*/ 113 w 928"/>
              <a:gd name="T63" fmla="*/ 617 h 630"/>
              <a:gd name="T64" fmla="*/ 75 w 928"/>
              <a:gd name="T65" fmla="*/ 599 h 630"/>
              <a:gd name="T66" fmla="*/ 897 w 928"/>
              <a:gd name="T67" fmla="*/ 347 h 630"/>
              <a:gd name="T68" fmla="*/ 817 w 928"/>
              <a:gd name="T69" fmla="*/ 378 h 630"/>
              <a:gd name="T70" fmla="*/ 786 w 928"/>
              <a:gd name="T71" fmla="*/ 390 h 630"/>
              <a:gd name="T72" fmla="*/ 752 w 928"/>
              <a:gd name="T73" fmla="*/ 361 h 630"/>
              <a:gd name="T74" fmla="*/ 771 w 928"/>
              <a:gd name="T75" fmla="*/ 345 h 630"/>
              <a:gd name="T76" fmla="*/ 733 w 928"/>
              <a:gd name="T77" fmla="*/ 336 h 630"/>
              <a:gd name="T78" fmla="*/ 707 w 928"/>
              <a:gd name="T79" fmla="*/ 322 h 630"/>
              <a:gd name="T80" fmla="*/ 669 w 928"/>
              <a:gd name="T81" fmla="*/ 312 h 630"/>
              <a:gd name="T82" fmla="*/ 415 w 928"/>
              <a:gd name="T83" fmla="*/ 323 h 630"/>
              <a:gd name="T84" fmla="*/ 407 w 928"/>
              <a:gd name="T85" fmla="*/ 344 h 630"/>
              <a:gd name="T86" fmla="*/ 408 w 928"/>
              <a:gd name="T87" fmla="*/ 428 h 630"/>
              <a:gd name="T88" fmla="*/ 439 w 928"/>
              <a:gd name="T89" fmla="*/ 472 h 630"/>
              <a:gd name="T90" fmla="*/ 500 w 928"/>
              <a:gd name="T91" fmla="*/ 497 h 630"/>
              <a:gd name="T92" fmla="*/ 583 w 928"/>
              <a:gd name="T93" fmla="*/ 518 h 630"/>
              <a:gd name="T94" fmla="*/ 631 w 928"/>
              <a:gd name="T95" fmla="*/ 549 h 630"/>
              <a:gd name="T96" fmla="*/ 656 w 928"/>
              <a:gd name="T97" fmla="*/ 535 h 630"/>
              <a:gd name="T98" fmla="*/ 690 w 928"/>
              <a:gd name="T99" fmla="*/ 521 h 630"/>
              <a:gd name="T100" fmla="*/ 721 w 928"/>
              <a:gd name="T101" fmla="*/ 524 h 630"/>
              <a:gd name="T102" fmla="*/ 758 w 928"/>
              <a:gd name="T103" fmla="*/ 521 h 630"/>
              <a:gd name="T104" fmla="*/ 790 w 928"/>
              <a:gd name="T105" fmla="*/ 558 h 630"/>
              <a:gd name="T106" fmla="*/ 794 w 928"/>
              <a:gd name="T107" fmla="*/ 511 h 630"/>
              <a:gd name="T108" fmla="*/ 837 w 928"/>
              <a:gd name="T109" fmla="*/ 466 h 630"/>
              <a:gd name="T110" fmla="*/ 841 w 928"/>
              <a:gd name="T111" fmla="*/ 443 h 630"/>
              <a:gd name="T112" fmla="*/ 845 w 928"/>
              <a:gd name="T113" fmla="*/ 440 h 630"/>
              <a:gd name="T114" fmla="*/ 867 w 928"/>
              <a:gd name="T115" fmla="*/ 408 h 630"/>
              <a:gd name="T116" fmla="*/ 891 w 928"/>
              <a:gd name="T117" fmla="*/ 389 h 630"/>
              <a:gd name="T118" fmla="*/ 928 w 928"/>
              <a:gd name="T119" fmla="*/ 359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8" h="630">
                <a:moveTo>
                  <a:pt x="348" y="231"/>
                </a:moveTo>
                <a:cubicBezTo>
                  <a:pt x="350" y="227"/>
                  <a:pt x="350" y="225"/>
                  <a:pt x="340" y="221"/>
                </a:cubicBezTo>
                <a:cubicBezTo>
                  <a:pt x="329" y="217"/>
                  <a:pt x="331" y="214"/>
                  <a:pt x="324" y="202"/>
                </a:cubicBezTo>
                <a:cubicBezTo>
                  <a:pt x="317" y="190"/>
                  <a:pt x="304" y="184"/>
                  <a:pt x="304" y="180"/>
                </a:cubicBezTo>
                <a:cubicBezTo>
                  <a:pt x="304" y="175"/>
                  <a:pt x="291" y="176"/>
                  <a:pt x="291" y="179"/>
                </a:cubicBezTo>
                <a:cubicBezTo>
                  <a:pt x="291" y="183"/>
                  <a:pt x="286" y="184"/>
                  <a:pt x="283" y="186"/>
                </a:cubicBezTo>
                <a:cubicBezTo>
                  <a:pt x="280" y="187"/>
                  <a:pt x="279" y="184"/>
                  <a:pt x="276" y="181"/>
                </a:cubicBezTo>
                <a:cubicBezTo>
                  <a:pt x="273" y="177"/>
                  <a:pt x="267" y="174"/>
                  <a:pt x="267" y="172"/>
                </a:cubicBezTo>
                <a:cubicBezTo>
                  <a:pt x="267" y="170"/>
                  <a:pt x="265" y="165"/>
                  <a:pt x="261" y="167"/>
                </a:cubicBezTo>
                <a:cubicBezTo>
                  <a:pt x="256" y="169"/>
                  <a:pt x="254" y="167"/>
                  <a:pt x="252" y="169"/>
                </a:cubicBezTo>
                <a:cubicBezTo>
                  <a:pt x="251" y="170"/>
                  <a:pt x="247" y="168"/>
                  <a:pt x="247" y="16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6" y="28"/>
                  <a:pt x="244" y="27"/>
                  <a:pt x="243" y="27"/>
                </a:cubicBezTo>
                <a:cubicBezTo>
                  <a:pt x="237" y="25"/>
                  <a:pt x="229" y="21"/>
                  <a:pt x="224" y="22"/>
                </a:cubicBezTo>
                <a:cubicBezTo>
                  <a:pt x="219" y="23"/>
                  <a:pt x="210" y="24"/>
                  <a:pt x="207" y="22"/>
                </a:cubicBezTo>
                <a:cubicBezTo>
                  <a:pt x="204" y="21"/>
                  <a:pt x="199" y="19"/>
                  <a:pt x="192" y="20"/>
                </a:cubicBezTo>
                <a:cubicBezTo>
                  <a:pt x="186" y="21"/>
                  <a:pt x="181" y="17"/>
                  <a:pt x="173" y="15"/>
                </a:cubicBezTo>
                <a:cubicBezTo>
                  <a:pt x="164" y="13"/>
                  <a:pt x="152" y="15"/>
                  <a:pt x="150" y="16"/>
                </a:cubicBezTo>
                <a:cubicBezTo>
                  <a:pt x="147" y="17"/>
                  <a:pt x="147" y="13"/>
                  <a:pt x="144" y="14"/>
                </a:cubicBezTo>
                <a:cubicBezTo>
                  <a:pt x="140" y="14"/>
                  <a:pt x="143" y="12"/>
                  <a:pt x="141" y="9"/>
                </a:cubicBezTo>
                <a:cubicBezTo>
                  <a:pt x="139" y="6"/>
                  <a:pt x="129" y="9"/>
                  <a:pt x="125" y="9"/>
                </a:cubicBezTo>
                <a:cubicBezTo>
                  <a:pt x="122" y="10"/>
                  <a:pt x="120" y="7"/>
                  <a:pt x="121" y="5"/>
                </a:cubicBezTo>
                <a:cubicBezTo>
                  <a:pt x="121" y="4"/>
                  <a:pt x="117" y="4"/>
                  <a:pt x="116" y="7"/>
                </a:cubicBezTo>
                <a:cubicBezTo>
                  <a:pt x="115" y="9"/>
                  <a:pt x="111" y="10"/>
                  <a:pt x="109" y="8"/>
                </a:cubicBezTo>
                <a:cubicBezTo>
                  <a:pt x="107" y="6"/>
                  <a:pt x="112" y="6"/>
                  <a:pt x="113" y="4"/>
                </a:cubicBezTo>
                <a:cubicBezTo>
                  <a:pt x="113" y="2"/>
                  <a:pt x="107" y="1"/>
                  <a:pt x="105" y="0"/>
                </a:cubicBezTo>
                <a:cubicBezTo>
                  <a:pt x="103" y="0"/>
                  <a:pt x="100" y="2"/>
                  <a:pt x="96" y="6"/>
                </a:cubicBezTo>
                <a:cubicBezTo>
                  <a:pt x="92" y="10"/>
                  <a:pt x="85" y="10"/>
                  <a:pt x="81" y="9"/>
                </a:cubicBezTo>
                <a:cubicBezTo>
                  <a:pt x="78" y="9"/>
                  <a:pt x="73" y="10"/>
                  <a:pt x="73" y="12"/>
                </a:cubicBezTo>
                <a:cubicBezTo>
                  <a:pt x="73" y="14"/>
                  <a:pt x="78" y="14"/>
                  <a:pt x="75" y="17"/>
                </a:cubicBezTo>
                <a:cubicBezTo>
                  <a:pt x="72" y="20"/>
                  <a:pt x="71" y="13"/>
                  <a:pt x="68" y="16"/>
                </a:cubicBezTo>
                <a:cubicBezTo>
                  <a:pt x="65" y="19"/>
                  <a:pt x="57" y="19"/>
                  <a:pt x="55" y="18"/>
                </a:cubicBezTo>
                <a:cubicBezTo>
                  <a:pt x="53" y="18"/>
                  <a:pt x="46" y="25"/>
                  <a:pt x="44" y="27"/>
                </a:cubicBezTo>
                <a:cubicBezTo>
                  <a:pt x="42" y="29"/>
                  <a:pt x="46" y="31"/>
                  <a:pt x="40" y="37"/>
                </a:cubicBezTo>
                <a:cubicBezTo>
                  <a:pt x="35" y="43"/>
                  <a:pt x="20" y="42"/>
                  <a:pt x="17" y="42"/>
                </a:cubicBezTo>
                <a:cubicBezTo>
                  <a:pt x="14" y="42"/>
                  <a:pt x="16" y="45"/>
                  <a:pt x="15" y="47"/>
                </a:cubicBezTo>
                <a:cubicBezTo>
                  <a:pt x="13" y="50"/>
                  <a:pt x="17" y="52"/>
                  <a:pt x="25" y="54"/>
                </a:cubicBezTo>
                <a:cubicBezTo>
                  <a:pt x="33" y="56"/>
                  <a:pt x="39" y="67"/>
                  <a:pt x="40" y="70"/>
                </a:cubicBezTo>
                <a:cubicBezTo>
                  <a:pt x="41" y="72"/>
                  <a:pt x="51" y="69"/>
                  <a:pt x="55" y="70"/>
                </a:cubicBezTo>
                <a:cubicBezTo>
                  <a:pt x="59" y="71"/>
                  <a:pt x="55" y="76"/>
                  <a:pt x="58" y="78"/>
                </a:cubicBezTo>
                <a:cubicBezTo>
                  <a:pt x="62" y="80"/>
                  <a:pt x="67" y="77"/>
                  <a:pt x="68" y="80"/>
                </a:cubicBezTo>
                <a:cubicBezTo>
                  <a:pt x="69" y="83"/>
                  <a:pt x="61" y="80"/>
                  <a:pt x="57" y="83"/>
                </a:cubicBezTo>
                <a:cubicBezTo>
                  <a:pt x="53" y="86"/>
                  <a:pt x="51" y="87"/>
                  <a:pt x="49" y="85"/>
                </a:cubicBezTo>
                <a:cubicBezTo>
                  <a:pt x="48" y="83"/>
                  <a:pt x="41" y="84"/>
                  <a:pt x="38" y="85"/>
                </a:cubicBezTo>
                <a:cubicBezTo>
                  <a:pt x="34" y="85"/>
                  <a:pt x="37" y="81"/>
                  <a:pt x="38" y="79"/>
                </a:cubicBezTo>
                <a:cubicBezTo>
                  <a:pt x="38" y="77"/>
                  <a:pt x="33" y="75"/>
                  <a:pt x="26" y="79"/>
                </a:cubicBezTo>
                <a:cubicBezTo>
                  <a:pt x="20" y="83"/>
                  <a:pt x="22" y="81"/>
                  <a:pt x="21" y="84"/>
                </a:cubicBezTo>
                <a:cubicBezTo>
                  <a:pt x="20" y="87"/>
                  <a:pt x="18" y="83"/>
                  <a:pt x="13" y="85"/>
                </a:cubicBezTo>
                <a:cubicBezTo>
                  <a:pt x="9" y="88"/>
                  <a:pt x="2" y="90"/>
                  <a:pt x="1" y="92"/>
                </a:cubicBezTo>
                <a:cubicBezTo>
                  <a:pt x="0" y="95"/>
                  <a:pt x="10" y="97"/>
                  <a:pt x="14" y="98"/>
                </a:cubicBezTo>
                <a:cubicBezTo>
                  <a:pt x="18" y="98"/>
                  <a:pt x="9" y="101"/>
                  <a:pt x="13" y="102"/>
                </a:cubicBezTo>
                <a:cubicBezTo>
                  <a:pt x="16" y="103"/>
                  <a:pt x="14" y="106"/>
                  <a:pt x="19" y="109"/>
                </a:cubicBezTo>
                <a:cubicBezTo>
                  <a:pt x="25" y="111"/>
                  <a:pt x="36" y="109"/>
                  <a:pt x="39" y="109"/>
                </a:cubicBezTo>
                <a:cubicBezTo>
                  <a:pt x="42" y="109"/>
                  <a:pt x="45" y="112"/>
                  <a:pt x="47" y="110"/>
                </a:cubicBezTo>
                <a:cubicBezTo>
                  <a:pt x="50" y="107"/>
                  <a:pt x="59" y="100"/>
                  <a:pt x="63" y="104"/>
                </a:cubicBezTo>
                <a:cubicBezTo>
                  <a:pt x="68" y="108"/>
                  <a:pt x="58" y="108"/>
                  <a:pt x="61" y="110"/>
                </a:cubicBezTo>
                <a:cubicBezTo>
                  <a:pt x="63" y="113"/>
                  <a:pt x="66" y="119"/>
                  <a:pt x="62" y="123"/>
                </a:cubicBezTo>
                <a:cubicBezTo>
                  <a:pt x="57" y="126"/>
                  <a:pt x="53" y="124"/>
                  <a:pt x="51" y="123"/>
                </a:cubicBezTo>
                <a:cubicBezTo>
                  <a:pt x="48" y="123"/>
                  <a:pt x="50" y="128"/>
                  <a:pt x="46" y="131"/>
                </a:cubicBezTo>
                <a:cubicBezTo>
                  <a:pt x="42" y="134"/>
                  <a:pt x="39" y="128"/>
                  <a:pt x="34" y="128"/>
                </a:cubicBezTo>
                <a:cubicBezTo>
                  <a:pt x="29" y="128"/>
                  <a:pt x="30" y="134"/>
                  <a:pt x="31" y="137"/>
                </a:cubicBezTo>
                <a:cubicBezTo>
                  <a:pt x="31" y="140"/>
                  <a:pt x="23" y="136"/>
                  <a:pt x="21" y="144"/>
                </a:cubicBezTo>
                <a:cubicBezTo>
                  <a:pt x="20" y="151"/>
                  <a:pt x="12" y="145"/>
                  <a:pt x="17" y="152"/>
                </a:cubicBezTo>
                <a:cubicBezTo>
                  <a:pt x="22" y="159"/>
                  <a:pt x="21" y="154"/>
                  <a:pt x="25" y="157"/>
                </a:cubicBezTo>
                <a:cubicBezTo>
                  <a:pt x="29" y="160"/>
                  <a:pt x="21" y="165"/>
                  <a:pt x="25" y="166"/>
                </a:cubicBezTo>
                <a:cubicBezTo>
                  <a:pt x="29" y="167"/>
                  <a:pt x="33" y="174"/>
                  <a:pt x="36" y="177"/>
                </a:cubicBezTo>
                <a:cubicBezTo>
                  <a:pt x="39" y="179"/>
                  <a:pt x="43" y="175"/>
                  <a:pt x="47" y="175"/>
                </a:cubicBezTo>
                <a:cubicBezTo>
                  <a:pt x="51" y="175"/>
                  <a:pt x="49" y="169"/>
                  <a:pt x="52" y="171"/>
                </a:cubicBezTo>
                <a:cubicBezTo>
                  <a:pt x="54" y="173"/>
                  <a:pt x="58" y="180"/>
                  <a:pt x="55" y="181"/>
                </a:cubicBezTo>
                <a:cubicBezTo>
                  <a:pt x="53" y="183"/>
                  <a:pt x="55" y="188"/>
                  <a:pt x="54" y="191"/>
                </a:cubicBezTo>
                <a:cubicBezTo>
                  <a:pt x="54" y="193"/>
                  <a:pt x="64" y="192"/>
                  <a:pt x="64" y="189"/>
                </a:cubicBezTo>
                <a:cubicBezTo>
                  <a:pt x="65" y="187"/>
                  <a:pt x="73" y="186"/>
                  <a:pt x="77" y="190"/>
                </a:cubicBezTo>
                <a:cubicBezTo>
                  <a:pt x="81" y="195"/>
                  <a:pt x="83" y="196"/>
                  <a:pt x="83" y="192"/>
                </a:cubicBezTo>
                <a:cubicBezTo>
                  <a:pt x="83" y="189"/>
                  <a:pt x="86" y="184"/>
                  <a:pt x="86" y="188"/>
                </a:cubicBezTo>
                <a:cubicBezTo>
                  <a:pt x="87" y="191"/>
                  <a:pt x="90" y="191"/>
                  <a:pt x="96" y="189"/>
                </a:cubicBezTo>
                <a:cubicBezTo>
                  <a:pt x="103" y="186"/>
                  <a:pt x="100" y="189"/>
                  <a:pt x="97" y="193"/>
                </a:cubicBezTo>
                <a:cubicBezTo>
                  <a:pt x="92" y="198"/>
                  <a:pt x="97" y="207"/>
                  <a:pt x="93" y="207"/>
                </a:cubicBezTo>
                <a:cubicBezTo>
                  <a:pt x="90" y="208"/>
                  <a:pt x="87" y="216"/>
                  <a:pt x="82" y="217"/>
                </a:cubicBezTo>
                <a:cubicBezTo>
                  <a:pt x="77" y="218"/>
                  <a:pt x="68" y="228"/>
                  <a:pt x="67" y="229"/>
                </a:cubicBezTo>
                <a:cubicBezTo>
                  <a:pt x="66" y="231"/>
                  <a:pt x="54" y="226"/>
                  <a:pt x="53" y="231"/>
                </a:cubicBezTo>
                <a:cubicBezTo>
                  <a:pt x="51" y="235"/>
                  <a:pt x="44" y="239"/>
                  <a:pt x="46" y="241"/>
                </a:cubicBezTo>
                <a:cubicBezTo>
                  <a:pt x="47" y="242"/>
                  <a:pt x="57" y="237"/>
                  <a:pt x="57" y="235"/>
                </a:cubicBezTo>
                <a:cubicBezTo>
                  <a:pt x="57" y="232"/>
                  <a:pt x="59" y="233"/>
                  <a:pt x="60" y="235"/>
                </a:cubicBezTo>
                <a:cubicBezTo>
                  <a:pt x="62" y="236"/>
                  <a:pt x="66" y="234"/>
                  <a:pt x="68" y="232"/>
                </a:cubicBezTo>
                <a:cubicBezTo>
                  <a:pt x="69" y="230"/>
                  <a:pt x="73" y="231"/>
                  <a:pt x="74" y="231"/>
                </a:cubicBezTo>
                <a:cubicBezTo>
                  <a:pt x="76" y="231"/>
                  <a:pt x="77" y="229"/>
                  <a:pt x="82" y="228"/>
                </a:cubicBezTo>
                <a:cubicBezTo>
                  <a:pt x="88" y="227"/>
                  <a:pt x="87" y="225"/>
                  <a:pt x="88" y="223"/>
                </a:cubicBezTo>
                <a:cubicBezTo>
                  <a:pt x="89" y="220"/>
                  <a:pt x="102" y="214"/>
                  <a:pt x="105" y="213"/>
                </a:cubicBezTo>
                <a:cubicBezTo>
                  <a:pt x="107" y="212"/>
                  <a:pt x="106" y="208"/>
                  <a:pt x="108" y="208"/>
                </a:cubicBezTo>
                <a:cubicBezTo>
                  <a:pt x="111" y="208"/>
                  <a:pt x="115" y="205"/>
                  <a:pt x="118" y="202"/>
                </a:cubicBezTo>
                <a:cubicBezTo>
                  <a:pt x="122" y="199"/>
                  <a:pt x="123" y="200"/>
                  <a:pt x="125" y="199"/>
                </a:cubicBezTo>
                <a:cubicBezTo>
                  <a:pt x="128" y="198"/>
                  <a:pt x="126" y="193"/>
                  <a:pt x="128" y="193"/>
                </a:cubicBezTo>
                <a:cubicBezTo>
                  <a:pt x="131" y="192"/>
                  <a:pt x="133" y="190"/>
                  <a:pt x="133" y="188"/>
                </a:cubicBezTo>
                <a:cubicBezTo>
                  <a:pt x="133" y="186"/>
                  <a:pt x="126" y="186"/>
                  <a:pt x="126" y="184"/>
                </a:cubicBezTo>
                <a:cubicBezTo>
                  <a:pt x="125" y="183"/>
                  <a:pt x="131" y="178"/>
                  <a:pt x="133" y="178"/>
                </a:cubicBezTo>
                <a:cubicBezTo>
                  <a:pt x="135" y="178"/>
                  <a:pt x="139" y="176"/>
                  <a:pt x="139" y="172"/>
                </a:cubicBezTo>
                <a:cubicBezTo>
                  <a:pt x="140" y="169"/>
                  <a:pt x="143" y="168"/>
                  <a:pt x="145" y="166"/>
                </a:cubicBezTo>
                <a:cubicBezTo>
                  <a:pt x="148" y="163"/>
                  <a:pt x="147" y="160"/>
                  <a:pt x="150" y="160"/>
                </a:cubicBezTo>
                <a:cubicBezTo>
                  <a:pt x="153" y="160"/>
                  <a:pt x="155" y="156"/>
                  <a:pt x="158" y="155"/>
                </a:cubicBezTo>
                <a:cubicBezTo>
                  <a:pt x="161" y="153"/>
                  <a:pt x="158" y="157"/>
                  <a:pt x="163" y="157"/>
                </a:cubicBezTo>
                <a:cubicBezTo>
                  <a:pt x="169" y="157"/>
                  <a:pt x="168" y="162"/>
                  <a:pt x="164" y="160"/>
                </a:cubicBezTo>
                <a:cubicBezTo>
                  <a:pt x="160" y="159"/>
                  <a:pt x="158" y="159"/>
                  <a:pt x="154" y="162"/>
                </a:cubicBezTo>
                <a:cubicBezTo>
                  <a:pt x="150" y="166"/>
                  <a:pt x="153" y="167"/>
                  <a:pt x="150" y="171"/>
                </a:cubicBezTo>
                <a:cubicBezTo>
                  <a:pt x="148" y="174"/>
                  <a:pt x="147" y="177"/>
                  <a:pt x="151" y="177"/>
                </a:cubicBezTo>
                <a:cubicBezTo>
                  <a:pt x="155" y="178"/>
                  <a:pt x="151" y="180"/>
                  <a:pt x="148" y="181"/>
                </a:cubicBezTo>
                <a:cubicBezTo>
                  <a:pt x="144" y="182"/>
                  <a:pt x="147" y="184"/>
                  <a:pt x="151" y="184"/>
                </a:cubicBezTo>
                <a:cubicBezTo>
                  <a:pt x="156" y="184"/>
                  <a:pt x="163" y="178"/>
                  <a:pt x="170" y="174"/>
                </a:cubicBezTo>
                <a:cubicBezTo>
                  <a:pt x="176" y="171"/>
                  <a:pt x="181" y="174"/>
                  <a:pt x="183" y="174"/>
                </a:cubicBezTo>
                <a:cubicBezTo>
                  <a:pt x="184" y="173"/>
                  <a:pt x="181" y="170"/>
                  <a:pt x="183" y="169"/>
                </a:cubicBezTo>
                <a:cubicBezTo>
                  <a:pt x="185" y="168"/>
                  <a:pt x="180" y="167"/>
                  <a:pt x="179" y="164"/>
                </a:cubicBezTo>
                <a:cubicBezTo>
                  <a:pt x="177" y="160"/>
                  <a:pt x="181" y="162"/>
                  <a:pt x="182" y="159"/>
                </a:cubicBezTo>
                <a:cubicBezTo>
                  <a:pt x="183" y="156"/>
                  <a:pt x="185" y="157"/>
                  <a:pt x="187" y="159"/>
                </a:cubicBezTo>
                <a:cubicBezTo>
                  <a:pt x="189" y="160"/>
                  <a:pt x="192" y="157"/>
                  <a:pt x="194" y="161"/>
                </a:cubicBezTo>
                <a:cubicBezTo>
                  <a:pt x="195" y="165"/>
                  <a:pt x="197" y="160"/>
                  <a:pt x="201" y="163"/>
                </a:cubicBezTo>
                <a:cubicBezTo>
                  <a:pt x="204" y="165"/>
                  <a:pt x="200" y="165"/>
                  <a:pt x="197" y="166"/>
                </a:cubicBezTo>
                <a:cubicBezTo>
                  <a:pt x="193" y="167"/>
                  <a:pt x="195" y="171"/>
                  <a:pt x="198" y="169"/>
                </a:cubicBezTo>
                <a:cubicBezTo>
                  <a:pt x="200" y="167"/>
                  <a:pt x="203" y="165"/>
                  <a:pt x="205" y="168"/>
                </a:cubicBezTo>
                <a:cubicBezTo>
                  <a:pt x="207" y="170"/>
                  <a:pt x="208" y="169"/>
                  <a:pt x="210" y="167"/>
                </a:cubicBezTo>
                <a:cubicBezTo>
                  <a:pt x="212" y="165"/>
                  <a:pt x="212" y="167"/>
                  <a:pt x="212" y="169"/>
                </a:cubicBezTo>
                <a:cubicBezTo>
                  <a:pt x="212" y="170"/>
                  <a:pt x="217" y="171"/>
                  <a:pt x="223" y="172"/>
                </a:cubicBezTo>
                <a:cubicBezTo>
                  <a:pt x="229" y="173"/>
                  <a:pt x="240" y="172"/>
                  <a:pt x="243" y="171"/>
                </a:cubicBezTo>
                <a:cubicBezTo>
                  <a:pt x="245" y="171"/>
                  <a:pt x="244" y="176"/>
                  <a:pt x="251" y="177"/>
                </a:cubicBezTo>
                <a:cubicBezTo>
                  <a:pt x="257" y="178"/>
                  <a:pt x="259" y="171"/>
                  <a:pt x="262" y="173"/>
                </a:cubicBezTo>
                <a:cubicBezTo>
                  <a:pt x="265" y="176"/>
                  <a:pt x="262" y="177"/>
                  <a:pt x="260" y="179"/>
                </a:cubicBezTo>
                <a:cubicBezTo>
                  <a:pt x="258" y="181"/>
                  <a:pt x="262" y="181"/>
                  <a:pt x="264" y="182"/>
                </a:cubicBezTo>
                <a:cubicBezTo>
                  <a:pt x="267" y="183"/>
                  <a:pt x="273" y="185"/>
                  <a:pt x="275" y="187"/>
                </a:cubicBezTo>
                <a:cubicBezTo>
                  <a:pt x="278" y="190"/>
                  <a:pt x="279" y="193"/>
                  <a:pt x="286" y="196"/>
                </a:cubicBezTo>
                <a:cubicBezTo>
                  <a:pt x="292" y="199"/>
                  <a:pt x="286" y="188"/>
                  <a:pt x="291" y="192"/>
                </a:cubicBezTo>
                <a:cubicBezTo>
                  <a:pt x="296" y="195"/>
                  <a:pt x="294" y="192"/>
                  <a:pt x="298" y="195"/>
                </a:cubicBezTo>
                <a:cubicBezTo>
                  <a:pt x="303" y="199"/>
                  <a:pt x="301" y="194"/>
                  <a:pt x="299" y="188"/>
                </a:cubicBezTo>
                <a:cubicBezTo>
                  <a:pt x="297" y="182"/>
                  <a:pt x="301" y="186"/>
                  <a:pt x="303" y="189"/>
                </a:cubicBezTo>
                <a:cubicBezTo>
                  <a:pt x="305" y="191"/>
                  <a:pt x="305" y="197"/>
                  <a:pt x="304" y="200"/>
                </a:cubicBezTo>
                <a:cubicBezTo>
                  <a:pt x="302" y="204"/>
                  <a:pt x="296" y="201"/>
                  <a:pt x="297" y="199"/>
                </a:cubicBezTo>
                <a:cubicBezTo>
                  <a:pt x="297" y="197"/>
                  <a:pt x="291" y="198"/>
                  <a:pt x="291" y="201"/>
                </a:cubicBezTo>
                <a:cubicBezTo>
                  <a:pt x="290" y="204"/>
                  <a:pt x="295" y="209"/>
                  <a:pt x="298" y="210"/>
                </a:cubicBezTo>
                <a:cubicBezTo>
                  <a:pt x="301" y="210"/>
                  <a:pt x="299" y="215"/>
                  <a:pt x="301" y="216"/>
                </a:cubicBezTo>
                <a:cubicBezTo>
                  <a:pt x="304" y="217"/>
                  <a:pt x="304" y="222"/>
                  <a:pt x="305" y="221"/>
                </a:cubicBezTo>
                <a:cubicBezTo>
                  <a:pt x="307" y="220"/>
                  <a:pt x="306" y="214"/>
                  <a:pt x="304" y="211"/>
                </a:cubicBezTo>
                <a:cubicBezTo>
                  <a:pt x="303" y="208"/>
                  <a:pt x="303" y="204"/>
                  <a:pt x="306" y="205"/>
                </a:cubicBezTo>
                <a:cubicBezTo>
                  <a:pt x="308" y="206"/>
                  <a:pt x="306" y="210"/>
                  <a:pt x="307" y="212"/>
                </a:cubicBezTo>
                <a:cubicBezTo>
                  <a:pt x="308" y="213"/>
                  <a:pt x="310" y="210"/>
                  <a:pt x="312" y="209"/>
                </a:cubicBezTo>
                <a:cubicBezTo>
                  <a:pt x="315" y="207"/>
                  <a:pt x="311" y="202"/>
                  <a:pt x="312" y="200"/>
                </a:cubicBezTo>
                <a:cubicBezTo>
                  <a:pt x="313" y="197"/>
                  <a:pt x="317" y="202"/>
                  <a:pt x="318" y="206"/>
                </a:cubicBezTo>
                <a:cubicBezTo>
                  <a:pt x="319" y="210"/>
                  <a:pt x="315" y="210"/>
                  <a:pt x="315" y="212"/>
                </a:cubicBezTo>
                <a:cubicBezTo>
                  <a:pt x="315" y="215"/>
                  <a:pt x="311" y="214"/>
                  <a:pt x="310" y="215"/>
                </a:cubicBezTo>
                <a:cubicBezTo>
                  <a:pt x="308" y="216"/>
                  <a:pt x="309" y="224"/>
                  <a:pt x="311" y="224"/>
                </a:cubicBezTo>
                <a:cubicBezTo>
                  <a:pt x="312" y="225"/>
                  <a:pt x="313" y="218"/>
                  <a:pt x="314" y="221"/>
                </a:cubicBezTo>
                <a:cubicBezTo>
                  <a:pt x="315" y="225"/>
                  <a:pt x="319" y="217"/>
                  <a:pt x="320" y="220"/>
                </a:cubicBezTo>
                <a:cubicBezTo>
                  <a:pt x="321" y="223"/>
                  <a:pt x="326" y="227"/>
                  <a:pt x="328" y="226"/>
                </a:cubicBezTo>
                <a:cubicBezTo>
                  <a:pt x="330" y="225"/>
                  <a:pt x="327" y="222"/>
                  <a:pt x="324" y="222"/>
                </a:cubicBezTo>
                <a:cubicBezTo>
                  <a:pt x="321" y="221"/>
                  <a:pt x="322" y="217"/>
                  <a:pt x="324" y="216"/>
                </a:cubicBezTo>
                <a:cubicBezTo>
                  <a:pt x="327" y="216"/>
                  <a:pt x="332" y="223"/>
                  <a:pt x="332" y="226"/>
                </a:cubicBezTo>
                <a:cubicBezTo>
                  <a:pt x="331" y="228"/>
                  <a:pt x="329" y="228"/>
                  <a:pt x="327" y="230"/>
                </a:cubicBezTo>
                <a:cubicBezTo>
                  <a:pt x="325" y="233"/>
                  <a:pt x="322" y="226"/>
                  <a:pt x="319" y="226"/>
                </a:cubicBezTo>
                <a:cubicBezTo>
                  <a:pt x="316" y="227"/>
                  <a:pt x="319" y="231"/>
                  <a:pt x="320" y="233"/>
                </a:cubicBezTo>
                <a:cubicBezTo>
                  <a:pt x="321" y="236"/>
                  <a:pt x="317" y="240"/>
                  <a:pt x="320" y="242"/>
                </a:cubicBezTo>
                <a:cubicBezTo>
                  <a:pt x="324" y="245"/>
                  <a:pt x="323" y="241"/>
                  <a:pt x="323" y="239"/>
                </a:cubicBezTo>
                <a:cubicBezTo>
                  <a:pt x="324" y="238"/>
                  <a:pt x="327" y="240"/>
                  <a:pt x="328" y="241"/>
                </a:cubicBezTo>
                <a:cubicBezTo>
                  <a:pt x="330" y="243"/>
                  <a:pt x="330" y="238"/>
                  <a:pt x="330" y="236"/>
                </a:cubicBezTo>
                <a:cubicBezTo>
                  <a:pt x="330" y="234"/>
                  <a:pt x="334" y="235"/>
                  <a:pt x="335" y="238"/>
                </a:cubicBezTo>
                <a:cubicBezTo>
                  <a:pt x="337" y="240"/>
                  <a:pt x="337" y="235"/>
                  <a:pt x="339" y="236"/>
                </a:cubicBezTo>
                <a:cubicBezTo>
                  <a:pt x="342" y="236"/>
                  <a:pt x="340" y="240"/>
                  <a:pt x="340" y="242"/>
                </a:cubicBezTo>
                <a:cubicBezTo>
                  <a:pt x="340" y="244"/>
                  <a:pt x="344" y="240"/>
                  <a:pt x="344" y="243"/>
                </a:cubicBezTo>
                <a:cubicBezTo>
                  <a:pt x="344" y="243"/>
                  <a:pt x="344" y="243"/>
                  <a:pt x="344" y="244"/>
                </a:cubicBezTo>
                <a:cubicBezTo>
                  <a:pt x="346" y="242"/>
                  <a:pt x="349" y="240"/>
                  <a:pt x="350" y="239"/>
                </a:cubicBezTo>
                <a:cubicBezTo>
                  <a:pt x="355" y="236"/>
                  <a:pt x="347" y="234"/>
                  <a:pt x="348" y="231"/>
                </a:cubicBezTo>
                <a:close/>
                <a:moveTo>
                  <a:pt x="7" y="260"/>
                </a:moveTo>
                <a:cubicBezTo>
                  <a:pt x="12" y="258"/>
                  <a:pt x="14" y="255"/>
                  <a:pt x="12" y="253"/>
                </a:cubicBezTo>
                <a:cubicBezTo>
                  <a:pt x="10" y="250"/>
                  <a:pt x="3" y="261"/>
                  <a:pt x="7" y="260"/>
                </a:cubicBezTo>
                <a:close/>
                <a:moveTo>
                  <a:pt x="41" y="241"/>
                </a:moveTo>
                <a:cubicBezTo>
                  <a:pt x="37" y="240"/>
                  <a:pt x="25" y="247"/>
                  <a:pt x="29" y="247"/>
                </a:cubicBezTo>
                <a:cubicBezTo>
                  <a:pt x="32" y="248"/>
                  <a:pt x="33" y="245"/>
                  <a:pt x="36" y="245"/>
                </a:cubicBezTo>
                <a:cubicBezTo>
                  <a:pt x="39" y="245"/>
                  <a:pt x="46" y="243"/>
                  <a:pt x="41" y="241"/>
                </a:cubicBezTo>
                <a:close/>
                <a:moveTo>
                  <a:pt x="144" y="194"/>
                </a:moveTo>
                <a:cubicBezTo>
                  <a:pt x="144" y="192"/>
                  <a:pt x="141" y="192"/>
                  <a:pt x="137" y="196"/>
                </a:cubicBezTo>
                <a:cubicBezTo>
                  <a:pt x="133" y="201"/>
                  <a:pt x="129" y="204"/>
                  <a:pt x="129" y="206"/>
                </a:cubicBezTo>
                <a:cubicBezTo>
                  <a:pt x="128" y="208"/>
                  <a:pt x="123" y="205"/>
                  <a:pt x="122" y="208"/>
                </a:cubicBezTo>
                <a:cubicBezTo>
                  <a:pt x="120" y="211"/>
                  <a:pt x="123" y="217"/>
                  <a:pt x="126" y="215"/>
                </a:cubicBezTo>
                <a:cubicBezTo>
                  <a:pt x="129" y="213"/>
                  <a:pt x="129" y="215"/>
                  <a:pt x="131" y="215"/>
                </a:cubicBezTo>
                <a:cubicBezTo>
                  <a:pt x="132" y="215"/>
                  <a:pt x="141" y="210"/>
                  <a:pt x="143" y="207"/>
                </a:cubicBezTo>
                <a:cubicBezTo>
                  <a:pt x="144" y="204"/>
                  <a:pt x="139" y="203"/>
                  <a:pt x="139" y="201"/>
                </a:cubicBezTo>
                <a:cubicBezTo>
                  <a:pt x="139" y="199"/>
                  <a:pt x="143" y="199"/>
                  <a:pt x="146" y="198"/>
                </a:cubicBezTo>
                <a:cubicBezTo>
                  <a:pt x="148" y="197"/>
                  <a:pt x="144" y="196"/>
                  <a:pt x="144" y="194"/>
                </a:cubicBezTo>
                <a:close/>
                <a:moveTo>
                  <a:pt x="15" y="170"/>
                </a:moveTo>
                <a:cubicBezTo>
                  <a:pt x="14" y="167"/>
                  <a:pt x="6" y="170"/>
                  <a:pt x="7" y="173"/>
                </a:cubicBezTo>
                <a:cubicBezTo>
                  <a:pt x="8" y="176"/>
                  <a:pt x="16" y="178"/>
                  <a:pt x="19" y="177"/>
                </a:cubicBezTo>
                <a:cubicBezTo>
                  <a:pt x="22" y="176"/>
                  <a:pt x="24" y="172"/>
                  <a:pt x="21" y="170"/>
                </a:cubicBezTo>
                <a:cubicBezTo>
                  <a:pt x="19" y="168"/>
                  <a:pt x="15" y="173"/>
                  <a:pt x="15" y="170"/>
                </a:cubicBezTo>
                <a:close/>
                <a:moveTo>
                  <a:pt x="113" y="617"/>
                </a:moveTo>
                <a:cubicBezTo>
                  <a:pt x="108" y="618"/>
                  <a:pt x="111" y="630"/>
                  <a:pt x="114" y="628"/>
                </a:cubicBezTo>
                <a:cubicBezTo>
                  <a:pt x="116" y="627"/>
                  <a:pt x="119" y="626"/>
                  <a:pt x="120" y="624"/>
                </a:cubicBezTo>
                <a:cubicBezTo>
                  <a:pt x="122" y="622"/>
                  <a:pt x="119" y="616"/>
                  <a:pt x="113" y="617"/>
                </a:cubicBezTo>
                <a:close/>
                <a:moveTo>
                  <a:pt x="107" y="609"/>
                </a:moveTo>
                <a:cubicBezTo>
                  <a:pt x="104" y="610"/>
                  <a:pt x="106" y="615"/>
                  <a:pt x="108" y="614"/>
                </a:cubicBezTo>
                <a:cubicBezTo>
                  <a:pt x="111" y="611"/>
                  <a:pt x="110" y="609"/>
                  <a:pt x="107" y="609"/>
                </a:cubicBezTo>
                <a:close/>
                <a:moveTo>
                  <a:pt x="75" y="599"/>
                </a:moveTo>
                <a:cubicBezTo>
                  <a:pt x="78" y="602"/>
                  <a:pt x="80" y="601"/>
                  <a:pt x="81" y="599"/>
                </a:cubicBezTo>
                <a:cubicBezTo>
                  <a:pt x="81" y="596"/>
                  <a:pt x="72" y="596"/>
                  <a:pt x="75" y="599"/>
                </a:cubicBezTo>
                <a:close/>
                <a:moveTo>
                  <a:pt x="89" y="605"/>
                </a:moveTo>
                <a:cubicBezTo>
                  <a:pt x="91" y="608"/>
                  <a:pt x="94" y="609"/>
                  <a:pt x="95" y="606"/>
                </a:cubicBezTo>
                <a:cubicBezTo>
                  <a:pt x="97" y="603"/>
                  <a:pt x="87" y="602"/>
                  <a:pt x="89" y="605"/>
                </a:cubicBezTo>
                <a:close/>
                <a:moveTo>
                  <a:pt x="921" y="334"/>
                </a:moveTo>
                <a:cubicBezTo>
                  <a:pt x="920" y="331"/>
                  <a:pt x="912" y="333"/>
                  <a:pt x="908" y="330"/>
                </a:cubicBezTo>
                <a:cubicBezTo>
                  <a:pt x="905" y="328"/>
                  <a:pt x="898" y="341"/>
                  <a:pt x="897" y="347"/>
                </a:cubicBezTo>
                <a:cubicBezTo>
                  <a:pt x="895" y="352"/>
                  <a:pt x="885" y="359"/>
                  <a:pt x="885" y="359"/>
                </a:cubicBezTo>
                <a:cubicBezTo>
                  <a:pt x="885" y="359"/>
                  <a:pt x="857" y="359"/>
                  <a:pt x="854" y="359"/>
                </a:cubicBezTo>
                <a:cubicBezTo>
                  <a:pt x="852" y="359"/>
                  <a:pt x="846" y="365"/>
                  <a:pt x="842" y="368"/>
                </a:cubicBezTo>
                <a:cubicBezTo>
                  <a:pt x="842" y="368"/>
                  <a:pt x="842" y="368"/>
                  <a:pt x="842" y="369"/>
                </a:cubicBezTo>
                <a:cubicBezTo>
                  <a:pt x="845" y="374"/>
                  <a:pt x="835" y="377"/>
                  <a:pt x="824" y="377"/>
                </a:cubicBezTo>
                <a:cubicBezTo>
                  <a:pt x="821" y="378"/>
                  <a:pt x="819" y="378"/>
                  <a:pt x="817" y="378"/>
                </a:cubicBezTo>
                <a:cubicBezTo>
                  <a:pt x="817" y="379"/>
                  <a:pt x="818" y="381"/>
                  <a:pt x="818" y="382"/>
                </a:cubicBezTo>
                <a:cubicBezTo>
                  <a:pt x="818" y="382"/>
                  <a:pt x="816" y="383"/>
                  <a:pt x="815" y="384"/>
                </a:cubicBezTo>
                <a:cubicBezTo>
                  <a:pt x="813" y="387"/>
                  <a:pt x="801" y="393"/>
                  <a:pt x="794" y="397"/>
                </a:cubicBezTo>
                <a:cubicBezTo>
                  <a:pt x="786" y="401"/>
                  <a:pt x="776" y="399"/>
                  <a:pt x="776" y="393"/>
                </a:cubicBezTo>
                <a:cubicBezTo>
                  <a:pt x="776" y="387"/>
                  <a:pt x="781" y="388"/>
                  <a:pt x="783" y="391"/>
                </a:cubicBezTo>
                <a:cubicBezTo>
                  <a:pt x="783" y="392"/>
                  <a:pt x="784" y="391"/>
                  <a:pt x="786" y="390"/>
                </a:cubicBezTo>
                <a:cubicBezTo>
                  <a:pt x="784" y="388"/>
                  <a:pt x="784" y="385"/>
                  <a:pt x="785" y="383"/>
                </a:cubicBezTo>
                <a:cubicBezTo>
                  <a:pt x="783" y="382"/>
                  <a:pt x="786" y="373"/>
                  <a:pt x="781" y="371"/>
                </a:cubicBezTo>
                <a:cubicBezTo>
                  <a:pt x="777" y="369"/>
                  <a:pt x="771" y="378"/>
                  <a:pt x="772" y="373"/>
                </a:cubicBezTo>
                <a:cubicBezTo>
                  <a:pt x="773" y="367"/>
                  <a:pt x="780" y="363"/>
                  <a:pt x="775" y="356"/>
                </a:cubicBezTo>
                <a:cubicBezTo>
                  <a:pt x="771" y="349"/>
                  <a:pt x="763" y="349"/>
                  <a:pt x="761" y="354"/>
                </a:cubicBezTo>
                <a:cubicBezTo>
                  <a:pt x="760" y="360"/>
                  <a:pt x="754" y="357"/>
                  <a:pt x="752" y="361"/>
                </a:cubicBezTo>
                <a:cubicBezTo>
                  <a:pt x="750" y="365"/>
                  <a:pt x="748" y="374"/>
                  <a:pt x="749" y="381"/>
                </a:cubicBezTo>
                <a:cubicBezTo>
                  <a:pt x="751" y="387"/>
                  <a:pt x="749" y="390"/>
                  <a:pt x="743" y="394"/>
                </a:cubicBezTo>
                <a:cubicBezTo>
                  <a:pt x="737" y="398"/>
                  <a:pt x="734" y="389"/>
                  <a:pt x="736" y="377"/>
                </a:cubicBezTo>
                <a:cubicBezTo>
                  <a:pt x="738" y="369"/>
                  <a:pt x="742" y="361"/>
                  <a:pt x="738" y="361"/>
                </a:cubicBezTo>
                <a:cubicBezTo>
                  <a:pt x="734" y="361"/>
                  <a:pt x="743" y="351"/>
                  <a:pt x="752" y="349"/>
                </a:cubicBezTo>
                <a:cubicBezTo>
                  <a:pt x="760" y="347"/>
                  <a:pt x="771" y="348"/>
                  <a:pt x="771" y="345"/>
                </a:cubicBezTo>
                <a:cubicBezTo>
                  <a:pt x="771" y="345"/>
                  <a:pt x="771" y="345"/>
                  <a:pt x="772" y="344"/>
                </a:cubicBezTo>
                <a:cubicBezTo>
                  <a:pt x="770" y="343"/>
                  <a:pt x="768" y="342"/>
                  <a:pt x="767" y="341"/>
                </a:cubicBezTo>
                <a:cubicBezTo>
                  <a:pt x="767" y="341"/>
                  <a:pt x="766" y="342"/>
                  <a:pt x="766" y="342"/>
                </a:cubicBezTo>
                <a:cubicBezTo>
                  <a:pt x="762" y="345"/>
                  <a:pt x="763" y="339"/>
                  <a:pt x="757" y="339"/>
                </a:cubicBezTo>
                <a:cubicBezTo>
                  <a:pt x="751" y="339"/>
                  <a:pt x="745" y="344"/>
                  <a:pt x="740" y="342"/>
                </a:cubicBezTo>
                <a:cubicBezTo>
                  <a:pt x="735" y="339"/>
                  <a:pt x="738" y="336"/>
                  <a:pt x="733" y="336"/>
                </a:cubicBezTo>
                <a:cubicBezTo>
                  <a:pt x="729" y="336"/>
                  <a:pt x="737" y="328"/>
                  <a:pt x="730" y="331"/>
                </a:cubicBezTo>
                <a:cubicBezTo>
                  <a:pt x="724" y="335"/>
                  <a:pt x="714" y="344"/>
                  <a:pt x="709" y="340"/>
                </a:cubicBezTo>
                <a:cubicBezTo>
                  <a:pt x="705" y="336"/>
                  <a:pt x="701" y="341"/>
                  <a:pt x="698" y="338"/>
                </a:cubicBezTo>
                <a:cubicBezTo>
                  <a:pt x="694" y="335"/>
                  <a:pt x="709" y="326"/>
                  <a:pt x="716" y="326"/>
                </a:cubicBezTo>
                <a:cubicBezTo>
                  <a:pt x="718" y="326"/>
                  <a:pt x="719" y="325"/>
                  <a:pt x="721" y="324"/>
                </a:cubicBezTo>
                <a:cubicBezTo>
                  <a:pt x="717" y="323"/>
                  <a:pt x="709" y="320"/>
                  <a:pt x="707" y="322"/>
                </a:cubicBezTo>
                <a:cubicBezTo>
                  <a:pt x="705" y="325"/>
                  <a:pt x="702" y="323"/>
                  <a:pt x="700" y="321"/>
                </a:cubicBezTo>
                <a:cubicBezTo>
                  <a:pt x="698" y="319"/>
                  <a:pt x="695" y="322"/>
                  <a:pt x="692" y="318"/>
                </a:cubicBezTo>
                <a:cubicBezTo>
                  <a:pt x="689" y="314"/>
                  <a:pt x="686" y="317"/>
                  <a:pt x="684" y="318"/>
                </a:cubicBezTo>
                <a:cubicBezTo>
                  <a:pt x="682" y="319"/>
                  <a:pt x="679" y="316"/>
                  <a:pt x="676" y="315"/>
                </a:cubicBezTo>
                <a:cubicBezTo>
                  <a:pt x="672" y="314"/>
                  <a:pt x="675" y="310"/>
                  <a:pt x="672" y="308"/>
                </a:cubicBezTo>
                <a:cubicBezTo>
                  <a:pt x="669" y="306"/>
                  <a:pt x="669" y="312"/>
                  <a:pt x="669" y="312"/>
                </a:cubicBezTo>
                <a:cubicBezTo>
                  <a:pt x="417" y="314"/>
                  <a:pt x="417" y="314"/>
                  <a:pt x="417" y="314"/>
                </a:cubicBezTo>
                <a:cubicBezTo>
                  <a:pt x="418" y="314"/>
                  <a:pt x="418" y="314"/>
                  <a:pt x="418" y="315"/>
                </a:cubicBezTo>
                <a:cubicBezTo>
                  <a:pt x="421" y="318"/>
                  <a:pt x="419" y="320"/>
                  <a:pt x="420" y="324"/>
                </a:cubicBezTo>
                <a:cubicBezTo>
                  <a:pt x="421" y="328"/>
                  <a:pt x="420" y="334"/>
                  <a:pt x="417" y="334"/>
                </a:cubicBezTo>
                <a:cubicBezTo>
                  <a:pt x="414" y="334"/>
                  <a:pt x="414" y="330"/>
                  <a:pt x="416" y="329"/>
                </a:cubicBezTo>
                <a:cubicBezTo>
                  <a:pt x="418" y="328"/>
                  <a:pt x="417" y="323"/>
                  <a:pt x="415" y="323"/>
                </a:cubicBezTo>
                <a:cubicBezTo>
                  <a:pt x="413" y="323"/>
                  <a:pt x="413" y="322"/>
                  <a:pt x="413" y="320"/>
                </a:cubicBezTo>
                <a:cubicBezTo>
                  <a:pt x="409" y="321"/>
                  <a:pt x="404" y="321"/>
                  <a:pt x="398" y="320"/>
                </a:cubicBezTo>
                <a:cubicBezTo>
                  <a:pt x="398" y="320"/>
                  <a:pt x="399" y="320"/>
                  <a:pt x="399" y="321"/>
                </a:cubicBezTo>
                <a:cubicBezTo>
                  <a:pt x="399" y="323"/>
                  <a:pt x="400" y="328"/>
                  <a:pt x="403" y="333"/>
                </a:cubicBezTo>
                <a:cubicBezTo>
                  <a:pt x="406" y="337"/>
                  <a:pt x="404" y="340"/>
                  <a:pt x="407" y="341"/>
                </a:cubicBezTo>
                <a:cubicBezTo>
                  <a:pt x="410" y="343"/>
                  <a:pt x="410" y="345"/>
                  <a:pt x="407" y="344"/>
                </a:cubicBezTo>
                <a:cubicBezTo>
                  <a:pt x="404" y="344"/>
                  <a:pt x="406" y="346"/>
                  <a:pt x="405" y="353"/>
                </a:cubicBezTo>
                <a:cubicBezTo>
                  <a:pt x="404" y="359"/>
                  <a:pt x="405" y="371"/>
                  <a:pt x="404" y="375"/>
                </a:cubicBezTo>
                <a:cubicBezTo>
                  <a:pt x="403" y="379"/>
                  <a:pt x="399" y="385"/>
                  <a:pt x="402" y="389"/>
                </a:cubicBezTo>
                <a:cubicBezTo>
                  <a:pt x="404" y="393"/>
                  <a:pt x="406" y="399"/>
                  <a:pt x="405" y="404"/>
                </a:cubicBezTo>
                <a:cubicBezTo>
                  <a:pt x="403" y="409"/>
                  <a:pt x="403" y="412"/>
                  <a:pt x="406" y="416"/>
                </a:cubicBezTo>
                <a:cubicBezTo>
                  <a:pt x="408" y="420"/>
                  <a:pt x="406" y="426"/>
                  <a:pt x="408" y="428"/>
                </a:cubicBezTo>
                <a:cubicBezTo>
                  <a:pt x="411" y="429"/>
                  <a:pt x="413" y="432"/>
                  <a:pt x="415" y="436"/>
                </a:cubicBezTo>
                <a:cubicBezTo>
                  <a:pt x="418" y="439"/>
                  <a:pt x="420" y="437"/>
                  <a:pt x="420" y="441"/>
                </a:cubicBezTo>
                <a:cubicBezTo>
                  <a:pt x="420" y="445"/>
                  <a:pt x="420" y="445"/>
                  <a:pt x="424" y="447"/>
                </a:cubicBezTo>
                <a:cubicBezTo>
                  <a:pt x="427" y="448"/>
                  <a:pt x="425" y="452"/>
                  <a:pt x="425" y="454"/>
                </a:cubicBezTo>
                <a:cubicBezTo>
                  <a:pt x="425" y="456"/>
                  <a:pt x="429" y="459"/>
                  <a:pt x="434" y="464"/>
                </a:cubicBezTo>
                <a:cubicBezTo>
                  <a:pt x="440" y="469"/>
                  <a:pt x="435" y="472"/>
                  <a:pt x="439" y="472"/>
                </a:cubicBezTo>
                <a:cubicBezTo>
                  <a:pt x="443" y="472"/>
                  <a:pt x="447" y="475"/>
                  <a:pt x="450" y="477"/>
                </a:cubicBezTo>
                <a:cubicBezTo>
                  <a:pt x="454" y="480"/>
                  <a:pt x="455" y="478"/>
                  <a:pt x="458" y="479"/>
                </a:cubicBezTo>
                <a:cubicBezTo>
                  <a:pt x="461" y="479"/>
                  <a:pt x="466" y="485"/>
                  <a:pt x="467" y="489"/>
                </a:cubicBezTo>
                <a:cubicBezTo>
                  <a:pt x="467" y="491"/>
                  <a:pt x="468" y="493"/>
                  <a:pt x="469" y="495"/>
                </a:cubicBezTo>
                <a:cubicBezTo>
                  <a:pt x="490" y="492"/>
                  <a:pt x="490" y="492"/>
                  <a:pt x="490" y="492"/>
                </a:cubicBezTo>
                <a:cubicBezTo>
                  <a:pt x="490" y="492"/>
                  <a:pt x="496" y="496"/>
                  <a:pt x="500" y="497"/>
                </a:cubicBezTo>
                <a:cubicBezTo>
                  <a:pt x="503" y="498"/>
                  <a:pt x="523" y="505"/>
                  <a:pt x="523" y="505"/>
                </a:cubicBezTo>
                <a:cubicBezTo>
                  <a:pt x="549" y="505"/>
                  <a:pt x="549" y="505"/>
                  <a:pt x="549" y="505"/>
                </a:cubicBezTo>
                <a:cubicBezTo>
                  <a:pt x="552" y="501"/>
                  <a:pt x="552" y="501"/>
                  <a:pt x="552" y="501"/>
                </a:cubicBezTo>
                <a:cubicBezTo>
                  <a:pt x="567" y="501"/>
                  <a:pt x="567" y="501"/>
                  <a:pt x="567" y="501"/>
                </a:cubicBezTo>
                <a:cubicBezTo>
                  <a:pt x="567" y="501"/>
                  <a:pt x="576" y="510"/>
                  <a:pt x="577" y="511"/>
                </a:cubicBezTo>
                <a:cubicBezTo>
                  <a:pt x="578" y="511"/>
                  <a:pt x="583" y="515"/>
                  <a:pt x="583" y="518"/>
                </a:cubicBezTo>
                <a:cubicBezTo>
                  <a:pt x="583" y="520"/>
                  <a:pt x="584" y="523"/>
                  <a:pt x="586" y="524"/>
                </a:cubicBezTo>
                <a:cubicBezTo>
                  <a:pt x="588" y="525"/>
                  <a:pt x="596" y="529"/>
                  <a:pt x="597" y="529"/>
                </a:cubicBezTo>
                <a:cubicBezTo>
                  <a:pt x="598" y="529"/>
                  <a:pt x="600" y="520"/>
                  <a:pt x="604" y="521"/>
                </a:cubicBezTo>
                <a:cubicBezTo>
                  <a:pt x="608" y="521"/>
                  <a:pt x="618" y="524"/>
                  <a:pt x="620" y="530"/>
                </a:cubicBezTo>
                <a:cubicBezTo>
                  <a:pt x="622" y="536"/>
                  <a:pt x="627" y="541"/>
                  <a:pt x="629" y="542"/>
                </a:cubicBezTo>
                <a:cubicBezTo>
                  <a:pt x="630" y="544"/>
                  <a:pt x="630" y="547"/>
                  <a:pt x="631" y="549"/>
                </a:cubicBezTo>
                <a:cubicBezTo>
                  <a:pt x="632" y="551"/>
                  <a:pt x="632" y="555"/>
                  <a:pt x="633" y="555"/>
                </a:cubicBezTo>
                <a:cubicBezTo>
                  <a:pt x="635" y="555"/>
                  <a:pt x="643" y="560"/>
                  <a:pt x="646" y="559"/>
                </a:cubicBezTo>
                <a:cubicBezTo>
                  <a:pt x="647" y="559"/>
                  <a:pt x="649" y="560"/>
                  <a:pt x="650" y="561"/>
                </a:cubicBezTo>
                <a:cubicBezTo>
                  <a:pt x="650" y="554"/>
                  <a:pt x="643" y="552"/>
                  <a:pt x="647" y="549"/>
                </a:cubicBezTo>
                <a:cubicBezTo>
                  <a:pt x="652" y="545"/>
                  <a:pt x="647" y="542"/>
                  <a:pt x="650" y="540"/>
                </a:cubicBezTo>
                <a:cubicBezTo>
                  <a:pt x="652" y="539"/>
                  <a:pt x="656" y="537"/>
                  <a:pt x="656" y="535"/>
                </a:cubicBezTo>
                <a:cubicBezTo>
                  <a:pt x="656" y="532"/>
                  <a:pt x="659" y="532"/>
                  <a:pt x="662" y="533"/>
                </a:cubicBezTo>
                <a:cubicBezTo>
                  <a:pt x="665" y="533"/>
                  <a:pt x="671" y="527"/>
                  <a:pt x="671" y="525"/>
                </a:cubicBezTo>
                <a:cubicBezTo>
                  <a:pt x="670" y="523"/>
                  <a:pt x="671" y="522"/>
                  <a:pt x="675" y="523"/>
                </a:cubicBezTo>
                <a:cubicBezTo>
                  <a:pt x="679" y="524"/>
                  <a:pt x="678" y="519"/>
                  <a:pt x="681" y="520"/>
                </a:cubicBezTo>
                <a:cubicBezTo>
                  <a:pt x="683" y="520"/>
                  <a:pt x="685" y="522"/>
                  <a:pt x="685" y="520"/>
                </a:cubicBezTo>
                <a:cubicBezTo>
                  <a:pt x="686" y="518"/>
                  <a:pt x="688" y="519"/>
                  <a:pt x="690" y="521"/>
                </a:cubicBezTo>
                <a:cubicBezTo>
                  <a:pt x="692" y="523"/>
                  <a:pt x="697" y="524"/>
                  <a:pt x="697" y="521"/>
                </a:cubicBezTo>
                <a:cubicBezTo>
                  <a:pt x="698" y="518"/>
                  <a:pt x="701" y="521"/>
                  <a:pt x="703" y="524"/>
                </a:cubicBezTo>
                <a:cubicBezTo>
                  <a:pt x="706" y="527"/>
                  <a:pt x="707" y="526"/>
                  <a:pt x="711" y="526"/>
                </a:cubicBezTo>
                <a:cubicBezTo>
                  <a:pt x="715" y="527"/>
                  <a:pt x="715" y="526"/>
                  <a:pt x="715" y="523"/>
                </a:cubicBezTo>
                <a:cubicBezTo>
                  <a:pt x="715" y="521"/>
                  <a:pt x="719" y="528"/>
                  <a:pt x="723" y="529"/>
                </a:cubicBezTo>
                <a:cubicBezTo>
                  <a:pt x="727" y="529"/>
                  <a:pt x="724" y="526"/>
                  <a:pt x="721" y="524"/>
                </a:cubicBezTo>
                <a:cubicBezTo>
                  <a:pt x="718" y="522"/>
                  <a:pt x="722" y="521"/>
                  <a:pt x="719" y="519"/>
                </a:cubicBezTo>
                <a:cubicBezTo>
                  <a:pt x="717" y="517"/>
                  <a:pt x="723" y="515"/>
                  <a:pt x="727" y="515"/>
                </a:cubicBezTo>
                <a:cubicBezTo>
                  <a:pt x="732" y="515"/>
                  <a:pt x="732" y="516"/>
                  <a:pt x="734" y="514"/>
                </a:cubicBezTo>
                <a:cubicBezTo>
                  <a:pt x="736" y="511"/>
                  <a:pt x="738" y="514"/>
                  <a:pt x="738" y="516"/>
                </a:cubicBezTo>
                <a:cubicBezTo>
                  <a:pt x="738" y="518"/>
                  <a:pt x="745" y="515"/>
                  <a:pt x="750" y="515"/>
                </a:cubicBezTo>
                <a:cubicBezTo>
                  <a:pt x="754" y="515"/>
                  <a:pt x="758" y="518"/>
                  <a:pt x="758" y="521"/>
                </a:cubicBezTo>
                <a:cubicBezTo>
                  <a:pt x="759" y="523"/>
                  <a:pt x="761" y="524"/>
                  <a:pt x="764" y="522"/>
                </a:cubicBezTo>
                <a:cubicBezTo>
                  <a:pt x="767" y="519"/>
                  <a:pt x="770" y="516"/>
                  <a:pt x="773" y="519"/>
                </a:cubicBezTo>
                <a:cubicBezTo>
                  <a:pt x="776" y="522"/>
                  <a:pt x="779" y="526"/>
                  <a:pt x="782" y="529"/>
                </a:cubicBezTo>
                <a:cubicBezTo>
                  <a:pt x="786" y="532"/>
                  <a:pt x="780" y="537"/>
                  <a:pt x="782" y="539"/>
                </a:cubicBezTo>
                <a:cubicBezTo>
                  <a:pt x="784" y="542"/>
                  <a:pt x="782" y="546"/>
                  <a:pt x="786" y="548"/>
                </a:cubicBezTo>
                <a:cubicBezTo>
                  <a:pt x="790" y="551"/>
                  <a:pt x="787" y="557"/>
                  <a:pt x="790" y="558"/>
                </a:cubicBezTo>
                <a:cubicBezTo>
                  <a:pt x="793" y="559"/>
                  <a:pt x="796" y="564"/>
                  <a:pt x="796" y="566"/>
                </a:cubicBezTo>
                <a:cubicBezTo>
                  <a:pt x="796" y="568"/>
                  <a:pt x="803" y="570"/>
                  <a:pt x="803" y="567"/>
                </a:cubicBezTo>
                <a:cubicBezTo>
                  <a:pt x="803" y="564"/>
                  <a:pt x="807" y="560"/>
                  <a:pt x="807" y="556"/>
                </a:cubicBezTo>
                <a:cubicBezTo>
                  <a:pt x="807" y="553"/>
                  <a:pt x="805" y="541"/>
                  <a:pt x="802" y="538"/>
                </a:cubicBezTo>
                <a:cubicBezTo>
                  <a:pt x="799" y="534"/>
                  <a:pt x="803" y="533"/>
                  <a:pt x="799" y="529"/>
                </a:cubicBezTo>
                <a:cubicBezTo>
                  <a:pt x="796" y="525"/>
                  <a:pt x="794" y="517"/>
                  <a:pt x="794" y="511"/>
                </a:cubicBezTo>
                <a:cubicBezTo>
                  <a:pt x="794" y="505"/>
                  <a:pt x="802" y="495"/>
                  <a:pt x="805" y="492"/>
                </a:cubicBezTo>
                <a:cubicBezTo>
                  <a:pt x="808" y="489"/>
                  <a:pt x="812" y="491"/>
                  <a:pt x="813" y="488"/>
                </a:cubicBezTo>
                <a:cubicBezTo>
                  <a:pt x="814" y="484"/>
                  <a:pt x="818" y="480"/>
                  <a:pt x="821" y="480"/>
                </a:cubicBezTo>
                <a:cubicBezTo>
                  <a:pt x="823" y="480"/>
                  <a:pt x="826" y="481"/>
                  <a:pt x="826" y="478"/>
                </a:cubicBezTo>
                <a:cubicBezTo>
                  <a:pt x="826" y="476"/>
                  <a:pt x="830" y="472"/>
                  <a:pt x="836" y="472"/>
                </a:cubicBezTo>
                <a:cubicBezTo>
                  <a:pt x="841" y="471"/>
                  <a:pt x="838" y="468"/>
                  <a:pt x="837" y="466"/>
                </a:cubicBezTo>
                <a:cubicBezTo>
                  <a:pt x="835" y="463"/>
                  <a:pt x="838" y="461"/>
                  <a:pt x="839" y="462"/>
                </a:cubicBezTo>
                <a:cubicBezTo>
                  <a:pt x="840" y="464"/>
                  <a:pt x="843" y="464"/>
                  <a:pt x="845" y="463"/>
                </a:cubicBezTo>
                <a:cubicBezTo>
                  <a:pt x="847" y="461"/>
                  <a:pt x="852" y="457"/>
                  <a:pt x="847" y="457"/>
                </a:cubicBezTo>
                <a:cubicBezTo>
                  <a:pt x="843" y="457"/>
                  <a:pt x="842" y="455"/>
                  <a:pt x="844" y="454"/>
                </a:cubicBezTo>
                <a:cubicBezTo>
                  <a:pt x="847" y="453"/>
                  <a:pt x="845" y="448"/>
                  <a:pt x="841" y="448"/>
                </a:cubicBezTo>
                <a:cubicBezTo>
                  <a:pt x="838" y="448"/>
                  <a:pt x="839" y="446"/>
                  <a:pt x="841" y="443"/>
                </a:cubicBezTo>
                <a:cubicBezTo>
                  <a:pt x="843" y="441"/>
                  <a:pt x="838" y="438"/>
                  <a:pt x="835" y="436"/>
                </a:cubicBezTo>
                <a:cubicBezTo>
                  <a:pt x="832" y="434"/>
                  <a:pt x="837" y="433"/>
                  <a:pt x="839" y="433"/>
                </a:cubicBezTo>
                <a:cubicBezTo>
                  <a:pt x="841" y="432"/>
                  <a:pt x="839" y="423"/>
                  <a:pt x="840" y="421"/>
                </a:cubicBezTo>
                <a:cubicBezTo>
                  <a:pt x="841" y="418"/>
                  <a:pt x="845" y="418"/>
                  <a:pt x="843" y="421"/>
                </a:cubicBezTo>
                <a:cubicBezTo>
                  <a:pt x="842" y="423"/>
                  <a:pt x="840" y="426"/>
                  <a:pt x="842" y="430"/>
                </a:cubicBezTo>
                <a:cubicBezTo>
                  <a:pt x="845" y="433"/>
                  <a:pt x="846" y="436"/>
                  <a:pt x="845" y="440"/>
                </a:cubicBezTo>
                <a:cubicBezTo>
                  <a:pt x="844" y="445"/>
                  <a:pt x="846" y="444"/>
                  <a:pt x="849" y="438"/>
                </a:cubicBezTo>
                <a:cubicBezTo>
                  <a:pt x="852" y="432"/>
                  <a:pt x="852" y="426"/>
                  <a:pt x="850" y="426"/>
                </a:cubicBezTo>
                <a:cubicBezTo>
                  <a:pt x="848" y="425"/>
                  <a:pt x="848" y="419"/>
                  <a:pt x="851" y="422"/>
                </a:cubicBezTo>
                <a:cubicBezTo>
                  <a:pt x="853" y="425"/>
                  <a:pt x="854" y="425"/>
                  <a:pt x="857" y="422"/>
                </a:cubicBezTo>
                <a:cubicBezTo>
                  <a:pt x="861" y="418"/>
                  <a:pt x="864" y="412"/>
                  <a:pt x="862" y="410"/>
                </a:cubicBezTo>
                <a:cubicBezTo>
                  <a:pt x="860" y="409"/>
                  <a:pt x="863" y="407"/>
                  <a:pt x="867" y="408"/>
                </a:cubicBezTo>
                <a:cubicBezTo>
                  <a:pt x="871" y="408"/>
                  <a:pt x="880" y="405"/>
                  <a:pt x="880" y="404"/>
                </a:cubicBezTo>
                <a:cubicBezTo>
                  <a:pt x="882" y="400"/>
                  <a:pt x="867" y="406"/>
                  <a:pt x="867" y="404"/>
                </a:cubicBezTo>
                <a:cubicBezTo>
                  <a:pt x="867" y="401"/>
                  <a:pt x="877" y="399"/>
                  <a:pt x="881" y="399"/>
                </a:cubicBezTo>
                <a:cubicBezTo>
                  <a:pt x="886" y="399"/>
                  <a:pt x="884" y="392"/>
                  <a:pt x="886" y="395"/>
                </a:cubicBezTo>
                <a:cubicBezTo>
                  <a:pt x="888" y="398"/>
                  <a:pt x="891" y="397"/>
                  <a:pt x="893" y="396"/>
                </a:cubicBezTo>
                <a:cubicBezTo>
                  <a:pt x="896" y="394"/>
                  <a:pt x="894" y="389"/>
                  <a:pt x="891" y="389"/>
                </a:cubicBezTo>
                <a:cubicBezTo>
                  <a:pt x="888" y="388"/>
                  <a:pt x="893" y="386"/>
                  <a:pt x="892" y="384"/>
                </a:cubicBezTo>
                <a:cubicBezTo>
                  <a:pt x="891" y="382"/>
                  <a:pt x="894" y="375"/>
                  <a:pt x="898" y="374"/>
                </a:cubicBezTo>
                <a:cubicBezTo>
                  <a:pt x="902" y="373"/>
                  <a:pt x="900" y="371"/>
                  <a:pt x="903" y="371"/>
                </a:cubicBezTo>
                <a:cubicBezTo>
                  <a:pt x="907" y="371"/>
                  <a:pt x="907" y="367"/>
                  <a:pt x="910" y="364"/>
                </a:cubicBezTo>
                <a:cubicBezTo>
                  <a:pt x="913" y="361"/>
                  <a:pt x="917" y="369"/>
                  <a:pt x="921" y="365"/>
                </a:cubicBezTo>
                <a:cubicBezTo>
                  <a:pt x="923" y="363"/>
                  <a:pt x="926" y="361"/>
                  <a:pt x="928" y="359"/>
                </a:cubicBezTo>
                <a:cubicBezTo>
                  <a:pt x="918" y="346"/>
                  <a:pt x="921" y="336"/>
                  <a:pt x="921" y="334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2" name="Freeform 304">
            <a:extLst>
              <a:ext uri="{FF2B5EF4-FFF2-40B4-BE49-F238E27FC236}">
                <a16:creationId xmlns:a16="http://schemas.microsoft.com/office/drawing/2014/main" id="{456E45C3-8B09-0941-AE8F-776D66ED0A30}"/>
              </a:ext>
            </a:extLst>
          </p:cNvPr>
          <p:cNvSpPr>
            <a:spLocks noEditPoints="1"/>
          </p:cNvSpPr>
          <p:nvPr/>
        </p:nvSpPr>
        <p:spPr bwMode="auto">
          <a:xfrm>
            <a:off x="8370888" y="2746424"/>
            <a:ext cx="344488" cy="349250"/>
          </a:xfrm>
          <a:custGeom>
            <a:avLst/>
            <a:gdLst>
              <a:gd name="T0" fmla="*/ 138 w 156"/>
              <a:gd name="T1" fmla="*/ 20 h 157"/>
              <a:gd name="T2" fmla="*/ 112 w 156"/>
              <a:gd name="T3" fmla="*/ 8 h 157"/>
              <a:gd name="T4" fmla="*/ 109 w 156"/>
              <a:gd name="T5" fmla="*/ 25 h 157"/>
              <a:gd name="T6" fmla="*/ 98 w 156"/>
              <a:gd name="T7" fmla="*/ 34 h 157"/>
              <a:gd name="T8" fmla="*/ 96 w 156"/>
              <a:gd name="T9" fmla="*/ 46 h 157"/>
              <a:gd name="T10" fmla="*/ 106 w 156"/>
              <a:gd name="T11" fmla="*/ 43 h 157"/>
              <a:gd name="T12" fmla="*/ 108 w 156"/>
              <a:gd name="T13" fmla="*/ 36 h 157"/>
              <a:gd name="T14" fmla="*/ 128 w 156"/>
              <a:gd name="T15" fmla="*/ 37 h 157"/>
              <a:gd name="T16" fmla="*/ 146 w 156"/>
              <a:gd name="T17" fmla="*/ 26 h 157"/>
              <a:gd name="T18" fmla="*/ 147 w 156"/>
              <a:gd name="T19" fmla="*/ 17 h 157"/>
              <a:gd name="T20" fmla="*/ 96 w 156"/>
              <a:gd name="T21" fmla="*/ 67 h 157"/>
              <a:gd name="T22" fmla="*/ 86 w 156"/>
              <a:gd name="T23" fmla="*/ 88 h 157"/>
              <a:gd name="T24" fmla="*/ 72 w 156"/>
              <a:gd name="T25" fmla="*/ 91 h 157"/>
              <a:gd name="T26" fmla="*/ 59 w 156"/>
              <a:gd name="T27" fmla="*/ 108 h 157"/>
              <a:gd name="T28" fmla="*/ 42 w 156"/>
              <a:gd name="T29" fmla="*/ 111 h 157"/>
              <a:gd name="T30" fmla="*/ 15 w 156"/>
              <a:gd name="T31" fmla="*/ 122 h 157"/>
              <a:gd name="T32" fmla="*/ 25 w 156"/>
              <a:gd name="T33" fmla="*/ 125 h 157"/>
              <a:gd name="T34" fmla="*/ 52 w 156"/>
              <a:gd name="T35" fmla="*/ 128 h 157"/>
              <a:gd name="T36" fmla="*/ 66 w 156"/>
              <a:gd name="T37" fmla="*/ 121 h 157"/>
              <a:gd name="T38" fmla="*/ 80 w 156"/>
              <a:gd name="T39" fmla="*/ 119 h 157"/>
              <a:gd name="T40" fmla="*/ 92 w 156"/>
              <a:gd name="T41" fmla="*/ 114 h 157"/>
              <a:gd name="T42" fmla="*/ 103 w 156"/>
              <a:gd name="T43" fmla="*/ 100 h 157"/>
              <a:gd name="T44" fmla="*/ 114 w 156"/>
              <a:gd name="T45" fmla="*/ 76 h 157"/>
              <a:gd name="T46" fmla="*/ 98 w 156"/>
              <a:gd name="T47" fmla="*/ 54 h 157"/>
              <a:gd name="T48" fmla="*/ 30 w 156"/>
              <a:gd name="T49" fmla="*/ 127 h 157"/>
              <a:gd name="T50" fmla="*/ 33 w 156"/>
              <a:gd name="T51" fmla="*/ 137 h 157"/>
              <a:gd name="T52" fmla="*/ 48 w 156"/>
              <a:gd name="T53" fmla="*/ 126 h 157"/>
              <a:gd name="T54" fmla="*/ 20 w 156"/>
              <a:gd name="T55" fmla="*/ 135 h 157"/>
              <a:gd name="T56" fmla="*/ 5 w 156"/>
              <a:gd name="T57" fmla="*/ 132 h 157"/>
              <a:gd name="T58" fmla="*/ 6 w 156"/>
              <a:gd name="T59" fmla="*/ 136 h 157"/>
              <a:gd name="T60" fmla="*/ 11 w 156"/>
              <a:gd name="T61" fmla="*/ 157 h 157"/>
              <a:gd name="T62" fmla="*/ 20 w 156"/>
              <a:gd name="T63" fmla="*/ 13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57">
                <a:moveTo>
                  <a:pt x="147" y="17"/>
                </a:moveTo>
                <a:cubicBezTo>
                  <a:pt x="146" y="15"/>
                  <a:pt x="142" y="19"/>
                  <a:pt x="138" y="20"/>
                </a:cubicBezTo>
                <a:cubicBezTo>
                  <a:pt x="134" y="20"/>
                  <a:pt x="121" y="10"/>
                  <a:pt x="118" y="5"/>
                </a:cubicBezTo>
                <a:cubicBezTo>
                  <a:pt x="115" y="0"/>
                  <a:pt x="110" y="4"/>
                  <a:pt x="112" y="8"/>
                </a:cubicBezTo>
                <a:cubicBezTo>
                  <a:pt x="115" y="11"/>
                  <a:pt x="112" y="12"/>
                  <a:pt x="112" y="17"/>
                </a:cubicBezTo>
                <a:cubicBezTo>
                  <a:pt x="112" y="22"/>
                  <a:pt x="109" y="22"/>
                  <a:pt x="109" y="25"/>
                </a:cubicBezTo>
                <a:cubicBezTo>
                  <a:pt x="110" y="29"/>
                  <a:pt x="105" y="28"/>
                  <a:pt x="101" y="29"/>
                </a:cubicBezTo>
                <a:cubicBezTo>
                  <a:pt x="98" y="29"/>
                  <a:pt x="102" y="32"/>
                  <a:pt x="98" y="34"/>
                </a:cubicBezTo>
                <a:cubicBezTo>
                  <a:pt x="94" y="36"/>
                  <a:pt x="94" y="38"/>
                  <a:pt x="96" y="39"/>
                </a:cubicBezTo>
                <a:cubicBezTo>
                  <a:pt x="98" y="40"/>
                  <a:pt x="97" y="44"/>
                  <a:pt x="96" y="46"/>
                </a:cubicBezTo>
                <a:cubicBezTo>
                  <a:pt x="96" y="49"/>
                  <a:pt x="99" y="47"/>
                  <a:pt x="101" y="44"/>
                </a:cubicBezTo>
                <a:cubicBezTo>
                  <a:pt x="103" y="42"/>
                  <a:pt x="105" y="46"/>
                  <a:pt x="106" y="43"/>
                </a:cubicBezTo>
                <a:cubicBezTo>
                  <a:pt x="106" y="41"/>
                  <a:pt x="100" y="39"/>
                  <a:pt x="100" y="37"/>
                </a:cubicBezTo>
                <a:cubicBezTo>
                  <a:pt x="101" y="34"/>
                  <a:pt x="105" y="37"/>
                  <a:pt x="108" y="36"/>
                </a:cubicBezTo>
                <a:cubicBezTo>
                  <a:pt x="111" y="34"/>
                  <a:pt x="118" y="36"/>
                  <a:pt x="122" y="39"/>
                </a:cubicBezTo>
                <a:cubicBezTo>
                  <a:pt x="126" y="43"/>
                  <a:pt x="127" y="41"/>
                  <a:pt x="128" y="37"/>
                </a:cubicBezTo>
                <a:cubicBezTo>
                  <a:pt x="129" y="33"/>
                  <a:pt x="135" y="31"/>
                  <a:pt x="141" y="31"/>
                </a:cubicBezTo>
                <a:cubicBezTo>
                  <a:pt x="147" y="31"/>
                  <a:pt x="148" y="28"/>
                  <a:pt x="146" y="26"/>
                </a:cubicBezTo>
                <a:cubicBezTo>
                  <a:pt x="144" y="25"/>
                  <a:pt x="156" y="17"/>
                  <a:pt x="156" y="15"/>
                </a:cubicBezTo>
                <a:cubicBezTo>
                  <a:pt x="155" y="13"/>
                  <a:pt x="149" y="20"/>
                  <a:pt x="147" y="17"/>
                </a:cubicBezTo>
                <a:close/>
                <a:moveTo>
                  <a:pt x="98" y="54"/>
                </a:moveTo>
                <a:cubicBezTo>
                  <a:pt x="95" y="56"/>
                  <a:pt x="93" y="64"/>
                  <a:pt x="96" y="67"/>
                </a:cubicBezTo>
                <a:cubicBezTo>
                  <a:pt x="99" y="69"/>
                  <a:pt x="91" y="74"/>
                  <a:pt x="92" y="79"/>
                </a:cubicBezTo>
                <a:cubicBezTo>
                  <a:pt x="92" y="84"/>
                  <a:pt x="87" y="84"/>
                  <a:pt x="86" y="88"/>
                </a:cubicBezTo>
                <a:cubicBezTo>
                  <a:pt x="85" y="91"/>
                  <a:pt x="82" y="91"/>
                  <a:pt x="77" y="94"/>
                </a:cubicBezTo>
                <a:cubicBezTo>
                  <a:pt x="73" y="98"/>
                  <a:pt x="70" y="94"/>
                  <a:pt x="72" y="91"/>
                </a:cubicBezTo>
                <a:cubicBezTo>
                  <a:pt x="73" y="89"/>
                  <a:pt x="65" y="93"/>
                  <a:pt x="65" y="98"/>
                </a:cubicBezTo>
                <a:cubicBezTo>
                  <a:pt x="65" y="104"/>
                  <a:pt x="57" y="105"/>
                  <a:pt x="59" y="108"/>
                </a:cubicBezTo>
                <a:cubicBezTo>
                  <a:pt x="61" y="110"/>
                  <a:pt x="53" y="112"/>
                  <a:pt x="53" y="110"/>
                </a:cubicBezTo>
                <a:cubicBezTo>
                  <a:pt x="54" y="107"/>
                  <a:pt x="49" y="108"/>
                  <a:pt x="42" y="111"/>
                </a:cubicBezTo>
                <a:cubicBezTo>
                  <a:pt x="36" y="113"/>
                  <a:pt x="32" y="108"/>
                  <a:pt x="29" y="112"/>
                </a:cubicBezTo>
                <a:cubicBezTo>
                  <a:pt x="25" y="115"/>
                  <a:pt x="19" y="121"/>
                  <a:pt x="15" y="122"/>
                </a:cubicBezTo>
                <a:cubicBezTo>
                  <a:pt x="10" y="123"/>
                  <a:pt x="13" y="129"/>
                  <a:pt x="15" y="128"/>
                </a:cubicBezTo>
                <a:cubicBezTo>
                  <a:pt x="18" y="126"/>
                  <a:pt x="23" y="128"/>
                  <a:pt x="25" y="125"/>
                </a:cubicBezTo>
                <a:cubicBezTo>
                  <a:pt x="26" y="123"/>
                  <a:pt x="40" y="120"/>
                  <a:pt x="48" y="120"/>
                </a:cubicBezTo>
                <a:cubicBezTo>
                  <a:pt x="56" y="119"/>
                  <a:pt x="51" y="123"/>
                  <a:pt x="52" y="128"/>
                </a:cubicBezTo>
                <a:cubicBezTo>
                  <a:pt x="52" y="132"/>
                  <a:pt x="59" y="131"/>
                  <a:pt x="62" y="127"/>
                </a:cubicBezTo>
                <a:cubicBezTo>
                  <a:pt x="66" y="123"/>
                  <a:pt x="69" y="123"/>
                  <a:pt x="66" y="121"/>
                </a:cubicBezTo>
                <a:cubicBezTo>
                  <a:pt x="63" y="118"/>
                  <a:pt x="66" y="116"/>
                  <a:pt x="68" y="120"/>
                </a:cubicBezTo>
                <a:cubicBezTo>
                  <a:pt x="70" y="123"/>
                  <a:pt x="77" y="123"/>
                  <a:pt x="80" y="119"/>
                </a:cubicBezTo>
                <a:cubicBezTo>
                  <a:pt x="83" y="114"/>
                  <a:pt x="83" y="120"/>
                  <a:pt x="87" y="119"/>
                </a:cubicBezTo>
                <a:cubicBezTo>
                  <a:pt x="90" y="119"/>
                  <a:pt x="92" y="111"/>
                  <a:pt x="92" y="114"/>
                </a:cubicBezTo>
                <a:cubicBezTo>
                  <a:pt x="92" y="117"/>
                  <a:pt x="97" y="116"/>
                  <a:pt x="101" y="112"/>
                </a:cubicBezTo>
                <a:cubicBezTo>
                  <a:pt x="104" y="109"/>
                  <a:pt x="101" y="103"/>
                  <a:pt x="103" y="100"/>
                </a:cubicBezTo>
                <a:cubicBezTo>
                  <a:pt x="105" y="96"/>
                  <a:pt x="107" y="90"/>
                  <a:pt x="105" y="85"/>
                </a:cubicBezTo>
                <a:cubicBezTo>
                  <a:pt x="103" y="81"/>
                  <a:pt x="110" y="79"/>
                  <a:pt x="114" y="76"/>
                </a:cubicBezTo>
                <a:cubicBezTo>
                  <a:pt x="117" y="72"/>
                  <a:pt x="110" y="56"/>
                  <a:pt x="109" y="51"/>
                </a:cubicBezTo>
                <a:cubicBezTo>
                  <a:pt x="109" y="46"/>
                  <a:pt x="100" y="53"/>
                  <a:pt x="98" y="54"/>
                </a:cubicBezTo>
                <a:close/>
                <a:moveTo>
                  <a:pt x="38" y="125"/>
                </a:moveTo>
                <a:cubicBezTo>
                  <a:pt x="37" y="128"/>
                  <a:pt x="34" y="126"/>
                  <a:pt x="30" y="127"/>
                </a:cubicBezTo>
                <a:cubicBezTo>
                  <a:pt x="25" y="128"/>
                  <a:pt x="25" y="138"/>
                  <a:pt x="28" y="139"/>
                </a:cubicBezTo>
                <a:cubicBezTo>
                  <a:pt x="31" y="140"/>
                  <a:pt x="33" y="140"/>
                  <a:pt x="33" y="137"/>
                </a:cubicBezTo>
                <a:cubicBezTo>
                  <a:pt x="34" y="134"/>
                  <a:pt x="39" y="132"/>
                  <a:pt x="41" y="134"/>
                </a:cubicBezTo>
                <a:cubicBezTo>
                  <a:pt x="44" y="135"/>
                  <a:pt x="48" y="130"/>
                  <a:pt x="48" y="126"/>
                </a:cubicBezTo>
                <a:cubicBezTo>
                  <a:pt x="48" y="122"/>
                  <a:pt x="39" y="122"/>
                  <a:pt x="38" y="125"/>
                </a:cubicBezTo>
                <a:close/>
                <a:moveTo>
                  <a:pt x="20" y="135"/>
                </a:moveTo>
                <a:cubicBezTo>
                  <a:pt x="20" y="132"/>
                  <a:pt x="14" y="133"/>
                  <a:pt x="13" y="131"/>
                </a:cubicBezTo>
                <a:cubicBezTo>
                  <a:pt x="13" y="128"/>
                  <a:pt x="9" y="130"/>
                  <a:pt x="5" y="132"/>
                </a:cubicBezTo>
                <a:cubicBezTo>
                  <a:pt x="1" y="135"/>
                  <a:pt x="0" y="136"/>
                  <a:pt x="1" y="139"/>
                </a:cubicBezTo>
                <a:cubicBezTo>
                  <a:pt x="3" y="142"/>
                  <a:pt x="5" y="139"/>
                  <a:pt x="6" y="136"/>
                </a:cubicBezTo>
                <a:cubicBezTo>
                  <a:pt x="8" y="133"/>
                  <a:pt x="10" y="141"/>
                  <a:pt x="8" y="145"/>
                </a:cubicBezTo>
                <a:cubicBezTo>
                  <a:pt x="5" y="150"/>
                  <a:pt x="8" y="157"/>
                  <a:pt x="11" y="157"/>
                </a:cubicBezTo>
                <a:cubicBezTo>
                  <a:pt x="14" y="156"/>
                  <a:pt x="18" y="146"/>
                  <a:pt x="22" y="141"/>
                </a:cubicBezTo>
                <a:cubicBezTo>
                  <a:pt x="26" y="136"/>
                  <a:pt x="20" y="138"/>
                  <a:pt x="20" y="135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9" name="Freeform 311">
            <a:extLst>
              <a:ext uri="{FF2B5EF4-FFF2-40B4-BE49-F238E27FC236}">
                <a16:creationId xmlns:a16="http://schemas.microsoft.com/office/drawing/2014/main" id="{8C615D2F-69A8-A74A-B744-BE09900C0416}"/>
              </a:ext>
            </a:extLst>
          </p:cNvPr>
          <p:cNvSpPr>
            <a:spLocks/>
          </p:cNvSpPr>
          <p:nvPr/>
        </p:nvSpPr>
        <p:spPr bwMode="auto">
          <a:xfrm>
            <a:off x="7132638" y="4830811"/>
            <a:ext cx="55563" cy="33338"/>
          </a:xfrm>
          <a:custGeom>
            <a:avLst/>
            <a:gdLst>
              <a:gd name="T0" fmla="*/ 12 w 25"/>
              <a:gd name="T1" fmla="*/ 3 h 15"/>
              <a:gd name="T2" fmla="*/ 8 w 25"/>
              <a:gd name="T3" fmla="*/ 13 h 15"/>
              <a:gd name="T4" fmla="*/ 16 w 25"/>
              <a:gd name="T5" fmla="*/ 13 h 15"/>
              <a:gd name="T6" fmla="*/ 24 w 25"/>
              <a:gd name="T7" fmla="*/ 9 h 15"/>
              <a:gd name="T8" fmla="*/ 12 w 25"/>
              <a:gd name="T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5">
                <a:moveTo>
                  <a:pt x="12" y="3"/>
                </a:moveTo>
                <a:cubicBezTo>
                  <a:pt x="10" y="0"/>
                  <a:pt x="0" y="9"/>
                  <a:pt x="8" y="13"/>
                </a:cubicBezTo>
                <a:cubicBezTo>
                  <a:pt x="12" y="14"/>
                  <a:pt x="14" y="11"/>
                  <a:pt x="16" y="13"/>
                </a:cubicBezTo>
                <a:cubicBezTo>
                  <a:pt x="18" y="15"/>
                  <a:pt x="23" y="14"/>
                  <a:pt x="24" y="9"/>
                </a:cubicBezTo>
                <a:cubicBezTo>
                  <a:pt x="25" y="5"/>
                  <a:pt x="13" y="5"/>
                  <a:pt x="12" y="3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508" name="Freeform 320">
            <a:extLst>
              <a:ext uri="{FF2B5EF4-FFF2-40B4-BE49-F238E27FC236}">
                <a16:creationId xmlns:a16="http://schemas.microsoft.com/office/drawing/2014/main" id="{BA3E8B48-4FD5-1945-A7B1-9F52C7F23A67}"/>
              </a:ext>
            </a:extLst>
          </p:cNvPr>
          <p:cNvSpPr>
            <a:spLocks noEditPoints="1"/>
          </p:cNvSpPr>
          <p:nvPr/>
        </p:nvSpPr>
        <p:spPr bwMode="auto">
          <a:xfrm>
            <a:off x="6162675" y="1527224"/>
            <a:ext cx="3454400" cy="1328738"/>
          </a:xfrm>
          <a:custGeom>
            <a:avLst/>
            <a:gdLst>
              <a:gd name="T0" fmla="*/ 659 w 1560"/>
              <a:gd name="T1" fmla="*/ 9 h 598"/>
              <a:gd name="T2" fmla="*/ 680 w 1560"/>
              <a:gd name="T3" fmla="*/ 36 h 598"/>
              <a:gd name="T4" fmla="*/ 700 w 1560"/>
              <a:gd name="T5" fmla="*/ 15 h 598"/>
              <a:gd name="T6" fmla="*/ 1136 w 1560"/>
              <a:gd name="T7" fmla="*/ 117 h 598"/>
              <a:gd name="T8" fmla="*/ 1127 w 1560"/>
              <a:gd name="T9" fmla="*/ 164 h 598"/>
              <a:gd name="T10" fmla="*/ 1453 w 1560"/>
              <a:gd name="T11" fmla="*/ 205 h 598"/>
              <a:gd name="T12" fmla="*/ 1123 w 1560"/>
              <a:gd name="T13" fmla="*/ 457 h 598"/>
              <a:gd name="T14" fmla="*/ 1557 w 1560"/>
              <a:gd name="T15" fmla="*/ 282 h 598"/>
              <a:gd name="T16" fmla="*/ 1407 w 1560"/>
              <a:gd name="T17" fmla="*/ 222 h 598"/>
              <a:gd name="T18" fmla="*/ 1290 w 1560"/>
              <a:gd name="T19" fmla="*/ 227 h 598"/>
              <a:gd name="T20" fmla="*/ 1142 w 1560"/>
              <a:gd name="T21" fmla="*/ 189 h 598"/>
              <a:gd name="T22" fmla="*/ 1078 w 1560"/>
              <a:gd name="T23" fmla="*/ 193 h 598"/>
              <a:gd name="T24" fmla="*/ 995 w 1560"/>
              <a:gd name="T25" fmla="*/ 178 h 598"/>
              <a:gd name="T26" fmla="*/ 909 w 1560"/>
              <a:gd name="T27" fmla="*/ 166 h 598"/>
              <a:gd name="T28" fmla="*/ 779 w 1560"/>
              <a:gd name="T29" fmla="*/ 169 h 598"/>
              <a:gd name="T30" fmla="*/ 842 w 1560"/>
              <a:gd name="T31" fmla="*/ 102 h 598"/>
              <a:gd name="T32" fmla="*/ 750 w 1560"/>
              <a:gd name="T33" fmla="*/ 82 h 598"/>
              <a:gd name="T34" fmla="*/ 669 w 1560"/>
              <a:gd name="T35" fmla="*/ 112 h 598"/>
              <a:gd name="T36" fmla="*/ 616 w 1560"/>
              <a:gd name="T37" fmla="*/ 146 h 598"/>
              <a:gd name="T38" fmla="*/ 537 w 1560"/>
              <a:gd name="T39" fmla="*/ 175 h 598"/>
              <a:gd name="T40" fmla="*/ 509 w 1560"/>
              <a:gd name="T41" fmla="*/ 184 h 598"/>
              <a:gd name="T42" fmla="*/ 528 w 1560"/>
              <a:gd name="T43" fmla="*/ 239 h 598"/>
              <a:gd name="T44" fmla="*/ 479 w 1560"/>
              <a:gd name="T45" fmla="*/ 270 h 598"/>
              <a:gd name="T46" fmla="*/ 480 w 1560"/>
              <a:gd name="T47" fmla="*/ 170 h 598"/>
              <a:gd name="T48" fmla="*/ 424 w 1560"/>
              <a:gd name="T49" fmla="*/ 232 h 598"/>
              <a:gd name="T50" fmla="*/ 347 w 1560"/>
              <a:gd name="T51" fmla="*/ 241 h 598"/>
              <a:gd name="T52" fmla="*/ 234 w 1560"/>
              <a:gd name="T53" fmla="*/ 261 h 598"/>
              <a:gd name="T54" fmla="*/ 208 w 1560"/>
              <a:gd name="T55" fmla="*/ 273 h 598"/>
              <a:gd name="T56" fmla="*/ 144 w 1560"/>
              <a:gd name="T57" fmla="*/ 305 h 598"/>
              <a:gd name="T58" fmla="*/ 191 w 1560"/>
              <a:gd name="T59" fmla="*/ 252 h 598"/>
              <a:gd name="T60" fmla="*/ 92 w 1560"/>
              <a:gd name="T61" fmla="*/ 227 h 598"/>
              <a:gd name="T62" fmla="*/ 99 w 1560"/>
              <a:gd name="T63" fmla="*/ 308 h 598"/>
              <a:gd name="T64" fmla="*/ 71 w 1560"/>
              <a:gd name="T65" fmla="*/ 389 h 598"/>
              <a:gd name="T66" fmla="*/ 118 w 1560"/>
              <a:gd name="T67" fmla="*/ 453 h 598"/>
              <a:gd name="T68" fmla="*/ 161 w 1560"/>
              <a:gd name="T69" fmla="*/ 491 h 598"/>
              <a:gd name="T70" fmla="*/ 169 w 1560"/>
              <a:gd name="T71" fmla="*/ 541 h 598"/>
              <a:gd name="T72" fmla="*/ 247 w 1560"/>
              <a:gd name="T73" fmla="*/ 591 h 598"/>
              <a:gd name="T74" fmla="*/ 247 w 1560"/>
              <a:gd name="T75" fmla="*/ 509 h 598"/>
              <a:gd name="T76" fmla="*/ 321 w 1560"/>
              <a:gd name="T77" fmla="*/ 488 h 598"/>
              <a:gd name="T78" fmla="*/ 381 w 1560"/>
              <a:gd name="T79" fmla="*/ 461 h 598"/>
              <a:gd name="T80" fmla="*/ 483 w 1560"/>
              <a:gd name="T81" fmla="*/ 445 h 598"/>
              <a:gd name="T82" fmla="*/ 576 w 1560"/>
              <a:gd name="T83" fmla="*/ 489 h 598"/>
              <a:gd name="T84" fmla="*/ 664 w 1560"/>
              <a:gd name="T85" fmla="*/ 488 h 598"/>
              <a:gd name="T86" fmla="*/ 745 w 1560"/>
              <a:gd name="T87" fmla="*/ 482 h 598"/>
              <a:gd name="T88" fmla="*/ 864 w 1560"/>
              <a:gd name="T89" fmla="*/ 497 h 598"/>
              <a:gd name="T90" fmla="*/ 965 w 1560"/>
              <a:gd name="T91" fmla="*/ 467 h 598"/>
              <a:gd name="T92" fmla="*/ 1033 w 1560"/>
              <a:gd name="T93" fmla="*/ 548 h 598"/>
              <a:gd name="T94" fmla="*/ 1101 w 1560"/>
              <a:gd name="T95" fmla="*/ 483 h 598"/>
              <a:gd name="T96" fmla="*/ 1064 w 1560"/>
              <a:gd name="T97" fmla="*/ 442 h 598"/>
              <a:gd name="T98" fmla="*/ 1190 w 1560"/>
              <a:gd name="T99" fmla="*/ 375 h 598"/>
              <a:gd name="T100" fmla="*/ 1275 w 1560"/>
              <a:gd name="T101" fmla="*/ 347 h 598"/>
              <a:gd name="T102" fmla="*/ 1290 w 1560"/>
              <a:gd name="T103" fmla="*/ 372 h 598"/>
              <a:gd name="T104" fmla="*/ 1286 w 1560"/>
              <a:gd name="T105" fmla="*/ 443 h 598"/>
              <a:gd name="T106" fmla="*/ 1336 w 1560"/>
              <a:gd name="T107" fmla="*/ 371 h 598"/>
              <a:gd name="T108" fmla="*/ 1446 w 1560"/>
              <a:gd name="T109" fmla="*/ 310 h 598"/>
              <a:gd name="T110" fmla="*/ 1488 w 1560"/>
              <a:gd name="T111" fmla="*/ 291 h 598"/>
              <a:gd name="T112" fmla="*/ 1551 w 1560"/>
              <a:gd name="T113" fmla="*/ 289 h 598"/>
              <a:gd name="T114" fmla="*/ 263 w 1560"/>
              <a:gd name="T115" fmla="*/ 22 h 598"/>
              <a:gd name="T116" fmla="*/ 336 w 1560"/>
              <a:gd name="T117" fmla="*/ 31 h 598"/>
              <a:gd name="T118" fmla="*/ 302 w 1560"/>
              <a:gd name="T119" fmla="*/ 198 h 598"/>
              <a:gd name="T120" fmla="*/ 425 w 1560"/>
              <a:gd name="T121" fmla="*/ 102 h 598"/>
              <a:gd name="T122" fmla="*/ 313 w 1560"/>
              <a:gd name="T123" fmla="*/ 26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60" h="598">
                <a:moveTo>
                  <a:pt x="23" y="432"/>
                </a:moveTo>
                <a:cubicBezTo>
                  <a:pt x="22" y="433"/>
                  <a:pt x="19" y="432"/>
                  <a:pt x="18" y="430"/>
                </a:cubicBezTo>
                <a:cubicBezTo>
                  <a:pt x="17" y="429"/>
                  <a:pt x="15" y="430"/>
                  <a:pt x="12" y="430"/>
                </a:cubicBezTo>
                <a:cubicBezTo>
                  <a:pt x="13" y="430"/>
                  <a:pt x="13" y="431"/>
                  <a:pt x="14" y="431"/>
                </a:cubicBezTo>
                <a:cubicBezTo>
                  <a:pt x="15" y="433"/>
                  <a:pt x="9" y="434"/>
                  <a:pt x="11" y="436"/>
                </a:cubicBezTo>
                <a:cubicBezTo>
                  <a:pt x="13" y="439"/>
                  <a:pt x="6" y="439"/>
                  <a:pt x="6" y="436"/>
                </a:cubicBezTo>
                <a:cubicBezTo>
                  <a:pt x="6" y="433"/>
                  <a:pt x="0" y="435"/>
                  <a:pt x="0" y="437"/>
                </a:cubicBezTo>
                <a:cubicBezTo>
                  <a:pt x="0" y="437"/>
                  <a:pt x="0" y="438"/>
                  <a:pt x="0" y="439"/>
                </a:cubicBezTo>
                <a:cubicBezTo>
                  <a:pt x="1" y="439"/>
                  <a:pt x="4" y="440"/>
                  <a:pt x="4" y="440"/>
                </a:cubicBezTo>
                <a:cubicBezTo>
                  <a:pt x="6" y="441"/>
                  <a:pt x="22" y="443"/>
                  <a:pt x="28" y="441"/>
                </a:cubicBezTo>
                <a:cubicBezTo>
                  <a:pt x="28" y="440"/>
                  <a:pt x="28" y="437"/>
                  <a:pt x="28" y="435"/>
                </a:cubicBezTo>
                <a:cubicBezTo>
                  <a:pt x="28" y="434"/>
                  <a:pt x="25" y="432"/>
                  <a:pt x="23" y="432"/>
                </a:cubicBezTo>
                <a:close/>
                <a:moveTo>
                  <a:pt x="659" y="9"/>
                </a:moveTo>
                <a:cubicBezTo>
                  <a:pt x="660" y="5"/>
                  <a:pt x="642" y="7"/>
                  <a:pt x="647" y="11"/>
                </a:cubicBezTo>
                <a:cubicBezTo>
                  <a:pt x="648" y="12"/>
                  <a:pt x="658" y="13"/>
                  <a:pt x="659" y="9"/>
                </a:cubicBezTo>
                <a:close/>
                <a:moveTo>
                  <a:pt x="414" y="16"/>
                </a:moveTo>
                <a:cubicBezTo>
                  <a:pt x="424" y="15"/>
                  <a:pt x="424" y="10"/>
                  <a:pt x="419" y="9"/>
                </a:cubicBezTo>
                <a:cubicBezTo>
                  <a:pt x="413" y="8"/>
                  <a:pt x="412" y="12"/>
                  <a:pt x="410" y="12"/>
                </a:cubicBezTo>
                <a:cubicBezTo>
                  <a:pt x="407" y="11"/>
                  <a:pt x="397" y="13"/>
                  <a:pt x="399" y="16"/>
                </a:cubicBezTo>
                <a:cubicBezTo>
                  <a:pt x="401" y="18"/>
                  <a:pt x="409" y="17"/>
                  <a:pt x="414" y="16"/>
                </a:cubicBezTo>
                <a:close/>
                <a:moveTo>
                  <a:pt x="680" y="36"/>
                </a:moveTo>
                <a:cubicBezTo>
                  <a:pt x="680" y="39"/>
                  <a:pt x="671" y="42"/>
                  <a:pt x="674" y="44"/>
                </a:cubicBezTo>
                <a:cubicBezTo>
                  <a:pt x="676" y="46"/>
                  <a:pt x="678" y="46"/>
                  <a:pt x="681" y="46"/>
                </a:cubicBezTo>
                <a:cubicBezTo>
                  <a:pt x="683" y="47"/>
                  <a:pt x="685" y="53"/>
                  <a:pt x="689" y="52"/>
                </a:cubicBezTo>
                <a:cubicBezTo>
                  <a:pt x="694" y="51"/>
                  <a:pt x="708" y="58"/>
                  <a:pt x="715" y="58"/>
                </a:cubicBezTo>
                <a:cubicBezTo>
                  <a:pt x="723" y="58"/>
                  <a:pt x="724" y="51"/>
                  <a:pt x="722" y="51"/>
                </a:cubicBezTo>
                <a:cubicBezTo>
                  <a:pt x="719" y="51"/>
                  <a:pt x="721" y="47"/>
                  <a:pt x="726" y="41"/>
                </a:cubicBezTo>
                <a:cubicBezTo>
                  <a:pt x="730" y="35"/>
                  <a:pt x="712" y="30"/>
                  <a:pt x="712" y="35"/>
                </a:cubicBezTo>
                <a:cubicBezTo>
                  <a:pt x="712" y="40"/>
                  <a:pt x="707" y="34"/>
                  <a:pt x="705" y="31"/>
                </a:cubicBezTo>
                <a:cubicBezTo>
                  <a:pt x="704" y="28"/>
                  <a:pt x="680" y="33"/>
                  <a:pt x="680" y="36"/>
                </a:cubicBezTo>
                <a:close/>
                <a:moveTo>
                  <a:pt x="466" y="167"/>
                </a:moveTo>
                <a:cubicBezTo>
                  <a:pt x="470" y="167"/>
                  <a:pt x="479" y="165"/>
                  <a:pt x="480" y="163"/>
                </a:cubicBezTo>
                <a:cubicBezTo>
                  <a:pt x="481" y="161"/>
                  <a:pt x="476" y="159"/>
                  <a:pt x="470" y="159"/>
                </a:cubicBezTo>
                <a:cubicBezTo>
                  <a:pt x="464" y="159"/>
                  <a:pt x="463" y="166"/>
                  <a:pt x="466" y="167"/>
                </a:cubicBezTo>
                <a:close/>
                <a:moveTo>
                  <a:pt x="545" y="171"/>
                </a:moveTo>
                <a:cubicBezTo>
                  <a:pt x="549" y="173"/>
                  <a:pt x="553" y="172"/>
                  <a:pt x="552" y="168"/>
                </a:cubicBezTo>
                <a:cubicBezTo>
                  <a:pt x="551" y="163"/>
                  <a:pt x="542" y="169"/>
                  <a:pt x="545" y="171"/>
                </a:cubicBezTo>
                <a:close/>
                <a:moveTo>
                  <a:pt x="666" y="29"/>
                </a:moveTo>
                <a:cubicBezTo>
                  <a:pt x="671" y="31"/>
                  <a:pt x="669" y="32"/>
                  <a:pt x="664" y="32"/>
                </a:cubicBezTo>
                <a:cubicBezTo>
                  <a:pt x="658" y="32"/>
                  <a:pt x="653" y="34"/>
                  <a:pt x="657" y="35"/>
                </a:cubicBezTo>
                <a:cubicBezTo>
                  <a:pt x="660" y="36"/>
                  <a:pt x="659" y="39"/>
                  <a:pt x="665" y="41"/>
                </a:cubicBezTo>
                <a:cubicBezTo>
                  <a:pt x="671" y="42"/>
                  <a:pt x="676" y="38"/>
                  <a:pt x="676" y="34"/>
                </a:cubicBezTo>
                <a:cubicBezTo>
                  <a:pt x="675" y="31"/>
                  <a:pt x="696" y="28"/>
                  <a:pt x="701" y="27"/>
                </a:cubicBezTo>
                <a:cubicBezTo>
                  <a:pt x="706" y="25"/>
                  <a:pt x="698" y="20"/>
                  <a:pt x="703" y="19"/>
                </a:cubicBezTo>
                <a:cubicBezTo>
                  <a:pt x="709" y="19"/>
                  <a:pt x="707" y="16"/>
                  <a:pt x="700" y="15"/>
                </a:cubicBezTo>
                <a:cubicBezTo>
                  <a:pt x="692" y="14"/>
                  <a:pt x="695" y="8"/>
                  <a:pt x="693" y="5"/>
                </a:cubicBezTo>
                <a:cubicBezTo>
                  <a:pt x="691" y="3"/>
                  <a:pt x="689" y="8"/>
                  <a:pt x="680" y="10"/>
                </a:cubicBezTo>
                <a:cubicBezTo>
                  <a:pt x="670" y="12"/>
                  <a:pt x="666" y="14"/>
                  <a:pt x="669" y="16"/>
                </a:cubicBezTo>
                <a:cubicBezTo>
                  <a:pt x="673" y="18"/>
                  <a:pt x="669" y="23"/>
                  <a:pt x="665" y="22"/>
                </a:cubicBezTo>
                <a:cubicBezTo>
                  <a:pt x="661" y="22"/>
                  <a:pt x="661" y="26"/>
                  <a:pt x="666" y="29"/>
                </a:cubicBezTo>
                <a:close/>
                <a:moveTo>
                  <a:pt x="1070" y="130"/>
                </a:moveTo>
                <a:cubicBezTo>
                  <a:pt x="1074" y="132"/>
                  <a:pt x="1075" y="134"/>
                  <a:pt x="1077" y="136"/>
                </a:cubicBezTo>
                <a:cubicBezTo>
                  <a:pt x="1080" y="138"/>
                  <a:pt x="1088" y="135"/>
                  <a:pt x="1091" y="134"/>
                </a:cubicBezTo>
                <a:cubicBezTo>
                  <a:pt x="1094" y="133"/>
                  <a:pt x="1094" y="139"/>
                  <a:pt x="1100" y="135"/>
                </a:cubicBezTo>
                <a:cubicBezTo>
                  <a:pt x="1105" y="132"/>
                  <a:pt x="1110" y="134"/>
                  <a:pt x="1116" y="134"/>
                </a:cubicBezTo>
                <a:cubicBezTo>
                  <a:pt x="1122" y="134"/>
                  <a:pt x="1115" y="126"/>
                  <a:pt x="1115" y="123"/>
                </a:cubicBezTo>
                <a:cubicBezTo>
                  <a:pt x="1115" y="120"/>
                  <a:pt x="1122" y="122"/>
                  <a:pt x="1120" y="125"/>
                </a:cubicBezTo>
                <a:cubicBezTo>
                  <a:pt x="1118" y="127"/>
                  <a:pt x="1123" y="134"/>
                  <a:pt x="1132" y="133"/>
                </a:cubicBezTo>
                <a:cubicBezTo>
                  <a:pt x="1140" y="133"/>
                  <a:pt x="1134" y="127"/>
                  <a:pt x="1138" y="125"/>
                </a:cubicBezTo>
                <a:cubicBezTo>
                  <a:pt x="1143" y="123"/>
                  <a:pt x="1142" y="121"/>
                  <a:pt x="1136" y="117"/>
                </a:cubicBezTo>
                <a:cubicBezTo>
                  <a:pt x="1130" y="114"/>
                  <a:pt x="1121" y="116"/>
                  <a:pt x="1116" y="114"/>
                </a:cubicBezTo>
                <a:cubicBezTo>
                  <a:pt x="1110" y="111"/>
                  <a:pt x="1103" y="111"/>
                  <a:pt x="1103" y="117"/>
                </a:cubicBezTo>
                <a:cubicBezTo>
                  <a:pt x="1103" y="123"/>
                  <a:pt x="1091" y="110"/>
                  <a:pt x="1086" y="109"/>
                </a:cubicBezTo>
                <a:cubicBezTo>
                  <a:pt x="1080" y="107"/>
                  <a:pt x="1061" y="125"/>
                  <a:pt x="1070" y="130"/>
                </a:cubicBezTo>
                <a:close/>
                <a:moveTo>
                  <a:pt x="1152" y="130"/>
                </a:moveTo>
                <a:cubicBezTo>
                  <a:pt x="1158" y="130"/>
                  <a:pt x="1162" y="136"/>
                  <a:pt x="1174" y="137"/>
                </a:cubicBezTo>
                <a:cubicBezTo>
                  <a:pt x="1187" y="138"/>
                  <a:pt x="1196" y="136"/>
                  <a:pt x="1196" y="133"/>
                </a:cubicBezTo>
                <a:cubicBezTo>
                  <a:pt x="1196" y="130"/>
                  <a:pt x="1185" y="126"/>
                  <a:pt x="1181" y="128"/>
                </a:cubicBezTo>
                <a:cubicBezTo>
                  <a:pt x="1178" y="130"/>
                  <a:pt x="1175" y="125"/>
                  <a:pt x="1171" y="126"/>
                </a:cubicBezTo>
                <a:cubicBezTo>
                  <a:pt x="1166" y="127"/>
                  <a:pt x="1160" y="127"/>
                  <a:pt x="1158" y="123"/>
                </a:cubicBezTo>
                <a:cubicBezTo>
                  <a:pt x="1156" y="120"/>
                  <a:pt x="1149" y="129"/>
                  <a:pt x="1152" y="130"/>
                </a:cubicBezTo>
                <a:close/>
                <a:moveTo>
                  <a:pt x="1127" y="164"/>
                </a:moveTo>
                <a:cubicBezTo>
                  <a:pt x="1131" y="163"/>
                  <a:pt x="1123" y="154"/>
                  <a:pt x="1115" y="153"/>
                </a:cubicBezTo>
                <a:cubicBezTo>
                  <a:pt x="1106" y="152"/>
                  <a:pt x="1099" y="159"/>
                  <a:pt x="1100" y="160"/>
                </a:cubicBezTo>
                <a:cubicBezTo>
                  <a:pt x="1102" y="164"/>
                  <a:pt x="1122" y="166"/>
                  <a:pt x="1127" y="164"/>
                </a:cubicBezTo>
                <a:close/>
                <a:moveTo>
                  <a:pt x="1105" y="147"/>
                </a:moveTo>
                <a:cubicBezTo>
                  <a:pt x="1105" y="143"/>
                  <a:pt x="1090" y="148"/>
                  <a:pt x="1096" y="150"/>
                </a:cubicBezTo>
                <a:cubicBezTo>
                  <a:pt x="1100" y="151"/>
                  <a:pt x="1105" y="151"/>
                  <a:pt x="1105" y="147"/>
                </a:cubicBezTo>
                <a:close/>
                <a:moveTo>
                  <a:pt x="722" y="74"/>
                </a:moveTo>
                <a:cubicBezTo>
                  <a:pt x="726" y="76"/>
                  <a:pt x="738" y="72"/>
                  <a:pt x="746" y="72"/>
                </a:cubicBezTo>
                <a:cubicBezTo>
                  <a:pt x="754" y="72"/>
                  <a:pt x="777" y="66"/>
                  <a:pt x="777" y="61"/>
                </a:cubicBezTo>
                <a:cubicBezTo>
                  <a:pt x="778" y="57"/>
                  <a:pt x="769" y="57"/>
                  <a:pt x="766" y="53"/>
                </a:cubicBezTo>
                <a:cubicBezTo>
                  <a:pt x="762" y="50"/>
                  <a:pt x="754" y="53"/>
                  <a:pt x="752" y="56"/>
                </a:cubicBezTo>
                <a:cubicBezTo>
                  <a:pt x="750" y="59"/>
                  <a:pt x="748" y="56"/>
                  <a:pt x="753" y="51"/>
                </a:cubicBezTo>
                <a:cubicBezTo>
                  <a:pt x="759" y="46"/>
                  <a:pt x="748" y="42"/>
                  <a:pt x="748" y="45"/>
                </a:cubicBezTo>
                <a:cubicBezTo>
                  <a:pt x="748" y="49"/>
                  <a:pt x="738" y="46"/>
                  <a:pt x="738" y="49"/>
                </a:cubicBezTo>
                <a:cubicBezTo>
                  <a:pt x="738" y="52"/>
                  <a:pt x="735" y="53"/>
                  <a:pt x="735" y="56"/>
                </a:cubicBezTo>
                <a:cubicBezTo>
                  <a:pt x="735" y="59"/>
                  <a:pt x="729" y="55"/>
                  <a:pt x="728" y="61"/>
                </a:cubicBezTo>
                <a:cubicBezTo>
                  <a:pt x="728" y="68"/>
                  <a:pt x="718" y="72"/>
                  <a:pt x="722" y="74"/>
                </a:cubicBezTo>
                <a:close/>
                <a:moveTo>
                  <a:pt x="1453" y="205"/>
                </a:moveTo>
                <a:cubicBezTo>
                  <a:pt x="1459" y="208"/>
                  <a:pt x="1462" y="202"/>
                  <a:pt x="1466" y="205"/>
                </a:cubicBezTo>
                <a:cubicBezTo>
                  <a:pt x="1471" y="208"/>
                  <a:pt x="1481" y="204"/>
                  <a:pt x="1485" y="203"/>
                </a:cubicBezTo>
                <a:cubicBezTo>
                  <a:pt x="1490" y="202"/>
                  <a:pt x="1488" y="197"/>
                  <a:pt x="1475" y="195"/>
                </a:cubicBezTo>
                <a:cubicBezTo>
                  <a:pt x="1463" y="193"/>
                  <a:pt x="1447" y="202"/>
                  <a:pt x="1453" y="205"/>
                </a:cubicBezTo>
                <a:close/>
                <a:moveTo>
                  <a:pt x="250" y="20"/>
                </a:moveTo>
                <a:cubicBezTo>
                  <a:pt x="256" y="14"/>
                  <a:pt x="264" y="20"/>
                  <a:pt x="265" y="17"/>
                </a:cubicBezTo>
                <a:cubicBezTo>
                  <a:pt x="266" y="14"/>
                  <a:pt x="254" y="13"/>
                  <a:pt x="249" y="16"/>
                </a:cubicBezTo>
                <a:cubicBezTo>
                  <a:pt x="244" y="18"/>
                  <a:pt x="234" y="16"/>
                  <a:pt x="235" y="19"/>
                </a:cubicBezTo>
                <a:cubicBezTo>
                  <a:pt x="236" y="21"/>
                  <a:pt x="244" y="26"/>
                  <a:pt x="250" y="20"/>
                </a:cubicBezTo>
                <a:close/>
                <a:moveTo>
                  <a:pt x="264" y="236"/>
                </a:moveTo>
                <a:cubicBezTo>
                  <a:pt x="271" y="242"/>
                  <a:pt x="277" y="233"/>
                  <a:pt x="281" y="232"/>
                </a:cubicBezTo>
                <a:cubicBezTo>
                  <a:pt x="284" y="232"/>
                  <a:pt x="279" y="228"/>
                  <a:pt x="273" y="226"/>
                </a:cubicBezTo>
                <a:cubicBezTo>
                  <a:pt x="267" y="225"/>
                  <a:pt x="258" y="231"/>
                  <a:pt x="264" y="236"/>
                </a:cubicBezTo>
                <a:close/>
                <a:moveTo>
                  <a:pt x="1124" y="476"/>
                </a:moveTo>
                <a:cubicBezTo>
                  <a:pt x="1121" y="468"/>
                  <a:pt x="1129" y="461"/>
                  <a:pt x="1123" y="457"/>
                </a:cubicBezTo>
                <a:cubicBezTo>
                  <a:pt x="1118" y="453"/>
                  <a:pt x="1120" y="444"/>
                  <a:pt x="1117" y="446"/>
                </a:cubicBezTo>
                <a:cubicBezTo>
                  <a:pt x="1115" y="448"/>
                  <a:pt x="1117" y="455"/>
                  <a:pt x="1113" y="455"/>
                </a:cubicBezTo>
                <a:cubicBezTo>
                  <a:pt x="1109" y="456"/>
                  <a:pt x="1113" y="460"/>
                  <a:pt x="1111" y="465"/>
                </a:cubicBezTo>
                <a:cubicBezTo>
                  <a:pt x="1110" y="471"/>
                  <a:pt x="1112" y="479"/>
                  <a:pt x="1114" y="484"/>
                </a:cubicBezTo>
                <a:cubicBezTo>
                  <a:pt x="1116" y="488"/>
                  <a:pt x="1111" y="514"/>
                  <a:pt x="1113" y="519"/>
                </a:cubicBezTo>
                <a:cubicBezTo>
                  <a:pt x="1116" y="523"/>
                  <a:pt x="1110" y="542"/>
                  <a:pt x="1112" y="544"/>
                </a:cubicBezTo>
                <a:cubicBezTo>
                  <a:pt x="1115" y="548"/>
                  <a:pt x="1113" y="539"/>
                  <a:pt x="1118" y="538"/>
                </a:cubicBezTo>
                <a:cubicBezTo>
                  <a:pt x="1123" y="538"/>
                  <a:pt x="1123" y="544"/>
                  <a:pt x="1126" y="545"/>
                </a:cubicBezTo>
                <a:cubicBezTo>
                  <a:pt x="1128" y="546"/>
                  <a:pt x="1127" y="536"/>
                  <a:pt x="1124" y="537"/>
                </a:cubicBezTo>
                <a:cubicBezTo>
                  <a:pt x="1121" y="538"/>
                  <a:pt x="1119" y="531"/>
                  <a:pt x="1118" y="526"/>
                </a:cubicBezTo>
                <a:cubicBezTo>
                  <a:pt x="1116" y="522"/>
                  <a:pt x="1120" y="517"/>
                  <a:pt x="1120" y="511"/>
                </a:cubicBezTo>
                <a:cubicBezTo>
                  <a:pt x="1120" y="506"/>
                  <a:pt x="1127" y="506"/>
                  <a:pt x="1131" y="510"/>
                </a:cubicBezTo>
                <a:cubicBezTo>
                  <a:pt x="1135" y="514"/>
                  <a:pt x="1136" y="512"/>
                  <a:pt x="1134" y="509"/>
                </a:cubicBezTo>
                <a:cubicBezTo>
                  <a:pt x="1133" y="506"/>
                  <a:pt x="1127" y="484"/>
                  <a:pt x="1124" y="476"/>
                </a:cubicBezTo>
                <a:close/>
                <a:moveTo>
                  <a:pt x="1557" y="282"/>
                </a:moveTo>
                <a:cubicBezTo>
                  <a:pt x="1554" y="281"/>
                  <a:pt x="1546" y="275"/>
                  <a:pt x="1544" y="272"/>
                </a:cubicBezTo>
                <a:cubicBezTo>
                  <a:pt x="1541" y="269"/>
                  <a:pt x="1531" y="268"/>
                  <a:pt x="1531" y="269"/>
                </a:cubicBezTo>
                <a:cubicBezTo>
                  <a:pt x="1531" y="271"/>
                  <a:pt x="1528" y="269"/>
                  <a:pt x="1527" y="267"/>
                </a:cubicBezTo>
                <a:cubicBezTo>
                  <a:pt x="1526" y="265"/>
                  <a:pt x="1515" y="265"/>
                  <a:pt x="1515" y="267"/>
                </a:cubicBezTo>
                <a:cubicBezTo>
                  <a:pt x="1515" y="269"/>
                  <a:pt x="1518" y="269"/>
                  <a:pt x="1519" y="271"/>
                </a:cubicBezTo>
                <a:cubicBezTo>
                  <a:pt x="1521" y="273"/>
                  <a:pt x="1517" y="274"/>
                  <a:pt x="1518" y="277"/>
                </a:cubicBezTo>
                <a:cubicBezTo>
                  <a:pt x="1519" y="279"/>
                  <a:pt x="1514" y="276"/>
                  <a:pt x="1512" y="274"/>
                </a:cubicBezTo>
                <a:cubicBezTo>
                  <a:pt x="1510" y="273"/>
                  <a:pt x="1511" y="268"/>
                  <a:pt x="1512" y="265"/>
                </a:cubicBezTo>
                <a:cubicBezTo>
                  <a:pt x="1512" y="262"/>
                  <a:pt x="1508" y="263"/>
                  <a:pt x="1508" y="260"/>
                </a:cubicBezTo>
                <a:cubicBezTo>
                  <a:pt x="1508" y="257"/>
                  <a:pt x="1496" y="252"/>
                  <a:pt x="1490" y="250"/>
                </a:cubicBezTo>
                <a:cubicBezTo>
                  <a:pt x="1485" y="248"/>
                  <a:pt x="1479" y="246"/>
                  <a:pt x="1477" y="243"/>
                </a:cubicBezTo>
                <a:cubicBezTo>
                  <a:pt x="1475" y="240"/>
                  <a:pt x="1466" y="240"/>
                  <a:pt x="1462" y="236"/>
                </a:cubicBezTo>
                <a:cubicBezTo>
                  <a:pt x="1459" y="233"/>
                  <a:pt x="1444" y="226"/>
                  <a:pt x="1437" y="226"/>
                </a:cubicBezTo>
                <a:cubicBezTo>
                  <a:pt x="1430" y="225"/>
                  <a:pt x="1432" y="222"/>
                  <a:pt x="1429" y="222"/>
                </a:cubicBezTo>
                <a:cubicBezTo>
                  <a:pt x="1425" y="223"/>
                  <a:pt x="1411" y="222"/>
                  <a:pt x="1407" y="222"/>
                </a:cubicBezTo>
                <a:cubicBezTo>
                  <a:pt x="1403" y="221"/>
                  <a:pt x="1402" y="224"/>
                  <a:pt x="1399" y="223"/>
                </a:cubicBezTo>
                <a:cubicBezTo>
                  <a:pt x="1396" y="222"/>
                  <a:pt x="1380" y="216"/>
                  <a:pt x="1378" y="218"/>
                </a:cubicBezTo>
                <a:cubicBezTo>
                  <a:pt x="1376" y="220"/>
                  <a:pt x="1377" y="223"/>
                  <a:pt x="1375" y="224"/>
                </a:cubicBezTo>
                <a:cubicBezTo>
                  <a:pt x="1373" y="224"/>
                  <a:pt x="1375" y="227"/>
                  <a:pt x="1379" y="231"/>
                </a:cubicBezTo>
                <a:cubicBezTo>
                  <a:pt x="1384" y="235"/>
                  <a:pt x="1381" y="238"/>
                  <a:pt x="1377" y="240"/>
                </a:cubicBezTo>
                <a:cubicBezTo>
                  <a:pt x="1373" y="242"/>
                  <a:pt x="1366" y="238"/>
                  <a:pt x="1364" y="235"/>
                </a:cubicBezTo>
                <a:cubicBezTo>
                  <a:pt x="1362" y="232"/>
                  <a:pt x="1357" y="234"/>
                  <a:pt x="1355" y="229"/>
                </a:cubicBezTo>
                <a:cubicBezTo>
                  <a:pt x="1354" y="225"/>
                  <a:pt x="1357" y="225"/>
                  <a:pt x="1360" y="227"/>
                </a:cubicBezTo>
                <a:cubicBezTo>
                  <a:pt x="1362" y="229"/>
                  <a:pt x="1366" y="227"/>
                  <a:pt x="1366" y="225"/>
                </a:cubicBezTo>
                <a:cubicBezTo>
                  <a:pt x="1367" y="222"/>
                  <a:pt x="1359" y="220"/>
                  <a:pt x="1355" y="220"/>
                </a:cubicBezTo>
                <a:cubicBezTo>
                  <a:pt x="1351" y="220"/>
                  <a:pt x="1349" y="226"/>
                  <a:pt x="1344" y="228"/>
                </a:cubicBezTo>
                <a:cubicBezTo>
                  <a:pt x="1340" y="231"/>
                  <a:pt x="1323" y="227"/>
                  <a:pt x="1321" y="226"/>
                </a:cubicBezTo>
                <a:cubicBezTo>
                  <a:pt x="1320" y="224"/>
                  <a:pt x="1296" y="226"/>
                  <a:pt x="1294" y="227"/>
                </a:cubicBezTo>
                <a:cubicBezTo>
                  <a:pt x="1291" y="229"/>
                  <a:pt x="1293" y="235"/>
                  <a:pt x="1292" y="236"/>
                </a:cubicBezTo>
                <a:cubicBezTo>
                  <a:pt x="1291" y="236"/>
                  <a:pt x="1290" y="229"/>
                  <a:pt x="1290" y="227"/>
                </a:cubicBezTo>
                <a:cubicBezTo>
                  <a:pt x="1290" y="226"/>
                  <a:pt x="1287" y="225"/>
                  <a:pt x="1283" y="225"/>
                </a:cubicBezTo>
                <a:cubicBezTo>
                  <a:pt x="1278" y="225"/>
                  <a:pt x="1276" y="224"/>
                  <a:pt x="1278" y="223"/>
                </a:cubicBezTo>
                <a:cubicBezTo>
                  <a:pt x="1279" y="221"/>
                  <a:pt x="1276" y="219"/>
                  <a:pt x="1279" y="217"/>
                </a:cubicBezTo>
                <a:cubicBezTo>
                  <a:pt x="1283" y="215"/>
                  <a:pt x="1273" y="207"/>
                  <a:pt x="1264" y="204"/>
                </a:cubicBezTo>
                <a:cubicBezTo>
                  <a:pt x="1256" y="200"/>
                  <a:pt x="1235" y="202"/>
                  <a:pt x="1230" y="204"/>
                </a:cubicBezTo>
                <a:cubicBezTo>
                  <a:pt x="1224" y="206"/>
                  <a:pt x="1214" y="205"/>
                  <a:pt x="1209" y="205"/>
                </a:cubicBezTo>
                <a:cubicBezTo>
                  <a:pt x="1203" y="205"/>
                  <a:pt x="1208" y="203"/>
                  <a:pt x="1206" y="201"/>
                </a:cubicBezTo>
                <a:cubicBezTo>
                  <a:pt x="1205" y="198"/>
                  <a:pt x="1196" y="195"/>
                  <a:pt x="1195" y="197"/>
                </a:cubicBezTo>
                <a:cubicBezTo>
                  <a:pt x="1193" y="199"/>
                  <a:pt x="1191" y="197"/>
                  <a:pt x="1191" y="196"/>
                </a:cubicBezTo>
                <a:cubicBezTo>
                  <a:pt x="1191" y="194"/>
                  <a:pt x="1183" y="191"/>
                  <a:pt x="1180" y="192"/>
                </a:cubicBezTo>
                <a:cubicBezTo>
                  <a:pt x="1176" y="193"/>
                  <a:pt x="1175" y="189"/>
                  <a:pt x="1179" y="189"/>
                </a:cubicBezTo>
                <a:cubicBezTo>
                  <a:pt x="1182" y="189"/>
                  <a:pt x="1189" y="190"/>
                  <a:pt x="1186" y="186"/>
                </a:cubicBezTo>
                <a:cubicBezTo>
                  <a:pt x="1183" y="181"/>
                  <a:pt x="1159" y="180"/>
                  <a:pt x="1157" y="181"/>
                </a:cubicBezTo>
                <a:cubicBezTo>
                  <a:pt x="1154" y="182"/>
                  <a:pt x="1157" y="185"/>
                  <a:pt x="1151" y="190"/>
                </a:cubicBezTo>
                <a:cubicBezTo>
                  <a:pt x="1146" y="195"/>
                  <a:pt x="1141" y="191"/>
                  <a:pt x="1142" y="189"/>
                </a:cubicBezTo>
                <a:cubicBezTo>
                  <a:pt x="1142" y="186"/>
                  <a:pt x="1149" y="187"/>
                  <a:pt x="1149" y="184"/>
                </a:cubicBezTo>
                <a:cubicBezTo>
                  <a:pt x="1149" y="182"/>
                  <a:pt x="1140" y="183"/>
                  <a:pt x="1138" y="181"/>
                </a:cubicBezTo>
                <a:cubicBezTo>
                  <a:pt x="1137" y="179"/>
                  <a:pt x="1140" y="178"/>
                  <a:pt x="1144" y="179"/>
                </a:cubicBezTo>
                <a:cubicBezTo>
                  <a:pt x="1147" y="180"/>
                  <a:pt x="1152" y="180"/>
                  <a:pt x="1153" y="179"/>
                </a:cubicBezTo>
                <a:cubicBezTo>
                  <a:pt x="1153" y="177"/>
                  <a:pt x="1149" y="177"/>
                  <a:pt x="1144" y="176"/>
                </a:cubicBezTo>
                <a:cubicBezTo>
                  <a:pt x="1139" y="175"/>
                  <a:pt x="1126" y="172"/>
                  <a:pt x="1119" y="173"/>
                </a:cubicBezTo>
                <a:cubicBezTo>
                  <a:pt x="1112" y="173"/>
                  <a:pt x="1109" y="170"/>
                  <a:pt x="1105" y="170"/>
                </a:cubicBezTo>
                <a:cubicBezTo>
                  <a:pt x="1101" y="170"/>
                  <a:pt x="1101" y="172"/>
                  <a:pt x="1103" y="174"/>
                </a:cubicBezTo>
                <a:cubicBezTo>
                  <a:pt x="1105" y="176"/>
                  <a:pt x="1099" y="178"/>
                  <a:pt x="1095" y="177"/>
                </a:cubicBezTo>
                <a:cubicBezTo>
                  <a:pt x="1090" y="176"/>
                  <a:pt x="1084" y="179"/>
                  <a:pt x="1086" y="183"/>
                </a:cubicBezTo>
                <a:cubicBezTo>
                  <a:pt x="1089" y="186"/>
                  <a:pt x="1091" y="182"/>
                  <a:pt x="1094" y="183"/>
                </a:cubicBezTo>
                <a:cubicBezTo>
                  <a:pt x="1096" y="184"/>
                  <a:pt x="1088" y="186"/>
                  <a:pt x="1091" y="188"/>
                </a:cubicBezTo>
                <a:cubicBezTo>
                  <a:pt x="1094" y="189"/>
                  <a:pt x="1094" y="192"/>
                  <a:pt x="1094" y="194"/>
                </a:cubicBezTo>
                <a:cubicBezTo>
                  <a:pt x="1094" y="195"/>
                  <a:pt x="1089" y="196"/>
                  <a:pt x="1087" y="194"/>
                </a:cubicBezTo>
                <a:cubicBezTo>
                  <a:pt x="1085" y="191"/>
                  <a:pt x="1082" y="194"/>
                  <a:pt x="1078" y="193"/>
                </a:cubicBezTo>
                <a:cubicBezTo>
                  <a:pt x="1074" y="193"/>
                  <a:pt x="1071" y="195"/>
                  <a:pt x="1075" y="195"/>
                </a:cubicBezTo>
                <a:cubicBezTo>
                  <a:pt x="1079" y="196"/>
                  <a:pt x="1081" y="198"/>
                  <a:pt x="1075" y="199"/>
                </a:cubicBezTo>
                <a:cubicBezTo>
                  <a:pt x="1070" y="200"/>
                  <a:pt x="1071" y="194"/>
                  <a:pt x="1068" y="195"/>
                </a:cubicBezTo>
                <a:cubicBezTo>
                  <a:pt x="1065" y="195"/>
                  <a:pt x="1058" y="192"/>
                  <a:pt x="1054" y="192"/>
                </a:cubicBezTo>
                <a:cubicBezTo>
                  <a:pt x="1050" y="192"/>
                  <a:pt x="1049" y="195"/>
                  <a:pt x="1044" y="196"/>
                </a:cubicBezTo>
                <a:cubicBezTo>
                  <a:pt x="1039" y="196"/>
                  <a:pt x="1032" y="193"/>
                  <a:pt x="1030" y="190"/>
                </a:cubicBezTo>
                <a:cubicBezTo>
                  <a:pt x="1028" y="188"/>
                  <a:pt x="1027" y="187"/>
                  <a:pt x="1025" y="190"/>
                </a:cubicBezTo>
                <a:cubicBezTo>
                  <a:pt x="1022" y="193"/>
                  <a:pt x="1022" y="199"/>
                  <a:pt x="1020" y="200"/>
                </a:cubicBezTo>
                <a:cubicBezTo>
                  <a:pt x="1017" y="200"/>
                  <a:pt x="1016" y="205"/>
                  <a:pt x="1014" y="207"/>
                </a:cubicBezTo>
                <a:cubicBezTo>
                  <a:pt x="1011" y="208"/>
                  <a:pt x="1011" y="205"/>
                  <a:pt x="1008" y="205"/>
                </a:cubicBezTo>
                <a:cubicBezTo>
                  <a:pt x="1005" y="205"/>
                  <a:pt x="995" y="195"/>
                  <a:pt x="995" y="193"/>
                </a:cubicBezTo>
                <a:cubicBezTo>
                  <a:pt x="994" y="190"/>
                  <a:pt x="988" y="184"/>
                  <a:pt x="986" y="183"/>
                </a:cubicBezTo>
                <a:cubicBezTo>
                  <a:pt x="985" y="182"/>
                  <a:pt x="988" y="182"/>
                  <a:pt x="990" y="183"/>
                </a:cubicBezTo>
                <a:cubicBezTo>
                  <a:pt x="992" y="185"/>
                  <a:pt x="994" y="185"/>
                  <a:pt x="996" y="184"/>
                </a:cubicBezTo>
                <a:cubicBezTo>
                  <a:pt x="998" y="183"/>
                  <a:pt x="998" y="178"/>
                  <a:pt x="995" y="178"/>
                </a:cubicBezTo>
                <a:cubicBezTo>
                  <a:pt x="991" y="178"/>
                  <a:pt x="993" y="175"/>
                  <a:pt x="994" y="174"/>
                </a:cubicBezTo>
                <a:cubicBezTo>
                  <a:pt x="996" y="174"/>
                  <a:pt x="990" y="168"/>
                  <a:pt x="992" y="168"/>
                </a:cubicBezTo>
                <a:cubicBezTo>
                  <a:pt x="995" y="167"/>
                  <a:pt x="994" y="165"/>
                  <a:pt x="991" y="165"/>
                </a:cubicBezTo>
                <a:cubicBezTo>
                  <a:pt x="988" y="164"/>
                  <a:pt x="985" y="162"/>
                  <a:pt x="984" y="160"/>
                </a:cubicBezTo>
                <a:cubicBezTo>
                  <a:pt x="984" y="159"/>
                  <a:pt x="972" y="158"/>
                  <a:pt x="972" y="160"/>
                </a:cubicBezTo>
                <a:cubicBezTo>
                  <a:pt x="973" y="163"/>
                  <a:pt x="968" y="162"/>
                  <a:pt x="969" y="160"/>
                </a:cubicBezTo>
                <a:cubicBezTo>
                  <a:pt x="970" y="158"/>
                  <a:pt x="964" y="159"/>
                  <a:pt x="959" y="157"/>
                </a:cubicBezTo>
                <a:cubicBezTo>
                  <a:pt x="953" y="156"/>
                  <a:pt x="952" y="151"/>
                  <a:pt x="950" y="151"/>
                </a:cubicBezTo>
                <a:cubicBezTo>
                  <a:pt x="948" y="151"/>
                  <a:pt x="949" y="157"/>
                  <a:pt x="946" y="156"/>
                </a:cubicBezTo>
                <a:cubicBezTo>
                  <a:pt x="943" y="154"/>
                  <a:pt x="940" y="157"/>
                  <a:pt x="941" y="160"/>
                </a:cubicBezTo>
                <a:cubicBezTo>
                  <a:pt x="943" y="164"/>
                  <a:pt x="942" y="164"/>
                  <a:pt x="941" y="167"/>
                </a:cubicBezTo>
                <a:cubicBezTo>
                  <a:pt x="941" y="170"/>
                  <a:pt x="939" y="169"/>
                  <a:pt x="936" y="168"/>
                </a:cubicBezTo>
                <a:cubicBezTo>
                  <a:pt x="932" y="166"/>
                  <a:pt x="932" y="171"/>
                  <a:pt x="925" y="169"/>
                </a:cubicBezTo>
                <a:cubicBezTo>
                  <a:pt x="917" y="167"/>
                  <a:pt x="914" y="169"/>
                  <a:pt x="913" y="166"/>
                </a:cubicBezTo>
                <a:cubicBezTo>
                  <a:pt x="911" y="164"/>
                  <a:pt x="909" y="164"/>
                  <a:pt x="909" y="166"/>
                </a:cubicBezTo>
                <a:cubicBezTo>
                  <a:pt x="908" y="168"/>
                  <a:pt x="897" y="167"/>
                  <a:pt x="896" y="164"/>
                </a:cubicBezTo>
                <a:cubicBezTo>
                  <a:pt x="895" y="161"/>
                  <a:pt x="898" y="161"/>
                  <a:pt x="900" y="160"/>
                </a:cubicBezTo>
                <a:cubicBezTo>
                  <a:pt x="901" y="159"/>
                  <a:pt x="898" y="158"/>
                  <a:pt x="891" y="158"/>
                </a:cubicBezTo>
                <a:cubicBezTo>
                  <a:pt x="885" y="158"/>
                  <a:pt x="881" y="155"/>
                  <a:pt x="875" y="156"/>
                </a:cubicBezTo>
                <a:cubicBezTo>
                  <a:pt x="868" y="156"/>
                  <a:pt x="854" y="158"/>
                  <a:pt x="852" y="158"/>
                </a:cubicBezTo>
                <a:cubicBezTo>
                  <a:pt x="850" y="159"/>
                  <a:pt x="853" y="163"/>
                  <a:pt x="850" y="163"/>
                </a:cubicBezTo>
                <a:cubicBezTo>
                  <a:pt x="847" y="164"/>
                  <a:pt x="849" y="157"/>
                  <a:pt x="849" y="154"/>
                </a:cubicBezTo>
                <a:cubicBezTo>
                  <a:pt x="848" y="151"/>
                  <a:pt x="844" y="151"/>
                  <a:pt x="844" y="153"/>
                </a:cubicBezTo>
                <a:cubicBezTo>
                  <a:pt x="845" y="156"/>
                  <a:pt x="837" y="156"/>
                  <a:pt x="835" y="155"/>
                </a:cubicBezTo>
                <a:cubicBezTo>
                  <a:pt x="833" y="153"/>
                  <a:pt x="830" y="151"/>
                  <a:pt x="824" y="149"/>
                </a:cubicBezTo>
                <a:cubicBezTo>
                  <a:pt x="819" y="148"/>
                  <a:pt x="813" y="154"/>
                  <a:pt x="814" y="155"/>
                </a:cubicBezTo>
                <a:cubicBezTo>
                  <a:pt x="816" y="157"/>
                  <a:pt x="819" y="156"/>
                  <a:pt x="820" y="157"/>
                </a:cubicBezTo>
                <a:cubicBezTo>
                  <a:pt x="820" y="159"/>
                  <a:pt x="808" y="158"/>
                  <a:pt x="808" y="160"/>
                </a:cubicBezTo>
                <a:cubicBezTo>
                  <a:pt x="808" y="162"/>
                  <a:pt x="798" y="164"/>
                  <a:pt x="794" y="165"/>
                </a:cubicBezTo>
                <a:cubicBezTo>
                  <a:pt x="786" y="166"/>
                  <a:pt x="784" y="166"/>
                  <a:pt x="779" y="169"/>
                </a:cubicBezTo>
                <a:cubicBezTo>
                  <a:pt x="775" y="173"/>
                  <a:pt x="779" y="166"/>
                  <a:pt x="782" y="163"/>
                </a:cubicBezTo>
                <a:cubicBezTo>
                  <a:pt x="785" y="160"/>
                  <a:pt x="788" y="161"/>
                  <a:pt x="790" y="159"/>
                </a:cubicBezTo>
                <a:cubicBezTo>
                  <a:pt x="792" y="156"/>
                  <a:pt x="795" y="156"/>
                  <a:pt x="800" y="156"/>
                </a:cubicBezTo>
                <a:cubicBezTo>
                  <a:pt x="805" y="155"/>
                  <a:pt x="805" y="152"/>
                  <a:pt x="808" y="151"/>
                </a:cubicBezTo>
                <a:cubicBezTo>
                  <a:pt x="810" y="150"/>
                  <a:pt x="816" y="147"/>
                  <a:pt x="817" y="145"/>
                </a:cubicBezTo>
                <a:cubicBezTo>
                  <a:pt x="818" y="142"/>
                  <a:pt x="830" y="138"/>
                  <a:pt x="833" y="139"/>
                </a:cubicBezTo>
                <a:cubicBezTo>
                  <a:pt x="835" y="139"/>
                  <a:pt x="836" y="134"/>
                  <a:pt x="837" y="134"/>
                </a:cubicBezTo>
                <a:cubicBezTo>
                  <a:pt x="838" y="134"/>
                  <a:pt x="845" y="131"/>
                  <a:pt x="848" y="129"/>
                </a:cubicBezTo>
                <a:cubicBezTo>
                  <a:pt x="851" y="128"/>
                  <a:pt x="852" y="126"/>
                  <a:pt x="852" y="124"/>
                </a:cubicBezTo>
                <a:cubicBezTo>
                  <a:pt x="852" y="122"/>
                  <a:pt x="849" y="122"/>
                  <a:pt x="848" y="121"/>
                </a:cubicBezTo>
                <a:cubicBezTo>
                  <a:pt x="848" y="119"/>
                  <a:pt x="850" y="120"/>
                  <a:pt x="853" y="119"/>
                </a:cubicBezTo>
                <a:cubicBezTo>
                  <a:pt x="856" y="118"/>
                  <a:pt x="853" y="114"/>
                  <a:pt x="851" y="115"/>
                </a:cubicBezTo>
                <a:cubicBezTo>
                  <a:pt x="848" y="116"/>
                  <a:pt x="852" y="113"/>
                  <a:pt x="850" y="110"/>
                </a:cubicBezTo>
                <a:cubicBezTo>
                  <a:pt x="848" y="108"/>
                  <a:pt x="844" y="112"/>
                  <a:pt x="844" y="109"/>
                </a:cubicBezTo>
                <a:cubicBezTo>
                  <a:pt x="844" y="107"/>
                  <a:pt x="843" y="104"/>
                  <a:pt x="842" y="102"/>
                </a:cubicBezTo>
                <a:cubicBezTo>
                  <a:pt x="840" y="100"/>
                  <a:pt x="837" y="105"/>
                  <a:pt x="834" y="102"/>
                </a:cubicBezTo>
                <a:cubicBezTo>
                  <a:pt x="831" y="100"/>
                  <a:pt x="821" y="98"/>
                  <a:pt x="821" y="99"/>
                </a:cubicBezTo>
                <a:cubicBezTo>
                  <a:pt x="821" y="100"/>
                  <a:pt x="816" y="97"/>
                  <a:pt x="815" y="99"/>
                </a:cubicBezTo>
                <a:cubicBezTo>
                  <a:pt x="814" y="100"/>
                  <a:pt x="806" y="99"/>
                  <a:pt x="804" y="99"/>
                </a:cubicBezTo>
                <a:cubicBezTo>
                  <a:pt x="801" y="98"/>
                  <a:pt x="798" y="100"/>
                  <a:pt x="798" y="102"/>
                </a:cubicBezTo>
                <a:cubicBezTo>
                  <a:pt x="798" y="105"/>
                  <a:pt x="788" y="104"/>
                  <a:pt x="786" y="103"/>
                </a:cubicBezTo>
                <a:cubicBezTo>
                  <a:pt x="785" y="103"/>
                  <a:pt x="793" y="96"/>
                  <a:pt x="793" y="95"/>
                </a:cubicBezTo>
                <a:cubicBezTo>
                  <a:pt x="793" y="94"/>
                  <a:pt x="779" y="95"/>
                  <a:pt x="778" y="94"/>
                </a:cubicBezTo>
                <a:cubicBezTo>
                  <a:pt x="777" y="92"/>
                  <a:pt x="770" y="92"/>
                  <a:pt x="767" y="92"/>
                </a:cubicBezTo>
                <a:cubicBezTo>
                  <a:pt x="764" y="92"/>
                  <a:pt x="767" y="91"/>
                  <a:pt x="770" y="91"/>
                </a:cubicBezTo>
                <a:cubicBezTo>
                  <a:pt x="773" y="91"/>
                  <a:pt x="775" y="88"/>
                  <a:pt x="778" y="88"/>
                </a:cubicBezTo>
                <a:cubicBezTo>
                  <a:pt x="782" y="87"/>
                  <a:pt x="781" y="86"/>
                  <a:pt x="779" y="84"/>
                </a:cubicBezTo>
                <a:cubicBezTo>
                  <a:pt x="778" y="82"/>
                  <a:pt x="775" y="83"/>
                  <a:pt x="772" y="82"/>
                </a:cubicBezTo>
                <a:cubicBezTo>
                  <a:pt x="769" y="81"/>
                  <a:pt x="765" y="80"/>
                  <a:pt x="762" y="80"/>
                </a:cubicBezTo>
                <a:cubicBezTo>
                  <a:pt x="760" y="80"/>
                  <a:pt x="757" y="81"/>
                  <a:pt x="750" y="82"/>
                </a:cubicBezTo>
                <a:cubicBezTo>
                  <a:pt x="744" y="84"/>
                  <a:pt x="743" y="89"/>
                  <a:pt x="740" y="90"/>
                </a:cubicBezTo>
                <a:cubicBezTo>
                  <a:pt x="737" y="92"/>
                  <a:pt x="731" y="97"/>
                  <a:pt x="734" y="98"/>
                </a:cubicBezTo>
                <a:cubicBezTo>
                  <a:pt x="737" y="99"/>
                  <a:pt x="735" y="100"/>
                  <a:pt x="736" y="102"/>
                </a:cubicBezTo>
                <a:cubicBezTo>
                  <a:pt x="736" y="104"/>
                  <a:pt x="734" y="104"/>
                  <a:pt x="730" y="104"/>
                </a:cubicBezTo>
                <a:cubicBezTo>
                  <a:pt x="727" y="103"/>
                  <a:pt x="716" y="103"/>
                  <a:pt x="717" y="105"/>
                </a:cubicBezTo>
                <a:cubicBezTo>
                  <a:pt x="717" y="108"/>
                  <a:pt x="723" y="109"/>
                  <a:pt x="723" y="110"/>
                </a:cubicBezTo>
                <a:cubicBezTo>
                  <a:pt x="722" y="111"/>
                  <a:pt x="718" y="110"/>
                  <a:pt x="716" y="109"/>
                </a:cubicBezTo>
                <a:cubicBezTo>
                  <a:pt x="713" y="107"/>
                  <a:pt x="709" y="108"/>
                  <a:pt x="708" y="110"/>
                </a:cubicBezTo>
                <a:cubicBezTo>
                  <a:pt x="707" y="113"/>
                  <a:pt x="703" y="112"/>
                  <a:pt x="702" y="112"/>
                </a:cubicBezTo>
                <a:cubicBezTo>
                  <a:pt x="701" y="111"/>
                  <a:pt x="698" y="113"/>
                  <a:pt x="696" y="112"/>
                </a:cubicBezTo>
                <a:cubicBezTo>
                  <a:pt x="694" y="111"/>
                  <a:pt x="700" y="108"/>
                  <a:pt x="698" y="107"/>
                </a:cubicBezTo>
                <a:cubicBezTo>
                  <a:pt x="697" y="105"/>
                  <a:pt x="690" y="107"/>
                  <a:pt x="690" y="109"/>
                </a:cubicBezTo>
                <a:cubicBezTo>
                  <a:pt x="689" y="112"/>
                  <a:pt x="685" y="107"/>
                  <a:pt x="684" y="108"/>
                </a:cubicBezTo>
                <a:cubicBezTo>
                  <a:pt x="682" y="109"/>
                  <a:pt x="681" y="110"/>
                  <a:pt x="678" y="111"/>
                </a:cubicBezTo>
                <a:cubicBezTo>
                  <a:pt x="675" y="112"/>
                  <a:pt x="670" y="110"/>
                  <a:pt x="669" y="112"/>
                </a:cubicBezTo>
                <a:cubicBezTo>
                  <a:pt x="668" y="114"/>
                  <a:pt x="674" y="115"/>
                  <a:pt x="674" y="116"/>
                </a:cubicBezTo>
                <a:cubicBezTo>
                  <a:pt x="675" y="117"/>
                  <a:pt x="660" y="117"/>
                  <a:pt x="659" y="118"/>
                </a:cubicBezTo>
                <a:cubicBezTo>
                  <a:pt x="659" y="120"/>
                  <a:pt x="654" y="120"/>
                  <a:pt x="648" y="120"/>
                </a:cubicBezTo>
                <a:cubicBezTo>
                  <a:pt x="642" y="120"/>
                  <a:pt x="644" y="123"/>
                  <a:pt x="639" y="124"/>
                </a:cubicBezTo>
                <a:cubicBezTo>
                  <a:pt x="635" y="125"/>
                  <a:pt x="632" y="125"/>
                  <a:pt x="631" y="127"/>
                </a:cubicBezTo>
                <a:cubicBezTo>
                  <a:pt x="629" y="130"/>
                  <a:pt x="625" y="130"/>
                  <a:pt x="624" y="128"/>
                </a:cubicBezTo>
                <a:cubicBezTo>
                  <a:pt x="622" y="126"/>
                  <a:pt x="618" y="129"/>
                  <a:pt x="620" y="129"/>
                </a:cubicBezTo>
                <a:cubicBezTo>
                  <a:pt x="622" y="130"/>
                  <a:pt x="620" y="132"/>
                  <a:pt x="619" y="132"/>
                </a:cubicBezTo>
                <a:cubicBezTo>
                  <a:pt x="617" y="131"/>
                  <a:pt x="613" y="134"/>
                  <a:pt x="615" y="134"/>
                </a:cubicBezTo>
                <a:cubicBezTo>
                  <a:pt x="618" y="134"/>
                  <a:pt x="619" y="136"/>
                  <a:pt x="618" y="137"/>
                </a:cubicBezTo>
                <a:cubicBezTo>
                  <a:pt x="617" y="139"/>
                  <a:pt x="611" y="135"/>
                  <a:pt x="610" y="137"/>
                </a:cubicBezTo>
                <a:cubicBezTo>
                  <a:pt x="609" y="138"/>
                  <a:pt x="612" y="140"/>
                  <a:pt x="615" y="140"/>
                </a:cubicBezTo>
                <a:cubicBezTo>
                  <a:pt x="617" y="139"/>
                  <a:pt x="619" y="141"/>
                  <a:pt x="619" y="143"/>
                </a:cubicBezTo>
                <a:cubicBezTo>
                  <a:pt x="619" y="144"/>
                  <a:pt x="613" y="142"/>
                  <a:pt x="612" y="143"/>
                </a:cubicBezTo>
                <a:cubicBezTo>
                  <a:pt x="611" y="145"/>
                  <a:pt x="613" y="145"/>
                  <a:pt x="616" y="146"/>
                </a:cubicBezTo>
                <a:cubicBezTo>
                  <a:pt x="618" y="146"/>
                  <a:pt x="616" y="147"/>
                  <a:pt x="619" y="149"/>
                </a:cubicBezTo>
                <a:cubicBezTo>
                  <a:pt x="619" y="149"/>
                  <a:pt x="619" y="149"/>
                  <a:pt x="619" y="149"/>
                </a:cubicBezTo>
                <a:cubicBezTo>
                  <a:pt x="620" y="151"/>
                  <a:pt x="618" y="151"/>
                  <a:pt x="618" y="153"/>
                </a:cubicBezTo>
                <a:cubicBezTo>
                  <a:pt x="618" y="155"/>
                  <a:pt x="615" y="156"/>
                  <a:pt x="615" y="154"/>
                </a:cubicBezTo>
                <a:cubicBezTo>
                  <a:pt x="615" y="152"/>
                  <a:pt x="608" y="152"/>
                  <a:pt x="607" y="153"/>
                </a:cubicBezTo>
                <a:cubicBezTo>
                  <a:pt x="605" y="155"/>
                  <a:pt x="604" y="157"/>
                  <a:pt x="603" y="155"/>
                </a:cubicBezTo>
                <a:cubicBezTo>
                  <a:pt x="601" y="153"/>
                  <a:pt x="596" y="155"/>
                  <a:pt x="589" y="156"/>
                </a:cubicBezTo>
                <a:cubicBezTo>
                  <a:pt x="582" y="156"/>
                  <a:pt x="569" y="156"/>
                  <a:pt x="565" y="158"/>
                </a:cubicBezTo>
                <a:cubicBezTo>
                  <a:pt x="562" y="159"/>
                  <a:pt x="559" y="164"/>
                  <a:pt x="562" y="167"/>
                </a:cubicBezTo>
                <a:cubicBezTo>
                  <a:pt x="565" y="170"/>
                  <a:pt x="562" y="171"/>
                  <a:pt x="562" y="173"/>
                </a:cubicBezTo>
                <a:cubicBezTo>
                  <a:pt x="562" y="175"/>
                  <a:pt x="571" y="179"/>
                  <a:pt x="575" y="180"/>
                </a:cubicBezTo>
                <a:cubicBezTo>
                  <a:pt x="579" y="180"/>
                  <a:pt x="583" y="185"/>
                  <a:pt x="580" y="189"/>
                </a:cubicBezTo>
                <a:cubicBezTo>
                  <a:pt x="578" y="192"/>
                  <a:pt x="570" y="188"/>
                  <a:pt x="565" y="184"/>
                </a:cubicBezTo>
                <a:cubicBezTo>
                  <a:pt x="559" y="180"/>
                  <a:pt x="548" y="178"/>
                  <a:pt x="544" y="178"/>
                </a:cubicBezTo>
                <a:cubicBezTo>
                  <a:pt x="540" y="179"/>
                  <a:pt x="542" y="175"/>
                  <a:pt x="537" y="175"/>
                </a:cubicBezTo>
                <a:cubicBezTo>
                  <a:pt x="532" y="175"/>
                  <a:pt x="528" y="180"/>
                  <a:pt x="531" y="180"/>
                </a:cubicBezTo>
                <a:cubicBezTo>
                  <a:pt x="535" y="180"/>
                  <a:pt x="537" y="179"/>
                  <a:pt x="535" y="181"/>
                </a:cubicBezTo>
                <a:cubicBezTo>
                  <a:pt x="533" y="183"/>
                  <a:pt x="536" y="182"/>
                  <a:pt x="540" y="184"/>
                </a:cubicBezTo>
                <a:cubicBezTo>
                  <a:pt x="544" y="186"/>
                  <a:pt x="537" y="188"/>
                  <a:pt x="532" y="185"/>
                </a:cubicBezTo>
                <a:cubicBezTo>
                  <a:pt x="528" y="182"/>
                  <a:pt x="524" y="185"/>
                  <a:pt x="523" y="187"/>
                </a:cubicBezTo>
                <a:cubicBezTo>
                  <a:pt x="521" y="189"/>
                  <a:pt x="527" y="196"/>
                  <a:pt x="535" y="197"/>
                </a:cubicBezTo>
                <a:cubicBezTo>
                  <a:pt x="542" y="198"/>
                  <a:pt x="540" y="200"/>
                  <a:pt x="543" y="201"/>
                </a:cubicBezTo>
                <a:cubicBezTo>
                  <a:pt x="546" y="202"/>
                  <a:pt x="544" y="204"/>
                  <a:pt x="542" y="204"/>
                </a:cubicBezTo>
                <a:cubicBezTo>
                  <a:pt x="539" y="204"/>
                  <a:pt x="535" y="200"/>
                  <a:pt x="531" y="199"/>
                </a:cubicBezTo>
                <a:cubicBezTo>
                  <a:pt x="527" y="197"/>
                  <a:pt x="518" y="199"/>
                  <a:pt x="516" y="197"/>
                </a:cubicBezTo>
                <a:cubicBezTo>
                  <a:pt x="514" y="195"/>
                  <a:pt x="517" y="193"/>
                  <a:pt x="515" y="191"/>
                </a:cubicBezTo>
                <a:cubicBezTo>
                  <a:pt x="513" y="190"/>
                  <a:pt x="515" y="186"/>
                  <a:pt x="517" y="182"/>
                </a:cubicBezTo>
                <a:cubicBezTo>
                  <a:pt x="520" y="178"/>
                  <a:pt x="517" y="172"/>
                  <a:pt x="513" y="171"/>
                </a:cubicBezTo>
                <a:cubicBezTo>
                  <a:pt x="510" y="170"/>
                  <a:pt x="510" y="173"/>
                  <a:pt x="511" y="175"/>
                </a:cubicBezTo>
                <a:cubicBezTo>
                  <a:pt x="512" y="176"/>
                  <a:pt x="511" y="181"/>
                  <a:pt x="509" y="184"/>
                </a:cubicBezTo>
                <a:cubicBezTo>
                  <a:pt x="506" y="188"/>
                  <a:pt x="498" y="188"/>
                  <a:pt x="498" y="190"/>
                </a:cubicBezTo>
                <a:cubicBezTo>
                  <a:pt x="498" y="192"/>
                  <a:pt x="492" y="194"/>
                  <a:pt x="494" y="195"/>
                </a:cubicBezTo>
                <a:cubicBezTo>
                  <a:pt x="496" y="197"/>
                  <a:pt x="503" y="205"/>
                  <a:pt x="504" y="208"/>
                </a:cubicBezTo>
                <a:cubicBezTo>
                  <a:pt x="505" y="211"/>
                  <a:pt x="498" y="219"/>
                  <a:pt x="499" y="223"/>
                </a:cubicBezTo>
                <a:cubicBezTo>
                  <a:pt x="500" y="228"/>
                  <a:pt x="498" y="230"/>
                  <a:pt x="499" y="233"/>
                </a:cubicBezTo>
                <a:cubicBezTo>
                  <a:pt x="501" y="235"/>
                  <a:pt x="504" y="233"/>
                  <a:pt x="506" y="234"/>
                </a:cubicBezTo>
                <a:cubicBezTo>
                  <a:pt x="509" y="235"/>
                  <a:pt x="512" y="232"/>
                  <a:pt x="517" y="232"/>
                </a:cubicBezTo>
                <a:cubicBezTo>
                  <a:pt x="522" y="231"/>
                  <a:pt x="531" y="236"/>
                  <a:pt x="535" y="237"/>
                </a:cubicBezTo>
                <a:cubicBezTo>
                  <a:pt x="538" y="239"/>
                  <a:pt x="536" y="242"/>
                  <a:pt x="538" y="244"/>
                </a:cubicBezTo>
                <a:cubicBezTo>
                  <a:pt x="540" y="247"/>
                  <a:pt x="534" y="247"/>
                  <a:pt x="534" y="251"/>
                </a:cubicBezTo>
                <a:cubicBezTo>
                  <a:pt x="534" y="255"/>
                  <a:pt x="544" y="257"/>
                  <a:pt x="544" y="258"/>
                </a:cubicBezTo>
                <a:cubicBezTo>
                  <a:pt x="545" y="259"/>
                  <a:pt x="537" y="259"/>
                  <a:pt x="534" y="257"/>
                </a:cubicBezTo>
                <a:cubicBezTo>
                  <a:pt x="531" y="256"/>
                  <a:pt x="531" y="252"/>
                  <a:pt x="530" y="252"/>
                </a:cubicBezTo>
                <a:cubicBezTo>
                  <a:pt x="529" y="251"/>
                  <a:pt x="532" y="248"/>
                  <a:pt x="532" y="245"/>
                </a:cubicBezTo>
                <a:cubicBezTo>
                  <a:pt x="532" y="242"/>
                  <a:pt x="529" y="241"/>
                  <a:pt x="528" y="239"/>
                </a:cubicBezTo>
                <a:cubicBezTo>
                  <a:pt x="526" y="237"/>
                  <a:pt x="524" y="235"/>
                  <a:pt x="522" y="235"/>
                </a:cubicBezTo>
                <a:cubicBezTo>
                  <a:pt x="519" y="236"/>
                  <a:pt x="510" y="237"/>
                  <a:pt x="508" y="239"/>
                </a:cubicBezTo>
                <a:cubicBezTo>
                  <a:pt x="505" y="242"/>
                  <a:pt x="508" y="249"/>
                  <a:pt x="510" y="252"/>
                </a:cubicBezTo>
                <a:cubicBezTo>
                  <a:pt x="511" y="255"/>
                  <a:pt x="502" y="260"/>
                  <a:pt x="502" y="263"/>
                </a:cubicBezTo>
                <a:cubicBezTo>
                  <a:pt x="502" y="265"/>
                  <a:pt x="499" y="267"/>
                  <a:pt x="495" y="269"/>
                </a:cubicBezTo>
                <a:cubicBezTo>
                  <a:pt x="491" y="271"/>
                  <a:pt x="487" y="273"/>
                  <a:pt x="487" y="276"/>
                </a:cubicBezTo>
                <a:cubicBezTo>
                  <a:pt x="487" y="280"/>
                  <a:pt x="481" y="278"/>
                  <a:pt x="479" y="276"/>
                </a:cubicBezTo>
                <a:cubicBezTo>
                  <a:pt x="476" y="274"/>
                  <a:pt x="472" y="277"/>
                  <a:pt x="468" y="277"/>
                </a:cubicBezTo>
                <a:cubicBezTo>
                  <a:pt x="464" y="277"/>
                  <a:pt x="464" y="273"/>
                  <a:pt x="461" y="275"/>
                </a:cubicBezTo>
                <a:cubicBezTo>
                  <a:pt x="458" y="276"/>
                  <a:pt x="455" y="273"/>
                  <a:pt x="456" y="271"/>
                </a:cubicBezTo>
                <a:cubicBezTo>
                  <a:pt x="457" y="268"/>
                  <a:pt x="461" y="270"/>
                  <a:pt x="461" y="272"/>
                </a:cubicBezTo>
                <a:cubicBezTo>
                  <a:pt x="461" y="274"/>
                  <a:pt x="464" y="273"/>
                  <a:pt x="466" y="271"/>
                </a:cubicBezTo>
                <a:cubicBezTo>
                  <a:pt x="469" y="270"/>
                  <a:pt x="468" y="273"/>
                  <a:pt x="472" y="274"/>
                </a:cubicBezTo>
                <a:cubicBezTo>
                  <a:pt x="476" y="274"/>
                  <a:pt x="473" y="271"/>
                  <a:pt x="476" y="272"/>
                </a:cubicBezTo>
                <a:cubicBezTo>
                  <a:pt x="479" y="272"/>
                  <a:pt x="480" y="271"/>
                  <a:pt x="479" y="270"/>
                </a:cubicBezTo>
                <a:cubicBezTo>
                  <a:pt x="478" y="268"/>
                  <a:pt x="481" y="267"/>
                  <a:pt x="483" y="266"/>
                </a:cubicBezTo>
                <a:cubicBezTo>
                  <a:pt x="485" y="265"/>
                  <a:pt x="484" y="262"/>
                  <a:pt x="485" y="261"/>
                </a:cubicBezTo>
                <a:cubicBezTo>
                  <a:pt x="487" y="260"/>
                  <a:pt x="486" y="259"/>
                  <a:pt x="488" y="258"/>
                </a:cubicBezTo>
                <a:cubicBezTo>
                  <a:pt x="490" y="258"/>
                  <a:pt x="491" y="255"/>
                  <a:pt x="492" y="255"/>
                </a:cubicBezTo>
                <a:cubicBezTo>
                  <a:pt x="494" y="255"/>
                  <a:pt x="495" y="253"/>
                  <a:pt x="494" y="251"/>
                </a:cubicBezTo>
                <a:cubicBezTo>
                  <a:pt x="493" y="250"/>
                  <a:pt x="495" y="246"/>
                  <a:pt x="496" y="245"/>
                </a:cubicBezTo>
                <a:cubicBezTo>
                  <a:pt x="498" y="244"/>
                  <a:pt x="498" y="243"/>
                  <a:pt x="497" y="242"/>
                </a:cubicBezTo>
                <a:cubicBezTo>
                  <a:pt x="495" y="240"/>
                  <a:pt x="489" y="236"/>
                  <a:pt x="490" y="234"/>
                </a:cubicBezTo>
                <a:cubicBezTo>
                  <a:pt x="490" y="231"/>
                  <a:pt x="488" y="227"/>
                  <a:pt x="489" y="225"/>
                </a:cubicBezTo>
                <a:cubicBezTo>
                  <a:pt x="490" y="222"/>
                  <a:pt x="489" y="218"/>
                  <a:pt x="489" y="216"/>
                </a:cubicBezTo>
                <a:cubicBezTo>
                  <a:pt x="489" y="213"/>
                  <a:pt x="491" y="211"/>
                  <a:pt x="491" y="206"/>
                </a:cubicBezTo>
                <a:cubicBezTo>
                  <a:pt x="492" y="202"/>
                  <a:pt x="487" y="197"/>
                  <a:pt x="484" y="196"/>
                </a:cubicBezTo>
                <a:cubicBezTo>
                  <a:pt x="481" y="195"/>
                  <a:pt x="483" y="192"/>
                  <a:pt x="487" y="189"/>
                </a:cubicBezTo>
                <a:cubicBezTo>
                  <a:pt x="491" y="186"/>
                  <a:pt x="491" y="176"/>
                  <a:pt x="491" y="173"/>
                </a:cubicBezTo>
                <a:cubicBezTo>
                  <a:pt x="491" y="171"/>
                  <a:pt x="483" y="169"/>
                  <a:pt x="480" y="170"/>
                </a:cubicBezTo>
                <a:cubicBezTo>
                  <a:pt x="476" y="170"/>
                  <a:pt x="465" y="169"/>
                  <a:pt x="462" y="169"/>
                </a:cubicBezTo>
                <a:cubicBezTo>
                  <a:pt x="459" y="168"/>
                  <a:pt x="458" y="171"/>
                  <a:pt x="457" y="174"/>
                </a:cubicBezTo>
                <a:cubicBezTo>
                  <a:pt x="456" y="177"/>
                  <a:pt x="453" y="181"/>
                  <a:pt x="451" y="187"/>
                </a:cubicBezTo>
                <a:cubicBezTo>
                  <a:pt x="449" y="193"/>
                  <a:pt x="442" y="195"/>
                  <a:pt x="439" y="196"/>
                </a:cubicBezTo>
                <a:cubicBezTo>
                  <a:pt x="436" y="198"/>
                  <a:pt x="433" y="202"/>
                  <a:pt x="435" y="204"/>
                </a:cubicBezTo>
                <a:cubicBezTo>
                  <a:pt x="436" y="206"/>
                  <a:pt x="439" y="205"/>
                  <a:pt x="440" y="205"/>
                </a:cubicBezTo>
                <a:cubicBezTo>
                  <a:pt x="442" y="206"/>
                  <a:pt x="440" y="212"/>
                  <a:pt x="439" y="213"/>
                </a:cubicBezTo>
                <a:cubicBezTo>
                  <a:pt x="438" y="214"/>
                  <a:pt x="441" y="216"/>
                  <a:pt x="438" y="217"/>
                </a:cubicBezTo>
                <a:cubicBezTo>
                  <a:pt x="436" y="219"/>
                  <a:pt x="434" y="222"/>
                  <a:pt x="435" y="223"/>
                </a:cubicBezTo>
                <a:cubicBezTo>
                  <a:pt x="437" y="225"/>
                  <a:pt x="443" y="226"/>
                  <a:pt x="446" y="227"/>
                </a:cubicBezTo>
                <a:cubicBezTo>
                  <a:pt x="449" y="229"/>
                  <a:pt x="448" y="232"/>
                  <a:pt x="450" y="235"/>
                </a:cubicBezTo>
                <a:cubicBezTo>
                  <a:pt x="452" y="238"/>
                  <a:pt x="455" y="236"/>
                  <a:pt x="456" y="238"/>
                </a:cubicBezTo>
                <a:cubicBezTo>
                  <a:pt x="457" y="239"/>
                  <a:pt x="452" y="246"/>
                  <a:pt x="450" y="247"/>
                </a:cubicBezTo>
                <a:cubicBezTo>
                  <a:pt x="448" y="247"/>
                  <a:pt x="441" y="239"/>
                  <a:pt x="439" y="238"/>
                </a:cubicBezTo>
                <a:cubicBezTo>
                  <a:pt x="437" y="236"/>
                  <a:pt x="428" y="234"/>
                  <a:pt x="424" y="232"/>
                </a:cubicBezTo>
                <a:cubicBezTo>
                  <a:pt x="420" y="229"/>
                  <a:pt x="417" y="230"/>
                  <a:pt x="412" y="227"/>
                </a:cubicBezTo>
                <a:cubicBezTo>
                  <a:pt x="407" y="223"/>
                  <a:pt x="404" y="222"/>
                  <a:pt x="395" y="222"/>
                </a:cubicBezTo>
                <a:cubicBezTo>
                  <a:pt x="387" y="222"/>
                  <a:pt x="381" y="220"/>
                  <a:pt x="379" y="221"/>
                </a:cubicBezTo>
                <a:cubicBezTo>
                  <a:pt x="376" y="221"/>
                  <a:pt x="377" y="218"/>
                  <a:pt x="372" y="216"/>
                </a:cubicBezTo>
                <a:cubicBezTo>
                  <a:pt x="367" y="213"/>
                  <a:pt x="364" y="210"/>
                  <a:pt x="361" y="212"/>
                </a:cubicBezTo>
                <a:cubicBezTo>
                  <a:pt x="358" y="213"/>
                  <a:pt x="359" y="219"/>
                  <a:pt x="363" y="220"/>
                </a:cubicBezTo>
                <a:cubicBezTo>
                  <a:pt x="368" y="220"/>
                  <a:pt x="365" y="222"/>
                  <a:pt x="370" y="222"/>
                </a:cubicBezTo>
                <a:cubicBezTo>
                  <a:pt x="375" y="222"/>
                  <a:pt x="376" y="224"/>
                  <a:pt x="376" y="226"/>
                </a:cubicBezTo>
                <a:cubicBezTo>
                  <a:pt x="376" y="229"/>
                  <a:pt x="378" y="232"/>
                  <a:pt x="380" y="234"/>
                </a:cubicBezTo>
                <a:cubicBezTo>
                  <a:pt x="382" y="236"/>
                  <a:pt x="381" y="239"/>
                  <a:pt x="377" y="239"/>
                </a:cubicBezTo>
                <a:cubicBezTo>
                  <a:pt x="374" y="239"/>
                  <a:pt x="369" y="239"/>
                  <a:pt x="371" y="242"/>
                </a:cubicBezTo>
                <a:cubicBezTo>
                  <a:pt x="373" y="245"/>
                  <a:pt x="370" y="245"/>
                  <a:pt x="366" y="244"/>
                </a:cubicBezTo>
                <a:cubicBezTo>
                  <a:pt x="363" y="243"/>
                  <a:pt x="365" y="240"/>
                  <a:pt x="366" y="239"/>
                </a:cubicBezTo>
                <a:cubicBezTo>
                  <a:pt x="368" y="237"/>
                  <a:pt x="363" y="235"/>
                  <a:pt x="361" y="234"/>
                </a:cubicBezTo>
                <a:cubicBezTo>
                  <a:pt x="358" y="234"/>
                  <a:pt x="349" y="240"/>
                  <a:pt x="347" y="241"/>
                </a:cubicBezTo>
                <a:cubicBezTo>
                  <a:pt x="344" y="242"/>
                  <a:pt x="338" y="240"/>
                  <a:pt x="331" y="241"/>
                </a:cubicBezTo>
                <a:cubicBezTo>
                  <a:pt x="325" y="243"/>
                  <a:pt x="325" y="248"/>
                  <a:pt x="323" y="248"/>
                </a:cubicBezTo>
                <a:cubicBezTo>
                  <a:pt x="320" y="247"/>
                  <a:pt x="313" y="248"/>
                  <a:pt x="311" y="247"/>
                </a:cubicBezTo>
                <a:cubicBezTo>
                  <a:pt x="308" y="245"/>
                  <a:pt x="310" y="244"/>
                  <a:pt x="313" y="244"/>
                </a:cubicBezTo>
                <a:cubicBezTo>
                  <a:pt x="316" y="244"/>
                  <a:pt x="317" y="243"/>
                  <a:pt x="315" y="242"/>
                </a:cubicBezTo>
                <a:cubicBezTo>
                  <a:pt x="313" y="240"/>
                  <a:pt x="317" y="237"/>
                  <a:pt x="317" y="235"/>
                </a:cubicBezTo>
                <a:cubicBezTo>
                  <a:pt x="317" y="234"/>
                  <a:pt x="306" y="237"/>
                  <a:pt x="305" y="239"/>
                </a:cubicBezTo>
                <a:cubicBezTo>
                  <a:pt x="303" y="240"/>
                  <a:pt x="305" y="243"/>
                  <a:pt x="303" y="244"/>
                </a:cubicBezTo>
                <a:cubicBezTo>
                  <a:pt x="301" y="245"/>
                  <a:pt x="301" y="242"/>
                  <a:pt x="299" y="242"/>
                </a:cubicBezTo>
                <a:cubicBezTo>
                  <a:pt x="297" y="241"/>
                  <a:pt x="281" y="244"/>
                  <a:pt x="278" y="248"/>
                </a:cubicBezTo>
                <a:cubicBezTo>
                  <a:pt x="275" y="251"/>
                  <a:pt x="269" y="251"/>
                  <a:pt x="269" y="253"/>
                </a:cubicBezTo>
                <a:cubicBezTo>
                  <a:pt x="269" y="255"/>
                  <a:pt x="262" y="255"/>
                  <a:pt x="259" y="256"/>
                </a:cubicBezTo>
                <a:cubicBezTo>
                  <a:pt x="256" y="258"/>
                  <a:pt x="258" y="263"/>
                  <a:pt x="257" y="266"/>
                </a:cubicBezTo>
                <a:cubicBezTo>
                  <a:pt x="256" y="269"/>
                  <a:pt x="245" y="268"/>
                  <a:pt x="242" y="268"/>
                </a:cubicBezTo>
                <a:cubicBezTo>
                  <a:pt x="238" y="268"/>
                  <a:pt x="237" y="261"/>
                  <a:pt x="234" y="261"/>
                </a:cubicBezTo>
                <a:cubicBezTo>
                  <a:pt x="232" y="261"/>
                  <a:pt x="233" y="257"/>
                  <a:pt x="234" y="255"/>
                </a:cubicBezTo>
                <a:cubicBezTo>
                  <a:pt x="235" y="254"/>
                  <a:pt x="237" y="255"/>
                  <a:pt x="240" y="253"/>
                </a:cubicBezTo>
                <a:cubicBezTo>
                  <a:pt x="244" y="251"/>
                  <a:pt x="247" y="254"/>
                  <a:pt x="248" y="252"/>
                </a:cubicBezTo>
                <a:cubicBezTo>
                  <a:pt x="250" y="251"/>
                  <a:pt x="243" y="247"/>
                  <a:pt x="243" y="244"/>
                </a:cubicBezTo>
                <a:cubicBezTo>
                  <a:pt x="242" y="240"/>
                  <a:pt x="235" y="239"/>
                  <a:pt x="231" y="240"/>
                </a:cubicBezTo>
                <a:cubicBezTo>
                  <a:pt x="227" y="242"/>
                  <a:pt x="223" y="241"/>
                  <a:pt x="220" y="239"/>
                </a:cubicBezTo>
                <a:cubicBezTo>
                  <a:pt x="217" y="238"/>
                  <a:pt x="217" y="242"/>
                  <a:pt x="222" y="243"/>
                </a:cubicBezTo>
                <a:cubicBezTo>
                  <a:pt x="226" y="244"/>
                  <a:pt x="224" y="247"/>
                  <a:pt x="224" y="249"/>
                </a:cubicBezTo>
                <a:cubicBezTo>
                  <a:pt x="225" y="251"/>
                  <a:pt x="223" y="256"/>
                  <a:pt x="221" y="259"/>
                </a:cubicBezTo>
                <a:cubicBezTo>
                  <a:pt x="218" y="263"/>
                  <a:pt x="220" y="263"/>
                  <a:pt x="224" y="262"/>
                </a:cubicBezTo>
                <a:cubicBezTo>
                  <a:pt x="227" y="262"/>
                  <a:pt x="227" y="267"/>
                  <a:pt x="227" y="271"/>
                </a:cubicBezTo>
                <a:cubicBezTo>
                  <a:pt x="227" y="274"/>
                  <a:pt x="224" y="275"/>
                  <a:pt x="224" y="278"/>
                </a:cubicBezTo>
                <a:cubicBezTo>
                  <a:pt x="224" y="280"/>
                  <a:pt x="221" y="276"/>
                  <a:pt x="220" y="277"/>
                </a:cubicBezTo>
                <a:cubicBezTo>
                  <a:pt x="219" y="278"/>
                  <a:pt x="218" y="277"/>
                  <a:pt x="218" y="275"/>
                </a:cubicBezTo>
                <a:cubicBezTo>
                  <a:pt x="217" y="273"/>
                  <a:pt x="212" y="274"/>
                  <a:pt x="208" y="273"/>
                </a:cubicBezTo>
                <a:cubicBezTo>
                  <a:pt x="205" y="272"/>
                  <a:pt x="204" y="274"/>
                  <a:pt x="203" y="276"/>
                </a:cubicBezTo>
                <a:cubicBezTo>
                  <a:pt x="201" y="278"/>
                  <a:pt x="197" y="279"/>
                  <a:pt x="195" y="279"/>
                </a:cubicBezTo>
                <a:cubicBezTo>
                  <a:pt x="192" y="280"/>
                  <a:pt x="188" y="284"/>
                  <a:pt x="186" y="286"/>
                </a:cubicBezTo>
                <a:cubicBezTo>
                  <a:pt x="183" y="287"/>
                  <a:pt x="183" y="290"/>
                  <a:pt x="186" y="294"/>
                </a:cubicBezTo>
                <a:cubicBezTo>
                  <a:pt x="190" y="297"/>
                  <a:pt x="190" y="299"/>
                  <a:pt x="190" y="301"/>
                </a:cubicBezTo>
                <a:cubicBezTo>
                  <a:pt x="190" y="303"/>
                  <a:pt x="181" y="302"/>
                  <a:pt x="179" y="300"/>
                </a:cubicBezTo>
                <a:cubicBezTo>
                  <a:pt x="178" y="298"/>
                  <a:pt x="172" y="298"/>
                  <a:pt x="170" y="298"/>
                </a:cubicBezTo>
                <a:cubicBezTo>
                  <a:pt x="168" y="298"/>
                  <a:pt x="162" y="292"/>
                  <a:pt x="159" y="292"/>
                </a:cubicBezTo>
                <a:cubicBezTo>
                  <a:pt x="156" y="292"/>
                  <a:pt x="155" y="295"/>
                  <a:pt x="154" y="297"/>
                </a:cubicBezTo>
                <a:cubicBezTo>
                  <a:pt x="153" y="299"/>
                  <a:pt x="155" y="299"/>
                  <a:pt x="156" y="302"/>
                </a:cubicBezTo>
                <a:cubicBezTo>
                  <a:pt x="158" y="305"/>
                  <a:pt x="163" y="305"/>
                  <a:pt x="165" y="305"/>
                </a:cubicBezTo>
                <a:cubicBezTo>
                  <a:pt x="168" y="305"/>
                  <a:pt x="167" y="309"/>
                  <a:pt x="166" y="311"/>
                </a:cubicBezTo>
                <a:cubicBezTo>
                  <a:pt x="165" y="312"/>
                  <a:pt x="161" y="314"/>
                  <a:pt x="159" y="312"/>
                </a:cubicBezTo>
                <a:cubicBezTo>
                  <a:pt x="158" y="310"/>
                  <a:pt x="152" y="312"/>
                  <a:pt x="152" y="310"/>
                </a:cubicBezTo>
                <a:cubicBezTo>
                  <a:pt x="152" y="308"/>
                  <a:pt x="148" y="304"/>
                  <a:pt x="144" y="305"/>
                </a:cubicBezTo>
                <a:cubicBezTo>
                  <a:pt x="140" y="306"/>
                  <a:pt x="139" y="303"/>
                  <a:pt x="139" y="300"/>
                </a:cubicBezTo>
                <a:cubicBezTo>
                  <a:pt x="139" y="296"/>
                  <a:pt x="137" y="295"/>
                  <a:pt x="137" y="293"/>
                </a:cubicBezTo>
                <a:cubicBezTo>
                  <a:pt x="137" y="292"/>
                  <a:pt x="135" y="289"/>
                  <a:pt x="137" y="287"/>
                </a:cubicBezTo>
                <a:cubicBezTo>
                  <a:pt x="139" y="286"/>
                  <a:pt x="138" y="283"/>
                  <a:pt x="138" y="281"/>
                </a:cubicBezTo>
                <a:cubicBezTo>
                  <a:pt x="138" y="279"/>
                  <a:pt x="134" y="276"/>
                  <a:pt x="131" y="276"/>
                </a:cubicBezTo>
                <a:cubicBezTo>
                  <a:pt x="127" y="276"/>
                  <a:pt x="128" y="273"/>
                  <a:pt x="125" y="272"/>
                </a:cubicBezTo>
                <a:cubicBezTo>
                  <a:pt x="122" y="271"/>
                  <a:pt x="117" y="267"/>
                  <a:pt x="116" y="265"/>
                </a:cubicBezTo>
                <a:cubicBezTo>
                  <a:pt x="116" y="263"/>
                  <a:pt x="112" y="262"/>
                  <a:pt x="113" y="262"/>
                </a:cubicBezTo>
                <a:cubicBezTo>
                  <a:pt x="115" y="261"/>
                  <a:pt x="118" y="262"/>
                  <a:pt x="120" y="264"/>
                </a:cubicBezTo>
                <a:cubicBezTo>
                  <a:pt x="123" y="267"/>
                  <a:pt x="127" y="269"/>
                  <a:pt x="133" y="270"/>
                </a:cubicBezTo>
                <a:cubicBezTo>
                  <a:pt x="139" y="271"/>
                  <a:pt x="142" y="274"/>
                  <a:pt x="149" y="275"/>
                </a:cubicBezTo>
                <a:cubicBezTo>
                  <a:pt x="156" y="276"/>
                  <a:pt x="160" y="277"/>
                  <a:pt x="170" y="278"/>
                </a:cubicBezTo>
                <a:cubicBezTo>
                  <a:pt x="180" y="280"/>
                  <a:pt x="194" y="270"/>
                  <a:pt x="197" y="267"/>
                </a:cubicBezTo>
                <a:cubicBezTo>
                  <a:pt x="200" y="264"/>
                  <a:pt x="196" y="258"/>
                  <a:pt x="196" y="256"/>
                </a:cubicBezTo>
                <a:cubicBezTo>
                  <a:pt x="196" y="254"/>
                  <a:pt x="191" y="254"/>
                  <a:pt x="191" y="252"/>
                </a:cubicBezTo>
                <a:cubicBezTo>
                  <a:pt x="190" y="250"/>
                  <a:pt x="187" y="247"/>
                  <a:pt x="183" y="247"/>
                </a:cubicBezTo>
                <a:cubicBezTo>
                  <a:pt x="179" y="247"/>
                  <a:pt x="179" y="243"/>
                  <a:pt x="176" y="243"/>
                </a:cubicBezTo>
                <a:cubicBezTo>
                  <a:pt x="173" y="243"/>
                  <a:pt x="170" y="242"/>
                  <a:pt x="162" y="236"/>
                </a:cubicBezTo>
                <a:cubicBezTo>
                  <a:pt x="154" y="231"/>
                  <a:pt x="143" y="227"/>
                  <a:pt x="141" y="228"/>
                </a:cubicBezTo>
                <a:cubicBezTo>
                  <a:pt x="139" y="229"/>
                  <a:pt x="138" y="229"/>
                  <a:pt x="136" y="227"/>
                </a:cubicBezTo>
                <a:cubicBezTo>
                  <a:pt x="135" y="225"/>
                  <a:pt x="132" y="226"/>
                  <a:pt x="130" y="227"/>
                </a:cubicBezTo>
                <a:cubicBezTo>
                  <a:pt x="127" y="229"/>
                  <a:pt x="125" y="226"/>
                  <a:pt x="121" y="227"/>
                </a:cubicBezTo>
                <a:cubicBezTo>
                  <a:pt x="117" y="228"/>
                  <a:pt x="115" y="225"/>
                  <a:pt x="116" y="224"/>
                </a:cubicBezTo>
                <a:cubicBezTo>
                  <a:pt x="117" y="223"/>
                  <a:pt x="123" y="224"/>
                  <a:pt x="123" y="222"/>
                </a:cubicBezTo>
                <a:cubicBezTo>
                  <a:pt x="123" y="220"/>
                  <a:pt x="120" y="222"/>
                  <a:pt x="117" y="219"/>
                </a:cubicBezTo>
                <a:cubicBezTo>
                  <a:pt x="113" y="217"/>
                  <a:pt x="111" y="218"/>
                  <a:pt x="110" y="220"/>
                </a:cubicBezTo>
                <a:cubicBezTo>
                  <a:pt x="109" y="222"/>
                  <a:pt x="107" y="222"/>
                  <a:pt x="105" y="220"/>
                </a:cubicBezTo>
                <a:cubicBezTo>
                  <a:pt x="105" y="220"/>
                  <a:pt x="104" y="220"/>
                  <a:pt x="104" y="220"/>
                </a:cubicBezTo>
                <a:cubicBezTo>
                  <a:pt x="104" y="223"/>
                  <a:pt x="102" y="223"/>
                  <a:pt x="99" y="223"/>
                </a:cubicBezTo>
                <a:cubicBezTo>
                  <a:pt x="97" y="222"/>
                  <a:pt x="95" y="227"/>
                  <a:pt x="92" y="227"/>
                </a:cubicBezTo>
                <a:cubicBezTo>
                  <a:pt x="89" y="227"/>
                  <a:pt x="86" y="229"/>
                  <a:pt x="86" y="232"/>
                </a:cubicBezTo>
                <a:cubicBezTo>
                  <a:pt x="85" y="234"/>
                  <a:pt x="82" y="233"/>
                  <a:pt x="82" y="235"/>
                </a:cubicBezTo>
                <a:cubicBezTo>
                  <a:pt x="82" y="236"/>
                  <a:pt x="82" y="238"/>
                  <a:pt x="81" y="239"/>
                </a:cubicBezTo>
                <a:cubicBezTo>
                  <a:pt x="80" y="241"/>
                  <a:pt x="81" y="242"/>
                  <a:pt x="82" y="245"/>
                </a:cubicBezTo>
                <a:cubicBezTo>
                  <a:pt x="84" y="247"/>
                  <a:pt x="87" y="247"/>
                  <a:pt x="88" y="248"/>
                </a:cubicBezTo>
                <a:cubicBezTo>
                  <a:pt x="89" y="249"/>
                  <a:pt x="94" y="253"/>
                  <a:pt x="94" y="255"/>
                </a:cubicBezTo>
                <a:cubicBezTo>
                  <a:pt x="94" y="256"/>
                  <a:pt x="90" y="260"/>
                  <a:pt x="89" y="261"/>
                </a:cubicBezTo>
                <a:cubicBezTo>
                  <a:pt x="87" y="262"/>
                  <a:pt x="85" y="265"/>
                  <a:pt x="86" y="267"/>
                </a:cubicBezTo>
                <a:cubicBezTo>
                  <a:pt x="87" y="268"/>
                  <a:pt x="92" y="275"/>
                  <a:pt x="95" y="281"/>
                </a:cubicBezTo>
                <a:cubicBezTo>
                  <a:pt x="98" y="286"/>
                  <a:pt x="94" y="283"/>
                  <a:pt x="92" y="286"/>
                </a:cubicBezTo>
                <a:cubicBezTo>
                  <a:pt x="90" y="288"/>
                  <a:pt x="92" y="291"/>
                  <a:pt x="93" y="293"/>
                </a:cubicBezTo>
                <a:cubicBezTo>
                  <a:pt x="94" y="295"/>
                  <a:pt x="91" y="294"/>
                  <a:pt x="91" y="296"/>
                </a:cubicBezTo>
                <a:cubicBezTo>
                  <a:pt x="91" y="297"/>
                  <a:pt x="95" y="298"/>
                  <a:pt x="95" y="299"/>
                </a:cubicBezTo>
                <a:cubicBezTo>
                  <a:pt x="96" y="300"/>
                  <a:pt x="93" y="301"/>
                  <a:pt x="94" y="303"/>
                </a:cubicBezTo>
                <a:cubicBezTo>
                  <a:pt x="95" y="305"/>
                  <a:pt x="99" y="305"/>
                  <a:pt x="99" y="308"/>
                </a:cubicBezTo>
                <a:cubicBezTo>
                  <a:pt x="99" y="311"/>
                  <a:pt x="93" y="311"/>
                  <a:pt x="93" y="313"/>
                </a:cubicBezTo>
                <a:cubicBezTo>
                  <a:pt x="94" y="315"/>
                  <a:pt x="101" y="318"/>
                  <a:pt x="105" y="322"/>
                </a:cubicBezTo>
                <a:cubicBezTo>
                  <a:pt x="108" y="326"/>
                  <a:pt x="108" y="327"/>
                  <a:pt x="107" y="329"/>
                </a:cubicBezTo>
                <a:cubicBezTo>
                  <a:pt x="106" y="334"/>
                  <a:pt x="96" y="337"/>
                  <a:pt x="94" y="342"/>
                </a:cubicBezTo>
                <a:cubicBezTo>
                  <a:pt x="92" y="347"/>
                  <a:pt x="84" y="350"/>
                  <a:pt x="80" y="354"/>
                </a:cubicBezTo>
                <a:cubicBezTo>
                  <a:pt x="78" y="355"/>
                  <a:pt x="77" y="357"/>
                  <a:pt x="75" y="359"/>
                </a:cubicBezTo>
                <a:cubicBezTo>
                  <a:pt x="77" y="359"/>
                  <a:pt x="78" y="358"/>
                  <a:pt x="79" y="358"/>
                </a:cubicBezTo>
                <a:cubicBezTo>
                  <a:pt x="81" y="357"/>
                  <a:pt x="83" y="362"/>
                  <a:pt x="85" y="364"/>
                </a:cubicBezTo>
                <a:cubicBezTo>
                  <a:pt x="87" y="366"/>
                  <a:pt x="92" y="364"/>
                  <a:pt x="93" y="366"/>
                </a:cubicBezTo>
                <a:cubicBezTo>
                  <a:pt x="95" y="367"/>
                  <a:pt x="92" y="367"/>
                  <a:pt x="89" y="367"/>
                </a:cubicBezTo>
                <a:cubicBezTo>
                  <a:pt x="86" y="366"/>
                  <a:pt x="85" y="368"/>
                  <a:pt x="80" y="370"/>
                </a:cubicBezTo>
                <a:cubicBezTo>
                  <a:pt x="76" y="371"/>
                  <a:pt x="77" y="372"/>
                  <a:pt x="75" y="373"/>
                </a:cubicBezTo>
                <a:cubicBezTo>
                  <a:pt x="78" y="376"/>
                  <a:pt x="75" y="377"/>
                  <a:pt x="74" y="379"/>
                </a:cubicBezTo>
                <a:cubicBezTo>
                  <a:pt x="72" y="382"/>
                  <a:pt x="71" y="382"/>
                  <a:pt x="71" y="384"/>
                </a:cubicBezTo>
                <a:cubicBezTo>
                  <a:pt x="70" y="386"/>
                  <a:pt x="71" y="387"/>
                  <a:pt x="71" y="389"/>
                </a:cubicBezTo>
                <a:cubicBezTo>
                  <a:pt x="71" y="392"/>
                  <a:pt x="72" y="392"/>
                  <a:pt x="73" y="394"/>
                </a:cubicBezTo>
                <a:cubicBezTo>
                  <a:pt x="75" y="396"/>
                  <a:pt x="72" y="396"/>
                  <a:pt x="71" y="397"/>
                </a:cubicBezTo>
                <a:cubicBezTo>
                  <a:pt x="70" y="398"/>
                  <a:pt x="70" y="400"/>
                  <a:pt x="72" y="402"/>
                </a:cubicBezTo>
                <a:cubicBezTo>
                  <a:pt x="74" y="404"/>
                  <a:pt x="74" y="406"/>
                  <a:pt x="73" y="407"/>
                </a:cubicBezTo>
                <a:cubicBezTo>
                  <a:pt x="72" y="408"/>
                  <a:pt x="74" y="411"/>
                  <a:pt x="76" y="412"/>
                </a:cubicBezTo>
                <a:cubicBezTo>
                  <a:pt x="77" y="414"/>
                  <a:pt x="77" y="418"/>
                  <a:pt x="78" y="419"/>
                </a:cubicBezTo>
                <a:cubicBezTo>
                  <a:pt x="79" y="420"/>
                  <a:pt x="81" y="421"/>
                  <a:pt x="83" y="420"/>
                </a:cubicBezTo>
                <a:cubicBezTo>
                  <a:pt x="85" y="419"/>
                  <a:pt x="87" y="420"/>
                  <a:pt x="88" y="422"/>
                </a:cubicBezTo>
                <a:cubicBezTo>
                  <a:pt x="89" y="424"/>
                  <a:pt x="90" y="423"/>
                  <a:pt x="93" y="422"/>
                </a:cubicBezTo>
                <a:cubicBezTo>
                  <a:pt x="95" y="421"/>
                  <a:pt x="100" y="424"/>
                  <a:pt x="101" y="425"/>
                </a:cubicBezTo>
                <a:cubicBezTo>
                  <a:pt x="102" y="425"/>
                  <a:pt x="102" y="429"/>
                  <a:pt x="102" y="431"/>
                </a:cubicBezTo>
                <a:cubicBezTo>
                  <a:pt x="102" y="433"/>
                  <a:pt x="101" y="436"/>
                  <a:pt x="103" y="437"/>
                </a:cubicBezTo>
                <a:cubicBezTo>
                  <a:pt x="105" y="439"/>
                  <a:pt x="105" y="442"/>
                  <a:pt x="107" y="443"/>
                </a:cubicBezTo>
                <a:cubicBezTo>
                  <a:pt x="110" y="444"/>
                  <a:pt x="111" y="448"/>
                  <a:pt x="112" y="448"/>
                </a:cubicBezTo>
                <a:cubicBezTo>
                  <a:pt x="114" y="449"/>
                  <a:pt x="117" y="451"/>
                  <a:pt x="118" y="453"/>
                </a:cubicBezTo>
                <a:cubicBezTo>
                  <a:pt x="118" y="455"/>
                  <a:pt x="115" y="456"/>
                  <a:pt x="113" y="457"/>
                </a:cubicBezTo>
                <a:cubicBezTo>
                  <a:pt x="111" y="458"/>
                  <a:pt x="108" y="455"/>
                  <a:pt x="106" y="456"/>
                </a:cubicBezTo>
                <a:cubicBezTo>
                  <a:pt x="105" y="457"/>
                  <a:pt x="107" y="460"/>
                  <a:pt x="108" y="465"/>
                </a:cubicBezTo>
                <a:cubicBezTo>
                  <a:pt x="109" y="469"/>
                  <a:pt x="110" y="469"/>
                  <a:pt x="112" y="469"/>
                </a:cubicBezTo>
                <a:cubicBezTo>
                  <a:pt x="114" y="469"/>
                  <a:pt x="114" y="468"/>
                  <a:pt x="116" y="467"/>
                </a:cubicBezTo>
                <a:cubicBezTo>
                  <a:pt x="117" y="466"/>
                  <a:pt x="121" y="468"/>
                  <a:pt x="122" y="467"/>
                </a:cubicBezTo>
                <a:cubicBezTo>
                  <a:pt x="123" y="466"/>
                  <a:pt x="128" y="466"/>
                  <a:pt x="129" y="468"/>
                </a:cubicBezTo>
                <a:cubicBezTo>
                  <a:pt x="130" y="469"/>
                  <a:pt x="131" y="473"/>
                  <a:pt x="131" y="475"/>
                </a:cubicBezTo>
                <a:cubicBezTo>
                  <a:pt x="130" y="476"/>
                  <a:pt x="132" y="478"/>
                  <a:pt x="133" y="480"/>
                </a:cubicBezTo>
                <a:cubicBezTo>
                  <a:pt x="134" y="482"/>
                  <a:pt x="138" y="481"/>
                  <a:pt x="139" y="481"/>
                </a:cubicBezTo>
                <a:cubicBezTo>
                  <a:pt x="141" y="482"/>
                  <a:pt x="144" y="486"/>
                  <a:pt x="143" y="488"/>
                </a:cubicBezTo>
                <a:cubicBezTo>
                  <a:pt x="143" y="490"/>
                  <a:pt x="145" y="491"/>
                  <a:pt x="147" y="490"/>
                </a:cubicBezTo>
                <a:cubicBezTo>
                  <a:pt x="148" y="490"/>
                  <a:pt x="150" y="491"/>
                  <a:pt x="151" y="492"/>
                </a:cubicBezTo>
                <a:cubicBezTo>
                  <a:pt x="153" y="493"/>
                  <a:pt x="154" y="493"/>
                  <a:pt x="156" y="492"/>
                </a:cubicBezTo>
                <a:cubicBezTo>
                  <a:pt x="158" y="491"/>
                  <a:pt x="160" y="490"/>
                  <a:pt x="161" y="491"/>
                </a:cubicBezTo>
                <a:cubicBezTo>
                  <a:pt x="162" y="493"/>
                  <a:pt x="165" y="496"/>
                  <a:pt x="165" y="496"/>
                </a:cubicBezTo>
                <a:cubicBezTo>
                  <a:pt x="165" y="497"/>
                  <a:pt x="170" y="496"/>
                  <a:pt x="173" y="498"/>
                </a:cubicBezTo>
                <a:cubicBezTo>
                  <a:pt x="175" y="499"/>
                  <a:pt x="178" y="498"/>
                  <a:pt x="180" y="500"/>
                </a:cubicBezTo>
                <a:cubicBezTo>
                  <a:pt x="183" y="501"/>
                  <a:pt x="185" y="501"/>
                  <a:pt x="186" y="503"/>
                </a:cubicBezTo>
                <a:cubicBezTo>
                  <a:pt x="186" y="504"/>
                  <a:pt x="183" y="506"/>
                  <a:pt x="183" y="507"/>
                </a:cubicBezTo>
                <a:cubicBezTo>
                  <a:pt x="183" y="507"/>
                  <a:pt x="185" y="508"/>
                  <a:pt x="185" y="509"/>
                </a:cubicBezTo>
                <a:cubicBezTo>
                  <a:pt x="185" y="510"/>
                  <a:pt x="182" y="510"/>
                  <a:pt x="182" y="512"/>
                </a:cubicBezTo>
                <a:cubicBezTo>
                  <a:pt x="182" y="513"/>
                  <a:pt x="184" y="514"/>
                  <a:pt x="184" y="515"/>
                </a:cubicBezTo>
                <a:cubicBezTo>
                  <a:pt x="184" y="516"/>
                  <a:pt x="182" y="519"/>
                  <a:pt x="182" y="520"/>
                </a:cubicBezTo>
                <a:cubicBezTo>
                  <a:pt x="182" y="521"/>
                  <a:pt x="176" y="520"/>
                  <a:pt x="175" y="520"/>
                </a:cubicBezTo>
                <a:cubicBezTo>
                  <a:pt x="173" y="520"/>
                  <a:pt x="169" y="525"/>
                  <a:pt x="168" y="525"/>
                </a:cubicBezTo>
                <a:cubicBezTo>
                  <a:pt x="167" y="525"/>
                  <a:pt x="167" y="527"/>
                  <a:pt x="168" y="529"/>
                </a:cubicBezTo>
                <a:cubicBezTo>
                  <a:pt x="172" y="529"/>
                  <a:pt x="176" y="528"/>
                  <a:pt x="177" y="529"/>
                </a:cubicBezTo>
                <a:cubicBezTo>
                  <a:pt x="178" y="531"/>
                  <a:pt x="167" y="535"/>
                  <a:pt x="166" y="536"/>
                </a:cubicBezTo>
                <a:cubicBezTo>
                  <a:pt x="164" y="536"/>
                  <a:pt x="169" y="539"/>
                  <a:pt x="169" y="541"/>
                </a:cubicBezTo>
                <a:cubicBezTo>
                  <a:pt x="169" y="543"/>
                  <a:pt x="163" y="543"/>
                  <a:pt x="164" y="546"/>
                </a:cubicBezTo>
                <a:cubicBezTo>
                  <a:pt x="164" y="549"/>
                  <a:pt x="162" y="550"/>
                  <a:pt x="159" y="550"/>
                </a:cubicBezTo>
                <a:cubicBezTo>
                  <a:pt x="156" y="550"/>
                  <a:pt x="155" y="552"/>
                  <a:pt x="156" y="552"/>
                </a:cubicBezTo>
                <a:cubicBezTo>
                  <a:pt x="158" y="553"/>
                  <a:pt x="158" y="557"/>
                  <a:pt x="163" y="558"/>
                </a:cubicBezTo>
                <a:cubicBezTo>
                  <a:pt x="169" y="560"/>
                  <a:pt x="175" y="565"/>
                  <a:pt x="180" y="570"/>
                </a:cubicBezTo>
                <a:cubicBezTo>
                  <a:pt x="181" y="571"/>
                  <a:pt x="182" y="572"/>
                  <a:pt x="183" y="572"/>
                </a:cubicBezTo>
                <a:cubicBezTo>
                  <a:pt x="184" y="571"/>
                  <a:pt x="185" y="571"/>
                  <a:pt x="186" y="571"/>
                </a:cubicBezTo>
                <a:cubicBezTo>
                  <a:pt x="189" y="570"/>
                  <a:pt x="194" y="572"/>
                  <a:pt x="197" y="574"/>
                </a:cubicBezTo>
                <a:cubicBezTo>
                  <a:pt x="200" y="576"/>
                  <a:pt x="210" y="573"/>
                  <a:pt x="211" y="575"/>
                </a:cubicBezTo>
                <a:cubicBezTo>
                  <a:pt x="212" y="577"/>
                  <a:pt x="215" y="579"/>
                  <a:pt x="217" y="579"/>
                </a:cubicBezTo>
                <a:cubicBezTo>
                  <a:pt x="219" y="579"/>
                  <a:pt x="221" y="583"/>
                  <a:pt x="223" y="582"/>
                </a:cubicBezTo>
                <a:cubicBezTo>
                  <a:pt x="224" y="580"/>
                  <a:pt x="230" y="580"/>
                  <a:pt x="232" y="580"/>
                </a:cubicBezTo>
                <a:cubicBezTo>
                  <a:pt x="234" y="580"/>
                  <a:pt x="234" y="582"/>
                  <a:pt x="235" y="582"/>
                </a:cubicBezTo>
                <a:cubicBezTo>
                  <a:pt x="237" y="582"/>
                  <a:pt x="237" y="588"/>
                  <a:pt x="238" y="587"/>
                </a:cubicBezTo>
                <a:cubicBezTo>
                  <a:pt x="239" y="587"/>
                  <a:pt x="244" y="591"/>
                  <a:pt x="247" y="591"/>
                </a:cubicBezTo>
                <a:cubicBezTo>
                  <a:pt x="249" y="592"/>
                  <a:pt x="252" y="597"/>
                  <a:pt x="253" y="596"/>
                </a:cubicBezTo>
                <a:cubicBezTo>
                  <a:pt x="255" y="596"/>
                  <a:pt x="257" y="598"/>
                  <a:pt x="257" y="596"/>
                </a:cubicBezTo>
                <a:cubicBezTo>
                  <a:pt x="258" y="594"/>
                  <a:pt x="262" y="595"/>
                  <a:pt x="263" y="592"/>
                </a:cubicBezTo>
                <a:cubicBezTo>
                  <a:pt x="258" y="586"/>
                  <a:pt x="253" y="579"/>
                  <a:pt x="253" y="576"/>
                </a:cubicBezTo>
                <a:cubicBezTo>
                  <a:pt x="253" y="571"/>
                  <a:pt x="255" y="568"/>
                  <a:pt x="249" y="563"/>
                </a:cubicBezTo>
                <a:cubicBezTo>
                  <a:pt x="244" y="559"/>
                  <a:pt x="250" y="555"/>
                  <a:pt x="254" y="550"/>
                </a:cubicBezTo>
                <a:cubicBezTo>
                  <a:pt x="258" y="546"/>
                  <a:pt x="265" y="544"/>
                  <a:pt x="270" y="540"/>
                </a:cubicBezTo>
                <a:cubicBezTo>
                  <a:pt x="269" y="540"/>
                  <a:pt x="268" y="539"/>
                  <a:pt x="267" y="539"/>
                </a:cubicBezTo>
                <a:cubicBezTo>
                  <a:pt x="264" y="537"/>
                  <a:pt x="262" y="535"/>
                  <a:pt x="265" y="535"/>
                </a:cubicBezTo>
                <a:cubicBezTo>
                  <a:pt x="268" y="534"/>
                  <a:pt x="267" y="532"/>
                  <a:pt x="264" y="529"/>
                </a:cubicBezTo>
                <a:cubicBezTo>
                  <a:pt x="261" y="526"/>
                  <a:pt x="260" y="522"/>
                  <a:pt x="258" y="522"/>
                </a:cubicBezTo>
                <a:cubicBezTo>
                  <a:pt x="257" y="522"/>
                  <a:pt x="254" y="522"/>
                  <a:pt x="252" y="523"/>
                </a:cubicBezTo>
                <a:cubicBezTo>
                  <a:pt x="249" y="524"/>
                  <a:pt x="250" y="521"/>
                  <a:pt x="250" y="518"/>
                </a:cubicBezTo>
                <a:cubicBezTo>
                  <a:pt x="251" y="515"/>
                  <a:pt x="246" y="516"/>
                  <a:pt x="245" y="514"/>
                </a:cubicBezTo>
                <a:cubicBezTo>
                  <a:pt x="244" y="513"/>
                  <a:pt x="246" y="509"/>
                  <a:pt x="247" y="509"/>
                </a:cubicBezTo>
                <a:cubicBezTo>
                  <a:pt x="248" y="508"/>
                  <a:pt x="250" y="507"/>
                  <a:pt x="250" y="506"/>
                </a:cubicBezTo>
                <a:cubicBezTo>
                  <a:pt x="250" y="505"/>
                  <a:pt x="246" y="504"/>
                  <a:pt x="247" y="501"/>
                </a:cubicBezTo>
                <a:cubicBezTo>
                  <a:pt x="249" y="499"/>
                  <a:pt x="252" y="499"/>
                  <a:pt x="252" y="496"/>
                </a:cubicBezTo>
                <a:cubicBezTo>
                  <a:pt x="252" y="493"/>
                  <a:pt x="255" y="490"/>
                  <a:pt x="257" y="492"/>
                </a:cubicBezTo>
                <a:cubicBezTo>
                  <a:pt x="260" y="494"/>
                  <a:pt x="261" y="500"/>
                  <a:pt x="265" y="499"/>
                </a:cubicBezTo>
                <a:cubicBezTo>
                  <a:pt x="268" y="497"/>
                  <a:pt x="266" y="494"/>
                  <a:pt x="266" y="493"/>
                </a:cubicBezTo>
                <a:cubicBezTo>
                  <a:pt x="265" y="491"/>
                  <a:pt x="264" y="489"/>
                  <a:pt x="268" y="488"/>
                </a:cubicBezTo>
                <a:cubicBezTo>
                  <a:pt x="272" y="487"/>
                  <a:pt x="270" y="484"/>
                  <a:pt x="273" y="484"/>
                </a:cubicBezTo>
                <a:cubicBezTo>
                  <a:pt x="276" y="484"/>
                  <a:pt x="281" y="480"/>
                  <a:pt x="283" y="479"/>
                </a:cubicBezTo>
                <a:cubicBezTo>
                  <a:pt x="284" y="478"/>
                  <a:pt x="288" y="476"/>
                  <a:pt x="289" y="477"/>
                </a:cubicBezTo>
                <a:cubicBezTo>
                  <a:pt x="291" y="478"/>
                  <a:pt x="293" y="480"/>
                  <a:pt x="294" y="477"/>
                </a:cubicBezTo>
                <a:cubicBezTo>
                  <a:pt x="296" y="474"/>
                  <a:pt x="300" y="475"/>
                  <a:pt x="301" y="477"/>
                </a:cubicBezTo>
                <a:cubicBezTo>
                  <a:pt x="301" y="479"/>
                  <a:pt x="309" y="479"/>
                  <a:pt x="311" y="480"/>
                </a:cubicBezTo>
                <a:cubicBezTo>
                  <a:pt x="314" y="482"/>
                  <a:pt x="319" y="485"/>
                  <a:pt x="319" y="487"/>
                </a:cubicBezTo>
                <a:cubicBezTo>
                  <a:pt x="319" y="488"/>
                  <a:pt x="321" y="491"/>
                  <a:pt x="321" y="488"/>
                </a:cubicBezTo>
                <a:cubicBezTo>
                  <a:pt x="321" y="485"/>
                  <a:pt x="323" y="486"/>
                  <a:pt x="327" y="488"/>
                </a:cubicBezTo>
                <a:cubicBezTo>
                  <a:pt x="330" y="490"/>
                  <a:pt x="334" y="489"/>
                  <a:pt x="335" y="487"/>
                </a:cubicBezTo>
                <a:cubicBezTo>
                  <a:pt x="336" y="485"/>
                  <a:pt x="342" y="483"/>
                  <a:pt x="344" y="484"/>
                </a:cubicBezTo>
                <a:cubicBezTo>
                  <a:pt x="346" y="486"/>
                  <a:pt x="347" y="487"/>
                  <a:pt x="349" y="485"/>
                </a:cubicBezTo>
                <a:cubicBezTo>
                  <a:pt x="352" y="482"/>
                  <a:pt x="357" y="483"/>
                  <a:pt x="358" y="485"/>
                </a:cubicBezTo>
                <a:cubicBezTo>
                  <a:pt x="359" y="488"/>
                  <a:pt x="362" y="488"/>
                  <a:pt x="364" y="488"/>
                </a:cubicBezTo>
                <a:cubicBezTo>
                  <a:pt x="367" y="488"/>
                  <a:pt x="367" y="492"/>
                  <a:pt x="369" y="491"/>
                </a:cubicBezTo>
                <a:cubicBezTo>
                  <a:pt x="370" y="490"/>
                  <a:pt x="370" y="486"/>
                  <a:pt x="372" y="486"/>
                </a:cubicBezTo>
                <a:cubicBezTo>
                  <a:pt x="374" y="487"/>
                  <a:pt x="376" y="489"/>
                  <a:pt x="379" y="489"/>
                </a:cubicBezTo>
                <a:cubicBezTo>
                  <a:pt x="382" y="489"/>
                  <a:pt x="385" y="488"/>
                  <a:pt x="385" y="486"/>
                </a:cubicBezTo>
                <a:cubicBezTo>
                  <a:pt x="385" y="484"/>
                  <a:pt x="384" y="480"/>
                  <a:pt x="382" y="480"/>
                </a:cubicBezTo>
                <a:cubicBezTo>
                  <a:pt x="380" y="480"/>
                  <a:pt x="378" y="477"/>
                  <a:pt x="376" y="477"/>
                </a:cubicBezTo>
                <a:cubicBezTo>
                  <a:pt x="373" y="477"/>
                  <a:pt x="371" y="473"/>
                  <a:pt x="373" y="473"/>
                </a:cubicBezTo>
                <a:cubicBezTo>
                  <a:pt x="376" y="472"/>
                  <a:pt x="380" y="470"/>
                  <a:pt x="379" y="468"/>
                </a:cubicBezTo>
                <a:cubicBezTo>
                  <a:pt x="378" y="466"/>
                  <a:pt x="377" y="462"/>
                  <a:pt x="381" y="461"/>
                </a:cubicBezTo>
                <a:cubicBezTo>
                  <a:pt x="384" y="461"/>
                  <a:pt x="391" y="461"/>
                  <a:pt x="390" y="460"/>
                </a:cubicBezTo>
                <a:cubicBezTo>
                  <a:pt x="390" y="458"/>
                  <a:pt x="383" y="458"/>
                  <a:pt x="382" y="456"/>
                </a:cubicBezTo>
                <a:cubicBezTo>
                  <a:pt x="381" y="454"/>
                  <a:pt x="381" y="449"/>
                  <a:pt x="382" y="448"/>
                </a:cubicBezTo>
                <a:cubicBezTo>
                  <a:pt x="383" y="447"/>
                  <a:pt x="387" y="448"/>
                  <a:pt x="389" y="448"/>
                </a:cubicBezTo>
                <a:cubicBezTo>
                  <a:pt x="392" y="447"/>
                  <a:pt x="397" y="449"/>
                  <a:pt x="400" y="446"/>
                </a:cubicBezTo>
                <a:cubicBezTo>
                  <a:pt x="404" y="444"/>
                  <a:pt x="411" y="443"/>
                  <a:pt x="414" y="443"/>
                </a:cubicBezTo>
                <a:cubicBezTo>
                  <a:pt x="418" y="443"/>
                  <a:pt x="421" y="441"/>
                  <a:pt x="423" y="441"/>
                </a:cubicBezTo>
                <a:cubicBezTo>
                  <a:pt x="426" y="440"/>
                  <a:pt x="434" y="439"/>
                  <a:pt x="436" y="438"/>
                </a:cubicBezTo>
                <a:cubicBezTo>
                  <a:pt x="438" y="437"/>
                  <a:pt x="449" y="436"/>
                  <a:pt x="450" y="434"/>
                </a:cubicBezTo>
                <a:cubicBezTo>
                  <a:pt x="450" y="432"/>
                  <a:pt x="459" y="430"/>
                  <a:pt x="461" y="431"/>
                </a:cubicBezTo>
                <a:cubicBezTo>
                  <a:pt x="463" y="432"/>
                  <a:pt x="466" y="433"/>
                  <a:pt x="468" y="432"/>
                </a:cubicBezTo>
                <a:cubicBezTo>
                  <a:pt x="470" y="431"/>
                  <a:pt x="475" y="434"/>
                  <a:pt x="474" y="436"/>
                </a:cubicBezTo>
                <a:cubicBezTo>
                  <a:pt x="474" y="438"/>
                  <a:pt x="476" y="440"/>
                  <a:pt x="476" y="442"/>
                </a:cubicBezTo>
                <a:cubicBezTo>
                  <a:pt x="476" y="444"/>
                  <a:pt x="474" y="445"/>
                  <a:pt x="475" y="446"/>
                </a:cubicBezTo>
                <a:cubicBezTo>
                  <a:pt x="476" y="448"/>
                  <a:pt x="481" y="447"/>
                  <a:pt x="483" y="445"/>
                </a:cubicBezTo>
                <a:cubicBezTo>
                  <a:pt x="485" y="443"/>
                  <a:pt x="486" y="445"/>
                  <a:pt x="486" y="447"/>
                </a:cubicBezTo>
                <a:cubicBezTo>
                  <a:pt x="486" y="448"/>
                  <a:pt x="489" y="449"/>
                  <a:pt x="489" y="448"/>
                </a:cubicBezTo>
                <a:cubicBezTo>
                  <a:pt x="489" y="446"/>
                  <a:pt x="492" y="447"/>
                  <a:pt x="493" y="448"/>
                </a:cubicBezTo>
                <a:cubicBezTo>
                  <a:pt x="494" y="449"/>
                  <a:pt x="498" y="447"/>
                  <a:pt x="498" y="449"/>
                </a:cubicBezTo>
                <a:cubicBezTo>
                  <a:pt x="498" y="451"/>
                  <a:pt x="493" y="452"/>
                  <a:pt x="495" y="455"/>
                </a:cubicBezTo>
                <a:cubicBezTo>
                  <a:pt x="497" y="457"/>
                  <a:pt x="499" y="452"/>
                  <a:pt x="502" y="453"/>
                </a:cubicBezTo>
                <a:cubicBezTo>
                  <a:pt x="505" y="454"/>
                  <a:pt x="509" y="450"/>
                  <a:pt x="512" y="449"/>
                </a:cubicBezTo>
                <a:cubicBezTo>
                  <a:pt x="515" y="448"/>
                  <a:pt x="518" y="446"/>
                  <a:pt x="520" y="444"/>
                </a:cubicBezTo>
                <a:cubicBezTo>
                  <a:pt x="523" y="443"/>
                  <a:pt x="528" y="443"/>
                  <a:pt x="526" y="445"/>
                </a:cubicBezTo>
                <a:cubicBezTo>
                  <a:pt x="525" y="447"/>
                  <a:pt x="523" y="450"/>
                  <a:pt x="529" y="452"/>
                </a:cubicBezTo>
                <a:cubicBezTo>
                  <a:pt x="535" y="454"/>
                  <a:pt x="542" y="466"/>
                  <a:pt x="546" y="472"/>
                </a:cubicBezTo>
                <a:cubicBezTo>
                  <a:pt x="549" y="477"/>
                  <a:pt x="553" y="488"/>
                  <a:pt x="555" y="488"/>
                </a:cubicBezTo>
                <a:cubicBezTo>
                  <a:pt x="557" y="488"/>
                  <a:pt x="558" y="483"/>
                  <a:pt x="560" y="482"/>
                </a:cubicBezTo>
                <a:cubicBezTo>
                  <a:pt x="563" y="482"/>
                  <a:pt x="565" y="487"/>
                  <a:pt x="567" y="487"/>
                </a:cubicBezTo>
                <a:cubicBezTo>
                  <a:pt x="570" y="488"/>
                  <a:pt x="574" y="489"/>
                  <a:pt x="576" y="489"/>
                </a:cubicBezTo>
                <a:cubicBezTo>
                  <a:pt x="579" y="488"/>
                  <a:pt x="584" y="485"/>
                  <a:pt x="585" y="486"/>
                </a:cubicBezTo>
                <a:cubicBezTo>
                  <a:pt x="587" y="487"/>
                  <a:pt x="590" y="487"/>
                  <a:pt x="591" y="491"/>
                </a:cubicBezTo>
                <a:cubicBezTo>
                  <a:pt x="593" y="495"/>
                  <a:pt x="595" y="496"/>
                  <a:pt x="597" y="496"/>
                </a:cubicBezTo>
                <a:cubicBezTo>
                  <a:pt x="599" y="496"/>
                  <a:pt x="599" y="497"/>
                  <a:pt x="599" y="499"/>
                </a:cubicBezTo>
                <a:cubicBezTo>
                  <a:pt x="599" y="501"/>
                  <a:pt x="602" y="503"/>
                  <a:pt x="604" y="503"/>
                </a:cubicBezTo>
                <a:cubicBezTo>
                  <a:pt x="605" y="503"/>
                  <a:pt x="610" y="502"/>
                  <a:pt x="611" y="501"/>
                </a:cubicBezTo>
                <a:cubicBezTo>
                  <a:pt x="612" y="501"/>
                  <a:pt x="614" y="500"/>
                  <a:pt x="614" y="502"/>
                </a:cubicBezTo>
                <a:cubicBezTo>
                  <a:pt x="614" y="504"/>
                  <a:pt x="617" y="507"/>
                  <a:pt x="618" y="507"/>
                </a:cubicBezTo>
                <a:cubicBezTo>
                  <a:pt x="620" y="507"/>
                  <a:pt x="623" y="508"/>
                  <a:pt x="624" y="507"/>
                </a:cubicBezTo>
                <a:cubicBezTo>
                  <a:pt x="624" y="505"/>
                  <a:pt x="628" y="504"/>
                  <a:pt x="630" y="504"/>
                </a:cubicBezTo>
                <a:cubicBezTo>
                  <a:pt x="631" y="504"/>
                  <a:pt x="637" y="503"/>
                  <a:pt x="638" y="500"/>
                </a:cubicBezTo>
                <a:cubicBezTo>
                  <a:pt x="639" y="498"/>
                  <a:pt x="644" y="498"/>
                  <a:pt x="645" y="496"/>
                </a:cubicBezTo>
                <a:cubicBezTo>
                  <a:pt x="647" y="495"/>
                  <a:pt x="650" y="494"/>
                  <a:pt x="651" y="492"/>
                </a:cubicBezTo>
                <a:cubicBezTo>
                  <a:pt x="652" y="491"/>
                  <a:pt x="657" y="491"/>
                  <a:pt x="657" y="490"/>
                </a:cubicBezTo>
                <a:cubicBezTo>
                  <a:pt x="658" y="488"/>
                  <a:pt x="662" y="488"/>
                  <a:pt x="664" y="488"/>
                </a:cubicBezTo>
                <a:cubicBezTo>
                  <a:pt x="666" y="489"/>
                  <a:pt x="675" y="491"/>
                  <a:pt x="676" y="491"/>
                </a:cubicBezTo>
                <a:cubicBezTo>
                  <a:pt x="678" y="490"/>
                  <a:pt x="678" y="495"/>
                  <a:pt x="679" y="496"/>
                </a:cubicBezTo>
                <a:cubicBezTo>
                  <a:pt x="681" y="496"/>
                  <a:pt x="686" y="500"/>
                  <a:pt x="687" y="499"/>
                </a:cubicBezTo>
                <a:cubicBezTo>
                  <a:pt x="688" y="498"/>
                  <a:pt x="692" y="497"/>
                  <a:pt x="694" y="498"/>
                </a:cubicBezTo>
                <a:cubicBezTo>
                  <a:pt x="697" y="500"/>
                  <a:pt x="700" y="502"/>
                  <a:pt x="701" y="500"/>
                </a:cubicBezTo>
                <a:cubicBezTo>
                  <a:pt x="702" y="498"/>
                  <a:pt x="708" y="497"/>
                  <a:pt x="708" y="496"/>
                </a:cubicBezTo>
                <a:cubicBezTo>
                  <a:pt x="709" y="495"/>
                  <a:pt x="710" y="492"/>
                  <a:pt x="709" y="491"/>
                </a:cubicBezTo>
                <a:cubicBezTo>
                  <a:pt x="707" y="490"/>
                  <a:pt x="706" y="485"/>
                  <a:pt x="705" y="483"/>
                </a:cubicBezTo>
                <a:cubicBezTo>
                  <a:pt x="705" y="481"/>
                  <a:pt x="709" y="481"/>
                  <a:pt x="709" y="479"/>
                </a:cubicBezTo>
                <a:cubicBezTo>
                  <a:pt x="710" y="477"/>
                  <a:pt x="713" y="477"/>
                  <a:pt x="714" y="475"/>
                </a:cubicBezTo>
                <a:cubicBezTo>
                  <a:pt x="715" y="474"/>
                  <a:pt x="715" y="472"/>
                  <a:pt x="717" y="472"/>
                </a:cubicBezTo>
                <a:cubicBezTo>
                  <a:pt x="719" y="473"/>
                  <a:pt x="723" y="474"/>
                  <a:pt x="724" y="475"/>
                </a:cubicBezTo>
                <a:cubicBezTo>
                  <a:pt x="725" y="476"/>
                  <a:pt x="728" y="477"/>
                  <a:pt x="730" y="477"/>
                </a:cubicBezTo>
                <a:cubicBezTo>
                  <a:pt x="732" y="477"/>
                  <a:pt x="735" y="478"/>
                  <a:pt x="736" y="479"/>
                </a:cubicBezTo>
                <a:cubicBezTo>
                  <a:pt x="738" y="480"/>
                  <a:pt x="744" y="480"/>
                  <a:pt x="745" y="482"/>
                </a:cubicBezTo>
                <a:cubicBezTo>
                  <a:pt x="746" y="484"/>
                  <a:pt x="745" y="488"/>
                  <a:pt x="746" y="490"/>
                </a:cubicBezTo>
                <a:cubicBezTo>
                  <a:pt x="748" y="491"/>
                  <a:pt x="751" y="495"/>
                  <a:pt x="752" y="494"/>
                </a:cubicBezTo>
                <a:cubicBezTo>
                  <a:pt x="753" y="493"/>
                  <a:pt x="758" y="497"/>
                  <a:pt x="760" y="497"/>
                </a:cubicBezTo>
                <a:cubicBezTo>
                  <a:pt x="762" y="496"/>
                  <a:pt x="765" y="493"/>
                  <a:pt x="767" y="493"/>
                </a:cubicBezTo>
                <a:cubicBezTo>
                  <a:pt x="768" y="493"/>
                  <a:pt x="773" y="492"/>
                  <a:pt x="775" y="492"/>
                </a:cubicBezTo>
                <a:cubicBezTo>
                  <a:pt x="777" y="492"/>
                  <a:pt x="783" y="495"/>
                  <a:pt x="783" y="494"/>
                </a:cubicBezTo>
                <a:cubicBezTo>
                  <a:pt x="784" y="494"/>
                  <a:pt x="790" y="494"/>
                  <a:pt x="790" y="496"/>
                </a:cubicBezTo>
                <a:cubicBezTo>
                  <a:pt x="791" y="498"/>
                  <a:pt x="798" y="498"/>
                  <a:pt x="798" y="499"/>
                </a:cubicBezTo>
                <a:cubicBezTo>
                  <a:pt x="798" y="501"/>
                  <a:pt x="802" y="502"/>
                  <a:pt x="803" y="505"/>
                </a:cubicBezTo>
                <a:cubicBezTo>
                  <a:pt x="804" y="507"/>
                  <a:pt x="813" y="505"/>
                  <a:pt x="814" y="507"/>
                </a:cubicBezTo>
                <a:cubicBezTo>
                  <a:pt x="816" y="508"/>
                  <a:pt x="826" y="508"/>
                  <a:pt x="827" y="507"/>
                </a:cubicBezTo>
                <a:cubicBezTo>
                  <a:pt x="827" y="506"/>
                  <a:pt x="837" y="505"/>
                  <a:pt x="838" y="504"/>
                </a:cubicBezTo>
                <a:cubicBezTo>
                  <a:pt x="840" y="502"/>
                  <a:pt x="846" y="503"/>
                  <a:pt x="846" y="501"/>
                </a:cubicBezTo>
                <a:cubicBezTo>
                  <a:pt x="846" y="499"/>
                  <a:pt x="851" y="498"/>
                  <a:pt x="853" y="496"/>
                </a:cubicBezTo>
                <a:cubicBezTo>
                  <a:pt x="855" y="495"/>
                  <a:pt x="864" y="495"/>
                  <a:pt x="864" y="497"/>
                </a:cubicBezTo>
                <a:cubicBezTo>
                  <a:pt x="865" y="499"/>
                  <a:pt x="870" y="499"/>
                  <a:pt x="872" y="498"/>
                </a:cubicBezTo>
                <a:cubicBezTo>
                  <a:pt x="874" y="498"/>
                  <a:pt x="880" y="499"/>
                  <a:pt x="881" y="501"/>
                </a:cubicBezTo>
                <a:cubicBezTo>
                  <a:pt x="882" y="502"/>
                  <a:pt x="888" y="504"/>
                  <a:pt x="890" y="503"/>
                </a:cubicBezTo>
                <a:cubicBezTo>
                  <a:pt x="891" y="502"/>
                  <a:pt x="897" y="499"/>
                  <a:pt x="898" y="498"/>
                </a:cubicBezTo>
                <a:cubicBezTo>
                  <a:pt x="900" y="498"/>
                  <a:pt x="903" y="496"/>
                  <a:pt x="902" y="494"/>
                </a:cubicBezTo>
                <a:cubicBezTo>
                  <a:pt x="902" y="492"/>
                  <a:pt x="906" y="487"/>
                  <a:pt x="907" y="485"/>
                </a:cubicBezTo>
                <a:cubicBezTo>
                  <a:pt x="907" y="483"/>
                  <a:pt x="911" y="477"/>
                  <a:pt x="912" y="476"/>
                </a:cubicBezTo>
                <a:cubicBezTo>
                  <a:pt x="914" y="476"/>
                  <a:pt x="917" y="473"/>
                  <a:pt x="917" y="472"/>
                </a:cubicBezTo>
                <a:cubicBezTo>
                  <a:pt x="916" y="470"/>
                  <a:pt x="915" y="465"/>
                  <a:pt x="914" y="465"/>
                </a:cubicBezTo>
                <a:cubicBezTo>
                  <a:pt x="912" y="465"/>
                  <a:pt x="909" y="465"/>
                  <a:pt x="913" y="460"/>
                </a:cubicBezTo>
                <a:cubicBezTo>
                  <a:pt x="917" y="455"/>
                  <a:pt x="924" y="457"/>
                  <a:pt x="925" y="457"/>
                </a:cubicBezTo>
                <a:cubicBezTo>
                  <a:pt x="926" y="457"/>
                  <a:pt x="934" y="454"/>
                  <a:pt x="938" y="455"/>
                </a:cubicBezTo>
                <a:cubicBezTo>
                  <a:pt x="942" y="457"/>
                  <a:pt x="944" y="455"/>
                  <a:pt x="948" y="457"/>
                </a:cubicBezTo>
                <a:cubicBezTo>
                  <a:pt x="952" y="459"/>
                  <a:pt x="958" y="458"/>
                  <a:pt x="959" y="460"/>
                </a:cubicBezTo>
                <a:cubicBezTo>
                  <a:pt x="961" y="462"/>
                  <a:pt x="966" y="464"/>
                  <a:pt x="965" y="467"/>
                </a:cubicBezTo>
                <a:cubicBezTo>
                  <a:pt x="965" y="470"/>
                  <a:pt x="968" y="468"/>
                  <a:pt x="970" y="475"/>
                </a:cubicBezTo>
                <a:cubicBezTo>
                  <a:pt x="971" y="482"/>
                  <a:pt x="974" y="483"/>
                  <a:pt x="975" y="486"/>
                </a:cubicBezTo>
                <a:cubicBezTo>
                  <a:pt x="976" y="490"/>
                  <a:pt x="980" y="495"/>
                  <a:pt x="980" y="497"/>
                </a:cubicBezTo>
                <a:cubicBezTo>
                  <a:pt x="979" y="499"/>
                  <a:pt x="979" y="502"/>
                  <a:pt x="983" y="502"/>
                </a:cubicBezTo>
                <a:cubicBezTo>
                  <a:pt x="988" y="503"/>
                  <a:pt x="991" y="506"/>
                  <a:pt x="992" y="506"/>
                </a:cubicBezTo>
                <a:cubicBezTo>
                  <a:pt x="993" y="505"/>
                  <a:pt x="999" y="507"/>
                  <a:pt x="1001" y="510"/>
                </a:cubicBezTo>
                <a:cubicBezTo>
                  <a:pt x="1004" y="512"/>
                  <a:pt x="1008" y="511"/>
                  <a:pt x="1008" y="514"/>
                </a:cubicBezTo>
                <a:cubicBezTo>
                  <a:pt x="1008" y="517"/>
                  <a:pt x="1010" y="519"/>
                  <a:pt x="1010" y="522"/>
                </a:cubicBezTo>
                <a:cubicBezTo>
                  <a:pt x="1009" y="524"/>
                  <a:pt x="1015" y="526"/>
                  <a:pt x="1019" y="525"/>
                </a:cubicBezTo>
                <a:cubicBezTo>
                  <a:pt x="1022" y="525"/>
                  <a:pt x="1025" y="527"/>
                  <a:pt x="1027" y="524"/>
                </a:cubicBezTo>
                <a:cubicBezTo>
                  <a:pt x="1028" y="520"/>
                  <a:pt x="1034" y="522"/>
                  <a:pt x="1036" y="520"/>
                </a:cubicBezTo>
                <a:cubicBezTo>
                  <a:pt x="1037" y="519"/>
                  <a:pt x="1043" y="517"/>
                  <a:pt x="1043" y="522"/>
                </a:cubicBezTo>
                <a:cubicBezTo>
                  <a:pt x="1043" y="527"/>
                  <a:pt x="1046" y="528"/>
                  <a:pt x="1043" y="530"/>
                </a:cubicBezTo>
                <a:cubicBezTo>
                  <a:pt x="1040" y="531"/>
                  <a:pt x="1039" y="538"/>
                  <a:pt x="1038" y="541"/>
                </a:cubicBezTo>
                <a:cubicBezTo>
                  <a:pt x="1037" y="544"/>
                  <a:pt x="1033" y="545"/>
                  <a:pt x="1033" y="548"/>
                </a:cubicBezTo>
                <a:cubicBezTo>
                  <a:pt x="1032" y="552"/>
                  <a:pt x="1029" y="552"/>
                  <a:pt x="1029" y="554"/>
                </a:cubicBezTo>
                <a:cubicBezTo>
                  <a:pt x="1029" y="557"/>
                  <a:pt x="1023" y="556"/>
                  <a:pt x="1020" y="554"/>
                </a:cubicBezTo>
                <a:cubicBezTo>
                  <a:pt x="1018" y="552"/>
                  <a:pt x="1015" y="558"/>
                  <a:pt x="1013" y="558"/>
                </a:cubicBezTo>
                <a:cubicBezTo>
                  <a:pt x="1011" y="558"/>
                  <a:pt x="1011" y="562"/>
                  <a:pt x="1012" y="564"/>
                </a:cubicBezTo>
                <a:cubicBezTo>
                  <a:pt x="1012" y="566"/>
                  <a:pt x="1011" y="569"/>
                  <a:pt x="1012" y="572"/>
                </a:cubicBezTo>
                <a:cubicBezTo>
                  <a:pt x="1013" y="574"/>
                  <a:pt x="1012" y="577"/>
                  <a:pt x="1013" y="581"/>
                </a:cubicBezTo>
                <a:cubicBezTo>
                  <a:pt x="1016" y="578"/>
                  <a:pt x="1019" y="576"/>
                  <a:pt x="1020" y="576"/>
                </a:cubicBezTo>
                <a:cubicBezTo>
                  <a:pt x="1024" y="576"/>
                  <a:pt x="1027" y="582"/>
                  <a:pt x="1031" y="582"/>
                </a:cubicBezTo>
                <a:cubicBezTo>
                  <a:pt x="1035" y="583"/>
                  <a:pt x="1052" y="571"/>
                  <a:pt x="1052" y="569"/>
                </a:cubicBezTo>
                <a:cubicBezTo>
                  <a:pt x="1052" y="567"/>
                  <a:pt x="1062" y="558"/>
                  <a:pt x="1067" y="553"/>
                </a:cubicBezTo>
                <a:cubicBezTo>
                  <a:pt x="1071" y="548"/>
                  <a:pt x="1078" y="540"/>
                  <a:pt x="1080" y="535"/>
                </a:cubicBezTo>
                <a:cubicBezTo>
                  <a:pt x="1082" y="531"/>
                  <a:pt x="1088" y="524"/>
                  <a:pt x="1090" y="522"/>
                </a:cubicBezTo>
                <a:cubicBezTo>
                  <a:pt x="1091" y="519"/>
                  <a:pt x="1093" y="519"/>
                  <a:pt x="1096" y="512"/>
                </a:cubicBezTo>
                <a:cubicBezTo>
                  <a:pt x="1098" y="506"/>
                  <a:pt x="1098" y="490"/>
                  <a:pt x="1099" y="488"/>
                </a:cubicBezTo>
                <a:cubicBezTo>
                  <a:pt x="1100" y="487"/>
                  <a:pt x="1100" y="485"/>
                  <a:pt x="1101" y="483"/>
                </a:cubicBezTo>
                <a:cubicBezTo>
                  <a:pt x="1103" y="481"/>
                  <a:pt x="1102" y="479"/>
                  <a:pt x="1105" y="476"/>
                </a:cubicBezTo>
                <a:cubicBezTo>
                  <a:pt x="1107" y="474"/>
                  <a:pt x="1107" y="472"/>
                  <a:pt x="1106" y="470"/>
                </a:cubicBezTo>
                <a:cubicBezTo>
                  <a:pt x="1105" y="468"/>
                  <a:pt x="1106" y="465"/>
                  <a:pt x="1106" y="463"/>
                </a:cubicBezTo>
                <a:cubicBezTo>
                  <a:pt x="1105" y="462"/>
                  <a:pt x="1105" y="462"/>
                  <a:pt x="1107" y="461"/>
                </a:cubicBezTo>
                <a:cubicBezTo>
                  <a:pt x="1108" y="460"/>
                  <a:pt x="1106" y="457"/>
                  <a:pt x="1103" y="456"/>
                </a:cubicBezTo>
                <a:cubicBezTo>
                  <a:pt x="1101" y="455"/>
                  <a:pt x="1098" y="454"/>
                  <a:pt x="1098" y="452"/>
                </a:cubicBezTo>
                <a:cubicBezTo>
                  <a:pt x="1097" y="449"/>
                  <a:pt x="1094" y="446"/>
                  <a:pt x="1091" y="446"/>
                </a:cubicBezTo>
                <a:cubicBezTo>
                  <a:pt x="1088" y="446"/>
                  <a:pt x="1082" y="445"/>
                  <a:pt x="1083" y="446"/>
                </a:cubicBezTo>
                <a:cubicBezTo>
                  <a:pt x="1083" y="448"/>
                  <a:pt x="1082" y="450"/>
                  <a:pt x="1081" y="450"/>
                </a:cubicBezTo>
                <a:cubicBezTo>
                  <a:pt x="1079" y="449"/>
                  <a:pt x="1079" y="450"/>
                  <a:pt x="1077" y="453"/>
                </a:cubicBezTo>
                <a:cubicBezTo>
                  <a:pt x="1075" y="456"/>
                  <a:pt x="1069" y="456"/>
                  <a:pt x="1072" y="453"/>
                </a:cubicBezTo>
                <a:cubicBezTo>
                  <a:pt x="1075" y="451"/>
                  <a:pt x="1071" y="451"/>
                  <a:pt x="1071" y="448"/>
                </a:cubicBezTo>
                <a:cubicBezTo>
                  <a:pt x="1072" y="445"/>
                  <a:pt x="1074" y="443"/>
                  <a:pt x="1071" y="444"/>
                </a:cubicBezTo>
                <a:cubicBezTo>
                  <a:pt x="1068" y="446"/>
                  <a:pt x="1068" y="450"/>
                  <a:pt x="1066" y="451"/>
                </a:cubicBezTo>
                <a:cubicBezTo>
                  <a:pt x="1063" y="451"/>
                  <a:pt x="1064" y="444"/>
                  <a:pt x="1064" y="442"/>
                </a:cubicBezTo>
                <a:cubicBezTo>
                  <a:pt x="1065" y="440"/>
                  <a:pt x="1060" y="442"/>
                  <a:pt x="1054" y="441"/>
                </a:cubicBezTo>
                <a:cubicBezTo>
                  <a:pt x="1048" y="441"/>
                  <a:pt x="1050" y="437"/>
                  <a:pt x="1054" y="435"/>
                </a:cubicBezTo>
                <a:cubicBezTo>
                  <a:pt x="1059" y="432"/>
                  <a:pt x="1058" y="430"/>
                  <a:pt x="1061" y="429"/>
                </a:cubicBezTo>
                <a:cubicBezTo>
                  <a:pt x="1063" y="428"/>
                  <a:pt x="1069" y="424"/>
                  <a:pt x="1072" y="422"/>
                </a:cubicBezTo>
                <a:cubicBezTo>
                  <a:pt x="1076" y="420"/>
                  <a:pt x="1076" y="418"/>
                  <a:pt x="1077" y="415"/>
                </a:cubicBezTo>
                <a:cubicBezTo>
                  <a:pt x="1078" y="413"/>
                  <a:pt x="1085" y="410"/>
                  <a:pt x="1090" y="406"/>
                </a:cubicBezTo>
                <a:cubicBezTo>
                  <a:pt x="1096" y="401"/>
                  <a:pt x="1099" y="398"/>
                  <a:pt x="1100" y="395"/>
                </a:cubicBezTo>
                <a:cubicBezTo>
                  <a:pt x="1102" y="392"/>
                  <a:pt x="1110" y="389"/>
                  <a:pt x="1111" y="387"/>
                </a:cubicBezTo>
                <a:cubicBezTo>
                  <a:pt x="1111" y="385"/>
                  <a:pt x="1121" y="379"/>
                  <a:pt x="1128" y="378"/>
                </a:cubicBezTo>
                <a:cubicBezTo>
                  <a:pt x="1135" y="377"/>
                  <a:pt x="1145" y="378"/>
                  <a:pt x="1148" y="380"/>
                </a:cubicBezTo>
                <a:cubicBezTo>
                  <a:pt x="1150" y="382"/>
                  <a:pt x="1151" y="382"/>
                  <a:pt x="1152" y="380"/>
                </a:cubicBezTo>
                <a:cubicBezTo>
                  <a:pt x="1153" y="379"/>
                  <a:pt x="1156" y="379"/>
                  <a:pt x="1161" y="380"/>
                </a:cubicBezTo>
                <a:cubicBezTo>
                  <a:pt x="1165" y="381"/>
                  <a:pt x="1166" y="378"/>
                  <a:pt x="1170" y="379"/>
                </a:cubicBezTo>
                <a:cubicBezTo>
                  <a:pt x="1173" y="380"/>
                  <a:pt x="1175" y="380"/>
                  <a:pt x="1177" y="377"/>
                </a:cubicBezTo>
                <a:cubicBezTo>
                  <a:pt x="1179" y="373"/>
                  <a:pt x="1188" y="374"/>
                  <a:pt x="1190" y="375"/>
                </a:cubicBezTo>
                <a:cubicBezTo>
                  <a:pt x="1192" y="377"/>
                  <a:pt x="1194" y="379"/>
                  <a:pt x="1197" y="377"/>
                </a:cubicBezTo>
                <a:cubicBezTo>
                  <a:pt x="1200" y="374"/>
                  <a:pt x="1200" y="379"/>
                  <a:pt x="1203" y="380"/>
                </a:cubicBezTo>
                <a:cubicBezTo>
                  <a:pt x="1206" y="380"/>
                  <a:pt x="1204" y="383"/>
                  <a:pt x="1202" y="383"/>
                </a:cubicBezTo>
                <a:cubicBezTo>
                  <a:pt x="1199" y="382"/>
                  <a:pt x="1195" y="384"/>
                  <a:pt x="1199" y="386"/>
                </a:cubicBezTo>
                <a:cubicBezTo>
                  <a:pt x="1202" y="387"/>
                  <a:pt x="1205" y="384"/>
                  <a:pt x="1208" y="384"/>
                </a:cubicBezTo>
                <a:cubicBezTo>
                  <a:pt x="1210" y="385"/>
                  <a:pt x="1214" y="385"/>
                  <a:pt x="1217" y="383"/>
                </a:cubicBezTo>
                <a:cubicBezTo>
                  <a:pt x="1221" y="381"/>
                  <a:pt x="1222" y="384"/>
                  <a:pt x="1224" y="383"/>
                </a:cubicBezTo>
                <a:cubicBezTo>
                  <a:pt x="1226" y="381"/>
                  <a:pt x="1231" y="380"/>
                  <a:pt x="1233" y="380"/>
                </a:cubicBezTo>
                <a:cubicBezTo>
                  <a:pt x="1236" y="380"/>
                  <a:pt x="1234" y="377"/>
                  <a:pt x="1230" y="377"/>
                </a:cubicBezTo>
                <a:cubicBezTo>
                  <a:pt x="1226" y="377"/>
                  <a:pt x="1226" y="375"/>
                  <a:pt x="1229" y="370"/>
                </a:cubicBezTo>
                <a:cubicBezTo>
                  <a:pt x="1232" y="364"/>
                  <a:pt x="1238" y="361"/>
                  <a:pt x="1242" y="358"/>
                </a:cubicBezTo>
                <a:cubicBezTo>
                  <a:pt x="1246" y="355"/>
                  <a:pt x="1249" y="356"/>
                  <a:pt x="1249" y="354"/>
                </a:cubicBezTo>
                <a:cubicBezTo>
                  <a:pt x="1249" y="352"/>
                  <a:pt x="1251" y="346"/>
                  <a:pt x="1254" y="346"/>
                </a:cubicBezTo>
                <a:cubicBezTo>
                  <a:pt x="1257" y="345"/>
                  <a:pt x="1264" y="347"/>
                  <a:pt x="1269" y="344"/>
                </a:cubicBezTo>
                <a:cubicBezTo>
                  <a:pt x="1273" y="342"/>
                  <a:pt x="1273" y="346"/>
                  <a:pt x="1275" y="347"/>
                </a:cubicBezTo>
                <a:cubicBezTo>
                  <a:pt x="1277" y="347"/>
                  <a:pt x="1279" y="343"/>
                  <a:pt x="1282" y="344"/>
                </a:cubicBezTo>
                <a:cubicBezTo>
                  <a:pt x="1284" y="346"/>
                  <a:pt x="1278" y="349"/>
                  <a:pt x="1277" y="353"/>
                </a:cubicBezTo>
                <a:cubicBezTo>
                  <a:pt x="1276" y="357"/>
                  <a:pt x="1280" y="355"/>
                  <a:pt x="1282" y="356"/>
                </a:cubicBezTo>
                <a:cubicBezTo>
                  <a:pt x="1285" y="357"/>
                  <a:pt x="1279" y="359"/>
                  <a:pt x="1280" y="360"/>
                </a:cubicBezTo>
                <a:cubicBezTo>
                  <a:pt x="1280" y="361"/>
                  <a:pt x="1285" y="361"/>
                  <a:pt x="1291" y="355"/>
                </a:cubicBezTo>
                <a:cubicBezTo>
                  <a:pt x="1297" y="349"/>
                  <a:pt x="1302" y="348"/>
                  <a:pt x="1306" y="348"/>
                </a:cubicBezTo>
                <a:cubicBezTo>
                  <a:pt x="1310" y="348"/>
                  <a:pt x="1308" y="345"/>
                  <a:pt x="1308" y="339"/>
                </a:cubicBezTo>
                <a:cubicBezTo>
                  <a:pt x="1308" y="334"/>
                  <a:pt x="1320" y="332"/>
                  <a:pt x="1324" y="334"/>
                </a:cubicBezTo>
                <a:cubicBezTo>
                  <a:pt x="1327" y="335"/>
                  <a:pt x="1327" y="337"/>
                  <a:pt x="1323" y="336"/>
                </a:cubicBezTo>
                <a:cubicBezTo>
                  <a:pt x="1320" y="335"/>
                  <a:pt x="1316" y="338"/>
                  <a:pt x="1317" y="343"/>
                </a:cubicBezTo>
                <a:cubicBezTo>
                  <a:pt x="1317" y="347"/>
                  <a:pt x="1313" y="349"/>
                  <a:pt x="1315" y="350"/>
                </a:cubicBezTo>
                <a:cubicBezTo>
                  <a:pt x="1317" y="352"/>
                  <a:pt x="1312" y="353"/>
                  <a:pt x="1312" y="355"/>
                </a:cubicBezTo>
                <a:cubicBezTo>
                  <a:pt x="1312" y="356"/>
                  <a:pt x="1312" y="358"/>
                  <a:pt x="1310" y="359"/>
                </a:cubicBezTo>
                <a:cubicBezTo>
                  <a:pt x="1307" y="359"/>
                  <a:pt x="1298" y="360"/>
                  <a:pt x="1298" y="364"/>
                </a:cubicBezTo>
                <a:cubicBezTo>
                  <a:pt x="1297" y="367"/>
                  <a:pt x="1292" y="368"/>
                  <a:pt x="1290" y="372"/>
                </a:cubicBezTo>
                <a:cubicBezTo>
                  <a:pt x="1288" y="377"/>
                  <a:pt x="1279" y="379"/>
                  <a:pt x="1273" y="388"/>
                </a:cubicBezTo>
                <a:cubicBezTo>
                  <a:pt x="1268" y="396"/>
                  <a:pt x="1258" y="396"/>
                  <a:pt x="1258" y="398"/>
                </a:cubicBezTo>
                <a:cubicBezTo>
                  <a:pt x="1258" y="400"/>
                  <a:pt x="1252" y="399"/>
                  <a:pt x="1250" y="400"/>
                </a:cubicBezTo>
                <a:cubicBezTo>
                  <a:pt x="1248" y="400"/>
                  <a:pt x="1252" y="405"/>
                  <a:pt x="1247" y="411"/>
                </a:cubicBezTo>
                <a:cubicBezTo>
                  <a:pt x="1242" y="416"/>
                  <a:pt x="1238" y="424"/>
                  <a:pt x="1238" y="432"/>
                </a:cubicBezTo>
                <a:cubicBezTo>
                  <a:pt x="1238" y="439"/>
                  <a:pt x="1241" y="462"/>
                  <a:pt x="1243" y="465"/>
                </a:cubicBezTo>
                <a:cubicBezTo>
                  <a:pt x="1246" y="469"/>
                  <a:pt x="1244" y="479"/>
                  <a:pt x="1246" y="481"/>
                </a:cubicBezTo>
                <a:cubicBezTo>
                  <a:pt x="1248" y="483"/>
                  <a:pt x="1247" y="486"/>
                  <a:pt x="1249" y="488"/>
                </a:cubicBezTo>
                <a:cubicBezTo>
                  <a:pt x="1250" y="489"/>
                  <a:pt x="1255" y="482"/>
                  <a:pt x="1258" y="479"/>
                </a:cubicBezTo>
                <a:cubicBezTo>
                  <a:pt x="1262" y="477"/>
                  <a:pt x="1260" y="476"/>
                  <a:pt x="1263" y="474"/>
                </a:cubicBezTo>
                <a:cubicBezTo>
                  <a:pt x="1265" y="473"/>
                  <a:pt x="1264" y="466"/>
                  <a:pt x="1265" y="465"/>
                </a:cubicBezTo>
                <a:cubicBezTo>
                  <a:pt x="1265" y="463"/>
                  <a:pt x="1270" y="462"/>
                  <a:pt x="1271" y="461"/>
                </a:cubicBezTo>
                <a:cubicBezTo>
                  <a:pt x="1272" y="459"/>
                  <a:pt x="1276" y="460"/>
                  <a:pt x="1278" y="459"/>
                </a:cubicBezTo>
                <a:cubicBezTo>
                  <a:pt x="1280" y="459"/>
                  <a:pt x="1278" y="454"/>
                  <a:pt x="1277" y="452"/>
                </a:cubicBezTo>
                <a:cubicBezTo>
                  <a:pt x="1276" y="449"/>
                  <a:pt x="1283" y="445"/>
                  <a:pt x="1286" y="443"/>
                </a:cubicBezTo>
                <a:cubicBezTo>
                  <a:pt x="1289" y="441"/>
                  <a:pt x="1293" y="445"/>
                  <a:pt x="1297" y="441"/>
                </a:cubicBezTo>
                <a:cubicBezTo>
                  <a:pt x="1300" y="438"/>
                  <a:pt x="1296" y="434"/>
                  <a:pt x="1295" y="432"/>
                </a:cubicBezTo>
                <a:cubicBezTo>
                  <a:pt x="1294" y="431"/>
                  <a:pt x="1299" y="422"/>
                  <a:pt x="1302" y="421"/>
                </a:cubicBezTo>
                <a:cubicBezTo>
                  <a:pt x="1304" y="420"/>
                  <a:pt x="1306" y="423"/>
                  <a:pt x="1309" y="421"/>
                </a:cubicBezTo>
                <a:cubicBezTo>
                  <a:pt x="1311" y="418"/>
                  <a:pt x="1306" y="414"/>
                  <a:pt x="1304" y="415"/>
                </a:cubicBezTo>
                <a:cubicBezTo>
                  <a:pt x="1302" y="415"/>
                  <a:pt x="1302" y="408"/>
                  <a:pt x="1306" y="404"/>
                </a:cubicBezTo>
                <a:cubicBezTo>
                  <a:pt x="1311" y="401"/>
                  <a:pt x="1309" y="400"/>
                  <a:pt x="1306" y="400"/>
                </a:cubicBezTo>
                <a:cubicBezTo>
                  <a:pt x="1303" y="399"/>
                  <a:pt x="1302" y="400"/>
                  <a:pt x="1300" y="400"/>
                </a:cubicBezTo>
                <a:cubicBezTo>
                  <a:pt x="1298" y="400"/>
                  <a:pt x="1295" y="395"/>
                  <a:pt x="1299" y="391"/>
                </a:cubicBezTo>
                <a:cubicBezTo>
                  <a:pt x="1302" y="386"/>
                  <a:pt x="1306" y="386"/>
                  <a:pt x="1307" y="382"/>
                </a:cubicBezTo>
                <a:cubicBezTo>
                  <a:pt x="1307" y="379"/>
                  <a:pt x="1312" y="373"/>
                  <a:pt x="1314" y="371"/>
                </a:cubicBezTo>
                <a:cubicBezTo>
                  <a:pt x="1315" y="369"/>
                  <a:pt x="1320" y="371"/>
                  <a:pt x="1322" y="371"/>
                </a:cubicBezTo>
                <a:cubicBezTo>
                  <a:pt x="1323" y="370"/>
                  <a:pt x="1323" y="374"/>
                  <a:pt x="1325" y="372"/>
                </a:cubicBezTo>
                <a:cubicBezTo>
                  <a:pt x="1327" y="370"/>
                  <a:pt x="1331" y="363"/>
                  <a:pt x="1334" y="363"/>
                </a:cubicBezTo>
                <a:cubicBezTo>
                  <a:pt x="1337" y="363"/>
                  <a:pt x="1335" y="368"/>
                  <a:pt x="1336" y="371"/>
                </a:cubicBezTo>
                <a:cubicBezTo>
                  <a:pt x="1337" y="374"/>
                  <a:pt x="1339" y="371"/>
                  <a:pt x="1345" y="367"/>
                </a:cubicBezTo>
                <a:cubicBezTo>
                  <a:pt x="1351" y="362"/>
                  <a:pt x="1364" y="363"/>
                  <a:pt x="1367" y="365"/>
                </a:cubicBezTo>
                <a:cubicBezTo>
                  <a:pt x="1371" y="367"/>
                  <a:pt x="1372" y="371"/>
                  <a:pt x="1374" y="371"/>
                </a:cubicBezTo>
                <a:cubicBezTo>
                  <a:pt x="1377" y="370"/>
                  <a:pt x="1375" y="366"/>
                  <a:pt x="1378" y="365"/>
                </a:cubicBezTo>
                <a:cubicBezTo>
                  <a:pt x="1381" y="364"/>
                  <a:pt x="1387" y="361"/>
                  <a:pt x="1391" y="358"/>
                </a:cubicBezTo>
                <a:cubicBezTo>
                  <a:pt x="1396" y="355"/>
                  <a:pt x="1394" y="357"/>
                  <a:pt x="1397" y="354"/>
                </a:cubicBezTo>
                <a:cubicBezTo>
                  <a:pt x="1399" y="351"/>
                  <a:pt x="1401" y="352"/>
                  <a:pt x="1402" y="351"/>
                </a:cubicBezTo>
                <a:cubicBezTo>
                  <a:pt x="1403" y="349"/>
                  <a:pt x="1409" y="346"/>
                  <a:pt x="1417" y="344"/>
                </a:cubicBezTo>
                <a:cubicBezTo>
                  <a:pt x="1426" y="342"/>
                  <a:pt x="1437" y="336"/>
                  <a:pt x="1436" y="334"/>
                </a:cubicBezTo>
                <a:cubicBezTo>
                  <a:pt x="1436" y="333"/>
                  <a:pt x="1440" y="332"/>
                  <a:pt x="1440" y="334"/>
                </a:cubicBezTo>
                <a:cubicBezTo>
                  <a:pt x="1440" y="335"/>
                  <a:pt x="1444" y="335"/>
                  <a:pt x="1448" y="336"/>
                </a:cubicBezTo>
                <a:cubicBezTo>
                  <a:pt x="1452" y="337"/>
                  <a:pt x="1454" y="338"/>
                  <a:pt x="1458" y="335"/>
                </a:cubicBezTo>
                <a:cubicBezTo>
                  <a:pt x="1462" y="331"/>
                  <a:pt x="1458" y="330"/>
                  <a:pt x="1458" y="327"/>
                </a:cubicBezTo>
                <a:cubicBezTo>
                  <a:pt x="1458" y="325"/>
                  <a:pt x="1452" y="322"/>
                  <a:pt x="1452" y="319"/>
                </a:cubicBezTo>
                <a:cubicBezTo>
                  <a:pt x="1453" y="316"/>
                  <a:pt x="1448" y="309"/>
                  <a:pt x="1446" y="310"/>
                </a:cubicBezTo>
                <a:cubicBezTo>
                  <a:pt x="1445" y="312"/>
                  <a:pt x="1441" y="309"/>
                  <a:pt x="1441" y="307"/>
                </a:cubicBezTo>
                <a:cubicBezTo>
                  <a:pt x="1441" y="305"/>
                  <a:pt x="1441" y="302"/>
                  <a:pt x="1438" y="304"/>
                </a:cubicBezTo>
                <a:cubicBezTo>
                  <a:pt x="1435" y="305"/>
                  <a:pt x="1431" y="304"/>
                  <a:pt x="1430" y="302"/>
                </a:cubicBezTo>
                <a:cubicBezTo>
                  <a:pt x="1430" y="300"/>
                  <a:pt x="1435" y="298"/>
                  <a:pt x="1439" y="299"/>
                </a:cubicBezTo>
                <a:cubicBezTo>
                  <a:pt x="1443" y="301"/>
                  <a:pt x="1442" y="303"/>
                  <a:pt x="1444" y="304"/>
                </a:cubicBezTo>
                <a:cubicBezTo>
                  <a:pt x="1446" y="305"/>
                  <a:pt x="1452" y="305"/>
                  <a:pt x="1455" y="303"/>
                </a:cubicBezTo>
                <a:cubicBezTo>
                  <a:pt x="1457" y="302"/>
                  <a:pt x="1465" y="299"/>
                  <a:pt x="1467" y="297"/>
                </a:cubicBezTo>
                <a:cubicBezTo>
                  <a:pt x="1468" y="295"/>
                  <a:pt x="1467" y="294"/>
                  <a:pt x="1469" y="292"/>
                </a:cubicBezTo>
                <a:cubicBezTo>
                  <a:pt x="1472" y="291"/>
                  <a:pt x="1470" y="288"/>
                  <a:pt x="1468" y="287"/>
                </a:cubicBezTo>
                <a:cubicBezTo>
                  <a:pt x="1465" y="286"/>
                  <a:pt x="1466" y="282"/>
                  <a:pt x="1468" y="282"/>
                </a:cubicBezTo>
                <a:cubicBezTo>
                  <a:pt x="1471" y="282"/>
                  <a:pt x="1470" y="280"/>
                  <a:pt x="1472" y="279"/>
                </a:cubicBezTo>
                <a:cubicBezTo>
                  <a:pt x="1473" y="279"/>
                  <a:pt x="1474" y="281"/>
                  <a:pt x="1477" y="279"/>
                </a:cubicBezTo>
                <a:cubicBezTo>
                  <a:pt x="1480" y="278"/>
                  <a:pt x="1477" y="281"/>
                  <a:pt x="1475" y="284"/>
                </a:cubicBezTo>
                <a:cubicBezTo>
                  <a:pt x="1474" y="287"/>
                  <a:pt x="1478" y="289"/>
                  <a:pt x="1479" y="290"/>
                </a:cubicBezTo>
                <a:cubicBezTo>
                  <a:pt x="1479" y="292"/>
                  <a:pt x="1485" y="292"/>
                  <a:pt x="1488" y="291"/>
                </a:cubicBezTo>
                <a:cubicBezTo>
                  <a:pt x="1491" y="289"/>
                  <a:pt x="1502" y="293"/>
                  <a:pt x="1502" y="295"/>
                </a:cubicBezTo>
                <a:cubicBezTo>
                  <a:pt x="1503" y="298"/>
                  <a:pt x="1505" y="301"/>
                  <a:pt x="1509" y="303"/>
                </a:cubicBezTo>
                <a:cubicBezTo>
                  <a:pt x="1513" y="305"/>
                  <a:pt x="1517" y="304"/>
                  <a:pt x="1518" y="306"/>
                </a:cubicBezTo>
                <a:cubicBezTo>
                  <a:pt x="1519" y="308"/>
                  <a:pt x="1520" y="309"/>
                  <a:pt x="1523" y="309"/>
                </a:cubicBezTo>
                <a:cubicBezTo>
                  <a:pt x="1525" y="308"/>
                  <a:pt x="1527" y="311"/>
                  <a:pt x="1528" y="309"/>
                </a:cubicBezTo>
                <a:cubicBezTo>
                  <a:pt x="1530" y="308"/>
                  <a:pt x="1531" y="310"/>
                  <a:pt x="1533" y="308"/>
                </a:cubicBezTo>
                <a:cubicBezTo>
                  <a:pt x="1536" y="306"/>
                  <a:pt x="1528" y="305"/>
                  <a:pt x="1529" y="303"/>
                </a:cubicBezTo>
                <a:cubicBezTo>
                  <a:pt x="1530" y="302"/>
                  <a:pt x="1532" y="305"/>
                  <a:pt x="1534" y="304"/>
                </a:cubicBezTo>
                <a:cubicBezTo>
                  <a:pt x="1536" y="304"/>
                  <a:pt x="1533" y="300"/>
                  <a:pt x="1535" y="300"/>
                </a:cubicBezTo>
                <a:cubicBezTo>
                  <a:pt x="1536" y="300"/>
                  <a:pt x="1535" y="291"/>
                  <a:pt x="1533" y="291"/>
                </a:cubicBezTo>
                <a:cubicBezTo>
                  <a:pt x="1532" y="290"/>
                  <a:pt x="1533" y="288"/>
                  <a:pt x="1536" y="290"/>
                </a:cubicBezTo>
                <a:cubicBezTo>
                  <a:pt x="1539" y="292"/>
                  <a:pt x="1544" y="292"/>
                  <a:pt x="1546" y="292"/>
                </a:cubicBezTo>
                <a:cubicBezTo>
                  <a:pt x="1549" y="292"/>
                  <a:pt x="1547" y="290"/>
                  <a:pt x="1544" y="289"/>
                </a:cubicBezTo>
                <a:cubicBezTo>
                  <a:pt x="1542" y="289"/>
                  <a:pt x="1545" y="287"/>
                  <a:pt x="1546" y="289"/>
                </a:cubicBezTo>
                <a:cubicBezTo>
                  <a:pt x="1548" y="290"/>
                  <a:pt x="1551" y="291"/>
                  <a:pt x="1551" y="289"/>
                </a:cubicBezTo>
                <a:cubicBezTo>
                  <a:pt x="1552" y="288"/>
                  <a:pt x="1553" y="284"/>
                  <a:pt x="1556" y="284"/>
                </a:cubicBezTo>
                <a:cubicBezTo>
                  <a:pt x="1559" y="284"/>
                  <a:pt x="1560" y="283"/>
                  <a:pt x="1557" y="282"/>
                </a:cubicBezTo>
                <a:close/>
                <a:moveTo>
                  <a:pt x="804" y="459"/>
                </a:moveTo>
                <a:cubicBezTo>
                  <a:pt x="797" y="466"/>
                  <a:pt x="781" y="467"/>
                  <a:pt x="781" y="473"/>
                </a:cubicBezTo>
                <a:cubicBezTo>
                  <a:pt x="781" y="479"/>
                  <a:pt x="762" y="482"/>
                  <a:pt x="761" y="479"/>
                </a:cubicBezTo>
                <a:cubicBezTo>
                  <a:pt x="759" y="477"/>
                  <a:pt x="775" y="476"/>
                  <a:pt x="778" y="468"/>
                </a:cubicBezTo>
                <a:cubicBezTo>
                  <a:pt x="782" y="460"/>
                  <a:pt x="796" y="456"/>
                  <a:pt x="803" y="445"/>
                </a:cubicBezTo>
                <a:cubicBezTo>
                  <a:pt x="807" y="437"/>
                  <a:pt x="811" y="426"/>
                  <a:pt x="814" y="426"/>
                </a:cubicBezTo>
                <a:cubicBezTo>
                  <a:pt x="817" y="427"/>
                  <a:pt x="812" y="452"/>
                  <a:pt x="804" y="459"/>
                </a:cubicBezTo>
                <a:close/>
                <a:moveTo>
                  <a:pt x="838" y="142"/>
                </a:moveTo>
                <a:cubicBezTo>
                  <a:pt x="837" y="144"/>
                  <a:pt x="832" y="144"/>
                  <a:pt x="833" y="146"/>
                </a:cubicBezTo>
                <a:cubicBezTo>
                  <a:pt x="836" y="150"/>
                  <a:pt x="849" y="148"/>
                  <a:pt x="850" y="143"/>
                </a:cubicBezTo>
                <a:cubicBezTo>
                  <a:pt x="850" y="139"/>
                  <a:pt x="840" y="140"/>
                  <a:pt x="838" y="142"/>
                </a:cubicBezTo>
                <a:close/>
                <a:moveTo>
                  <a:pt x="275" y="18"/>
                </a:moveTo>
                <a:cubicBezTo>
                  <a:pt x="279" y="20"/>
                  <a:pt x="265" y="19"/>
                  <a:pt x="263" y="22"/>
                </a:cubicBezTo>
                <a:cubicBezTo>
                  <a:pt x="261" y="25"/>
                  <a:pt x="253" y="24"/>
                  <a:pt x="254" y="27"/>
                </a:cubicBezTo>
                <a:cubicBezTo>
                  <a:pt x="256" y="30"/>
                  <a:pt x="269" y="31"/>
                  <a:pt x="269" y="28"/>
                </a:cubicBezTo>
                <a:cubicBezTo>
                  <a:pt x="269" y="25"/>
                  <a:pt x="276" y="28"/>
                  <a:pt x="277" y="25"/>
                </a:cubicBezTo>
                <a:cubicBezTo>
                  <a:pt x="277" y="23"/>
                  <a:pt x="280" y="20"/>
                  <a:pt x="287" y="19"/>
                </a:cubicBezTo>
                <a:cubicBezTo>
                  <a:pt x="295" y="19"/>
                  <a:pt x="295" y="16"/>
                  <a:pt x="288" y="13"/>
                </a:cubicBezTo>
                <a:cubicBezTo>
                  <a:pt x="281" y="10"/>
                  <a:pt x="271" y="15"/>
                  <a:pt x="275" y="18"/>
                </a:cubicBezTo>
                <a:close/>
                <a:moveTo>
                  <a:pt x="347" y="8"/>
                </a:moveTo>
                <a:cubicBezTo>
                  <a:pt x="353" y="8"/>
                  <a:pt x="351" y="4"/>
                  <a:pt x="356" y="5"/>
                </a:cubicBezTo>
                <a:cubicBezTo>
                  <a:pt x="360" y="5"/>
                  <a:pt x="366" y="5"/>
                  <a:pt x="364" y="2"/>
                </a:cubicBezTo>
                <a:cubicBezTo>
                  <a:pt x="361" y="0"/>
                  <a:pt x="346" y="1"/>
                  <a:pt x="347" y="3"/>
                </a:cubicBezTo>
                <a:cubicBezTo>
                  <a:pt x="349" y="5"/>
                  <a:pt x="335" y="4"/>
                  <a:pt x="335" y="5"/>
                </a:cubicBezTo>
                <a:cubicBezTo>
                  <a:pt x="335" y="7"/>
                  <a:pt x="340" y="8"/>
                  <a:pt x="347" y="8"/>
                </a:cubicBezTo>
                <a:close/>
                <a:moveTo>
                  <a:pt x="348" y="23"/>
                </a:moveTo>
                <a:cubicBezTo>
                  <a:pt x="349" y="25"/>
                  <a:pt x="347" y="25"/>
                  <a:pt x="341" y="25"/>
                </a:cubicBezTo>
                <a:cubicBezTo>
                  <a:pt x="336" y="25"/>
                  <a:pt x="333" y="28"/>
                  <a:pt x="336" y="31"/>
                </a:cubicBezTo>
                <a:cubicBezTo>
                  <a:pt x="339" y="33"/>
                  <a:pt x="354" y="32"/>
                  <a:pt x="356" y="29"/>
                </a:cubicBezTo>
                <a:cubicBezTo>
                  <a:pt x="358" y="26"/>
                  <a:pt x="365" y="29"/>
                  <a:pt x="366" y="25"/>
                </a:cubicBezTo>
                <a:cubicBezTo>
                  <a:pt x="367" y="22"/>
                  <a:pt x="347" y="21"/>
                  <a:pt x="348" y="23"/>
                </a:cubicBezTo>
                <a:close/>
                <a:moveTo>
                  <a:pt x="394" y="18"/>
                </a:moveTo>
                <a:cubicBezTo>
                  <a:pt x="396" y="15"/>
                  <a:pt x="391" y="15"/>
                  <a:pt x="390" y="13"/>
                </a:cubicBezTo>
                <a:cubicBezTo>
                  <a:pt x="390" y="11"/>
                  <a:pt x="375" y="10"/>
                  <a:pt x="375" y="13"/>
                </a:cubicBezTo>
                <a:cubicBezTo>
                  <a:pt x="376" y="15"/>
                  <a:pt x="365" y="18"/>
                  <a:pt x="368" y="21"/>
                </a:cubicBezTo>
                <a:cubicBezTo>
                  <a:pt x="375" y="26"/>
                  <a:pt x="392" y="20"/>
                  <a:pt x="394" y="18"/>
                </a:cubicBezTo>
                <a:close/>
                <a:moveTo>
                  <a:pt x="311" y="163"/>
                </a:moveTo>
                <a:cubicBezTo>
                  <a:pt x="311" y="166"/>
                  <a:pt x="310" y="168"/>
                  <a:pt x="305" y="168"/>
                </a:cubicBezTo>
                <a:cubicBezTo>
                  <a:pt x="300" y="168"/>
                  <a:pt x="307" y="171"/>
                  <a:pt x="308" y="174"/>
                </a:cubicBezTo>
                <a:cubicBezTo>
                  <a:pt x="308" y="177"/>
                  <a:pt x="303" y="175"/>
                  <a:pt x="302" y="180"/>
                </a:cubicBezTo>
                <a:cubicBezTo>
                  <a:pt x="302" y="184"/>
                  <a:pt x="292" y="180"/>
                  <a:pt x="291" y="185"/>
                </a:cubicBezTo>
                <a:cubicBezTo>
                  <a:pt x="290" y="191"/>
                  <a:pt x="296" y="191"/>
                  <a:pt x="300" y="191"/>
                </a:cubicBezTo>
                <a:cubicBezTo>
                  <a:pt x="304" y="191"/>
                  <a:pt x="298" y="195"/>
                  <a:pt x="302" y="198"/>
                </a:cubicBezTo>
                <a:cubicBezTo>
                  <a:pt x="305" y="200"/>
                  <a:pt x="307" y="199"/>
                  <a:pt x="305" y="195"/>
                </a:cubicBezTo>
                <a:cubicBezTo>
                  <a:pt x="303" y="190"/>
                  <a:pt x="317" y="196"/>
                  <a:pt x="313" y="200"/>
                </a:cubicBezTo>
                <a:cubicBezTo>
                  <a:pt x="308" y="203"/>
                  <a:pt x="319" y="206"/>
                  <a:pt x="324" y="206"/>
                </a:cubicBezTo>
                <a:cubicBezTo>
                  <a:pt x="329" y="207"/>
                  <a:pt x="347" y="211"/>
                  <a:pt x="348" y="206"/>
                </a:cubicBezTo>
                <a:cubicBezTo>
                  <a:pt x="348" y="204"/>
                  <a:pt x="341" y="201"/>
                  <a:pt x="335" y="195"/>
                </a:cubicBezTo>
                <a:cubicBezTo>
                  <a:pt x="330" y="189"/>
                  <a:pt x="326" y="180"/>
                  <a:pt x="332" y="175"/>
                </a:cubicBezTo>
                <a:cubicBezTo>
                  <a:pt x="339" y="171"/>
                  <a:pt x="333" y="170"/>
                  <a:pt x="340" y="165"/>
                </a:cubicBezTo>
                <a:cubicBezTo>
                  <a:pt x="346" y="160"/>
                  <a:pt x="342" y="156"/>
                  <a:pt x="348" y="156"/>
                </a:cubicBezTo>
                <a:cubicBezTo>
                  <a:pt x="353" y="155"/>
                  <a:pt x="347" y="150"/>
                  <a:pt x="352" y="149"/>
                </a:cubicBezTo>
                <a:cubicBezTo>
                  <a:pt x="358" y="148"/>
                  <a:pt x="359" y="143"/>
                  <a:pt x="358" y="140"/>
                </a:cubicBezTo>
                <a:cubicBezTo>
                  <a:pt x="357" y="138"/>
                  <a:pt x="364" y="141"/>
                  <a:pt x="367" y="137"/>
                </a:cubicBezTo>
                <a:cubicBezTo>
                  <a:pt x="370" y="134"/>
                  <a:pt x="377" y="136"/>
                  <a:pt x="379" y="132"/>
                </a:cubicBezTo>
                <a:cubicBezTo>
                  <a:pt x="381" y="127"/>
                  <a:pt x="412" y="117"/>
                  <a:pt x="430" y="113"/>
                </a:cubicBezTo>
                <a:cubicBezTo>
                  <a:pt x="447" y="109"/>
                  <a:pt x="459" y="101"/>
                  <a:pt x="453" y="96"/>
                </a:cubicBezTo>
                <a:cubicBezTo>
                  <a:pt x="447" y="92"/>
                  <a:pt x="429" y="98"/>
                  <a:pt x="425" y="102"/>
                </a:cubicBezTo>
                <a:cubicBezTo>
                  <a:pt x="421" y="105"/>
                  <a:pt x="415" y="103"/>
                  <a:pt x="410" y="105"/>
                </a:cubicBezTo>
                <a:cubicBezTo>
                  <a:pt x="406" y="108"/>
                  <a:pt x="397" y="110"/>
                  <a:pt x="392" y="107"/>
                </a:cubicBezTo>
                <a:cubicBezTo>
                  <a:pt x="388" y="104"/>
                  <a:pt x="382" y="110"/>
                  <a:pt x="379" y="110"/>
                </a:cubicBezTo>
                <a:cubicBezTo>
                  <a:pt x="375" y="110"/>
                  <a:pt x="371" y="114"/>
                  <a:pt x="367" y="113"/>
                </a:cubicBezTo>
                <a:cubicBezTo>
                  <a:pt x="364" y="113"/>
                  <a:pt x="356" y="116"/>
                  <a:pt x="355" y="119"/>
                </a:cubicBezTo>
                <a:cubicBezTo>
                  <a:pt x="355" y="121"/>
                  <a:pt x="348" y="120"/>
                  <a:pt x="348" y="123"/>
                </a:cubicBezTo>
                <a:cubicBezTo>
                  <a:pt x="348" y="126"/>
                  <a:pt x="343" y="128"/>
                  <a:pt x="341" y="126"/>
                </a:cubicBezTo>
                <a:cubicBezTo>
                  <a:pt x="338" y="123"/>
                  <a:pt x="335" y="128"/>
                  <a:pt x="338" y="132"/>
                </a:cubicBezTo>
                <a:cubicBezTo>
                  <a:pt x="342" y="135"/>
                  <a:pt x="331" y="136"/>
                  <a:pt x="333" y="138"/>
                </a:cubicBezTo>
                <a:cubicBezTo>
                  <a:pt x="335" y="140"/>
                  <a:pt x="329" y="141"/>
                  <a:pt x="331" y="144"/>
                </a:cubicBezTo>
                <a:cubicBezTo>
                  <a:pt x="332" y="146"/>
                  <a:pt x="327" y="147"/>
                  <a:pt x="323" y="148"/>
                </a:cubicBezTo>
                <a:cubicBezTo>
                  <a:pt x="319" y="148"/>
                  <a:pt x="317" y="154"/>
                  <a:pt x="322" y="154"/>
                </a:cubicBezTo>
                <a:cubicBezTo>
                  <a:pt x="327" y="154"/>
                  <a:pt x="319" y="155"/>
                  <a:pt x="319" y="159"/>
                </a:cubicBezTo>
                <a:cubicBezTo>
                  <a:pt x="320" y="163"/>
                  <a:pt x="311" y="161"/>
                  <a:pt x="311" y="163"/>
                </a:cubicBezTo>
                <a:close/>
                <a:moveTo>
                  <a:pt x="313" y="26"/>
                </a:moveTo>
                <a:cubicBezTo>
                  <a:pt x="313" y="22"/>
                  <a:pt x="299" y="27"/>
                  <a:pt x="302" y="28"/>
                </a:cubicBezTo>
                <a:cubicBezTo>
                  <a:pt x="304" y="29"/>
                  <a:pt x="313" y="31"/>
                  <a:pt x="313" y="26"/>
                </a:cubicBezTo>
                <a:close/>
                <a:moveTo>
                  <a:pt x="351" y="13"/>
                </a:moveTo>
                <a:cubicBezTo>
                  <a:pt x="352" y="8"/>
                  <a:pt x="343" y="12"/>
                  <a:pt x="336" y="9"/>
                </a:cubicBezTo>
                <a:cubicBezTo>
                  <a:pt x="329" y="6"/>
                  <a:pt x="325" y="7"/>
                  <a:pt x="329" y="11"/>
                </a:cubicBezTo>
                <a:cubicBezTo>
                  <a:pt x="331" y="13"/>
                  <a:pt x="317" y="14"/>
                  <a:pt x="320" y="16"/>
                </a:cubicBezTo>
                <a:cubicBezTo>
                  <a:pt x="325" y="22"/>
                  <a:pt x="351" y="19"/>
                  <a:pt x="351" y="13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85590-AF99-7143-9928-2457484414DB}"/>
              </a:ext>
            </a:extLst>
          </p:cNvPr>
          <p:cNvGrpSpPr/>
          <p:nvPr/>
        </p:nvGrpSpPr>
        <p:grpSpPr>
          <a:xfrm>
            <a:off x="6032500" y="2711499"/>
            <a:ext cx="431801" cy="300038"/>
            <a:chOff x="6032500" y="2711499"/>
            <a:chExt cx="431801" cy="300038"/>
          </a:xfrm>
        </p:grpSpPr>
        <p:sp>
          <p:nvSpPr>
            <p:cNvPr id="523" name="Freeform 335">
              <a:extLst>
                <a:ext uri="{FF2B5EF4-FFF2-40B4-BE49-F238E27FC236}">
                  <a16:creationId xmlns:a16="http://schemas.microsoft.com/office/drawing/2014/main" id="{4864050C-0181-EC49-BCB1-A5D99773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0" y="2711499"/>
              <a:ext cx="68263" cy="36513"/>
            </a:xfrm>
            <a:custGeom>
              <a:avLst/>
              <a:gdLst>
                <a:gd name="T0" fmla="*/ 0 w 31"/>
                <a:gd name="T1" fmla="*/ 15 h 17"/>
                <a:gd name="T2" fmla="*/ 6 w 31"/>
                <a:gd name="T3" fmla="*/ 14 h 17"/>
                <a:gd name="T4" fmla="*/ 8 w 31"/>
                <a:gd name="T5" fmla="*/ 17 h 17"/>
                <a:gd name="T6" fmla="*/ 14 w 31"/>
                <a:gd name="T7" fmla="*/ 15 h 17"/>
                <a:gd name="T8" fmla="*/ 20 w 31"/>
                <a:gd name="T9" fmla="*/ 16 h 17"/>
                <a:gd name="T10" fmla="*/ 23 w 31"/>
                <a:gd name="T11" fmla="*/ 12 h 17"/>
                <a:gd name="T12" fmla="*/ 25 w 31"/>
                <a:gd name="T13" fmla="*/ 7 h 17"/>
                <a:gd name="T14" fmla="*/ 31 w 31"/>
                <a:gd name="T15" fmla="*/ 3 h 17"/>
                <a:gd name="T16" fmla="*/ 29 w 31"/>
                <a:gd name="T17" fmla="*/ 0 h 17"/>
                <a:gd name="T18" fmla="*/ 22 w 31"/>
                <a:gd name="T19" fmla="*/ 2 h 17"/>
                <a:gd name="T20" fmla="*/ 15 w 31"/>
                <a:gd name="T21" fmla="*/ 5 h 17"/>
                <a:gd name="T22" fmla="*/ 4 w 31"/>
                <a:gd name="T23" fmla="*/ 3 h 17"/>
                <a:gd name="T24" fmla="*/ 1 w 31"/>
                <a:gd name="T25" fmla="*/ 3 h 17"/>
                <a:gd name="T26" fmla="*/ 0 w 31"/>
                <a:gd name="T2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7">
                  <a:moveTo>
                    <a:pt x="0" y="15"/>
                  </a:moveTo>
                  <a:cubicBezTo>
                    <a:pt x="2" y="14"/>
                    <a:pt x="5" y="13"/>
                    <a:pt x="6" y="14"/>
                  </a:cubicBezTo>
                  <a:cubicBezTo>
                    <a:pt x="7" y="14"/>
                    <a:pt x="7" y="15"/>
                    <a:pt x="8" y="17"/>
                  </a:cubicBezTo>
                  <a:cubicBezTo>
                    <a:pt x="10" y="16"/>
                    <a:pt x="13" y="16"/>
                    <a:pt x="14" y="15"/>
                  </a:cubicBezTo>
                  <a:cubicBezTo>
                    <a:pt x="16" y="15"/>
                    <a:pt x="19" y="17"/>
                    <a:pt x="20" y="16"/>
                  </a:cubicBezTo>
                  <a:cubicBezTo>
                    <a:pt x="20" y="14"/>
                    <a:pt x="21" y="12"/>
                    <a:pt x="23" y="12"/>
                  </a:cubicBezTo>
                  <a:cubicBezTo>
                    <a:pt x="25" y="12"/>
                    <a:pt x="24" y="7"/>
                    <a:pt x="25" y="7"/>
                  </a:cubicBezTo>
                  <a:cubicBezTo>
                    <a:pt x="27" y="7"/>
                    <a:pt x="31" y="3"/>
                    <a:pt x="31" y="3"/>
                  </a:cubicBezTo>
                  <a:cubicBezTo>
                    <a:pt x="31" y="3"/>
                    <a:pt x="29" y="0"/>
                    <a:pt x="29" y="0"/>
                  </a:cubicBezTo>
                  <a:cubicBezTo>
                    <a:pt x="28" y="0"/>
                    <a:pt x="26" y="2"/>
                    <a:pt x="22" y="2"/>
                  </a:cubicBezTo>
                  <a:cubicBezTo>
                    <a:pt x="19" y="2"/>
                    <a:pt x="16" y="5"/>
                    <a:pt x="15" y="5"/>
                  </a:cubicBezTo>
                  <a:cubicBezTo>
                    <a:pt x="13" y="5"/>
                    <a:pt x="8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6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25" name="Freeform 337">
              <a:extLst>
                <a:ext uri="{FF2B5EF4-FFF2-40B4-BE49-F238E27FC236}">
                  <a16:creationId xmlns:a16="http://schemas.microsoft.com/office/drawing/2014/main" id="{04099CF0-0CE7-9740-8768-AC931DBC5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978199"/>
              <a:ext cx="52388" cy="33338"/>
            </a:xfrm>
            <a:custGeom>
              <a:avLst/>
              <a:gdLst>
                <a:gd name="T0" fmla="*/ 16 w 24"/>
                <a:gd name="T1" fmla="*/ 9 h 15"/>
                <a:gd name="T2" fmla="*/ 21 w 24"/>
                <a:gd name="T3" fmla="*/ 4 h 15"/>
                <a:gd name="T4" fmla="*/ 21 w 24"/>
                <a:gd name="T5" fmla="*/ 2 h 15"/>
                <a:gd name="T6" fmla="*/ 8 w 24"/>
                <a:gd name="T7" fmla="*/ 6 h 15"/>
                <a:gd name="T8" fmla="*/ 4 w 24"/>
                <a:gd name="T9" fmla="*/ 12 h 15"/>
                <a:gd name="T10" fmla="*/ 16 w 24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9"/>
                  </a:moveTo>
                  <a:cubicBezTo>
                    <a:pt x="16" y="8"/>
                    <a:pt x="18" y="5"/>
                    <a:pt x="21" y="4"/>
                  </a:cubicBezTo>
                  <a:cubicBezTo>
                    <a:pt x="24" y="2"/>
                    <a:pt x="23" y="0"/>
                    <a:pt x="21" y="2"/>
                  </a:cubicBezTo>
                  <a:cubicBezTo>
                    <a:pt x="19" y="4"/>
                    <a:pt x="14" y="6"/>
                    <a:pt x="8" y="6"/>
                  </a:cubicBezTo>
                  <a:cubicBezTo>
                    <a:pt x="2" y="6"/>
                    <a:pt x="0" y="10"/>
                    <a:pt x="4" y="12"/>
                  </a:cubicBezTo>
                  <a:cubicBezTo>
                    <a:pt x="8" y="15"/>
                    <a:pt x="16" y="11"/>
                    <a:pt x="16" y="9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558" name="Oval 370">
            <a:extLst>
              <a:ext uri="{FF2B5EF4-FFF2-40B4-BE49-F238E27FC236}">
                <a16:creationId xmlns:a16="http://schemas.microsoft.com/office/drawing/2014/main" id="{4FC205A5-7230-DB48-8297-6CA8AE77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2813099"/>
            <a:ext cx="19050" cy="15875"/>
          </a:xfrm>
          <a:prstGeom prst="ellipse">
            <a:avLst/>
          </a:pr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7BF15C-7EEC-DE4B-9201-B1A41055CEEC}"/>
              </a:ext>
            </a:extLst>
          </p:cNvPr>
          <p:cNvGrpSpPr/>
          <p:nvPr/>
        </p:nvGrpSpPr>
        <p:grpSpPr>
          <a:xfrm>
            <a:off x="4287838" y="1419274"/>
            <a:ext cx="2193925" cy="2289175"/>
            <a:chOff x="4287838" y="1419274"/>
            <a:chExt cx="2193925" cy="2289175"/>
          </a:xfrm>
        </p:grpSpPr>
        <p:sp>
          <p:nvSpPr>
            <p:cNvPr id="526" name="Freeform 338">
              <a:extLst>
                <a:ext uri="{FF2B5EF4-FFF2-40B4-BE49-F238E27FC236}">
                  <a16:creationId xmlns:a16="http://schemas.microsoft.com/office/drawing/2014/main" id="{87BDA83B-F967-A14E-8FA6-9AF2D03E6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2725786"/>
              <a:ext cx="84138" cy="103188"/>
            </a:xfrm>
            <a:custGeom>
              <a:avLst/>
              <a:gdLst>
                <a:gd name="T0" fmla="*/ 33 w 38"/>
                <a:gd name="T1" fmla="*/ 31 h 46"/>
                <a:gd name="T2" fmla="*/ 33 w 38"/>
                <a:gd name="T3" fmla="*/ 24 h 46"/>
                <a:gd name="T4" fmla="*/ 33 w 38"/>
                <a:gd name="T5" fmla="*/ 20 h 46"/>
                <a:gd name="T6" fmla="*/ 23 w 38"/>
                <a:gd name="T7" fmla="*/ 16 h 46"/>
                <a:gd name="T8" fmla="*/ 22 w 38"/>
                <a:gd name="T9" fmla="*/ 11 h 46"/>
                <a:gd name="T10" fmla="*/ 19 w 38"/>
                <a:gd name="T11" fmla="*/ 8 h 46"/>
                <a:gd name="T12" fmla="*/ 16 w 38"/>
                <a:gd name="T13" fmla="*/ 2 h 46"/>
                <a:gd name="T14" fmla="*/ 16 w 38"/>
                <a:gd name="T15" fmla="*/ 2 h 46"/>
                <a:gd name="T16" fmla="*/ 13 w 38"/>
                <a:gd name="T17" fmla="*/ 1 h 46"/>
                <a:gd name="T18" fmla="*/ 9 w 38"/>
                <a:gd name="T19" fmla="*/ 0 h 46"/>
                <a:gd name="T20" fmla="*/ 0 w 38"/>
                <a:gd name="T21" fmla="*/ 3 h 46"/>
                <a:gd name="T22" fmla="*/ 2 w 38"/>
                <a:gd name="T23" fmla="*/ 9 h 46"/>
                <a:gd name="T24" fmla="*/ 5 w 38"/>
                <a:gd name="T25" fmla="*/ 15 h 46"/>
                <a:gd name="T26" fmla="*/ 4 w 38"/>
                <a:gd name="T27" fmla="*/ 29 h 46"/>
                <a:gd name="T28" fmla="*/ 1 w 38"/>
                <a:gd name="T29" fmla="*/ 33 h 46"/>
                <a:gd name="T30" fmla="*/ 8 w 38"/>
                <a:gd name="T31" fmla="*/ 41 h 46"/>
                <a:gd name="T32" fmla="*/ 8 w 38"/>
                <a:gd name="T33" fmla="*/ 41 h 46"/>
                <a:gd name="T34" fmla="*/ 17 w 38"/>
                <a:gd name="T35" fmla="*/ 46 h 46"/>
                <a:gd name="T36" fmla="*/ 33 w 38"/>
                <a:gd name="T37" fmla="*/ 43 h 46"/>
                <a:gd name="T38" fmla="*/ 33 w 38"/>
                <a:gd name="T39" fmla="*/ 40 h 46"/>
                <a:gd name="T40" fmla="*/ 36 w 38"/>
                <a:gd name="T41" fmla="*/ 37 h 46"/>
                <a:gd name="T42" fmla="*/ 33 w 38"/>
                <a:gd name="T43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46">
                  <a:moveTo>
                    <a:pt x="33" y="31"/>
                  </a:moveTo>
                  <a:cubicBezTo>
                    <a:pt x="31" y="29"/>
                    <a:pt x="31" y="26"/>
                    <a:pt x="33" y="24"/>
                  </a:cubicBezTo>
                  <a:cubicBezTo>
                    <a:pt x="35" y="23"/>
                    <a:pt x="33" y="22"/>
                    <a:pt x="33" y="20"/>
                  </a:cubicBezTo>
                  <a:cubicBezTo>
                    <a:pt x="33" y="17"/>
                    <a:pt x="24" y="17"/>
                    <a:pt x="23" y="16"/>
                  </a:cubicBezTo>
                  <a:cubicBezTo>
                    <a:pt x="22" y="16"/>
                    <a:pt x="24" y="11"/>
                    <a:pt x="22" y="11"/>
                  </a:cubicBezTo>
                  <a:cubicBezTo>
                    <a:pt x="20" y="11"/>
                    <a:pt x="19" y="9"/>
                    <a:pt x="19" y="8"/>
                  </a:cubicBezTo>
                  <a:cubicBezTo>
                    <a:pt x="19" y="6"/>
                    <a:pt x="15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9" y="0"/>
                    <a:pt x="9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6" y="18"/>
                    <a:pt x="6" y="29"/>
                    <a:pt x="4" y="29"/>
                  </a:cubicBezTo>
                  <a:cubicBezTo>
                    <a:pt x="4" y="29"/>
                    <a:pt x="2" y="31"/>
                    <a:pt x="1" y="33"/>
                  </a:cubicBezTo>
                  <a:cubicBezTo>
                    <a:pt x="3" y="35"/>
                    <a:pt x="6" y="38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1"/>
                    <a:pt x="17" y="46"/>
                    <a:pt x="17" y="46"/>
                  </a:cubicBezTo>
                  <a:cubicBezTo>
                    <a:pt x="17" y="46"/>
                    <a:pt x="26" y="44"/>
                    <a:pt x="33" y="43"/>
                  </a:cubicBezTo>
                  <a:cubicBezTo>
                    <a:pt x="33" y="42"/>
                    <a:pt x="33" y="41"/>
                    <a:pt x="33" y="40"/>
                  </a:cubicBezTo>
                  <a:cubicBezTo>
                    <a:pt x="33" y="39"/>
                    <a:pt x="34" y="37"/>
                    <a:pt x="36" y="37"/>
                  </a:cubicBezTo>
                  <a:cubicBezTo>
                    <a:pt x="38" y="37"/>
                    <a:pt x="35" y="32"/>
                    <a:pt x="33" y="31"/>
                  </a:cubicBezTo>
                  <a:close/>
                </a:path>
              </a:pathLst>
            </a:custGeom>
            <a:solidFill>
              <a:srgbClr val="00559F"/>
            </a:solidFill>
            <a:ln w="1588" cap="flat">
              <a:solidFill>
                <a:srgbClr val="00559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6200AE-950E-EC4C-919C-6107C2CD8876}"/>
                </a:ext>
              </a:extLst>
            </p:cNvPr>
            <p:cNvGrpSpPr/>
            <p:nvPr/>
          </p:nvGrpSpPr>
          <p:grpSpPr>
            <a:xfrm>
              <a:off x="4287838" y="1419274"/>
              <a:ext cx="2193925" cy="2289175"/>
              <a:chOff x="4287838" y="1206614"/>
              <a:chExt cx="2193925" cy="228917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9C624CF6-A038-4A4C-941B-AB768B7E357B}"/>
                  </a:ext>
                </a:extLst>
              </p:cNvPr>
              <p:cNvGrpSpPr/>
              <p:nvPr/>
            </p:nvGrpSpPr>
            <p:grpSpPr>
              <a:xfrm>
                <a:off x="5573713" y="2108314"/>
                <a:ext cx="766762" cy="654050"/>
                <a:chOff x="5573713" y="2108314"/>
                <a:chExt cx="766762" cy="654050"/>
              </a:xfrm>
            </p:grpSpPr>
            <p:sp>
              <p:nvSpPr>
                <p:cNvPr id="607" name="Freeform 346">
                  <a:extLst>
                    <a:ext uri="{FF2B5EF4-FFF2-40B4-BE49-F238E27FC236}">
                      <a16:creationId xmlns:a16="http://schemas.microsoft.com/office/drawing/2014/main" id="{56EC1E31-1E1A-5040-9790-51BCA1A08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288" y="2425814"/>
                  <a:ext cx="112713" cy="47625"/>
                </a:xfrm>
                <a:custGeom>
                  <a:avLst/>
                  <a:gdLst>
                    <a:gd name="T0" fmla="*/ 38 w 51"/>
                    <a:gd name="T1" fmla="*/ 3 h 22"/>
                    <a:gd name="T2" fmla="*/ 31 w 51"/>
                    <a:gd name="T3" fmla="*/ 2 h 22"/>
                    <a:gd name="T4" fmla="*/ 23 w 51"/>
                    <a:gd name="T5" fmla="*/ 1 h 22"/>
                    <a:gd name="T6" fmla="*/ 18 w 51"/>
                    <a:gd name="T7" fmla="*/ 2 h 22"/>
                    <a:gd name="T8" fmla="*/ 17 w 51"/>
                    <a:gd name="T9" fmla="*/ 1 h 22"/>
                    <a:gd name="T10" fmla="*/ 11 w 51"/>
                    <a:gd name="T11" fmla="*/ 5 h 22"/>
                    <a:gd name="T12" fmla="*/ 3 w 51"/>
                    <a:gd name="T13" fmla="*/ 10 h 22"/>
                    <a:gd name="T14" fmla="*/ 0 w 51"/>
                    <a:gd name="T15" fmla="*/ 13 h 22"/>
                    <a:gd name="T16" fmla="*/ 4 w 51"/>
                    <a:gd name="T17" fmla="*/ 20 h 22"/>
                    <a:gd name="T18" fmla="*/ 17 w 51"/>
                    <a:gd name="T19" fmla="*/ 20 h 22"/>
                    <a:gd name="T20" fmla="*/ 26 w 51"/>
                    <a:gd name="T21" fmla="*/ 17 h 22"/>
                    <a:gd name="T22" fmla="*/ 35 w 51"/>
                    <a:gd name="T23" fmla="*/ 11 h 22"/>
                    <a:gd name="T24" fmla="*/ 43 w 51"/>
                    <a:gd name="T25" fmla="*/ 14 h 22"/>
                    <a:gd name="T26" fmla="*/ 49 w 51"/>
                    <a:gd name="T27" fmla="*/ 16 h 22"/>
                    <a:gd name="T28" fmla="*/ 47 w 51"/>
                    <a:gd name="T29" fmla="*/ 13 h 22"/>
                    <a:gd name="T30" fmla="*/ 51 w 51"/>
                    <a:gd name="T31" fmla="*/ 6 h 22"/>
                    <a:gd name="T32" fmla="*/ 51 w 51"/>
                    <a:gd name="T33" fmla="*/ 6 h 22"/>
                    <a:gd name="T34" fmla="*/ 46 w 51"/>
                    <a:gd name="T35" fmla="*/ 5 h 22"/>
                    <a:gd name="T36" fmla="*/ 38 w 51"/>
                    <a:gd name="T37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22">
                      <a:moveTo>
                        <a:pt x="38" y="3"/>
                      </a:moveTo>
                      <a:cubicBezTo>
                        <a:pt x="35" y="3"/>
                        <a:pt x="33" y="1"/>
                        <a:pt x="31" y="2"/>
                      </a:cubicBezTo>
                      <a:cubicBezTo>
                        <a:pt x="29" y="3"/>
                        <a:pt x="25" y="2"/>
                        <a:pt x="23" y="1"/>
                      </a:cubicBezTo>
                      <a:cubicBezTo>
                        <a:pt x="22" y="0"/>
                        <a:pt x="20" y="3"/>
                        <a:pt x="18" y="2"/>
                      </a:cubicBezTo>
                      <a:cubicBezTo>
                        <a:pt x="17" y="2"/>
                        <a:pt x="17" y="1"/>
                        <a:pt x="17" y="1"/>
                      </a:cubicBezTo>
                      <a:cubicBezTo>
                        <a:pt x="15" y="2"/>
                        <a:pt x="13" y="3"/>
                        <a:pt x="11" y="5"/>
                      </a:cubicBezTo>
                      <a:cubicBezTo>
                        <a:pt x="9" y="9"/>
                        <a:pt x="5" y="9"/>
                        <a:pt x="3" y="10"/>
                      </a:cubicBezTo>
                      <a:cubicBezTo>
                        <a:pt x="2" y="10"/>
                        <a:pt x="1" y="11"/>
                        <a:pt x="0" y="13"/>
                      </a:cubicBezTo>
                      <a:cubicBezTo>
                        <a:pt x="1" y="15"/>
                        <a:pt x="2" y="18"/>
                        <a:pt x="4" y="20"/>
                      </a:cubicBezTo>
                      <a:cubicBezTo>
                        <a:pt x="7" y="22"/>
                        <a:pt x="17" y="22"/>
                        <a:pt x="17" y="20"/>
                      </a:cubicBezTo>
                      <a:cubicBezTo>
                        <a:pt x="17" y="18"/>
                        <a:pt x="24" y="17"/>
                        <a:pt x="26" y="17"/>
                      </a:cubicBezTo>
                      <a:cubicBezTo>
                        <a:pt x="28" y="17"/>
                        <a:pt x="34" y="11"/>
                        <a:pt x="35" y="11"/>
                      </a:cubicBezTo>
                      <a:cubicBezTo>
                        <a:pt x="36" y="12"/>
                        <a:pt x="42" y="13"/>
                        <a:pt x="43" y="14"/>
                      </a:cubicBezTo>
                      <a:cubicBezTo>
                        <a:pt x="44" y="15"/>
                        <a:pt x="46" y="16"/>
                        <a:pt x="49" y="16"/>
                      </a:cubicBezTo>
                      <a:cubicBezTo>
                        <a:pt x="48" y="15"/>
                        <a:pt x="47" y="14"/>
                        <a:pt x="47" y="13"/>
                      </a:cubicBezTo>
                      <a:cubicBezTo>
                        <a:pt x="47" y="11"/>
                        <a:pt x="50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6"/>
                        <a:pt x="46" y="5"/>
                        <a:pt x="46" y="5"/>
                      </a:cubicBezTo>
                      <a:cubicBezTo>
                        <a:pt x="45" y="4"/>
                        <a:pt x="41" y="3"/>
                        <a:pt x="38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8" name="Freeform 343">
                  <a:extLst>
                    <a:ext uri="{FF2B5EF4-FFF2-40B4-BE49-F238E27FC236}">
                      <a16:creationId xmlns:a16="http://schemas.microsoft.com/office/drawing/2014/main" id="{DB9524CA-880E-4842-9DE5-C32B6ADB4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5825" y="2440101"/>
                  <a:ext cx="150813" cy="69850"/>
                </a:xfrm>
                <a:custGeom>
                  <a:avLst/>
                  <a:gdLst>
                    <a:gd name="T0" fmla="*/ 57 w 68"/>
                    <a:gd name="T1" fmla="*/ 3 h 31"/>
                    <a:gd name="T2" fmla="*/ 49 w 68"/>
                    <a:gd name="T3" fmla="*/ 0 h 31"/>
                    <a:gd name="T4" fmla="*/ 47 w 68"/>
                    <a:gd name="T5" fmla="*/ 4 h 31"/>
                    <a:gd name="T6" fmla="*/ 40 w 68"/>
                    <a:gd name="T7" fmla="*/ 5 h 31"/>
                    <a:gd name="T8" fmla="*/ 35 w 68"/>
                    <a:gd name="T9" fmla="*/ 8 h 31"/>
                    <a:gd name="T10" fmla="*/ 31 w 68"/>
                    <a:gd name="T11" fmla="*/ 14 h 31"/>
                    <a:gd name="T12" fmla="*/ 27 w 68"/>
                    <a:gd name="T13" fmla="*/ 16 h 31"/>
                    <a:gd name="T14" fmla="*/ 18 w 68"/>
                    <a:gd name="T15" fmla="*/ 18 h 31"/>
                    <a:gd name="T16" fmla="*/ 13 w 68"/>
                    <a:gd name="T17" fmla="*/ 19 h 31"/>
                    <a:gd name="T18" fmla="*/ 7 w 68"/>
                    <a:gd name="T19" fmla="*/ 19 h 31"/>
                    <a:gd name="T20" fmla="*/ 2 w 68"/>
                    <a:gd name="T21" fmla="*/ 18 h 31"/>
                    <a:gd name="T22" fmla="*/ 1 w 68"/>
                    <a:gd name="T23" fmla="*/ 23 h 31"/>
                    <a:gd name="T24" fmla="*/ 6 w 68"/>
                    <a:gd name="T25" fmla="*/ 25 h 31"/>
                    <a:gd name="T26" fmla="*/ 11 w 68"/>
                    <a:gd name="T27" fmla="*/ 27 h 31"/>
                    <a:gd name="T28" fmla="*/ 17 w 68"/>
                    <a:gd name="T29" fmla="*/ 25 h 31"/>
                    <a:gd name="T30" fmla="*/ 24 w 68"/>
                    <a:gd name="T31" fmla="*/ 24 h 31"/>
                    <a:gd name="T32" fmla="*/ 26 w 68"/>
                    <a:gd name="T33" fmla="*/ 28 h 31"/>
                    <a:gd name="T34" fmla="*/ 34 w 68"/>
                    <a:gd name="T35" fmla="*/ 29 h 31"/>
                    <a:gd name="T36" fmla="*/ 45 w 68"/>
                    <a:gd name="T37" fmla="*/ 31 h 31"/>
                    <a:gd name="T38" fmla="*/ 52 w 68"/>
                    <a:gd name="T39" fmla="*/ 28 h 31"/>
                    <a:gd name="T40" fmla="*/ 59 w 68"/>
                    <a:gd name="T41" fmla="*/ 26 h 31"/>
                    <a:gd name="T42" fmla="*/ 59 w 68"/>
                    <a:gd name="T43" fmla="*/ 26 h 31"/>
                    <a:gd name="T44" fmla="*/ 60 w 68"/>
                    <a:gd name="T45" fmla="*/ 24 h 31"/>
                    <a:gd name="T46" fmla="*/ 62 w 68"/>
                    <a:gd name="T47" fmla="*/ 20 h 31"/>
                    <a:gd name="T48" fmla="*/ 63 w 68"/>
                    <a:gd name="T49" fmla="*/ 16 h 31"/>
                    <a:gd name="T50" fmla="*/ 67 w 68"/>
                    <a:gd name="T51" fmla="*/ 14 h 31"/>
                    <a:gd name="T52" fmla="*/ 68 w 68"/>
                    <a:gd name="T53" fmla="*/ 11 h 31"/>
                    <a:gd name="T54" fmla="*/ 64 w 68"/>
                    <a:gd name="T55" fmla="*/ 4 h 31"/>
                    <a:gd name="T56" fmla="*/ 57 w 68"/>
                    <a:gd name="T57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31">
                      <a:moveTo>
                        <a:pt x="57" y="3"/>
                      </a:moveTo>
                      <a:cubicBezTo>
                        <a:pt x="55" y="0"/>
                        <a:pt x="49" y="0"/>
                        <a:pt x="49" y="0"/>
                      </a:cubicBezTo>
                      <a:cubicBezTo>
                        <a:pt x="49" y="0"/>
                        <a:pt x="48" y="3"/>
                        <a:pt x="47" y="4"/>
                      </a:cubicBezTo>
                      <a:cubicBezTo>
                        <a:pt x="47" y="6"/>
                        <a:pt x="42" y="6"/>
                        <a:pt x="40" y="5"/>
                      </a:cubicBezTo>
                      <a:cubicBezTo>
                        <a:pt x="39" y="6"/>
                        <a:pt x="35" y="7"/>
                        <a:pt x="35" y="8"/>
                      </a:cubicBezTo>
                      <a:cubicBezTo>
                        <a:pt x="34" y="10"/>
                        <a:pt x="30" y="9"/>
                        <a:pt x="31" y="14"/>
                      </a:cubicBezTo>
                      <a:cubicBezTo>
                        <a:pt x="32" y="19"/>
                        <a:pt x="29" y="17"/>
                        <a:pt x="27" y="16"/>
                      </a:cubicBezTo>
                      <a:cubicBezTo>
                        <a:pt x="26" y="16"/>
                        <a:pt x="20" y="17"/>
                        <a:pt x="18" y="18"/>
                      </a:cubicBezTo>
                      <a:cubicBezTo>
                        <a:pt x="16" y="20"/>
                        <a:pt x="14" y="19"/>
                        <a:pt x="13" y="19"/>
                      </a:cubicBezTo>
                      <a:cubicBezTo>
                        <a:pt x="11" y="18"/>
                        <a:pt x="8" y="17"/>
                        <a:pt x="7" y="19"/>
                      </a:cubicBezTo>
                      <a:cubicBezTo>
                        <a:pt x="6" y="22"/>
                        <a:pt x="4" y="18"/>
                        <a:pt x="2" y="18"/>
                      </a:cubicBezTo>
                      <a:cubicBezTo>
                        <a:pt x="0" y="18"/>
                        <a:pt x="1" y="22"/>
                        <a:pt x="1" y="23"/>
                      </a:cubicBezTo>
                      <a:cubicBezTo>
                        <a:pt x="1" y="24"/>
                        <a:pt x="4" y="26"/>
                        <a:pt x="6" y="25"/>
                      </a:cubicBezTo>
                      <a:cubicBezTo>
                        <a:pt x="7" y="25"/>
                        <a:pt x="10" y="26"/>
                        <a:pt x="11" y="27"/>
                      </a:cubicBezTo>
                      <a:cubicBezTo>
                        <a:pt x="13" y="28"/>
                        <a:pt x="16" y="26"/>
                        <a:pt x="17" y="25"/>
                      </a:cubicBezTo>
                      <a:cubicBezTo>
                        <a:pt x="18" y="24"/>
                        <a:pt x="24" y="24"/>
                        <a:pt x="24" y="24"/>
                      </a:cubicBezTo>
                      <a:cubicBezTo>
                        <a:pt x="25" y="24"/>
                        <a:pt x="25" y="27"/>
                        <a:pt x="26" y="28"/>
                      </a:cubicBezTo>
                      <a:cubicBezTo>
                        <a:pt x="27" y="28"/>
                        <a:pt x="31" y="29"/>
                        <a:pt x="34" y="29"/>
                      </a:cubicBezTo>
                      <a:cubicBezTo>
                        <a:pt x="38" y="29"/>
                        <a:pt x="43" y="31"/>
                        <a:pt x="45" y="31"/>
                      </a:cubicBezTo>
                      <a:cubicBezTo>
                        <a:pt x="46" y="31"/>
                        <a:pt x="49" y="28"/>
                        <a:pt x="52" y="28"/>
                      </a:cubicBezTo>
                      <a:cubicBezTo>
                        <a:pt x="56" y="28"/>
                        <a:pt x="58" y="26"/>
                        <a:pt x="59" y="26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9" y="25"/>
                        <a:pt x="59" y="24"/>
                        <a:pt x="60" y="24"/>
                      </a:cubicBezTo>
                      <a:cubicBezTo>
                        <a:pt x="62" y="23"/>
                        <a:pt x="61" y="21"/>
                        <a:pt x="62" y="20"/>
                      </a:cubicBezTo>
                      <a:cubicBezTo>
                        <a:pt x="63" y="18"/>
                        <a:pt x="61" y="16"/>
                        <a:pt x="63" y="16"/>
                      </a:cubicBezTo>
                      <a:cubicBezTo>
                        <a:pt x="65" y="16"/>
                        <a:pt x="67" y="16"/>
                        <a:pt x="67" y="14"/>
                      </a:cubicBezTo>
                      <a:cubicBezTo>
                        <a:pt x="67" y="13"/>
                        <a:pt x="67" y="12"/>
                        <a:pt x="68" y="11"/>
                      </a:cubicBezTo>
                      <a:cubicBezTo>
                        <a:pt x="66" y="8"/>
                        <a:pt x="64" y="4"/>
                        <a:pt x="64" y="4"/>
                      </a:cubicBezTo>
                      <a:cubicBezTo>
                        <a:pt x="64" y="4"/>
                        <a:pt x="60" y="6"/>
                        <a:pt x="57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9" name="Freeform 345">
                  <a:extLst>
                    <a:ext uri="{FF2B5EF4-FFF2-40B4-BE49-F238E27FC236}">
                      <a16:creationId xmlns:a16="http://schemas.microsoft.com/office/drawing/2014/main" id="{BC7F5DE6-3E75-9A44-9461-6AE389515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0" y="2387714"/>
                  <a:ext cx="128588" cy="66675"/>
                </a:xfrm>
                <a:custGeom>
                  <a:avLst/>
                  <a:gdLst>
                    <a:gd name="T0" fmla="*/ 55 w 58"/>
                    <a:gd name="T1" fmla="*/ 14 h 30"/>
                    <a:gd name="T2" fmla="*/ 49 w 58"/>
                    <a:gd name="T3" fmla="*/ 12 h 30"/>
                    <a:gd name="T4" fmla="*/ 46 w 58"/>
                    <a:gd name="T5" fmla="*/ 9 h 30"/>
                    <a:gd name="T6" fmla="*/ 41 w 58"/>
                    <a:gd name="T7" fmla="*/ 10 h 30"/>
                    <a:gd name="T8" fmla="*/ 36 w 58"/>
                    <a:gd name="T9" fmla="*/ 7 h 30"/>
                    <a:gd name="T10" fmla="*/ 30 w 58"/>
                    <a:gd name="T11" fmla="*/ 3 h 30"/>
                    <a:gd name="T12" fmla="*/ 25 w 58"/>
                    <a:gd name="T13" fmla="*/ 0 h 30"/>
                    <a:gd name="T14" fmla="*/ 24 w 58"/>
                    <a:gd name="T15" fmla="*/ 1 h 30"/>
                    <a:gd name="T16" fmla="*/ 20 w 58"/>
                    <a:gd name="T17" fmla="*/ 1 h 30"/>
                    <a:gd name="T18" fmla="*/ 12 w 58"/>
                    <a:gd name="T19" fmla="*/ 5 h 30"/>
                    <a:gd name="T20" fmla="*/ 2 w 58"/>
                    <a:gd name="T21" fmla="*/ 8 h 30"/>
                    <a:gd name="T22" fmla="*/ 3 w 58"/>
                    <a:gd name="T23" fmla="*/ 13 h 30"/>
                    <a:gd name="T24" fmla="*/ 6 w 58"/>
                    <a:gd name="T25" fmla="*/ 21 h 30"/>
                    <a:gd name="T26" fmla="*/ 16 w 58"/>
                    <a:gd name="T27" fmla="*/ 28 h 30"/>
                    <a:gd name="T28" fmla="*/ 16 w 58"/>
                    <a:gd name="T29" fmla="*/ 29 h 30"/>
                    <a:gd name="T30" fmla="*/ 23 w 58"/>
                    <a:gd name="T31" fmla="*/ 28 h 30"/>
                    <a:gd name="T32" fmla="*/ 25 w 58"/>
                    <a:gd name="T33" fmla="*/ 24 h 30"/>
                    <a:gd name="T34" fmla="*/ 33 w 58"/>
                    <a:gd name="T35" fmla="*/ 27 h 30"/>
                    <a:gd name="T36" fmla="*/ 40 w 58"/>
                    <a:gd name="T37" fmla="*/ 28 h 30"/>
                    <a:gd name="T38" fmla="*/ 41 w 58"/>
                    <a:gd name="T39" fmla="*/ 30 h 30"/>
                    <a:gd name="T40" fmla="*/ 44 w 58"/>
                    <a:gd name="T41" fmla="*/ 27 h 30"/>
                    <a:gd name="T42" fmla="*/ 52 w 58"/>
                    <a:gd name="T43" fmla="*/ 22 h 30"/>
                    <a:gd name="T44" fmla="*/ 58 w 58"/>
                    <a:gd name="T45" fmla="*/ 18 h 30"/>
                    <a:gd name="T46" fmla="*/ 55 w 58"/>
                    <a:gd name="T4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8" h="30">
                      <a:moveTo>
                        <a:pt x="55" y="14"/>
                      </a:moveTo>
                      <a:cubicBezTo>
                        <a:pt x="53" y="13"/>
                        <a:pt x="49" y="13"/>
                        <a:pt x="49" y="12"/>
                      </a:cubicBezTo>
                      <a:cubicBezTo>
                        <a:pt x="48" y="11"/>
                        <a:pt x="48" y="9"/>
                        <a:pt x="46" y="9"/>
                      </a:cubicBezTo>
                      <a:cubicBezTo>
                        <a:pt x="44" y="9"/>
                        <a:pt x="42" y="7"/>
                        <a:pt x="41" y="10"/>
                      </a:cubicBezTo>
                      <a:cubicBezTo>
                        <a:pt x="40" y="12"/>
                        <a:pt x="36" y="9"/>
                        <a:pt x="36" y="7"/>
                      </a:cubicBezTo>
                      <a:cubicBezTo>
                        <a:pt x="36" y="6"/>
                        <a:pt x="34" y="5"/>
                        <a:pt x="30" y="3"/>
                      </a:cubicBezTo>
                      <a:cubicBezTo>
                        <a:pt x="28" y="3"/>
                        <a:pt x="27" y="1"/>
                        <a:pt x="25" y="0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4" y="2"/>
                        <a:pt x="21" y="0"/>
                        <a:pt x="20" y="1"/>
                      </a:cubicBezTo>
                      <a:cubicBezTo>
                        <a:pt x="18" y="3"/>
                        <a:pt x="14" y="3"/>
                        <a:pt x="12" y="5"/>
                      </a:cubicBezTo>
                      <a:cubicBezTo>
                        <a:pt x="10" y="7"/>
                        <a:pt x="5" y="8"/>
                        <a:pt x="2" y="8"/>
                      </a:cubicBezTo>
                      <a:cubicBezTo>
                        <a:pt x="0" y="9"/>
                        <a:pt x="2" y="11"/>
                        <a:pt x="3" y="13"/>
                      </a:cubicBezTo>
                      <a:cubicBezTo>
                        <a:pt x="4" y="15"/>
                        <a:pt x="4" y="20"/>
                        <a:pt x="6" y="21"/>
                      </a:cubicBezTo>
                      <a:cubicBezTo>
                        <a:pt x="8" y="22"/>
                        <a:pt x="15" y="27"/>
                        <a:pt x="16" y="28"/>
                      </a:cubicBezTo>
                      <a:cubicBezTo>
                        <a:pt x="16" y="28"/>
                        <a:pt x="16" y="29"/>
                        <a:pt x="16" y="29"/>
                      </a:cubicBezTo>
                      <a:cubicBezTo>
                        <a:pt x="18" y="30"/>
                        <a:pt x="23" y="30"/>
                        <a:pt x="23" y="28"/>
                      </a:cubicBezTo>
                      <a:cubicBezTo>
                        <a:pt x="24" y="27"/>
                        <a:pt x="25" y="24"/>
                        <a:pt x="25" y="24"/>
                      </a:cubicBezTo>
                      <a:cubicBezTo>
                        <a:pt x="25" y="24"/>
                        <a:pt x="31" y="24"/>
                        <a:pt x="33" y="27"/>
                      </a:cubicBezTo>
                      <a:cubicBezTo>
                        <a:pt x="36" y="30"/>
                        <a:pt x="40" y="28"/>
                        <a:pt x="40" y="28"/>
                      </a:cubicBezTo>
                      <a:cubicBezTo>
                        <a:pt x="40" y="28"/>
                        <a:pt x="41" y="28"/>
                        <a:pt x="41" y="30"/>
                      </a:cubicBezTo>
                      <a:cubicBezTo>
                        <a:pt x="42" y="28"/>
                        <a:pt x="43" y="27"/>
                        <a:pt x="44" y="27"/>
                      </a:cubicBezTo>
                      <a:cubicBezTo>
                        <a:pt x="46" y="26"/>
                        <a:pt x="50" y="26"/>
                        <a:pt x="52" y="22"/>
                      </a:cubicBezTo>
                      <a:cubicBezTo>
                        <a:pt x="54" y="20"/>
                        <a:pt x="56" y="19"/>
                        <a:pt x="58" y="18"/>
                      </a:cubicBezTo>
                      <a:cubicBezTo>
                        <a:pt x="56" y="16"/>
                        <a:pt x="56" y="14"/>
                        <a:pt x="55" y="1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0" name="Freeform 347">
                  <a:extLst>
                    <a:ext uri="{FF2B5EF4-FFF2-40B4-BE49-F238E27FC236}">
                      <a16:creationId xmlns:a16="http://schemas.microsoft.com/office/drawing/2014/main" id="{3202DFA7-9BA2-4645-BF5C-16286811F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3713" y="2616314"/>
                  <a:ext cx="76200" cy="127000"/>
                </a:xfrm>
                <a:custGeom>
                  <a:avLst/>
                  <a:gdLst>
                    <a:gd name="T0" fmla="*/ 24 w 34"/>
                    <a:gd name="T1" fmla="*/ 46 h 57"/>
                    <a:gd name="T2" fmla="*/ 22 w 34"/>
                    <a:gd name="T3" fmla="*/ 42 h 57"/>
                    <a:gd name="T4" fmla="*/ 25 w 34"/>
                    <a:gd name="T5" fmla="*/ 37 h 57"/>
                    <a:gd name="T6" fmla="*/ 22 w 34"/>
                    <a:gd name="T7" fmla="*/ 32 h 57"/>
                    <a:gd name="T8" fmla="*/ 24 w 34"/>
                    <a:gd name="T9" fmla="*/ 28 h 57"/>
                    <a:gd name="T10" fmla="*/ 26 w 34"/>
                    <a:gd name="T11" fmla="*/ 22 h 57"/>
                    <a:gd name="T12" fmla="*/ 25 w 34"/>
                    <a:gd name="T13" fmla="*/ 13 h 57"/>
                    <a:gd name="T14" fmla="*/ 31 w 34"/>
                    <a:gd name="T15" fmla="*/ 8 h 57"/>
                    <a:gd name="T16" fmla="*/ 29 w 34"/>
                    <a:gd name="T17" fmla="*/ 5 h 57"/>
                    <a:gd name="T18" fmla="*/ 23 w 34"/>
                    <a:gd name="T19" fmla="*/ 4 h 57"/>
                    <a:gd name="T20" fmla="*/ 20 w 34"/>
                    <a:gd name="T21" fmla="*/ 4 h 57"/>
                    <a:gd name="T22" fmla="*/ 14 w 34"/>
                    <a:gd name="T23" fmla="*/ 2 h 57"/>
                    <a:gd name="T24" fmla="*/ 11 w 34"/>
                    <a:gd name="T25" fmla="*/ 2 h 57"/>
                    <a:gd name="T26" fmla="*/ 8 w 34"/>
                    <a:gd name="T27" fmla="*/ 3 h 57"/>
                    <a:gd name="T28" fmla="*/ 9 w 34"/>
                    <a:gd name="T29" fmla="*/ 9 h 57"/>
                    <a:gd name="T30" fmla="*/ 3 w 34"/>
                    <a:gd name="T31" fmla="*/ 31 h 57"/>
                    <a:gd name="T32" fmla="*/ 7 w 34"/>
                    <a:gd name="T33" fmla="*/ 39 h 57"/>
                    <a:gd name="T34" fmla="*/ 8 w 34"/>
                    <a:gd name="T35" fmla="*/ 55 h 57"/>
                    <a:gd name="T36" fmla="*/ 15 w 34"/>
                    <a:gd name="T37" fmla="*/ 56 h 57"/>
                    <a:gd name="T38" fmla="*/ 22 w 34"/>
                    <a:gd name="T39" fmla="*/ 55 h 57"/>
                    <a:gd name="T40" fmla="*/ 21 w 34"/>
                    <a:gd name="T41" fmla="*/ 52 h 57"/>
                    <a:gd name="T42" fmla="*/ 24 w 34"/>
                    <a:gd name="T43" fmla="*/ 4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57">
                      <a:moveTo>
                        <a:pt x="24" y="46"/>
                      </a:moveTo>
                      <a:cubicBezTo>
                        <a:pt x="28" y="46"/>
                        <a:pt x="23" y="43"/>
                        <a:pt x="22" y="42"/>
                      </a:cubicBezTo>
                      <a:cubicBezTo>
                        <a:pt x="21" y="41"/>
                        <a:pt x="23" y="37"/>
                        <a:pt x="25" y="37"/>
                      </a:cubicBezTo>
                      <a:cubicBezTo>
                        <a:pt x="27" y="37"/>
                        <a:pt x="25" y="35"/>
                        <a:pt x="22" y="32"/>
                      </a:cubicBezTo>
                      <a:cubicBezTo>
                        <a:pt x="19" y="29"/>
                        <a:pt x="22" y="28"/>
                        <a:pt x="24" y="28"/>
                      </a:cubicBezTo>
                      <a:cubicBezTo>
                        <a:pt x="27" y="28"/>
                        <a:pt x="24" y="24"/>
                        <a:pt x="26" y="22"/>
                      </a:cubicBezTo>
                      <a:cubicBezTo>
                        <a:pt x="28" y="20"/>
                        <a:pt x="25" y="15"/>
                        <a:pt x="25" y="13"/>
                      </a:cubicBezTo>
                      <a:cubicBezTo>
                        <a:pt x="25" y="12"/>
                        <a:pt x="29" y="11"/>
                        <a:pt x="31" y="8"/>
                      </a:cubicBezTo>
                      <a:cubicBezTo>
                        <a:pt x="34" y="6"/>
                        <a:pt x="29" y="7"/>
                        <a:pt x="29" y="5"/>
                      </a:cubicBezTo>
                      <a:cubicBezTo>
                        <a:pt x="29" y="3"/>
                        <a:pt x="26" y="2"/>
                        <a:pt x="23" y="4"/>
                      </a:cubicBezTo>
                      <a:cubicBezTo>
                        <a:pt x="21" y="5"/>
                        <a:pt x="22" y="4"/>
                        <a:pt x="20" y="4"/>
                      </a:cubicBezTo>
                      <a:cubicBezTo>
                        <a:pt x="18" y="4"/>
                        <a:pt x="14" y="4"/>
                        <a:pt x="14" y="2"/>
                      </a:cubicBezTo>
                      <a:cubicBezTo>
                        <a:pt x="14" y="0"/>
                        <a:pt x="13" y="0"/>
                        <a:pt x="11" y="2"/>
                      </a:cubicBezTo>
                      <a:cubicBezTo>
                        <a:pt x="10" y="3"/>
                        <a:pt x="10" y="3"/>
                        <a:pt x="8" y="3"/>
                      </a:cubicBezTo>
                      <a:cubicBezTo>
                        <a:pt x="8" y="6"/>
                        <a:pt x="8" y="8"/>
                        <a:pt x="9" y="9"/>
                      </a:cubicBezTo>
                      <a:cubicBezTo>
                        <a:pt x="10" y="12"/>
                        <a:pt x="7" y="27"/>
                        <a:pt x="3" y="31"/>
                      </a:cubicBezTo>
                      <a:cubicBezTo>
                        <a:pt x="0" y="35"/>
                        <a:pt x="3" y="36"/>
                        <a:pt x="7" y="39"/>
                      </a:cubicBezTo>
                      <a:cubicBezTo>
                        <a:pt x="10" y="42"/>
                        <a:pt x="8" y="52"/>
                        <a:pt x="8" y="55"/>
                      </a:cubicBezTo>
                      <a:cubicBezTo>
                        <a:pt x="8" y="57"/>
                        <a:pt x="11" y="56"/>
                        <a:pt x="15" y="56"/>
                      </a:cubicBezTo>
                      <a:cubicBezTo>
                        <a:pt x="17" y="56"/>
                        <a:pt x="20" y="55"/>
                        <a:pt x="22" y="55"/>
                      </a:cubicBezTo>
                      <a:cubicBezTo>
                        <a:pt x="21" y="54"/>
                        <a:pt x="21" y="53"/>
                        <a:pt x="21" y="52"/>
                      </a:cubicBezTo>
                      <a:cubicBezTo>
                        <a:pt x="21" y="50"/>
                        <a:pt x="21" y="47"/>
                        <a:pt x="24" y="4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1" name="Freeform 348">
                  <a:extLst>
                    <a:ext uri="{FF2B5EF4-FFF2-40B4-BE49-F238E27FC236}">
                      <a16:creationId xmlns:a16="http://schemas.microsoft.com/office/drawing/2014/main" id="{8B7EA651-C53B-0642-8225-5D7D2ACCA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7238" y="2321039"/>
                  <a:ext cx="82550" cy="73025"/>
                </a:xfrm>
                <a:custGeom>
                  <a:avLst/>
                  <a:gdLst>
                    <a:gd name="T0" fmla="*/ 11 w 37"/>
                    <a:gd name="T1" fmla="*/ 26 h 33"/>
                    <a:gd name="T2" fmla="*/ 18 w 37"/>
                    <a:gd name="T3" fmla="*/ 26 h 33"/>
                    <a:gd name="T4" fmla="*/ 24 w 37"/>
                    <a:gd name="T5" fmla="*/ 31 h 33"/>
                    <a:gd name="T6" fmla="*/ 26 w 37"/>
                    <a:gd name="T7" fmla="*/ 33 h 33"/>
                    <a:gd name="T8" fmla="*/ 27 w 37"/>
                    <a:gd name="T9" fmla="*/ 26 h 33"/>
                    <a:gd name="T10" fmla="*/ 28 w 37"/>
                    <a:gd name="T11" fmla="*/ 21 h 33"/>
                    <a:gd name="T12" fmla="*/ 33 w 37"/>
                    <a:gd name="T13" fmla="*/ 19 h 33"/>
                    <a:gd name="T14" fmla="*/ 35 w 37"/>
                    <a:gd name="T15" fmla="*/ 16 h 33"/>
                    <a:gd name="T16" fmla="*/ 32 w 37"/>
                    <a:gd name="T17" fmla="*/ 11 h 33"/>
                    <a:gd name="T18" fmla="*/ 36 w 37"/>
                    <a:gd name="T19" fmla="*/ 7 h 33"/>
                    <a:gd name="T20" fmla="*/ 36 w 37"/>
                    <a:gd name="T21" fmla="*/ 1 h 33"/>
                    <a:gd name="T22" fmla="*/ 34 w 37"/>
                    <a:gd name="T23" fmla="*/ 2 h 33"/>
                    <a:gd name="T24" fmla="*/ 25 w 37"/>
                    <a:gd name="T25" fmla="*/ 2 h 33"/>
                    <a:gd name="T26" fmla="*/ 21 w 37"/>
                    <a:gd name="T27" fmla="*/ 8 h 33"/>
                    <a:gd name="T28" fmla="*/ 17 w 37"/>
                    <a:gd name="T29" fmla="*/ 8 h 33"/>
                    <a:gd name="T30" fmla="*/ 12 w 37"/>
                    <a:gd name="T31" fmla="*/ 11 h 33"/>
                    <a:gd name="T32" fmla="*/ 8 w 37"/>
                    <a:gd name="T33" fmla="*/ 18 h 33"/>
                    <a:gd name="T34" fmla="*/ 1 w 37"/>
                    <a:gd name="T35" fmla="*/ 27 h 33"/>
                    <a:gd name="T36" fmla="*/ 0 w 37"/>
                    <a:gd name="T37" fmla="*/ 27 h 33"/>
                    <a:gd name="T38" fmla="*/ 3 w 37"/>
                    <a:gd name="T39" fmla="*/ 28 h 33"/>
                    <a:gd name="T40" fmla="*/ 11 w 37"/>
                    <a:gd name="T41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33">
                      <a:moveTo>
                        <a:pt x="11" y="26"/>
                      </a:moveTo>
                      <a:cubicBezTo>
                        <a:pt x="13" y="24"/>
                        <a:pt x="16" y="25"/>
                        <a:pt x="18" y="26"/>
                      </a:cubicBezTo>
                      <a:cubicBezTo>
                        <a:pt x="19" y="28"/>
                        <a:pt x="22" y="28"/>
                        <a:pt x="24" y="31"/>
                      </a:cubicBezTo>
                      <a:cubicBezTo>
                        <a:pt x="25" y="32"/>
                        <a:pt x="26" y="32"/>
                        <a:pt x="26" y="33"/>
                      </a:cubicBezTo>
                      <a:cubicBezTo>
                        <a:pt x="26" y="31"/>
                        <a:pt x="26" y="27"/>
                        <a:pt x="27" y="26"/>
                      </a:cubicBezTo>
                      <a:cubicBezTo>
                        <a:pt x="28" y="24"/>
                        <a:pt x="26" y="21"/>
                        <a:pt x="28" y="21"/>
                      </a:cubicBezTo>
                      <a:cubicBezTo>
                        <a:pt x="29" y="21"/>
                        <a:pt x="33" y="21"/>
                        <a:pt x="33" y="19"/>
                      </a:cubicBezTo>
                      <a:cubicBezTo>
                        <a:pt x="33" y="17"/>
                        <a:pt x="34" y="17"/>
                        <a:pt x="35" y="16"/>
                      </a:cubicBezTo>
                      <a:cubicBezTo>
                        <a:pt x="36" y="15"/>
                        <a:pt x="32" y="12"/>
                        <a:pt x="32" y="11"/>
                      </a:cubicBezTo>
                      <a:cubicBezTo>
                        <a:pt x="31" y="10"/>
                        <a:pt x="34" y="10"/>
                        <a:pt x="36" y="7"/>
                      </a:cubicBezTo>
                      <a:cubicBezTo>
                        <a:pt x="37" y="6"/>
                        <a:pt x="37" y="3"/>
                        <a:pt x="36" y="1"/>
                      </a:cubicBezTo>
                      <a:cubicBezTo>
                        <a:pt x="36" y="2"/>
                        <a:pt x="35" y="2"/>
                        <a:pt x="34" y="2"/>
                      </a:cubicBezTo>
                      <a:cubicBezTo>
                        <a:pt x="32" y="0"/>
                        <a:pt x="29" y="1"/>
                        <a:pt x="25" y="2"/>
                      </a:cubicBezTo>
                      <a:cubicBezTo>
                        <a:pt x="21" y="3"/>
                        <a:pt x="19" y="7"/>
                        <a:pt x="21" y="8"/>
                      </a:cubicBezTo>
                      <a:cubicBezTo>
                        <a:pt x="22" y="10"/>
                        <a:pt x="17" y="11"/>
                        <a:pt x="17" y="8"/>
                      </a:cubicBezTo>
                      <a:cubicBezTo>
                        <a:pt x="16" y="6"/>
                        <a:pt x="12" y="8"/>
                        <a:pt x="12" y="11"/>
                      </a:cubicBezTo>
                      <a:cubicBezTo>
                        <a:pt x="13" y="13"/>
                        <a:pt x="8" y="15"/>
                        <a:pt x="8" y="18"/>
                      </a:cubicBezTo>
                      <a:cubicBezTo>
                        <a:pt x="8" y="22"/>
                        <a:pt x="4" y="25"/>
                        <a:pt x="1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2" y="28"/>
                        <a:pt x="3" y="28"/>
                      </a:cubicBezTo>
                      <a:cubicBezTo>
                        <a:pt x="5" y="28"/>
                        <a:pt x="10" y="27"/>
                        <a:pt x="11" y="2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2" name="Freeform 349">
                  <a:extLst>
                    <a:ext uri="{FF2B5EF4-FFF2-40B4-BE49-F238E27FC236}">
                      <a16:creationId xmlns:a16="http://schemas.microsoft.com/office/drawing/2014/main" id="{5C75675B-EEB8-D944-8C86-9CA0BA2F86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2373426"/>
                  <a:ext cx="79375" cy="58738"/>
                </a:xfrm>
                <a:custGeom>
                  <a:avLst/>
                  <a:gdLst>
                    <a:gd name="T0" fmla="*/ 2 w 36"/>
                    <a:gd name="T1" fmla="*/ 7 h 26"/>
                    <a:gd name="T2" fmla="*/ 5 w 36"/>
                    <a:gd name="T3" fmla="*/ 11 h 26"/>
                    <a:gd name="T4" fmla="*/ 9 w 36"/>
                    <a:gd name="T5" fmla="*/ 13 h 26"/>
                    <a:gd name="T6" fmla="*/ 15 w 36"/>
                    <a:gd name="T7" fmla="*/ 17 h 26"/>
                    <a:gd name="T8" fmla="*/ 18 w 36"/>
                    <a:gd name="T9" fmla="*/ 20 h 26"/>
                    <a:gd name="T10" fmla="*/ 22 w 36"/>
                    <a:gd name="T11" fmla="*/ 18 h 26"/>
                    <a:gd name="T12" fmla="*/ 24 w 36"/>
                    <a:gd name="T13" fmla="*/ 22 h 26"/>
                    <a:gd name="T14" fmla="*/ 29 w 36"/>
                    <a:gd name="T15" fmla="*/ 25 h 26"/>
                    <a:gd name="T16" fmla="*/ 31 w 36"/>
                    <a:gd name="T17" fmla="*/ 25 h 26"/>
                    <a:gd name="T18" fmla="*/ 34 w 36"/>
                    <a:gd name="T19" fmla="*/ 17 h 26"/>
                    <a:gd name="T20" fmla="*/ 36 w 36"/>
                    <a:gd name="T21" fmla="*/ 15 h 26"/>
                    <a:gd name="T22" fmla="*/ 33 w 36"/>
                    <a:gd name="T23" fmla="*/ 9 h 26"/>
                    <a:gd name="T24" fmla="*/ 33 w 36"/>
                    <a:gd name="T25" fmla="*/ 9 h 26"/>
                    <a:gd name="T26" fmla="*/ 31 w 36"/>
                    <a:gd name="T27" fmla="*/ 7 h 26"/>
                    <a:gd name="T28" fmla="*/ 25 w 36"/>
                    <a:gd name="T29" fmla="*/ 2 h 26"/>
                    <a:gd name="T30" fmla="*/ 18 w 36"/>
                    <a:gd name="T31" fmla="*/ 2 h 26"/>
                    <a:gd name="T32" fmla="*/ 10 w 36"/>
                    <a:gd name="T33" fmla="*/ 4 h 26"/>
                    <a:gd name="T34" fmla="*/ 7 w 36"/>
                    <a:gd name="T35" fmla="*/ 3 h 26"/>
                    <a:gd name="T36" fmla="*/ 0 w 36"/>
                    <a:gd name="T37" fmla="*/ 6 h 26"/>
                    <a:gd name="T38" fmla="*/ 2 w 36"/>
                    <a:gd name="T3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" h="26">
                      <a:moveTo>
                        <a:pt x="2" y="7"/>
                      </a:moveTo>
                      <a:cubicBezTo>
                        <a:pt x="2" y="9"/>
                        <a:pt x="4" y="12"/>
                        <a:pt x="5" y="11"/>
                      </a:cubicBezTo>
                      <a:cubicBezTo>
                        <a:pt x="6" y="9"/>
                        <a:pt x="8" y="12"/>
                        <a:pt x="9" y="13"/>
                      </a:cubicBezTo>
                      <a:cubicBezTo>
                        <a:pt x="11" y="14"/>
                        <a:pt x="15" y="16"/>
                        <a:pt x="15" y="17"/>
                      </a:cubicBezTo>
                      <a:cubicBezTo>
                        <a:pt x="15" y="18"/>
                        <a:pt x="16" y="21"/>
                        <a:pt x="18" y="20"/>
                      </a:cubicBezTo>
                      <a:cubicBezTo>
                        <a:pt x="20" y="19"/>
                        <a:pt x="22" y="16"/>
                        <a:pt x="22" y="18"/>
                      </a:cubicBezTo>
                      <a:cubicBezTo>
                        <a:pt x="22" y="20"/>
                        <a:pt x="22" y="23"/>
                        <a:pt x="24" y="22"/>
                      </a:cubicBezTo>
                      <a:cubicBezTo>
                        <a:pt x="26" y="22"/>
                        <a:pt x="27" y="26"/>
                        <a:pt x="29" y="25"/>
                      </a:cubicBezTo>
                      <a:cubicBezTo>
                        <a:pt x="29" y="25"/>
                        <a:pt x="30" y="25"/>
                        <a:pt x="31" y="25"/>
                      </a:cubicBezTo>
                      <a:cubicBezTo>
                        <a:pt x="30" y="20"/>
                        <a:pt x="32" y="18"/>
                        <a:pt x="34" y="17"/>
                      </a:cubicBezTo>
                      <a:cubicBezTo>
                        <a:pt x="34" y="17"/>
                        <a:pt x="35" y="16"/>
                        <a:pt x="36" y="15"/>
                      </a:cubicBezTo>
                      <a:cubicBezTo>
                        <a:pt x="36" y="13"/>
                        <a:pt x="33" y="11"/>
                        <a:pt x="33" y="9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3" y="8"/>
                        <a:pt x="32" y="8"/>
                        <a:pt x="31" y="7"/>
                      </a:cubicBezTo>
                      <a:cubicBezTo>
                        <a:pt x="29" y="4"/>
                        <a:pt x="26" y="4"/>
                        <a:pt x="25" y="2"/>
                      </a:cubicBezTo>
                      <a:cubicBezTo>
                        <a:pt x="23" y="1"/>
                        <a:pt x="20" y="0"/>
                        <a:pt x="18" y="2"/>
                      </a:cubicBezTo>
                      <a:cubicBezTo>
                        <a:pt x="17" y="3"/>
                        <a:pt x="12" y="4"/>
                        <a:pt x="10" y="4"/>
                      </a:cubicBezTo>
                      <a:cubicBezTo>
                        <a:pt x="9" y="4"/>
                        <a:pt x="8" y="4"/>
                        <a:pt x="7" y="3"/>
                      </a:cubicBezTo>
                      <a:cubicBezTo>
                        <a:pt x="5" y="4"/>
                        <a:pt x="2" y="6"/>
                        <a:pt x="0" y="6"/>
                      </a:cubicBezTo>
                      <a:cubicBezTo>
                        <a:pt x="1" y="7"/>
                        <a:pt x="1" y="6"/>
                        <a:pt x="2" y="7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3" name="Freeform 351">
                  <a:extLst>
                    <a:ext uri="{FF2B5EF4-FFF2-40B4-BE49-F238E27FC236}">
                      <a16:creationId xmlns:a16="http://schemas.microsoft.com/office/drawing/2014/main" id="{F632B43E-3095-2C41-8ED9-A9D4D9AF6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3475" y="2565514"/>
                  <a:ext cx="127000" cy="69850"/>
                </a:xfrm>
                <a:custGeom>
                  <a:avLst/>
                  <a:gdLst>
                    <a:gd name="T0" fmla="*/ 45 w 57"/>
                    <a:gd name="T1" fmla="*/ 1 h 32"/>
                    <a:gd name="T2" fmla="*/ 34 w 57"/>
                    <a:gd name="T3" fmla="*/ 3 h 32"/>
                    <a:gd name="T4" fmla="*/ 27 w 57"/>
                    <a:gd name="T5" fmla="*/ 5 h 32"/>
                    <a:gd name="T6" fmla="*/ 18 w 57"/>
                    <a:gd name="T7" fmla="*/ 5 h 32"/>
                    <a:gd name="T8" fmla="*/ 8 w 57"/>
                    <a:gd name="T9" fmla="*/ 4 h 32"/>
                    <a:gd name="T10" fmla="*/ 3 w 57"/>
                    <a:gd name="T11" fmla="*/ 0 h 32"/>
                    <a:gd name="T12" fmla="*/ 2 w 57"/>
                    <a:gd name="T13" fmla="*/ 1 h 32"/>
                    <a:gd name="T14" fmla="*/ 2 w 57"/>
                    <a:gd name="T15" fmla="*/ 8 h 32"/>
                    <a:gd name="T16" fmla="*/ 5 w 57"/>
                    <a:gd name="T17" fmla="*/ 14 h 32"/>
                    <a:gd name="T18" fmla="*/ 2 w 57"/>
                    <a:gd name="T19" fmla="*/ 17 h 32"/>
                    <a:gd name="T20" fmla="*/ 2 w 57"/>
                    <a:gd name="T21" fmla="*/ 22 h 32"/>
                    <a:gd name="T22" fmla="*/ 7 w 57"/>
                    <a:gd name="T23" fmla="*/ 27 h 32"/>
                    <a:gd name="T24" fmla="*/ 9 w 57"/>
                    <a:gd name="T25" fmla="*/ 30 h 32"/>
                    <a:gd name="T26" fmla="*/ 21 w 57"/>
                    <a:gd name="T27" fmla="*/ 30 h 32"/>
                    <a:gd name="T28" fmla="*/ 31 w 57"/>
                    <a:gd name="T29" fmla="*/ 32 h 32"/>
                    <a:gd name="T30" fmla="*/ 34 w 57"/>
                    <a:gd name="T31" fmla="*/ 30 h 32"/>
                    <a:gd name="T32" fmla="*/ 38 w 57"/>
                    <a:gd name="T33" fmla="*/ 28 h 32"/>
                    <a:gd name="T34" fmla="*/ 38 w 57"/>
                    <a:gd name="T35" fmla="*/ 25 h 32"/>
                    <a:gd name="T36" fmla="*/ 48 w 57"/>
                    <a:gd name="T37" fmla="*/ 25 h 32"/>
                    <a:gd name="T38" fmla="*/ 51 w 57"/>
                    <a:gd name="T39" fmla="*/ 24 h 32"/>
                    <a:gd name="T40" fmla="*/ 50 w 57"/>
                    <a:gd name="T41" fmla="*/ 22 h 32"/>
                    <a:gd name="T42" fmla="*/ 48 w 57"/>
                    <a:gd name="T43" fmla="*/ 15 h 32"/>
                    <a:gd name="T44" fmla="*/ 56 w 57"/>
                    <a:gd name="T45" fmla="*/ 8 h 32"/>
                    <a:gd name="T46" fmla="*/ 57 w 57"/>
                    <a:gd name="T47" fmla="*/ 6 h 32"/>
                    <a:gd name="T48" fmla="*/ 52 w 57"/>
                    <a:gd name="T49" fmla="*/ 3 h 32"/>
                    <a:gd name="T50" fmla="*/ 45 w 57"/>
                    <a:gd name="T51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7" h="32">
                      <a:moveTo>
                        <a:pt x="45" y="1"/>
                      </a:moveTo>
                      <a:cubicBezTo>
                        <a:pt x="42" y="0"/>
                        <a:pt x="36" y="1"/>
                        <a:pt x="34" y="3"/>
                      </a:cubicBezTo>
                      <a:cubicBezTo>
                        <a:pt x="32" y="5"/>
                        <a:pt x="30" y="6"/>
                        <a:pt x="27" y="5"/>
                      </a:cubicBezTo>
                      <a:cubicBezTo>
                        <a:pt x="25" y="5"/>
                        <a:pt x="19" y="5"/>
                        <a:pt x="18" y="5"/>
                      </a:cubicBezTo>
                      <a:cubicBezTo>
                        <a:pt x="16" y="5"/>
                        <a:pt x="9" y="4"/>
                        <a:pt x="8" y="4"/>
                      </a:cubicBezTo>
                      <a:cubicBezTo>
                        <a:pt x="7" y="4"/>
                        <a:pt x="5" y="1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3"/>
                        <a:pt x="0" y="6"/>
                        <a:pt x="2" y="8"/>
                      </a:cubicBezTo>
                      <a:cubicBezTo>
                        <a:pt x="4" y="9"/>
                        <a:pt x="7" y="14"/>
                        <a:pt x="5" y="14"/>
                      </a:cubicBezTo>
                      <a:cubicBezTo>
                        <a:pt x="3" y="14"/>
                        <a:pt x="2" y="16"/>
                        <a:pt x="2" y="17"/>
                      </a:cubicBezTo>
                      <a:cubicBezTo>
                        <a:pt x="2" y="18"/>
                        <a:pt x="1" y="21"/>
                        <a:pt x="2" y="22"/>
                      </a:cubicBezTo>
                      <a:cubicBezTo>
                        <a:pt x="2" y="22"/>
                        <a:pt x="7" y="26"/>
                        <a:pt x="7" y="27"/>
                      </a:cubicBezTo>
                      <a:cubicBezTo>
                        <a:pt x="7" y="29"/>
                        <a:pt x="9" y="29"/>
                        <a:pt x="9" y="30"/>
                      </a:cubicBezTo>
                      <a:cubicBezTo>
                        <a:pt x="12" y="30"/>
                        <a:pt x="19" y="29"/>
                        <a:pt x="21" y="30"/>
                      </a:cubicBezTo>
                      <a:cubicBezTo>
                        <a:pt x="23" y="31"/>
                        <a:pt x="31" y="32"/>
                        <a:pt x="31" y="32"/>
                      </a:cubicBezTo>
                      <a:cubicBezTo>
                        <a:pt x="33" y="32"/>
                        <a:pt x="35" y="31"/>
                        <a:pt x="34" y="30"/>
                      </a:cubicBezTo>
                      <a:cubicBezTo>
                        <a:pt x="34" y="29"/>
                        <a:pt x="36" y="28"/>
                        <a:pt x="38" y="28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9" y="25"/>
                        <a:pt x="45" y="24"/>
                        <a:pt x="48" y="25"/>
                      </a:cubicBezTo>
                      <a:cubicBezTo>
                        <a:pt x="49" y="26"/>
                        <a:pt x="50" y="25"/>
                        <a:pt x="51" y="24"/>
                      </a:cubicBezTo>
                      <a:cubicBezTo>
                        <a:pt x="51" y="23"/>
                        <a:pt x="51" y="22"/>
                        <a:pt x="50" y="22"/>
                      </a:cubicBezTo>
                      <a:cubicBezTo>
                        <a:pt x="49" y="22"/>
                        <a:pt x="46" y="16"/>
                        <a:pt x="48" y="15"/>
                      </a:cubicBezTo>
                      <a:cubicBezTo>
                        <a:pt x="50" y="15"/>
                        <a:pt x="53" y="8"/>
                        <a:pt x="56" y="8"/>
                      </a:cubicBezTo>
                      <a:cubicBezTo>
                        <a:pt x="57" y="7"/>
                        <a:pt x="57" y="6"/>
                        <a:pt x="57" y="6"/>
                      </a:cubicBezTo>
                      <a:cubicBezTo>
                        <a:pt x="55" y="5"/>
                        <a:pt x="52" y="4"/>
                        <a:pt x="52" y="3"/>
                      </a:cubicBezTo>
                      <a:cubicBezTo>
                        <a:pt x="51" y="2"/>
                        <a:pt x="47" y="1"/>
                        <a:pt x="45" y="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4" name="Freeform 352">
                  <a:extLst>
                    <a:ext uri="{FF2B5EF4-FFF2-40B4-BE49-F238E27FC236}">
                      <a16:creationId xmlns:a16="http://schemas.microsoft.com/office/drawing/2014/main" id="{4B03B1D8-8683-794D-89ED-CE439D994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7563" y="2476614"/>
                  <a:ext cx="90488" cy="50800"/>
                </a:xfrm>
                <a:custGeom>
                  <a:avLst/>
                  <a:gdLst>
                    <a:gd name="T0" fmla="*/ 37 w 41"/>
                    <a:gd name="T1" fmla="*/ 9 h 23"/>
                    <a:gd name="T2" fmla="*/ 32 w 41"/>
                    <a:gd name="T3" fmla="*/ 7 h 23"/>
                    <a:gd name="T4" fmla="*/ 32 w 41"/>
                    <a:gd name="T5" fmla="*/ 3 h 23"/>
                    <a:gd name="T6" fmla="*/ 27 w 41"/>
                    <a:gd name="T7" fmla="*/ 1 h 23"/>
                    <a:gd name="T8" fmla="*/ 21 w 41"/>
                    <a:gd name="T9" fmla="*/ 1 h 23"/>
                    <a:gd name="T10" fmla="*/ 13 w 41"/>
                    <a:gd name="T11" fmla="*/ 1 h 23"/>
                    <a:gd name="T12" fmla="*/ 12 w 41"/>
                    <a:gd name="T13" fmla="*/ 3 h 23"/>
                    <a:gd name="T14" fmla="*/ 7 w 41"/>
                    <a:gd name="T15" fmla="*/ 7 h 23"/>
                    <a:gd name="T16" fmla="*/ 1 w 41"/>
                    <a:gd name="T17" fmla="*/ 14 h 23"/>
                    <a:gd name="T18" fmla="*/ 2 w 41"/>
                    <a:gd name="T19" fmla="*/ 17 h 23"/>
                    <a:gd name="T20" fmla="*/ 6 w 41"/>
                    <a:gd name="T21" fmla="*/ 17 h 23"/>
                    <a:gd name="T22" fmla="*/ 8 w 41"/>
                    <a:gd name="T23" fmla="*/ 22 h 23"/>
                    <a:gd name="T24" fmla="*/ 8 w 41"/>
                    <a:gd name="T25" fmla="*/ 22 h 23"/>
                    <a:gd name="T26" fmla="*/ 16 w 41"/>
                    <a:gd name="T27" fmla="*/ 21 h 23"/>
                    <a:gd name="T28" fmla="*/ 20 w 41"/>
                    <a:gd name="T29" fmla="*/ 15 h 23"/>
                    <a:gd name="T30" fmla="*/ 25 w 41"/>
                    <a:gd name="T31" fmla="*/ 21 h 23"/>
                    <a:gd name="T32" fmla="*/ 28 w 41"/>
                    <a:gd name="T33" fmla="*/ 18 h 23"/>
                    <a:gd name="T34" fmla="*/ 31 w 41"/>
                    <a:gd name="T35" fmla="*/ 16 h 23"/>
                    <a:gd name="T36" fmla="*/ 35 w 41"/>
                    <a:gd name="T37" fmla="*/ 15 h 23"/>
                    <a:gd name="T38" fmla="*/ 38 w 41"/>
                    <a:gd name="T39" fmla="*/ 14 h 23"/>
                    <a:gd name="T40" fmla="*/ 39 w 41"/>
                    <a:gd name="T41" fmla="*/ 12 h 23"/>
                    <a:gd name="T42" fmla="*/ 41 w 41"/>
                    <a:gd name="T43" fmla="*/ 10 h 23"/>
                    <a:gd name="T44" fmla="*/ 37 w 41"/>
                    <a:gd name="T4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1" h="23">
                      <a:moveTo>
                        <a:pt x="37" y="9"/>
                      </a:moveTo>
                      <a:cubicBezTo>
                        <a:pt x="35" y="10"/>
                        <a:pt x="32" y="8"/>
                        <a:pt x="32" y="7"/>
                      </a:cubicBezTo>
                      <a:cubicBezTo>
                        <a:pt x="32" y="6"/>
                        <a:pt x="32" y="4"/>
                        <a:pt x="32" y="3"/>
                      </a:cubicBezTo>
                      <a:cubicBezTo>
                        <a:pt x="30" y="2"/>
                        <a:pt x="28" y="1"/>
                        <a:pt x="27" y="1"/>
                      </a:cubicBezTo>
                      <a:cubicBezTo>
                        <a:pt x="24" y="0"/>
                        <a:pt x="23" y="0"/>
                        <a:pt x="21" y="1"/>
                      </a:cubicBezTo>
                      <a:cubicBezTo>
                        <a:pt x="19" y="2"/>
                        <a:pt x="15" y="2"/>
                        <a:pt x="13" y="1"/>
                      </a:cubicBezTo>
                      <a:cubicBezTo>
                        <a:pt x="13" y="2"/>
                        <a:pt x="12" y="3"/>
                        <a:pt x="12" y="3"/>
                      </a:cubicBezTo>
                      <a:cubicBezTo>
                        <a:pt x="10" y="3"/>
                        <a:pt x="7" y="5"/>
                        <a:pt x="7" y="7"/>
                      </a:cubicBezTo>
                      <a:cubicBezTo>
                        <a:pt x="6" y="9"/>
                        <a:pt x="2" y="10"/>
                        <a:pt x="1" y="14"/>
                      </a:cubicBezTo>
                      <a:cubicBezTo>
                        <a:pt x="0" y="17"/>
                        <a:pt x="0" y="19"/>
                        <a:pt x="2" y="17"/>
                      </a:cubicBezTo>
                      <a:cubicBezTo>
                        <a:pt x="4" y="15"/>
                        <a:pt x="6" y="15"/>
                        <a:pt x="6" y="17"/>
                      </a:cubicBezTo>
                      <a:cubicBezTo>
                        <a:pt x="6" y="19"/>
                        <a:pt x="9" y="19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1" y="22"/>
                        <a:pt x="14" y="21"/>
                        <a:pt x="16" y="21"/>
                      </a:cubicBezTo>
                      <a:cubicBezTo>
                        <a:pt x="18" y="21"/>
                        <a:pt x="19" y="15"/>
                        <a:pt x="20" y="15"/>
                      </a:cubicBezTo>
                      <a:cubicBezTo>
                        <a:pt x="21" y="14"/>
                        <a:pt x="23" y="19"/>
                        <a:pt x="25" y="21"/>
                      </a:cubicBezTo>
                      <a:cubicBezTo>
                        <a:pt x="28" y="23"/>
                        <a:pt x="28" y="19"/>
                        <a:pt x="28" y="18"/>
                      </a:cubicBezTo>
                      <a:cubicBezTo>
                        <a:pt x="28" y="16"/>
                        <a:pt x="30" y="16"/>
                        <a:pt x="31" y="16"/>
                      </a:cubicBezTo>
                      <a:cubicBezTo>
                        <a:pt x="32" y="16"/>
                        <a:pt x="35" y="17"/>
                        <a:pt x="35" y="15"/>
                      </a:cubicBezTo>
                      <a:cubicBezTo>
                        <a:pt x="35" y="13"/>
                        <a:pt x="37" y="14"/>
                        <a:pt x="38" y="14"/>
                      </a:cubicBezTo>
                      <a:cubicBezTo>
                        <a:pt x="39" y="14"/>
                        <a:pt x="39" y="12"/>
                        <a:pt x="39" y="12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0" y="9"/>
                        <a:pt x="38" y="9"/>
                        <a:pt x="37" y="9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5" name="Freeform 357">
                  <a:extLst>
                    <a:ext uri="{FF2B5EF4-FFF2-40B4-BE49-F238E27FC236}">
                      <a16:creationId xmlns:a16="http://schemas.microsoft.com/office/drawing/2014/main" id="{AAB2F5A1-9DA8-644D-B561-D79BC77BB8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81650" y="2578214"/>
                  <a:ext cx="260350" cy="184150"/>
                </a:xfrm>
                <a:custGeom>
                  <a:avLst/>
                  <a:gdLst>
                    <a:gd name="T0" fmla="*/ 116 w 118"/>
                    <a:gd name="T1" fmla="*/ 15 h 83"/>
                    <a:gd name="T2" fmla="*/ 107 w 118"/>
                    <a:gd name="T3" fmla="*/ 14 h 83"/>
                    <a:gd name="T4" fmla="*/ 96 w 118"/>
                    <a:gd name="T5" fmla="*/ 12 h 83"/>
                    <a:gd name="T6" fmla="*/ 92 w 118"/>
                    <a:gd name="T7" fmla="*/ 11 h 83"/>
                    <a:gd name="T8" fmla="*/ 84 w 118"/>
                    <a:gd name="T9" fmla="*/ 11 h 83"/>
                    <a:gd name="T10" fmla="*/ 76 w 118"/>
                    <a:gd name="T11" fmla="*/ 7 h 83"/>
                    <a:gd name="T12" fmla="*/ 70 w 118"/>
                    <a:gd name="T13" fmla="*/ 5 h 83"/>
                    <a:gd name="T14" fmla="*/ 55 w 118"/>
                    <a:gd name="T15" fmla="*/ 3 h 83"/>
                    <a:gd name="T16" fmla="*/ 24 w 118"/>
                    <a:gd name="T17" fmla="*/ 3 h 83"/>
                    <a:gd name="T18" fmla="*/ 13 w 118"/>
                    <a:gd name="T19" fmla="*/ 0 h 83"/>
                    <a:gd name="T20" fmla="*/ 6 w 118"/>
                    <a:gd name="T21" fmla="*/ 4 h 83"/>
                    <a:gd name="T22" fmla="*/ 4 w 118"/>
                    <a:gd name="T23" fmla="*/ 11 h 83"/>
                    <a:gd name="T24" fmla="*/ 5 w 118"/>
                    <a:gd name="T25" fmla="*/ 20 h 83"/>
                    <a:gd name="T26" fmla="*/ 8 w 118"/>
                    <a:gd name="T27" fmla="*/ 19 h 83"/>
                    <a:gd name="T28" fmla="*/ 11 w 118"/>
                    <a:gd name="T29" fmla="*/ 19 h 83"/>
                    <a:gd name="T30" fmla="*/ 17 w 118"/>
                    <a:gd name="T31" fmla="*/ 21 h 83"/>
                    <a:gd name="T32" fmla="*/ 20 w 118"/>
                    <a:gd name="T33" fmla="*/ 21 h 83"/>
                    <a:gd name="T34" fmla="*/ 26 w 118"/>
                    <a:gd name="T35" fmla="*/ 22 h 83"/>
                    <a:gd name="T36" fmla="*/ 28 w 118"/>
                    <a:gd name="T37" fmla="*/ 25 h 83"/>
                    <a:gd name="T38" fmla="*/ 22 w 118"/>
                    <a:gd name="T39" fmla="*/ 30 h 83"/>
                    <a:gd name="T40" fmla="*/ 23 w 118"/>
                    <a:gd name="T41" fmla="*/ 39 h 83"/>
                    <a:gd name="T42" fmla="*/ 21 w 118"/>
                    <a:gd name="T43" fmla="*/ 45 h 83"/>
                    <a:gd name="T44" fmla="*/ 19 w 118"/>
                    <a:gd name="T45" fmla="*/ 49 h 83"/>
                    <a:gd name="T46" fmla="*/ 22 w 118"/>
                    <a:gd name="T47" fmla="*/ 54 h 83"/>
                    <a:gd name="T48" fmla="*/ 19 w 118"/>
                    <a:gd name="T49" fmla="*/ 59 h 83"/>
                    <a:gd name="T50" fmla="*/ 21 w 118"/>
                    <a:gd name="T51" fmla="*/ 63 h 83"/>
                    <a:gd name="T52" fmla="*/ 18 w 118"/>
                    <a:gd name="T53" fmla="*/ 69 h 83"/>
                    <a:gd name="T54" fmla="*/ 19 w 118"/>
                    <a:gd name="T55" fmla="*/ 72 h 83"/>
                    <a:gd name="T56" fmla="*/ 24 w 118"/>
                    <a:gd name="T57" fmla="*/ 72 h 83"/>
                    <a:gd name="T58" fmla="*/ 35 w 118"/>
                    <a:gd name="T59" fmla="*/ 83 h 83"/>
                    <a:gd name="T60" fmla="*/ 37 w 118"/>
                    <a:gd name="T61" fmla="*/ 80 h 83"/>
                    <a:gd name="T62" fmla="*/ 42 w 118"/>
                    <a:gd name="T63" fmla="*/ 80 h 83"/>
                    <a:gd name="T64" fmla="*/ 51 w 118"/>
                    <a:gd name="T65" fmla="*/ 76 h 83"/>
                    <a:gd name="T66" fmla="*/ 62 w 118"/>
                    <a:gd name="T67" fmla="*/ 76 h 83"/>
                    <a:gd name="T68" fmla="*/ 69 w 118"/>
                    <a:gd name="T69" fmla="*/ 73 h 83"/>
                    <a:gd name="T70" fmla="*/ 76 w 118"/>
                    <a:gd name="T71" fmla="*/ 68 h 83"/>
                    <a:gd name="T72" fmla="*/ 80 w 118"/>
                    <a:gd name="T73" fmla="*/ 61 h 83"/>
                    <a:gd name="T74" fmla="*/ 86 w 118"/>
                    <a:gd name="T75" fmla="*/ 54 h 83"/>
                    <a:gd name="T76" fmla="*/ 86 w 118"/>
                    <a:gd name="T77" fmla="*/ 41 h 83"/>
                    <a:gd name="T78" fmla="*/ 94 w 118"/>
                    <a:gd name="T79" fmla="*/ 32 h 83"/>
                    <a:gd name="T80" fmla="*/ 102 w 118"/>
                    <a:gd name="T81" fmla="*/ 28 h 83"/>
                    <a:gd name="T82" fmla="*/ 112 w 118"/>
                    <a:gd name="T83" fmla="*/ 22 h 83"/>
                    <a:gd name="T84" fmla="*/ 116 w 118"/>
                    <a:gd name="T85" fmla="*/ 15 h 83"/>
                    <a:gd name="T86" fmla="*/ 117 w 118"/>
                    <a:gd name="T87" fmla="*/ 44 h 83"/>
                    <a:gd name="T88" fmla="*/ 109 w 118"/>
                    <a:gd name="T89" fmla="*/ 47 h 83"/>
                    <a:gd name="T90" fmla="*/ 117 w 118"/>
                    <a:gd name="T91" fmla="*/ 4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83">
                      <a:moveTo>
                        <a:pt x="116" y="15"/>
                      </a:moveTo>
                      <a:cubicBezTo>
                        <a:pt x="113" y="15"/>
                        <a:pt x="109" y="15"/>
                        <a:pt x="107" y="14"/>
                      </a:cubicBezTo>
                      <a:cubicBezTo>
                        <a:pt x="104" y="14"/>
                        <a:pt x="98" y="13"/>
                        <a:pt x="96" y="12"/>
                      </a:cubicBezTo>
                      <a:cubicBezTo>
                        <a:pt x="94" y="10"/>
                        <a:pt x="92" y="9"/>
                        <a:pt x="92" y="11"/>
                      </a:cubicBezTo>
                      <a:cubicBezTo>
                        <a:pt x="92" y="13"/>
                        <a:pt x="87" y="13"/>
                        <a:pt x="84" y="11"/>
                      </a:cubicBezTo>
                      <a:cubicBezTo>
                        <a:pt x="82" y="10"/>
                        <a:pt x="78" y="8"/>
                        <a:pt x="76" y="7"/>
                      </a:cubicBezTo>
                      <a:cubicBezTo>
                        <a:pt x="75" y="6"/>
                        <a:pt x="72" y="6"/>
                        <a:pt x="70" y="5"/>
                      </a:cubicBezTo>
                      <a:cubicBezTo>
                        <a:pt x="68" y="5"/>
                        <a:pt x="60" y="2"/>
                        <a:pt x="55" y="3"/>
                      </a:cubicBezTo>
                      <a:cubicBezTo>
                        <a:pt x="49" y="4"/>
                        <a:pt x="31" y="2"/>
                        <a:pt x="24" y="3"/>
                      </a:cubicBezTo>
                      <a:cubicBezTo>
                        <a:pt x="18" y="3"/>
                        <a:pt x="17" y="0"/>
                        <a:pt x="13" y="0"/>
                      </a:cubicBezTo>
                      <a:cubicBezTo>
                        <a:pt x="10" y="0"/>
                        <a:pt x="11" y="4"/>
                        <a:pt x="6" y="4"/>
                      </a:cubicBezTo>
                      <a:cubicBezTo>
                        <a:pt x="0" y="5"/>
                        <a:pt x="0" y="8"/>
                        <a:pt x="4" y="11"/>
                      </a:cubicBezTo>
                      <a:cubicBezTo>
                        <a:pt x="6" y="13"/>
                        <a:pt x="6" y="17"/>
                        <a:pt x="5" y="20"/>
                      </a:cubicBezTo>
                      <a:cubicBezTo>
                        <a:pt x="7" y="20"/>
                        <a:pt x="7" y="20"/>
                        <a:pt x="8" y="19"/>
                      </a:cubicBezTo>
                      <a:cubicBezTo>
                        <a:pt x="10" y="17"/>
                        <a:pt x="11" y="17"/>
                        <a:pt x="11" y="19"/>
                      </a:cubicBezTo>
                      <a:cubicBezTo>
                        <a:pt x="11" y="21"/>
                        <a:pt x="15" y="21"/>
                        <a:pt x="17" y="21"/>
                      </a:cubicBezTo>
                      <a:cubicBezTo>
                        <a:pt x="19" y="21"/>
                        <a:pt x="18" y="22"/>
                        <a:pt x="20" y="21"/>
                      </a:cubicBezTo>
                      <a:cubicBezTo>
                        <a:pt x="23" y="19"/>
                        <a:pt x="26" y="20"/>
                        <a:pt x="26" y="22"/>
                      </a:cubicBezTo>
                      <a:cubicBezTo>
                        <a:pt x="26" y="24"/>
                        <a:pt x="31" y="23"/>
                        <a:pt x="28" y="25"/>
                      </a:cubicBezTo>
                      <a:cubicBezTo>
                        <a:pt x="26" y="28"/>
                        <a:pt x="22" y="29"/>
                        <a:pt x="22" y="30"/>
                      </a:cubicBezTo>
                      <a:cubicBezTo>
                        <a:pt x="22" y="32"/>
                        <a:pt x="25" y="37"/>
                        <a:pt x="23" y="39"/>
                      </a:cubicBezTo>
                      <a:cubicBezTo>
                        <a:pt x="21" y="41"/>
                        <a:pt x="24" y="45"/>
                        <a:pt x="21" y="45"/>
                      </a:cubicBezTo>
                      <a:cubicBezTo>
                        <a:pt x="19" y="45"/>
                        <a:pt x="16" y="46"/>
                        <a:pt x="19" y="49"/>
                      </a:cubicBezTo>
                      <a:cubicBezTo>
                        <a:pt x="22" y="52"/>
                        <a:pt x="24" y="54"/>
                        <a:pt x="22" y="54"/>
                      </a:cubicBezTo>
                      <a:cubicBezTo>
                        <a:pt x="20" y="54"/>
                        <a:pt x="18" y="58"/>
                        <a:pt x="19" y="59"/>
                      </a:cubicBezTo>
                      <a:cubicBezTo>
                        <a:pt x="20" y="60"/>
                        <a:pt x="25" y="63"/>
                        <a:pt x="21" y="63"/>
                      </a:cubicBezTo>
                      <a:cubicBezTo>
                        <a:pt x="18" y="64"/>
                        <a:pt x="18" y="67"/>
                        <a:pt x="18" y="69"/>
                      </a:cubicBezTo>
                      <a:cubicBezTo>
                        <a:pt x="18" y="70"/>
                        <a:pt x="18" y="71"/>
                        <a:pt x="19" y="72"/>
                      </a:cubicBezTo>
                      <a:cubicBezTo>
                        <a:pt x="21" y="72"/>
                        <a:pt x="22" y="72"/>
                        <a:pt x="24" y="72"/>
                      </a:cubicBezTo>
                      <a:cubicBezTo>
                        <a:pt x="28" y="74"/>
                        <a:pt x="30" y="83"/>
                        <a:pt x="35" y="83"/>
                      </a:cubicBezTo>
                      <a:cubicBezTo>
                        <a:pt x="37" y="83"/>
                        <a:pt x="36" y="81"/>
                        <a:pt x="37" y="80"/>
                      </a:cubicBezTo>
                      <a:cubicBezTo>
                        <a:pt x="38" y="79"/>
                        <a:pt x="40" y="80"/>
                        <a:pt x="42" y="80"/>
                      </a:cubicBezTo>
                      <a:cubicBezTo>
                        <a:pt x="45" y="80"/>
                        <a:pt x="46" y="76"/>
                        <a:pt x="51" y="76"/>
                      </a:cubicBezTo>
                      <a:cubicBezTo>
                        <a:pt x="56" y="76"/>
                        <a:pt x="59" y="76"/>
                        <a:pt x="62" y="76"/>
                      </a:cubicBezTo>
                      <a:cubicBezTo>
                        <a:pt x="66" y="76"/>
                        <a:pt x="68" y="75"/>
                        <a:pt x="69" y="73"/>
                      </a:cubicBezTo>
                      <a:cubicBezTo>
                        <a:pt x="70" y="70"/>
                        <a:pt x="73" y="68"/>
                        <a:pt x="76" y="68"/>
                      </a:cubicBezTo>
                      <a:cubicBezTo>
                        <a:pt x="80" y="67"/>
                        <a:pt x="79" y="63"/>
                        <a:pt x="80" y="61"/>
                      </a:cubicBezTo>
                      <a:cubicBezTo>
                        <a:pt x="80" y="59"/>
                        <a:pt x="86" y="56"/>
                        <a:pt x="86" y="54"/>
                      </a:cubicBezTo>
                      <a:cubicBezTo>
                        <a:pt x="87" y="53"/>
                        <a:pt x="83" y="46"/>
                        <a:pt x="86" y="41"/>
                      </a:cubicBezTo>
                      <a:cubicBezTo>
                        <a:pt x="90" y="35"/>
                        <a:pt x="94" y="35"/>
                        <a:pt x="94" y="32"/>
                      </a:cubicBezTo>
                      <a:cubicBezTo>
                        <a:pt x="94" y="29"/>
                        <a:pt x="98" y="28"/>
                        <a:pt x="102" y="28"/>
                      </a:cubicBezTo>
                      <a:cubicBezTo>
                        <a:pt x="107" y="27"/>
                        <a:pt x="108" y="24"/>
                        <a:pt x="112" y="22"/>
                      </a:cubicBezTo>
                      <a:cubicBezTo>
                        <a:pt x="116" y="21"/>
                        <a:pt x="117" y="19"/>
                        <a:pt x="116" y="15"/>
                      </a:cubicBezTo>
                      <a:close/>
                      <a:moveTo>
                        <a:pt x="117" y="44"/>
                      </a:moveTo>
                      <a:cubicBezTo>
                        <a:pt x="116" y="40"/>
                        <a:pt x="107" y="46"/>
                        <a:pt x="109" y="47"/>
                      </a:cubicBezTo>
                      <a:cubicBezTo>
                        <a:pt x="113" y="50"/>
                        <a:pt x="118" y="49"/>
                        <a:pt x="117" y="4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fr-CH" dirty="0"/>
                    <a:t> </a:t>
                  </a:r>
                  <a:endParaRPr lang="x-none"/>
                </a:p>
              </p:txBody>
            </p:sp>
            <p:sp>
              <p:nvSpPr>
                <p:cNvPr id="636" name="Freeform 359">
                  <a:extLst>
                    <a:ext uri="{FF2B5EF4-FFF2-40B4-BE49-F238E27FC236}">
                      <a16:creationId xmlns:a16="http://schemas.microsoft.com/office/drawing/2014/main" id="{B8CEC086-B875-BA40-A618-8C32C1999B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80079AF0-592E-1F4B-80A4-BE42A062A906}"/>
                  </a:ext>
                </a:extLst>
              </p:cNvPr>
              <p:cNvGrpSpPr/>
              <p:nvPr/>
            </p:nvGrpSpPr>
            <p:grpSpPr>
              <a:xfrm>
                <a:off x="4287838" y="1206614"/>
                <a:ext cx="2193925" cy="2289175"/>
                <a:chOff x="4287838" y="1206614"/>
                <a:chExt cx="2193925" cy="2289175"/>
              </a:xfrm>
            </p:grpSpPr>
            <p:sp>
              <p:nvSpPr>
                <p:cNvPr id="212" name="Freeform 288">
                  <a:extLst>
                    <a:ext uri="{FF2B5EF4-FFF2-40B4-BE49-F238E27FC236}">
                      <a16:creationId xmlns:a16="http://schemas.microsoft.com/office/drawing/2014/main" id="{3173692D-2975-FB4F-8CA7-09D6297DD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313" y="3418001"/>
                  <a:ext cx="65088" cy="77788"/>
                </a:xfrm>
                <a:custGeom>
                  <a:avLst/>
                  <a:gdLst>
                    <a:gd name="T0" fmla="*/ 2 w 29"/>
                    <a:gd name="T1" fmla="*/ 15 h 35"/>
                    <a:gd name="T2" fmla="*/ 3 w 29"/>
                    <a:gd name="T3" fmla="*/ 27 h 35"/>
                    <a:gd name="T4" fmla="*/ 0 w 29"/>
                    <a:gd name="T5" fmla="*/ 32 h 35"/>
                    <a:gd name="T6" fmla="*/ 9 w 29"/>
                    <a:gd name="T7" fmla="*/ 33 h 35"/>
                    <a:gd name="T8" fmla="*/ 18 w 29"/>
                    <a:gd name="T9" fmla="*/ 29 h 35"/>
                    <a:gd name="T10" fmla="*/ 29 w 29"/>
                    <a:gd name="T11" fmla="*/ 15 h 35"/>
                    <a:gd name="T12" fmla="*/ 29 w 29"/>
                    <a:gd name="T13" fmla="*/ 14 h 35"/>
                    <a:gd name="T14" fmla="*/ 13 w 29"/>
                    <a:gd name="T15" fmla="*/ 2 h 35"/>
                    <a:gd name="T16" fmla="*/ 6 w 29"/>
                    <a:gd name="T17" fmla="*/ 0 h 35"/>
                    <a:gd name="T18" fmla="*/ 4 w 29"/>
                    <a:gd name="T19" fmla="*/ 4 h 35"/>
                    <a:gd name="T20" fmla="*/ 2 w 29"/>
                    <a:gd name="T21" fmla="*/ 1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5">
                      <a:moveTo>
                        <a:pt x="2" y="15"/>
                      </a:moveTo>
                      <a:cubicBezTo>
                        <a:pt x="4" y="19"/>
                        <a:pt x="4" y="26"/>
                        <a:pt x="3" y="27"/>
                      </a:cubicBezTo>
                      <a:cubicBezTo>
                        <a:pt x="3" y="28"/>
                        <a:pt x="2" y="30"/>
                        <a:pt x="0" y="32"/>
                      </a:cubicBezTo>
                      <a:cubicBezTo>
                        <a:pt x="2" y="33"/>
                        <a:pt x="4" y="35"/>
                        <a:pt x="9" y="33"/>
                      </a:cubicBezTo>
                      <a:cubicBezTo>
                        <a:pt x="14" y="32"/>
                        <a:pt x="16" y="35"/>
                        <a:pt x="18" y="29"/>
                      </a:cubicBezTo>
                      <a:cubicBezTo>
                        <a:pt x="20" y="25"/>
                        <a:pt x="25" y="18"/>
                        <a:pt x="29" y="15"/>
                      </a:cubicBezTo>
                      <a:cubicBezTo>
                        <a:pt x="29" y="15"/>
                        <a:pt x="29" y="14"/>
                        <a:pt x="29" y="14"/>
                      </a:cubicBezTo>
                      <a:cubicBezTo>
                        <a:pt x="25" y="13"/>
                        <a:pt x="19" y="4"/>
                        <a:pt x="13" y="2"/>
                      </a:cubicBezTo>
                      <a:cubicBezTo>
                        <a:pt x="11" y="2"/>
                        <a:pt x="8" y="1"/>
                        <a:pt x="6" y="0"/>
                      </a:cubicBezTo>
                      <a:cubicBezTo>
                        <a:pt x="5" y="2"/>
                        <a:pt x="4" y="4"/>
                        <a:pt x="4" y="4"/>
                      </a:cubicBezTo>
                      <a:cubicBezTo>
                        <a:pt x="2" y="6"/>
                        <a:pt x="1" y="11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3" name="Freeform 341">
                  <a:extLst>
                    <a:ext uri="{FF2B5EF4-FFF2-40B4-BE49-F238E27FC236}">
                      <a16:creationId xmlns:a16="http://schemas.microsoft.com/office/drawing/2014/main" id="{9B085A28-B0F4-BF44-8417-C22BC216D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2824276"/>
                  <a:ext cx="30163" cy="84138"/>
                </a:xfrm>
                <a:custGeom>
                  <a:avLst/>
                  <a:gdLst>
                    <a:gd name="T0" fmla="*/ 6 w 14"/>
                    <a:gd name="T1" fmla="*/ 38 h 38"/>
                    <a:gd name="T2" fmla="*/ 7 w 14"/>
                    <a:gd name="T3" fmla="*/ 38 h 38"/>
                    <a:gd name="T4" fmla="*/ 10 w 14"/>
                    <a:gd name="T5" fmla="*/ 25 h 38"/>
                    <a:gd name="T6" fmla="*/ 11 w 14"/>
                    <a:gd name="T7" fmla="*/ 21 h 38"/>
                    <a:gd name="T8" fmla="*/ 8 w 14"/>
                    <a:gd name="T9" fmla="*/ 15 h 38"/>
                    <a:gd name="T10" fmla="*/ 10 w 14"/>
                    <a:gd name="T11" fmla="*/ 8 h 38"/>
                    <a:gd name="T12" fmla="*/ 13 w 14"/>
                    <a:gd name="T13" fmla="*/ 8 h 38"/>
                    <a:gd name="T14" fmla="*/ 14 w 14"/>
                    <a:gd name="T15" fmla="*/ 2 h 38"/>
                    <a:gd name="T16" fmla="*/ 9 w 14"/>
                    <a:gd name="T17" fmla="*/ 0 h 38"/>
                    <a:gd name="T18" fmla="*/ 7 w 14"/>
                    <a:gd name="T19" fmla="*/ 5 h 38"/>
                    <a:gd name="T20" fmla="*/ 0 w 14"/>
                    <a:gd name="T21" fmla="*/ 21 h 38"/>
                    <a:gd name="T22" fmla="*/ 7 w 14"/>
                    <a:gd name="T23" fmla="*/ 37 h 38"/>
                    <a:gd name="T24" fmla="*/ 6 w 14"/>
                    <a:gd name="T2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38">
                      <a:moveTo>
                        <a:pt x="6" y="38"/>
                      </a:move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8" y="33"/>
                        <a:pt x="9" y="27"/>
                        <a:pt x="10" y="25"/>
                      </a:cubicBezTo>
                      <a:cubicBezTo>
                        <a:pt x="11" y="25"/>
                        <a:pt x="11" y="23"/>
                        <a:pt x="11" y="21"/>
                      </a:cubicBezTo>
                      <a:cubicBezTo>
                        <a:pt x="9" y="18"/>
                        <a:pt x="8" y="16"/>
                        <a:pt x="8" y="15"/>
                      </a:cubicBezTo>
                      <a:cubicBezTo>
                        <a:pt x="8" y="14"/>
                        <a:pt x="9" y="9"/>
                        <a:pt x="10" y="8"/>
                      </a:cubicBezTo>
                      <a:cubicBezTo>
                        <a:pt x="10" y="8"/>
                        <a:pt x="11" y="8"/>
                        <a:pt x="13" y="8"/>
                      </a:cubicBezTo>
                      <a:cubicBezTo>
                        <a:pt x="13" y="7"/>
                        <a:pt x="13" y="4"/>
                        <a:pt x="14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2"/>
                        <a:pt x="8" y="3"/>
                        <a:pt x="7" y="5"/>
                      </a:cubicBezTo>
                      <a:cubicBezTo>
                        <a:pt x="7" y="9"/>
                        <a:pt x="2" y="17"/>
                        <a:pt x="0" y="21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6" y="38"/>
                      </a:ln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4" name="Freeform 342">
                  <a:extLst>
                    <a:ext uri="{FF2B5EF4-FFF2-40B4-BE49-F238E27FC236}">
                      <a16:creationId xmlns:a16="http://schemas.microsoft.com/office/drawing/2014/main" id="{F2CC1095-D8FB-2E45-94F3-AB78A76BC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6313" y="2278176"/>
                  <a:ext cx="195263" cy="160338"/>
                </a:xfrm>
                <a:custGeom>
                  <a:avLst/>
                  <a:gdLst>
                    <a:gd name="T0" fmla="*/ 2 w 88"/>
                    <a:gd name="T1" fmla="*/ 15 h 72"/>
                    <a:gd name="T2" fmla="*/ 1 w 88"/>
                    <a:gd name="T3" fmla="*/ 25 h 72"/>
                    <a:gd name="T4" fmla="*/ 2 w 88"/>
                    <a:gd name="T5" fmla="*/ 29 h 72"/>
                    <a:gd name="T6" fmla="*/ 4 w 88"/>
                    <a:gd name="T7" fmla="*/ 33 h 72"/>
                    <a:gd name="T8" fmla="*/ 5 w 88"/>
                    <a:gd name="T9" fmla="*/ 38 h 72"/>
                    <a:gd name="T10" fmla="*/ 8 w 88"/>
                    <a:gd name="T11" fmla="*/ 45 h 72"/>
                    <a:gd name="T12" fmla="*/ 8 w 88"/>
                    <a:gd name="T13" fmla="*/ 49 h 72"/>
                    <a:gd name="T14" fmla="*/ 13 w 88"/>
                    <a:gd name="T15" fmla="*/ 52 h 72"/>
                    <a:gd name="T16" fmla="*/ 19 w 88"/>
                    <a:gd name="T17" fmla="*/ 56 h 72"/>
                    <a:gd name="T18" fmla="*/ 24 w 88"/>
                    <a:gd name="T19" fmla="*/ 59 h 72"/>
                    <a:gd name="T20" fmla="*/ 29 w 88"/>
                    <a:gd name="T21" fmla="*/ 58 h 72"/>
                    <a:gd name="T22" fmla="*/ 32 w 88"/>
                    <a:gd name="T23" fmla="*/ 61 h 72"/>
                    <a:gd name="T24" fmla="*/ 38 w 88"/>
                    <a:gd name="T25" fmla="*/ 63 h 72"/>
                    <a:gd name="T26" fmla="*/ 42 w 88"/>
                    <a:gd name="T27" fmla="*/ 68 h 72"/>
                    <a:gd name="T28" fmla="*/ 47 w 88"/>
                    <a:gd name="T29" fmla="*/ 67 h 72"/>
                    <a:gd name="T30" fmla="*/ 55 w 88"/>
                    <a:gd name="T31" fmla="*/ 68 h 72"/>
                    <a:gd name="T32" fmla="*/ 62 w 88"/>
                    <a:gd name="T33" fmla="*/ 69 h 72"/>
                    <a:gd name="T34" fmla="*/ 70 w 88"/>
                    <a:gd name="T35" fmla="*/ 71 h 72"/>
                    <a:gd name="T36" fmla="*/ 75 w 88"/>
                    <a:gd name="T37" fmla="*/ 72 h 72"/>
                    <a:gd name="T38" fmla="*/ 75 w 88"/>
                    <a:gd name="T39" fmla="*/ 66 h 72"/>
                    <a:gd name="T40" fmla="*/ 83 w 88"/>
                    <a:gd name="T41" fmla="*/ 57 h 72"/>
                    <a:gd name="T42" fmla="*/ 87 w 88"/>
                    <a:gd name="T43" fmla="*/ 54 h 72"/>
                    <a:gd name="T44" fmla="*/ 84 w 88"/>
                    <a:gd name="T45" fmla="*/ 45 h 72"/>
                    <a:gd name="T46" fmla="*/ 83 w 88"/>
                    <a:gd name="T47" fmla="*/ 37 h 72"/>
                    <a:gd name="T48" fmla="*/ 80 w 88"/>
                    <a:gd name="T49" fmla="*/ 32 h 72"/>
                    <a:gd name="T50" fmla="*/ 85 w 88"/>
                    <a:gd name="T51" fmla="*/ 28 h 72"/>
                    <a:gd name="T52" fmla="*/ 85 w 88"/>
                    <a:gd name="T53" fmla="*/ 20 h 72"/>
                    <a:gd name="T54" fmla="*/ 84 w 88"/>
                    <a:gd name="T55" fmla="*/ 13 h 72"/>
                    <a:gd name="T56" fmla="*/ 76 w 88"/>
                    <a:gd name="T57" fmla="*/ 8 h 72"/>
                    <a:gd name="T58" fmla="*/ 76 w 88"/>
                    <a:gd name="T59" fmla="*/ 7 h 72"/>
                    <a:gd name="T60" fmla="*/ 52 w 88"/>
                    <a:gd name="T61" fmla="*/ 6 h 72"/>
                    <a:gd name="T62" fmla="*/ 48 w 88"/>
                    <a:gd name="T63" fmla="*/ 5 h 72"/>
                    <a:gd name="T64" fmla="*/ 43 w 88"/>
                    <a:gd name="T65" fmla="*/ 7 h 72"/>
                    <a:gd name="T66" fmla="*/ 38 w 88"/>
                    <a:gd name="T67" fmla="*/ 2 h 72"/>
                    <a:gd name="T68" fmla="*/ 18 w 88"/>
                    <a:gd name="T69" fmla="*/ 7 h 72"/>
                    <a:gd name="T70" fmla="*/ 4 w 88"/>
                    <a:gd name="T71" fmla="*/ 12 h 72"/>
                    <a:gd name="T72" fmla="*/ 2 w 88"/>
                    <a:gd name="T73" fmla="*/ 14 h 72"/>
                    <a:gd name="T74" fmla="*/ 2 w 88"/>
                    <a:gd name="T75" fmla="*/ 1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2" y="15"/>
                      </a:moveTo>
                      <a:cubicBezTo>
                        <a:pt x="2" y="17"/>
                        <a:pt x="3" y="23"/>
                        <a:pt x="1" y="25"/>
                      </a:cubicBezTo>
                      <a:cubicBezTo>
                        <a:pt x="0" y="27"/>
                        <a:pt x="1" y="28"/>
                        <a:pt x="2" y="29"/>
                      </a:cubicBezTo>
                      <a:cubicBezTo>
                        <a:pt x="4" y="29"/>
                        <a:pt x="4" y="31"/>
                        <a:pt x="4" y="33"/>
                      </a:cubicBezTo>
                      <a:cubicBezTo>
                        <a:pt x="4" y="35"/>
                        <a:pt x="5" y="34"/>
                        <a:pt x="5" y="38"/>
                      </a:cubicBezTo>
                      <a:cubicBezTo>
                        <a:pt x="6" y="41"/>
                        <a:pt x="6" y="44"/>
                        <a:pt x="8" y="45"/>
                      </a:cubicBezTo>
                      <a:cubicBezTo>
                        <a:pt x="9" y="46"/>
                        <a:pt x="8" y="48"/>
                        <a:pt x="8" y="49"/>
                      </a:cubicBezTo>
                      <a:cubicBezTo>
                        <a:pt x="10" y="50"/>
                        <a:pt x="11" y="52"/>
                        <a:pt x="13" y="52"/>
                      </a:cubicBezTo>
                      <a:cubicBezTo>
                        <a:pt x="17" y="54"/>
                        <a:pt x="19" y="55"/>
                        <a:pt x="19" y="56"/>
                      </a:cubicBezTo>
                      <a:cubicBezTo>
                        <a:pt x="19" y="58"/>
                        <a:pt x="23" y="61"/>
                        <a:pt x="24" y="59"/>
                      </a:cubicBezTo>
                      <a:cubicBezTo>
                        <a:pt x="25" y="56"/>
                        <a:pt x="27" y="58"/>
                        <a:pt x="29" y="58"/>
                      </a:cubicBezTo>
                      <a:cubicBezTo>
                        <a:pt x="31" y="58"/>
                        <a:pt x="31" y="60"/>
                        <a:pt x="32" y="61"/>
                      </a:cubicBezTo>
                      <a:cubicBezTo>
                        <a:pt x="32" y="62"/>
                        <a:pt x="36" y="62"/>
                        <a:pt x="38" y="63"/>
                      </a:cubicBezTo>
                      <a:cubicBezTo>
                        <a:pt x="39" y="63"/>
                        <a:pt x="40" y="67"/>
                        <a:pt x="42" y="68"/>
                      </a:cubicBezTo>
                      <a:cubicBezTo>
                        <a:pt x="44" y="69"/>
                        <a:pt x="46" y="66"/>
                        <a:pt x="47" y="67"/>
                      </a:cubicBezTo>
                      <a:cubicBezTo>
                        <a:pt x="49" y="68"/>
                        <a:pt x="53" y="69"/>
                        <a:pt x="55" y="68"/>
                      </a:cubicBezTo>
                      <a:cubicBezTo>
                        <a:pt x="57" y="67"/>
                        <a:pt x="59" y="69"/>
                        <a:pt x="62" y="69"/>
                      </a:cubicBezTo>
                      <a:cubicBezTo>
                        <a:pt x="65" y="69"/>
                        <a:pt x="69" y="70"/>
                        <a:pt x="70" y="71"/>
                      </a:cubicBezTo>
                      <a:cubicBezTo>
                        <a:pt x="70" y="71"/>
                        <a:pt x="73" y="72"/>
                        <a:pt x="75" y="72"/>
                      </a:cubicBezTo>
                      <a:cubicBezTo>
                        <a:pt x="76" y="71"/>
                        <a:pt x="75" y="67"/>
                        <a:pt x="75" y="66"/>
                      </a:cubicBezTo>
                      <a:cubicBezTo>
                        <a:pt x="75" y="65"/>
                        <a:pt x="82" y="59"/>
                        <a:pt x="83" y="57"/>
                      </a:cubicBezTo>
                      <a:cubicBezTo>
                        <a:pt x="85" y="56"/>
                        <a:pt x="86" y="56"/>
                        <a:pt x="87" y="54"/>
                      </a:cubicBezTo>
                      <a:cubicBezTo>
                        <a:pt x="88" y="52"/>
                        <a:pt x="85" y="46"/>
                        <a:pt x="84" y="45"/>
                      </a:cubicBezTo>
                      <a:cubicBezTo>
                        <a:pt x="83" y="44"/>
                        <a:pt x="82" y="39"/>
                        <a:pt x="83" y="37"/>
                      </a:cubicBezTo>
                      <a:cubicBezTo>
                        <a:pt x="84" y="35"/>
                        <a:pt x="80" y="34"/>
                        <a:pt x="80" y="32"/>
                      </a:cubicBezTo>
                      <a:cubicBezTo>
                        <a:pt x="80" y="31"/>
                        <a:pt x="84" y="29"/>
                        <a:pt x="85" y="28"/>
                      </a:cubicBezTo>
                      <a:cubicBezTo>
                        <a:pt x="87" y="27"/>
                        <a:pt x="87" y="21"/>
                        <a:pt x="85" y="20"/>
                      </a:cubicBezTo>
                      <a:cubicBezTo>
                        <a:pt x="83" y="18"/>
                        <a:pt x="82" y="16"/>
                        <a:pt x="84" y="13"/>
                      </a:cubicBezTo>
                      <a:cubicBezTo>
                        <a:pt x="85" y="10"/>
                        <a:pt x="77" y="8"/>
                        <a:pt x="76" y="8"/>
                      </a:cubicBezTo>
                      <a:cubicBezTo>
                        <a:pt x="76" y="8"/>
                        <a:pt x="76" y="8"/>
                        <a:pt x="76" y="7"/>
                      </a:cubicBezTo>
                      <a:cubicBezTo>
                        <a:pt x="70" y="9"/>
                        <a:pt x="54" y="7"/>
                        <a:pt x="52" y="6"/>
                      </a:cubicBezTo>
                      <a:cubicBezTo>
                        <a:pt x="52" y="6"/>
                        <a:pt x="49" y="5"/>
                        <a:pt x="48" y="5"/>
                      </a:cubicBezTo>
                      <a:cubicBezTo>
                        <a:pt x="47" y="6"/>
                        <a:pt x="45" y="7"/>
                        <a:pt x="43" y="7"/>
                      </a:cubicBezTo>
                      <a:cubicBezTo>
                        <a:pt x="39" y="7"/>
                        <a:pt x="39" y="3"/>
                        <a:pt x="38" y="2"/>
                      </a:cubicBezTo>
                      <a:cubicBezTo>
                        <a:pt x="38" y="0"/>
                        <a:pt x="23" y="3"/>
                        <a:pt x="18" y="7"/>
                      </a:cubicBezTo>
                      <a:cubicBezTo>
                        <a:pt x="14" y="11"/>
                        <a:pt x="5" y="10"/>
                        <a:pt x="4" y="12"/>
                      </a:cubicBezTo>
                      <a:cubicBezTo>
                        <a:pt x="4" y="14"/>
                        <a:pt x="3" y="15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5" name="Freeform 344">
                  <a:extLst>
                    <a:ext uri="{FF2B5EF4-FFF2-40B4-BE49-F238E27FC236}">
                      <a16:creationId xmlns:a16="http://schemas.microsoft.com/office/drawing/2014/main" id="{38E92AAC-7EAC-2145-9414-CE63717CA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6000" y="2449626"/>
                  <a:ext cx="131763" cy="74613"/>
                </a:xfrm>
                <a:custGeom>
                  <a:avLst/>
                  <a:gdLst>
                    <a:gd name="T0" fmla="*/ 57 w 59"/>
                    <a:gd name="T1" fmla="*/ 6 h 34"/>
                    <a:gd name="T2" fmla="*/ 55 w 59"/>
                    <a:gd name="T3" fmla="*/ 5 h 34"/>
                    <a:gd name="T4" fmla="*/ 49 w 59"/>
                    <a:gd name="T5" fmla="*/ 3 h 34"/>
                    <a:gd name="T6" fmla="*/ 41 w 59"/>
                    <a:gd name="T7" fmla="*/ 0 h 34"/>
                    <a:gd name="T8" fmla="*/ 32 w 59"/>
                    <a:gd name="T9" fmla="*/ 6 h 34"/>
                    <a:gd name="T10" fmla="*/ 23 w 59"/>
                    <a:gd name="T11" fmla="*/ 9 h 34"/>
                    <a:gd name="T12" fmla="*/ 10 w 59"/>
                    <a:gd name="T13" fmla="*/ 9 h 34"/>
                    <a:gd name="T14" fmla="*/ 9 w 59"/>
                    <a:gd name="T15" fmla="*/ 7 h 34"/>
                    <a:gd name="T16" fmla="*/ 8 w 59"/>
                    <a:gd name="T17" fmla="*/ 10 h 34"/>
                    <a:gd name="T18" fmla="*/ 4 w 59"/>
                    <a:gd name="T19" fmla="*/ 12 h 34"/>
                    <a:gd name="T20" fmla="*/ 3 w 59"/>
                    <a:gd name="T21" fmla="*/ 16 h 34"/>
                    <a:gd name="T22" fmla="*/ 1 w 59"/>
                    <a:gd name="T23" fmla="*/ 20 h 34"/>
                    <a:gd name="T24" fmla="*/ 0 w 59"/>
                    <a:gd name="T25" fmla="*/ 22 h 34"/>
                    <a:gd name="T26" fmla="*/ 2 w 59"/>
                    <a:gd name="T27" fmla="*/ 25 h 34"/>
                    <a:gd name="T28" fmla="*/ 2 w 59"/>
                    <a:gd name="T29" fmla="*/ 25 h 34"/>
                    <a:gd name="T30" fmla="*/ 9 w 59"/>
                    <a:gd name="T31" fmla="*/ 31 h 34"/>
                    <a:gd name="T32" fmla="*/ 19 w 59"/>
                    <a:gd name="T33" fmla="*/ 33 h 34"/>
                    <a:gd name="T34" fmla="*/ 31 w 59"/>
                    <a:gd name="T35" fmla="*/ 29 h 34"/>
                    <a:gd name="T36" fmla="*/ 35 w 59"/>
                    <a:gd name="T37" fmla="*/ 30 h 34"/>
                    <a:gd name="T38" fmla="*/ 38 w 59"/>
                    <a:gd name="T39" fmla="*/ 31 h 34"/>
                    <a:gd name="T40" fmla="*/ 43 w 59"/>
                    <a:gd name="T41" fmla="*/ 27 h 34"/>
                    <a:gd name="T42" fmla="*/ 52 w 59"/>
                    <a:gd name="T43" fmla="*/ 13 h 34"/>
                    <a:gd name="T44" fmla="*/ 58 w 59"/>
                    <a:gd name="T45" fmla="*/ 9 h 34"/>
                    <a:gd name="T46" fmla="*/ 57 w 59"/>
                    <a:gd name="T47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9" h="34">
                      <a:moveTo>
                        <a:pt x="57" y="6"/>
                      </a:moveTo>
                      <a:cubicBezTo>
                        <a:pt x="56" y="6"/>
                        <a:pt x="56" y="6"/>
                        <a:pt x="55" y="5"/>
                      </a:cubicBezTo>
                      <a:cubicBezTo>
                        <a:pt x="52" y="5"/>
                        <a:pt x="50" y="4"/>
                        <a:pt x="49" y="3"/>
                      </a:cubicBezTo>
                      <a:cubicBezTo>
                        <a:pt x="48" y="2"/>
                        <a:pt x="42" y="1"/>
                        <a:pt x="41" y="0"/>
                      </a:cubicBezTo>
                      <a:cubicBezTo>
                        <a:pt x="40" y="0"/>
                        <a:pt x="34" y="6"/>
                        <a:pt x="32" y="6"/>
                      </a:cubicBezTo>
                      <a:cubicBezTo>
                        <a:pt x="30" y="6"/>
                        <a:pt x="23" y="7"/>
                        <a:pt x="23" y="9"/>
                      </a:cubicBezTo>
                      <a:cubicBezTo>
                        <a:pt x="23" y="11"/>
                        <a:pt x="13" y="11"/>
                        <a:pt x="10" y="9"/>
                      </a:cubicBezTo>
                      <a:cubicBezTo>
                        <a:pt x="10" y="8"/>
                        <a:pt x="9" y="8"/>
                        <a:pt x="9" y="7"/>
                      </a:cubicBezTo>
                      <a:cubicBezTo>
                        <a:pt x="8" y="8"/>
                        <a:pt x="8" y="9"/>
                        <a:pt x="8" y="10"/>
                      </a:cubicBezTo>
                      <a:cubicBezTo>
                        <a:pt x="8" y="12"/>
                        <a:pt x="6" y="12"/>
                        <a:pt x="4" y="12"/>
                      </a:cubicBezTo>
                      <a:cubicBezTo>
                        <a:pt x="2" y="12"/>
                        <a:pt x="4" y="14"/>
                        <a:pt x="3" y="16"/>
                      </a:cubicBezTo>
                      <a:cubicBezTo>
                        <a:pt x="2" y="17"/>
                        <a:pt x="3" y="19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4" y="27"/>
                        <a:pt x="8" y="29"/>
                        <a:pt x="9" y="31"/>
                      </a:cubicBezTo>
                      <a:cubicBezTo>
                        <a:pt x="11" y="33"/>
                        <a:pt x="16" y="34"/>
                        <a:pt x="19" y="33"/>
                      </a:cubicBezTo>
                      <a:cubicBezTo>
                        <a:pt x="21" y="33"/>
                        <a:pt x="31" y="29"/>
                        <a:pt x="31" y="29"/>
                      </a:cubicBezTo>
                      <a:cubicBezTo>
                        <a:pt x="31" y="29"/>
                        <a:pt x="34" y="30"/>
                        <a:pt x="35" y="30"/>
                      </a:cubicBezTo>
                      <a:cubicBezTo>
                        <a:pt x="36" y="31"/>
                        <a:pt x="37" y="31"/>
                        <a:pt x="38" y="31"/>
                      </a:cubicBezTo>
                      <a:cubicBezTo>
                        <a:pt x="39" y="30"/>
                        <a:pt x="41" y="29"/>
                        <a:pt x="43" y="27"/>
                      </a:cubicBezTo>
                      <a:cubicBezTo>
                        <a:pt x="46" y="24"/>
                        <a:pt x="50" y="14"/>
                        <a:pt x="52" y="13"/>
                      </a:cubicBezTo>
                      <a:cubicBezTo>
                        <a:pt x="53" y="12"/>
                        <a:pt x="56" y="11"/>
                        <a:pt x="58" y="9"/>
                      </a:cubicBezTo>
                      <a:cubicBezTo>
                        <a:pt x="59" y="8"/>
                        <a:pt x="59" y="7"/>
                        <a:pt x="57" y="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6" name="Freeform 350">
                  <a:extLst>
                    <a:ext uri="{FF2B5EF4-FFF2-40B4-BE49-F238E27FC236}">
                      <a16:creationId xmlns:a16="http://schemas.microsoft.com/office/drawing/2014/main" id="{2123172C-EAF1-CC45-8E95-933917404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50" y="2459151"/>
                  <a:ext cx="184150" cy="119063"/>
                </a:xfrm>
                <a:custGeom>
                  <a:avLst/>
                  <a:gdLst>
                    <a:gd name="T0" fmla="*/ 74 w 83"/>
                    <a:gd name="T1" fmla="*/ 36 h 54"/>
                    <a:gd name="T2" fmla="*/ 71 w 83"/>
                    <a:gd name="T3" fmla="*/ 34 h 54"/>
                    <a:gd name="T4" fmla="*/ 71 w 83"/>
                    <a:gd name="T5" fmla="*/ 33 h 54"/>
                    <a:gd name="T6" fmla="*/ 70 w 83"/>
                    <a:gd name="T7" fmla="*/ 23 h 54"/>
                    <a:gd name="T8" fmla="*/ 64 w 83"/>
                    <a:gd name="T9" fmla="*/ 10 h 54"/>
                    <a:gd name="T10" fmla="*/ 58 w 83"/>
                    <a:gd name="T11" fmla="*/ 0 h 54"/>
                    <a:gd name="T12" fmla="*/ 53 w 83"/>
                    <a:gd name="T13" fmla="*/ 2 h 54"/>
                    <a:gd name="T14" fmla="*/ 48 w 83"/>
                    <a:gd name="T15" fmla="*/ 5 h 54"/>
                    <a:gd name="T16" fmla="*/ 44 w 83"/>
                    <a:gd name="T17" fmla="*/ 5 h 54"/>
                    <a:gd name="T18" fmla="*/ 40 w 83"/>
                    <a:gd name="T19" fmla="*/ 6 h 54"/>
                    <a:gd name="T20" fmla="*/ 34 w 83"/>
                    <a:gd name="T21" fmla="*/ 5 h 54"/>
                    <a:gd name="T22" fmla="*/ 25 w 83"/>
                    <a:gd name="T23" fmla="*/ 3 h 54"/>
                    <a:gd name="T24" fmla="*/ 21 w 83"/>
                    <a:gd name="T25" fmla="*/ 3 h 54"/>
                    <a:gd name="T26" fmla="*/ 21 w 83"/>
                    <a:gd name="T27" fmla="*/ 5 h 54"/>
                    <a:gd name="T28" fmla="*/ 15 w 83"/>
                    <a:gd name="T29" fmla="*/ 9 h 54"/>
                    <a:gd name="T30" fmla="*/ 6 w 83"/>
                    <a:gd name="T31" fmla="*/ 23 h 54"/>
                    <a:gd name="T32" fmla="*/ 1 w 83"/>
                    <a:gd name="T33" fmla="*/ 27 h 54"/>
                    <a:gd name="T34" fmla="*/ 4 w 83"/>
                    <a:gd name="T35" fmla="*/ 33 h 54"/>
                    <a:gd name="T36" fmla="*/ 7 w 83"/>
                    <a:gd name="T37" fmla="*/ 36 h 54"/>
                    <a:gd name="T38" fmla="*/ 8 w 83"/>
                    <a:gd name="T39" fmla="*/ 41 h 54"/>
                    <a:gd name="T40" fmla="*/ 18 w 83"/>
                    <a:gd name="T41" fmla="*/ 45 h 54"/>
                    <a:gd name="T42" fmla="*/ 19 w 83"/>
                    <a:gd name="T43" fmla="*/ 48 h 54"/>
                    <a:gd name="T44" fmla="*/ 24 w 83"/>
                    <a:gd name="T45" fmla="*/ 52 h 54"/>
                    <a:gd name="T46" fmla="*/ 34 w 83"/>
                    <a:gd name="T47" fmla="*/ 53 h 54"/>
                    <a:gd name="T48" fmla="*/ 43 w 83"/>
                    <a:gd name="T49" fmla="*/ 53 h 54"/>
                    <a:gd name="T50" fmla="*/ 50 w 83"/>
                    <a:gd name="T51" fmla="*/ 51 h 54"/>
                    <a:gd name="T52" fmla="*/ 61 w 83"/>
                    <a:gd name="T53" fmla="*/ 49 h 54"/>
                    <a:gd name="T54" fmla="*/ 68 w 83"/>
                    <a:gd name="T55" fmla="*/ 51 h 54"/>
                    <a:gd name="T56" fmla="*/ 73 w 83"/>
                    <a:gd name="T57" fmla="*/ 54 h 54"/>
                    <a:gd name="T58" fmla="*/ 73 w 83"/>
                    <a:gd name="T59" fmla="*/ 49 h 54"/>
                    <a:gd name="T60" fmla="*/ 78 w 83"/>
                    <a:gd name="T61" fmla="*/ 41 h 54"/>
                    <a:gd name="T62" fmla="*/ 83 w 83"/>
                    <a:gd name="T63" fmla="*/ 36 h 54"/>
                    <a:gd name="T64" fmla="*/ 83 w 83"/>
                    <a:gd name="T65" fmla="*/ 36 h 54"/>
                    <a:gd name="T66" fmla="*/ 80 w 83"/>
                    <a:gd name="T67" fmla="*/ 34 h 54"/>
                    <a:gd name="T68" fmla="*/ 74 w 83"/>
                    <a:gd name="T69" fmla="*/ 3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3" h="54">
                      <a:moveTo>
                        <a:pt x="74" y="36"/>
                      </a:moveTo>
                      <a:cubicBezTo>
                        <a:pt x="73" y="36"/>
                        <a:pt x="70" y="35"/>
                        <a:pt x="71" y="34"/>
                      </a:cubicBezTo>
                      <a:cubicBezTo>
                        <a:pt x="71" y="34"/>
                        <a:pt x="71" y="33"/>
                        <a:pt x="71" y="33"/>
                      </a:cubicBezTo>
                      <a:cubicBezTo>
                        <a:pt x="69" y="31"/>
                        <a:pt x="68" y="25"/>
                        <a:pt x="70" y="23"/>
                      </a:cubicBezTo>
                      <a:cubicBezTo>
                        <a:pt x="72" y="21"/>
                        <a:pt x="66" y="13"/>
                        <a:pt x="64" y="10"/>
                      </a:cubicBezTo>
                      <a:cubicBezTo>
                        <a:pt x="63" y="9"/>
                        <a:pt x="60" y="4"/>
                        <a:pt x="58" y="0"/>
                      </a:cubicBezTo>
                      <a:cubicBezTo>
                        <a:pt x="56" y="1"/>
                        <a:pt x="54" y="1"/>
                        <a:pt x="53" y="2"/>
                      </a:cubicBezTo>
                      <a:cubicBezTo>
                        <a:pt x="53" y="3"/>
                        <a:pt x="50" y="5"/>
                        <a:pt x="48" y="5"/>
                      </a:cubicBezTo>
                      <a:cubicBezTo>
                        <a:pt x="47" y="5"/>
                        <a:pt x="45" y="4"/>
                        <a:pt x="44" y="5"/>
                      </a:cubicBezTo>
                      <a:cubicBezTo>
                        <a:pt x="42" y="7"/>
                        <a:pt x="40" y="7"/>
                        <a:pt x="40" y="6"/>
                      </a:cubicBezTo>
                      <a:cubicBezTo>
                        <a:pt x="39" y="6"/>
                        <a:pt x="36" y="5"/>
                        <a:pt x="34" y="5"/>
                      </a:cubicBezTo>
                      <a:cubicBezTo>
                        <a:pt x="32" y="5"/>
                        <a:pt x="26" y="3"/>
                        <a:pt x="25" y="3"/>
                      </a:cubicBezTo>
                      <a:cubicBezTo>
                        <a:pt x="24" y="3"/>
                        <a:pt x="23" y="3"/>
                        <a:pt x="21" y="3"/>
                      </a:cubicBezTo>
                      <a:cubicBezTo>
                        <a:pt x="22" y="4"/>
                        <a:pt x="22" y="5"/>
                        <a:pt x="21" y="5"/>
                      </a:cubicBezTo>
                      <a:cubicBezTo>
                        <a:pt x="19" y="7"/>
                        <a:pt x="16" y="8"/>
                        <a:pt x="15" y="9"/>
                      </a:cubicBezTo>
                      <a:cubicBezTo>
                        <a:pt x="13" y="10"/>
                        <a:pt x="9" y="20"/>
                        <a:pt x="6" y="23"/>
                      </a:cubicBezTo>
                      <a:cubicBezTo>
                        <a:pt x="3" y="26"/>
                        <a:pt x="1" y="26"/>
                        <a:pt x="1" y="27"/>
                      </a:cubicBezTo>
                      <a:cubicBezTo>
                        <a:pt x="0" y="28"/>
                        <a:pt x="4" y="31"/>
                        <a:pt x="4" y="33"/>
                      </a:cubicBezTo>
                      <a:cubicBezTo>
                        <a:pt x="4" y="34"/>
                        <a:pt x="5" y="36"/>
                        <a:pt x="7" y="36"/>
                      </a:cubicBezTo>
                      <a:cubicBezTo>
                        <a:pt x="9" y="36"/>
                        <a:pt x="7" y="41"/>
                        <a:pt x="8" y="41"/>
                      </a:cubicBezTo>
                      <a:cubicBezTo>
                        <a:pt x="9" y="42"/>
                        <a:pt x="18" y="42"/>
                        <a:pt x="18" y="45"/>
                      </a:cubicBezTo>
                      <a:cubicBezTo>
                        <a:pt x="18" y="46"/>
                        <a:pt x="19" y="47"/>
                        <a:pt x="19" y="48"/>
                      </a:cubicBezTo>
                      <a:cubicBezTo>
                        <a:pt x="21" y="49"/>
                        <a:pt x="23" y="52"/>
                        <a:pt x="24" y="52"/>
                      </a:cubicBezTo>
                      <a:cubicBezTo>
                        <a:pt x="25" y="52"/>
                        <a:pt x="32" y="53"/>
                        <a:pt x="34" y="53"/>
                      </a:cubicBezTo>
                      <a:cubicBezTo>
                        <a:pt x="35" y="53"/>
                        <a:pt x="41" y="53"/>
                        <a:pt x="43" y="53"/>
                      </a:cubicBezTo>
                      <a:cubicBezTo>
                        <a:pt x="46" y="54"/>
                        <a:pt x="48" y="53"/>
                        <a:pt x="50" y="51"/>
                      </a:cubicBezTo>
                      <a:cubicBezTo>
                        <a:pt x="52" y="49"/>
                        <a:pt x="58" y="48"/>
                        <a:pt x="61" y="49"/>
                      </a:cubicBezTo>
                      <a:cubicBezTo>
                        <a:pt x="63" y="49"/>
                        <a:pt x="67" y="50"/>
                        <a:pt x="68" y="51"/>
                      </a:cubicBezTo>
                      <a:cubicBezTo>
                        <a:pt x="68" y="52"/>
                        <a:pt x="71" y="53"/>
                        <a:pt x="73" y="54"/>
                      </a:cubicBezTo>
                      <a:cubicBezTo>
                        <a:pt x="74" y="52"/>
                        <a:pt x="73" y="50"/>
                        <a:pt x="73" y="49"/>
                      </a:cubicBezTo>
                      <a:cubicBezTo>
                        <a:pt x="74" y="46"/>
                        <a:pt x="75" y="42"/>
                        <a:pt x="78" y="41"/>
                      </a:cubicBezTo>
                      <a:cubicBezTo>
                        <a:pt x="81" y="41"/>
                        <a:pt x="83" y="41"/>
                        <a:pt x="83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cubicBezTo>
                        <a:pt x="81" y="35"/>
                        <a:pt x="80" y="34"/>
                        <a:pt x="80" y="34"/>
                      </a:cubicBezTo>
                      <a:cubicBezTo>
                        <a:pt x="78" y="34"/>
                        <a:pt x="75" y="36"/>
                        <a:pt x="74" y="3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7" name="Freeform 353">
                  <a:extLst>
                    <a:ext uri="{FF2B5EF4-FFF2-40B4-BE49-F238E27FC236}">
                      <a16:creationId xmlns:a16="http://schemas.microsoft.com/office/drawing/2014/main" id="{9606C757-C1BD-6B45-A151-E7DE34010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5975" y="2282939"/>
                  <a:ext cx="180975" cy="206375"/>
                </a:xfrm>
                <a:custGeom>
                  <a:avLst/>
                  <a:gdLst>
                    <a:gd name="T0" fmla="*/ 10 w 82"/>
                    <a:gd name="T1" fmla="*/ 24 h 93"/>
                    <a:gd name="T2" fmla="*/ 6 w 82"/>
                    <a:gd name="T3" fmla="*/ 28 h 93"/>
                    <a:gd name="T4" fmla="*/ 9 w 82"/>
                    <a:gd name="T5" fmla="*/ 33 h 93"/>
                    <a:gd name="T6" fmla="*/ 7 w 82"/>
                    <a:gd name="T7" fmla="*/ 36 h 93"/>
                    <a:gd name="T8" fmla="*/ 2 w 82"/>
                    <a:gd name="T9" fmla="*/ 38 h 93"/>
                    <a:gd name="T10" fmla="*/ 1 w 82"/>
                    <a:gd name="T11" fmla="*/ 43 h 93"/>
                    <a:gd name="T12" fmla="*/ 0 w 82"/>
                    <a:gd name="T13" fmla="*/ 50 h 93"/>
                    <a:gd name="T14" fmla="*/ 3 w 82"/>
                    <a:gd name="T15" fmla="*/ 56 h 93"/>
                    <a:gd name="T16" fmla="*/ 1 w 82"/>
                    <a:gd name="T17" fmla="*/ 59 h 93"/>
                    <a:gd name="T18" fmla="*/ 4 w 82"/>
                    <a:gd name="T19" fmla="*/ 67 h 93"/>
                    <a:gd name="T20" fmla="*/ 6 w 82"/>
                    <a:gd name="T21" fmla="*/ 68 h 93"/>
                    <a:gd name="T22" fmla="*/ 12 w 82"/>
                    <a:gd name="T23" fmla="*/ 71 h 93"/>
                    <a:gd name="T24" fmla="*/ 16 w 82"/>
                    <a:gd name="T25" fmla="*/ 72 h 93"/>
                    <a:gd name="T26" fmla="*/ 18 w 82"/>
                    <a:gd name="T27" fmla="*/ 75 h 93"/>
                    <a:gd name="T28" fmla="*/ 15 w 82"/>
                    <a:gd name="T29" fmla="*/ 83 h 93"/>
                    <a:gd name="T30" fmla="*/ 14 w 82"/>
                    <a:gd name="T31" fmla="*/ 88 h 93"/>
                    <a:gd name="T32" fmla="*/ 22 w 82"/>
                    <a:gd name="T33" fmla="*/ 88 h 93"/>
                    <a:gd name="T34" fmla="*/ 28 w 82"/>
                    <a:gd name="T35" fmla="*/ 88 h 93"/>
                    <a:gd name="T36" fmla="*/ 33 w 82"/>
                    <a:gd name="T37" fmla="*/ 90 h 93"/>
                    <a:gd name="T38" fmla="*/ 34 w 82"/>
                    <a:gd name="T39" fmla="*/ 89 h 93"/>
                    <a:gd name="T40" fmla="*/ 39 w 82"/>
                    <a:gd name="T41" fmla="*/ 90 h 93"/>
                    <a:gd name="T42" fmla="*/ 45 w 82"/>
                    <a:gd name="T43" fmla="*/ 90 h 93"/>
                    <a:gd name="T44" fmla="*/ 50 w 82"/>
                    <a:gd name="T45" fmla="*/ 89 h 93"/>
                    <a:gd name="T46" fmla="*/ 59 w 82"/>
                    <a:gd name="T47" fmla="*/ 87 h 93"/>
                    <a:gd name="T48" fmla="*/ 63 w 82"/>
                    <a:gd name="T49" fmla="*/ 85 h 93"/>
                    <a:gd name="T50" fmla="*/ 67 w 82"/>
                    <a:gd name="T51" fmla="*/ 79 h 93"/>
                    <a:gd name="T52" fmla="*/ 72 w 82"/>
                    <a:gd name="T53" fmla="*/ 75 h 93"/>
                    <a:gd name="T54" fmla="*/ 62 w 82"/>
                    <a:gd name="T55" fmla="*/ 68 h 93"/>
                    <a:gd name="T56" fmla="*/ 59 w 82"/>
                    <a:gd name="T57" fmla="*/ 60 h 93"/>
                    <a:gd name="T58" fmla="*/ 58 w 82"/>
                    <a:gd name="T59" fmla="*/ 55 h 93"/>
                    <a:gd name="T60" fmla="*/ 68 w 82"/>
                    <a:gd name="T61" fmla="*/ 52 h 93"/>
                    <a:gd name="T62" fmla="*/ 76 w 82"/>
                    <a:gd name="T63" fmla="*/ 48 h 93"/>
                    <a:gd name="T64" fmla="*/ 80 w 82"/>
                    <a:gd name="T65" fmla="*/ 48 h 93"/>
                    <a:gd name="T66" fmla="*/ 81 w 82"/>
                    <a:gd name="T67" fmla="*/ 43 h 93"/>
                    <a:gd name="T68" fmla="*/ 78 w 82"/>
                    <a:gd name="T69" fmla="*/ 36 h 93"/>
                    <a:gd name="T70" fmla="*/ 77 w 82"/>
                    <a:gd name="T71" fmla="*/ 31 h 93"/>
                    <a:gd name="T72" fmla="*/ 75 w 82"/>
                    <a:gd name="T73" fmla="*/ 27 h 93"/>
                    <a:gd name="T74" fmla="*/ 74 w 82"/>
                    <a:gd name="T75" fmla="*/ 23 h 93"/>
                    <a:gd name="T76" fmla="*/ 75 w 82"/>
                    <a:gd name="T77" fmla="*/ 13 h 93"/>
                    <a:gd name="T78" fmla="*/ 75 w 82"/>
                    <a:gd name="T79" fmla="*/ 12 h 93"/>
                    <a:gd name="T80" fmla="*/ 74 w 82"/>
                    <a:gd name="T81" fmla="*/ 11 h 93"/>
                    <a:gd name="T82" fmla="*/ 68 w 82"/>
                    <a:gd name="T83" fmla="*/ 8 h 93"/>
                    <a:gd name="T84" fmla="*/ 69 w 82"/>
                    <a:gd name="T85" fmla="*/ 3 h 93"/>
                    <a:gd name="T86" fmla="*/ 61 w 82"/>
                    <a:gd name="T87" fmla="*/ 5 h 93"/>
                    <a:gd name="T88" fmla="*/ 51 w 82"/>
                    <a:gd name="T89" fmla="*/ 11 h 93"/>
                    <a:gd name="T90" fmla="*/ 46 w 82"/>
                    <a:gd name="T91" fmla="*/ 7 h 93"/>
                    <a:gd name="T92" fmla="*/ 43 w 82"/>
                    <a:gd name="T93" fmla="*/ 6 h 93"/>
                    <a:gd name="T94" fmla="*/ 36 w 82"/>
                    <a:gd name="T95" fmla="*/ 3 h 93"/>
                    <a:gd name="T96" fmla="*/ 36 w 82"/>
                    <a:gd name="T97" fmla="*/ 1 h 93"/>
                    <a:gd name="T98" fmla="*/ 32 w 82"/>
                    <a:gd name="T99" fmla="*/ 1 h 93"/>
                    <a:gd name="T100" fmla="*/ 24 w 82"/>
                    <a:gd name="T101" fmla="*/ 0 h 93"/>
                    <a:gd name="T102" fmla="*/ 26 w 82"/>
                    <a:gd name="T103" fmla="*/ 4 h 93"/>
                    <a:gd name="T104" fmla="*/ 28 w 82"/>
                    <a:gd name="T105" fmla="*/ 12 h 93"/>
                    <a:gd name="T106" fmla="*/ 24 w 82"/>
                    <a:gd name="T107" fmla="*/ 16 h 93"/>
                    <a:gd name="T108" fmla="*/ 17 w 82"/>
                    <a:gd name="T109" fmla="*/ 15 h 93"/>
                    <a:gd name="T110" fmla="*/ 10 w 82"/>
                    <a:gd name="T111" fmla="*/ 16 h 93"/>
                    <a:gd name="T112" fmla="*/ 10 w 82"/>
                    <a:gd name="T113" fmla="*/ 18 h 93"/>
                    <a:gd name="T114" fmla="*/ 10 w 82"/>
                    <a:gd name="T115" fmla="*/ 2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2" h="93">
                      <a:moveTo>
                        <a:pt x="10" y="24"/>
                      </a:moveTo>
                      <a:cubicBezTo>
                        <a:pt x="8" y="27"/>
                        <a:pt x="5" y="27"/>
                        <a:pt x="6" y="28"/>
                      </a:cubicBezTo>
                      <a:cubicBezTo>
                        <a:pt x="6" y="29"/>
                        <a:pt x="10" y="32"/>
                        <a:pt x="9" y="33"/>
                      </a:cubicBezTo>
                      <a:cubicBezTo>
                        <a:pt x="8" y="34"/>
                        <a:pt x="7" y="34"/>
                        <a:pt x="7" y="36"/>
                      </a:cubicBezTo>
                      <a:cubicBezTo>
                        <a:pt x="7" y="38"/>
                        <a:pt x="3" y="38"/>
                        <a:pt x="2" y="38"/>
                      </a:cubicBezTo>
                      <a:cubicBezTo>
                        <a:pt x="0" y="38"/>
                        <a:pt x="2" y="41"/>
                        <a:pt x="1" y="43"/>
                      </a:cubicBezTo>
                      <a:cubicBezTo>
                        <a:pt x="0" y="45"/>
                        <a:pt x="0" y="48"/>
                        <a:pt x="0" y="50"/>
                      </a:cubicBezTo>
                      <a:cubicBezTo>
                        <a:pt x="0" y="52"/>
                        <a:pt x="3" y="54"/>
                        <a:pt x="3" y="56"/>
                      </a:cubicBezTo>
                      <a:cubicBezTo>
                        <a:pt x="2" y="57"/>
                        <a:pt x="0" y="58"/>
                        <a:pt x="1" y="59"/>
                      </a:cubicBezTo>
                      <a:cubicBezTo>
                        <a:pt x="1" y="60"/>
                        <a:pt x="3" y="62"/>
                        <a:pt x="4" y="67"/>
                      </a:cubicBezTo>
                      <a:cubicBezTo>
                        <a:pt x="5" y="67"/>
                        <a:pt x="5" y="67"/>
                        <a:pt x="6" y="68"/>
                      </a:cubicBezTo>
                      <a:cubicBezTo>
                        <a:pt x="7" y="69"/>
                        <a:pt x="9" y="71"/>
                        <a:pt x="12" y="71"/>
                      </a:cubicBezTo>
                      <a:cubicBezTo>
                        <a:pt x="14" y="71"/>
                        <a:pt x="15" y="72"/>
                        <a:pt x="16" y="72"/>
                      </a:cubicBezTo>
                      <a:cubicBezTo>
                        <a:pt x="18" y="72"/>
                        <a:pt x="21" y="73"/>
                        <a:pt x="18" y="75"/>
                      </a:cubicBezTo>
                      <a:cubicBezTo>
                        <a:pt x="16" y="78"/>
                        <a:pt x="15" y="80"/>
                        <a:pt x="15" y="83"/>
                      </a:cubicBezTo>
                      <a:cubicBezTo>
                        <a:pt x="14" y="84"/>
                        <a:pt x="14" y="87"/>
                        <a:pt x="14" y="88"/>
                      </a:cubicBezTo>
                      <a:cubicBezTo>
                        <a:pt x="16" y="89"/>
                        <a:pt x="20" y="89"/>
                        <a:pt x="22" y="88"/>
                      </a:cubicBezTo>
                      <a:cubicBezTo>
                        <a:pt x="24" y="87"/>
                        <a:pt x="25" y="87"/>
                        <a:pt x="28" y="88"/>
                      </a:cubicBezTo>
                      <a:cubicBezTo>
                        <a:pt x="29" y="88"/>
                        <a:pt x="31" y="89"/>
                        <a:pt x="33" y="90"/>
                      </a:cubicBezTo>
                      <a:cubicBezTo>
                        <a:pt x="33" y="90"/>
                        <a:pt x="33" y="89"/>
                        <a:pt x="34" y="89"/>
                      </a:cubicBezTo>
                      <a:cubicBezTo>
                        <a:pt x="36" y="89"/>
                        <a:pt x="38" y="93"/>
                        <a:pt x="39" y="90"/>
                      </a:cubicBezTo>
                      <a:cubicBezTo>
                        <a:pt x="40" y="88"/>
                        <a:pt x="43" y="89"/>
                        <a:pt x="45" y="90"/>
                      </a:cubicBezTo>
                      <a:cubicBezTo>
                        <a:pt x="46" y="90"/>
                        <a:pt x="48" y="91"/>
                        <a:pt x="50" y="89"/>
                      </a:cubicBezTo>
                      <a:cubicBezTo>
                        <a:pt x="52" y="88"/>
                        <a:pt x="58" y="87"/>
                        <a:pt x="59" y="87"/>
                      </a:cubicBezTo>
                      <a:cubicBezTo>
                        <a:pt x="61" y="88"/>
                        <a:pt x="64" y="90"/>
                        <a:pt x="63" y="85"/>
                      </a:cubicBezTo>
                      <a:cubicBezTo>
                        <a:pt x="62" y="80"/>
                        <a:pt x="66" y="81"/>
                        <a:pt x="67" y="79"/>
                      </a:cubicBezTo>
                      <a:cubicBezTo>
                        <a:pt x="67" y="77"/>
                        <a:pt x="72" y="77"/>
                        <a:pt x="72" y="75"/>
                      </a:cubicBezTo>
                      <a:cubicBezTo>
                        <a:pt x="71" y="74"/>
                        <a:pt x="64" y="69"/>
                        <a:pt x="62" y="68"/>
                      </a:cubicBezTo>
                      <a:cubicBezTo>
                        <a:pt x="60" y="67"/>
                        <a:pt x="60" y="62"/>
                        <a:pt x="59" y="60"/>
                      </a:cubicBezTo>
                      <a:cubicBezTo>
                        <a:pt x="58" y="58"/>
                        <a:pt x="56" y="56"/>
                        <a:pt x="58" y="55"/>
                      </a:cubicBezTo>
                      <a:cubicBezTo>
                        <a:pt x="61" y="55"/>
                        <a:pt x="66" y="54"/>
                        <a:pt x="68" y="52"/>
                      </a:cubicBezTo>
                      <a:cubicBezTo>
                        <a:pt x="70" y="50"/>
                        <a:pt x="74" y="50"/>
                        <a:pt x="76" y="48"/>
                      </a:cubicBezTo>
                      <a:cubicBezTo>
                        <a:pt x="77" y="47"/>
                        <a:pt x="80" y="49"/>
                        <a:pt x="80" y="48"/>
                      </a:cubicBezTo>
                      <a:cubicBezTo>
                        <a:pt x="81" y="47"/>
                        <a:pt x="82" y="45"/>
                        <a:pt x="81" y="43"/>
                      </a:cubicBezTo>
                      <a:cubicBezTo>
                        <a:pt x="79" y="42"/>
                        <a:pt x="79" y="39"/>
                        <a:pt x="78" y="36"/>
                      </a:cubicBezTo>
                      <a:cubicBezTo>
                        <a:pt x="78" y="32"/>
                        <a:pt x="77" y="33"/>
                        <a:pt x="77" y="31"/>
                      </a:cubicBezTo>
                      <a:cubicBezTo>
                        <a:pt x="77" y="29"/>
                        <a:pt x="77" y="27"/>
                        <a:pt x="75" y="27"/>
                      </a:cubicBezTo>
                      <a:cubicBezTo>
                        <a:pt x="74" y="26"/>
                        <a:pt x="73" y="25"/>
                        <a:pt x="74" y="23"/>
                      </a:cubicBezTo>
                      <a:cubicBezTo>
                        <a:pt x="76" y="21"/>
                        <a:pt x="75" y="15"/>
                        <a:pt x="75" y="13"/>
                      </a:cubicBezTo>
                      <a:cubicBezTo>
                        <a:pt x="75" y="13"/>
                        <a:pt x="75" y="13"/>
                        <a:pt x="75" y="12"/>
                      </a:cubicBezTo>
                      <a:cubicBezTo>
                        <a:pt x="74" y="12"/>
                        <a:pt x="74" y="12"/>
                        <a:pt x="74" y="11"/>
                      </a:cubicBezTo>
                      <a:cubicBezTo>
                        <a:pt x="73" y="9"/>
                        <a:pt x="72" y="8"/>
                        <a:pt x="68" y="8"/>
                      </a:cubicBezTo>
                      <a:cubicBezTo>
                        <a:pt x="65" y="8"/>
                        <a:pt x="71" y="5"/>
                        <a:pt x="69" y="3"/>
                      </a:cubicBezTo>
                      <a:cubicBezTo>
                        <a:pt x="68" y="1"/>
                        <a:pt x="64" y="6"/>
                        <a:pt x="61" y="5"/>
                      </a:cubicBezTo>
                      <a:cubicBezTo>
                        <a:pt x="58" y="4"/>
                        <a:pt x="54" y="9"/>
                        <a:pt x="51" y="11"/>
                      </a:cubicBezTo>
                      <a:cubicBezTo>
                        <a:pt x="48" y="13"/>
                        <a:pt x="44" y="11"/>
                        <a:pt x="46" y="7"/>
                      </a:cubicBezTo>
                      <a:cubicBezTo>
                        <a:pt x="48" y="4"/>
                        <a:pt x="46" y="5"/>
                        <a:pt x="43" y="6"/>
                      </a:cubicBezTo>
                      <a:cubicBezTo>
                        <a:pt x="40" y="7"/>
                        <a:pt x="36" y="6"/>
                        <a:pt x="36" y="3"/>
                      </a:cubicBezTo>
                      <a:cubicBezTo>
                        <a:pt x="36" y="2"/>
                        <a:pt x="36" y="1"/>
                        <a:pt x="36" y="1"/>
                      </a:cubicBezTo>
                      <a:cubicBezTo>
                        <a:pt x="34" y="1"/>
                        <a:pt x="33" y="1"/>
                        <a:pt x="32" y="1"/>
                      </a:cubicBezTo>
                      <a:cubicBezTo>
                        <a:pt x="31" y="0"/>
                        <a:pt x="28" y="0"/>
                        <a:pt x="24" y="0"/>
                      </a:cubicBezTo>
                      <a:cubicBezTo>
                        <a:pt x="25" y="1"/>
                        <a:pt x="26" y="3"/>
                        <a:pt x="26" y="4"/>
                      </a:cubicBezTo>
                      <a:cubicBezTo>
                        <a:pt x="24" y="6"/>
                        <a:pt x="26" y="9"/>
                        <a:pt x="28" y="12"/>
                      </a:cubicBezTo>
                      <a:cubicBezTo>
                        <a:pt x="30" y="15"/>
                        <a:pt x="24" y="13"/>
                        <a:pt x="24" y="16"/>
                      </a:cubicBezTo>
                      <a:cubicBezTo>
                        <a:pt x="24" y="18"/>
                        <a:pt x="19" y="15"/>
                        <a:pt x="17" y="15"/>
                      </a:cubicBezTo>
                      <a:cubicBezTo>
                        <a:pt x="16" y="14"/>
                        <a:pt x="10" y="14"/>
                        <a:pt x="10" y="16"/>
                      </a:cubicBezTo>
                      <a:cubicBezTo>
                        <a:pt x="10" y="16"/>
                        <a:pt x="10" y="17"/>
                        <a:pt x="10" y="18"/>
                      </a:cubicBezTo>
                      <a:cubicBezTo>
                        <a:pt x="11" y="20"/>
                        <a:pt x="11" y="23"/>
                        <a:pt x="10" y="2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8" name="Freeform 354">
                  <a:extLst>
                    <a:ext uri="{FF2B5EF4-FFF2-40B4-BE49-F238E27FC236}">
                      <a16:creationId xmlns:a16="http://schemas.microsoft.com/office/drawing/2014/main" id="{D9B80134-958F-E148-825D-87EA2740B3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9663" y="1790814"/>
                  <a:ext cx="212725" cy="339725"/>
                </a:xfrm>
                <a:custGeom>
                  <a:avLst/>
                  <a:gdLst>
                    <a:gd name="T0" fmla="*/ 82 w 96"/>
                    <a:gd name="T1" fmla="*/ 128 h 153"/>
                    <a:gd name="T2" fmla="*/ 95 w 96"/>
                    <a:gd name="T3" fmla="*/ 115 h 153"/>
                    <a:gd name="T4" fmla="*/ 93 w 96"/>
                    <a:gd name="T5" fmla="*/ 108 h 153"/>
                    <a:gd name="T6" fmla="*/ 81 w 96"/>
                    <a:gd name="T7" fmla="*/ 99 h 153"/>
                    <a:gd name="T8" fmla="*/ 87 w 96"/>
                    <a:gd name="T9" fmla="*/ 94 h 153"/>
                    <a:gd name="T10" fmla="*/ 82 w 96"/>
                    <a:gd name="T11" fmla="*/ 89 h 153"/>
                    <a:gd name="T12" fmla="*/ 83 w 96"/>
                    <a:gd name="T13" fmla="*/ 85 h 153"/>
                    <a:gd name="T14" fmla="*/ 79 w 96"/>
                    <a:gd name="T15" fmla="*/ 82 h 153"/>
                    <a:gd name="T16" fmla="*/ 81 w 96"/>
                    <a:gd name="T17" fmla="*/ 79 h 153"/>
                    <a:gd name="T18" fmla="*/ 80 w 96"/>
                    <a:gd name="T19" fmla="*/ 72 h 153"/>
                    <a:gd name="T20" fmla="*/ 83 w 96"/>
                    <a:gd name="T21" fmla="*/ 67 h 153"/>
                    <a:gd name="T22" fmla="*/ 74 w 96"/>
                    <a:gd name="T23" fmla="*/ 53 h 153"/>
                    <a:gd name="T24" fmla="*/ 77 w 96"/>
                    <a:gd name="T25" fmla="*/ 47 h 153"/>
                    <a:gd name="T26" fmla="*/ 82 w 96"/>
                    <a:gd name="T27" fmla="*/ 41 h 153"/>
                    <a:gd name="T28" fmla="*/ 76 w 96"/>
                    <a:gd name="T29" fmla="*/ 34 h 153"/>
                    <a:gd name="T30" fmla="*/ 70 w 96"/>
                    <a:gd name="T31" fmla="*/ 31 h 153"/>
                    <a:gd name="T32" fmla="*/ 69 w 96"/>
                    <a:gd name="T33" fmla="*/ 25 h 153"/>
                    <a:gd name="T34" fmla="*/ 70 w 96"/>
                    <a:gd name="T35" fmla="*/ 21 h 153"/>
                    <a:gd name="T36" fmla="*/ 74 w 96"/>
                    <a:gd name="T37" fmla="*/ 18 h 153"/>
                    <a:gd name="T38" fmla="*/ 76 w 96"/>
                    <a:gd name="T39" fmla="*/ 15 h 153"/>
                    <a:gd name="T40" fmla="*/ 76 w 96"/>
                    <a:gd name="T41" fmla="*/ 10 h 153"/>
                    <a:gd name="T42" fmla="*/ 66 w 96"/>
                    <a:gd name="T43" fmla="*/ 3 h 153"/>
                    <a:gd name="T44" fmla="*/ 59 w 96"/>
                    <a:gd name="T45" fmla="*/ 3 h 153"/>
                    <a:gd name="T46" fmla="*/ 50 w 96"/>
                    <a:gd name="T47" fmla="*/ 5 h 153"/>
                    <a:gd name="T48" fmla="*/ 44 w 96"/>
                    <a:gd name="T49" fmla="*/ 11 h 153"/>
                    <a:gd name="T50" fmla="*/ 42 w 96"/>
                    <a:gd name="T51" fmla="*/ 19 h 153"/>
                    <a:gd name="T52" fmla="*/ 38 w 96"/>
                    <a:gd name="T53" fmla="*/ 24 h 153"/>
                    <a:gd name="T54" fmla="*/ 33 w 96"/>
                    <a:gd name="T55" fmla="*/ 23 h 153"/>
                    <a:gd name="T56" fmla="*/ 26 w 96"/>
                    <a:gd name="T57" fmla="*/ 23 h 153"/>
                    <a:gd name="T58" fmla="*/ 16 w 96"/>
                    <a:gd name="T59" fmla="*/ 22 h 153"/>
                    <a:gd name="T60" fmla="*/ 6 w 96"/>
                    <a:gd name="T61" fmla="*/ 15 h 153"/>
                    <a:gd name="T62" fmla="*/ 0 w 96"/>
                    <a:gd name="T63" fmla="*/ 19 h 153"/>
                    <a:gd name="T64" fmla="*/ 10 w 96"/>
                    <a:gd name="T65" fmla="*/ 26 h 153"/>
                    <a:gd name="T66" fmla="*/ 23 w 96"/>
                    <a:gd name="T67" fmla="*/ 34 h 153"/>
                    <a:gd name="T68" fmla="*/ 24 w 96"/>
                    <a:gd name="T69" fmla="*/ 43 h 153"/>
                    <a:gd name="T70" fmla="*/ 26 w 96"/>
                    <a:gd name="T71" fmla="*/ 51 h 153"/>
                    <a:gd name="T72" fmla="*/ 25 w 96"/>
                    <a:gd name="T73" fmla="*/ 59 h 153"/>
                    <a:gd name="T74" fmla="*/ 27 w 96"/>
                    <a:gd name="T75" fmla="*/ 64 h 153"/>
                    <a:gd name="T76" fmla="*/ 28 w 96"/>
                    <a:gd name="T77" fmla="*/ 68 h 153"/>
                    <a:gd name="T78" fmla="*/ 36 w 96"/>
                    <a:gd name="T79" fmla="*/ 71 h 153"/>
                    <a:gd name="T80" fmla="*/ 39 w 96"/>
                    <a:gd name="T81" fmla="*/ 78 h 153"/>
                    <a:gd name="T82" fmla="*/ 37 w 96"/>
                    <a:gd name="T83" fmla="*/ 82 h 153"/>
                    <a:gd name="T84" fmla="*/ 32 w 96"/>
                    <a:gd name="T85" fmla="*/ 86 h 153"/>
                    <a:gd name="T86" fmla="*/ 23 w 96"/>
                    <a:gd name="T87" fmla="*/ 95 h 153"/>
                    <a:gd name="T88" fmla="*/ 18 w 96"/>
                    <a:gd name="T89" fmla="*/ 99 h 153"/>
                    <a:gd name="T90" fmla="*/ 13 w 96"/>
                    <a:gd name="T91" fmla="*/ 104 h 153"/>
                    <a:gd name="T92" fmla="*/ 6 w 96"/>
                    <a:gd name="T93" fmla="*/ 107 h 153"/>
                    <a:gd name="T94" fmla="*/ 2 w 96"/>
                    <a:gd name="T95" fmla="*/ 113 h 153"/>
                    <a:gd name="T96" fmla="*/ 3 w 96"/>
                    <a:gd name="T97" fmla="*/ 118 h 153"/>
                    <a:gd name="T98" fmla="*/ 4 w 96"/>
                    <a:gd name="T99" fmla="*/ 124 h 153"/>
                    <a:gd name="T100" fmla="*/ 5 w 96"/>
                    <a:gd name="T101" fmla="*/ 135 h 153"/>
                    <a:gd name="T102" fmla="*/ 3 w 96"/>
                    <a:gd name="T103" fmla="*/ 144 h 153"/>
                    <a:gd name="T104" fmla="*/ 11 w 96"/>
                    <a:gd name="T105" fmla="*/ 148 h 153"/>
                    <a:gd name="T106" fmla="*/ 17 w 96"/>
                    <a:gd name="T107" fmla="*/ 150 h 153"/>
                    <a:gd name="T108" fmla="*/ 27 w 96"/>
                    <a:gd name="T109" fmla="*/ 153 h 153"/>
                    <a:gd name="T110" fmla="*/ 55 w 96"/>
                    <a:gd name="T111" fmla="*/ 146 h 153"/>
                    <a:gd name="T112" fmla="*/ 63 w 96"/>
                    <a:gd name="T113" fmla="*/ 145 h 153"/>
                    <a:gd name="T114" fmla="*/ 68 w 96"/>
                    <a:gd name="T115" fmla="*/ 140 h 153"/>
                    <a:gd name="T116" fmla="*/ 82 w 96"/>
                    <a:gd name="T117" fmla="*/ 12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153">
                      <a:moveTo>
                        <a:pt x="82" y="128"/>
                      </a:moveTo>
                      <a:cubicBezTo>
                        <a:pt x="84" y="123"/>
                        <a:pt x="94" y="120"/>
                        <a:pt x="95" y="115"/>
                      </a:cubicBezTo>
                      <a:cubicBezTo>
                        <a:pt x="96" y="113"/>
                        <a:pt x="96" y="112"/>
                        <a:pt x="93" y="108"/>
                      </a:cubicBezTo>
                      <a:cubicBezTo>
                        <a:pt x="89" y="104"/>
                        <a:pt x="82" y="101"/>
                        <a:pt x="81" y="99"/>
                      </a:cubicBezTo>
                      <a:cubicBezTo>
                        <a:pt x="81" y="97"/>
                        <a:pt x="87" y="97"/>
                        <a:pt x="87" y="94"/>
                      </a:cubicBezTo>
                      <a:cubicBezTo>
                        <a:pt x="87" y="91"/>
                        <a:pt x="83" y="91"/>
                        <a:pt x="82" y="89"/>
                      </a:cubicBezTo>
                      <a:cubicBezTo>
                        <a:pt x="81" y="87"/>
                        <a:pt x="84" y="86"/>
                        <a:pt x="83" y="85"/>
                      </a:cubicBezTo>
                      <a:cubicBezTo>
                        <a:pt x="83" y="84"/>
                        <a:pt x="79" y="83"/>
                        <a:pt x="79" y="82"/>
                      </a:cubicBezTo>
                      <a:cubicBezTo>
                        <a:pt x="79" y="80"/>
                        <a:pt x="82" y="81"/>
                        <a:pt x="81" y="79"/>
                      </a:cubicBezTo>
                      <a:cubicBezTo>
                        <a:pt x="80" y="77"/>
                        <a:pt x="78" y="74"/>
                        <a:pt x="80" y="72"/>
                      </a:cubicBezTo>
                      <a:cubicBezTo>
                        <a:pt x="82" y="69"/>
                        <a:pt x="86" y="72"/>
                        <a:pt x="83" y="67"/>
                      </a:cubicBezTo>
                      <a:cubicBezTo>
                        <a:pt x="80" y="61"/>
                        <a:pt x="75" y="54"/>
                        <a:pt x="74" y="53"/>
                      </a:cubicBezTo>
                      <a:cubicBezTo>
                        <a:pt x="73" y="51"/>
                        <a:pt x="75" y="48"/>
                        <a:pt x="77" y="47"/>
                      </a:cubicBezTo>
                      <a:cubicBezTo>
                        <a:pt x="78" y="46"/>
                        <a:pt x="82" y="42"/>
                        <a:pt x="82" y="41"/>
                      </a:cubicBezTo>
                      <a:cubicBezTo>
                        <a:pt x="82" y="39"/>
                        <a:pt x="77" y="35"/>
                        <a:pt x="76" y="34"/>
                      </a:cubicBezTo>
                      <a:cubicBezTo>
                        <a:pt x="75" y="33"/>
                        <a:pt x="72" y="33"/>
                        <a:pt x="70" y="31"/>
                      </a:cubicBezTo>
                      <a:cubicBezTo>
                        <a:pt x="69" y="28"/>
                        <a:pt x="68" y="27"/>
                        <a:pt x="69" y="25"/>
                      </a:cubicBezTo>
                      <a:cubicBezTo>
                        <a:pt x="70" y="24"/>
                        <a:pt x="70" y="22"/>
                        <a:pt x="70" y="21"/>
                      </a:cubicBezTo>
                      <a:cubicBezTo>
                        <a:pt x="70" y="19"/>
                        <a:pt x="73" y="20"/>
                        <a:pt x="74" y="18"/>
                      </a:cubicBezTo>
                      <a:cubicBezTo>
                        <a:pt x="74" y="17"/>
                        <a:pt x="75" y="16"/>
                        <a:pt x="76" y="15"/>
                      </a:cubicBezTo>
                      <a:cubicBezTo>
                        <a:pt x="76" y="13"/>
                        <a:pt x="76" y="11"/>
                        <a:pt x="76" y="10"/>
                      </a:cubicBezTo>
                      <a:cubicBezTo>
                        <a:pt x="75" y="7"/>
                        <a:pt x="68" y="6"/>
                        <a:pt x="66" y="3"/>
                      </a:cubicBezTo>
                      <a:cubicBezTo>
                        <a:pt x="64" y="0"/>
                        <a:pt x="60" y="1"/>
                        <a:pt x="59" y="3"/>
                      </a:cubicBezTo>
                      <a:cubicBezTo>
                        <a:pt x="58" y="5"/>
                        <a:pt x="50" y="3"/>
                        <a:pt x="50" y="5"/>
                      </a:cubicBezTo>
                      <a:cubicBezTo>
                        <a:pt x="50" y="8"/>
                        <a:pt x="44" y="8"/>
                        <a:pt x="44" y="11"/>
                      </a:cubicBezTo>
                      <a:cubicBezTo>
                        <a:pt x="44" y="14"/>
                        <a:pt x="47" y="19"/>
                        <a:pt x="42" y="19"/>
                      </a:cubicBezTo>
                      <a:cubicBezTo>
                        <a:pt x="38" y="19"/>
                        <a:pt x="41" y="21"/>
                        <a:pt x="38" y="24"/>
                      </a:cubicBezTo>
                      <a:cubicBezTo>
                        <a:pt x="36" y="28"/>
                        <a:pt x="36" y="22"/>
                        <a:pt x="33" y="23"/>
                      </a:cubicBezTo>
                      <a:cubicBezTo>
                        <a:pt x="31" y="24"/>
                        <a:pt x="28" y="20"/>
                        <a:pt x="26" y="23"/>
                      </a:cubicBezTo>
                      <a:cubicBezTo>
                        <a:pt x="25" y="25"/>
                        <a:pt x="21" y="23"/>
                        <a:pt x="16" y="22"/>
                      </a:cubicBezTo>
                      <a:cubicBezTo>
                        <a:pt x="12" y="21"/>
                        <a:pt x="10" y="15"/>
                        <a:pt x="6" y="15"/>
                      </a:cubicBezTo>
                      <a:cubicBezTo>
                        <a:pt x="4" y="14"/>
                        <a:pt x="2" y="16"/>
                        <a:pt x="0" y="19"/>
                      </a:cubicBezTo>
                      <a:cubicBezTo>
                        <a:pt x="4" y="21"/>
                        <a:pt x="6" y="24"/>
                        <a:pt x="10" y="26"/>
                      </a:cubicBezTo>
                      <a:cubicBezTo>
                        <a:pt x="15" y="29"/>
                        <a:pt x="24" y="31"/>
                        <a:pt x="23" y="34"/>
                      </a:cubicBezTo>
                      <a:cubicBezTo>
                        <a:pt x="23" y="37"/>
                        <a:pt x="22" y="42"/>
                        <a:pt x="24" y="43"/>
                      </a:cubicBezTo>
                      <a:cubicBezTo>
                        <a:pt x="26" y="44"/>
                        <a:pt x="23" y="50"/>
                        <a:pt x="26" y="51"/>
                      </a:cubicBezTo>
                      <a:cubicBezTo>
                        <a:pt x="28" y="52"/>
                        <a:pt x="28" y="59"/>
                        <a:pt x="25" y="59"/>
                      </a:cubicBezTo>
                      <a:cubicBezTo>
                        <a:pt x="23" y="59"/>
                        <a:pt x="26" y="62"/>
                        <a:pt x="27" y="64"/>
                      </a:cubicBezTo>
                      <a:cubicBezTo>
                        <a:pt x="28" y="64"/>
                        <a:pt x="28" y="66"/>
                        <a:pt x="28" y="68"/>
                      </a:cubicBezTo>
                      <a:cubicBezTo>
                        <a:pt x="31" y="69"/>
                        <a:pt x="33" y="70"/>
                        <a:pt x="36" y="71"/>
                      </a:cubicBezTo>
                      <a:cubicBezTo>
                        <a:pt x="39" y="73"/>
                        <a:pt x="39" y="75"/>
                        <a:pt x="39" y="78"/>
                      </a:cubicBezTo>
                      <a:cubicBezTo>
                        <a:pt x="39" y="81"/>
                        <a:pt x="39" y="83"/>
                        <a:pt x="37" y="82"/>
                      </a:cubicBezTo>
                      <a:cubicBezTo>
                        <a:pt x="36" y="80"/>
                        <a:pt x="33" y="82"/>
                        <a:pt x="32" y="86"/>
                      </a:cubicBezTo>
                      <a:cubicBezTo>
                        <a:pt x="31" y="90"/>
                        <a:pt x="26" y="94"/>
                        <a:pt x="23" y="95"/>
                      </a:cubicBezTo>
                      <a:cubicBezTo>
                        <a:pt x="20" y="95"/>
                        <a:pt x="20" y="98"/>
                        <a:pt x="18" y="99"/>
                      </a:cubicBezTo>
                      <a:cubicBezTo>
                        <a:pt x="15" y="100"/>
                        <a:pt x="13" y="101"/>
                        <a:pt x="13" y="104"/>
                      </a:cubicBezTo>
                      <a:cubicBezTo>
                        <a:pt x="13" y="107"/>
                        <a:pt x="9" y="107"/>
                        <a:pt x="6" y="107"/>
                      </a:cubicBezTo>
                      <a:cubicBezTo>
                        <a:pt x="4" y="107"/>
                        <a:pt x="4" y="112"/>
                        <a:pt x="2" y="113"/>
                      </a:cubicBezTo>
                      <a:cubicBezTo>
                        <a:pt x="0" y="114"/>
                        <a:pt x="1" y="116"/>
                        <a:pt x="3" y="118"/>
                      </a:cubicBezTo>
                      <a:cubicBezTo>
                        <a:pt x="5" y="121"/>
                        <a:pt x="3" y="123"/>
                        <a:pt x="4" y="124"/>
                      </a:cubicBezTo>
                      <a:cubicBezTo>
                        <a:pt x="4" y="126"/>
                        <a:pt x="7" y="130"/>
                        <a:pt x="5" y="135"/>
                      </a:cubicBezTo>
                      <a:cubicBezTo>
                        <a:pt x="3" y="139"/>
                        <a:pt x="1" y="145"/>
                        <a:pt x="3" y="144"/>
                      </a:cubicBezTo>
                      <a:cubicBezTo>
                        <a:pt x="5" y="144"/>
                        <a:pt x="9" y="148"/>
                        <a:pt x="11" y="148"/>
                      </a:cubicBezTo>
                      <a:cubicBezTo>
                        <a:pt x="14" y="147"/>
                        <a:pt x="14" y="151"/>
                        <a:pt x="17" y="150"/>
                      </a:cubicBezTo>
                      <a:cubicBezTo>
                        <a:pt x="19" y="150"/>
                        <a:pt x="19" y="153"/>
                        <a:pt x="27" y="153"/>
                      </a:cubicBezTo>
                      <a:cubicBezTo>
                        <a:pt x="34" y="152"/>
                        <a:pt x="49" y="146"/>
                        <a:pt x="55" y="146"/>
                      </a:cubicBezTo>
                      <a:cubicBezTo>
                        <a:pt x="59" y="146"/>
                        <a:pt x="61" y="146"/>
                        <a:pt x="63" y="145"/>
                      </a:cubicBezTo>
                      <a:cubicBezTo>
                        <a:pt x="65" y="143"/>
                        <a:pt x="66" y="141"/>
                        <a:pt x="68" y="140"/>
                      </a:cubicBezTo>
                      <a:cubicBezTo>
                        <a:pt x="72" y="136"/>
                        <a:pt x="80" y="133"/>
                        <a:pt x="82" y="12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9" name="Freeform 355">
                  <a:extLst>
                    <a:ext uri="{FF2B5EF4-FFF2-40B4-BE49-F238E27FC236}">
                      <a16:creationId xmlns:a16="http://schemas.microsoft.com/office/drawing/2014/main" id="{E614D4D3-DCFD-C441-A87D-81E66DA925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72138" y="2387714"/>
                  <a:ext cx="296863" cy="247650"/>
                </a:xfrm>
                <a:custGeom>
                  <a:avLst/>
                  <a:gdLst>
                    <a:gd name="T0" fmla="*/ 117 w 134"/>
                    <a:gd name="T1" fmla="*/ 25 h 112"/>
                    <a:gd name="T2" fmla="*/ 113 w 134"/>
                    <a:gd name="T3" fmla="*/ 24 h 112"/>
                    <a:gd name="T4" fmla="*/ 107 w 134"/>
                    <a:gd name="T5" fmla="*/ 21 h 112"/>
                    <a:gd name="T6" fmla="*/ 97 w 134"/>
                    <a:gd name="T7" fmla="*/ 19 h 112"/>
                    <a:gd name="T8" fmla="*/ 92 w 134"/>
                    <a:gd name="T9" fmla="*/ 16 h 112"/>
                    <a:gd name="T10" fmla="*/ 90 w 134"/>
                    <a:gd name="T11" fmla="*/ 12 h 112"/>
                    <a:gd name="T12" fmla="*/ 86 w 134"/>
                    <a:gd name="T13" fmla="*/ 14 h 112"/>
                    <a:gd name="T14" fmla="*/ 83 w 134"/>
                    <a:gd name="T15" fmla="*/ 11 h 112"/>
                    <a:gd name="T16" fmla="*/ 77 w 134"/>
                    <a:gd name="T17" fmla="*/ 7 h 112"/>
                    <a:gd name="T18" fmla="*/ 73 w 134"/>
                    <a:gd name="T19" fmla="*/ 5 h 112"/>
                    <a:gd name="T20" fmla="*/ 70 w 134"/>
                    <a:gd name="T21" fmla="*/ 1 h 112"/>
                    <a:gd name="T22" fmla="*/ 68 w 134"/>
                    <a:gd name="T23" fmla="*/ 0 h 112"/>
                    <a:gd name="T24" fmla="*/ 66 w 134"/>
                    <a:gd name="T25" fmla="*/ 0 h 112"/>
                    <a:gd name="T26" fmla="*/ 61 w 134"/>
                    <a:gd name="T27" fmla="*/ 8 h 112"/>
                    <a:gd name="T28" fmla="*/ 51 w 134"/>
                    <a:gd name="T29" fmla="*/ 14 h 112"/>
                    <a:gd name="T30" fmla="*/ 45 w 134"/>
                    <a:gd name="T31" fmla="*/ 21 h 112"/>
                    <a:gd name="T32" fmla="*/ 34 w 134"/>
                    <a:gd name="T33" fmla="*/ 17 h 112"/>
                    <a:gd name="T34" fmla="*/ 29 w 134"/>
                    <a:gd name="T35" fmla="*/ 20 h 112"/>
                    <a:gd name="T36" fmla="*/ 30 w 134"/>
                    <a:gd name="T37" fmla="*/ 30 h 112"/>
                    <a:gd name="T38" fmla="*/ 22 w 134"/>
                    <a:gd name="T39" fmla="*/ 30 h 112"/>
                    <a:gd name="T40" fmla="*/ 16 w 134"/>
                    <a:gd name="T41" fmla="*/ 27 h 112"/>
                    <a:gd name="T42" fmla="*/ 7 w 134"/>
                    <a:gd name="T43" fmla="*/ 28 h 112"/>
                    <a:gd name="T44" fmla="*/ 2 w 134"/>
                    <a:gd name="T45" fmla="*/ 32 h 112"/>
                    <a:gd name="T46" fmla="*/ 3 w 134"/>
                    <a:gd name="T47" fmla="*/ 38 h 112"/>
                    <a:gd name="T48" fmla="*/ 15 w 134"/>
                    <a:gd name="T49" fmla="*/ 42 h 112"/>
                    <a:gd name="T50" fmla="*/ 23 w 134"/>
                    <a:gd name="T51" fmla="*/ 44 h 112"/>
                    <a:gd name="T52" fmla="*/ 26 w 134"/>
                    <a:gd name="T53" fmla="*/ 48 h 112"/>
                    <a:gd name="T54" fmla="*/ 33 w 134"/>
                    <a:gd name="T55" fmla="*/ 56 h 112"/>
                    <a:gd name="T56" fmla="*/ 36 w 134"/>
                    <a:gd name="T57" fmla="*/ 63 h 112"/>
                    <a:gd name="T58" fmla="*/ 34 w 134"/>
                    <a:gd name="T59" fmla="*/ 74 h 112"/>
                    <a:gd name="T60" fmla="*/ 30 w 134"/>
                    <a:gd name="T61" fmla="*/ 90 h 112"/>
                    <a:gd name="T62" fmla="*/ 29 w 134"/>
                    <a:gd name="T63" fmla="*/ 91 h 112"/>
                    <a:gd name="T64" fmla="*/ 35 w 134"/>
                    <a:gd name="T65" fmla="*/ 93 h 112"/>
                    <a:gd name="T66" fmla="*/ 43 w 134"/>
                    <a:gd name="T67" fmla="*/ 97 h 112"/>
                    <a:gd name="T68" fmla="*/ 51 w 134"/>
                    <a:gd name="T69" fmla="*/ 97 h 112"/>
                    <a:gd name="T70" fmla="*/ 55 w 134"/>
                    <a:gd name="T71" fmla="*/ 98 h 112"/>
                    <a:gd name="T72" fmla="*/ 66 w 134"/>
                    <a:gd name="T73" fmla="*/ 100 h 112"/>
                    <a:gd name="T74" fmla="*/ 75 w 134"/>
                    <a:gd name="T75" fmla="*/ 101 h 112"/>
                    <a:gd name="T76" fmla="*/ 75 w 134"/>
                    <a:gd name="T77" fmla="*/ 98 h 112"/>
                    <a:gd name="T78" fmla="*/ 82 w 134"/>
                    <a:gd name="T79" fmla="*/ 89 h 112"/>
                    <a:gd name="T80" fmla="*/ 99 w 134"/>
                    <a:gd name="T81" fmla="*/ 93 h 112"/>
                    <a:gd name="T82" fmla="*/ 109 w 134"/>
                    <a:gd name="T83" fmla="*/ 89 h 112"/>
                    <a:gd name="T84" fmla="*/ 115 w 134"/>
                    <a:gd name="T85" fmla="*/ 86 h 112"/>
                    <a:gd name="T86" fmla="*/ 116 w 134"/>
                    <a:gd name="T87" fmla="*/ 83 h 112"/>
                    <a:gd name="T88" fmla="*/ 112 w 134"/>
                    <a:gd name="T89" fmla="*/ 81 h 112"/>
                    <a:gd name="T90" fmla="*/ 110 w 134"/>
                    <a:gd name="T91" fmla="*/ 77 h 112"/>
                    <a:gd name="T92" fmla="*/ 107 w 134"/>
                    <a:gd name="T93" fmla="*/ 72 h 112"/>
                    <a:gd name="T94" fmla="*/ 109 w 134"/>
                    <a:gd name="T95" fmla="*/ 70 h 112"/>
                    <a:gd name="T96" fmla="*/ 111 w 134"/>
                    <a:gd name="T97" fmla="*/ 66 h 112"/>
                    <a:gd name="T98" fmla="*/ 110 w 134"/>
                    <a:gd name="T99" fmla="*/ 62 h 112"/>
                    <a:gd name="T100" fmla="*/ 108 w 134"/>
                    <a:gd name="T101" fmla="*/ 57 h 112"/>
                    <a:gd name="T102" fmla="*/ 104 w 134"/>
                    <a:gd name="T103" fmla="*/ 57 h 112"/>
                    <a:gd name="T104" fmla="*/ 103 w 134"/>
                    <a:gd name="T105" fmla="*/ 54 h 112"/>
                    <a:gd name="T106" fmla="*/ 109 w 134"/>
                    <a:gd name="T107" fmla="*/ 47 h 112"/>
                    <a:gd name="T108" fmla="*/ 114 w 134"/>
                    <a:gd name="T109" fmla="*/ 43 h 112"/>
                    <a:gd name="T110" fmla="*/ 116 w 134"/>
                    <a:gd name="T111" fmla="*/ 36 h 112"/>
                    <a:gd name="T112" fmla="*/ 119 w 134"/>
                    <a:gd name="T113" fmla="*/ 28 h 112"/>
                    <a:gd name="T114" fmla="*/ 117 w 134"/>
                    <a:gd name="T115" fmla="*/ 25 h 112"/>
                    <a:gd name="T116" fmla="*/ 132 w 134"/>
                    <a:gd name="T117" fmla="*/ 94 h 112"/>
                    <a:gd name="T118" fmla="*/ 126 w 134"/>
                    <a:gd name="T119" fmla="*/ 99 h 112"/>
                    <a:gd name="T120" fmla="*/ 130 w 134"/>
                    <a:gd name="T121" fmla="*/ 111 h 112"/>
                    <a:gd name="T122" fmla="*/ 132 w 134"/>
                    <a:gd name="T123" fmla="*/ 9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" h="112">
                      <a:moveTo>
                        <a:pt x="117" y="25"/>
                      </a:moveTo>
                      <a:cubicBezTo>
                        <a:pt x="116" y="25"/>
                        <a:pt x="115" y="24"/>
                        <a:pt x="113" y="24"/>
                      </a:cubicBezTo>
                      <a:cubicBezTo>
                        <a:pt x="110" y="24"/>
                        <a:pt x="108" y="22"/>
                        <a:pt x="107" y="21"/>
                      </a:cubicBezTo>
                      <a:cubicBezTo>
                        <a:pt x="105" y="19"/>
                        <a:pt x="99" y="19"/>
                        <a:pt x="97" y="19"/>
                      </a:cubicBezTo>
                      <a:cubicBezTo>
                        <a:pt x="95" y="20"/>
                        <a:pt x="94" y="16"/>
                        <a:pt x="92" y="16"/>
                      </a:cubicBezTo>
                      <a:cubicBezTo>
                        <a:pt x="90" y="17"/>
                        <a:pt x="90" y="14"/>
                        <a:pt x="90" y="12"/>
                      </a:cubicBezTo>
                      <a:cubicBezTo>
                        <a:pt x="90" y="10"/>
                        <a:pt x="88" y="13"/>
                        <a:pt x="86" y="14"/>
                      </a:cubicBezTo>
                      <a:cubicBezTo>
                        <a:pt x="84" y="15"/>
                        <a:pt x="83" y="12"/>
                        <a:pt x="83" y="11"/>
                      </a:cubicBezTo>
                      <a:cubicBezTo>
                        <a:pt x="83" y="10"/>
                        <a:pt x="79" y="8"/>
                        <a:pt x="77" y="7"/>
                      </a:cubicBezTo>
                      <a:cubicBezTo>
                        <a:pt x="76" y="6"/>
                        <a:pt x="74" y="3"/>
                        <a:pt x="73" y="5"/>
                      </a:cubicBezTo>
                      <a:cubicBezTo>
                        <a:pt x="72" y="6"/>
                        <a:pt x="70" y="3"/>
                        <a:pt x="70" y="1"/>
                      </a:cubicBezTo>
                      <a:cubicBezTo>
                        <a:pt x="69" y="0"/>
                        <a:pt x="69" y="1"/>
                        <a:pt x="68" y="0"/>
                      </a:cubicBezTo>
                      <a:cubicBezTo>
                        <a:pt x="68" y="0"/>
                        <a:pt x="67" y="0"/>
                        <a:pt x="66" y="0"/>
                      </a:cubicBezTo>
                      <a:cubicBezTo>
                        <a:pt x="63" y="0"/>
                        <a:pt x="60" y="3"/>
                        <a:pt x="61" y="8"/>
                      </a:cubicBezTo>
                      <a:cubicBezTo>
                        <a:pt x="61" y="13"/>
                        <a:pt x="57" y="14"/>
                        <a:pt x="51" y="14"/>
                      </a:cubicBezTo>
                      <a:cubicBezTo>
                        <a:pt x="46" y="15"/>
                        <a:pt x="48" y="19"/>
                        <a:pt x="45" y="21"/>
                      </a:cubicBezTo>
                      <a:cubicBezTo>
                        <a:pt x="43" y="23"/>
                        <a:pt x="35" y="20"/>
                        <a:pt x="34" y="17"/>
                      </a:cubicBezTo>
                      <a:cubicBezTo>
                        <a:pt x="33" y="14"/>
                        <a:pt x="26" y="17"/>
                        <a:pt x="29" y="20"/>
                      </a:cubicBezTo>
                      <a:cubicBezTo>
                        <a:pt x="32" y="24"/>
                        <a:pt x="32" y="29"/>
                        <a:pt x="30" y="30"/>
                      </a:cubicBezTo>
                      <a:cubicBezTo>
                        <a:pt x="28" y="31"/>
                        <a:pt x="24" y="28"/>
                        <a:pt x="22" y="30"/>
                      </a:cubicBezTo>
                      <a:cubicBezTo>
                        <a:pt x="20" y="31"/>
                        <a:pt x="19" y="28"/>
                        <a:pt x="16" y="27"/>
                      </a:cubicBezTo>
                      <a:cubicBezTo>
                        <a:pt x="13" y="26"/>
                        <a:pt x="12" y="28"/>
                        <a:pt x="7" y="28"/>
                      </a:cubicBezTo>
                      <a:cubicBezTo>
                        <a:pt x="3" y="28"/>
                        <a:pt x="0" y="30"/>
                        <a:pt x="2" y="32"/>
                      </a:cubicBezTo>
                      <a:cubicBezTo>
                        <a:pt x="4" y="34"/>
                        <a:pt x="2" y="36"/>
                        <a:pt x="3" y="38"/>
                      </a:cubicBezTo>
                      <a:cubicBezTo>
                        <a:pt x="4" y="40"/>
                        <a:pt x="10" y="39"/>
                        <a:pt x="15" y="42"/>
                      </a:cubicBezTo>
                      <a:cubicBezTo>
                        <a:pt x="20" y="44"/>
                        <a:pt x="21" y="42"/>
                        <a:pt x="23" y="44"/>
                      </a:cubicBezTo>
                      <a:cubicBezTo>
                        <a:pt x="25" y="46"/>
                        <a:pt x="26" y="45"/>
                        <a:pt x="26" y="48"/>
                      </a:cubicBezTo>
                      <a:cubicBezTo>
                        <a:pt x="26" y="51"/>
                        <a:pt x="29" y="55"/>
                        <a:pt x="33" y="56"/>
                      </a:cubicBezTo>
                      <a:cubicBezTo>
                        <a:pt x="38" y="57"/>
                        <a:pt x="34" y="60"/>
                        <a:pt x="36" y="63"/>
                      </a:cubicBezTo>
                      <a:cubicBezTo>
                        <a:pt x="37" y="66"/>
                        <a:pt x="34" y="70"/>
                        <a:pt x="34" y="74"/>
                      </a:cubicBezTo>
                      <a:cubicBezTo>
                        <a:pt x="35" y="78"/>
                        <a:pt x="32" y="89"/>
                        <a:pt x="30" y="90"/>
                      </a:cubicBezTo>
                      <a:cubicBezTo>
                        <a:pt x="30" y="91"/>
                        <a:pt x="30" y="91"/>
                        <a:pt x="29" y="91"/>
                      </a:cubicBezTo>
                      <a:cubicBezTo>
                        <a:pt x="31" y="92"/>
                        <a:pt x="34" y="92"/>
                        <a:pt x="35" y="93"/>
                      </a:cubicBezTo>
                      <a:cubicBezTo>
                        <a:pt x="37" y="94"/>
                        <a:pt x="41" y="96"/>
                        <a:pt x="43" y="97"/>
                      </a:cubicBezTo>
                      <a:cubicBezTo>
                        <a:pt x="46" y="99"/>
                        <a:pt x="51" y="99"/>
                        <a:pt x="51" y="97"/>
                      </a:cubicBezTo>
                      <a:cubicBezTo>
                        <a:pt x="51" y="95"/>
                        <a:pt x="53" y="96"/>
                        <a:pt x="55" y="98"/>
                      </a:cubicBezTo>
                      <a:cubicBezTo>
                        <a:pt x="57" y="99"/>
                        <a:pt x="63" y="100"/>
                        <a:pt x="66" y="100"/>
                      </a:cubicBezTo>
                      <a:cubicBezTo>
                        <a:pt x="68" y="101"/>
                        <a:pt x="72" y="101"/>
                        <a:pt x="75" y="101"/>
                      </a:cubicBezTo>
                      <a:cubicBezTo>
                        <a:pt x="75" y="100"/>
                        <a:pt x="75" y="99"/>
                        <a:pt x="75" y="98"/>
                      </a:cubicBezTo>
                      <a:cubicBezTo>
                        <a:pt x="73" y="93"/>
                        <a:pt x="78" y="90"/>
                        <a:pt x="82" y="89"/>
                      </a:cubicBezTo>
                      <a:cubicBezTo>
                        <a:pt x="87" y="89"/>
                        <a:pt x="96" y="91"/>
                        <a:pt x="99" y="93"/>
                      </a:cubicBezTo>
                      <a:cubicBezTo>
                        <a:pt x="101" y="95"/>
                        <a:pt x="105" y="94"/>
                        <a:pt x="109" y="89"/>
                      </a:cubicBezTo>
                      <a:cubicBezTo>
                        <a:pt x="112" y="87"/>
                        <a:pt x="114" y="86"/>
                        <a:pt x="115" y="86"/>
                      </a:cubicBezTo>
                      <a:cubicBezTo>
                        <a:pt x="115" y="85"/>
                        <a:pt x="116" y="84"/>
                        <a:pt x="116" y="83"/>
                      </a:cubicBezTo>
                      <a:cubicBezTo>
                        <a:pt x="117" y="81"/>
                        <a:pt x="114" y="81"/>
                        <a:pt x="112" y="81"/>
                      </a:cubicBezTo>
                      <a:cubicBezTo>
                        <a:pt x="110" y="81"/>
                        <a:pt x="108" y="79"/>
                        <a:pt x="110" y="77"/>
                      </a:cubicBezTo>
                      <a:cubicBezTo>
                        <a:pt x="111" y="74"/>
                        <a:pt x="109" y="74"/>
                        <a:pt x="107" y="72"/>
                      </a:cubicBezTo>
                      <a:cubicBezTo>
                        <a:pt x="106" y="70"/>
                        <a:pt x="108" y="70"/>
                        <a:pt x="109" y="70"/>
                      </a:cubicBezTo>
                      <a:cubicBezTo>
                        <a:pt x="110" y="69"/>
                        <a:pt x="112" y="67"/>
                        <a:pt x="111" y="66"/>
                      </a:cubicBezTo>
                      <a:cubicBezTo>
                        <a:pt x="110" y="66"/>
                        <a:pt x="109" y="64"/>
                        <a:pt x="110" y="62"/>
                      </a:cubicBezTo>
                      <a:cubicBezTo>
                        <a:pt x="111" y="59"/>
                        <a:pt x="108" y="59"/>
                        <a:pt x="108" y="57"/>
                      </a:cubicBezTo>
                      <a:cubicBezTo>
                        <a:pt x="108" y="55"/>
                        <a:pt x="106" y="55"/>
                        <a:pt x="104" y="57"/>
                      </a:cubicBezTo>
                      <a:cubicBezTo>
                        <a:pt x="102" y="59"/>
                        <a:pt x="102" y="57"/>
                        <a:pt x="103" y="54"/>
                      </a:cubicBezTo>
                      <a:cubicBezTo>
                        <a:pt x="104" y="50"/>
                        <a:pt x="108" y="49"/>
                        <a:pt x="109" y="47"/>
                      </a:cubicBezTo>
                      <a:cubicBezTo>
                        <a:pt x="109" y="45"/>
                        <a:pt x="112" y="43"/>
                        <a:pt x="114" y="43"/>
                      </a:cubicBezTo>
                      <a:cubicBezTo>
                        <a:pt x="115" y="43"/>
                        <a:pt x="115" y="38"/>
                        <a:pt x="116" y="36"/>
                      </a:cubicBezTo>
                      <a:cubicBezTo>
                        <a:pt x="116" y="33"/>
                        <a:pt x="117" y="31"/>
                        <a:pt x="119" y="28"/>
                      </a:cubicBezTo>
                      <a:cubicBezTo>
                        <a:pt x="122" y="26"/>
                        <a:pt x="119" y="25"/>
                        <a:pt x="117" y="25"/>
                      </a:cubicBezTo>
                      <a:close/>
                      <a:moveTo>
                        <a:pt x="132" y="94"/>
                      </a:moveTo>
                      <a:cubicBezTo>
                        <a:pt x="130" y="94"/>
                        <a:pt x="130" y="97"/>
                        <a:pt x="126" y="99"/>
                      </a:cubicBezTo>
                      <a:cubicBezTo>
                        <a:pt x="122" y="101"/>
                        <a:pt x="126" y="112"/>
                        <a:pt x="130" y="111"/>
                      </a:cubicBezTo>
                      <a:cubicBezTo>
                        <a:pt x="134" y="110"/>
                        <a:pt x="133" y="94"/>
                        <a:pt x="132" y="9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0" name="Freeform 356">
                  <a:extLst>
                    <a:ext uri="{FF2B5EF4-FFF2-40B4-BE49-F238E27FC236}">
                      <a16:creationId xmlns:a16="http://schemas.microsoft.com/office/drawing/2014/main" id="{65F9750E-2075-7E47-9CFC-CBB8925EC1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7838" y="1206614"/>
                  <a:ext cx="1239838" cy="927100"/>
                </a:xfrm>
                <a:custGeom>
                  <a:avLst/>
                  <a:gdLst>
                    <a:gd name="T0" fmla="*/ 491 w 560"/>
                    <a:gd name="T1" fmla="*/ 49 h 418"/>
                    <a:gd name="T2" fmla="*/ 450 w 560"/>
                    <a:gd name="T3" fmla="*/ 68 h 418"/>
                    <a:gd name="T4" fmla="*/ 448 w 560"/>
                    <a:gd name="T5" fmla="*/ 43 h 418"/>
                    <a:gd name="T6" fmla="*/ 400 w 560"/>
                    <a:gd name="T7" fmla="*/ 39 h 418"/>
                    <a:gd name="T8" fmla="*/ 447 w 560"/>
                    <a:gd name="T9" fmla="*/ 32 h 418"/>
                    <a:gd name="T10" fmla="*/ 443 w 560"/>
                    <a:gd name="T11" fmla="*/ 14 h 418"/>
                    <a:gd name="T12" fmla="*/ 378 w 560"/>
                    <a:gd name="T13" fmla="*/ 1 h 418"/>
                    <a:gd name="T14" fmla="*/ 318 w 560"/>
                    <a:gd name="T15" fmla="*/ 9 h 418"/>
                    <a:gd name="T16" fmla="*/ 273 w 560"/>
                    <a:gd name="T17" fmla="*/ 9 h 418"/>
                    <a:gd name="T18" fmla="*/ 236 w 560"/>
                    <a:gd name="T19" fmla="*/ 26 h 418"/>
                    <a:gd name="T20" fmla="*/ 227 w 560"/>
                    <a:gd name="T21" fmla="*/ 31 h 418"/>
                    <a:gd name="T22" fmla="*/ 200 w 560"/>
                    <a:gd name="T23" fmla="*/ 39 h 418"/>
                    <a:gd name="T24" fmla="*/ 175 w 560"/>
                    <a:gd name="T25" fmla="*/ 47 h 418"/>
                    <a:gd name="T26" fmla="*/ 132 w 560"/>
                    <a:gd name="T27" fmla="*/ 39 h 418"/>
                    <a:gd name="T28" fmla="*/ 108 w 560"/>
                    <a:gd name="T29" fmla="*/ 57 h 418"/>
                    <a:gd name="T30" fmla="*/ 71 w 560"/>
                    <a:gd name="T31" fmla="*/ 81 h 418"/>
                    <a:gd name="T32" fmla="*/ 0 w 560"/>
                    <a:gd name="T33" fmla="*/ 116 h 418"/>
                    <a:gd name="T34" fmla="*/ 46 w 560"/>
                    <a:gd name="T35" fmla="*/ 129 h 418"/>
                    <a:gd name="T36" fmla="*/ 13 w 560"/>
                    <a:gd name="T37" fmla="*/ 140 h 418"/>
                    <a:gd name="T38" fmla="*/ 41 w 560"/>
                    <a:gd name="T39" fmla="*/ 158 h 418"/>
                    <a:gd name="T40" fmla="*/ 77 w 560"/>
                    <a:gd name="T41" fmla="*/ 156 h 418"/>
                    <a:gd name="T42" fmla="*/ 132 w 560"/>
                    <a:gd name="T43" fmla="*/ 171 h 418"/>
                    <a:gd name="T44" fmla="*/ 159 w 560"/>
                    <a:gd name="T45" fmla="*/ 208 h 418"/>
                    <a:gd name="T46" fmla="*/ 164 w 560"/>
                    <a:gd name="T47" fmla="*/ 242 h 418"/>
                    <a:gd name="T48" fmla="*/ 198 w 560"/>
                    <a:gd name="T49" fmla="*/ 253 h 418"/>
                    <a:gd name="T50" fmla="*/ 195 w 560"/>
                    <a:gd name="T51" fmla="*/ 266 h 418"/>
                    <a:gd name="T52" fmla="*/ 189 w 560"/>
                    <a:gd name="T53" fmla="*/ 289 h 418"/>
                    <a:gd name="T54" fmla="*/ 183 w 560"/>
                    <a:gd name="T55" fmla="*/ 317 h 418"/>
                    <a:gd name="T56" fmla="*/ 191 w 560"/>
                    <a:gd name="T57" fmla="*/ 354 h 418"/>
                    <a:gd name="T58" fmla="*/ 208 w 560"/>
                    <a:gd name="T59" fmla="*/ 376 h 418"/>
                    <a:gd name="T60" fmla="*/ 233 w 560"/>
                    <a:gd name="T61" fmla="*/ 404 h 418"/>
                    <a:gd name="T62" fmla="*/ 268 w 560"/>
                    <a:gd name="T63" fmla="*/ 418 h 418"/>
                    <a:gd name="T64" fmla="*/ 279 w 560"/>
                    <a:gd name="T65" fmla="*/ 382 h 418"/>
                    <a:gd name="T66" fmla="*/ 294 w 560"/>
                    <a:gd name="T67" fmla="*/ 364 h 418"/>
                    <a:gd name="T68" fmla="*/ 296 w 560"/>
                    <a:gd name="T69" fmla="*/ 347 h 418"/>
                    <a:gd name="T70" fmla="*/ 311 w 560"/>
                    <a:gd name="T71" fmla="*/ 335 h 418"/>
                    <a:gd name="T72" fmla="*/ 325 w 560"/>
                    <a:gd name="T73" fmla="*/ 332 h 418"/>
                    <a:gd name="T74" fmla="*/ 374 w 560"/>
                    <a:gd name="T75" fmla="*/ 300 h 418"/>
                    <a:gd name="T76" fmla="*/ 405 w 560"/>
                    <a:gd name="T77" fmla="*/ 291 h 418"/>
                    <a:gd name="T78" fmla="*/ 467 w 560"/>
                    <a:gd name="T79" fmla="*/ 264 h 418"/>
                    <a:gd name="T80" fmla="*/ 433 w 560"/>
                    <a:gd name="T81" fmla="*/ 257 h 418"/>
                    <a:gd name="T82" fmla="*/ 468 w 560"/>
                    <a:gd name="T83" fmla="*/ 259 h 418"/>
                    <a:gd name="T84" fmla="*/ 461 w 560"/>
                    <a:gd name="T85" fmla="*/ 227 h 418"/>
                    <a:gd name="T86" fmla="*/ 443 w 560"/>
                    <a:gd name="T87" fmla="*/ 212 h 418"/>
                    <a:gd name="T88" fmla="*/ 483 w 560"/>
                    <a:gd name="T89" fmla="*/ 206 h 418"/>
                    <a:gd name="T90" fmla="*/ 493 w 560"/>
                    <a:gd name="T91" fmla="*/ 187 h 418"/>
                    <a:gd name="T92" fmla="*/ 488 w 560"/>
                    <a:gd name="T93" fmla="*/ 157 h 418"/>
                    <a:gd name="T94" fmla="*/ 478 w 560"/>
                    <a:gd name="T95" fmla="*/ 145 h 418"/>
                    <a:gd name="T96" fmla="*/ 482 w 560"/>
                    <a:gd name="T97" fmla="*/ 132 h 418"/>
                    <a:gd name="T98" fmla="*/ 469 w 560"/>
                    <a:gd name="T99" fmla="*/ 125 h 418"/>
                    <a:gd name="T100" fmla="*/ 506 w 560"/>
                    <a:gd name="T101" fmla="*/ 87 h 418"/>
                    <a:gd name="T102" fmla="*/ 497 w 560"/>
                    <a:gd name="T103" fmla="*/ 77 h 418"/>
                    <a:gd name="T104" fmla="*/ 507 w 560"/>
                    <a:gd name="T105" fmla="*/ 67 h 418"/>
                    <a:gd name="T106" fmla="*/ 560 w 560"/>
                    <a:gd name="T107" fmla="*/ 48 h 418"/>
                    <a:gd name="T108" fmla="*/ 185 w 560"/>
                    <a:gd name="T109" fmla="*/ 267 h 418"/>
                    <a:gd name="T110" fmla="*/ 175 w 560"/>
                    <a:gd name="T111" fmla="*/ 27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0" h="418">
                      <a:moveTo>
                        <a:pt x="528" y="39"/>
                      </a:moveTo>
                      <a:cubicBezTo>
                        <a:pt x="518" y="39"/>
                        <a:pt x="510" y="41"/>
                        <a:pt x="510" y="48"/>
                      </a:cubicBezTo>
                      <a:cubicBezTo>
                        <a:pt x="509" y="55"/>
                        <a:pt x="496" y="46"/>
                        <a:pt x="491" y="49"/>
                      </a:cubicBezTo>
                      <a:cubicBezTo>
                        <a:pt x="486" y="51"/>
                        <a:pt x="488" y="43"/>
                        <a:pt x="483" y="46"/>
                      </a:cubicBezTo>
                      <a:cubicBezTo>
                        <a:pt x="478" y="48"/>
                        <a:pt x="472" y="55"/>
                        <a:pt x="465" y="58"/>
                      </a:cubicBezTo>
                      <a:cubicBezTo>
                        <a:pt x="459" y="60"/>
                        <a:pt x="454" y="67"/>
                        <a:pt x="450" y="68"/>
                      </a:cubicBezTo>
                      <a:cubicBezTo>
                        <a:pt x="446" y="68"/>
                        <a:pt x="458" y="55"/>
                        <a:pt x="465" y="49"/>
                      </a:cubicBezTo>
                      <a:cubicBezTo>
                        <a:pt x="471" y="42"/>
                        <a:pt x="468" y="35"/>
                        <a:pt x="459" y="35"/>
                      </a:cubicBezTo>
                      <a:cubicBezTo>
                        <a:pt x="451" y="36"/>
                        <a:pt x="452" y="42"/>
                        <a:pt x="448" y="43"/>
                      </a:cubicBezTo>
                      <a:cubicBezTo>
                        <a:pt x="443" y="44"/>
                        <a:pt x="419" y="55"/>
                        <a:pt x="418" y="52"/>
                      </a:cubicBezTo>
                      <a:cubicBezTo>
                        <a:pt x="417" y="48"/>
                        <a:pt x="438" y="43"/>
                        <a:pt x="437" y="40"/>
                      </a:cubicBezTo>
                      <a:cubicBezTo>
                        <a:pt x="437" y="38"/>
                        <a:pt x="412" y="37"/>
                        <a:pt x="400" y="39"/>
                      </a:cubicBezTo>
                      <a:cubicBezTo>
                        <a:pt x="389" y="41"/>
                        <a:pt x="369" y="47"/>
                        <a:pt x="369" y="44"/>
                      </a:cubicBezTo>
                      <a:cubicBezTo>
                        <a:pt x="368" y="41"/>
                        <a:pt x="392" y="36"/>
                        <a:pt x="404" y="35"/>
                      </a:cubicBezTo>
                      <a:cubicBezTo>
                        <a:pt x="416" y="33"/>
                        <a:pt x="438" y="35"/>
                        <a:pt x="447" y="32"/>
                      </a:cubicBezTo>
                      <a:cubicBezTo>
                        <a:pt x="456" y="28"/>
                        <a:pt x="470" y="28"/>
                        <a:pt x="472" y="25"/>
                      </a:cubicBezTo>
                      <a:cubicBezTo>
                        <a:pt x="475" y="22"/>
                        <a:pt x="462" y="18"/>
                        <a:pt x="455" y="18"/>
                      </a:cubicBezTo>
                      <a:cubicBezTo>
                        <a:pt x="449" y="18"/>
                        <a:pt x="442" y="17"/>
                        <a:pt x="443" y="14"/>
                      </a:cubicBezTo>
                      <a:cubicBezTo>
                        <a:pt x="443" y="11"/>
                        <a:pt x="433" y="10"/>
                        <a:pt x="432" y="8"/>
                      </a:cubicBezTo>
                      <a:cubicBezTo>
                        <a:pt x="431" y="5"/>
                        <a:pt x="410" y="7"/>
                        <a:pt x="406" y="4"/>
                      </a:cubicBezTo>
                      <a:cubicBezTo>
                        <a:pt x="402" y="2"/>
                        <a:pt x="389" y="0"/>
                        <a:pt x="378" y="1"/>
                      </a:cubicBezTo>
                      <a:cubicBezTo>
                        <a:pt x="367" y="2"/>
                        <a:pt x="345" y="2"/>
                        <a:pt x="340" y="2"/>
                      </a:cubicBezTo>
                      <a:cubicBezTo>
                        <a:pt x="335" y="3"/>
                        <a:pt x="332" y="5"/>
                        <a:pt x="327" y="4"/>
                      </a:cubicBezTo>
                      <a:cubicBezTo>
                        <a:pt x="323" y="4"/>
                        <a:pt x="316" y="6"/>
                        <a:pt x="318" y="9"/>
                      </a:cubicBezTo>
                      <a:cubicBezTo>
                        <a:pt x="323" y="14"/>
                        <a:pt x="311" y="16"/>
                        <a:pt x="312" y="12"/>
                      </a:cubicBezTo>
                      <a:cubicBezTo>
                        <a:pt x="313" y="8"/>
                        <a:pt x="301" y="6"/>
                        <a:pt x="298" y="9"/>
                      </a:cubicBezTo>
                      <a:cubicBezTo>
                        <a:pt x="294" y="13"/>
                        <a:pt x="276" y="6"/>
                        <a:pt x="273" y="9"/>
                      </a:cubicBezTo>
                      <a:cubicBezTo>
                        <a:pt x="270" y="13"/>
                        <a:pt x="249" y="12"/>
                        <a:pt x="243" y="13"/>
                      </a:cubicBezTo>
                      <a:cubicBezTo>
                        <a:pt x="236" y="14"/>
                        <a:pt x="252" y="18"/>
                        <a:pt x="252" y="21"/>
                      </a:cubicBezTo>
                      <a:cubicBezTo>
                        <a:pt x="251" y="24"/>
                        <a:pt x="232" y="21"/>
                        <a:pt x="236" y="26"/>
                      </a:cubicBezTo>
                      <a:cubicBezTo>
                        <a:pt x="240" y="31"/>
                        <a:pt x="253" y="34"/>
                        <a:pt x="259" y="41"/>
                      </a:cubicBezTo>
                      <a:cubicBezTo>
                        <a:pt x="265" y="47"/>
                        <a:pt x="254" y="43"/>
                        <a:pt x="247" y="38"/>
                      </a:cubicBezTo>
                      <a:cubicBezTo>
                        <a:pt x="240" y="34"/>
                        <a:pt x="231" y="35"/>
                        <a:pt x="227" y="31"/>
                      </a:cubicBezTo>
                      <a:cubicBezTo>
                        <a:pt x="222" y="26"/>
                        <a:pt x="206" y="23"/>
                        <a:pt x="202" y="26"/>
                      </a:cubicBezTo>
                      <a:cubicBezTo>
                        <a:pt x="197" y="29"/>
                        <a:pt x="213" y="35"/>
                        <a:pt x="213" y="38"/>
                      </a:cubicBezTo>
                      <a:cubicBezTo>
                        <a:pt x="213" y="42"/>
                        <a:pt x="202" y="37"/>
                        <a:pt x="200" y="39"/>
                      </a:cubicBezTo>
                      <a:cubicBezTo>
                        <a:pt x="199" y="40"/>
                        <a:pt x="189" y="30"/>
                        <a:pt x="184" y="30"/>
                      </a:cubicBezTo>
                      <a:cubicBezTo>
                        <a:pt x="178" y="30"/>
                        <a:pt x="183" y="34"/>
                        <a:pt x="183" y="41"/>
                      </a:cubicBezTo>
                      <a:cubicBezTo>
                        <a:pt x="183" y="48"/>
                        <a:pt x="172" y="52"/>
                        <a:pt x="175" y="47"/>
                      </a:cubicBezTo>
                      <a:cubicBezTo>
                        <a:pt x="178" y="43"/>
                        <a:pt x="176" y="31"/>
                        <a:pt x="171" y="29"/>
                      </a:cubicBezTo>
                      <a:cubicBezTo>
                        <a:pt x="165" y="27"/>
                        <a:pt x="150" y="33"/>
                        <a:pt x="143" y="33"/>
                      </a:cubicBezTo>
                      <a:cubicBezTo>
                        <a:pt x="135" y="33"/>
                        <a:pt x="125" y="35"/>
                        <a:pt x="132" y="39"/>
                      </a:cubicBezTo>
                      <a:cubicBezTo>
                        <a:pt x="138" y="43"/>
                        <a:pt x="131" y="45"/>
                        <a:pt x="126" y="41"/>
                      </a:cubicBezTo>
                      <a:cubicBezTo>
                        <a:pt x="120" y="37"/>
                        <a:pt x="101" y="41"/>
                        <a:pt x="105" y="44"/>
                      </a:cubicBezTo>
                      <a:cubicBezTo>
                        <a:pt x="109" y="46"/>
                        <a:pt x="110" y="54"/>
                        <a:pt x="108" y="57"/>
                      </a:cubicBezTo>
                      <a:cubicBezTo>
                        <a:pt x="105" y="61"/>
                        <a:pt x="98" y="54"/>
                        <a:pt x="90" y="55"/>
                      </a:cubicBezTo>
                      <a:cubicBezTo>
                        <a:pt x="83" y="55"/>
                        <a:pt x="47" y="72"/>
                        <a:pt x="49" y="77"/>
                      </a:cubicBezTo>
                      <a:cubicBezTo>
                        <a:pt x="51" y="82"/>
                        <a:pt x="67" y="78"/>
                        <a:pt x="71" y="81"/>
                      </a:cubicBezTo>
                      <a:cubicBezTo>
                        <a:pt x="76" y="83"/>
                        <a:pt x="70" y="93"/>
                        <a:pt x="64" y="97"/>
                      </a:cubicBezTo>
                      <a:cubicBezTo>
                        <a:pt x="58" y="101"/>
                        <a:pt x="36" y="98"/>
                        <a:pt x="35" y="102"/>
                      </a:cubicBezTo>
                      <a:cubicBezTo>
                        <a:pt x="35" y="107"/>
                        <a:pt x="0" y="108"/>
                        <a:pt x="0" y="116"/>
                      </a:cubicBezTo>
                      <a:cubicBezTo>
                        <a:pt x="0" y="119"/>
                        <a:pt x="2" y="122"/>
                        <a:pt x="6" y="123"/>
                      </a:cubicBezTo>
                      <a:cubicBezTo>
                        <a:pt x="11" y="124"/>
                        <a:pt x="17" y="122"/>
                        <a:pt x="21" y="127"/>
                      </a:cubicBezTo>
                      <a:cubicBezTo>
                        <a:pt x="25" y="132"/>
                        <a:pt x="37" y="132"/>
                        <a:pt x="46" y="129"/>
                      </a:cubicBezTo>
                      <a:cubicBezTo>
                        <a:pt x="54" y="126"/>
                        <a:pt x="60" y="129"/>
                        <a:pt x="60" y="134"/>
                      </a:cubicBezTo>
                      <a:cubicBezTo>
                        <a:pt x="60" y="139"/>
                        <a:pt x="41" y="132"/>
                        <a:pt x="36" y="136"/>
                      </a:cubicBezTo>
                      <a:cubicBezTo>
                        <a:pt x="30" y="139"/>
                        <a:pt x="12" y="136"/>
                        <a:pt x="13" y="140"/>
                      </a:cubicBezTo>
                      <a:cubicBezTo>
                        <a:pt x="14" y="144"/>
                        <a:pt x="23" y="143"/>
                        <a:pt x="30" y="145"/>
                      </a:cubicBezTo>
                      <a:cubicBezTo>
                        <a:pt x="37" y="146"/>
                        <a:pt x="30" y="149"/>
                        <a:pt x="30" y="152"/>
                      </a:cubicBezTo>
                      <a:cubicBezTo>
                        <a:pt x="30" y="155"/>
                        <a:pt x="34" y="154"/>
                        <a:pt x="41" y="158"/>
                      </a:cubicBezTo>
                      <a:cubicBezTo>
                        <a:pt x="48" y="161"/>
                        <a:pt x="59" y="163"/>
                        <a:pt x="55" y="159"/>
                      </a:cubicBezTo>
                      <a:cubicBezTo>
                        <a:pt x="52" y="155"/>
                        <a:pt x="63" y="156"/>
                        <a:pt x="65" y="158"/>
                      </a:cubicBezTo>
                      <a:cubicBezTo>
                        <a:pt x="67" y="161"/>
                        <a:pt x="72" y="155"/>
                        <a:pt x="77" y="156"/>
                      </a:cubicBezTo>
                      <a:cubicBezTo>
                        <a:pt x="82" y="158"/>
                        <a:pt x="84" y="151"/>
                        <a:pt x="88" y="154"/>
                      </a:cubicBezTo>
                      <a:cubicBezTo>
                        <a:pt x="92" y="157"/>
                        <a:pt x="111" y="158"/>
                        <a:pt x="117" y="162"/>
                      </a:cubicBezTo>
                      <a:cubicBezTo>
                        <a:pt x="124" y="165"/>
                        <a:pt x="133" y="166"/>
                        <a:pt x="132" y="171"/>
                      </a:cubicBezTo>
                      <a:cubicBezTo>
                        <a:pt x="131" y="176"/>
                        <a:pt x="137" y="180"/>
                        <a:pt x="145" y="183"/>
                      </a:cubicBezTo>
                      <a:cubicBezTo>
                        <a:pt x="152" y="187"/>
                        <a:pt x="153" y="194"/>
                        <a:pt x="153" y="198"/>
                      </a:cubicBezTo>
                      <a:cubicBezTo>
                        <a:pt x="153" y="203"/>
                        <a:pt x="161" y="206"/>
                        <a:pt x="159" y="208"/>
                      </a:cubicBezTo>
                      <a:cubicBezTo>
                        <a:pt x="158" y="210"/>
                        <a:pt x="159" y="213"/>
                        <a:pt x="164" y="218"/>
                      </a:cubicBezTo>
                      <a:cubicBezTo>
                        <a:pt x="169" y="222"/>
                        <a:pt x="156" y="225"/>
                        <a:pt x="159" y="229"/>
                      </a:cubicBezTo>
                      <a:cubicBezTo>
                        <a:pt x="162" y="233"/>
                        <a:pt x="155" y="240"/>
                        <a:pt x="164" y="242"/>
                      </a:cubicBezTo>
                      <a:cubicBezTo>
                        <a:pt x="172" y="243"/>
                        <a:pt x="171" y="236"/>
                        <a:pt x="178" y="236"/>
                      </a:cubicBezTo>
                      <a:cubicBezTo>
                        <a:pt x="184" y="236"/>
                        <a:pt x="177" y="241"/>
                        <a:pt x="181" y="245"/>
                      </a:cubicBezTo>
                      <a:cubicBezTo>
                        <a:pt x="184" y="248"/>
                        <a:pt x="192" y="247"/>
                        <a:pt x="198" y="253"/>
                      </a:cubicBezTo>
                      <a:cubicBezTo>
                        <a:pt x="205" y="259"/>
                        <a:pt x="201" y="261"/>
                        <a:pt x="195" y="257"/>
                      </a:cubicBezTo>
                      <a:cubicBezTo>
                        <a:pt x="188" y="252"/>
                        <a:pt x="170" y="253"/>
                        <a:pt x="170" y="255"/>
                      </a:cubicBezTo>
                      <a:cubicBezTo>
                        <a:pt x="170" y="257"/>
                        <a:pt x="190" y="268"/>
                        <a:pt x="195" y="266"/>
                      </a:cubicBezTo>
                      <a:cubicBezTo>
                        <a:pt x="199" y="265"/>
                        <a:pt x="206" y="273"/>
                        <a:pt x="203" y="276"/>
                      </a:cubicBezTo>
                      <a:cubicBezTo>
                        <a:pt x="200" y="278"/>
                        <a:pt x="202" y="285"/>
                        <a:pt x="201" y="288"/>
                      </a:cubicBezTo>
                      <a:cubicBezTo>
                        <a:pt x="200" y="292"/>
                        <a:pt x="194" y="288"/>
                        <a:pt x="189" y="289"/>
                      </a:cubicBezTo>
                      <a:cubicBezTo>
                        <a:pt x="185" y="290"/>
                        <a:pt x="182" y="291"/>
                        <a:pt x="182" y="296"/>
                      </a:cubicBezTo>
                      <a:cubicBezTo>
                        <a:pt x="182" y="300"/>
                        <a:pt x="175" y="303"/>
                        <a:pt x="175" y="309"/>
                      </a:cubicBezTo>
                      <a:cubicBezTo>
                        <a:pt x="174" y="315"/>
                        <a:pt x="180" y="314"/>
                        <a:pt x="183" y="317"/>
                      </a:cubicBezTo>
                      <a:cubicBezTo>
                        <a:pt x="187" y="319"/>
                        <a:pt x="177" y="321"/>
                        <a:pt x="176" y="325"/>
                      </a:cubicBezTo>
                      <a:cubicBezTo>
                        <a:pt x="176" y="329"/>
                        <a:pt x="186" y="336"/>
                        <a:pt x="189" y="338"/>
                      </a:cubicBezTo>
                      <a:cubicBezTo>
                        <a:pt x="193" y="340"/>
                        <a:pt x="189" y="349"/>
                        <a:pt x="191" y="354"/>
                      </a:cubicBezTo>
                      <a:cubicBezTo>
                        <a:pt x="192" y="358"/>
                        <a:pt x="197" y="353"/>
                        <a:pt x="196" y="359"/>
                      </a:cubicBezTo>
                      <a:cubicBezTo>
                        <a:pt x="196" y="365"/>
                        <a:pt x="200" y="364"/>
                        <a:pt x="201" y="368"/>
                      </a:cubicBezTo>
                      <a:cubicBezTo>
                        <a:pt x="201" y="371"/>
                        <a:pt x="209" y="371"/>
                        <a:pt x="208" y="376"/>
                      </a:cubicBezTo>
                      <a:cubicBezTo>
                        <a:pt x="206" y="381"/>
                        <a:pt x="210" y="384"/>
                        <a:pt x="212" y="387"/>
                      </a:cubicBezTo>
                      <a:cubicBezTo>
                        <a:pt x="214" y="389"/>
                        <a:pt x="221" y="394"/>
                        <a:pt x="222" y="398"/>
                      </a:cubicBezTo>
                      <a:cubicBezTo>
                        <a:pt x="224" y="401"/>
                        <a:pt x="228" y="406"/>
                        <a:pt x="233" y="404"/>
                      </a:cubicBezTo>
                      <a:cubicBezTo>
                        <a:pt x="237" y="403"/>
                        <a:pt x="238" y="408"/>
                        <a:pt x="242" y="407"/>
                      </a:cubicBezTo>
                      <a:cubicBezTo>
                        <a:pt x="245" y="406"/>
                        <a:pt x="251" y="409"/>
                        <a:pt x="252" y="412"/>
                      </a:cubicBezTo>
                      <a:cubicBezTo>
                        <a:pt x="253" y="415"/>
                        <a:pt x="265" y="417"/>
                        <a:pt x="268" y="418"/>
                      </a:cubicBezTo>
                      <a:cubicBezTo>
                        <a:pt x="271" y="418"/>
                        <a:pt x="272" y="412"/>
                        <a:pt x="275" y="411"/>
                      </a:cubicBezTo>
                      <a:cubicBezTo>
                        <a:pt x="278" y="409"/>
                        <a:pt x="277" y="397"/>
                        <a:pt x="280" y="396"/>
                      </a:cubicBezTo>
                      <a:cubicBezTo>
                        <a:pt x="282" y="396"/>
                        <a:pt x="281" y="383"/>
                        <a:pt x="279" y="382"/>
                      </a:cubicBezTo>
                      <a:cubicBezTo>
                        <a:pt x="276" y="381"/>
                        <a:pt x="277" y="377"/>
                        <a:pt x="283" y="378"/>
                      </a:cubicBezTo>
                      <a:cubicBezTo>
                        <a:pt x="290" y="378"/>
                        <a:pt x="287" y="372"/>
                        <a:pt x="290" y="371"/>
                      </a:cubicBezTo>
                      <a:cubicBezTo>
                        <a:pt x="293" y="371"/>
                        <a:pt x="292" y="365"/>
                        <a:pt x="294" y="364"/>
                      </a:cubicBezTo>
                      <a:cubicBezTo>
                        <a:pt x="296" y="364"/>
                        <a:pt x="296" y="360"/>
                        <a:pt x="294" y="358"/>
                      </a:cubicBezTo>
                      <a:cubicBezTo>
                        <a:pt x="293" y="356"/>
                        <a:pt x="295" y="354"/>
                        <a:pt x="298" y="354"/>
                      </a:cubicBezTo>
                      <a:cubicBezTo>
                        <a:pt x="301" y="353"/>
                        <a:pt x="300" y="348"/>
                        <a:pt x="296" y="347"/>
                      </a:cubicBezTo>
                      <a:cubicBezTo>
                        <a:pt x="292" y="345"/>
                        <a:pt x="293" y="340"/>
                        <a:pt x="297" y="343"/>
                      </a:cubicBezTo>
                      <a:cubicBezTo>
                        <a:pt x="302" y="346"/>
                        <a:pt x="305" y="344"/>
                        <a:pt x="303" y="341"/>
                      </a:cubicBezTo>
                      <a:cubicBezTo>
                        <a:pt x="300" y="338"/>
                        <a:pt x="306" y="336"/>
                        <a:pt x="311" y="335"/>
                      </a:cubicBezTo>
                      <a:cubicBezTo>
                        <a:pt x="317" y="335"/>
                        <a:pt x="320" y="332"/>
                        <a:pt x="319" y="328"/>
                      </a:cubicBezTo>
                      <a:cubicBezTo>
                        <a:pt x="318" y="323"/>
                        <a:pt x="325" y="324"/>
                        <a:pt x="323" y="327"/>
                      </a:cubicBezTo>
                      <a:cubicBezTo>
                        <a:pt x="321" y="331"/>
                        <a:pt x="323" y="335"/>
                        <a:pt x="325" y="332"/>
                      </a:cubicBezTo>
                      <a:cubicBezTo>
                        <a:pt x="328" y="330"/>
                        <a:pt x="333" y="331"/>
                        <a:pt x="342" y="329"/>
                      </a:cubicBezTo>
                      <a:cubicBezTo>
                        <a:pt x="351" y="326"/>
                        <a:pt x="360" y="318"/>
                        <a:pt x="362" y="311"/>
                      </a:cubicBezTo>
                      <a:cubicBezTo>
                        <a:pt x="365" y="304"/>
                        <a:pt x="375" y="305"/>
                        <a:pt x="374" y="300"/>
                      </a:cubicBezTo>
                      <a:cubicBezTo>
                        <a:pt x="372" y="295"/>
                        <a:pt x="376" y="293"/>
                        <a:pt x="382" y="296"/>
                      </a:cubicBezTo>
                      <a:cubicBezTo>
                        <a:pt x="389" y="300"/>
                        <a:pt x="384" y="294"/>
                        <a:pt x="391" y="294"/>
                      </a:cubicBezTo>
                      <a:cubicBezTo>
                        <a:pt x="399" y="294"/>
                        <a:pt x="398" y="291"/>
                        <a:pt x="405" y="291"/>
                      </a:cubicBezTo>
                      <a:cubicBezTo>
                        <a:pt x="412" y="291"/>
                        <a:pt x="431" y="288"/>
                        <a:pt x="438" y="282"/>
                      </a:cubicBezTo>
                      <a:cubicBezTo>
                        <a:pt x="444" y="277"/>
                        <a:pt x="458" y="272"/>
                        <a:pt x="463" y="269"/>
                      </a:cubicBezTo>
                      <a:cubicBezTo>
                        <a:pt x="469" y="265"/>
                        <a:pt x="470" y="262"/>
                        <a:pt x="467" y="264"/>
                      </a:cubicBezTo>
                      <a:cubicBezTo>
                        <a:pt x="463" y="266"/>
                        <a:pt x="456" y="266"/>
                        <a:pt x="451" y="265"/>
                      </a:cubicBezTo>
                      <a:cubicBezTo>
                        <a:pt x="445" y="264"/>
                        <a:pt x="437" y="259"/>
                        <a:pt x="431" y="263"/>
                      </a:cubicBezTo>
                      <a:cubicBezTo>
                        <a:pt x="424" y="266"/>
                        <a:pt x="428" y="257"/>
                        <a:pt x="433" y="257"/>
                      </a:cubicBezTo>
                      <a:cubicBezTo>
                        <a:pt x="438" y="256"/>
                        <a:pt x="436" y="253"/>
                        <a:pt x="435" y="248"/>
                      </a:cubicBezTo>
                      <a:cubicBezTo>
                        <a:pt x="434" y="243"/>
                        <a:pt x="443" y="246"/>
                        <a:pt x="448" y="252"/>
                      </a:cubicBezTo>
                      <a:cubicBezTo>
                        <a:pt x="452" y="259"/>
                        <a:pt x="460" y="261"/>
                        <a:pt x="468" y="259"/>
                      </a:cubicBezTo>
                      <a:cubicBezTo>
                        <a:pt x="475" y="257"/>
                        <a:pt x="468" y="251"/>
                        <a:pt x="471" y="247"/>
                      </a:cubicBezTo>
                      <a:cubicBezTo>
                        <a:pt x="474" y="243"/>
                        <a:pt x="449" y="230"/>
                        <a:pt x="447" y="226"/>
                      </a:cubicBezTo>
                      <a:cubicBezTo>
                        <a:pt x="446" y="222"/>
                        <a:pt x="454" y="224"/>
                        <a:pt x="461" y="227"/>
                      </a:cubicBezTo>
                      <a:cubicBezTo>
                        <a:pt x="468" y="230"/>
                        <a:pt x="469" y="222"/>
                        <a:pt x="469" y="218"/>
                      </a:cubicBezTo>
                      <a:cubicBezTo>
                        <a:pt x="469" y="214"/>
                        <a:pt x="454" y="214"/>
                        <a:pt x="448" y="218"/>
                      </a:cubicBezTo>
                      <a:cubicBezTo>
                        <a:pt x="441" y="222"/>
                        <a:pt x="434" y="213"/>
                        <a:pt x="443" y="212"/>
                      </a:cubicBezTo>
                      <a:cubicBezTo>
                        <a:pt x="453" y="211"/>
                        <a:pt x="444" y="207"/>
                        <a:pt x="447" y="204"/>
                      </a:cubicBezTo>
                      <a:cubicBezTo>
                        <a:pt x="450" y="202"/>
                        <a:pt x="461" y="212"/>
                        <a:pt x="467" y="210"/>
                      </a:cubicBezTo>
                      <a:cubicBezTo>
                        <a:pt x="473" y="208"/>
                        <a:pt x="478" y="210"/>
                        <a:pt x="483" y="206"/>
                      </a:cubicBezTo>
                      <a:cubicBezTo>
                        <a:pt x="488" y="202"/>
                        <a:pt x="473" y="199"/>
                        <a:pt x="470" y="195"/>
                      </a:cubicBezTo>
                      <a:cubicBezTo>
                        <a:pt x="468" y="192"/>
                        <a:pt x="485" y="193"/>
                        <a:pt x="491" y="193"/>
                      </a:cubicBezTo>
                      <a:cubicBezTo>
                        <a:pt x="496" y="193"/>
                        <a:pt x="497" y="185"/>
                        <a:pt x="493" y="187"/>
                      </a:cubicBezTo>
                      <a:cubicBezTo>
                        <a:pt x="489" y="189"/>
                        <a:pt x="473" y="182"/>
                        <a:pt x="477" y="177"/>
                      </a:cubicBezTo>
                      <a:cubicBezTo>
                        <a:pt x="480" y="172"/>
                        <a:pt x="486" y="178"/>
                        <a:pt x="493" y="174"/>
                      </a:cubicBezTo>
                      <a:cubicBezTo>
                        <a:pt x="499" y="170"/>
                        <a:pt x="493" y="157"/>
                        <a:pt x="488" y="157"/>
                      </a:cubicBezTo>
                      <a:cubicBezTo>
                        <a:pt x="483" y="157"/>
                        <a:pt x="472" y="156"/>
                        <a:pt x="472" y="153"/>
                      </a:cubicBezTo>
                      <a:cubicBezTo>
                        <a:pt x="472" y="151"/>
                        <a:pt x="463" y="149"/>
                        <a:pt x="465" y="146"/>
                      </a:cubicBezTo>
                      <a:cubicBezTo>
                        <a:pt x="468" y="144"/>
                        <a:pt x="472" y="149"/>
                        <a:pt x="478" y="145"/>
                      </a:cubicBezTo>
                      <a:cubicBezTo>
                        <a:pt x="484" y="140"/>
                        <a:pt x="497" y="146"/>
                        <a:pt x="503" y="145"/>
                      </a:cubicBezTo>
                      <a:cubicBezTo>
                        <a:pt x="508" y="143"/>
                        <a:pt x="500" y="133"/>
                        <a:pt x="497" y="135"/>
                      </a:cubicBezTo>
                      <a:cubicBezTo>
                        <a:pt x="494" y="137"/>
                        <a:pt x="483" y="137"/>
                        <a:pt x="482" y="132"/>
                      </a:cubicBezTo>
                      <a:cubicBezTo>
                        <a:pt x="481" y="126"/>
                        <a:pt x="492" y="132"/>
                        <a:pt x="494" y="129"/>
                      </a:cubicBezTo>
                      <a:cubicBezTo>
                        <a:pt x="496" y="126"/>
                        <a:pt x="479" y="119"/>
                        <a:pt x="476" y="125"/>
                      </a:cubicBezTo>
                      <a:cubicBezTo>
                        <a:pt x="473" y="131"/>
                        <a:pt x="463" y="129"/>
                        <a:pt x="469" y="125"/>
                      </a:cubicBezTo>
                      <a:cubicBezTo>
                        <a:pt x="474" y="122"/>
                        <a:pt x="475" y="113"/>
                        <a:pt x="474" y="108"/>
                      </a:cubicBezTo>
                      <a:cubicBezTo>
                        <a:pt x="474" y="104"/>
                        <a:pt x="493" y="104"/>
                        <a:pt x="490" y="96"/>
                      </a:cubicBezTo>
                      <a:cubicBezTo>
                        <a:pt x="488" y="88"/>
                        <a:pt x="499" y="87"/>
                        <a:pt x="506" y="87"/>
                      </a:cubicBezTo>
                      <a:cubicBezTo>
                        <a:pt x="512" y="87"/>
                        <a:pt x="505" y="79"/>
                        <a:pt x="499" y="80"/>
                      </a:cubicBezTo>
                      <a:cubicBezTo>
                        <a:pt x="493" y="80"/>
                        <a:pt x="487" y="87"/>
                        <a:pt x="484" y="84"/>
                      </a:cubicBezTo>
                      <a:cubicBezTo>
                        <a:pt x="481" y="82"/>
                        <a:pt x="491" y="77"/>
                        <a:pt x="497" y="77"/>
                      </a:cubicBezTo>
                      <a:cubicBezTo>
                        <a:pt x="502" y="77"/>
                        <a:pt x="515" y="76"/>
                        <a:pt x="520" y="74"/>
                      </a:cubicBezTo>
                      <a:cubicBezTo>
                        <a:pt x="524" y="71"/>
                        <a:pt x="512" y="68"/>
                        <a:pt x="503" y="70"/>
                      </a:cubicBezTo>
                      <a:cubicBezTo>
                        <a:pt x="494" y="71"/>
                        <a:pt x="494" y="67"/>
                        <a:pt x="507" y="67"/>
                      </a:cubicBezTo>
                      <a:cubicBezTo>
                        <a:pt x="520" y="66"/>
                        <a:pt x="518" y="64"/>
                        <a:pt x="527" y="62"/>
                      </a:cubicBezTo>
                      <a:cubicBezTo>
                        <a:pt x="536" y="61"/>
                        <a:pt x="533" y="58"/>
                        <a:pt x="539" y="57"/>
                      </a:cubicBezTo>
                      <a:cubicBezTo>
                        <a:pt x="545" y="57"/>
                        <a:pt x="560" y="51"/>
                        <a:pt x="560" y="48"/>
                      </a:cubicBezTo>
                      <a:cubicBezTo>
                        <a:pt x="560" y="45"/>
                        <a:pt x="538" y="39"/>
                        <a:pt x="528" y="39"/>
                      </a:cubicBezTo>
                      <a:close/>
                      <a:moveTo>
                        <a:pt x="192" y="274"/>
                      </a:moveTo>
                      <a:cubicBezTo>
                        <a:pt x="192" y="270"/>
                        <a:pt x="187" y="273"/>
                        <a:pt x="185" y="267"/>
                      </a:cubicBezTo>
                      <a:cubicBezTo>
                        <a:pt x="182" y="262"/>
                        <a:pt x="168" y="260"/>
                        <a:pt x="167" y="264"/>
                      </a:cubicBezTo>
                      <a:cubicBezTo>
                        <a:pt x="166" y="266"/>
                        <a:pt x="162" y="268"/>
                        <a:pt x="165" y="272"/>
                      </a:cubicBezTo>
                      <a:cubicBezTo>
                        <a:pt x="169" y="276"/>
                        <a:pt x="171" y="274"/>
                        <a:pt x="175" y="278"/>
                      </a:cubicBezTo>
                      <a:cubicBezTo>
                        <a:pt x="179" y="282"/>
                        <a:pt x="192" y="278"/>
                        <a:pt x="192" y="27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1" name="Freeform 358">
                  <a:extLst>
                    <a:ext uri="{FF2B5EF4-FFF2-40B4-BE49-F238E27FC236}">
                      <a16:creationId xmlns:a16="http://schemas.microsoft.com/office/drawing/2014/main" id="{8CB24DA9-DF80-3C49-9CDA-1917F49150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72200" y="2627426"/>
                  <a:ext cx="128588" cy="160338"/>
                </a:xfrm>
                <a:custGeom>
                  <a:avLst/>
                  <a:gdLst>
                    <a:gd name="T0" fmla="*/ 57 w 58"/>
                    <a:gd name="T1" fmla="*/ 0 h 72"/>
                    <a:gd name="T2" fmla="*/ 53 w 58"/>
                    <a:gd name="T3" fmla="*/ 2 h 72"/>
                    <a:gd name="T4" fmla="*/ 50 w 58"/>
                    <a:gd name="T5" fmla="*/ 4 h 72"/>
                    <a:gd name="T6" fmla="*/ 40 w 58"/>
                    <a:gd name="T7" fmla="*/ 2 h 72"/>
                    <a:gd name="T8" fmla="*/ 28 w 58"/>
                    <a:gd name="T9" fmla="*/ 2 h 72"/>
                    <a:gd name="T10" fmla="*/ 27 w 58"/>
                    <a:gd name="T11" fmla="*/ 2 h 72"/>
                    <a:gd name="T12" fmla="*/ 19 w 58"/>
                    <a:gd name="T13" fmla="*/ 6 h 72"/>
                    <a:gd name="T14" fmla="*/ 15 w 58"/>
                    <a:gd name="T15" fmla="*/ 9 h 72"/>
                    <a:gd name="T16" fmla="*/ 8 w 58"/>
                    <a:gd name="T17" fmla="*/ 10 h 72"/>
                    <a:gd name="T18" fmla="*/ 5 w 58"/>
                    <a:gd name="T19" fmla="*/ 15 h 72"/>
                    <a:gd name="T20" fmla="*/ 3 w 58"/>
                    <a:gd name="T21" fmla="*/ 19 h 72"/>
                    <a:gd name="T22" fmla="*/ 0 w 58"/>
                    <a:gd name="T23" fmla="*/ 23 h 72"/>
                    <a:gd name="T24" fmla="*/ 1 w 58"/>
                    <a:gd name="T25" fmla="*/ 24 h 72"/>
                    <a:gd name="T26" fmla="*/ 6 w 58"/>
                    <a:gd name="T27" fmla="*/ 31 h 72"/>
                    <a:gd name="T28" fmla="*/ 12 w 58"/>
                    <a:gd name="T29" fmla="*/ 34 h 72"/>
                    <a:gd name="T30" fmla="*/ 20 w 58"/>
                    <a:gd name="T31" fmla="*/ 37 h 72"/>
                    <a:gd name="T32" fmla="*/ 11 w 58"/>
                    <a:gd name="T33" fmla="*/ 37 h 72"/>
                    <a:gd name="T34" fmla="*/ 12 w 58"/>
                    <a:gd name="T35" fmla="*/ 45 h 72"/>
                    <a:gd name="T36" fmla="*/ 17 w 58"/>
                    <a:gd name="T37" fmla="*/ 51 h 72"/>
                    <a:gd name="T38" fmla="*/ 26 w 58"/>
                    <a:gd name="T39" fmla="*/ 56 h 72"/>
                    <a:gd name="T40" fmla="*/ 24 w 58"/>
                    <a:gd name="T41" fmla="*/ 46 h 72"/>
                    <a:gd name="T42" fmla="*/ 30 w 58"/>
                    <a:gd name="T43" fmla="*/ 46 h 72"/>
                    <a:gd name="T44" fmla="*/ 26 w 58"/>
                    <a:gd name="T45" fmla="*/ 42 h 72"/>
                    <a:gd name="T46" fmla="*/ 29 w 58"/>
                    <a:gd name="T47" fmla="*/ 41 h 72"/>
                    <a:gd name="T48" fmla="*/ 36 w 58"/>
                    <a:gd name="T49" fmla="*/ 40 h 72"/>
                    <a:gd name="T50" fmla="*/ 33 w 58"/>
                    <a:gd name="T51" fmla="*/ 32 h 72"/>
                    <a:gd name="T52" fmla="*/ 26 w 58"/>
                    <a:gd name="T53" fmla="*/ 33 h 72"/>
                    <a:gd name="T54" fmla="*/ 29 w 58"/>
                    <a:gd name="T55" fmla="*/ 28 h 72"/>
                    <a:gd name="T56" fmla="*/ 21 w 58"/>
                    <a:gd name="T57" fmla="*/ 18 h 72"/>
                    <a:gd name="T58" fmla="*/ 26 w 58"/>
                    <a:gd name="T59" fmla="*/ 15 h 72"/>
                    <a:gd name="T60" fmla="*/ 33 w 58"/>
                    <a:gd name="T61" fmla="*/ 16 h 72"/>
                    <a:gd name="T62" fmla="*/ 35 w 58"/>
                    <a:gd name="T63" fmla="*/ 9 h 72"/>
                    <a:gd name="T64" fmla="*/ 40 w 58"/>
                    <a:gd name="T65" fmla="*/ 11 h 72"/>
                    <a:gd name="T66" fmla="*/ 47 w 58"/>
                    <a:gd name="T67" fmla="*/ 8 h 72"/>
                    <a:gd name="T68" fmla="*/ 53 w 58"/>
                    <a:gd name="T69" fmla="*/ 11 h 72"/>
                    <a:gd name="T70" fmla="*/ 56 w 58"/>
                    <a:gd name="T71" fmla="*/ 7 h 72"/>
                    <a:gd name="T72" fmla="*/ 58 w 58"/>
                    <a:gd name="T73" fmla="*/ 3 h 72"/>
                    <a:gd name="T74" fmla="*/ 57 w 58"/>
                    <a:gd name="T75" fmla="*/ 0 h 72"/>
                    <a:gd name="T76" fmla="*/ 50 w 58"/>
                    <a:gd name="T77" fmla="*/ 68 h 72"/>
                    <a:gd name="T78" fmla="*/ 35 w 58"/>
                    <a:gd name="T79" fmla="*/ 66 h 72"/>
                    <a:gd name="T80" fmla="*/ 30 w 58"/>
                    <a:gd name="T81" fmla="*/ 68 h 72"/>
                    <a:gd name="T82" fmla="*/ 43 w 58"/>
                    <a:gd name="T83" fmla="*/ 72 h 72"/>
                    <a:gd name="T84" fmla="*/ 56 w 58"/>
                    <a:gd name="T85" fmla="*/ 68 h 72"/>
                    <a:gd name="T86" fmla="*/ 50 w 58"/>
                    <a:gd name="T87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72">
                      <a:moveTo>
                        <a:pt x="57" y="0"/>
                      </a:moveTo>
                      <a:cubicBezTo>
                        <a:pt x="55" y="0"/>
                        <a:pt x="53" y="1"/>
                        <a:pt x="53" y="2"/>
                      </a:cubicBezTo>
                      <a:cubicBezTo>
                        <a:pt x="54" y="3"/>
                        <a:pt x="52" y="4"/>
                        <a:pt x="50" y="4"/>
                      </a:cubicBezTo>
                      <a:cubicBezTo>
                        <a:pt x="50" y="4"/>
                        <a:pt x="42" y="3"/>
                        <a:pt x="40" y="2"/>
                      </a:cubicBezTo>
                      <a:cubicBezTo>
                        <a:pt x="38" y="1"/>
                        <a:pt x="31" y="2"/>
                        <a:pt x="28" y="2"/>
                      </a:cubicBezTo>
                      <a:cubicBezTo>
                        <a:pt x="28" y="2"/>
                        <a:pt x="28" y="2"/>
                        <a:pt x="27" y="2"/>
                      </a:cubicBezTo>
                      <a:cubicBezTo>
                        <a:pt x="27" y="4"/>
                        <a:pt x="20" y="7"/>
                        <a:pt x="19" y="6"/>
                      </a:cubicBezTo>
                      <a:cubicBezTo>
                        <a:pt x="18" y="6"/>
                        <a:pt x="17" y="8"/>
                        <a:pt x="15" y="9"/>
                      </a:cubicBezTo>
                      <a:cubicBezTo>
                        <a:pt x="12" y="10"/>
                        <a:pt x="9" y="9"/>
                        <a:pt x="8" y="10"/>
                      </a:cubicBezTo>
                      <a:cubicBezTo>
                        <a:pt x="8" y="11"/>
                        <a:pt x="7" y="14"/>
                        <a:pt x="5" y="15"/>
                      </a:cubicBezTo>
                      <a:cubicBezTo>
                        <a:pt x="4" y="16"/>
                        <a:pt x="5" y="18"/>
                        <a:pt x="3" y="19"/>
                      </a:cubicBezTo>
                      <a:cubicBezTo>
                        <a:pt x="2" y="19"/>
                        <a:pt x="1" y="21"/>
                        <a:pt x="0" y="23"/>
                      </a:cubicBezTo>
                      <a:cubicBezTo>
                        <a:pt x="0" y="24"/>
                        <a:pt x="1" y="24"/>
                        <a:pt x="1" y="24"/>
                      </a:cubicBezTo>
                      <a:cubicBezTo>
                        <a:pt x="4" y="25"/>
                        <a:pt x="6" y="28"/>
                        <a:pt x="6" y="31"/>
                      </a:cubicBezTo>
                      <a:cubicBezTo>
                        <a:pt x="5" y="35"/>
                        <a:pt x="10" y="36"/>
                        <a:pt x="12" y="34"/>
                      </a:cubicBezTo>
                      <a:cubicBezTo>
                        <a:pt x="14" y="31"/>
                        <a:pt x="20" y="35"/>
                        <a:pt x="20" y="37"/>
                      </a:cubicBezTo>
                      <a:cubicBezTo>
                        <a:pt x="20" y="38"/>
                        <a:pt x="14" y="35"/>
                        <a:pt x="11" y="37"/>
                      </a:cubicBezTo>
                      <a:cubicBezTo>
                        <a:pt x="7" y="40"/>
                        <a:pt x="13" y="42"/>
                        <a:pt x="12" y="45"/>
                      </a:cubicBezTo>
                      <a:cubicBezTo>
                        <a:pt x="12" y="48"/>
                        <a:pt x="14" y="52"/>
                        <a:pt x="17" y="51"/>
                      </a:cubicBezTo>
                      <a:cubicBezTo>
                        <a:pt x="20" y="51"/>
                        <a:pt x="24" y="56"/>
                        <a:pt x="26" y="56"/>
                      </a:cubicBezTo>
                      <a:cubicBezTo>
                        <a:pt x="28" y="55"/>
                        <a:pt x="23" y="47"/>
                        <a:pt x="24" y="46"/>
                      </a:cubicBezTo>
                      <a:cubicBezTo>
                        <a:pt x="25" y="45"/>
                        <a:pt x="29" y="48"/>
                        <a:pt x="30" y="46"/>
                      </a:cubicBezTo>
                      <a:cubicBezTo>
                        <a:pt x="32" y="44"/>
                        <a:pt x="29" y="42"/>
                        <a:pt x="26" y="42"/>
                      </a:cubicBezTo>
                      <a:cubicBezTo>
                        <a:pt x="23" y="43"/>
                        <a:pt x="26" y="39"/>
                        <a:pt x="29" y="41"/>
                      </a:cubicBezTo>
                      <a:cubicBezTo>
                        <a:pt x="33" y="43"/>
                        <a:pt x="34" y="40"/>
                        <a:pt x="36" y="40"/>
                      </a:cubicBezTo>
                      <a:cubicBezTo>
                        <a:pt x="38" y="40"/>
                        <a:pt x="38" y="34"/>
                        <a:pt x="33" y="32"/>
                      </a:cubicBezTo>
                      <a:cubicBezTo>
                        <a:pt x="28" y="31"/>
                        <a:pt x="29" y="36"/>
                        <a:pt x="26" y="33"/>
                      </a:cubicBezTo>
                      <a:cubicBezTo>
                        <a:pt x="22" y="29"/>
                        <a:pt x="29" y="31"/>
                        <a:pt x="29" y="28"/>
                      </a:cubicBezTo>
                      <a:cubicBezTo>
                        <a:pt x="29" y="25"/>
                        <a:pt x="24" y="21"/>
                        <a:pt x="21" y="18"/>
                      </a:cubicBezTo>
                      <a:cubicBezTo>
                        <a:pt x="19" y="14"/>
                        <a:pt x="24" y="13"/>
                        <a:pt x="26" y="15"/>
                      </a:cubicBezTo>
                      <a:cubicBezTo>
                        <a:pt x="27" y="17"/>
                        <a:pt x="31" y="17"/>
                        <a:pt x="33" y="16"/>
                      </a:cubicBezTo>
                      <a:cubicBezTo>
                        <a:pt x="35" y="15"/>
                        <a:pt x="31" y="11"/>
                        <a:pt x="35" y="9"/>
                      </a:cubicBezTo>
                      <a:cubicBezTo>
                        <a:pt x="39" y="8"/>
                        <a:pt x="39" y="10"/>
                        <a:pt x="40" y="11"/>
                      </a:cubicBezTo>
                      <a:cubicBezTo>
                        <a:pt x="42" y="12"/>
                        <a:pt x="43" y="8"/>
                        <a:pt x="47" y="8"/>
                      </a:cubicBezTo>
                      <a:cubicBezTo>
                        <a:pt x="50" y="8"/>
                        <a:pt x="52" y="9"/>
                        <a:pt x="53" y="11"/>
                      </a:cubicBezTo>
                      <a:cubicBezTo>
                        <a:pt x="55" y="9"/>
                        <a:pt x="56" y="8"/>
                        <a:pt x="56" y="7"/>
                      </a:cubicBezTo>
                      <a:cubicBezTo>
                        <a:pt x="56" y="6"/>
                        <a:pt x="58" y="5"/>
                        <a:pt x="58" y="3"/>
                      </a:cubicBezTo>
                      <a:cubicBezTo>
                        <a:pt x="58" y="2"/>
                        <a:pt x="58" y="1"/>
                        <a:pt x="57" y="0"/>
                      </a:cubicBezTo>
                      <a:close/>
                      <a:moveTo>
                        <a:pt x="50" y="68"/>
                      </a:moveTo>
                      <a:cubicBezTo>
                        <a:pt x="48" y="66"/>
                        <a:pt x="38" y="68"/>
                        <a:pt x="35" y="66"/>
                      </a:cubicBezTo>
                      <a:cubicBezTo>
                        <a:pt x="33" y="64"/>
                        <a:pt x="28" y="68"/>
                        <a:pt x="30" y="68"/>
                      </a:cubicBezTo>
                      <a:cubicBezTo>
                        <a:pt x="33" y="69"/>
                        <a:pt x="38" y="72"/>
                        <a:pt x="43" y="72"/>
                      </a:cubicBezTo>
                      <a:cubicBezTo>
                        <a:pt x="49" y="72"/>
                        <a:pt x="56" y="69"/>
                        <a:pt x="56" y="68"/>
                      </a:cubicBezTo>
                      <a:cubicBezTo>
                        <a:pt x="55" y="67"/>
                        <a:pt x="52" y="69"/>
                        <a:pt x="50" y="6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2" name="Freeform 360">
                  <a:extLst>
                    <a:ext uri="{FF2B5EF4-FFF2-40B4-BE49-F238E27FC236}">
                      <a16:creationId xmlns:a16="http://schemas.microsoft.com/office/drawing/2014/main" id="{30464844-B302-9F42-9372-CCA6992052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3" name="Freeform 361">
                  <a:extLst>
                    <a:ext uri="{FF2B5EF4-FFF2-40B4-BE49-F238E27FC236}">
                      <a16:creationId xmlns:a16="http://schemas.microsoft.com/office/drawing/2014/main" id="{12059AE0-661A-DA41-9291-1820362138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35663" y="2198801"/>
                  <a:ext cx="96838" cy="90488"/>
                </a:xfrm>
                <a:custGeom>
                  <a:avLst/>
                  <a:gdLst>
                    <a:gd name="T0" fmla="*/ 22 w 44"/>
                    <a:gd name="T1" fmla="*/ 15 h 41"/>
                    <a:gd name="T2" fmla="*/ 22 w 44"/>
                    <a:gd name="T3" fmla="*/ 9 h 41"/>
                    <a:gd name="T4" fmla="*/ 23 w 44"/>
                    <a:gd name="T5" fmla="*/ 1 h 41"/>
                    <a:gd name="T6" fmla="*/ 16 w 44"/>
                    <a:gd name="T7" fmla="*/ 5 h 41"/>
                    <a:gd name="T8" fmla="*/ 11 w 44"/>
                    <a:gd name="T9" fmla="*/ 7 h 41"/>
                    <a:gd name="T10" fmla="*/ 11 w 44"/>
                    <a:gd name="T11" fmla="*/ 11 h 41"/>
                    <a:gd name="T12" fmla="*/ 6 w 44"/>
                    <a:gd name="T13" fmla="*/ 9 h 41"/>
                    <a:gd name="T14" fmla="*/ 1 w 44"/>
                    <a:gd name="T15" fmla="*/ 15 h 41"/>
                    <a:gd name="T16" fmla="*/ 1 w 44"/>
                    <a:gd name="T17" fmla="*/ 26 h 41"/>
                    <a:gd name="T18" fmla="*/ 5 w 44"/>
                    <a:gd name="T19" fmla="*/ 34 h 41"/>
                    <a:gd name="T20" fmla="*/ 6 w 44"/>
                    <a:gd name="T21" fmla="*/ 38 h 41"/>
                    <a:gd name="T22" fmla="*/ 14 w 44"/>
                    <a:gd name="T23" fmla="*/ 39 h 41"/>
                    <a:gd name="T24" fmla="*/ 18 w 44"/>
                    <a:gd name="T25" fmla="*/ 39 h 41"/>
                    <a:gd name="T26" fmla="*/ 14 w 44"/>
                    <a:gd name="T27" fmla="*/ 34 h 41"/>
                    <a:gd name="T28" fmla="*/ 19 w 44"/>
                    <a:gd name="T29" fmla="*/ 35 h 41"/>
                    <a:gd name="T30" fmla="*/ 25 w 44"/>
                    <a:gd name="T31" fmla="*/ 34 h 41"/>
                    <a:gd name="T32" fmla="*/ 22 w 44"/>
                    <a:gd name="T33" fmla="*/ 29 h 41"/>
                    <a:gd name="T34" fmla="*/ 18 w 44"/>
                    <a:gd name="T35" fmla="*/ 28 h 41"/>
                    <a:gd name="T36" fmla="*/ 20 w 44"/>
                    <a:gd name="T37" fmla="*/ 23 h 41"/>
                    <a:gd name="T38" fmla="*/ 26 w 44"/>
                    <a:gd name="T39" fmla="*/ 19 h 41"/>
                    <a:gd name="T40" fmla="*/ 22 w 44"/>
                    <a:gd name="T41" fmla="*/ 15 h 41"/>
                    <a:gd name="T42" fmla="*/ 42 w 44"/>
                    <a:gd name="T43" fmla="*/ 23 h 41"/>
                    <a:gd name="T44" fmla="*/ 39 w 44"/>
                    <a:gd name="T45" fmla="*/ 25 h 41"/>
                    <a:gd name="T46" fmla="*/ 36 w 44"/>
                    <a:gd name="T47" fmla="*/ 23 h 41"/>
                    <a:gd name="T48" fmla="*/ 30 w 44"/>
                    <a:gd name="T49" fmla="*/ 26 h 41"/>
                    <a:gd name="T50" fmla="*/ 34 w 44"/>
                    <a:gd name="T51" fmla="*/ 34 h 41"/>
                    <a:gd name="T52" fmla="*/ 31 w 44"/>
                    <a:gd name="T53" fmla="*/ 37 h 41"/>
                    <a:gd name="T54" fmla="*/ 33 w 44"/>
                    <a:gd name="T55" fmla="*/ 41 h 41"/>
                    <a:gd name="T56" fmla="*/ 40 w 44"/>
                    <a:gd name="T57" fmla="*/ 33 h 41"/>
                    <a:gd name="T58" fmla="*/ 42 w 44"/>
                    <a:gd name="T59" fmla="*/ 2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4" h="41">
                      <a:moveTo>
                        <a:pt x="22" y="15"/>
                      </a:moveTo>
                      <a:cubicBezTo>
                        <a:pt x="21" y="14"/>
                        <a:pt x="20" y="10"/>
                        <a:pt x="22" y="9"/>
                      </a:cubicBezTo>
                      <a:cubicBezTo>
                        <a:pt x="23" y="7"/>
                        <a:pt x="24" y="2"/>
                        <a:pt x="23" y="1"/>
                      </a:cubicBezTo>
                      <a:cubicBezTo>
                        <a:pt x="21" y="0"/>
                        <a:pt x="16" y="1"/>
                        <a:pt x="16" y="5"/>
                      </a:cubicBezTo>
                      <a:cubicBezTo>
                        <a:pt x="16" y="8"/>
                        <a:pt x="12" y="7"/>
                        <a:pt x="11" y="7"/>
                      </a:cubicBezTo>
                      <a:cubicBezTo>
                        <a:pt x="9" y="8"/>
                        <a:pt x="13" y="10"/>
                        <a:pt x="11" y="11"/>
                      </a:cubicBezTo>
                      <a:cubicBezTo>
                        <a:pt x="9" y="13"/>
                        <a:pt x="9" y="9"/>
                        <a:pt x="6" y="9"/>
                      </a:cubicBezTo>
                      <a:cubicBezTo>
                        <a:pt x="3" y="8"/>
                        <a:pt x="3" y="13"/>
                        <a:pt x="1" y="15"/>
                      </a:cubicBezTo>
                      <a:cubicBezTo>
                        <a:pt x="0" y="18"/>
                        <a:pt x="1" y="23"/>
                        <a:pt x="1" y="26"/>
                      </a:cubicBezTo>
                      <a:cubicBezTo>
                        <a:pt x="2" y="29"/>
                        <a:pt x="6" y="31"/>
                        <a:pt x="5" y="34"/>
                      </a:cubicBezTo>
                      <a:cubicBezTo>
                        <a:pt x="4" y="35"/>
                        <a:pt x="5" y="36"/>
                        <a:pt x="6" y="38"/>
                      </a:cubicBezTo>
                      <a:cubicBezTo>
                        <a:pt x="10" y="38"/>
                        <a:pt x="13" y="38"/>
                        <a:pt x="14" y="39"/>
                      </a:cubicBezTo>
                      <a:cubicBezTo>
                        <a:pt x="15" y="39"/>
                        <a:pt x="16" y="39"/>
                        <a:pt x="18" y="39"/>
                      </a:cubicBezTo>
                      <a:cubicBezTo>
                        <a:pt x="17" y="37"/>
                        <a:pt x="14" y="35"/>
                        <a:pt x="14" y="34"/>
                      </a:cubicBezTo>
                      <a:cubicBezTo>
                        <a:pt x="14" y="32"/>
                        <a:pt x="17" y="33"/>
                        <a:pt x="19" y="35"/>
                      </a:cubicBezTo>
                      <a:cubicBezTo>
                        <a:pt x="21" y="36"/>
                        <a:pt x="25" y="36"/>
                        <a:pt x="25" y="34"/>
                      </a:cubicBezTo>
                      <a:cubicBezTo>
                        <a:pt x="25" y="33"/>
                        <a:pt x="25" y="27"/>
                        <a:pt x="22" y="29"/>
                      </a:cubicBezTo>
                      <a:cubicBezTo>
                        <a:pt x="19" y="30"/>
                        <a:pt x="19" y="30"/>
                        <a:pt x="18" y="28"/>
                      </a:cubicBezTo>
                      <a:cubicBezTo>
                        <a:pt x="17" y="27"/>
                        <a:pt x="20" y="25"/>
                        <a:pt x="20" y="23"/>
                      </a:cubicBezTo>
                      <a:cubicBezTo>
                        <a:pt x="21" y="20"/>
                        <a:pt x="26" y="21"/>
                        <a:pt x="26" y="19"/>
                      </a:cubicBezTo>
                      <a:cubicBezTo>
                        <a:pt x="27" y="18"/>
                        <a:pt x="23" y="16"/>
                        <a:pt x="22" y="15"/>
                      </a:cubicBezTo>
                      <a:close/>
                      <a:moveTo>
                        <a:pt x="42" y="23"/>
                      </a:moveTo>
                      <a:cubicBezTo>
                        <a:pt x="41" y="23"/>
                        <a:pt x="40" y="25"/>
                        <a:pt x="39" y="25"/>
                      </a:cubicBezTo>
                      <a:cubicBezTo>
                        <a:pt x="38" y="26"/>
                        <a:pt x="37" y="20"/>
                        <a:pt x="36" y="23"/>
                      </a:cubicBezTo>
                      <a:cubicBezTo>
                        <a:pt x="36" y="26"/>
                        <a:pt x="33" y="22"/>
                        <a:pt x="30" y="26"/>
                      </a:cubicBezTo>
                      <a:cubicBezTo>
                        <a:pt x="27" y="30"/>
                        <a:pt x="32" y="33"/>
                        <a:pt x="34" y="34"/>
                      </a:cubicBezTo>
                      <a:cubicBezTo>
                        <a:pt x="36" y="35"/>
                        <a:pt x="33" y="37"/>
                        <a:pt x="31" y="37"/>
                      </a:cubicBezTo>
                      <a:cubicBezTo>
                        <a:pt x="29" y="36"/>
                        <a:pt x="30" y="40"/>
                        <a:pt x="33" y="41"/>
                      </a:cubicBezTo>
                      <a:cubicBezTo>
                        <a:pt x="37" y="41"/>
                        <a:pt x="40" y="35"/>
                        <a:pt x="40" y="33"/>
                      </a:cubicBezTo>
                      <a:cubicBezTo>
                        <a:pt x="40" y="32"/>
                        <a:pt x="44" y="24"/>
                        <a:pt x="42" y="2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4" name="Freeform 362">
                  <a:extLst>
                    <a:ext uri="{FF2B5EF4-FFF2-40B4-BE49-F238E27FC236}">
                      <a16:creationId xmlns:a16="http://schemas.microsoft.com/office/drawing/2014/main" id="{57B29061-0B92-1349-A769-C8E666DBF9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99163" y="1825739"/>
                  <a:ext cx="252413" cy="444500"/>
                </a:xfrm>
                <a:custGeom>
                  <a:avLst/>
                  <a:gdLst>
                    <a:gd name="T0" fmla="*/ 111 w 114"/>
                    <a:gd name="T1" fmla="*/ 43 h 200"/>
                    <a:gd name="T2" fmla="*/ 110 w 114"/>
                    <a:gd name="T3" fmla="*/ 27 h 200"/>
                    <a:gd name="T4" fmla="*/ 96 w 114"/>
                    <a:gd name="T5" fmla="*/ 10 h 200"/>
                    <a:gd name="T6" fmla="*/ 80 w 114"/>
                    <a:gd name="T7" fmla="*/ 10 h 200"/>
                    <a:gd name="T8" fmla="*/ 65 w 114"/>
                    <a:gd name="T9" fmla="*/ 10 h 200"/>
                    <a:gd name="T10" fmla="*/ 55 w 114"/>
                    <a:gd name="T11" fmla="*/ 19 h 200"/>
                    <a:gd name="T12" fmla="*/ 46 w 114"/>
                    <a:gd name="T13" fmla="*/ 30 h 200"/>
                    <a:gd name="T14" fmla="*/ 39 w 114"/>
                    <a:gd name="T15" fmla="*/ 42 h 200"/>
                    <a:gd name="T16" fmla="*/ 30 w 114"/>
                    <a:gd name="T17" fmla="*/ 49 h 200"/>
                    <a:gd name="T18" fmla="*/ 24 w 114"/>
                    <a:gd name="T19" fmla="*/ 69 h 200"/>
                    <a:gd name="T20" fmla="*/ 26 w 114"/>
                    <a:gd name="T21" fmla="*/ 79 h 200"/>
                    <a:gd name="T22" fmla="*/ 11 w 114"/>
                    <a:gd name="T23" fmla="*/ 85 h 200"/>
                    <a:gd name="T24" fmla="*/ 10 w 114"/>
                    <a:gd name="T25" fmla="*/ 104 h 200"/>
                    <a:gd name="T26" fmla="*/ 16 w 114"/>
                    <a:gd name="T27" fmla="*/ 119 h 200"/>
                    <a:gd name="T28" fmla="*/ 13 w 114"/>
                    <a:gd name="T29" fmla="*/ 128 h 200"/>
                    <a:gd name="T30" fmla="*/ 7 w 114"/>
                    <a:gd name="T31" fmla="*/ 139 h 200"/>
                    <a:gd name="T32" fmla="*/ 3 w 114"/>
                    <a:gd name="T33" fmla="*/ 152 h 200"/>
                    <a:gd name="T34" fmla="*/ 1 w 114"/>
                    <a:gd name="T35" fmla="*/ 153 h 200"/>
                    <a:gd name="T36" fmla="*/ 8 w 114"/>
                    <a:gd name="T37" fmla="*/ 171 h 200"/>
                    <a:gd name="T38" fmla="*/ 14 w 114"/>
                    <a:gd name="T39" fmla="*/ 186 h 200"/>
                    <a:gd name="T40" fmla="*/ 17 w 114"/>
                    <a:gd name="T41" fmla="*/ 198 h 200"/>
                    <a:gd name="T42" fmla="*/ 28 w 114"/>
                    <a:gd name="T43" fmla="*/ 193 h 200"/>
                    <a:gd name="T44" fmla="*/ 38 w 114"/>
                    <a:gd name="T45" fmla="*/ 189 h 200"/>
                    <a:gd name="T46" fmla="*/ 46 w 114"/>
                    <a:gd name="T47" fmla="*/ 186 h 200"/>
                    <a:gd name="T48" fmla="*/ 48 w 114"/>
                    <a:gd name="T49" fmla="*/ 178 h 200"/>
                    <a:gd name="T50" fmla="*/ 50 w 114"/>
                    <a:gd name="T51" fmla="*/ 159 h 200"/>
                    <a:gd name="T52" fmla="*/ 63 w 114"/>
                    <a:gd name="T53" fmla="*/ 146 h 200"/>
                    <a:gd name="T54" fmla="*/ 60 w 114"/>
                    <a:gd name="T55" fmla="*/ 129 h 200"/>
                    <a:gd name="T56" fmla="*/ 52 w 114"/>
                    <a:gd name="T57" fmla="*/ 117 h 200"/>
                    <a:gd name="T58" fmla="*/ 58 w 114"/>
                    <a:gd name="T59" fmla="*/ 101 h 200"/>
                    <a:gd name="T60" fmla="*/ 69 w 114"/>
                    <a:gd name="T61" fmla="*/ 89 h 200"/>
                    <a:gd name="T62" fmla="*/ 91 w 114"/>
                    <a:gd name="T63" fmla="*/ 74 h 200"/>
                    <a:gd name="T64" fmla="*/ 94 w 114"/>
                    <a:gd name="T65" fmla="*/ 58 h 200"/>
                    <a:gd name="T66" fmla="*/ 110 w 114"/>
                    <a:gd name="T67" fmla="*/ 52 h 200"/>
                    <a:gd name="T68" fmla="*/ 113 w 114"/>
                    <a:gd name="T69" fmla="*/ 48 h 200"/>
                    <a:gd name="T70" fmla="*/ 61 w 114"/>
                    <a:gd name="T71" fmla="*/ 17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200">
                      <a:moveTo>
                        <a:pt x="113" y="48"/>
                      </a:moveTo>
                      <a:cubicBezTo>
                        <a:pt x="112" y="46"/>
                        <a:pt x="109" y="43"/>
                        <a:pt x="111" y="43"/>
                      </a:cubicBezTo>
                      <a:cubicBezTo>
                        <a:pt x="114" y="43"/>
                        <a:pt x="114" y="36"/>
                        <a:pt x="112" y="35"/>
                      </a:cubicBezTo>
                      <a:cubicBezTo>
                        <a:pt x="109" y="34"/>
                        <a:pt x="112" y="28"/>
                        <a:pt x="110" y="27"/>
                      </a:cubicBezTo>
                      <a:cubicBezTo>
                        <a:pt x="108" y="26"/>
                        <a:pt x="109" y="21"/>
                        <a:pt x="109" y="18"/>
                      </a:cubicBezTo>
                      <a:cubicBezTo>
                        <a:pt x="110" y="15"/>
                        <a:pt x="101" y="13"/>
                        <a:pt x="96" y="10"/>
                      </a:cubicBezTo>
                      <a:cubicBezTo>
                        <a:pt x="91" y="8"/>
                        <a:pt x="89" y="5"/>
                        <a:pt x="85" y="3"/>
                      </a:cubicBezTo>
                      <a:cubicBezTo>
                        <a:pt x="81" y="0"/>
                        <a:pt x="80" y="6"/>
                        <a:pt x="80" y="10"/>
                      </a:cubicBezTo>
                      <a:cubicBezTo>
                        <a:pt x="80" y="13"/>
                        <a:pt x="77" y="13"/>
                        <a:pt x="74" y="11"/>
                      </a:cubicBezTo>
                      <a:cubicBezTo>
                        <a:pt x="72" y="9"/>
                        <a:pt x="68" y="11"/>
                        <a:pt x="65" y="10"/>
                      </a:cubicBezTo>
                      <a:cubicBezTo>
                        <a:pt x="61" y="8"/>
                        <a:pt x="62" y="13"/>
                        <a:pt x="62" y="16"/>
                      </a:cubicBezTo>
                      <a:cubicBezTo>
                        <a:pt x="62" y="19"/>
                        <a:pt x="58" y="19"/>
                        <a:pt x="55" y="19"/>
                      </a:cubicBezTo>
                      <a:cubicBezTo>
                        <a:pt x="53" y="19"/>
                        <a:pt x="49" y="21"/>
                        <a:pt x="49" y="24"/>
                      </a:cubicBezTo>
                      <a:cubicBezTo>
                        <a:pt x="49" y="27"/>
                        <a:pt x="45" y="29"/>
                        <a:pt x="46" y="30"/>
                      </a:cubicBezTo>
                      <a:cubicBezTo>
                        <a:pt x="47" y="32"/>
                        <a:pt x="45" y="34"/>
                        <a:pt x="44" y="35"/>
                      </a:cubicBezTo>
                      <a:cubicBezTo>
                        <a:pt x="42" y="36"/>
                        <a:pt x="40" y="41"/>
                        <a:pt x="39" y="42"/>
                      </a:cubicBezTo>
                      <a:cubicBezTo>
                        <a:pt x="38" y="43"/>
                        <a:pt x="40" y="46"/>
                        <a:pt x="37" y="47"/>
                      </a:cubicBezTo>
                      <a:cubicBezTo>
                        <a:pt x="35" y="49"/>
                        <a:pt x="32" y="48"/>
                        <a:pt x="30" y="49"/>
                      </a:cubicBezTo>
                      <a:cubicBezTo>
                        <a:pt x="29" y="50"/>
                        <a:pt x="30" y="53"/>
                        <a:pt x="30" y="57"/>
                      </a:cubicBezTo>
                      <a:cubicBezTo>
                        <a:pt x="29" y="61"/>
                        <a:pt x="26" y="66"/>
                        <a:pt x="24" y="69"/>
                      </a:cubicBezTo>
                      <a:cubicBezTo>
                        <a:pt x="21" y="72"/>
                        <a:pt x="25" y="73"/>
                        <a:pt x="26" y="74"/>
                      </a:cubicBezTo>
                      <a:cubicBezTo>
                        <a:pt x="27" y="74"/>
                        <a:pt x="27" y="76"/>
                        <a:pt x="26" y="79"/>
                      </a:cubicBezTo>
                      <a:cubicBezTo>
                        <a:pt x="25" y="82"/>
                        <a:pt x="22" y="80"/>
                        <a:pt x="20" y="79"/>
                      </a:cubicBezTo>
                      <a:cubicBezTo>
                        <a:pt x="18" y="79"/>
                        <a:pt x="13" y="81"/>
                        <a:pt x="11" y="85"/>
                      </a:cubicBezTo>
                      <a:cubicBezTo>
                        <a:pt x="8" y="90"/>
                        <a:pt x="9" y="92"/>
                        <a:pt x="10" y="95"/>
                      </a:cubicBezTo>
                      <a:cubicBezTo>
                        <a:pt x="11" y="97"/>
                        <a:pt x="8" y="99"/>
                        <a:pt x="10" y="104"/>
                      </a:cubicBezTo>
                      <a:cubicBezTo>
                        <a:pt x="12" y="108"/>
                        <a:pt x="9" y="109"/>
                        <a:pt x="9" y="112"/>
                      </a:cubicBezTo>
                      <a:cubicBezTo>
                        <a:pt x="10" y="116"/>
                        <a:pt x="15" y="115"/>
                        <a:pt x="16" y="119"/>
                      </a:cubicBezTo>
                      <a:cubicBezTo>
                        <a:pt x="16" y="122"/>
                        <a:pt x="14" y="124"/>
                        <a:pt x="12" y="124"/>
                      </a:cubicBezTo>
                      <a:cubicBezTo>
                        <a:pt x="10" y="124"/>
                        <a:pt x="11" y="127"/>
                        <a:pt x="13" y="128"/>
                      </a:cubicBezTo>
                      <a:cubicBezTo>
                        <a:pt x="14" y="129"/>
                        <a:pt x="14" y="135"/>
                        <a:pt x="13" y="137"/>
                      </a:cubicBezTo>
                      <a:cubicBezTo>
                        <a:pt x="12" y="138"/>
                        <a:pt x="6" y="137"/>
                        <a:pt x="7" y="139"/>
                      </a:cubicBezTo>
                      <a:cubicBezTo>
                        <a:pt x="7" y="141"/>
                        <a:pt x="6" y="144"/>
                        <a:pt x="6" y="146"/>
                      </a:cubicBezTo>
                      <a:cubicBezTo>
                        <a:pt x="6" y="148"/>
                        <a:pt x="5" y="154"/>
                        <a:pt x="3" y="152"/>
                      </a:cubicBezTo>
                      <a:cubicBezTo>
                        <a:pt x="3" y="152"/>
                        <a:pt x="2" y="152"/>
                        <a:pt x="1" y="152"/>
                      </a:cubicBezTo>
                      <a:cubicBezTo>
                        <a:pt x="1" y="152"/>
                        <a:pt x="1" y="152"/>
                        <a:pt x="1" y="153"/>
                      </a:cubicBezTo>
                      <a:cubicBezTo>
                        <a:pt x="0" y="156"/>
                        <a:pt x="2" y="159"/>
                        <a:pt x="5" y="162"/>
                      </a:cubicBezTo>
                      <a:cubicBezTo>
                        <a:pt x="8" y="164"/>
                        <a:pt x="5" y="168"/>
                        <a:pt x="8" y="171"/>
                      </a:cubicBezTo>
                      <a:cubicBezTo>
                        <a:pt x="10" y="175"/>
                        <a:pt x="10" y="177"/>
                        <a:pt x="12" y="180"/>
                      </a:cubicBezTo>
                      <a:cubicBezTo>
                        <a:pt x="15" y="182"/>
                        <a:pt x="16" y="183"/>
                        <a:pt x="14" y="186"/>
                      </a:cubicBezTo>
                      <a:cubicBezTo>
                        <a:pt x="13" y="190"/>
                        <a:pt x="17" y="189"/>
                        <a:pt x="17" y="191"/>
                      </a:cubicBezTo>
                      <a:cubicBezTo>
                        <a:pt x="17" y="193"/>
                        <a:pt x="16" y="196"/>
                        <a:pt x="17" y="198"/>
                      </a:cubicBezTo>
                      <a:cubicBezTo>
                        <a:pt x="18" y="200"/>
                        <a:pt x="20" y="198"/>
                        <a:pt x="24" y="198"/>
                      </a:cubicBezTo>
                      <a:cubicBezTo>
                        <a:pt x="29" y="198"/>
                        <a:pt x="27" y="195"/>
                        <a:pt x="28" y="193"/>
                      </a:cubicBezTo>
                      <a:cubicBezTo>
                        <a:pt x="28" y="190"/>
                        <a:pt x="30" y="191"/>
                        <a:pt x="30" y="190"/>
                      </a:cubicBezTo>
                      <a:cubicBezTo>
                        <a:pt x="31" y="188"/>
                        <a:pt x="35" y="188"/>
                        <a:pt x="38" y="189"/>
                      </a:cubicBezTo>
                      <a:cubicBezTo>
                        <a:pt x="41" y="191"/>
                        <a:pt x="43" y="188"/>
                        <a:pt x="43" y="185"/>
                      </a:cubicBezTo>
                      <a:cubicBezTo>
                        <a:pt x="44" y="182"/>
                        <a:pt x="46" y="186"/>
                        <a:pt x="46" y="186"/>
                      </a:cubicBezTo>
                      <a:cubicBezTo>
                        <a:pt x="47" y="187"/>
                        <a:pt x="50" y="181"/>
                        <a:pt x="52" y="178"/>
                      </a:cubicBezTo>
                      <a:cubicBezTo>
                        <a:pt x="53" y="174"/>
                        <a:pt x="51" y="175"/>
                        <a:pt x="48" y="178"/>
                      </a:cubicBezTo>
                      <a:cubicBezTo>
                        <a:pt x="45" y="182"/>
                        <a:pt x="47" y="175"/>
                        <a:pt x="48" y="172"/>
                      </a:cubicBezTo>
                      <a:cubicBezTo>
                        <a:pt x="49" y="169"/>
                        <a:pt x="49" y="161"/>
                        <a:pt x="50" y="159"/>
                      </a:cubicBezTo>
                      <a:cubicBezTo>
                        <a:pt x="50" y="157"/>
                        <a:pt x="51" y="154"/>
                        <a:pt x="55" y="153"/>
                      </a:cubicBezTo>
                      <a:cubicBezTo>
                        <a:pt x="59" y="153"/>
                        <a:pt x="64" y="148"/>
                        <a:pt x="63" y="146"/>
                      </a:cubicBezTo>
                      <a:cubicBezTo>
                        <a:pt x="62" y="144"/>
                        <a:pt x="68" y="140"/>
                        <a:pt x="68" y="138"/>
                      </a:cubicBezTo>
                      <a:cubicBezTo>
                        <a:pt x="68" y="136"/>
                        <a:pt x="62" y="130"/>
                        <a:pt x="60" y="129"/>
                      </a:cubicBezTo>
                      <a:cubicBezTo>
                        <a:pt x="58" y="127"/>
                        <a:pt x="53" y="128"/>
                        <a:pt x="53" y="127"/>
                      </a:cubicBezTo>
                      <a:cubicBezTo>
                        <a:pt x="54" y="125"/>
                        <a:pt x="53" y="120"/>
                        <a:pt x="52" y="117"/>
                      </a:cubicBezTo>
                      <a:cubicBezTo>
                        <a:pt x="52" y="114"/>
                        <a:pt x="56" y="111"/>
                        <a:pt x="56" y="108"/>
                      </a:cubicBezTo>
                      <a:cubicBezTo>
                        <a:pt x="56" y="105"/>
                        <a:pt x="56" y="102"/>
                        <a:pt x="58" y="101"/>
                      </a:cubicBezTo>
                      <a:cubicBezTo>
                        <a:pt x="61" y="100"/>
                        <a:pt x="59" y="97"/>
                        <a:pt x="62" y="97"/>
                      </a:cubicBezTo>
                      <a:cubicBezTo>
                        <a:pt x="66" y="96"/>
                        <a:pt x="65" y="91"/>
                        <a:pt x="69" y="89"/>
                      </a:cubicBezTo>
                      <a:cubicBezTo>
                        <a:pt x="72" y="88"/>
                        <a:pt x="73" y="87"/>
                        <a:pt x="77" y="84"/>
                      </a:cubicBezTo>
                      <a:cubicBezTo>
                        <a:pt x="82" y="82"/>
                        <a:pt x="90" y="77"/>
                        <a:pt x="91" y="74"/>
                      </a:cubicBezTo>
                      <a:cubicBezTo>
                        <a:pt x="93" y="71"/>
                        <a:pt x="87" y="68"/>
                        <a:pt x="90" y="65"/>
                      </a:cubicBezTo>
                      <a:cubicBezTo>
                        <a:pt x="94" y="62"/>
                        <a:pt x="91" y="59"/>
                        <a:pt x="94" y="58"/>
                      </a:cubicBezTo>
                      <a:cubicBezTo>
                        <a:pt x="97" y="57"/>
                        <a:pt x="98" y="55"/>
                        <a:pt x="100" y="53"/>
                      </a:cubicBezTo>
                      <a:cubicBezTo>
                        <a:pt x="102" y="51"/>
                        <a:pt x="105" y="53"/>
                        <a:pt x="110" y="52"/>
                      </a:cubicBezTo>
                      <a:cubicBezTo>
                        <a:pt x="111" y="52"/>
                        <a:pt x="113" y="52"/>
                        <a:pt x="114" y="52"/>
                      </a:cubicBezTo>
                      <a:cubicBezTo>
                        <a:pt x="114" y="50"/>
                        <a:pt x="114" y="48"/>
                        <a:pt x="113" y="48"/>
                      </a:cubicBezTo>
                      <a:close/>
                      <a:moveTo>
                        <a:pt x="68" y="166"/>
                      </a:moveTo>
                      <a:cubicBezTo>
                        <a:pt x="62" y="167"/>
                        <a:pt x="60" y="177"/>
                        <a:pt x="61" y="178"/>
                      </a:cubicBezTo>
                      <a:cubicBezTo>
                        <a:pt x="62" y="180"/>
                        <a:pt x="73" y="166"/>
                        <a:pt x="68" y="16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5" name="Freeform 363">
                  <a:extLst>
                    <a:ext uri="{FF2B5EF4-FFF2-40B4-BE49-F238E27FC236}">
                      <a16:creationId xmlns:a16="http://schemas.microsoft.com/office/drawing/2014/main" id="{9CFD65DE-1573-D447-B5F1-7BC03FD75C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70575" y="1359014"/>
                  <a:ext cx="525463" cy="830263"/>
                </a:xfrm>
                <a:custGeom>
                  <a:avLst/>
                  <a:gdLst>
                    <a:gd name="T0" fmla="*/ 224 w 237"/>
                    <a:gd name="T1" fmla="*/ 195 h 374"/>
                    <a:gd name="T2" fmla="*/ 225 w 237"/>
                    <a:gd name="T3" fmla="*/ 184 h 374"/>
                    <a:gd name="T4" fmla="*/ 212 w 237"/>
                    <a:gd name="T5" fmla="*/ 182 h 374"/>
                    <a:gd name="T6" fmla="*/ 197 w 237"/>
                    <a:gd name="T7" fmla="*/ 182 h 374"/>
                    <a:gd name="T8" fmla="*/ 190 w 237"/>
                    <a:gd name="T9" fmla="*/ 181 h 374"/>
                    <a:gd name="T10" fmla="*/ 176 w 237"/>
                    <a:gd name="T11" fmla="*/ 184 h 374"/>
                    <a:gd name="T12" fmla="*/ 164 w 237"/>
                    <a:gd name="T13" fmla="*/ 196 h 374"/>
                    <a:gd name="T14" fmla="*/ 164 w 237"/>
                    <a:gd name="T15" fmla="*/ 183 h 374"/>
                    <a:gd name="T16" fmla="*/ 148 w 237"/>
                    <a:gd name="T17" fmla="*/ 193 h 374"/>
                    <a:gd name="T18" fmla="*/ 141 w 237"/>
                    <a:gd name="T19" fmla="*/ 195 h 374"/>
                    <a:gd name="T20" fmla="*/ 134 w 237"/>
                    <a:gd name="T21" fmla="*/ 194 h 374"/>
                    <a:gd name="T22" fmla="*/ 121 w 237"/>
                    <a:gd name="T23" fmla="*/ 203 h 374"/>
                    <a:gd name="T24" fmla="*/ 113 w 237"/>
                    <a:gd name="T25" fmla="*/ 210 h 374"/>
                    <a:gd name="T26" fmla="*/ 105 w 237"/>
                    <a:gd name="T27" fmla="*/ 214 h 374"/>
                    <a:gd name="T28" fmla="*/ 91 w 237"/>
                    <a:gd name="T29" fmla="*/ 218 h 374"/>
                    <a:gd name="T30" fmla="*/ 85 w 237"/>
                    <a:gd name="T31" fmla="*/ 226 h 374"/>
                    <a:gd name="T32" fmla="*/ 105 w 237"/>
                    <a:gd name="T33" fmla="*/ 226 h 374"/>
                    <a:gd name="T34" fmla="*/ 90 w 237"/>
                    <a:gd name="T35" fmla="*/ 236 h 374"/>
                    <a:gd name="T36" fmla="*/ 70 w 237"/>
                    <a:gd name="T37" fmla="*/ 258 h 374"/>
                    <a:gd name="T38" fmla="*/ 57 w 237"/>
                    <a:gd name="T39" fmla="*/ 276 h 374"/>
                    <a:gd name="T40" fmla="*/ 45 w 237"/>
                    <a:gd name="T41" fmla="*/ 292 h 374"/>
                    <a:gd name="T42" fmla="*/ 30 w 237"/>
                    <a:gd name="T43" fmla="*/ 303 h 374"/>
                    <a:gd name="T44" fmla="*/ 13 w 237"/>
                    <a:gd name="T45" fmla="*/ 313 h 374"/>
                    <a:gd name="T46" fmla="*/ 5 w 237"/>
                    <a:gd name="T47" fmla="*/ 327 h 374"/>
                    <a:gd name="T48" fmla="*/ 2 w 237"/>
                    <a:gd name="T49" fmla="*/ 344 h 374"/>
                    <a:gd name="T50" fmla="*/ 10 w 237"/>
                    <a:gd name="T51" fmla="*/ 349 h 374"/>
                    <a:gd name="T52" fmla="*/ 8 w 237"/>
                    <a:gd name="T53" fmla="*/ 356 h 374"/>
                    <a:gd name="T54" fmla="*/ 16 w 237"/>
                    <a:gd name="T55" fmla="*/ 370 h 374"/>
                    <a:gd name="T56" fmla="*/ 53 w 237"/>
                    <a:gd name="T57" fmla="*/ 353 h 374"/>
                    <a:gd name="T58" fmla="*/ 64 w 237"/>
                    <a:gd name="T59" fmla="*/ 356 h 374"/>
                    <a:gd name="T60" fmla="*/ 70 w 237"/>
                    <a:gd name="T61" fmla="*/ 334 h 374"/>
                    <a:gd name="T62" fmla="*/ 68 w 237"/>
                    <a:gd name="T63" fmla="*/ 305 h 374"/>
                    <a:gd name="T64" fmla="*/ 84 w 237"/>
                    <a:gd name="T65" fmla="*/ 284 h 374"/>
                    <a:gd name="T66" fmla="*/ 95 w 237"/>
                    <a:gd name="T67" fmla="*/ 257 h 374"/>
                    <a:gd name="T68" fmla="*/ 107 w 237"/>
                    <a:gd name="T69" fmla="*/ 234 h 374"/>
                    <a:gd name="T70" fmla="*/ 132 w 237"/>
                    <a:gd name="T71" fmla="*/ 221 h 374"/>
                    <a:gd name="T72" fmla="*/ 150 w 237"/>
                    <a:gd name="T73" fmla="*/ 209 h 374"/>
                    <a:gd name="T74" fmla="*/ 182 w 237"/>
                    <a:gd name="T75" fmla="*/ 218 h 374"/>
                    <a:gd name="T76" fmla="*/ 203 w 237"/>
                    <a:gd name="T77" fmla="*/ 197 h 374"/>
                    <a:gd name="T78" fmla="*/ 224 w 237"/>
                    <a:gd name="T79" fmla="*/ 207 h 374"/>
                    <a:gd name="T80" fmla="*/ 66 w 237"/>
                    <a:gd name="T81" fmla="*/ 27 h 374"/>
                    <a:gd name="T82" fmla="*/ 88 w 237"/>
                    <a:gd name="T83" fmla="*/ 40 h 374"/>
                    <a:gd name="T84" fmla="*/ 105 w 237"/>
                    <a:gd name="T85" fmla="*/ 43 h 374"/>
                    <a:gd name="T86" fmla="*/ 106 w 237"/>
                    <a:gd name="T87" fmla="*/ 56 h 374"/>
                    <a:gd name="T88" fmla="*/ 90 w 237"/>
                    <a:gd name="T89" fmla="*/ 70 h 374"/>
                    <a:gd name="T90" fmla="*/ 108 w 237"/>
                    <a:gd name="T91" fmla="*/ 77 h 374"/>
                    <a:gd name="T92" fmla="*/ 130 w 237"/>
                    <a:gd name="T93" fmla="*/ 42 h 374"/>
                    <a:gd name="T94" fmla="*/ 147 w 237"/>
                    <a:gd name="T95" fmla="*/ 51 h 374"/>
                    <a:gd name="T96" fmla="*/ 171 w 237"/>
                    <a:gd name="T97" fmla="*/ 61 h 374"/>
                    <a:gd name="T98" fmla="*/ 163 w 237"/>
                    <a:gd name="T99" fmla="*/ 48 h 374"/>
                    <a:gd name="T100" fmla="*/ 143 w 237"/>
                    <a:gd name="T101" fmla="*/ 31 h 374"/>
                    <a:gd name="T102" fmla="*/ 122 w 237"/>
                    <a:gd name="T103" fmla="*/ 20 h 374"/>
                    <a:gd name="T104" fmla="*/ 103 w 237"/>
                    <a:gd name="T105" fmla="*/ 10 h 374"/>
                    <a:gd name="T106" fmla="*/ 95 w 237"/>
                    <a:gd name="T107" fmla="*/ 21 h 374"/>
                    <a:gd name="T108" fmla="*/ 76 w 237"/>
                    <a:gd name="T109" fmla="*/ 19 h 374"/>
                    <a:gd name="T110" fmla="*/ 64 w 237"/>
                    <a:gd name="T111" fmla="*/ 15 h 374"/>
                    <a:gd name="T112" fmla="*/ 58 w 237"/>
                    <a:gd name="T113" fmla="*/ 43 h 374"/>
                    <a:gd name="T114" fmla="*/ 58 w 237"/>
                    <a:gd name="T115" fmla="*/ 43 h 374"/>
                    <a:gd name="T116" fmla="*/ 135 w 237"/>
                    <a:gd name="T117" fmla="*/ 22 h 374"/>
                    <a:gd name="T118" fmla="*/ 190 w 237"/>
                    <a:gd name="T119" fmla="*/ 20 h 374"/>
                    <a:gd name="T120" fmla="*/ 166 w 237"/>
                    <a:gd name="T121" fmla="*/ 8 h 374"/>
                    <a:gd name="T122" fmla="*/ 144 w 237"/>
                    <a:gd name="T123" fmla="*/ 6 h 374"/>
                    <a:gd name="T124" fmla="*/ 128 w 237"/>
                    <a:gd name="T125" fmla="*/ 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74">
                      <a:moveTo>
                        <a:pt x="229" y="200"/>
                      </a:moveTo>
                      <a:cubicBezTo>
                        <a:pt x="229" y="202"/>
                        <a:pt x="225" y="202"/>
                        <a:pt x="225" y="200"/>
                      </a:cubicBezTo>
                      <a:cubicBezTo>
                        <a:pt x="225" y="198"/>
                        <a:pt x="220" y="196"/>
                        <a:pt x="219" y="195"/>
                      </a:cubicBezTo>
                      <a:cubicBezTo>
                        <a:pt x="219" y="194"/>
                        <a:pt x="222" y="194"/>
                        <a:pt x="224" y="195"/>
                      </a:cubicBezTo>
                      <a:cubicBezTo>
                        <a:pt x="226" y="197"/>
                        <a:pt x="228" y="196"/>
                        <a:pt x="230" y="194"/>
                      </a:cubicBezTo>
                      <a:cubicBezTo>
                        <a:pt x="232" y="191"/>
                        <a:pt x="236" y="193"/>
                        <a:pt x="236" y="191"/>
                      </a:cubicBezTo>
                      <a:cubicBezTo>
                        <a:pt x="237" y="189"/>
                        <a:pt x="232" y="188"/>
                        <a:pt x="231" y="187"/>
                      </a:cubicBezTo>
                      <a:cubicBezTo>
                        <a:pt x="231" y="185"/>
                        <a:pt x="228" y="184"/>
                        <a:pt x="225" y="184"/>
                      </a:cubicBezTo>
                      <a:cubicBezTo>
                        <a:pt x="222" y="185"/>
                        <a:pt x="222" y="184"/>
                        <a:pt x="220" y="182"/>
                      </a:cubicBezTo>
                      <a:cubicBezTo>
                        <a:pt x="218" y="180"/>
                        <a:pt x="213" y="183"/>
                        <a:pt x="213" y="187"/>
                      </a:cubicBezTo>
                      <a:cubicBezTo>
                        <a:pt x="213" y="191"/>
                        <a:pt x="209" y="190"/>
                        <a:pt x="210" y="188"/>
                      </a:cubicBezTo>
                      <a:cubicBezTo>
                        <a:pt x="212" y="186"/>
                        <a:pt x="209" y="183"/>
                        <a:pt x="212" y="182"/>
                      </a:cubicBezTo>
                      <a:cubicBezTo>
                        <a:pt x="214" y="182"/>
                        <a:pt x="213" y="178"/>
                        <a:pt x="208" y="177"/>
                      </a:cubicBezTo>
                      <a:cubicBezTo>
                        <a:pt x="203" y="177"/>
                        <a:pt x="201" y="181"/>
                        <a:pt x="202" y="182"/>
                      </a:cubicBezTo>
                      <a:cubicBezTo>
                        <a:pt x="203" y="184"/>
                        <a:pt x="199" y="190"/>
                        <a:pt x="197" y="190"/>
                      </a:cubicBezTo>
                      <a:cubicBezTo>
                        <a:pt x="195" y="190"/>
                        <a:pt x="197" y="185"/>
                        <a:pt x="197" y="182"/>
                      </a:cubicBezTo>
                      <a:cubicBezTo>
                        <a:pt x="197" y="179"/>
                        <a:pt x="195" y="181"/>
                        <a:pt x="191" y="185"/>
                      </a:cubicBezTo>
                      <a:cubicBezTo>
                        <a:pt x="187" y="189"/>
                        <a:pt x="184" y="193"/>
                        <a:pt x="182" y="194"/>
                      </a:cubicBezTo>
                      <a:cubicBezTo>
                        <a:pt x="180" y="194"/>
                        <a:pt x="180" y="190"/>
                        <a:pt x="184" y="188"/>
                      </a:cubicBezTo>
                      <a:cubicBezTo>
                        <a:pt x="187" y="186"/>
                        <a:pt x="187" y="181"/>
                        <a:pt x="190" y="181"/>
                      </a:cubicBezTo>
                      <a:cubicBezTo>
                        <a:pt x="192" y="181"/>
                        <a:pt x="192" y="178"/>
                        <a:pt x="189" y="177"/>
                      </a:cubicBezTo>
                      <a:cubicBezTo>
                        <a:pt x="185" y="177"/>
                        <a:pt x="185" y="180"/>
                        <a:pt x="184" y="181"/>
                      </a:cubicBezTo>
                      <a:cubicBezTo>
                        <a:pt x="183" y="182"/>
                        <a:pt x="177" y="180"/>
                        <a:pt x="177" y="181"/>
                      </a:cubicBezTo>
                      <a:cubicBezTo>
                        <a:pt x="177" y="182"/>
                        <a:pt x="174" y="182"/>
                        <a:pt x="176" y="184"/>
                      </a:cubicBezTo>
                      <a:cubicBezTo>
                        <a:pt x="177" y="186"/>
                        <a:pt x="175" y="188"/>
                        <a:pt x="174" y="185"/>
                      </a:cubicBezTo>
                      <a:cubicBezTo>
                        <a:pt x="172" y="183"/>
                        <a:pt x="169" y="185"/>
                        <a:pt x="167" y="188"/>
                      </a:cubicBezTo>
                      <a:cubicBezTo>
                        <a:pt x="166" y="190"/>
                        <a:pt x="163" y="190"/>
                        <a:pt x="165" y="191"/>
                      </a:cubicBezTo>
                      <a:cubicBezTo>
                        <a:pt x="167" y="192"/>
                        <a:pt x="167" y="196"/>
                        <a:pt x="164" y="196"/>
                      </a:cubicBezTo>
                      <a:cubicBezTo>
                        <a:pt x="162" y="197"/>
                        <a:pt x="163" y="190"/>
                        <a:pt x="161" y="190"/>
                      </a:cubicBezTo>
                      <a:cubicBezTo>
                        <a:pt x="159" y="191"/>
                        <a:pt x="160" y="187"/>
                        <a:pt x="163" y="187"/>
                      </a:cubicBezTo>
                      <a:cubicBezTo>
                        <a:pt x="165" y="187"/>
                        <a:pt x="168" y="183"/>
                        <a:pt x="168" y="182"/>
                      </a:cubicBezTo>
                      <a:cubicBezTo>
                        <a:pt x="167" y="181"/>
                        <a:pt x="164" y="181"/>
                        <a:pt x="164" y="183"/>
                      </a:cubicBezTo>
                      <a:cubicBezTo>
                        <a:pt x="164" y="185"/>
                        <a:pt x="160" y="185"/>
                        <a:pt x="157" y="185"/>
                      </a:cubicBezTo>
                      <a:cubicBezTo>
                        <a:pt x="153" y="184"/>
                        <a:pt x="154" y="188"/>
                        <a:pt x="157" y="191"/>
                      </a:cubicBezTo>
                      <a:cubicBezTo>
                        <a:pt x="161" y="193"/>
                        <a:pt x="157" y="194"/>
                        <a:pt x="155" y="192"/>
                      </a:cubicBezTo>
                      <a:cubicBezTo>
                        <a:pt x="153" y="191"/>
                        <a:pt x="150" y="192"/>
                        <a:pt x="148" y="193"/>
                      </a:cubicBezTo>
                      <a:cubicBezTo>
                        <a:pt x="146" y="194"/>
                        <a:pt x="153" y="196"/>
                        <a:pt x="153" y="197"/>
                      </a:cubicBezTo>
                      <a:cubicBezTo>
                        <a:pt x="153" y="198"/>
                        <a:pt x="150" y="196"/>
                        <a:pt x="149" y="197"/>
                      </a:cubicBezTo>
                      <a:cubicBezTo>
                        <a:pt x="148" y="198"/>
                        <a:pt x="144" y="196"/>
                        <a:pt x="144" y="194"/>
                      </a:cubicBezTo>
                      <a:cubicBezTo>
                        <a:pt x="144" y="191"/>
                        <a:pt x="138" y="195"/>
                        <a:pt x="141" y="195"/>
                      </a:cubicBezTo>
                      <a:cubicBezTo>
                        <a:pt x="144" y="196"/>
                        <a:pt x="143" y="198"/>
                        <a:pt x="143" y="201"/>
                      </a:cubicBezTo>
                      <a:cubicBezTo>
                        <a:pt x="143" y="204"/>
                        <a:pt x="139" y="202"/>
                        <a:pt x="140" y="200"/>
                      </a:cubicBezTo>
                      <a:cubicBezTo>
                        <a:pt x="141" y="197"/>
                        <a:pt x="138" y="197"/>
                        <a:pt x="135" y="199"/>
                      </a:cubicBezTo>
                      <a:cubicBezTo>
                        <a:pt x="132" y="201"/>
                        <a:pt x="135" y="196"/>
                        <a:pt x="134" y="194"/>
                      </a:cubicBezTo>
                      <a:cubicBezTo>
                        <a:pt x="133" y="192"/>
                        <a:pt x="131" y="194"/>
                        <a:pt x="128" y="194"/>
                      </a:cubicBezTo>
                      <a:cubicBezTo>
                        <a:pt x="125" y="195"/>
                        <a:pt x="124" y="195"/>
                        <a:pt x="125" y="197"/>
                      </a:cubicBezTo>
                      <a:cubicBezTo>
                        <a:pt x="127" y="199"/>
                        <a:pt x="127" y="202"/>
                        <a:pt x="124" y="201"/>
                      </a:cubicBezTo>
                      <a:cubicBezTo>
                        <a:pt x="122" y="201"/>
                        <a:pt x="121" y="201"/>
                        <a:pt x="121" y="203"/>
                      </a:cubicBezTo>
                      <a:cubicBezTo>
                        <a:pt x="122" y="205"/>
                        <a:pt x="119" y="206"/>
                        <a:pt x="118" y="204"/>
                      </a:cubicBezTo>
                      <a:cubicBezTo>
                        <a:pt x="118" y="202"/>
                        <a:pt x="113" y="202"/>
                        <a:pt x="112" y="205"/>
                      </a:cubicBezTo>
                      <a:cubicBezTo>
                        <a:pt x="111" y="207"/>
                        <a:pt x="107" y="208"/>
                        <a:pt x="107" y="211"/>
                      </a:cubicBezTo>
                      <a:cubicBezTo>
                        <a:pt x="108" y="213"/>
                        <a:pt x="111" y="209"/>
                        <a:pt x="113" y="210"/>
                      </a:cubicBezTo>
                      <a:cubicBezTo>
                        <a:pt x="116" y="211"/>
                        <a:pt x="113" y="212"/>
                        <a:pt x="114" y="214"/>
                      </a:cubicBezTo>
                      <a:cubicBezTo>
                        <a:pt x="116" y="215"/>
                        <a:pt x="115" y="218"/>
                        <a:pt x="114" y="216"/>
                      </a:cubicBezTo>
                      <a:cubicBezTo>
                        <a:pt x="112" y="214"/>
                        <a:pt x="109" y="214"/>
                        <a:pt x="109" y="217"/>
                      </a:cubicBezTo>
                      <a:cubicBezTo>
                        <a:pt x="108" y="219"/>
                        <a:pt x="106" y="216"/>
                        <a:pt x="105" y="214"/>
                      </a:cubicBezTo>
                      <a:cubicBezTo>
                        <a:pt x="103" y="212"/>
                        <a:pt x="101" y="218"/>
                        <a:pt x="100" y="217"/>
                      </a:cubicBezTo>
                      <a:cubicBezTo>
                        <a:pt x="98" y="215"/>
                        <a:pt x="103" y="211"/>
                        <a:pt x="102" y="209"/>
                      </a:cubicBezTo>
                      <a:cubicBezTo>
                        <a:pt x="101" y="207"/>
                        <a:pt x="100" y="210"/>
                        <a:pt x="96" y="213"/>
                      </a:cubicBezTo>
                      <a:cubicBezTo>
                        <a:pt x="93" y="216"/>
                        <a:pt x="89" y="216"/>
                        <a:pt x="91" y="218"/>
                      </a:cubicBezTo>
                      <a:cubicBezTo>
                        <a:pt x="92" y="219"/>
                        <a:pt x="88" y="220"/>
                        <a:pt x="87" y="223"/>
                      </a:cubicBezTo>
                      <a:cubicBezTo>
                        <a:pt x="86" y="225"/>
                        <a:pt x="80" y="226"/>
                        <a:pt x="76" y="229"/>
                      </a:cubicBezTo>
                      <a:cubicBezTo>
                        <a:pt x="72" y="231"/>
                        <a:pt x="76" y="232"/>
                        <a:pt x="79" y="229"/>
                      </a:cubicBezTo>
                      <a:cubicBezTo>
                        <a:pt x="81" y="227"/>
                        <a:pt x="82" y="228"/>
                        <a:pt x="85" y="226"/>
                      </a:cubicBezTo>
                      <a:cubicBezTo>
                        <a:pt x="89" y="223"/>
                        <a:pt x="93" y="222"/>
                        <a:pt x="94" y="222"/>
                      </a:cubicBezTo>
                      <a:cubicBezTo>
                        <a:pt x="96" y="223"/>
                        <a:pt x="98" y="224"/>
                        <a:pt x="100" y="222"/>
                      </a:cubicBezTo>
                      <a:cubicBezTo>
                        <a:pt x="101" y="219"/>
                        <a:pt x="104" y="220"/>
                        <a:pt x="105" y="221"/>
                      </a:cubicBezTo>
                      <a:cubicBezTo>
                        <a:pt x="107" y="223"/>
                        <a:pt x="102" y="224"/>
                        <a:pt x="105" y="226"/>
                      </a:cubicBezTo>
                      <a:cubicBezTo>
                        <a:pt x="107" y="228"/>
                        <a:pt x="102" y="229"/>
                        <a:pt x="102" y="228"/>
                      </a:cubicBezTo>
                      <a:cubicBezTo>
                        <a:pt x="102" y="226"/>
                        <a:pt x="99" y="224"/>
                        <a:pt x="98" y="226"/>
                      </a:cubicBezTo>
                      <a:cubicBezTo>
                        <a:pt x="97" y="228"/>
                        <a:pt x="96" y="229"/>
                        <a:pt x="94" y="230"/>
                      </a:cubicBezTo>
                      <a:cubicBezTo>
                        <a:pt x="92" y="230"/>
                        <a:pt x="90" y="233"/>
                        <a:pt x="90" y="236"/>
                      </a:cubicBezTo>
                      <a:cubicBezTo>
                        <a:pt x="90" y="239"/>
                        <a:pt x="87" y="236"/>
                        <a:pt x="87" y="239"/>
                      </a:cubicBezTo>
                      <a:cubicBezTo>
                        <a:pt x="87" y="242"/>
                        <a:pt x="82" y="247"/>
                        <a:pt x="79" y="251"/>
                      </a:cubicBezTo>
                      <a:cubicBezTo>
                        <a:pt x="75" y="254"/>
                        <a:pt x="78" y="255"/>
                        <a:pt x="77" y="257"/>
                      </a:cubicBezTo>
                      <a:cubicBezTo>
                        <a:pt x="76" y="260"/>
                        <a:pt x="72" y="258"/>
                        <a:pt x="70" y="258"/>
                      </a:cubicBezTo>
                      <a:cubicBezTo>
                        <a:pt x="69" y="259"/>
                        <a:pt x="71" y="265"/>
                        <a:pt x="69" y="267"/>
                      </a:cubicBezTo>
                      <a:cubicBezTo>
                        <a:pt x="67" y="269"/>
                        <a:pt x="69" y="271"/>
                        <a:pt x="69" y="273"/>
                      </a:cubicBezTo>
                      <a:cubicBezTo>
                        <a:pt x="69" y="275"/>
                        <a:pt x="64" y="272"/>
                        <a:pt x="63" y="274"/>
                      </a:cubicBezTo>
                      <a:cubicBezTo>
                        <a:pt x="63" y="276"/>
                        <a:pt x="58" y="275"/>
                        <a:pt x="57" y="276"/>
                      </a:cubicBezTo>
                      <a:cubicBezTo>
                        <a:pt x="55" y="276"/>
                        <a:pt x="60" y="280"/>
                        <a:pt x="62" y="282"/>
                      </a:cubicBezTo>
                      <a:cubicBezTo>
                        <a:pt x="64" y="283"/>
                        <a:pt x="60" y="285"/>
                        <a:pt x="59" y="283"/>
                      </a:cubicBezTo>
                      <a:cubicBezTo>
                        <a:pt x="59" y="281"/>
                        <a:pt x="55" y="284"/>
                        <a:pt x="51" y="286"/>
                      </a:cubicBezTo>
                      <a:cubicBezTo>
                        <a:pt x="47" y="288"/>
                        <a:pt x="49" y="292"/>
                        <a:pt x="45" y="292"/>
                      </a:cubicBezTo>
                      <a:cubicBezTo>
                        <a:pt x="42" y="292"/>
                        <a:pt x="43" y="297"/>
                        <a:pt x="41" y="299"/>
                      </a:cubicBezTo>
                      <a:cubicBezTo>
                        <a:pt x="39" y="300"/>
                        <a:pt x="39" y="295"/>
                        <a:pt x="36" y="295"/>
                      </a:cubicBezTo>
                      <a:cubicBezTo>
                        <a:pt x="33" y="295"/>
                        <a:pt x="33" y="297"/>
                        <a:pt x="35" y="300"/>
                      </a:cubicBezTo>
                      <a:cubicBezTo>
                        <a:pt x="37" y="303"/>
                        <a:pt x="32" y="301"/>
                        <a:pt x="30" y="303"/>
                      </a:cubicBezTo>
                      <a:cubicBezTo>
                        <a:pt x="28" y="305"/>
                        <a:pt x="23" y="304"/>
                        <a:pt x="21" y="306"/>
                      </a:cubicBezTo>
                      <a:cubicBezTo>
                        <a:pt x="20" y="308"/>
                        <a:pt x="25" y="308"/>
                        <a:pt x="26" y="310"/>
                      </a:cubicBezTo>
                      <a:cubicBezTo>
                        <a:pt x="27" y="312"/>
                        <a:pt x="21" y="311"/>
                        <a:pt x="18" y="310"/>
                      </a:cubicBezTo>
                      <a:cubicBezTo>
                        <a:pt x="15" y="309"/>
                        <a:pt x="16" y="314"/>
                        <a:pt x="13" y="313"/>
                      </a:cubicBezTo>
                      <a:cubicBezTo>
                        <a:pt x="11" y="313"/>
                        <a:pt x="7" y="316"/>
                        <a:pt x="9" y="317"/>
                      </a:cubicBezTo>
                      <a:cubicBezTo>
                        <a:pt x="11" y="319"/>
                        <a:pt x="8" y="320"/>
                        <a:pt x="6" y="318"/>
                      </a:cubicBezTo>
                      <a:cubicBezTo>
                        <a:pt x="4" y="317"/>
                        <a:pt x="2" y="320"/>
                        <a:pt x="1" y="322"/>
                      </a:cubicBezTo>
                      <a:cubicBezTo>
                        <a:pt x="1" y="325"/>
                        <a:pt x="5" y="326"/>
                        <a:pt x="5" y="327"/>
                      </a:cubicBezTo>
                      <a:cubicBezTo>
                        <a:pt x="5" y="328"/>
                        <a:pt x="1" y="330"/>
                        <a:pt x="4" y="330"/>
                      </a:cubicBezTo>
                      <a:cubicBezTo>
                        <a:pt x="6" y="331"/>
                        <a:pt x="5" y="333"/>
                        <a:pt x="3" y="334"/>
                      </a:cubicBezTo>
                      <a:cubicBezTo>
                        <a:pt x="1" y="335"/>
                        <a:pt x="1" y="336"/>
                        <a:pt x="3" y="338"/>
                      </a:cubicBezTo>
                      <a:cubicBezTo>
                        <a:pt x="5" y="340"/>
                        <a:pt x="0" y="341"/>
                        <a:pt x="2" y="344"/>
                      </a:cubicBezTo>
                      <a:cubicBezTo>
                        <a:pt x="4" y="347"/>
                        <a:pt x="6" y="343"/>
                        <a:pt x="7" y="345"/>
                      </a:cubicBezTo>
                      <a:cubicBezTo>
                        <a:pt x="8" y="347"/>
                        <a:pt x="11" y="345"/>
                        <a:pt x="13" y="343"/>
                      </a:cubicBezTo>
                      <a:cubicBezTo>
                        <a:pt x="16" y="340"/>
                        <a:pt x="18" y="346"/>
                        <a:pt x="15" y="346"/>
                      </a:cubicBezTo>
                      <a:cubicBezTo>
                        <a:pt x="13" y="345"/>
                        <a:pt x="10" y="347"/>
                        <a:pt x="10" y="349"/>
                      </a:cubicBezTo>
                      <a:cubicBezTo>
                        <a:pt x="11" y="352"/>
                        <a:pt x="7" y="351"/>
                        <a:pt x="7" y="348"/>
                      </a:cubicBezTo>
                      <a:cubicBezTo>
                        <a:pt x="7" y="345"/>
                        <a:pt x="2" y="349"/>
                        <a:pt x="4" y="351"/>
                      </a:cubicBezTo>
                      <a:cubicBezTo>
                        <a:pt x="6" y="353"/>
                        <a:pt x="3" y="354"/>
                        <a:pt x="3" y="357"/>
                      </a:cubicBezTo>
                      <a:cubicBezTo>
                        <a:pt x="3" y="359"/>
                        <a:pt x="7" y="358"/>
                        <a:pt x="8" y="356"/>
                      </a:cubicBezTo>
                      <a:cubicBezTo>
                        <a:pt x="10" y="354"/>
                        <a:pt x="12" y="354"/>
                        <a:pt x="13" y="356"/>
                      </a:cubicBezTo>
                      <a:cubicBezTo>
                        <a:pt x="14" y="359"/>
                        <a:pt x="11" y="357"/>
                        <a:pt x="11" y="360"/>
                      </a:cubicBezTo>
                      <a:cubicBezTo>
                        <a:pt x="11" y="363"/>
                        <a:pt x="9" y="360"/>
                        <a:pt x="7" y="363"/>
                      </a:cubicBezTo>
                      <a:cubicBezTo>
                        <a:pt x="5" y="365"/>
                        <a:pt x="14" y="370"/>
                        <a:pt x="16" y="370"/>
                      </a:cubicBezTo>
                      <a:cubicBezTo>
                        <a:pt x="19" y="371"/>
                        <a:pt x="22" y="374"/>
                        <a:pt x="27" y="373"/>
                      </a:cubicBezTo>
                      <a:cubicBezTo>
                        <a:pt x="33" y="372"/>
                        <a:pt x="43" y="362"/>
                        <a:pt x="44" y="361"/>
                      </a:cubicBezTo>
                      <a:cubicBezTo>
                        <a:pt x="45" y="359"/>
                        <a:pt x="48" y="361"/>
                        <a:pt x="50" y="359"/>
                      </a:cubicBezTo>
                      <a:cubicBezTo>
                        <a:pt x="52" y="358"/>
                        <a:pt x="51" y="354"/>
                        <a:pt x="53" y="353"/>
                      </a:cubicBezTo>
                      <a:cubicBezTo>
                        <a:pt x="54" y="352"/>
                        <a:pt x="55" y="357"/>
                        <a:pt x="56" y="358"/>
                      </a:cubicBezTo>
                      <a:cubicBezTo>
                        <a:pt x="58" y="358"/>
                        <a:pt x="59" y="359"/>
                        <a:pt x="59" y="362"/>
                      </a:cubicBezTo>
                      <a:cubicBezTo>
                        <a:pt x="60" y="362"/>
                        <a:pt x="61" y="362"/>
                        <a:pt x="61" y="362"/>
                      </a:cubicBezTo>
                      <a:cubicBezTo>
                        <a:pt x="63" y="364"/>
                        <a:pt x="64" y="358"/>
                        <a:pt x="64" y="356"/>
                      </a:cubicBezTo>
                      <a:cubicBezTo>
                        <a:pt x="64" y="354"/>
                        <a:pt x="65" y="351"/>
                        <a:pt x="65" y="349"/>
                      </a:cubicBezTo>
                      <a:cubicBezTo>
                        <a:pt x="64" y="347"/>
                        <a:pt x="70" y="348"/>
                        <a:pt x="71" y="347"/>
                      </a:cubicBezTo>
                      <a:cubicBezTo>
                        <a:pt x="72" y="345"/>
                        <a:pt x="72" y="339"/>
                        <a:pt x="71" y="338"/>
                      </a:cubicBezTo>
                      <a:cubicBezTo>
                        <a:pt x="69" y="337"/>
                        <a:pt x="68" y="334"/>
                        <a:pt x="70" y="334"/>
                      </a:cubicBezTo>
                      <a:cubicBezTo>
                        <a:pt x="72" y="334"/>
                        <a:pt x="74" y="332"/>
                        <a:pt x="74" y="329"/>
                      </a:cubicBezTo>
                      <a:cubicBezTo>
                        <a:pt x="73" y="325"/>
                        <a:pt x="68" y="326"/>
                        <a:pt x="67" y="322"/>
                      </a:cubicBezTo>
                      <a:cubicBezTo>
                        <a:pt x="67" y="319"/>
                        <a:pt x="70" y="318"/>
                        <a:pt x="68" y="314"/>
                      </a:cubicBezTo>
                      <a:cubicBezTo>
                        <a:pt x="66" y="309"/>
                        <a:pt x="69" y="307"/>
                        <a:pt x="68" y="305"/>
                      </a:cubicBezTo>
                      <a:cubicBezTo>
                        <a:pt x="67" y="302"/>
                        <a:pt x="66" y="300"/>
                        <a:pt x="69" y="295"/>
                      </a:cubicBezTo>
                      <a:cubicBezTo>
                        <a:pt x="71" y="291"/>
                        <a:pt x="76" y="289"/>
                        <a:pt x="78" y="289"/>
                      </a:cubicBezTo>
                      <a:cubicBezTo>
                        <a:pt x="80" y="290"/>
                        <a:pt x="83" y="292"/>
                        <a:pt x="84" y="289"/>
                      </a:cubicBezTo>
                      <a:cubicBezTo>
                        <a:pt x="85" y="286"/>
                        <a:pt x="85" y="284"/>
                        <a:pt x="84" y="284"/>
                      </a:cubicBezTo>
                      <a:cubicBezTo>
                        <a:pt x="83" y="283"/>
                        <a:pt x="79" y="282"/>
                        <a:pt x="82" y="279"/>
                      </a:cubicBezTo>
                      <a:cubicBezTo>
                        <a:pt x="84" y="276"/>
                        <a:pt x="87" y="271"/>
                        <a:pt x="88" y="267"/>
                      </a:cubicBezTo>
                      <a:cubicBezTo>
                        <a:pt x="88" y="263"/>
                        <a:pt x="87" y="260"/>
                        <a:pt x="88" y="259"/>
                      </a:cubicBezTo>
                      <a:cubicBezTo>
                        <a:pt x="90" y="258"/>
                        <a:pt x="93" y="259"/>
                        <a:pt x="95" y="257"/>
                      </a:cubicBezTo>
                      <a:cubicBezTo>
                        <a:pt x="98" y="256"/>
                        <a:pt x="96" y="253"/>
                        <a:pt x="97" y="252"/>
                      </a:cubicBezTo>
                      <a:cubicBezTo>
                        <a:pt x="98" y="251"/>
                        <a:pt x="100" y="246"/>
                        <a:pt x="102" y="245"/>
                      </a:cubicBezTo>
                      <a:cubicBezTo>
                        <a:pt x="103" y="244"/>
                        <a:pt x="105" y="242"/>
                        <a:pt x="104" y="240"/>
                      </a:cubicBezTo>
                      <a:cubicBezTo>
                        <a:pt x="103" y="239"/>
                        <a:pt x="107" y="237"/>
                        <a:pt x="107" y="234"/>
                      </a:cubicBezTo>
                      <a:cubicBezTo>
                        <a:pt x="107" y="231"/>
                        <a:pt x="111" y="229"/>
                        <a:pt x="113" y="229"/>
                      </a:cubicBezTo>
                      <a:cubicBezTo>
                        <a:pt x="116" y="229"/>
                        <a:pt x="120" y="229"/>
                        <a:pt x="120" y="226"/>
                      </a:cubicBezTo>
                      <a:cubicBezTo>
                        <a:pt x="120" y="223"/>
                        <a:pt x="119" y="218"/>
                        <a:pt x="123" y="220"/>
                      </a:cubicBezTo>
                      <a:cubicBezTo>
                        <a:pt x="126" y="221"/>
                        <a:pt x="130" y="219"/>
                        <a:pt x="132" y="221"/>
                      </a:cubicBezTo>
                      <a:cubicBezTo>
                        <a:pt x="135" y="223"/>
                        <a:pt x="138" y="223"/>
                        <a:pt x="138" y="220"/>
                      </a:cubicBezTo>
                      <a:cubicBezTo>
                        <a:pt x="138" y="216"/>
                        <a:pt x="139" y="210"/>
                        <a:pt x="143" y="213"/>
                      </a:cubicBezTo>
                      <a:cubicBezTo>
                        <a:pt x="144" y="213"/>
                        <a:pt x="144" y="213"/>
                        <a:pt x="144" y="213"/>
                      </a:cubicBezTo>
                      <a:cubicBezTo>
                        <a:pt x="146" y="210"/>
                        <a:pt x="148" y="208"/>
                        <a:pt x="150" y="209"/>
                      </a:cubicBezTo>
                      <a:cubicBezTo>
                        <a:pt x="154" y="209"/>
                        <a:pt x="156" y="215"/>
                        <a:pt x="160" y="216"/>
                      </a:cubicBezTo>
                      <a:cubicBezTo>
                        <a:pt x="165" y="217"/>
                        <a:pt x="169" y="219"/>
                        <a:pt x="170" y="217"/>
                      </a:cubicBezTo>
                      <a:cubicBezTo>
                        <a:pt x="172" y="214"/>
                        <a:pt x="175" y="218"/>
                        <a:pt x="177" y="217"/>
                      </a:cubicBezTo>
                      <a:cubicBezTo>
                        <a:pt x="180" y="216"/>
                        <a:pt x="180" y="222"/>
                        <a:pt x="182" y="218"/>
                      </a:cubicBezTo>
                      <a:cubicBezTo>
                        <a:pt x="185" y="215"/>
                        <a:pt x="182" y="213"/>
                        <a:pt x="186" y="213"/>
                      </a:cubicBezTo>
                      <a:cubicBezTo>
                        <a:pt x="191" y="213"/>
                        <a:pt x="188" y="208"/>
                        <a:pt x="188" y="205"/>
                      </a:cubicBezTo>
                      <a:cubicBezTo>
                        <a:pt x="188" y="202"/>
                        <a:pt x="194" y="202"/>
                        <a:pt x="194" y="199"/>
                      </a:cubicBezTo>
                      <a:cubicBezTo>
                        <a:pt x="194" y="197"/>
                        <a:pt x="202" y="199"/>
                        <a:pt x="203" y="197"/>
                      </a:cubicBezTo>
                      <a:cubicBezTo>
                        <a:pt x="204" y="195"/>
                        <a:pt x="208" y="194"/>
                        <a:pt x="210" y="197"/>
                      </a:cubicBezTo>
                      <a:cubicBezTo>
                        <a:pt x="212" y="200"/>
                        <a:pt x="219" y="201"/>
                        <a:pt x="220" y="204"/>
                      </a:cubicBezTo>
                      <a:cubicBezTo>
                        <a:pt x="220" y="205"/>
                        <a:pt x="220" y="207"/>
                        <a:pt x="220" y="209"/>
                      </a:cubicBezTo>
                      <a:cubicBezTo>
                        <a:pt x="221" y="207"/>
                        <a:pt x="222" y="207"/>
                        <a:pt x="224" y="207"/>
                      </a:cubicBezTo>
                      <a:cubicBezTo>
                        <a:pt x="227" y="207"/>
                        <a:pt x="229" y="202"/>
                        <a:pt x="231" y="203"/>
                      </a:cubicBezTo>
                      <a:cubicBezTo>
                        <a:pt x="234" y="203"/>
                        <a:pt x="236" y="203"/>
                        <a:pt x="236" y="200"/>
                      </a:cubicBezTo>
                      <a:cubicBezTo>
                        <a:pt x="234" y="198"/>
                        <a:pt x="230" y="198"/>
                        <a:pt x="229" y="200"/>
                      </a:cubicBezTo>
                      <a:close/>
                      <a:moveTo>
                        <a:pt x="66" y="27"/>
                      </a:moveTo>
                      <a:cubicBezTo>
                        <a:pt x="70" y="28"/>
                        <a:pt x="62" y="32"/>
                        <a:pt x="61" y="36"/>
                      </a:cubicBezTo>
                      <a:cubicBezTo>
                        <a:pt x="60" y="40"/>
                        <a:pt x="67" y="43"/>
                        <a:pt x="70" y="46"/>
                      </a:cubicBezTo>
                      <a:cubicBezTo>
                        <a:pt x="73" y="49"/>
                        <a:pt x="80" y="48"/>
                        <a:pt x="83" y="47"/>
                      </a:cubicBezTo>
                      <a:cubicBezTo>
                        <a:pt x="85" y="45"/>
                        <a:pt x="85" y="40"/>
                        <a:pt x="88" y="40"/>
                      </a:cubicBezTo>
                      <a:cubicBezTo>
                        <a:pt x="92" y="40"/>
                        <a:pt x="90" y="37"/>
                        <a:pt x="93" y="36"/>
                      </a:cubicBezTo>
                      <a:cubicBezTo>
                        <a:pt x="95" y="35"/>
                        <a:pt x="96" y="38"/>
                        <a:pt x="93" y="41"/>
                      </a:cubicBezTo>
                      <a:cubicBezTo>
                        <a:pt x="91" y="44"/>
                        <a:pt x="98" y="44"/>
                        <a:pt x="101" y="40"/>
                      </a:cubicBezTo>
                      <a:cubicBezTo>
                        <a:pt x="105" y="37"/>
                        <a:pt x="106" y="40"/>
                        <a:pt x="105" y="43"/>
                      </a:cubicBezTo>
                      <a:cubicBezTo>
                        <a:pt x="104" y="47"/>
                        <a:pt x="97" y="45"/>
                        <a:pt x="94" y="48"/>
                      </a:cubicBezTo>
                      <a:cubicBezTo>
                        <a:pt x="91" y="52"/>
                        <a:pt x="83" y="49"/>
                        <a:pt x="80" y="53"/>
                      </a:cubicBezTo>
                      <a:cubicBezTo>
                        <a:pt x="76" y="57"/>
                        <a:pt x="83" y="58"/>
                        <a:pt x="88" y="57"/>
                      </a:cubicBezTo>
                      <a:cubicBezTo>
                        <a:pt x="93" y="56"/>
                        <a:pt x="103" y="55"/>
                        <a:pt x="106" y="56"/>
                      </a:cubicBezTo>
                      <a:cubicBezTo>
                        <a:pt x="110" y="57"/>
                        <a:pt x="104" y="58"/>
                        <a:pt x="98" y="58"/>
                      </a:cubicBezTo>
                      <a:cubicBezTo>
                        <a:pt x="92" y="58"/>
                        <a:pt x="90" y="60"/>
                        <a:pt x="90" y="61"/>
                      </a:cubicBezTo>
                      <a:cubicBezTo>
                        <a:pt x="90" y="63"/>
                        <a:pt x="81" y="59"/>
                        <a:pt x="81" y="63"/>
                      </a:cubicBezTo>
                      <a:cubicBezTo>
                        <a:pt x="81" y="67"/>
                        <a:pt x="89" y="68"/>
                        <a:pt x="90" y="70"/>
                      </a:cubicBezTo>
                      <a:cubicBezTo>
                        <a:pt x="91" y="73"/>
                        <a:pt x="97" y="71"/>
                        <a:pt x="99" y="71"/>
                      </a:cubicBezTo>
                      <a:cubicBezTo>
                        <a:pt x="101" y="72"/>
                        <a:pt x="95" y="74"/>
                        <a:pt x="95" y="75"/>
                      </a:cubicBezTo>
                      <a:cubicBezTo>
                        <a:pt x="94" y="76"/>
                        <a:pt x="101" y="77"/>
                        <a:pt x="102" y="79"/>
                      </a:cubicBezTo>
                      <a:cubicBezTo>
                        <a:pt x="103" y="81"/>
                        <a:pt x="108" y="80"/>
                        <a:pt x="108" y="77"/>
                      </a:cubicBezTo>
                      <a:cubicBezTo>
                        <a:pt x="108" y="74"/>
                        <a:pt x="113" y="63"/>
                        <a:pt x="119" y="61"/>
                      </a:cubicBezTo>
                      <a:cubicBezTo>
                        <a:pt x="125" y="59"/>
                        <a:pt x="121" y="57"/>
                        <a:pt x="122" y="53"/>
                      </a:cubicBezTo>
                      <a:cubicBezTo>
                        <a:pt x="123" y="50"/>
                        <a:pt x="128" y="53"/>
                        <a:pt x="126" y="50"/>
                      </a:cubicBezTo>
                      <a:cubicBezTo>
                        <a:pt x="125" y="47"/>
                        <a:pt x="126" y="46"/>
                        <a:pt x="130" y="42"/>
                      </a:cubicBezTo>
                      <a:cubicBezTo>
                        <a:pt x="133" y="39"/>
                        <a:pt x="136" y="41"/>
                        <a:pt x="141" y="39"/>
                      </a:cubicBezTo>
                      <a:cubicBezTo>
                        <a:pt x="145" y="37"/>
                        <a:pt x="147" y="41"/>
                        <a:pt x="142" y="41"/>
                      </a:cubicBezTo>
                      <a:cubicBezTo>
                        <a:pt x="138" y="41"/>
                        <a:pt x="140" y="46"/>
                        <a:pt x="144" y="48"/>
                      </a:cubicBezTo>
                      <a:cubicBezTo>
                        <a:pt x="147" y="49"/>
                        <a:pt x="144" y="50"/>
                        <a:pt x="147" y="51"/>
                      </a:cubicBezTo>
                      <a:cubicBezTo>
                        <a:pt x="150" y="52"/>
                        <a:pt x="149" y="56"/>
                        <a:pt x="145" y="60"/>
                      </a:cubicBezTo>
                      <a:cubicBezTo>
                        <a:pt x="142" y="64"/>
                        <a:pt x="146" y="64"/>
                        <a:pt x="154" y="62"/>
                      </a:cubicBezTo>
                      <a:cubicBezTo>
                        <a:pt x="162" y="59"/>
                        <a:pt x="157" y="64"/>
                        <a:pt x="159" y="66"/>
                      </a:cubicBezTo>
                      <a:cubicBezTo>
                        <a:pt x="161" y="68"/>
                        <a:pt x="168" y="65"/>
                        <a:pt x="171" y="61"/>
                      </a:cubicBezTo>
                      <a:cubicBezTo>
                        <a:pt x="174" y="57"/>
                        <a:pt x="179" y="58"/>
                        <a:pt x="179" y="56"/>
                      </a:cubicBezTo>
                      <a:cubicBezTo>
                        <a:pt x="178" y="53"/>
                        <a:pt x="175" y="53"/>
                        <a:pt x="172" y="54"/>
                      </a:cubicBezTo>
                      <a:cubicBezTo>
                        <a:pt x="169" y="55"/>
                        <a:pt x="162" y="54"/>
                        <a:pt x="165" y="52"/>
                      </a:cubicBezTo>
                      <a:cubicBezTo>
                        <a:pt x="167" y="50"/>
                        <a:pt x="167" y="48"/>
                        <a:pt x="163" y="48"/>
                      </a:cubicBezTo>
                      <a:cubicBezTo>
                        <a:pt x="159" y="49"/>
                        <a:pt x="153" y="47"/>
                        <a:pt x="156" y="46"/>
                      </a:cubicBezTo>
                      <a:cubicBezTo>
                        <a:pt x="159" y="45"/>
                        <a:pt x="154" y="41"/>
                        <a:pt x="151" y="41"/>
                      </a:cubicBezTo>
                      <a:cubicBezTo>
                        <a:pt x="148" y="41"/>
                        <a:pt x="149" y="38"/>
                        <a:pt x="149" y="35"/>
                      </a:cubicBezTo>
                      <a:cubicBezTo>
                        <a:pt x="149" y="33"/>
                        <a:pt x="141" y="32"/>
                        <a:pt x="143" y="31"/>
                      </a:cubicBezTo>
                      <a:cubicBezTo>
                        <a:pt x="144" y="31"/>
                        <a:pt x="139" y="29"/>
                        <a:pt x="138" y="30"/>
                      </a:cubicBezTo>
                      <a:cubicBezTo>
                        <a:pt x="137" y="32"/>
                        <a:pt x="134" y="32"/>
                        <a:pt x="134" y="29"/>
                      </a:cubicBezTo>
                      <a:cubicBezTo>
                        <a:pt x="134" y="27"/>
                        <a:pt x="128" y="27"/>
                        <a:pt x="126" y="28"/>
                      </a:cubicBezTo>
                      <a:cubicBezTo>
                        <a:pt x="123" y="28"/>
                        <a:pt x="125" y="22"/>
                        <a:pt x="122" y="20"/>
                      </a:cubicBezTo>
                      <a:cubicBezTo>
                        <a:pt x="120" y="19"/>
                        <a:pt x="116" y="24"/>
                        <a:pt x="115" y="24"/>
                      </a:cubicBezTo>
                      <a:cubicBezTo>
                        <a:pt x="113" y="23"/>
                        <a:pt x="116" y="20"/>
                        <a:pt x="117" y="17"/>
                      </a:cubicBezTo>
                      <a:cubicBezTo>
                        <a:pt x="118" y="15"/>
                        <a:pt x="109" y="12"/>
                        <a:pt x="108" y="14"/>
                      </a:cubicBezTo>
                      <a:cubicBezTo>
                        <a:pt x="107" y="16"/>
                        <a:pt x="105" y="10"/>
                        <a:pt x="103" y="10"/>
                      </a:cubicBezTo>
                      <a:cubicBezTo>
                        <a:pt x="101" y="9"/>
                        <a:pt x="102" y="14"/>
                        <a:pt x="100" y="14"/>
                      </a:cubicBezTo>
                      <a:cubicBezTo>
                        <a:pt x="99" y="15"/>
                        <a:pt x="96" y="16"/>
                        <a:pt x="99" y="18"/>
                      </a:cubicBezTo>
                      <a:cubicBezTo>
                        <a:pt x="102" y="20"/>
                        <a:pt x="105" y="31"/>
                        <a:pt x="105" y="32"/>
                      </a:cubicBezTo>
                      <a:cubicBezTo>
                        <a:pt x="105" y="34"/>
                        <a:pt x="95" y="25"/>
                        <a:pt x="95" y="21"/>
                      </a:cubicBezTo>
                      <a:cubicBezTo>
                        <a:pt x="94" y="16"/>
                        <a:pt x="90" y="13"/>
                        <a:pt x="89" y="16"/>
                      </a:cubicBezTo>
                      <a:cubicBezTo>
                        <a:pt x="87" y="19"/>
                        <a:pt x="84" y="20"/>
                        <a:pt x="85" y="23"/>
                      </a:cubicBezTo>
                      <a:cubicBezTo>
                        <a:pt x="86" y="26"/>
                        <a:pt x="82" y="27"/>
                        <a:pt x="82" y="25"/>
                      </a:cubicBezTo>
                      <a:cubicBezTo>
                        <a:pt x="82" y="23"/>
                        <a:pt x="77" y="20"/>
                        <a:pt x="76" y="19"/>
                      </a:cubicBezTo>
                      <a:cubicBezTo>
                        <a:pt x="74" y="19"/>
                        <a:pt x="80" y="18"/>
                        <a:pt x="83" y="17"/>
                      </a:cubicBezTo>
                      <a:cubicBezTo>
                        <a:pt x="86" y="15"/>
                        <a:pt x="81" y="13"/>
                        <a:pt x="78" y="15"/>
                      </a:cubicBezTo>
                      <a:cubicBezTo>
                        <a:pt x="75" y="16"/>
                        <a:pt x="72" y="14"/>
                        <a:pt x="70" y="16"/>
                      </a:cubicBezTo>
                      <a:cubicBezTo>
                        <a:pt x="69" y="18"/>
                        <a:pt x="67" y="16"/>
                        <a:pt x="64" y="15"/>
                      </a:cubicBezTo>
                      <a:cubicBezTo>
                        <a:pt x="61" y="15"/>
                        <a:pt x="59" y="19"/>
                        <a:pt x="57" y="19"/>
                      </a:cubicBezTo>
                      <a:cubicBezTo>
                        <a:pt x="55" y="18"/>
                        <a:pt x="53" y="23"/>
                        <a:pt x="57" y="28"/>
                      </a:cubicBezTo>
                      <a:cubicBezTo>
                        <a:pt x="60" y="33"/>
                        <a:pt x="62" y="26"/>
                        <a:pt x="66" y="27"/>
                      </a:cubicBezTo>
                      <a:close/>
                      <a:moveTo>
                        <a:pt x="58" y="43"/>
                      </a:moveTo>
                      <a:cubicBezTo>
                        <a:pt x="60" y="44"/>
                        <a:pt x="62" y="48"/>
                        <a:pt x="64" y="48"/>
                      </a:cubicBezTo>
                      <a:cubicBezTo>
                        <a:pt x="65" y="48"/>
                        <a:pt x="61" y="43"/>
                        <a:pt x="58" y="40"/>
                      </a:cubicBezTo>
                      <a:cubicBezTo>
                        <a:pt x="56" y="37"/>
                        <a:pt x="56" y="34"/>
                        <a:pt x="52" y="35"/>
                      </a:cubicBezTo>
                      <a:cubicBezTo>
                        <a:pt x="48" y="36"/>
                        <a:pt x="55" y="43"/>
                        <a:pt x="58" y="43"/>
                      </a:cubicBezTo>
                      <a:close/>
                      <a:moveTo>
                        <a:pt x="122" y="11"/>
                      </a:moveTo>
                      <a:cubicBezTo>
                        <a:pt x="124" y="12"/>
                        <a:pt x="119" y="12"/>
                        <a:pt x="121" y="14"/>
                      </a:cubicBezTo>
                      <a:cubicBezTo>
                        <a:pt x="127" y="20"/>
                        <a:pt x="151" y="13"/>
                        <a:pt x="154" y="15"/>
                      </a:cubicBezTo>
                      <a:cubicBezTo>
                        <a:pt x="158" y="17"/>
                        <a:pt x="134" y="19"/>
                        <a:pt x="135" y="22"/>
                      </a:cubicBezTo>
                      <a:cubicBezTo>
                        <a:pt x="136" y="24"/>
                        <a:pt x="155" y="26"/>
                        <a:pt x="157" y="24"/>
                      </a:cubicBezTo>
                      <a:cubicBezTo>
                        <a:pt x="158" y="23"/>
                        <a:pt x="161" y="28"/>
                        <a:pt x="168" y="28"/>
                      </a:cubicBezTo>
                      <a:cubicBezTo>
                        <a:pt x="174" y="28"/>
                        <a:pt x="173" y="26"/>
                        <a:pt x="178" y="25"/>
                      </a:cubicBezTo>
                      <a:cubicBezTo>
                        <a:pt x="183" y="25"/>
                        <a:pt x="190" y="23"/>
                        <a:pt x="190" y="20"/>
                      </a:cubicBezTo>
                      <a:cubicBezTo>
                        <a:pt x="190" y="18"/>
                        <a:pt x="204" y="14"/>
                        <a:pt x="202" y="10"/>
                      </a:cubicBezTo>
                      <a:cubicBezTo>
                        <a:pt x="201" y="6"/>
                        <a:pt x="188" y="9"/>
                        <a:pt x="184" y="7"/>
                      </a:cubicBezTo>
                      <a:cubicBezTo>
                        <a:pt x="181" y="5"/>
                        <a:pt x="172" y="2"/>
                        <a:pt x="171" y="5"/>
                      </a:cubicBezTo>
                      <a:cubicBezTo>
                        <a:pt x="169" y="8"/>
                        <a:pt x="167" y="9"/>
                        <a:pt x="166" y="8"/>
                      </a:cubicBezTo>
                      <a:cubicBezTo>
                        <a:pt x="164" y="7"/>
                        <a:pt x="166" y="0"/>
                        <a:pt x="160" y="2"/>
                      </a:cubicBezTo>
                      <a:cubicBezTo>
                        <a:pt x="155" y="4"/>
                        <a:pt x="160" y="10"/>
                        <a:pt x="159" y="11"/>
                      </a:cubicBezTo>
                      <a:cubicBezTo>
                        <a:pt x="158" y="12"/>
                        <a:pt x="152" y="10"/>
                        <a:pt x="152" y="7"/>
                      </a:cubicBezTo>
                      <a:cubicBezTo>
                        <a:pt x="151" y="4"/>
                        <a:pt x="145" y="10"/>
                        <a:pt x="144" y="6"/>
                      </a:cubicBezTo>
                      <a:cubicBezTo>
                        <a:pt x="143" y="3"/>
                        <a:pt x="136" y="0"/>
                        <a:pt x="134" y="1"/>
                      </a:cubicBezTo>
                      <a:cubicBezTo>
                        <a:pt x="132" y="1"/>
                        <a:pt x="136" y="3"/>
                        <a:pt x="135" y="5"/>
                      </a:cubicBezTo>
                      <a:cubicBezTo>
                        <a:pt x="134" y="6"/>
                        <a:pt x="130" y="3"/>
                        <a:pt x="128" y="3"/>
                      </a:cubicBezTo>
                      <a:cubicBezTo>
                        <a:pt x="126" y="3"/>
                        <a:pt x="129" y="6"/>
                        <a:pt x="128" y="8"/>
                      </a:cubicBezTo>
                      <a:cubicBezTo>
                        <a:pt x="127" y="10"/>
                        <a:pt x="124" y="3"/>
                        <a:pt x="121" y="3"/>
                      </a:cubicBezTo>
                      <a:cubicBezTo>
                        <a:pt x="119" y="3"/>
                        <a:pt x="120" y="6"/>
                        <a:pt x="117" y="7"/>
                      </a:cubicBezTo>
                      <a:cubicBezTo>
                        <a:pt x="115" y="7"/>
                        <a:pt x="120" y="9"/>
                        <a:pt x="122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6" name="Freeform 364">
                  <a:extLst>
                    <a:ext uri="{FF2B5EF4-FFF2-40B4-BE49-F238E27FC236}">
                      <a16:creationId xmlns:a16="http://schemas.microsoft.com/office/drawing/2014/main" id="{A2D5A14A-F3BC-6041-AE5E-374F354BDC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07088" y="2494076"/>
                  <a:ext cx="231775" cy="252413"/>
                </a:xfrm>
                <a:custGeom>
                  <a:avLst/>
                  <a:gdLst>
                    <a:gd name="T0" fmla="*/ 73 w 105"/>
                    <a:gd name="T1" fmla="*/ 99 h 114"/>
                    <a:gd name="T2" fmla="*/ 62 w 105"/>
                    <a:gd name="T3" fmla="*/ 99 h 114"/>
                    <a:gd name="T4" fmla="*/ 54 w 105"/>
                    <a:gd name="T5" fmla="*/ 103 h 114"/>
                    <a:gd name="T6" fmla="*/ 64 w 105"/>
                    <a:gd name="T7" fmla="*/ 108 h 114"/>
                    <a:gd name="T8" fmla="*/ 74 w 105"/>
                    <a:gd name="T9" fmla="*/ 114 h 114"/>
                    <a:gd name="T10" fmla="*/ 76 w 105"/>
                    <a:gd name="T11" fmla="*/ 108 h 114"/>
                    <a:gd name="T12" fmla="*/ 80 w 105"/>
                    <a:gd name="T13" fmla="*/ 100 h 114"/>
                    <a:gd name="T14" fmla="*/ 73 w 105"/>
                    <a:gd name="T15" fmla="*/ 99 h 114"/>
                    <a:gd name="T16" fmla="*/ 21 w 105"/>
                    <a:gd name="T17" fmla="*/ 68 h 114"/>
                    <a:gd name="T18" fmla="*/ 14 w 105"/>
                    <a:gd name="T19" fmla="*/ 70 h 114"/>
                    <a:gd name="T20" fmla="*/ 17 w 105"/>
                    <a:gd name="T21" fmla="*/ 82 h 114"/>
                    <a:gd name="T22" fmla="*/ 21 w 105"/>
                    <a:gd name="T23" fmla="*/ 91 h 114"/>
                    <a:gd name="T24" fmla="*/ 28 w 105"/>
                    <a:gd name="T25" fmla="*/ 87 h 114"/>
                    <a:gd name="T26" fmla="*/ 29 w 105"/>
                    <a:gd name="T27" fmla="*/ 72 h 114"/>
                    <a:gd name="T28" fmla="*/ 21 w 105"/>
                    <a:gd name="T29" fmla="*/ 68 h 114"/>
                    <a:gd name="T30" fmla="*/ 87 w 105"/>
                    <a:gd name="T31" fmla="*/ 64 h 114"/>
                    <a:gd name="T32" fmla="*/ 80 w 105"/>
                    <a:gd name="T33" fmla="*/ 59 h 114"/>
                    <a:gd name="T34" fmla="*/ 66 w 105"/>
                    <a:gd name="T35" fmla="*/ 44 h 114"/>
                    <a:gd name="T36" fmla="*/ 53 w 105"/>
                    <a:gd name="T37" fmla="*/ 31 h 114"/>
                    <a:gd name="T38" fmla="*/ 53 w 105"/>
                    <a:gd name="T39" fmla="*/ 22 h 114"/>
                    <a:gd name="T40" fmla="*/ 57 w 105"/>
                    <a:gd name="T41" fmla="*/ 17 h 114"/>
                    <a:gd name="T42" fmla="*/ 58 w 105"/>
                    <a:gd name="T43" fmla="*/ 5 h 114"/>
                    <a:gd name="T44" fmla="*/ 53 w 105"/>
                    <a:gd name="T45" fmla="*/ 4 h 114"/>
                    <a:gd name="T46" fmla="*/ 51 w 105"/>
                    <a:gd name="T47" fmla="*/ 0 h 114"/>
                    <a:gd name="T48" fmla="*/ 44 w 105"/>
                    <a:gd name="T49" fmla="*/ 1 h 114"/>
                    <a:gd name="T50" fmla="*/ 38 w 105"/>
                    <a:gd name="T51" fmla="*/ 3 h 114"/>
                    <a:gd name="T52" fmla="*/ 37 w 105"/>
                    <a:gd name="T53" fmla="*/ 2 h 114"/>
                    <a:gd name="T54" fmla="*/ 35 w 105"/>
                    <a:gd name="T55" fmla="*/ 4 h 114"/>
                    <a:gd name="T56" fmla="*/ 34 w 105"/>
                    <a:gd name="T57" fmla="*/ 6 h 114"/>
                    <a:gd name="T58" fmla="*/ 31 w 105"/>
                    <a:gd name="T59" fmla="*/ 7 h 114"/>
                    <a:gd name="T60" fmla="*/ 27 w 105"/>
                    <a:gd name="T61" fmla="*/ 8 h 114"/>
                    <a:gd name="T62" fmla="*/ 24 w 105"/>
                    <a:gd name="T63" fmla="*/ 10 h 114"/>
                    <a:gd name="T64" fmla="*/ 21 w 105"/>
                    <a:gd name="T65" fmla="*/ 13 h 114"/>
                    <a:gd name="T66" fmla="*/ 16 w 105"/>
                    <a:gd name="T67" fmla="*/ 7 h 114"/>
                    <a:gd name="T68" fmla="*/ 12 w 105"/>
                    <a:gd name="T69" fmla="*/ 13 h 114"/>
                    <a:gd name="T70" fmla="*/ 4 w 105"/>
                    <a:gd name="T71" fmla="*/ 14 h 114"/>
                    <a:gd name="T72" fmla="*/ 5 w 105"/>
                    <a:gd name="T73" fmla="*/ 18 h 114"/>
                    <a:gd name="T74" fmla="*/ 3 w 105"/>
                    <a:gd name="T75" fmla="*/ 22 h 114"/>
                    <a:gd name="T76" fmla="*/ 1 w 105"/>
                    <a:gd name="T77" fmla="*/ 24 h 114"/>
                    <a:gd name="T78" fmla="*/ 4 w 105"/>
                    <a:gd name="T79" fmla="*/ 29 h 114"/>
                    <a:gd name="T80" fmla="*/ 6 w 105"/>
                    <a:gd name="T81" fmla="*/ 33 h 114"/>
                    <a:gd name="T82" fmla="*/ 10 w 105"/>
                    <a:gd name="T83" fmla="*/ 35 h 114"/>
                    <a:gd name="T84" fmla="*/ 9 w 105"/>
                    <a:gd name="T85" fmla="*/ 38 h 114"/>
                    <a:gd name="T86" fmla="*/ 14 w 105"/>
                    <a:gd name="T87" fmla="*/ 36 h 114"/>
                    <a:gd name="T88" fmla="*/ 20 w 105"/>
                    <a:gd name="T89" fmla="*/ 31 h 114"/>
                    <a:gd name="T90" fmla="*/ 33 w 105"/>
                    <a:gd name="T91" fmla="*/ 36 h 114"/>
                    <a:gd name="T92" fmla="*/ 36 w 105"/>
                    <a:gd name="T93" fmla="*/ 42 h 114"/>
                    <a:gd name="T94" fmla="*/ 44 w 105"/>
                    <a:gd name="T95" fmla="*/ 53 h 114"/>
                    <a:gd name="T96" fmla="*/ 57 w 105"/>
                    <a:gd name="T97" fmla="*/ 64 h 114"/>
                    <a:gd name="T98" fmla="*/ 65 w 105"/>
                    <a:gd name="T99" fmla="*/ 67 h 114"/>
                    <a:gd name="T100" fmla="*/ 73 w 105"/>
                    <a:gd name="T101" fmla="*/ 73 h 114"/>
                    <a:gd name="T102" fmla="*/ 80 w 105"/>
                    <a:gd name="T103" fmla="*/ 78 h 114"/>
                    <a:gd name="T104" fmla="*/ 83 w 105"/>
                    <a:gd name="T105" fmla="*/ 83 h 114"/>
                    <a:gd name="T106" fmla="*/ 83 w 105"/>
                    <a:gd name="T107" fmla="*/ 93 h 114"/>
                    <a:gd name="T108" fmla="*/ 84 w 105"/>
                    <a:gd name="T109" fmla="*/ 101 h 114"/>
                    <a:gd name="T110" fmla="*/ 88 w 105"/>
                    <a:gd name="T111" fmla="*/ 93 h 114"/>
                    <a:gd name="T112" fmla="*/ 93 w 105"/>
                    <a:gd name="T113" fmla="*/ 88 h 114"/>
                    <a:gd name="T114" fmla="*/ 89 w 105"/>
                    <a:gd name="T115" fmla="*/ 80 h 114"/>
                    <a:gd name="T116" fmla="*/ 98 w 105"/>
                    <a:gd name="T117" fmla="*/ 76 h 114"/>
                    <a:gd name="T118" fmla="*/ 105 w 105"/>
                    <a:gd name="T119" fmla="*/ 77 h 114"/>
                    <a:gd name="T120" fmla="*/ 87 w 105"/>
                    <a:gd name="T121" fmla="*/ 6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5" h="114">
                      <a:moveTo>
                        <a:pt x="73" y="99"/>
                      </a:moveTo>
                      <a:cubicBezTo>
                        <a:pt x="67" y="100"/>
                        <a:pt x="65" y="101"/>
                        <a:pt x="62" y="99"/>
                      </a:cubicBezTo>
                      <a:cubicBezTo>
                        <a:pt x="59" y="97"/>
                        <a:pt x="53" y="101"/>
                        <a:pt x="54" y="103"/>
                      </a:cubicBezTo>
                      <a:cubicBezTo>
                        <a:pt x="55" y="104"/>
                        <a:pt x="57" y="106"/>
                        <a:pt x="64" y="108"/>
                      </a:cubicBezTo>
                      <a:cubicBezTo>
                        <a:pt x="70" y="110"/>
                        <a:pt x="71" y="114"/>
                        <a:pt x="74" y="114"/>
                      </a:cubicBezTo>
                      <a:cubicBezTo>
                        <a:pt x="77" y="114"/>
                        <a:pt x="77" y="112"/>
                        <a:pt x="76" y="108"/>
                      </a:cubicBezTo>
                      <a:cubicBezTo>
                        <a:pt x="76" y="104"/>
                        <a:pt x="80" y="100"/>
                        <a:pt x="80" y="100"/>
                      </a:cubicBezTo>
                      <a:cubicBezTo>
                        <a:pt x="81" y="99"/>
                        <a:pt x="78" y="98"/>
                        <a:pt x="73" y="99"/>
                      </a:cubicBezTo>
                      <a:close/>
                      <a:moveTo>
                        <a:pt x="21" y="68"/>
                      </a:moveTo>
                      <a:cubicBezTo>
                        <a:pt x="18" y="71"/>
                        <a:pt x="15" y="68"/>
                        <a:pt x="14" y="70"/>
                      </a:cubicBezTo>
                      <a:cubicBezTo>
                        <a:pt x="13" y="73"/>
                        <a:pt x="19" y="76"/>
                        <a:pt x="17" y="82"/>
                      </a:cubicBezTo>
                      <a:cubicBezTo>
                        <a:pt x="16" y="87"/>
                        <a:pt x="18" y="94"/>
                        <a:pt x="21" y="91"/>
                      </a:cubicBezTo>
                      <a:cubicBezTo>
                        <a:pt x="24" y="87"/>
                        <a:pt x="26" y="89"/>
                        <a:pt x="28" y="87"/>
                      </a:cubicBezTo>
                      <a:cubicBezTo>
                        <a:pt x="29" y="84"/>
                        <a:pt x="28" y="76"/>
                        <a:pt x="29" y="72"/>
                      </a:cubicBezTo>
                      <a:cubicBezTo>
                        <a:pt x="30" y="68"/>
                        <a:pt x="24" y="66"/>
                        <a:pt x="21" y="68"/>
                      </a:cubicBezTo>
                      <a:close/>
                      <a:moveTo>
                        <a:pt x="87" y="64"/>
                      </a:moveTo>
                      <a:cubicBezTo>
                        <a:pt x="83" y="62"/>
                        <a:pt x="86" y="58"/>
                        <a:pt x="80" y="59"/>
                      </a:cubicBezTo>
                      <a:cubicBezTo>
                        <a:pt x="75" y="59"/>
                        <a:pt x="68" y="52"/>
                        <a:pt x="66" y="44"/>
                      </a:cubicBezTo>
                      <a:cubicBezTo>
                        <a:pt x="64" y="36"/>
                        <a:pt x="55" y="36"/>
                        <a:pt x="53" y="31"/>
                      </a:cubicBezTo>
                      <a:cubicBezTo>
                        <a:pt x="51" y="26"/>
                        <a:pt x="55" y="26"/>
                        <a:pt x="53" y="22"/>
                      </a:cubicBezTo>
                      <a:cubicBezTo>
                        <a:pt x="52" y="20"/>
                        <a:pt x="55" y="18"/>
                        <a:pt x="57" y="17"/>
                      </a:cubicBezTo>
                      <a:cubicBezTo>
                        <a:pt x="57" y="12"/>
                        <a:pt x="57" y="8"/>
                        <a:pt x="58" y="5"/>
                      </a:cubicBezTo>
                      <a:cubicBezTo>
                        <a:pt x="56" y="4"/>
                        <a:pt x="54" y="4"/>
                        <a:pt x="53" y="4"/>
                      </a:cubicBezTo>
                      <a:cubicBezTo>
                        <a:pt x="52" y="3"/>
                        <a:pt x="52" y="0"/>
                        <a:pt x="51" y="0"/>
                      </a:cubicBezTo>
                      <a:cubicBezTo>
                        <a:pt x="51" y="0"/>
                        <a:pt x="45" y="0"/>
                        <a:pt x="44" y="1"/>
                      </a:cubicBezTo>
                      <a:cubicBezTo>
                        <a:pt x="43" y="2"/>
                        <a:pt x="40" y="4"/>
                        <a:pt x="38" y="3"/>
                      </a:cubicBezTo>
                      <a:cubicBezTo>
                        <a:pt x="38" y="2"/>
                        <a:pt x="38" y="2"/>
                        <a:pt x="37" y="2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4"/>
                        <a:pt x="35" y="6"/>
                        <a:pt x="34" y="6"/>
                      </a:cubicBezTo>
                      <a:cubicBezTo>
                        <a:pt x="33" y="6"/>
                        <a:pt x="31" y="5"/>
                        <a:pt x="31" y="7"/>
                      </a:cubicBezTo>
                      <a:cubicBezTo>
                        <a:pt x="31" y="9"/>
                        <a:pt x="28" y="8"/>
                        <a:pt x="27" y="8"/>
                      </a:cubicBezTo>
                      <a:cubicBezTo>
                        <a:pt x="26" y="8"/>
                        <a:pt x="24" y="8"/>
                        <a:pt x="24" y="10"/>
                      </a:cubicBezTo>
                      <a:cubicBezTo>
                        <a:pt x="24" y="11"/>
                        <a:pt x="24" y="15"/>
                        <a:pt x="21" y="13"/>
                      </a:cubicBezTo>
                      <a:cubicBezTo>
                        <a:pt x="19" y="11"/>
                        <a:pt x="17" y="6"/>
                        <a:pt x="16" y="7"/>
                      </a:cubicBezTo>
                      <a:cubicBezTo>
                        <a:pt x="15" y="7"/>
                        <a:pt x="14" y="13"/>
                        <a:pt x="12" y="13"/>
                      </a:cubicBezTo>
                      <a:cubicBezTo>
                        <a:pt x="10" y="13"/>
                        <a:pt x="7" y="14"/>
                        <a:pt x="4" y="14"/>
                      </a:cubicBezTo>
                      <a:cubicBezTo>
                        <a:pt x="3" y="16"/>
                        <a:pt x="4" y="18"/>
                        <a:pt x="5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2" y="22"/>
                        <a:pt x="0" y="22"/>
                        <a:pt x="1" y="24"/>
                      </a:cubicBezTo>
                      <a:cubicBezTo>
                        <a:pt x="3" y="26"/>
                        <a:pt x="5" y="26"/>
                        <a:pt x="4" y="29"/>
                      </a:cubicBezTo>
                      <a:cubicBezTo>
                        <a:pt x="2" y="31"/>
                        <a:pt x="4" y="33"/>
                        <a:pt x="6" y="33"/>
                      </a:cubicBezTo>
                      <a:cubicBezTo>
                        <a:pt x="8" y="33"/>
                        <a:pt x="11" y="33"/>
                        <a:pt x="10" y="35"/>
                      </a:cubicBezTo>
                      <a:cubicBezTo>
                        <a:pt x="10" y="36"/>
                        <a:pt x="9" y="37"/>
                        <a:pt x="9" y="38"/>
                      </a:cubicBezTo>
                      <a:cubicBezTo>
                        <a:pt x="11" y="37"/>
                        <a:pt x="12" y="37"/>
                        <a:pt x="14" y="36"/>
                      </a:cubicBezTo>
                      <a:cubicBezTo>
                        <a:pt x="16" y="35"/>
                        <a:pt x="15" y="32"/>
                        <a:pt x="20" y="31"/>
                      </a:cubicBezTo>
                      <a:cubicBezTo>
                        <a:pt x="25" y="30"/>
                        <a:pt x="31" y="34"/>
                        <a:pt x="33" y="36"/>
                      </a:cubicBezTo>
                      <a:cubicBezTo>
                        <a:pt x="35" y="39"/>
                        <a:pt x="35" y="40"/>
                        <a:pt x="36" y="42"/>
                      </a:cubicBezTo>
                      <a:cubicBezTo>
                        <a:pt x="36" y="44"/>
                        <a:pt x="38" y="49"/>
                        <a:pt x="44" y="53"/>
                      </a:cubicBezTo>
                      <a:cubicBezTo>
                        <a:pt x="51" y="57"/>
                        <a:pt x="53" y="62"/>
                        <a:pt x="57" y="64"/>
                      </a:cubicBezTo>
                      <a:cubicBezTo>
                        <a:pt x="60" y="65"/>
                        <a:pt x="63" y="65"/>
                        <a:pt x="65" y="67"/>
                      </a:cubicBezTo>
                      <a:cubicBezTo>
                        <a:pt x="67" y="70"/>
                        <a:pt x="70" y="71"/>
                        <a:pt x="73" y="73"/>
                      </a:cubicBezTo>
                      <a:cubicBezTo>
                        <a:pt x="77" y="74"/>
                        <a:pt x="77" y="78"/>
                        <a:pt x="80" y="78"/>
                      </a:cubicBezTo>
                      <a:cubicBezTo>
                        <a:pt x="83" y="78"/>
                        <a:pt x="81" y="81"/>
                        <a:pt x="83" y="83"/>
                      </a:cubicBezTo>
                      <a:cubicBezTo>
                        <a:pt x="85" y="86"/>
                        <a:pt x="85" y="91"/>
                        <a:pt x="83" y="93"/>
                      </a:cubicBezTo>
                      <a:cubicBezTo>
                        <a:pt x="81" y="96"/>
                        <a:pt x="82" y="101"/>
                        <a:pt x="84" y="101"/>
                      </a:cubicBezTo>
                      <a:cubicBezTo>
                        <a:pt x="85" y="101"/>
                        <a:pt x="88" y="96"/>
                        <a:pt x="88" y="93"/>
                      </a:cubicBezTo>
                      <a:cubicBezTo>
                        <a:pt x="89" y="90"/>
                        <a:pt x="91" y="90"/>
                        <a:pt x="93" y="88"/>
                      </a:cubicBezTo>
                      <a:cubicBezTo>
                        <a:pt x="96" y="85"/>
                        <a:pt x="90" y="84"/>
                        <a:pt x="89" y="80"/>
                      </a:cubicBezTo>
                      <a:cubicBezTo>
                        <a:pt x="88" y="77"/>
                        <a:pt x="93" y="74"/>
                        <a:pt x="98" y="76"/>
                      </a:cubicBezTo>
                      <a:cubicBezTo>
                        <a:pt x="103" y="79"/>
                        <a:pt x="105" y="81"/>
                        <a:pt x="105" y="77"/>
                      </a:cubicBezTo>
                      <a:cubicBezTo>
                        <a:pt x="105" y="72"/>
                        <a:pt x="90" y="66"/>
                        <a:pt x="87" y="6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</p:grpSp>
      </p:grpSp>
      <p:sp>
        <p:nvSpPr>
          <p:cNvPr id="277" name="Date Placeholder 3">
            <a:extLst>
              <a:ext uri="{FF2B5EF4-FFF2-40B4-BE49-F238E27FC236}">
                <a16:creationId xmlns:a16="http://schemas.microsoft.com/office/drawing/2014/main" id="{3757FE6F-B277-8547-8555-BCF5E8D33D73}"/>
              </a:ext>
            </a:extLst>
          </p:cNvPr>
          <p:cNvSpPr txBox="1">
            <a:spLocks/>
          </p:cNvSpPr>
          <p:nvPr/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793A62-AA7E-5A4D-A43E-DF1B3593C4E5}" type="datetime1">
              <a:rPr lang="en-US" smtClean="0"/>
              <a:pPr/>
              <a:t>9/18/2022</a:t>
            </a:fld>
            <a:endParaRPr lang="en-US" dirty="0"/>
          </a:p>
        </p:txBody>
      </p:sp>
      <p:sp>
        <p:nvSpPr>
          <p:cNvPr id="278" name="Footer Placeholder 4">
            <a:extLst>
              <a:ext uri="{FF2B5EF4-FFF2-40B4-BE49-F238E27FC236}">
                <a16:creationId xmlns:a16="http://schemas.microsoft.com/office/drawing/2014/main" id="{F102CC3C-0A36-DA43-8058-C815A6AE6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C9D1EF-B2DE-4A45-8464-2D169CE02FF5}"/>
              </a:ext>
            </a:extLst>
          </p:cNvPr>
          <p:cNvGrpSpPr/>
          <p:nvPr/>
        </p:nvGrpSpPr>
        <p:grpSpPr>
          <a:xfrm>
            <a:off x="7981537" y="3819202"/>
            <a:ext cx="4235826" cy="2784835"/>
            <a:chOff x="7987686" y="4065412"/>
            <a:chExt cx="4235826" cy="278483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E44B0D-F104-1F45-B6F6-49150CCD6378}"/>
                </a:ext>
              </a:extLst>
            </p:cNvPr>
            <p:cNvGrpSpPr/>
            <p:nvPr/>
          </p:nvGrpSpPr>
          <p:grpSpPr>
            <a:xfrm>
              <a:off x="7987686" y="4065412"/>
              <a:ext cx="4235826" cy="2784835"/>
              <a:chOff x="7987686" y="4065412"/>
              <a:chExt cx="4235826" cy="2784835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F6EA6D8-3FF8-004F-AEE5-87436F76985C}"/>
                  </a:ext>
                </a:extLst>
              </p:cNvPr>
              <p:cNvGrpSpPr/>
              <p:nvPr/>
            </p:nvGrpSpPr>
            <p:grpSpPr>
              <a:xfrm>
                <a:off x="9572626" y="4065412"/>
                <a:ext cx="1443644" cy="434180"/>
                <a:chOff x="1189613" y="2827705"/>
                <a:chExt cx="2385856" cy="717553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F2387AEB-092D-F643-9A0C-91A559D2A36C}"/>
                    </a:ext>
                  </a:extLst>
                </p:cNvPr>
                <p:cNvGrpSpPr/>
                <p:nvPr/>
              </p:nvGrpSpPr>
              <p:grpSpPr>
                <a:xfrm>
                  <a:off x="2240744" y="2827705"/>
                  <a:ext cx="1334725" cy="717553"/>
                  <a:chOff x="6183573" y="1646971"/>
                  <a:chExt cx="669639" cy="360000"/>
                </a:xfrm>
              </p:grpSpPr>
              <p:pic>
                <p:nvPicPr>
                  <p:cNvPr id="289" name="Picture 288">
                    <a:extLst>
                      <a:ext uri="{FF2B5EF4-FFF2-40B4-BE49-F238E27FC236}">
                        <a16:creationId xmlns:a16="http://schemas.microsoft.com/office/drawing/2014/main" id="{8BD54F30-5198-7C42-8489-63F12CA3F3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83573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0" name="Picture 289">
                    <a:extLst>
                      <a:ext uri="{FF2B5EF4-FFF2-40B4-BE49-F238E27FC236}">
                        <a16:creationId xmlns:a16="http://schemas.microsoft.com/office/drawing/2014/main" id="{404FF076-433E-964A-AAE6-788D1B9323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1" name="Picture 290">
                    <a:extLst>
                      <a:ext uri="{FF2B5EF4-FFF2-40B4-BE49-F238E27FC236}">
                        <a16:creationId xmlns:a16="http://schemas.microsoft.com/office/drawing/2014/main" id="{54A6F8CF-1513-3C48-BFBC-545B7CD783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2" name="Picture 291">
                    <a:extLst>
                      <a:ext uri="{FF2B5EF4-FFF2-40B4-BE49-F238E27FC236}">
                        <a16:creationId xmlns:a16="http://schemas.microsoft.com/office/drawing/2014/main" id="{5B718D3C-0614-D547-AA0D-F09E424048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895FF945-E6B7-074B-A5B0-304917E80A94}"/>
                    </a:ext>
                  </a:extLst>
                </p:cNvPr>
                <p:cNvGrpSpPr/>
                <p:nvPr/>
              </p:nvGrpSpPr>
              <p:grpSpPr>
                <a:xfrm>
                  <a:off x="1189613" y="2827705"/>
                  <a:ext cx="943916" cy="717553"/>
                  <a:chOff x="6379644" y="1646971"/>
                  <a:chExt cx="473568" cy="360000"/>
                </a:xfrm>
              </p:grpSpPr>
              <p:pic>
                <p:nvPicPr>
                  <p:cNvPr id="286" name="Picture 285">
                    <a:extLst>
                      <a:ext uri="{FF2B5EF4-FFF2-40B4-BE49-F238E27FC236}">
                        <a16:creationId xmlns:a16="http://schemas.microsoft.com/office/drawing/2014/main" id="{E74838DE-2B4A-1F4D-993D-B1FA14736B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Picture 286">
                    <a:extLst>
                      <a:ext uri="{FF2B5EF4-FFF2-40B4-BE49-F238E27FC236}">
                        <a16:creationId xmlns:a16="http://schemas.microsoft.com/office/drawing/2014/main" id="{E21E4BD2-EFCE-3547-8F2A-8839112176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Picture 287">
                    <a:extLst>
                      <a:ext uri="{FF2B5EF4-FFF2-40B4-BE49-F238E27FC236}">
                        <a16:creationId xmlns:a16="http://schemas.microsoft.com/office/drawing/2014/main" id="{CB1DE8A9-23CD-5548-8B8D-696051E629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ACF113C2-7C12-454A-B87E-6D465F40381B}"/>
                  </a:ext>
                </a:extLst>
              </p:cNvPr>
              <p:cNvSpPr txBox="1"/>
              <p:nvPr/>
            </p:nvSpPr>
            <p:spPr>
              <a:xfrm>
                <a:off x="7987686" y="5538419"/>
                <a:ext cx="3102202" cy="13118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en-GB" sz="1400" dirty="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400" b="1" dirty="0" smtClean="0">
                    <a:solidFill>
                      <a:schemeClr val="accent1"/>
                    </a:solidFill>
                    <a:latin typeface="+mj-lt"/>
                  </a:rPr>
                  <a:t>2676</a:t>
                </a:r>
                <a:r>
                  <a:rPr lang="fr-CH" sz="1400" b="1" dirty="0">
                    <a:solidFill>
                      <a:schemeClr val="accent1"/>
                    </a:solidFill>
                    <a:latin typeface="+mj-lt"/>
                  </a:rPr>
                  <a:t>	</a:t>
                </a:r>
                <a:r>
                  <a:rPr lang="fr-CH" sz="1400" dirty="0">
                    <a:solidFill>
                      <a:schemeClr val="accent1"/>
                    </a:solidFill>
                    <a:latin typeface="+mj-lt"/>
                  </a:rPr>
                  <a:t>Staff </a:t>
                </a:r>
                <a:r>
                  <a:rPr lang="fr-CH" sz="1400" dirty="0" err="1">
                    <a:solidFill>
                      <a:schemeClr val="accent1"/>
                    </a:solidFill>
                    <a:latin typeface="+mj-lt"/>
                  </a:rPr>
                  <a:t>members</a:t>
                </a:r>
                <a:endParaRPr lang="fr-CH" sz="1400" dirty="0">
                  <a:solidFill>
                    <a:schemeClr val="accent1"/>
                  </a:solidFill>
                  <a:latin typeface="+mj-lt"/>
                </a:endParaRP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en-GB" sz="1400" dirty="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400" b="1" dirty="0">
                    <a:solidFill>
                      <a:schemeClr val="accent1"/>
                    </a:solidFill>
                    <a:latin typeface="+mj-lt"/>
                  </a:rPr>
                  <a:t>2000	</a:t>
                </a:r>
                <a:r>
                  <a:rPr lang="en-GB" sz="1400" dirty="0">
                    <a:solidFill>
                      <a:schemeClr val="accent1"/>
                    </a:solidFill>
                    <a:latin typeface="+mj-lt"/>
                  </a:rPr>
                  <a:t>contractors’ employees </a:t>
                </a: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en-GB" sz="1400" dirty="0">
                    <a:solidFill>
                      <a:schemeClr val="accent1"/>
                    </a:solidFill>
                    <a:latin typeface="+mj-lt"/>
                  </a:rPr>
                  <a:t>~  </a:t>
                </a:r>
                <a:r>
                  <a:rPr lang="fr-CH" sz="1400" b="1" dirty="0">
                    <a:solidFill>
                      <a:schemeClr val="accent1"/>
                    </a:solidFill>
                    <a:latin typeface="+mj-lt"/>
                  </a:rPr>
                  <a:t>13000	</a:t>
                </a:r>
                <a:r>
                  <a:rPr lang="fr-CH" sz="1400" dirty="0" err="1">
                    <a:solidFill>
                      <a:schemeClr val="accent1"/>
                    </a:solidFill>
                    <a:latin typeface="+mj-lt"/>
                  </a:rPr>
                  <a:t>physicists</a:t>
                </a:r>
                <a:r>
                  <a:rPr lang="fr-CH" sz="1400" dirty="0">
                    <a:solidFill>
                      <a:schemeClr val="accent1"/>
                    </a:solidFill>
                    <a:latin typeface="+mj-lt"/>
                  </a:rPr>
                  <a:t> /</a:t>
                </a:r>
                <a:r>
                  <a:rPr lang="fr-CH" sz="1400" dirty="0" err="1">
                    <a:solidFill>
                      <a:schemeClr val="accent1"/>
                    </a:solidFill>
                    <a:latin typeface="+mj-lt"/>
                  </a:rPr>
                  <a:t>users</a:t>
                </a:r>
                <a:endParaRPr lang="fr-CH" sz="1400" b="1" dirty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295" name="ZoneTexte 9">
                <a:extLst>
                  <a:ext uri="{FF2B5EF4-FFF2-40B4-BE49-F238E27FC236}">
                    <a16:creationId xmlns:a16="http://schemas.microsoft.com/office/drawing/2014/main" id="{114FD421-C4B3-A749-BCD3-B110018B1694}"/>
                  </a:ext>
                </a:extLst>
              </p:cNvPr>
              <p:cNvSpPr txBox="1"/>
              <p:nvPr/>
            </p:nvSpPr>
            <p:spPr bwMode="auto">
              <a:xfrm>
                <a:off x="8078788" y="4560437"/>
                <a:ext cx="4144724" cy="90314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anchor="ctr" anchorCtr="0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fr-CH" sz="1600" dirty="0" err="1">
                    <a:solidFill>
                      <a:schemeClr val="bg1"/>
                    </a:solidFill>
                  </a:rPr>
                  <a:t>Geographical</a:t>
                </a:r>
                <a:r>
                  <a:rPr lang="fr-CH" sz="1600" dirty="0">
                    <a:solidFill>
                      <a:schemeClr val="bg1"/>
                    </a:solidFill>
                  </a:rPr>
                  <a:t> &amp; cultural </a:t>
                </a:r>
                <a:r>
                  <a:rPr lang="fr-CH" sz="1600" dirty="0" err="1">
                    <a:solidFill>
                      <a:schemeClr val="bg1"/>
                    </a:solidFill>
                  </a:rPr>
                  <a:t>diversity</a:t>
                </a:r>
                <a:endParaRPr lang="fr-CH" sz="1600" dirty="0">
                  <a:solidFill>
                    <a:schemeClr val="bg1"/>
                  </a:solidFill>
                </a:endParaRPr>
              </a:p>
              <a:p>
                <a:pPr algn="ctr"/>
                <a:r>
                  <a:rPr lang="fr-CH" sz="1600" b="1" dirty="0">
                    <a:solidFill>
                      <a:schemeClr val="bg1"/>
                    </a:solidFill>
                  </a:rPr>
                  <a:t>110</a:t>
                </a:r>
                <a:r>
                  <a:rPr lang="fr-CH" sz="1600" dirty="0">
                    <a:solidFill>
                      <a:schemeClr val="bg1"/>
                    </a:solidFill>
                  </a:rPr>
                  <a:t> </a:t>
                </a:r>
                <a:r>
                  <a:rPr lang="fr-CH" sz="1600" dirty="0" err="1">
                    <a:solidFill>
                      <a:schemeClr val="bg1"/>
                    </a:solidFill>
                  </a:rPr>
                  <a:t>nationalities</a:t>
                </a:r>
                <a:r>
                  <a:rPr lang="fr-CH" sz="1600" dirty="0">
                    <a:solidFill>
                      <a:schemeClr val="bg1"/>
                    </a:solidFill>
                  </a:rPr>
                  <a:t>, </a:t>
                </a:r>
              </a:p>
              <a:p>
                <a:pPr algn="ctr"/>
                <a:r>
                  <a:rPr lang="fr-CH" sz="1600" dirty="0" err="1">
                    <a:solidFill>
                      <a:schemeClr val="bg1"/>
                    </a:solidFill>
                  </a:rPr>
                  <a:t>from</a:t>
                </a:r>
                <a:r>
                  <a:rPr lang="fr-CH" sz="1600" b="1" dirty="0">
                    <a:solidFill>
                      <a:schemeClr val="bg1"/>
                    </a:solidFill>
                  </a:rPr>
                  <a:t> 77 </a:t>
                </a:r>
                <a:r>
                  <a:rPr lang="fr-CH" sz="1600" dirty="0">
                    <a:solidFill>
                      <a:schemeClr val="bg1"/>
                    </a:solidFill>
                  </a:rPr>
                  <a:t>countries </a:t>
                </a:r>
                <a:endParaRPr lang="en-US" sz="16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E7DAFA24-45CC-914F-BBEB-63918FF19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6155" y="4065412"/>
              <a:ext cx="170571" cy="43418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BD42D6-14F1-C645-B000-19F1B82171ED}"/>
              </a:ext>
            </a:extLst>
          </p:cNvPr>
          <p:cNvGrpSpPr/>
          <p:nvPr/>
        </p:nvGrpSpPr>
        <p:grpSpPr>
          <a:xfrm>
            <a:off x="6049963" y="2444799"/>
            <a:ext cx="1665287" cy="1143000"/>
            <a:chOff x="6049963" y="2444799"/>
            <a:chExt cx="1665287" cy="1143000"/>
          </a:xfrm>
        </p:grpSpPr>
        <p:sp>
          <p:nvSpPr>
            <p:cNvPr id="423" name="Freeform 235">
              <a:extLst>
                <a:ext uri="{FF2B5EF4-FFF2-40B4-BE49-F238E27FC236}">
                  <a16:creationId xmlns:a16="http://schemas.microsoft.com/office/drawing/2014/main" id="{18CDCB98-9824-184D-8E6A-7BF6AB33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100" y="2990899"/>
              <a:ext cx="565150" cy="596900"/>
            </a:xfrm>
            <a:custGeom>
              <a:avLst/>
              <a:gdLst>
                <a:gd name="T0" fmla="*/ 180 w 255"/>
                <a:gd name="T1" fmla="*/ 108 h 269"/>
                <a:gd name="T2" fmla="*/ 179 w 255"/>
                <a:gd name="T3" fmla="*/ 96 h 269"/>
                <a:gd name="T4" fmla="*/ 192 w 255"/>
                <a:gd name="T5" fmla="*/ 101 h 269"/>
                <a:gd name="T6" fmla="*/ 207 w 255"/>
                <a:gd name="T7" fmla="*/ 105 h 269"/>
                <a:gd name="T8" fmla="*/ 206 w 255"/>
                <a:gd name="T9" fmla="*/ 116 h 269"/>
                <a:gd name="T10" fmla="*/ 213 w 255"/>
                <a:gd name="T11" fmla="*/ 119 h 269"/>
                <a:gd name="T12" fmla="*/ 218 w 255"/>
                <a:gd name="T13" fmla="*/ 136 h 269"/>
                <a:gd name="T14" fmla="*/ 222 w 255"/>
                <a:gd name="T15" fmla="*/ 117 h 269"/>
                <a:gd name="T16" fmla="*/ 232 w 255"/>
                <a:gd name="T17" fmla="*/ 106 h 269"/>
                <a:gd name="T18" fmla="*/ 241 w 255"/>
                <a:gd name="T19" fmla="*/ 88 h 269"/>
                <a:gd name="T20" fmla="*/ 253 w 255"/>
                <a:gd name="T21" fmla="*/ 85 h 269"/>
                <a:gd name="T22" fmla="*/ 254 w 255"/>
                <a:gd name="T23" fmla="*/ 74 h 269"/>
                <a:gd name="T24" fmla="*/ 245 w 255"/>
                <a:gd name="T25" fmla="*/ 65 h 269"/>
                <a:gd name="T26" fmla="*/ 229 w 255"/>
                <a:gd name="T27" fmla="*/ 66 h 269"/>
                <a:gd name="T28" fmla="*/ 218 w 255"/>
                <a:gd name="T29" fmla="*/ 75 h 269"/>
                <a:gd name="T30" fmla="*/ 209 w 255"/>
                <a:gd name="T31" fmla="*/ 81 h 269"/>
                <a:gd name="T32" fmla="*/ 201 w 255"/>
                <a:gd name="T33" fmla="*/ 90 h 269"/>
                <a:gd name="T34" fmla="*/ 186 w 255"/>
                <a:gd name="T35" fmla="*/ 88 h 269"/>
                <a:gd name="T36" fmla="*/ 180 w 255"/>
                <a:gd name="T37" fmla="*/ 77 h 269"/>
                <a:gd name="T38" fmla="*/ 176 w 255"/>
                <a:gd name="T39" fmla="*/ 90 h 269"/>
                <a:gd name="T40" fmla="*/ 149 w 255"/>
                <a:gd name="T41" fmla="*/ 87 h 269"/>
                <a:gd name="T42" fmla="*/ 135 w 255"/>
                <a:gd name="T43" fmla="*/ 84 h 269"/>
                <a:gd name="T44" fmla="*/ 121 w 255"/>
                <a:gd name="T45" fmla="*/ 76 h 269"/>
                <a:gd name="T46" fmla="*/ 109 w 255"/>
                <a:gd name="T47" fmla="*/ 68 h 269"/>
                <a:gd name="T48" fmla="*/ 114 w 255"/>
                <a:gd name="T49" fmla="*/ 56 h 269"/>
                <a:gd name="T50" fmla="*/ 105 w 255"/>
                <a:gd name="T51" fmla="*/ 47 h 269"/>
                <a:gd name="T52" fmla="*/ 94 w 255"/>
                <a:gd name="T53" fmla="*/ 35 h 269"/>
                <a:gd name="T54" fmla="*/ 102 w 255"/>
                <a:gd name="T55" fmla="*/ 27 h 269"/>
                <a:gd name="T56" fmla="*/ 96 w 255"/>
                <a:gd name="T57" fmla="*/ 11 h 269"/>
                <a:gd name="T58" fmla="*/ 87 w 255"/>
                <a:gd name="T59" fmla="*/ 0 h 269"/>
                <a:gd name="T60" fmla="*/ 80 w 255"/>
                <a:gd name="T61" fmla="*/ 7 h 269"/>
                <a:gd name="T62" fmla="*/ 57 w 255"/>
                <a:gd name="T63" fmla="*/ 8 h 269"/>
                <a:gd name="T64" fmla="*/ 54 w 255"/>
                <a:gd name="T65" fmla="*/ 22 h 269"/>
                <a:gd name="T66" fmla="*/ 64 w 255"/>
                <a:gd name="T67" fmla="*/ 35 h 269"/>
                <a:gd name="T68" fmla="*/ 57 w 255"/>
                <a:gd name="T69" fmla="*/ 48 h 269"/>
                <a:gd name="T70" fmla="*/ 48 w 255"/>
                <a:gd name="T71" fmla="*/ 58 h 269"/>
                <a:gd name="T72" fmla="*/ 37 w 255"/>
                <a:gd name="T73" fmla="*/ 72 h 269"/>
                <a:gd name="T74" fmla="*/ 25 w 255"/>
                <a:gd name="T75" fmla="*/ 79 h 269"/>
                <a:gd name="T76" fmla="*/ 12 w 255"/>
                <a:gd name="T77" fmla="*/ 87 h 269"/>
                <a:gd name="T78" fmla="*/ 21 w 255"/>
                <a:gd name="T79" fmla="*/ 103 h 269"/>
                <a:gd name="T80" fmla="*/ 18 w 255"/>
                <a:gd name="T81" fmla="*/ 113 h 269"/>
                <a:gd name="T82" fmla="*/ 1 w 255"/>
                <a:gd name="T83" fmla="*/ 119 h 269"/>
                <a:gd name="T84" fmla="*/ 9 w 255"/>
                <a:gd name="T85" fmla="*/ 128 h 269"/>
                <a:gd name="T86" fmla="*/ 6 w 255"/>
                <a:gd name="T87" fmla="*/ 133 h 269"/>
                <a:gd name="T88" fmla="*/ 35 w 255"/>
                <a:gd name="T89" fmla="*/ 139 h 269"/>
                <a:gd name="T90" fmla="*/ 40 w 255"/>
                <a:gd name="T91" fmla="*/ 144 h 269"/>
                <a:gd name="T92" fmla="*/ 42 w 255"/>
                <a:gd name="T93" fmla="*/ 167 h 269"/>
                <a:gd name="T94" fmla="*/ 55 w 255"/>
                <a:gd name="T95" fmla="*/ 208 h 269"/>
                <a:gd name="T96" fmla="*/ 72 w 255"/>
                <a:gd name="T97" fmla="*/ 251 h 269"/>
                <a:gd name="T98" fmla="*/ 90 w 255"/>
                <a:gd name="T99" fmla="*/ 262 h 269"/>
                <a:gd name="T100" fmla="*/ 102 w 255"/>
                <a:gd name="T101" fmla="*/ 247 h 269"/>
                <a:gd name="T102" fmla="*/ 107 w 255"/>
                <a:gd name="T103" fmla="*/ 229 h 269"/>
                <a:gd name="T104" fmla="*/ 109 w 255"/>
                <a:gd name="T105" fmla="*/ 202 h 269"/>
                <a:gd name="T106" fmla="*/ 121 w 255"/>
                <a:gd name="T107" fmla="*/ 189 h 269"/>
                <a:gd name="T108" fmla="*/ 150 w 255"/>
                <a:gd name="T109" fmla="*/ 163 h 269"/>
                <a:gd name="T110" fmla="*/ 166 w 255"/>
                <a:gd name="T111" fmla="*/ 144 h 269"/>
                <a:gd name="T112" fmla="*/ 185 w 255"/>
                <a:gd name="T113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5" h="269">
                  <a:moveTo>
                    <a:pt x="182" y="121"/>
                  </a:moveTo>
                  <a:cubicBezTo>
                    <a:pt x="180" y="117"/>
                    <a:pt x="179" y="110"/>
                    <a:pt x="180" y="108"/>
                  </a:cubicBezTo>
                  <a:cubicBezTo>
                    <a:pt x="180" y="105"/>
                    <a:pt x="184" y="107"/>
                    <a:pt x="185" y="104"/>
                  </a:cubicBezTo>
                  <a:cubicBezTo>
                    <a:pt x="186" y="100"/>
                    <a:pt x="175" y="100"/>
                    <a:pt x="179" y="96"/>
                  </a:cubicBezTo>
                  <a:cubicBezTo>
                    <a:pt x="182" y="92"/>
                    <a:pt x="182" y="96"/>
                    <a:pt x="186" y="96"/>
                  </a:cubicBezTo>
                  <a:cubicBezTo>
                    <a:pt x="191" y="96"/>
                    <a:pt x="192" y="98"/>
                    <a:pt x="192" y="101"/>
                  </a:cubicBezTo>
                  <a:cubicBezTo>
                    <a:pt x="192" y="104"/>
                    <a:pt x="197" y="105"/>
                    <a:pt x="197" y="105"/>
                  </a:cubicBezTo>
                  <a:cubicBezTo>
                    <a:pt x="197" y="105"/>
                    <a:pt x="204" y="105"/>
                    <a:pt x="207" y="105"/>
                  </a:cubicBezTo>
                  <a:cubicBezTo>
                    <a:pt x="210" y="105"/>
                    <a:pt x="214" y="105"/>
                    <a:pt x="214" y="107"/>
                  </a:cubicBezTo>
                  <a:cubicBezTo>
                    <a:pt x="214" y="109"/>
                    <a:pt x="210" y="116"/>
                    <a:pt x="206" y="116"/>
                  </a:cubicBezTo>
                  <a:cubicBezTo>
                    <a:pt x="203" y="116"/>
                    <a:pt x="203" y="126"/>
                    <a:pt x="206" y="126"/>
                  </a:cubicBezTo>
                  <a:cubicBezTo>
                    <a:pt x="209" y="127"/>
                    <a:pt x="211" y="119"/>
                    <a:pt x="213" y="119"/>
                  </a:cubicBezTo>
                  <a:cubicBezTo>
                    <a:pt x="214" y="119"/>
                    <a:pt x="215" y="128"/>
                    <a:pt x="216" y="137"/>
                  </a:cubicBezTo>
                  <a:cubicBezTo>
                    <a:pt x="217" y="136"/>
                    <a:pt x="217" y="136"/>
                    <a:pt x="218" y="136"/>
                  </a:cubicBezTo>
                  <a:cubicBezTo>
                    <a:pt x="220" y="136"/>
                    <a:pt x="219" y="128"/>
                    <a:pt x="220" y="126"/>
                  </a:cubicBezTo>
                  <a:cubicBezTo>
                    <a:pt x="222" y="124"/>
                    <a:pt x="221" y="117"/>
                    <a:pt x="222" y="117"/>
                  </a:cubicBezTo>
                  <a:cubicBezTo>
                    <a:pt x="223" y="117"/>
                    <a:pt x="229" y="119"/>
                    <a:pt x="229" y="117"/>
                  </a:cubicBezTo>
                  <a:cubicBezTo>
                    <a:pt x="229" y="116"/>
                    <a:pt x="233" y="110"/>
                    <a:pt x="232" y="106"/>
                  </a:cubicBezTo>
                  <a:cubicBezTo>
                    <a:pt x="232" y="103"/>
                    <a:pt x="235" y="99"/>
                    <a:pt x="235" y="95"/>
                  </a:cubicBezTo>
                  <a:cubicBezTo>
                    <a:pt x="235" y="91"/>
                    <a:pt x="238" y="90"/>
                    <a:pt x="241" y="88"/>
                  </a:cubicBezTo>
                  <a:cubicBezTo>
                    <a:pt x="243" y="86"/>
                    <a:pt x="248" y="83"/>
                    <a:pt x="249" y="85"/>
                  </a:cubicBezTo>
                  <a:cubicBezTo>
                    <a:pt x="249" y="86"/>
                    <a:pt x="255" y="88"/>
                    <a:pt x="253" y="85"/>
                  </a:cubicBezTo>
                  <a:cubicBezTo>
                    <a:pt x="250" y="81"/>
                    <a:pt x="250" y="79"/>
                    <a:pt x="252" y="78"/>
                  </a:cubicBezTo>
                  <a:cubicBezTo>
                    <a:pt x="253" y="78"/>
                    <a:pt x="254" y="74"/>
                    <a:pt x="254" y="74"/>
                  </a:cubicBezTo>
                  <a:cubicBezTo>
                    <a:pt x="254" y="74"/>
                    <a:pt x="249" y="73"/>
                    <a:pt x="249" y="71"/>
                  </a:cubicBezTo>
                  <a:cubicBezTo>
                    <a:pt x="248" y="69"/>
                    <a:pt x="245" y="67"/>
                    <a:pt x="245" y="65"/>
                  </a:cubicBezTo>
                  <a:cubicBezTo>
                    <a:pt x="245" y="63"/>
                    <a:pt x="242" y="64"/>
                    <a:pt x="240" y="66"/>
                  </a:cubicBezTo>
                  <a:cubicBezTo>
                    <a:pt x="238" y="68"/>
                    <a:pt x="234" y="64"/>
                    <a:pt x="229" y="66"/>
                  </a:cubicBezTo>
                  <a:cubicBezTo>
                    <a:pt x="225" y="69"/>
                    <a:pt x="224" y="72"/>
                    <a:pt x="222" y="71"/>
                  </a:cubicBezTo>
                  <a:cubicBezTo>
                    <a:pt x="219" y="71"/>
                    <a:pt x="220" y="73"/>
                    <a:pt x="218" y="75"/>
                  </a:cubicBezTo>
                  <a:cubicBezTo>
                    <a:pt x="216" y="77"/>
                    <a:pt x="215" y="79"/>
                    <a:pt x="214" y="79"/>
                  </a:cubicBezTo>
                  <a:cubicBezTo>
                    <a:pt x="212" y="79"/>
                    <a:pt x="209" y="81"/>
                    <a:pt x="209" y="81"/>
                  </a:cubicBezTo>
                  <a:cubicBezTo>
                    <a:pt x="209" y="81"/>
                    <a:pt x="211" y="86"/>
                    <a:pt x="210" y="89"/>
                  </a:cubicBezTo>
                  <a:cubicBezTo>
                    <a:pt x="209" y="91"/>
                    <a:pt x="205" y="89"/>
                    <a:pt x="201" y="90"/>
                  </a:cubicBezTo>
                  <a:cubicBezTo>
                    <a:pt x="197" y="91"/>
                    <a:pt x="195" y="88"/>
                    <a:pt x="192" y="89"/>
                  </a:cubicBezTo>
                  <a:cubicBezTo>
                    <a:pt x="189" y="90"/>
                    <a:pt x="188" y="87"/>
                    <a:pt x="186" y="88"/>
                  </a:cubicBezTo>
                  <a:cubicBezTo>
                    <a:pt x="185" y="88"/>
                    <a:pt x="183" y="84"/>
                    <a:pt x="183" y="81"/>
                  </a:cubicBezTo>
                  <a:cubicBezTo>
                    <a:pt x="184" y="78"/>
                    <a:pt x="182" y="75"/>
                    <a:pt x="180" y="77"/>
                  </a:cubicBezTo>
                  <a:cubicBezTo>
                    <a:pt x="179" y="79"/>
                    <a:pt x="177" y="78"/>
                    <a:pt x="177" y="81"/>
                  </a:cubicBezTo>
                  <a:cubicBezTo>
                    <a:pt x="177" y="84"/>
                    <a:pt x="179" y="88"/>
                    <a:pt x="176" y="90"/>
                  </a:cubicBezTo>
                  <a:cubicBezTo>
                    <a:pt x="174" y="93"/>
                    <a:pt x="163" y="94"/>
                    <a:pt x="161" y="92"/>
                  </a:cubicBezTo>
                  <a:cubicBezTo>
                    <a:pt x="158" y="90"/>
                    <a:pt x="149" y="89"/>
                    <a:pt x="149" y="87"/>
                  </a:cubicBezTo>
                  <a:cubicBezTo>
                    <a:pt x="148" y="85"/>
                    <a:pt x="145" y="82"/>
                    <a:pt x="144" y="82"/>
                  </a:cubicBezTo>
                  <a:cubicBezTo>
                    <a:pt x="142" y="82"/>
                    <a:pt x="136" y="85"/>
                    <a:pt x="135" y="84"/>
                  </a:cubicBezTo>
                  <a:cubicBezTo>
                    <a:pt x="134" y="82"/>
                    <a:pt x="130" y="80"/>
                    <a:pt x="127" y="79"/>
                  </a:cubicBezTo>
                  <a:cubicBezTo>
                    <a:pt x="125" y="79"/>
                    <a:pt x="121" y="77"/>
                    <a:pt x="121" y="76"/>
                  </a:cubicBezTo>
                  <a:cubicBezTo>
                    <a:pt x="120" y="74"/>
                    <a:pt x="114" y="73"/>
                    <a:pt x="113" y="72"/>
                  </a:cubicBezTo>
                  <a:cubicBezTo>
                    <a:pt x="112" y="71"/>
                    <a:pt x="109" y="70"/>
                    <a:pt x="109" y="68"/>
                  </a:cubicBezTo>
                  <a:cubicBezTo>
                    <a:pt x="109" y="67"/>
                    <a:pt x="110" y="64"/>
                    <a:pt x="110" y="62"/>
                  </a:cubicBezTo>
                  <a:cubicBezTo>
                    <a:pt x="110" y="59"/>
                    <a:pt x="114" y="57"/>
                    <a:pt x="114" y="56"/>
                  </a:cubicBezTo>
                  <a:cubicBezTo>
                    <a:pt x="114" y="54"/>
                    <a:pt x="110" y="52"/>
                    <a:pt x="110" y="52"/>
                  </a:cubicBezTo>
                  <a:cubicBezTo>
                    <a:pt x="110" y="52"/>
                    <a:pt x="108" y="47"/>
                    <a:pt x="105" y="47"/>
                  </a:cubicBezTo>
                  <a:cubicBezTo>
                    <a:pt x="102" y="47"/>
                    <a:pt x="100" y="42"/>
                    <a:pt x="97" y="42"/>
                  </a:cubicBezTo>
                  <a:cubicBezTo>
                    <a:pt x="95" y="41"/>
                    <a:pt x="96" y="36"/>
                    <a:pt x="94" y="35"/>
                  </a:cubicBezTo>
                  <a:cubicBezTo>
                    <a:pt x="93" y="33"/>
                    <a:pt x="94" y="28"/>
                    <a:pt x="96" y="31"/>
                  </a:cubicBezTo>
                  <a:cubicBezTo>
                    <a:pt x="99" y="33"/>
                    <a:pt x="104" y="31"/>
                    <a:pt x="102" y="27"/>
                  </a:cubicBezTo>
                  <a:cubicBezTo>
                    <a:pt x="100" y="24"/>
                    <a:pt x="97" y="21"/>
                    <a:pt x="97" y="19"/>
                  </a:cubicBezTo>
                  <a:cubicBezTo>
                    <a:pt x="97" y="18"/>
                    <a:pt x="99" y="12"/>
                    <a:pt x="96" y="11"/>
                  </a:cubicBezTo>
                  <a:cubicBezTo>
                    <a:pt x="94" y="9"/>
                    <a:pt x="92" y="7"/>
                    <a:pt x="91" y="5"/>
                  </a:cubicBezTo>
                  <a:cubicBezTo>
                    <a:pt x="90" y="2"/>
                    <a:pt x="87" y="0"/>
                    <a:pt x="87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2" y="6"/>
                    <a:pt x="80" y="7"/>
                  </a:cubicBezTo>
                  <a:cubicBezTo>
                    <a:pt x="79" y="8"/>
                    <a:pt x="74" y="9"/>
                    <a:pt x="71" y="11"/>
                  </a:cubicBezTo>
                  <a:cubicBezTo>
                    <a:pt x="69" y="13"/>
                    <a:pt x="61" y="8"/>
                    <a:pt x="57" y="8"/>
                  </a:cubicBezTo>
                  <a:cubicBezTo>
                    <a:pt x="54" y="8"/>
                    <a:pt x="51" y="12"/>
                    <a:pt x="53" y="13"/>
                  </a:cubicBezTo>
                  <a:cubicBezTo>
                    <a:pt x="55" y="14"/>
                    <a:pt x="54" y="22"/>
                    <a:pt x="54" y="22"/>
                  </a:cubicBezTo>
                  <a:cubicBezTo>
                    <a:pt x="54" y="22"/>
                    <a:pt x="56" y="31"/>
                    <a:pt x="60" y="31"/>
                  </a:cubicBezTo>
                  <a:cubicBezTo>
                    <a:pt x="63" y="30"/>
                    <a:pt x="67" y="34"/>
                    <a:pt x="64" y="35"/>
                  </a:cubicBezTo>
                  <a:cubicBezTo>
                    <a:pt x="61" y="35"/>
                    <a:pt x="60" y="38"/>
                    <a:pt x="59" y="41"/>
                  </a:cubicBezTo>
                  <a:cubicBezTo>
                    <a:pt x="59" y="44"/>
                    <a:pt x="60" y="48"/>
                    <a:pt x="57" y="48"/>
                  </a:cubicBezTo>
                  <a:cubicBezTo>
                    <a:pt x="55" y="49"/>
                    <a:pt x="53" y="49"/>
                    <a:pt x="53" y="53"/>
                  </a:cubicBezTo>
                  <a:cubicBezTo>
                    <a:pt x="53" y="57"/>
                    <a:pt x="48" y="56"/>
                    <a:pt x="48" y="58"/>
                  </a:cubicBezTo>
                  <a:cubicBezTo>
                    <a:pt x="47" y="59"/>
                    <a:pt x="45" y="66"/>
                    <a:pt x="44" y="67"/>
                  </a:cubicBezTo>
                  <a:cubicBezTo>
                    <a:pt x="43" y="68"/>
                    <a:pt x="37" y="69"/>
                    <a:pt x="37" y="72"/>
                  </a:cubicBezTo>
                  <a:cubicBezTo>
                    <a:pt x="36" y="75"/>
                    <a:pt x="33" y="79"/>
                    <a:pt x="32" y="79"/>
                  </a:cubicBezTo>
                  <a:cubicBezTo>
                    <a:pt x="30" y="78"/>
                    <a:pt x="26" y="77"/>
                    <a:pt x="25" y="79"/>
                  </a:cubicBezTo>
                  <a:cubicBezTo>
                    <a:pt x="24" y="81"/>
                    <a:pt x="20" y="77"/>
                    <a:pt x="19" y="78"/>
                  </a:cubicBezTo>
                  <a:cubicBezTo>
                    <a:pt x="17" y="80"/>
                    <a:pt x="12" y="84"/>
                    <a:pt x="12" y="87"/>
                  </a:cubicBezTo>
                  <a:cubicBezTo>
                    <a:pt x="12" y="90"/>
                    <a:pt x="18" y="90"/>
                    <a:pt x="17" y="94"/>
                  </a:cubicBezTo>
                  <a:cubicBezTo>
                    <a:pt x="17" y="97"/>
                    <a:pt x="20" y="101"/>
                    <a:pt x="21" y="103"/>
                  </a:cubicBezTo>
                  <a:cubicBezTo>
                    <a:pt x="23" y="105"/>
                    <a:pt x="26" y="109"/>
                    <a:pt x="25" y="111"/>
                  </a:cubicBezTo>
                  <a:cubicBezTo>
                    <a:pt x="23" y="113"/>
                    <a:pt x="21" y="114"/>
                    <a:pt x="18" y="113"/>
                  </a:cubicBezTo>
                  <a:cubicBezTo>
                    <a:pt x="15" y="112"/>
                    <a:pt x="15" y="115"/>
                    <a:pt x="9" y="113"/>
                  </a:cubicBezTo>
                  <a:cubicBezTo>
                    <a:pt x="3" y="112"/>
                    <a:pt x="3" y="117"/>
                    <a:pt x="1" y="119"/>
                  </a:cubicBezTo>
                  <a:cubicBezTo>
                    <a:pt x="1" y="119"/>
                    <a:pt x="1" y="120"/>
                    <a:pt x="0" y="120"/>
                  </a:cubicBezTo>
                  <a:cubicBezTo>
                    <a:pt x="3" y="122"/>
                    <a:pt x="4" y="126"/>
                    <a:pt x="9" y="128"/>
                  </a:cubicBezTo>
                  <a:cubicBezTo>
                    <a:pt x="14" y="130"/>
                    <a:pt x="19" y="124"/>
                    <a:pt x="19" y="128"/>
                  </a:cubicBezTo>
                  <a:cubicBezTo>
                    <a:pt x="19" y="132"/>
                    <a:pt x="6" y="131"/>
                    <a:pt x="6" y="133"/>
                  </a:cubicBezTo>
                  <a:cubicBezTo>
                    <a:pt x="6" y="134"/>
                    <a:pt x="19" y="150"/>
                    <a:pt x="25" y="148"/>
                  </a:cubicBezTo>
                  <a:cubicBezTo>
                    <a:pt x="32" y="147"/>
                    <a:pt x="37" y="140"/>
                    <a:pt x="35" y="139"/>
                  </a:cubicBezTo>
                  <a:cubicBezTo>
                    <a:pt x="33" y="138"/>
                    <a:pt x="36" y="133"/>
                    <a:pt x="38" y="134"/>
                  </a:cubicBezTo>
                  <a:cubicBezTo>
                    <a:pt x="40" y="135"/>
                    <a:pt x="38" y="142"/>
                    <a:pt x="40" y="144"/>
                  </a:cubicBezTo>
                  <a:cubicBezTo>
                    <a:pt x="42" y="145"/>
                    <a:pt x="41" y="148"/>
                    <a:pt x="40" y="152"/>
                  </a:cubicBezTo>
                  <a:cubicBezTo>
                    <a:pt x="39" y="156"/>
                    <a:pt x="41" y="163"/>
                    <a:pt x="42" y="167"/>
                  </a:cubicBezTo>
                  <a:cubicBezTo>
                    <a:pt x="42" y="172"/>
                    <a:pt x="45" y="178"/>
                    <a:pt x="46" y="184"/>
                  </a:cubicBezTo>
                  <a:cubicBezTo>
                    <a:pt x="47" y="190"/>
                    <a:pt x="51" y="201"/>
                    <a:pt x="55" y="208"/>
                  </a:cubicBezTo>
                  <a:cubicBezTo>
                    <a:pt x="58" y="215"/>
                    <a:pt x="61" y="229"/>
                    <a:pt x="63" y="232"/>
                  </a:cubicBezTo>
                  <a:cubicBezTo>
                    <a:pt x="66" y="235"/>
                    <a:pt x="72" y="245"/>
                    <a:pt x="72" y="251"/>
                  </a:cubicBezTo>
                  <a:cubicBezTo>
                    <a:pt x="72" y="257"/>
                    <a:pt x="79" y="266"/>
                    <a:pt x="81" y="267"/>
                  </a:cubicBezTo>
                  <a:cubicBezTo>
                    <a:pt x="83" y="269"/>
                    <a:pt x="88" y="265"/>
                    <a:pt x="90" y="262"/>
                  </a:cubicBezTo>
                  <a:cubicBezTo>
                    <a:pt x="91" y="258"/>
                    <a:pt x="98" y="256"/>
                    <a:pt x="98" y="253"/>
                  </a:cubicBezTo>
                  <a:cubicBezTo>
                    <a:pt x="98" y="250"/>
                    <a:pt x="99" y="247"/>
                    <a:pt x="102" y="247"/>
                  </a:cubicBezTo>
                  <a:cubicBezTo>
                    <a:pt x="104" y="246"/>
                    <a:pt x="104" y="244"/>
                    <a:pt x="104" y="240"/>
                  </a:cubicBezTo>
                  <a:cubicBezTo>
                    <a:pt x="104" y="237"/>
                    <a:pt x="104" y="232"/>
                    <a:pt x="107" y="229"/>
                  </a:cubicBezTo>
                  <a:cubicBezTo>
                    <a:pt x="109" y="226"/>
                    <a:pt x="110" y="217"/>
                    <a:pt x="108" y="214"/>
                  </a:cubicBezTo>
                  <a:cubicBezTo>
                    <a:pt x="107" y="211"/>
                    <a:pt x="107" y="206"/>
                    <a:pt x="109" y="202"/>
                  </a:cubicBezTo>
                  <a:cubicBezTo>
                    <a:pt x="110" y="199"/>
                    <a:pt x="110" y="195"/>
                    <a:pt x="112" y="195"/>
                  </a:cubicBezTo>
                  <a:cubicBezTo>
                    <a:pt x="115" y="195"/>
                    <a:pt x="118" y="192"/>
                    <a:pt x="121" y="189"/>
                  </a:cubicBezTo>
                  <a:cubicBezTo>
                    <a:pt x="124" y="185"/>
                    <a:pt x="132" y="180"/>
                    <a:pt x="135" y="178"/>
                  </a:cubicBezTo>
                  <a:cubicBezTo>
                    <a:pt x="138" y="175"/>
                    <a:pt x="147" y="167"/>
                    <a:pt x="150" y="163"/>
                  </a:cubicBezTo>
                  <a:cubicBezTo>
                    <a:pt x="152" y="158"/>
                    <a:pt x="160" y="157"/>
                    <a:pt x="164" y="153"/>
                  </a:cubicBezTo>
                  <a:cubicBezTo>
                    <a:pt x="167" y="150"/>
                    <a:pt x="166" y="148"/>
                    <a:pt x="166" y="144"/>
                  </a:cubicBezTo>
                  <a:cubicBezTo>
                    <a:pt x="167" y="140"/>
                    <a:pt x="179" y="138"/>
                    <a:pt x="183" y="138"/>
                  </a:cubicBezTo>
                  <a:cubicBezTo>
                    <a:pt x="184" y="138"/>
                    <a:pt x="184" y="138"/>
                    <a:pt x="185" y="138"/>
                  </a:cubicBezTo>
                  <a:cubicBezTo>
                    <a:pt x="185" y="132"/>
                    <a:pt x="183" y="124"/>
                    <a:pt x="182" y="121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446" name="Freeform 258">
              <a:extLst>
                <a:ext uri="{FF2B5EF4-FFF2-40B4-BE49-F238E27FC236}">
                  <a16:creationId xmlns:a16="http://schemas.microsoft.com/office/drawing/2014/main" id="{03DC2013-A63B-314E-AD49-50EFCD730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2444799"/>
              <a:ext cx="117475" cy="74613"/>
            </a:xfrm>
            <a:custGeom>
              <a:avLst/>
              <a:gdLst>
                <a:gd name="T0" fmla="*/ 8 w 53"/>
                <a:gd name="T1" fmla="*/ 17 h 34"/>
                <a:gd name="T2" fmla="*/ 13 w 53"/>
                <a:gd name="T3" fmla="*/ 19 h 34"/>
                <a:gd name="T4" fmla="*/ 18 w 53"/>
                <a:gd name="T5" fmla="*/ 22 h 34"/>
                <a:gd name="T6" fmla="*/ 18 w 53"/>
                <a:gd name="T7" fmla="*/ 29 h 34"/>
                <a:gd name="T8" fmla="*/ 26 w 53"/>
                <a:gd name="T9" fmla="*/ 33 h 34"/>
                <a:gd name="T10" fmla="*/ 32 w 53"/>
                <a:gd name="T11" fmla="*/ 34 h 34"/>
                <a:gd name="T12" fmla="*/ 37 w 53"/>
                <a:gd name="T13" fmla="*/ 31 h 34"/>
                <a:gd name="T14" fmla="*/ 43 w 53"/>
                <a:gd name="T15" fmla="*/ 30 h 34"/>
                <a:gd name="T16" fmla="*/ 44 w 53"/>
                <a:gd name="T17" fmla="*/ 25 h 34"/>
                <a:gd name="T18" fmla="*/ 49 w 53"/>
                <a:gd name="T19" fmla="*/ 21 h 34"/>
                <a:gd name="T20" fmla="*/ 52 w 53"/>
                <a:gd name="T21" fmla="*/ 18 h 34"/>
                <a:gd name="T22" fmla="*/ 53 w 53"/>
                <a:gd name="T23" fmla="*/ 15 h 34"/>
                <a:gd name="T24" fmla="*/ 53 w 53"/>
                <a:gd name="T25" fmla="*/ 12 h 34"/>
                <a:gd name="T26" fmla="*/ 49 w 53"/>
                <a:gd name="T27" fmla="*/ 9 h 34"/>
                <a:gd name="T28" fmla="*/ 40 w 53"/>
                <a:gd name="T29" fmla="*/ 5 h 34"/>
                <a:gd name="T30" fmla="*/ 35 w 53"/>
                <a:gd name="T31" fmla="*/ 2 h 34"/>
                <a:gd name="T32" fmla="*/ 23 w 53"/>
                <a:gd name="T33" fmla="*/ 2 h 34"/>
                <a:gd name="T34" fmla="*/ 10 w 53"/>
                <a:gd name="T35" fmla="*/ 2 h 34"/>
                <a:gd name="T36" fmla="*/ 3 w 53"/>
                <a:gd name="T37" fmla="*/ 4 h 34"/>
                <a:gd name="T38" fmla="*/ 2 w 53"/>
                <a:gd name="T39" fmla="*/ 14 h 34"/>
                <a:gd name="T40" fmla="*/ 2 w 53"/>
                <a:gd name="T41" fmla="*/ 17 h 34"/>
                <a:gd name="T42" fmla="*/ 8 w 53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" h="34">
                  <a:moveTo>
                    <a:pt x="8" y="17"/>
                  </a:moveTo>
                  <a:cubicBezTo>
                    <a:pt x="9" y="19"/>
                    <a:pt x="12" y="20"/>
                    <a:pt x="13" y="19"/>
                  </a:cubicBezTo>
                  <a:cubicBezTo>
                    <a:pt x="15" y="19"/>
                    <a:pt x="18" y="21"/>
                    <a:pt x="18" y="22"/>
                  </a:cubicBezTo>
                  <a:cubicBezTo>
                    <a:pt x="18" y="24"/>
                    <a:pt x="17" y="29"/>
                    <a:pt x="18" y="29"/>
                  </a:cubicBezTo>
                  <a:cubicBezTo>
                    <a:pt x="19" y="29"/>
                    <a:pt x="25" y="31"/>
                    <a:pt x="26" y="33"/>
                  </a:cubicBezTo>
                  <a:cubicBezTo>
                    <a:pt x="28" y="33"/>
                    <a:pt x="31" y="33"/>
                    <a:pt x="32" y="34"/>
                  </a:cubicBezTo>
                  <a:cubicBezTo>
                    <a:pt x="34" y="34"/>
                    <a:pt x="36" y="33"/>
                    <a:pt x="37" y="31"/>
                  </a:cubicBezTo>
                  <a:cubicBezTo>
                    <a:pt x="38" y="30"/>
                    <a:pt x="42" y="30"/>
                    <a:pt x="43" y="30"/>
                  </a:cubicBezTo>
                  <a:cubicBezTo>
                    <a:pt x="44" y="30"/>
                    <a:pt x="44" y="27"/>
                    <a:pt x="44" y="25"/>
                  </a:cubicBezTo>
                  <a:cubicBezTo>
                    <a:pt x="44" y="24"/>
                    <a:pt x="47" y="21"/>
                    <a:pt x="49" y="21"/>
                  </a:cubicBezTo>
                  <a:cubicBezTo>
                    <a:pt x="50" y="20"/>
                    <a:pt x="50" y="18"/>
                    <a:pt x="52" y="18"/>
                  </a:cubicBezTo>
                  <a:cubicBezTo>
                    <a:pt x="53" y="18"/>
                    <a:pt x="53" y="16"/>
                    <a:pt x="53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2" y="11"/>
                    <a:pt x="50" y="10"/>
                    <a:pt x="49" y="9"/>
                  </a:cubicBezTo>
                  <a:cubicBezTo>
                    <a:pt x="46" y="7"/>
                    <a:pt x="42" y="4"/>
                    <a:pt x="40" y="5"/>
                  </a:cubicBezTo>
                  <a:cubicBezTo>
                    <a:pt x="38" y="5"/>
                    <a:pt x="38" y="1"/>
                    <a:pt x="35" y="2"/>
                  </a:cubicBezTo>
                  <a:cubicBezTo>
                    <a:pt x="31" y="4"/>
                    <a:pt x="26" y="2"/>
                    <a:pt x="23" y="2"/>
                  </a:cubicBezTo>
                  <a:cubicBezTo>
                    <a:pt x="21" y="2"/>
                    <a:pt x="13" y="0"/>
                    <a:pt x="10" y="2"/>
                  </a:cubicBezTo>
                  <a:cubicBezTo>
                    <a:pt x="8" y="4"/>
                    <a:pt x="5" y="4"/>
                    <a:pt x="3" y="4"/>
                  </a:cubicBezTo>
                  <a:cubicBezTo>
                    <a:pt x="5" y="8"/>
                    <a:pt x="4" y="12"/>
                    <a:pt x="2" y="14"/>
                  </a:cubicBezTo>
                  <a:cubicBezTo>
                    <a:pt x="0" y="16"/>
                    <a:pt x="1" y="16"/>
                    <a:pt x="2" y="17"/>
                  </a:cubicBezTo>
                  <a:cubicBezTo>
                    <a:pt x="5" y="17"/>
                    <a:pt x="7" y="16"/>
                    <a:pt x="8" y="17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5" name="Freeform 367">
              <a:extLst>
                <a:ext uri="{FF2B5EF4-FFF2-40B4-BE49-F238E27FC236}">
                  <a16:creationId xmlns:a16="http://schemas.microsoft.com/office/drawing/2014/main" id="{A11B9EF6-616F-FB4E-B9F0-06045ABA0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0" y="2828974"/>
              <a:ext cx="381000" cy="150813"/>
            </a:xfrm>
            <a:custGeom>
              <a:avLst/>
              <a:gdLst>
                <a:gd name="T0" fmla="*/ 167 w 172"/>
                <a:gd name="T1" fmla="*/ 48 h 68"/>
                <a:gd name="T2" fmla="*/ 167 w 172"/>
                <a:gd name="T3" fmla="*/ 38 h 68"/>
                <a:gd name="T4" fmla="*/ 167 w 172"/>
                <a:gd name="T5" fmla="*/ 30 h 68"/>
                <a:gd name="T6" fmla="*/ 169 w 172"/>
                <a:gd name="T7" fmla="*/ 26 h 68"/>
                <a:gd name="T8" fmla="*/ 168 w 172"/>
                <a:gd name="T9" fmla="*/ 22 h 68"/>
                <a:gd name="T10" fmla="*/ 161 w 172"/>
                <a:gd name="T11" fmla="*/ 19 h 68"/>
                <a:gd name="T12" fmla="*/ 158 w 172"/>
                <a:gd name="T13" fmla="*/ 12 h 68"/>
                <a:gd name="T14" fmla="*/ 152 w 172"/>
                <a:gd name="T15" fmla="*/ 6 h 68"/>
                <a:gd name="T16" fmla="*/ 142 w 172"/>
                <a:gd name="T17" fmla="*/ 7 h 68"/>
                <a:gd name="T18" fmla="*/ 125 w 172"/>
                <a:gd name="T19" fmla="*/ 12 h 68"/>
                <a:gd name="T20" fmla="*/ 109 w 172"/>
                <a:gd name="T21" fmla="*/ 13 h 68"/>
                <a:gd name="T22" fmla="*/ 99 w 172"/>
                <a:gd name="T23" fmla="*/ 9 h 68"/>
                <a:gd name="T24" fmla="*/ 90 w 172"/>
                <a:gd name="T25" fmla="*/ 6 h 68"/>
                <a:gd name="T26" fmla="*/ 77 w 172"/>
                <a:gd name="T27" fmla="*/ 2 h 68"/>
                <a:gd name="T28" fmla="*/ 49 w 172"/>
                <a:gd name="T29" fmla="*/ 10 h 68"/>
                <a:gd name="T30" fmla="*/ 29 w 172"/>
                <a:gd name="T31" fmla="*/ 12 h 68"/>
                <a:gd name="T32" fmla="*/ 25 w 172"/>
                <a:gd name="T33" fmla="*/ 19 h 68"/>
                <a:gd name="T34" fmla="*/ 5 w 172"/>
                <a:gd name="T35" fmla="*/ 20 h 68"/>
                <a:gd name="T36" fmla="*/ 4 w 172"/>
                <a:gd name="T37" fmla="*/ 27 h 68"/>
                <a:gd name="T38" fmla="*/ 7 w 172"/>
                <a:gd name="T39" fmla="*/ 29 h 68"/>
                <a:gd name="T40" fmla="*/ 8 w 172"/>
                <a:gd name="T41" fmla="*/ 36 h 68"/>
                <a:gd name="T42" fmla="*/ 8 w 172"/>
                <a:gd name="T43" fmla="*/ 43 h 68"/>
                <a:gd name="T44" fmla="*/ 8 w 172"/>
                <a:gd name="T45" fmla="*/ 48 h 68"/>
                <a:gd name="T46" fmla="*/ 13 w 172"/>
                <a:gd name="T47" fmla="*/ 52 h 68"/>
                <a:gd name="T48" fmla="*/ 19 w 172"/>
                <a:gd name="T49" fmla="*/ 56 h 68"/>
                <a:gd name="T50" fmla="*/ 24 w 172"/>
                <a:gd name="T51" fmla="*/ 57 h 68"/>
                <a:gd name="T52" fmla="*/ 29 w 172"/>
                <a:gd name="T53" fmla="*/ 63 h 68"/>
                <a:gd name="T54" fmla="*/ 41 w 172"/>
                <a:gd name="T55" fmla="*/ 61 h 68"/>
                <a:gd name="T56" fmla="*/ 48 w 172"/>
                <a:gd name="T57" fmla="*/ 58 h 68"/>
                <a:gd name="T58" fmla="*/ 61 w 172"/>
                <a:gd name="T59" fmla="*/ 65 h 68"/>
                <a:gd name="T60" fmla="*/ 70 w 172"/>
                <a:gd name="T61" fmla="*/ 63 h 68"/>
                <a:gd name="T62" fmla="*/ 79 w 172"/>
                <a:gd name="T63" fmla="*/ 58 h 68"/>
                <a:gd name="T64" fmla="*/ 86 w 172"/>
                <a:gd name="T65" fmla="*/ 60 h 68"/>
                <a:gd name="T66" fmla="*/ 93 w 172"/>
                <a:gd name="T67" fmla="*/ 58 h 68"/>
                <a:gd name="T68" fmla="*/ 90 w 172"/>
                <a:gd name="T69" fmla="*/ 65 h 68"/>
                <a:gd name="T70" fmla="*/ 91 w 172"/>
                <a:gd name="T71" fmla="*/ 68 h 68"/>
                <a:gd name="T72" fmla="*/ 96 w 172"/>
                <a:gd name="T73" fmla="*/ 62 h 68"/>
                <a:gd name="T74" fmla="*/ 100 w 172"/>
                <a:gd name="T75" fmla="*/ 60 h 68"/>
                <a:gd name="T76" fmla="*/ 108 w 172"/>
                <a:gd name="T77" fmla="*/ 60 h 68"/>
                <a:gd name="T78" fmla="*/ 114 w 172"/>
                <a:gd name="T79" fmla="*/ 58 h 68"/>
                <a:gd name="T80" fmla="*/ 124 w 172"/>
                <a:gd name="T81" fmla="*/ 59 h 68"/>
                <a:gd name="T82" fmla="*/ 136 w 172"/>
                <a:gd name="T83" fmla="*/ 55 h 68"/>
                <a:gd name="T84" fmla="*/ 146 w 172"/>
                <a:gd name="T85" fmla="*/ 54 h 68"/>
                <a:gd name="T86" fmla="*/ 150 w 172"/>
                <a:gd name="T87" fmla="*/ 55 h 68"/>
                <a:gd name="T88" fmla="*/ 154 w 172"/>
                <a:gd name="T89" fmla="*/ 52 h 68"/>
                <a:gd name="T90" fmla="*/ 162 w 172"/>
                <a:gd name="T91" fmla="*/ 53 h 68"/>
                <a:gd name="T92" fmla="*/ 172 w 172"/>
                <a:gd name="T93" fmla="*/ 55 h 68"/>
                <a:gd name="T94" fmla="*/ 167 w 172"/>
                <a:gd name="T95" fmla="*/ 48 h 68"/>
                <a:gd name="T96" fmla="*/ 15 w 172"/>
                <a:gd name="T97" fmla="*/ 13 h 68"/>
                <a:gd name="T98" fmla="*/ 28 w 172"/>
                <a:gd name="T99" fmla="*/ 12 h 68"/>
                <a:gd name="T100" fmla="*/ 21 w 172"/>
                <a:gd name="T101" fmla="*/ 6 h 68"/>
                <a:gd name="T102" fmla="*/ 18 w 172"/>
                <a:gd name="T103" fmla="*/ 1 h 68"/>
                <a:gd name="T104" fmla="*/ 15 w 172"/>
                <a:gd name="T105" fmla="*/ 2 h 68"/>
                <a:gd name="T106" fmla="*/ 5 w 172"/>
                <a:gd name="T107" fmla="*/ 2 h 68"/>
                <a:gd name="T108" fmla="*/ 6 w 172"/>
                <a:gd name="T109" fmla="*/ 8 h 68"/>
                <a:gd name="T110" fmla="*/ 4 w 172"/>
                <a:gd name="T111" fmla="*/ 12 h 68"/>
                <a:gd name="T112" fmla="*/ 1 w 172"/>
                <a:gd name="T113" fmla="*/ 16 h 68"/>
                <a:gd name="T114" fmla="*/ 7 w 172"/>
                <a:gd name="T115" fmla="*/ 18 h 68"/>
                <a:gd name="T116" fmla="*/ 15 w 172"/>
                <a:gd name="T11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68">
                  <a:moveTo>
                    <a:pt x="167" y="48"/>
                  </a:moveTo>
                  <a:cubicBezTo>
                    <a:pt x="166" y="47"/>
                    <a:pt x="168" y="39"/>
                    <a:pt x="167" y="38"/>
                  </a:cubicBezTo>
                  <a:cubicBezTo>
                    <a:pt x="167" y="36"/>
                    <a:pt x="165" y="30"/>
                    <a:pt x="167" y="30"/>
                  </a:cubicBezTo>
                  <a:cubicBezTo>
                    <a:pt x="169" y="30"/>
                    <a:pt x="167" y="26"/>
                    <a:pt x="169" y="26"/>
                  </a:cubicBezTo>
                  <a:cubicBezTo>
                    <a:pt x="169" y="24"/>
                    <a:pt x="168" y="23"/>
                    <a:pt x="168" y="22"/>
                  </a:cubicBezTo>
                  <a:cubicBezTo>
                    <a:pt x="166" y="21"/>
                    <a:pt x="162" y="23"/>
                    <a:pt x="161" y="19"/>
                  </a:cubicBezTo>
                  <a:cubicBezTo>
                    <a:pt x="159" y="15"/>
                    <a:pt x="161" y="15"/>
                    <a:pt x="158" y="12"/>
                  </a:cubicBezTo>
                  <a:cubicBezTo>
                    <a:pt x="156" y="8"/>
                    <a:pt x="155" y="5"/>
                    <a:pt x="152" y="6"/>
                  </a:cubicBezTo>
                  <a:cubicBezTo>
                    <a:pt x="150" y="7"/>
                    <a:pt x="146" y="7"/>
                    <a:pt x="142" y="7"/>
                  </a:cubicBezTo>
                  <a:cubicBezTo>
                    <a:pt x="138" y="11"/>
                    <a:pt x="128" y="13"/>
                    <a:pt x="125" y="12"/>
                  </a:cubicBezTo>
                  <a:cubicBezTo>
                    <a:pt x="122" y="11"/>
                    <a:pt x="115" y="13"/>
                    <a:pt x="109" y="13"/>
                  </a:cubicBezTo>
                  <a:cubicBezTo>
                    <a:pt x="104" y="13"/>
                    <a:pt x="103" y="9"/>
                    <a:pt x="99" y="9"/>
                  </a:cubicBezTo>
                  <a:cubicBezTo>
                    <a:pt x="95" y="9"/>
                    <a:pt x="95" y="6"/>
                    <a:pt x="90" y="6"/>
                  </a:cubicBezTo>
                  <a:cubicBezTo>
                    <a:pt x="86" y="6"/>
                    <a:pt x="90" y="4"/>
                    <a:pt x="77" y="2"/>
                  </a:cubicBezTo>
                  <a:cubicBezTo>
                    <a:pt x="64" y="0"/>
                    <a:pt x="53" y="7"/>
                    <a:pt x="49" y="10"/>
                  </a:cubicBezTo>
                  <a:cubicBezTo>
                    <a:pt x="45" y="14"/>
                    <a:pt x="31" y="11"/>
                    <a:pt x="29" y="12"/>
                  </a:cubicBezTo>
                  <a:cubicBezTo>
                    <a:pt x="28" y="12"/>
                    <a:pt x="29" y="17"/>
                    <a:pt x="25" y="19"/>
                  </a:cubicBezTo>
                  <a:cubicBezTo>
                    <a:pt x="20" y="20"/>
                    <a:pt x="9" y="19"/>
                    <a:pt x="5" y="20"/>
                  </a:cubicBezTo>
                  <a:cubicBezTo>
                    <a:pt x="2" y="22"/>
                    <a:pt x="0" y="27"/>
                    <a:pt x="4" y="27"/>
                  </a:cubicBezTo>
                  <a:cubicBezTo>
                    <a:pt x="7" y="27"/>
                    <a:pt x="8" y="28"/>
                    <a:pt x="7" y="29"/>
                  </a:cubicBezTo>
                  <a:cubicBezTo>
                    <a:pt x="6" y="31"/>
                    <a:pt x="10" y="35"/>
                    <a:pt x="8" y="36"/>
                  </a:cubicBezTo>
                  <a:cubicBezTo>
                    <a:pt x="6" y="38"/>
                    <a:pt x="6" y="41"/>
                    <a:pt x="8" y="43"/>
                  </a:cubicBezTo>
                  <a:cubicBezTo>
                    <a:pt x="11" y="44"/>
                    <a:pt x="11" y="47"/>
                    <a:pt x="8" y="48"/>
                  </a:cubicBezTo>
                  <a:cubicBezTo>
                    <a:pt x="6" y="48"/>
                    <a:pt x="13" y="51"/>
                    <a:pt x="13" y="52"/>
                  </a:cubicBezTo>
                  <a:cubicBezTo>
                    <a:pt x="13" y="54"/>
                    <a:pt x="19" y="54"/>
                    <a:pt x="19" y="56"/>
                  </a:cubicBezTo>
                  <a:cubicBezTo>
                    <a:pt x="19" y="58"/>
                    <a:pt x="21" y="58"/>
                    <a:pt x="24" y="57"/>
                  </a:cubicBezTo>
                  <a:cubicBezTo>
                    <a:pt x="26" y="56"/>
                    <a:pt x="27" y="60"/>
                    <a:pt x="29" y="63"/>
                  </a:cubicBezTo>
                  <a:cubicBezTo>
                    <a:pt x="31" y="66"/>
                    <a:pt x="41" y="64"/>
                    <a:pt x="41" y="61"/>
                  </a:cubicBezTo>
                  <a:cubicBezTo>
                    <a:pt x="41" y="58"/>
                    <a:pt x="44" y="57"/>
                    <a:pt x="48" y="58"/>
                  </a:cubicBezTo>
                  <a:cubicBezTo>
                    <a:pt x="53" y="58"/>
                    <a:pt x="59" y="64"/>
                    <a:pt x="61" y="65"/>
                  </a:cubicBezTo>
                  <a:cubicBezTo>
                    <a:pt x="63" y="66"/>
                    <a:pt x="67" y="63"/>
                    <a:pt x="70" y="63"/>
                  </a:cubicBezTo>
                  <a:cubicBezTo>
                    <a:pt x="73" y="63"/>
                    <a:pt x="77" y="59"/>
                    <a:pt x="79" y="58"/>
                  </a:cubicBezTo>
                  <a:cubicBezTo>
                    <a:pt x="80" y="57"/>
                    <a:pt x="83" y="61"/>
                    <a:pt x="86" y="60"/>
                  </a:cubicBezTo>
                  <a:cubicBezTo>
                    <a:pt x="88" y="58"/>
                    <a:pt x="91" y="57"/>
                    <a:pt x="93" y="58"/>
                  </a:cubicBezTo>
                  <a:cubicBezTo>
                    <a:pt x="94" y="59"/>
                    <a:pt x="89" y="63"/>
                    <a:pt x="90" y="65"/>
                  </a:cubicBezTo>
                  <a:cubicBezTo>
                    <a:pt x="91" y="66"/>
                    <a:pt x="91" y="67"/>
                    <a:pt x="91" y="68"/>
                  </a:cubicBezTo>
                  <a:cubicBezTo>
                    <a:pt x="96" y="67"/>
                    <a:pt x="96" y="63"/>
                    <a:pt x="96" y="62"/>
                  </a:cubicBezTo>
                  <a:cubicBezTo>
                    <a:pt x="96" y="60"/>
                    <a:pt x="98" y="58"/>
                    <a:pt x="100" y="60"/>
                  </a:cubicBezTo>
                  <a:cubicBezTo>
                    <a:pt x="101" y="61"/>
                    <a:pt x="104" y="61"/>
                    <a:pt x="108" y="60"/>
                  </a:cubicBezTo>
                  <a:cubicBezTo>
                    <a:pt x="112" y="58"/>
                    <a:pt x="112" y="57"/>
                    <a:pt x="114" y="58"/>
                  </a:cubicBezTo>
                  <a:cubicBezTo>
                    <a:pt x="115" y="60"/>
                    <a:pt x="118" y="59"/>
                    <a:pt x="124" y="59"/>
                  </a:cubicBezTo>
                  <a:cubicBezTo>
                    <a:pt x="130" y="59"/>
                    <a:pt x="131" y="55"/>
                    <a:pt x="136" y="55"/>
                  </a:cubicBezTo>
                  <a:cubicBezTo>
                    <a:pt x="142" y="56"/>
                    <a:pt x="146" y="54"/>
                    <a:pt x="146" y="54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4"/>
                    <a:pt x="151" y="52"/>
                    <a:pt x="154" y="52"/>
                  </a:cubicBezTo>
                  <a:cubicBezTo>
                    <a:pt x="158" y="51"/>
                    <a:pt x="160" y="54"/>
                    <a:pt x="162" y="53"/>
                  </a:cubicBezTo>
                  <a:cubicBezTo>
                    <a:pt x="164" y="52"/>
                    <a:pt x="171" y="60"/>
                    <a:pt x="172" y="55"/>
                  </a:cubicBezTo>
                  <a:cubicBezTo>
                    <a:pt x="172" y="54"/>
                    <a:pt x="169" y="48"/>
                    <a:pt x="167" y="48"/>
                  </a:cubicBezTo>
                  <a:close/>
                  <a:moveTo>
                    <a:pt x="15" y="13"/>
                  </a:moveTo>
                  <a:cubicBezTo>
                    <a:pt x="19" y="12"/>
                    <a:pt x="26" y="13"/>
                    <a:pt x="28" y="12"/>
                  </a:cubicBezTo>
                  <a:cubicBezTo>
                    <a:pt x="29" y="10"/>
                    <a:pt x="23" y="8"/>
                    <a:pt x="21" y="6"/>
                  </a:cubicBezTo>
                  <a:cubicBezTo>
                    <a:pt x="19" y="5"/>
                    <a:pt x="19" y="3"/>
                    <a:pt x="18" y="1"/>
                  </a:cubicBezTo>
                  <a:cubicBezTo>
                    <a:pt x="17" y="2"/>
                    <a:pt x="16" y="3"/>
                    <a:pt x="15" y="2"/>
                  </a:cubicBezTo>
                  <a:cubicBezTo>
                    <a:pt x="12" y="1"/>
                    <a:pt x="6" y="2"/>
                    <a:pt x="5" y="2"/>
                  </a:cubicBezTo>
                  <a:cubicBezTo>
                    <a:pt x="4" y="2"/>
                    <a:pt x="6" y="6"/>
                    <a:pt x="6" y="8"/>
                  </a:cubicBezTo>
                  <a:cubicBezTo>
                    <a:pt x="6" y="10"/>
                    <a:pt x="4" y="11"/>
                    <a:pt x="4" y="12"/>
                  </a:cubicBezTo>
                  <a:cubicBezTo>
                    <a:pt x="4" y="13"/>
                    <a:pt x="3" y="14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11" y="18"/>
                    <a:pt x="12" y="14"/>
                    <a:pt x="15" y="13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6" name="Freeform 368">
              <a:extLst>
                <a:ext uri="{FF2B5EF4-FFF2-40B4-BE49-F238E27FC236}">
                  <a16:creationId xmlns:a16="http://schemas.microsoft.com/office/drawing/2014/main" id="{36E71B0B-7B93-114D-A91B-1050B6AA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2562274"/>
              <a:ext cx="361950" cy="211138"/>
            </a:xfrm>
            <a:custGeom>
              <a:avLst/>
              <a:gdLst>
                <a:gd name="T0" fmla="*/ 152 w 163"/>
                <a:gd name="T1" fmla="*/ 54 h 95"/>
                <a:gd name="T2" fmla="*/ 161 w 163"/>
                <a:gd name="T3" fmla="*/ 49 h 95"/>
                <a:gd name="T4" fmla="*/ 162 w 163"/>
                <a:gd name="T5" fmla="*/ 43 h 95"/>
                <a:gd name="T6" fmla="*/ 163 w 163"/>
                <a:gd name="T7" fmla="*/ 37 h 95"/>
                <a:gd name="T8" fmla="*/ 150 w 163"/>
                <a:gd name="T9" fmla="*/ 32 h 95"/>
                <a:gd name="T10" fmla="*/ 138 w 163"/>
                <a:gd name="T11" fmla="*/ 25 h 95"/>
                <a:gd name="T12" fmla="*/ 128 w 163"/>
                <a:gd name="T13" fmla="*/ 26 h 95"/>
                <a:gd name="T14" fmla="*/ 120 w 163"/>
                <a:gd name="T15" fmla="*/ 22 h 95"/>
                <a:gd name="T16" fmla="*/ 110 w 163"/>
                <a:gd name="T17" fmla="*/ 14 h 95"/>
                <a:gd name="T18" fmla="*/ 106 w 163"/>
                <a:gd name="T19" fmla="*/ 2 h 95"/>
                <a:gd name="T20" fmla="*/ 93 w 163"/>
                <a:gd name="T21" fmla="*/ 1 h 95"/>
                <a:gd name="T22" fmla="*/ 86 w 163"/>
                <a:gd name="T23" fmla="*/ 2 h 95"/>
                <a:gd name="T24" fmla="*/ 75 w 163"/>
                <a:gd name="T25" fmla="*/ 9 h 95"/>
                <a:gd name="T26" fmla="*/ 65 w 163"/>
                <a:gd name="T27" fmla="*/ 12 h 95"/>
                <a:gd name="T28" fmla="*/ 53 w 163"/>
                <a:gd name="T29" fmla="*/ 9 h 95"/>
                <a:gd name="T30" fmla="*/ 38 w 163"/>
                <a:gd name="T31" fmla="*/ 7 h 95"/>
                <a:gd name="T32" fmla="*/ 17 w 163"/>
                <a:gd name="T33" fmla="*/ 9 h 95"/>
                <a:gd name="T34" fmla="*/ 13 w 163"/>
                <a:gd name="T35" fmla="*/ 13 h 95"/>
                <a:gd name="T36" fmla="*/ 12 w 163"/>
                <a:gd name="T37" fmla="*/ 25 h 95"/>
                <a:gd name="T38" fmla="*/ 4 w 163"/>
                <a:gd name="T39" fmla="*/ 40 h 95"/>
                <a:gd name="T40" fmla="*/ 4 w 163"/>
                <a:gd name="T41" fmla="*/ 51 h 95"/>
                <a:gd name="T42" fmla="*/ 9 w 163"/>
                <a:gd name="T43" fmla="*/ 52 h 95"/>
                <a:gd name="T44" fmla="*/ 24 w 163"/>
                <a:gd name="T45" fmla="*/ 55 h 95"/>
                <a:gd name="T46" fmla="*/ 32 w 163"/>
                <a:gd name="T47" fmla="*/ 54 h 95"/>
                <a:gd name="T48" fmla="*/ 48 w 163"/>
                <a:gd name="T49" fmla="*/ 47 h 95"/>
                <a:gd name="T50" fmla="*/ 62 w 163"/>
                <a:gd name="T51" fmla="*/ 56 h 95"/>
                <a:gd name="T52" fmla="*/ 70 w 163"/>
                <a:gd name="T53" fmla="*/ 71 h 95"/>
                <a:gd name="T54" fmla="*/ 60 w 163"/>
                <a:gd name="T55" fmla="*/ 74 h 95"/>
                <a:gd name="T56" fmla="*/ 58 w 163"/>
                <a:gd name="T57" fmla="*/ 85 h 95"/>
                <a:gd name="T58" fmla="*/ 67 w 163"/>
                <a:gd name="T59" fmla="*/ 85 h 95"/>
                <a:gd name="T60" fmla="*/ 79 w 163"/>
                <a:gd name="T61" fmla="*/ 69 h 95"/>
                <a:gd name="T62" fmla="*/ 90 w 163"/>
                <a:gd name="T63" fmla="*/ 73 h 95"/>
                <a:gd name="T64" fmla="*/ 93 w 163"/>
                <a:gd name="T65" fmla="*/ 82 h 95"/>
                <a:gd name="T66" fmla="*/ 102 w 163"/>
                <a:gd name="T67" fmla="*/ 93 h 95"/>
                <a:gd name="T68" fmla="*/ 118 w 163"/>
                <a:gd name="T69" fmla="*/ 88 h 95"/>
                <a:gd name="T70" fmla="*/ 121 w 163"/>
                <a:gd name="T71" fmla="*/ 84 h 95"/>
                <a:gd name="T72" fmla="*/ 126 w 163"/>
                <a:gd name="T73" fmla="*/ 69 h 95"/>
                <a:gd name="T74" fmla="*/ 145 w 163"/>
                <a:gd name="T75" fmla="*/ 6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95">
                  <a:moveTo>
                    <a:pt x="145" y="59"/>
                  </a:moveTo>
                  <a:cubicBezTo>
                    <a:pt x="146" y="59"/>
                    <a:pt x="150" y="54"/>
                    <a:pt x="152" y="54"/>
                  </a:cubicBezTo>
                  <a:cubicBezTo>
                    <a:pt x="153" y="54"/>
                    <a:pt x="159" y="55"/>
                    <a:pt x="159" y="54"/>
                  </a:cubicBezTo>
                  <a:cubicBezTo>
                    <a:pt x="159" y="53"/>
                    <a:pt x="161" y="50"/>
                    <a:pt x="161" y="49"/>
                  </a:cubicBezTo>
                  <a:cubicBezTo>
                    <a:pt x="161" y="48"/>
                    <a:pt x="159" y="47"/>
                    <a:pt x="159" y="46"/>
                  </a:cubicBezTo>
                  <a:cubicBezTo>
                    <a:pt x="159" y="44"/>
                    <a:pt x="162" y="44"/>
                    <a:pt x="162" y="43"/>
                  </a:cubicBezTo>
                  <a:cubicBezTo>
                    <a:pt x="162" y="42"/>
                    <a:pt x="160" y="41"/>
                    <a:pt x="160" y="41"/>
                  </a:cubicBezTo>
                  <a:cubicBezTo>
                    <a:pt x="160" y="40"/>
                    <a:pt x="163" y="38"/>
                    <a:pt x="163" y="37"/>
                  </a:cubicBezTo>
                  <a:cubicBezTo>
                    <a:pt x="162" y="35"/>
                    <a:pt x="160" y="35"/>
                    <a:pt x="157" y="34"/>
                  </a:cubicBezTo>
                  <a:cubicBezTo>
                    <a:pt x="155" y="32"/>
                    <a:pt x="152" y="33"/>
                    <a:pt x="150" y="32"/>
                  </a:cubicBezTo>
                  <a:cubicBezTo>
                    <a:pt x="147" y="30"/>
                    <a:pt x="142" y="31"/>
                    <a:pt x="142" y="30"/>
                  </a:cubicBezTo>
                  <a:cubicBezTo>
                    <a:pt x="142" y="30"/>
                    <a:pt x="139" y="27"/>
                    <a:pt x="138" y="25"/>
                  </a:cubicBezTo>
                  <a:cubicBezTo>
                    <a:pt x="137" y="24"/>
                    <a:pt x="135" y="25"/>
                    <a:pt x="133" y="26"/>
                  </a:cubicBezTo>
                  <a:cubicBezTo>
                    <a:pt x="131" y="27"/>
                    <a:pt x="130" y="27"/>
                    <a:pt x="128" y="26"/>
                  </a:cubicBezTo>
                  <a:cubicBezTo>
                    <a:pt x="127" y="25"/>
                    <a:pt x="125" y="24"/>
                    <a:pt x="124" y="24"/>
                  </a:cubicBezTo>
                  <a:cubicBezTo>
                    <a:pt x="122" y="25"/>
                    <a:pt x="120" y="24"/>
                    <a:pt x="120" y="22"/>
                  </a:cubicBezTo>
                  <a:cubicBezTo>
                    <a:pt x="121" y="20"/>
                    <a:pt x="118" y="16"/>
                    <a:pt x="116" y="15"/>
                  </a:cubicBezTo>
                  <a:cubicBezTo>
                    <a:pt x="115" y="15"/>
                    <a:pt x="111" y="16"/>
                    <a:pt x="110" y="14"/>
                  </a:cubicBezTo>
                  <a:cubicBezTo>
                    <a:pt x="109" y="12"/>
                    <a:pt x="107" y="10"/>
                    <a:pt x="108" y="9"/>
                  </a:cubicBezTo>
                  <a:cubicBezTo>
                    <a:pt x="108" y="7"/>
                    <a:pt x="107" y="3"/>
                    <a:pt x="106" y="2"/>
                  </a:cubicBezTo>
                  <a:cubicBezTo>
                    <a:pt x="105" y="0"/>
                    <a:pt x="100" y="0"/>
                    <a:pt x="99" y="1"/>
                  </a:cubicBezTo>
                  <a:cubicBezTo>
                    <a:pt x="98" y="2"/>
                    <a:pt x="94" y="0"/>
                    <a:pt x="93" y="1"/>
                  </a:cubicBezTo>
                  <a:cubicBezTo>
                    <a:pt x="91" y="2"/>
                    <a:pt x="91" y="3"/>
                    <a:pt x="89" y="3"/>
                  </a:cubicBezTo>
                  <a:cubicBezTo>
                    <a:pt x="88" y="3"/>
                    <a:pt x="87" y="3"/>
                    <a:pt x="86" y="2"/>
                  </a:cubicBezTo>
                  <a:cubicBezTo>
                    <a:pt x="84" y="3"/>
                    <a:pt x="80" y="4"/>
                    <a:pt x="80" y="4"/>
                  </a:cubicBezTo>
                  <a:cubicBezTo>
                    <a:pt x="80" y="4"/>
                    <a:pt x="75" y="8"/>
                    <a:pt x="75" y="9"/>
                  </a:cubicBezTo>
                  <a:cubicBezTo>
                    <a:pt x="75" y="11"/>
                    <a:pt x="75" y="14"/>
                    <a:pt x="73" y="12"/>
                  </a:cubicBezTo>
                  <a:cubicBezTo>
                    <a:pt x="72" y="11"/>
                    <a:pt x="66" y="11"/>
                    <a:pt x="65" y="12"/>
                  </a:cubicBezTo>
                  <a:cubicBezTo>
                    <a:pt x="64" y="13"/>
                    <a:pt x="61" y="9"/>
                    <a:pt x="59" y="10"/>
                  </a:cubicBezTo>
                  <a:cubicBezTo>
                    <a:pt x="57" y="11"/>
                    <a:pt x="53" y="8"/>
                    <a:pt x="53" y="9"/>
                  </a:cubicBezTo>
                  <a:cubicBezTo>
                    <a:pt x="53" y="11"/>
                    <a:pt x="49" y="10"/>
                    <a:pt x="47" y="9"/>
                  </a:cubicBezTo>
                  <a:cubicBezTo>
                    <a:pt x="44" y="8"/>
                    <a:pt x="40" y="9"/>
                    <a:pt x="38" y="7"/>
                  </a:cubicBezTo>
                  <a:cubicBezTo>
                    <a:pt x="37" y="5"/>
                    <a:pt x="26" y="5"/>
                    <a:pt x="23" y="5"/>
                  </a:cubicBezTo>
                  <a:cubicBezTo>
                    <a:pt x="19" y="5"/>
                    <a:pt x="18" y="7"/>
                    <a:pt x="17" y="9"/>
                  </a:cubicBezTo>
                  <a:cubicBezTo>
                    <a:pt x="15" y="10"/>
                    <a:pt x="14" y="10"/>
                    <a:pt x="12" y="10"/>
                  </a:cubicBezTo>
                  <a:cubicBezTo>
                    <a:pt x="12" y="11"/>
                    <a:pt x="12" y="13"/>
                    <a:pt x="13" y="13"/>
                  </a:cubicBezTo>
                  <a:cubicBezTo>
                    <a:pt x="14" y="14"/>
                    <a:pt x="17" y="20"/>
                    <a:pt x="16" y="22"/>
                  </a:cubicBezTo>
                  <a:cubicBezTo>
                    <a:pt x="15" y="24"/>
                    <a:pt x="14" y="24"/>
                    <a:pt x="12" y="25"/>
                  </a:cubicBezTo>
                  <a:cubicBezTo>
                    <a:pt x="11" y="27"/>
                    <a:pt x="4" y="33"/>
                    <a:pt x="4" y="34"/>
                  </a:cubicBezTo>
                  <a:cubicBezTo>
                    <a:pt x="4" y="35"/>
                    <a:pt x="5" y="39"/>
                    <a:pt x="4" y="40"/>
                  </a:cubicBezTo>
                  <a:cubicBezTo>
                    <a:pt x="3" y="41"/>
                    <a:pt x="0" y="45"/>
                    <a:pt x="0" y="47"/>
                  </a:cubicBezTo>
                  <a:cubicBezTo>
                    <a:pt x="0" y="49"/>
                    <a:pt x="2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2"/>
                    <a:pt x="8" y="52"/>
                    <a:pt x="9" y="52"/>
                  </a:cubicBezTo>
                  <a:cubicBezTo>
                    <a:pt x="10" y="52"/>
                    <a:pt x="16" y="54"/>
                    <a:pt x="18" y="54"/>
                  </a:cubicBezTo>
                  <a:cubicBezTo>
                    <a:pt x="20" y="54"/>
                    <a:pt x="23" y="55"/>
                    <a:pt x="24" y="55"/>
                  </a:cubicBezTo>
                  <a:cubicBezTo>
                    <a:pt x="24" y="56"/>
                    <a:pt x="26" y="56"/>
                    <a:pt x="28" y="54"/>
                  </a:cubicBezTo>
                  <a:cubicBezTo>
                    <a:pt x="29" y="53"/>
                    <a:pt x="31" y="54"/>
                    <a:pt x="32" y="54"/>
                  </a:cubicBezTo>
                  <a:cubicBezTo>
                    <a:pt x="34" y="54"/>
                    <a:pt x="37" y="52"/>
                    <a:pt x="37" y="51"/>
                  </a:cubicBezTo>
                  <a:cubicBezTo>
                    <a:pt x="38" y="50"/>
                    <a:pt x="46" y="48"/>
                    <a:pt x="48" y="47"/>
                  </a:cubicBezTo>
                  <a:cubicBezTo>
                    <a:pt x="51" y="47"/>
                    <a:pt x="54" y="51"/>
                    <a:pt x="56" y="51"/>
                  </a:cubicBezTo>
                  <a:cubicBezTo>
                    <a:pt x="58" y="51"/>
                    <a:pt x="61" y="53"/>
                    <a:pt x="62" y="56"/>
                  </a:cubicBezTo>
                  <a:cubicBezTo>
                    <a:pt x="63" y="60"/>
                    <a:pt x="67" y="64"/>
                    <a:pt x="68" y="65"/>
                  </a:cubicBezTo>
                  <a:cubicBezTo>
                    <a:pt x="69" y="67"/>
                    <a:pt x="70" y="70"/>
                    <a:pt x="70" y="71"/>
                  </a:cubicBezTo>
                  <a:cubicBezTo>
                    <a:pt x="70" y="72"/>
                    <a:pt x="67" y="71"/>
                    <a:pt x="64" y="70"/>
                  </a:cubicBezTo>
                  <a:cubicBezTo>
                    <a:pt x="61" y="69"/>
                    <a:pt x="60" y="73"/>
                    <a:pt x="60" y="74"/>
                  </a:cubicBezTo>
                  <a:cubicBezTo>
                    <a:pt x="60" y="76"/>
                    <a:pt x="56" y="82"/>
                    <a:pt x="55" y="83"/>
                  </a:cubicBezTo>
                  <a:cubicBezTo>
                    <a:pt x="54" y="84"/>
                    <a:pt x="57" y="85"/>
                    <a:pt x="58" y="85"/>
                  </a:cubicBezTo>
                  <a:cubicBezTo>
                    <a:pt x="59" y="85"/>
                    <a:pt x="62" y="83"/>
                    <a:pt x="64" y="83"/>
                  </a:cubicBezTo>
                  <a:cubicBezTo>
                    <a:pt x="64" y="83"/>
                    <a:pt x="65" y="84"/>
                    <a:pt x="67" y="85"/>
                  </a:cubicBezTo>
                  <a:cubicBezTo>
                    <a:pt x="66" y="81"/>
                    <a:pt x="67" y="81"/>
                    <a:pt x="71" y="78"/>
                  </a:cubicBezTo>
                  <a:cubicBezTo>
                    <a:pt x="75" y="75"/>
                    <a:pt x="75" y="70"/>
                    <a:pt x="79" y="69"/>
                  </a:cubicBezTo>
                  <a:cubicBezTo>
                    <a:pt x="82" y="68"/>
                    <a:pt x="84" y="67"/>
                    <a:pt x="89" y="67"/>
                  </a:cubicBezTo>
                  <a:cubicBezTo>
                    <a:pt x="94" y="68"/>
                    <a:pt x="86" y="71"/>
                    <a:pt x="90" y="73"/>
                  </a:cubicBezTo>
                  <a:cubicBezTo>
                    <a:pt x="94" y="75"/>
                    <a:pt x="104" y="73"/>
                    <a:pt x="105" y="75"/>
                  </a:cubicBezTo>
                  <a:cubicBezTo>
                    <a:pt x="105" y="78"/>
                    <a:pt x="92" y="81"/>
                    <a:pt x="93" y="82"/>
                  </a:cubicBezTo>
                  <a:cubicBezTo>
                    <a:pt x="93" y="84"/>
                    <a:pt x="100" y="85"/>
                    <a:pt x="102" y="86"/>
                  </a:cubicBezTo>
                  <a:cubicBezTo>
                    <a:pt x="104" y="88"/>
                    <a:pt x="101" y="92"/>
                    <a:pt x="102" y="93"/>
                  </a:cubicBezTo>
                  <a:cubicBezTo>
                    <a:pt x="103" y="95"/>
                    <a:pt x="107" y="94"/>
                    <a:pt x="110" y="92"/>
                  </a:cubicBezTo>
                  <a:cubicBezTo>
                    <a:pt x="113" y="90"/>
                    <a:pt x="115" y="90"/>
                    <a:pt x="118" y="88"/>
                  </a:cubicBezTo>
                  <a:cubicBezTo>
                    <a:pt x="122" y="85"/>
                    <a:pt x="130" y="88"/>
                    <a:pt x="131" y="86"/>
                  </a:cubicBezTo>
                  <a:cubicBezTo>
                    <a:pt x="132" y="85"/>
                    <a:pt x="128" y="83"/>
                    <a:pt x="121" y="84"/>
                  </a:cubicBezTo>
                  <a:cubicBezTo>
                    <a:pt x="114" y="84"/>
                    <a:pt x="114" y="78"/>
                    <a:pt x="114" y="76"/>
                  </a:cubicBezTo>
                  <a:cubicBezTo>
                    <a:pt x="114" y="75"/>
                    <a:pt x="121" y="69"/>
                    <a:pt x="126" y="69"/>
                  </a:cubicBezTo>
                  <a:cubicBezTo>
                    <a:pt x="130" y="69"/>
                    <a:pt x="133" y="67"/>
                    <a:pt x="137" y="65"/>
                  </a:cubicBezTo>
                  <a:cubicBezTo>
                    <a:pt x="139" y="65"/>
                    <a:pt x="142" y="64"/>
                    <a:pt x="145" y="63"/>
                  </a:cubicBezTo>
                  <a:cubicBezTo>
                    <a:pt x="144" y="61"/>
                    <a:pt x="144" y="59"/>
                    <a:pt x="145" y="59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7" name="Freeform 369">
              <a:extLst>
                <a:ext uri="{FF2B5EF4-FFF2-40B4-BE49-F238E27FC236}">
                  <a16:creationId xmlns:a16="http://schemas.microsoft.com/office/drawing/2014/main" id="{20F870E4-07FD-E94B-A263-9FF481E7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2955974"/>
              <a:ext cx="333375" cy="301625"/>
            </a:xfrm>
            <a:custGeom>
              <a:avLst/>
              <a:gdLst>
                <a:gd name="T0" fmla="*/ 140 w 151"/>
                <a:gd name="T1" fmla="*/ 7 h 136"/>
                <a:gd name="T2" fmla="*/ 129 w 151"/>
                <a:gd name="T3" fmla="*/ 1 h 136"/>
                <a:gd name="T4" fmla="*/ 118 w 151"/>
                <a:gd name="T5" fmla="*/ 2 h 136"/>
                <a:gd name="T6" fmla="*/ 101 w 151"/>
                <a:gd name="T7" fmla="*/ 8 h 136"/>
                <a:gd name="T8" fmla="*/ 98 w 151"/>
                <a:gd name="T9" fmla="*/ 13 h 136"/>
                <a:gd name="T10" fmla="*/ 95 w 151"/>
                <a:gd name="T11" fmla="*/ 25 h 136"/>
                <a:gd name="T12" fmla="*/ 84 w 151"/>
                <a:gd name="T13" fmla="*/ 32 h 136"/>
                <a:gd name="T14" fmla="*/ 81 w 151"/>
                <a:gd name="T15" fmla="*/ 41 h 136"/>
                <a:gd name="T16" fmla="*/ 74 w 151"/>
                <a:gd name="T17" fmla="*/ 55 h 136"/>
                <a:gd name="T18" fmla="*/ 58 w 151"/>
                <a:gd name="T19" fmla="*/ 60 h 136"/>
                <a:gd name="T20" fmla="*/ 51 w 151"/>
                <a:gd name="T21" fmla="*/ 74 h 136"/>
                <a:gd name="T22" fmla="*/ 0 w 151"/>
                <a:gd name="T23" fmla="*/ 77 h 136"/>
                <a:gd name="T24" fmla="*/ 14 w 151"/>
                <a:gd name="T25" fmla="*/ 89 h 136"/>
                <a:gd name="T26" fmla="*/ 21 w 151"/>
                <a:gd name="T27" fmla="*/ 106 h 136"/>
                <a:gd name="T28" fmla="*/ 6 w 151"/>
                <a:gd name="T29" fmla="*/ 118 h 136"/>
                <a:gd name="T30" fmla="*/ 24 w 151"/>
                <a:gd name="T31" fmla="*/ 119 h 136"/>
                <a:gd name="T32" fmla="*/ 45 w 151"/>
                <a:gd name="T33" fmla="*/ 118 h 136"/>
                <a:gd name="T34" fmla="*/ 57 w 151"/>
                <a:gd name="T35" fmla="*/ 125 h 136"/>
                <a:gd name="T36" fmla="*/ 67 w 151"/>
                <a:gd name="T37" fmla="*/ 135 h 136"/>
                <a:gd name="T38" fmla="*/ 69 w 151"/>
                <a:gd name="T39" fmla="*/ 135 h 136"/>
                <a:gd name="T40" fmla="*/ 86 w 151"/>
                <a:gd name="T41" fmla="*/ 129 h 136"/>
                <a:gd name="T42" fmla="*/ 89 w 151"/>
                <a:gd name="T43" fmla="*/ 119 h 136"/>
                <a:gd name="T44" fmla="*/ 80 w 151"/>
                <a:gd name="T45" fmla="*/ 103 h 136"/>
                <a:gd name="T46" fmla="*/ 93 w 151"/>
                <a:gd name="T47" fmla="*/ 95 h 136"/>
                <a:gd name="T48" fmla="*/ 105 w 151"/>
                <a:gd name="T49" fmla="*/ 88 h 136"/>
                <a:gd name="T50" fmla="*/ 116 w 151"/>
                <a:gd name="T51" fmla="*/ 74 h 136"/>
                <a:gd name="T52" fmla="*/ 125 w 151"/>
                <a:gd name="T53" fmla="*/ 64 h 136"/>
                <a:gd name="T54" fmla="*/ 132 w 151"/>
                <a:gd name="T55" fmla="*/ 51 h 136"/>
                <a:gd name="T56" fmla="*/ 122 w 151"/>
                <a:gd name="T57" fmla="*/ 38 h 136"/>
                <a:gd name="T58" fmla="*/ 125 w 151"/>
                <a:gd name="T59" fmla="*/ 24 h 136"/>
                <a:gd name="T60" fmla="*/ 148 w 151"/>
                <a:gd name="T61" fmla="*/ 23 h 136"/>
                <a:gd name="T62" fmla="*/ 144 w 151"/>
                <a:gd name="T63" fmla="*/ 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36">
                  <a:moveTo>
                    <a:pt x="144" y="14"/>
                  </a:moveTo>
                  <a:cubicBezTo>
                    <a:pt x="140" y="12"/>
                    <a:pt x="140" y="8"/>
                    <a:pt x="140" y="7"/>
                  </a:cubicBezTo>
                  <a:cubicBezTo>
                    <a:pt x="140" y="6"/>
                    <a:pt x="135" y="3"/>
                    <a:pt x="131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28" y="0"/>
                    <a:pt x="128" y="0"/>
                    <a:pt x="127" y="0"/>
                  </a:cubicBezTo>
                  <a:cubicBezTo>
                    <a:pt x="124" y="2"/>
                    <a:pt x="120" y="3"/>
                    <a:pt x="118" y="2"/>
                  </a:cubicBezTo>
                  <a:cubicBezTo>
                    <a:pt x="115" y="1"/>
                    <a:pt x="109" y="3"/>
                    <a:pt x="105" y="6"/>
                  </a:cubicBezTo>
                  <a:cubicBezTo>
                    <a:pt x="104" y="7"/>
                    <a:pt x="102" y="7"/>
                    <a:pt x="101" y="8"/>
                  </a:cubicBezTo>
                  <a:cubicBezTo>
                    <a:pt x="100" y="8"/>
                    <a:pt x="100" y="8"/>
                    <a:pt x="99" y="8"/>
                  </a:cubicBezTo>
                  <a:cubicBezTo>
                    <a:pt x="97" y="9"/>
                    <a:pt x="96" y="11"/>
                    <a:pt x="98" y="13"/>
                  </a:cubicBezTo>
                  <a:cubicBezTo>
                    <a:pt x="100" y="15"/>
                    <a:pt x="99" y="16"/>
                    <a:pt x="100" y="18"/>
                  </a:cubicBezTo>
                  <a:cubicBezTo>
                    <a:pt x="100" y="20"/>
                    <a:pt x="97" y="23"/>
                    <a:pt x="95" y="25"/>
                  </a:cubicBezTo>
                  <a:cubicBezTo>
                    <a:pt x="94" y="27"/>
                    <a:pt x="95" y="30"/>
                    <a:pt x="94" y="32"/>
                  </a:cubicBezTo>
                  <a:cubicBezTo>
                    <a:pt x="93" y="34"/>
                    <a:pt x="85" y="31"/>
                    <a:pt x="84" y="32"/>
                  </a:cubicBezTo>
                  <a:cubicBezTo>
                    <a:pt x="83" y="33"/>
                    <a:pt x="87" y="36"/>
                    <a:pt x="87" y="38"/>
                  </a:cubicBezTo>
                  <a:cubicBezTo>
                    <a:pt x="87" y="39"/>
                    <a:pt x="84" y="41"/>
                    <a:pt x="81" y="41"/>
                  </a:cubicBezTo>
                  <a:cubicBezTo>
                    <a:pt x="78" y="42"/>
                    <a:pt x="78" y="46"/>
                    <a:pt x="78" y="51"/>
                  </a:cubicBezTo>
                  <a:cubicBezTo>
                    <a:pt x="78" y="57"/>
                    <a:pt x="74" y="57"/>
                    <a:pt x="74" y="55"/>
                  </a:cubicBezTo>
                  <a:cubicBezTo>
                    <a:pt x="73" y="53"/>
                    <a:pt x="64" y="56"/>
                    <a:pt x="64" y="58"/>
                  </a:cubicBezTo>
                  <a:cubicBezTo>
                    <a:pt x="64" y="61"/>
                    <a:pt x="61" y="60"/>
                    <a:pt x="58" y="60"/>
                  </a:cubicBezTo>
                  <a:cubicBezTo>
                    <a:pt x="54" y="60"/>
                    <a:pt x="51" y="63"/>
                    <a:pt x="50" y="64"/>
                  </a:cubicBezTo>
                  <a:cubicBezTo>
                    <a:pt x="50" y="66"/>
                    <a:pt x="52" y="72"/>
                    <a:pt x="51" y="74"/>
                  </a:cubicBezTo>
                  <a:cubicBezTo>
                    <a:pt x="51" y="75"/>
                    <a:pt x="20" y="79"/>
                    <a:pt x="14" y="78"/>
                  </a:cubicBezTo>
                  <a:cubicBezTo>
                    <a:pt x="10" y="77"/>
                    <a:pt x="5" y="77"/>
                    <a:pt x="0" y="77"/>
                  </a:cubicBezTo>
                  <a:cubicBezTo>
                    <a:pt x="2" y="78"/>
                    <a:pt x="4" y="80"/>
                    <a:pt x="5" y="82"/>
                  </a:cubicBezTo>
                  <a:cubicBezTo>
                    <a:pt x="6" y="85"/>
                    <a:pt x="10" y="88"/>
                    <a:pt x="14" y="89"/>
                  </a:cubicBezTo>
                  <a:cubicBezTo>
                    <a:pt x="18" y="91"/>
                    <a:pt x="16" y="99"/>
                    <a:pt x="18" y="100"/>
                  </a:cubicBezTo>
                  <a:cubicBezTo>
                    <a:pt x="21" y="100"/>
                    <a:pt x="23" y="106"/>
                    <a:pt x="21" y="106"/>
                  </a:cubicBezTo>
                  <a:cubicBezTo>
                    <a:pt x="18" y="107"/>
                    <a:pt x="15" y="107"/>
                    <a:pt x="12" y="109"/>
                  </a:cubicBezTo>
                  <a:cubicBezTo>
                    <a:pt x="9" y="110"/>
                    <a:pt x="6" y="114"/>
                    <a:pt x="6" y="118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14" y="121"/>
                    <a:pt x="23" y="120"/>
                    <a:pt x="24" y="119"/>
                  </a:cubicBezTo>
                  <a:cubicBezTo>
                    <a:pt x="25" y="118"/>
                    <a:pt x="29" y="117"/>
                    <a:pt x="31" y="118"/>
                  </a:cubicBezTo>
                  <a:cubicBezTo>
                    <a:pt x="33" y="120"/>
                    <a:pt x="42" y="120"/>
                    <a:pt x="45" y="118"/>
                  </a:cubicBezTo>
                  <a:cubicBezTo>
                    <a:pt x="50" y="116"/>
                    <a:pt x="53" y="118"/>
                    <a:pt x="53" y="120"/>
                  </a:cubicBezTo>
                  <a:cubicBezTo>
                    <a:pt x="53" y="122"/>
                    <a:pt x="55" y="123"/>
                    <a:pt x="57" y="125"/>
                  </a:cubicBezTo>
                  <a:cubicBezTo>
                    <a:pt x="59" y="127"/>
                    <a:pt x="58" y="129"/>
                    <a:pt x="59" y="131"/>
                  </a:cubicBezTo>
                  <a:cubicBezTo>
                    <a:pt x="60" y="134"/>
                    <a:pt x="63" y="133"/>
                    <a:pt x="67" y="135"/>
                  </a:cubicBezTo>
                  <a:cubicBezTo>
                    <a:pt x="67" y="135"/>
                    <a:pt x="68" y="136"/>
                    <a:pt x="68" y="136"/>
                  </a:cubicBezTo>
                  <a:cubicBezTo>
                    <a:pt x="69" y="136"/>
                    <a:pt x="69" y="135"/>
                    <a:pt x="69" y="135"/>
                  </a:cubicBezTo>
                  <a:cubicBezTo>
                    <a:pt x="71" y="133"/>
                    <a:pt x="71" y="128"/>
                    <a:pt x="77" y="129"/>
                  </a:cubicBezTo>
                  <a:cubicBezTo>
                    <a:pt x="83" y="131"/>
                    <a:pt x="83" y="128"/>
                    <a:pt x="86" y="129"/>
                  </a:cubicBezTo>
                  <a:cubicBezTo>
                    <a:pt x="89" y="130"/>
                    <a:pt x="91" y="129"/>
                    <a:pt x="93" y="127"/>
                  </a:cubicBezTo>
                  <a:cubicBezTo>
                    <a:pt x="94" y="125"/>
                    <a:pt x="91" y="121"/>
                    <a:pt x="89" y="119"/>
                  </a:cubicBezTo>
                  <a:cubicBezTo>
                    <a:pt x="88" y="117"/>
                    <a:pt x="85" y="113"/>
                    <a:pt x="85" y="110"/>
                  </a:cubicBezTo>
                  <a:cubicBezTo>
                    <a:pt x="86" y="106"/>
                    <a:pt x="80" y="106"/>
                    <a:pt x="80" y="103"/>
                  </a:cubicBezTo>
                  <a:cubicBezTo>
                    <a:pt x="80" y="100"/>
                    <a:pt x="85" y="96"/>
                    <a:pt x="87" y="94"/>
                  </a:cubicBezTo>
                  <a:cubicBezTo>
                    <a:pt x="88" y="93"/>
                    <a:pt x="92" y="97"/>
                    <a:pt x="93" y="95"/>
                  </a:cubicBezTo>
                  <a:cubicBezTo>
                    <a:pt x="94" y="93"/>
                    <a:pt x="98" y="94"/>
                    <a:pt x="100" y="95"/>
                  </a:cubicBezTo>
                  <a:cubicBezTo>
                    <a:pt x="101" y="95"/>
                    <a:pt x="104" y="91"/>
                    <a:pt x="105" y="88"/>
                  </a:cubicBezTo>
                  <a:cubicBezTo>
                    <a:pt x="105" y="85"/>
                    <a:pt x="111" y="84"/>
                    <a:pt x="112" y="83"/>
                  </a:cubicBezTo>
                  <a:cubicBezTo>
                    <a:pt x="113" y="82"/>
                    <a:pt x="115" y="75"/>
                    <a:pt x="116" y="74"/>
                  </a:cubicBezTo>
                  <a:cubicBezTo>
                    <a:pt x="116" y="72"/>
                    <a:pt x="121" y="73"/>
                    <a:pt x="121" y="69"/>
                  </a:cubicBezTo>
                  <a:cubicBezTo>
                    <a:pt x="121" y="65"/>
                    <a:pt x="123" y="65"/>
                    <a:pt x="125" y="64"/>
                  </a:cubicBezTo>
                  <a:cubicBezTo>
                    <a:pt x="128" y="64"/>
                    <a:pt x="127" y="60"/>
                    <a:pt x="127" y="57"/>
                  </a:cubicBezTo>
                  <a:cubicBezTo>
                    <a:pt x="128" y="54"/>
                    <a:pt x="129" y="51"/>
                    <a:pt x="132" y="51"/>
                  </a:cubicBezTo>
                  <a:cubicBezTo>
                    <a:pt x="135" y="50"/>
                    <a:pt x="131" y="46"/>
                    <a:pt x="128" y="47"/>
                  </a:cubicBezTo>
                  <a:cubicBezTo>
                    <a:pt x="124" y="47"/>
                    <a:pt x="122" y="38"/>
                    <a:pt x="122" y="38"/>
                  </a:cubicBezTo>
                  <a:cubicBezTo>
                    <a:pt x="122" y="38"/>
                    <a:pt x="123" y="30"/>
                    <a:pt x="121" y="29"/>
                  </a:cubicBezTo>
                  <a:cubicBezTo>
                    <a:pt x="119" y="28"/>
                    <a:pt x="122" y="24"/>
                    <a:pt x="125" y="24"/>
                  </a:cubicBezTo>
                  <a:cubicBezTo>
                    <a:pt x="129" y="24"/>
                    <a:pt x="137" y="29"/>
                    <a:pt x="139" y="27"/>
                  </a:cubicBezTo>
                  <a:cubicBezTo>
                    <a:pt x="142" y="25"/>
                    <a:pt x="147" y="24"/>
                    <a:pt x="148" y="23"/>
                  </a:cubicBezTo>
                  <a:cubicBezTo>
                    <a:pt x="149" y="23"/>
                    <a:pt x="151" y="19"/>
                    <a:pt x="151" y="17"/>
                  </a:cubicBezTo>
                  <a:cubicBezTo>
                    <a:pt x="150" y="16"/>
                    <a:pt x="147" y="15"/>
                    <a:pt x="144" y="14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53551A20-E8C1-BF44-AB17-DC2A11126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963" y="2717849"/>
              <a:ext cx="109538" cy="95250"/>
            </a:xfrm>
            <a:custGeom>
              <a:avLst/>
              <a:gdLst>
                <a:gd name="T0" fmla="*/ 28 w 49"/>
                <a:gd name="T1" fmla="*/ 35 h 43"/>
                <a:gd name="T2" fmla="*/ 21 w 49"/>
                <a:gd name="T3" fmla="*/ 26 h 43"/>
                <a:gd name="T4" fmla="*/ 16 w 49"/>
                <a:gd name="T5" fmla="*/ 19 h 43"/>
                <a:gd name="T6" fmla="*/ 20 w 49"/>
                <a:gd name="T7" fmla="*/ 17 h 43"/>
                <a:gd name="T8" fmla="*/ 26 w 49"/>
                <a:gd name="T9" fmla="*/ 16 h 43"/>
                <a:gd name="T10" fmla="*/ 40 w 49"/>
                <a:gd name="T11" fmla="*/ 17 h 43"/>
                <a:gd name="T12" fmla="*/ 49 w 49"/>
                <a:gd name="T13" fmla="*/ 21 h 43"/>
                <a:gd name="T14" fmla="*/ 48 w 49"/>
                <a:gd name="T15" fmla="*/ 19 h 43"/>
                <a:gd name="T16" fmla="*/ 45 w 49"/>
                <a:gd name="T17" fmla="*/ 13 h 43"/>
                <a:gd name="T18" fmla="*/ 43 w 49"/>
                <a:gd name="T19" fmla="*/ 7 h 43"/>
                <a:gd name="T20" fmla="*/ 40 w 49"/>
                <a:gd name="T21" fmla="*/ 8 h 43"/>
                <a:gd name="T22" fmla="*/ 30 w 49"/>
                <a:gd name="T23" fmla="*/ 6 h 43"/>
                <a:gd name="T24" fmla="*/ 23 w 49"/>
                <a:gd name="T25" fmla="*/ 0 h 43"/>
                <a:gd name="T26" fmla="*/ 17 w 49"/>
                <a:gd name="T27" fmla="*/ 4 h 43"/>
                <a:gd name="T28" fmla="*/ 15 w 49"/>
                <a:gd name="T29" fmla="*/ 9 h 43"/>
                <a:gd name="T30" fmla="*/ 12 w 49"/>
                <a:gd name="T31" fmla="*/ 13 h 43"/>
                <a:gd name="T32" fmla="*/ 6 w 49"/>
                <a:gd name="T33" fmla="*/ 12 h 43"/>
                <a:gd name="T34" fmla="*/ 0 w 49"/>
                <a:gd name="T35" fmla="*/ 14 h 43"/>
                <a:gd name="T36" fmla="*/ 1 w 49"/>
                <a:gd name="T37" fmla="*/ 17 h 43"/>
                <a:gd name="T38" fmla="*/ 8 w 49"/>
                <a:gd name="T39" fmla="*/ 20 h 43"/>
                <a:gd name="T40" fmla="*/ 16 w 49"/>
                <a:gd name="T41" fmla="*/ 33 h 43"/>
                <a:gd name="T42" fmla="*/ 24 w 49"/>
                <a:gd name="T43" fmla="*/ 37 h 43"/>
                <a:gd name="T44" fmla="*/ 32 w 49"/>
                <a:gd name="T45" fmla="*/ 41 h 43"/>
                <a:gd name="T46" fmla="*/ 35 w 49"/>
                <a:gd name="T47" fmla="*/ 43 h 43"/>
                <a:gd name="T48" fmla="*/ 28 w 49"/>
                <a:gd name="T49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3">
                  <a:moveTo>
                    <a:pt x="28" y="35"/>
                  </a:moveTo>
                  <a:cubicBezTo>
                    <a:pt x="28" y="33"/>
                    <a:pt x="21" y="29"/>
                    <a:pt x="21" y="26"/>
                  </a:cubicBezTo>
                  <a:cubicBezTo>
                    <a:pt x="21" y="23"/>
                    <a:pt x="17" y="21"/>
                    <a:pt x="16" y="19"/>
                  </a:cubicBezTo>
                  <a:cubicBezTo>
                    <a:pt x="16" y="17"/>
                    <a:pt x="19" y="15"/>
                    <a:pt x="20" y="17"/>
                  </a:cubicBezTo>
                  <a:cubicBezTo>
                    <a:pt x="22" y="18"/>
                    <a:pt x="24" y="15"/>
                    <a:pt x="26" y="16"/>
                  </a:cubicBezTo>
                  <a:cubicBezTo>
                    <a:pt x="28" y="16"/>
                    <a:pt x="40" y="17"/>
                    <a:pt x="40" y="17"/>
                  </a:cubicBezTo>
                  <a:cubicBezTo>
                    <a:pt x="40" y="17"/>
                    <a:pt x="44" y="18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7"/>
                    <a:pt x="48" y="14"/>
                    <a:pt x="45" y="13"/>
                  </a:cubicBezTo>
                  <a:cubicBezTo>
                    <a:pt x="44" y="12"/>
                    <a:pt x="43" y="10"/>
                    <a:pt x="43" y="7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7" y="9"/>
                    <a:pt x="32" y="8"/>
                    <a:pt x="30" y="6"/>
                  </a:cubicBezTo>
                  <a:cubicBezTo>
                    <a:pt x="29" y="4"/>
                    <a:pt x="25" y="2"/>
                    <a:pt x="23" y="0"/>
                  </a:cubicBezTo>
                  <a:cubicBezTo>
                    <a:pt x="22" y="1"/>
                    <a:pt x="19" y="4"/>
                    <a:pt x="17" y="4"/>
                  </a:cubicBezTo>
                  <a:cubicBezTo>
                    <a:pt x="16" y="4"/>
                    <a:pt x="17" y="9"/>
                    <a:pt x="15" y="9"/>
                  </a:cubicBezTo>
                  <a:cubicBezTo>
                    <a:pt x="13" y="9"/>
                    <a:pt x="12" y="11"/>
                    <a:pt x="12" y="13"/>
                  </a:cubicBezTo>
                  <a:cubicBezTo>
                    <a:pt x="11" y="14"/>
                    <a:pt x="8" y="12"/>
                    <a:pt x="6" y="12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0" y="15"/>
                    <a:pt x="0" y="17"/>
                    <a:pt x="1" y="17"/>
                  </a:cubicBezTo>
                  <a:cubicBezTo>
                    <a:pt x="4" y="17"/>
                    <a:pt x="8" y="17"/>
                    <a:pt x="8" y="20"/>
                  </a:cubicBezTo>
                  <a:cubicBezTo>
                    <a:pt x="8" y="24"/>
                    <a:pt x="14" y="31"/>
                    <a:pt x="16" y="33"/>
                  </a:cubicBezTo>
                  <a:cubicBezTo>
                    <a:pt x="19" y="36"/>
                    <a:pt x="23" y="35"/>
                    <a:pt x="24" y="37"/>
                  </a:cubicBezTo>
                  <a:cubicBezTo>
                    <a:pt x="24" y="39"/>
                    <a:pt x="28" y="41"/>
                    <a:pt x="32" y="41"/>
                  </a:cubicBezTo>
                  <a:cubicBezTo>
                    <a:pt x="33" y="41"/>
                    <a:pt x="34" y="42"/>
                    <a:pt x="35" y="43"/>
                  </a:cubicBezTo>
                  <a:cubicBezTo>
                    <a:pt x="33" y="39"/>
                    <a:pt x="28" y="36"/>
                    <a:pt x="28" y="35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grpSp>
        <p:nvGrpSpPr>
          <p:cNvPr id="283" name="Group 282">
            <a:extLst>
              <a:ext uri="{FF2B5EF4-FFF2-40B4-BE49-F238E27FC236}">
                <a16:creationId xmlns:a16="http://schemas.microsoft.com/office/drawing/2014/main" id="{680318BB-CECC-2540-A98C-54733FED1239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84" name="Rectangle 283">
              <a:extLst>
                <a:ext uri="{FF2B5EF4-FFF2-40B4-BE49-F238E27FC236}">
                  <a16:creationId xmlns:a16="http://schemas.microsoft.com/office/drawing/2014/main" id="{EA5C0AA7-653F-9C4E-853B-DDB274150EFF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3" name="Rectangle 292">
              <a:extLst>
                <a:ext uri="{FF2B5EF4-FFF2-40B4-BE49-F238E27FC236}">
                  <a16:creationId xmlns:a16="http://schemas.microsoft.com/office/drawing/2014/main" id="{2074ADEF-E423-F94A-BC4A-5BDAD023A634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6" name="Rectangle 295">
              <a:extLst>
                <a:ext uri="{FF2B5EF4-FFF2-40B4-BE49-F238E27FC236}">
                  <a16:creationId xmlns:a16="http://schemas.microsoft.com/office/drawing/2014/main" id="{BFBEA156-449D-E84A-B360-B7465C7191E3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7" name="Rectangle 296">
              <a:extLst>
                <a:ext uri="{FF2B5EF4-FFF2-40B4-BE49-F238E27FC236}">
                  <a16:creationId xmlns:a16="http://schemas.microsoft.com/office/drawing/2014/main" id="{3D9F1ADD-481A-C741-9B29-7AE1BAB6AC26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8" name="Rectangle 297">
              <a:extLst>
                <a:ext uri="{FF2B5EF4-FFF2-40B4-BE49-F238E27FC236}">
                  <a16:creationId xmlns:a16="http://schemas.microsoft.com/office/drawing/2014/main" id="{07FA3763-D6B9-3E41-BF85-51AB43F360FD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9" name="Rectangle 298">
              <a:extLst>
                <a:ext uri="{FF2B5EF4-FFF2-40B4-BE49-F238E27FC236}">
                  <a16:creationId xmlns:a16="http://schemas.microsoft.com/office/drawing/2014/main" id="{6BCB40EA-29A9-4A43-8B3A-7E24981C09C5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87" name="Slide Number Placeholder 5">
            <a:extLst>
              <a:ext uri="{FF2B5EF4-FFF2-40B4-BE49-F238E27FC236}">
                <a16:creationId xmlns:a16="http://schemas.microsoft.com/office/drawing/2014/main" id="{BE901402-1A97-1F43-AE31-7D2A28A1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578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4" grpId="0" animBg="1"/>
      <p:bldP spid="492" grpId="0" animBg="1"/>
      <p:bldP spid="50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D0E9BA2-5ECF-C048-B00A-0F4AB8C6A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Four pillars underpin CERN’s mission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ACABFF-7607-A44B-8D0D-250FF9B6A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DAAACD-912B-D14E-A4DE-691F4E589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35A109-023C-7947-93A4-349346E96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5" name="Picture 8">
            <a:extLst>
              <a:ext uri="{FF2B5EF4-FFF2-40B4-BE49-F238E27FC236}">
                <a16:creationId xmlns:a16="http://schemas.microsoft.com/office/drawing/2014/main" id="{F8C12610-FD27-FC44-8AB7-01EC92D3C3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7496" y="5856672"/>
            <a:ext cx="3607689" cy="498495"/>
          </a:xfrm>
          <a:prstGeom prst="rect">
            <a:avLst/>
          </a:prstGeom>
        </p:spPr>
      </p:pic>
      <p:sp>
        <p:nvSpPr>
          <p:cNvPr id="16" name="Oval 14">
            <a:extLst>
              <a:ext uri="{FF2B5EF4-FFF2-40B4-BE49-F238E27FC236}">
                <a16:creationId xmlns:a16="http://schemas.microsoft.com/office/drawing/2014/main" id="{FE712218-680E-1145-80E1-416E2E6FF380}"/>
              </a:ext>
            </a:extLst>
          </p:cNvPr>
          <p:cNvSpPr/>
          <p:nvPr/>
        </p:nvSpPr>
        <p:spPr>
          <a:xfrm>
            <a:off x="6051517" y="2231422"/>
            <a:ext cx="2472266" cy="247226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id="{35921F76-4628-F44A-842B-666EE19D3BEF}"/>
              </a:ext>
            </a:extLst>
          </p:cNvPr>
          <p:cNvSpPr/>
          <p:nvPr/>
        </p:nvSpPr>
        <p:spPr>
          <a:xfrm>
            <a:off x="5092457" y="3492375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id="{4F6F4A3F-CDD9-6447-AFE2-5D66EF3B9426}"/>
              </a:ext>
            </a:extLst>
          </p:cNvPr>
          <p:cNvSpPr/>
          <p:nvPr/>
        </p:nvSpPr>
        <p:spPr>
          <a:xfrm>
            <a:off x="3607918" y="2224091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Freeform 5">
            <a:extLst>
              <a:ext uri="{FF2B5EF4-FFF2-40B4-BE49-F238E27FC236}">
                <a16:creationId xmlns:a16="http://schemas.microsoft.com/office/drawing/2014/main" id="{D945BB4C-F744-A04B-BE5F-4799C8822698}"/>
              </a:ext>
            </a:extLst>
          </p:cNvPr>
          <p:cNvSpPr>
            <a:spLocks/>
          </p:cNvSpPr>
          <p:nvPr/>
        </p:nvSpPr>
        <p:spPr bwMode="auto">
          <a:xfrm>
            <a:off x="4860117" y="1006882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ZoneTexte 20">
            <a:extLst>
              <a:ext uri="{FF2B5EF4-FFF2-40B4-BE49-F238E27FC236}">
                <a16:creationId xmlns:a16="http://schemas.microsoft.com/office/drawing/2014/main" id="{4A24C3E5-3089-E243-94D1-AABA17DAFF00}"/>
              </a:ext>
            </a:extLst>
          </p:cNvPr>
          <p:cNvSpPr txBox="1"/>
          <p:nvPr/>
        </p:nvSpPr>
        <p:spPr>
          <a:xfrm>
            <a:off x="4959906" y="1989345"/>
            <a:ext cx="23308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sz="20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ZoneTexte 21">
            <a:extLst>
              <a:ext uri="{FF2B5EF4-FFF2-40B4-BE49-F238E27FC236}">
                <a16:creationId xmlns:a16="http://schemas.microsoft.com/office/drawing/2014/main" id="{3D2E5696-A84D-2045-AEAC-A7C678E861B3}"/>
              </a:ext>
            </a:extLst>
          </p:cNvPr>
          <p:cNvSpPr txBox="1"/>
          <p:nvPr/>
        </p:nvSpPr>
        <p:spPr>
          <a:xfrm>
            <a:off x="6157414" y="3178582"/>
            <a:ext cx="2355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sz="20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ZoneTexte 22">
            <a:extLst>
              <a:ext uri="{FF2B5EF4-FFF2-40B4-BE49-F238E27FC236}">
                <a16:creationId xmlns:a16="http://schemas.microsoft.com/office/drawing/2014/main" id="{6BAF5A1C-DCEA-6447-9A70-055914EBC45F}"/>
              </a:ext>
            </a:extLst>
          </p:cNvPr>
          <p:cNvSpPr txBox="1"/>
          <p:nvPr/>
        </p:nvSpPr>
        <p:spPr>
          <a:xfrm>
            <a:off x="3503271" y="3190073"/>
            <a:ext cx="22949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sz="20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ZoneTexte 23">
            <a:extLst>
              <a:ext uri="{FF2B5EF4-FFF2-40B4-BE49-F238E27FC236}">
                <a16:creationId xmlns:a16="http://schemas.microsoft.com/office/drawing/2014/main" id="{60077133-8185-6646-AF5C-49A11B0100FE}"/>
              </a:ext>
            </a:extLst>
          </p:cNvPr>
          <p:cNvSpPr txBox="1"/>
          <p:nvPr/>
        </p:nvSpPr>
        <p:spPr>
          <a:xfrm>
            <a:off x="5205691" y="4607846"/>
            <a:ext cx="2294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INNOVATION</a:t>
            </a:r>
            <a:endParaRPr lang="fr-FR" sz="200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0545900-C2F7-AB45-8932-0DCBBC4E534B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ABEA12C-5D51-3C42-8F2D-A8A8103B7B66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114B3BC-39E9-1E40-9D68-A55E0E588700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7ADC60F-2341-104B-924D-593AC94EAB77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F8C2C46B-2F59-C142-9554-11F5EB16BFF8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7A4AAF91-1DFA-2A4B-9C2B-8F63213D3636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6B8EFA7-689D-104D-BB42-7E1D05F5EBE1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6891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1982B-3DCC-D149-98AC-E88B6F86CC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Yearly Budget (contributions </a:t>
            </a:r>
            <a:r>
              <a:rPr lang="en-US" dirty="0" smtClean="0"/>
              <a:t>2022)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423E5B-ABC9-6B46-AEE5-1328B48B01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1B67E1-7918-7141-96C8-8679F49D6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C9218A-0F97-E244-AFAF-286DBB97F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0164C4B-686C-4149-B121-77A15E71389F}"/>
              </a:ext>
            </a:extLst>
          </p:cNvPr>
          <p:cNvGrpSpPr/>
          <p:nvPr/>
        </p:nvGrpSpPr>
        <p:grpSpPr>
          <a:xfrm>
            <a:off x="-1" y="0"/>
            <a:ext cx="12187669" cy="98854"/>
            <a:chOff x="-1" y="0"/>
            <a:chExt cx="12187669" cy="9885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68D2869-6972-DE46-A89A-FA7A6E7A58F7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72A391E-4DA9-F043-ADD7-CA484FD932AF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A7DB460-3A34-CC4E-9AA5-560DA33F07E0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C2965B8-CE6C-784C-A9E4-3309B7F05875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114EAC-3B32-CE4B-818E-BE8B1ABD4D01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F7740E-DFC0-0A4E-8D80-8EDA78E06AC7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579" y="906464"/>
            <a:ext cx="8794842" cy="521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38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346C7A-146A-C444-819D-891B9A5F267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3485228" y="6350851"/>
            <a:ext cx="631160" cy="365125"/>
          </a:xfrm>
        </p:spPr>
        <p:txBody>
          <a:bodyPr/>
          <a:lstStyle/>
          <a:p>
            <a:r>
              <a:rPr lang="en-US" dirty="0" smtClean="0"/>
              <a:t>9/19/2022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699943-2A80-2141-93EC-E6C43EFC527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3763A9-A0DE-834E-B2C5-E8252616DB3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BCCB1E3B-03ED-C449-ADAA-784FFB69483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-3074"/>
            <a:ext cx="12192000" cy="6351588"/>
          </a:xfrm>
        </p:spPr>
      </p:pic>
      <p:sp>
        <p:nvSpPr>
          <p:cNvPr id="13" name="Larme 14">
            <a:extLst>
              <a:ext uri="{FF2B5EF4-FFF2-40B4-BE49-F238E27FC236}">
                <a16:creationId xmlns:a16="http://schemas.microsoft.com/office/drawing/2014/main" id="{4361A319-BA88-FC44-8F2D-23865BBD8DBD}"/>
              </a:ext>
            </a:extLst>
          </p:cNvPr>
          <p:cNvSpPr/>
          <p:nvPr/>
        </p:nvSpPr>
        <p:spPr>
          <a:xfrm rot="16200000">
            <a:off x="0" y="939041"/>
            <a:ext cx="4411157" cy="4411157"/>
          </a:xfrm>
          <a:prstGeom prst="teardrop">
            <a:avLst/>
          </a:prstGeom>
          <a:solidFill>
            <a:schemeClr val="accent6">
              <a:alpha val="80000"/>
            </a:schemeClr>
          </a:solidFill>
          <a:ln>
            <a:noFill/>
          </a:ln>
          <a:scene3d>
            <a:camera prst="orthographicFront">
              <a:rot lat="0" lon="21299996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>
                  <a:alpha val="56000"/>
                </a:schemeClr>
              </a:solidFill>
            </a:endParaRPr>
          </a:p>
        </p:txBody>
      </p:sp>
      <p:sp>
        <p:nvSpPr>
          <p:cNvPr id="17" name="Larme 15">
            <a:extLst>
              <a:ext uri="{FF2B5EF4-FFF2-40B4-BE49-F238E27FC236}">
                <a16:creationId xmlns:a16="http://schemas.microsoft.com/office/drawing/2014/main" id="{C2DDAC74-F1B0-CA4C-BDAA-D0E710D089F9}"/>
              </a:ext>
            </a:extLst>
          </p:cNvPr>
          <p:cNvSpPr/>
          <p:nvPr/>
        </p:nvSpPr>
        <p:spPr>
          <a:xfrm rot="16200000">
            <a:off x="0" y="939041"/>
            <a:ext cx="4172378" cy="4172378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ZoneTexte 13">
            <a:extLst>
              <a:ext uri="{FF2B5EF4-FFF2-40B4-BE49-F238E27FC236}">
                <a16:creationId xmlns:a16="http://schemas.microsoft.com/office/drawing/2014/main" id="{C6308644-E525-A34A-BFCC-216EDECFA34B}"/>
              </a:ext>
            </a:extLst>
          </p:cNvPr>
          <p:cNvSpPr txBox="1"/>
          <p:nvPr/>
        </p:nvSpPr>
        <p:spPr>
          <a:xfrm flipH="1">
            <a:off x="413908" y="2604091"/>
            <a:ext cx="3372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STATISTICS</a:t>
            </a:r>
            <a:endParaRPr lang="fr-FR" sz="36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F35A95F-4C19-FD47-B47D-F7D148D4B33C}"/>
              </a:ext>
            </a:extLst>
          </p:cNvPr>
          <p:cNvGrpSpPr/>
          <p:nvPr/>
        </p:nvGrpSpPr>
        <p:grpSpPr>
          <a:xfrm>
            <a:off x="-1" y="287"/>
            <a:ext cx="12187669" cy="98854"/>
            <a:chOff x="-1" y="0"/>
            <a:chExt cx="12187669" cy="98854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3805518-A96E-4943-86F3-7DEFE286495D}"/>
                </a:ext>
              </a:extLst>
            </p:cNvPr>
            <p:cNvSpPr/>
            <p:nvPr/>
          </p:nvSpPr>
          <p:spPr>
            <a:xfrm>
              <a:off x="-1" y="0"/>
              <a:ext cx="12187669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5FA9691-8501-8341-B6C7-78E00D474F8D}"/>
                </a:ext>
              </a:extLst>
            </p:cNvPr>
            <p:cNvSpPr/>
            <p:nvPr/>
          </p:nvSpPr>
          <p:spPr>
            <a:xfrm>
              <a:off x="2277976" y="0"/>
              <a:ext cx="1906846" cy="98854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D9B85E2-4043-514C-A636-4A134C86FFD4}"/>
                </a:ext>
              </a:extLst>
            </p:cNvPr>
            <p:cNvSpPr/>
            <p:nvPr/>
          </p:nvSpPr>
          <p:spPr>
            <a:xfrm>
              <a:off x="367129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A7CFC02-4A66-DA48-9910-AFF2B5A686F4}"/>
                </a:ext>
              </a:extLst>
            </p:cNvPr>
            <p:cNvSpPr/>
            <p:nvPr/>
          </p:nvSpPr>
          <p:spPr>
            <a:xfrm>
              <a:off x="41644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4A610FF-AA6D-BC4D-A8F9-7676F770A51F}"/>
                </a:ext>
              </a:extLst>
            </p:cNvPr>
            <p:cNvSpPr/>
            <p:nvPr/>
          </p:nvSpPr>
          <p:spPr>
            <a:xfrm>
              <a:off x="6087762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85B2974-171C-6A49-B529-86F828BBF908}"/>
                </a:ext>
              </a:extLst>
            </p:cNvPr>
            <p:cNvSpPr/>
            <p:nvPr/>
          </p:nvSpPr>
          <p:spPr>
            <a:xfrm>
              <a:off x="7998941" y="0"/>
              <a:ext cx="1906846" cy="98854"/>
            </a:xfrm>
            <a:prstGeom prst="rect">
              <a:avLst/>
            </a:prstGeom>
            <a:solidFill>
              <a:schemeClr val="accent4"/>
            </a:solidFill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41132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template colours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6B9175FA-95AF-4748-B55B-BA10A2ACB7A4}" vid="{E766DD8D-3356-3846-8F49-E86FB20DA7C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10020</TotalTime>
  <Words>2494</Words>
  <Application>Microsoft Office PowerPoint</Application>
  <PresentationFormat>Widescreen</PresentationFormat>
  <Paragraphs>508</Paragraphs>
  <Slides>46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3" baseType="lpstr">
      <vt:lpstr>Arial</vt:lpstr>
      <vt:lpstr>Bebas Neue</vt:lpstr>
      <vt:lpstr>Calibri</vt:lpstr>
      <vt:lpstr>Source Sans Pro</vt:lpstr>
      <vt:lpstr>Times New Roman</vt:lpstr>
      <vt:lpstr>Wingdings</vt:lpstr>
      <vt:lpstr>Office Theme</vt:lpstr>
      <vt:lpstr>Doing Business with CERN Thematic Industry Days</vt:lpstr>
      <vt:lpstr>AGENDA</vt:lpstr>
      <vt:lpstr>PowerPoint Presentation</vt:lpstr>
      <vt:lpstr>PowerPoint Presentation</vt:lpstr>
      <vt:lpstr>CERN is entitled to establish its own internal rules necessary for its proper functioning, including: </vt:lpstr>
      <vt:lpstr>In 1954  CERN had 12 Member States Today CERN has 23 Member States</vt:lpstr>
      <vt:lpstr>Four pillars underpin CERN’s mission</vt:lpstr>
      <vt:lpstr>Yearly Budget (contributions 2022)</vt:lpstr>
      <vt:lpstr>PowerPoint Presentation</vt:lpstr>
      <vt:lpstr>Procurement Expenditure</vt:lpstr>
      <vt:lpstr>Supplies (229MCHF spent in 2021 – CERN budget only)    </vt:lpstr>
      <vt:lpstr>What do we buy?</vt:lpstr>
      <vt:lpstr>What do we buy?</vt:lpstr>
      <vt:lpstr>What do we buy:</vt:lpstr>
      <vt:lpstr>What do we buy?</vt:lpstr>
      <vt:lpstr>What do we buy?</vt:lpstr>
      <vt:lpstr>What do we buy?</vt:lpstr>
      <vt:lpstr>Two biggest projects for future of particle physics</vt:lpstr>
      <vt:lpstr>We also buy for the LHC experiments</vt:lpstr>
      <vt:lpstr>How do we buy? </vt:lpstr>
      <vt:lpstr>PowerPoint Presentation</vt:lpstr>
      <vt:lpstr>The Procurement Service</vt:lpstr>
      <vt:lpstr>Principles of the Procurement Rules (1/4) </vt:lpstr>
      <vt:lpstr>Principles of the Procurement Rules (2/4) </vt:lpstr>
      <vt:lpstr>Principles of the Procurement Rules (3/4) </vt:lpstr>
      <vt:lpstr>Enquiries between 10’000 and 200’000 CHF </vt:lpstr>
      <vt:lpstr>Enquiries exceeding 200’000 CHF (1/2)</vt:lpstr>
      <vt:lpstr>Enquiries exceeding 200’000 CHF (2/2)</vt:lpstr>
      <vt:lpstr>Country of origin</vt:lpstr>
      <vt:lpstr>Alignment rule</vt:lpstr>
      <vt:lpstr>Industrial return coefficient</vt:lpstr>
      <vt:lpstr>Poorly balanced Member States (Supplies) (1st March 2022 – 28 February 2023, based on the previous 4 calendar years): </vt:lpstr>
      <vt:lpstr>Limited tendering</vt:lpstr>
      <vt:lpstr>PowerPoint Presentation</vt:lpstr>
      <vt:lpstr>The economical impact of CERN Procurement on supplier’s performance (Castelnovo et al, 2018)</vt:lpstr>
      <vt:lpstr>Doing business with CERN: the facts Supplier survey (669 suppliers in 33 countries, 2017):  </vt:lpstr>
      <vt:lpstr>Doing business with CERN: the facts</vt:lpstr>
      <vt:lpstr>PowerPoint Presentation</vt:lpstr>
      <vt:lpstr>PowerPoint Presentation</vt:lpstr>
      <vt:lpstr>PowerPoint Presentation</vt:lpstr>
      <vt:lpstr>PowerPoint Presentation</vt:lpstr>
      <vt:lpstr>CERN e-Procurement</vt:lpstr>
      <vt:lpstr>Contacts at CERN (Procurement and Technical)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Doing Business with CERN Country@CERN</dc:title>
  <dc:creator>Microsoft Office User</dc:creator>
  <cp:lastModifiedBy>Daniel Schoerling</cp:lastModifiedBy>
  <cp:revision>376</cp:revision>
  <cp:lastPrinted>2019-04-30T10:39:04Z</cp:lastPrinted>
  <dcterms:created xsi:type="dcterms:W3CDTF">2019-03-14T08:20:25Z</dcterms:created>
  <dcterms:modified xsi:type="dcterms:W3CDTF">2022-09-19T06:28:48Z</dcterms:modified>
</cp:coreProperties>
</file>