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48" r:id="rId4"/>
  </p:sldMasterIdLst>
  <p:notesMasterIdLst>
    <p:notesMasterId r:id="rId27"/>
  </p:notesMasterIdLst>
  <p:sldIdLst>
    <p:sldId id="256" r:id="rId5"/>
    <p:sldId id="426" r:id="rId6"/>
    <p:sldId id="332" r:id="rId7"/>
    <p:sldId id="339" r:id="rId8"/>
    <p:sldId id="411" r:id="rId9"/>
    <p:sldId id="406" r:id="rId10"/>
    <p:sldId id="403" r:id="rId11"/>
    <p:sldId id="404" r:id="rId12"/>
    <p:sldId id="412" r:id="rId13"/>
    <p:sldId id="413" r:id="rId14"/>
    <p:sldId id="415" r:id="rId15"/>
    <p:sldId id="416" r:id="rId16"/>
    <p:sldId id="417" r:id="rId17"/>
    <p:sldId id="418" r:id="rId18"/>
    <p:sldId id="422" r:id="rId19"/>
    <p:sldId id="419" r:id="rId20"/>
    <p:sldId id="424" r:id="rId21"/>
    <p:sldId id="425" r:id="rId22"/>
    <p:sldId id="423" r:id="rId23"/>
    <p:sldId id="342" r:id="rId24"/>
    <p:sldId id="331" r:id="rId25"/>
    <p:sldId id="264" r:id="rId26"/>
  </p:sldIdLst>
  <p:sldSz cx="12192000" cy="6858000"/>
  <p:notesSz cx="6858000" cy="9144000"/>
  <p:embeddedFontLst>
    <p:embeddedFont>
      <p:font typeface="Calibri" panose="020F0502020204030204" pitchFamily="34" charset="0"/>
      <p:regular r:id="rId28"/>
      <p:bold r:id="rId29"/>
      <p:italic r:id="rId30"/>
      <p:boldItalic r:id="rId31"/>
    </p:embeddedFont>
  </p:embeddedFontLst>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0F0F"/>
    <a:srgbClr val="1E59AE"/>
    <a:srgbClr val="7E9244"/>
    <a:srgbClr val="A4B96A"/>
    <a:srgbClr val="6A6A6A"/>
    <a:srgbClr val="3C5B84"/>
    <a:srgbClr val="838383"/>
    <a:srgbClr val="BE6606"/>
    <a:srgbClr val="F89320"/>
    <a:srgbClr val="E659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690" autoAdjust="0"/>
    <p:restoredTop sz="95660" autoAdjust="0"/>
  </p:normalViewPr>
  <p:slideViewPr>
    <p:cSldViewPr>
      <p:cViewPr varScale="1">
        <p:scale>
          <a:sx n="87" d="100"/>
          <a:sy n="87" d="100"/>
        </p:scale>
        <p:origin x="115" y="144"/>
      </p:cViewPr>
      <p:guideLst>
        <p:guide orient="horz" pos="2160"/>
        <p:guide pos="3840"/>
      </p:guideLst>
    </p:cSldViewPr>
  </p:slideViewPr>
  <p:notesTextViewPr>
    <p:cViewPr>
      <p:scale>
        <a:sx n="100" d="100"/>
        <a:sy n="100" d="100"/>
      </p:scale>
      <p:origin x="0" y="0"/>
    </p:cViewPr>
  </p:notesTextViewPr>
  <p:gridSpacing cx="38100" cy="381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2.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1.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tableStyles" Target="tableStyles.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BD897B-D371-4B2E-A463-0CB3E4210ED9}" type="datetimeFigureOut">
              <a:rPr lang="en-GB" smtClean="0"/>
              <a:t>14/09/2022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168C11-2573-4899-8C98-4A28BE90270E}" type="slidenum">
              <a:rPr lang="en-GB" smtClean="0"/>
              <a:t>‹N°›</a:t>
            </a:fld>
            <a:endParaRPr lang="en-GB"/>
          </a:p>
        </p:txBody>
      </p:sp>
    </p:spTree>
    <p:extLst>
      <p:ext uri="{BB962C8B-B14F-4D97-AF65-F5344CB8AC3E}">
        <p14:creationId xmlns:p14="http://schemas.microsoft.com/office/powerpoint/2010/main" val="4171534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1</a:t>
            </a:fld>
            <a:endParaRPr lang="en-GB" dirty="0"/>
          </a:p>
        </p:txBody>
      </p:sp>
    </p:spTree>
    <p:extLst>
      <p:ext uri="{BB962C8B-B14F-4D97-AF65-F5344CB8AC3E}">
        <p14:creationId xmlns:p14="http://schemas.microsoft.com/office/powerpoint/2010/main" val="26709951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2</a:t>
            </a:fld>
            <a:endParaRPr lang="en-GB"/>
          </a:p>
        </p:txBody>
      </p:sp>
    </p:spTree>
    <p:extLst>
      <p:ext uri="{BB962C8B-B14F-4D97-AF65-F5344CB8AC3E}">
        <p14:creationId xmlns:p14="http://schemas.microsoft.com/office/powerpoint/2010/main" val="3349260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3168C11-2573-4899-8C98-4A28BE90270E}" type="slidenum">
              <a:rPr lang="en-GB" smtClean="0"/>
              <a:t>3</a:t>
            </a:fld>
            <a:endParaRPr lang="en-GB"/>
          </a:p>
        </p:txBody>
      </p:sp>
    </p:spTree>
    <p:extLst>
      <p:ext uri="{BB962C8B-B14F-4D97-AF65-F5344CB8AC3E}">
        <p14:creationId xmlns:p14="http://schemas.microsoft.com/office/powerpoint/2010/main" val="5891588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4</a:t>
            </a:fld>
            <a:endParaRPr lang="en-GB"/>
          </a:p>
        </p:txBody>
      </p:sp>
    </p:spTree>
    <p:extLst>
      <p:ext uri="{BB962C8B-B14F-4D97-AF65-F5344CB8AC3E}">
        <p14:creationId xmlns:p14="http://schemas.microsoft.com/office/powerpoint/2010/main" val="22787108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5</a:t>
            </a:fld>
            <a:endParaRPr lang="en-GB"/>
          </a:p>
        </p:txBody>
      </p:sp>
    </p:spTree>
    <p:extLst>
      <p:ext uri="{BB962C8B-B14F-4D97-AF65-F5344CB8AC3E}">
        <p14:creationId xmlns:p14="http://schemas.microsoft.com/office/powerpoint/2010/main" val="1888586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Link to the </a:t>
            </a:r>
            <a:r>
              <a:rPr lang="fr-FR" dirty="0" err="1"/>
              <a:t>radWG</a:t>
            </a:r>
            <a:r>
              <a:rPr lang="fr-FR" dirty="0"/>
              <a:t> </a:t>
            </a:r>
            <a:r>
              <a:rPr lang="fr-FR" dirty="0" err="1"/>
              <a:t>database</a:t>
            </a:r>
            <a:endParaRPr lang="fr-FR" dirty="0"/>
          </a:p>
        </p:txBody>
      </p:sp>
      <p:sp>
        <p:nvSpPr>
          <p:cNvPr id="4" name="Espace réservé du numéro de diapositive 3"/>
          <p:cNvSpPr>
            <a:spLocks noGrp="1"/>
          </p:cNvSpPr>
          <p:nvPr>
            <p:ph type="sldNum" sz="quarter" idx="5"/>
          </p:nvPr>
        </p:nvSpPr>
        <p:spPr/>
        <p:txBody>
          <a:bodyPr/>
          <a:lstStyle/>
          <a:p>
            <a:fld id="{73168C11-2573-4899-8C98-4A28BE90270E}" type="slidenum">
              <a:rPr lang="en-GB" smtClean="0"/>
              <a:t>6</a:t>
            </a:fld>
            <a:endParaRPr lang="en-GB"/>
          </a:p>
        </p:txBody>
      </p:sp>
    </p:spTree>
    <p:extLst>
      <p:ext uri="{BB962C8B-B14F-4D97-AF65-F5344CB8AC3E}">
        <p14:creationId xmlns:p14="http://schemas.microsoft.com/office/powerpoint/2010/main" val="1134539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5"/>
          </p:nvPr>
        </p:nvSpPr>
        <p:spPr/>
        <p:txBody>
          <a:bodyPr/>
          <a:lstStyle/>
          <a:p>
            <a:fld id="{73168C11-2573-4899-8C98-4A28BE90270E}" type="slidenum">
              <a:rPr lang="en-GB" smtClean="0"/>
              <a:t>20</a:t>
            </a:fld>
            <a:endParaRPr lang="en-GB"/>
          </a:p>
        </p:txBody>
      </p:sp>
    </p:spTree>
    <p:extLst>
      <p:ext uri="{BB962C8B-B14F-4D97-AF65-F5344CB8AC3E}">
        <p14:creationId xmlns:p14="http://schemas.microsoft.com/office/powerpoint/2010/main" val="25011781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a:p>
        </p:txBody>
      </p:sp>
      <p:sp>
        <p:nvSpPr>
          <p:cNvPr id="4" name="Slide Number Placeholder 3"/>
          <p:cNvSpPr>
            <a:spLocks noGrp="1"/>
          </p:cNvSpPr>
          <p:nvPr>
            <p:ph type="sldNum" sz="quarter" idx="5"/>
          </p:nvPr>
        </p:nvSpPr>
        <p:spPr/>
        <p:txBody>
          <a:bodyPr/>
          <a:lstStyle/>
          <a:p>
            <a:fld id="{73168C11-2573-4899-8C98-4A28BE90270E}" type="slidenum">
              <a:rPr lang="en-GB" smtClean="0"/>
              <a:t>21</a:t>
            </a:fld>
            <a:endParaRPr lang="en-GB"/>
          </a:p>
        </p:txBody>
      </p:sp>
    </p:spTree>
    <p:extLst>
      <p:ext uri="{BB962C8B-B14F-4D97-AF65-F5344CB8AC3E}">
        <p14:creationId xmlns:p14="http://schemas.microsoft.com/office/powerpoint/2010/main" val="23368154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secHead" preserve="1" userDrawn="1">
  <p:cSld name="Front">
    <p:spTree>
      <p:nvGrpSpPr>
        <p:cNvPr id="1" name=""/>
        <p:cNvGrpSpPr/>
        <p:nvPr/>
      </p:nvGrpSpPr>
      <p:grpSpPr bwMode="auto">
        <a:xfrm>
          <a:off x="0" y="0"/>
          <a:ext cx="0" cy="0"/>
          <a:chOff x="0" y="0"/>
          <a:chExt cx="0" cy="0"/>
        </a:xfrm>
      </p:grpSpPr>
      <p:pic>
        <p:nvPicPr>
          <p:cNvPr id="4" name="Picture 4" descr="A picture containing building, tower, bridge&#10;&#10;Description automatically generated"/>
          <p:cNvPicPr>
            <a:picLocks noChangeAspect="1"/>
          </p:cNvPicPr>
          <p:nvPr userDrawn="1"/>
        </p:nvPicPr>
        <p:blipFill>
          <a:blip r:embed="rId2"/>
          <a:stretch/>
        </p:blipFill>
        <p:spPr bwMode="auto">
          <a:xfrm>
            <a:off x="0" y="0"/>
            <a:ext cx="12192000" cy="6858000"/>
          </a:xfrm>
          <a:prstGeom prst="rect">
            <a:avLst/>
          </a:prstGeom>
        </p:spPr>
      </p:pic>
      <p:sp>
        <p:nvSpPr>
          <p:cNvPr id="5" name="Titre 1"/>
          <p:cNvSpPr>
            <a:spLocks noGrp="1"/>
          </p:cNvSpPr>
          <p:nvPr>
            <p:ph type="title" hasCustomPrompt="1"/>
          </p:nvPr>
        </p:nvSpPr>
        <p:spPr bwMode="auto">
          <a:xfrm>
            <a:off x="575732" y="1741758"/>
            <a:ext cx="7450667" cy="1826363"/>
          </a:xfrm>
        </p:spPr>
        <p:txBody>
          <a:bodyPr tIns="0" bIns="0" anchor="b">
            <a:normAutofit/>
          </a:bodyPr>
          <a:lstStyle>
            <a:lvl1pPr algn="l">
              <a:lnSpc>
                <a:spcPct val="90000"/>
              </a:lnSpc>
              <a:spcBef>
                <a:spcPts val="0"/>
              </a:spcBef>
              <a:buNone/>
              <a:defRPr lang="en-US" sz="4000" b="1" i="0" cap="none" spc="0">
                <a:ln w="12700">
                  <a:noFill/>
                  <a:prstDash val="solid"/>
                </a:ln>
                <a:solidFill>
                  <a:srgbClr val="5AA3D9"/>
                </a:solidFill>
                <a:latin typeface="+mj-lt"/>
                <a:ea typeface="+mj-ea"/>
                <a:cs typeface="Ubuntu"/>
              </a:defRPr>
            </a:lvl1pPr>
          </a:lstStyle>
          <a:p>
            <a:pPr>
              <a:defRPr/>
            </a:pPr>
            <a:r>
              <a:rPr dirty="0"/>
              <a:t>Presentation Title</a:t>
            </a:r>
            <a:endParaRPr lang="en-US" dirty="0"/>
          </a:p>
        </p:txBody>
      </p:sp>
      <p:sp>
        <p:nvSpPr>
          <p:cNvPr id="6" name="Espace réservé du texte 2"/>
          <p:cNvSpPr>
            <a:spLocks noGrp="1"/>
          </p:cNvSpPr>
          <p:nvPr>
            <p:ph type="body" idx="1" hasCustomPrompt="1"/>
          </p:nvPr>
        </p:nvSpPr>
        <p:spPr bwMode="auto">
          <a:xfrm>
            <a:off x="575732" y="3810002"/>
            <a:ext cx="7450667" cy="1066688"/>
          </a:xfrm>
        </p:spPr>
        <p:txBody>
          <a:bodyPr lIns="45720" tIns="0" rIns="45720" bIns="0" anchor="t">
            <a:normAutofit/>
          </a:bodyPr>
          <a:lstStyle>
            <a:lvl1pPr marL="0" indent="0" algn="l">
              <a:lnSpc>
                <a:spcPct val="90000"/>
              </a:lnSpc>
              <a:spcBef>
                <a:spcPts val="0"/>
              </a:spcBef>
              <a:buNone/>
              <a:defRPr sz="2800" b="0" i="0">
                <a:solidFill>
                  <a:srgbClr val="4D4D4D"/>
                </a:solidFill>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defRPr/>
            </a:pPr>
            <a:r>
              <a:rPr dirty="0"/>
              <a:t>Author and Affiliation</a:t>
            </a:r>
          </a:p>
        </p:txBody>
      </p:sp>
      <p:sp>
        <p:nvSpPr>
          <p:cNvPr id="13" name="Rectangle 12">
            <a:extLst>
              <a:ext uri="{FF2B5EF4-FFF2-40B4-BE49-F238E27FC236}">
                <a16:creationId xmlns:a16="http://schemas.microsoft.com/office/drawing/2014/main" id="{60424D0C-B055-C048-95C0-F170006F7400}"/>
              </a:ext>
            </a:extLst>
          </p:cNvPr>
          <p:cNvSpPr/>
          <p:nvPr userDrawn="1"/>
        </p:nvSpPr>
        <p:spPr>
          <a:xfrm>
            <a:off x="2179775" y="5444106"/>
            <a:ext cx="2032000" cy="10575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00"/>
          </a:p>
        </p:txBody>
      </p:sp>
      <p:pic>
        <p:nvPicPr>
          <p:cNvPr id="10" name="Picture 9">
            <a:extLst>
              <a:ext uri="{FF2B5EF4-FFF2-40B4-BE49-F238E27FC236}">
                <a16:creationId xmlns:a16="http://schemas.microsoft.com/office/drawing/2014/main" id="{E74B3277-A085-4981-B15C-6B07F584C5EF}"/>
              </a:ext>
            </a:extLst>
          </p:cNvPr>
          <p:cNvPicPr>
            <a:picLocks noChangeAspect="1"/>
          </p:cNvPicPr>
          <p:nvPr userDrawn="1"/>
        </p:nvPicPr>
        <p:blipFill>
          <a:blip r:embed="rId3"/>
          <a:stretch>
            <a:fillRect/>
          </a:stretch>
        </p:blipFill>
        <p:spPr bwMode="auto">
          <a:xfrm>
            <a:off x="756398" y="5475777"/>
            <a:ext cx="856258" cy="842447"/>
          </a:xfrm>
          <a:prstGeom prst="rect">
            <a:avLst/>
          </a:prstGeom>
        </p:spPr>
      </p:pic>
      <p:pic>
        <p:nvPicPr>
          <p:cNvPr id="11" name="Picture 10">
            <a:extLst>
              <a:ext uri="{FF2B5EF4-FFF2-40B4-BE49-F238E27FC236}">
                <a16:creationId xmlns:a16="http://schemas.microsoft.com/office/drawing/2014/main" id="{0AF27A0A-112C-43C4-B519-3F9F51D790B1}"/>
              </a:ext>
            </a:extLst>
          </p:cNvPr>
          <p:cNvPicPr>
            <a:picLocks noChangeAspect="1"/>
          </p:cNvPicPr>
          <p:nvPr userDrawn="1"/>
        </p:nvPicPr>
        <p:blipFill>
          <a:blip r:embed="rId4"/>
          <a:stretch>
            <a:fillRect/>
          </a:stretch>
        </p:blipFill>
        <p:spPr bwMode="auto">
          <a:xfrm>
            <a:off x="6168008" y="372951"/>
            <a:ext cx="877900" cy="1091279"/>
          </a:xfrm>
          <a:prstGeom prst="rect">
            <a:avLst/>
          </a:prstGeom>
        </p:spPr>
      </p:pic>
      <p:pic>
        <p:nvPicPr>
          <p:cNvPr id="12" name="Picture 1">
            <a:extLst>
              <a:ext uri="{FF2B5EF4-FFF2-40B4-BE49-F238E27FC236}">
                <a16:creationId xmlns:a16="http://schemas.microsoft.com/office/drawing/2014/main" id="{0F4FB4E1-D1E5-4494-A3A2-32713F5370E5}"/>
              </a:ext>
            </a:extLst>
          </p:cNvPr>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b="15398"/>
          <a:stretch/>
        </p:blipFill>
        <p:spPr bwMode="auto">
          <a:xfrm>
            <a:off x="3143672" y="5431745"/>
            <a:ext cx="2431831" cy="942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
            <a:extLst>
              <a:ext uri="{FF2B5EF4-FFF2-40B4-BE49-F238E27FC236}">
                <a16:creationId xmlns:a16="http://schemas.microsoft.com/office/drawing/2014/main" id="{5CCBEF44-5665-49E7-B6D2-328B6C657B92}"/>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7176120" y="352044"/>
            <a:ext cx="2224009" cy="917017"/>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17" name="Picture 2" descr="home">
            <a:extLst>
              <a:ext uri="{FF2B5EF4-FFF2-40B4-BE49-F238E27FC236}">
                <a16:creationId xmlns:a16="http://schemas.microsoft.com/office/drawing/2014/main" id="{B6BD1DC3-0680-4D03-B27E-C4197678C56B}"/>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912633" y="5467934"/>
            <a:ext cx="877901" cy="87790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Default">
    <p:spTree>
      <p:nvGrpSpPr>
        <p:cNvPr id="1" name=""/>
        <p:cNvGrpSpPr/>
        <p:nvPr/>
      </p:nvGrpSpPr>
      <p:grpSpPr bwMode="auto">
        <a:xfrm>
          <a:off x="0" y="0"/>
          <a:ext cx="0" cy="0"/>
          <a:chOff x="0" y="0"/>
          <a:chExt cx="0" cy="0"/>
        </a:xfrm>
      </p:grpSpPr>
      <p:sp>
        <p:nvSpPr>
          <p:cNvPr id="4" name="Date Placeholder 2"/>
          <p:cNvSpPr>
            <a:spLocks noGrp="1"/>
          </p:cNvSpPr>
          <p:nvPr>
            <p:ph type="dt" sz="half" idx="10"/>
          </p:nvPr>
        </p:nvSpPr>
        <p:spPr bwMode="auto"/>
        <p:txBody>
          <a:bodyPr/>
          <a:lstStyle>
            <a:lvl1pPr>
              <a:defRPr>
                <a:solidFill>
                  <a:schemeClr val="bg1">
                    <a:lumMod val="75000"/>
                  </a:schemeClr>
                </a:solidFill>
              </a:defRPr>
            </a:lvl1pPr>
          </a:lstStyle>
          <a:p>
            <a:pPr>
              <a:defRPr/>
            </a:pPr>
            <a:fld id="{F0622CBF-F3F3-4916-A1D3-BD13530337FB}" type="datetime1">
              <a:rPr lang="fr-FR"/>
              <a:t>14/09/2022</a:t>
            </a:fld>
            <a:endParaRPr lang="en-US" dirty="0"/>
          </a:p>
        </p:txBody>
      </p:sp>
      <p:sp>
        <p:nvSpPr>
          <p:cNvPr id="5" name="Footer Placeholder 3"/>
          <p:cNvSpPr>
            <a:spLocks noGrp="1"/>
          </p:cNvSpPr>
          <p:nvPr>
            <p:ph type="ftr" sz="quarter" idx="11"/>
          </p:nvPr>
        </p:nvSpPr>
        <p:spPr bwMode="auto"/>
        <p:txBody>
          <a:bodyPr/>
          <a:lstStyle>
            <a:lvl1pPr>
              <a:defRPr>
                <a:solidFill>
                  <a:schemeClr val="bg1">
                    <a:lumMod val="75000"/>
                  </a:schemeClr>
                </a:solidFill>
              </a:defRPr>
            </a:lvl1pPr>
          </a:lstStyle>
          <a:p>
            <a:pPr>
              <a:defRPr/>
            </a:pPr>
            <a:endParaRPr lang="en-US" dirty="0"/>
          </a:p>
        </p:txBody>
      </p:sp>
      <p:sp>
        <p:nvSpPr>
          <p:cNvPr id="6" name="Slide Number Placeholder 4"/>
          <p:cNvSpPr>
            <a:spLocks noGrp="1"/>
          </p:cNvSpPr>
          <p:nvPr>
            <p:ph type="sldNum" sz="quarter" idx="12"/>
          </p:nvPr>
        </p:nvSpPr>
        <p:spPr bwMode="auto"/>
        <p:txBody>
          <a:bodyPr/>
          <a:lstStyle/>
          <a:p>
            <a:pPr>
              <a:defRPr/>
            </a:pPr>
            <a:fld id="{8D6C380F-326D-3C40-9EE7-7FBAB0953422}" type="slidenum">
              <a:rPr lang="en-US"/>
              <a:t>‹N°›</a:t>
            </a:fld>
            <a:endParaRPr lang="en-US" dirty="0"/>
          </a:p>
        </p:txBody>
      </p:sp>
      <p:sp>
        <p:nvSpPr>
          <p:cNvPr id="7" name="Rectangle 5"/>
          <p:cNvSpPr/>
          <p:nvPr userDrawn="1"/>
        </p:nvSpPr>
        <p:spPr bwMode="auto">
          <a:xfrm>
            <a:off x="0" y="0"/>
            <a:ext cx="12192000" cy="62198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fr-FR" sz="1800" dirty="0"/>
          </a:p>
        </p:txBody>
      </p:sp>
      <p:pic>
        <p:nvPicPr>
          <p:cNvPr id="8" name="Picture 8"/>
          <p:cNvPicPr>
            <a:picLocks noChangeAspect="1"/>
          </p:cNvPicPr>
          <p:nvPr userDrawn="1"/>
        </p:nvPicPr>
        <p:blipFill>
          <a:blip r:embed="rId2"/>
          <a:stretch/>
        </p:blipFill>
        <p:spPr bwMode="auto">
          <a:xfrm>
            <a:off x="0" y="27384"/>
            <a:ext cx="12192000" cy="6858000"/>
          </a:xfrm>
          <a:prstGeom prst="rect">
            <a:avLst/>
          </a:prstGeom>
        </p:spPr>
      </p:pic>
      <p:sp>
        <p:nvSpPr>
          <p:cNvPr id="9" name="Title 1"/>
          <p:cNvSpPr>
            <a:spLocks noGrp="1"/>
          </p:cNvSpPr>
          <p:nvPr>
            <p:ph type="title" hasCustomPrompt="1"/>
          </p:nvPr>
        </p:nvSpPr>
        <p:spPr bwMode="auto">
          <a:xfrm>
            <a:off x="4888579" y="2743338"/>
            <a:ext cx="7303421" cy="715840"/>
          </a:xfrm>
        </p:spPr>
        <p:txBody>
          <a:bodyPr>
            <a:noAutofit/>
          </a:bodyPr>
          <a:lstStyle>
            <a:lvl1pPr>
              <a:defRPr sz="4400">
                <a:solidFill>
                  <a:srgbClr val="5AA3D9"/>
                </a:solidFill>
              </a:defRPr>
            </a:lvl1pPr>
          </a:lstStyle>
          <a:p>
            <a:pPr>
              <a:defRPr/>
            </a:pPr>
            <a:r>
              <a:t>Slide Title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Default Alt">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5" name="Date Placeholder 2"/>
          <p:cNvSpPr>
            <a:spLocks noGrp="1"/>
          </p:cNvSpPr>
          <p:nvPr>
            <p:ph type="dt" sz="half" idx="10"/>
          </p:nvPr>
        </p:nvSpPr>
        <p:spPr bwMode="auto"/>
        <p:txBody>
          <a:bodyPr/>
          <a:lstStyle/>
          <a:p>
            <a:pPr>
              <a:defRPr/>
            </a:pPr>
            <a:fld id="{EB0B0381-81E6-4F08-8F90-ACA2F5D9F598}" type="datetime1">
              <a:rPr lang="fr-FR"/>
              <a:t>14/09/2022</a:t>
            </a:fld>
            <a:endParaRPr lang="en-US" dirty="0"/>
          </a:p>
        </p:txBody>
      </p:sp>
      <p:sp>
        <p:nvSpPr>
          <p:cNvPr id="6" name="Footer Placeholder 3"/>
          <p:cNvSpPr>
            <a:spLocks noGrp="1"/>
          </p:cNvSpPr>
          <p:nvPr>
            <p:ph type="ftr" sz="quarter" idx="11"/>
          </p:nvPr>
        </p:nvSpPr>
        <p:spPr bwMode="auto"/>
        <p:txBody>
          <a:bodyPr/>
          <a:lstStyle/>
          <a:p>
            <a:pPr>
              <a:defRPr/>
            </a:pPr>
            <a:endParaRPr lang="en-US" dirty="0"/>
          </a:p>
        </p:txBody>
      </p:sp>
      <p:sp>
        <p:nvSpPr>
          <p:cNvPr id="7" name="Slide Number Placeholder 4"/>
          <p:cNvSpPr>
            <a:spLocks noGrp="1"/>
          </p:cNvSpPr>
          <p:nvPr>
            <p:ph type="sldNum" sz="quarter" idx="12"/>
          </p:nvPr>
        </p:nvSpPr>
        <p:spPr bwMode="auto"/>
        <p:txBody>
          <a:bodyPr/>
          <a:lstStyle/>
          <a:p>
            <a:pPr>
              <a:defRPr/>
            </a:pPr>
            <a:fld id="{8D6C380F-326D-3C40-9EE7-7FBAB0953422}" type="slidenum">
              <a:rPr lang="en-US"/>
              <a:t>‹N°›</a:t>
            </a:fld>
            <a:endParaRPr lang="en-US" dirty="0"/>
          </a:p>
        </p:txBody>
      </p:sp>
      <p:sp>
        <p:nvSpPr>
          <p:cNvPr id="8" name="Content Placeholder 6"/>
          <p:cNvSpPr>
            <a:spLocks noGrp="1"/>
          </p:cNvSpPr>
          <p:nvPr>
            <p:ph sz="quarter" idx="13" hasCustomPrompt="1"/>
          </p:nvPr>
        </p:nvSpPr>
        <p:spPr bwMode="auto">
          <a:xfrm>
            <a:off x="609601" y="1245522"/>
            <a:ext cx="10968567" cy="4821904"/>
          </a:xfrm>
        </p:spPr>
        <p:txBody>
          <a:bodyPr/>
          <a:lstStyle>
            <a:lvl2pPr>
              <a:defRPr sz="2400"/>
            </a:lvl2pPr>
            <a:lvl3pPr>
              <a:defRPr sz="2000"/>
            </a:lvl3pPr>
            <a:lvl4pPr>
              <a:defRPr sz="1800"/>
            </a:lvl4pPr>
            <a:lvl5pPr>
              <a:defRPr sz="1600"/>
            </a:lvl5pPr>
          </a:lstStyle>
          <a:p>
            <a:pPr lvl="0">
              <a:defRPr/>
            </a:pPr>
            <a:r>
              <a:rPr dirty="0"/>
              <a:t>Slide text first level</a:t>
            </a:r>
          </a:p>
          <a:p>
            <a:pPr lvl="1">
              <a:defRPr/>
            </a:pPr>
            <a:r>
              <a:rPr dirty="0"/>
              <a:t>Slide text second level</a:t>
            </a:r>
          </a:p>
          <a:p>
            <a:pPr lvl="2">
              <a:defRPr/>
            </a:pPr>
            <a:r>
              <a:rPr dirty="0"/>
              <a:t>Slide text third level</a:t>
            </a:r>
          </a:p>
          <a:p>
            <a:pPr lvl="3">
              <a:defRPr/>
            </a:pPr>
            <a:r>
              <a:rPr dirty="0"/>
              <a:t>Slide text fourth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Just Title">
    <p:spTree>
      <p:nvGrpSpPr>
        <p:cNvPr id="1" name=""/>
        <p:cNvGrpSpPr/>
        <p:nvPr/>
      </p:nvGrpSpPr>
      <p:grpSpPr bwMode="auto">
        <a:xfrm>
          <a:off x="0" y="0"/>
          <a:ext cx="0" cy="0"/>
          <a:chOff x="0" y="0"/>
          <a:chExt cx="0" cy="0"/>
        </a:xfrm>
      </p:grpSpPr>
      <p:sp>
        <p:nvSpPr>
          <p:cNvPr id="4" name="Title 1"/>
          <p:cNvSpPr>
            <a:spLocks noGrp="1"/>
          </p:cNvSpPr>
          <p:nvPr>
            <p:ph type="title" hasCustomPrompt="1"/>
          </p:nvPr>
        </p:nvSpPr>
        <p:spPr bwMode="auto"/>
        <p:txBody>
          <a:bodyPr/>
          <a:lstStyle/>
          <a:p>
            <a:pPr>
              <a:defRPr/>
            </a:pPr>
            <a:r>
              <a:t>Slide Title</a:t>
            </a:r>
            <a:endParaRPr lang="en-US"/>
          </a:p>
        </p:txBody>
      </p:sp>
      <p:sp>
        <p:nvSpPr>
          <p:cNvPr id="8" name="Content Placeholder 6"/>
          <p:cNvSpPr>
            <a:spLocks noGrp="1"/>
          </p:cNvSpPr>
          <p:nvPr>
            <p:ph sz="quarter" idx="15" hasCustomPrompt="1"/>
          </p:nvPr>
        </p:nvSpPr>
        <p:spPr bwMode="auto">
          <a:xfrm>
            <a:off x="609601" y="1245522"/>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9" name="Content Placeholder 6"/>
          <p:cNvSpPr>
            <a:spLocks noGrp="1"/>
          </p:cNvSpPr>
          <p:nvPr>
            <p:ph sz="quarter" idx="16" hasCustomPrompt="1"/>
          </p:nvPr>
        </p:nvSpPr>
        <p:spPr bwMode="auto">
          <a:xfrm>
            <a:off x="6280150" y="1238257"/>
            <a:ext cx="5302249" cy="4821904"/>
          </a:xfrm>
        </p:spPr>
        <p:txBody>
          <a:bodyPr/>
          <a:lstStyle>
            <a:lvl2pPr>
              <a:defRPr sz="2400"/>
            </a:lvl2pPr>
            <a:lvl3pPr>
              <a:defRPr sz="2000"/>
            </a:lvl3pPr>
            <a:lvl4pPr>
              <a:defRPr sz="1800"/>
            </a:lvl4pPr>
            <a:lvl5pPr>
              <a:defRPr sz="1600"/>
            </a:lvl5pPr>
          </a:lstStyle>
          <a:p>
            <a:pPr lvl="0">
              <a:defRPr/>
            </a:pPr>
            <a:r>
              <a:t>Slide text first level</a:t>
            </a:r>
          </a:p>
          <a:p>
            <a:pPr lvl="1">
              <a:defRPr/>
            </a:pPr>
            <a:r>
              <a:t>Slide text second level</a:t>
            </a:r>
          </a:p>
          <a:p>
            <a:pPr lvl="2">
              <a:defRPr/>
            </a:pPr>
            <a:r>
              <a:t>Slide text third level</a:t>
            </a:r>
          </a:p>
          <a:p>
            <a:pPr lvl="3">
              <a:defRPr/>
            </a:pPr>
            <a:r>
              <a:t>Slide text fourth level</a:t>
            </a:r>
          </a:p>
        </p:txBody>
      </p:sp>
      <p:sp>
        <p:nvSpPr>
          <p:cNvPr id="2" name="Date Placeholder 1"/>
          <p:cNvSpPr>
            <a:spLocks noGrp="1"/>
          </p:cNvSpPr>
          <p:nvPr>
            <p:ph type="dt" sz="half" idx="17"/>
          </p:nvPr>
        </p:nvSpPr>
        <p:spPr/>
        <p:txBody>
          <a:bodyPr/>
          <a:lstStyle/>
          <a:p>
            <a:pPr>
              <a:defRPr/>
            </a:pPr>
            <a:fld id="{F93381D4-F870-40C7-B064-26B7095B2FA2}" type="datetime1">
              <a:rPr lang="en-GB" noProof="0" smtClean="0"/>
              <a:t>14/09/2022</a:t>
            </a:fld>
            <a:endParaRPr lang="en-GB" noProof="0"/>
          </a:p>
        </p:txBody>
      </p:sp>
      <p:sp>
        <p:nvSpPr>
          <p:cNvPr id="3" name="Footer Placeholder 2"/>
          <p:cNvSpPr>
            <a:spLocks noGrp="1"/>
          </p:cNvSpPr>
          <p:nvPr>
            <p:ph type="ftr" sz="quarter" idx="18"/>
          </p:nvPr>
        </p:nvSpPr>
        <p:spPr/>
        <p:txBody>
          <a:bodyPr/>
          <a:lstStyle/>
          <a:p>
            <a:pPr>
              <a:defRPr/>
            </a:pPr>
            <a:endParaRPr lang="en-GB" noProof="0"/>
          </a:p>
        </p:txBody>
      </p:sp>
      <p:sp>
        <p:nvSpPr>
          <p:cNvPr id="10" name="Slide Number Placeholder 9"/>
          <p:cNvSpPr>
            <a:spLocks noGrp="1"/>
          </p:cNvSpPr>
          <p:nvPr>
            <p:ph type="sldNum" sz="quarter" idx="19"/>
          </p:nvPr>
        </p:nvSpPr>
        <p:spPr/>
        <p:txBody>
          <a:bodyPr/>
          <a:lstStyle/>
          <a:p>
            <a:pPr>
              <a:defRPr/>
            </a:pPr>
            <a:fld id="{8D6C380F-326D-3C40-9EE7-7FBAB0953422}" type="slidenum">
              <a:rPr lang="en-GB" noProof="0" smtClean="0"/>
              <a:t>‹N°›</a:t>
            </a:fld>
            <a:endParaRPr lang="en-GB" noProof="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showMasterPhAnim="0" preserve="1" userDrawn="1">
  <p:cSld name="Very Blank">
    <p:spTree>
      <p:nvGrpSpPr>
        <p:cNvPr id="1" name=""/>
        <p:cNvGrpSpPr/>
        <p:nvPr/>
      </p:nvGrpSpPr>
      <p:grpSpPr bwMode="auto">
        <a:xfrm>
          <a:off x="0" y="0"/>
          <a:ext cx="0" cy="0"/>
          <a:chOff x="0" y="0"/>
          <a:chExt cx="0" cy="0"/>
        </a:xfrm>
      </p:grpSpPr>
      <p:pic>
        <p:nvPicPr>
          <p:cNvPr id="4" name="Picture 1"/>
          <p:cNvPicPr>
            <a:picLocks noChangeAspect="1"/>
          </p:cNvPicPr>
          <p:nvPr userDrawn="1"/>
        </p:nvPicPr>
        <p:blipFill>
          <a:blip r:embed="rId2"/>
          <a:stretch/>
        </p:blipFill>
        <p:spPr bwMode="auto">
          <a:xfrm>
            <a:off x="0" y="-27384"/>
            <a:ext cx="12192000" cy="6858000"/>
          </a:xfrm>
          <a:prstGeom prst="rect">
            <a:avLst/>
          </a:prstGeom>
        </p:spPr>
      </p:pic>
      <p:pic>
        <p:nvPicPr>
          <p:cNvPr id="7" name="Picture 6">
            <a:extLst>
              <a:ext uri="{FF2B5EF4-FFF2-40B4-BE49-F238E27FC236}">
                <a16:creationId xmlns:a16="http://schemas.microsoft.com/office/drawing/2014/main" id="{89B4EA26-0879-4386-A15F-27692A3EFC40}"/>
              </a:ext>
            </a:extLst>
          </p:cNvPr>
          <p:cNvPicPr>
            <a:picLocks noChangeAspect="1"/>
          </p:cNvPicPr>
          <p:nvPr userDrawn="1"/>
        </p:nvPicPr>
        <p:blipFill>
          <a:blip r:embed="rId3"/>
          <a:stretch>
            <a:fillRect/>
          </a:stretch>
        </p:blipFill>
        <p:spPr bwMode="auto">
          <a:xfrm>
            <a:off x="4367808" y="4509120"/>
            <a:ext cx="1267142" cy="1246704"/>
          </a:xfrm>
          <a:prstGeom prst="rect">
            <a:avLst/>
          </a:prstGeom>
        </p:spPr>
      </p:pic>
      <p:pic>
        <p:nvPicPr>
          <p:cNvPr id="8" name="Picture 7">
            <a:extLst>
              <a:ext uri="{FF2B5EF4-FFF2-40B4-BE49-F238E27FC236}">
                <a16:creationId xmlns:a16="http://schemas.microsoft.com/office/drawing/2014/main" id="{CA8363EA-8B35-48F2-933D-E992D174CC3B}"/>
              </a:ext>
            </a:extLst>
          </p:cNvPr>
          <p:cNvPicPr>
            <a:picLocks noChangeAspect="1"/>
          </p:cNvPicPr>
          <p:nvPr userDrawn="1"/>
        </p:nvPicPr>
        <p:blipFill>
          <a:blip r:embed="rId4"/>
          <a:stretch>
            <a:fillRect/>
          </a:stretch>
        </p:blipFill>
        <p:spPr bwMode="auto">
          <a:xfrm>
            <a:off x="6101504" y="2132856"/>
            <a:ext cx="1154195" cy="1434729"/>
          </a:xfrm>
          <a:prstGeom prst="rect">
            <a:avLst/>
          </a:prstGeom>
        </p:spPr>
      </p:pic>
      <p:pic>
        <p:nvPicPr>
          <p:cNvPr id="9" name="Picture 1">
            <a:extLst>
              <a:ext uri="{FF2B5EF4-FFF2-40B4-BE49-F238E27FC236}">
                <a16:creationId xmlns:a16="http://schemas.microsoft.com/office/drawing/2014/main" id="{13668FF8-8BEB-4B6E-BFE6-153AFD7B8AA2}"/>
              </a:ext>
            </a:extLst>
          </p:cNvPr>
          <p:cNvPicPr>
            <a:picLocks noChangeAspect="1" noChangeArrowheads="1"/>
          </p:cNvPicPr>
          <p:nvPr userDrawn="1"/>
        </p:nvPicPr>
        <p:blipFill rotWithShape="1">
          <a:blip r:embed="rId5">
            <a:extLst>
              <a:ext uri="{28A0092B-C50C-407E-A947-70E740481C1C}">
                <a14:useLocalDpi xmlns:a14="http://schemas.microsoft.com/office/drawing/2010/main" val="0"/>
              </a:ext>
            </a:extLst>
          </a:blip>
          <a:srcRect b="15398"/>
          <a:stretch/>
        </p:blipFill>
        <p:spPr bwMode="auto">
          <a:xfrm>
            <a:off x="7824192" y="4487653"/>
            <a:ext cx="3270544" cy="1268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home">
            <a:extLst>
              <a:ext uri="{FF2B5EF4-FFF2-40B4-BE49-F238E27FC236}">
                <a16:creationId xmlns:a16="http://schemas.microsoft.com/office/drawing/2014/main" id="{6501A4CA-018B-4A82-9841-727DF4A36035}"/>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6096000" y="4498486"/>
            <a:ext cx="1231039" cy="123103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B70050EB-737E-4A73-AC31-114AE2D01F68}"/>
              </a:ext>
            </a:extLst>
          </p:cNvPr>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464152" y="2132856"/>
            <a:ext cx="2728065" cy="1124853"/>
          </a:xfrm>
          <a:prstGeom prst="rect">
            <a:avLst/>
          </a:prstGeom>
          <a:noFill/>
          <a:effectLst/>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sp>
        <p:nvSpPr>
          <p:cNvPr id="4" name="Date Placeholder 1"/>
          <p:cNvSpPr>
            <a:spLocks noGrp="1"/>
          </p:cNvSpPr>
          <p:nvPr>
            <p:ph type="dt" sz="half" idx="2"/>
          </p:nvPr>
        </p:nvSpPr>
        <p:spPr bwMode="auto">
          <a:xfrm>
            <a:off x="3060435" y="6356351"/>
            <a:ext cx="1828144" cy="365125"/>
          </a:xfrm>
          <a:prstGeom prst="rect">
            <a:avLst/>
          </a:prstGeom>
        </p:spPr>
        <p:txBody>
          <a:bodyPr vert="horz" lIns="91440" tIns="45720" rIns="91440" bIns="45720" rtlCol="0" anchor="ctr"/>
          <a:lstStyle>
            <a:lvl1pPr algn="l">
              <a:defRPr sz="1200" b="0" i="0">
                <a:solidFill>
                  <a:schemeClr val="bg1">
                    <a:lumMod val="75000"/>
                  </a:schemeClr>
                </a:solidFill>
                <a:latin typeface="+mn-lt"/>
                <a:cs typeface="Ubuntu Light"/>
              </a:defRPr>
            </a:lvl1pPr>
          </a:lstStyle>
          <a:p>
            <a:pPr>
              <a:defRPr/>
            </a:pPr>
            <a:fld id="{F93381D4-F870-40C7-B064-26B7095B2FA2}" type="datetime1">
              <a:rPr lang="en-GB" noProof="0" smtClean="0"/>
              <a:t>14/09/2022</a:t>
            </a:fld>
            <a:endParaRPr lang="en-GB" noProof="0"/>
          </a:p>
        </p:txBody>
      </p:sp>
      <p:sp>
        <p:nvSpPr>
          <p:cNvPr id="5" name="Footer Placeholder 2"/>
          <p:cNvSpPr>
            <a:spLocks noGrp="1"/>
          </p:cNvSpPr>
          <p:nvPr>
            <p:ph type="ftr" sz="quarter" idx="3"/>
          </p:nvPr>
        </p:nvSpPr>
        <p:spPr bwMode="auto">
          <a:xfrm>
            <a:off x="4888579" y="6356351"/>
            <a:ext cx="5720652" cy="365125"/>
          </a:xfrm>
          <a:prstGeom prst="rect">
            <a:avLst/>
          </a:prstGeom>
        </p:spPr>
        <p:txBody>
          <a:bodyPr vert="horz" lIns="91440" tIns="45720" rIns="91440" bIns="45720" rtlCol="0" anchor="ctr"/>
          <a:lstStyle>
            <a:lvl1pPr algn="ctr">
              <a:defRPr sz="1200" b="0" i="0">
                <a:solidFill>
                  <a:schemeClr val="bg1">
                    <a:lumMod val="75000"/>
                  </a:schemeClr>
                </a:solidFill>
                <a:latin typeface="+mn-lt"/>
                <a:cs typeface="Ubuntu Light"/>
              </a:defRPr>
            </a:lvl1pPr>
          </a:lstStyle>
          <a:p>
            <a:pPr>
              <a:defRPr/>
            </a:pPr>
            <a:endParaRPr lang="en-GB" noProof="0"/>
          </a:p>
        </p:txBody>
      </p:sp>
      <p:sp>
        <p:nvSpPr>
          <p:cNvPr id="6" name="Slide Number Placeholder 3"/>
          <p:cNvSpPr>
            <a:spLocks noGrp="1"/>
          </p:cNvSpPr>
          <p:nvPr>
            <p:ph type="sldNum" sz="quarter" idx="4"/>
          </p:nvPr>
        </p:nvSpPr>
        <p:spPr bwMode="auto">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pPr>
              <a:defRPr/>
            </a:pPr>
            <a:fld id="{8D6C380F-326D-3C40-9EE7-7FBAB0953422}" type="slidenum">
              <a:rPr lang="en-GB" noProof="0" smtClean="0"/>
              <a:t>‹N°›</a:t>
            </a:fld>
            <a:endParaRPr lang="en-GB" noProof="0"/>
          </a:p>
        </p:txBody>
      </p:sp>
      <p:sp>
        <p:nvSpPr>
          <p:cNvPr id="7" name="Espace réservé du texte 29"/>
          <p:cNvSpPr>
            <a:spLocks noGrp="1"/>
          </p:cNvSpPr>
          <p:nvPr>
            <p:ph type="body" idx="1"/>
          </p:nvPr>
        </p:nvSpPr>
        <p:spPr bwMode="auto">
          <a:xfrm>
            <a:off x="609600" y="1260001"/>
            <a:ext cx="10969139" cy="4864574"/>
          </a:xfrm>
          <a:prstGeom prst="rect">
            <a:avLst/>
          </a:prstGeom>
        </p:spPr>
        <p:txBody>
          <a:bodyPr vert="horz">
            <a:normAutofit/>
          </a:bodyPr>
          <a:lstStyle/>
          <a:p>
            <a:pPr lvl="0">
              <a:defRPr/>
            </a:pPr>
            <a:r>
              <a:rPr lang="en-GB" noProof="0" dirty="0"/>
              <a:t>Slide text first level</a:t>
            </a:r>
          </a:p>
          <a:p>
            <a:pPr lvl="1">
              <a:defRPr/>
            </a:pPr>
            <a:r>
              <a:rPr lang="en-GB" noProof="0" dirty="0"/>
              <a:t>Slide text second level</a:t>
            </a:r>
          </a:p>
          <a:p>
            <a:pPr lvl="2">
              <a:defRPr/>
            </a:pPr>
            <a:r>
              <a:rPr lang="en-GB" noProof="0" dirty="0"/>
              <a:t>Slide text third level</a:t>
            </a:r>
          </a:p>
          <a:p>
            <a:pPr lvl="3">
              <a:defRPr/>
            </a:pPr>
            <a:r>
              <a:rPr lang="en-GB" noProof="0" dirty="0"/>
              <a:t>Slide text fourth level</a:t>
            </a:r>
          </a:p>
          <a:p>
            <a:pPr lvl="4">
              <a:defRPr/>
            </a:pPr>
            <a:r>
              <a:rPr lang="en-GB" noProof="0" dirty="0"/>
              <a:t>Slide text fifth level</a:t>
            </a:r>
          </a:p>
        </p:txBody>
      </p:sp>
      <p:sp>
        <p:nvSpPr>
          <p:cNvPr id="8" name="Espace réservé du titre 8"/>
          <p:cNvSpPr>
            <a:spLocks noGrp="1"/>
          </p:cNvSpPr>
          <p:nvPr>
            <p:ph type="title"/>
          </p:nvPr>
        </p:nvSpPr>
        <p:spPr bwMode="auto">
          <a:xfrm>
            <a:off x="609600" y="233493"/>
            <a:ext cx="10969139" cy="715840"/>
          </a:xfrm>
          <a:prstGeom prst="rect">
            <a:avLst/>
          </a:prstGeom>
        </p:spPr>
        <p:txBody>
          <a:bodyPr vert="horz" lIns="45720" rIns="45720" anchor="ctr">
            <a:normAutofit/>
          </a:bodyPr>
          <a:lstStyle/>
          <a:p>
            <a:pPr>
              <a:defRPr/>
            </a:pPr>
            <a:r>
              <a:rPr lang="en-GB" noProof="0"/>
              <a:t>Slide Title</a:t>
            </a:r>
          </a:p>
        </p:txBody>
      </p:sp>
      <p:cxnSp>
        <p:nvCxnSpPr>
          <p:cNvPr id="9" name="Straight Connector 7"/>
          <p:cNvCxnSpPr>
            <a:cxnSpLocks/>
          </p:cNvCxnSpPr>
          <p:nvPr/>
        </p:nvCxnSpPr>
        <p:spPr bwMode="auto">
          <a:xfrm>
            <a:off x="609600" y="6285763"/>
            <a:ext cx="10969139" cy="0"/>
          </a:xfrm>
          <a:prstGeom prst="line">
            <a:avLst/>
          </a:prstGeom>
          <a:ln w="6350" cmpd="sng">
            <a:solidFill>
              <a:srgbClr val="0C377B"/>
            </a:solidFill>
          </a:ln>
        </p:spPr>
        <p:style>
          <a:lnRef idx="2">
            <a:schemeClr val="accent1"/>
          </a:lnRef>
          <a:fillRef idx="0">
            <a:schemeClr val="accent1"/>
          </a:fillRef>
          <a:effectRef idx="1">
            <a:schemeClr val="accent1"/>
          </a:effectRef>
          <a:fontRef idx="minor">
            <a:schemeClr val="tx1"/>
          </a:fontRef>
        </p:style>
      </p:cxnSp>
      <p:cxnSp>
        <p:nvCxnSpPr>
          <p:cNvPr id="11" name="Straight Connector 9"/>
          <p:cNvCxnSpPr>
            <a:cxnSpLocks/>
          </p:cNvCxnSpPr>
          <p:nvPr userDrawn="1"/>
        </p:nvCxnSpPr>
        <p:spPr bwMode="auto">
          <a:xfrm>
            <a:off x="613261" y="1056538"/>
            <a:ext cx="10969139" cy="0"/>
          </a:xfrm>
          <a:prstGeom prst="line">
            <a:avLst/>
          </a:prstGeom>
          <a:ln w="6350" cmpd="sng">
            <a:solidFill>
              <a:srgbClr val="0C377B"/>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60424D0C-B055-C048-95C0-F170006F7400}"/>
              </a:ext>
            </a:extLst>
          </p:cNvPr>
          <p:cNvSpPr/>
          <p:nvPr userDrawn="1"/>
        </p:nvSpPr>
        <p:spPr>
          <a:xfrm>
            <a:off x="1304033" y="6371419"/>
            <a:ext cx="914400" cy="475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algn="ctr"/>
            <a:endParaRPr lang="en-GB" sz="1800" noProof="0"/>
          </a:p>
        </p:txBody>
      </p:sp>
      <p:pic>
        <p:nvPicPr>
          <p:cNvPr id="14" name="Picture 13">
            <a:extLst>
              <a:ext uri="{FF2B5EF4-FFF2-40B4-BE49-F238E27FC236}">
                <a16:creationId xmlns:a16="http://schemas.microsoft.com/office/drawing/2014/main" id="{852387B8-74DD-43B1-9D40-64EE2D7248DE}"/>
              </a:ext>
            </a:extLst>
          </p:cNvPr>
          <p:cNvPicPr>
            <a:picLocks noChangeAspect="1"/>
          </p:cNvPicPr>
          <p:nvPr userDrawn="1"/>
        </p:nvPicPr>
        <p:blipFill>
          <a:blip r:embed="rId7"/>
          <a:stretch>
            <a:fillRect/>
          </a:stretch>
        </p:blipFill>
        <p:spPr bwMode="auto">
          <a:xfrm>
            <a:off x="623392" y="6381328"/>
            <a:ext cx="423482" cy="416651"/>
          </a:xfrm>
          <a:prstGeom prst="rect">
            <a:avLst/>
          </a:prstGeom>
        </p:spPr>
      </p:pic>
      <p:pic>
        <p:nvPicPr>
          <p:cNvPr id="15" name="Picture 14">
            <a:extLst>
              <a:ext uri="{FF2B5EF4-FFF2-40B4-BE49-F238E27FC236}">
                <a16:creationId xmlns:a16="http://schemas.microsoft.com/office/drawing/2014/main" id="{FBEF350D-4C95-41DD-93BC-742A42A85A21}"/>
              </a:ext>
            </a:extLst>
          </p:cNvPr>
          <p:cNvPicPr>
            <a:picLocks noChangeAspect="1"/>
          </p:cNvPicPr>
          <p:nvPr userDrawn="1"/>
        </p:nvPicPr>
        <p:blipFill>
          <a:blip r:embed="rId8"/>
          <a:stretch>
            <a:fillRect/>
          </a:stretch>
        </p:blipFill>
        <p:spPr bwMode="auto">
          <a:xfrm>
            <a:off x="1113521" y="6341143"/>
            <a:ext cx="381021" cy="473631"/>
          </a:xfrm>
          <a:prstGeom prst="rect">
            <a:avLst/>
          </a:prstGeom>
        </p:spPr>
      </p:pic>
      <p:pic>
        <p:nvPicPr>
          <p:cNvPr id="13" name="Picture 2">
            <a:extLst>
              <a:ext uri="{FF2B5EF4-FFF2-40B4-BE49-F238E27FC236}">
                <a16:creationId xmlns:a16="http://schemas.microsoft.com/office/drawing/2014/main" id="{C93CAF8B-1391-4D8B-AB8D-7BAD6CD78765}"/>
              </a:ext>
            </a:extLst>
          </p:cNvPr>
          <p:cNvPicPr>
            <a:picLocks noChangeAspect="1" noChangeArrowheads="1"/>
          </p:cNvPicPr>
          <p:nvPr userDrawn="1"/>
        </p:nvPicPr>
        <p:blipFill>
          <a:blip r:embed="rId9">
            <a:extLst>
              <a:ext uri="{28A0092B-C50C-407E-A947-70E740481C1C}">
                <a14:useLocalDpi xmlns:a14="http://schemas.microsoft.com/office/drawing/2010/main" val="0"/>
              </a:ext>
            </a:extLst>
          </a:blip>
          <a:srcRect/>
          <a:stretch>
            <a:fillRect/>
          </a:stretch>
        </p:blipFill>
        <p:spPr bwMode="auto">
          <a:xfrm>
            <a:off x="1561189" y="6352531"/>
            <a:ext cx="1067682" cy="440233"/>
          </a:xfrm>
          <a:prstGeom prst="rect">
            <a:avLst/>
          </a:prstGeom>
          <a:noFill/>
          <a:effectLst/>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p:txStyles>
    <p:titleStyle>
      <a:lvl1pPr algn="l">
        <a:spcBef>
          <a:spcPts val="0"/>
        </a:spcBef>
        <a:buNone/>
        <a:defRPr sz="3600" b="0" i="0">
          <a:solidFill>
            <a:srgbClr val="5AA3D9"/>
          </a:solidFill>
          <a:latin typeface="+mj-lt"/>
          <a:ea typeface="+mj-ea"/>
          <a:cs typeface="Ubuntu Light"/>
        </a:defRPr>
      </a:lvl1pPr>
    </p:titleStyle>
    <p:body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30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p:bodyStyle>
    <p:otherStyle>
      <a:lvl1pPr marL="0" algn="l">
        <a:defRPr>
          <a:solidFill>
            <a:schemeClr val="tx1"/>
          </a:solidFill>
          <a:latin typeface="+mn-lt"/>
          <a:ea typeface="+mn-ea"/>
          <a:cs typeface="+mn-cs"/>
        </a:defRPr>
      </a:lvl1pPr>
      <a:lvl2pPr marL="457200" algn="l">
        <a:defRPr>
          <a:solidFill>
            <a:schemeClr val="tx1"/>
          </a:solidFill>
          <a:latin typeface="+mn-lt"/>
          <a:ea typeface="+mn-ea"/>
          <a:cs typeface="+mn-cs"/>
        </a:defRPr>
      </a:lvl2pPr>
      <a:lvl3pPr marL="914400" algn="l">
        <a:defRPr>
          <a:solidFill>
            <a:schemeClr val="tx1"/>
          </a:solidFill>
          <a:latin typeface="+mn-lt"/>
          <a:ea typeface="+mn-ea"/>
          <a:cs typeface="+mn-cs"/>
        </a:defRPr>
      </a:lvl3pPr>
      <a:lvl4pPr marL="1371600" algn="l">
        <a:defRPr>
          <a:solidFill>
            <a:schemeClr val="tx1"/>
          </a:solidFill>
          <a:latin typeface="+mn-lt"/>
          <a:ea typeface="+mn-ea"/>
          <a:cs typeface="+mn-cs"/>
        </a:defRPr>
      </a:lvl4pPr>
      <a:lvl5pPr marL="1828800" algn="l">
        <a:defRPr>
          <a:solidFill>
            <a:schemeClr val="tx1"/>
          </a:solidFill>
          <a:latin typeface="+mn-lt"/>
          <a:ea typeface="+mn-ea"/>
          <a:cs typeface="+mn-cs"/>
        </a:defRPr>
      </a:lvl5pPr>
      <a:lvl6pPr marL="2286000" algn="l">
        <a:defRPr>
          <a:solidFill>
            <a:schemeClr val="tx1"/>
          </a:solidFill>
          <a:latin typeface="+mn-lt"/>
          <a:ea typeface="+mn-ea"/>
          <a:cs typeface="+mn-cs"/>
        </a:defRPr>
      </a:lvl6pPr>
      <a:lvl7pPr marL="2743200" algn="l">
        <a:defRPr>
          <a:solidFill>
            <a:schemeClr val="tx1"/>
          </a:solidFill>
          <a:latin typeface="+mn-lt"/>
          <a:ea typeface="+mn-ea"/>
          <a:cs typeface="+mn-cs"/>
        </a:defRPr>
      </a:lvl7pPr>
      <a:lvl8pPr marL="3200400" algn="l">
        <a:defRPr>
          <a:solidFill>
            <a:schemeClr val="tx1"/>
          </a:solidFill>
          <a:latin typeface="+mn-lt"/>
          <a:ea typeface="+mn-ea"/>
          <a:cs typeface="+mn-cs"/>
        </a:defRPr>
      </a:lvl8pPr>
      <a:lvl9pPr marL="3657600" algn="l">
        <a:defRPr>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dms.cern.ch/ui/#!master/navigator/document?P:1382953417:101142121:subDocs" TargetMode="External"/><Relationship Id="rId2" Type="http://schemas.openxmlformats.org/officeDocument/2006/relationships/image" Target="../media/image29.png"/><Relationship Id="rId1" Type="http://schemas.openxmlformats.org/officeDocument/2006/relationships/slideLayout" Target="../slideLayouts/slideLayout3.xml"/><Relationship Id="rId4" Type="http://schemas.openxmlformats.org/officeDocument/2006/relationships/hyperlink" Target="mailto:EPR-Radiation-Test-Team@cern.ch"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edms.cern.ch/ui/#!master/navigator/document?P:1382953417:101142127:subDocs"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edms.cern.ch/ui/#!master/navigator/document?P:1382953417:101142127:subDocs" TargetMode="External"/><Relationship Id="rId2" Type="http://schemas.openxmlformats.org/officeDocument/2006/relationships/image" Target="../media/image30.png"/><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edms.cern.ch/ui/#!master/navigator/document?P:1382953417:101142127:subDocs" TargetMode="External"/><Relationship Id="rId1" Type="http://schemas.openxmlformats.org/officeDocument/2006/relationships/slideLayout" Target="../slideLayouts/slideLayout3.xml"/><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edms.cern.ch/ui/#!master/navigator/document?P:1382953417:101142127:subDocs" TargetMode="Externa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 Id="rId5" Type="http://schemas.openxmlformats.org/officeDocument/2006/relationships/hyperlink" Target="https://edms.cern.ch/document/2734998" TargetMode="External"/><Relationship Id="rId4" Type="http://schemas.openxmlformats.org/officeDocument/2006/relationships/hyperlink" Target="https://edms.cern.ch/document/2044467"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hyperlink" Target="https://edms.cern.ch/document/2734998" TargetMode="External"/><Relationship Id="rId2" Type="http://schemas.openxmlformats.org/officeDocument/2006/relationships/image" Target="../media/image35.png"/><Relationship Id="rId1" Type="http://schemas.openxmlformats.org/officeDocument/2006/relationships/slideLayout" Target="../slideLayouts/slideLayout3.xml"/><Relationship Id="rId6" Type="http://schemas.openxmlformats.org/officeDocument/2006/relationships/hyperlink" Target="https://edms.cern.ch/document/2044467" TargetMode="External"/><Relationship Id="rId5" Type="http://schemas.openxmlformats.org/officeDocument/2006/relationships/hyperlink" Target="10.1109/TNS.2021.3082646" TargetMode="External"/><Relationship Id="rId4" Type="http://schemas.openxmlformats.org/officeDocument/2006/relationships/hyperlink" Target="10.1109/TNS.2019.2902441," TargetMode="External"/></Relationships>
</file>

<file path=ppt/slides/_rels/slide17.xml.rels><?xml version="1.0" encoding="UTF-8" standalone="yes"?>
<Relationships xmlns="http://schemas.openxmlformats.org/package/2006/relationships"><Relationship Id="rId2" Type="http://schemas.openxmlformats.org/officeDocument/2006/relationships/hyperlink" Target="https://edms.cern.ch/ui/file/2135847/1/CHARM_test_report_penning_cards_v2.1_docx_cpdf.pdf"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hyperlink" Target="https://www.analog.com/media/en/technical-documentation/data-sheets/1959fs.pdf" TargetMode="Externa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indico.cern.ch/event/299180/contributions/1659616/attachments/563092/775741/TWEPP2014.pdf" TargetMode="External"/><Relationship Id="rId2" Type="http://schemas.openxmlformats.org/officeDocument/2006/relationships/hyperlink" Target="https://arxiv.org/pdf/1912.01742.pdf"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radwg.web.cern.ch/"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37.png"/><Relationship Id="rId4" Type="http://schemas.openxmlformats.org/officeDocument/2006/relationships/hyperlink" Target="https://radwg.web.cern.ch/content/radiation-test-database"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dirty="0"/>
              <a:t>RADWG Activities Overview</a:t>
            </a:r>
          </a:p>
        </p:txBody>
      </p:sp>
      <p:sp>
        <p:nvSpPr>
          <p:cNvPr id="2" name="TextBox 1"/>
          <p:cNvSpPr txBox="1"/>
          <p:nvPr/>
        </p:nvSpPr>
        <p:spPr>
          <a:xfrm>
            <a:off x="575732" y="3861048"/>
            <a:ext cx="7450667" cy="461665"/>
          </a:xfrm>
          <a:prstGeom prst="rect">
            <a:avLst/>
          </a:prstGeom>
          <a:noFill/>
        </p:spPr>
        <p:txBody>
          <a:bodyPr wrap="square" rtlCol="0">
            <a:spAutoFit/>
          </a:bodyPr>
          <a:lstStyle/>
          <a:p>
            <a:r>
              <a:rPr lang="en-US" sz="2400" dirty="0"/>
              <a:t>Rudy Ferraro (BE-CEM-EPR)</a:t>
            </a:r>
            <a:endParaRPr lang="en-GB" sz="2400" dirty="0"/>
          </a:p>
        </p:txBody>
      </p:sp>
      <p:sp>
        <p:nvSpPr>
          <p:cNvPr id="7" name="Text Placeholder 2">
            <a:extLst>
              <a:ext uri="{FF2B5EF4-FFF2-40B4-BE49-F238E27FC236}">
                <a16:creationId xmlns:a16="http://schemas.microsoft.com/office/drawing/2014/main" id="{B1BDC87F-8373-457C-88D8-2003C331A0BC}"/>
              </a:ext>
            </a:extLst>
          </p:cNvPr>
          <p:cNvSpPr>
            <a:spLocks noGrp="1"/>
          </p:cNvSpPr>
          <p:nvPr>
            <p:ph type="body" idx="1"/>
          </p:nvPr>
        </p:nvSpPr>
        <p:spPr bwMode="auto">
          <a:xfrm>
            <a:off x="575732" y="4941168"/>
            <a:ext cx="7450667" cy="432048"/>
          </a:xfrm>
        </p:spPr>
        <p:txBody>
          <a:bodyPr/>
          <a:lstStyle/>
          <a:p>
            <a:pPr>
              <a:defRPr/>
            </a:pPr>
            <a:r>
              <a:rPr lang="en-US" dirty="0"/>
              <a:t>RadWG Workshop – 14 September,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7340-41A1-4A1F-A7C7-E48D12E89570}"/>
              </a:ext>
            </a:extLst>
          </p:cNvPr>
          <p:cNvSpPr>
            <a:spLocks noGrp="1"/>
          </p:cNvSpPr>
          <p:nvPr>
            <p:ph type="title"/>
          </p:nvPr>
        </p:nvSpPr>
        <p:spPr/>
        <p:txBody>
          <a:bodyPr/>
          <a:lstStyle/>
          <a:p>
            <a:r>
              <a:rPr lang="en-US" dirty="0"/>
              <a:t>New Test Request Template:</a:t>
            </a:r>
          </a:p>
        </p:txBody>
      </p:sp>
      <p:sp>
        <p:nvSpPr>
          <p:cNvPr id="3" name="Date Placeholder 2">
            <a:extLst>
              <a:ext uri="{FF2B5EF4-FFF2-40B4-BE49-F238E27FC236}">
                <a16:creationId xmlns:a16="http://schemas.microsoft.com/office/drawing/2014/main" id="{0E7BAEA0-543B-4FEE-8F29-0F39A7F5C6BA}"/>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0E941008-CD62-4E64-A9E3-3F328533E700}"/>
              </a:ext>
            </a:extLst>
          </p:cNvPr>
          <p:cNvSpPr>
            <a:spLocks noGrp="1"/>
          </p:cNvSpPr>
          <p:nvPr>
            <p:ph type="sldNum" sz="quarter" idx="12"/>
          </p:nvPr>
        </p:nvSpPr>
        <p:spPr/>
        <p:txBody>
          <a:bodyPr/>
          <a:lstStyle/>
          <a:p>
            <a:pPr>
              <a:defRPr/>
            </a:pPr>
            <a:fld id="{8D6C380F-326D-3C40-9EE7-7FBAB0953422}" type="slidenum">
              <a:rPr lang="en-US" smtClean="0"/>
              <a:t>10</a:t>
            </a:fld>
            <a:endParaRPr lang="en-US" dirty="0"/>
          </a:p>
        </p:txBody>
      </p:sp>
      <p:sp>
        <p:nvSpPr>
          <p:cNvPr id="11" name="Date Placeholder 4">
            <a:extLst>
              <a:ext uri="{FF2B5EF4-FFF2-40B4-BE49-F238E27FC236}">
                <a16:creationId xmlns:a16="http://schemas.microsoft.com/office/drawing/2014/main" id="{6DBB4917-34C7-4BB4-B172-F557573E0214}"/>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pic>
        <p:nvPicPr>
          <p:cNvPr id="6" name="Image 5">
            <a:extLst>
              <a:ext uri="{FF2B5EF4-FFF2-40B4-BE49-F238E27FC236}">
                <a16:creationId xmlns:a16="http://schemas.microsoft.com/office/drawing/2014/main" id="{D148781F-F214-1324-85EE-313F3CAE0129}"/>
              </a:ext>
            </a:extLst>
          </p:cNvPr>
          <p:cNvPicPr>
            <a:picLocks noChangeAspect="1"/>
          </p:cNvPicPr>
          <p:nvPr/>
        </p:nvPicPr>
        <p:blipFill>
          <a:blip r:embed="rId2"/>
          <a:stretch>
            <a:fillRect/>
          </a:stretch>
        </p:blipFill>
        <p:spPr>
          <a:xfrm>
            <a:off x="8040216" y="1124744"/>
            <a:ext cx="3547364" cy="5058029"/>
          </a:xfrm>
          <a:prstGeom prst="rect">
            <a:avLst/>
          </a:prstGeom>
          <a:ln>
            <a:noFill/>
          </a:ln>
          <a:effectLst>
            <a:outerShdw blurRad="292100" dist="139700" dir="2700000" algn="tl" rotWithShape="0">
              <a:srgbClr val="333333">
                <a:alpha val="65000"/>
              </a:srgbClr>
            </a:outerShdw>
          </a:effectLst>
        </p:spPr>
      </p:pic>
      <p:sp>
        <p:nvSpPr>
          <p:cNvPr id="8" name="Content Placeholder 6">
            <a:extLst>
              <a:ext uri="{FF2B5EF4-FFF2-40B4-BE49-F238E27FC236}">
                <a16:creationId xmlns:a16="http://schemas.microsoft.com/office/drawing/2014/main" id="{D71D2C0F-0E22-8CC6-414F-19665CFDA095}"/>
              </a:ext>
            </a:extLst>
          </p:cNvPr>
          <p:cNvSpPr>
            <a:spLocks noGrp="1"/>
          </p:cNvSpPr>
          <p:nvPr>
            <p:ph sz="quarter" idx="13"/>
          </p:nvPr>
        </p:nvSpPr>
        <p:spPr>
          <a:xfrm>
            <a:off x="609600" y="1324568"/>
            <a:ext cx="7430615" cy="4912743"/>
          </a:xfrm>
        </p:spPr>
        <p:txBody>
          <a:bodyPr>
            <a:normAutofit/>
          </a:bodyPr>
          <a:lstStyle/>
          <a:p>
            <a:pPr>
              <a:buFont typeface="Wingdings" panose="05000000000000000000" pitchFamily="2" charset="2"/>
              <a:buChar char="Ø"/>
            </a:pPr>
            <a:r>
              <a:rPr lang="en-GB" sz="1800" dirty="0"/>
              <a:t>New Test Request document: </a:t>
            </a:r>
            <a:r>
              <a:rPr lang="en-GB" sz="1800" dirty="0">
                <a:hlinkClick r:id="rId3"/>
              </a:rPr>
              <a:t>EDMS 2779784 </a:t>
            </a:r>
            <a:endParaRPr lang="en-GB" sz="1800" dirty="0"/>
          </a:p>
          <a:p>
            <a:pPr>
              <a:buFont typeface="Wingdings" panose="05000000000000000000" pitchFamily="2" charset="2"/>
              <a:buChar char="Ø"/>
            </a:pPr>
            <a:r>
              <a:rPr lang="en-GB" sz="1800" dirty="0"/>
              <a:t> Contains:</a:t>
            </a:r>
          </a:p>
          <a:p>
            <a:pPr lvl="1">
              <a:buFont typeface="Wingdings" panose="05000000000000000000" pitchFamily="2" charset="2"/>
              <a:buChar char="Ø"/>
            </a:pPr>
            <a:r>
              <a:rPr lang="en-GB" sz="1600" b="1" dirty="0"/>
              <a:t>Information about equipment:</a:t>
            </a:r>
          </a:p>
          <a:p>
            <a:pPr lvl="2">
              <a:buFont typeface="Wingdings" panose="05000000000000000000" pitchFamily="2" charset="2"/>
              <a:buChar char="Ø"/>
            </a:pPr>
            <a:r>
              <a:rPr lang="en-GB" sz="1600" dirty="0"/>
              <a:t>Locations, Deployment plan, lifetime, number of units in operation</a:t>
            </a:r>
          </a:p>
          <a:p>
            <a:pPr lvl="1">
              <a:buFont typeface="Wingdings" panose="05000000000000000000" pitchFamily="2" charset="2"/>
              <a:buChar char="Ø"/>
            </a:pPr>
            <a:r>
              <a:rPr lang="en-GB" sz="1600" b="1" dirty="0"/>
              <a:t>Information about radiation levels in operation: </a:t>
            </a:r>
            <a:r>
              <a:rPr lang="en-GB" sz="1600" dirty="0"/>
              <a:t>TID, DDEF, HeH, ThN</a:t>
            </a:r>
          </a:p>
          <a:p>
            <a:pPr lvl="1">
              <a:buFont typeface="Wingdings" panose="05000000000000000000" pitchFamily="2" charset="2"/>
              <a:buChar char="Ø"/>
            </a:pPr>
            <a:r>
              <a:rPr lang="en-GB" sz="1600" b="1" dirty="0"/>
              <a:t>Information about DUTs:</a:t>
            </a:r>
          </a:p>
          <a:p>
            <a:pPr lvl="2">
              <a:buFont typeface="Wingdings" panose="05000000000000000000" pitchFamily="2" charset="2"/>
              <a:buChar char="Ø"/>
            </a:pPr>
            <a:r>
              <a:rPr lang="en-GB" sz="1600" dirty="0"/>
              <a:t>Use in the system (schematic)</a:t>
            </a:r>
          </a:p>
          <a:p>
            <a:pPr lvl="2">
              <a:buFont typeface="Wingdings" panose="05000000000000000000" pitchFamily="2" charset="2"/>
              <a:buChar char="Ø"/>
            </a:pPr>
            <a:r>
              <a:rPr lang="en-GB" sz="1600" dirty="0"/>
              <a:t>Parameters of interest</a:t>
            </a:r>
          </a:p>
          <a:p>
            <a:pPr lvl="2">
              <a:buFont typeface="Wingdings" panose="05000000000000000000" pitchFamily="2" charset="2"/>
              <a:buChar char="Ø"/>
            </a:pPr>
            <a:r>
              <a:rPr lang="en-GB" sz="1600" dirty="0"/>
              <a:t>Radiation Design requirements</a:t>
            </a:r>
          </a:p>
          <a:p>
            <a:pPr lvl="2">
              <a:buFont typeface="Wingdings" panose="05000000000000000000" pitchFamily="2" charset="2"/>
              <a:buChar char="Ø"/>
            </a:pPr>
            <a:r>
              <a:rPr lang="en-GB" sz="1600" dirty="0"/>
              <a:t>Maximum tolerated failure rate (SEEs)</a:t>
            </a:r>
          </a:p>
          <a:p>
            <a:pPr>
              <a:buFont typeface="Wingdings" panose="05000000000000000000" pitchFamily="2" charset="2"/>
              <a:buChar char="Ø"/>
            </a:pPr>
            <a:r>
              <a:rPr lang="en-GB" sz="1800" dirty="0"/>
              <a:t>Will help us to track better the request and also to prepare better the tests</a:t>
            </a:r>
          </a:p>
          <a:p>
            <a:pPr>
              <a:buFont typeface="Wingdings" panose="05000000000000000000" pitchFamily="2" charset="2"/>
              <a:buChar char="Ø"/>
            </a:pPr>
            <a:r>
              <a:rPr lang="en-GB" sz="1800" dirty="0"/>
              <a:t>To be sent to: </a:t>
            </a:r>
            <a:r>
              <a:rPr lang="en-GB" sz="1800" dirty="0">
                <a:hlinkClick r:id="rId4"/>
              </a:rPr>
              <a:t>EPR-Radiation-Test-Team@cern.ch</a:t>
            </a:r>
            <a:endParaRPr lang="en-GB" sz="1800" dirty="0"/>
          </a:p>
        </p:txBody>
      </p:sp>
    </p:spTree>
    <p:extLst>
      <p:ext uri="{BB962C8B-B14F-4D97-AF65-F5344CB8AC3E}">
        <p14:creationId xmlns:p14="http://schemas.microsoft.com/office/powerpoint/2010/main" val="120631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xEl>
                                              <p:pRg st="2" end="2"/>
                                            </p:txEl>
                                          </p:spTgt>
                                        </p:tgtEl>
                                        <p:attrNameLst>
                                          <p:attrName>style.visibility</p:attrName>
                                        </p:attrNameLst>
                                      </p:cBhvr>
                                      <p:to>
                                        <p:strVal val="visible"/>
                                      </p:to>
                                    </p:set>
                                    <p:animEffect transition="in" filter="fade">
                                      <p:cBhvr>
                                        <p:cTn id="20" dur="500"/>
                                        <p:tgtEl>
                                          <p:spTgt spid="8">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animEffect transition="in" filter="fade">
                                      <p:cBhvr>
                                        <p:cTn id="23" dur="500"/>
                                        <p:tgtEl>
                                          <p:spTgt spid="8">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xEl>
                                              <p:pRg st="4" end="4"/>
                                            </p:txEl>
                                          </p:spTgt>
                                        </p:tgtEl>
                                        <p:attrNameLst>
                                          <p:attrName>style.visibility</p:attrName>
                                        </p:attrNameLst>
                                      </p:cBhvr>
                                      <p:to>
                                        <p:strVal val="visible"/>
                                      </p:to>
                                    </p:set>
                                    <p:animEffect transition="in" filter="fade">
                                      <p:cBhvr>
                                        <p:cTn id="28" dur="500"/>
                                        <p:tgtEl>
                                          <p:spTgt spid="8">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animEffect transition="in" filter="fade">
                                      <p:cBhvr>
                                        <p:cTn id="33" dur="500"/>
                                        <p:tgtEl>
                                          <p:spTgt spid="8">
                                            <p:txEl>
                                              <p:pRg st="5" end="5"/>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8">
                                            <p:txEl>
                                              <p:pRg st="6" end="6"/>
                                            </p:txEl>
                                          </p:spTgt>
                                        </p:tgtEl>
                                        <p:attrNameLst>
                                          <p:attrName>style.visibility</p:attrName>
                                        </p:attrNameLst>
                                      </p:cBhvr>
                                      <p:to>
                                        <p:strVal val="visible"/>
                                      </p:to>
                                    </p:set>
                                    <p:animEffect transition="in" filter="fade">
                                      <p:cBhvr>
                                        <p:cTn id="36" dur="500"/>
                                        <p:tgtEl>
                                          <p:spTgt spid="8">
                                            <p:txEl>
                                              <p:pRg st="6" end="6"/>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8">
                                            <p:txEl>
                                              <p:pRg st="7" end="7"/>
                                            </p:txEl>
                                          </p:spTgt>
                                        </p:tgtEl>
                                        <p:attrNameLst>
                                          <p:attrName>style.visibility</p:attrName>
                                        </p:attrNameLst>
                                      </p:cBhvr>
                                      <p:to>
                                        <p:strVal val="visible"/>
                                      </p:to>
                                    </p:set>
                                    <p:animEffect transition="in" filter="fade">
                                      <p:cBhvr>
                                        <p:cTn id="39" dur="500"/>
                                        <p:tgtEl>
                                          <p:spTgt spid="8">
                                            <p:txEl>
                                              <p:pRg st="7" end="7"/>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8">
                                            <p:txEl>
                                              <p:pRg st="8" end="8"/>
                                            </p:txEl>
                                          </p:spTgt>
                                        </p:tgtEl>
                                        <p:attrNameLst>
                                          <p:attrName>style.visibility</p:attrName>
                                        </p:attrNameLst>
                                      </p:cBhvr>
                                      <p:to>
                                        <p:strVal val="visible"/>
                                      </p:to>
                                    </p:set>
                                    <p:animEffect transition="in" filter="fade">
                                      <p:cBhvr>
                                        <p:cTn id="42" dur="500"/>
                                        <p:tgtEl>
                                          <p:spTgt spid="8">
                                            <p:txEl>
                                              <p:pRg st="8" end="8"/>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8">
                                            <p:txEl>
                                              <p:pRg st="9" end="9"/>
                                            </p:txEl>
                                          </p:spTgt>
                                        </p:tgtEl>
                                        <p:attrNameLst>
                                          <p:attrName>style.visibility</p:attrName>
                                        </p:attrNameLst>
                                      </p:cBhvr>
                                      <p:to>
                                        <p:strVal val="visible"/>
                                      </p:to>
                                    </p:set>
                                    <p:animEffect transition="in" filter="fade">
                                      <p:cBhvr>
                                        <p:cTn id="45" dur="500"/>
                                        <p:tgtEl>
                                          <p:spTgt spid="8">
                                            <p:txEl>
                                              <p:pRg st="9" end="9"/>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8">
                                            <p:txEl>
                                              <p:pRg st="10" end="10"/>
                                            </p:txEl>
                                          </p:spTgt>
                                        </p:tgtEl>
                                        <p:attrNameLst>
                                          <p:attrName>style.visibility</p:attrName>
                                        </p:attrNameLst>
                                      </p:cBhvr>
                                      <p:to>
                                        <p:strVal val="visible"/>
                                      </p:to>
                                    </p:set>
                                    <p:animEffect transition="in" filter="fade">
                                      <p:cBhvr>
                                        <p:cTn id="50" dur="500"/>
                                        <p:tgtEl>
                                          <p:spTgt spid="8">
                                            <p:txEl>
                                              <p:pRg st="10" end="10"/>
                                            </p:txEl>
                                          </p:spTgt>
                                        </p:tgtEl>
                                      </p:cBhvr>
                                    </p:animEffect>
                                  </p:childTnLst>
                                </p:cTn>
                              </p:par>
                              <p:par>
                                <p:cTn id="51" presetID="10" presetClass="entr" presetSubtype="0" fill="hold" nodeType="withEffect">
                                  <p:stCondLst>
                                    <p:cond delay="0"/>
                                  </p:stCondLst>
                                  <p:childTnLst>
                                    <p:set>
                                      <p:cBhvr>
                                        <p:cTn id="52" dur="1" fill="hold">
                                          <p:stCondLst>
                                            <p:cond delay="0"/>
                                          </p:stCondLst>
                                        </p:cTn>
                                        <p:tgtEl>
                                          <p:spTgt spid="8">
                                            <p:txEl>
                                              <p:pRg st="11" end="11"/>
                                            </p:txEl>
                                          </p:spTgt>
                                        </p:tgtEl>
                                        <p:attrNameLst>
                                          <p:attrName>style.visibility</p:attrName>
                                        </p:attrNameLst>
                                      </p:cBhvr>
                                      <p:to>
                                        <p:strVal val="visible"/>
                                      </p:to>
                                    </p:set>
                                    <p:animEffect transition="in" filter="fade">
                                      <p:cBhvr>
                                        <p:cTn id="53" dur="500"/>
                                        <p:tgtEl>
                                          <p:spTgt spid="8">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53D175-F6F2-ED4D-4997-682060EC3080}"/>
              </a:ext>
            </a:extLst>
          </p:cNvPr>
          <p:cNvSpPr>
            <a:spLocks noGrp="1"/>
          </p:cNvSpPr>
          <p:nvPr>
            <p:ph type="title"/>
          </p:nvPr>
        </p:nvSpPr>
        <p:spPr/>
        <p:txBody>
          <a:bodyPr/>
          <a:lstStyle/>
          <a:p>
            <a:r>
              <a:rPr lang="fr-FR" dirty="0"/>
              <a:t>SEE Failure estimation in LHC areas</a:t>
            </a:r>
            <a:endParaRPr lang="en-US" dirty="0"/>
          </a:p>
        </p:txBody>
      </p:sp>
      <p:sp>
        <p:nvSpPr>
          <p:cNvPr id="3" name="Espace réservé de la date 2">
            <a:extLst>
              <a:ext uri="{FF2B5EF4-FFF2-40B4-BE49-F238E27FC236}">
                <a16:creationId xmlns:a16="http://schemas.microsoft.com/office/drawing/2014/main" id="{2488E14C-C29D-1990-0FEE-E77B2C3FEA7D}"/>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740FD65A-CAD3-82A8-4F23-9377725D57E3}"/>
              </a:ext>
            </a:extLst>
          </p:cNvPr>
          <p:cNvSpPr>
            <a:spLocks noGrp="1"/>
          </p:cNvSpPr>
          <p:nvPr>
            <p:ph type="sldNum" sz="quarter" idx="12"/>
          </p:nvPr>
        </p:nvSpPr>
        <p:spPr/>
        <p:txBody>
          <a:bodyPr/>
          <a:lstStyle/>
          <a:p>
            <a:pPr>
              <a:defRPr/>
            </a:pPr>
            <a:fld id="{8D6C380F-326D-3C40-9EE7-7FBAB0953422}" type="slidenum">
              <a:rPr lang="en-US" smtClean="0"/>
              <a:t>11</a:t>
            </a:fld>
            <a:endParaRPr lang="en-US" dirty="0"/>
          </a:p>
        </p:txBody>
      </p:sp>
      <p:sp>
        <p:nvSpPr>
          <p:cNvPr id="18" name="Content Placeholder 6">
            <a:extLst>
              <a:ext uri="{FF2B5EF4-FFF2-40B4-BE49-F238E27FC236}">
                <a16:creationId xmlns:a16="http://schemas.microsoft.com/office/drawing/2014/main" id="{4A8DC4C4-43EB-0489-A385-E1C5633B2180}"/>
              </a:ext>
            </a:extLst>
          </p:cNvPr>
          <p:cNvSpPr>
            <a:spLocks noGrp="1"/>
          </p:cNvSpPr>
          <p:nvPr>
            <p:ph sz="quarter" idx="13"/>
          </p:nvPr>
        </p:nvSpPr>
        <p:spPr>
          <a:xfrm>
            <a:off x="609600" y="1324568"/>
            <a:ext cx="10969139" cy="2032423"/>
          </a:xfrm>
        </p:spPr>
        <p:txBody>
          <a:bodyPr>
            <a:normAutofit/>
          </a:bodyPr>
          <a:lstStyle/>
          <a:p>
            <a:pPr>
              <a:buFont typeface="Wingdings" panose="05000000000000000000" pitchFamily="2" charset="2"/>
              <a:buChar char="Ø"/>
            </a:pPr>
            <a:r>
              <a:rPr lang="en-GB" sz="1800" dirty="0"/>
              <a:t>SEE Failure Estimation in LHC areas Table: </a:t>
            </a:r>
            <a:r>
              <a:rPr lang="en-GB" sz="1800" dirty="0">
                <a:hlinkClick r:id="rId2"/>
              </a:rPr>
              <a:t>EDMS 2779789</a:t>
            </a:r>
          </a:p>
          <a:p>
            <a:pPr>
              <a:buFont typeface="Wingdings" panose="05000000000000000000" pitchFamily="2" charset="2"/>
              <a:buChar char="Ø"/>
            </a:pPr>
            <a:r>
              <a:rPr lang="en-GB" sz="1800" dirty="0"/>
              <a:t>This document allows calculation the failure rate of a system in the different LHC areas based on the radiation response of all its components, the radiation levels in operation and the number of units</a:t>
            </a:r>
          </a:p>
          <a:p>
            <a:pPr>
              <a:buFont typeface="Wingdings" panose="05000000000000000000" pitchFamily="2" charset="2"/>
              <a:buChar char="Ø"/>
            </a:pPr>
            <a:r>
              <a:rPr lang="en-GB" sz="1800" dirty="0"/>
              <a:t>Can be used for SEL and SEE such as </a:t>
            </a:r>
            <a:r>
              <a:rPr lang="en-GB" sz="1800" dirty="0" err="1"/>
              <a:t>uC</a:t>
            </a:r>
            <a:r>
              <a:rPr lang="en-GB" sz="1800" dirty="0"/>
              <a:t> failure.</a:t>
            </a:r>
          </a:p>
          <a:p>
            <a:pPr lvl="1">
              <a:buFont typeface="+mj-lt"/>
              <a:buAutoNum type="arabicPeriod"/>
            </a:pPr>
            <a:r>
              <a:rPr lang="en-GB" sz="1600" dirty="0"/>
              <a:t>The radiation response of each component of the system must be put in the “SEL Device cross-sections tab”:</a:t>
            </a:r>
          </a:p>
        </p:txBody>
      </p:sp>
      <p:sp>
        <p:nvSpPr>
          <p:cNvPr id="5" name="Right Brace 34">
            <a:extLst>
              <a:ext uri="{FF2B5EF4-FFF2-40B4-BE49-F238E27FC236}">
                <a16:creationId xmlns:a16="http://schemas.microsoft.com/office/drawing/2014/main" id="{121EAB18-C85C-C2A7-8493-35408EE2587D}"/>
              </a:ext>
            </a:extLst>
          </p:cNvPr>
          <p:cNvSpPr/>
          <p:nvPr/>
        </p:nvSpPr>
        <p:spPr bwMode="auto">
          <a:xfrm rot="16200000" flipH="1">
            <a:off x="4077234" y="1351637"/>
            <a:ext cx="365127" cy="5256585"/>
          </a:xfrm>
          <a:prstGeom prst="rightBrace">
            <a:avLst>
              <a:gd name="adj1" fmla="val 24972"/>
              <a:gd name="adj2" fmla="val 51729"/>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7" name="ZoneTexte 6">
            <a:extLst>
              <a:ext uri="{FF2B5EF4-FFF2-40B4-BE49-F238E27FC236}">
                <a16:creationId xmlns:a16="http://schemas.microsoft.com/office/drawing/2014/main" id="{229E9E7C-07F5-1114-1D10-E0D6979EC508}"/>
              </a:ext>
            </a:extLst>
          </p:cNvPr>
          <p:cNvSpPr txBox="1"/>
          <p:nvPr/>
        </p:nvSpPr>
        <p:spPr>
          <a:xfrm>
            <a:off x="3215681" y="4115923"/>
            <a:ext cx="2625549" cy="369332"/>
          </a:xfrm>
          <a:prstGeom prst="rect">
            <a:avLst/>
          </a:prstGeom>
          <a:noFill/>
        </p:spPr>
        <p:txBody>
          <a:bodyPr wrap="square">
            <a:spAutoFit/>
          </a:bodyPr>
          <a:lstStyle/>
          <a:p>
            <a:r>
              <a:rPr lang="en-GB" sz="1800" dirty="0"/>
              <a:t>Inputs from test reports</a:t>
            </a:r>
            <a:endParaRPr lang="en-US" dirty="0"/>
          </a:p>
        </p:txBody>
      </p:sp>
      <p:sp>
        <p:nvSpPr>
          <p:cNvPr id="8" name="Right Brace 34">
            <a:extLst>
              <a:ext uri="{FF2B5EF4-FFF2-40B4-BE49-F238E27FC236}">
                <a16:creationId xmlns:a16="http://schemas.microsoft.com/office/drawing/2014/main" id="{F3479891-8F61-A9BA-10AF-05583081E883}"/>
              </a:ext>
            </a:extLst>
          </p:cNvPr>
          <p:cNvSpPr/>
          <p:nvPr/>
        </p:nvSpPr>
        <p:spPr bwMode="auto">
          <a:xfrm rot="16200000" flipH="1">
            <a:off x="9143196" y="1758283"/>
            <a:ext cx="365127" cy="4443294"/>
          </a:xfrm>
          <a:prstGeom prst="rightBrace">
            <a:avLst>
              <a:gd name="adj1" fmla="val 24972"/>
              <a:gd name="adj2" fmla="val 51729"/>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ZoneTexte 9">
            <a:extLst>
              <a:ext uri="{FF2B5EF4-FFF2-40B4-BE49-F238E27FC236}">
                <a16:creationId xmlns:a16="http://schemas.microsoft.com/office/drawing/2014/main" id="{E7151E92-FF2E-B50C-41F8-A418E1AF6627}"/>
              </a:ext>
            </a:extLst>
          </p:cNvPr>
          <p:cNvSpPr txBox="1"/>
          <p:nvPr/>
        </p:nvSpPr>
        <p:spPr>
          <a:xfrm>
            <a:off x="7104112" y="4150067"/>
            <a:ext cx="4608512" cy="1754326"/>
          </a:xfrm>
          <a:prstGeom prst="rect">
            <a:avLst/>
          </a:prstGeom>
          <a:noFill/>
        </p:spPr>
        <p:txBody>
          <a:bodyPr wrap="square">
            <a:spAutoFit/>
          </a:bodyPr>
          <a:lstStyle/>
          <a:p>
            <a:r>
              <a:rPr lang="en-GB" sz="1800" dirty="0"/>
              <a:t>Calculates the lower and upper cross-section limit of the component</a:t>
            </a:r>
          </a:p>
          <a:p>
            <a:endParaRPr lang="en-GB" dirty="0"/>
          </a:p>
          <a:p>
            <a:r>
              <a:rPr lang="en-GB" dirty="0"/>
              <a:t>Calculates the total cross-section on system (considering the number of components in the system</a:t>
            </a:r>
            <a:endParaRPr lang="en-US" dirty="0"/>
          </a:p>
        </p:txBody>
      </p:sp>
      <p:pic>
        <p:nvPicPr>
          <p:cNvPr id="11" name="Image 10">
            <a:extLst>
              <a:ext uri="{FF2B5EF4-FFF2-40B4-BE49-F238E27FC236}">
                <a16:creationId xmlns:a16="http://schemas.microsoft.com/office/drawing/2014/main" id="{6F902F02-38D1-AAEC-EC8C-26BE19236157}"/>
              </a:ext>
            </a:extLst>
          </p:cNvPr>
          <p:cNvPicPr>
            <a:picLocks noChangeAspect="1"/>
          </p:cNvPicPr>
          <p:nvPr/>
        </p:nvPicPr>
        <p:blipFill>
          <a:blip r:embed="rId3"/>
          <a:stretch>
            <a:fillRect/>
          </a:stretch>
        </p:blipFill>
        <p:spPr>
          <a:xfrm>
            <a:off x="1154181" y="3062744"/>
            <a:ext cx="10393225" cy="647790"/>
          </a:xfrm>
          <a:prstGeom prst="rect">
            <a:avLst/>
          </a:prstGeom>
        </p:spPr>
      </p:pic>
    </p:spTree>
    <p:extLst>
      <p:ext uri="{BB962C8B-B14F-4D97-AF65-F5344CB8AC3E}">
        <p14:creationId xmlns:p14="http://schemas.microsoft.com/office/powerpoint/2010/main" val="386262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animEffect transition="in" filter="fade">
                                      <p:cBhvr>
                                        <p:cTn id="11" dur="500"/>
                                        <p:tgtEl>
                                          <p:spTgt spid="18">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8">
                                            <p:txEl>
                                              <p:pRg st="2" end="2"/>
                                            </p:txEl>
                                          </p:spTgt>
                                        </p:tgtEl>
                                        <p:attrNameLst>
                                          <p:attrName>style.visibility</p:attrName>
                                        </p:attrNameLst>
                                      </p:cBhvr>
                                      <p:to>
                                        <p:strVal val="visible"/>
                                      </p:to>
                                    </p:set>
                                    <p:animEffect transition="in" filter="fade">
                                      <p:cBhvr>
                                        <p:cTn id="16" dur="500"/>
                                        <p:tgtEl>
                                          <p:spTgt spid="18">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8">
                                            <p:txEl>
                                              <p:pRg st="3" end="3"/>
                                            </p:txEl>
                                          </p:spTgt>
                                        </p:tgtEl>
                                        <p:attrNameLst>
                                          <p:attrName>style.visibility</p:attrName>
                                        </p:attrNameLst>
                                      </p:cBhvr>
                                      <p:to>
                                        <p:strVal val="visible"/>
                                      </p:to>
                                    </p:set>
                                    <p:animEffect transition="in" filter="fade">
                                      <p:cBhvr>
                                        <p:cTn id="21" dur="500"/>
                                        <p:tgtEl>
                                          <p:spTgt spid="18">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xit" presetSubtype="0" fill="hold" grpId="1" nodeType="clickEffect">
                                  <p:stCondLst>
                                    <p:cond delay="0"/>
                                  </p:stCondLst>
                                  <p:childTnLst>
                                    <p:animEffect transition="out" filter="fade">
                                      <p:cBhvr>
                                        <p:cTn id="46" dur="500"/>
                                        <p:tgtEl>
                                          <p:spTgt spid="7"/>
                                        </p:tgtEl>
                                      </p:cBhvr>
                                    </p:animEffect>
                                    <p:set>
                                      <p:cBhvr>
                                        <p:cTn id="47" dur="1" fill="hold">
                                          <p:stCondLst>
                                            <p:cond delay="499"/>
                                          </p:stCondLst>
                                        </p:cTn>
                                        <p:tgtEl>
                                          <p:spTgt spid="7"/>
                                        </p:tgtEl>
                                        <p:attrNameLst>
                                          <p:attrName>style.visibility</p:attrName>
                                        </p:attrNameLst>
                                      </p:cBhvr>
                                      <p:to>
                                        <p:strVal val="hidden"/>
                                      </p:to>
                                    </p:set>
                                  </p:childTnLst>
                                </p:cTn>
                              </p:par>
                              <p:par>
                                <p:cTn id="48" presetID="10" presetClass="exit" presetSubtype="0" fill="hold" grpId="1" nodeType="withEffect">
                                  <p:stCondLst>
                                    <p:cond delay="0"/>
                                  </p:stCondLst>
                                  <p:childTnLst>
                                    <p:animEffect transition="out" filter="fade">
                                      <p:cBhvr>
                                        <p:cTn id="49" dur="500"/>
                                        <p:tgtEl>
                                          <p:spTgt spid="5"/>
                                        </p:tgtEl>
                                      </p:cBhvr>
                                    </p:animEffect>
                                    <p:set>
                                      <p:cBhvr>
                                        <p:cTn id="50" dur="1" fill="hold">
                                          <p:stCondLst>
                                            <p:cond delay="499"/>
                                          </p:stCondLst>
                                        </p:cTn>
                                        <p:tgtEl>
                                          <p:spTgt spid="5"/>
                                        </p:tgtEl>
                                        <p:attrNameLst>
                                          <p:attrName>style.visibility</p:attrName>
                                        </p:attrNameLst>
                                      </p:cBhvr>
                                      <p:to>
                                        <p:strVal val="hidden"/>
                                      </p:to>
                                    </p:set>
                                  </p:childTnLst>
                                </p:cTn>
                              </p:par>
                              <p:par>
                                <p:cTn id="51" presetID="10" presetClass="exit" presetSubtype="0" fill="hold" grpId="1" nodeType="withEffect">
                                  <p:stCondLst>
                                    <p:cond delay="0"/>
                                  </p:stCondLst>
                                  <p:childTnLst>
                                    <p:animEffect transition="out" filter="fade">
                                      <p:cBhvr>
                                        <p:cTn id="52" dur="500"/>
                                        <p:tgtEl>
                                          <p:spTgt spid="8"/>
                                        </p:tgtEl>
                                      </p:cBhvr>
                                    </p:animEffect>
                                    <p:set>
                                      <p:cBhvr>
                                        <p:cTn id="53" dur="1" fill="hold">
                                          <p:stCondLst>
                                            <p:cond delay="499"/>
                                          </p:stCondLst>
                                        </p:cTn>
                                        <p:tgtEl>
                                          <p:spTgt spid="8"/>
                                        </p:tgtEl>
                                        <p:attrNameLst>
                                          <p:attrName>style.visibility</p:attrName>
                                        </p:attrNameLst>
                                      </p:cBhvr>
                                      <p:to>
                                        <p:strVal val="hidden"/>
                                      </p:to>
                                    </p:set>
                                  </p:childTnLst>
                                </p:cTn>
                              </p:par>
                              <p:par>
                                <p:cTn id="54" presetID="10" presetClass="exit" presetSubtype="0" fill="hold" grpId="1" nodeType="withEffect">
                                  <p:stCondLst>
                                    <p:cond delay="0"/>
                                  </p:stCondLst>
                                  <p:childTnLst>
                                    <p:animEffect transition="out" filter="fade">
                                      <p:cBhvr>
                                        <p:cTn id="55" dur="500"/>
                                        <p:tgtEl>
                                          <p:spTgt spid="10"/>
                                        </p:tgtEl>
                                      </p:cBhvr>
                                    </p:animEffect>
                                    <p:set>
                                      <p:cBhvr>
                                        <p:cTn id="56"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7" grpId="0"/>
      <p:bldP spid="7" grpId="1"/>
      <p:bldP spid="8" grpId="0" animBg="1"/>
      <p:bldP spid="8" grpId="1" animBg="1"/>
      <p:bldP spid="10" grpId="0"/>
      <p:bldP spid="10"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53D175-F6F2-ED4D-4997-682060EC3080}"/>
              </a:ext>
            </a:extLst>
          </p:cNvPr>
          <p:cNvSpPr>
            <a:spLocks noGrp="1"/>
          </p:cNvSpPr>
          <p:nvPr>
            <p:ph type="title"/>
          </p:nvPr>
        </p:nvSpPr>
        <p:spPr/>
        <p:txBody>
          <a:bodyPr/>
          <a:lstStyle/>
          <a:p>
            <a:r>
              <a:rPr lang="fr-FR" dirty="0"/>
              <a:t>SEE Failure estimation in LHC areas</a:t>
            </a:r>
            <a:endParaRPr lang="en-US" dirty="0"/>
          </a:p>
        </p:txBody>
      </p:sp>
      <p:sp>
        <p:nvSpPr>
          <p:cNvPr id="3" name="Espace réservé de la date 2">
            <a:extLst>
              <a:ext uri="{FF2B5EF4-FFF2-40B4-BE49-F238E27FC236}">
                <a16:creationId xmlns:a16="http://schemas.microsoft.com/office/drawing/2014/main" id="{2488E14C-C29D-1990-0FEE-E77B2C3FEA7D}"/>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740FD65A-CAD3-82A8-4F23-9377725D57E3}"/>
              </a:ext>
            </a:extLst>
          </p:cNvPr>
          <p:cNvSpPr>
            <a:spLocks noGrp="1"/>
          </p:cNvSpPr>
          <p:nvPr>
            <p:ph type="sldNum" sz="quarter" idx="12"/>
          </p:nvPr>
        </p:nvSpPr>
        <p:spPr/>
        <p:txBody>
          <a:bodyPr/>
          <a:lstStyle/>
          <a:p>
            <a:pPr>
              <a:defRPr/>
            </a:pPr>
            <a:fld id="{8D6C380F-326D-3C40-9EE7-7FBAB0953422}" type="slidenum">
              <a:rPr lang="en-US" smtClean="0"/>
              <a:t>12</a:t>
            </a:fld>
            <a:endParaRPr lang="en-US" dirty="0"/>
          </a:p>
        </p:txBody>
      </p:sp>
      <p:pic>
        <p:nvPicPr>
          <p:cNvPr id="9" name="Image 8">
            <a:extLst>
              <a:ext uri="{FF2B5EF4-FFF2-40B4-BE49-F238E27FC236}">
                <a16:creationId xmlns:a16="http://schemas.microsoft.com/office/drawing/2014/main" id="{BD36CC3F-FBDB-EDE7-13E5-8E2C814A5733}"/>
              </a:ext>
            </a:extLst>
          </p:cNvPr>
          <p:cNvPicPr>
            <a:picLocks noChangeAspect="1"/>
          </p:cNvPicPr>
          <p:nvPr/>
        </p:nvPicPr>
        <p:blipFill>
          <a:blip r:embed="rId2"/>
          <a:stretch>
            <a:fillRect/>
          </a:stretch>
        </p:blipFill>
        <p:spPr>
          <a:xfrm>
            <a:off x="1154181" y="3062744"/>
            <a:ext cx="10393225" cy="647790"/>
          </a:xfrm>
          <a:prstGeom prst="rect">
            <a:avLst/>
          </a:prstGeom>
        </p:spPr>
      </p:pic>
      <p:sp>
        <p:nvSpPr>
          <p:cNvPr id="18" name="Content Placeholder 6">
            <a:extLst>
              <a:ext uri="{FF2B5EF4-FFF2-40B4-BE49-F238E27FC236}">
                <a16:creationId xmlns:a16="http://schemas.microsoft.com/office/drawing/2014/main" id="{4A8DC4C4-43EB-0489-A385-E1C5633B2180}"/>
              </a:ext>
            </a:extLst>
          </p:cNvPr>
          <p:cNvSpPr>
            <a:spLocks noGrp="1"/>
          </p:cNvSpPr>
          <p:nvPr>
            <p:ph sz="quarter" idx="13"/>
          </p:nvPr>
        </p:nvSpPr>
        <p:spPr>
          <a:xfrm>
            <a:off x="609600" y="1324568"/>
            <a:ext cx="10969139" cy="2032423"/>
          </a:xfrm>
        </p:spPr>
        <p:txBody>
          <a:bodyPr>
            <a:normAutofit/>
          </a:bodyPr>
          <a:lstStyle/>
          <a:p>
            <a:pPr>
              <a:buFont typeface="Wingdings" panose="05000000000000000000" pitchFamily="2" charset="2"/>
              <a:buChar char="Ø"/>
            </a:pPr>
            <a:r>
              <a:rPr lang="en-GB" sz="1800" dirty="0"/>
              <a:t>SEE Failure Estimation in LHC areas Table: </a:t>
            </a:r>
            <a:r>
              <a:rPr lang="en-GB" sz="1800" dirty="0">
                <a:hlinkClick r:id="rId3"/>
              </a:rPr>
              <a:t>EDMS 2779789</a:t>
            </a:r>
          </a:p>
          <a:p>
            <a:pPr>
              <a:buFont typeface="Wingdings" panose="05000000000000000000" pitchFamily="2" charset="2"/>
              <a:buChar char="Ø"/>
            </a:pPr>
            <a:r>
              <a:rPr lang="en-GB" sz="1800" dirty="0"/>
              <a:t>This document allows calculation the failure rate of a system in the different LHC areas based on the radiation response of all its components, the radiation levels in operation and the number of units</a:t>
            </a:r>
          </a:p>
          <a:p>
            <a:pPr>
              <a:buFont typeface="Wingdings" panose="05000000000000000000" pitchFamily="2" charset="2"/>
              <a:buChar char="Ø"/>
            </a:pPr>
            <a:r>
              <a:rPr lang="en-GB" sz="1800" dirty="0"/>
              <a:t>Can be used for SEL and SEE such as </a:t>
            </a:r>
            <a:r>
              <a:rPr lang="en-GB" sz="1800" dirty="0" err="1"/>
              <a:t>uC</a:t>
            </a:r>
            <a:r>
              <a:rPr lang="en-GB" sz="1800" dirty="0"/>
              <a:t> failure.</a:t>
            </a:r>
          </a:p>
          <a:p>
            <a:pPr lvl="1">
              <a:buFont typeface="+mj-lt"/>
              <a:buAutoNum type="arabicPeriod"/>
            </a:pPr>
            <a:r>
              <a:rPr lang="en-GB" sz="1600" dirty="0"/>
              <a:t>The radiation response of each component of the system must be put in the “SEL Device cross-sections tab” :</a:t>
            </a:r>
          </a:p>
        </p:txBody>
      </p:sp>
      <p:pic>
        <p:nvPicPr>
          <p:cNvPr id="11" name="Image 10">
            <a:extLst>
              <a:ext uri="{FF2B5EF4-FFF2-40B4-BE49-F238E27FC236}">
                <a16:creationId xmlns:a16="http://schemas.microsoft.com/office/drawing/2014/main" id="{291BA716-EA2A-4671-FAE3-5785DC18836D}"/>
              </a:ext>
            </a:extLst>
          </p:cNvPr>
          <p:cNvPicPr>
            <a:picLocks noChangeAspect="1"/>
          </p:cNvPicPr>
          <p:nvPr/>
        </p:nvPicPr>
        <p:blipFill>
          <a:blip r:embed="rId4"/>
          <a:stretch>
            <a:fillRect/>
          </a:stretch>
        </p:blipFill>
        <p:spPr>
          <a:xfrm>
            <a:off x="1156935" y="4113623"/>
            <a:ext cx="10421804" cy="714475"/>
          </a:xfrm>
          <a:prstGeom prst="rect">
            <a:avLst/>
          </a:prstGeom>
        </p:spPr>
      </p:pic>
      <p:sp>
        <p:nvSpPr>
          <p:cNvPr id="12" name="ZoneTexte 11">
            <a:extLst>
              <a:ext uri="{FF2B5EF4-FFF2-40B4-BE49-F238E27FC236}">
                <a16:creationId xmlns:a16="http://schemas.microsoft.com/office/drawing/2014/main" id="{C2CCB6D5-8946-A9BF-B42F-A8AF3E6F3500}"/>
              </a:ext>
            </a:extLst>
          </p:cNvPr>
          <p:cNvSpPr txBox="1"/>
          <p:nvPr/>
        </p:nvSpPr>
        <p:spPr>
          <a:xfrm>
            <a:off x="1174959" y="3757844"/>
            <a:ext cx="4056945" cy="369332"/>
          </a:xfrm>
          <a:prstGeom prst="rect">
            <a:avLst/>
          </a:prstGeom>
          <a:noFill/>
        </p:spPr>
        <p:txBody>
          <a:bodyPr wrap="square">
            <a:spAutoFit/>
          </a:bodyPr>
          <a:lstStyle/>
          <a:p>
            <a:r>
              <a:rPr lang="en-GB" sz="1800" dirty="0">
                <a:solidFill>
                  <a:srgbClr val="FF0000"/>
                </a:solidFill>
              </a:rPr>
              <a:t>Works as well with 0 observed SELs:</a:t>
            </a:r>
            <a:endParaRPr lang="en-US" dirty="0">
              <a:solidFill>
                <a:srgbClr val="FF0000"/>
              </a:solidFill>
            </a:endParaRPr>
          </a:p>
        </p:txBody>
      </p:sp>
      <p:sp>
        <p:nvSpPr>
          <p:cNvPr id="13" name="Right Brace 34">
            <a:extLst>
              <a:ext uri="{FF2B5EF4-FFF2-40B4-BE49-F238E27FC236}">
                <a16:creationId xmlns:a16="http://schemas.microsoft.com/office/drawing/2014/main" id="{A7FCD520-5DCC-D3A4-AC13-0FFAF025B88E}"/>
              </a:ext>
            </a:extLst>
          </p:cNvPr>
          <p:cNvSpPr/>
          <p:nvPr/>
        </p:nvSpPr>
        <p:spPr bwMode="auto">
          <a:xfrm rot="16200000" flipH="1">
            <a:off x="9794460" y="3339308"/>
            <a:ext cx="286734" cy="3219158"/>
          </a:xfrm>
          <a:prstGeom prst="rightBrace">
            <a:avLst>
              <a:gd name="adj1" fmla="val 24972"/>
              <a:gd name="adj2" fmla="val 51729"/>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4" name="ZoneTexte 13">
            <a:extLst>
              <a:ext uri="{FF2B5EF4-FFF2-40B4-BE49-F238E27FC236}">
                <a16:creationId xmlns:a16="http://schemas.microsoft.com/office/drawing/2014/main" id="{6C337AE5-88E0-0A23-1D2C-B1C4D3D3A3F4}"/>
              </a:ext>
            </a:extLst>
          </p:cNvPr>
          <p:cNvSpPr txBox="1"/>
          <p:nvPr/>
        </p:nvSpPr>
        <p:spPr>
          <a:xfrm>
            <a:off x="7248128" y="4985686"/>
            <a:ext cx="5208054" cy="369332"/>
          </a:xfrm>
          <a:prstGeom prst="rect">
            <a:avLst/>
          </a:prstGeom>
          <a:noFill/>
        </p:spPr>
        <p:txBody>
          <a:bodyPr wrap="square">
            <a:spAutoFit/>
          </a:bodyPr>
          <a:lstStyle/>
          <a:p>
            <a:r>
              <a:rPr lang="en-GB" sz="1800" dirty="0">
                <a:solidFill>
                  <a:srgbClr val="FF0000"/>
                </a:solidFill>
              </a:rPr>
              <a:t>With 0 events, only the upper limit is calculated</a:t>
            </a:r>
            <a:endParaRPr lang="en-US" dirty="0">
              <a:solidFill>
                <a:srgbClr val="FF0000"/>
              </a:solidFill>
            </a:endParaRPr>
          </a:p>
        </p:txBody>
      </p:sp>
      <p:sp>
        <p:nvSpPr>
          <p:cNvPr id="15" name="ZoneTexte 14">
            <a:extLst>
              <a:ext uri="{FF2B5EF4-FFF2-40B4-BE49-F238E27FC236}">
                <a16:creationId xmlns:a16="http://schemas.microsoft.com/office/drawing/2014/main" id="{62DA4106-5049-0D26-DEB8-1726B980512F}"/>
              </a:ext>
            </a:extLst>
          </p:cNvPr>
          <p:cNvSpPr txBox="1"/>
          <p:nvPr/>
        </p:nvSpPr>
        <p:spPr>
          <a:xfrm>
            <a:off x="839417" y="5657700"/>
            <a:ext cx="10739322" cy="646331"/>
          </a:xfrm>
          <a:prstGeom prst="rect">
            <a:avLst/>
          </a:prstGeom>
          <a:noFill/>
        </p:spPr>
        <p:txBody>
          <a:bodyPr wrap="square">
            <a:spAutoFit/>
          </a:bodyPr>
          <a:lstStyle/>
          <a:p>
            <a:r>
              <a:rPr lang="en-GB" sz="1800" dirty="0">
                <a:solidFill>
                  <a:srgbClr val="FF0000"/>
                </a:solidFill>
              </a:rPr>
              <a:t>It is very important to list all the components even with 0 SELs observed to calculate the total system upper limit cross-section</a:t>
            </a:r>
            <a:endParaRPr lang="en-US" dirty="0">
              <a:solidFill>
                <a:srgbClr val="FF0000"/>
              </a:solidFill>
            </a:endParaRPr>
          </a:p>
        </p:txBody>
      </p:sp>
    </p:spTree>
    <p:extLst>
      <p:ext uri="{BB962C8B-B14F-4D97-AF65-F5344CB8AC3E}">
        <p14:creationId xmlns:p14="http://schemas.microsoft.com/office/powerpoint/2010/main" val="4087454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11"/>
                                        </p:tgtEl>
                                      </p:cBhvr>
                                    </p:animEffect>
                                    <p:set>
                                      <p:cBhvr>
                                        <p:cTn id="31" dur="1" fill="hold">
                                          <p:stCondLst>
                                            <p:cond delay="499"/>
                                          </p:stCondLst>
                                        </p:cTn>
                                        <p:tgtEl>
                                          <p:spTgt spid="11"/>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500"/>
                                        <p:tgtEl>
                                          <p:spTgt spid="14"/>
                                        </p:tgtEl>
                                      </p:cBhvr>
                                    </p:animEffect>
                                    <p:set>
                                      <p:cBhvr>
                                        <p:cTn id="34" dur="1" fill="hold">
                                          <p:stCondLst>
                                            <p:cond delay="499"/>
                                          </p:stCondLst>
                                        </p:cTn>
                                        <p:tgtEl>
                                          <p:spTgt spid="14"/>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13"/>
                                        </p:tgtEl>
                                      </p:cBhvr>
                                    </p:animEffect>
                                    <p:set>
                                      <p:cBhvr>
                                        <p:cTn id="37" dur="1" fill="hold">
                                          <p:stCondLst>
                                            <p:cond delay="499"/>
                                          </p:stCondLst>
                                        </p:cTn>
                                        <p:tgtEl>
                                          <p:spTgt spid="13"/>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500"/>
                                        <p:tgtEl>
                                          <p:spTgt spid="15"/>
                                        </p:tgtEl>
                                      </p:cBhvr>
                                    </p:animEffect>
                                    <p:set>
                                      <p:cBhvr>
                                        <p:cTn id="40" dur="1" fill="hold">
                                          <p:stCondLst>
                                            <p:cond delay="499"/>
                                          </p:stCondLst>
                                        </p:cTn>
                                        <p:tgtEl>
                                          <p:spTgt spid="15"/>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9"/>
                                        </p:tgtEl>
                                      </p:cBhvr>
                                    </p:animEffect>
                                    <p:set>
                                      <p:cBhvr>
                                        <p:cTn id="43"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animBg="1"/>
      <p:bldP spid="13" grpId="1" animBg="1"/>
      <p:bldP spid="14" grpId="0"/>
      <p:bldP spid="14" grpId="1"/>
      <p:bldP spid="15" grpId="0"/>
      <p:bldP spid="1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53D175-F6F2-ED4D-4997-682060EC3080}"/>
              </a:ext>
            </a:extLst>
          </p:cNvPr>
          <p:cNvSpPr>
            <a:spLocks noGrp="1"/>
          </p:cNvSpPr>
          <p:nvPr>
            <p:ph type="title"/>
          </p:nvPr>
        </p:nvSpPr>
        <p:spPr/>
        <p:txBody>
          <a:bodyPr/>
          <a:lstStyle/>
          <a:p>
            <a:r>
              <a:rPr lang="fr-FR" dirty="0"/>
              <a:t>SEE Failure estimation in LHC areas</a:t>
            </a:r>
            <a:endParaRPr lang="en-US" dirty="0"/>
          </a:p>
        </p:txBody>
      </p:sp>
      <p:sp>
        <p:nvSpPr>
          <p:cNvPr id="3" name="Espace réservé de la date 2">
            <a:extLst>
              <a:ext uri="{FF2B5EF4-FFF2-40B4-BE49-F238E27FC236}">
                <a16:creationId xmlns:a16="http://schemas.microsoft.com/office/drawing/2014/main" id="{2488E14C-C29D-1990-0FEE-E77B2C3FEA7D}"/>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740FD65A-CAD3-82A8-4F23-9377725D57E3}"/>
              </a:ext>
            </a:extLst>
          </p:cNvPr>
          <p:cNvSpPr>
            <a:spLocks noGrp="1"/>
          </p:cNvSpPr>
          <p:nvPr>
            <p:ph type="sldNum" sz="quarter" idx="12"/>
          </p:nvPr>
        </p:nvSpPr>
        <p:spPr/>
        <p:txBody>
          <a:bodyPr/>
          <a:lstStyle/>
          <a:p>
            <a:pPr>
              <a:defRPr/>
            </a:pPr>
            <a:fld id="{8D6C380F-326D-3C40-9EE7-7FBAB0953422}" type="slidenum">
              <a:rPr lang="en-US" smtClean="0"/>
              <a:t>13</a:t>
            </a:fld>
            <a:endParaRPr lang="en-US" dirty="0"/>
          </a:p>
        </p:txBody>
      </p:sp>
      <p:sp>
        <p:nvSpPr>
          <p:cNvPr id="18" name="Content Placeholder 6">
            <a:extLst>
              <a:ext uri="{FF2B5EF4-FFF2-40B4-BE49-F238E27FC236}">
                <a16:creationId xmlns:a16="http://schemas.microsoft.com/office/drawing/2014/main" id="{4A8DC4C4-43EB-0489-A385-E1C5633B2180}"/>
              </a:ext>
            </a:extLst>
          </p:cNvPr>
          <p:cNvSpPr>
            <a:spLocks noGrp="1"/>
          </p:cNvSpPr>
          <p:nvPr>
            <p:ph sz="quarter" idx="13"/>
          </p:nvPr>
        </p:nvSpPr>
        <p:spPr>
          <a:xfrm>
            <a:off x="609600" y="1324568"/>
            <a:ext cx="10969139" cy="2968528"/>
          </a:xfrm>
        </p:spPr>
        <p:txBody>
          <a:bodyPr>
            <a:normAutofit/>
          </a:bodyPr>
          <a:lstStyle/>
          <a:p>
            <a:pPr>
              <a:buFont typeface="Wingdings" panose="05000000000000000000" pitchFamily="2" charset="2"/>
              <a:buChar char="Ø"/>
            </a:pPr>
            <a:r>
              <a:rPr lang="en-GB" sz="1800" dirty="0"/>
              <a:t>SEE Failure Estimation in LHC areas Table: </a:t>
            </a:r>
            <a:r>
              <a:rPr lang="en-GB" sz="1800" dirty="0">
                <a:hlinkClick r:id="rId2"/>
              </a:rPr>
              <a:t>EDMS 2779789</a:t>
            </a:r>
          </a:p>
          <a:p>
            <a:pPr>
              <a:buFont typeface="Wingdings" panose="05000000000000000000" pitchFamily="2" charset="2"/>
              <a:buChar char="Ø"/>
            </a:pPr>
            <a:r>
              <a:rPr lang="en-GB" sz="1800" dirty="0"/>
              <a:t>This document allows calculation the failure rate of a system in the different LHC areas based on the radiation response of all its components, the radiation levels in operation and the number of units</a:t>
            </a:r>
          </a:p>
          <a:p>
            <a:pPr>
              <a:buFont typeface="Wingdings" panose="05000000000000000000" pitchFamily="2" charset="2"/>
              <a:buChar char="Ø"/>
            </a:pPr>
            <a:r>
              <a:rPr lang="en-GB" sz="1800" dirty="0"/>
              <a:t>Can be used for SEL and SEE such as </a:t>
            </a:r>
            <a:r>
              <a:rPr lang="en-GB" sz="1800" dirty="0" err="1"/>
              <a:t>uC</a:t>
            </a:r>
            <a:r>
              <a:rPr lang="en-GB" sz="1800" dirty="0"/>
              <a:t> failure.</a:t>
            </a:r>
          </a:p>
          <a:p>
            <a:pPr lvl="1">
              <a:buFont typeface="+mj-lt"/>
              <a:buAutoNum type="arabicPeriod"/>
            </a:pPr>
            <a:r>
              <a:rPr lang="en-GB" sz="1600" dirty="0"/>
              <a:t>The radiation response of each component of the system must be put in the “SEL Device cross-sections tab” :</a:t>
            </a:r>
          </a:p>
          <a:p>
            <a:pPr lvl="1">
              <a:buFont typeface="+mj-lt"/>
              <a:buAutoNum type="arabicPeriod"/>
            </a:pPr>
            <a:r>
              <a:rPr lang="en-GB" sz="1600" dirty="0"/>
              <a:t>The number of units for each area and the corresponding radiation levels must be put in “SEL System Failure Estimation” tab:</a:t>
            </a:r>
          </a:p>
        </p:txBody>
      </p:sp>
      <p:pic>
        <p:nvPicPr>
          <p:cNvPr id="5" name="Image 4">
            <a:extLst>
              <a:ext uri="{FF2B5EF4-FFF2-40B4-BE49-F238E27FC236}">
                <a16:creationId xmlns:a16="http://schemas.microsoft.com/office/drawing/2014/main" id="{C95CEB2D-1E7C-B370-E574-E4EBF8740F72}"/>
              </a:ext>
            </a:extLst>
          </p:cNvPr>
          <p:cNvPicPr>
            <a:picLocks noChangeAspect="1"/>
          </p:cNvPicPr>
          <p:nvPr/>
        </p:nvPicPr>
        <p:blipFill rotWithShape="1">
          <a:blip r:embed="rId3"/>
          <a:srcRect t="2631" r="13662"/>
          <a:stretch/>
        </p:blipFill>
        <p:spPr>
          <a:xfrm>
            <a:off x="1127448" y="3717032"/>
            <a:ext cx="4032448" cy="1492066"/>
          </a:xfrm>
          <a:prstGeom prst="rect">
            <a:avLst/>
          </a:prstGeom>
        </p:spPr>
      </p:pic>
      <p:pic>
        <p:nvPicPr>
          <p:cNvPr id="6" name="Image 5">
            <a:extLst>
              <a:ext uri="{FF2B5EF4-FFF2-40B4-BE49-F238E27FC236}">
                <a16:creationId xmlns:a16="http://schemas.microsoft.com/office/drawing/2014/main" id="{982493EB-A88E-252D-265B-BA8D428933BA}"/>
              </a:ext>
            </a:extLst>
          </p:cNvPr>
          <p:cNvPicPr>
            <a:picLocks noChangeAspect="1"/>
          </p:cNvPicPr>
          <p:nvPr/>
        </p:nvPicPr>
        <p:blipFill rotWithShape="1">
          <a:blip r:embed="rId4"/>
          <a:srcRect l="573" b="44444"/>
          <a:stretch/>
        </p:blipFill>
        <p:spPr>
          <a:xfrm>
            <a:off x="7464152" y="3717033"/>
            <a:ext cx="3940835" cy="1080120"/>
          </a:xfrm>
          <a:prstGeom prst="rect">
            <a:avLst/>
          </a:prstGeom>
        </p:spPr>
      </p:pic>
      <p:cxnSp>
        <p:nvCxnSpPr>
          <p:cNvPr id="8" name="Connecteur droit avec flèche 7">
            <a:extLst>
              <a:ext uri="{FF2B5EF4-FFF2-40B4-BE49-F238E27FC236}">
                <a16:creationId xmlns:a16="http://schemas.microsoft.com/office/drawing/2014/main" id="{0D1F1BFE-9A1B-DEF3-9636-21BD7CB767E7}"/>
              </a:ext>
            </a:extLst>
          </p:cNvPr>
          <p:cNvCxnSpPr/>
          <p:nvPr/>
        </p:nvCxnSpPr>
        <p:spPr bwMode="auto">
          <a:xfrm>
            <a:off x="6094169" y="4581128"/>
            <a:ext cx="1009943" cy="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pic>
        <p:nvPicPr>
          <p:cNvPr id="19" name="Image 18">
            <a:extLst>
              <a:ext uri="{FF2B5EF4-FFF2-40B4-BE49-F238E27FC236}">
                <a16:creationId xmlns:a16="http://schemas.microsoft.com/office/drawing/2014/main" id="{606B053D-82F0-C910-B198-15B847138030}"/>
              </a:ext>
            </a:extLst>
          </p:cNvPr>
          <p:cNvPicPr>
            <a:picLocks noChangeAspect="1"/>
          </p:cNvPicPr>
          <p:nvPr/>
        </p:nvPicPr>
        <p:blipFill>
          <a:blip r:embed="rId5"/>
          <a:stretch>
            <a:fillRect/>
          </a:stretch>
        </p:blipFill>
        <p:spPr>
          <a:xfrm>
            <a:off x="7464152" y="5097727"/>
            <a:ext cx="3940835" cy="855245"/>
          </a:xfrm>
          <a:prstGeom prst="rect">
            <a:avLst/>
          </a:prstGeom>
        </p:spPr>
      </p:pic>
    </p:spTree>
    <p:extLst>
      <p:ext uri="{BB962C8B-B14F-4D97-AF65-F5344CB8AC3E}">
        <p14:creationId xmlns:p14="http://schemas.microsoft.com/office/powerpoint/2010/main" val="287845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4" end="4"/>
                                            </p:txEl>
                                          </p:spTgt>
                                        </p:tgtEl>
                                        <p:attrNameLst>
                                          <p:attrName>style.visibility</p:attrName>
                                        </p:attrNameLst>
                                      </p:cBhvr>
                                      <p:to>
                                        <p:strVal val="visible"/>
                                      </p:to>
                                    </p:set>
                                    <p:animEffect transition="in" filter="fade">
                                      <p:cBhvr>
                                        <p:cTn id="7" dur="500"/>
                                        <p:tgtEl>
                                          <p:spTgt spid="18">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par>
                                <p:cTn id="21" presetID="10"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5"/>
                                        </p:tgtEl>
                                      </p:cBhvr>
                                    </p:animEffect>
                                    <p:set>
                                      <p:cBhvr>
                                        <p:cTn id="28" dur="1" fill="hold">
                                          <p:stCondLst>
                                            <p:cond delay="499"/>
                                          </p:stCondLst>
                                        </p:cTn>
                                        <p:tgtEl>
                                          <p:spTgt spid="5"/>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6"/>
                                        </p:tgtEl>
                                      </p:cBhvr>
                                    </p:animEffect>
                                    <p:set>
                                      <p:cBhvr>
                                        <p:cTn id="34" dur="1" fill="hold">
                                          <p:stCondLst>
                                            <p:cond delay="499"/>
                                          </p:stCondLst>
                                        </p:cTn>
                                        <p:tgtEl>
                                          <p:spTgt spid="6"/>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19"/>
                                        </p:tgtEl>
                                      </p:cBhvr>
                                    </p:animEffect>
                                    <p:set>
                                      <p:cBhvr>
                                        <p:cTn id="37"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53D175-F6F2-ED4D-4997-682060EC3080}"/>
              </a:ext>
            </a:extLst>
          </p:cNvPr>
          <p:cNvSpPr>
            <a:spLocks noGrp="1"/>
          </p:cNvSpPr>
          <p:nvPr>
            <p:ph type="title"/>
          </p:nvPr>
        </p:nvSpPr>
        <p:spPr/>
        <p:txBody>
          <a:bodyPr/>
          <a:lstStyle/>
          <a:p>
            <a:r>
              <a:rPr lang="fr-FR" dirty="0"/>
              <a:t>SEE Failure estimation in LHC areas</a:t>
            </a:r>
            <a:endParaRPr lang="en-US" dirty="0"/>
          </a:p>
        </p:txBody>
      </p:sp>
      <p:sp>
        <p:nvSpPr>
          <p:cNvPr id="3" name="Espace réservé de la date 2">
            <a:extLst>
              <a:ext uri="{FF2B5EF4-FFF2-40B4-BE49-F238E27FC236}">
                <a16:creationId xmlns:a16="http://schemas.microsoft.com/office/drawing/2014/main" id="{2488E14C-C29D-1990-0FEE-E77B2C3FEA7D}"/>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740FD65A-CAD3-82A8-4F23-9377725D57E3}"/>
              </a:ext>
            </a:extLst>
          </p:cNvPr>
          <p:cNvSpPr>
            <a:spLocks noGrp="1"/>
          </p:cNvSpPr>
          <p:nvPr>
            <p:ph type="sldNum" sz="quarter" idx="12"/>
          </p:nvPr>
        </p:nvSpPr>
        <p:spPr/>
        <p:txBody>
          <a:bodyPr/>
          <a:lstStyle/>
          <a:p>
            <a:pPr>
              <a:defRPr/>
            </a:pPr>
            <a:fld id="{8D6C380F-326D-3C40-9EE7-7FBAB0953422}" type="slidenum">
              <a:rPr lang="en-US" smtClean="0"/>
              <a:t>14</a:t>
            </a:fld>
            <a:endParaRPr lang="en-US" dirty="0"/>
          </a:p>
        </p:txBody>
      </p:sp>
      <p:sp>
        <p:nvSpPr>
          <p:cNvPr id="18" name="Content Placeholder 6">
            <a:extLst>
              <a:ext uri="{FF2B5EF4-FFF2-40B4-BE49-F238E27FC236}">
                <a16:creationId xmlns:a16="http://schemas.microsoft.com/office/drawing/2014/main" id="{4A8DC4C4-43EB-0489-A385-E1C5633B2180}"/>
              </a:ext>
            </a:extLst>
          </p:cNvPr>
          <p:cNvSpPr>
            <a:spLocks noGrp="1"/>
          </p:cNvSpPr>
          <p:nvPr>
            <p:ph sz="quarter" idx="13"/>
          </p:nvPr>
        </p:nvSpPr>
        <p:spPr>
          <a:xfrm>
            <a:off x="609600" y="1324568"/>
            <a:ext cx="10969139" cy="2968528"/>
          </a:xfrm>
        </p:spPr>
        <p:txBody>
          <a:bodyPr>
            <a:normAutofit/>
          </a:bodyPr>
          <a:lstStyle/>
          <a:p>
            <a:pPr>
              <a:buFont typeface="Wingdings" panose="05000000000000000000" pitchFamily="2" charset="2"/>
              <a:buChar char="Ø"/>
            </a:pPr>
            <a:r>
              <a:rPr lang="en-GB" sz="1800" dirty="0"/>
              <a:t>SEE Failure Estimation in LHC areas Table: </a:t>
            </a:r>
            <a:r>
              <a:rPr lang="en-GB" sz="1800" dirty="0">
                <a:hlinkClick r:id="rId2"/>
              </a:rPr>
              <a:t>EDMS 2779789</a:t>
            </a:r>
          </a:p>
          <a:p>
            <a:pPr>
              <a:buFont typeface="Wingdings" panose="05000000000000000000" pitchFamily="2" charset="2"/>
              <a:buChar char="Ø"/>
            </a:pPr>
            <a:r>
              <a:rPr lang="en-GB" sz="1800" dirty="0"/>
              <a:t>This document allows calculation the failure rate of a system in the different LHC areas based on the radiation response of all its components, the radiation levels in operation and the number of units</a:t>
            </a:r>
          </a:p>
          <a:p>
            <a:pPr>
              <a:buFont typeface="Wingdings" panose="05000000000000000000" pitchFamily="2" charset="2"/>
              <a:buChar char="Ø"/>
            </a:pPr>
            <a:r>
              <a:rPr lang="en-GB" sz="1800" dirty="0"/>
              <a:t>Can be used for SEL and SEE such as </a:t>
            </a:r>
            <a:r>
              <a:rPr lang="en-GB" sz="1800" dirty="0" err="1"/>
              <a:t>uC</a:t>
            </a:r>
            <a:r>
              <a:rPr lang="en-GB" sz="1800" dirty="0"/>
              <a:t> failure.</a:t>
            </a:r>
          </a:p>
          <a:p>
            <a:pPr lvl="1">
              <a:buFont typeface="+mj-lt"/>
              <a:buAutoNum type="arabicPeriod"/>
            </a:pPr>
            <a:r>
              <a:rPr lang="en-GB" sz="1600" dirty="0"/>
              <a:t>The radiation response of each component of the system must be put in the “SEL Device cross-sections tab” :</a:t>
            </a:r>
          </a:p>
          <a:p>
            <a:pPr lvl="1">
              <a:buFont typeface="+mj-lt"/>
              <a:buAutoNum type="arabicPeriod"/>
            </a:pPr>
            <a:r>
              <a:rPr lang="en-GB" sz="1600" dirty="0"/>
              <a:t>The number of units for each area and the corresponding radiation levels must be put in “SEL System Failure Estimation” tab:</a:t>
            </a:r>
          </a:p>
          <a:p>
            <a:pPr lvl="1">
              <a:buFont typeface="+mj-lt"/>
              <a:buAutoNum type="arabicPeriod"/>
            </a:pPr>
            <a:r>
              <a:rPr lang="en-GB" sz="1600" dirty="0"/>
              <a:t>Allows also calculating the failure rate in CHARM and compare it with the LHC areas:</a:t>
            </a:r>
          </a:p>
        </p:txBody>
      </p:sp>
      <p:pic>
        <p:nvPicPr>
          <p:cNvPr id="5" name="Image 4">
            <a:extLst>
              <a:ext uri="{FF2B5EF4-FFF2-40B4-BE49-F238E27FC236}">
                <a16:creationId xmlns:a16="http://schemas.microsoft.com/office/drawing/2014/main" id="{C95CEB2D-1E7C-B370-E574-E4EBF8740F72}"/>
              </a:ext>
            </a:extLst>
          </p:cNvPr>
          <p:cNvPicPr>
            <a:picLocks noChangeAspect="1"/>
          </p:cNvPicPr>
          <p:nvPr/>
        </p:nvPicPr>
        <p:blipFill rotWithShape="1">
          <a:blip r:embed="rId3"/>
          <a:srcRect t="2631" r="-509"/>
          <a:stretch/>
        </p:blipFill>
        <p:spPr>
          <a:xfrm>
            <a:off x="1127448" y="4437112"/>
            <a:ext cx="4694312" cy="1492066"/>
          </a:xfrm>
          <a:prstGeom prst="rect">
            <a:avLst/>
          </a:prstGeom>
        </p:spPr>
      </p:pic>
      <p:pic>
        <p:nvPicPr>
          <p:cNvPr id="6" name="Image 5">
            <a:extLst>
              <a:ext uri="{FF2B5EF4-FFF2-40B4-BE49-F238E27FC236}">
                <a16:creationId xmlns:a16="http://schemas.microsoft.com/office/drawing/2014/main" id="{982493EB-A88E-252D-265B-BA8D428933BA}"/>
              </a:ext>
            </a:extLst>
          </p:cNvPr>
          <p:cNvPicPr>
            <a:picLocks noChangeAspect="1"/>
          </p:cNvPicPr>
          <p:nvPr/>
        </p:nvPicPr>
        <p:blipFill rotWithShape="1">
          <a:blip r:embed="rId4"/>
          <a:srcRect l="573" b="44444"/>
          <a:stretch/>
        </p:blipFill>
        <p:spPr>
          <a:xfrm>
            <a:off x="7464152" y="4437113"/>
            <a:ext cx="3940835" cy="1080120"/>
          </a:xfrm>
          <a:prstGeom prst="rect">
            <a:avLst/>
          </a:prstGeom>
        </p:spPr>
      </p:pic>
      <p:cxnSp>
        <p:nvCxnSpPr>
          <p:cNvPr id="8" name="Connecteur droit avec flèche 7">
            <a:extLst>
              <a:ext uri="{FF2B5EF4-FFF2-40B4-BE49-F238E27FC236}">
                <a16:creationId xmlns:a16="http://schemas.microsoft.com/office/drawing/2014/main" id="{0D1F1BFE-9A1B-DEF3-9636-21BD7CB767E7}"/>
              </a:ext>
            </a:extLst>
          </p:cNvPr>
          <p:cNvCxnSpPr/>
          <p:nvPr/>
        </p:nvCxnSpPr>
        <p:spPr bwMode="auto">
          <a:xfrm>
            <a:off x="6094169" y="5301208"/>
            <a:ext cx="1009943" cy="0"/>
          </a:xfrm>
          <a:prstGeom prst="straightConnector1">
            <a:avLst/>
          </a:prstGeom>
          <a:ln w="76200">
            <a:tailEnd type="triangle"/>
          </a:ln>
        </p:spPr>
        <p:style>
          <a:lnRef idx="2">
            <a:schemeClr val="accent5"/>
          </a:lnRef>
          <a:fillRef idx="0">
            <a:schemeClr val="accent5"/>
          </a:fillRef>
          <a:effectRef idx="1">
            <a:schemeClr val="accent5"/>
          </a:effectRef>
          <a:fontRef idx="minor">
            <a:schemeClr val="tx1"/>
          </a:fontRef>
        </p:style>
      </p:cxnSp>
      <p:pic>
        <p:nvPicPr>
          <p:cNvPr id="7" name="Image 6">
            <a:extLst>
              <a:ext uri="{FF2B5EF4-FFF2-40B4-BE49-F238E27FC236}">
                <a16:creationId xmlns:a16="http://schemas.microsoft.com/office/drawing/2014/main" id="{BA081B6E-6379-4666-CDA8-F31E6B2AC38B}"/>
              </a:ext>
            </a:extLst>
          </p:cNvPr>
          <p:cNvPicPr>
            <a:picLocks noChangeAspect="1"/>
          </p:cNvPicPr>
          <p:nvPr/>
        </p:nvPicPr>
        <p:blipFill rotWithShape="1">
          <a:blip r:embed="rId4"/>
          <a:srcRect l="573" t="86207"/>
          <a:stretch/>
        </p:blipFill>
        <p:spPr>
          <a:xfrm>
            <a:off x="7464152" y="5517233"/>
            <a:ext cx="3940835" cy="268156"/>
          </a:xfrm>
          <a:prstGeom prst="rect">
            <a:avLst/>
          </a:prstGeom>
        </p:spPr>
      </p:pic>
      <p:sp>
        <p:nvSpPr>
          <p:cNvPr id="10" name="ZoneTexte 9">
            <a:extLst>
              <a:ext uri="{FF2B5EF4-FFF2-40B4-BE49-F238E27FC236}">
                <a16:creationId xmlns:a16="http://schemas.microsoft.com/office/drawing/2014/main" id="{FC825EED-84ED-D8D3-B80C-26155AC8DF44}"/>
              </a:ext>
            </a:extLst>
          </p:cNvPr>
          <p:cNvSpPr txBox="1"/>
          <p:nvPr/>
        </p:nvSpPr>
        <p:spPr>
          <a:xfrm>
            <a:off x="1080119" y="4098313"/>
            <a:ext cx="10324867" cy="338554"/>
          </a:xfrm>
          <a:prstGeom prst="rect">
            <a:avLst/>
          </a:prstGeom>
          <a:noFill/>
        </p:spPr>
        <p:txBody>
          <a:bodyPr wrap="square">
            <a:spAutoFit/>
          </a:bodyPr>
          <a:lstStyle/>
          <a:p>
            <a:r>
              <a:rPr lang="en-GB" sz="1600" dirty="0">
                <a:solidFill>
                  <a:srgbClr val="FF0000"/>
                </a:solidFill>
              </a:rPr>
              <a:t>Estimation for Vacuum system in CHARM for 3 systems tested for a week: between 0.02 and 2 failures</a:t>
            </a:r>
            <a:endParaRPr lang="en-US" sz="1600" dirty="0">
              <a:solidFill>
                <a:srgbClr val="FF0000"/>
              </a:solidFill>
            </a:endParaRPr>
          </a:p>
        </p:txBody>
      </p:sp>
      <p:sp>
        <p:nvSpPr>
          <p:cNvPr id="11" name="ZoneTexte 10">
            <a:extLst>
              <a:ext uri="{FF2B5EF4-FFF2-40B4-BE49-F238E27FC236}">
                <a16:creationId xmlns:a16="http://schemas.microsoft.com/office/drawing/2014/main" id="{F61F7C31-8020-7492-FC41-3562FFEEA91B}"/>
              </a:ext>
            </a:extLst>
          </p:cNvPr>
          <p:cNvSpPr txBox="1"/>
          <p:nvPr/>
        </p:nvSpPr>
        <p:spPr>
          <a:xfrm>
            <a:off x="5325683" y="5929178"/>
            <a:ext cx="3287689" cy="338554"/>
          </a:xfrm>
          <a:prstGeom prst="rect">
            <a:avLst/>
          </a:prstGeom>
          <a:noFill/>
        </p:spPr>
        <p:txBody>
          <a:bodyPr wrap="square">
            <a:spAutoFit/>
          </a:bodyPr>
          <a:lstStyle/>
          <a:p>
            <a:r>
              <a:rPr lang="en-GB" sz="1600" dirty="0">
                <a:solidFill>
                  <a:srgbClr val="FF0000"/>
                </a:solidFill>
              </a:rPr>
              <a:t>Observed failure during the test: 1</a:t>
            </a:r>
            <a:endParaRPr lang="en-US" sz="1600" dirty="0">
              <a:solidFill>
                <a:srgbClr val="FF0000"/>
              </a:solidFill>
            </a:endParaRPr>
          </a:p>
        </p:txBody>
      </p:sp>
    </p:spTree>
    <p:extLst>
      <p:ext uri="{BB962C8B-B14F-4D97-AF65-F5344CB8AC3E}">
        <p14:creationId xmlns:p14="http://schemas.microsoft.com/office/powerpoint/2010/main" val="64732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xEl>
                                              <p:pRg st="5" end="5"/>
                                            </p:txEl>
                                          </p:spTgt>
                                        </p:tgtEl>
                                        <p:attrNameLst>
                                          <p:attrName>style.visibility</p:attrName>
                                        </p:attrNameLst>
                                      </p:cBhvr>
                                      <p:to>
                                        <p:strVal val="visible"/>
                                      </p:to>
                                    </p:set>
                                    <p:animEffect transition="in" filter="fade">
                                      <p:cBhvr>
                                        <p:cTn id="7" dur="500"/>
                                        <p:tgtEl>
                                          <p:spTgt spid="18">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AC2CC502-45ED-2E85-4DAE-278831F089FB}"/>
              </a:ext>
            </a:extLst>
          </p:cNvPr>
          <p:cNvPicPr>
            <a:picLocks noChangeAspect="1"/>
          </p:cNvPicPr>
          <p:nvPr/>
        </p:nvPicPr>
        <p:blipFill>
          <a:blip r:embed="rId2"/>
          <a:stretch>
            <a:fillRect/>
          </a:stretch>
        </p:blipFill>
        <p:spPr>
          <a:xfrm>
            <a:off x="609600" y="1497066"/>
            <a:ext cx="4132400" cy="3069424"/>
          </a:xfrm>
          <a:prstGeom prst="rect">
            <a:avLst/>
          </a:prstGeom>
        </p:spPr>
      </p:pic>
      <p:cxnSp>
        <p:nvCxnSpPr>
          <p:cNvPr id="11" name="Connecteur droit 10">
            <a:extLst>
              <a:ext uri="{FF2B5EF4-FFF2-40B4-BE49-F238E27FC236}">
                <a16:creationId xmlns:a16="http://schemas.microsoft.com/office/drawing/2014/main" id="{F578DC5F-8812-C809-3959-F51E91E624F3}"/>
              </a:ext>
            </a:extLst>
          </p:cNvPr>
          <p:cNvCxnSpPr>
            <a:cxnSpLocks/>
          </p:cNvCxnSpPr>
          <p:nvPr/>
        </p:nvCxnSpPr>
        <p:spPr bwMode="auto">
          <a:xfrm>
            <a:off x="1919536"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4" name="Connecteur droit 13">
            <a:extLst>
              <a:ext uri="{FF2B5EF4-FFF2-40B4-BE49-F238E27FC236}">
                <a16:creationId xmlns:a16="http://schemas.microsoft.com/office/drawing/2014/main" id="{34BB2267-63EF-5012-8DAB-A992B7FB444A}"/>
              </a:ext>
            </a:extLst>
          </p:cNvPr>
          <p:cNvCxnSpPr>
            <a:cxnSpLocks/>
          </p:cNvCxnSpPr>
          <p:nvPr/>
        </p:nvCxnSpPr>
        <p:spPr bwMode="auto">
          <a:xfrm>
            <a:off x="2743200"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5" name="Connecteur droit 14">
            <a:extLst>
              <a:ext uri="{FF2B5EF4-FFF2-40B4-BE49-F238E27FC236}">
                <a16:creationId xmlns:a16="http://schemas.microsoft.com/office/drawing/2014/main" id="{86DEFA5B-950F-8928-3F44-2EEB0BAA856A}"/>
              </a:ext>
            </a:extLst>
          </p:cNvPr>
          <p:cNvCxnSpPr>
            <a:cxnSpLocks/>
          </p:cNvCxnSpPr>
          <p:nvPr/>
        </p:nvCxnSpPr>
        <p:spPr bwMode="auto">
          <a:xfrm>
            <a:off x="3581400"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6" name="Connecteur droit 15">
            <a:extLst>
              <a:ext uri="{FF2B5EF4-FFF2-40B4-BE49-F238E27FC236}">
                <a16:creationId xmlns:a16="http://schemas.microsoft.com/office/drawing/2014/main" id="{88D7059A-C2BD-7190-ADF8-C8CDB1D78F54}"/>
              </a:ext>
            </a:extLst>
          </p:cNvPr>
          <p:cNvCxnSpPr>
            <a:cxnSpLocks/>
          </p:cNvCxnSpPr>
          <p:nvPr/>
        </p:nvCxnSpPr>
        <p:spPr bwMode="auto">
          <a:xfrm>
            <a:off x="4381500"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sp>
        <p:nvSpPr>
          <p:cNvPr id="17" name="ZoneTexte 16">
            <a:extLst>
              <a:ext uri="{FF2B5EF4-FFF2-40B4-BE49-F238E27FC236}">
                <a16:creationId xmlns:a16="http://schemas.microsoft.com/office/drawing/2014/main" id="{3DCF6B26-8C92-7B9B-6A90-8F2368F6617A}"/>
              </a:ext>
            </a:extLst>
          </p:cNvPr>
          <p:cNvSpPr txBox="1"/>
          <p:nvPr/>
        </p:nvSpPr>
        <p:spPr>
          <a:xfrm rot="16200000">
            <a:off x="1529206" y="3831547"/>
            <a:ext cx="643125" cy="184666"/>
          </a:xfrm>
          <a:prstGeom prst="rect">
            <a:avLst/>
          </a:prstGeom>
          <a:noFill/>
        </p:spPr>
        <p:txBody>
          <a:bodyPr wrap="none" rtlCol="0">
            <a:spAutoFit/>
          </a:bodyPr>
          <a:lstStyle/>
          <a:p>
            <a:r>
              <a:rPr lang="fr-FR" sz="600" b="1" dirty="0"/>
              <a:t>Power Cycle</a:t>
            </a:r>
            <a:endParaRPr lang="en-US" sz="600" b="1" dirty="0"/>
          </a:p>
        </p:txBody>
      </p:sp>
      <p:sp>
        <p:nvSpPr>
          <p:cNvPr id="18" name="ZoneTexte 17">
            <a:extLst>
              <a:ext uri="{FF2B5EF4-FFF2-40B4-BE49-F238E27FC236}">
                <a16:creationId xmlns:a16="http://schemas.microsoft.com/office/drawing/2014/main" id="{0F5D006B-1896-15CB-9D7A-3DB269452A80}"/>
              </a:ext>
            </a:extLst>
          </p:cNvPr>
          <p:cNvSpPr txBox="1"/>
          <p:nvPr/>
        </p:nvSpPr>
        <p:spPr>
          <a:xfrm rot="16200000">
            <a:off x="2343841" y="3831548"/>
            <a:ext cx="643125" cy="184666"/>
          </a:xfrm>
          <a:prstGeom prst="rect">
            <a:avLst/>
          </a:prstGeom>
          <a:noFill/>
        </p:spPr>
        <p:txBody>
          <a:bodyPr wrap="none" rtlCol="0">
            <a:spAutoFit/>
          </a:bodyPr>
          <a:lstStyle/>
          <a:p>
            <a:r>
              <a:rPr lang="fr-FR" sz="600" b="1" dirty="0"/>
              <a:t>Power Cycle</a:t>
            </a:r>
            <a:endParaRPr lang="en-US" sz="600" b="1" dirty="0"/>
          </a:p>
        </p:txBody>
      </p:sp>
      <p:sp>
        <p:nvSpPr>
          <p:cNvPr id="19" name="ZoneTexte 18">
            <a:extLst>
              <a:ext uri="{FF2B5EF4-FFF2-40B4-BE49-F238E27FC236}">
                <a16:creationId xmlns:a16="http://schemas.microsoft.com/office/drawing/2014/main" id="{067AC5A7-C288-F42F-E151-DCB009DD65BF}"/>
              </a:ext>
            </a:extLst>
          </p:cNvPr>
          <p:cNvSpPr txBox="1"/>
          <p:nvPr/>
        </p:nvSpPr>
        <p:spPr>
          <a:xfrm rot="16200000">
            <a:off x="3167505" y="3831548"/>
            <a:ext cx="643125" cy="184666"/>
          </a:xfrm>
          <a:prstGeom prst="rect">
            <a:avLst/>
          </a:prstGeom>
          <a:noFill/>
        </p:spPr>
        <p:txBody>
          <a:bodyPr wrap="none" rtlCol="0">
            <a:spAutoFit/>
          </a:bodyPr>
          <a:lstStyle/>
          <a:p>
            <a:r>
              <a:rPr lang="fr-FR" sz="600" b="1" dirty="0"/>
              <a:t>Power Cycle</a:t>
            </a:r>
            <a:endParaRPr lang="en-US" sz="600" b="1" dirty="0"/>
          </a:p>
        </p:txBody>
      </p:sp>
      <p:sp>
        <p:nvSpPr>
          <p:cNvPr id="20" name="ZoneTexte 19">
            <a:extLst>
              <a:ext uri="{FF2B5EF4-FFF2-40B4-BE49-F238E27FC236}">
                <a16:creationId xmlns:a16="http://schemas.microsoft.com/office/drawing/2014/main" id="{F0EA731C-CF07-F145-EAC3-A6A435070774}"/>
              </a:ext>
            </a:extLst>
          </p:cNvPr>
          <p:cNvSpPr txBox="1"/>
          <p:nvPr/>
        </p:nvSpPr>
        <p:spPr>
          <a:xfrm rot="16200000">
            <a:off x="3991169" y="3831548"/>
            <a:ext cx="643125" cy="184666"/>
          </a:xfrm>
          <a:prstGeom prst="rect">
            <a:avLst/>
          </a:prstGeom>
          <a:noFill/>
        </p:spPr>
        <p:txBody>
          <a:bodyPr wrap="none" rtlCol="0">
            <a:spAutoFit/>
          </a:bodyPr>
          <a:lstStyle/>
          <a:p>
            <a:r>
              <a:rPr lang="fr-FR" sz="600" b="1" dirty="0"/>
              <a:t>Power Cycle</a:t>
            </a:r>
            <a:endParaRPr lang="en-US" sz="600" b="1" dirty="0"/>
          </a:p>
        </p:txBody>
      </p:sp>
      <p:pic>
        <p:nvPicPr>
          <p:cNvPr id="23" name="Image 22">
            <a:extLst>
              <a:ext uri="{FF2B5EF4-FFF2-40B4-BE49-F238E27FC236}">
                <a16:creationId xmlns:a16="http://schemas.microsoft.com/office/drawing/2014/main" id="{C7E5A750-0432-BEA9-09CE-277A5D753EBF}"/>
              </a:ext>
            </a:extLst>
          </p:cNvPr>
          <p:cNvPicPr>
            <a:picLocks noChangeAspect="1"/>
          </p:cNvPicPr>
          <p:nvPr/>
        </p:nvPicPr>
        <p:blipFill>
          <a:blip r:embed="rId3"/>
          <a:stretch>
            <a:fillRect/>
          </a:stretch>
        </p:blipFill>
        <p:spPr>
          <a:xfrm>
            <a:off x="5205164" y="1383723"/>
            <a:ext cx="6049219" cy="3296110"/>
          </a:xfrm>
          <a:prstGeom prst="rect">
            <a:avLst/>
          </a:prstGeom>
        </p:spPr>
      </p:pic>
      <p:cxnSp>
        <p:nvCxnSpPr>
          <p:cNvPr id="25" name="Connecteur droit avec flèche 24">
            <a:extLst>
              <a:ext uri="{FF2B5EF4-FFF2-40B4-BE49-F238E27FC236}">
                <a16:creationId xmlns:a16="http://schemas.microsoft.com/office/drawing/2014/main" id="{FCCF46D0-2D1C-0FFB-2A3F-6334D1BCD06A}"/>
              </a:ext>
            </a:extLst>
          </p:cNvPr>
          <p:cNvCxnSpPr/>
          <p:nvPr/>
        </p:nvCxnSpPr>
        <p:spPr bwMode="auto">
          <a:xfrm>
            <a:off x="8610600" y="3851123"/>
            <a:ext cx="0" cy="3943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ZoneTexte 25">
            <a:extLst>
              <a:ext uri="{FF2B5EF4-FFF2-40B4-BE49-F238E27FC236}">
                <a16:creationId xmlns:a16="http://schemas.microsoft.com/office/drawing/2014/main" id="{D3462BC3-080A-F7D6-C241-596A72DBFDD6}"/>
              </a:ext>
            </a:extLst>
          </p:cNvPr>
          <p:cNvSpPr txBox="1"/>
          <p:nvPr/>
        </p:nvSpPr>
        <p:spPr>
          <a:xfrm>
            <a:off x="7779282" y="3537947"/>
            <a:ext cx="1662635" cy="276999"/>
          </a:xfrm>
          <a:prstGeom prst="rect">
            <a:avLst/>
          </a:prstGeom>
          <a:noFill/>
        </p:spPr>
        <p:txBody>
          <a:bodyPr wrap="none" rtlCol="0">
            <a:spAutoFit/>
          </a:bodyPr>
          <a:lstStyle/>
          <a:p>
            <a:r>
              <a:rPr lang="en-US" sz="1200"/>
              <a:t>DDEF reached at PSI</a:t>
            </a:r>
          </a:p>
        </p:txBody>
      </p:sp>
      <p:sp>
        <p:nvSpPr>
          <p:cNvPr id="2" name="Titre 1">
            <a:extLst>
              <a:ext uri="{FF2B5EF4-FFF2-40B4-BE49-F238E27FC236}">
                <a16:creationId xmlns:a16="http://schemas.microsoft.com/office/drawing/2014/main" id="{AE905EAC-8EB1-E610-3C2F-18939ECEA467}"/>
              </a:ext>
            </a:extLst>
          </p:cNvPr>
          <p:cNvSpPr>
            <a:spLocks noGrp="1"/>
          </p:cNvSpPr>
          <p:nvPr>
            <p:ph type="title"/>
          </p:nvPr>
        </p:nvSpPr>
        <p:spPr/>
        <p:txBody>
          <a:bodyPr/>
          <a:lstStyle/>
          <a:p>
            <a:r>
              <a:rPr lang="en-US" dirty="0"/>
              <a:t>Voltage Regulator Qualification issue</a:t>
            </a:r>
          </a:p>
        </p:txBody>
      </p:sp>
      <p:sp>
        <p:nvSpPr>
          <p:cNvPr id="3" name="Espace réservé de la date 2">
            <a:extLst>
              <a:ext uri="{FF2B5EF4-FFF2-40B4-BE49-F238E27FC236}">
                <a16:creationId xmlns:a16="http://schemas.microsoft.com/office/drawing/2014/main" id="{B2548F74-78B7-4E73-54E8-DBAA97DBC737}"/>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98BF122B-DD2A-B305-EB01-9A3790FC3D1B}"/>
              </a:ext>
            </a:extLst>
          </p:cNvPr>
          <p:cNvSpPr>
            <a:spLocks noGrp="1"/>
          </p:cNvSpPr>
          <p:nvPr>
            <p:ph type="sldNum" sz="quarter" idx="12"/>
          </p:nvPr>
        </p:nvSpPr>
        <p:spPr/>
        <p:txBody>
          <a:bodyPr/>
          <a:lstStyle/>
          <a:p>
            <a:pPr>
              <a:defRPr/>
            </a:pPr>
            <a:fld id="{8D6C380F-326D-3C40-9EE7-7FBAB0953422}" type="slidenum">
              <a:rPr lang="en-US" smtClean="0"/>
              <a:t>15</a:t>
            </a:fld>
            <a:endParaRPr lang="en-US" dirty="0"/>
          </a:p>
        </p:txBody>
      </p:sp>
      <p:sp>
        <p:nvSpPr>
          <p:cNvPr id="21" name="Content Placeholder 6">
            <a:extLst>
              <a:ext uri="{FF2B5EF4-FFF2-40B4-BE49-F238E27FC236}">
                <a16:creationId xmlns:a16="http://schemas.microsoft.com/office/drawing/2014/main" id="{CE679724-610B-77AD-1885-EDD81CC96E1C}"/>
              </a:ext>
            </a:extLst>
          </p:cNvPr>
          <p:cNvSpPr>
            <a:spLocks noGrp="1"/>
          </p:cNvSpPr>
          <p:nvPr>
            <p:ph sz="quarter" idx="13"/>
          </p:nvPr>
        </p:nvSpPr>
        <p:spPr>
          <a:xfrm>
            <a:off x="609600" y="1136666"/>
            <a:ext cx="10969139" cy="436174"/>
          </a:xfrm>
        </p:spPr>
        <p:txBody>
          <a:bodyPr>
            <a:normAutofit/>
          </a:bodyPr>
          <a:lstStyle/>
          <a:p>
            <a:pPr>
              <a:buFont typeface="Wingdings" panose="05000000000000000000" pitchFamily="2" charset="2"/>
              <a:buChar char="Ø"/>
            </a:pPr>
            <a:r>
              <a:rPr lang="en-GB" sz="1800" b="1" dirty="0"/>
              <a:t>Difference of behaviour between PSI and CHARM: </a:t>
            </a:r>
            <a:r>
              <a:rPr lang="en-GB" sz="1800" dirty="0"/>
              <a:t>Start-up circuit failure at CHARM</a:t>
            </a:r>
            <a:endParaRPr lang="en-GB" sz="1600" dirty="0"/>
          </a:p>
        </p:txBody>
      </p:sp>
      <p:sp>
        <p:nvSpPr>
          <p:cNvPr id="27" name="Content Placeholder 6">
            <a:extLst>
              <a:ext uri="{FF2B5EF4-FFF2-40B4-BE49-F238E27FC236}">
                <a16:creationId xmlns:a16="http://schemas.microsoft.com/office/drawing/2014/main" id="{F8AE8976-1436-2903-419C-FB365F538EBB}"/>
              </a:ext>
            </a:extLst>
          </p:cNvPr>
          <p:cNvSpPr txBox="1">
            <a:spLocks/>
          </p:cNvSpPr>
          <p:nvPr/>
        </p:nvSpPr>
        <p:spPr bwMode="auto">
          <a:xfrm>
            <a:off x="609600" y="5039349"/>
            <a:ext cx="10969139" cy="882612"/>
          </a:xfrm>
          <a:prstGeom prst="rect">
            <a:avLst/>
          </a:prstGeom>
        </p:spPr>
        <p:txBody>
          <a:bodyPr vert="horz">
            <a:normAutofit/>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24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2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18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16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buFont typeface="Wingdings" panose="05000000000000000000" pitchFamily="2" charset="2"/>
              <a:buChar char="Ø"/>
            </a:pPr>
            <a:r>
              <a:rPr lang="en-GB" sz="1800" dirty="0"/>
              <a:t>Such differences where also observed with other bipolar components (like opamps) that was sometimes failing at a quarter of the dose/DDEF reached at PSI </a:t>
            </a:r>
            <a:endParaRPr lang="en-GB" sz="1600" dirty="0"/>
          </a:p>
        </p:txBody>
      </p:sp>
      <p:sp>
        <p:nvSpPr>
          <p:cNvPr id="5" name="ZoneTexte 4">
            <a:extLst>
              <a:ext uri="{FF2B5EF4-FFF2-40B4-BE49-F238E27FC236}">
                <a16:creationId xmlns:a16="http://schemas.microsoft.com/office/drawing/2014/main" id="{594C8C92-5CD8-39CF-A772-1A1272303E7C}"/>
              </a:ext>
            </a:extLst>
          </p:cNvPr>
          <p:cNvSpPr txBox="1"/>
          <p:nvPr/>
        </p:nvSpPr>
        <p:spPr>
          <a:xfrm>
            <a:off x="5753100" y="1787270"/>
            <a:ext cx="1104900" cy="369332"/>
          </a:xfrm>
          <a:prstGeom prst="rect">
            <a:avLst/>
          </a:prstGeom>
          <a:noFill/>
        </p:spPr>
        <p:txBody>
          <a:bodyPr wrap="square">
            <a:spAutoFit/>
          </a:bodyPr>
          <a:lstStyle/>
          <a:p>
            <a:r>
              <a:rPr lang="en-GB" sz="1800" b="1" dirty="0"/>
              <a:t>LT3083</a:t>
            </a:r>
            <a:endParaRPr lang="en-US" b="1" dirty="0"/>
          </a:p>
        </p:txBody>
      </p:sp>
      <p:sp>
        <p:nvSpPr>
          <p:cNvPr id="6" name="ZoneTexte 5">
            <a:extLst>
              <a:ext uri="{FF2B5EF4-FFF2-40B4-BE49-F238E27FC236}">
                <a16:creationId xmlns:a16="http://schemas.microsoft.com/office/drawing/2014/main" id="{7C1FA5E2-972B-CB0D-958C-7710395D5F91}"/>
              </a:ext>
            </a:extLst>
          </p:cNvPr>
          <p:cNvSpPr txBox="1"/>
          <p:nvPr/>
        </p:nvSpPr>
        <p:spPr>
          <a:xfrm>
            <a:off x="4542603" y="4031150"/>
            <a:ext cx="1148833" cy="276999"/>
          </a:xfrm>
          <a:prstGeom prst="rect">
            <a:avLst/>
          </a:prstGeom>
          <a:noFill/>
        </p:spPr>
        <p:txBody>
          <a:bodyPr wrap="square">
            <a:spAutoFit/>
          </a:bodyPr>
          <a:lstStyle/>
          <a:p>
            <a:r>
              <a:rPr lang="en-US" sz="1200" b="0" i="0" u="none" strike="noStrike">
                <a:solidFill>
                  <a:srgbClr val="337AB7"/>
                </a:solidFill>
                <a:effectLst/>
                <a:latin typeface="Helvetica Neue"/>
                <a:hlinkClick r:id="rId4"/>
              </a:rPr>
              <a:t>2044467</a:t>
            </a:r>
            <a:endParaRPr lang="en-US" sz="1200" dirty="0"/>
          </a:p>
        </p:txBody>
      </p:sp>
      <p:sp>
        <p:nvSpPr>
          <p:cNvPr id="8" name="ZoneTexte 7">
            <a:extLst>
              <a:ext uri="{FF2B5EF4-FFF2-40B4-BE49-F238E27FC236}">
                <a16:creationId xmlns:a16="http://schemas.microsoft.com/office/drawing/2014/main" id="{A611B8DC-6C29-76E3-66A9-29917598AD36}"/>
              </a:ext>
            </a:extLst>
          </p:cNvPr>
          <p:cNvSpPr txBox="1"/>
          <p:nvPr/>
        </p:nvSpPr>
        <p:spPr>
          <a:xfrm>
            <a:off x="11235333" y="4011972"/>
            <a:ext cx="1148833" cy="276999"/>
          </a:xfrm>
          <a:prstGeom prst="rect">
            <a:avLst/>
          </a:prstGeom>
          <a:noFill/>
        </p:spPr>
        <p:txBody>
          <a:bodyPr wrap="square">
            <a:spAutoFit/>
          </a:bodyPr>
          <a:lstStyle/>
          <a:p>
            <a:r>
              <a:rPr lang="en-US" sz="1200" b="0" i="0" u="none" strike="noStrike">
                <a:solidFill>
                  <a:srgbClr val="337AB7"/>
                </a:solidFill>
                <a:effectLst/>
                <a:latin typeface="Helvetica Neue"/>
                <a:hlinkClick r:id="rId5"/>
              </a:rPr>
              <a:t>2734998</a:t>
            </a:r>
            <a:endParaRPr lang="en-US" sz="1200" dirty="0"/>
          </a:p>
        </p:txBody>
      </p:sp>
      <p:sp>
        <p:nvSpPr>
          <p:cNvPr id="9" name="ZoneTexte 8">
            <a:extLst>
              <a:ext uri="{FF2B5EF4-FFF2-40B4-BE49-F238E27FC236}">
                <a16:creationId xmlns:a16="http://schemas.microsoft.com/office/drawing/2014/main" id="{F93EE4AF-E84F-6BA0-0F42-40E12B74AEBA}"/>
              </a:ext>
            </a:extLst>
          </p:cNvPr>
          <p:cNvSpPr txBox="1"/>
          <p:nvPr/>
        </p:nvSpPr>
        <p:spPr>
          <a:xfrm>
            <a:off x="5753100" y="4433588"/>
            <a:ext cx="1104900" cy="369332"/>
          </a:xfrm>
          <a:prstGeom prst="rect">
            <a:avLst/>
          </a:prstGeom>
          <a:noFill/>
        </p:spPr>
        <p:txBody>
          <a:bodyPr wrap="square">
            <a:spAutoFit/>
          </a:bodyPr>
          <a:lstStyle/>
          <a:p>
            <a:r>
              <a:rPr lang="en-GB" sz="1800" b="1" dirty="0"/>
              <a:t>CHARM</a:t>
            </a:r>
            <a:endParaRPr lang="en-US" b="1" dirty="0"/>
          </a:p>
        </p:txBody>
      </p:sp>
      <p:sp>
        <p:nvSpPr>
          <p:cNvPr id="12" name="ZoneTexte 11">
            <a:extLst>
              <a:ext uri="{FF2B5EF4-FFF2-40B4-BE49-F238E27FC236}">
                <a16:creationId xmlns:a16="http://schemas.microsoft.com/office/drawing/2014/main" id="{7119F903-3342-4753-7308-4D8055342C6E}"/>
              </a:ext>
            </a:extLst>
          </p:cNvPr>
          <p:cNvSpPr txBox="1"/>
          <p:nvPr/>
        </p:nvSpPr>
        <p:spPr>
          <a:xfrm>
            <a:off x="930081" y="4433588"/>
            <a:ext cx="1104900" cy="369332"/>
          </a:xfrm>
          <a:prstGeom prst="rect">
            <a:avLst/>
          </a:prstGeom>
          <a:noFill/>
        </p:spPr>
        <p:txBody>
          <a:bodyPr wrap="square">
            <a:spAutoFit/>
          </a:bodyPr>
          <a:lstStyle/>
          <a:p>
            <a:r>
              <a:rPr lang="en-GB" sz="1800" b="1" dirty="0"/>
              <a:t>PSI</a:t>
            </a:r>
            <a:endParaRPr lang="en-US" b="1" dirty="0"/>
          </a:p>
        </p:txBody>
      </p:sp>
    </p:spTree>
    <p:extLst>
      <p:ext uri="{BB962C8B-B14F-4D97-AF65-F5344CB8AC3E}">
        <p14:creationId xmlns:p14="http://schemas.microsoft.com/office/powerpoint/2010/main" val="1183954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par>
                                <p:cTn id="18" presetID="10" presetClass="entr" presetSubtype="0"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500"/>
                                        <p:tgtEl>
                                          <p:spTgt spid="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500"/>
                                        <p:tgtEl>
                                          <p:spTgt spid="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tgtEl>
                                        <p:attrNameLst>
                                          <p:attrName>style.visibility</p:attrName>
                                        </p:attrNameLst>
                                      </p:cBhvr>
                                      <p:to>
                                        <p:strVal val="visible"/>
                                      </p:to>
                                    </p:set>
                                    <p:animEffect transition="in" filter="fade">
                                      <p:cBhvr>
                                        <p:cTn id="50" dur="500"/>
                                        <p:tgtEl>
                                          <p:spTgt spid="8"/>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500"/>
                                        <p:tgtEl>
                                          <p:spTgt spid="1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xit" presetSubtype="0" fill="hold" grpId="1" nodeType="clickEffect">
                                  <p:stCondLst>
                                    <p:cond delay="0"/>
                                  </p:stCondLst>
                                  <p:childTnLst>
                                    <p:animEffect transition="out" filter="fade">
                                      <p:cBhvr>
                                        <p:cTn id="65" dur="500"/>
                                        <p:tgtEl>
                                          <p:spTgt spid="27"/>
                                        </p:tgtEl>
                                      </p:cBhvr>
                                    </p:animEffect>
                                    <p:set>
                                      <p:cBhvr>
                                        <p:cTn id="66"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6" grpId="0"/>
      <p:bldP spid="27" grpId="0"/>
      <p:bldP spid="27" grpId="1"/>
      <p:bldP spid="5" grpId="0"/>
      <p:bldP spid="6" grpId="0"/>
      <p:bldP spid="8" grpId="0"/>
      <p:bldP spid="9"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a:extLst>
              <a:ext uri="{FF2B5EF4-FFF2-40B4-BE49-F238E27FC236}">
                <a16:creationId xmlns:a16="http://schemas.microsoft.com/office/drawing/2014/main" id="{AC2CC502-45ED-2E85-4DAE-278831F089FB}"/>
              </a:ext>
            </a:extLst>
          </p:cNvPr>
          <p:cNvPicPr>
            <a:picLocks noChangeAspect="1"/>
          </p:cNvPicPr>
          <p:nvPr/>
        </p:nvPicPr>
        <p:blipFill>
          <a:blip r:embed="rId2"/>
          <a:stretch>
            <a:fillRect/>
          </a:stretch>
        </p:blipFill>
        <p:spPr>
          <a:xfrm>
            <a:off x="609600" y="1497066"/>
            <a:ext cx="4132400" cy="3069424"/>
          </a:xfrm>
          <a:prstGeom prst="rect">
            <a:avLst/>
          </a:prstGeom>
        </p:spPr>
      </p:pic>
      <p:cxnSp>
        <p:nvCxnSpPr>
          <p:cNvPr id="11" name="Connecteur droit 10">
            <a:extLst>
              <a:ext uri="{FF2B5EF4-FFF2-40B4-BE49-F238E27FC236}">
                <a16:creationId xmlns:a16="http://schemas.microsoft.com/office/drawing/2014/main" id="{F578DC5F-8812-C809-3959-F51E91E624F3}"/>
              </a:ext>
            </a:extLst>
          </p:cNvPr>
          <p:cNvCxnSpPr>
            <a:cxnSpLocks/>
          </p:cNvCxnSpPr>
          <p:nvPr/>
        </p:nvCxnSpPr>
        <p:spPr bwMode="auto">
          <a:xfrm>
            <a:off x="1919536"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4" name="Connecteur droit 13">
            <a:extLst>
              <a:ext uri="{FF2B5EF4-FFF2-40B4-BE49-F238E27FC236}">
                <a16:creationId xmlns:a16="http://schemas.microsoft.com/office/drawing/2014/main" id="{34BB2267-63EF-5012-8DAB-A992B7FB444A}"/>
              </a:ext>
            </a:extLst>
          </p:cNvPr>
          <p:cNvCxnSpPr>
            <a:cxnSpLocks/>
          </p:cNvCxnSpPr>
          <p:nvPr/>
        </p:nvCxnSpPr>
        <p:spPr bwMode="auto">
          <a:xfrm>
            <a:off x="2743200"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5" name="Connecteur droit 14">
            <a:extLst>
              <a:ext uri="{FF2B5EF4-FFF2-40B4-BE49-F238E27FC236}">
                <a16:creationId xmlns:a16="http://schemas.microsoft.com/office/drawing/2014/main" id="{86DEFA5B-950F-8928-3F44-2EEB0BAA856A}"/>
              </a:ext>
            </a:extLst>
          </p:cNvPr>
          <p:cNvCxnSpPr>
            <a:cxnSpLocks/>
          </p:cNvCxnSpPr>
          <p:nvPr/>
        </p:nvCxnSpPr>
        <p:spPr bwMode="auto">
          <a:xfrm>
            <a:off x="3581400"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cxnSp>
        <p:nvCxnSpPr>
          <p:cNvPr id="16" name="Connecteur droit 15">
            <a:extLst>
              <a:ext uri="{FF2B5EF4-FFF2-40B4-BE49-F238E27FC236}">
                <a16:creationId xmlns:a16="http://schemas.microsoft.com/office/drawing/2014/main" id="{88D7059A-C2BD-7190-ADF8-C8CDB1D78F54}"/>
              </a:ext>
            </a:extLst>
          </p:cNvPr>
          <p:cNvCxnSpPr>
            <a:cxnSpLocks/>
          </p:cNvCxnSpPr>
          <p:nvPr/>
        </p:nvCxnSpPr>
        <p:spPr bwMode="auto">
          <a:xfrm>
            <a:off x="4381500" y="1879650"/>
            <a:ext cx="0" cy="2307486"/>
          </a:xfrm>
          <a:prstGeom prst="line">
            <a:avLst/>
          </a:prstGeom>
          <a:ln>
            <a:solidFill>
              <a:schemeClr val="tx1">
                <a:lumMod val="50000"/>
              </a:schemeClr>
            </a:solidFill>
            <a:prstDash val="dash"/>
          </a:ln>
        </p:spPr>
        <p:style>
          <a:lnRef idx="2">
            <a:schemeClr val="accent1"/>
          </a:lnRef>
          <a:fillRef idx="0">
            <a:schemeClr val="accent1"/>
          </a:fillRef>
          <a:effectRef idx="1">
            <a:schemeClr val="accent1"/>
          </a:effectRef>
          <a:fontRef idx="minor">
            <a:schemeClr val="tx1"/>
          </a:fontRef>
        </p:style>
      </p:cxnSp>
      <p:sp>
        <p:nvSpPr>
          <p:cNvPr id="17" name="ZoneTexte 16">
            <a:extLst>
              <a:ext uri="{FF2B5EF4-FFF2-40B4-BE49-F238E27FC236}">
                <a16:creationId xmlns:a16="http://schemas.microsoft.com/office/drawing/2014/main" id="{3DCF6B26-8C92-7B9B-6A90-8F2368F6617A}"/>
              </a:ext>
            </a:extLst>
          </p:cNvPr>
          <p:cNvSpPr txBox="1"/>
          <p:nvPr/>
        </p:nvSpPr>
        <p:spPr>
          <a:xfrm rot="16200000">
            <a:off x="1529206" y="3831547"/>
            <a:ext cx="643125" cy="184666"/>
          </a:xfrm>
          <a:prstGeom prst="rect">
            <a:avLst/>
          </a:prstGeom>
          <a:noFill/>
        </p:spPr>
        <p:txBody>
          <a:bodyPr wrap="none" rtlCol="0">
            <a:spAutoFit/>
          </a:bodyPr>
          <a:lstStyle/>
          <a:p>
            <a:r>
              <a:rPr lang="fr-FR" sz="600" b="1" dirty="0"/>
              <a:t>Power Cycle</a:t>
            </a:r>
            <a:endParaRPr lang="en-US" sz="600" b="1" dirty="0"/>
          </a:p>
        </p:txBody>
      </p:sp>
      <p:sp>
        <p:nvSpPr>
          <p:cNvPr id="18" name="ZoneTexte 17">
            <a:extLst>
              <a:ext uri="{FF2B5EF4-FFF2-40B4-BE49-F238E27FC236}">
                <a16:creationId xmlns:a16="http://schemas.microsoft.com/office/drawing/2014/main" id="{0F5D006B-1896-15CB-9D7A-3DB269452A80}"/>
              </a:ext>
            </a:extLst>
          </p:cNvPr>
          <p:cNvSpPr txBox="1"/>
          <p:nvPr/>
        </p:nvSpPr>
        <p:spPr>
          <a:xfrm rot="16200000">
            <a:off x="2343841" y="3831548"/>
            <a:ext cx="643125" cy="184666"/>
          </a:xfrm>
          <a:prstGeom prst="rect">
            <a:avLst/>
          </a:prstGeom>
          <a:noFill/>
        </p:spPr>
        <p:txBody>
          <a:bodyPr wrap="none" rtlCol="0">
            <a:spAutoFit/>
          </a:bodyPr>
          <a:lstStyle/>
          <a:p>
            <a:r>
              <a:rPr lang="fr-FR" sz="600" b="1" dirty="0"/>
              <a:t>Power Cycle</a:t>
            </a:r>
            <a:endParaRPr lang="en-US" sz="600" b="1" dirty="0"/>
          </a:p>
        </p:txBody>
      </p:sp>
      <p:sp>
        <p:nvSpPr>
          <p:cNvPr id="19" name="ZoneTexte 18">
            <a:extLst>
              <a:ext uri="{FF2B5EF4-FFF2-40B4-BE49-F238E27FC236}">
                <a16:creationId xmlns:a16="http://schemas.microsoft.com/office/drawing/2014/main" id="{067AC5A7-C288-F42F-E151-DCB009DD65BF}"/>
              </a:ext>
            </a:extLst>
          </p:cNvPr>
          <p:cNvSpPr txBox="1"/>
          <p:nvPr/>
        </p:nvSpPr>
        <p:spPr>
          <a:xfrm rot="16200000">
            <a:off x="3167505" y="3831548"/>
            <a:ext cx="643125" cy="184666"/>
          </a:xfrm>
          <a:prstGeom prst="rect">
            <a:avLst/>
          </a:prstGeom>
          <a:noFill/>
        </p:spPr>
        <p:txBody>
          <a:bodyPr wrap="none" rtlCol="0">
            <a:spAutoFit/>
          </a:bodyPr>
          <a:lstStyle/>
          <a:p>
            <a:r>
              <a:rPr lang="fr-FR" sz="600" b="1" dirty="0"/>
              <a:t>Power Cycle</a:t>
            </a:r>
            <a:endParaRPr lang="en-US" sz="600" b="1" dirty="0"/>
          </a:p>
        </p:txBody>
      </p:sp>
      <p:sp>
        <p:nvSpPr>
          <p:cNvPr id="20" name="ZoneTexte 19">
            <a:extLst>
              <a:ext uri="{FF2B5EF4-FFF2-40B4-BE49-F238E27FC236}">
                <a16:creationId xmlns:a16="http://schemas.microsoft.com/office/drawing/2014/main" id="{F0EA731C-CF07-F145-EAC3-A6A435070774}"/>
              </a:ext>
            </a:extLst>
          </p:cNvPr>
          <p:cNvSpPr txBox="1"/>
          <p:nvPr/>
        </p:nvSpPr>
        <p:spPr>
          <a:xfrm rot="16200000">
            <a:off x="3991169" y="3831548"/>
            <a:ext cx="643125" cy="184666"/>
          </a:xfrm>
          <a:prstGeom prst="rect">
            <a:avLst/>
          </a:prstGeom>
          <a:noFill/>
        </p:spPr>
        <p:txBody>
          <a:bodyPr wrap="none" rtlCol="0">
            <a:spAutoFit/>
          </a:bodyPr>
          <a:lstStyle/>
          <a:p>
            <a:r>
              <a:rPr lang="fr-FR" sz="600" b="1" dirty="0"/>
              <a:t>Power Cycle</a:t>
            </a:r>
            <a:endParaRPr lang="en-US" sz="600" b="1" dirty="0"/>
          </a:p>
        </p:txBody>
      </p:sp>
      <p:pic>
        <p:nvPicPr>
          <p:cNvPr id="23" name="Image 22">
            <a:extLst>
              <a:ext uri="{FF2B5EF4-FFF2-40B4-BE49-F238E27FC236}">
                <a16:creationId xmlns:a16="http://schemas.microsoft.com/office/drawing/2014/main" id="{C7E5A750-0432-BEA9-09CE-277A5D753EBF}"/>
              </a:ext>
            </a:extLst>
          </p:cNvPr>
          <p:cNvPicPr>
            <a:picLocks noChangeAspect="1"/>
          </p:cNvPicPr>
          <p:nvPr/>
        </p:nvPicPr>
        <p:blipFill>
          <a:blip r:embed="rId3"/>
          <a:stretch>
            <a:fillRect/>
          </a:stretch>
        </p:blipFill>
        <p:spPr>
          <a:xfrm>
            <a:off x="5205164" y="1383723"/>
            <a:ext cx="6049219" cy="3296110"/>
          </a:xfrm>
          <a:prstGeom prst="rect">
            <a:avLst/>
          </a:prstGeom>
        </p:spPr>
      </p:pic>
      <p:cxnSp>
        <p:nvCxnSpPr>
          <p:cNvPr id="25" name="Connecteur droit avec flèche 24">
            <a:extLst>
              <a:ext uri="{FF2B5EF4-FFF2-40B4-BE49-F238E27FC236}">
                <a16:creationId xmlns:a16="http://schemas.microsoft.com/office/drawing/2014/main" id="{FCCF46D0-2D1C-0FFB-2A3F-6334D1BCD06A}"/>
              </a:ext>
            </a:extLst>
          </p:cNvPr>
          <p:cNvCxnSpPr/>
          <p:nvPr/>
        </p:nvCxnSpPr>
        <p:spPr bwMode="auto">
          <a:xfrm>
            <a:off x="8610600" y="3851123"/>
            <a:ext cx="0" cy="39432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ZoneTexte 25">
            <a:extLst>
              <a:ext uri="{FF2B5EF4-FFF2-40B4-BE49-F238E27FC236}">
                <a16:creationId xmlns:a16="http://schemas.microsoft.com/office/drawing/2014/main" id="{D3462BC3-080A-F7D6-C241-596A72DBFDD6}"/>
              </a:ext>
            </a:extLst>
          </p:cNvPr>
          <p:cNvSpPr txBox="1"/>
          <p:nvPr/>
        </p:nvSpPr>
        <p:spPr>
          <a:xfrm>
            <a:off x="7779282" y="3537947"/>
            <a:ext cx="1662635" cy="276999"/>
          </a:xfrm>
          <a:prstGeom prst="rect">
            <a:avLst/>
          </a:prstGeom>
          <a:noFill/>
        </p:spPr>
        <p:txBody>
          <a:bodyPr wrap="none" rtlCol="0">
            <a:spAutoFit/>
          </a:bodyPr>
          <a:lstStyle/>
          <a:p>
            <a:r>
              <a:rPr lang="en-US" sz="1200"/>
              <a:t>DDEF reached at PSI</a:t>
            </a:r>
          </a:p>
        </p:txBody>
      </p:sp>
      <p:sp>
        <p:nvSpPr>
          <p:cNvPr id="2" name="Titre 1">
            <a:extLst>
              <a:ext uri="{FF2B5EF4-FFF2-40B4-BE49-F238E27FC236}">
                <a16:creationId xmlns:a16="http://schemas.microsoft.com/office/drawing/2014/main" id="{AE905EAC-8EB1-E610-3C2F-18939ECEA467}"/>
              </a:ext>
            </a:extLst>
          </p:cNvPr>
          <p:cNvSpPr>
            <a:spLocks noGrp="1"/>
          </p:cNvSpPr>
          <p:nvPr>
            <p:ph type="title"/>
          </p:nvPr>
        </p:nvSpPr>
        <p:spPr/>
        <p:txBody>
          <a:bodyPr/>
          <a:lstStyle/>
          <a:p>
            <a:r>
              <a:rPr lang="en-US" dirty="0"/>
              <a:t>Voltage Regulator Qualification issue</a:t>
            </a:r>
          </a:p>
        </p:txBody>
      </p:sp>
      <p:sp>
        <p:nvSpPr>
          <p:cNvPr id="3" name="Espace réservé de la date 2">
            <a:extLst>
              <a:ext uri="{FF2B5EF4-FFF2-40B4-BE49-F238E27FC236}">
                <a16:creationId xmlns:a16="http://schemas.microsoft.com/office/drawing/2014/main" id="{B2548F74-78B7-4E73-54E8-DBAA97DBC737}"/>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98BF122B-DD2A-B305-EB01-9A3790FC3D1B}"/>
              </a:ext>
            </a:extLst>
          </p:cNvPr>
          <p:cNvSpPr>
            <a:spLocks noGrp="1"/>
          </p:cNvSpPr>
          <p:nvPr>
            <p:ph type="sldNum" sz="quarter" idx="12"/>
          </p:nvPr>
        </p:nvSpPr>
        <p:spPr/>
        <p:txBody>
          <a:bodyPr/>
          <a:lstStyle/>
          <a:p>
            <a:pPr>
              <a:defRPr/>
            </a:pPr>
            <a:fld id="{8D6C380F-326D-3C40-9EE7-7FBAB0953422}" type="slidenum">
              <a:rPr lang="en-US" smtClean="0"/>
              <a:t>16</a:t>
            </a:fld>
            <a:endParaRPr lang="en-US" dirty="0"/>
          </a:p>
        </p:txBody>
      </p:sp>
      <p:sp>
        <p:nvSpPr>
          <p:cNvPr id="21" name="Content Placeholder 6">
            <a:extLst>
              <a:ext uri="{FF2B5EF4-FFF2-40B4-BE49-F238E27FC236}">
                <a16:creationId xmlns:a16="http://schemas.microsoft.com/office/drawing/2014/main" id="{CE679724-610B-77AD-1885-EDD81CC96E1C}"/>
              </a:ext>
            </a:extLst>
          </p:cNvPr>
          <p:cNvSpPr>
            <a:spLocks noGrp="1"/>
          </p:cNvSpPr>
          <p:nvPr>
            <p:ph sz="quarter" idx="13"/>
          </p:nvPr>
        </p:nvSpPr>
        <p:spPr>
          <a:xfrm>
            <a:off x="609600" y="1136666"/>
            <a:ext cx="10969139" cy="436174"/>
          </a:xfrm>
        </p:spPr>
        <p:txBody>
          <a:bodyPr>
            <a:normAutofit/>
          </a:bodyPr>
          <a:lstStyle/>
          <a:p>
            <a:pPr>
              <a:buFont typeface="Wingdings" panose="05000000000000000000" pitchFamily="2" charset="2"/>
              <a:buChar char="Ø"/>
            </a:pPr>
            <a:r>
              <a:rPr lang="en-GB" sz="1800" b="1" dirty="0"/>
              <a:t>Difference of behaviour between PSI and CHARM: </a:t>
            </a:r>
            <a:r>
              <a:rPr lang="en-GB" sz="1800" dirty="0"/>
              <a:t>Start-up circuit failure at CHARM</a:t>
            </a:r>
            <a:endParaRPr lang="en-GB" sz="1600" dirty="0"/>
          </a:p>
        </p:txBody>
      </p:sp>
      <p:sp>
        <p:nvSpPr>
          <p:cNvPr id="27" name="Content Placeholder 6">
            <a:extLst>
              <a:ext uri="{FF2B5EF4-FFF2-40B4-BE49-F238E27FC236}">
                <a16:creationId xmlns:a16="http://schemas.microsoft.com/office/drawing/2014/main" id="{F8AE8976-1436-2903-419C-FB365F538EBB}"/>
              </a:ext>
            </a:extLst>
          </p:cNvPr>
          <p:cNvSpPr txBox="1">
            <a:spLocks/>
          </p:cNvSpPr>
          <p:nvPr/>
        </p:nvSpPr>
        <p:spPr bwMode="auto">
          <a:xfrm>
            <a:off x="609600" y="4709023"/>
            <a:ext cx="10969139" cy="1653677"/>
          </a:xfrm>
          <a:prstGeom prst="rect">
            <a:avLst/>
          </a:prstGeom>
        </p:spPr>
        <p:txBody>
          <a:bodyPr vert="horz">
            <a:normAutofit/>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24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2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18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16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buFont typeface="Wingdings" panose="05000000000000000000" pitchFamily="2" charset="2"/>
              <a:buChar char="Ø"/>
            </a:pPr>
            <a:r>
              <a:rPr lang="en-GB" sz="1800" dirty="0"/>
              <a:t>Several explanations possible:</a:t>
            </a:r>
          </a:p>
          <a:p>
            <a:pPr marL="577850" lvl="1" indent="-342900">
              <a:spcBef>
                <a:spcPts val="300"/>
              </a:spcBef>
              <a:buFont typeface="+mj-lt"/>
              <a:buAutoNum type="arabicPeriod"/>
            </a:pPr>
            <a:r>
              <a:rPr lang="en-GB" sz="1400" dirty="0"/>
              <a:t>Lot-to-Lot variations</a:t>
            </a:r>
          </a:p>
          <a:p>
            <a:pPr marL="577850" lvl="1" indent="-342900">
              <a:spcBef>
                <a:spcPts val="300"/>
              </a:spcBef>
              <a:buFont typeface="+mj-lt"/>
              <a:buAutoNum type="arabicPeriod"/>
            </a:pPr>
            <a:r>
              <a:rPr lang="en-GB" sz="1400" b="1" dirty="0"/>
              <a:t>Enhanced Low Dose Rate Effect (ELDRS): </a:t>
            </a:r>
            <a:r>
              <a:rPr lang="en-GB" sz="1400" dirty="0"/>
              <a:t>On bipolar higher degradation can be observed at lower ionizing dose rate</a:t>
            </a:r>
          </a:p>
          <a:p>
            <a:pPr marL="577850" lvl="1" indent="-342900">
              <a:spcBef>
                <a:spcPts val="300"/>
              </a:spcBef>
              <a:buFont typeface="+mj-lt"/>
              <a:buAutoNum type="arabicPeriod"/>
            </a:pPr>
            <a:r>
              <a:rPr lang="en-GB" sz="1400" b="1" dirty="0"/>
              <a:t>Combined TID-DD effects</a:t>
            </a:r>
            <a:r>
              <a:rPr lang="en-GB" sz="1400" dirty="0"/>
              <a:t>, bipolar ICs are affected by both TID &amp; DD, the component response is a combination of the response of all its internal components to those effects. Different DD/TID ratio can lead to different component responses (see [</a:t>
            </a:r>
            <a:r>
              <a:rPr lang="en-GB" sz="1400" dirty="0">
                <a:hlinkClick r:id="rId4" action="ppaction://hlinkfile"/>
              </a:rPr>
              <a:t>1</a:t>
            </a:r>
            <a:r>
              <a:rPr lang="en-GB" sz="1400" dirty="0"/>
              <a:t>] and [</a:t>
            </a:r>
            <a:r>
              <a:rPr lang="en-GB" sz="1400" dirty="0">
                <a:hlinkClick r:id="rId5" action="ppaction://hlinkfile"/>
              </a:rPr>
              <a:t>2</a:t>
            </a:r>
            <a:r>
              <a:rPr lang="en-GB" sz="1400" dirty="0"/>
              <a:t>]). </a:t>
            </a:r>
            <a:r>
              <a:rPr lang="en-GB" sz="1400" b="1" dirty="0">
                <a:solidFill>
                  <a:srgbClr val="FF0000"/>
                </a:solidFill>
              </a:rPr>
              <a:t>During this test the DD/TID ratio was 5 times higher than PSI</a:t>
            </a:r>
          </a:p>
        </p:txBody>
      </p:sp>
      <p:sp>
        <p:nvSpPr>
          <p:cNvPr id="29" name="ZoneTexte 28">
            <a:extLst>
              <a:ext uri="{FF2B5EF4-FFF2-40B4-BE49-F238E27FC236}">
                <a16:creationId xmlns:a16="http://schemas.microsoft.com/office/drawing/2014/main" id="{95B5D377-6D0B-3EA4-79BC-1CDD4F7833EB}"/>
              </a:ext>
            </a:extLst>
          </p:cNvPr>
          <p:cNvSpPr txBox="1"/>
          <p:nvPr/>
        </p:nvSpPr>
        <p:spPr>
          <a:xfrm>
            <a:off x="5753100" y="1787270"/>
            <a:ext cx="1104900" cy="369332"/>
          </a:xfrm>
          <a:prstGeom prst="rect">
            <a:avLst/>
          </a:prstGeom>
          <a:noFill/>
        </p:spPr>
        <p:txBody>
          <a:bodyPr wrap="square">
            <a:spAutoFit/>
          </a:bodyPr>
          <a:lstStyle/>
          <a:p>
            <a:r>
              <a:rPr lang="en-GB" sz="1800" b="1" dirty="0"/>
              <a:t>LT3083</a:t>
            </a:r>
            <a:endParaRPr lang="en-US" b="1" dirty="0"/>
          </a:p>
        </p:txBody>
      </p:sp>
      <p:sp>
        <p:nvSpPr>
          <p:cNvPr id="31" name="ZoneTexte 30">
            <a:extLst>
              <a:ext uri="{FF2B5EF4-FFF2-40B4-BE49-F238E27FC236}">
                <a16:creationId xmlns:a16="http://schemas.microsoft.com/office/drawing/2014/main" id="{5423EAC3-210E-9DEC-8608-62C451ED595E}"/>
              </a:ext>
            </a:extLst>
          </p:cNvPr>
          <p:cNvSpPr txBox="1"/>
          <p:nvPr/>
        </p:nvSpPr>
        <p:spPr>
          <a:xfrm>
            <a:off x="4542603" y="4031150"/>
            <a:ext cx="1148833" cy="276999"/>
          </a:xfrm>
          <a:prstGeom prst="rect">
            <a:avLst/>
          </a:prstGeom>
          <a:noFill/>
        </p:spPr>
        <p:txBody>
          <a:bodyPr wrap="square">
            <a:spAutoFit/>
          </a:bodyPr>
          <a:lstStyle/>
          <a:p>
            <a:r>
              <a:rPr lang="en-US" sz="1200" b="0" i="0" u="none" strike="noStrike">
                <a:solidFill>
                  <a:srgbClr val="337AB7"/>
                </a:solidFill>
                <a:effectLst/>
                <a:latin typeface="Helvetica Neue"/>
                <a:hlinkClick r:id="rId6"/>
              </a:rPr>
              <a:t>2044467</a:t>
            </a:r>
            <a:endParaRPr lang="en-US" sz="1200" dirty="0"/>
          </a:p>
        </p:txBody>
      </p:sp>
      <p:sp>
        <p:nvSpPr>
          <p:cNvPr id="32" name="ZoneTexte 31">
            <a:extLst>
              <a:ext uri="{FF2B5EF4-FFF2-40B4-BE49-F238E27FC236}">
                <a16:creationId xmlns:a16="http://schemas.microsoft.com/office/drawing/2014/main" id="{03BC7EE4-82B3-B94C-A9A7-606F9C4B17D7}"/>
              </a:ext>
            </a:extLst>
          </p:cNvPr>
          <p:cNvSpPr txBox="1"/>
          <p:nvPr/>
        </p:nvSpPr>
        <p:spPr>
          <a:xfrm>
            <a:off x="11235333" y="4011972"/>
            <a:ext cx="1148833" cy="276999"/>
          </a:xfrm>
          <a:prstGeom prst="rect">
            <a:avLst/>
          </a:prstGeom>
          <a:noFill/>
        </p:spPr>
        <p:txBody>
          <a:bodyPr wrap="square">
            <a:spAutoFit/>
          </a:bodyPr>
          <a:lstStyle/>
          <a:p>
            <a:r>
              <a:rPr lang="en-US" sz="1200" b="0" i="0" u="none" strike="noStrike">
                <a:solidFill>
                  <a:srgbClr val="337AB7"/>
                </a:solidFill>
                <a:effectLst/>
                <a:latin typeface="Helvetica Neue"/>
                <a:hlinkClick r:id="rId7"/>
              </a:rPr>
              <a:t>2734998</a:t>
            </a:r>
            <a:endParaRPr lang="en-US" sz="1200" dirty="0"/>
          </a:p>
        </p:txBody>
      </p:sp>
      <p:sp>
        <p:nvSpPr>
          <p:cNvPr id="33" name="Rectangle 32">
            <a:extLst>
              <a:ext uri="{FF2B5EF4-FFF2-40B4-BE49-F238E27FC236}">
                <a16:creationId xmlns:a16="http://schemas.microsoft.com/office/drawing/2014/main" id="{A6470B2D-4871-1B50-AABC-ECA34E37F28F}"/>
              </a:ext>
            </a:extLst>
          </p:cNvPr>
          <p:cNvSpPr/>
          <p:nvPr/>
        </p:nvSpPr>
        <p:spPr bwMode="auto">
          <a:xfrm>
            <a:off x="609600" y="4635479"/>
            <a:ext cx="10969139" cy="1618599"/>
          </a:xfrm>
          <a:prstGeom prst="rect">
            <a:avLst/>
          </a:prstGeom>
          <a:solidFill>
            <a:schemeClr val="accent1">
              <a:alpha val="67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fr-FR" sz="2000" b="1" dirty="0">
                <a:solidFill>
                  <a:srgbClr val="FFFF00"/>
                </a:solidFill>
              </a:rPr>
              <a:t>Integrated </a:t>
            </a:r>
            <a:r>
              <a:rPr lang="fr-FR" sz="2000" b="1" dirty="0" err="1">
                <a:solidFill>
                  <a:srgbClr val="FFFF00"/>
                </a:solidFill>
              </a:rPr>
              <a:t>Bipolar</a:t>
            </a:r>
            <a:r>
              <a:rPr lang="fr-FR" sz="2000" b="1" dirty="0">
                <a:solidFill>
                  <a:srgbClr val="FFFF00"/>
                </a:solidFill>
              </a:rPr>
              <a:t> Circuit must </a:t>
            </a:r>
            <a:r>
              <a:rPr lang="fr-FR" sz="2000" b="1" dirty="0" err="1">
                <a:solidFill>
                  <a:srgbClr val="FFFF00"/>
                </a:solidFill>
              </a:rPr>
              <a:t>be</a:t>
            </a:r>
            <a:r>
              <a:rPr lang="fr-FR" sz="2000" b="1" dirty="0">
                <a:solidFill>
                  <a:srgbClr val="FFFF00"/>
                </a:solidFill>
              </a:rPr>
              <a:t> </a:t>
            </a:r>
            <a:r>
              <a:rPr lang="fr-FR" sz="2000" b="1" dirty="0" err="1">
                <a:solidFill>
                  <a:srgbClr val="FFFF00"/>
                </a:solidFill>
              </a:rPr>
              <a:t>validated</a:t>
            </a:r>
            <a:r>
              <a:rPr lang="fr-FR" sz="2000" b="1" dirty="0">
                <a:solidFill>
                  <a:srgbClr val="FFFF00"/>
                </a:solidFill>
              </a:rPr>
              <a:t> in </a:t>
            </a:r>
            <a:r>
              <a:rPr lang="fr-FR" sz="2000" b="1" dirty="0" err="1">
                <a:solidFill>
                  <a:srgbClr val="FFFF00"/>
                </a:solidFill>
              </a:rPr>
              <a:t>representative</a:t>
            </a:r>
            <a:r>
              <a:rPr lang="fr-FR" sz="2000" b="1" dirty="0">
                <a:solidFill>
                  <a:srgbClr val="FFFF00"/>
                </a:solidFill>
              </a:rPr>
              <a:t> LHC DD/TID ratios: CHARM</a:t>
            </a:r>
            <a:endParaRPr lang="en-US" sz="2000" b="1" dirty="0">
              <a:solidFill>
                <a:srgbClr val="FFFF00"/>
              </a:solidFill>
            </a:endParaRPr>
          </a:p>
        </p:txBody>
      </p:sp>
      <p:sp>
        <p:nvSpPr>
          <p:cNvPr id="37" name="ZoneTexte 36">
            <a:extLst>
              <a:ext uri="{FF2B5EF4-FFF2-40B4-BE49-F238E27FC236}">
                <a16:creationId xmlns:a16="http://schemas.microsoft.com/office/drawing/2014/main" id="{F9D9A471-5072-7983-06A4-238FEF0328A7}"/>
              </a:ext>
            </a:extLst>
          </p:cNvPr>
          <p:cNvSpPr txBox="1"/>
          <p:nvPr/>
        </p:nvSpPr>
        <p:spPr>
          <a:xfrm>
            <a:off x="5753100" y="4433588"/>
            <a:ext cx="1104900" cy="369332"/>
          </a:xfrm>
          <a:prstGeom prst="rect">
            <a:avLst/>
          </a:prstGeom>
          <a:noFill/>
        </p:spPr>
        <p:txBody>
          <a:bodyPr wrap="square">
            <a:spAutoFit/>
          </a:bodyPr>
          <a:lstStyle/>
          <a:p>
            <a:r>
              <a:rPr lang="en-GB" sz="1800" b="1" dirty="0"/>
              <a:t>CHARM</a:t>
            </a:r>
            <a:endParaRPr lang="en-US" b="1" dirty="0"/>
          </a:p>
        </p:txBody>
      </p:sp>
      <p:sp>
        <p:nvSpPr>
          <p:cNvPr id="38" name="ZoneTexte 37">
            <a:extLst>
              <a:ext uri="{FF2B5EF4-FFF2-40B4-BE49-F238E27FC236}">
                <a16:creationId xmlns:a16="http://schemas.microsoft.com/office/drawing/2014/main" id="{E69350A9-43E1-B880-E873-D3C528C663A3}"/>
              </a:ext>
            </a:extLst>
          </p:cNvPr>
          <p:cNvSpPr txBox="1"/>
          <p:nvPr/>
        </p:nvSpPr>
        <p:spPr>
          <a:xfrm>
            <a:off x="930081" y="4433588"/>
            <a:ext cx="1104900" cy="369332"/>
          </a:xfrm>
          <a:prstGeom prst="rect">
            <a:avLst/>
          </a:prstGeom>
          <a:noFill/>
        </p:spPr>
        <p:txBody>
          <a:bodyPr wrap="square">
            <a:spAutoFit/>
          </a:bodyPr>
          <a:lstStyle/>
          <a:p>
            <a:r>
              <a:rPr lang="en-GB" sz="1800" b="1" dirty="0"/>
              <a:t>PSI</a:t>
            </a:r>
            <a:endParaRPr lang="en-US" b="1" dirty="0"/>
          </a:p>
        </p:txBody>
      </p:sp>
    </p:spTree>
    <p:extLst>
      <p:ext uri="{BB962C8B-B14F-4D97-AF65-F5344CB8AC3E}">
        <p14:creationId xmlns:p14="http://schemas.microsoft.com/office/powerpoint/2010/main" val="242106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xEl>
                                              <p:pRg st="0" end="0"/>
                                            </p:txEl>
                                          </p:spTgt>
                                        </p:tgtEl>
                                        <p:attrNameLst>
                                          <p:attrName>style.visibility</p:attrName>
                                        </p:attrNameLst>
                                      </p:cBhvr>
                                      <p:to>
                                        <p:strVal val="visible"/>
                                      </p:to>
                                    </p:set>
                                    <p:animEffect transition="in" filter="fade">
                                      <p:cBhvr>
                                        <p:cTn id="7" dur="500"/>
                                        <p:tgtEl>
                                          <p:spTgt spid="2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xEl>
                                              <p:pRg st="1" end="1"/>
                                            </p:txEl>
                                          </p:spTgt>
                                        </p:tgtEl>
                                        <p:attrNameLst>
                                          <p:attrName>style.visibility</p:attrName>
                                        </p:attrNameLst>
                                      </p:cBhvr>
                                      <p:to>
                                        <p:strVal val="visible"/>
                                      </p:to>
                                    </p:set>
                                    <p:animEffect transition="in" filter="fade">
                                      <p:cBhvr>
                                        <p:cTn id="12" dur="500"/>
                                        <p:tgtEl>
                                          <p:spTgt spid="2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xEl>
                                              <p:pRg st="2" end="2"/>
                                            </p:txEl>
                                          </p:spTgt>
                                        </p:tgtEl>
                                        <p:attrNameLst>
                                          <p:attrName>style.visibility</p:attrName>
                                        </p:attrNameLst>
                                      </p:cBhvr>
                                      <p:to>
                                        <p:strVal val="visible"/>
                                      </p:to>
                                    </p:set>
                                    <p:animEffect transition="in" filter="fade">
                                      <p:cBhvr>
                                        <p:cTn id="17" dur="500"/>
                                        <p:tgtEl>
                                          <p:spTgt spid="2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xEl>
                                              <p:pRg st="3" end="3"/>
                                            </p:txEl>
                                          </p:spTgt>
                                        </p:tgtEl>
                                        <p:attrNameLst>
                                          <p:attrName>style.visibility</p:attrName>
                                        </p:attrNameLst>
                                      </p:cBhvr>
                                      <p:to>
                                        <p:strVal val="visible"/>
                                      </p:to>
                                    </p:set>
                                    <p:animEffect transition="in" filter="fade">
                                      <p:cBhvr>
                                        <p:cTn id="22" dur="500"/>
                                        <p:tgtEl>
                                          <p:spTgt spid="2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EC7BA425-8888-B4DA-148C-10F92688383F}"/>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C791C922-517D-6C6B-2CC3-E2403136664D}"/>
              </a:ext>
            </a:extLst>
          </p:cNvPr>
          <p:cNvSpPr>
            <a:spLocks noGrp="1"/>
          </p:cNvSpPr>
          <p:nvPr>
            <p:ph type="sldNum" sz="quarter" idx="12"/>
          </p:nvPr>
        </p:nvSpPr>
        <p:spPr/>
        <p:txBody>
          <a:bodyPr/>
          <a:lstStyle/>
          <a:p>
            <a:pPr>
              <a:defRPr/>
            </a:pPr>
            <a:fld id="{8D6C380F-326D-3C40-9EE7-7FBAB0953422}" type="slidenum">
              <a:rPr lang="en-US" smtClean="0"/>
              <a:t>17</a:t>
            </a:fld>
            <a:endParaRPr lang="en-US" dirty="0"/>
          </a:p>
        </p:txBody>
      </p:sp>
      <p:sp>
        <p:nvSpPr>
          <p:cNvPr id="26" name="Title 1">
            <a:extLst>
              <a:ext uri="{FF2B5EF4-FFF2-40B4-BE49-F238E27FC236}">
                <a16:creationId xmlns:a16="http://schemas.microsoft.com/office/drawing/2014/main" id="{37F08726-EAE9-70ED-3611-1AE1D057EAF8}"/>
              </a:ext>
            </a:extLst>
          </p:cNvPr>
          <p:cNvSpPr>
            <a:spLocks noGrp="1"/>
          </p:cNvSpPr>
          <p:nvPr>
            <p:ph type="title"/>
          </p:nvPr>
        </p:nvSpPr>
        <p:spPr>
          <a:xfrm>
            <a:off x="838200" y="413250"/>
            <a:ext cx="10515600" cy="741780"/>
          </a:xfrm>
        </p:spPr>
        <p:txBody>
          <a:bodyPr/>
          <a:lstStyle/>
          <a:p>
            <a:r>
              <a:rPr lang="en-US" dirty="0"/>
              <a:t>Qualified Voltage Regulator Devices</a:t>
            </a:r>
          </a:p>
        </p:txBody>
      </p:sp>
      <p:graphicFrame>
        <p:nvGraphicFramePr>
          <p:cNvPr id="27" name="Table 7">
            <a:extLst>
              <a:ext uri="{FF2B5EF4-FFF2-40B4-BE49-F238E27FC236}">
                <a16:creationId xmlns:a16="http://schemas.microsoft.com/office/drawing/2014/main" id="{222F6CC7-F93F-29E7-38EE-91E9D679960C}"/>
              </a:ext>
            </a:extLst>
          </p:cNvPr>
          <p:cNvGraphicFramePr>
            <a:graphicFrameLocks noGrp="1"/>
          </p:cNvGraphicFramePr>
          <p:nvPr>
            <p:extLst>
              <p:ext uri="{D42A27DB-BD31-4B8C-83A1-F6EECF244321}">
                <p14:modId xmlns:p14="http://schemas.microsoft.com/office/powerpoint/2010/main" val="866788068"/>
              </p:ext>
            </p:extLst>
          </p:nvPr>
        </p:nvGraphicFramePr>
        <p:xfrm>
          <a:off x="838200" y="2052320"/>
          <a:ext cx="10963083" cy="2839720"/>
        </p:xfrm>
        <a:graphic>
          <a:graphicData uri="http://schemas.openxmlformats.org/drawingml/2006/table">
            <a:tbl>
              <a:tblPr firstRow="1" bandRow="1">
                <a:tableStyleId>{5C22544A-7EE6-4342-B048-85BDC9FD1C3A}</a:tableStyleId>
              </a:tblPr>
              <a:tblGrid>
                <a:gridCol w="1346517">
                  <a:extLst>
                    <a:ext uri="{9D8B030D-6E8A-4147-A177-3AD203B41FA5}">
                      <a16:colId xmlns:a16="http://schemas.microsoft.com/office/drawing/2014/main" val="2540764771"/>
                    </a:ext>
                  </a:extLst>
                </a:gridCol>
                <a:gridCol w="1035367">
                  <a:extLst>
                    <a:ext uri="{9D8B030D-6E8A-4147-A177-3AD203B41FA5}">
                      <a16:colId xmlns:a16="http://schemas.microsoft.com/office/drawing/2014/main" val="1878818122"/>
                    </a:ext>
                  </a:extLst>
                </a:gridCol>
                <a:gridCol w="918337">
                  <a:extLst>
                    <a:ext uri="{9D8B030D-6E8A-4147-A177-3AD203B41FA5}">
                      <a16:colId xmlns:a16="http://schemas.microsoft.com/office/drawing/2014/main" val="1071511376"/>
                    </a:ext>
                  </a:extLst>
                </a:gridCol>
                <a:gridCol w="1849755">
                  <a:extLst>
                    <a:ext uri="{9D8B030D-6E8A-4147-A177-3AD203B41FA5}">
                      <a16:colId xmlns:a16="http://schemas.microsoft.com/office/drawing/2014/main" val="2351783429"/>
                    </a:ext>
                  </a:extLst>
                </a:gridCol>
                <a:gridCol w="697230">
                  <a:extLst>
                    <a:ext uri="{9D8B030D-6E8A-4147-A177-3AD203B41FA5}">
                      <a16:colId xmlns:a16="http://schemas.microsoft.com/office/drawing/2014/main" val="1276305342"/>
                    </a:ext>
                  </a:extLst>
                </a:gridCol>
                <a:gridCol w="667067">
                  <a:extLst>
                    <a:ext uri="{9D8B030D-6E8A-4147-A177-3AD203B41FA5}">
                      <a16:colId xmlns:a16="http://schemas.microsoft.com/office/drawing/2014/main" val="2265339969"/>
                    </a:ext>
                  </a:extLst>
                </a:gridCol>
                <a:gridCol w="862330">
                  <a:extLst>
                    <a:ext uri="{9D8B030D-6E8A-4147-A177-3AD203B41FA5}">
                      <a16:colId xmlns:a16="http://schemas.microsoft.com/office/drawing/2014/main" val="17214480"/>
                    </a:ext>
                  </a:extLst>
                </a:gridCol>
                <a:gridCol w="3586480">
                  <a:extLst>
                    <a:ext uri="{9D8B030D-6E8A-4147-A177-3AD203B41FA5}">
                      <a16:colId xmlns:a16="http://schemas.microsoft.com/office/drawing/2014/main" val="3586706135"/>
                    </a:ext>
                  </a:extLst>
                </a:gridCol>
              </a:tblGrid>
              <a:tr h="302910">
                <a:tc>
                  <a:txBody>
                    <a:bodyPr/>
                    <a:lstStyle/>
                    <a:p>
                      <a:pPr algn="ctr"/>
                      <a:r>
                        <a:rPr lang="fr-FR" sz="1200" dirty="0"/>
                        <a:t>Type</a:t>
                      </a:r>
                      <a:endParaRPr lang="en-GB" sz="1200" dirty="0"/>
                    </a:p>
                  </a:txBody>
                  <a:tcPr anchor="ctr"/>
                </a:tc>
                <a:tc>
                  <a:txBody>
                    <a:bodyPr/>
                    <a:lstStyle/>
                    <a:p>
                      <a:pPr algn="ctr"/>
                      <a:r>
                        <a:rPr lang="fr-FR" sz="1200" dirty="0"/>
                        <a:t>Ref.</a:t>
                      </a:r>
                      <a:endParaRPr lang="en-GB" sz="1200" dirty="0"/>
                    </a:p>
                  </a:txBody>
                  <a:tcPr anchor="ctr"/>
                </a:tc>
                <a:tc>
                  <a:txBody>
                    <a:bodyPr/>
                    <a:lstStyle/>
                    <a:p>
                      <a:pPr algn="ctr"/>
                      <a:r>
                        <a:rPr lang="fr-FR" sz="1200" dirty="0"/>
                        <a:t>Vin range</a:t>
                      </a:r>
                    </a:p>
                    <a:p>
                      <a:pPr algn="ctr"/>
                      <a:r>
                        <a:rPr lang="fr-FR" sz="1200" dirty="0"/>
                        <a:t> </a:t>
                      </a:r>
                      <a:r>
                        <a:rPr lang="fr-FR" sz="1200" baseline="0" dirty="0"/>
                        <a:t>[V]</a:t>
                      </a:r>
                      <a:endParaRPr lang="en-GB" sz="1200" dirty="0"/>
                    </a:p>
                  </a:txBody>
                  <a:tcPr anchor="ctr"/>
                </a:tc>
                <a:tc>
                  <a:txBody>
                    <a:bodyPr/>
                    <a:lstStyle/>
                    <a:p>
                      <a:pPr algn="ctr"/>
                      <a:r>
                        <a:rPr lang="fr-FR" sz="1200" dirty="0"/>
                        <a:t>Vout range</a:t>
                      </a:r>
                    </a:p>
                    <a:p>
                      <a:pPr algn="ctr"/>
                      <a:r>
                        <a:rPr lang="fr-FR" sz="1200" dirty="0"/>
                        <a:t> </a:t>
                      </a:r>
                      <a:r>
                        <a:rPr lang="fr-FR" sz="1200" baseline="0" dirty="0"/>
                        <a:t>[V]</a:t>
                      </a:r>
                      <a:endParaRPr lang="en-GB" sz="1200" dirty="0"/>
                    </a:p>
                  </a:txBody>
                  <a:tcPr anchor="ctr"/>
                </a:tc>
                <a:tc>
                  <a:txBody>
                    <a:bodyPr/>
                    <a:lstStyle/>
                    <a:p>
                      <a:pPr algn="ctr"/>
                      <a:r>
                        <a:rPr lang="fr-FR" sz="1200" dirty="0" err="1"/>
                        <a:t>Iout</a:t>
                      </a:r>
                      <a:r>
                        <a:rPr lang="fr-FR" sz="1200" baseline="-25000" dirty="0" err="1"/>
                        <a:t>max</a:t>
                      </a:r>
                      <a:endParaRPr lang="fr-FR" sz="1200" baseline="-25000" dirty="0"/>
                    </a:p>
                    <a:p>
                      <a:pPr algn="ctr"/>
                      <a:r>
                        <a:rPr lang="fr-FR" sz="1200" baseline="-25000" dirty="0"/>
                        <a:t> </a:t>
                      </a:r>
                      <a:r>
                        <a:rPr lang="fr-FR" sz="1200" baseline="0" dirty="0"/>
                        <a:t>[A]</a:t>
                      </a:r>
                      <a:endParaRPr lang="en-GB" sz="1200" baseline="-25000" dirty="0"/>
                    </a:p>
                  </a:txBody>
                  <a:tcPr anchor="ctr"/>
                </a:tc>
                <a:tc>
                  <a:txBody>
                    <a:bodyPr/>
                    <a:lstStyle/>
                    <a:p>
                      <a:pPr algn="ctr"/>
                      <a:r>
                        <a:rPr lang="en-US" sz="1200" noProof="0" dirty="0"/>
                        <a:t>RMS</a:t>
                      </a:r>
                    </a:p>
                    <a:p>
                      <a:pPr algn="ctr"/>
                      <a:r>
                        <a:rPr lang="en-US" sz="1200" noProof="0" dirty="0"/>
                        <a:t> noise</a:t>
                      </a:r>
                    </a:p>
                    <a:p>
                      <a:pPr algn="ctr"/>
                      <a:r>
                        <a:rPr lang="en-US" sz="1200" noProof="0" dirty="0"/>
                        <a:t> (</a:t>
                      </a:r>
                      <a:r>
                        <a:rPr lang="en-US" sz="1200" noProof="0" dirty="0" err="1"/>
                        <a:t>uV</a:t>
                      </a:r>
                      <a:r>
                        <a:rPr lang="en-US" sz="1200" noProof="0" dirty="0"/>
                        <a:t>)</a:t>
                      </a:r>
                    </a:p>
                  </a:txBody>
                  <a:tcPr anchor="ctr"/>
                </a:tc>
                <a:tc>
                  <a:txBody>
                    <a:bodyPr/>
                    <a:lstStyle/>
                    <a:p>
                      <a:pPr algn="ctr"/>
                      <a:r>
                        <a:rPr lang="en-US" sz="1200" noProof="0" dirty="0"/>
                        <a:t>Dropout </a:t>
                      </a:r>
                    </a:p>
                    <a:p>
                      <a:pPr algn="ctr"/>
                      <a:r>
                        <a:rPr lang="en-US" sz="1200" noProof="0" dirty="0"/>
                        <a:t>Voltage</a:t>
                      </a:r>
                    </a:p>
                    <a:p>
                      <a:pPr algn="ctr"/>
                      <a:r>
                        <a:rPr lang="en-US" sz="1200" noProof="0" dirty="0"/>
                        <a:t> (mV)</a:t>
                      </a:r>
                    </a:p>
                  </a:txBody>
                  <a:tcPr anchor="ctr"/>
                </a:tc>
                <a:tc>
                  <a:txBody>
                    <a:bodyPr/>
                    <a:lstStyle/>
                    <a:p>
                      <a:pPr algn="ctr"/>
                      <a:r>
                        <a:rPr lang="en-US" sz="1200" noProof="0" dirty="0"/>
                        <a:t>comment</a:t>
                      </a:r>
                    </a:p>
                  </a:txBody>
                  <a:tcPr anchor="ctr"/>
                </a:tc>
                <a:extLst>
                  <a:ext uri="{0D108BD9-81ED-4DB2-BD59-A6C34878D82A}">
                    <a16:rowId xmlns:a16="http://schemas.microsoft.com/office/drawing/2014/main" val="14073533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VLDO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dk1"/>
                          </a:solidFill>
                          <a:latin typeface="+mn-lt"/>
                          <a:ea typeface="+mn-ea"/>
                          <a:cs typeface="+mn-cs"/>
                        </a:rPr>
                        <a:t>LT3021</a:t>
                      </a:r>
                      <a:endParaRPr lang="en-GB" sz="1200" kern="1200" noProof="0" dirty="0">
                        <a:solidFill>
                          <a:schemeClr val="dk1"/>
                        </a:solidFill>
                        <a:latin typeface="+mn-lt"/>
                        <a:ea typeface="+mn-ea"/>
                        <a:cs typeface="+mn-cs"/>
                      </a:endParaRPr>
                    </a:p>
                  </a:txBody>
                  <a:tcPr anchor="ctr"/>
                </a:tc>
                <a:tc>
                  <a:txBody>
                    <a:bodyPr/>
                    <a:lstStyle/>
                    <a:p>
                      <a:pPr algn="ctr" rtl="0" fontAlgn="b"/>
                      <a:r>
                        <a:rPr lang="en-GB" sz="1200" dirty="0"/>
                        <a:t>0.9 to 10</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err="1"/>
                        <a:t>Adj</a:t>
                      </a:r>
                      <a:r>
                        <a:rPr lang="en-GB" sz="1200" dirty="0"/>
                        <a:t> (0.9 to 9.5), Fixed</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300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120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Up to 500 Gy at CHARM </a:t>
                      </a:r>
                      <a:r>
                        <a:rPr lang="fr-FR" sz="1200" kern="1200" dirty="0" err="1">
                          <a:solidFill>
                            <a:schemeClr val="dk1"/>
                          </a:solidFill>
                          <a:latin typeface="+mn-lt"/>
                          <a:ea typeface="+mn-ea"/>
                          <a:cs typeface="+mn-cs"/>
                        </a:rPr>
                        <a:t>without</a:t>
                      </a:r>
                      <a:r>
                        <a:rPr lang="fr-FR" sz="1200" kern="1200" dirty="0">
                          <a:solidFill>
                            <a:schemeClr val="dk1"/>
                          </a:solidFill>
                          <a:latin typeface="+mn-lt"/>
                          <a:ea typeface="+mn-ea"/>
                          <a:cs typeface="+mn-cs"/>
                        </a:rPr>
                        <a:t> issues (</a:t>
                      </a: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in </a:t>
                      </a:r>
                      <a:r>
                        <a:rPr lang="fr-FR" sz="1200" kern="1200" dirty="0" err="1">
                          <a:solidFill>
                            <a:schemeClr val="dk1"/>
                          </a:solidFill>
                          <a:latin typeface="+mn-lt"/>
                          <a:ea typeface="+mn-ea"/>
                          <a:cs typeface="+mn-cs"/>
                        </a:rPr>
                        <a:t>fixed</a:t>
                      </a:r>
                      <a:r>
                        <a:rPr lang="fr-FR" sz="1200" kern="1200" dirty="0">
                          <a:solidFill>
                            <a:schemeClr val="dk1"/>
                          </a:solidFill>
                          <a:latin typeface="+mn-lt"/>
                          <a:ea typeface="+mn-ea"/>
                          <a:cs typeface="+mn-cs"/>
                        </a:rPr>
                        <a:t> configuration)</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3989508569"/>
                  </a:ext>
                </a:extLst>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Linear</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Regulator</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dk1"/>
                          </a:solidFill>
                          <a:latin typeface="+mn-lt"/>
                          <a:ea typeface="+mn-ea"/>
                          <a:cs typeface="+mn-cs"/>
                        </a:rPr>
                        <a:t>LM317</a:t>
                      </a:r>
                      <a:endParaRPr lang="en-GB" sz="1200" kern="1200" noProof="0" dirty="0">
                        <a:solidFill>
                          <a:schemeClr val="dk1"/>
                        </a:solidFill>
                        <a:latin typeface="+mn-lt"/>
                        <a:ea typeface="+mn-ea"/>
                        <a:cs typeface="+mn-cs"/>
                      </a:endParaRPr>
                    </a:p>
                  </a:txBody>
                  <a:tcPr anchor="ctr"/>
                </a:tc>
                <a:tc>
                  <a:txBody>
                    <a:bodyPr/>
                    <a:lstStyle/>
                    <a:p>
                      <a:pPr algn="ctr" rtl="0" fontAlgn="b"/>
                      <a:r>
                        <a:rPr lang="en-GB" sz="1200" kern="1200" dirty="0">
                          <a:solidFill>
                            <a:schemeClr val="dk1"/>
                          </a:solidFill>
                          <a:latin typeface="+mn-lt"/>
                          <a:ea typeface="+mn-ea"/>
                          <a:cs typeface="+mn-cs"/>
                        </a:rPr>
                        <a:t>4.25 - 40</a:t>
                      </a: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err="1"/>
                        <a:t>Adj</a:t>
                      </a:r>
                      <a:r>
                        <a:rPr lang="en-GB" sz="1200" dirty="0"/>
                        <a:t>(1.25 V to 37 V)</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45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3000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Low </a:t>
                      </a:r>
                      <a:r>
                        <a:rPr lang="fr-FR" sz="1200" kern="1200" dirty="0" err="1">
                          <a:solidFill>
                            <a:schemeClr val="dk1"/>
                          </a:solidFill>
                          <a:latin typeface="+mn-lt"/>
                          <a:ea typeface="+mn-ea"/>
                          <a:cs typeface="+mn-cs"/>
                        </a:rPr>
                        <a:t>degradation</a:t>
                      </a:r>
                      <a:r>
                        <a:rPr lang="fr-FR" sz="1200" kern="1200" dirty="0">
                          <a:solidFill>
                            <a:schemeClr val="dk1"/>
                          </a:solidFill>
                          <a:latin typeface="+mn-lt"/>
                          <a:ea typeface="+mn-ea"/>
                          <a:cs typeface="+mn-cs"/>
                        </a:rPr>
                        <a:t> up to 6E12 neq.cm² </a:t>
                      </a:r>
                      <a:r>
                        <a:rPr lang="fr-FR" sz="1200" kern="1200" dirty="0" err="1">
                          <a:solidFill>
                            <a:schemeClr val="dk1"/>
                          </a:solidFill>
                          <a:latin typeface="+mn-lt"/>
                          <a:ea typeface="+mn-ea"/>
                          <a:cs typeface="+mn-cs"/>
                        </a:rPr>
                        <a:t>with</a:t>
                      </a:r>
                      <a:r>
                        <a:rPr lang="fr-FR" sz="1200" kern="1200" dirty="0">
                          <a:solidFill>
                            <a:schemeClr val="dk1"/>
                          </a:solidFill>
                          <a:latin typeface="+mn-lt"/>
                          <a:ea typeface="+mn-ea"/>
                          <a:cs typeface="+mn-cs"/>
                        </a:rPr>
                        <a:t> neutron</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CHARM at system </a:t>
                      </a:r>
                      <a:r>
                        <a:rPr lang="fr-FR" sz="1200" kern="1200" dirty="0" err="1">
                          <a:solidFill>
                            <a:schemeClr val="dk1"/>
                          </a:solidFill>
                          <a:latin typeface="+mn-lt"/>
                          <a:ea typeface="+mn-ea"/>
                          <a:cs typeface="+mn-cs"/>
                        </a:rPr>
                        <a:t>level</a:t>
                      </a:r>
                      <a:r>
                        <a:rPr lang="fr-FR" sz="1200" kern="1200" dirty="0">
                          <a:solidFill>
                            <a:schemeClr val="dk1"/>
                          </a:solidFill>
                          <a:latin typeface="+mn-lt"/>
                          <a:ea typeface="+mn-ea"/>
                          <a:cs typeface="+mn-cs"/>
                        </a:rPr>
                        <a:t> up to 800 Gy</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3087516051"/>
                  </a:ext>
                </a:extLst>
              </a:tr>
              <a:tr h="37084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sz="1200" kern="1200" noProof="0" dirty="0">
                          <a:solidFill>
                            <a:schemeClr val="dk1"/>
                          </a:solidFill>
                          <a:latin typeface="+mn-lt"/>
                          <a:ea typeface="+mn-ea"/>
                          <a:cs typeface="+mn-cs"/>
                        </a:rPr>
                        <a:t>μ</a:t>
                      </a:r>
                      <a:r>
                        <a:rPr lang="en-GB" sz="1200" kern="1200" noProof="0" dirty="0">
                          <a:solidFill>
                            <a:schemeClr val="dk1"/>
                          </a:solidFill>
                          <a:latin typeface="+mn-lt"/>
                          <a:ea typeface="+mn-ea"/>
                          <a:cs typeface="+mn-cs"/>
                        </a:rPr>
                        <a:t>A7815*</a:t>
                      </a:r>
                    </a:p>
                  </a:txBody>
                  <a:tcPr anchor="ctr"/>
                </a:tc>
                <a:tc>
                  <a:txBody>
                    <a:bodyPr/>
                    <a:lstStyle/>
                    <a:p>
                      <a:pPr algn="ctr" rtl="0" fontAlgn="b"/>
                      <a:r>
                        <a:rPr lang="fr-FR" sz="1200" kern="1200" dirty="0">
                          <a:solidFill>
                            <a:schemeClr val="dk1"/>
                          </a:solidFill>
                          <a:latin typeface="+mn-lt"/>
                          <a:ea typeface="+mn-ea"/>
                          <a:cs typeface="+mn-cs"/>
                        </a:rPr>
                        <a:t>7 - 25</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err="1">
                          <a:solidFill>
                            <a:schemeClr val="dk1"/>
                          </a:solidFill>
                          <a:latin typeface="+mn-lt"/>
                          <a:ea typeface="+mn-ea"/>
                          <a:cs typeface="+mn-cs"/>
                        </a:rPr>
                        <a:t>Fixed</a:t>
                      </a:r>
                      <a:r>
                        <a:rPr lang="fr-FR" sz="1200" kern="1200" noProof="0" dirty="0">
                          <a:solidFill>
                            <a:schemeClr val="dk1"/>
                          </a:solidFill>
                          <a:latin typeface="+mn-lt"/>
                          <a:ea typeface="+mn-ea"/>
                          <a:cs typeface="+mn-cs"/>
                        </a:rPr>
                        <a:t> 5,8,10,12,15,24</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40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2000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CHARM at system </a:t>
                      </a:r>
                      <a:r>
                        <a:rPr lang="fr-FR" sz="1200" kern="1200" dirty="0" err="1">
                          <a:solidFill>
                            <a:schemeClr val="dk1"/>
                          </a:solidFill>
                          <a:latin typeface="+mn-lt"/>
                          <a:ea typeface="+mn-ea"/>
                          <a:cs typeface="+mn-cs"/>
                        </a:rPr>
                        <a:t>level</a:t>
                      </a:r>
                      <a:r>
                        <a:rPr lang="fr-FR" sz="1200" kern="1200" dirty="0">
                          <a:solidFill>
                            <a:schemeClr val="dk1"/>
                          </a:solidFill>
                          <a:latin typeface="+mn-lt"/>
                          <a:ea typeface="+mn-ea"/>
                          <a:cs typeface="+mn-cs"/>
                        </a:rPr>
                        <a:t> up to 800 Gy</a:t>
                      </a:r>
                      <a:endParaRPr lang="en-GB" sz="1200" kern="120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a:t>
                      </a:r>
                      <a:r>
                        <a:rPr lang="fr-FR" sz="1200" kern="1200" dirty="0">
                          <a:solidFill>
                            <a:schemeClr val="dk1"/>
                          </a:solidFill>
                          <a:latin typeface="+mn-lt"/>
                          <a:ea typeface="+mn-ea"/>
                          <a:cs typeface="+mn-cs"/>
                          <a:hlinkClick r:id="rId2"/>
                        </a:rPr>
                        <a:t>CHARM</a:t>
                      </a:r>
                      <a:r>
                        <a:rPr lang="fr-FR" sz="1200" kern="1200" dirty="0">
                          <a:solidFill>
                            <a:schemeClr val="dk1"/>
                          </a:solidFill>
                          <a:latin typeface="+mn-lt"/>
                          <a:ea typeface="+mn-ea"/>
                          <a:cs typeface="+mn-cs"/>
                        </a:rPr>
                        <a:t> at system </a:t>
                      </a:r>
                      <a:r>
                        <a:rPr lang="fr-FR" sz="1200" kern="1200" dirty="0" err="1">
                          <a:solidFill>
                            <a:schemeClr val="dk1"/>
                          </a:solidFill>
                          <a:latin typeface="+mn-lt"/>
                          <a:ea typeface="+mn-ea"/>
                          <a:cs typeface="+mn-cs"/>
                        </a:rPr>
                        <a:t>level</a:t>
                      </a:r>
                      <a:r>
                        <a:rPr lang="fr-FR" sz="1200" kern="1200" dirty="0">
                          <a:solidFill>
                            <a:schemeClr val="dk1"/>
                          </a:solidFill>
                          <a:latin typeface="+mn-lt"/>
                          <a:ea typeface="+mn-ea"/>
                          <a:cs typeface="+mn-cs"/>
                        </a:rPr>
                        <a:t> up to 600 Gy</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219649653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Negative</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Regulator</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LM7915CT*</a:t>
                      </a:r>
                    </a:p>
                  </a:txBody>
                  <a:tcPr anchor="ctr"/>
                </a:tc>
                <a:tc>
                  <a:txBody>
                    <a:bodyPr/>
                    <a:lstStyle/>
                    <a:p>
                      <a:pPr algn="ctr" rtl="0" fontAlgn="b"/>
                      <a:r>
                        <a:rPr lang="fr-FR" sz="1200" kern="1200" dirty="0">
                          <a:solidFill>
                            <a:schemeClr val="dk1"/>
                          </a:solidFill>
                          <a:latin typeface="+mn-lt"/>
                          <a:ea typeface="+mn-ea"/>
                          <a:cs typeface="+mn-cs"/>
                        </a:rPr>
                        <a:t>-</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err="1">
                          <a:solidFill>
                            <a:schemeClr val="dk1"/>
                          </a:solidFill>
                          <a:latin typeface="+mn-lt"/>
                          <a:ea typeface="+mn-ea"/>
                          <a:cs typeface="+mn-cs"/>
                        </a:rPr>
                        <a:t>Fixed</a:t>
                      </a:r>
                      <a:r>
                        <a:rPr lang="fr-FR" sz="1200" kern="1200" noProof="0" dirty="0">
                          <a:solidFill>
                            <a:schemeClr val="dk1"/>
                          </a:solidFill>
                          <a:latin typeface="+mn-lt"/>
                          <a:ea typeface="+mn-ea"/>
                          <a:cs typeface="+mn-cs"/>
                        </a:rPr>
                        <a:t> -(5, 6, 8, 9, 10, 12,15,18,24)</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1</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130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2000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CHARM at system </a:t>
                      </a:r>
                      <a:r>
                        <a:rPr lang="fr-FR" sz="1200" kern="1200" dirty="0" err="1">
                          <a:solidFill>
                            <a:schemeClr val="dk1"/>
                          </a:solidFill>
                          <a:latin typeface="+mn-lt"/>
                          <a:ea typeface="+mn-ea"/>
                          <a:cs typeface="+mn-cs"/>
                        </a:rPr>
                        <a:t>level</a:t>
                      </a:r>
                      <a:r>
                        <a:rPr lang="fr-FR" sz="1200" kern="1200" dirty="0">
                          <a:solidFill>
                            <a:schemeClr val="dk1"/>
                          </a:solidFill>
                          <a:latin typeface="+mn-lt"/>
                          <a:ea typeface="+mn-ea"/>
                          <a:cs typeface="+mn-cs"/>
                        </a:rPr>
                        <a:t> up to 800 Gy</a:t>
                      </a:r>
                      <a:endParaRPr lang="en-GB" sz="1200" kern="1200" dirty="0">
                        <a:solidFill>
                          <a:schemeClr val="dk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a:t>
                      </a:r>
                      <a:r>
                        <a:rPr lang="fr-FR" sz="1200" kern="1200" dirty="0">
                          <a:solidFill>
                            <a:schemeClr val="dk1"/>
                          </a:solidFill>
                          <a:latin typeface="+mn-lt"/>
                          <a:ea typeface="+mn-ea"/>
                          <a:cs typeface="+mn-cs"/>
                          <a:hlinkClick r:id="rId2"/>
                        </a:rPr>
                        <a:t>CHARM</a:t>
                      </a:r>
                      <a:r>
                        <a:rPr lang="fr-FR" sz="1200" kern="1200" dirty="0">
                          <a:solidFill>
                            <a:schemeClr val="dk1"/>
                          </a:solidFill>
                          <a:latin typeface="+mn-lt"/>
                          <a:ea typeface="+mn-ea"/>
                          <a:cs typeface="+mn-cs"/>
                        </a:rPr>
                        <a:t> at system </a:t>
                      </a:r>
                      <a:r>
                        <a:rPr lang="fr-FR" sz="1200" kern="1200" dirty="0" err="1">
                          <a:solidFill>
                            <a:schemeClr val="dk1"/>
                          </a:solidFill>
                          <a:latin typeface="+mn-lt"/>
                          <a:ea typeface="+mn-ea"/>
                          <a:cs typeface="+mn-cs"/>
                        </a:rPr>
                        <a:t>level</a:t>
                      </a:r>
                      <a:r>
                        <a:rPr lang="fr-FR" sz="1200" kern="1200" dirty="0">
                          <a:solidFill>
                            <a:schemeClr val="dk1"/>
                          </a:solidFill>
                          <a:latin typeface="+mn-lt"/>
                          <a:ea typeface="+mn-ea"/>
                          <a:cs typeface="+mn-cs"/>
                        </a:rPr>
                        <a:t> up to 600 Gy</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1397470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UltraLowNoise</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TPS7A49</a:t>
                      </a:r>
                      <a:endParaRPr lang="en-GB" sz="1200" kern="1200" noProof="0" dirty="0">
                        <a:solidFill>
                          <a:schemeClr val="dk1"/>
                        </a:solidFill>
                        <a:latin typeface="+mn-lt"/>
                        <a:ea typeface="+mn-ea"/>
                        <a:cs typeface="+mn-cs"/>
                      </a:endParaRPr>
                    </a:p>
                  </a:txBody>
                  <a:tcPr anchor="ctr"/>
                </a:tc>
                <a:tc>
                  <a:txBody>
                    <a:bodyPr/>
                    <a:lstStyle/>
                    <a:p>
                      <a:pPr algn="ctr" rtl="0" fontAlgn="b"/>
                      <a:r>
                        <a:rPr lang="en-GB" sz="1200" dirty="0"/>
                        <a:t>3 V to 36 V</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1.194 to 33</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0.150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15.4</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260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Up to 750 Gy at CHARM </a:t>
                      </a:r>
                      <a:r>
                        <a:rPr lang="fr-FR" sz="1200" kern="1200" dirty="0" err="1">
                          <a:solidFill>
                            <a:schemeClr val="dk1"/>
                          </a:solidFill>
                          <a:latin typeface="+mn-lt"/>
                          <a:ea typeface="+mn-ea"/>
                          <a:cs typeface="+mn-cs"/>
                        </a:rPr>
                        <a:t>without</a:t>
                      </a:r>
                      <a:r>
                        <a:rPr lang="fr-FR" sz="1200" kern="1200" dirty="0">
                          <a:solidFill>
                            <a:schemeClr val="dk1"/>
                          </a:solidFill>
                          <a:latin typeface="+mn-lt"/>
                          <a:ea typeface="+mn-ea"/>
                          <a:cs typeface="+mn-cs"/>
                        </a:rPr>
                        <a:t> issues</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1756512967"/>
                  </a:ext>
                </a:extLst>
              </a:tr>
            </a:tbl>
          </a:graphicData>
        </a:graphic>
      </p:graphicFrame>
      <p:sp>
        <p:nvSpPr>
          <p:cNvPr id="28" name="TextBox 7">
            <a:extLst>
              <a:ext uri="{FF2B5EF4-FFF2-40B4-BE49-F238E27FC236}">
                <a16:creationId xmlns:a16="http://schemas.microsoft.com/office/drawing/2014/main" id="{DD7EE819-37D6-BAC4-0519-3CAC0B65DD3E}"/>
              </a:ext>
            </a:extLst>
          </p:cNvPr>
          <p:cNvSpPr txBox="1"/>
          <p:nvPr/>
        </p:nvSpPr>
        <p:spPr>
          <a:xfrm>
            <a:off x="838200" y="1647123"/>
            <a:ext cx="10643298" cy="369332"/>
          </a:xfrm>
          <a:prstGeom prst="rect">
            <a:avLst/>
          </a:prstGeom>
          <a:noFill/>
        </p:spPr>
        <p:txBody>
          <a:bodyPr wrap="square">
            <a:spAutoFit/>
          </a:bodyPr>
          <a:lstStyle/>
          <a:p>
            <a:r>
              <a:rPr lang="en-GB" dirty="0"/>
              <a:t>Devices qualified in CERN representative environments (CHARM or neutron facilities):</a:t>
            </a:r>
          </a:p>
        </p:txBody>
      </p:sp>
      <p:sp>
        <p:nvSpPr>
          <p:cNvPr id="29" name="TextBox 8">
            <a:extLst>
              <a:ext uri="{FF2B5EF4-FFF2-40B4-BE49-F238E27FC236}">
                <a16:creationId xmlns:a16="http://schemas.microsoft.com/office/drawing/2014/main" id="{A8E5D42F-63DA-D8EA-23E0-F55FECE7BB35}"/>
              </a:ext>
            </a:extLst>
          </p:cNvPr>
          <p:cNvSpPr txBox="1"/>
          <p:nvPr/>
        </p:nvSpPr>
        <p:spPr>
          <a:xfrm>
            <a:off x="838200" y="5551043"/>
            <a:ext cx="10643298" cy="646331"/>
          </a:xfrm>
          <a:prstGeom prst="rect">
            <a:avLst/>
          </a:prstGeom>
          <a:noFill/>
        </p:spPr>
        <p:txBody>
          <a:bodyPr wrap="square">
            <a:spAutoFit/>
          </a:bodyPr>
          <a:lstStyle/>
          <a:p>
            <a:r>
              <a:rPr lang="en-US" dirty="0">
                <a:solidFill>
                  <a:srgbClr val="FF0000"/>
                </a:solidFill>
              </a:rPr>
              <a:t>Other devices picked up from the database and tested at system-level by equipment groups must be also good candidate, but few reports are accessible</a:t>
            </a:r>
          </a:p>
        </p:txBody>
      </p:sp>
      <p:sp>
        <p:nvSpPr>
          <p:cNvPr id="30" name="TextBox 9">
            <a:extLst>
              <a:ext uri="{FF2B5EF4-FFF2-40B4-BE49-F238E27FC236}">
                <a16:creationId xmlns:a16="http://schemas.microsoft.com/office/drawing/2014/main" id="{590E3CCE-9412-251D-E8B4-D12B01E8EB96}"/>
              </a:ext>
            </a:extLst>
          </p:cNvPr>
          <p:cNvSpPr txBox="1"/>
          <p:nvPr/>
        </p:nvSpPr>
        <p:spPr>
          <a:xfrm>
            <a:off x="838200" y="4841545"/>
            <a:ext cx="10643298" cy="307777"/>
          </a:xfrm>
          <a:prstGeom prst="rect">
            <a:avLst/>
          </a:prstGeom>
          <a:noFill/>
        </p:spPr>
        <p:txBody>
          <a:bodyPr wrap="square">
            <a:spAutoFit/>
          </a:bodyPr>
          <a:lstStyle/>
          <a:p>
            <a:r>
              <a:rPr lang="en-US" sz="1400" dirty="0"/>
              <a:t>*Tested at system-level (ON-OFF test not performed, low visibility on degradation)</a:t>
            </a:r>
          </a:p>
        </p:txBody>
      </p:sp>
      <p:sp>
        <p:nvSpPr>
          <p:cNvPr id="31" name="TextBox 10">
            <a:extLst>
              <a:ext uri="{FF2B5EF4-FFF2-40B4-BE49-F238E27FC236}">
                <a16:creationId xmlns:a16="http://schemas.microsoft.com/office/drawing/2014/main" id="{E1B74441-9BA2-089C-6A57-DF9A4FB9E8FC}"/>
              </a:ext>
            </a:extLst>
          </p:cNvPr>
          <p:cNvSpPr txBox="1"/>
          <p:nvPr/>
        </p:nvSpPr>
        <p:spPr>
          <a:xfrm>
            <a:off x="838200" y="5181711"/>
            <a:ext cx="10643298" cy="369332"/>
          </a:xfrm>
          <a:prstGeom prst="rect">
            <a:avLst/>
          </a:prstGeom>
          <a:noFill/>
        </p:spPr>
        <p:txBody>
          <a:bodyPr wrap="square">
            <a:spAutoFit/>
          </a:bodyPr>
          <a:lstStyle/>
          <a:p>
            <a:r>
              <a:rPr lang="en-US" dirty="0"/>
              <a:t>Those are mainly old components, more recent ones should be qualified</a:t>
            </a:r>
          </a:p>
        </p:txBody>
      </p:sp>
      <p:sp>
        <p:nvSpPr>
          <p:cNvPr id="32" name="TextBox 11">
            <a:extLst>
              <a:ext uri="{FF2B5EF4-FFF2-40B4-BE49-F238E27FC236}">
                <a16:creationId xmlns:a16="http://schemas.microsoft.com/office/drawing/2014/main" id="{75EFA899-06F4-D50A-6520-0BD4507D4E0B}"/>
              </a:ext>
            </a:extLst>
          </p:cNvPr>
          <p:cNvSpPr txBox="1"/>
          <p:nvPr/>
        </p:nvSpPr>
        <p:spPr>
          <a:xfrm>
            <a:off x="838200" y="1278141"/>
            <a:ext cx="10643298" cy="369332"/>
          </a:xfrm>
          <a:prstGeom prst="rect">
            <a:avLst/>
          </a:prstGeom>
          <a:noFill/>
        </p:spPr>
        <p:txBody>
          <a:bodyPr wrap="square">
            <a:spAutoFit/>
          </a:bodyPr>
          <a:lstStyle/>
          <a:p>
            <a:r>
              <a:rPr lang="en-GB" dirty="0"/>
              <a:t>51 references tested at PSI, but only few qualified at CHARM.</a:t>
            </a:r>
          </a:p>
        </p:txBody>
      </p:sp>
    </p:spTree>
    <p:extLst>
      <p:ext uri="{BB962C8B-B14F-4D97-AF65-F5344CB8AC3E}">
        <p14:creationId xmlns:p14="http://schemas.microsoft.com/office/powerpoint/2010/main" val="371732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fade">
                                      <p:cBhvr>
                                        <p:cTn id="3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B90C31BF-6C6F-E9E7-785E-4FDF7A7F478D}"/>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D55D47F3-E8B5-01DD-77BE-2B2716A50C34}"/>
              </a:ext>
            </a:extLst>
          </p:cNvPr>
          <p:cNvSpPr>
            <a:spLocks noGrp="1"/>
          </p:cNvSpPr>
          <p:nvPr>
            <p:ph type="sldNum" sz="quarter" idx="12"/>
          </p:nvPr>
        </p:nvSpPr>
        <p:spPr/>
        <p:txBody>
          <a:bodyPr/>
          <a:lstStyle/>
          <a:p>
            <a:pPr>
              <a:defRPr/>
            </a:pPr>
            <a:fld id="{8D6C380F-326D-3C40-9EE7-7FBAB0953422}" type="slidenum">
              <a:rPr lang="en-US" smtClean="0"/>
              <a:t>18</a:t>
            </a:fld>
            <a:endParaRPr lang="en-US" dirty="0"/>
          </a:p>
        </p:txBody>
      </p:sp>
      <p:sp>
        <p:nvSpPr>
          <p:cNvPr id="6" name="Title 1">
            <a:extLst>
              <a:ext uri="{FF2B5EF4-FFF2-40B4-BE49-F238E27FC236}">
                <a16:creationId xmlns:a16="http://schemas.microsoft.com/office/drawing/2014/main" id="{76FEEA7E-FF9F-4CB6-4A9F-483335F28515}"/>
              </a:ext>
            </a:extLst>
          </p:cNvPr>
          <p:cNvSpPr>
            <a:spLocks noGrp="1"/>
          </p:cNvSpPr>
          <p:nvPr>
            <p:ph type="title"/>
          </p:nvPr>
        </p:nvSpPr>
        <p:spPr>
          <a:xfrm>
            <a:off x="838200" y="413250"/>
            <a:ext cx="10515600" cy="741780"/>
          </a:xfrm>
        </p:spPr>
        <p:txBody>
          <a:bodyPr/>
          <a:lstStyle/>
          <a:p>
            <a:r>
              <a:rPr lang="en-US" dirty="0"/>
              <a:t>Qualified DCDC Devices</a:t>
            </a:r>
          </a:p>
        </p:txBody>
      </p:sp>
      <p:sp>
        <p:nvSpPr>
          <p:cNvPr id="7" name="TextBox 7">
            <a:extLst>
              <a:ext uri="{FF2B5EF4-FFF2-40B4-BE49-F238E27FC236}">
                <a16:creationId xmlns:a16="http://schemas.microsoft.com/office/drawing/2014/main" id="{1C3A9832-C763-3106-F0EA-F99B18B12E0B}"/>
              </a:ext>
            </a:extLst>
          </p:cNvPr>
          <p:cNvSpPr txBox="1"/>
          <p:nvPr/>
        </p:nvSpPr>
        <p:spPr>
          <a:xfrm>
            <a:off x="838200" y="1306947"/>
            <a:ext cx="10643298" cy="369332"/>
          </a:xfrm>
          <a:prstGeom prst="rect">
            <a:avLst/>
          </a:prstGeom>
          <a:noFill/>
        </p:spPr>
        <p:txBody>
          <a:bodyPr wrap="square">
            <a:spAutoFit/>
          </a:bodyPr>
          <a:lstStyle/>
          <a:p>
            <a:r>
              <a:rPr lang="en-GB" dirty="0"/>
              <a:t>Devices qualified in CERN representative environments (CHARM or neutron facilities):</a:t>
            </a:r>
          </a:p>
        </p:txBody>
      </p:sp>
      <p:graphicFrame>
        <p:nvGraphicFramePr>
          <p:cNvPr id="8" name="Table 7">
            <a:extLst>
              <a:ext uri="{FF2B5EF4-FFF2-40B4-BE49-F238E27FC236}">
                <a16:creationId xmlns:a16="http://schemas.microsoft.com/office/drawing/2014/main" id="{C1D07D2B-0F8B-EAD2-7AE8-4D49D2918E75}"/>
              </a:ext>
            </a:extLst>
          </p:cNvPr>
          <p:cNvGraphicFramePr>
            <a:graphicFrameLocks noGrp="1"/>
          </p:cNvGraphicFramePr>
          <p:nvPr>
            <p:extLst>
              <p:ext uri="{D42A27DB-BD31-4B8C-83A1-F6EECF244321}">
                <p14:modId xmlns:p14="http://schemas.microsoft.com/office/powerpoint/2010/main" val="97255546"/>
              </p:ext>
            </p:extLst>
          </p:nvPr>
        </p:nvGraphicFramePr>
        <p:xfrm>
          <a:off x="838200" y="1828196"/>
          <a:ext cx="10620485" cy="1097280"/>
        </p:xfrm>
        <a:graphic>
          <a:graphicData uri="http://schemas.openxmlformats.org/drawingml/2006/table">
            <a:tbl>
              <a:tblPr firstRow="1" bandRow="1">
                <a:tableStyleId>{5C22544A-7EE6-4342-B048-85BDC9FD1C3A}</a:tableStyleId>
              </a:tblPr>
              <a:tblGrid>
                <a:gridCol w="1217804">
                  <a:extLst>
                    <a:ext uri="{9D8B030D-6E8A-4147-A177-3AD203B41FA5}">
                      <a16:colId xmlns:a16="http://schemas.microsoft.com/office/drawing/2014/main" val="2540764771"/>
                    </a:ext>
                  </a:extLst>
                </a:gridCol>
                <a:gridCol w="855789">
                  <a:extLst>
                    <a:ext uri="{9D8B030D-6E8A-4147-A177-3AD203B41FA5}">
                      <a16:colId xmlns:a16="http://schemas.microsoft.com/office/drawing/2014/main" val="1878818122"/>
                    </a:ext>
                  </a:extLst>
                </a:gridCol>
                <a:gridCol w="1022350">
                  <a:extLst>
                    <a:ext uri="{9D8B030D-6E8A-4147-A177-3AD203B41FA5}">
                      <a16:colId xmlns:a16="http://schemas.microsoft.com/office/drawing/2014/main" val="1071511376"/>
                    </a:ext>
                  </a:extLst>
                </a:gridCol>
                <a:gridCol w="993648">
                  <a:extLst>
                    <a:ext uri="{9D8B030D-6E8A-4147-A177-3AD203B41FA5}">
                      <a16:colId xmlns:a16="http://schemas.microsoft.com/office/drawing/2014/main" val="1276305342"/>
                    </a:ext>
                  </a:extLst>
                </a:gridCol>
                <a:gridCol w="1011365">
                  <a:extLst>
                    <a:ext uri="{9D8B030D-6E8A-4147-A177-3AD203B41FA5}">
                      <a16:colId xmlns:a16="http://schemas.microsoft.com/office/drawing/2014/main" val="44066465"/>
                    </a:ext>
                  </a:extLst>
                </a:gridCol>
                <a:gridCol w="1548130">
                  <a:extLst>
                    <a:ext uri="{9D8B030D-6E8A-4147-A177-3AD203B41FA5}">
                      <a16:colId xmlns:a16="http://schemas.microsoft.com/office/drawing/2014/main" val="2265339969"/>
                    </a:ext>
                  </a:extLst>
                </a:gridCol>
                <a:gridCol w="3971399">
                  <a:extLst>
                    <a:ext uri="{9D8B030D-6E8A-4147-A177-3AD203B41FA5}">
                      <a16:colId xmlns:a16="http://schemas.microsoft.com/office/drawing/2014/main" val="3586706135"/>
                    </a:ext>
                  </a:extLst>
                </a:gridCol>
              </a:tblGrid>
              <a:tr h="302910">
                <a:tc>
                  <a:txBody>
                    <a:bodyPr/>
                    <a:lstStyle/>
                    <a:p>
                      <a:pPr algn="ctr"/>
                      <a:r>
                        <a:rPr lang="fr-FR" sz="1200" dirty="0"/>
                        <a:t>Type</a:t>
                      </a:r>
                      <a:endParaRPr lang="en-GB" sz="1200" dirty="0"/>
                    </a:p>
                  </a:txBody>
                  <a:tcPr anchor="ctr"/>
                </a:tc>
                <a:tc>
                  <a:txBody>
                    <a:bodyPr/>
                    <a:lstStyle/>
                    <a:p>
                      <a:pPr algn="ctr"/>
                      <a:r>
                        <a:rPr lang="fr-FR" sz="1200" dirty="0"/>
                        <a:t>Ref.</a:t>
                      </a:r>
                      <a:endParaRPr lang="en-GB" sz="1200" dirty="0"/>
                    </a:p>
                  </a:txBody>
                  <a:tcPr anchor="ctr"/>
                </a:tc>
                <a:tc>
                  <a:txBody>
                    <a:bodyPr/>
                    <a:lstStyle/>
                    <a:p>
                      <a:pPr algn="ctr"/>
                      <a:r>
                        <a:rPr lang="fr-FR" sz="1200" dirty="0"/>
                        <a:t>Vin range</a:t>
                      </a:r>
                    </a:p>
                    <a:p>
                      <a:pPr algn="ctr"/>
                      <a:r>
                        <a:rPr lang="fr-FR" sz="1200" dirty="0"/>
                        <a:t> </a:t>
                      </a:r>
                      <a:r>
                        <a:rPr lang="fr-FR" sz="1200" baseline="0" dirty="0"/>
                        <a:t>[V]</a:t>
                      </a:r>
                      <a:endParaRPr lang="en-GB" sz="1200" dirty="0"/>
                    </a:p>
                  </a:txBody>
                  <a:tcPr anchor="ctr"/>
                </a:tc>
                <a:tc>
                  <a:txBody>
                    <a:bodyPr/>
                    <a:lstStyle/>
                    <a:p>
                      <a:pPr algn="ctr"/>
                      <a:r>
                        <a:rPr lang="fr-FR" sz="1200" dirty="0" err="1"/>
                        <a:t>Iout</a:t>
                      </a:r>
                      <a:r>
                        <a:rPr lang="fr-FR" sz="1200" baseline="-25000" dirty="0" err="1"/>
                        <a:t>max</a:t>
                      </a:r>
                      <a:endParaRPr lang="fr-FR" sz="1200" baseline="-25000" dirty="0"/>
                    </a:p>
                    <a:p>
                      <a:pPr algn="ctr"/>
                      <a:r>
                        <a:rPr lang="fr-FR" sz="1200" baseline="-25000" dirty="0"/>
                        <a:t> </a:t>
                      </a:r>
                      <a:r>
                        <a:rPr lang="fr-FR" sz="1200" baseline="0" dirty="0"/>
                        <a:t>[A]</a:t>
                      </a:r>
                      <a:endParaRPr lang="en-GB" sz="1200" baseline="-25000" dirty="0"/>
                    </a:p>
                  </a:txBody>
                  <a:tcPr anchor="ctr"/>
                </a:tc>
                <a:tc>
                  <a:txBody>
                    <a:bodyPr/>
                    <a:lstStyle/>
                    <a:p>
                      <a:pPr algn="ctr"/>
                      <a:r>
                        <a:rPr lang="fr-FR" sz="1200" dirty="0"/>
                        <a:t>Vout range</a:t>
                      </a:r>
                    </a:p>
                    <a:p>
                      <a:pPr algn="ctr"/>
                      <a:r>
                        <a:rPr lang="fr-FR" sz="1200" dirty="0"/>
                        <a:t> </a:t>
                      </a:r>
                      <a:r>
                        <a:rPr lang="fr-FR" sz="1200" baseline="0" dirty="0"/>
                        <a:t>[V]</a:t>
                      </a:r>
                      <a:endParaRPr lang="en-GB" sz="1200" dirty="0"/>
                    </a:p>
                  </a:txBody>
                  <a:tcPr anchor="ctr"/>
                </a:tc>
                <a:tc>
                  <a:txBody>
                    <a:bodyPr/>
                    <a:lstStyle/>
                    <a:p>
                      <a:pPr algn="ctr"/>
                      <a:r>
                        <a:rPr lang="en-US" sz="1200" noProof="0" dirty="0"/>
                        <a:t>Switch Freq. (kHz)</a:t>
                      </a:r>
                    </a:p>
                  </a:txBody>
                  <a:tcPr anchor="ctr"/>
                </a:tc>
                <a:tc>
                  <a:txBody>
                    <a:bodyPr/>
                    <a:lstStyle/>
                    <a:p>
                      <a:pPr algn="ctr"/>
                      <a:r>
                        <a:rPr lang="en-US" sz="1200" noProof="0" dirty="0"/>
                        <a:t>comment</a:t>
                      </a:r>
                    </a:p>
                  </a:txBody>
                  <a:tcPr anchor="ctr"/>
                </a:tc>
                <a:extLst>
                  <a:ext uri="{0D108BD9-81ED-4DB2-BD59-A6C34878D82A}">
                    <a16:rowId xmlns:a16="http://schemas.microsoft.com/office/drawing/2014/main" val="14073533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Internal Power Switch Buck Regulators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hlinkClick r:id="rId2"/>
                        </a:rPr>
                        <a:t>LT1959</a:t>
                      </a:r>
                      <a:endParaRPr lang="en-GB" sz="1200" kern="1200" noProof="0" dirty="0">
                        <a:solidFill>
                          <a:schemeClr val="dk1"/>
                        </a:solidFill>
                        <a:latin typeface="+mn-lt"/>
                        <a:ea typeface="+mn-ea"/>
                        <a:cs typeface="+mn-cs"/>
                      </a:endParaRPr>
                    </a:p>
                  </a:txBody>
                  <a:tcPr anchor="ctr"/>
                </a:tc>
                <a:tc>
                  <a:txBody>
                    <a:bodyPr/>
                    <a:lstStyle/>
                    <a:p>
                      <a:pPr algn="ctr" rtl="0" fontAlgn="b"/>
                      <a:r>
                        <a:rPr lang="fr-FR" sz="1200" kern="1200" dirty="0">
                          <a:solidFill>
                            <a:schemeClr val="dk1"/>
                          </a:solidFill>
                          <a:latin typeface="+mn-lt"/>
                          <a:ea typeface="+mn-ea"/>
                          <a:cs typeface="+mn-cs"/>
                        </a:rPr>
                        <a:t>4 – 15</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4.5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1.21 - 14</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500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with</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success</a:t>
                      </a:r>
                      <a:r>
                        <a:rPr lang="fr-FR" sz="1200" kern="1200" dirty="0">
                          <a:solidFill>
                            <a:schemeClr val="dk1"/>
                          </a:solidFill>
                          <a:latin typeface="+mn-lt"/>
                          <a:ea typeface="+mn-ea"/>
                          <a:cs typeface="+mn-cs"/>
                        </a:rPr>
                        <a:t> at CHARM &amp; PSI</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3989508569"/>
                  </a:ext>
                </a:extLst>
              </a:tr>
            </a:tbl>
          </a:graphicData>
        </a:graphic>
      </p:graphicFrame>
    </p:spTree>
    <p:extLst>
      <p:ext uri="{BB962C8B-B14F-4D97-AF65-F5344CB8AC3E}">
        <p14:creationId xmlns:p14="http://schemas.microsoft.com/office/powerpoint/2010/main" val="2315770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B2548F74-78B7-4E73-54E8-DBAA97DBC737}"/>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Espace réservé du numéro de diapositive 3">
            <a:extLst>
              <a:ext uri="{FF2B5EF4-FFF2-40B4-BE49-F238E27FC236}">
                <a16:creationId xmlns:a16="http://schemas.microsoft.com/office/drawing/2014/main" id="{98BF122B-DD2A-B305-EB01-9A3790FC3D1B}"/>
              </a:ext>
            </a:extLst>
          </p:cNvPr>
          <p:cNvSpPr>
            <a:spLocks noGrp="1"/>
          </p:cNvSpPr>
          <p:nvPr>
            <p:ph type="sldNum" sz="quarter" idx="12"/>
          </p:nvPr>
        </p:nvSpPr>
        <p:spPr/>
        <p:txBody>
          <a:bodyPr/>
          <a:lstStyle/>
          <a:p>
            <a:pPr>
              <a:defRPr/>
            </a:pPr>
            <a:fld id="{8D6C380F-326D-3C40-9EE7-7FBAB0953422}" type="slidenum">
              <a:rPr lang="en-US" smtClean="0"/>
              <a:t>19</a:t>
            </a:fld>
            <a:endParaRPr lang="en-US" dirty="0"/>
          </a:p>
        </p:txBody>
      </p:sp>
      <p:sp>
        <p:nvSpPr>
          <p:cNvPr id="22" name="Title 1">
            <a:extLst>
              <a:ext uri="{FF2B5EF4-FFF2-40B4-BE49-F238E27FC236}">
                <a16:creationId xmlns:a16="http://schemas.microsoft.com/office/drawing/2014/main" id="{25D82E6D-469D-D72B-B729-15C03D4D1288}"/>
              </a:ext>
            </a:extLst>
          </p:cNvPr>
          <p:cNvSpPr>
            <a:spLocks noGrp="1"/>
          </p:cNvSpPr>
          <p:nvPr>
            <p:ph type="title"/>
          </p:nvPr>
        </p:nvSpPr>
        <p:spPr>
          <a:xfrm>
            <a:off x="838200" y="413250"/>
            <a:ext cx="10643298" cy="741780"/>
          </a:xfrm>
        </p:spPr>
        <p:txBody>
          <a:bodyPr/>
          <a:lstStyle/>
          <a:p>
            <a:r>
              <a:rPr lang="en-US" dirty="0"/>
              <a:t>Voltage Regulator Test plan</a:t>
            </a:r>
          </a:p>
        </p:txBody>
      </p:sp>
      <p:graphicFrame>
        <p:nvGraphicFramePr>
          <p:cNvPr id="24" name="Table 7">
            <a:extLst>
              <a:ext uri="{FF2B5EF4-FFF2-40B4-BE49-F238E27FC236}">
                <a16:creationId xmlns:a16="http://schemas.microsoft.com/office/drawing/2014/main" id="{34873E9C-13EB-B4A8-77BF-7130F5E5B8EF}"/>
              </a:ext>
            </a:extLst>
          </p:cNvPr>
          <p:cNvGraphicFramePr>
            <a:graphicFrameLocks noGrp="1"/>
          </p:cNvGraphicFramePr>
          <p:nvPr>
            <p:extLst>
              <p:ext uri="{D42A27DB-BD31-4B8C-83A1-F6EECF244321}">
                <p14:modId xmlns:p14="http://schemas.microsoft.com/office/powerpoint/2010/main" val="57224078"/>
              </p:ext>
            </p:extLst>
          </p:nvPr>
        </p:nvGraphicFramePr>
        <p:xfrm>
          <a:off x="838200" y="2561020"/>
          <a:ext cx="10643298" cy="2753360"/>
        </p:xfrm>
        <a:graphic>
          <a:graphicData uri="http://schemas.openxmlformats.org/drawingml/2006/table">
            <a:tbl>
              <a:tblPr firstRow="1" bandRow="1">
                <a:tableStyleId>{5C22544A-7EE6-4342-B048-85BDC9FD1C3A}</a:tableStyleId>
              </a:tblPr>
              <a:tblGrid>
                <a:gridCol w="1346517">
                  <a:extLst>
                    <a:ext uri="{9D8B030D-6E8A-4147-A177-3AD203B41FA5}">
                      <a16:colId xmlns:a16="http://schemas.microsoft.com/office/drawing/2014/main" val="2540764771"/>
                    </a:ext>
                  </a:extLst>
                </a:gridCol>
                <a:gridCol w="943293">
                  <a:extLst>
                    <a:ext uri="{9D8B030D-6E8A-4147-A177-3AD203B41FA5}">
                      <a16:colId xmlns:a16="http://schemas.microsoft.com/office/drawing/2014/main" val="1878818122"/>
                    </a:ext>
                  </a:extLst>
                </a:gridCol>
                <a:gridCol w="918337">
                  <a:extLst>
                    <a:ext uri="{9D8B030D-6E8A-4147-A177-3AD203B41FA5}">
                      <a16:colId xmlns:a16="http://schemas.microsoft.com/office/drawing/2014/main" val="1071511376"/>
                    </a:ext>
                  </a:extLst>
                </a:gridCol>
                <a:gridCol w="1849755">
                  <a:extLst>
                    <a:ext uri="{9D8B030D-6E8A-4147-A177-3AD203B41FA5}">
                      <a16:colId xmlns:a16="http://schemas.microsoft.com/office/drawing/2014/main" val="2351783429"/>
                    </a:ext>
                  </a:extLst>
                </a:gridCol>
                <a:gridCol w="697230">
                  <a:extLst>
                    <a:ext uri="{9D8B030D-6E8A-4147-A177-3AD203B41FA5}">
                      <a16:colId xmlns:a16="http://schemas.microsoft.com/office/drawing/2014/main" val="1276305342"/>
                    </a:ext>
                  </a:extLst>
                </a:gridCol>
                <a:gridCol w="667067">
                  <a:extLst>
                    <a:ext uri="{9D8B030D-6E8A-4147-A177-3AD203B41FA5}">
                      <a16:colId xmlns:a16="http://schemas.microsoft.com/office/drawing/2014/main" val="2265339969"/>
                    </a:ext>
                  </a:extLst>
                </a:gridCol>
                <a:gridCol w="862330">
                  <a:extLst>
                    <a:ext uri="{9D8B030D-6E8A-4147-A177-3AD203B41FA5}">
                      <a16:colId xmlns:a16="http://schemas.microsoft.com/office/drawing/2014/main" val="17214480"/>
                    </a:ext>
                  </a:extLst>
                </a:gridCol>
                <a:gridCol w="3358769">
                  <a:extLst>
                    <a:ext uri="{9D8B030D-6E8A-4147-A177-3AD203B41FA5}">
                      <a16:colId xmlns:a16="http://schemas.microsoft.com/office/drawing/2014/main" val="3586706135"/>
                    </a:ext>
                  </a:extLst>
                </a:gridCol>
              </a:tblGrid>
              <a:tr h="302910">
                <a:tc>
                  <a:txBody>
                    <a:bodyPr/>
                    <a:lstStyle/>
                    <a:p>
                      <a:pPr algn="ctr"/>
                      <a:r>
                        <a:rPr lang="fr-FR" sz="1200" dirty="0"/>
                        <a:t>Type</a:t>
                      </a:r>
                      <a:endParaRPr lang="en-GB" sz="1200" dirty="0"/>
                    </a:p>
                  </a:txBody>
                  <a:tcPr anchor="ctr"/>
                </a:tc>
                <a:tc>
                  <a:txBody>
                    <a:bodyPr/>
                    <a:lstStyle/>
                    <a:p>
                      <a:pPr algn="ctr"/>
                      <a:r>
                        <a:rPr lang="fr-FR" sz="1200" dirty="0"/>
                        <a:t>Ref.</a:t>
                      </a:r>
                      <a:endParaRPr lang="en-GB" sz="1200" dirty="0"/>
                    </a:p>
                  </a:txBody>
                  <a:tcPr anchor="ctr"/>
                </a:tc>
                <a:tc>
                  <a:txBody>
                    <a:bodyPr/>
                    <a:lstStyle/>
                    <a:p>
                      <a:pPr algn="ctr"/>
                      <a:r>
                        <a:rPr lang="fr-FR" sz="1200" dirty="0"/>
                        <a:t>Vin range</a:t>
                      </a:r>
                    </a:p>
                    <a:p>
                      <a:pPr algn="ctr"/>
                      <a:r>
                        <a:rPr lang="fr-FR" sz="1200" dirty="0"/>
                        <a:t> </a:t>
                      </a:r>
                      <a:r>
                        <a:rPr lang="fr-FR" sz="1200" baseline="0" dirty="0"/>
                        <a:t>[V]</a:t>
                      </a:r>
                      <a:endParaRPr lang="en-GB" sz="1200" dirty="0"/>
                    </a:p>
                  </a:txBody>
                  <a:tcPr anchor="ctr"/>
                </a:tc>
                <a:tc>
                  <a:txBody>
                    <a:bodyPr/>
                    <a:lstStyle/>
                    <a:p>
                      <a:pPr algn="ctr"/>
                      <a:r>
                        <a:rPr lang="fr-FR" sz="1200" dirty="0"/>
                        <a:t>Vout range</a:t>
                      </a:r>
                    </a:p>
                    <a:p>
                      <a:pPr algn="ctr"/>
                      <a:r>
                        <a:rPr lang="fr-FR" sz="1200" dirty="0"/>
                        <a:t> </a:t>
                      </a:r>
                      <a:r>
                        <a:rPr lang="fr-FR" sz="1200" baseline="0" dirty="0"/>
                        <a:t>[V]</a:t>
                      </a:r>
                      <a:endParaRPr lang="en-GB" sz="1200" dirty="0"/>
                    </a:p>
                  </a:txBody>
                  <a:tcPr anchor="ctr"/>
                </a:tc>
                <a:tc>
                  <a:txBody>
                    <a:bodyPr/>
                    <a:lstStyle/>
                    <a:p>
                      <a:pPr algn="ctr"/>
                      <a:r>
                        <a:rPr lang="fr-FR" sz="1200" dirty="0" err="1"/>
                        <a:t>Iout</a:t>
                      </a:r>
                      <a:r>
                        <a:rPr lang="fr-FR" sz="1200" baseline="-25000" dirty="0" err="1"/>
                        <a:t>max</a:t>
                      </a:r>
                      <a:endParaRPr lang="fr-FR" sz="1200" baseline="-25000" dirty="0"/>
                    </a:p>
                    <a:p>
                      <a:pPr algn="ctr"/>
                      <a:r>
                        <a:rPr lang="fr-FR" sz="1200" baseline="-25000" dirty="0"/>
                        <a:t> </a:t>
                      </a:r>
                      <a:r>
                        <a:rPr lang="fr-FR" sz="1200" baseline="0" dirty="0"/>
                        <a:t>[A]</a:t>
                      </a:r>
                      <a:endParaRPr lang="en-GB" sz="1200" baseline="-25000" dirty="0"/>
                    </a:p>
                  </a:txBody>
                  <a:tcPr anchor="ctr"/>
                </a:tc>
                <a:tc>
                  <a:txBody>
                    <a:bodyPr/>
                    <a:lstStyle/>
                    <a:p>
                      <a:pPr algn="ctr"/>
                      <a:r>
                        <a:rPr lang="en-US" sz="1200" noProof="0" dirty="0"/>
                        <a:t>RMS</a:t>
                      </a:r>
                    </a:p>
                    <a:p>
                      <a:pPr algn="ctr"/>
                      <a:r>
                        <a:rPr lang="en-US" sz="1200" noProof="0" dirty="0"/>
                        <a:t> noise</a:t>
                      </a:r>
                    </a:p>
                    <a:p>
                      <a:pPr algn="ctr"/>
                      <a:r>
                        <a:rPr lang="en-US" sz="1200" noProof="0" dirty="0"/>
                        <a:t> (</a:t>
                      </a:r>
                      <a:r>
                        <a:rPr lang="en-US" sz="1200" noProof="0" dirty="0" err="1"/>
                        <a:t>uV</a:t>
                      </a:r>
                      <a:r>
                        <a:rPr lang="en-US" sz="1200" noProof="0" dirty="0"/>
                        <a:t>)</a:t>
                      </a:r>
                    </a:p>
                  </a:txBody>
                  <a:tcPr anchor="ctr"/>
                </a:tc>
                <a:tc>
                  <a:txBody>
                    <a:bodyPr/>
                    <a:lstStyle/>
                    <a:p>
                      <a:pPr algn="ctr"/>
                      <a:r>
                        <a:rPr lang="en-US" sz="1200" noProof="0" dirty="0"/>
                        <a:t>Dropout </a:t>
                      </a:r>
                    </a:p>
                    <a:p>
                      <a:pPr algn="ctr"/>
                      <a:r>
                        <a:rPr lang="en-US" sz="1200" noProof="0" dirty="0"/>
                        <a:t>Voltage</a:t>
                      </a:r>
                    </a:p>
                    <a:p>
                      <a:pPr algn="ctr"/>
                      <a:r>
                        <a:rPr lang="en-US" sz="1200" noProof="0" dirty="0"/>
                        <a:t> (mV)</a:t>
                      </a:r>
                    </a:p>
                  </a:txBody>
                  <a:tcPr anchor="ctr"/>
                </a:tc>
                <a:tc>
                  <a:txBody>
                    <a:bodyPr/>
                    <a:lstStyle/>
                    <a:p>
                      <a:pPr algn="ctr"/>
                      <a:r>
                        <a:rPr lang="en-US" sz="1200" noProof="0" dirty="0"/>
                        <a:t>comment</a:t>
                      </a:r>
                    </a:p>
                  </a:txBody>
                  <a:tcPr anchor="ctr"/>
                </a:tc>
                <a:extLst>
                  <a:ext uri="{0D108BD9-81ED-4DB2-BD59-A6C34878D82A}">
                    <a16:rowId xmlns:a16="http://schemas.microsoft.com/office/drawing/2014/main" val="140735335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err="1">
                          <a:solidFill>
                            <a:schemeClr val="dk1"/>
                          </a:solidFill>
                          <a:latin typeface="+mn-lt"/>
                          <a:ea typeface="+mn-ea"/>
                          <a:cs typeface="+mn-cs"/>
                        </a:rPr>
                        <a:t>Negative</a:t>
                      </a:r>
                      <a:r>
                        <a:rPr lang="fr-FR" sz="1200" kern="1200" noProof="0" dirty="0">
                          <a:solidFill>
                            <a:schemeClr val="dk1"/>
                          </a:solidFill>
                          <a:latin typeface="+mn-lt"/>
                          <a:ea typeface="+mn-ea"/>
                          <a:cs typeface="+mn-cs"/>
                        </a:rPr>
                        <a:t> </a:t>
                      </a:r>
                      <a:r>
                        <a:rPr lang="fr-FR" sz="1200" kern="1200" noProof="0" dirty="0" err="1">
                          <a:solidFill>
                            <a:schemeClr val="dk1"/>
                          </a:solidFill>
                          <a:latin typeface="+mn-lt"/>
                          <a:ea typeface="+mn-ea"/>
                          <a:cs typeface="+mn-cs"/>
                        </a:rPr>
                        <a:t>Regulator</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MC7905</a:t>
                      </a:r>
                      <a:endParaRPr lang="en-GB" sz="1200" kern="1200" noProof="0" dirty="0">
                        <a:solidFill>
                          <a:schemeClr val="dk1"/>
                        </a:solidFill>
                        <a:latin typeface="+mn-lt"/>
                        <a:ea typeface="+mn-ea"/>
                        <a:cs typeface="+mn-cs"/>
                      </a:endParaRPr>
                    </a:p>
                  </a:txBody>
                  <a:tcPr anchor="ctr"/>
                </a:tc>
                <a:tc>
                  <a:txBody>
                    <a:bodyPr/>
                    <a:lstStyle/>
                    <a:p>
                      <a:pPr algn="ctr" rtl="0" fontAlgn="b"/>
                      <a:r>
                        <a:rPr lang="fr-FR" sz="1200" kern="1200" dirty="0">
                          <a:solidFill>
                            <a:schemeClr val="dk1"/>
                          </a:solidFill>
                          <a:latin typeface="+mn-lt"/>
                          <a:ea typeface="+mn-ea"/>
                          <a:cs typeface="+mn-cs"/>
                        </a:rPr>
                        <a:t>-5 to -18</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err="1">
                          <a:solidFill>
                            <a:schemeClr val="dk1"/>
                          </a:solidFill>
                          <a:latin typeface="+mn-lt"/>
                          <a:ea typeface="+mn-ea"/>
                          <a:cs typeface="+mn-cs"/>
                        </a:rPr>
                        <a:t>Fixed</a:t>
                      </a:r>
                      <a:r>
                        <a:rPr lang="fr-FR" sz="1200" kern="1200" noProof="0" dirty="0">
                          <a:solidFill>
                            <a:schemeClr val="dk1"/>
                          </a:solidFill>
                          <a:latin typeface="+mn-lt"/>
                          <a:ea typeface="+mn-ea"/>
                          <a:cs typeface="+mn-cs"/>
                        </a:rPr>
                        <a:t> (-5 to 24)</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1</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40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1300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by </a:t>
                      </a:r>
                      <a:r>
                        <a:rPr lang="fr-FR" sz="1200" kern="1200" dirty="0">
                          <a:solidFill>
                            <a:schemeClr val="dk1"/>
                          </a:solidFill>
                          <a:latin typeface="+mn-lt"/>
                          <a:ea typeface="+mn-ea"/>
                          <a:cs typeface="+mn-cs"/>
                          <a:hlinkClick r:id="rId2"/>
                        </a:rPr>
                        <a:t>ATLAS</a:t>
                      </a:r>
                      <a:r>
                        <a:rPr lang="fr-FR" sz="1200" kern="1200" dirty="0">
                          <a:solidFill>
                            <a:schemeClr val="dk1"/>
                          </a:solidFill>
                          <a:latin typeface="+mn-lt"/>
                          <a:ea typeface="+mn-ea"/>
                          <a:cs typeface="+mn-cs"/>
                        </a:rPr>
                        <a:t> up to 1kGy and 1</a:t>
                      </a:r>
                      <a:r>
                        <a:rPr lang="fr-FR" sz="1200" kern="1200" baseline="30000" dirty="0">
                          <a:solidFill>
                            <a:schemeClr val="dk1"/>
                          </a:solidFill>
                          <a:latin typeface="+mn-lt"/>
                          <a:ea typeface="+mn-ea"/>
                          <a:cs typeface="+mn-cs"/>
                        </a:rPr>
                        <a:t>e</a:t>
                      </a:r>
                      <a:r>
                        <a:rPr lang="fr-FR" sz="1200" kern="1200" dirty="0">
                          <a:solidFill>
                            <a:schemeClr val="dk1"/>
                          </a:solidFill>
                          <a:latin typeface="+mn-lt"/>
                          <a:ea typeface="+mn-ea"/>
                          <a:cs typeface="+mn-cs"/>
                        </a:rPr>
                        <a:t>12neq</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by us at PSI </a:t>
                      </a:r>
                      <a:r>
                        <a:rPr lang="fr-FR" sz="1200" kern="1200" dirty="0" err="1">
                          <a:solidFill>
                            <a:schemeClr val="dk1"/>
                          </a:solidFill>
                          <a:latin typeface="+mn-lt"/>
                          <a:ea typeface="+mn-ea"/>
                          <a:cs typeface="+mn-cs"/>
                        </a:rPr>
                        <a:t>with</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success</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624400924"/>
                  </a:ext>
                </a:extLst>
              </a:tr>
              <a:tr h="370840">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VLDO</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dk1"/>
                          </a:solidFill>
                          <a:latin typeface="+mn-lt"/>
                          <a:ea typeface="+mn-ea"/>
                          <a:cs typeface="+mn-cs"/>
                        </a:rPr>
                        <a:t>LT3033</a:t>
                      </a:r>
                      <a:endParaRPr lang="en-GB" sz="1200" kern="1200" noProof="0" dirty="0">
                        <a:solidFill>
                          <a:schemeClr val="dk1"/>
                        </a:solidFill>
                        <a:latin typeface="+mn-lt"/>
                        <a:ea typeface="+mn-ea"/>
                        <a:cs typeface="+mn-cs"/>
                      </a:endParaRPr>
                    </a:p>
                  </a:txBody>
                  <a:tcPr anchor="ctr"/>
                </a:tc>
                <a:tc>
                  <a:txBody>
                    <a:bodyPr/>
                    <a:lstStyle/>
                    <a:p>
                      <a:pPr algn="ctr" rtl="0" fontAlgn="b"/>
                      <a:r>
                        <a:rPr lang="fr-FR" sz="1200" kern="1200" dirty="0">
                          <a:solidFill>
                            <a:schemeClr val="dk1"/>
                          </a:solidFill>
                          <a:latin typeface="+mn-lt"/>
                          <a:ea typeface="+mn-ea"/>
                          <a:cs typeface="+mn-cs"/>
                        </a:rPr>
                        <a:t>0.9 – 10.00</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err="1"/>
                        <a:t>Adj</a:t>
                      </a:r>
                      <a:r>
                        <a:rPr lang="en-GB" sz="1200" dirty="0"/>
                        <a:t> (0.2 to 10)</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3</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95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22</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Same</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family</a:t>
                      </a:r>
                      <a:r>
                        <a:rPr lang="fr-FR" sz="1200" kern="1200" dirty="0">
                          <a:solidFill>
                            <a:schemeClr val="dk1"/>
                          </a:solidFill>
                          <a:latin typeface="+mn-lt"/>
                          <a:ea typeface="+mn-ea"/>
                          <a:cs typeface="+mn-cs"/>
                        </a:rPr>
                        <a:t> as LT3021 </a:t>
                      </a:r>
                      <a:r>
                        <a:rPr lang="fr-FR" sz="1200" kern="1200" dirty="0" err="1">
                          <a:solidFill>
                            <a:schemeClr val="dk1"/>
                          </a:solidFill>
                          <a:latin typeface="+mn-lt"/>
                          <a:ea typeface="+mn-ea"/>
                          <a:cs typeface="+mn-cs"/>
                        </a:rPr>
                        <a:t>validated</a:t>
                      </a:r>
                      <a:r>
                        <a:rPr lang="fr-FR" sz="1200" kern="1200" dirty="0">
                          <a:solidFill>
                            <a:schemeClr val="dk1"/>
                          </a:solidFill>
                          <a:latin typeface="+mn-lt"/>
                          <a:ea typeface="+mn-ea"/>
                          <a:cs typeface="+mn-cs"/>
                        </a:rPr>
                        <a:t> at CHARM</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3989508569"/>
                  </a:ext>
                </a:extLst>
              </a:tr>
              <a:tr h="37084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MAX8556</a:t>
                      </a:r>
                    </a:p>
                  </a:txBody>
                  <a:tcPr anchor="ctr"/>
                </a:tc>
                <a:tc>
                  <a:txBody>
                    <a:bodyPr/>
                    <a:lstStyle/>
                    <a:p>
                      <a:pPr algn="ctr" rtl="0" fontAlgn="b"/>
                      <a:r>
                        <a:rPr lang="en-GB" sz="1200" dirty="0"/>
                        <a:t>1.4 </a:t>
                      </a:r>
                      <a:r>
                        <a:rPr lang="fr-FR" sz="1200" kern="1200" dirty="0">
                          <a:solidFill>
                            <a:schemeClr val="dk1"/>
                          </a:solidFill>
                          <a:latin typeface="+mn-lt"/>
                          <a:ea typeface="+mn-ea"/>
                          <a:cs typeface="+mn-cs"/>
                        </a:rPr>
                        <a:t>–</a:t>
                      </a:r>
                      <a:r>
                        <a:rPr lang="en-GB" sz="1200" dirty="0"/>
                        <a:t> 3.6V</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err="1"/>
                        <a:t>Adj</a:t>
                      </a:r>
                      <a:r>
                        <a:rPr lang="en-GB" sz="1200" dirty="0"/>
                        <a:t> (0.5 to 3.4)</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4</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100 mV</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by </a:t>
                      </a:r>
                      <a:r>
                        <a:rPr lang="fr-FR" sz="1200" kern="1200" dirty="0">
                          <a:solidFill>
                            <a:schemeClr val="dk1"/>
                          </a:solidFill>
                          <a:latin typeface="+mn-lt"/>
                          <a:ea typeface="+mn-ea"/>
                          <a:cs typeface="+mn-cs"/>
                          <a:hlinkClick r:id="rId3"/>
                        </a:rPr>
                        <a:t>ATLAS</a:t>
                      </a:r>
                      <a:r>
                        <a:rPr lang="fr-FR" sz="1200" kern="1200" dirty="0">
                          <a:solidFill>
                            <a:schemeClr val="dk1"/>
                          </a:solidFill>
                          <a:latin typeface="+mn-lt"/>
                          <a:ea typeface="+mn-ea"/>
                          <a:cs typeface="+mn-cs"/>
                        </a:rPr>
                        <a:t> up to 2.4 kGy (proton) and 5</a:t>
                      </a:r>
                      <a:r>
                        <a:rPr lang="fr-FR" sz="1200" kern="1200" baseline="30000" dirty="0">
                          <a:solidFill>
                            <a:schemeClr val="dk1"/>
                          </a:solidFill>
                          <a:latin typeface="+mn-lt"/>
                          <a:ea typeface="+mn-ea"/>
                          <a:cs typeface="+mn-cs"/>
                        </a:rPr>
                        <a:t>e</a:t>
                      </a:r>
                      <a:r>
                        <a:rPr lang="fr-FR" sz="1200" kern="1200" dirty="0">
                          <a:solidFill>
                            <a:schemeClr val="dk1"/>
                          </a:solidFill>
                          <a:latin typeface="+mn-lt"/>
                          <a:ea typeface="+mn-ea"/>
                          <a:cs typeface="+mn-cs"/>
                        </a:rPr>
                        <a:t>14neq</a:t>
                      </a:r>
                    </a:p>
                  </a:txBody>
                  <a:tcPr anchor="ctr"/>
                </a:tc>
                <a:extLst>
                  <a:ext uri="{0D108BD9-81ED-4DB2-BD59-A6C34878D82A}">
                    <a16:rowId xmlns:a16="http://schemas.microsoft.com/office/drawing/2014/main" val="3898660654"/>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UltraLowNoise</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noProof="0" dirty="0">
                          <a:solidFill>
                            <a:schemeClr val="dk1"/>
                          </a:solidFill>
                          <a:latin typeface="+mn-lt"/>
                          <a:ea typeface="+mn-ea"/>
                          <a:cs typeface="+mn-cs"/>
                        </a:rPr>
                        <a:t>LT3042</a:t>
                      </a:r>
                      <a:endParaRPr lang="en-GB" sz="1200" kern="1200" noProof="0" dirty="0">
                        <a:solidFill>
                          <a:schemeClr val="dk1"/>
                        </a:solidFill>
                        <a:latin typeface="+mn-lt"/>
                        <a:ea typeface="+mn-ea"/>
                        <a:cs typeface="+mn-cs"/>
                      </a:endParaRPr>
                    </a:p>
                  </a:txBody>
                  <a:tcPr anchor="ctr"/>
                </a:tc>
                <a:tc>
                  <a:txBody>
                    <a:bodyPr/>
                    <a:lstStyle/>
                    <a:p>
                      <a:pPr algn="ctr" rtl="0" fontAlgn="b"/>
                      <a:r>
                        <a:rPr lang="en-GB" sz="1200" dirty="0"/>
                        <a:t>1.8 to 20</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0 to 15</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0.2</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0.8</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350</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by us at PSI up to 500 Gy</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1756512967"/>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Positive Linear Regulator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LT1085</a:t>
                      </a:r>
                    </a:p>
                  </a:txBody>
                  <a:tcPr anchor="ctr"/>
                </a:tc>
                <a:tc>
                  <a:txBody>
                    <a:bodyPr/>
                    <a:lstStyle/>
                    <a:p>
                      <a:pPr algn="ctr" rtl="0" fontAlgn="b"/>
                      <a:r>
                        <a:rPr lang="en-US" sz="1200" dirty="0"/>
                        <a:t>2.6 to 30</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Adj (1.25 to 28.5), Fixed</a:t>
                      </a:r>
                      <a:endParaRPr lang="en-GB" sz="1200" kern="1200" noProof="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3</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1300</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by us at PSI up to 500 Gy</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1978211391"/>
                  </a:ext>
                </a:extLst>
              </a:tr>
            </a:tbl>
          </a:graphicData>
        </a:graphic>
      </p:graphicFrame>
      <p:graphicFrame>
        <p:nvGraphicFramePr>
          <p:cNvPr id="28" name="Table 11">
            <a:extLst>
              <a:ext uri="{FF2B5EF4-FFF2-40B4-BE49-F238E27FC236}">
                <a16:creationId xmlns:a16="http://schemas.microsoft.com/office/drawing/2014/main" id="{DB197660-377E-1B17-6FA4-F53FAB94C2F8}"/>
              </a:ext>
            </a:extLst>
          </p:cNvPr>
          <p:cNvGraphicFramePr>
            <a:graphicFrameLocks noGrp="1"/>
          </p:cNvGraphicFramePr>
          <p:nvPr>
            <p:extLst>
              <p:ext uri="{D42A27DB-BD31-4B8C-83A1-F6EECF244321}">
                <p14:modId xmlns:p14="http://schemas.microsoft.com/office/powerpoint/2010/main" val="3067587311"/>
              </p:ext>
            </p:extLst>
          </p:nvPr>
        </p:nvGraphicFramePr>
        <p:xfrm>
          <a:off x="838200" y="1287680"/>
          <a:ext cx="10643298" cy="1097280"/>
        </p:xfrm>
        <a:graphic>
          <a:graphicData uri="http://schemas.openxmlformats.org/drawingml/2006/table">
            <a:tbl>
              <a:tblPr firstRow="1" bandRow="1">
                <a:tableStyleId>{5C22544A-7EE6-4342-B048-85BDC9FD1C3A}</a:tableStyleId>
              </a:tblPr>
              <a:tblGrid>
                <a:gridCol w="1555354">
                  <a:extLst>
                    <a:ext uri="{9D8B030D-6E8A-4147-A177-3AD203B41FA5}">
                      <a16:colId xmlns:a16="http://schemas.microsoft.com/office/drawing/2014/main" val="2980249005"/>
                    </a:ext>
                  </a:extLst>
                </a:gridCol>
                <a:gridCol w="988517">
                  <a:extLst>
                    <a:ext uri="{9D8B030D-6E8A-4147-A177-3AD203B41FA5}">
                      <a16:colId xmlns:a16="http://schemas.microsoft.com/office/drawing/2014/main" val="2875066682"/>
                    </a:ext>
                  </a:extLst>
                </a:gridCol>
                <a:gridCol w="1060766">
                  <a:extLst>
                    <a:ext uri="{9D8B030D-6E8A-4147-A177-3AD203B41FA5}">
                      <a16:colId xmlns:a16="http://schemas.microsoft.com/office/drawing/2014/main" val="1449292746"/>
                    </a:ext>
                  </a:extLst>
                </a:gridCol>
                <a:gridCol w="805366">
                  <a:extLst>
                    <a:ext uri="{9D8B030D-6E8A-4147-A177-3AD203B41FA5}">
                      <a16:colId xmlns:a16="http://schemas.microsoft.com/office/drawing/2014/main" val="725336301"/>
                    </a:ext>
                  </a:extLst>
                </a:gridCol>
                <a:gridCol w="1161106">
                  <a:extLst>
                    <a:ext uri="{9D8B030D-6E8A-4147-A177-3AD203B41FA5}">
                      <a16:colId xmlns:a16="http://schemas.microsoft.com/office/drawing/2014/main" val="3878128682"/>
                    </a:ext>
                  </a:extLst>
                </a:gridCol>
                <a:gridCol w="5072189">
                  <a:extLst>
                    <a:ext uri="{9D8B030D-6E8A-4147-A177-3AD203B41FA5}">
                      <a16:colId xmlns:a16="http://schemas.microsoft.com/office/drawing/2014/main" val="3630057603"/>
                    </a:ext>
                  </a:extLst>
                </a:gridCol>
              </a:tblGrid>
              <a:tr h="302910">
                <a:tc>
                  <a:txBody>
                    <a:bodyPr/>
                    <a:lstStyle/>
                    <a:p>
                      <a:pPr algn="ctr"/>
                      <a:r>
                        <a:rPr lang="fr-FR" sz="1200" dirty="0"/>
                        <a:t>Type</a:t>
                      </a:r>
                      <a:endParaRPr lang="en-GB" sz="1200" dirty="0"/>
                    </a:p>
                  </a:txBody>
                  <a:tcPr anchor="ctr"/>
                </a:tc>
                <a:tc>
                  <a:txBody>
                    <a:bodyPr/>
                    <a:lstStyle/>
                    <a:p>
                      <a:pPr algn="ctr"/>
                      <a:r>
                        <a:rPr lang="fr-FR" sz="1200" dirty="0"/>
                        <a:t>Ref.</a:t>
                      </a:r>
                      <a:endParaRPr lang="en-GB" sz="1200" dirty="0"/>
                    </a:p>
                  </a:txBody>
                  <a:tcPr anchor="ctr"/>
                </a:tc>
                <a:tc>
                  <a:txBody>
                    <a:bodyPr/>
                    <a:lstStyle/>
                    <a:p>
                      <a:pPr algn="ctr"/>
                      <a:r>
                        <a:rPr lang="fr-FR" sz="1200" dirty="0"/>
                        <a:t>Vin range</a:t>
                      </a:r>
                    </a:p>
                    <a:p>
                      <a:pPr algn="ctr"/>
                      <a:r>
                        <a:rPr lang="fr-FR" sz="1200" dirty="0"/>
                        <a:t> </a:t>
                      </a:r>
                      <a:r>
                        <a:rPr lang="fr-FR" sz="1200" baseline="0" dirty="0"/>
                        <a:t>[V]</a:t>
                      </a:r>
                      <a:endParaRPr lang="en-GB" sz="1200" dirty="0"/>
                    </a:p>
                  </a:txBody>
                  <a:tcPr anchor="ctr"/>
                </a:tc>
                <a:tc>
                  <a:txBody>
                    <a:bodyPr/>
                    <a:lstStyle/>
                    <a:p>
                      <a:pPr algn="ctr"/>
                      <a:r>
                        <a:rPr lang="fr-FR" sz="1200" dirty="0" err="1"/>
                        <a:t>Iout</a:t>
                      </a:r>
                      <a:r>
                        <a:rPr lang="fr-FR" sz="1200" baseline="-25000" dirty="0" err="1"/>
                        <a:t>max</a:t>
                      </a:r>
                      <a:endParaRPr lang="fr-FR" sz="1200" baseline="-25000" dirty="0"/>
                    </a:p>
                    <a:p>
                      <a:pPr algn="ctr"/>
                      <a:r>
                        <a:rPr lang="fr-FR" sz="1200" baseline="-25000" dirty="0"/>
                        <a:t> </a:t>
                      </a:r>
                      <a:r>
                        <a:rPr lang="fr-FR" sz="1200" baseline="0" dirty="0"/>
                        <a:t>[A]</a:t>
                      </a:r>
                      <a:endParaRPr lang="en-GB" sz="1200" baseline="-25000" dirty="0"/>
                    </a:p>
                  </a:txBody>
                  <a:tcPr anchor="ctr"/>
                </a:tc>
                <a:tc>
                  <a:txBody>
                    <a:bodyPr/>
                    <a:lstStyle/>
                    <a:p>
                      <a:pPr algn="ctr"/>
                      <a:r>
                        <a:rPr lang="en-US" sz="1200" noProof="0" dirty="0"/>
                        <a:t>Switch Freq. (kHz)</a:t>
                      </a:r>
                    </a:p>
                  </a:txBody>
                  <a:tcPr anchor="ctr"/>
                </a:tc>
                <a:tc>
                  <a:txBody>
                    <a:bodyPr/>
                    <a:lstStyle/>
                    <a:p>
                      <a:pPr algn="ctr"/>
                      <a:r>
                        <a:rPr lang="en-US" sz="1200" noProof="0" dirty="0"/>
                        <a:t>comment</a:t>
                      </a:r>
                    </a:p>
                  </a:txBody>
                  <a:tcPr anchor="ctr"/>
                </a:tc>
                <a:extLst>
                  <a:ext uri="{0D108BD9-81ED-4DB2-BD59-A6C34878D82A}">
                    <a16:rowId xmlns:a16="http://schemas.microsoft.com/office/drawing/2014/main" val="3332859460"/>
                  </a:ext>
                </a:extLst>
              </a:tr>
              <a:tr h="3035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Internal Power Switch Buck Regulators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noProof="0" dirty="0">
                          <a:solidFill>
                            <a:schemeClr val="dk1"/>
                          </a:solidFill>
                          <a:latin typeface="+mn-lt"/>
                          <a:ea typeface="+mn-ea"/>
                          <a:cs typeface="+mn-cs"/>
                        </a:rPr>
                        <a:t>LT8610 </a:t>
                      </a:r>
                    </a:p>
                  </a:txBody>
                  <a:tcPr anchor="ctr"/>
                </a:tc>
                <a:tc>
                  <a:txBody>
                    <a:bodyPr/>
                    <a:lstStyle/>
                    <a:p>
                      <a:pPr algn="ctr" rtl="0" fontAlgn="b"/>
                      <a:r>
                        <a:rPr lang="en-GB" sz="1200" dirty="0"/>
                        <a:t>3.4V </a:t>
                      </a:r>
                      <a:r>
                        <a:rPr lang="fr-FR" sz="1200" kern="1200" dirty="0">
                          <a:solidFill>
                            <a:schemeClr val="dk1"/>
                          </a:solidFill>
                          <a:latin typeface="+mn-lt"/>
                          <a:ea typeface="+mn-ea"/>
                          <a:cs typeface="+mn-cs"/>
                        </a:rPr>
                        <a:t>–</a:t>
                      </a:r>
                      <a:r>
                        <a:rPr lang="en-GB" sz="1200" dirty="0"/>
                        <a:t> 42V</a:t>
                      </a:r>
                      <a:endParaRPr lang="en-GB" sz="1200" kern="1200" dirty="0">
                        <a:solidFill>
                          <a:schemeClr val="dk1"/>
                        </a:solidFill>
                        <a:latin typeface="+mn-lt"/>
                        <a:ea typeface="+mn-ea"/>
                        <a:cs typeface="+mn-cs"/>
                      </a:endParaRPr>
                    </a:p>
                  </a:txBody>
                  <a:tcPr marL="28575" marR="28575" marT="19050" marB="1905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dk1"/>
                          </a:solidFill>
                          <a:latin typeface="+mn-lt"/>
                          <a:ea typeface="+mn-ea"/>
                          <a:cs typeface="+mn-cs"/>
                        </a:rPr>
                        <a:t>3.5</a:t>
                      </a:r>
                      <a:endParaRPr lang="en-GB" sz="1200" kern="1200" dirty="0">
                        <a:solidFill>
                          <a:schemeClr val="dk1"/>
                        </a:solidFill>
                        <a:latin typeface="+mn-lt"/>
                        <a:ea typeface="+mn-ea"/>
                        <a:cs typeface="+mn-cs"/>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dk1"/>
                          </a:solidFill>
                          <a:latin typeface="+mn-lt"/>
                          <a:ea typeface="+mn-ea"/>
                          <a:cs typeface="+mn-cs"/>
                        </a:rPr>
                        <a:t>200kHz to 2.2MHz</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by </a:t>
                      </a:r>
                      <a:r>
                        <a:rPr lang="fr-FR" sz="1200" kern="1200" dirty="0">
                          <a:solidFill>
                            <a:schemeClr val="dk1"/>
                          </a:solidFill>
                          <a:latin typeface="+mn-lt"/>
                          <a:ea typeface="+mn-ea"/>
                          <a:cs typeface="+mn-cs"/>
                          <a:hlinkClick r:id="rId3"/>
                        </a:rPr>
                        <a:t>ATLAS</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died</a:t>
                      </a:r>
                      <a:r>
                        <a:rPr lang="fr-FR" sz="1200" kern="1200" dirty="0">
                          <a:solidFill>
                            <a:schemeClr val="dk1"/>
                          </a:solidFill>
                          <a:latin typeface="+mn-lt"/>
                          <a:ea typeface="+mn-ea"/>
                          <a:cs typeface="+mn-cs"/>
                        </a:rPr>
                        <a:t> at 3.5 kGy (gamma), 240 Gy (proton) and 4</a:t>
                      </a:r>
                      <a:r>
                        <a:rPr lang="fr-FR" sz="1200" kern="1200" baseline="30000" dirty="0">
                          <a:solidFill>
                            <a:schemeClr val="dk1"/>
                          </a:solidFill>
                          <a:latin typeface="+mn-lt"/>
                          <a:ea typeface="+mn-ea"/>
                          <a:cs typeface="+mn-cs"/>
                        </a:rPr>
                        <a:t>e</a:t>
                      </a:r>
                      <a:r>
                        <a:rPr lang="fr-FR" sz="1200" kern="1200" dirty="0">
                          <a:solidFill>
                            <a:schemeClr val="dk1"/>
                          </a:solidFill>
                          <a:latin typeface="+mn-lt"/>
                          <a:ea typeface="+mn-ea"/>
                          <a:cs typeface="+mn-cs"/>
                        </a:rPr>
                        <a:t>14neq</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200" kern="1200" dirty="0" err="1">
                          <a:solidFill>
                            <a:schemeClr val="dk1"/>
                          </a:solidFill>
                          <a:latin typeface="+mn-lt"/>
                          <a:ea typeface="+mn-ea"/>
                          <a:cs typeface="+mn-cs"/>
                        </a:rPr>
                        <a:t>Tested</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with</a:t>
                      </a:r>
                      <a:r>
                        <a:rPr lang="fr-FR" sz="1200" kern="1200" dirty="0">
                          <a:solidFill>
                            <a:schemeClr val="dk1"/>
                          </a:solidFill>
                          <a:latin typeface="+mn-lt"/>
                          <a:ea typeface="+mn-ea"/>
                          <a:cs typeface="+mn-cs"/>
                        </a:rPr>
                        <a:t> </a:t>
                      </a:r>
                      <a:r>
                        <a:rPr lang="fr-FR" sz="1200" kern="1200" dirty="0" err="1">
                          <a:solidFill>
                            <a:schemeClr val="dk1"/>
                          </a:solidFill>
                          <a:latin typeface="+mn-lt"/>
                          <a:ea typeface="+mn-ea"/>
                          <a:cs typeface="+mn-cs"/>
                        </a:rPr>
                        <a:t>success</a:t>
                      </a:r>
                      <a:r>
                        <a:rPr lang="fr-FR" sz="1200" kern="1200" dirty="0">
                          <a:solidFill>
                            <a:schemeClr val="dk1"/>
                          </a:solidFill>
                          <a:latin typeface="+mn-lt"/>
                          <a:ea typeface="+mn-ea"/>
                          <a:cs typeface="+mn-cs"/>
                        </a:rPr>
                        <a:t> at PSI</a:t>
                      </a:r>
                      <a:endParaRPr lang="en-GB" sz="1200" kern="1200" dirty="0">
                        <a:solidFill>
                          <a:schemeClr val="dk1"/>
                        </a:solidFill>
                        <a:latin typeface="+mn-lt"/>
                        <a:ea typeface="+mn-ea"/>
                        <a:cs typeface="+mn-cs"/>
                      </a:endParaRPr>
                    </a:p>
                  </a:txBody>
                  <a:tcPr anchor="ctr"/>
                </a:tc>
                <a:extLst>
                  <a:ext uri="{0D108BD9-81ED-4DB2-BD59-A6C34878D82A}">
                    <a16:rowId xmlns:a16="http://schemas.microsoft.com/office/drawing/2014/main" val="2509653737"/>
                  </a:ext>
                </a:extLst>
              </a:tr>
            </a:tbl>
          </a:graphicData>
        </a:graphic>
      </p:graphicFrame>
    </p:spTree>
    <p:extLst>
      <p:ext uri="{BB962C8B-B14F-4D97-AF65-F5344CB8AC3E}">
        <p14:creationId xmlns:p14="http://schemas.microsoft.com/office/powerpoint/2010/main" val="627522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10" presetClass="entr" presetSubtype="0"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fr-FR" dirty="0"/>
              <a:t>Radiation Test Service</a:t>
            </a:r>
            <a:endParaRPr lang="en-GB" dirty="0"/>
          </a:p>
        </p:txBody>
      </p:sp>
      <p:sp>
        <p:nvSpPr>
          <p:cNvPr id="5" name="Date Placeholder 2"/>
          <p:cNvSpPr>
            <a:spLocks noGrp="1"/>
          </p:cNvSpPr>
          <p:nvPr>
            <p:ph type="dt" sz="half" idx="17"/>
          </p:nvPr>
        </p:nvSpPr>
        <p:spPr bwMode="auto">
          <a:xfrm>
            <a:off x="3060435" y="6356351"/>
            <a:ext cx="1828144" cy="365125"/>
          </a:xfrm>
        </p:spPr>
        <p:txBody>
          <a:bodyPr/>
          <a:lstStyle/>
          <a:p>
            <a:pPr>
              <a:defRPr/>
            </a:pPr>
            <a:fld id="{1061FC70-CB45-4A4E-A5F9-873E79BEB100}" type="datetime1">
              <a:rPr lang="en-GB" smtClean="0"/>
              <a:t>14/09/2022</a:t>
            </a:fld>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2</a:t>
            </a:fld>
            <a:endParaRPr lang="en-GB" dirty="0"/>
          </a:p>
        </p:txBody>
      </p:sp>
      <p:sp>
        <p:nvSpPr>
          <p:cNvPr id="18" name="Content Placeholder 6">
            <a:extLst>
              <a:ext uri="{FF2B5EF4-FFF2-40B4-BE49-F238E27FC236}">
                <a16:creationId xmlns:a16="http://schemas.microsoft.com/office/drawing/2014/main" id="{00FD5A3C-1A2B-4907-98A3-03B21CE960C9}"/>
              </a:ext>
            </a:extLst>
          </p:cNvPr>
          <p:cNvSpPr txBox="1">
            <a:spLocks/>
          </p:cNvSpPr>
          <p:nvPr/>
        </p:nvSpPr>
        <p:spPr>
          <a:xfrm>
            <a:off x="836362" y="1312582"/>
            <a:ext cx="10742377" cy="4680520"/>
          </a:xfrm>
          <a:prstGeom prst="rect">
            <a:avLst/>
          </a:prstGeom>
        </p:spPr>
        <p:txBody>
          <a:bodyPr lIns="108000"/>
          <a:lstStyle>
            <a:lvl1pPr marL="225425" marR="0" indent="-225425" algn="l" defTabSz="914400" rtl="0" eaLnBrk="1" fontAlgn="auto" latinLnBrk="0" hangingPunct="1">
              <a:lnSpc>
                <a:spcPct val="100000"/>
              </a:lnSpc>
              <a:spcBef>
                <a:spcPts val="900"/>
              </a:spcBef>
              <a:spcAft>
                <a:spcPts val="0"/>
              </a:spcAft>
              <a:buClr>
                <a:srgbClr val="5AA3D9"/>
              </a:buClr>
              <a:buSzPct val="100000"/>
              <a:buFont typeface="Arial"/>
              <a:buChar char="•"/>
              <a:tabLst/>
              <a:defRPr sz="2800" kern="1200">
                <a:solidFill>
                  <a:schemeClr val="tx1"/>
                </a:solidFill>
                <a:latin typeface="Arial" panose="020B0604020202020204" pitchFamily="34" charset="0"/>
                <a:ea typeface="+mn-ea"/>
                <a:cs typeface="Arial" panose="020B0604020202020204" pitchFamily="34" charset="0"/>
              </a:defRPr>
            </a:lvl1pPr>
            <a:lvl2pPr marL="460375" marR="0" indent="-228600"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400" kern="1200" baseline="0">
                <a:solidFill>
                  <a:schemeClr val="tx1"/>
                </a:solidFill>
                <a:latin typeface="Arial" panose="020B0604020202020204" pitchFamily="34" charset="0"/>
                <a:ea typeface="+mn-ea"/>
                <a:cs typeface="Arial" panose="020B0604020202020204" pitchFamily="34" charset="0"/>
              </a:defRPr>
            </a:lvl2pPr>
            <a:lvl3pPr marL="685800" marR="0" indent="-225425" algn="l" defTabSz="914400" rtl="0" eaLnBrk="1" fontAlgn="auto" latinLnBrk="0" hangingPunct="1">
              <a:lnSpc>
                <a:spcPct val="100000"/>
              </a:lnSpc>
              <a:spcBef>
                <a:spcPts val="900"/>
              </a:spcBef>
              <a:spcAft>
                <a:spcPts val="0"/>
              </a:spcAft>
              <a:buClr>
                <a:srgbClr val="FFFFFF">
                  <a:lumMod val="75000"/>
                </a:srgbClr>
              </a:buClr>
              <a:buSzPct val="100000"/>
              <a:buFont typeface="Arial"/>
              <a:buChar char="•"/>
              <a:tabLst/>
              <a:defRPr sz="2000" kern="1200">
                <a:solidFill>
                  <a:schemeClr val="tx1"/>
                </a:solidFill>
                <a:latin typeface="Arial" panose="020B0604020202020204" pitchFamily="34" charset="0"/>
                <a:ea typeface="+mn-ea"/>
                <a:cs typeface="Arial" panose="020B0604020202020204" pitchFamily="34" charset="0"/>
              </a:defRPr>
            </a:lvl3pPr>
            <a:lvl4pPr marL="936000" indent="-228600" algn="l" defTabSz="914400" rtl="0" eaLnBrk="1" latinLnBrk="0" hangingPunct="1">
              <a:lnSpc>
                <a:spcPct val="90000"/>
              </a:lnSpc>
              <a:spcBef>
                <a:spcPts val="900"/>
              </a:spcBef>
              <a:buClr>
                <a:schemeClr val="bg1">
                  <a:lumMod val="75000"/>
                </a:schemeClr>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959400" indent="0" algn="l" defTabSz="914400" rtl="0" eaLnBrk="1" latinLnBrk="0" hangingPunct="1">
              <a:lnSpc>
                <a:spcPct val="90000"/>
              </a:lnSpc>
              <a:spcBef>
                <a:spcPts val="900"/>
              </a:spcBef>
              <a:buClr>
                <a:schemeClr val="bg1">
                  <a:lumMod val="75000"/>
                </a:schemeClr>
              </a:buClr>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Ø"/>
            </a:pPr>
            <a:r>
              <a:rPr lang="en-GB" sz="2400" dirty="0">
                <a:latin typeface="+mj-lt"/>
              </a:rPr>
              <a:t>BE-CEM-EPR provides, through R2E resources, the service of radiation testing of electronic components supporting the Radiation Working Group (RadWG)</a:t>
            </a:r>
          </a:p>
          <a:p>
            <a:pPr algn="just">
              <a:buFont typeface="Wingdings" panose="05000000000000000000" pitchFamily="2" charset="2"/>
              <a:buChar char="Ø"/>
            </a:pPr>
            <a:r>
              <a:rPr lang="en-GB" sz="2400" dirty="0">
                <a:latin typeface="+mj-lt"/>
              </a:rPr>
              <a:t> The RadWG </a:t>
            </a:r>
            <a:r>
              <a:rPr lang="en-GB" sz="2400" b="1" dirty="0">
                <a:solidFill>
                  <a:srgbClr val="C00000"/>
                </a:solidFill>
                <a:latin typeface="+mj-lt"/>
                <a:cs typeface="Ubuntu Light"/>
              </a:rPr>
              <a:t>supports</a:t>
            </a:r>
            <a:r>
              <a:rPr lang="en-GB" sz="2400" dirty="0">
                <a:latin typeface="+mj-lt"/>
              </a:rPr>
              <a:t> the accelerator sector equipment groups for the assessment of radiation tolerance of electronic equipment to be installed in radiation exposed areas. </a:t>
            </a:r>
          </a:p>
          <a:p>
            <a:pPr>
              <a:buFont typeface="Wingdings" panose="05000000000000000000" pitchFamily="2" charset="2"/>
              <a:buChar char="Ø"/>
            </a:pPr>
            <a:r>
              <a:rPr lang="en-GB" sz="2400" dirty="0">
                <a:latin typeface="+mj-lt"/>
              </a:rPr>
              <a:t>It is as a </a:t>
            </a:r>
            <a:r>
              <a:rPr lang="en-GB" sz="2400" b="1" dirty="0">
                <a:solidFill>
                  <a:srgbClr val="C00000"/>
                </a:solidFill>
                <a:latin typeface="+mj-lt"/>
                <a:cs typeface="Ubuntu Light"/>
              </a:rPr>
              <a:t>forum</a:t>
            </a:r>
            <a:r>
              <a:rPr lang="en-GB" sz="2400" dirty="0">
                <a:latin typeface="+mj-lt"/>
              </a:rPr>
              <a:t> for electronic engineers to discuss </a:t>
            </a:r>
          </a:p>
          <a:p>
            <a:pPr lvl="1">
              <a:buFont typeface="Wingdings" panose="05000000000000000000" pitchFamily="2" charset="2"/>
              <a:buChar char="§"/>
            </a:pPr>
            <a:r>
              <a:rPr lang="en-GB" sz="2000" dirty="0">
                <a:latin typeface="+mj-lt"/>
              </a:rPr>
              <a:t>design practices </a:t>
            </a:r>
          </a:p>
          <a:p>
            <a:pPr lvl="1">
              <a:buFont typeface="Wingdings" panose="05000000000000000000" pitchFamily="2" charset="2"/>
              <a:buChar char="§"/>
            </a:pPr>
            <a:r>
              <a:rPr lang="en-GB" sz="2000" dirty="0">
                <a:latin typeface="+mj-lt"/>
              </a:rPr>
              <a:t>radiation tests</a:t>
            </a:r>
          </a:p>
          <a:p>
            <a:pPr lvl="1">
              <a:buFont typeface="Wingdings" panose="05000000000000000000" pitchFamily="2" charset="2"/>
              <a:buChar char="§"/>
            </a:pPr>
            <a:r>
              <a:rPr lang="en-GB" sz="2000" dirty="0">
                <a:latin typeface="+mj-lt"/>
              </a:rPr>
              <a:t>radiation induced failures in the accelerators. </a:t>
            </a:r>
          </a:p>
          <a:p>
            <a:pPr>
              <a:buFont typeface="Wingdings" panose="05000000000000000000" pitchFamily="2" charset="2"/>
              <a:buChar char="Ø"/>
            </a:pPr>
            <a:r>
              <a:rPr lang="en-GB" sz="2400" dirty="0">
                <a:latin typeface="+mj-lt"/>
              </a:rPr>
              <a:t>The RadWG is one of the pillars of the R2E project</a:t>
            </a:r>
          </a:p>
          <a:p>
            <a:pPr algn="just">
              <a:buFont typeface="Wingdings" panose="05000000000000000000" pitchFamily="2" charset="2"/>
              <a:buChar char="Ø"/>
            </a:pPr>
            <a:endParaRPr lang="en-US" sz="1800" b="1" dirty="0">
              <a:solidFill>
                <a:schemeClr val="accent6">
                  <a:lumMod val="50000"/>
                </a:schemeClr>
              </a:solidFill>
              <a:sym typeface="Wingdings" panose="05000000000000000000" pitchFamily="2" charset="2"/>
            </a:endParaRPr>
          </a:p>
        </p:txBody>
      </p:sp>
      <p:sp>
        <p:nvSpPr>
          <p:cNvPr id="2" name="Date Placeholder 4">
            <a:extLst>
              <a:ext uri="{FF2B5EF4-FFF2-40B4-BE49-F238E27FC236}">
                <a16:creationId xmlns:a16="http://schemas.microsoft.com/office/drawing/2014/main" id="{1E62F686-1A3B-4CCC-F685-62E17FE622F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C0096-0466-4883-8A28-FDD737CA4A22}"/>
              </a:ext>
            </a:extLst>
          </p:cNvPr>
          <p:cNvSpPr>
            <a:spLocks noGrp="1"/>
          </p:cNvSpPr>
          <p:nvPr>
            <p:ph type="title"/>
          </p:nvPr>
        </p:nvSpPr>
        <p:spPr/>
        <p:txBody>
          <a:bodyPr/>
          <a:lstStyle/>
          <a:p>
            <a:r>
              <a:rPr lang="en-GB" dirty="0"/>
              <a:t>Test results analysis and reporting</a:t>
            </a:r>
          </a:p>
        </p:txBody>
      </p:sp>
      <p:sp>
        <p:nvSpPr>
          <p:cNvPr id="3" name="Date Placeholder 2">
            <a:extLst>
              <a:ext uri="{FF2B5EF4-FFF2-40B4-BE49-F238E27FC236}">
                <a16:creationId xmlns:a16="http://schemas.microsoft.com/office/drawing/2014/main" id="{4439F980-CA32-4736-BC03-60787435DD4E}"/>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68CC94ED-5C01-425A-A73E-0EB27C687C00}"/>
              </a:ext>
            </a:extLst>
          </p:cNvPr>
          <p:cNvSpPr>
            <a:spLocks noGrp="1"/>
          </p:cNvSpPr>
          <p:nvPr>
            <p:ph type="sldNum" sz="quarter" idx="12"/>
          </p:nvPr>
        </p:nvSpPr>
        <p:spPr/>
        <p:txBody>
          <a:bodyPr/>
          <a:lstStyle/>
          <a:p>
            <a:pPr>
              <a:defRPr/>
            </a:pPr>
            <a:fld id="{8D6C380F-326D-3C40-9EE7-7FBAB0953422}" type="slidenum">
              <a:rPr lang="en-US" smtClean="0"/>
              <a:t>20</a:t>
            </a:fld>
            <a:endParaRPr lang="en-US" dirty="0"/>
          </a:p>
        </p:txBody>
      </p:sp>
      <p:sp>
        <p:nvSpPr>
          <p:cNvPr id="5" name="Content Placeholder 4">
            <a:extLst>
              <a:ext uri="{FF2B5EF4-FFF2-40B4-BE49-F238E27FC236}">
                <a16:creationId xmlns:a16="http://schemas.microsoft.com/office/drawing/2014/main" id="{8C5BB12A-689F-4F50-8BCA-3FF7F4184CAB}"/>
              </a:ext>
            </a:extLst>
          </p:cNvPr>
          <p:cNvSpPr>
            <a:spLocks noGrp="1"/>
          </p:cNvSpPr>
          <p:nvPr>
            <p:ph sz="quarter" idx="13"/>
          </p:nvPr>
        </p:nvSpPr>
        <p:spPr>
          <a:xfrm>
            <a:off x="609600" y="1146389"/>
            <a:ext cx="5816941" cy="4946908"/>
          </a:xfrm>
        </p:spPr>
        <p:txBody>
          <a:bodyPr>
            <a:normAutofit fontScale="85000" lnSpcReduction="20000"/>
          </a:bodyPr>
          <a:lstStyle/>
          <a:p>
            <a:pPr>
              <a:spcBef>
                <a:spcPts val="1200"/>
              </a:spcBef>
              <a:buFont typeface="Wingdings" panose="05000000000000000000" pitchFamily="2" charset="2"/>
              <a:buChar char="Ø"/>
            </a:pPr>
            <a:r>
              <a:rPr lang="en-GB" dirty="0"/>
              <a:t>The website </a:t>
            </a:r>
            <a:r>
              <a:rPr lang="en-GB" dirty="0">
                <a:hlinkClick r:id="rId3"/>
              </a:rPr>
              <a:t>https://radwg.web.cern.ch/</a:t>
            </a:r>
            <a:r>
              <a:rPr lang="en-GB" dirty="0"/>
              <a:t> embeds an User-Friendly database</a:t>
            </a:r>
          </a:p>
          <a:p>
            <a:pPr lvl="1">
              <a:spcBef>
                <a:spcPts val="600"/>
              </a:spcBef>
            </a:pPr>
            <a:r>
              <a:rPr lang="en-GB" dirty="0"/>
              <a:t>More than </a:t>
            </a:r>
            <a:r>
              <a:rPr lang="en-GB" sz="2900" b="1" dirty="0">
                <a:solidFill>
                  <a:srgbClr val="C00000"/>
                </a:solidFill>
              </a:rPr>
              <a:t>529 reports </a:t>
            </a:r>
            <a:r>
              <a:rPr lang="en-GB" dirty="0"/>
              <a:t>from the 2011 up to 2022</a:t>
            </a:r>
          </a:p>
          <a:p>
            <a:pPr>
              <a:spcBef>
                <a:spcPts val="600"/>
              </a:spcBef>
              <a:buFont typeface="Wingdings" panose="05000000000000000000" pitchFamily="2" charset="2"/>
              <a:buChar char="Ø"/>
            </a:pPr>
            <a:r>
              <a:rPr lang="en-GB" dirty="0"/>
              <a:t>210 users subscribed to the mailing list </a:t>
            </a:r>
            <a:r>
              <a:rPr lang="en-GB" b="1" i="1" dirty="0"/>
              <a:t>lhc-proj-radwg-members </a:t>
            </a:r>
            <a:endParaRPr lang="en-GB" dirty="0"/>
          </a:p>
          <a:p>
            <a:pPr>
              <a:spcBef>
                <a:spcPts val="1200"/>
              </a:spcBef>
              <a:buFont typeface="Wingdings" panose="05000000000000000000" pitchFamily="2" charset="2"/>
              <a:buChar char="Ø"/>
            </a:pPr>
            <a:r>
              <a:rPr lang="en-GB" dirty="0"/>
              <a:t>The service produces reports in a common template for all the components tested </a:t>
            </a:r>
          </a:p>
          <a:p>
            <a:pPr lvl="1">
              <a:spcBef>
                <a:spcPts val="600"/>
              </a:spcBef>
            </a:pPr>
            <a:r>
              <a:rPr lang="en-GB" dirty="0"/>
              <a:t>Test reports template ensure a coherent reporting</a:t>
            </a:r>
          </a:p>
          <a:p>
            <a:pPr>
              <a:spcBef>
                <a:spcPts val="1200"/>
              </a:spcBef>
              <a:buFont typeface="Wingdings" panose="05000000000000000000" pitchFamily="2" charset="2"/>
              <a:buChar char="Ø"/>
            </a:pPr>
            <a:r>
              <a:rPr lang="en-GB" dirty="0"/>
              <a:t>databases accessible by all the equipment groups</a:t>
            </a:r>
          </a:p>
        </p:txBody>
      </p:sp>
      <p:sp>
        <p:nvSpPr>
          <p:cNvPr id="7" name="Rectangle 6">
            <a:extLst>
              <a:ext uri="{FF2B5EF4-FFF2-40B4-BE49-F238E27FC236}">
                <a16:creationId xmlns:a16="http://schemas.microsoft.com/office/drawing/2014/main" id="{5A15515C-B691-4C63-8149-EDB1E6B234E2}"/>
              </a:ext>
            </a:extLst>
          </p:cNvPr>
          <p:cNvSpPr/>
          <p:nvPr/>
        </p:nvSpPr>
        <p:spPr>
          <a:xfrm>
            <a:off x="9336360" y="5168434"/>
            <a:ext cx="2239153" cy="307777"/>
          </a:xfrm>
          <a:prstGeom prst="rect">
            <a:avLst/>
          </a:prstGeom>
        </p:spPr>
        <p:txBody>
          <a:bodyPr wrap="square">
            <a:spAutoFit/>
          </a:bodyPr>
          <a:lstStyle/>
          <a:p>
            <a:r>
              <a:rPr lang="en-GB" sz="1400" dirty="0">
                <a:hlinkClick r:id="rId4"/>
              </a:rPr>
              <a:t>https://radwg.web.cern.ch</a:t>
            </a:r>
            <a:endParaRPr lang="en-GB" sz="1400" dirty="0"/>
          </a:p>
        </p:txBody>
      </p:sp>
      <p:pic>
        <p:nvPicPr>
          <p:cNvPr id="11" name="Picture 10">
            <a:extLst>
              <a:ext uri="{FF2B5EF4-FFF2-40B4-BE49-F238E27FC236}">
                <a16:creationId xmlns:a16="http://schemas.microsoft.com/office/drawing/2014/main" id="{F9A6DB96-A761-4F54-B076-5BE7315B91B8}"/>
              </a:ext>
            </a:extLst>
          </p:cNvPr>
          <p:cNvPicPr>
            <a:picLocks noChangeAspect="1"/>
          </p:cNvPicPr>
          <p:nvPr/>
        </p:nvPicPr>
        <p:blipFill>
          <a:blip r:embed="rId5"/>
          <a:stretch>
            <a:fillRect/>
          </a:stretch>
        </p:blipFill>
        <p:spPr>
          <a:xfrm>
            <a:off x="6321509" y="1166853"/>
            <a:ext cx="5254004" cy="3980306"/>
          </a:xfrm>
          <a:prstGeom prst="rect">
            <a:avLst/>
          </a:prstGeom>
        </p:spPr>
      </p:pic>
      <p:sp>
        <p:nvSpPr>
          <p:cNvPr id="10" name="Date Placeholder 4">
            <a:extLst>
              <a:ext uri="{FF2B5EF4-FFF2-40B4-BE49-F238E27FC236}">
                <a16:creationId xmlns:a16="http://schemas.microsoft.com/office/drawing/2014/main" id="{BBC8C88B-BEBD-42AA-BFDA-F7D4600F0508}"/>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3288073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txEl>
                                              <p:pRg st="3" end="3"/>
                                            </p:txEl>
                                          </p:spTgt>
                                        </p:tgtEl>
                                        <p:attrNameLst>
                                          <p:attrName>style.visibility</p:attrName>
                                        </p:attrNameLst>
                                      </p:cBhvr>
                                      <p:to>
                                        <p:strVal val="visible"/>
                                      </p:to>
                                    </p:set>
                                    <p:animEffect transition="in" filter="fade">
                                      <p:cBhvr>
                                        <p:cTn id="26" dur="500"/>
                                        <p:tgtEl>
                                          <p:spTgt spid="5">
                                            <p:txEl>
                                              <p:pRg st="3" end="3"/>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500"/>
                                        <p:tgtEl>
                                          <p:spTgt spid="5">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fade">
                                      <p:cBhvr>
                                        <p:cTn id="34"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5DA65C-77F3-4C9B-9197-C81C3260FC9E}"/>
              </a:ext>
            </a:extLst>
          </p:cNvPr>
          <p:cNvSpPr>
            <a:spLocks noGrp="1"/>
          </p:cNvSpPr>
          <p:nvPr>
            <p:ph type="title"/>
          </p:nvPr>
        </p:nvSpPr>
        <p:spPr/>
        <p:txBody>
          <a:bodyPr/>
          <a:lstStyle/>
          <a:p>
            <a:r>
              <a:rPr lang="fr-FR" dirty="0"/>
              <a:t>Conclusions</a:t>
            </a:r>
            <a:endParaRPr lang="en-GB" dirty="0"/>
          </a:p>
        </p:txBody>
      </p:sp>
      <p:sp>
        <p:nvSpPr>
          <p:cNvPr id="3" name="Date Placeholder 2">
            <a:extLst>
              <a:ext uri="{FF2B5EF4-FFF2-40B4-BE49-F238E27FC236}">
                <a16:creationId xmlns:a16="http://schemas.microsoft.com/office/drawing/2014/main" id="{4F21A96B-1FCB-4406-B775-BC85162D4D4A}"/>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FC072C7B-E208-44F3-A720-0283065B369B}"/>
              </a:ext>
            </a:extLst>
          </p:cNvPr>
          <p:cNvSpPr>
            <a:spLocks noGrp="1"/>
          </p:cNvSpPr>
          <p:nvPr>
            <p:ph type="sldNum" sz="quarter" idx="12"/>
          </p:nvPr>
        </p:nvSpPr>
        <p:spPr/>
        <p:txBody>
          <a:bodyPr/>
          <a:lstStyle/>
          <a:p>
            <a:pPr>
              <a:defRPr/>
            </a:pPr>
            <a:fld id="{8D6C380F-326D-3C40-9EE7-7FBAB0953422}" type="slidenum">
              <a:rPr lang="en-US" smtClean="0"/>
              <a:t>21</a:t>
            </a:fld>
            <a:endParaRPr lang="en-US" dirty="0"/>
          </a:p>
        </p:txBody>
      </p:sp>
      <p:sp>
        <p:nvSpPr>
          <p:cNvPr id="5" name="Content Placeholder 4">
            <a:extLst>
              <a:ext uri="{FF2B5EF4-FFF2-40B4-BE49-F238E27FC236}">
                <a16:creationId xmlns:a16="http://schemas.microsoft.com/office/drawing/2014/main" id="{26EB1C29-ABB1-4DCB-BE31-9F11E484183E}"/>
              </a:ext>
            </a:extLst>
          </p:cNvPr>
          <p:cNvSpPr>
            <a:spLocks noGrp="1"/>
          </p:cNvSpPr>
          <p:nvPr>
            <p:ph sz="quarter" idx="13"/>
          </p:nvPr>
        </p:nvSpPr>
        <p:spPr/>
        <p:txBody>
          <a:bodyPr>
            <a:normAutofit/>
          </a:bodyPr>
          <a:lstStyle/>
          <a:p>
            <a:pPr algn="just">
              <a:buFont typeface="Wingdings" panose="05000000000000000000" pitchFamily="2" charset="2"/>
              <a:buChar char="Ø"/>
            </a:pPr>
            <a:r>
              <a:rPr lang="en-GB" sz="2400" dirty="0">
                <a:latin typeface="+mj-lt"/>
              </a:rPr>
              <a:t>BE-CEM-EPR provides the service of radiation testing of electronic components supporting the Radiation Working Group (RadWG)</a:t>
            </a:r>
          </a:p>
          <a:p>
            <a:pPr algn="just">
              <a:buFont typeface="Wingdings" panose="05000000000000000000" pitchFamily="2" charset="2"/>
              <a:buChar char="Ø"/>
            </a:pPr>
            <a:r>
              <a:rPr lang="en-GB" sz="2400" dirty="0"/>
              <a:t>Intensive testing activity in 2022</a:t>
            </a:r>
          </a:p>
          <a:p>
            <a:pPr>
              <a:buFont typeface="Wingdings" panose="05000000000000000000" pitchFamily="2" charset="2"/>
              <a:buChar char="Ø"/>
            </a:pPr>
            <a:r>
              <a:rPr lang="en-GB" sz="2400" dirty="0"/>
              <a:t>A lot of campaigns performed at CHARM this year</a:t>
            </a:r>
          </a:p>
          <a:p>
            <a:pPr>
              <a:buFont typeface="Wingdings" panose="05000000000000000000" pitchFamily="2" charset="2"/>
              <a:buChar char="Ø"/>
            </a:pPr>
            <a:r>
              <a:rPr lang="en-US" sz="2400" dirty="0"/>
              <a:t>CIBU and WorldFIP </a:t>
            </a:r>
            <a:r>
              <a:rPr lang="en-US" sz="2400" dirty="0" err="1"/>
              <a:t>CuCu</a:t>
            </a:r>
            <a:r>
              <a:rPr lang="en-US" sz="2400" dirty="0"/>
              <a:t> production qualified</a:t>
            </a:r>
          </a:p>
          <a:p>
            <a:pPr>
              <a:buFont typeface="Wingdings" panose="05000000000000000000" pitchFamily="2" charset="2"/>
              <a:buChar char="Ø"/>
            </a:pPr>
            <a:r>
              <a:rPr lang="en-US" sz="2400" dirty="0"/>
              <a:t>Effort will be put to fully qualify voltage regulators / DCDC converters for different applications</a:t>
            </a:r>
          </a:p>
          <a:p>
            <a:pPr>
              <a:spcBef>
                <a:spcPts val="0"/>
              </a:spcBef>
              <a:buFont typeface="Wingdings" panose="05000000000000000000" pitchFamily="2" charset="2"/>
              <a:buChar char="Ø"/>
            </a:pPr>
            <a:r>
              <a:rPr lang="en-US" sz="2400" dirty="0"/>
              <a:t>Other two PSI campaigns are planned this year together with CHARM campaigns</a:t>
            </a:r>
          </a:p>
        </p:txBody>
      </p:sp>
      <p:sp>
        <p:nvSpPr>
          <p:cNvPr id="7" name="Date Placeholder 4">
            <a:extLst>
              <a:ext uri="{FF2B5EF4-FFF2-40B4-BE49-F238E27FC236}">
                <a16:creationId xmlns:a16="http://schemas.microsoft.com/office/drawing/2014/main" id="{E701A4CE-924B-4459-9748-ACEEFBF9A8AA}"/>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943460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fade">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p:cNvSpPr>
          <p:nvPr/>
        </p:nvSpPr>
        <p:spPr bwMode="auto">
          <a:xfrm>
            <a:off x="4727848" y="3645024"/>
            <a:ext cx="6264696" cy="1800201"/>
          </a:xfrm>
          <a:prstGeom prst="rect">
            <a:avLst/>
          </a:prstGeom>
        </p:spPr>
        <p:txBody>
          <a:bodyPr/>
          <a:lstStyle>
            <a:lvl1pPr algn="l">
              <a:spcBef>
                <a:spcPts val="0"/>
              </a:spcBef>
              <a:buNone/>
              <a:defRPr sz="3600" b="0" i="0">
                <a:solidFill>
                  <a:srgbClr val="5AA3D9"/>
                </a:solidFill>
                <a:latin typeface="+mj-lt"/>
                <a:ea typeface="+mj-ea"/>
                <a:cs typeface="Ubuntu Light"/>
              </a:defRPr>
            </a:lvl1pPr>
          </a:lstStyle>
          <a:p>
            <a:pPr algn="r">
              <a:defRPr/>
            </a:pPr>
            <a:r>
              <a:rPr lang="en-GB" dirty="0"/>
              <a:t>Thank you for your attention!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fr-FR" dirty="0"/>
              <a:t>Radiation test service – BE-CEM-EPR</a:t>
            </a:r>
          </a:p>
        </p:txBody>
      </p:sp>
      <p:sp>
        <p:nvSpPr>
          <p:cNvPr id="5" name="Date Placeholder 2"/>
          <p:cNvSpPr>
            <a:spLocks noGrp="1"/>
          </p:cNvSpPr>
          <p:nvPr>
            <p:ph type="dt" sz="half" idx="17"/>
          </p:nvPr>
        </p:nvSpPr>
        <p:spPr bwMode="auto">
          <a:xfrm>
            <a:off x="3060435" y="6356351"/>
            <a:ext cx="1828144" cy="365125"/>
          </a:xfrm>
        </p:spPr>
        <p:txBody>
          <a:bodyPr/>
          <a:lstStyle/>
          <a:p>
            <a:pPr>
              <a:defRPr/>
            </a:pPr>
            <a:fld id="{1061FC70-CB45-4A4E-A5F9-873E79BEB100}" type="datetime1">
              <a:rPr lang="en-GB" smtClean="0"/>
              <a:t>14/09/2022</a:t>
            </a:fld>
            <a:endParaRPr lang="en-GB" dirty="0"/>
          </a:p>
        </p:txBody>
      </p:sp>
      <p:sp>
        <p:nvSpPr>
          <p:cNvPr id="6" name="Slide Number Placeholder 3"/>
          <p:cNvSpPr>
            <a:spLocks noGrp="1"/>
          </p:cNvSpPr>
          <p:nvPr>
            <p:ph type="sldNum" sz="quarter" idx="19"/>
          </p:nvPr>
        </p:nvSpPr>
        <p:spPr bwMode="auto">
          <a:xfrm>
            <a:off x="10609232" y="6356351"/>
            <a:ext cx="973168" cy="365125"/>
          </a:xfrm>
        </p:spPr>
        <p:txBody>
          <a:bodyPr/>
          <a:lstStyle/>
          <a:p>
            <a:pPr>
              <a:defRPr/>
            </a:pPr>
            <a:fld id="{8D6C380F-326D-3C40-9EE7-7FBAB0953422}" type="slidenum">
              <a:rPr lang="en-GB" smtClean="0"/>
              <a:t>3</a:t>
            </a:fld>
            <a:endParaRPr lang="en-GB" dirty="0"/>
          </a:p>
        </p:txBody>
      </p:sp>
      <p:grpSp>
        <p:nvGrpSpPr>
          <p:cNvPr id="7" name="Group 6">
            <a:extLst>
              <a:ext uri="{FF2B5EF4-FFF2-40B4-BE49-F238E27FC236}">
                <a16:creationId xmlns:a16="http://schemas.microsoft.com/office/drawing/2014/main" id="{EE6EEB80-0CDB-48C5-91C4-6E9D0024C10C}"/>
              </a:ext>
            </a:extLst>
          </p:cNvPr>
          <p:cNvGrpSpPr/>
          <p:nvPr/>
        </p:nvGrpSpPr>
        <p:grpSpPr>
          <a:xfrm>
            <a:off x="4137880" y="1970108"/>
            <a:ext cx="3451476" cy="3618985"/>
            <a:chOff x="2865527" y="1757796"/>
            <a:chExt cx="3412947" cy="3578586"/>
          </a:xfrm>
        </p:grpSpPr>
        <p:sp>
          <p:nvSpPr>
            <p:cNvPr id="8" name="Freeform 8">
              <a:extLst>
                <a:ext uri="{FF2B5EF4-FFF2-40B4-BE49-F238E27FC236}">
                  <a16:creationId xmlns:a16="http://schemas.microsoft.com/office/drawing/2014/main" id="{30FB9C4C-6DB5-4505-833B-4F970A42D754}"/>
                </a:ext>
              </a:extLst>
            </p:cNvPr>
            <p:cNvSpPr>
              <a:spLocks/>
            </p:cNvSpPr>
            <p:nvPr/>
          </p:nvSpPr>
          <p:spPr bwMode="auto">
            <a:xfrm>
              <a:off x="3973965" y="1757796"/>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3A5C8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01</a:t>
              </a:r>
            </a:p>
          </p:txBody>
        </p:sp>
        <p:sp>
          <p:nvSpPr>
            <p:cNvPr id="9" name="Freeform 11">
              <a:extLst>
                <a:ext uri="{FF2B5EF4-FFF2-40B4-BE49-F238E27FC236}">
                  <a16:creationId xmlns:a16="http://schemas.microsoft.com/office/drawing/2014/main" id="{EB11833A-F074-4927-8B18-E7A4671193F5}"/>
                </a:ext>
              </a:extLst>
            </p:cNvPr>
            <p:cNvSpPr>
              <a:spLocks/>
            </p:cNvSpPr>
            <p:nvPr/>
          </p:nvSpPr>
          <p:spPr bwMode="auto">
            <a:xfrm>
              <a:off x="5075661" y="2394352"/>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F793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t"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02</a:t>
              </a:r>
            </a:p>
          </p:txBody>
        </p:sp>
        <p:sp>
          <p:nvSpPr>
            <p:cNvPr id="10" name="Freeform 14">
              <a:extLst>
                <a:ext uri="{FF2B5EF4-FFF2-40B4-BE49-F238E27FC236}">
                  <a16:creationId xmlns:a16="http://schemas.microsoft.com/office/drawing/2014/main" id="{4A56013F-6DE0-47A0-BEB7-2A1923C01B51}"/>
                </a:ext>
              </a:extLst>
            </p:cNvPr>
            <p:cNvSpPr>
              <a:spLocks/>
            </p:cNvSpPr>
            <p:nvPr/>
          </p:nvSpPr>
          <p:spPr bwMode="auto">
            <a:xfrm>
              <a:off x="5075661" y="3653984"/>
              <a:ext cx="1202813" cy="1045841"/>
            </a:xfrm>
            <a:custGeom>
              <a:avLst/>
              <a:gdLst>
                <a:gd name="T0" fmla="*/ 0 w 1249"/>
                <a:gd name="T1" fmla="*/ 543 h 1086"/>
                <a:gd name="T2" fmla="*/ 311 w 1249"/>
                <a:gd name="T3" fmla="*/ 0 h 1086"/>
                <a:gd name="T4" fmla="*/ 940 w 1249"/>
                <a:gd name="T5" fmla="*/ 0 h 1086"/>
                <a:gd name="T6" fmla="*/ 1249 w 1249"/>
                <a:gd name="T7" fmla="*/ 543 h 1086"/>
                <a:gd name="T8" fmla="*/ 940 w 1249"/>
                <a:gd name="T9" fmla="*/ 1086 h 1086"/>
                <a:gd name="T10" fmla="*/ 311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1" y="0"/>
                  </a:lnTo>
                  <a:lnTo>
                    <a:pt x="940" y="0"/>
                  </a:lnTo>
                  <a:lnTo>
                    <a:pt x="1249" y="543"/>
                  </a:lnTo>
                  <a:lnTo>
                    <a:pt x="940" y="1086"/>
                  </a:lnTo>
                  <a:lnTo>
                    <a:pt x="311" y="1086"/>
                  </a:lnTo>
                  <a:lnTo>
                    <a:pt x="0" y="543"/>
                  </a:lnTo>
                  <a:close/>
                </a:path>
              </a:pathLst>
            </a:custGeom>
            <a:solidFill>
              <a:srgbClr val="4CC1E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274320" bIns="34290" numCol="1" anchor="b" anchorCtr="0" compatLnSpc="1">
              <a:prstTxWarp prst="textNoShape">
                <a:avLst/>
              </a:prstTxWarp>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03</a:t>
              </a:r>
            </a:p>
          </p:txBody>
        </p:sp>
        <p:sp>
          <p:nvSpPr>
            <p:cNvPr id="11" name="Freeform 17">
              <a:extLst>
                <a:ext uri="{FF2B5EF4-FFF2-40B4-BE49-F238E27FC236}">
                  <a16:creationId xmlns:a16="http://schemas.microsoft.com/office/drawing/2014/main" id="{1DFCFBC0-6F81-4929-8AED-4BF814555419}"/>
                </a:ext>
              </a:extLst>
            </p:cNvPr>
            <p:cNvSpPr>
              <a:spLocks/>
            </p:cNvSpPr>
            <p:nvPr/>
          </p:nvSpPr>
          <p:spPr bwMode="auto">
            <a:xfrm>
              <a:off x="3973965" y="4297282"/>
              <a:ext cx="1202813" cy="1039100"/>
            </a:xfrm>
            <a:custGeom>
              <a:avLst/>
              <a:gdLst>
                <a:gd name="T0" fmla="*/ 0 w 1249"/>
                <a:gd name="T1" fmla="*/ 539 h 1079"/>
                <a:gd name="T2" fmla="*/ 309 w 1249"/>
                <a:gd name="T3" fmla="*/ 0 h 1079"/>
                <a:gd name="T4" fmla="*/ 941 w 1249"/>
                <a:gd name="T5" fmla="*/ 0 h 1079"/>
                <a:gd name="T6" fmla="*/ 1249 w 1249"/>
                <a:gd name="T7" fmla="*/ 539 h 1079"/>
                <a:gd name="T8" fmla="*/ 941 w 1249"/>
                <a:gd name="T9" fmla="*/ 1079 h 1079"/>
                <a:gd name="T10" fmla="*/ 309 w 1249"/>
                <a:gd name="T11" fmla="*/ 1079 h 1079"/>
                <a:gd name="T12" fmla="*/ 0 w 1249"/>
                <a:gd name="T13" fmla="*/ 539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39"/>
                  </a:moveTo>
                  <a:lnTo>
                    <a:pt x="309" y="0"/>
                  </a:lnTo>
                  <a:lnTo>
                    <a:pt x="941" y="0"/>
                  </a:lnTo>
                  <a:lnTo>
                    <a:pt x="1249" y="539"/>
                  </a:lnTo>
                  <a:lnTo>
                    <a:pt x="941" y="1079"/>
                  </a:lnTo>
                  <a:lnTo>
                    <a:pt x="309" y="1079"/>
                  </a:lnTo>
                  <a:lnTo>
                    <a:pt x="0" y="539"/>
                  </a:lnTo>
                  <a:close/>
                </a:path>
              </a:pathLst>
            </a:custGeom>
            <a:solidFill>
              <a:srgbClr val="FFCC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b"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04</a:t>
              </a:r>
            </a:p>
          </p:txBody>
        </p:sp>
        <p:sp>
          <p:nvSpPr>
            <p:cNvPr id="12" name="Freeform 20">
              <a:extLst>
                <a:ext uri="{FF2B5EF4-FFF2-40B4-BE49-F238E27FC236}">
                  <a16:creationId xmlns:a16="http://schemas.microsoft.com/office/drawing/2014/main" id="{A66C193A-5772-4265-A19A-84D7D73CC2B6}"/>
                </a:ext>
              </a:extLst>
            </p:cNvPr>
            <p:cNvSpPr>
              <a:spLocks/>
            </p:cNvSpPr>
            <p:nvPr/>
          </p:nvSpPr>
          <p:spPr bwMode="auto">
            <a:xfrm>
              <a:off x="2865527" y="3653984"/>
              <a:ext cx="1202813" cy="1045841"/>
            </a:xfrm>
            <a:custGeom>
              <a:avLst/>
              <a:gdLst>
                <a:gd name="T0" fmla="*/ 0 w 1249"/>
                <a:gd name="T1" fmla="*/ 543 h 1086"/>
                <a:gd name="T2" fmla="*/ 310 w 1249"/>
                <a:gd name="T3" fmla="*/ 0 h 1086"/>
                <a:gd name="T4" fmla="*/ 939 w 1249"/>
                <a:gd name="T5" fmla="*/ 0 h 1086"/>
                <a:gd name="T6" fmla="*/ 1249 w 1249"/>
                <a:gd name="T7" fmla="*/ 543 h 1086"/>
                <a:gd name="T8" fmla="*/ 939 w 1249"/>
                <a:gd name="T9" fmla="*/ 1086 h 1086"/>
                <a:gd name="T10" fmla="*/ 310 w 1249"/>
                <a:gd name="T11" fmla="*/ 1086 h 1086"/>
                <a:gd name="T12" fmla="*/ 0 w 1249"/>
                <a:gd name="T13" fmla="*/ 543 h 1086"/>
              </a:gdLst>
              <a:ahLst/>
              <a:cxnLst>
                <a:cxn ang="0">
                  <a:pos x="T0" y="T1"/>
                </a:cxn>
                <a:cxn ang="0">
                  <a:pos x="T2" y="T3"/>
                </a:cxn>
                <a:cxn ang="0">
                  <a:pos x="T4" y="T5"/>
                </a:cxn>
                <a:cxn ang="0">
                  <a:pos x="T6" y="T7"/>
                </a:cxn>
                <a:cxn ang="0">
                  <a:pos x="T8" y="T9"/>
                </a:cxn>
                <a:cxn ang="0">
                  <a:pos x="T10" y="T11"/>
                </a:cxn>
                <a:cxn ang="0">
                  <a:pos x="T12" y="T13"/>
                </a:cxn>
              </a:cxnLst>
              <a:rect l="0" t="0" r="r" b="b"/>
              <a:pathLst>
                <a:path w="1249" h="1086">
                  <a:moveTo>
                    <a:pt x="0" y="543"/>
                  </a:moveTo>
                  <a:lnTo>
                    <a:pt x="310" y="0"/>
                  </a:lnTo>
                  <a:lnTo>
                    <a:pt x="939" y="0"/>
                  </a:lnTo>
                  <a:lnTo>
                    <a:pt x="1249" y="543"/>
                  </a:lnTo>
                  <a:lnTo>
                    <a:pt x="939" y="1086"/>
                  </a:lnTo>
                  <a:lnTo>
                    <a:pt x="310" y="1086"/>
                  </a:lnTo>
                  <a:lnTo>
                    <a:pt x="0" y="543"/>
                  </a:lnTo>
                  <a:close/>
                </a:path>
              </a:pathLst>
            </a:custGeom>
            <a:solidFill>
              <a:srgbClr val="C1301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b"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05</a:t>
              </a:r>
            </a:p>
          </p:txBody>
        </p:sp>
        <p:sp>
          <p:nvSpPr>
            <p:cNvPr id="13" name="Freeform 22">
              <a:extLst>
                <a:ext uri="{FF2B5EF4-FFF2-40B4-BE49-F238E27FC236}">
                  <a16:creationId xmlns:a16="http://schemas.microsoft.com/office/drawing/2014/main" id="{406B5F91-B597-4BC1-987D-B7D8FC3CB1DE}"/>
                </a:ext>
              </a:extLst>
            </p:cNvPr>
            <p:cNvSpPr>
              <a:spLocks/>
            </p:cNvSpPr>
            <p:nvPr/>
          </p:nvSpPr>
          <p:spPr bwMode="auto">
            <a:xfrm>
              <a:off x="2865527" y="2394353"/>
              <a:ext cx="1202813" cy="1039100"/>
            </a:xfrm>
            <a:custGeom>
              <a:avLst/>
              <a:gdLst>
                <a:gd name="T0" fmla="*/ 0 w 1249"/>
                <a:gd name="T1" fmla="*/ 540 h 1079"/>
                <a:gd name="T2" fmla="*/ 309 w 1249"/>
                <a:gd name="T3" fmla="*/ 0 h 1079"/>
                <a:gd name="T4" fmla="*/ 941 w 1249"/>
                <a:gd name="T5" fmla="*/ 0 h 1079"/>
                <a:gd name="T6" fmla="*/ 1249 w 1249"/>
                <a:gd name="T7" fmla="*/ 540 h 1079"/>
                <a:gd name="T8" fmla="*/ 941 w 1249"/>
                <a:gd name="T9" fmla="*/ 1079 h 1079"/>
                <a:gd name="T10" fmla="*/ 309 w 1249"/>
                <a:gd name="T11" fmla="*/ 1079 h 1079"/>
                <a:gd name="T12" fmla="*/ 0 w 1249"/>
                <a:gd name="T13" fmla="*/ 540 h 1079"/>
              </a:gdLst>
              <a:ahLst/>
              <a:cxnLst>
                <a:cxn ang="0">
                  <a:pos x="T0" y="T1"/>
                </a:cxn>
                <a:cxn ang="0">
                  <a:pos x="T2" y="T3"/>
                </a:cxn>
                <a:cxn ang="0">
                  <a:pos x="T4" y="T5"/>
                </a:cxn>
                <a:cxn ang="0">
                  <a:pos x="T6" y="T7"/>
                </a:cxn>
                <a:cxn ang="0">
                  <a:pos x="T8" y="T9"/>
                </a:cxn>
                <a:cxn ang="0">
                  <a:pos x="T10" y="T11"/>
                </a:cxn>
                <a:cxn ang="0">
                  <a:pos x="T12" y="T13"/>
                </a:cxn>
              </a:cxnLst>
              <a:rect l="0" t="0" r="r" b="b"/>
              <a:pathLst>
                <a:path w="1249" h="1079">
                  <a:moveTo>
                    <a:pt x="0" y="540"/>
                  </a:moveTo>
                  <a:lnTo>
                    <a:pt x="309" y="0"/>
                  </a:lnTo>
                  <a:lnTo>
                    <a:pt x="941" y="0"/>
                  </a:lnTo>
                  <a:lnTo>
                    <a:pt x="1249" y="540"/>
                  </a:lnTo>
                  <a:lnTo>
                    <a:pt x="941" y="1079"/>
                  </a:lnTo>
                  <a:lnTo>
                    <a:pt x="309" y="1079"/>
                  </a:lnTo>
                  <a:lnTo>
                    <a:pt x="0" y="540"/>
                  </a:lnTo>
                  <a:close/>
                </a:path>
              </a:pathLst>
            </a:custGeom>
            <a:solidFill>
              <a:srgbClr val="A2B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7432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3600" b="1" i="0" u="none" strike="noStrike" kern="0" cap="none" spc="0" normalizeH="0" baseline="0" noProof="0" dirty="0">
                  <a:ln>
                    <a:noFill/>
                  </a:ln>
                  <a:solidFill>
                    <a:prstClr val="black"/>
                  </a:solidFill>
                  <a:effectLst/>
                  <a:uLnTx/>
                  <a:uFillTx/>
                  <a:latin typeface="Calibri" panose="020F0502020204030204"/>
                </a:rPr>
                <a:t>06</a:t>
              </a:r>
            </a:p>
          </p:txBody>
        </p:sp>
        <p:sp>
          <p:nvSpPr>
            <p:cNvPr id="14" name="Freeform: Shape 48">
              <a:extLst>
                <a:ext uri="{FF2B5EF4-FFF2-40B4-BE49-F238E27FC236}">
                  <a16:creationId xmlns:a16="http://schemas.microsoft.com/office/drawing/2014/main" id="{93838BA0-B24A-4AA9-9B10-C4D89490FB28}"/>
                </a:ext>
              </a:extLst>
            </p:cNvPr>
            <p:cNvSpPr/>
            <p:nvPr/>
          </p:nvSpPr>
          <p:spPr>
            <a:xfrm>
              <a:off x="4085582" y="2368025"/>
              <a:ext cx="977161" cy="428872"/>
            </a:xfrm>
            <a:custGeom>
              <a:avLst/>
              <a:gdLst>
                <a:gd name="connsiteX0" fmla="*/ 797078 w 1610809"/>
                <a:gd name="connsiteY0" fmla="*/ 0 h 706977"/>
                <a:gd name="connsiteX1" fmla="*/ 1553630 w 1610809"/>
                <a:gd name="connsiteY1" fmla="*/ 152741 h 706977"/>
                <a:gd name="connsiteX2" fmla="*/ 1610809 w 1610809"/>
                <a:gd name="connsiteY2" fmla="*/ 180285 h 706977"/>
                <a:gd name="connsiteX3" fmla="*/ 1309842 w 1610809"/>
                <a:gd name="connsiteY3" fmla="*/ 706977 h 706977"/>
                <a:gd name="connsiteX4" fmla="*/ 306542 w 1610809"/>
                <a:gd name="connsiteY4" fmla="*/ 706977 h 706977"/>
                <a:gd name="connsiteX5" fmla="*/ 0 w 1610809"/>
                <a:gd name="connsiteY5" fmla="*/ 172264 h 706977"/>
                <a:gd name="connsiteX6" fmla="*/ 40526 w 1610809"/>
                <a:gd name="connsiteY6" fmla="*/ 152741 h 706977"/>
                <a:gd name="connsiteX7" fmla="*/ 797078 w 1610809"/>
                <a:gd name="connsiteY7" fmla="*/ 0 h 706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9" h="706977">
                  <a:moveTo>
                    <a:pt x="797078" y="0"/>
                  </a:moveTo>
                  <a:cubicBezTo>
                    <a:pt x="1065439" y="0"/>
                    <a:pt x="1321096" y="54387"/>
                    <a:pt x="1553630" y="152741"/>
                  </a:cubicBezTo>
                  <a:lnTo>
                    <a:pt x="1610809" y="180285"/>
                  </a:lnTo>
                  <a:lnTo>
                    <a:pt x="1309842" y="706977"/>
                  </a:lnTo>
                  <a:lnTo>
                    <a:pt x="306542" y="706977"/>
                  </a:lnTo>
                  <a:lnTo>
                    <a:pt x="0" y="172264"/>
                  </a:lnTo>
                  <a:lnTo>
                    <a:pt x="40526" y="152741"/>
                  </a:lnTo>
                  <a:cubicBezTo>
                    <a:pt x="273060" y="54387"/>
                    <a:pt x="528718" y="0"/>
                    <a:pt x="797078" y="0"/>
                  </a:cubicBez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5" name="Freeform: Shape 49">
              <a:extLst>
                <a:ext uri="{FF2B5EF4-FFF2-40B4-BE49-F238E27FC236}">
                  <a16:creationId xmlns:a16="http://schemas.microsoft.com/office/drawing/2014/main" id="{8598C6B5-F99F-4FF1-9E53-18E3EA7741D8}"/>
                </a:ext>
              </a:extLst>
            </p:cNvPr>
            <p:cNvSpPr/>
            <p:nvPr/>
          </p:nvSpPr>
          <p:spPr>
            <a:xfrm>
              <a:off x="3395784" y="2589476"/>
              <a:ext cx="672557" cy="843977"/>
            </a:xfrm>
            <a:custGeom>
              <a:avLst/>
              <a:gdLst>
                <a:gd name="connsiteX0" fmla="*/ 803193 w 1108681"/>
                <a:gd name="connsiteY0" fmla="*/ 0 h 1391260"/>
                <a:gd name="connsiteX1" fmla="*/ 1108681 w 1108681"/>
                <a:gd name="connsiteY1" fmla="*/ 535597 h 1391260"/>
                <a:gd name="connsiteX2" fmla="*/ 619731 w 1108681"/>
                <a:gd name="connsiteY2" fmla="*/ 1391260 h 1391260"/>
                <a:gd name="connsiteX3" fmla="*/ 0 w 1108681"/>
                <a:gd name="connsiteY3" fmla="*/ 1391260 h 1391260"/>
                <a:gd name="connsiteX4" fmla="*/ 576 w 1108681"/>
                <a:gd name="connsiteY4" fmla="*/ 1379858 h 1391260"/>
                <a:gd name="connsiteX5" fmla="*/ 697845 w 1108681"/>
                <a:gd name="connsiteY5" fmla="*/ 78778 h 1391260"/>
                <a:gd name="connsiteX6" fmla="*/ 803193 w 1108681"/>
                <a:gd name="connsiteY6" fmla="*/ 0 h 1391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8681" h="1391260">
                  <a:moveTo>
                    <a:pt x="803193" y="0"/>
                  </a:moveTo>
                  <a:lnTo>
                    <a:pt x="1108681" y="535597"/>
                  </a:lnTo>
                  <a:lnTo>
                    <a:pt x="619731" y="1391260"/>
                  </a:lnTo>
                  <a:lnTo>
                    <a:pt x="0" y="1391260"/>
                  </a:lnTo>
                  <a:lnTo>
                    <a:pt x="576" y="1379858"/>
                  </a:lnTo>
                  <a:cubicBezTo>
                    <a:pt x="53661" y="857143"/>
                    <a:pt x="313874" y="395660"/>
                    <a:pt x="697845" y="78778"/>
                  </a:cubicBezTo>
                  <a:lnTo>
                    <a:pt x="80319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6" name="Freeform: Shape 50">
              <a:extLst>
                <a:ext uri="{FF2B5EF4-FFF2-40B4-BE49-F238E27FC236}">
                  <a16:creationId xmlns:a16="http://schemas.microsoft.com/office/drawing/2014/main" id="{F45AB4E7-3562-4044-B924-F30CEA372396}"/>
                </a:ext>
              </a:extLst>
            </p:cNvPr>
            <p:cNvSpPr/>
            <p:nvPr/>
          </p:nvSpPr>
          <p:spPr>
            <a:xfrm>
              <a:off x="5075660" y="2593772"/>
              <a:ext cx="667118" cy="846422"/>
            </a:xfrm>
            <a:custGeom>
              <a:avLst/>
              <a:gdLst>
                <a:gd name="connsiteX0" fmla="*/ 305432 w 1099715"/>
                <a:gd name="connsiteY0" fmla="*/ 0 h 1395290"/>
                <a:gd name="connsiteX1" fmla="*/ 401309 w 1099715"/>
                <a:gd name="connsiteY1" fmla="*/ 71696 h 1395290"/>
                <a:gd name="connsiteX2" fmla="*/ 1098578 w 1099715"/>
                <a:gd name="connsiteY2" fmla="*/ 1372776 h 1395290"/>
                <a:gd name="connsiteX3" fmla="*/ 1099715 w 1099715"/>
                <a:gd name="connsiteY3" fmla="*/ 1395290 h 1395290"/>
                <a:gd name="connsiteX4" fmla="*/ 493713 w 1099715"/>
                <a:gd name="connsiteY4" fmla="*/ 1395290 h 1395290"/>
                <a:gd name="connsiteX5" fmla="*/ 0 w 1099715"/>
                <a:gd name="connsiteY5" fmla="*/ 533278 h 1395290"/>
                <a:gd name="connsiteX6" fmla="*/ 305432 w 1099715"/>
                <a:gd name="connsiteY6" fmla="*/ 0 h 1395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90">
                  <a:moveTo>
                    <a:pt x="305432" y="0"/>
                  </a:moveTo>
                  <a:lnTo>
                    <a:pt x="401309" y="71696"/>
                  </a:lnTo>
                  <a:cubicBezTo>
                    <a:pt x="785281" y="388578"/>
                    <a:pt x="1045494" y="850061"/>
                    <a:pt x="1098578" y="1372776"/>
                  </a:cubicBezTo>
                  <a:lnTo>
                    <a:pt x="1099715" y="1395290"/>
                  </a:lnTo>
                  <a:lnTo>
                    <a:pt x="493713" y="1395290"/>
                  </a:lnTo>
                  <a:lnTo>
                    <a:pt x="0" y="533278"/>
                  </a:lnTo>
                  <a:lnTo>
                    <a:pt x="30543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7" name="Freeform: Shape 51">
              <a:extLst>
                <a:ext uri="{FF2B5EF4-FFF2-40B4-BE49-F238E27FC236}">
                  <a16:creationId xmlns:a16="http://schemas.microsoft.com/office/drawing/2014/main" id="{A0DFC675-0586-4C7B-BD47-ECAE8C6C99A3}"/>
                </a:ext>
              </a:extLst>
            </p:cNvPr>
            <p:cNvSpPr/>
            <p:nvPr/>
          </p:nvSpPr>
          <p:spPr>
            <a:xfrm>
              <a:off x="3395444" y="3653984"/>
              <a:ext cx="672896" cy="849762"/>
            </a:xfrm>
            <a:custGeom>
              <a:avLst/>
              <a:gdLst>
                <a:gd name="connsiteX0" fmla="*/ 0 w 1109242"/>
                <a:gd name="connsiteY0" fmla="*/ 0 h 1400797"/>
                <a:gd name="connsiteX1" fmla="*/ 617117 w 1109242"/>
                <a:gd name="connsiteY1" fmla="*/ 0 h 1400797"/>
                <a:gd name="connsiteX2" fmla="*/ 1109242 w 1109242"/>
                <a:gd name="connsiteY2" fmla="*/ 862013 h 1400797"/>
                <a:gd name="connsiteX3" fmla="*/ 801649 w 1109242"/>
                <a:gd name="connsiteY3" fmla="*/ 1400797 h 1400797"/>
                <a:gd name="connsiteX4" fmla="*/ 698406 w 1109242"/>
                <a:gd name="connsiteY4" fmla="*/ 1323593 h 1400797"/>
                <a:gd name="connsiteX5" fmla="*/ 1137 w 1109242"/>
                <a:gd name="connsiteY5" fmla="*/ 22513 h 1400797"/>
                <a:gd name="connsiteX6" fmla="*/ 0 w 1109242"/>
                <a:gd name="connsiteY6" fmla="*/ 0 h 1400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9242" h="1400797">
                  <a:moveTo>
                    <a:pt x="0" y="0"/>
                  </a:moveTo>
                  <a:lnTo>
                    <a:pt x="617117" y="0"/>
                  </a:lnTo>
                  <a:lnTo>
                    <a:pt x="1109242" y="862013"/>
                  </a:lnTo>
                  <a:lnTo>
                    <a:pt x="801649" y="1400797"/>
                  </a:lnTo>
                  <a:lnTo>
                    <a:pt x="698406" y="1323593"/>
                  </a:lnTo>
                  <a:cubicBezTo>
                    <a:pt x="314435" y="1006712"/>
                    <a:pt x="54222" y="545228"/>
                    <a:pt x="1137" y="22513"/>
                  </a:cubicBezTo>
                  <a:lnTo>
                    <a:pt x="0"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9" name="Freeform: Shape 52">
              <a:extLst>
                <a:ext uri="{FF2B5EF4-FFF2-40B4-BE49-F238E27FC236}">
                  <a16:creationId xmlns:a16="http://schemas.microsoft.com/office/drawing/2014/main" id="{3D59058B-EBA7-416D-B85B-CA9F3CA7C888}"/>
                </a:ext>
              </a:extLst>
            </p:cNvPr>
            <p:cNvSpPr/>
            <p:nvPr/>
          </p:nvSpPr>
          <p:spPr>
            <a:xfrm>
              <a:off x="5075660" y="3653985"/>
              <a:ext cx="667118" cy="846421"/>
            </a:xfrm>
            <a:custGeom>
              <a:avLst/>
              <a:gdLst>
                <a:gd name="connsiteX0" fmla="*/ 493713 w 1099715"/>
                <a:gd name="connsiteY0" fmla="*/ 0 h 1395289"/>
                <a:gd name="connsiteX1" fmla="*/ 1099715 w 1099715"/>
                <a:gd name="connsiteY1" fmla="*/ 0 h 1395289"/>
                <a:gd name="connsiteX2" fmla="*/ 1098578 w 1099715"/>
                <a:gd name="connsiteY2" fmla="*/ 22513 h 1395289"/>
                <a:gd name="connsiteX3" fmla="*/ 401309 w 1099715"/>
                <a:gd name="connsiteY3" fmla="*/ 1323593 h 1395289"/>
                <a:gd name="connsiteX4" fmla="*/ 305431 w 1099715"/>
                <a:gd name="connsiteY4" fmla="*/ 1395289 h 1395289"/>
                <a:gd name="connsiteX5" fmla="*/ 0 w 1099715"/>
                <a:gd name="connsiteY5" fmla="*/ 862013 h 1395289"/>
                <a:gd name="connsiteX6" fmla="*/ 493713 w 1099715"/>
                <a:gd name="connsiteY6" fmla="*/ 0 h 1395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9715" h="1395289">
                  <a:moveTo>
                    <a:pt x="493713" y="0"/>
                  </a:moveTo>
                  <a:lnTo>
                    <a:pt x="1099715" y="0"/>
                  </a:lnTo>
                  <a:lnTo>
                    <a:pt x="1098578" y="22513"/>
                  </a:lnTo>
                  <a:cubicBezTo>
                    <a:pt x="1045494" y="545228"/>
                    <a:pt x="785281" y="1006712"/>
                    <a:pt x="401309" y="1323593"/>
                  </a:cubicBezTo>
                  <a:lnTo>
                    <a:pt x="305431" y="1395289"/>
                  </a:lnTo>
                  <a:lnTo>
                    <a:pt x="0" y="862013"/>
                  </a:lnTo>
                  <a:lnTo>
                    <a:pt x="493713"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20" name="Freeform: Shape 53">
              <a:extLst>
                <a:ext uri="{FF2B5EF4-FFF2-40B4-BE49-F238E27FC236}">
                  <a16:creationId xmlns:a16="http://schemas.microsoft.com/office/drawing/2014/main" id="{8FFDF34C-B75B-40E7-8211-CA1BA2A0C888}"/>
                </a:ext>
              </a:extLst>
            </p:cNvPr>
            <p:cNvSpPr/>
            <p:nvPr/>
          </p:nvSpPr>
          <p:spPr>
            <a:xfrm>
              <a:off x="4085581" y="4297282"/>
              <a:ext cx="977160" cy="428871"/>
            </a:xfrm>
            <a:custGeom>
              <a:avLst/>
              <a:gdLst>
                <a:gd name="connsiteX0" fmla="*/ 306542 w 1610808"/>
                <a:gd name="connsiteY0" fmla="*/ 0 h 706976"/>
                <a:gd name="connsiteX1" fmla="*/ 1309842 w 1610808"/>
                <a:gd name="connsiteY1" fmla="*/ 0 h 706976"/>
                <a:gd name="connsiteX2" fmla="*/ 1610808 w 1610808"/>
                <a:gd name="connsiteY2" fmla="*/ 526691 h 706976"/>
                <a:gd name="connsiteX3" fmla="*/ 1553630 w 1610808"/>
                <a:gd name="connsiteY3" fmla="*/ 554235 h 706976"/>
                <a:gd name="connsiteX4" fmla="*/ 797078 w 1610808"/>
                <a:gd name="connsiteY4" fmla="*/ 706976 h 706976"/>
                <a:gd name="connsiteX5" fmla="*/ 40526 w 1610808"/>
                <a:gd name="connsiteY5" fmla="*/ 554235 h 706976"/>
                <a:gd name="connsiteX6" fmla="*/ 0 w 1610808"/>
                <a:gd name="connsiteY6" fmla="*/ 534713 h 706976"/>
                <a:gd name="connsiteX7" fmla="*/ 306542 w 1610808"/>
                <a:gd name="connsiteY7" fmla="*/ 0 h 706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10808" h="706976">
                  <a:moveTo>
                    <a:pt x="306542" y="0"/>
                  </a:moveTo>
                  <a:lnTo>
                    <a:pt x="1309842" y="0"/>
                  </a:lnTo>
                  <a:lnTo>
                    <a:pt x="1610808" y="526691"/>
                  </a:lnTo>
                  <a:lnTo>
                    <a:pt x="1553630" y="554235"/>
                  </a:lnTo>
                  <a:cubicBezTo>
                    <a:pt x="1321096" y="652589"/>
                    <a:pt x="1065439" y="706976"/>
                    <a:pt x="797078" y="706976"/>
                  </a:cubicBezTo>
                  <a:cubicBezTo>
                    <a:pt x="528718" y="706976"/>
                    <a:pt x="273060" y="652589"/>
                    <a:pt x="40526" y="554235"/>
                  </a:cubicBezTo>
                  <a:lnTo>
                    <a:pt x="0" y="534713"/>
                  </a:lnTo>
                  <a:lnTo>
                    <a:pt x="306542" y="0"/>
                  </a:lnTo>
                  <a:close/>
                </a:path>
              </a:pathLst>
            </a:custGeom>
            <a:solidFill>
              <a:sysClr val="windowText" lastClr="000000">
                <a:alpha val="30000"/>
              </a:sysClr>
            </a:solidFill>
            <a:ln w="12700" cap="flat" cmpd="sng" algn="ctr">
              <a:noFill/>
              <a:prstDash val="solid"/>
              <a:miter lim="800000"/>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grpSp>
        <p:nvGrpSpPr>
          <p:cNvPr id="21" name="Group 20">
            <a:extLst>
              <a:ext uri="{FF2B5EF4-FFF2-40B4-BE49-F238E27FC236}">
                <a16:creationId xmlns:a16="http://schemas.microsoft.com/office/drawing/2014/main" id="{8606B535-B433-412D-89F2-771381A17662}"/>
              </a:ext>
            </a:extLst>
          </p:cNvPr>
          <p:cNvGrpSpPr/>
          <p:nvPr/>
        </p:nvGrpSpPr>
        <p:grpSpPr>
          <a:xfrm>
            <a:off x="7534146" y="2180830"/>
            <a:ext cx="3026349" cy="932443"/>
            <a:chOff x="6974393" y="2981951"/>
            <a:chExt cx="2654069" cy="1033611"/>
          </a:xfrm>
        </p:grpSpPr>
        <p:sp>
          <p:nvSpPr>
            <p:cNvPr id="22" name="TextBox 21">
              <a:extLst>
                <a:ext uri="{FF2B5EF4-FFF2-40B4-BE49-F238E27FC236}">
                  <a16:creationId xmlns:a16="http://schemas.microsoft.com/office/drawing/2014/main" id="{404A040C-FC9A-41EF-A4DE-0122FB246A1C}"/>
                </a:ext>
              </a:extLst>
            </p:cNvPr>
            <p:cNvSpPr txBox="1"/>
            <p:nvPr/>
          </p:nvSpPr>
          <p:spPr>
            <a:xfrm>
              <a:off x="6974393" y="2981951"/>
              <a:ext cx="2654069" cy="443521"/>
            </a:xfrm>
            <a:prstGeom prst="rect">
              <a:avLst/>
            </a:prstGeom>
            <a:noFill/>
          </p:spPr>
          <p:txBody>
            <a:bodyPr wrap="square" lIns="0" rIns="0" rtlCol="0" anchor="b">
              <a:spAutoFit/>
            </a:bodyPr>
            <a:lstStyle/>
            <a:p>
              <a:r>
                <a:rPr lang="en-US" sz="2000" b="1" dirty="0">
                  <a:solidFill>
                    <a:prstClr val="black"/>
                  </a:solidFill>
                  <a:latin typeface="Calibri" panose="020F0502020204030204"/>
                </a:rPr>
                <a:t>Test planning and  structure</a:t>
              </a:r>
            </a:p>
          </p:txBody>
        </p:sp>
        <p:sp>
          <p:nvSpPr>
            <p:cNvPr id="23" name="TextBox 22">
              <a:extLst>
                <a:ext uri="{FF2B5EF4-FFF2-40B4-BE49-F238E27FC236}">
                  <a16:creationId xmlns:a16="http://schemas.microsoft.com/office/drawing/2014/main" id="{D3D58622-27B8-4EFA-A512-2EDA839DFCDE}"/>
                </a:ext>
              </a:extLst>
            </p:cNvPr>
            <p:cNvSpPr txBox="1"/>
            <p:nvPr/>
          </p:nvSpPr>
          <p:spPr>
            <a:xfrm>
              <a:off x="6979504" y="3401456"/>
              <a:ext cx="2648958"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Each component/system is analyzed, and all the possible radiation effects are taken into account for planning the test and structure it</a:t>
              </a:r>
            </a:p>
          </p:txBody>
        </p:sp>
      </p:grpSp>
      <p:grpSp>
        <p:nvGrpSpPr>
          <p:cNvPr id="24" name="Group 23">
            <a:extLst>
              <a:ext uri="{FF2B5EF4-FFF2-40B4-BE49-F238E27FC236}">
                <a16:creationId xmlns:a16="http://schemas.microsoft.com/office/drawing/2014/main" id="{6DBA664E-60BB-413A-BC16-4083F05DB75A}"/>
              </a:ext>
            </a:extLst>
          </p:cNvPr>
          <p:cNvGrpSpPr/>
          <p:nvPr/>
        </p:nvGrpSpPr>
        <p:grpSpPr>
          <a:xfrm>
            <a:off x="7602423" y="3531602"/>
            <a:ext cx="3020520" cy="1178662"/>
            <a:chOff x="6691483" y="4441031"/>
            <a:chExt cx="2794768" cy="1306545"/>
          </a:xfrm>
        </p:grpSpPr>
        <p:sp>
          <p:nvSpPr>
            <p:cNvPr id="25" name="TextBox 24">
              <a:extLst>
                <a:ext uri="{FF2B5EF4-FFF2-40B4-BE49-F238E27FC236}">
                  <a16:creationId xmlns:a16="http://schemas.microsoft.com/office/drawing/2014/main" id="{85174506-87F7-4F9A-810C-4A812DF54A44}"/>
                </a:ext>
              </a:extLst>
            </p:cNvPr>
            <p:cNvSpPr txBox="1"/>
            <p:nvPr/>
          </p:nvSpPr>
          <p:spPr>
            <a:xfrm>
              <a:off x="6691483" y="4441031"/>
              <a:ext cx="2794768" cy="716457"/>
            </a:xfrm>
            <a:prstGeom prst="rect">
              <a:avLst/>
            </a:prstGeom>
            <a:noFill/>
          </p:spPr>
          <p:txBody>
            <a:bodyPr wrap="square" lIns="0" rIns="0" rtlCol="0" anchor="b">
              <a:spAutoFit/>
            </a:bodyPr>
            <a:lstStyle/>
            <a:p>
              <a:r>
                <a:rPr lang="en-US" b="1" dirty="0">
                  <a:solidFill>
                    <a:prstClr val="black"/>
                  </a:solidFill>
                  <a:latin typeface="Calibri" panose="020F0502020204030204"/>
                </a:rPr>
                <a:t>Board and instrumentation preparation</a:t>
              </a:r>
            </a:p>
          </p:txBody>
        </p:sp>
        <p:sp>
          <p:nvSpPr>
            <p:cNvPr id="26" name="TextBox 25">
              <a:extLst>
                <a:ext uri="{FF2B5EF4-FFF2-40B4-BE49-F238E27FC236}">
                  <a16:creationId xmlns:a16="http://schemas.microsoft.com/office/drawing/2014/main" id="{06019F84-B5BF-4ABB-8D10-370E5F7B11EC}"/>
                </a:ext>
              </a:extLst>
            </p:cNvPr>
            <p:cNvSpPr txBox="1"/>
            <p:nvPr/>
          </p:nvSpPr>
          <p:spPr>
            <a:xfrm>
              <a:off x="6697329" y="5133470"/>
              <a:ext cx="2788921"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For each component a dedicated set of test board is prepared and the associated instrumentation is chosen to face the complexity of the radiation test</a:t>
              </a:r>
            </a:p>
          </p:txBody>
        </p:sp>
      </p:grpSp>
      <p:grpSp>
        <p:nvGrpSpPr>
          <p:cNvPr id="27" name="Group 26">
            <a:extLst>
              <a:ext uri="{FF2B5EF4-FFF2-40B4-BE49-F238E27FC236}">
                <a16:creationId xmlns:a16="http://schemas.microsoft.com/office/drawing/2014/main" id="{5277486E-D85A-4AC9-8692-D1EDF036B321}"/>
              </a:ext>
            </a:extLst>
          </p:cNvPr>
          <p:cNvGrpSpPr/>
          <p:nvPr/>
        </p:nvGrpSpPr>
        <p:grpSpPr>
          <a:xfrm>
            <a:off x="1438241" y="3229222"/>
            <a:ext cx="2549577" cy="932443"/>
            <a:chOff x="-650748" y="2981950"/>
            <a:chExt cx="2826202" cy="1033612"/>
          </a:xfrm>
        </p:grpSpPr>
        <p:sp>
          <p:nvSpPr>
            <p:cNvPr id="28" name="TextBox 27">
              <a:extLst>
                <a:ext uri="{FF2B5EF4-FFF2-40B4-BE49-F238E27FC236}">
                  <a16:creationId xmlns:a16="http://schemas.microsoft.com/office/drawing/2014/main" id="{76BDB5F1-AC78-448F-9C3E-EB11D3084336}"/>
                </a:ext>
              </a:extLst>
            </p:cNvPr>
            <p:cNvSpPr txBox="1"/>
            <p:nvPr/>
          </p:nvSpPr>
          <p:spPr>
            <a:xfrm>
              <a:off x="-650748" y="2981950"/>
              <a:ext cx="2826202" cy="443522"/>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Result analysis</a:t>
              </a:r>
            </a:p>
          </p:txBody>
        </p:sp>
        <p:sp>
          <p:nvSpPr>
            <p:cNvPr id="29" name="TextBox 28">
              <a:extLst>
                <a:ext uri="{FF2B5EF4-FFF2-40B4-BE49-F238E27FC236}">
                  <a16:creationId xmlns:a16="http://schemas.microsoft.com/office/drawing/2014/main" id="{85A6D9EF-C9F8-4DB2-BAC2-8FDF49BFCFD3}"/>
                </a:ext>
              </a:extLst>
            </p:cNvPr>
            <p:cNvSpPr txBox="1"/>
            <p:nvPr/>
          </p:nvSpPr>
          <p:spPr>
            <a:xfrm>
              <a:off x="-650748" y="3401456"/>
              <a:ext cx="2826202"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results are analyzed during and after the tests for each component considering the end application and the possible operational issues </a:t>
              </a:r>
            </a:p>
          </p:txBody>
        </p:sp>
      </p:grpSp>
      <p:grpSp>
        <p:nvGrpSpPr>
          <p:cNvPr id="30" name="Group 29">
            <a:extLst>
              <a:ext uri="{FF2B5EF4-FFF2-40B4-BE49-F238E27FC236}">
                <a16:creationId xmlns:a16="http://schemas.microsoft.com/office/drawing/2014/main" id="{AD80E1EB-9434-4DA5-8103-C1F00361A57D}"/>
              </a:ext>
            </a:extLst>
          </p:cNvPr>
          <p:cNvGrpSpPr/>
          <p:nvPr/>
        </p:nvGrpSpPr>
        <p:grpSpPr>
          <a:xfrm>
            <a:off x="4777029" y="1076152"/>
            <a:ext cx="2634280" cy="893280"/>
            <a:chOff x="6697329" y="1266169"/>
            <a:chExt cx="2202817" cy="990199"/>
          </a:xfrm>
        </p:grpSpPr>
        <p:sp>
          <p:nvSpPr>
            <p:cNvPr id="31" name="TextBox 30">
              <a:extLst>
                <a:ext uri="{FF2B5EF4-FFF2-40B4-BE49-F238E27FC236}">
                  <a16:creationId xmlns:a16="http://schemas.microsoft.com/office/drawing/2014/main" id="{5CDFA44E-FD36-46E6-ACDB-2A91459EF9FD}"/>
                </a:ext>
              </a:extLst>
            </p:cNvPr>
            <p:cNvSpPr txBox="1"/>
            <p:nvPr/>
          </p:nvSpPr>
          <p:spPr>
            <a:xfrm>
              <a:off x="6697329" y="1266169"/>
              <a:ext cx="2202816" cy="400110"/>
            </a:xfrm>
            <a:prstGeom prst="rect">
              <a:avLst/>
            </a:prstGeom>
            <a:noFill/>
          </p:spPr>
          <p:txBody>
            <a:bodyPr wrap="square" lIns="0" rIns="0" rtlCol="0" anchor="b">
              <a:spAutoFit/>
            </a:bodyPr>
            <a:lstStyle/>
            <a:p>
              <a:r>
                <a:rPr lang="en-US" sz="2000" b="1" dirty="0">
                  <a:solidFill>
                    <a:prstClr val="black"/>
                  </a:solidFill>
                  <a:latin typeface="Calibri" panose="020F0502020204030204"/>
                </a:rPr>
                <a:t>Request collection</a:t>
              </a:r>
            </a:p>
          </p:txBody>
        </p:sp>
        <p:sp>
          <p:nvSpPr>
            <p:cNvPr id="32" name="TextBox 31">
              <a:extLst>
                <a:ext uri="{FF2B5EF4-FFF2-40B4-BE49-F238E27FC236}">
                  <a16:creationId xmlns:a16="http://schemas.microsoft.com/office/drawing/2014/main" id="{FA058E24-BC02-46C8-9290-9C650F9E4202}"/>
                </a:ext>
              </a:extLst>
            </p:cNvPr>
            <p:cNvSpPr txBox="1"/>
            <p:nvPr/>
          </p:nvSpPr>
          <p:spPr>
            <a:xfrm>
              <a:off x="6703176" y="1642262"/>
              <a:ext cx="2196970" cy="614106"/>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requests for radiation testing are collected and processed selecting the most suitable methodology and facilities</a:t>
              </a:r>
            </a:p>
          </p:txBody>
        </p:sp>
      </p:grpSp>
      <p:grpSp>
        <p:nvGrpSpPr>
          <p:cNvPr id="33" name="Group 32">
            <a:extLst>
              <a:ext uri="{FF2B5EF4-FFF2-40B4-BE49-F238E27FC236}">
                <a16:creationId xmlns:a16="http://schemas.microsoft.com/office/drawing/2014/main" id="{86566A2D-195B-4A1B-91C1-3EF0AE5C1B79}"/>
              </a:ext>
            </a:extLst>
          </p:cNvPr>
          <p:cNvGrpSpPr/>
          <p:nvPr/>
        </p:nvGrpSpPr>
        <p:grpSpPr>
          <a:xfrm>
            <a:off x="1438241" y="1582210"/>
            <a:ext cx="2755839" cy="1117108"/>
            <a:chOff x="-19059" y="1222757"/>
            <a:chExt cx="2477423" cy="1238311"/>
          </a:xfrm>
        </p:grpSpPr>
        <p:sp>
          <p:nvSpPr>
            <p:cNvPr id="34" name="TextBox 33">
              <a:extLst>
                <a:ext uri="{FF2B5EF4-FFF2-40B4-BE49-F238E27FC236}">
                  <a16:creationId xmlns:a16="http://schemas.microsoft.com/office/drawing/2014/main" id="{2A083AE0-FEFD-4B77-A27D-6437EC36DAA3}"/>
                </a:ext>
              </a:extLst>
            </p:cNvPr>
            <p:cNvSpPr txBox="1"/>
            <p:nvPr/>
          </p:nvSpPr>
          <p:spPr>
            <a:xfrm>
              <a:off x="-19059" y="1222757"/>
              <a:ext cx="2477423" cy="443521"/>
            </a:xfrm>
            <a:prstGeom prst="rect">
              <a:avLst/>
            </a:prstGeom>
            <a:noFill/>
          </p:spPr>
          <p:txBody>
            <a:bodyPr wrap="square" lIns="0" rIns="0" rtlCol="0" anchor="b">
              <a:spAutoFit/>
            </a:bodyPr>
            <a:lstStyle/>
            <a:p>
              <a:pPr algn="r"/>
              <a:r>
                <a:rPr lang="en-US" sz="2000" b="1" dirty="0">
                  <a:solidFill>
                    <a:prstClr val="black"/>
                  </a:solidFill>
                  <a:latin typeface="Calibri" panose="020F0502020204030204"/>
                </a:rPr>
                <a:t>Database and Publication</a:t>
              </a:r>
            </a:p>
          </p:txBody>
        </p:sp>
        <p:sp>
          <p:nvSpPr>
            <p:cNvPr id="35" name="TextBox 34">
              <a:extLst>
                <a:ext uri="{FF2B5EF4-FFF2-40B4-BE49-F238E27FC236}">
                  <a16:creationId xmlns:a16="http://schemas.microsoft.com/office/drawing/2014/main" id="{77B56FFD-202B-4B4F-B319-4B64288854C5}"/>
                </a:ext>
              </a:extLst>
            </p:cNvPr>
            <p:cNvSpPr txBox="1"/>
            <p:nvPr/>
          </p:nvSpPr>
          <p:spPr>
            <a:xfrm>
              <a:off x="-19059" y="1642261"/>
              <a:ext cx="2477423" cy="818807"/>
            </a:xfrm>
            <a:prstGeom prst="rect">
              <a:avLst/>
            </a:prstGeom>
            <a:noFill/>
          </p:spPr>
          <p:txBody>
            <a:bodyPr wrap="square" lIns="0" rIns="0" rtlCol="0" anchor="t">
              <a:spAutoFit/>
            </a:bodyPr>
            <a:lstStyle/>
            <a:p>
              <a:pPr algn="just"/>
              <a:r>
                <a:rPr lang="en-US" sz="1050" dirty="0">
                  <a:solidFill>
                    <a:prstClr val="black">
                      <a:lumMod val="65000"/>
                      <a:lumOff val="35000"/>
                    </a:prstClr>
                  </a:solidFill>
                  <a:latin typeface="Calibri" panose="020F0502020204030204"/>
                </a:rPr>
                <a:t>The results are collected, stored and in EDMS and published in the RADWG database to allow an easy research of the best candidates for the new radiation tolerant designs</a:t>
              </a:r>
            </a:p>
          </p:txBody>
        </p:sp>
      </p:grpSp>
      <p:grpSp>
        <p:nvGrpSpPr>
          <p:cNvPr id="36" name="Group 35">
            <a:extLst>
              <a:ext uri="{FF2B5EF4-FFF2-40B4-BE49-F238E27FC236}">
                <a16:creationId xmlns:a16="http://schemas.microsoft.com/office/drawing/2014/main" id="{338785BC-9E7F-450D-A86A-F6EB132AA065}"/>
              </a:ext>
            </a:extLst>
          </p:cNvPr>
          <p:cNvGrpSpPr/>
          <p:nvPr/>
        </p:nvGrpSpPr>
        <p:grpSpPr>
          <a:xfrm>
            <a:off x="2706098" y="5002026"/>
            <a:ext cx="2549576" cy="1173289"/>
            <a:chOff x="6535279" y="4788156"/>
            <a:chExt cx="2359022" cy="1300589"/>
          </a:xfrm>
        </p:grpSpPr>
        <p:sp>
          <p:nvSpPr>
            <p:cNvPr id="37" name="TextBox 36">
              <a:extLst>
                <a:ext uri="{FF2B5EF4-FFF2-40B4-BE49-F238E27FC236}">
                  <a16:creationId xmlns:a16="http://schemas.microsoft.com/office/drawing/2014/main" id="{AD7C587B-19D0-4751-AFB0-8EFB2EA55031}"/>
                </a:ext>
              </a:extLst>
            </p:cNvPr>
            <p:cNvSpPr txBox="1"/>
            <p:nvPr/>
          </p:nvSpPr>
          <p:spPr>
            <a:xfrm>
              <a:off x="6691483" y="4788156"/>
              <a:ext cx="2202816" cy="369332"/>
            </a:xfrm>
            <a:prstGeom prst="rect">
              <a:avLst/>
            </a:prstGeom>
            <a:noFill/>
          </p:spPr>
          <p:txBody>
            <a:bodyPr wrap="square" lIns="0" rIns="0" rtlCol="0" anchor="b">
              <a:spAutoFit/>
            </a:bodyPr>
            <a:lstStyle/>
            <a:p>
              <a:pPr algn="r"/>
              <a:r>
                <a:rPr lang="en-US" b="1" dirty="0">
                  <a:solidFill>
                    <a:prstClr val="black"/>
                  </a:solidFill>
                  <a:latin typeface="Calibri" panose="020F0502020204030204"/>
                </a:rPr>
                <a:t>Testing</a:t>
              </a:r>
            </a:p>
          </p:txBody>
        </p:sp>
        <p:sp>
          <p:nvSpPr>
            <p:cNvPr id="38" name="TextBox 37">
              <a:extLst>
                <a:ext uri="{FF2B5EF4-FFF2-40B4-BE49-F238E27FC236}">
                  <a16:creationId xmlns:a16="http://schemas.microsoft.com/office/drawing/2014/main" id="{C9B54069-DC85-4131-A41C-4B89ECD713BF}"/>
                </a:ext>
              </a:extLst>
            </p:cNvPr>
            <p:cNvSpPr txBox="1"/>
            <p:nvPr/>
          </p:nvSpPr>
          <p:spPr>
            <a:xfrm>
              <a:off x="6535279" y="5133470"/>
              <a:ext cx="2359022" cy="955275"/>
            </a:xfrm>
            <a:prstGeom prst="rect">
              <a:avLst/>
            </a:prstGeom>
            <a:noFill/>
          </p:spPr>
          <p:txBody>
            <a:bodyPr wrap="square" lIns="0" rIns="0" rtlCol="0" anchor="t">
              <a:spAutoFit/>
            </a:bodyPr>
            <a:lstStyle/>
            <a:p>
              <a:pPr algn="just"/>
              <a:r>
                <a:rPr lang="en-US" sz="1000" dirty="0">
                  <a:solidFill>
                    <a:prstClr val="black">
                      <a:lumMod val="65000"/>
                      <a:lumOff val="35000"/>
                    </a:prstClr>
                  </a:solidFill>
                  <a:latin typeface="Calibri" panose="020F0502020204030204"/>
                </a:rPr>
                <a:t>The test are carried out at CERN facilities such as CHARM or Co60 and in external facilities. The transport, personnel and instrumentation are selected considering the peculiar aspect of each facility</a:t>
              </a:r>
            </a:p>
          </p:txBody>
        </p:sp>
      </p:grpSp>
      <p:pic>
        <p:nvPicPr>
          <p:cNvPr id="39" name="Picture 38">
            <a:extLst>
              <a:ext uri="{FF2B5EF4-FFF2-40B4-BE49-F238E27FC236}">
                <a16:creationId xmlns:a16="http://schemas.microsoft.com/office/drawing/2014/main" id="{33129090-FC7A-431A-938D-247A2D4416DE}"/>
              </a:ext>
            </a:extLst>
          </p:cNvPr>
          <p:cNvPicPr>
            <a:picLocks noChangeAspect="1"/>
          </p:cNvPicPr>
          <p:nvPr/>
        </p:nvPicPr>
        <p:blipFill rotWithShape="1">
          <a:blip r:embed="rId3">
            <a:extLst>
              <a:ext uri="{28A0092B-C50C-407E-A947-70E740481C1C}">
                <a14:useLocalDpi xmlns:a14="http://schemas.microsoft.com/office/drawing/2010/main" val="0"/>
              </a:ext>
            </a:extLst>
          </a:blip>
          <a:srcRect t="6746" b="23045"/>
          <a:stretch/>
        </p:blipFill>
        <p:spPr>
          <a:xfrm>
            <a:off x="2592815" y="2506240"/>
            <a:ext cx="1455785" cy="574930"/>
          </a:xfrm>
          <a:prstGeom prst="rect">
            <a:avLst/>
          </a:prstGeom>
        </p:spPr>
      </p:pic>
      <p:pic>
        <p:nvPicPr>
          <p:cNvPr id="40" name="Picture 4" descr="Risultati immagini per edms cern">
            <a:extLst>
              <a:ext uri="{FF2B5EF4-FFF2-40B4-BE49-F238E27FC236}">
                <a16:creationId xmlns:a16="http://schemas.microsoft.com/office/drawing/2014/main" id="{8645246E-FB9F-407A-B0E4-A72351741D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8295" y="2658880"/>
            <a:ext cx="426771" cy="43195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0">
            <a:extLst>
              <a:ext uri="{FF2B5EF4-FFF2-40B4-BE49-F238E27FC236}">
                <a16:creationId xmlns:a16="http://schemas.microsoft.com/office/drawing/2014/main" id="{57D416BB-4F2A-460D-A6DA-C0A2DC0E2AE7}"/>
              </a:ext>
            </a:extLst>
          </p:cNvPr>
          <p:cNvPicPr>
            <a:picLocks noChangeAspect="1"/>
          </p:cNvPicPr>
          <p:nvPr/>
        </p:nvPicPr>
        <p:blipFill rotWithShape="1">
          <a:blip r:embed="rId5">
            <a:extLst>
              <a:ext uri="{28A0092B-C50C-407E-A947-70E740481C1C}">
                <a14:useLocalDpi xmlns:a14="http://schemas.microsoft.com/office/drawing/2010/main" val="0"/>
              </a:ext>
            </a:extLst>
          </a:blip>
          <a:srcRect l="11215"/>
          <a:stretch/>
        </p:blipFill>
        <p:spPr>
          <a:xfrm>
            <a:off x="1091273" y="5002026"/>
            <a:ext cx="1489752" cy="1118614"/>
          </a:xfrm>
          <a:prstGeom prst="rect">
            <a:avLst/>
          </a:prstGeom>
        </p:spPr>
      </p:pic>
      <p:pic>
        <p:nvPicPr>
          <p:cNvPr id="42" name="Picture 41">
            <a:extLst>
              <a:ext uri="{FF2B5EF4-FFF2-40B4-BE49-F238E27FC236}">
                <a16:creationId xmlns:a16="http://schemas.microsoft.com/office/drawing/2014/main" id="{7151F52C-1743-4572-BC02-564363838A3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53191" y="4682612"/>
            <a:ext cx="1957784" cy="1305189"/>
          </a:xfrm>
          <a:prstGeom prst="rect">
            <a:avLst/>
          </a:prstGeom>
        </p:spPr>
      </p:pic>
      <p:sp>
        <p:nvSpPr>
          <p:cNvPr id="2" name="Date Placeholder 4">
            <a:extLst>
              <a:ext uri="{FF2B5EF4-FFF2-40B4-BE49-F238E27FC236}">
                <a16:creationId xmlns:a16="http://schemas.microsoft.com/office/drawing/2014/main" id="{E23309C4-F22C-CADD-D7A1-4E072202D79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1908681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C2148-834A-4490-BC5F-88B882352CDC}"/>
              </a:ext>
            </a:extLst>
          </p:cNvPr>
          <p:cNvSpPr>
            <a:spLocks noGrp="1"/>
          </p:cNvSpPr>
          <p:nvPr>
            <p:ph type="title"/>
          </p:nvPr>
        </p:nvSpPr>
        <p:spPr/>
        <p:txBody>
          <a:bodyPr/>
          <a:lstStyle/>
          <a:p>
            <a:r>
              <a:rPr lang="fr-FR" dirty="0"/>
              <a:t>2022 in Numbers: </a:t>
            </a:r>
            <a:r>
              <a:rPr lang="fr-FR" dirty="0" err="1"/>
              <a:t>Annual</a:t>
            </a:r>
            <a:endParaRPr lang="en-GB" dirty="0"/>
          </a:p>
        </p:txBody>
      </p:sp>
      <p:sp>
        <p:nvSpPr>
          <p:cNvPr id="3" name="Date Placeholder 2">
            <a:extLst>
              <a:ext uri="{FF2B5EF4-FFF2-40B4-BE49-F238E27FC236}">
                <a16:creationId xmlns:a16="http://schemas.microsoft.com/office/drawing/2014/main" id="{D6E6FBC7-8DB5-4DEA-99E4-E4AD1EC53A44}"/>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73A116DF-75DE-4511-AAF3-CDC25BDEEBF7}"/>
              </a:ext>
            </a:extLst>
          </p:cNvPr>
          <p:cNvSpPr>
            <a:spLocks noGrp="1"/>
          </p:cNvSpPr>
          <p:nvPr>
            <p:ph type="sldNum" sz="quarter" idx="12"/>
          </p:nvPr>
        </p:nvSpPr>
        <p:spPr/>
        <p:txBody>
          <a:bodyPr/>
          <a:lstStyle/>
          <a:p>
            <a:pPr>
              <a:defRPr/>
            </a:pPr>
            <a:fld id="{8D6C380F-326D-3C40-9EE7-7FBAB0953422}" type="slidenum">
              <a:rPr lang="en-US" smtClean="0"/>
              <a:t>4</a:t>
            </a:fld>
            <a:endParaRPr lang="en-US" dirty="0"/>
          </a:p>
        </p:txBody>
      </p:sp>
      <p:sp>
        <p:nvSpPr>
          <p:cNvPr id="12" name="Content Placeholder 6">
            <a:extLst>
              <a:ext uri="{FF2B5EF4-FFF2-40B4-BE49-F238E27FC236}">
                <a16:creationId xmlns:a16="http://schemas.microsoft.com/office/drawing/2014/main" id="{351F78F0-5584-44F3-A70D-940490E1659F}"/>
              </a:ext>
            </a:extLst>
          </p:cNvPr>
          <p:cNvSpPr>
            <a:spLocks noGrp="1"/>
          </p:cNvSpPr>
          <p:nvPr>
            <p:ph sz="quarter" idx="13"/>
          </p:nvPr>
        </p:nvSpPr>
        <p:spPr>
          <a:xfrm>
            <a:off x="609600" y="1324569"/>
            <a:ext cx="10969139" cy="1773482"/>
          </a:xfrm>
        </p:spPr>
        <p:txBody>
          <a:bodyPr>
            <a:normAutofit/>
          </a:bodyPr>
          <a:lstStyle/>
          <a:p>
            <a:pPr>
              <a:buFont typeface="Wingdings" panose="05000000000000000000" pitchFamily="2" charset="2"/>
              <a:buChar char="Ø"/>
            </a:pPr>
            <a:r>
              <a:rPr lang="en-GB" sz="1800" dirty="0"/>
              <a:t>65 test requests collected</a:t>
            </a:r>
          </a:p>
          <a:p>
            <a:pPr>
              <a:buFont typeface="Wingdings" panose="05000000000000000000" pitchFamily="2" charset="2"/>
              <a:buChar char="Ø"/>
            </a:pPr>
            <a:r>
              <a:rPr lang="en-GB" sz="1800" dirty="0"/>
              <a:t> 49 components &amp; Systems tested</a:t>
            </a:r>
          </a:p>
          <a:p>
            <a:pPr lvl="1">
              <a:spcBef>
                <a:spcPts val="0"/>
              </a:spcBef>
              <a:buFont typeface="Wingdings" panose="05000000000000000000" pitchFamily="2" charset="2"/>
              <a:buChar char="Ø"/>
            </a:pPr>
            <a:r>
              <a:rPr lang="en-GB" sz="1400" dirty="0"/>
              <a:t>New components but also a lot of system consolidation</a:t>
            </a:r>
          </a:p>
          <a:p>
            <a:pPr>
              <a:buFont typeface="Wingdings" panose="05000000000000000000" pitchFamily="2" charset="2"/>
              <a:buChar char="Ø"/>
            </a:pPr>
            <a:r>
              <a:rPr lang="en-GB" sz="1800" dirty="0"/>
              <a:t>15 Radiation campaigns done (5*PSI, 8*CHARM, 2*CC60)</a:t>
            </a:r>
          </a:p>
          <a:p>
            <a:pPr>
              <a:buFont typeface="Wingdings" panose="05000000000000000000" pitchFamily="2" charset="2"/>
              <a:buChar char="Ø"/>
            </a:pPr>
            <a:r>
              <a:rPr lang="en-GB" sz="1800" dirty="0"/>
              <a:t>Other two planned at PSI and several at CHARM</a:t>
            </a:r>
          </a:p>
        </p:txBody>
      </p:sp>
      <p:sp>
        <p:nvSpPr>
          <p:cNvPr id="23" name="Date Placeholder 4">
            <a:extLst>
              <a:ext uri="{FF2B5EF4-FFF2-40B4-BE49-F238E27FC236}">
                <a16:creationId xmlns:a16="http://schemas.microsoft.com/office/drawing/2014/main" id="{8AD2EDC1-4B12-4B32-896D-1225B676CF2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pic>
        <p:nvPicPr>
          <p:cNvPr id="6" name="Image 5">
            <a:extLst>
              <a:ext uri="{FF2B5EF4-FFF2-40B4-BE49-F238E27FC236}">
                <a16:creationId xmlns:a16="http://schemas.microsoft.com/office/drawing/2014/main" id="{010631AD-FA48-A489-A59E-B02F741BA00A}"/>
              </a:ext>
            </a:extLst>
          </p:cNvPr>
          <p:cNvPicPr>
            <a:picLocks noChangeAspect="1"/>
          </p:cNvPicPr>
          <p:nvPr/>
        </p:nvPicPr>
        <p:blipFill>
          <a:blip r:embed="rId3"/>
          <a:stretch>
            <a:fillRect/>
          </a:stretch>
        </p:blipFill>
        <p:spPr>
          <a:xfrm>
            <a:off x="840037" y="3120249"/>
            <a:ext cx="5355431" cy="3139078"/>
          </a:xfrm>
          <a:prstGeom prst="rect">
            <a:avLst/>
          </a:prstGeom>
        </p:spPr>
      </p:pic>
      <p:pic>
        <p:nvPicPr>
          <p:cNvPr id="10" name="Image 9">
            <a:extLst>
              <a:ext uri="{FF2B5EF4-FFF2-40B4-BE49-F238E27FC236}">
                <a16:creationId xmlns:a16="http://schemas.microsoft.com/office/drawing/2014/main" id="{01665B5E-E273-B8B4-6F59-4B086EA0C52A}"/>
              </a:ext>
            </a:extLst>
          </p:cNvPr>
          <p:cNvPicPr>
            <a:picLocks noChangeAspect="1"/>
          </p:cNvPicPr>
          <p:nvPr/>
        </p:nvPicPr>
        <p:blipFill>
          <a:blip r:embed="rId4"/>
          <a:stretch>
            <a:fillRect/>
          </a:stretch>
        </p:blipFill>
        <p:spPr>
          <a:xfrm>
            <a:off x="6552863" y="3163315"/>
            <a:ext cx="5199134" cy="3096012"/>
          </a:xfrm>
          <a:prstGeom prst="rect">
            <a:avLst/>
          </a:prstGeom>
        </p:spPr>
      </p:pic>
    </p:spTree>
    <p:extLst>
      <p:ext uri="{BB962C8B-B14F-4D97-AF65-F5344CB8AC3E}">
        <p14:creationId xmlns:p14="http://schemas.microsoft.com/office/powerpoint/2010/main" val="1718488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500"/>
                                        <p:tgtEl>
                                          <p:spTgt spid="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xEl>
                                              <p:pRg st="1" end="1"/>
                                            </p:txEl>
                                          </p:spTgt>
                                        </p:tgtEl>
                                        <p:attrNameLst>
                                          <p:attrName>style.visibility</p:attrName>
                                        </p:attrNameLst>
                                      </p:cBhvr>
                                      <p:to>
                                        <p:strVal val="visible"/>
                                      </p:to>
                                    </p:set>
                                    <p:animEffect transition="in" filter="fade">
                                      <p:cBhvr>
                                        <p:cTn id="12" dur="500"/>
                                        <p:tgtEl>
                                          <p:spTgt spid="12">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animEffect transition="in" filter="fade">
                                      <p:cBhvr>
                                        <p:cTn id="15" dur="500"/>
                                        <p:tgtEl>
                                          <p:spTgt spid="1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2">
                                            <p:txEl>
                                              <p:pRg st="3" end="3"/>
                                            </p:txEl>
                                          </p:spTgt>
                                        </p:tgtEl>
                                        <p:attrNameLst>
                                          <p:attrName>style.visibility</p:attrName>
                                        </p:attrNameLst>
                                      </p:cBhvr>
                                      <p:to>
                                        <p:strVal val="visible"/>
                                      </p:to>
                                    </p:set>
                                    <p:animEffect transition="in" filter="fade">
                                      <p:cBhvr>
                                        <p:cTn id="23" dur="500"/>
                                        <p:tgtEl>
                                          <p:spTgt spid="12">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xEl>
                                              <p:pRg st="4" end="4"/>
                                            </p:txEl>
                                          </p:spTgt>
                                        </p:tgtEl>
                                        <p:attrNameLst>
                                          <p:attrName>style.visibility</p:attrName>
                                        </p:attrNameLst>
                                      </p:cBhvr>
                                      <p:to>
                                        <p:strVal val="visible"/>
                                      </p:to>
                                    </p:set>
                                    <p:animEffect transition="in" filter="fade">
                                      <p:cBhvr>
                                        <p:cTn id="31" dur="500"/>
                                        <p:tgtEl>
                                          <p:spTgt spid="1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44DCFC0-C26B-B28C-F6D9-3BBB04B0438A}"/>
              </a:ext>
            </a:extLst>
          </p:cNvPr>
          <p:cNvPicPr>
            <a:picLocks noChangeAspect="1"/>
          </p:cNvPicPr>
          <p:nvPr/>
        </p:nvPicPr>
        <p:blipFill>
          <a:blip r:embed="rId3"/>
          <a:stretch>
            <a:fillRect/>
          </a:stretch>
        </p:blipFill>
        <p:spPr>
          <a:xfrm>
            <a:off x="3241296" y="1459725"/>
            <a:ext cx="5794586" cy="3525858"/>
          </a:xfrm>
          <a:prstGeom prst="rect">
            <a:avLst/>
          </a:prstGeom>
        </p:spPr>
      </p:pic>
      <p:sp>
        <p:nvSpPr>
          <p:cNvPr id="2" name="Title 1">
            <a:extLst>
              <a:ext uri="{FF2B5EF4-FFF2-40B4-BE49-F238E27FC236}">
                <a16:creationId xmlns:a16="http://schemas.microsoft.com/office/drawing/2014/main" id="{23EC2148-834A-4490-BC5F-88B882352CDC}"/>
              </a:ext>
            </a:extLst>
          </p:cNvPr>
          <p:cNvSpPr>
            <a:spLocks noGrp="1"/>
          </p:cNvSpPr>
          <p:nvPr>
            <p:ph type="title"/>
          </p:nvPr>
        </p:nvSpPr>
        <p:spPr/>
        <p:txBody>
          <a:bodyPr/>
          <a:lstStyle/>
          <a:p>
            <a:r>
              <a:rPr lang="fr-FR" dirty="0"/>
              <a:t>2022 in Numbers: User distribution</a:t>
            </a:r>
            <a:endParaRPr lang="en-GB" dirty="0"/>
          </a:p>
        </p:txBody>
      </p:sp>
      <p:sp>
        <p:nvSpPr>
          <p:cNvPr id="3" name="Date Placeholder 2">
            <a:extLst>
              <a:ext uri="{FF2B5EF4-FFF2-40B4-BE49-F238E27FC236}">
                <a16:creationId xmlns:a16="http://schemas.microsoft.com/office/drawing/2014/main" id="{D6E6FBC7-8DB5-4DEA-99E4-E4AD1EC53A44}"/>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73A116DF-75DE-4511-AAF3-CDC25BDEEBF7}"/>
              </a:ext>
            </a:extLst>
          </p:cNvPr>
          <p:cNvSpPr>
            <a:spLocks noGrp="1"/>
          </p:cNvSpPr>
          <p:nvPr>
            <p:ph type="sldNum" sz="quarter" idx="12"/>
          </p:nvPr>
        </p:nvSpPr>
        <p:spPr/>
        <p:txBody>
          <a:bodyPr/>
          <a:lstStyle/>
          <a:p>
            <a:pPr>
              <a:defRPr/>
            </a:pPr>
            <a:fld id="{8D6C380F-326D-3C40-9EE7-7FBAB0953422}" type="slidenum">
              <a:rPr lang="en-US" smtClean="0"/>
              <a:t>5</a:t>
            </a:fld>
            <a:endParaRPr lang="en-US" dirty="0"/>
          </a:p>
        </p:txBody>
      </p:sp>
      <p:sp>
        <p:nvSpPr>
          <p:cNvPr id="23" name="Date Placeholder 4">
            <a:extLst>
              <a:ext uri="{FF2B5EF4-FFF2-40B4-BE49-F238E27FC236}">
                <a16:creationId xmlns:a16="http://schemas.microsoft.com/office/drawing/2014/main" id="{8AD2EDC1-4B12-4B32-896D-1225B676CF23}"/>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26" name="TextBox 25">
            <a:extLst>
              <a:ext uri="{FF2B5EF4-FFF2-40B4-BE49-F238E27FC236}">
                <a16:creationId xmlns:a16="http://schemas.microsoft.com/office/drawing/2014/main" id="{B373B60E-88E0-454C-9149-1876B694CE23}"/>
              </a:ext>
            </a:extLst>
          </p:cNvPr>
          <p:cNvSpPr txBox="1"/>
          <p:nvPr/>
        </p:nvSpPr>
        <p:spPr>
          <a:xfrm>
            <a:off x="9096915" y="2345491"/>
            <a:ext cx="2610725" cy="1754326"/>
          </a:xfrm>
          <a:prstGeom prst="rect">
            <a:avLst/>
          </a:prstGeom>
          <a:noFill/>
        </p:spPr>
        <p:txBody>
          <a:bodyPr wrap="square">
            <a:spAutoFit/>
          </a:bodyPr>
          <a:lstStyle/>
          <a:p>
            <a:pPr lvl="1"/>
            <a:endParaRPr lang="en-GB" dirty="0"/>
          </a:p>
          <a:p>
            <a:pPr marL="742950" lvl="1" indent="-285750">
              <a:buFont typeface="Arial" panose="020B0604020202020204" pitchFamily="34" charset="0"/>
              <a:buChar char="•"/>
            </a:pPr>
            <a:r>
              <a:rPr lang="en-GB" dirty="0"/>
              <a:t>DIOT</a:t>
            </a:r>
          </a:p>
          <a:p>
            <a:pPr marL="742950" lvl="1" indent="-285750">
              <a:buFont typeface="Arial" panose="020B0604020202020204" pitchFamily="34" charset="0"/>
              <a:buChar char="•"/>
            </a:pPr>
            <a:r>
              <a:rPr lang="en-GB" dirty="0"/>
              <a:t>WorldFIP </a:t>
            </a:r>
            <a:r>
              <a:rPr lang="en-GB" dirty="0" err="1"/>
              <a:t>CuCu</a:t>
            </a:r>
            <a:endParaRPr lang="en-GB" dirty="0"/>
          </a:p>
          <a:p>
            <a:pPr marL="742950" lvl="1" indent="-285750">
              <a:buFont typeface="Arial" panose="020B0604020202020204" pitchFamily="34" charset="0"/>
              <a:buChar char="•"/>
            </a:pPr>
            <a:r>
              <a:rPr lang="en-GB" dirty="0"/>
              <a:t>RaToPUS</a:t>
            </a:r>
          </a:p>
          <a:p>
            <a:pPr marL="742950" lvl="1" indent="-285750">
              <a:buFont typeface="Arial" panose="020B0604020202020204" pitchFamily="34" charset="0"/>
              <a:buChar char="•"/>
            </a:pPr>
            <a:r>
              <a:rPr lang="en-GB" dirty="0" err="1"/>
              <a:t>BatMON</a:t>
            </a:r>
            <a:endParaRPr lang="en-GB" dirty="0"/>
          </a:p>
          <a:p>
            <a:pPr marL="742950" lvl="1" indent="-285750">
              <a:buFont typeface="Arial" panose="020B0604020202020204" pitchFamily="34" charset="0"/>
              <a:buChar char="•"/>
            </a:pPr>
            <a:r>
              <a:rPr lang="en-GB" dirty="0" err="1"/>
              <a:t>SpaceRadMON</a:t>
            </a:r>
            <a:endParaRPr lang="en-GB" dirty="0"/>
          </a:p>
        </p:txBody>
      </p:sp>
      <p:sp>
        <p:nvSpPr>
          <p:cNvPr id="30" name="Right Brace 29">
            <a:extLst>
              <a:ext uri="{FF2B5EF4-FFF2-40B4-BE49-F238E27FC236}">
                <a16:creationId xmlns:a16="http://schemas.microsoft.com/office/drawing/2014/main" id="{5524CE9C-7B02-456D-8F3A-E93CD69A5BA6}"/>
              </a:ext>
            </a:extLst>
          </p:cNvPr>
          <p:cNvSpPr/>
          <p:nvPr/>
        </p:nvSpPr>
        <p:spPr bwMode="auto">
          <a:xfrm rot="10800000" flipH="1">
            <a:off x="2495601" y="3992198"/>
            <a:ext cx="455694" cy="972537"/>
          </a:xfrm>
          <a:prstGeom prst="rightBrace">
            <a:avLst>
              <a:gd name="adj1" fmla="val 70639"/>
              <a:gd name="adj2" fmla="val 53941"/>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3" name="TextBox 32">
            <a:extLst>
              <a:ext uri="{FF2B5EF4-FFF2-40B4-BE49-F238E27FC236}">
                <a16:creationId xmlns:a16="http://schemas.microsoft.com/office/drawing/2014/main" id="{E146A28B-11E4-4A8C-9F5D-33752D9034EB}"/>
              </a:ext>
            </a:extLst>
          </p:cNvPr>
          <p:cNvSpPr txBox="1"/>
          <p:nvPr/>
        </p:nvSpPr>
        <p:spPr>
          <a:xfrm>
            <a:off x="0" y="3945493"/>
            <a:ext cx="3241296" cy="1477328"/>
          </a:xfrm>
          <a:prstGeom prst="rect">
            <a:avLst/>
          </a:prstGeom>
          <a:noFill/>
        </p:spPr>
        <p:txBody>
          <a:bodyPr wrap="square">
            <a:spAutoFit/>
          </a:bodyPr>
          <a:lstStyle/>
          <a:p>
            <a:pPr marL="742950" lvl="1" indent="-285750">
              <a:buFont typeface="Arial" panose="020B0604020202020204" pitchFamily="34" charset="0"/>
              <a:buChar char="•"/>
            </a:pPr>
            <a:r>
              <a:rPr lang="en-GB" dirty="0"/>
              <a:t>QDS</a:t>
            </a:r>
          </a:p>
          <a:p>
            <a:pPr marL="742950" lvl="1" indent="-285750">
              <a:buFont typeface="Arial" panose="020B0604020202020204" pitchFamily="34" charset="0"/>
              <a:buChar char="•"/>
            </a:pPr>
            <a:r>
              <a:rPr lang="en-US" dirty="0"/>
              <a:t>LHC EE systems’ 600ADC </a:t>
            </a:r>
          </a:p>
          <a:p>
            <a:pPr marL="742950" lvl="1" indent="-285750">
              <a:buFont typeface="Arial" panose="020B0604020202020204" pitchFamily="34" charset="0"/>
              <a:buChar char="•"/>
            </a:pPr>
            <a:r>
              <a:rPr lang="en-US" dirty="0"/>
              <a:t>CIBU</a:t>
            </a:r>
            <a:br>
              <a:rPr lang="en-US" dirty="0"/>
            </a:br>
            <a:endParaRPr lang="en-GB" dirty="0"/>
          </a:p>
        </p:txBody>
      </p:sp>
      <p:sp>
        <p:nvSpPr>
          <p:cNvPr id="35" name="Right Brace 34">
            <a:extLst>
              <a:ext uri="{FF2B5EF4-FFF2-40B4-BE49-F238E27FC236}">
                <a16:creationId xmlns:a16="http://schemas.microsoft.com/office/drawing/2014/main" id="{D7D8721D-55D4-45F4-878C-A231362FD990}"/>
              </a:ext>
            </a:extLst>
          </p:cNvPr>
          <p:cNvSpPr/>
          <p:nvPr/>
        </p:nvSpPr>
        <p:spPr bwMode="auto">
          <a:xfrm rot="10800000" flipH="1">
            <a:off x="2495601" y="2737568"/>
            <a:ext cx="455694" cy="458479"/>
          </a:xfrm>
          <a:prstGeom prst="rightBrace">
            <a:avLst>
              <a:gd name="adj1" fmla="val 57262"/>
              <a:gd name="adj2" fmla="val 45474"/>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6" name="TextBox 35">
            <a:extLst>
              <a:ext uri="{FF2B5EF4-FFF2-40B4-BE49-F238E27FC236}">
                <a16:creationId xmlns:a16="http://schemas.microsoft.com/office/drawing/2014/main" id="{D4F12117-0CFB-4983-AB38-23B84D22C70B}"/>
              </a:ext>
            </a:extLst>
          </p:cNvPr>
          <p:cNvSpPr txBox="1"/>
          <p:nvPr/>
        </p:nvSpPr>
        <p:spPr>
          <a:xfrm>
            <a:off x="191344" y="2677619"/>
            <a:ext cx="2185209" cy="646331"/>
          </a:xfrm>
          <a:prstGeom prst="rect">
            <a:avLst/>
          </a:prstGeom>
          <a:noFill/>
        </p:spPr>
        <p:txBody>
          <a:bodyPr wrap="square">
            <a:spAutoFit/>
          </a:bodyPr>
          <a:lstStyle/>
          <a:p>
            <a:pPr lvl="1" algn="r"/>
            <a:r>
              <a:rPr lang="en-US" dirty="0"/>
              <a:t>R2E-HL-LHC(60;120)A</a:t>
            </a:r>
            <a:endParaRPr lang="en-GB" dirty="0"/>
          </a:p>
        </p:txBody>
      </p:sp>
      <p:sp>
        <p:nvSpPr>
          <p:cNvPr id="37" name="Right Brace 36">
            <a:extLst>
              <a:ext uri="{FF2B5EF4-FFF2-40B4-BE49-F238E27FC236}">
                <a16:creationId xmlns:a16="http://schemas.microsoft.com/office/drawing/2014/main" id="{55BBD218-5F63-45F6-8A2D-F6FE0F96A2DE}"/>
              </a:ext>
            </a:extLst>
          </p:cNvPr>
          <p:cNvSpPr/>
          <p:nvPr/>
        </p:nvSpPr>
        <p:spPr bwMode="auto">
          <a:xfrm rot="10800000" flipH="1">
            <a:off x="2495601" y="1782023"/>
            <a:ext cx="455694" cy="458479"/>
          </a:xfrm>
          <a:prstGeom prst="rightBrace">
            <a:avLst>
              <a:gd name="adj1" fmla="val 57262"/>
              <a:gd name="adj2" fmla="val 45474"/>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8" name="TextBox 37">
            <a:extLst>
              <a:ext uri="{FF2B5EF4-FFF2-40B4-BE49-F238E27FC236}">
                <a16:creationId xmlns:a16="http://schemas.microsoft.com/office/drawing/2014/main" id="{6AB8A2A8-638F-4D48-B051-C1A05BD1D526}"/>
              </a:ext>
            </a:extLst>
          </p:cNvPr>
          <p:cNvSpPr txBox="1"/>
          <p:nvPr/>
        </p:nvSpPr>
        <p:spPr>
          <a:xfrm>
            <a:off x="-734096" y="1844824"/>
            <a:ext cx="3143548" cy="338554"/>
          </a:xfrm>
          <a:prstGeom prst="rect">
            <a:avLst/>
          </a:prstGeom>
          <a:noFill/>
        </p:spPr>
        <p:txBody>
          <a:bodyPr wrap="square">
            <a:spAutoFit/>
          </a:bodyPr>
          <a:lstStyle/>
          <a:p>
            <a:pPr lvl="1" algn="r"/>
            <a:r>
              <a:rPr lang="en-GB" sz="1600" dirty="0"/>
              <a:t>Vacuum systems</a:t>
            </a:r>
          </a:p>
        </p:txBody>
      </p:sp>
      <p:sp>
        <p:nvSpPr>
          <p:cNvPr id="39" name="Right Brace 38">
            <a:extLst>
              <a:ext uri="{FF2B5EF4-FFF2-40B4-BE49-F238E27FC236}">
                <a16:creationId xmlns:a16="http://schemas.microsoft.com/office/drawing/2014/main" id="{51C0E1C4-8590-41B7-8CF3-E3563E8E4BFB}"/>
              </a:ext>
            </a:extLst>
          </p:cNvPr>
          <p:cNvSpPr/>
          <p:nvPr/>
        </p:nvSpPr>
        <p:spPr bwMode="auto">
          <a:xfrm rot="10800000">
            <a:off x="9096915" y="2500770"/>
            <a:ext cx="455465" cy="1720318"/>
          </a:xfrm>
          <a:prstGeom prst="rightBrace">
            <a:avLst>
              <a:gd name="adj1" fmla="val 83333"/>
              <a:gd name="adj2" fmla="val 50647"/>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1" name="Right Brace 40">
            <a:extLst>
              <a:ext uri="{FF2B5EF4-FFF2-40B4-BE49-F238E27FC236}">
                <a16:creationId xmlns:a16="http://schemas.microsoft.com/office/drawing/2014/main" id="{EBB4A0E0-7F34-4D60-B600-64EF8CC25DE5}"/>
              </a:ext>
            </a:extLst>
          </p:cNvPr>
          <p:cNvSpPr/>
          <p:nvPr/>
        </p:nvSpPr>
        <p:spPr bwMode="auto">
          <a:xfrm rot="10800000" flipH="1">
            <a:off x="2495601" y="2294604"/>
            <a:ext cx="455694" cy="342870"/>
          </a:xfrm>
          <a:prstGeom prst="rightBrace">
            <a:avLst>
              <a:gd name="adj1" fmla="val 57262"/>
              <a:gd name="adj2" fmla="val 45474"/>
            </a:avLst>
          </a:prstGeom>
          <a:ln>
            <a:solidFill>
              <a:schemeClr val="tx2">
                <a:lumMod val="5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2" name="TextBox 41">
            <a:extLst>
              <a:ext uri="{FF2B5EF4-FFF2-40B4-BE49-F238E27FC236}">
                <a16:creationId xmlns:a16="http://schemas.microsoft.com/office/drawing/2014/main" id="{BE5F3D86-6431-4CEF-98D9-6B85DF30F3DB}"/>
              </a:ext>
            </a:extLst>
          </p:cNvPr>
          <p:cNvSpPr txBox="1"/>
          <p:nvPr/>
        </p:nvSpPr>
        <p:spPr>
          <a:xfrm>
            <a:off x="695400" y="2275807"/>
            <a:ext cx="1681153" cy="369332"/>
          </a:xfrm>
          <a:prstGeom prst="rect">
            <a:avLst/>
          </a:prstGeom>
          <a:noFill/>
        </p:spPr>
        <p:txBody>
          <a:bodyPr wrap="square">
            <a:spAutoFit/>
          </a:bodyPr>
          <a:lstStyle/>
          <a:p>
            <a:pPr lvl="1" algn="r"/>
            <a:r>
              <a:rPr lang="en-GB" dirty="0"/>
              <a:t>LHC BPM</a:t>
            </a:r>
          </a:p>
        </p:txBody>
      </p:sp>
      <p:cxnSp>
        <p:nvCxnSpPr>
          <p:cNvPr id="9" name="Connecteur droit avec flèche 8">
            <a:extLst>
              <a:ext uri="{FF2B5EF4-FFF2-40B4-BE49-F238E27FC236}">
                <a16:creationId xmlns:a16="http://schemas.microsoft.com/office/drawing/2014/main" id="{87407EA0-0300-770F-D330-F0E383E032AB}"/>
              </a:ext>
            </a:extLst>
          </p:cNvPr>
          <p:cNvCxnSpPr/>
          <p:nvPr/>
        </p:nvCxnSpPr>
        <p:spPr bwMode="auto">
          <a:xfrm>
            <a:off x="2832257" y="5743258"/>
            <a:ext cx="1296144"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sp>
        <p:nvSpPr>
          <p:cNvPr id="10" name="ZoneTexte 9">
            <a:extLst>
              <a:ext uri="{FF2B5EF4-FFF2-40B4-BE49-F238E27FC236}">
                <a16:creationId xmlns:a16="http://schemas.microsoft.com/office/drawing/2014/main" id="{3174F16E-1BCA-8404-861D-25451F4D7319}"/>
              </a:ext>
            </a:extLst>
          </p:cNvPr>
          <p:cNvSpPr txBox="1"/>
          <p:nvPr/>
        </p:nvSpPr>
        <p:spPr>
          <a:xfrm>
            <a:off x="4152900" y="5566421"/>
            <a:ext cx="4314001" cy="369332"/>
          </a:xfrm>
          <a:prstGeom prst="rect">
            <a:avLst/>
          </a:prstGeom>
          <a:noFill/>
        </p:spPr>
        <p:txBody>
          <a:bodyPr wrap="none" rtlCol="0">
            <a:spAutoFit/>
          </a:bodyPr>
          <a:lstStyle/>
          <a:p>
            <a:r>
              <a:rPr lang="en-US" dirty="0">
                <a:solidFill>
                  <a:srgbClr val="FF0000"/>
                </a:solidFill>
              </a:rPr>
              <a:t>CIBU &amp; WorldFIP fully qualified this year</a:t>
            </a:r>
          </a:p>
        </p:txBody>
      </p:sp>
    </p:spTree>
    <p:extLst>
      <p:ext uri="{BB962C8B-B14F-4D97-AF65-F5344CB8AC3E}">
        <p14:creationId xmlns:p14="http://schemas.microsoft.com/office/powerpoint/2010/main" val="1152331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fade">
                                      <p:cBhvr>
                                        <p:cTn id="10" dur="500"/>
                                        <p:tgtEl>
                                          <p:spTgt spid="3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animEffect transition="in" filter="fade">
                                      <p:cBhvr>
                                        <p:cTn id="25" dur="500"/>
                                        <p:tgtEl>
                                          <p:spTgt spid="3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animBg="1"/>
      <p:bldP spid="33" grpId="0"/>
      <p:bldP spid="35" grpId="0" animBg="1"/>
      <p:bldP spid="36" grpId="0"/>
      <p:bldP spid="37" grpId="0" animBg="1"/>
      <p:bldP spid="38" grpId="0"/>
      <p:bldP spid="39" grpId="0" animBg="1"/>
      <p:bldP spid="41" grpId="0" animBg="1"/>
      <p:bldP spid="42"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C7FBB-C508-46D0-A3A0-182C687D74D4}"/>
              </a:ext>
            </a:extLst>
          </p:cNvPr>
          <p:cNvSpPr>
            <a:spLocks noGrp="1"/>
          </p:cNvSpPr>
          <p:nvPr>
            <p:ph type="title"/>
          </p:nvPr>
        </p:nvSpPr>
        <p:spPr/>
        <p:txBody>
          <a:bodyPr/>
          <a:lstStyle/>
          <a:p>
            <a:r>
              <a:rPr lang="fr-FR" dirty="0"/>
              <a:t>2022 in Numbers: DUT distribution</a:t>
            </a:r>
            <a:endParaRPr lang="en-GB" dirty="0"/>
          </a:p>
        </p:txBody>
      </p:sp>
      <p:sp>
        <p:nvSpPr>
          <p:cNvPr id="3" name="Date Placeholder 2">
            <a:extLst>
              <a:ext uri="{FF2B5EF4-FFF2-40B4-BE49-F238E27FC236}">
                <a16:creationId xmlns:a16="http://schemas.microsoft.com/office/drawing/2014/main" id="{BAFB6F6A-26E9-49F6-B630-1468CC3218F1}"/>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9CD64F57-A13C-481D-8897-492D3D38621C}"/>
              </a:ext>
            </a:extLst>
          </p:cNvPr>
          <p:cNvSpPr>
            <a:spLocks noGrp="1"/>
          </p:cNvSpPr>
          <p:nvPr>
            <p:ph type="sldNum" sz="quarter" idx="12"/>
          </p:nvPr>
        </p:nvSpPr>
        <p:spPr/>
        <p:txBody>
          <a:bodyPr/>
          <a:lstStyle/>
          <a:p>
            <a:pPr>
              <a:defRPr/>
            </a:pPr>
            <a:fld id="{8D6C380F-326D-3C40-9EE7-7FBAB0953422}" type="slidenum">
              <a:rPr lang="en-US" smtClean="0"/>
              <a:t>6</a:t>
            </a:fld>
            <a:endParaRPr lang="en-US" dirty="0"/>
          </a:p>
        </p:txBody>
      </p:sp>
      <p:pic>
        <p:nvPicPr>
          <p:cNvPr id="9" name="Picture 8">
            <a:extLst>
              <a:ext uri="{FF2B5EF4-FFF2-40B4-BE49-F238E27FC236}">
                <a16:creationId xmlns:a16="http://schemas.microsoft.com/office/drawing/2014/main" id="{F9F21ED8-19BE-45E6-B2D1-011E83521C4A}"/>
              </a:ext>
            </a:extLst>
          </p:cNvPr>
          <p:cNvPicPr>
            <a:picLocks noChangeAspect="1"/>
          </p:cNvPicPr>
          <p:nvPr/>
        </p:nvPicPr>
        <p:blipFill rotWithShape="1">
          <a:blip r:embed="rId3"/>
          <a:srcRect l="600"/>
          <a:stretch/>
        </p:blipFill>
        <p:spPr>
          <a:xfrm>
            <a:off x="6777884" y="3298787"/>
            <a:ext cx="4774229" cy="1890639"/>
          </a:xfrm>
          <a:prstGeom prst="rect">
            <a:avLst/>
          </a:prstGeom>
        </p:spPr>
      </p:pic>
      <p:pic>
        <p:nvPicPr>
          <p:cNvPr id="1026" name="Picture 2" descr="Operational Amplifier Icons - Download Free Vector Icons | Noun Project">
            <a:extLst>
              <a:ext uri="{FF2B5EF4-FFF2-40B4-BE49-F238E27FC236}">
                <a16:creationId xmlns:a16="http://schemas.microsoft.com/office/drawing/2014/main" id="{BB522450-90DC-40CA-9DE6-7DBF51DAF80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67072" y="2610295"/>
            <a:ext cx="945218" cy="945218"/>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Voltage Regulator Transistor Icons - Download Free Vector Icons | Noun  Project">
            <a:extLst>
              <a:ext uri="{FF2B5EF4-FFF2-40B4-BE49-F238E27FC236}">
                <a16:creationId xmlns:a16="http://schemas.microsoft.com/office/drawing/2014/main" id="{7F8BFE1B-2DC0-463A-9F22-277AE4BC2A2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93961" y="3120682"/>
            <a:ext cx="1174557" cy="117455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DF37C4AA-A6CB-4D17-B958-C6AEDD9DA84E}"/>
              </a:ext>
            </a:extLst>
          </p:cNvPr>
          <p:cNvSpPr txBox="1"/>
          <p:nvPr/>
        </p:nvSpPr>
        <p:spPr>
          <a:xfrm>
            <a:off x="8579523" y="2288265"/>
            <a:ext cx="1152128" cy="369332"/>
          </a:xfrm>
          <a:prstGeom prst="rect">
            <a:avLst/>
          </a:prstGeom>
          <a:noFill/>
        </p:spPr>
        <p:txBody>
          <a:bodyPr wrap="square">
            <a:spAutoFit/>
          </a:bodyPr>
          <a:lstStyle/>
          <a:p>
            <a:pPr algn="ctr"/>
            <a:r>
              <a:rPr lang="en-GB" sz="1800" b="1" dirty="0">
                <a:solidFill>
                  <a:schemeClr val="tx2">
                    <a:lumMod val="50000"/>
                  </a:schemeClr>
                </a:solidFill>
              </a:rPr>
              <a:t>Opamps</a:t>
            </a:r>
            <a:endParaRPr lang="en-GB" b="1" dirty="0">
              <a:solidFill>
                <a:schemeClr val="tx2">
                  <a:lumMod val="50000"/>
                </a:schemeClr>
              </a:solidFill>
            </a:endParaRPr>
          </a:p>
        </p:txBody>
      </p:sp>
      <p:sp>
        <p:nvSpPr>
          <p:cNvPr id="19" name="TextBox 18">
            <a:extLst>
              <a:ext uri="{FF2B5EF4-FFF2-40B4-BE49-F238E27FC236}">
                <a16:creationId xmlns:a16="http://schemas.microsoft.com/office/drawing/2014/main" id="{3D315DB0-D15F-4533-AF19-4100BA5C7F91}"/>
              </a:ext>
            </a:extLst>
          </p:cNvPr>
          <p:cNvSpPr txBox="1"/>
          <p:nvPr/>
        </p:nvSpPr>
        <p:spPr>
          <a:xfrm>
            <a:off x="9865880" y="2784218"/>
            <a:ext cx="1630720" cy="369332"/>
          </a:xfrm>
          <a:prstGeom prst="rect">
            <a:avLst/>
          </a:prstGeom>
          <a:noFill/>
        </p:spPr>
        <p:txBody>
          <a:bodyPr wrap="square">
            <a:spAutoFit/>
          </a:bodyPr>
          <a:lstStyle/>
          <a:p>
            <a:pPr algn="ctr"/>
            <a:r>
              <a:rPr lang="en-GB" b="1" dirty="0">
                <a:solidFill>
                  <a:schemeClr val="tx2">
                    <a:lumMod val="50000"/>
                  </a:schemeClr>
                </a:solidFill>
              </a:rPr>
              <a:t>Regulators</a:t>
            </a:r>
          </a:p>
        </p:txBody>
      </p:sp>
      <p:sp>
        <p:nvSpPr>
          <p:cNvPr id="20" name="TextBox 19">
            <a:extLst>
              <a:ext uri="{FF2B5EF4-FFF2-40B4-BE49-F238E27FC236}">
                <a16:creationId xmlns:a16="http://schemas.microsoft.com/office/drawing/2014/main" id="{2FF3BDEA-41A8-403F-8BC2-E114F36754BF}"/>
              </a:ext>
            </a:extLst>
          </p:cNvPr>
          <p:cNvSpPr txBox="1"/>
          <p:nvPr/>
        </p:nvSpPr>
        <p:spPr>
          <a:xfrm>
            <a:off x="6621383" y="2240963"/>
            <a:ext cx="2016483" cy="369332"/>
          </a:xfrm>
          <a:prstGeom prst="rect">
            <a:avLst/>
          </a:prstGeom>
          <a:noFill/>
        </p:spPr>
        <p:txBody>
          <a:bodyPr wrap="square">
            <a:spAutoFit/>
          </a:bodyPr>
          <a:lstStyle/>
          <a:p>
            <a:pPr algn="ctr"/>
            <a:r>
              <a:rPr lang="en-GB" sz="1800" b="1" dirty="0">
                <a:solidFill>
                  <a:schemeClr val="tx2">
                    <a:lumMod val="50000"/>
                  </a:schemeClr>
                </a:solidFill>
              </a:rPr>
              <a:t>PWM</a:t>
            </a:r>
            <a:endParaRPr lang="en-GB" b="1" dirty="0">
              <a:solidFill>
                <a:schemeClr val="tx2">
                  <a:lumMod val="50000"/>
                </a:schemeClr>
              </a:solidFill>
            </a:endParaRPr>
          </a:p>
        </p:txBody>
      </p:sp>
      <p:sp>
        <p:nvSpPr>
          <p:cNvPr id="21" name="TextBox 20">
            <a:extLst>
              <a:ext uri="{FF2B5EF4-FFF2-40B4-BE49-F238E27FC236}">
                <a16:creationId xmlns:a16="http://schemas.microsoft.com/office/drawing/2014/main" id="{C84B001F-6D3A-413E-B219-D010764E50B0}"/>
              </a:ext>
            </a:extLst>
          </p:cNvPr>
          <p:cNvSpPr txBox="1"/>
          <p:nvPr/>
        </p:nvSpPr>
        <p:spPr>
          <a:xfrm>
            <a:off x="7426230" y="5133672"/>
            <a:ext cx="3702150" cy="369332"/>
          </a:xfrm>
          <a:prstGeom prst="rect">
            <a:avLst/>
          </a:prstGeom>
          <a:noFill/>
        </p:spPr>
        <p:txBody>
          <a:bodyPr wrap="square">
            <a:spAutoFit/>
          </a:bodyPr>
          <a:lstStyle/>
          <a:p>
            <a:pPr algn="ctr"/>
            <a:r>
              <a:rPr lang="en-GB" sz="1800" b="1" dirty="0">
                <a:solidFill>
                  <a:schemeClr val="tx2">
                    <a:lumMod val="50000"/>
                  </a:schemeClr>
                </a:solidFill>
              </a:rPr>
              <a:t>Most Tested Devices</a:t>
            </a:r>
            <a:endParaRPr lang="en-GB" b="1" dirty="0">
              <a:solidFill>
                <a:schemeClr val="tx2">
                  <a:lumMod val="50000"/>
                </a:schemeClr>
              </a:solidFill>
            </a:endParaRPr>
          </a:p>
        </p:txBody>
      </p:sp>
      <p:sp>
        <p:nvSpPr>
          <p:cNvPr id="15" name="Date Placeholder 4">
            <a:extLst>
              <a:ext uri="{FF2B5EF4-FFF2-40B4-BE49-F238E27FC236}">
                <a16:creationId xmlns:a16="http://schemas.microsoft.com/office/drawing/2014/main" id="{F85DD322-E12F-4190-9B24-8FF6590A13D8}"/>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22" name="Content Placeholder 6">
            <a:extLst>
              <a:ext uri="{FF2B5EF4-FFF2-40B4-BE49-F238E27FC236}">
                <a16:creationId xmlns:a16="http://schemas.microsoft.com/office/drawing/2014/main" id="{ADEE2317-8355-4CC2-A3CF-9072659E3D5A}"/>
              </a:ext>
            </a:extLst>
          </p:cNvPr>
          <p:cNvSpPr txBox="1">
            <a:spLocks/>
          </p:cNvSpPr>
          <p:nvPr/>
        </p:nvSpPr>
        <p:spPr bwMode="auto">
          <a:xfrm>
            <a:off x="614536" y="1314337"/>
            <a:ext cx="10964203" cy="643471"/>
          </a:xfrm>
          <a:prstGeom prst="rect">
            <a:avLst/>
          </a:prstGeom>
        </p:spPr>
        <p:txBody>
          <a:bodyPr vert="horz">
            <a:normAutofit/>
          </a:bodyPr>
          <a:lstStyle>
            <a:lvl1pPr marL="225425" indent="-225425" algn="l">
              <a:lnSpc>
                <a:spcPct val="100000"/>
              </a:lnSpc>
              <a:spcBef>
                <a:spcPts val="900"/>
              </a:spcBef>
              <a:buClr>
                <a:srgbClr val="5AA3D9"/>
              </a:buClr>
              <a:buSzPct val="100000"/>
              <a:buFont typeface="Wingdings" panose="05000000000000000000" pitchFamily="2" charset="2"/>
              <a:buChar char="§"/>
              <a:defRPr sz="3000" b="0" i="0">
                <a:solidFill>
                  <a:srgbClr val="4D4D4D"/>
                </a:solidFill>
                <a:latin typeface="+mn-lt"/>
                <a:ea typeface="+mn-ea"/>
                <a:cs typeface="Ubuntu Light"/>
              </a:defRPr>
            </a:lvl1pPr>
            <a:lvl2pPr marL="460375" indent="-228600" algn="l">
              <a:lnSpc>
                <a:spcPct val="100000"/>
              </a:lnSpc>
              <a:spcBef>
                <a:spcPts val="900"/>
              </a:spcBef>
              <a:buClr>
                <a:schemeClr val="bg1">
                  <a:lumMod val="75000"/>
                </a:schemeClr>
              </a:buClr>
              <a:buSzPct val="100000"/>
              <a:buFont typeface="Wingdings" panose="05000000000000000000" pitchFamily="2" charset="2"/>
              <a:buChar char="§"/>
              <a:defRPr sz="2400" b="0" i="0">
                <a:solidFill>
                  <a:srgbClr val="4D4D4D"/>
                </a:solidFill>
                <a:latin typeface="+mn-lt"/>
                <a:ea typeface="+mn-ea"/>
                <a:cs typeface="Ubuntu Light"/>
              </a:defRPr>
            </a:lvl2pPr>
            <a:lvl3pPr marL="685800" indent="-225425" algn="l">
              <a:lnSpc>
                <a:spcPct val="100000"/>
              </a:lnSpc>
              <a:spcBef>
                <a:spcPts val="900"/>
              </a:spcBef>
              <a:buClr>
                <a:schemeClr val="bg1">
                  <a:lumMod val="75000"/>
                </a:schemeClr>
              </a:buClr>
              <a:buSzPct val="100000"/>
              <a:buFont typeface="Wingdings" panose="05000000000000000000" pitchFamily="2" charset="2"/>
              <a:buChar char="§"/>
              <a:defRPr sz="2000" b="0" i="0">
                <a:solidFill>
                  <a:srgbClr val="4D4D4D"/>
                </a:solidFill>
                <a:latin typeface="+mn-lt"/>
                <a:ea typeface="+mn-ea"/>
                <a:cs typeface="Ubuntu Light"/>
              </a:defRPr>
            </a:lvl3pPr>
            <a:lvl4pPr marL="909638" indent="-223838" algn="l">
              <a:lnSpc>
                <a:spcPct val="100000"/>
              </a:lnSpc>
              <a:spcBef>
                <a:spcPts val="900"/>
              </a:spcBef>
              <a:buClr>
                <a:schemeClr val="bg1">
                  <a:lumMod val="75000"/>
                </a:schemeClr>
              </a:buClr>
              <a:buSzPct val="100000"/>
              <a:buFont typeface="Wingdings" panose="05000000000000000000" pitchFamily="2" charset="2"/>
              <a:buChar char="§"/>
              <a:defRPr sz="1800" b="0" i="0">
                <a:solidFill>
                  <a:srgbClr val="4D4D4D"/>
                </a:solidFill>
                <a:latin typeface="+mn-lt"/>
                <a:ea typeface="+mn-ea"/>
                <a:cs typeface="Ubuntu Light"/>
              </a:defRPr>
            </a:lvl4pPr>
            <a:lvl5pPr marL="1146175" indent="-236538" algn="l">
              <a:lnSpc>
                <a:spcPct val="100000"/>
              </a:lnSpc>
              <a:spcBef>
                <a:spcPts val="900"/>
              </a:spcBef>
              <a:buClr>
                <a:schemeClr val="bg1">
                  <a:lumMod val="75000"/>
                </a:schemeClr>
              </a:buClr>
              <a:buSzPct val="100000"/>
              <a:buFont typeface="Wingdings" panose="05000000000000000000" pitchFamily="2" charset="2"/>
              <a:buChar char="§"/>
              <a:defRPr sz="1600" b="0" i="0">
                <a:solidFill>
                  <a:srgbClr val="4D4D4D"/>
                </a:solidFill>
                <a:latin typeface="+mn-lt"/>
                <a:ea typeface="+mn-ea"/>
                <a:cs typeface="Ubuntu Light"/>
              </a:defRPr>
            </a:lvl5pPr>
            <a:lvl6pPr marL="1700784" indent="-182880" algn="l">
              <a:spcBef>
                <a:spcPts val="0"/>
              </a:spcBef>
              <a:buClr>
                <a:schemeClr val="accent5"/>
              </a:buClr>
              <a:buFont typeface="Arial"/>
              <a:buChar char="-"/>
              <a:defRPr sz="2000">
                <a:solidFill>
                  <a:schemeClr val="tx1"/>
                </a:solidFill>
                <a:latin typeface="+mn-lt"/>
                <a:ea typeface="+mn-ea"/>
                <a:cs typeface="+mn-cs"/>
              </a:defRPr>
            </a:lvl6pPr>
            <a:lvl7pPr marL="1920240" indent="-182880" algn="l">
              <a:spcBef>
                <a:spcPts val="0"/>
              </a:spcBef>
              <a:buClr>
                <a:schemeClr val="accent6"/>
              </a:buClr>
              <a:buSzPct val="100000"/>
              <a:buFont typeface="Arial"/>
              <a:buChar char="•"/>
              <a:defRPr sz="1800">
                <a:solidFill>
                  <a:schemeClr val="tx1"/>
                </a:solidFill>
                <a:latin typeface="+mn-lt"/>
                <a:ea typeface="+mn-ea"/>
                <a:cs typeface="+mn-cs"/>
              </a:defRPr>
            </a:lvl7pPr>
            <a:lvl8pPr marL="2139696" indent="-182880" algn="l">
              <a:spcBef>
                <a:spcPts val="0"/>
              </a:spcBef>
              <a:buClr>
                <a:schemeClr val="accent6"/>
              </a:buClr>
              <a:buFont typeface="Arial"/>
              <a:buChar char="▪"/>
              <a:defRPr sz="1600">
                <a:solidFill>
                  <a:schemeClr val="tx1"/>
                </a:solidFill>
                <a:latin typeface="+mn-lt"/>
                <a:ea typeface="+mn-ea"/>
                <a:cs typeface="+mn-cs"/>
              </a:defRPr>
            </a:lvl8pPr>
            <a:lvl9pPr marL="2331720" indent="-182880" algn="l">
              <a:spcBef>
                <a:spcPts val="0"/>
              </a:spcBef>
              <a:buClr>
                <a:schemeClr val="accent6"/>
              </a:buClr>
              <a:buFont typeface="Arial"/>
              <a:buChar char="•"/>
              <a:defRPr sz="1600">
                <a:solidFill>
                  <a:schemeClr val="tx1"/>
                </a:solidFill>
                <a:latin typeface="+mn-lt"/>
                <a:ea typeface="+mn-ea"/>
                <a:cs typeface="+mn-cs"/>
              </a:defRPr>
            </a:lvl9pPr>
          </a:lstStyle>
          <a:p>
            <a:pPr algn="just">
              <a:buFont typeface="Wingdings" panose="05000000000000000000" pitchFamily="2" charset="2"/>
              <a:buChar char="Ø"/>
            </a:pPr>
            <a:r>
              <a:rPr lang="en-GB" sz="1800" dirty="0"/>
              <a:t>We tested from the </a:t>
            </a:r>
            <a:r>
              <a:rPr lang="en-GB" sz="1800" dirty="0">
                <a:solidFill>
                  <a:srgbClr val="C00000"/>
                </a:solidFill>
              </a:rPr>
              <a:t>simplest component (BJT) </a:t>
            </a:r>
            <a:r>
              <a:rPr lang="en-GB" sz="1800" dirty="0"/>
              <a:t>to </a:t>
            </a:r>
            <a:r>
              <a:rPr lang="en-GB" sz="1800" dirty="0">
                <a:solidFill>
                  <a:srgbClr val="C00000"/>
                </a:solidFill>
              </a:rPr>
              <a:t>the most complex ones (FPGAs) </a:t>
            </a:r>
            <a:r>
              <a:rPr lang="en-GB" sz="1800" dirty="0"/>
              <a:t>and even </a:t>
            </a:r>
            <a:r>
              <a:rPr lang="en-GB" sz="1800" dirty="0">
                <a:solidFill>
                  <a:srgbClr val="C00000"/>
                </a:solidFill>
              </a:rPr>
              <a:t>complete systems</a:t>
            </a:r>
            <a:r>
              <a:rPr lang="en-GB" sz="1800" dirty="0"/>
              <a:t>.</a:t>
            </a:r>
          </a:p>
        </p:txBody>
      </p:sp>
      <p:pic>
        <p:nvPicPr>
          <p:cNvPr id="10" name="Image 9">
            <a:extLst>
              <a:ext uri="{FF2B5EF4-FFF2-40B4-BE49-F238E27FC236}">
                <a16:creationId xmlns:a16="http://schemas.microsoft.com/office/drawing/2014/main" id="{7BD9204A-3527-28F4-9D21-2E4AFA26C52B}"/>
              </a:ext>
            </a:extLst>
          </p:cNvPr>
          <p:cNvPicPr>
            <a:picLocks noChangeAspect="1"/>
          </p:cNvPicPr>
          <p:nvPr/>
        </p:nvPicPr>
        <p:blipFill>
          <a:blip r:embed="rId6"/>
          <a:stretch>
            <a:fillRect/>
          </a:stretch>
        </p:blipFill>
        <p:spPr>
          <a:xfrm>
            <a:off x="618086" y="1889818"/>
            <a:ext cx="6199137" cy="3814046"/>
          </a:xfrm>
          <a:prstGeom prst="rect">
            <a:avLst/>
          </a:prstGeom>
        </p:spPr>
      </p:pic>
      <p:pic>
        <p:nvPicPr>
          <p:cNvPr id="11" name="Picture 2" descr="Pwm : 264 images, photos et images vectorielles de stock ...">
            <a:extLst>
              <a:ext uri="{FF2B5EF4-FFF2-40B4-BE49-F238E27FC236}">
                <a16:creationId xmlns:a16="http://schemas.microsoft.com/office/drawing/2014/main" id="{7AE4AB72-DFBF-1668-2068-275439CFE3C1}"/>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ackgroundRemoval t="16786" b="77500" l="52826" r="90418">
                        <a14:foregroundMark x1="53071" y1="42143" x2="53317" y2="40714"/>
                        <a14:foregroundMark x1="90418" y1="32143" x2="90418" y2="32857"/>
                        <a14:foregroundMark x1="75184" y1="77500" x2="71990" y2="77500"/>
                        <a14:foregroundMark x1="64373" y1="60714" x2="64373" y2="60714"/>
                        <a14:foregroundMark x1="69042" y1="61071" x2="69042" y2="61071"/>
                        <a14:foregroundMark x1="79115" y1="61071" x2="79115" y2="61429"/>
                        <a14:foregroundMark x1="58722" y1="68214" x2="58722" y2="68214"/>
                        <a14:foregroundMark x1="64128" y1="67857" x2="64128" y2="67857"/>
                        <a14:foregroundMark x1="66830" y1="70000" x2="66830" y2="70000"/>
                        <a14:foregroundMark x1="71990" y1="68214" x2="71990" y2="68214"/>
                        <a14:foregroundMark x1="77150" y1="70714" x2="77150" y2="70714"/>
                        <a14:foregroundMark x1="83047" y1="72857" x2="83047" y2="72857"/>
                        <a14:foregroundMark x1="87224" y1="73571" x2="87224" y2="73571"/>
                        <a14:foregroundMark x1="68550" y1="24643" x2="68550" y2="24643"/>
                        <a14:backgroundMark x1="59705" y1="31786" x2="59214" y2="29643"/>
                        <a14:backgroundMark x1="62654" y1="70714" x2="62654" y2="70714"/>
                        <a14:backgroundMark x1="82064" y1="70357" x2="82064" y2="70357"/>
                        <a14:backgroundMark x1="77396" y1="70000" x2="77396" y2="70000"/>
                        <a14:backgroundMark x1="66093" y1="61071" x2="66093" y2="61071"/>
                      </a14:backgroundRemoval>
                    </a14:imgEffect>
                  </a14:imgLayer>
                </a14:imgProps>
              </a:ext>
              <a:ext uri="{28A0092B-C50C-407E-A947-70E740481C1C}">
                <a14:useLocalDpi xmlns:a14="http://schemas.microsoft.com/office/drawing/2010/main" val="0"/>
              </a:ext>
            </a:extLst>
          </a:blip>
          <a:srcRect l="50000" t="9808" r="7278" b="19303"/>
          <a:stretch/>
        </p:blipFill>
        <p:spPr bwMode="auto">
          <a:xfrm>
            <a:off x="7284220" y="2976118"/>
            <a:ext cx="828004" cy="945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373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fade">
                                      <p:cBhvr>
                                        <p:cTn id="26" dur="500"/>
                                        <p:tgtEl>
                                          <p:spTgt spid="18"/>
                                        </p:tgtEl>
                                      </p:cBhvr>
                                    </p:animEffect>
                                  </p:childTnLst>
                                </p:cTn>
                              </p:par>
                              <p:par>
                                <p:cTn id="27" presetID="10" presetClass="entr" presetSubtype="0" fill="hold" nodeType="withEffect">
                                  <p:stCondLst>
                                    <p:cond delay="0"/>
                                  </p:stCondLst>
                                  <p:childTnLst>
                                    <p:set>
                                      <p:cBhvr>
                                        <p:cTn id="28" dur="1" fill="hold">
                                          <p:stCondLst>
                                            <p:cond delay="0"/>
                                          </p:stCondLst>
                                        </p:cTn>
                                        <p:tgtEl>
                                          <p:spTgt spid="1034"/>
                                        </p:tgtEl>
                                        <p:attrNameLst>
                                          <p:attrName>style.visibility</p:attrName>
                                        </p:attrNameLst>
                                      </p:cBhvr>
                                      <p:to>
                                        <p:strVal val="visible"/>
                                      </p:to>
                                    </p:set>
                                    <p:animEffect transition="in" filter="fade">
                                      <p:cBhvr>
                                        <p:cTn id="29" dur="500"/>
                                        <p:tgtEl>
                                          <p:spTgt spid="103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Image 14">
            <a:extLst>
              <a:ext uri="{FF2B5EF4-FFF2-40B4-BE49-F238E27FC236}">
                <a16:creationId xmlns:a16="http://schemas.microsoft.com/office/drawing/2014/main" id="{762EBD35-FA08-778A-E6B2-46D81ACE38D5}"/>
              </a:ext>
            </a:extLst>
          </p:cNvPr>
          <p:cNvPicPr>
            <a:picLocks noChangeAspect="1"/>
          </p:cNvPicPr>
          <p:nvPr/>
        </p:nvPicPr>
        <p:blipFill rotWithShape="1">
          <a:blip r:embed="rId2"/>
          <a:srcRect l="1" r="27304"/>
          <a:stretch/>
        </p:blipFill>
        <p:spPr>
          <a:xfrm>
            <a:off x="512776" y="1207536"/>
            <a:ext cx="4869340" cy="5023604"/>
          </a:xfrm>
          <a:prstGeom prst="rect">
            <a:avLst/>
          </a:prstGeom>
        </p:spPr>
      </p:pic>
      <p:pic>
        <p:nvPicPr>
          <p:cNvPr id="10" name="Image 9">
            <a:extLst>
              <a:ext uri="{FF2B5EF4-FFF2-40B4-BE49-F238E27FC236}">
                <a16:creationId xmlns:a16="http://schemas.microsoft.com/office/drawing/2014/main" id="{E7B385BB-FF3C-D703-EE0B-E167CC319430}"/>
              </a:ext>
            </a:extLst>
          </p:cNvPr>
          <p:cNvPicPr>
            <a:picLocks noChangeAspect="1"/>
          </p:cNvPicPr>
          <p:nvPr/>
        </p:nvPicPr>
        <p:blipFill rotWithShape="1">
          <a:blip r:embed="rId3"/>
          <a:srcRect l="21856" r="31099"/>
          <a:stretch/>
        </p:blipFill>
        <p:spPr>
          <a:xfrm>
            <a:off x="8427636" y="1207536"/>
            <a:ext cx="3151103" cy="5023605"/>
          </a:xfrm>
          <a:prstGeom prst="rect">
            <a:avLst/>
          </a:prstGeom>
        </p:spPr>
      </p:pic>
      <p:pic>
        <p:nvPicPr>
          <p:cNvPr id="7" name="Image 6">
            <a:extLst>
              <a:ext uri="{FF2B5EF4-FFF2-40B4-BE49-F238E27FC236}">
                <a16:creationId xmlns:a16="http://schemas.microsoft.com/office/drawing/2014/main" id="{8071D7F2-807E-419C-158A-DF7F81813AB1}"/>
              </a:ext>
            </a:extLst>
          </p:cNvPr>
          <p:cNvPicPr>
            <a:picLocks noChangeAspect="1"/>
          </p:cNvPicPr>
          <p:nvPr/>
        </p:nvPicPr>
        <p:blipFill rotWithShape="1">
          <a:blip r:embed="rId4"/>
          <a:srcRect l="20390" r="38643"/>
          <a:stretch/>
        </p:blipFill>
        <p:spPr>
          <a:xfrm>
            <a:off x="5532887" y="1207538"/>
            <a:ext cx="2743978" cy="5023604"/>
          </a:xfrm>
          <a:prstGeom prst="rect">
            <a:avLst/>
          </a:prstGeom>
        </p:spPr>
      </p:pic>
      <p:sp>
        <p:nvSpPr>
          <p:cNvPr id="2" name="Title 1">
            <a:extLst>
              <a:ext uri="{FF2B5EF4-FFF2-40B4-BE49-F238E27FC236}">
                <a16:creationId xmlns:a16="http://schemas.microsoft.com/office/drawing/2014/main" id="{F3747340-41A1-4A1F-A7C7-E48D12E89570}"/>
              </a:ext>
            </a:extLst>
          </p:cNvPr>
          <p:cNvSpPr>
            <a:spLocks noGrp="1"/>
          </p:cNvSpPr>
          <p:nvPr>
            <p:ph type="title"/>
          </p:nvPr>
        </p:nvSpPr>
        <p:spPr/>
        <p:txBody>
          <a:bodyPr/>
          <a:lstStyle/>
          <a:p>
            <a:r>
              <a:rPr lang="fr-FR" dirty="0"/>
              <a:t>2022 in </a:t>
            </a:r>
            <a:r>
              <a:rPr lang="fr-FR" dirty="0" err="1"/>
              <a:t>pictures</a:t>
            </a:r>
            <a:r>
              <a:rPr lang="fr-FR" dirty="0"/>
              <a:t>: PSI</a:t>
            </a:r>
            <a:endParaRPr lang="en-GB" dirty="0"/>
          </a:p>
        </p:txBody>
      </p:sp>
      <p:sp>
        <p:nvSpPr>
          <p:cNvPr id="3" name="Date Placeholder 2">
            <a:extLst>
              <a:ext uri="{FF2B5EF4-FFF2-40B4-BE49-F238E27FC236}">
                <a16:creationId xmlns:a16="http://schemas.microsoft.com/office/drawing/2014/main" id="{0E7BAEA0-543B-4FEE-8F29-0F39A7F5C6BA}"/>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0E941008-CD62-4E64-A9E3-3F328533E700}"/>
              </a:ext>
            </a:extLst>
          </p:cNvPr>
          <p:cNvSpPr>
            <a:spLocks noGrp="1"/>
          </p:cNvSpPr>
          <p:nvPr>
            <p:ph type="sldNum" sz="quarter" idx="12"/>
          </p:nvPr>
        </p:nvSpPr>
        <p:spPr/>
        <p:txBody>
          <a:bodyPr/>
          <a:lstStyle/>
          <a:p>
            <a:pPr>
              <a:defRPr/>
            </a:pPr>
            <a:fld id="{8D6C380F-326D-3C40-9EE7-7FBAB0953422}" type="slidenum">
              <a:rPr lang="en-US" smtClean="0"/>
              <a:t>7</a:t>
            </a:fld>
            <a:endParaRPr lang="en-US" dirty="0"/>
          </a:p>
        </p:txBody>
      </p:sp>
      <p:sp>
        <p:nvSpPr>
          <p:cNvPr id="14" name="Rectangle 13">
            <a:extLst>
              <a:ext uri="{FF2B5EF4-FFF2-40B4-BE49-F238E27FC236}">
                <a16:creationId xmlns:a16="http://schemas.microsoft.com/office/drawing/2014/main" id="{00414852-E9BA-43DD-BDDB-970CF697F602}"/>
              </a:ext>
            </a:extLst>
          </p:cNvPr>
          <p:cNvSpPr/>
          <p:nvPr/>
        </p:nvSpPr>
        <p:spPr>
          <a:xfrm>
            <a:off x="9475317" y="5730750"/>
            <a:ext cx="1648206"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FPGAs</a:t>
            </a:r>
            <a:endParaRPr lang="en-GB" sz="2800" b="1" dirty="0">
              <a:solidFill>
                <a:schemeClr val="bg1"/>
              </a:solidFill>
              <a:effectLst>
                <a:glow rad="114300">
                  <a:schemeClr val="accent1">
                    <a:lumMod val="50000"/>
                    <a:alpha val="40000"/>
                  </a:schemeClr>
                </a:glow>
              </a:effectLst>
            </a:endParaRPr>
          </a:p>
        </p:txBody>
      </p:sp>
      <p:sp>
        <p:nvSpPr>
          <p:cNvPr id="16" name="Date Placeholder 4">
            <a:extLst>
              <a:ext uri="{FF2B5EF4-FFF2-40B4-BE49-F238E27FC236}">
                <a16:creationId xmlns:a16="http://schemas.microsoft.com/office/drawing/2014/main" id="{7F1D18D2-442C-489C-820A-16EEDE6A7875}"/>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
        <p:nvSpPr>
          <p:cNvPr id="17" name="Rectangle 16">
            <a:extLst>
              <a:ext uri="{FF2B5EF4-FFF2-40B4-BE49-F238E27FC236}">
                <a16:creationId xmlns:a16="http://schemas.microsoft.com/office/drawing/2014/main" id="{AA26B2BF-B183-4D89-8A29-77E1037FDC29}"/>
              </a:ext>
            </a:extLst>
          </p:cNvPr>
          <p:cNvSpPr/>
          <p:nvPr/>
        </p:nvSpPr>
        <p:spPr>
          <a:xfrm>
            <a:off x="6169120" y="5730752"/>
            <a:ext cx="1648206"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Opamp</a:t>
            </a:r>
            <a:endParaRPr lang="en-GB" sz="2800" b="1" dirty="0">
              <a:solidFill>
                <a:schemeClr val="bg1"/>
              </a:solidFill>
              <a:effectLst>
                <a:glow rad="114300">
                  <a:schemeClr val="accent1">
                    <a:lumMod val="50000"/>
                    <a:alpha val="40000"/>
                  </a:schemeClr>
                </a:glow>
              </a:effectLst>
            </a:endParaRPr>
          </a:p>
        </p:txBody>
      </p:sp>
      <p:sp>
        <p:nvSpPr>
          <p:cNvPr id="13" name="Rectangle 12">
            <a:extLst>
              <a:ext uri="{FF2B5EF4-FFF2-40B4-BE49-F238E27FC236}">
                <a16:creationId xmlns:a16="http://schemas.microsoft.com/office/drawing/2014/main" id="{7629588C-3990-4ACB-9FF2-C56E56A5DE79}"/>
              </a:ext>
            </a:extLst>
          </p:cNvPr>
          <p:cNvSpPr/>
          <p:nvPr/>
        </p:nvSpPr>
        <p:spPr>
          <a:xfrm>
            <a:off x="1444971" y="5730750"/>
            <a:ext cx="3895153"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Current Sensor</a:t>
            </a:r>
            <a:endParaRPr lang="en-GB" sz="2800" b="1" dirty="0">
              <a:solidFill>
                <a:schemeClr val="bg1"/>
              </a:solidFill>
              <a:effectLst>
                <a:glow rad="114300">
                  <a:schemeClr val="accent1">
                    <a:lumMod val="50000"/>
                    <a:alpha val="40000"/>
                  </a:schemeClr>
                </a:glow>
              </a:effectLst>
            </a:endParaRPr>
          </a:p>
        </p:txBody>
      </p:sp>
    </p:spTree>
    <p:extLst>
      <p:ext uri="{BB962C8B-B14F-4D97-AF65-F5344CB8AC3E}">
        <p14:creationId xmlns:p14="http://schemas.microsoft.com/office/powerpoint/2010/main" val="319684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a:extLst>
              <a:ext uri="{FF2B5EF4-FFF2-40B4-BE49-F238E27FC236}">
                <a16:creationId xmlns:a16="http://schemas.microsoft.com/office/drawing/2014/main" id="{8FD47DEA-8F03-6378-FFE7-417F2FD7D020}"/>
              </a:ext>
            </a:extLst>
          </p:cNvPr>
          <p:cNvPicPr>
            <a:picLocks noChangeAspect="1"/>
          </p:cNvPicPr>
          <p:nvPr/>
        </p:nvPicPr>
        <p:blipFill rotWithShape="1">
          <a:blip r:embed="rId2"/>
          <a:srcRect l="16930" r="26819"/>
          <a:stretch/>
        </p:blipFill>
        <p:spPr>
          <a:xfrm>
            <a:off x="8304193" y="1307790"/>
            <a:ext cx="3666479" cy="4888636"/>
          </a:xfrm>
          <a:prstGeom prst="rect">
            <a:avLst/>
          </a:prstGeom>
        </p:spPr>
      </p:pic>
      <p:pic>
        <p:nvPicPr>
          <p:cNvPr id="9" name="Image 8">
            <a:extLst>
              <a:ext uri="{FF2B5EF4-FFF2-40B4-BE49-F238E27FC236}">
                <a16:creationId xmlns:a16="http://schemas.microsoft.com/office/drawing/2014/main" id="{C897F759-A7F2-F2ED-A981-15A69E54FBDF}"/>
              </a:ext>
            </a:extLst>
          </p:cNvPr>
          <p:cNvPicPr>
            <a:picLocks noChangeAspect="1"/>
          </p:cNvPicPr>
          <p:nvPr/>
        </p:nvPicPr>
        <p:blipFill rotWithShape="1">
          <a:blip r:embed="rId3"/>
          <a:srcRect l="17441" r="26309"/>
          <a:stretch/>
        </p:blipFill>
        <p:spPr>
          <a:xfrm>
            <a:off x="626362" y="1307790"/>
            <a:ext cx="3686475" cy="4915300"/>
          </a:xfrm>
          <a:prstGeom prst="rect">
            <a:avLst/>
          </a:prstGeom>
        </p:spPr>
      </p:pic>
      <p:pic>
        <p:nvPicPr>
          <p:cNvPr id="6" name="Image 5">
            <a:extLst>
              <a:ext uri="{FF2B5EF4-FFF2-40B4-BE49-F238E27FC236}">
                <a16:creationId xmlns:a16="http://schemas.microsoft.com/office/drawing/2014/main" id="{8A2E8A1D-A3E5-32A7-AA44-675354BF18BA}"/>
              </a:ext>
            </a:extLst>
          </p:cNvPr>
          <p:cNvPicPr>
            <a:picLocks noChangeAspect="1"/>
          </p:cNvPicPr>
          <p:nvPr/>
        </p:nvPicPr>
        <p:blipFill rotWithShape="1">
          <a:blip r:embed="rId4"/>
          <a:srcRect l="32731" t="7003" r="18897" b="6534"/>
          <a:stretch/>
        </p:blipFill>
        <p:spPr>
          <a:xfrm>
            <a:off x="4511824" y="1307790"/>
            <a:ext cx="3666478" cy="4915300"/>
          </a:xfrm>
          <a:prstGeom prst="rect">
            <a:avLst/>
          </a:prstGeom>
        </p:spPr>
      </p:pic>
      <p:sp>
        <p:nvSpPr>
          <p:cNvPr id="2" name="Title 1">
            <a:extLst>
              <a:ext uri="{FF2B5EF4-FFF2-40B4-BE49-F238E27FC236}">
                <a16:creationId xmlns:a16="http://schemas.microsoft.com/office/drawing/2014/main" id="{F3747340-41A1-4A1F-A7C7-E48D12E89570}"/>
              </a:ext>
            </a:extLst>
          </p:cNvPr>
          <p:cNvSpPr>
            <a:spLocks noGrp="1"/>
          </p:cNvSpPr>
          <p:nvPr>
            <p:ph type="title"/>
          </p:nvPr>
        </p:nvSpPr>
        <p:spPr/>
        <p:txBody>
          <a:bodyPr/>
          <a:lstStyle/>
          <a:p>
            <a:r>
              <a:rPr lang="fr-FR" dirty="0"/>
              <a:t>2022 in </a:t>
            </a:r>
            <a:r>
              <a:rPr lang="fr-FR" dirty="0" err="1"/>
              <a:t>pictures</a:t>
            </a:r>
            <a:r>
              <a:rPr lang="fr-FR" dirty="0"/>
              <a:t>: PSI</a:t>
            </a:r>
            <a:endParaRPr lang="en-GB" dirty="0"/>
          </a:p>
        </p:txBody>
      </p:sp>
      <p:sp>
        <p:nvSpPr>
          <p:cNvPr id="3" name="Date Placeholder 2">
            <a:extLst>
              <a:ext uri="{FF2B5EF4-FFF2-40B4-BE49-F238E27FC236}">
                <a16:creationId xmlns:a16="http://schemas.microsoft.com/office/drawing/2014/main" id="{0E7BAEA0-543B-4FEE-8F29-0F39A7F5C6BA}"/>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0E941008-CD62-4E64-A9E3-3F328533E700}"/>
              </a:ext>
            </a:extLst>
          </p:cNvPr>
          <p:cNvSpPr>
            <a:spLocks noGrp="1"/>
          </p:cNvSpPr>
          <p:nvPr>
            <p:ph type="sldNum" sz="quarter" idx="12"/>
          </p:nvPr>
        </p:nvSpPr>
        <p:spPr/>
        <p:txBody>
          <a:bodyPr/>
          <a:lstStyle/>
          <a:p>
            <a:pPr>
              <a:defRPr/>
            </a:pPr>
            <a:fld id="{8D6C380F-326D-3C40-9EE7-7FBAB0953422}" type="slidenum">
              <a:rPr lang="en-US" smtClean="0"/>
              <a:t>8</a:t>
            </a:fld>
            <a:endParaRPr lang="en-US" dirty="0"/>
          </a:p>
        </p:txBody>
      </p:sp>
      <p:sp>
        <p:nvSpPr>
          <p:cNvPr id="14" name="Rectangle 13">
            <a:extLst>
              <a:ext uri="{FF2B5EF4-FFF2-40B4-BE49-F238E27FC236}">
                <a16:creationId xmlns:a16="http://schemas.microsoft.com/office/drawing/2014/main" id="{1809063F-306C-403F-929E-22EDF6CB9828}"/>
              </a:ext>
            </a:extLst>
          </p:cNvPr>
          <p:cNvSpPr/>
          <p:nvPr/>
        </p:nvSpPr>
        <p:spPr>
          <a:xfrm>
            <a:off x="500471" y="5699870"/>
            <a:ext cx="3628626"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Voltage Regulator</a:t>
            </a:r>
            <a:endParaRPr lang="en-GB" sz="2800" b="1" dirty="0">
              <a:solidFill>
                <a:schemeClr val="bg1"/>
              </a:solidFill>
              <a:effectLst>
                <a:glow rad="114300">
                  <a:schemeClr val="accent1">
                    <a:lumMod val="50000"/>
                    <a:alpha val="40000"/>
                  </a:schemeClr>
                </a:glow>
              </a:effectLst>
            </a:endParaRPr>
          </a:p>
        </p:txBody>
      </p:sp>
      <p:sp>
        <p:nvSpPr>
          <p:cNvPr id="15" name="Rectangle 14">
            <a:extLst>
              <a:ext uri="{FF2B5EF4-FFF2-40B4-BE49-F238E27FC236}">
                <a16:creationId xmlns:a16="http://schemas.microsoft.com/office/drawing/2014/main" id="{8A9E8679-0D9B-4E78-8A13-D89B4B9B9338}"/>
              </a:ext>
            </a:extLst>
          </p:cNvPr>
          <p:cNvSpPr/>
          <p:nvPr/>
        </p:nvSpPr>
        <p:spPr>
          <a:xfrm>
            <a:off x="5954032" y="5699870"/>
            <a:ext cx="2224270"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BJTs</a:t>
            </a:r>
            <a:endParaRPr lang="en-GB" sz="2800" b="1" dirty="0">
              <a:solidFill>
                <a:schemeClr val="bg1"/>
              </a:solidFill>
              <a:effectLst>
                <a:glow rad="114300">
                  <a:schemeClr val="accent1">
                    <a:lumMod val="50000"/>
                    <a:alpha val="40000"/>
                  </a:schemeClr>
                </a:glow>
              </a:effectLst>
            </a:endParaRPr>
          </a:p>
        </p:txBody>
      </p:sp>
      <p:sp>
        <p:nvSpPr>
          <p:cNvPr id="18" name="Rectangle 17">
            <a:extLst>
              <a:ext uri="{FF2B5EF4-FFF2-40B4-BE49-F238E27FC236}">
                <a16:creationId xmlns:a16="http://schemas.microsoft.com/office/drawing/2014/main" id="{85EA866E-B530-40A5-A219-A4247539C165}"/>
              </a:ext>
            </a:extLst>
          </p:cNvPr>
          <p:cNvSpPr/>
          <p:nvPr/>
        </p:nvSpPr>
        <p:spPr>
          <a:xfrm>
            <a:off x="10165988" y="5699870"/>
            <a:ext cx="1436064" cy="523220"/>
          </a:xfrm>
          <a:prstGeom prst="rect">
            <a:avLst/>
          </a:prstGeom>
        </p:spPr>
        <p:txBody>
          <a:bodyPr wrap="square">
            <a:spAutoFit/>
          </a:bodyPr>
          <a:lstStyle/>
          <a:p>
            <a:pPr algn="r"/>
            <a:r>
              <a:rPr lang="fr-FR" sz="2800" b="1" dirty="0">
                <a:solidFill>
                  <a:schemeClr val="bg1"/>
                </a:solidFill>
                <a:effectLst>
                  <a:glow rad="114300">
                    <a:schemeClr val="accent1">
                      <a:lumMod val="50000"/>
                      <a:alpha val="40000"/>
                    </a:schemeClr>
                  </a:glow>
                </a:effectLst>
                <a:sym typeface="Wingdings" panose="05000000000000000000" pitchFamily="2" charset="2"/>
              </a:rPr>
              <a:t>Diodes</a:t>
            </a:r>
            <a:endParaRPr lang="en-GB" sz="2800" b="1" dirty="0">
              <a:solidFill>
                <a:schemeClr val="bg1"/>
              </a:solidFill>
              <a:effectLst>
                <a:glow rad="114300">
                  <a:schemeClr val="accent1">
                    <a:lumMod val="50000"/>
                    <a:alpha val="40000"/>
                  </a:schemeClr>
                </a:glow>
              </a:effectLst>
            </a:endParaRPr>
          </a:p>
        </p:txBody>
      </p:sp>
      <p:sp>
        <p:nvSpPr>
          <p:cNvPr id="11" name="Date Placeholder 4">
            <a:extLst>
              <a:ext uri="{FF2B5EF4-FFF2-40B4-BE49-F238E27FC236}">
                <a16:creationId xmlns:a16="http://schemas.microsoft.com/office/drawing/2014/main" id="{6DBB4917-34C7-4BB4-B172-F557573E0214}"/>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spTree>
    <p:extLst>
      <p:ext uri="{BB962C8B-B14F-4D97-AF65-F5344CB8AC3E}">
        <p14:creationId xmlns:p14="http://schemas.microsoft.com/office/powerpoint/2010/main" val="44340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47340-41A1-4A1F-A7C7-E48D12E89570}"/>
              </a:ext>
            </a:extLst>
          </p:cNvPr>
          <p:cNvSpPr>
            <a:spLocks noGrp="1"/>
          </p:cNvSpPr>
          <p:nvPr>
            <p:ph type="title"/>
          </p:nvPr>
        </p:nvSpPr>
        <p:spPr/>
        <p:txBody>
          <a:bodyPr/>
          <a:lstStyle/>
          <a:p>
            <a:r>
              <a:rPr lang="fr-FR" dirty="0"/>
              <a:t>2022 in </a:t>
            </a:r>
            <a:r>
              <a:rPr lang="fr-FR" dirty="0" err="1"/>
              <a:t>pictures</a:t>
            </a:r>
            <a:r>
              <a:rPr lang="fr-FR" dirty="0"/>
              <a:t>: CHARM</a:t>
            </a:r>
            <a:endParaRPr lang="en-GB" dirty="0"/>
          </a:p>
        </p:txBody>
      </p:sp>
      <p:sp>
        <p:nvSpPr>
          <p:cNvPr id="3" name="Date Placeholder 2">
            <a:extLst>
              <a:ext uri="{FF2B5EF4-FFF2-40B4-BE49-F238E27FC236}">
                <a16:creationId xmlns:a16="http://schemas.microsoft.com/office/drawing/2014/main" id="{0E7BAEA0-543B-4FEE-8F29-0F39A7F5C6BA}"/>
              </a:ext>
            </a:extLst>
          </p:cNvPr>
          <p:cNvSpPr>
            <a:spLocks noGrp="1"/>
          </p:cNvSpPr>
          <p:nvPr>
            <p:ph type="dt" sz="half" idx="10"/>
          </p:nvPr>
        </p:nvSpPr>
        <p:spPr/>
        <p:txBody>
          <a:bodyPr/>
          <a:lstStyle/>
          <a:p>
            <a:pPr>
              <a:defRPr/>
            </a:pPr>
            <a:fld id="{EB0B0381-81E6-4F08-8F90-ACA2F5D9F598}" type="datetime1">
              <a:rPr lang="fr-FR" smtClean="0"/>
              <a:t>14/09/2022</a:t>
            </a:fld>
            <a:endParaRPr lang="en-US" dirty="0"/>
          </a:p>
        </p:txBody>
      </p:sp>
      <p:sp>
        <p:nvSpPr>
          <p:cNvPr id="4" name="Slide Number Placeholder 3">
            <a:extLst>
              <a:ext uri="{FF2B5EF4-FFF2-40B4-BE49-F238E27FC236}">
                <a16:creationId xmlns:a16="http://schemas.microsoft.com/office/drawing/2014/main" id="{0E941008-CD62-4E64-A9E3-3F328533E700}"/>
              </a:ext>
            </a:extLst>
          </p:cNvPr>
          <p:cNvSpPr>
            <a:spLocks noGrp="1"/>
          </p:cNvSpPr>
          <p:nvPr>
            <p:ph type="sldNum" sz="quarter" idx="12"/>
          </p:nvPr>
        </p:nvSpPr>
        <p:spPr/>
        <p:txBody>
          <a:bodyPr/>
          <a:lstStyle/>
          <a:p>
            <a:pPr>
              <a:defRPr/>
            </a:pPr>
            <a:fld id="{8D6C380F-326D-3C40-9EE7-7FBAB0953422}" type="slidenum">
              <a:rPr lang="en-US" smtClean="0"/>
              <a:t>9</a:t>
            </a:fld>
            <a:endParaRPr lang="en-US" dirty="0"/>
          </a:p>
        </p:txBody>
      </p:sp>
      <p:sp>
        <p:nvSpPr>
          <p:cNvPr id="11" name="Date Placeholder 4">
            <a:extLst>
              <a:ext uri="{FF2B5EF4-FFF2-40B4-BE49-F238E27FC236}">
                <a16:creationId xmlns:a16="http://schemas.microsoft.com/office/drawing/2014/main" id="{6DBB4917-34C7-4BB4-B172-F557573E0214}"/>
              </a:ext>
            </a:extLst>
          </p:cNvPr>
          <p:cNvSpPr txBox="1">
            <a:spLocks/>
          </p:cNvSpPr>
          <p:nvPr/>
        </p:nvSpPr>
        <p:spPr bwMode="auto">
          <a:xfrm>
            <a:off x="5999154" y="6356351"/>
            <a:ext cx="4610078" cy="365125"/>
          </a:xfrm>
          <a:prstGeom prst="rect">
            <a:avLst/>
          </a:prstGeom>
        </p:spPr>
        <p:txBody>
          <a:bodyPr vert="horz" lIns="91440" tIns="45720" rIns="91440" bIns="45720" rtlCol="0" anchor="ctr"/>
          <a:lstStyle>
            <a:defPPr>
              <a:defRPr lang="en-US"/>
            </a:defPPr>
            <a:lvl1pPr marL="0" algn="l" defTabSz="914400">
              <a:defRPr sz="1200" b="0" i="0">
                <a:solidFill>
                  <a:schemeClr val="bg1">
                    <a:lumMod val="75000"/>
                  </a:schemeClr>
                </a:solidFill>
                <a:latin typeface="+mn-lt"/>
                <a:ea typeface="+mn-ea"/>
                <a:cs typeface="Ubuntu Light"/>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GB" dirty="0"/>
              <a:t>RADWG Activities Overview by R. Ferraro (BE-CEM-EPR )</a:t>
            </a:r>
          </a:p>
        </p:txBody>
      </p:sp>
      <p:pic>
        <p:nvPicPr>
          <p:cNvPr id="7" name="Image 6">
            <a:extLst>
              <a:ext uri="{FF2B5EF4-FFF2-40B4-BE49-F238E27FC236}">
                <a16:creationId xmlns:a16="http://schemas.microsoft.com/office/drawing/2014/main" id="{F451FB32-F78D-916E-FDE1-CA55966A8311}"/>
              </a:ext>
            </a:extLst>
          </p:cNvPr>
          <p:cNvPicPr>
            <a:picLocks noChangeAspect="1"/>
          </p:cNvPicPr>
          <p:nvPr/>
        </p:nvPicPr>
        <p:blipFill rotWithShape="1">
          <a:blip r:embed="rId2"/>
          <a:srcRect l="2606" r="7513"/>
          <a:stretch/>
        </p:blipFill>
        <p:spPr>
          <a:xfrm>
            <a:off x="623392" y="1155255"/>
            <a:ext cx="5486324" cy="4578001"/>
          </a:xfrm>
          <a:prstGeom prst="rect">
            <a:avLst/>
          </a:prstGeom>
        </p:spPr>
      </p:pic>
      <p:pic>
        <p:nvPicPr>
          <p:cNvPr id="13" name="Image 12">
            <a:extLst>
              <a:ext uri="{FF2B5EF4-FFF2-40B4-BE49-F238E27FC236}">
                <a16:creationId xmlns:a16="http://schemas.microsoft.com/office/drawing/2014/main" id="{E4D601B3-1FBC-D1BF-F78C-F10EE90D5181}"/>
              </a:ext>
            </a:extLst>
          </p:cNvPr>
          <p:cNvPicPr>
            <a:picLocks noChangeAspect="1"/>
          </p:cNvPicPr>
          <p:nvPr/>
        </p:nvPicPr>
        <p:blipFill rotWithShape="1">
          <a:blip r:embed="rId3"/>
          <a:srcRect l="12781"/>
          <a:stretch/>
        </p:blipFill>
        <p:spPr>
          <a:xfrm>
            <a:off x="6240016" y="1149975"/>
            <a:ext cx="5323889" cy="4578001"/>
          </a:xfrm>
          <a:prstGeom prst="rect">
            <a:avLst/>
          </a:prstGeom>
        </p:spPr>
      </p:pic>
      <p:sp>
        <p:nvSpPr>
          <p:cNvPr id="17" name="Rectangle 16">
            <a:extLst>
              <a:ext uri="{FF2B5EF4-FFF2-40B4-BE49-F238E27FC236}">
                <a16:creationId xmlns:a16="http://schemas.microsoft.com/office/drawing/2014/main" id="{09A05A08-EA9D-70FD-E52B-43E874694C03}"/>
              </a:ext>
            </a:extLst>
          </p:cNvPr>
          <p:cNvSpPr/>
          <p:nvPr/>
        </p:nvSpPr>
        <p:spPr>
          <a:xfrm>
            <a:off x="2518696" y="5226956"/>
            <a:ext cx="3591020"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Voltage Regulators</a:t>
            </a:r>
            <a:endParaRPr lang="en-GB" sz="2800" b="1" dirty="0">
              <a:solidFill>
                <a:schemeClr val="bg1"/>
              </a:solidFill>
              <a:effectLst>
                <a:glow rad="114300">
                  <a:schemeClr val="accent1">
                    <a:lumMod val="50000"/>
                    <a:alpha val="40000"/>
                  </a:schemeClr>
                </a:glow>
              </a:effectLst>
            </a:endParaRPr>
          </a:p>
        </p:txBody>
      </p:sp>
      <p:sp>
        <p:nvSpPr>
          <p:cNvPr id="19" name="Rectangle 18">
            <a:extLst>
              <a:ext uri="{FF2B5EF4-FFF2-40B4-BE49-F238E27FC236}">
                <a16:creationId xmlns:a16="http://schemas.microsoft.com/office/drawing/2014/main" id="{86D004F3-64C1-E527-7460-FE291AEB55C0}"/>
              </a:ext>
            </a:extLst>
          </p:cNvPr>
          <p:cNvSpPr/>
          <p:nvPr/>
        </p:nvSpPr>
        <p:spPr>
          <a:xfrm>
            <a:off x="6240016" y="5226956"/>
            <a:ext cx="3591020" cy="523220"/>
          </a:xfrm>
          <a:prstGeom prst="rect">
            <a:avLst/>
          </a:prstGeom>
        </p:spPr>
        <p:txBody>
          <a:bodyPr wrap="square">
            <a:spAutoFit/>
          </a:bodyPr>
          <a:lstStyle/>
          <a:p>
            <a:pPr algn="r"/>
            <a:r>
              <a:rPr lang="en-US" sz="2800" b="1" dirty="0">
                <a:solidFill>
                  <a:schemeClr val="bg1"/>
                </a:solidFill>
                <a:effectLst>
                  <a:glow rad="114300">
                    <a:schemeClr val="accent1">
                      <a:lumMod val="50000"/>
                      <a:alpha val="40000"/>
                    </a:schemeClr>
                  </a:glow>
                </a:effectLst>
                <a:sym typeface="Wingdings" panose="05000000000000000000" pitchFamily="2" charset="2"/>
              </a:rPr>
              <a:t>Voltage Regulators</a:t>
            </a:r>
            <a:endParaRPr lang="en-GB" sz="2800" b="1" dirty="0">
              <a:solidFill>
                <a:schemeClr val="bg1"/>
              </a:solidFill>
              <a:effectLst>
                <a:glow rad="114300">
                  <a:schemeClr val="accent1">
                    <a:lumMod val="50000"/>
                    <a:alpha val="40000"/>
                  </a:schemeClr>
                </a:glow>
              </a:effectLst>
            </a:endParaRPr>
          </a:p>
        </p:txBody>
      </p:sp>
    </p:spTree>
    <p:extLst>
      <p:ext uri="{BB962C8B-B14F-4D97-AF65-F5344CB8AC3E}">
        <p14:creationId xmlns:p14="http://schemas.microsoft.com/office/powerpoint/2010/main" val="1582298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Lst>
  </p:timing>
</p:sld>
</file>

<file path=ppt/theme/theme1.xml><?xml version="1.0" encoding="utf-8"?>
<a:theme xmlns:a="http://schemas.openxmlformats.org/drawingml/2006/main" name="CERN_ENdept_Presentation_ArialFont copy">
  <a:themeElements>
    <a:clrScheme name="Custom 6">
      <a:dk1>
        <a:srgbClr val="4C4C4C"/>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Arial"/>
        <a:cs typeface="Arial"/>
      </a:majorFont>
      <a:minorFont>
        <a:latin typeface="Arial"/>
        <a:ea typeface="Arial"/>
        <a:cs typeface="Arial"/>
      </a:minorFont>
    </a:fontScheme>
    <a:fmtScheme name="Technic">
      <a:fillStyleLst>
        <a:solidFill>
          <a:schemeClr val="phClr"/>
        </a:solidFill>
        <a:gradFill>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a:gsLst>
            <a:gs pos="0">
              <a:schemeClr val="phClr">
                <a:tint val="78000"/>
                <a:satMod val="220000"/>
              </a:schemeClr>
            </a:gs>
            <a:gs pos="100000">
              <a:schemeClr val="phClr">
                <a:shade val="35000"/>
                <a:satMod val="155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54EC119363C39C469A384AB5E04343F1" ma:contentTypeVersion="0" ma:contentTypeDescription="Create a new document." ma:contentTypeScope="" ma:versionID="af4344a90efd31c7a5c38aba7d66ce03">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F4CC875-C401-4233-8B71-2C068EC6D3D8}">
  <ds:schemaRefs>
    <ds:schemaRef ds:uri="http://schemas.microsoft.com/sharepoint/v3/contenttype/forms"/>
  </ds:schemaRefs>
</ds:datastoreItem>
</file>

<file path=customXml/itemProps2.xml><?xml version="1.0" encoding="utf-8"?>
<ds:datastoreItem xmlns:ds="http://schemas.openxmlformats.org/officeDocument/2006/customXml" ds:itemID="{54A024D3-BF3C-4888-9114-7E7558FC4F7B}">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customXml/itemProps3.xml><?xml version="1.0" encoding="utf-8"?>
<ds:datastoreItem xmlns:ds="http://schemas.openxmlformats.org/officeDocument/2006/customXml" ds:itemID="{50987FA8-5CC2-4B9B-BD0C-15A83ABCA46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CERN_ENdept_Presentation_ArialFont copy</Template>
  <TotalTime>0</TotalTime>
  <Words>2079</Words>
  <Application>Microsoft Office PowerPoint</Application>
  <DocSecurity>0</DocSecurity>
  <PresentationFormat>Grand écran</PresentationFormat>
  <Paragraphs>369</Paragraphs>
  <Slides>22</Slides>
  <Notes>8</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22</vt:i4>
      </vt:variant>
    </vt:vector>
  </HeadingPairs>
  <TitlesOfParts>
    <vt:vector size="27" baseType="lpstr">
      <vt:lpstr>Arial</vt:lpstr>
      <vt:lpstr>Calibri</vt:lpstr>
      <vt:lpstr>Wingdings</vt:lpstr>
      <vt:lpstr>Helvetica Neue</vt:lpstr>
      <vt:lpstr>CERN_ENdept_Presentation_ArialFont copy</vt:lpstr>
      <vt:lpstr>RADWG Activities Overview</vt:lpstr>
      <vt:lpstr>Radiation Test Service</vt:lpstr>
      <vt:lpstr>Radiation test service – BE-CEM-EPR</vt:lpstr>
      <vt:lpstr>2022 in Numbers: Annual</vt:lpstr>
      <vt:lpstr>2022 in Numbers: User distribution</vt:lpstr>
      <vt:lpstr>2022 in Numbers: DUT distribution</vt:lpstr>
      <vt:lpstr>2022 in pictures: PSI</vt:lpstr>
      <vt:lpstr>2022 in pictures: PSI</vt:lpstr>
      <vt:lpstr>2022 in pictures: CHARM</vt:lpstr>
      <vt:lpstr>New Test Request Template:</vt:lpstr>
      <vt:lpstr>SEE Failure estimation in LHC areas</vt:lpstr>
      <vt:lpstr>SEE Failure estimation in LHC areas</vt:lpstr>
      <vt:lpstr>SEE Failure estimation in LHC areas</vt:lpstr>
      <vt:lpstr>SEE Failure estimation in LHC areas</vt:lpstr>
      <vt:lpstr>Voltage Regulator Qualification issue</vt:lpstr>
      <vt:lpstr>Voltage Regulator Qualification issue</vt:lpstr>
      <vt:lpstr>Qualified Voltage Regulator Devices</vt:lpstr>
      <vt:lpstr>Qualified DCDC Devices</vt:lpstr>
      <vt:lpstr>Voltage Regulator Test plan</vt:lpstr>
      <vt:lpstr>Test results analysis and reporting</vt:lpstr>
      <vt:lpstr>Conclusions</vt:lpstr>
      <vt:lpstr>Présentation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Sylvia MARTAKIS</dc:creator>
  <cp:keywords/>
  <dc:description/>
  <cp:lastModifiedBy>Rudy Ferraro</cp:lastModifiedBy>
  <cp:revision>945</cp:revision>
  <dcterms:created xsi:type="dcterms:W3CDTF">2020-09-04T12:34:15Z</dcterms:created>
  <dcterms:modified xsi:type="dcterms:W3CDTF">2022-09-14T13:00:11Z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0x01010054EC119363C39C469A384AB5E04343F1</vt:lpwstr>
  </property>
</Properties>
</file>