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3" r:id="rId2"/>
    <p:sldId id="284" r:id="rId3"/>
    <p:sldId id="286" r:id="rId4"/>
    <p:sldId id="287" r:id="rId5"/>
    <p:sldId id="288" r:id="rId6"/>
    <p:sldId id="289" r:id="rId7"/>
    <p:sldId id="296" r:id="rId8"/>
    <p:sldId id="297" r:id="rId9"/>
    <p:sldId id="290" r:id="rId10"/>
    <p:sldId id="291" r:id="rId11"/>
    <p:sldId id="292" r:id="rId12"/>
    <p:sldId id="293" r:id="rId13"/>
    <p:sldId id="294" r:id="rId14"/>
    <p:sldId id="28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77" autoAdjust="0"/>
  </p:normalViewPr>
  <p:slideViewPr>
    <p:cSldViewPr snapToGrid="0">
      <p:cViewPr varScale="1">
        <p:scale>
          <a:sx n="123" d="100"/>
          <a:sy n="123" d="100"/>
        </p:scale>
        <p:origin x="114" y="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14/09/2022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FBD4AFE-B74B-4068-A2C3-09244672B5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613" y="5340251"/>
            <a:ext cx="2728065" cy="11248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14/09/2022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14/09/2022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14/09/2022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14/09/2022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DE114B76-A482-412D-AAFB-E072EB0461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2534" y="5050489"/>
            <a:ext cx="2543997" cy="104895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31333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6249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317EF2B-1707-46A3-AA82-4BD9801B5E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0510" y="6307847"/>
            <a:ext cx="1101559" cy="45420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8481/" TargetMode="External"/><Relationship Id="rId2" Type="http://schemas.openxmlformats.org/officeDocument/2006/relationships/hyperlink" Target="https://edms.cern.ch/document/2775535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36745/latest/Radiation_Test_Report-ZXMN10A07F_BSS127_SQ2398_FDN86246_Si2328DS_FDN8601_N-MOSFET_Transistor_docx_cpdf.pdf" TargetMode="External"/><Relationship Id="rId7" Type="http://schemas.openxmlformats.org/officeDocument/2006/relationships/hyperlink" Target="https://edms.cern.ch/file/2680126/latest/R2E-HL-LHC(60-120)A_High-Power-MOSFET_CO60-Radiation-Testing-Report_4QLS-Control-Loop_odt_cpdf.pdf" TargetMode="External"/><Relationship Id="rId2" Type="http://schemas.openxmlformats.org/officeDocument/2006/relationships/hyperlink" Target="https://edms.cern.ch/ui/file/2736814/latest/AD8671_docx_cpdf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ui/file/2769550/latest/PSI_Radiation_Test_Report_SCT3160KL_SiC_Power_MOSFET_docx_cpdf.pdf" TargetMode="External"/><Relationship Id="rId5" Type="http://schemas.openxmlformats.org/officeDocument/2006/relationships/hyperlink" Target="https://edms.cern.ch/ui/file/2773520/latest/PSI_Radiation_Test_Report-FANs_docx_cpdf.pdf" TargetMode="External"/><Relationship Id="rId4" Type="http://schemas.openxmlformats.org/officeDocument/2006/relationships/hyperlink" Target="https://edms.cern.ch/file/2752926/latest/R2E-HL-LHC(60-120)A-8414NGH-8214JN-Fans_CC60-Radiation-Testing-Report.odp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02154" TargetMode="External"/><Relationship Id="rId2" Type="http://schemas.openxmlformats.org/officeDocument/2006/relationships/hyperlink" Target="http://sy-dep-epc-lpc.web.cern.ch/context/radiations/r2e_environment.s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45590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6771BF5-1DF5-406C-BAB1-DF405E45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R2E-HL-LHC(60-120)A-10V power converter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40BC95-E476-48B6-9F44-08EFC90F8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799" y="3372529"/>
            <a:ext cx="7501021" cy="1664419"/>
          </a:xfrm>
        </p:spPr>
        <p:txBody>
          <a:bodyPr>
            <a:normAutofit/>
          </a:bodyPr>
          <a:lstStyle/>
          <a:p>
            <a:r>
              <a:rPr lang="en-US" sz="1800" dirty="0" err="1"/>
              <a:t>Jérémie</a:t>
            </a:r>
            <a:r>
              <a:rPr lang="en-US" sz="1800" dirty="0"/>
              <a:t> Clar with inputs from his colleagues</a:t>
            </a:r>
            <a:endParaRPr lang="en-GB" sz="1800" dirty="0"/>
          </a:p>
          <a:p>
            <a:r>
              <a:rPr lang="en-US" sz="2400" dirty="0"/>
              <a:t>R2E Developments Review, CERN – 13</a:t>
            </a:r>
            <a:r>
              <a:rPr lang="en-US" sz="2400" baseline="30000" dirty="0"/>
              <a:t>th</a:t>
            </a:r>
            <a:r>
              <a:rPr lang="en-US" sz="2400" dirty="0"/>
              <a:t> Sep. 2022</a:t>
            </a:r>
          </a:p>
          <a:p>
            <a:endParaRPr lang="en-US" sz="2400" dirty="0"/>
          </a:p>
          <a:p>
            <a:r>
              <a:rPr lang="en-US" sz="1600" dirty="0"/>
              <a:t>EDMS: </a:t>
            </a:r>
            <a:r>
              <a:rPr lang="fr-FR" sz="1600" dirty="0">
                <a:hlinkClick r:id="rId2"/>
              </a:rPr>
              <a:t>2775535</a:t>
            </a:r>
            <a:endParaRPr lang="en-GB" sz="1600" dirty="0"/>
          </a:p>
          <a:p>
            <a:r>
              <a:rPr lang="en-GB" sz="1600" dirty="0"/>
              <a:t>Indico: </a:t>
            </a:r>
            <a:r>
              <a:rPr lang="en-GB" sz="1600" dirty="0">
                <a:hlinkClick r:id="rId3"/>
              </a:rPr>
              <a:t>1198481</a:t>
            </a:r>
            <a:endParaRPr lang="fr-FR" sz="1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6ECDA-B622-402E-9143-0E7E7759582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00138" cy="365125"/>
          </a:xfrm>
        </p:spPr>
        <p:txBody>
          <a:bodyPr/>
          <a:lstStyle/>
          <a:p>
            <a:fld id="{85B33B12-47E4-426A-8CF5-21256C2D4B5B}" type="datetime1">
              <a:rPr lang="en-GB" smtClean="0"/>
              <a:t>14/09/2022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0DE1-6C92-47B1-AD00-69DEFBAFB49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C151B33-829D-47D6-9AAB-F36ECA45A2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18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76854-E96E-3520-48D3-57E2D3345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Electrical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FB984-77F2-1D49-70FB-BE80560B5E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0" y="1358241"/>
            <a:ext cx="5257800" cy="4705675"/>
          </a:xfrm>
        </p:spPr>
        <p:txBody>
          <a:bodyPr/>
          <a:lstStyle/>
          <a:p>
            <a:r>
              <a:rPr lang="en-US" dirty="0"/>
              <a:t>Composition</a:t>
            </a:r>
          </a:p>
          <a:p>
            <a:pPr lvl="1"/>
            <a:r>
              <a:rPr lang="en-US" dirty="0"/>
              <a:t>Three 120A converters each containing:</a:t>
            </a:r>
          </a:p>
          <a:p>
            <a:pPr lvl="2"/>
            <a:r>
              <a:rPr lang="en-US" dirty="0"/>
              <a:t>Three Power modules</a:t>
            </a:r>
          </a:p>
          <a:p>
            <a:pPr lvl="2"/>
            <a:r>
              <a:rPr lang="en-US" dirty="0"/>
              <a:t>One control and protection module</a:t>
            </a:r>
          </a:p>
          <a:p>
            <a:r>
              <a:rPr lang="en-US" dirty="0"/>
              <a:t>Goal</a:t>
            </a:r>
          </a:p>
          <a:p>
            <a:pPr lvl="1"/>
            <a:r>
              <a:rPr lang="en-US" dirty="0"/>
              <a:t>Validate the 120A configuration</a:t>
            </a:r>
          </a:p>
          <a:p>
            <a:r>
              <a:rPr lang="en-US" dirty="0"/>
              <a:t>Status</a:t>
            </a:r>
          </a:p>
          <a:p>
            <a:pPr lvl="1"/>
            <a:r>
              <a:rPr lang="en-US" dirty="0"/>
              <a:t>Ready for electrical testing beginning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3EA49-E37B-B362-C06D-3B78CF0AAE7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BEE67-925A-AE6B-9EA6-9AD354927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DEC23-0D0E-87E5-F3EC-689635D71F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 descr="Calendar&#10;&#10;Description automatically generated">
            <a:extLst>
              <a:ext uri="{FF2B5EF4-FFF2-40B4-BE49-F238E27FC236}">
                <a16:creationId xmlns:a16="http://schemas.microsoft.com/office/drawing/2014/main" id="{31A5F4BB-7EDC-E7D0-59ED-6E4CDE0BE0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714" y="1210090"/>
            <a:ext cx="1727398" cy="5001975"/>
          </a:xfrm>
          <a:prstGeom prst="rect">
            <a:avLst/>
          </a:prstGeom>
        </p:spPr>
      </p:pic>
      <p:pic>
        <p:nvPicPr>
          <p:cNvPr id="10" name="Picture 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943615A7-C707-5A57-E27E-010ADA4D42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2112" y="1237672"/>
            <a:ext cx="1810324" cy="490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7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6ABA-BEED-3004-4363-D604688E8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Hardness Assurance Protocol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AFE81-F37A-DE05-160B-8963953E7EF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E7F9B-12BD-0E79-4E7B-DCA3BDA35EF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01988-2C7E-E100-573D-4644E93423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ECAE87-4ABA-0D73-23D4-27E6A99D7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162" y="1476807"/>
            <a:ext cx="5149638" cy="390438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353F8E-9481-9DC1-7145-FB2C4059A90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5257800" cy="4705675"/>
          </a:xfrm>
        </p:spPr>
        <p:txBody>
          <a:bodyPr/>
          <a:lstStyle/>
          <a:p>
            <a:r>
              <a:rPr lang="en-GB" sz="2400" dirty="0"/>
              <a:t>RHAP is being drafted</a:t>
            </a:r>
          </a:p>
          <a:p>
            <a:r>
              <a:rPr lang="en-GB" sz="2400" dirty="0"/>
              <a:t>Production lot testing rendered difficult by the shortage</a:t>
            </a:r>
          </a:p>
          <a:p>
            <a:pPr lvl="1"/>
            <a:r>
              <a:rPr lang="en-GB" sz="2000" dirty="0"/>
              <a:t>Difficult to buy small quantities for lot testing before buying the whole quantity</a:t>
            </a:r>
          </a:p>
          <a:p>
            <a:pPr lvl="1"/>
            <a:r>
              <a:rPr lang="en-GB" sz="2000" dirty="0"/>
              <a:t>Some parts to be delivered mid 2024, will probably be tested directly with the converter</a:t>
            </a:r>
          </a:p>
          <a:p>
            <a:pPr lvl="1"/>
            <a:r>
              <a:rPr lang="en-GB" sz="2000" dirty="0"/>
              <a:t>Our design can accommodate a wide variety of electrical characteristics for most components which mitigates the risks taken</a:t>
            </a:r>
          </a:p>
        </p:txBody>
      </p:sp>
    </p:spTree>
    <p:extLst>
      <p:ext uri="{BB962C8B-B14F-4D97-AF65-F5344CB8AC3E}">
        <p14:creationId xmlns:p14="http://schemas.microsoft.com/office/powerpoint/2010/main" val="1900366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C4E46-AE2E-A833-EACB-0EFEA8BA8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Summary of project specific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B735D-79C8-D5D7-CF9E-4A814735BFC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9786D-C7B6-761A-36DC-4309B8FA6D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2EB52-8425-F180-9544-0C78392D09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7" name="Tableau 4">
            <a:extLst>
              <a:ext uri="{FF2B5EF4-FFF2-40B4-BE49-F238E27FC236}">
                <a16:creationId xmlns:a16="http://schemas.microsoft.com/office/drawing/2014/main" id="{46CB6007-F9A0-E560-CE6A-157F0066E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032935"/>
              </p:ext>
            </p:extLst>
          </p:nvPr>
        </p:nvGraphicFramePr>
        <p:xfrm>
          <a:off x="611400" y="1363851"/>
          <a:ext cx="10969200" cy="4633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200">
                  <a:extLst>
                    <a:ext uri="{9D8B030D-6E8A-4147-A177-3AD203B41FA5}">
                      <a16:colId xmlns:a16="http://schemas.microsoft.com/office/drawing/2014/main" val="1485910365"/>
                    </a:ext>
                  </a:extLst>
                </a:gridCol>
                <a:gridCol w="1828200">
                  <a:extLst>
                    <a:ext uri="{9D8B030D-6E8A-4147-A177-3AD203B41FA5}">
                      <a16:colId xmlns:a16="http://schemas.microsoft.com/office/drawing/2014/main" val="1909767826"/>
                    </a:ext>
                  </a:extLst>
                </a:gridCol>
                <a:gridCol w="1828200">
                  <a:extLst>
                    <a:ext uri="{9D8B030D-6E8A-4147-A177-3AD203B41FA5}">
                      <a16:colId xmlns:a16="http://schemas.microsoft.com/office/drawing/2014/main" val="3042612268"/>
                    </a:ext>
                  </a:extLst>
                </a:gridCol>
                <a:gridCol w="1828200">
                  <a:extLst>
                    <a:ext uri="{9D8B030D-6E8A-4147-A177-3AD203B41FA5}">
                      <a16:colId xmlns:a16="http://schemas.microsoft.com/office/drawing/2014/main" val="1679350782"/>
                    </a:ext>
                  </a:extLst>
                </a:gridCol>
                <a:gridCol w="1828200">
                  <a:extLst>
                    <a:ext uri="{9D8B030D-6E8A-4147-A177-3AD203B41FA5}">
                      <a16:colId xmlns:a16="http://schemas.microsoft.com/office/drawing/2014/main" val="1013511087"/>
                    </a:ext>
                  </a:extLst>
                </a:gridCol>
                <a:gridCol w="1828200">
                  <a:extLst>
                    <a:ext uri="{9D8B030D-6E8A-4147-A177-3AD203B41FA5}">
                      <a16:colId xmlns:a16="http://schemas.microsoft.com/office/drawing/2014/main" val="4081945746"/>
                    </a:ext>
                  </a:extLst>
                </a:gridCol>
              </a:tblGrid>
              <a:tr h="661886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Component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Number of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Test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Test responsibility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640335"/>
                  </a:ext>
                </a:extLst>
              </a:tr>
              <a:tr h="661886">
                <a:tc>
                  <a:txBody>
                    <a:bodyPr/>
                    <a:lstStyle/>
                    <a:p>
                      <a:r>
                        <a:rPr lang="en-GB" noProof="0" dirty="0"/>
                        <a:t>AOP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SOIC(8)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hlinkClick r:id="rId2"/>
                        </a:rPr>
                        <a:t>Done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R2E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8861804"/>
                  </a:ext>
                </a:extLst>
              </a:tr>
              <a:tr h="661886">
                <a:tc>
                  <a:txBody>
                    <a:bodyPr/>
                    <a:lstStyle/>
                    <a:p>
                      <a:r>
                        <a:rPr lang="en-GB" noProof="0" dirty="0"/>
                        <a:t>Low power MOSFET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SOT23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CC60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hlinkClick r:id="rId3"/>
                        </a:rPr>
                        <a:t>Done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R2E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211257"/>
                  </a:ext>
                </a:extLst>
              </a:tr>
              <a:tr h="6618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Fans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CC60 - 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hlinkClick r:id="rId4"/>
                        </a:rPr>
                        <a:t>Done</a:t>
                      </a:r>
                      <a:r>
                        <a:rPr lang="en-GB" noProof="0" dirty="0"/>
                        <a:t>-</a:t>
                      </a:r>
                      <a:r>
                        <a:rPr lang="en-GB" noProof="0" dirty="0">
                          <a:hlinkClick r:id="rId5"/>
                        </a:rPr>
                        <a:t>Done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LPC - R2E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8551472"/>
                  </a:ext>
                </a:extLst>
              </a:tr>
              <a:tr h="6618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 err="1"/>
                        <a:t>SiC</a:t>
                      </a:r>
                      <a:r>
                        <a:rPr lang="en-GB" noProof="0" dirty="0"/>
                        <a:t> MOSFET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TO-247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hlinkClick r:id="rId6"/>
                        </a:rPr>
                        <a:t>Done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R2E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649411"/>
                  </a:ext>
                </a:extLst>
              </a:tr>
              <a:tr h="6618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High Power MOSFET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SOT-227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CC60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hlinkClick r:id="rId7"/>
                        </a:rPr>
                        <a:t>Done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LPC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941851"/>
                  </a:ext>
                </a:extLst>
              </a:tr>
              <a:tr h="6618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AOP as MOSFET driver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SOIC(8)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CC60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hlinkClick r:id="rId7"/>
                        </a:rPr>
                        <a:t>Done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LPC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496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035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8199D-B01F-C530-C2B3-B0802855A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Summary of components tests still required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686A5-EE92-C3F5-2B42-AA09FA6586E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2BA6D-134A-8D32-46F2-2A6C60C75A3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211A4-41CC-1601-EB6D-A16B440CDB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7" name="Tableau 4">
            <a:extLst>
              <a:ext uri="{FF2B5EF4-FFF2-40B4-BE49-F238E27FC236}">
                <a16:creationId xmlns:a16="http://schemas.microsoft.com/office/drawing/2014/main" id="{964A6EF2-71CD-0E44-B10C-68C594B058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355183"/>
              </p:ext>
            </p:extLst>
          </p:nvPr>
        </p:nvGraphicFramePr>
        <p:xfrm>
          <a:off x="611430" y="1363851"/>
          <a:ext cx="10969140" cy="4632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096">
                  <a:extLst>
                    <a:ext uri="{9D8B030D-6E8A-4147-A177-3AD203B41FA5}">
                      <a16:colId xmlns:a16="http://schemas.microsoft.com/office/drawing/2014/main" val="148591036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909767826"/>
                    </a:ext>
                  </a:extLst>
                </a:gridCol>
                <a:gridCol w="1739624">
                  <a:extLst>
                    <a:ext uri="{9D8B030D-6E8A-4147-A177-3AD203B41FA5}">
                      <a16:colId xmlns:a16="http://schemas.microsoft.com/office/drawing/2014/main" val="3042612268"/>
                    </a:ext>
                  </a:extLst>
                </a:gridCol>
                <a:gridCol w="1366560">
                  <a:extLst>
                    <a:ext uri="{9D8B030D-6E8A-4147-A177-3AD203B41FA5}">
                      <a16:colId xmlns:a16="http://schemas.microsoft.com/office/drawing/2014/main" val="1679350782"/>
                    </a:ext>
                  </a:extLst>
                </a:gridCol>
                <a:gridCol w="2146515">
                  <a:extLst>
                    <a:ext uri="{9D8B030D-6E8A-4147-A177-3AD203B41FA5}">
                      <a16:colId xmlns:a16="http://schemas.microsoft.com/office/drawing/2014/main" val="1013511087"/>
                    </a:ext>
                  </a:extLst>
                </a:gridCol>
                <a:gridCol w="1094137">
                  <a:extLst>
                    <a:ext uri="{9D8B030D-6E8A-4147-A177-3AD203B41FA5}">
                      <a16:colId xmlns:a16="http://schemas.microsoft.com/office/drawing/2014/main" val="4081945746"/>
                    </a:ext>
                  </a:extLst>
                </a:gridCol>
              </a:tblGrid>
              <a:tr h="654916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Component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Number of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Test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Priority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640335"/>
                  </a:ext>
                </a:extLst>
              </a:tr>
              <a:tr h="379943">
                <a:tc>
                  <a:txBody>
                    <a:bodyPr/>
                    <a:lstStyle/>
                    <a:p>
                      <a:r>
                        <a:rPr lang="en-GB" noProof="0" dirty="0"/>
                        <a:t>Bipolar transistors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TO-220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On-going (2022-10)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8861804"/>
                  </a:ext>
                </a:extLst>
              </a:tr>
              <a:tr h="374238">
                <a:tc>
                  <a:txBody>
                    <a:bodyPr/>
                    <a:lstStyle/>
                    <a:p>
                      <a:r>
                        <a:rPr lang="en-GB" noProof="0" dirty="0"/>
                        <a:t>Current sensors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CC60 - 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PSI Done (2022-09)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211257"/>
                  </a:ext>
                </a:extLst>
              </a:tr>
              <a:tr h="3861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Low leakage diode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SOT-23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Done (2022-10)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8551472"/>
                  </a:ext>
                </a:extLst>
              </a:tr>
              <a:tr h="4044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IGBT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TO-247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CC60 - 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On-going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High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649411"/>
                  </a:ext>
                </a:extLst>
              </a:tr>
              <a:tr h="65491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High Power MOSFET/Control loop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SOT-227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CHARM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On-going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941851"/>
                  </a:ext>
                </a:extLst>
              </a:tr>
              <a:tr h="93559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noProof="0" dirty="0"/>
                        <a:t>PWM (Test type and batch test at the same time)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DIP-20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PSI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Done (2022-09)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/>
                        <a:t>High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3785629"/>
                  </a:ext>
                </a:extLst>
              </a:tr>
              <a:tr h="842035">
                <a:tc>
                  <a:txBody>
                    <a:bodyPr/>
                    <a:lstStyle/>
                    <a:p>
                      <a:r>
                        <a:rPr lang="en-GB" noProof="0" dirty="0"/>
                        <a:t>Qualification for series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&lt;30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CHARM 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Need and quantities to be validated ref. by ref. with R2E team, depends on delivery date.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7133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497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57CCD-B2BD-F511-4DCA-996B6A924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3484B-CA7E-4648-C9B6-2D754105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F18BB-74E7-D1CB-A9B1-A27CB294F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155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77B2A90-074B-92DC-A99F-EA0453A7B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9118FA-071B-AA21-7CB0-E16EF65D555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General description of the project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Development status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Radiation environment, requirements, design choices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Part procurement strategy and progress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Electrical prototype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Radiation Hardness Assurance Protocol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200" dirty="0"/>
              <a:t>Component testing status and batch acceptance strategy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6CD3A1-4BDE-FB85-E298-4B2090CDF8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14/09/2022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898B39-B8D8-3DF8-0A17-3B7C449598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F3341-2C58-2B43-AE2F-B3B034CA98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48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5AB1E-0B80-ECF8-EC48-B890EAC64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General Description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2C7C5-6925-D488-419B-3A95F08BBA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Project Owner &amp; Involved People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Project owner(s):	Thurel Yves 		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project leader</a:t>
            </a: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			Favres Benoit		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pwr. Elec designer</a:t>
            </a:r>
            <a:endParaRPr kumimoji="0" lang="it-IT" sz="20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			Bollazzi Alessio		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pwr. Elec designer	│ Fellow 2021-09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			Clar Jérémie		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radiation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“expert”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Fellow 2020-09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			Jacques-Sermet Baptiste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pwr. Elec designer	│ Fellow 2022-01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			Milovanovitch Jeanne		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│ pwr. Elec designer	│ Fellow 2020-09</a:t>
            </a:r>
          </a:p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Project Main Purpose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Provide &amp; manage the delivery of highly reliable &amp; radiation tolerant – redundant – 60A &amp; 120A converters for LHC (R2E) &amp; HL-LHC (new units), for LS3</a:t>
            </a:r>
          </a:p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Project Main Deliveries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144 R2E-HL-LHC60A-10V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128 R2E-HL-LHC120A-10V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0BF9B-D200-D929-B4E2-8D053AD24E3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7B106-8DAA-B312-96B9-386126FB98D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B5B54-0E03-8400-5E8E-653EC32B4C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635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59AC7-BEB3-50D9-5B73-B7B0373D7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General Description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23955-F989-C476-E0A9-71D54D8563A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Converter redundancy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Generalisation of redundancy concept to new (&lt; 120A) R2E versions.</a:t>
            </a:r>
          </a:p>
          <a:p>
            <a:pPr marL="800100" marR="0" lvl="1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HL-LHC availability target (radiation or not induced impact on operation)</a:t>
            </a:r>
          </a:p>
          <a:p>
            <a:pPr marL="800100" marR="0" lvl="1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New R2E-HL-LHC60A &amp; R2E-HL-LHC120A will be redundant</a:t>
            </a:r>
          </a:p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Optimisation of Design effort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060A converters = 2 x 60A in //	(n+1=1+1) = 2.0 x installed power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120A converters = 3 x 60A in //	(n+1=2+1) = 1.5 x installed power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Designing 60A &amp; 120A converters:</a:t>
            </a:r>
          </a:p>
          <a:p>
            <a:pPr marL="800100" marR="0" lvl="1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One 60A Power Source only to design. Can operate in parallel for redundancy.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E89F7-2666-C509-7B4E-30F6CA3F74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AFFD7-A2EA-B49D-CC98-79577E03E4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569B7-5E78-D396-026B-69219B39B5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891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54DED-A4CC-B1CD-623A-585BBF115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Development status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FA181-4537-58D0-63D1-AE5A87AE47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03F7B-5A83-29CB-6BB3-64FC7DCF8F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E4C37-D7FA-1F32-2150-C530C4CDD3F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Image 12">
            <a:extLst>
              <a:ext uri="{FF2B5EF4-FFF2-40B4-BE49-F238E27FC236}">
                <a16:creationId xmlns:a16="http://schemas.microsoft.com/office/drawing/2014/main" id="{F16ACDD2-70AF-A70E-FD85-DA49A892F53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2085975" y="1416050"/>
            <a:ext cx="8020050" cy="4591050"/>
          </a:xfrm>
          <a:prstGeom prst="rect">
            <a:avLst/>
          </a:prstGeom>
        </p:spPr>
      </p:pic>
      <p:grpSp>
        <p:nvGrpSpPr>
          <p:cNvPr id="8" name="Group 11">
            <a:extLst>
              <a:ext uri="{FF2B5EF4-FFF2-40B4-BE49-F238E27FC236}">
                <a16:creationId xmlns:a16="http://schemas.microsoft.com/office/drawing/2014/main" id="{42733966-2E5A-E3AE-6242-E4CECE7DE68E}"/>
              </a:ext>
            </a:extLst>
          </p:cNvPr>
          <p:cNvGrpSpPr/>
          <p:nvPr/>
        </p:nvGrpSpPr>
        <p:grpSpPr>
          <a:xfrm>
            <a:off x="6031741" y="2869994"/>
            <a:ext cx="648072" cy="559006"/>
            <a:chOff x="8256239" y="1624154"/>
            <a:chExt cx="648072" cy="559006"/>
          </a:xfrm>
        </p:grpSpPr>
        <p:grpSp>
          <p:nvGrpSpPr>
            <p:cNvPr id="9" name="Group 9">
              <a:extLst>
                <a:ext uri="{FF2B5EF4-FFF2-40B4-BE49-F238E27FC236}">
                  <a16:creationId xmlns:a16="http://schemas.microsoft.com/office/drawing/2014/main" id="{0E8D74C5-7898-4FED-2808-844C4A8CAB97}"/>
                </a:ext>
              </a:extLst>
            </p:cNvPr>
            <p:cNvGrpSpPr/>
            <p:nvPr/>
          </p:nvGrpSpPr>
          <p:grpSpPr>
            <a:xfrm>
              <a:off x="8400256" y="1628800"/>
              <a:ext cx="360040" cy="554360"/>
              <a:chOff x="8400256" y="1628800"/>
              <a:chExt cx="360040" cy="55436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2F34839-15CE-66C9-10A8-4078E9DFAE29}"/>
                  </a:ext>
                </a:extLst>
              </p:cNvPr>
              <p:cNvSpPr/>
              <p:nvPr/>
            </p:nvSpPr>
            <p:spPr bwMode="auto">
              <a:xfrm>
                <a:off x="8557416" y="1700808"/>
                <a:ext cx="45719" cy="48235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2">
                <a:extLst>
                  <a:ext uri="{FF2B5EF4-FFF2-40B4-BE49-F238E27FC236}">
                    <a16:creationId xmlns:a16="http://schemas.microsoft.com/office/drawing/2014/main" id="{3BC96415-C517-0114-1489-328E263BB6D9}"/>
                  </a:ext>
                </a:extLst>
              </p:cNvPr>
              <p:cNvSpPr/>
              <p:nvPr/>
            </p:nvSpPr>
            <p:spPr bwMode="auto">
              <a:xfrm>
                <a:off x="8400256" y="1628800"/>
                <a:ext cx="360040" cy="36004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6A48273E-90D3-EC18-CC58-3AC4DC006F26}"/>
                </a:ext>
              </a:extLst>
            </p:cNvPr>
            <p:cNvSpPr txBox="1"/>
            <p:nvPr/>
          </p:nvSpPr>
          <p:spPr>
            <a:xfrm>
              <a:off x="8256239" y="1624154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929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63931-6B9C-801F-D00E-34F4EA28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Radiation environment and requirements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D5F12-6A07-EF01-B48C-19BCFD0A01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5257800" cy="4705675"/>
          </a:xfrm>
        </p:spPr>
        <p:txBody>
          <a:bodyPr/>
          <a:lstStyle/>
          <a:p>
            <a:r>
              <a:rPr lang="it-IT" sz="2200" b="1" dirty="0">
                <a:hlinkClick r:id="rId2"/>
              </a:rPr>
              <a:t>Radiation levels </a:t>
            </a:r>
            <a:r>
              <a:rPr lang="it-IT" sz="2200" b="1" dirty="0">
                <a:hlinkClick r:id="rId3"/>
              </a:rPr>
              <a:t>(HL-LHC)</a:t>
            </a:r>
            <a:endParaRPr lang="it-IT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60A and 120A highly exposed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/>
              <a:t>[120 ; 300] 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/>
              <a:t>72 units in the tunnel (60A)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/>
              <a:t>92 units in RR1/5 (120A)</a:t>
            </a:r>
          </a:p>
          <a:p>
            <a:pPr>
              <a:lnSpc>
                <a:spcPct val="150000"/>
              </a:lnSpc>
            </a:pPr>
            <a:r>
              <a:rPr lang="it-IT" sz="2200" b="1" dirty="0"/>
              <a:t>Design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[400;500]Gy for both 60A and 120A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Margin was taken for ELDRS and uncertainties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C5D80-CDA6-777D-3125-8B769F27DC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7FE59-6ABF-6B88-175D-4EAAFE126B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5A8C3-B4E8-28AE-8392-D25E88FB1A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id="{FD5F3FDE-C364-6F60-7BAA-5E21FD1F40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447464"/>
            <a:ext cx="5482907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62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6F5A5-A67A-23AE-DB46-BDCE46470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choice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E148B-91CE-A784-F14F-DF215DE3A3A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5257800" cy="4705675"/>
          </a:xfrm>
        </p:spPr>
        <p:txBody>
          <a:bodyPr/>
          <a:lstStyle/>
          <a:p>
            <a:r>
              <a:rPr lang="en-GB" sz="2400" dirty="0"/>
              <a:t>Design</a:t>
            </a:r>
            <a:r>
              <a:rPr lang="fr-FR" sz="2400" dirty="0"/>
              <a:t> </a:t>
            </a:r>
            <a:r>
              <a:rPr lang="en-GB" sz="2400" dirty="0"/>
              <a:t>choices</a:t>
            </a:r>
          </a:p>
          <a:p>
            <a:pPr lvl="1"/>
            <a:r>
              <a:rPr lang="en-GB" sz="2000" dirty="0"/>
              <a:t>Discrete components are prioritised</a:t>
            </a:r>
          </a:p>
          <a:p>
            <a:pPr lvl="1"/>
            <a:r>
              <a:rPr lang="en-GB" sz="2000" dirty="0"/>
              <a:t>Functions designed taking the degradation into account</a:t>
            </a:r>
          </a:p>
          <a:p>
            <a:pPr lvl="2"/>
            <a:r>
              <a:rPr lang="en-GB" sz="1800" dirty="0"/>
              <a:t>Simulation (</a:t>
            </a:r>
            <a:r>
              <a:rPr lang="en-GB" sz="1800" dirty="0" err="1"/>
              <a:t>LTSpice</a:t>
            </a:r>
            <a:r>
              <a:rPr lang="en-GB" sz="1800" dirty="0"/>
              <a:t>) of the functions with models of irradiated components</a:t>
            </a:r>
          </a:p>
          <a:p>
            <a:pPr lvl="1"/>
            <a:r>
              <a:rPr lang="en-GB" sz="2000" dirty="0"/>
              <a:t>Prioritise simple solutions that have been used before</a:t>
            </a:r>
          </a:p>
          <a:p>
            <a:pPr lvl="1"/>
            <a:r>
              <a:rPr lang="en-GB" sz="2000" dirty="0"/>
              <a:t>Minimisation of the number of 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2F0ED-E525-E6C5-79CE-D060C81BF28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32D04-6325-6280-6191-E79D673D57C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6C575-EF1C-8121-33B2-C7D07CF3D39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C16922-9389-895A-26AB-5E0C88792FDC}"/>
              </a:ext>
            </a:extLst>
          </p:cNvPr>
          <p:cNvSpPr txBox="1">
            <a:spLocks/>
          </p:cNvSpPr>
          <p:nvPr/>
        </p:nvSpPr>
        <p:spPr>
          <a:xfrm>
            <a:off x="6088465" y="1358240"/>
            <a:ext cx="5257800" cy="4705675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Pros</a:t>
            </a:r>
          </a:p>
          <a:p>
            <a:pPr lvl="1"/>
            <a:r>
              <a:rPr lang="en-GB" sz="1800" dirty="0"/>
              <a:t>No black box, or as little as possible </a:t>
            </a:r>
          </a:p>
          <a:p>
            <a:pPr lvl="1"/>
            <a:r>
              <a:rPr lang="en-GB" sz="1800" dirty="0"/>
              <a:t>Predictable behaviour under radiation of most components</a:t>
            </a:r>
          </a:p>
          <a:p>
            <a:pPr lvl="1"/>
            <a:r>
              <a:rPr lang="en-GB" sz="1800" dirty="0"/>
              <a:t>Functions validated beforehand even under radiation</a:t>
            </a:r>
            <a:endParaRPr lang="en-GB" sz="2000" dirty="0"/>
          </a:p>
          <a:p>
            <a:r>
              <a:rPr lang="en-GB" sz="2000" dirty="0"/>
              <a:t>Cons</a:t>
            </a:r>
          </a:p>
          <a:p>
            <a:pPr lvl="1"/>
            <a:r>
              <a:rPr lang="en-GB" sz="1800" dirty="0"/>
              <a:t>No state of the art references</a:t>
            </a:r>
          </a:p>
          <a:p>
            <a:pPr lvl="2"/>
            <a:r>
              <a:rPr lang="en-GB" sz="1400" dirty="0"/>
              <a:t>More power consumption for example</a:t>
            </a:r>
          </a:p>
          <a:p>
            <a:pPr lvl="1"/>
            <a:r>
              <a:rPr lang="en-GB" sz="1800" dirty="0"/>
              <a:t>Time consuming selection process</a:t>
            </a:r>
          </a:p>
          <a:p>
            <a:pPr lvl="1"/>
            <a:r>
              <a:rPr lang="en-GB" sz="1800" dirty="0"/>
              <a:t>Still a risk of selecting the wrong reference</a:t>
            </a:r>
          </a:p>
          <a:p>
            <a:pPr lvl="2"/>
            <a:r>
              <a:rPr lang="en-GB" sz="1400" dirty="0"/>
              <a:t>Mitigated by the references that could be used instead</a:t>
            </a:r>
          </a:p>
        </p:txBody>
      </p:sp>
    </p:spTree>
    <p:extLst>
      <p:ext uri="{BB962C8B-B14F-4D97-AF65-F5344CB8AC3E}">
        <p14:creationId xmlns:p14="http://schemas.microsoft.com/office/powerpoint/2010/main" val="1896793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6EDF8-FCED-9790-1073-DD83552A6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and criticality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36B3F-A1A3-F2CE-B6AC-9CE247D328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358241"/>
            <a:ext cx="5257801" cy="4705675"/>
          </a:xfrm>
        </p:spPr>
        <p:txBody>
          <a:bodyPr/>
          <a:lstStyle/>
          <a:p>
            <a:r>
              <a:rPr lang="en-GB" sz="1800" dirty="0"/>
              <a:t>Four</a:t>
            </a:r>
            <a:r>
              <a:rPr lang="fr-FR" sz="1800" dirty="0"/>
              <a:t> </a:t>
            </a:r>
            <a:r>
              <a:rPr lang="en-GB" sz="1800" dirty="0"/>
              <a:t>critical references</a:t>
            </a:r>
          </a:p>
          <a:p>
            <a:pPr lvl="1"/>
            <a:r>
              <a:rPr lang="en-GB" sz="1600" dirty="0"/>
              <a:t>UC2875N, Phase Shit PWM </a:t>
            </a:r>
          </a:p>
          <a:p>
            <a:pPr lvl="2"/>
            <a:r>
              <a:rPr lang="en-GB" sz="1400" dirty="0"/>
              <a:t>Only Texas Instruments</a:t>
            </a:r>
          </a:p>
          <a:p>
            <a:pPr lvl="2"/>
            <a:r>
              <a:rPr lang="en-GB" sz="1400" dirty="0"/>
              <a:t>Bipolar reference, sturdier than MOS but old design</a:t>
            </a:r>
          </a:p>
          <a:p>
            <a:pPr lvl="2"/>
            <a:r>
              <a:rPr lang="en-GB" sz="1400" dirty="0"/>
              <a:t>Difficult to find a replacement</a:t>
            </a:r>
          </a:p>
          <a:p>
            <a:pPr lvl="1"/>
            <a:r>
              <a:rPr lang="en-GB" sz="1600" dirty="0"/>
              <a:t>VS-FC420SA15, High Power MOSFET</a:t>
            </a:r>
          </a:p>
          <a:p>
            <a:pPr lvl="2"/>
            <a:r>
              <a:rPr lang="en-GB" sz="1400" dirty="0"/>
              <a:t>4Q stage based on this reference</a:t>
            </a:r>
          </a:p>
          <a:p>
            <a:pPr lvl="2"/>
            <a:r>
              <a:rPr lang="en-GB" sz="1400" dirty="0"/>
              <a:t>Difficult electrical screening</a:t>
            </a:r>
          </a:p>
          <a:p>
            <a:pPr lvl="2"/>
            <a:r>
              <a:rPr lang="en-GB" sz="1400" dirty="0"/>
              <a:t>Good behaviour under radiation up to 1kGy</a:t>
            </a:r>
          </a:p>
          <a:p>
            <a:pPr lvl="1"/>
            <a:r>
              <a:rPr lang="en-GB" sz="1600" dirty="0"/>
              <a:t>BST82, Low Power MOSFET</a:t>
            </a:r>
          </a:p>
          <a:p>
            <a:pPr lvl="2"/>
            <a:r>
              <a:rPr lang="en-GB" sz="1400" dirty="0"/>
              <a:t>Over 70k components used for this project</a:t>
            </a:r>
          </a:p>
          <a:p>
            <a:pPr lvl="1"/>
            <a:r>
              <a:rPr lang="en-GB" sz="1600" dirty="0"/>
              <a:t>Hall Effect Current Sensor</a:t>
            </a:r>
          </a:p>
          <a:p>
            <a:pPr lvl="2"/>
            <a:r>
              <a:rPr lang="en-GB" sz="1400" dirty="0"/>
              <a:t>Only black box type component used in this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5B29A-C918-FEC4-2F62-8F8F5F3928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DB146-60B0-9EC5-87DB-6C2CBBACCF1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D19A0-87E5-6E1D-9F82-C14923186C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F6C9F7E-8600-749B-FACB-411F72D123AC}"/>
              </a:ext>
            </a:extLst>
          </p:cNvPr>
          <p:cNvSpPr txBox="1">
            <a:spLocks/>
          </p:cNvSpPr>
          <p:nvPr/>
        </p:nvSpPr>
        <p:spPr>
          <a:xfrm>
            <a:off x="6096000" y="1358240"/>
            <a:ext cx="5257801" cy="4705675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Other references, not a concern</a:t>
            </a:r>
          </a:p>
          <a:p>
            <a:pPr lvl="1"/>
            <a:r>
              <a:rPr lang="en-GB" sz="1600" dirty="0"/>
              <a:t>Bipolar transistors</a:t>
            </a:r>
          </a:p>
          <a:p>
            <a:pPr lvl="2"/>
            <a:r>
              <a:rPr lang="en-GB" sz="1400" dirty="0"/>
              <a:t>Functions designed to operate at minimum expected gain</a:t>
            </a:r>
          </a:p>
          <a:p>
            <a:pPr lvl="1"/>
            <a:r>
              <a:rPr lang="en-GB" sz="1600" dirty="0"/>
              <a:t>Diodes, Thyristor</a:t>
            </a:r>
          </a:p>
          <a:p>
            <a:pPr lvl="2"/>
            <a:r>
              <a:rPr lang="en-GB" sz="1400" dirty="0"/>
              <a:t>Not too sensitive to the HL-LHC radiation environment</a:t>
            </a:r>
          </a:p>
          <a:p>
            <a:pPr lvl="1"/>
            <a:r>
              <a:rPr lang="en-GB" sz="1600" dirty="0"/>
              <a:t>AOP, Analog Switch, Comparator, Voltage Reference, Fans</a:t>
            </a:r>
          </a:p>
          <a:p>
            <a:pPr lvl="2"/>
            <a:r>
              <a:rPr lang="en-GB" sz="1400" dirty="0"/>
              <a:t>Tested extensively or at twice the target TID</a:t>
            </a:r>
          </a:p>
          <a:p>
            <a:pPr lvl="1"/>
            <a:r>
              <a:rPr lang="en-GB" sz="1600" dirty="0"/>
              <a:t>Medium Power MOSFETs</a:t>
            </a:r>
          </a:p>
          <a:p>
            <a:pPr lvl="2"/>
            <a:r>
              <a:rPr lang="en-GB" sz="1400" dirty="0"/>
              <a:t>Driven between +5V and -5V</a:t>
            </a:r>
          </a:p>
          <a:p>
            <a:pPr lvl="3"/>
            <a:r>
              <a:rPr lang="en-GB" sz="1200" dirty="0"/>
              <a:t>Extended controllability </a:t>
            </a:r>
          </a:p>
          <a:p>
            <a:pPr lvl="3"/>
            <a:r>
              <a:rPr lang="en-GB" sz="1200" dirty="0"/>
              <a:t>Limited risk to encounter SEGD/R</a:t>
            </a:r>
          </a:p>
          <a:p>
            <a:pPr lvl="3"/>
            <a:r>
              <a:rPr lang="en-GB" sz="1200" dirty="0"/>
              <a:t>Limited V</a:t>
            </a:r>
            <a:r>
              <a:rPr lang="en-GB" sz="1200" baseline="-25000" dirty="0"/>
              <a:t>GSTH</a:t>
            </a:r>
            <a:r>
              <a:rPr lang="en-GB" sz="1200" dirty="0"/>
              <a:t> drift</a:t>
            </a:r>
            <a:endParaRPr lang="en-GB" sz="1400" dirty="0"/>
          </a:p>
          <a:p>
            <a:pPr lvl="2"/>
            <a:r>
              <a:rPr lang="en-GB" sz="1400" dirty="0"/>
              <a:t>V</a:t>
            </a:r>
            <a:r>
              <a:rPr lang="en-GB" sz="1400" baseline="-25000" dirty="0"/>
              <a:t>DS</a:t>
            </a:r>
            <a:r>
              <a:rPr lang="en-GB" sz="1400" dirty="0"/>
              <a:t> derating to limit the risks of SEB</a:t>
            </a:r>
          </a:p>
          <a:p>
            <a:pPr lvl="2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6758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EB193-B7FD-0BD4-86C6-BAD8AE5F0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procurement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0FC07-BDE9-6ECB-4DB7-AC36E4E135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5257800" cy="4705675"/>
          </a:xfrm>
        </p:spPr>
        <p:txBody>
          <a:bodyPr/>
          <a:lstStyle/>
          <a:p>
            <a:pPr marL="225425" marR="0" lvl="0" indent="-225425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Context :</a:t>
            </a:r>
          </a:p>
          <a:p>
            <a:pPr marL="460375" marR="0" lvl="1" indent="-228600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Global semiconductor shortage</a:t>
            </a:r>
          </a:p>
          <a:p>
            <a:pPr marL="460375" marR="0" lvl="1" indent="-228600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36 references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, approx. 600 000 parts (spare excluded), 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to buy and store</a:t>
            </a:r>
          </a:p>
          <a:p>
            <a:pPr marL="225425" marR="0" lvl="0" indent="-225425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 Requirements :</a:t>
            </a:r>
          </a:p>
          <a:p>
            <a:pPr marL="460375" marR="0" lvl="1" indent="-228600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</a:rPr>
              <a:t>Minimisation of the date codes by buying the whole quantity at once and asking for a single lot code when possible</a:t>
            </a:r>
          </a:p>
          <a:p>
            <a:pPr marL="460375" marR="0" lvl="1" indent="-228600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n-GB" sz="1600" kern="0" dirty="0">
                <a:solidFill>
                  <a:srgbClr val="4D4D4D"/>
                </a:solidFill>
                <a:latin typeface="Arial"/>
              </a:rPr>
              <a:t>Working prototype to be built by beginning 2023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  <a:p>
            <a:pPr marL="460375" marR="0" lvl="1" indent="-228600" algn="l" defTabSz="91440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lang="en-GB" sz="1600" kern="0" dirty="0">
                <a:solidFill>
                  <a:srgbClr val="4D4D4D"/>
                </a:solidFill>
                <a:latin typeface="Arial"/>
              </a:rPr>
              <a:t>Radiation testing units and reliability testing unit to be built by mid 2024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F69FF-0CD5-1DC3-29AA-75D7C9DB55D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14/09/2022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E17-5EE4-9C79-B482-FDF8BB393F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 dirty="0"/>
              <a:t>J. CLAR │ SY-EPC-LPC │ R2E-HL-LHC(60-120)A-10V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BD69D-3C13-2748-4C24-6F27CAFFDB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F71908-00A4-368C-DC8E-3C7ACD5EE0BC}"/>
              </a:ext>
            </a:extLst>
          </p:cNvPr>
          <p:cNvSpPr txBox="1">
            <a:spLocks/>
          </p:cNvSpPr>
          <p:nvPr/>
        </p:nvSpPr>
        <p:spPr>
          <a:xfrm>
            <a:off x="6093631" y="1358240"/>
            <a:ext cx="5257800" cy="4705675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kern="0" dirty="0">
                <a:solidFill>
                  <a:srgbClr val="4D4D4D"/>
                </a:solidFill>
                <a:latin typeface="Arial"/>
                <a:hlinkClick r:id="rId2"/>
              </a:rPr>
              <a:t>Progress</a:t>
            </a:r>
            <a:endParaRPr lang="en-GB" sz="1800" kern="0" dirty="0">
              <a:solidFill>
                <a:srgbClr val="4D4D4D"/>
              </a:solidFill>
              <a:latin typeface="Arial"/>
            </a:endParaRP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600" b="1" kern="0" dirty="0">
                <a:solidFill>
                  <a:srgbClr val="4D4D4D"/>
                </a:solidFill>
                <a:latin typeface="Arial"/>
              </a:rPr>
              <a:t>25 references ordered</a:t>
            </a:r>
            <a:r>
              <a:rPr lang="en-GB" sz="1600" kern="0" dirty="0">
                <a:solidFill>
                  <a:srgbClr val="4D4D4D"/>
                </a:solidFill>
                <a:latin typeface="Arial"/>
              </a:rPr>
              <a:t>, approx. 550 000 parts (spare included)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kern="0" dirty="0">
                <a:solidFill>
                  <a:srgbClr val="4D4D4D"/>
                </a:solidFill>
                <a:latin typeface="Arial"/>
              </a:rPr>
              <a:t>6 references received, 50 000 parts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kern="0" dirty="0">
                <a:solidFill>
                  <a:srgbClr val="4D4D4D"/>
                </a:solidFill>
                <a:latin typeface="Arial"/>
              </a:rPr>
              <a:t>3 single date code references, one dual date code reference, one triple date code reference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600" kern="0" dirty="0">
                <a:solidFill>
                  <a:srgbClr val="4D4D4D"/>
                </a:solidFill>
                <a:latin typeface="Arial"/>
              </a:rPr>
              <a:t>Deliveries from September 2022 up to January 2024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kern="0" dirty="0">
                <a:solidFill>
                  <a:srgbClr val="4D4D4D"/>
                </a:solidFill>
                <a:latin typeface="Arial"/>
              </a:rPr>
              <a:t>Lead time up to 200 weeks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kern="0" dirty="0">
                <a:solidFill>
                  <a:srgbClr val="4D4D4D"/>
                </a:solidFill>
                <a:latin typeface="Arial"/>
              </a:rPr>
              <a:t>Most part are out of stock worldwide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600" kern="0" dirty="0">
                <a:solidFill>
                  <a:srgbClr val="4D4D4D"/>
                </a:solidFill>
                <a:latin typeface="Arial"/>
              </a:rPr>
              <a:t>Procurement on going for 7 references, costly and/or needed in large quantities.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kern="0" dirty="0">
                <a:solidFill>
                  <a:srgbClr val="4D4D4D"/>
                </a:solidFill>
                <a:latin typeface="Arial"/>
              </a:rPr>
              <a:t>Discussion with the Purchase Department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600" kern="0" dirty="0">
                <a:solidFill>
                  <a:srgbClr val="4D4D4D"/>
                </a:solidFill>
                <a:latin typeface="Arial"/>
              </a:rPr>
              <a:t>Procurement foreseen to end in October 2022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en-GB" sz="1200" kern="0" dirty="0">
                <a:solidFill>
                  <a:srgbClr val="4D4D4D"/>
                </a:solidFill>
                <a:latin typeface="Arial"/>
              </a:rPr>
              <a:t>Procurement pending (rad. testing) for 4 parts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69186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26446</TotalTime>
  <Words>1210</Words>
  <Application>Microsoft Office PowerPoint</Application>
  <PresentationFormat>Widescreen</PresentationFormat>
  <Paragraphs>257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R2E-HL-LHC(60-120)A-10V power converter</vt:lpstr>
      <vt:lpstr>Agenda</vt:lpstr>
      <vt:lpstr>General Description</vt:lpstr>
      <vt:lpstr>General Description</vt:lpstr>
      <vt:lpstr>Development status</vt:lpstr>
      <vt:lpstr>Radiation environment and requirements</vt:lpstr>
      <vt:lpstr>Design choice principles</vt:lpstr>
      <vt:lpstr>References and criticality</vt:lpstr>
      <vt:lpstr>Part procurement progress</vt:lpstr>
      <vt:lpstr>Electrical prototype</vt:lpstr>
      <vt:lpstr>Radiation Hardness Assurance Protocol</vt:lpstr>
      <vt:lpstr>Summary of project specific tests</vt:lpstr>
      <vt:lpstr>Summary of components tests still required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Jeremie Clar</cp:lastModifiedBy>
  <cp:revision>236</cp:revision>
  <dcterms:created xsi:type="dcterms:W3CDTF">2019-11-06T09:35:48Z</dcterms:created>
  <dcterms:modified xsi:type="dcterms:W3CDTF">2022-09-14T11:42:25Z</dcterms:modified>
</cp:coreProperties>
</file>