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673" r:id="rId3"/>
    <p:sldMasterId id="2147483698" r:id="rId4"/>
    <p:sldMasterId id="2147483686" r:id="rId5"/>
    <p:sldMasterId id="2147483661" r:id="rId6"/>
  </p:sldMasterIdLst>
  <p:notesMasterIdLst>
    <p:notesMasterId r:id="rId15"/>
  </p:notesMasterIdLst>
  <p:sldIdLst>
    <p:sldId id="256" r:id="rId7"/>
    <p:sldId id="257" r:id="rId8"/>
    <p:sldId id="258" r:id="rId9"/>
    <p:sldId id="260" r:id="rId10"/>
    <p:sldId id="261" r:id="rId11"/>
    <p:sldId id="264" r:id="rId12"/>
    <p:sldId id="265" r:id="rId13"/>
    <p:sldId id="263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62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10955-1D2C-46DF-B3B0-5B51FD21749E}" type="datetimeFigureOut">
              <a:rPr lang="en-GB" smtClean="0"/>
              <a:t>14/09/2022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E46662-79F9-40B1-A7EC-72C2215871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613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33265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877" y="5466771"/>
            <a:ext cx="87790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830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271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000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03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415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4197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5383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0694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33265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877" y="5466771"/>
            <a:ext cx="87790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2596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/>
              <a:t>14/09/2022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66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 smtClean="0"/>
              <a:t>14/09/2022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1278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/>
              <a:t>14/09/2022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339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r>
              <a:rPr lang="fr-FR" noProof="0" smtClean="0"/>
              <a:t>14/09/2022</a:t>
            </a:r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8864522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-27384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82468" y="4543118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328248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03912" y="4509120"/>
            <a:ext cx="1267142" cy="12467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408" y="4365104"/>
            <a:ext cx="1154195" cy="143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228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33265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877" y="5466771"/>
            <a:ext cx="877900" cy="109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5081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fr-FR" smtClean="0"/>
              <a:t>14/09/2022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735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 smtClean="0"/>
              <a:t>14/09/2022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10511746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 smtClean="0"/>
              <a:t>14/09/2022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063021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3720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1033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28747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6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fr-FR" smtClean="0"/>
              <a:t>14/09/2022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367736382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54331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98868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237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5349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46322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70815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8003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4994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8540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3237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pPr>
              <a:defRPr/>
            </a:pPr>
            <a:r>
              <a:rPr lang="fr-FR" noProof="0" smtClean="0"/>
              <a:t>14/09/2022</a:t>
            </a:r>
            <a:endParaRPr lang="en-GB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pPr>
              <a:defRPr/>
            </a:pPr>
            <a:endParaRPr lang="en-GB" noProof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0633854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67762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24383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062800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1798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091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959994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51848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298274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0887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305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0" y="-27384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982468" y="4543118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328248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03912" y="4509120"/>
            <a:ext cx="1267142" cy="12467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408" y="4365104"/>
            <a:ext cx="1154195" cy="143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872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2189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6727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4105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1004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1658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37148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899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42733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75991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0648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48438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28531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62793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912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28311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2299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22824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439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14186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86384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803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48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78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128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5.png"/><Relationship Id="rId4" Type="http://schemas.openxmlformats.org/officeDocument/2006/relationships/slideLayout" Target="../slideLayouts/slideLayout20.xml"/><Relationship Id="rId9" Type="http://schemas.openxmlformats.org/officeDocument/2006/relationships/image" Target="../media/image1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9AC92-8A11-44BA-9FF9-299B86CA8E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249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7" r:id="rId3"/>
    <p:sldLayoutId id="2147483718" r:id="rId4"/>
    <p:sldLayoutId id="2147483715" r:id="rId5"/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fr-FR" noProof="0" smtClean="0"/>
              <a:t>14/09/2022</a:t>
            </a:r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2982" y="6341143"/>
            <a:ext cx="381021" cy="47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933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2579-D56B-4261-8606-D607EBA9CC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8533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13" r:id="rId2"/>
    <p:sldLayoutId id="2147483714" r:id="rId3"/>
    <p:sldLayoutId id="2147483712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80E1F-E3E9-49C7-B687-A1DB5784C06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094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82B84-1131-4D85-A042-B0C8B475D3B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986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14/09/2022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67D7D5-2CCC-48C2-9E99-4A1C44E003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601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971222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732" y="925330"/>
            <a:ext cx="7450667" cy="1826363"/>
          </a:xfrm>
        </p:spPr>
        <p:txBody>
          <a:bodyPr/>
          <a:lstStyle/>
          <a:p>
            <a:r>
              <a:rPr lang="it-IT" dirty="0"/>
              <a:t>Energy Extraction Systems</a:t>
            </a:r>
            <a:br>
              <a:rPr lang="it-IT" dirty="0"/>
            </a:br>
            <a:r>
              <a:rPr lang="it-IT" dirty="0"/>
              <a:t>13 kA &amp; 600 A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5732" y="3568121"/>
            <a:ext cx="7450667" cy="183119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Bozhidar </a:t>
            </a:r>
            <a:r>
              <a:rPr lang="en-US" dirty="0"/>
              <a:t>Panev – </a:t>
            </a:r>
            <a:r>
              <a:rPr lang="en-US" dirty="0" smtClean="0"/>
              <a:t>on behalf of TE-MPE-MP</a:t>
            </a:r>
          </a:p>
          <a:p>
            <a:endParaRPr lang="en-US" dirty="0"/>
          </a:p>
          <a:p>
            <a:pPr>
              <a:defRPr/>
            </a:pPr>
            <a:r>
              <a:rPr lang="en-US" dirty="0"/>
              <a:t>R2E Developments </a:t>
            </a:r>
            <a:r>
              <a:rPr lang="en-US" dirty="0" smtClean="0"/>
              <a:t>Status, </a:t>
            </a:r>
            <a:r>
              <a:rPr lang="en-US" dirty="0"/>
              <a:t>CERN – Sept 14, 2022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>
                <a:hlinkClick r:id="rId2"/>
              </a:rPr>
              <a:t>https://indico.cern.ch/event//</a:t>
            </a:r>
            <a:r>
              <a:rPr lang="en-US" dirty="0"/>
              <a:t>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4505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Outline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14/09/2022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Short description of energy extraction (EE) systems</a:t>
            </a:r>
            <a:endParaRPr lang="it-IT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Electronics in 13 kA and 600 A EE systems</a:t>
            </a:r>
            <a:endParaRPr lang="it-IT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Radiation environment and requirements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2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Development status</a:t>
            </a:r>
            <a:endParaRPr lang="it-IT" sz="2200" dirty="0"/>
          </a:p>
          <a:p>
            <a:pPr marL="0" indent="0">
              <a:buNone/>
            </a:pPr>
            <a:endParaRPr lang="it-IT" sz="22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091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</a:t>
            </a:r>
            <a:r>
              <a:rPr lang="en-US" dirty="0" err="1" smtClean="0"/>
              <a:t>descrition</a:t>
            </a:r>
            <a:r>
              <a:rPr lang="en-US" dirty="0" smtClean="0"/>
              <a:t> of EE systems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14/09/2022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10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42" y="1328447"/>
            <a:ext cx="10331835" cy="4484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049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Electronics 13 kA &amp; 600 A EE systems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 bwMode="auto">
          <a:xfrm>
            <a:off x="609600" y="1559385"/>
            <a:ext cx="6572596" cy="1785104"/>
          </a:xfrm>
          <a:prstGeom prst="rect">
            <a:avLst/>
          </a:prstGeom>
          <a:solidFill>
            <a:srgbClr val="FFEAA7"/>
          </a:solidFill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Controls Electronics: 3U or 6U chassis</a:t>
            </a:r>
          </a:p>
          <a:p>
            <a:endParaRPr lang="it-IT" sz="2200" dirty="0" smtClean="0"/>
          </a:p>
          <a:p>
            <a:endParaRPr lang="it-IT" sz="2200" dirty="0" smtClean="0"/>
          </a:p>
          <a:p>
            <a:r>
              <a:rPr lang="it-IT" sz="2200" dirty="0" smtClean="0"/>
              <a:t>R&amp;D </a:t>
            </a:r>
            <a:r>
              <a:rPr lang="it-IT" sz="2200" dirty="0" smtClean="0"/>
              <a:t>on new versatile control electronics on-going</a:t>
            </a:r>
          </a:p>
          <a:p>
            <a:r>
              <a:rPr lang="it-IT" sz="2200" dirty="0" smtClean="0"/>
              <a:t>Prototype stage</a:t>
            </a:r>
            <a:endParaRPr lang="it-IT" sz="2200" dirty="0" smtClean="0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09601" y="4293096"/>
            <a:ext cx="10969138" cy="14465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Power Electronics: (steering, powering and «field»feedback from the switching element </a:t>
            </a:r>
          </a:p>
          <a:p>
            <a:endParaRPr lang="it-IT" sz="2200" dirty="0" smtClean="0"/>
          </a:p>
          <a:p>
            <a:r>
              <a:rPr lang="it-IT" sz="2200" dirty="0" smtClean="0"/>
              <a:t>Customised per switching technology and even type within the same technology</a:t>
            </a:r>
          </a:p>
          <a:p>
            <a:endParaRPr lang="it-IT" sz="2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11" t="16014" r="16967" b="33502"/>
          <a:stretch/>
        </p:blipFill>
        <p:spPr>
          <a:xfrm>
            <a:off x="7278083" y="1039840"/>
            <a:ext cx="2368764" cy="153518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650" y="2500561"/>
            <a:ext cx="2652089" cy="843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78083" y="2544271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 kA EES</a:t>
            </a:r>
          </a:p>
          <a:p>
            <a:r>
              <a:rPr lang="en-US" dirty="0"/>
              <a:t>c</a:t>
            </a:r>
            <a:r>
              <a:rPr lang="en-US" dirty="0" smtClean="0"/>
              <a:t>ontrol unit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 bwMode="auto">
          <a:xfrm>
            <a:off x="10133397" y="1897940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600 A EES </a:t>
            </a:r>
          </a:p>
          <a:p>
            <a:r>
              <a:rPr lang="en-US" dirty="0" smtClean="0"/>
              <a:t>control unit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66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Radiation environment and requirements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5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9600" y="1196752"/>
            <a:ext cx="9797935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13 kA EE: P3, RR13/17, RR53/57, RR73/77</a:t>
            </a:r>
          </a:p>
          <a:p>
            <a:endParaRPr lang="it-IT" sz="2200" dirty="0" smtClean="0"/>
          </a:p>
          <a:p>
            <a:r>
              <a:rPr lang="it-IT" sz="2200" dirty="0" smtClean="0"/>
              <a:t>600A </a:t>
            </a:r>
            <a:r>
              <a:rPr lang="it-IT" sz="2200" dirty="0"/>
              <a:t>EE: </a:t>
            </a:r>
            <a:r>
              <a:rPr lang="it-IT" sz="2200" dirty="0" smtClean="0"/>
              <a:t>RR13/17</a:t>
            </a:r>
            <a:r>
              <a:rPr lang="it-IT" sz="2200" dirty="0"/>
              <a:t>, RR53/57, RR73/77</a:t>
            </a:r>
          </a:p>
          <a:p>
            <a:endParaRPr lang="it-IT" sz="2200" dirty="0" smtClean="0"/>
          </a:p>
          <a:p>
            <a:r>
              <a:rPr lang="it-IT" sz="2200" dirty="0"/>
              <a:t>RR13/17: according to </a:t>
            </a:r>
            <a:r>
              <a:rPr lang="it-IT" sz="2200" dirty="0" smtClean="0"/>
              <a:t>document:</a:t>
            </a:r>
          </a:p>
          <a:p>
            <a:endParaRPr lang="it-IT" sz="2200" dirty="0" smtClean="0"/>
          </a:p>
          <a:p>
            <a:r>
              <a:rPr lang="en-GB" sz="2200" b="1" dirty="0" smtClean="0"/>
              <a:t>RADIATION </a:t>
            </a:r>
            <a:r>
              <a:rPr lang="en-GB" sz="2200" b="1" dirty="0"/>
              <a:t>LEVEL SPECIFICATIONS FOR </a:t>
            </a:r>
            <a:r>
              <a:rPr lang="en-GB" sz="2200" b="1" dirty="0" smtClean="0"/>
              <a:t>HL-LHC - </a:t>
            </a:r>
            <a:r>
              <a:rPr lang="it-IT" sz="2200" b="1" dirty="0" smtClean="0"/>
              <a:t>EDMS </a:t>
            </a:r>
            <a:r>
              <a:rPr lang="it-IT" sz="2200" b="1" dirty="0"/>
              <a:t>NO. 2302154</a:t>
            </a:r>
          </a:p>
          <a:p>
            <a:endParaRPr lang="it-IT" sz="2200" dirty="0" smtClean="0"/>
          </a:p>
          <a:p>
            <a:r>
              <a:rPr lang="it-IT" sz="2200" b="1" dirty="0" smtClean="0"/>
              <a:t>TID:</a:t>
            </a:r>
            <a:r>
              <a:rPr lang="it-IT" sz="2200" dirty="0" smtClean="0"/>
              <a:t>  RR1x – RR5x </a:t>
            </a:r>
            <a:r>
              <a:rPr lang="it-IT" sz="2200" dirty="0"/>
              <a:t>15 Gy/yr (L0), </a:t>
            </a:r>
            <a:r>
              <a:rPr lang="it-IT" sz="2200" b="1" u="sng" dirty="0">
                <a:solidFill>
                  <a:srgbClr val="FF0000"/>
                </a:solidFill>
              </a:rPr>
              <a:t>25 Gy/yr (L1)</a:t>
            </a:r>
          </a:p>
          <a:p>
            <a:endParaRPr lang="it-IT" sz="2200" dirty="0"/>
          </a:p>
          <a:p>
            <a:endParaRPr lang="it-IT" sz="2200" dirty="0" smtClean="0"/>
          </a:p>
          <a:p>
            <a:endParaRPr lang="it-IT" sz="2400" dirty="0" smtClean="0"/>
          </a:p>
          <a:p>
            <a:r>
              <a:rPr lang="it-IT" sz="2400" u="sng" dirty="0" smtClean="0"/>
              <a:t>In this future rad environment the existing control electronic designs have to be replaced </a:t>
            </a:r>
            <a:endParaRPr lang="it-IT" sz="2400" u="sng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14/09/2022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579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D</a:t>
            </a:r>
            <a:r>
              <a:rPr lang="it-IT" dirty="0" smtClean="0"/>
              <a:t>evelopment status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6</a:t>
            </a:fld>
            <a:endParaRPr lang="en-GB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14/09/2022</a:t>
            </a:fld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609600" y="1228003"/>
            <a:ext cx="56581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13 kA EE power electronics</a:t>
            </a:r>
            <a:r>
              <a:rPr lang="en-US" dirty="0" smtClean="0"/>
              <a:t> (two types 6U chasses):</a:t>
            </a:r>
          </a:p>
          <a:p>
            <a:pPr marL="539750" indent="-182563">
              <a:buFont typeface="Arial" panose="020B0604020202020204" pitchFamily="34" charset="0"/>
              <a:buChar char="•"/>
            </a:pPr>
            <a:r>
              <a:rPr lang="en-US" dirty="0" smtClean="0"/>
              <a:t>Design completed</a:t>
            </a:r>
          </a:p>
          <a:p>
            <a:pPr marL="539750" indent="-182563">
              <a:buFont typeface="Arial" panose="020B0604020202020204" pitchFamily="34" charset="0"/>
              <a:buChar char="•"/>
            </a:pPr>
            <a:r>
              <a:rPr lang="en-US" dirty="0" smtClean="0"/>
              <a:t>Prototypes produced</a:t>
            </a:r>
          </a:p>
          <a:p>
            <a:pPr marL="539750" indent="-182563">
              <a:buFont typeface="Arial" panose="020B0604020202020204" pitchFamily="34" charset="0"/>
              <a:buChar char="•"/>
            </a:pPr>
            <a:r>
              <a:rPr lang="en-US" dirty="0" smtClean="0"/>
              <a:t>Operational functionalities fully tested</a:t>
            </a:r>
          </a:p>
          <a:p>
            <a:pPr marL="539750" indent="-182563">
              <a:buFont typeface="Arial" panose="020B0604020202020204" pitchFamily="34" charset="0"/>
              <a:buChar char="•"/>
            </a:pPr>
            <a:r>
              <a:rPr lang="en-US" dirty="0" smtClean="0"/>
              <a:t>Rad Tolerance to be tested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 bwMode="auto">
          <a:xfrm>
            <a:off x="609600" y="3101134"/>
            <a:ext cx="5292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600 A EE power electronics</a:t>
            </a:r>
            <a:r>
              <a:rPr lang="en-US" dirty="0" smtClean="0"/>
              <a:t>:</a:t>
            </a:r>
          </a:p>
          <a:p>
            <a:pPr marL="539750" indent="-182563">
              <a:buFont typeface="Arial" panose="020B0604020202020204" pitchFamily="34" charset="0"/>
              <a:buChar char="•"/>
            </a:pPr>
            <a:r>
              <a:rPr lang="en-US" dirty="0" smtClean="0"/>
              <a:t>Design ongoing,</a:t>
            </a:r>
          </a:p>
          <a:p>
            <a:pPr marL="539750" indent="-182563">
              <a:buFont typeface="Arial" panose="020B0604020202020204" pitchFamily="34" charset="0"/>
              <a:buChar char="•"/>
            </a:pPr>
            <a:r>
              <a:rPr lang="en-US" dirty="0" smtClean="0"/>
              <a:t>The first prototype produced</a:t>
            </a:r>
          </a:p>
          <a:p>
            <a:pPr marL="539750" indent="-182563">
              <a:buFont typeface="Arial" panose="020B0604020202020204" pitchFamily="34" charset="0"/>
              <a:buChar char="•"/>
            </a:pPr>
            <a:r>
              <a:rPr lang="en-US" dirty="0" smtClean="0"/>
              <a:t>Functional tests ongoing</a:t>
            </a:r>
          </a:p>
        </p:txBody>
      </p:sp>
      <p:sp>
        <p:nvSpPr>
          <p:cNvPr id="26" name="TextBox 25"/>
          <p:cNvSpPr txBox="1"/>
          <p:nvPr/>
        </p:nvSpPr>
        <p:spPr bwMode="auto">
          <a:xfrm>
            <a:off x="609599" y="4802839"/>
            <a:ext cx="6514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13 kA/600 A Control electronics</a:t>
            </a:r>
            <a:r>
              <a:rPr lang="en-US" dirty="0" smtClean="0"/>
              <a:t> (Versatile control  electronics):</a:t>
            </a:r>
          </a:p>
          <a:p>
            <a:pPr marL="539750" indent="-182563">
              <a:buFont typeface="Arial" panose="020B0604020202020204" pitchFamily="34" charset="0"/>
              <a:buChar char="•"/>
            </a:pPr>
            <a:r>
              <a:rPr lang="en-US" dirty="0" smtClean="0"/>
              <a:t>Concept and architecture finished</a:t>
            </a:r>
          </a:p>
          <a:p>
            <a:pPr marL="539750" indent="-182563">
              <a:buFont typeface="Arial" panose="020B0604020202020204" pitchFamily="34" charset="0"/>
              <a:buChar char="•"/>
            </a:pPr>
            <a:r>
              <a:rPr lang="en-US" dirty="0" smtClean="0"/>
              <a:t>Design ongoing</a:t>
            </a:r>
          </a:p>
          <a:p>
            <a:pPr marL="996950" lvl="1" indent="-182563">
              <a:buFont typeface="Arial" panose="020B0604020202020204" pitchFamily="34" charset="0"/>
              <a:buChar char="•"/>
            </a:pPr>
            <a:r>
              <a:rPr lang="en-US" dirty="0" smtClean="0"/>
              <a:t>Layout of the first two PCBs started</a:t>
            </a:r>
          </a:p>
        </p:txBody>
      </p:sp>
      <p:pic>
        <p:nvPicPr>
          <p:cNvPr id="27" name="Picture 2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7796" y="1179905"/>
            <a:ext cx="5310943" cy="34104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" name="Group 28"/>
          <p:cNvGrpSpPr/>
          <p:nvPr/>
        </p:nvGrpSpPr>
        <p:grpSpPr>
          <a:xfrm>
            <a:off x="8574154" y="2286000"/>
            <a:ext cx="360040" cy="599155"/>
            <a:chOff x="8400256" y="1628800"/>
            <a:chExt cx="360040" cy="554360"/>
          </a:xfrm>
        </p:grpSpPr>
        <p:sp>
          <p:nvSpPr>
            <p:cNvPr id="31" name="Rectangle 30"/>
            <p:cNvSpPr/>
            <p:nvPr/>
          </p:nvSpPr>
          <p:spPr bwMode="auto">
            <a:xfrm>
              <a:off x="8557416" y="1700808"/>
              <a:ext cx="45719" cy="48235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8400256" y="1628800"/>
              <a:ext cx="360040" cy="36004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85164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smtClean="0"/>
              <a:t>Summary of requests to R2E group</a:t>
            </a:r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7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09601" y="1196753"/>
            <a:ext cx="1088699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PCB design </a:t>
            </a:r>
            <a:r>
              <a:rPr lang="it-IT" sz="2200" dirty="0"/>
              <a:t>to be </a:t>
            </a:r>
            <a:r>
              <a:rPr lang="it-IT" sz="2200" dirty="0" smtClean="0"/>
              <a:t>verified </a:t>
            </a:r>
            <a:r>
              <a:rPr lang="it-IT" sz="2200" dirty="0" smtClean="0"/>
              <a:t>whenever is finished. Tests </a:t>
            </a:r>
            <a:r>
              <a:rPr lang="it-IT" sz="2200" dirty="0"/>
              <a:t>to be </a:t>
            </a:r>
            <a:r>
              <a:rPr lang="it-IT" sz="2200" dirty="0" smtClean="0"/>
              <a:t>defined and planned</a:t>
            </a:r>
            <a:endParaRPr lang="it-IT" sz="2200" dirty="0"/>
          </a:p>
          <a:p>
            <a:endParaRPr lang="it-IT" sz="2200" dirty="0"/>
          </a:p>
          <a:p>
            <a:r>
              <a:rPr lang="it-IT" sz="2200" u="sng" dirty="0" smtClean="0"/>
              <a:t>13 kA &amp; 600 </a:t>
            </a:r>
            <a:r>
              <a:rPr lang="it-IT" sz="2200" u="sng" dirty="0" smtClean="0"/>
              <a:t>A EE systems control electronics</a:t>
            </a:r>
            <a:r>
              <a:rPr lang="it-IT" sz="2200" dirty="0" smtClean="0"/>
              <a:t>:</a:t>
            </a:r>
            <a:endParaRPr lang="it-IT" sz="2200" dirty="0" smtClean="0"/>
          </a:p>
          <a:p>
            <a:pPr marL="989013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8 </a:t>
            </a:r>
            <a:r>
              <a:rPr lang="it-IT" sz="2200" dirty="0"/>
              <a:t>types of PCBs </a:t>
            </a:r>
          </a:p>
          <a:p>
            <a:endParaRPr lang="it-IT" sz="2200" dirty="0"/>
          </a:p>
          <a:p>
            <a:r>
              <a:rPr lang="it-IT" sz="2200" u="sng" dirty="0" smtClean="0"/>
              <a:t>13 kA EE systems power </a:t>
            </a:r>
            <a:r>
              <a:rPr lang="it-IT" sz="2200" u="sng" dirty="0" smtClean="0"/>
              <a:t>electronics:</a:t>
            </a:r>
            <a:r>
              <a:rPr lang="it-IT" sz="2200" dirty="0" smtClean="0"/>
              <a:t> </a:t>
            </a:r>
          </a:p>
          <a:p>
            <a:pPr marL="989013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5 </a:t>
            </a:r>
            <a:r>
              <a:rPr lang="it-IT" sz="2200" dirty="0"/>
              <a:t>types of PCBs </a:t>
            </a:r>
          </a:p>
          <a:p>
            <a:r>
              <a:rPr lang="it-IT" sz="2200" dirty="0" smtClean="0"/>
              <a:t>		</a:t>
            </a:r>
            <a:endParaRPr lang="it-IT" sz="2200" dirty="0" smtClean="0"/>
          </a:p>
          <a:p>
            <a:r>
              <a:rPr lang="it-IT" sz="2200" u="sng" dirty="0"/>
              <a:t>13 kA EE systems power electronics:</a:t>
            </a:r>
            <a:r>
              <a:rPr lang="it-IT" sz="2200" dirty="0"/>
              <a:t> </a:t>
            </a:r>
          </a:p>
          <a:p>
            <a:pPr marL="989013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3 </a:t>
            </a:r>
            <a:r>
              <a:rPr lang="it-IT" sz="2200" dirty="0"/>
              <a:t>types of PCBs </a:t>
            </a:r>
          </a:p>
          <a:p>
            <a:pPr marL="989013" indent="-342900">
              <a:buFont typeface="Arial" panose="020B0604020202020204" pitchFamily="34" charset="0"/>
              <a:buChar char="•"/>
            </a:pPr>
            <a:r>
              <a:rPr lang="it-IT" sz="2200" dirty="0" smtClean="0"/>
              <a:t>Power </a:t>
            </a:r>
            <a:r>
              <a:rPr lang="it-IT" sz="2200" dirty="0" smtClean="0"/>
              <a:t>Contactor: electronics to be modified and tested</a:t>
            </a:r>
          </a:p>
          <a:p>
            <a:r>
              <a:rPr lang="it-IT" sz="2200" dirty="0"/>
              <a:t>	</a:t>
            </a:r>
          </a:p>
          <a:p>
            <a:endParaRPr lang="it-IT" sz="2200" dirty="0"/>
          </a:p>
          <a:p>
            <a:endParaRPr lang="it-IT" sz="2200" dirty="0" smtClean="0"/>
          </a:p>
          <a:p>
            <a:endParaRPr lang="it-IT" sz="2200" dirty="0" smtClean="0"/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3529175" y="6388162"/>
            <a:ext cx="1828144" cy="365125"/>
          </a:xfrm>
        </p:spPr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14/09/2022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932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456040" y="2636912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</a:t>
            </a:r>
          </a:p>
          <a:p>
            <a:pPr algn="r">
              <a:defRPr/>
            </a:pPr>
            <a:r>
              <a:rPr lang="en-GB" dirty="0"/>
              <a:t>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60416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338</Words>
  <Application>Microsoft Office PowerPoint</Application>
  <PresentationFormat>Widescreen</PresentationFormat>
  <Paragraphs>84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</vt:lpstr>
      <vt:lpstr>Calibri</vt:lpstr>
      <vt:lpstr>Calibri Light</vt:lpstr>
      <vt:lpstr>Ubuntu</vt:lpstr>
      <vt:lpstr>Ubuntu Light</vt:lpstr>
      <vt:lpstr>Wingdings</vt:lpstr>
      <vt:lpstr>Office Theme</vt:lpstr>
      <vt:lpstr>CERN_ENdept_Presentation_ArialFont copy</vt:lpstr>
      <vt:lpstr>1_Custom Design</vt:lpstr>
      <vt:lpstr>3_Custom Design</vt:lpstr>
      <vt:lpstr>2_Custom Design</vt:lpstr>
      <vt:lpstr>Custom Design</vt:lpstr>
      <vt:lpstr>Energy Extraction Systems 13 kA &amp; 600 A</vt:lpstr>
      <vt:lpstr>Outline</vt:lpstr>
      <vt:lpstr>General descrition of EE systems</vt:lpstr>
      <vt:lpstr>Electronics 13 kA &amp; 600 A EE systems</vt:lpstr>
      <vt:lpstr>Radiation environment and requirements</vt:lpstr>
      <vt:lpstr>Development status</vt:lpstr>
      <vt:lpstr>Summary of requests to R2E group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Extraction Systems 13 kA &amp; 600 A</dc:title>
  <dc:creator>Bozhidar Ivanov Panev</dc:creator>
  <cp:lastModifiedBy>Bozhidar Ivanov Panev</cp:lastModifiedBy>
  <cp:revision>66</cp:revision>
  <dcterms:created xsi:type="dcterms:W3CDTF">2022-09-11T20:10:25Z</dcterms:created>
  <dcterms:modified xsi:type="dcterms:W3CDTF">2022-09-14T13:51:11Z</dcterms:modified>
</cp:coreProperties>
</file>