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7"/>
  </p:notesMasterIdLst>
  <p:sldIdLst>
    <p:sldId id="336" r:id="rId2"/>
    <p:sldId id="329" r:id="rId3"/>
    <p:sldId id="397" r:id="rId4"/>
    <p:sldId id="379" r:id="rId5"/>
    <p:sldId id="398" r:id="rId6"/>
    <p:sldId id="399" r:id="rId7"/>
    <p:sldId id="389" r:id="rId8"/>
    <p:sldId id="401" r:id="rId9"/>
    <p:sldId id="400" r:id="rId10"/>
    <p:sldId id="402" r:id="rId11"/>
    <p:sldId id="403" r:id="rId12"/>
    <p:sldId id="407" r:id="rId13"/>
    <p:sldId id="405" r:id="rId14"/>
    <p:sldId id="406" r:id="rId15"/>
    <p:sldId id="385" r:id="rId16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2444" autoAdjust="0"/>
  </p:normalViewPr>
  <p:slideViewPr>
    <p:cSldViewPr>
      <p:cViewPr varScale="1">
        <p:scale>
          <a:sx n="160" d="100"/>
          <a:sy n="160" d="100"/>
        </p:scale>
        <p:origin x="166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9/14/2022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70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1894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0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85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5391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964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72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150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37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71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68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12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68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651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706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85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72132" y="6215082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B2898-221E-49A8-82B1-D6484998CD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14/9/2022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smtClean="0"/>
              <a:t>William Viganò (william.vigano@cern.ch)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item/EDA-03919-V2-0/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hyperlink" Target="https://autode.sk/3U9C5i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1414"/>
            <a:ext cx="8382000" cy="72547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BLM Tunnel crate – Power Supply Unit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981200" y="58674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14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September 2022</a:t>
            </a:r>
            <a:endParaRPr lang="en-GB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</a:t>
            </a:fld>
            <a:endParaRPr lang="en-GB" noProof="0"/>
          </a:p>
        </p:txBody>
      </p:sp>
      <p:sp>
        <p:nvSpPr>
          <p:cNvPr id="7" name="TextBox 6"/>
          <p:cNvSpPr txBox="1"/>
          <p:nvPr/>
        </p:nvSpPr>
        <p:spPr>
          <a:xfrm>
            <a:off x="114300" y="5558879"/>
            <a:ext cx="89154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 smtClean="0"/>
              <a:t>W. Viganò on behalf of the BLM Team</a:t>
            </a:r>
            <a:endParaRPr lang="en-GB" sz="1900" dirty="0" smtClean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William Viganò (william.vigano@cern.ch)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28600" y="1015755"/>
            <a:ext cx="8595659" cy="4607852"/>
            <a:chOff x="533400" y="1015755"/>
            <a:chExt cx="8595659" cy="460785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15833" y="2662255"/>
              <a:ext cx="2913226" cy="296135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400" y="1015755"/>
              <a:ext cx="5738812" cy="4379511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3200400" y="3962400"/>
              <a:ext cx="2895600" cy="703846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9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060" y="89441"/>
            <a:ext cx="8641224" cy="725470"/>
          </a:xfrm>
        </p:spPr>
        <p:txBody>
          <a:bodyPr>
            <a:normAutofit fontScale="90000"/>
          </a:bodyPr>
          <a:lstStyle/>
          <a:p>
            <a:r>
              <a:rPr lang="en-GB" dirty="0"/>
              <a:t>BLEPSU – Heatsink 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10</a:t>
            </a:fld>
            <a:endParaRPr lang="en-GB" noProof="0"/>
          </a:p>
        </p:txBody>
      </p:sp>
      <p:sp>
        <p:nvSpPr>
          <p:cNvPr id="4" name="TextBox 3"/>
          <p:cNvSpPr txBox="1"/>
          <p:nvPr/>
        </p:nvSpPr>
        <p:spPr>
          <a:xfrm>
            <a:off x="249684" y="11430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The performance of the heat sinks combination for the new linear voltage regulators have been studied and evaluated when a worst case condition happen.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01" y="1981200"/>
            <a:ext cx="8636592" cy="1600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733800"/>
            <a:ext cx="3298947" cy="2209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0" y="3767430"/>
            <a:ext cx="838200" cy="6021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44837" y="3875878"/>
            <a:ext cx="23179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dirty="0"/>
              <a:t>TOP Heat Sink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dirty="0"/>
              <a:t>Bottom Heat sink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dirty="0"/>
              <a:t>PCB Heat Sink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0153" y="4516545"/>
            <a:ext cx="1182464" cy="6026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9437" y="5346659"/>
            <a:ext cx="1429725" cy="65041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315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060" y="89441"/>
            <a:ext cx="8641224" cy="725470"/>
          </a:xfrm>
        </p:spPr>
        <p:txBody>
          <a:bodyPr>
            <a:normAutofit fontScale="90000"/>
          </a:bodyPr>
          <a:lstStyle/>
          <a:p>
            <a:r>
              <a:rPr lang="en-GB" dirty="0"/>
              <a:t>BLEPSU – Power Dissipation spreadsheet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11</a:t>
            </a:fld>
            <a:endParaRPr lang="en-GB" noProof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954" y="982948"/>
            <a:ext cx="7691437" cy="52704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333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060" y="89441"/>
            <a:ext cx="8641224" cy="725470"/>
          </a:xfrm>
        </p:spPr>
        <p:txBody>
          <a:bodyPr>
            <a:normAutofit fontScale="90000"/>
          </a:bodyPr>
          <a:lstStyle/>
          <a:p>
            <a:r>
              <a:rPr lang="en-GB" dirty="0"/>
              <a:t>BLEPSU – Best Components Selection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12</a:t>
            </a:fld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990600"/>
            <a:ext cx="7721925" cy="5257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67200" y="988874"/>
            <a:ext cx="471543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Components selection is an important aspect of the core element of the Tunnel Crate.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Final decision is not yet taken but under evaluation.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May 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218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060" y="89441"/>
            <a:ext cx="8641224" cy="725470"/>
          </a:xfrm>
        </p:spPr>
        <p:txBody>
          <a:bodyPr>
            <a:normAutofit fontScale="90000"/>
          </a:bodyPr>
          <a:lstStyle/>
          <a:p>
            <a:r>
              <a:rPr lang="en-GB" dirty="0"/>
              <a:t>BLEPSU – </a:t>
            </a:r>
            <a:r>
              <a:rPr lang="en-GB" dirty="0" smtClean="0"/>
              <a:t>V3 design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13</a:t>
            </a:fld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49684" y="1143000"/>
            <a:ext cx="8534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smtClean="0"/>
              <a:t>design of V3 version was already started, but then it has been stopped as consequence of </a:t>
            </a:r>
            <a:r>
              <a:rPr lang="en-US" dirty="0"/>
              <a:t>the </a:t>
            </a:r>
            <a:r>
              <a:rPr lang="en-US" dirty="0" smtClean="0"/>
              <a:t>poor LT3083EQ#PBF </a:t>
            </a:r>
            <a:r>
              <a:rPr lang="en-US" dirty="0"/>
              <a:t>r</a:t>
            </a:r>
            <a:r>
              <a:rPr lang="en-US" dirty="0" smtClean="0"/>
              <a:t>adiation test results.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We are waiting for the new part number validation under radiation to finalize the design.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685800" y="2514600"/>
            <a:ext cx="7874043" cy="3500774"/>
            <a:chOff x="281060" y="2514600"/>
            <a:chExt cx="7874043" cy="350077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8897" y="2514600"/>
              <a:ext cx="7166206" cy="350077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667250" y="5703896"/>
              <a:ext cx="1905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just">
                <a:defRPr sz="1400"/>
              </a:lvl1pPr>
            </a:lstStyle>
            <a:p>
              <a:r>
                <a:rPr lang="en-US" dirty="0"/>
                <a:t>DC/DC converters area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057400" y="4616044"/>
              <a:ext cx="2362200" cy="71795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>
              <a:stCxn id="10" idx="1"/>
            </p:cNvCxnSpPr>
            <p:nvPr/>
          </p:nvCxnSpPr>
          <p:spPr>
            <a:xfrm flipH="1" flipV="1">
              <a:off x="4057650" y="5322897"/>
              <a:ext cx="609600" cy="5348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590800" y="2948417"/>
              <a:ext cx="152400" cy="39539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999916" y="2679985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 smtClean="0"/>
                <a:t>Neg. LVR area</a:t>
              </a:r>
              <a:endParaRPr lang="en-US" sz="1400" dirty="0"/>
            </a:p>
          </p:txBody>
        </p:sp>
        <p:sp>
          <p:nvSpPr>
            <p:cNvPr id="16" name="Rounded Rectangle 15"/>
            <p:cNvSpPr/>
            <p:nvPr/>
          </p:nvSpPr>
          <p:spPr>
            <a:xfrm flipV="1">
              <a:off x="2362200" y="3200400"/>
              <a:ext cx="990600" cy="100955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ounded Rectangle 16"/>
            <p:cNvSpPr/>
            <p:nvPr/>
          </p:nvSpPr>
          <p:spPr>
            <a:xfrm flipV="1">
              <a:off x="3390900" y="3202613"/>
              <a:ext cx="990600" cy="100955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429000" y="2678255"/>
              <a:ext cx="11657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 smtClean="0"/>
                <a:t>Pos. LVR area</a:t>
              </a:r>
              <a:endParaRPr lang="en-US" sz="14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3841295" y="2948417"/>
              <a:ext cx="159205" cy="48058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ounded Rectangle 21"/>
            <p:cNvSpPr/>
            <p:nvPr/>
          </p:nvSpPr>
          <p:spPr>
            <a:xfrm flipV="1">
              <a:off x="2157412" y="4235582"/>
              <a:ext cx="2109788" cy="24755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1060" y="4498282"/>
              <a:ext cx="1181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just">
                <a:defRPr sz="1400"/>
              </a:lvl1pPr>
            </a:lstStyle>
            <a:p>
              <a:r>
                <a:rPr lang="en-US" dirty="0"/>
                <a:t>On/Off relays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1295400" y="4359360"/>
              <a:ext cx="862012" cy="24365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ounded Rectangle 27"/>
            <p:cNvSpPr/>
            <p:nvPr/>
          </p:nvSpPr>
          <p:spPr>
            <a:xfrm flipV="1">
              <a:off x="4648200" y="3260417"/>
              <a:ext cx="828742" cy="199738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73038" y="2749596"/>
              <a:ext cx="11657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 smtClean="0"/>
                <a:t>Filtering</a:t>
              </a:r>
              <a:endParaRPr lang="en-US" sz="1400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5007082" y="2986032"/>
              <a:ext cx="88780" cy="27438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519550" y="2758649"/>
              <a:ext cx="11657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 smtClean="0"/>
                <a:t>Rectification</a:t>
              </a:r>
              <a:endParaRPr lang="en-US" sz="1400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5853594" y="2995085"/>
              <a:ext cx="88780" cy="27438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ounded Rectangle 33"/>
            <p:cNvSpPr/>
            <p:nvPr/>
          </p:nvSpPr>
          <p:spPr>
            <a:xfrm flipV="1">
              <a:off x="5562600" y="3260419"/>
              <a:ext cx="828742" cy="199738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4012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060" y="89441"/>
            <a:ext cx="8641224" cy="72547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Targets and quantities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14</a:t>
            </a:fld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03433"/>
              </p:ext>
            </p:extLst>
          </p:nvPr>
        </p:nvGraphicFramePr>
        <p:xfrm>
          <a:off x="609600" y="2667000"/>
          <a:ext cx="7546800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12756372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0847428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15473694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8567391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35561366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Pos. LVR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Neg. LVR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 DC/DC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(or 1.2) DC/DC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375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BLM</a:t>
                      </a:r>
                      <a:endParaRPr lang="en-GB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13536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BPM</a:t>
                      </a:r>
                      <a:endParaRPr lang="en-GB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56520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3352881"/>
                  </a:ext>
                </a:extLst>
              </a:tr>
            </a:tbl>
          </a:graphicData>
        </a:graphic>
      </p:graphicFrame>
      <p:sp>
        <p:nvSpPr>
          <p:cNvPr id="13" name="Right Brace 12"/>
          <p:cNvSpPr/>
          <p:nvPr/>
        </p:nvSpPr>
        <p:spPr>
          <a:xfrm rot="5400000">
            <a:off x="6176609" y="2789103"/>
            <a:ext cx="451381" cy="35082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533899" y="4794142"/>
            <a:ext cx="373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just">
              <a:defRPr sz="1400"/>
            </a:lvl1pPr>
          </a:lstStyle>
          <a:p>
            <a:pPr algn="ctr"/>
            <a:r>
              <a:rPr lang="en-US" sz="1800" dirty="0" smtClean="0"/>
              <a:t>Same DC/DC with output variants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281060" y="1401355"/>
            <a:ext cx="8641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The upgrade of the BLM system for SPS is foreseen for LS3.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The upgrade of the BLM system for </a:t>
            </a:r>
            <a:r>
              <a:rPr lang="en-US" dirty="0" smtClean="0"/>
              <a:t>LHC </a:t>
            </a:r>
            <a:r>
              <a:rPr lang="en-US" dirty="0"/>
              <a:t>is foreseen for </a:t>
            </a:r>
            <a:r>
              <a:rPr lang="en-US" dirty="0" smtClean="0"/>
              <a:t>LS4.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73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" y="1100793"/>
            <a:ext cx="789249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Input Power Unit (BLEIPU), Power Supply Unit (BLEPSU) and Backplane (BLEBPT) have been produced in a first prototype and fully verified from the electrical point of view.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Tests on the first prototype have verified good performance, robustness, usability and the collection of all info/corrections for the next prototype. V2 fully documented.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The redesign of the V3 PCB is ongoing aiming to replace the ST linear voltage regulators with new COTS, and also to replace the FEAST DC/DC with the </a:t>
            </a:r>
            <a:r>
              <a:rPr lang="en-US" sz="2000" dirty="0" err="1" smtClean="0"/>
              <a:t>bPOL</a:t>
            </a:r>
            <a:r>
              <a:rPr lang="en-US" sz="2000" dirty="0" smtClean="0"/>
              <a:t> series DC/DC converters.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A collaboration with BE-CEM-EPR is ongoing for the radiation tolerant components selection.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15</a:t>
            </a:fld>
            <a:endParaRPr lang="en-GB" noProof="0"/>
          </a:p>
        </p:txBody>
      </p:sp>
      <p:sp>
        <p:nvSpPr>
          <p:cNvPr id="5" name="TextBox 4"/>
          <p:cNvSpPr txBox="1"/>
          <p:nvPr/>
        </p:nvSpPr>
        <p:spPr>
          <a:xfrm>
            <a:off x="3403601" y="5580444"/>
            <a:ext cx="419099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Freestyle Script" panose="030804020302050B0404" pitchFamily="66" charset="0"/>
              </a:rPr>
              <a:t>Thank you very much for your attention!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3015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0382" y="1000983"/>
            <a:ext cx="811288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Power Supply Unit (BLEPSU – EDA-03919) is a part of a BLM chassis compatible with both SPS and </a:t>
            </a:r>
            <a:r>
              <a:rPr lang="en-US" sz="2000" dirty="0" smtClean="0"/>
              <a:t>LHC for future upgrades.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pinout of the Power Supply Unit is pin to pin compatible with the current LHC BLM chassis (backward compatibility).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receives AC input voltages from another unit called BLEIPU (Input Power Unit) and it converts the AC voltages in DC voltages at the 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Radiation tolerance </a:t>
            </a:r>
            <a:r>
              <a:rPr lang="en-US" sz="2000" dirty="0" smtClean="0"/>
              <a:t>target (TID):</a:t>
            </a:r>
            <a:endParaRPr 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Radiation tolerant up to </a:t>
            </a:r>
            <a:r>
              <a:rPr lang="en-US" sz="2000" dirty="0" smtClean="0"/>
              <a:t>1KGy.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Safety target: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Guaranteeing the SIL3 for safety critical systems.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Protection against </a:t>
            </a:r>
            <a:r>
              <a:rPr lang="en-US" sz="2000" dirty="0" smtClean="0"/>
              <a:t>permanent short circuits.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Protection against direct contacts to HV or 230VAC.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Grounding improvements.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</a:t>
            </a:fld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3538" y="5029200"/>
            <a:ext cx="728062" cy="8118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0838" y="2057400"/>
            <a:ext cx="837414" cy="7471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5800" y="3962400"/>
            <a:ext cx="526266" cy="5588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1066800"/>
            <a:ext cx="782738" cy="7943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942" y="2819400"/>
            <a:ext cx="1000058" cy="1000058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3120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Input Power Unit (BLEIPU) – Block diagram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endParaRPr lang="en-GB" noProof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709271"/>
            <a:ext cx="6781800" cy="358109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  <p:sp>
        <p:nvSpPr>
          <p:cNvPr id="9" name="Rectangle 8"/>
          <p:cNvSpPr/>
          <p:nvPr/>
        </p:nvSpPr>
        <p:spPr>
          <a:xfrm>
            <a:off x="298909" y="1043516"/>
            <a:ext cx="86110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The </a:t>
            </a:r>
            <a:r>
              <a:rPr lang="en-US" dirty="0" smtClean="0"/>
              <a:t>Input Power Unit </a:t>
            </a:r>
            <a:r>
              <a:rPr lang="en-US" dirty="0"/>
              <a:t>(</a:t>
            </a:r>
            <a:r>
              <a:rPr lang="en-US" dirty="0" smtClean="0"/>
              <a:t>BLEIPU </a:t>
            </a:r>
            <a:r>
              <a:rPr lang="en-US" dirty="0"/>
              <a:t>– </a:t>
            </a:r>
            <a:r>
              <a:rPr lang="en-US" dirty="0" smtClean="0"/>
              <a:t>EDA-03918) is the chassis' element which converts the 230 VAC power input in the AC output voltages delivered to the Power Supply Unit.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98909" y="5410200"/>
            <a:ext cx="86110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In addition to the voltage conversions, the BLEIPU allows the Transformer diagnostic and the High Voltage chain return voltage conversion.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7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681" y="2985538"/>
            <a:ext cx="1605177" cy="28563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4455" y="660054"/>
            <a:ext cx="4176949" cy="31375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Input Power Unit (BLEIPU)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4</a:t>
            </a:fld>
            <a:endParaRPr lang="en-GB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0205" y="4076231"/>
            <a:ext cx="4176712" cy="21279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3068" y="1166598"/>
            <a:ext cx="3615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HV input connector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230 V</a:t>
            </a:r>
            <a:r>
              <a:rPr lang="en-US" sz="2400" baseline="-25000" dirty="0" smtClean="0"/>
              <a:t>AC</a:t>
            </a:r>
            <a:r>
              <a:rPr lang="en-US" sz="2400" dirty="0" smtClean="0"/>
              <a:t> Inlet/Outlet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Main Fuse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Earth bonding screw</a:t>
            </a:r>
            <a:endParaRPr lang="en-GB" sz="2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247192" y="1503148"/>
            <a:ext cx="1934408" cy="630452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720063" y="2736258"/>
            <a:ext cx="699225" cy="1440658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480091" y="5600784"/>
            <a:ext cx="109283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pPr algn="ctr"/>
            <a:r>
              <a:rPr lang="en-US" dirty="0"/>
              <a:t>Input filter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05600" y="3352144"/>
            <a:ext cx="21336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en-US" dirty="0" smtClean="0"/>
              <a:t>Radiation tolerant power transformer (custom design)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562601" y="4104274"/>
            <a:ext cx="10668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/>
            </a:lvl1pPr>
          </a:lstStyle>
          <a:p>
            <a:pPr algn="ctr"/>
            <a:r>
              <a:rPr lang="en-US" dirty="0" smtClean="0"/>
              <a:t>HV divider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247192" y="1812670"/>
            <a:ext cx="1629608" cy="1027194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148812" y="2160122"/>
            <a:ext cx="1800771" cy="2555369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2110847" y="2160122"/>
            <a:ext cx="1037965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242419" y="4176916"/>
            <a:ext cx="501250" cy="534596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0886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Power Supply Unit (BLEPSU) – Block diagram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endParaRPr lang="en-GB" noProof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949736"/>
            <a:ext cx="5275950" cy="52800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398" y="2819400"/>
            <a:ext cx="3563471" cy="2024457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  <p:sp>
        <p:nvSpPr>
          <p:cNvPr id="8" name="Rectangle 7"/>
          <p:cNvSpPr/>
          <p:nvPr/>
        </p:nvSpPr>
        <p:spPr>
          <a:xfrm>
            <a:off x="5527320" y="1143000"/>
            <a:ext cx="34816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Voltages for the digital circuitry are produced </a:t>
            </a:r>
            <a:r>
              <a:rPr lang="en-US" dirty="0" smtClean="0"/>
              <a:t>by </a:t>
            </a:r>
            <a:r>
              <a:rPr lang="en-US" dirty="0" smtClean="0"/>
              <a:t>DC/DC converters.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Voltages for the analog circuitry are produced </a:t>
            </a:r>
            <a:r>
              <a:rPr lang="en-US" dirty="0" smtClean="0"/>
              <a:t>by </a:t>
            </a:r>
            <a:r>
              <a:rPr lang="en-US" dirty="0" smtClean="0"/>
              <a:t>Linear voltage regulators.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27319" y="4876800"/>
            <a:ext cx="35225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External signals can activate power cycles.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The BLEIPU + BLEPSU have to stand permanent short circuits.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7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LHC Tunnel Crate for BLM &amp; </a:t>
            </a:r>
            <a:r>
              <a:rPr lang="en-GB" sz="3600" dirty="0" smtClean="0"/>
              <a:t>BPM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endParaRPr lang="en-GB" noProof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600200" y="1714286"/>
            <a:ext cx="6858000" cy="4263069"/>
            <a:chOff x="0" y="1219200"/>
            <a:chExt cx="8178929" cy="50841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219200"/>
              <a:ext cx="8178929" cy="4554541"/>
            </a:xfrm>
            <a:prstGeom prst="rect">
              <a:avLst/>
            </a:prstGeom>
          </p:spPr>
        </p:pic>
        <p:sp>
          <p:nvSpPr>
            <p:cNvPr id="8" name="Parallelogram 7"/>
            <p:cNvSpPr/>
            <p:nvPr/>
          </p:nvSpPr>
          <p:spPr>
            <a:xfrm rot="5400000">
              <a:off x="933450" y="2990850"/>
              <a:ext cx="1790700" cy="1600200"/>
            </a:xfrm>
            <a:prstGeom prst="parallelogram">
              <a:avLst>
                <a:gd name="adj" fmla="val 14169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Parallelogram 8"/>
            <p:cNvSpPr/>
            <p:nvPr/>
          </p:nvSpPr>
          <p:spPr>
            <a:xfrm rot="5400000">
              <a:off x="2781300" y="3009900"/>
              <a:ext cx="1828800" cy="2057400"/>
            </a:xfrm>
            <a:prstGeom prst="parallelogram">
              <a:avLst>
                <a:gd name="adj" fmla="val 14169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838200" y="4495800"/>
              <a:ext cx="533400" cy="1371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2832164" y="4812512"/>
              <a:ext cx="444436" cy="113108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65164" y="5829899"/>
              <a:ext cx="12191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BLM side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81048" y="5903274"/>
              <a:ext cx="12191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BPM side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28600" y="106996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In the LHC Tunnel Crate, the BLM and the BPM systems are based on the same structure composed by: BLEIPU + BLEPSU + Controller Card, and they are independent one from the 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30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48" y="71414"/>
            <a:ext cx="8997352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prototype test campaign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5" name="TextBox 4"/>
          <p:cNvSpPr txBox="1"/>
          <p:nvPr/>
        </p:nvSpPr>
        <p:spPr>
          <a:xfrm>
            <a:off x="304800" y="1083800"/>
            <a:ext cx="48005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Backward compatibility with LHC system.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Power-up time.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Output voltage ripple.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Short circuit tolerance.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Human interface survey.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0664" y="990600"/>
            <a:ext cx="3553336" cy="2514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48" y="3578901"/>
            <a:ext cx="4882552" cy="24391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7513" y="3581400"/>
            <a:ext cx="4146487" cy="24366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92100" y="2821521"/>
            <a:ext cx="4800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All results are very positive, totally documented and available upon request.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8225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Outcome of the testing phase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/>
          </a:p>
        </p:txBody>
      </p:sp>
      <p:sp>
        <p:nvSpPr>
          <p:cNvPr id="5" name="TextBox 4"/>
          <p:cNvSpPr txBox="1"/>
          <p:nvPr/>
        </p:nvSpPr>
        <p:spPr>
          <a:xfrm>
            <a:off x="148858" y="1143000"/>
            <a:ext cx="533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All issues/modifications have been processed, documented, and the official design have been updated as:</a:t>
            </a:r>
          </a:p>
          <a:p>
            <a:pPr algn="just"/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GB" sz="2000" dirty="0" smtClean="0">
                <a:hlinkClick r:id="rId3"/>
              </a:rPr>
              <a:t>https</a:t>
            </a:r>
            <a:r>
              <a:rPr lang="en-GB" sz="2000" dirty="0">
                <a:hlinkClick r:id="rId3"/>
              </a:rPr>
              <a:t>://</a:t>
            </a:r>
            <a:r>
              <a:rPr lang="en-GB" sz="2000" dirty="0" smtClean="0">
                <a:hlinkClick r:id="rId3"/>
              </a:rPr>
              <a:t>edms.cern.ch/item/EDA-03919-V2-0/0</a:t>
            </a:r>
            <a:endParaRPr lang="en-GB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But the ST </a:t>
            </a:r>
            <a:r>
              <a:rPr lang="en-US" sz="2000" dirty="0"/>
              <a:t>“LHC4913” and “LHC7913” </a:t>
            </a:r>
            <a:r>
              <a:rPr lang="en-US" sz="2000" dirty="0" smtClean="0"/>
              <a:t>have been declared as </a:t>
            </a:r>
            <a:r>
              <a:rPr lang="en-US" sz="2000" dirty="0"/>
              <a:t>not anymore </a:t>
            </a:r>
            <a:r>
              <a:rPr lang="en-US" sz="2000" dirty="0" smtClean="0"/>
              <a:t>available.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A collaboration with BE-CEM-EPR has started to select and qualify possible substitutes of the ST solutions.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867" y="990600"/>
            <a:ext cx="2133600" cy="19505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0211" y="3455718"/>
            <a:ext cx="3490912" cy="122556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8858" y="4800600"/>
            <a:ext cx="8842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smtClean="0"/>
              <a:t>FEAST DC/DC converters will be not anymore available </a:t>
            </a:r>
            <a:r>
              <a:rPr lang="en-US" dirty="0" smtClean="0"/>
              <a:t>so </a:t>
            </a:r>
            <a:r>
              <a:rPr lang="en-US" dirty="0" smtClean="0"/>
              <a:t>we are evaluating the possibility to replace them with a bPOL12V and a </a:t>
            </a:r>
            <a:r>
              <a:rPr lang="en-US" dirty="0" smtClean="0"/>
              <a:t>bPOL2V5.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5704" y="5446931"/>
            <a:ext cx="3829050" cy="75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31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060" y="89441"/>
            <a:ext cx="8641224" cy="725470"/>
          </a:xfrm>
        </p:spPr>
        <p:txBody>
          <a:bodyPr>
            <a:normAutofit fontScale="90000"/>
          </a:bodyPr>
          <a:lstStyle/>
          <a:p>
            <a:r>
              <a:rPr lang="en-GB" dirty="0"/>
              <a:t>BLEPSU – Redesign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4" name="TextBox 3"/>
          <p:cNvSpPr txBox="1"/>
          <p:nvPr/>
        </p:nvSpPr>
        <p:spPr>
          <a:xfrm>
            <a:off x="56777" y="1044144"/>
            <a:ext cx="9067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Standard </a:t>
            </a:r>
            <a:r>
              <a:rPr lang="en-US" dirty="0"/>
              <a:t>component alternatives have been identified and tested under radiation: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dirty="0"/>
              <a:t>Positive Linear Voltage regulator [+5VDC]  -&gt; </a:t>
            </a:r>
            <a:r>
              <a:rPr lang="en-US" strike="sngStrike" dirty="0" smtClean="0">
                <a:solidFill>
                  <a:srgbClr val="FF0000"/>
                </a:solidFill>
              </a:rPr>
              <a:t>LT3083EQ#PBF</a:t>
            </a:r>
            <a:r>
              <a:rPr lang="en-US" dirty="0" smtClean="0">
                <a:solidFill>
                  <a:srgbClr val="FF0000"/>
                </a:solidFill>
              </a:rPr>
              <a:t> radiation test issue -&gt; </a:t>
            </a:r>
            <a:r>
              <a:rPr lang="en-US" dirty="0" smtClean="0"/>
              <a:t>TBD</a:t>
            </a:r>
            <a:endParaRPr lang="en-US" dirty="0" smtClean="0">
              <a:solidFill>
                <a:srgbClr val="FF0000"/>
              </a:solidFill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dirty="0" smtClean="0"/>
              <a:t>Negative Linear Voltage regulator [-5VDC] -&gt; MC7905ACD2TR4G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777" y="2214676"/>
            <a:ext cx="5357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Accordingly with the new part numbers, electrical specifications have been adjusted as follow: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Max continuous positive output current = 1A</a:t>
            </a:r>
            <a:r>
              <a:rPr lang="en-GB" dirty="0"/>
              <a:t> (</a:t>
            </a:r>
            <a:r>
              <a:rPr lang="en-GB" dirty="0" smtClean="0"/>
              <a:t>Protection </a:t>
            </a:r>
            <a:r>
              <a:rPr lang="en-GB" dirty="0"/>
              <a:t>set at 2A).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Max continuous negative output current = 0.5A</a:t>
            </a:r>
            <a:r>
              <a:rPr lang="en-GB" dirty="0"/>
              <a:t> (</a:t>
            </a:r>
            <a:r>
              <a:rPr lang="en-GB" dirty="0" smtClean="0"/>
              <a:t>Protection </a:t>
            </a:r>
            <a:r>
              <a:rPr lang="en-GB" dirty="0"/>
              <a:t>set at 1A).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The ON/OFF function is guaranteed by relays, not anymore by digital signals.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New cooling approach.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2290876"/>
            <a:ext cx="3415291" cy="296110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788069" y="5292088"/>
            <a:ext cx="32401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Online viewer </a:t>
            </a:r>
            <a:r>
              <a:rPr lang="en-GB" sz="1400" dirty="0">
                <a:hlinkClick r:id="rId4"/>
              </a:rPr>
              <a:t>https://</a:t>
            </a:r>
            <a:r>
              <a:rPr lang="en-GB" sz="1400" dirty="0" smtClean="0">
                <a:hlinkClick r:id="rId4"/>
              </a:rPr>
              <a:t>autode.sk/3U9C5i7</a:t>
            </a:r>
            <a:r>
              <a:rPr lang="en-GB" sz="1400" dirty="0"/>
              <a:t> </a:t>
            </a:r>
            <a:endParaRPr lang="en-GB" sz="14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14/9/2022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William Viganò (william.vigano@cern.ch)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6777" y="5034076"/>
            <a:ext cx="5357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The expected form factor for the future linear voltage regulators is the DPAK.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177" y="5357241"/>
            <a:ext cx="1181100" cy="81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6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45747</TotalTime>
  <Words>1003</Words>
  <Application>Microsoft Office PowerPoint</Application>
  <PresentationFormat>On-screen Show (4:3)</PresentationFormat>
  <Paragraphs>181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Courier New</vt:lpstr>
      <vt:lpstr>Freestyle Script</vt:lpstr>
      <vt:lpstr>Webdings</vt:lpstr>
      <vt:lpstr>Wingdings</vt:lpstr>
      <vt:lpstr>Wingdings 2</vt:lpstr>
      <vt:lpstr>czamTheme</vt:lpstr>
      <vt:lpstr>BLM Tunnel crate – Power Supply Unit</vt:lpstr>
      <vt:lpstr>Introduction</vt:lpstr>
      <vt:lpstr>Input Power Unit (BLEIPU) – Block diagram</vt:lpstr>
      <vt:lpstr>Input Power Unit (BLEIPU)</vt:lpstr>
      <vt:lpstr>Power Supply Unit (BLEPSU) – Block diagram</vt:lpstr>
      <vt:lpstr>LHC Tunnel Crate for BLM &amp; BPM</vt:lpstr>
      <vt:lpstr>First prototype test campaign</vt:lpstr>
      <vt:lpstr>Outcome of the testing phase</vt:lpstr>
      <vt:lpstr>BLEPSU – Redesign</vt:lpstr>
      <vt:lpstr>BLEPSU – Heatsink design</vt:lpstr>
      <vt:lpstr>BLEPSU – Power Dissipation spreadsheet</vt:lpstr>
      <vt:lpstr>BLEPSU – Best Components Selection</vt:lpstr>
      <vt:lpstr>BLEPSU – V3 design</vt:lpstr>
      <vt:lpstr>Targets and quantities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BLM-INJ_presentation_CZ</dc:title>
  <dc:creator>Christos Zamantzas</dc:creator>
  <cp:keywords>FPGA, Design, Injectors, Technical Board</cp:keywords>
  <cp:lastModifiedBy>William Vigano'</cp:lastModifiedBy>
  <cp:revision>2306</cp:revision>
  <dcterms:created xsi:type="dcterms:W3CDTF">2006-08-16T00:00:00Z</dcterms:created>
  <dcterms:modified xsi:type="dcterms:W3CDTF">2022-09-14T13:15:49Z</dcterms:modified>
  <cp:category>TB;review</cp:category>
  <cp:contentStatus>Final</cp:contentStatus>
</cp:coreProperties>
</file>