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59" r:id="rId2"/>
    <p:sldId id="370" r:id="rId3"/>
    <p:sldId id="372" r:id="rId4"/>
    <p:sldId id="375" r:id="rId5"/>
    <p:sldId id="376" r:id="rId6"/>
    <p:sldId id="377" r:id="rId7"/>
    <p:sldId id="378" r:id="rId8"/>
    <p:sldId id="379" r:id="rId9"/>
    <p:sldId id="288" r:id="rId10"/>
  </p:sldIdLst>
  <p:sldSz cx="12192000" cy="6858000"/>
  <p:notesSz cx="6858000" cy="9144000"/>
  <p:defaultTextStyle>
    <a:defPPr>
      <a:defRPr lang="en-GB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6600"/>
    <a:srgbClr val="2F2F2F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01" autoAdjust="0"/>
    <p:restoredTop sz="94686"/>
  </p:normalViewPr>
  <p:slideViewPr>
    <p:cSldViewPr snapToGrid="0" snapToObjects="1">
      <p:cViewPr varScale="1">
        <p:scale>
          <a:sx n="110" d="100"/>
          <a:sy n="110" d="100"/>
        </p:scale>
        <p:origin x="378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D4F3AD13-2920-4E83-8BA8-8CCC55FFB23F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83EBECD-0849-43E0-AD04-95B0FCB239DA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89F4D0F5-92AA-4887-8FA4-B9E00F004928}" type="datetimeFigureOut">
              <a:rPr lang="en-US"/>
              <a:pPr>
                <a:defRPr/>
              </a:pPr>
              <a:t>11/29/2022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830B79C-D697-4652-87D9-0620341F446D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97131B-7907-4D07-8A20-BB92E690E925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02FB4CB8-5237-46BA-BCA3-3B4031DE321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CE83649E-0215-4DB7-A4FF-14A2DDC013C2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8266CD7-9386-4BBA-8FFD-FE3FB76363EB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76EF16DF-E0E1-41F1-9845-8D2AB5C974D7}" type="datetimeFigureOut">
              <a:rPr lang="en-US"/>
              <a:pPr>
                <a:defRPr/>
              </a:pPr>
              <a:t>11/29/2022</a:t>
            </a:fld>
            <a:endParaRPr lang="en-US"/>
          </a:p>
        </p:txBody>
      </p:sp>
      <p:sp>
        <p:nvSpPr>
          <p:cNvPr id="4" name="Slide Image Placeholder 3">
            <a:extLst>
              <a:ext uri="{FF2B5EF4-FFF2-40B4-BE49-F238E27FC236}">
                <a16:creationId xmlns:a16="http://schemas.microsoft.com/office/drawing/2014/main" id="{E036DAFE-E9FA-44EA-8CAA-45D99AB4F7B1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>
            <a:extLst>
              <a:ext uri="{FF2B5EF4-FFF2-40B4-BE49-F238E27FC236}">
                <a16:creationId xmlns:a16="http://schemas.microsoft.com/office/drawing/2014/main" id="{F93A3584-650A-4061-86EA-8654B15CCB5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12AE423-9516-4576-B67A-10C6CDF3D085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115F9D8-3485-44C2-82F0-A66B4CCF580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34AEA2FE-C7CD-43AD-BF0F-5FA75B4F18B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2" descr="logooutline.eps">
            <a:extLst>
              <a:ext uri="{FF2B5EF4-FFF2-40B4-BE49-F238E27FC236}">
                <a16:creationId xmlns:a16="http://schemas.microsoft.com/office/drawing/2014/main" id="{53D5609D-DF73-48F2-8A0D-7AA68568FFD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37113" y="2168525"/>
            <a:ext cx="2519362" cy="2495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065335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rtlCol="0" anchor="ctr">
            <a:noAutofit/>
          </a:bodyPr>
          <a:lstStyle>
            <a:lvl1pPr algn="ctr">
              <a:defRPr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FE893BCA-6FE0-4D82-AAF6-315876C0B913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C43C0E-F3F5-49AD-95AD-F5C8DAFE8730}" type="datetime1">
              <a:rPr lang="en-US"/>
              <a:pPr>
                <a:defRPr/>
              </a:pPr>
              <a:t>11/29/2022</a:t>
            </a:fld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7781E8-23D9-405A-9C1E-B3D7C32097E3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112755-116A-4968-8DF3-6A0071950C3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E36B57D5-0133-4B00-A447-EFC88AE6A4F3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Presenter | Presentation Title</a:t>
            </a:r>
          </a:p>
        </p:txBody>
      </p:sp>
    </p:spTree>
    <p:extLst>
      <p:ext uri="{BB962C8B-B14F-4D97-AF65-F5344CB8AC3E}">
        <p14:creationId xmlns:p14="http://schemas.microsoft.com/office/powerpoint/2010/main" val="24613963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Picture Placeholder 5"/>
          <p:cNvSpPr>
            <a:spLocks noGrp="1"/>
          </p:cNvSpPr>
          <p:nvPr>
            <p:ph type="pic" sz="quarter" idx="13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rtlCol="0" anchor="ctr">
            <a:noAutofit/>
          </a:bodyPr>
          <a:lstStyle>
            <a:lvl1pPr algn="ctr">
              <a:defRPr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12" name="Picture Placeholder 5"/>
          <p:cNvSpPr>
            <a:spLocks noGrp="1"/>
          </p:cNvSpPr>
          <p:nvPr>
            <p:ph type="pic" sz="quarter" idx="17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rtlCol="0" anchor="ctr">
            <a:noAutofit/>
          </a:bodyPr>
          <a:lstStyle>
            <a:lvl1pPr algn="ctr">
              <a:defRPr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47AB1465-5FE0-4C43-AAF9-2F5CD542D7FB}"/>
              </a:ext>
            </a:extLst>
          </p:cNvPr>
          <p:cNvSpPr>
            <a:spLocks noGrp="1"/>
          </p:cNvSpPr>
          <p:nvPr>
            <p:ph type="dt" sz="half" idx="18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68F477-1A12-4815-968E-FED946E2DD2A}" type="datetime1">
              <a:rPr lang="en-US"/>
              <a:pPr>
                <a:defRPr/>
              </a:pPr>
              <a:t>11/29/2022</a:t>
            </a:fld>
            <a:endParaRPr lang="en-US" dirty="0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BF7E8D52-CA16-4FB6-8FD1-86B550E479CB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2E9BC2-6C3B-4720-91D6-C2EB1473FFF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8" name="Footer Placeholder 6">
            <a:extLst>
              <a:ext uri="{FF2B5EF4-FFF2-40B4-BE49-F238E27FC236}">
                <a16:creationId xmlns:a16="http://schemas.microsoft.com/office/drawing/2014/main" id="{67CF9C7D-7D8D-45CC-865F-2E9050245145}"/>
              </a:ext>
            </a:extLst>
          </p:cNvPr>
          <p:cNvSpPr>
            <a:spLocks noGrp="1"/>
          </p:cNvSpPr>
          <p:nvPr>
            <p:ph type="ftr" sz="quarter" idx="2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Presenter | Presentation Title</a:t>
            </a:r>
          </a:p>
        </p:txBody>
      </p:sp>
    </p:spTree>
    <p:extLst>
      <p:ext uri="{BB962C8B-B14F-4D97-AF65-F5344CB8AC3E}">
        <p14:creationId xmlns:p14="http://schemas.microsoft.com/office/powerpoint/2010/main" val="347796531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rtlCol="0" anchor="ctr">
            <a:noAutofit/>
          </a:bodyPr>
          <a:lstStyle>
            <a:lvl1pPr algn="ctr">
              <a:defRPr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13" name="Picture Placeholder 5"/>
          <p:cNvSpPr>
            <a:spLocks noGrp="1"/>
          </p:cNvSpPr>
          <p:nvPr>
            <p:ph type="pic" sz="quarter" idx="17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rtlCol="0" anchor="ctr">
            <a:noAutofit/>
          </a:bodyPr>
          <a:lstStyle>
            <a:lvl1pPr algn="ctr">
              <a:defRPr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14" name="Picture Placeholder 5"/>
          <p:cNvSpPr>
            <a:spLocks noGrp="1"/>
          </p:cNvSpPr>
          <p:nvPr>
            <p:ph type="pic" sz="quarter" idx="18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rtlCol="0" anchor="ctr">
            <a:noAutofit/>
          </a:bodyPr>
          <a:lstStyle>
            <a:lvl1pPr algn="ctr">
              <a:defRPr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15" name="Picture Placeholder 5"/>
          <p:cNvSpPr>
            <a:spLocks noGrp="1"/>
          </p:cNvSpPr>
          <p:nvPr>
            <p:ph type="pic" sz="quarter" idx="19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rtlCol="0" anchor="ctr">
            <a:noAutofit/>
          </a:bodyPr>
          <a:lstStyle>
            <a:lvl1pPr algn="ctr">
              <a:defRPr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4EE40BA3-3403-45D3-BAB6-119D4C36942C}"/>
              </a:ext>
            </a:extLst>
          </p:cNvPr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901053-5527-4340-BA54-43C49653B108}" type="datetime1">
              <a:rPr lang="en-US"/>
              <a:pPr>
                <a:defRPr/>
              </a:pPr>
              <a:t>11/29/2022</a:t>
            </a:fld>
            <a:endParaRPr lang="en-US" dirty="0"/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06349D7C-5315-4C0C-8419-FB5D988305FA}"/>
              </a:ext>
            </a:extLst>
          </p:cNvPr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70492F-271D-462B-AC3A-D6E21DD68D7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1" name="Footer Placeholder 6">
            <a:extLst>
              <a:ext uri="{FF2B5EF4-FFF2-40B4-BE49-F238E27FC236}">
                <a16:creationId xmlns:a16="http://schemas.microsoft.com/office/drawing/2014/main" id="{DB01053D-3EE9-47B3-9273-AC5B87CAF5BE}"/>
              </a:ext>
            </a:extLst>
          </p:cNvPr>
          <p:cNvSpPr>
            <a:spLocks noGrp="1"/>
          </p:cNvSpPr>
          <p:nvPr>
            <p:ph type="ftr" sz="quarter" idx="2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Presenter | Presentation Title</a:t>
            </a:r>
          </a:p>
        </p:txBody>
      </p:sp>
    </p:spTree>
    <p:extLst>
      <p:ext uri="{BB962C8B-B14F-4D97-AF65-F5344CB8AC3E}">
        <p14:creationId xmlns:p14="http://schemas.microsoft.com/office/powerpoint/2010/main" val="420141251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3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rtlCol="0" anchor="ctr">
            <a:noAutofit/>
          </a:bodyPr>
          <a:lstStyle>
            <a:lvl1pPr algn="ctr">
              <a:defRPr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8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rtlCol="0" anchor="ctr">
            <a:noAutofit/>
          </a:bodyPr>
          <a:lstStyle>
            <a:lvl1pPr algn="ctr">
              <a:defRPr/>
            </a:lvl1pPr>
          </a:lstStyle>
          <a:p>
            <a:pPr lvl="0"/>
            <a:r>
              <a:rPr lang="en-US" noProof="0"/>
              <a:t>Click icon to add picture</a:t>
            </a:r>
            <a:endParaRPr lang="en-GB" noProof="0" dirty="0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CC69B5CC-9FAD-49D3-A0A6-CF5974ACEC7A}"/>
              </a:ext>
            </a:extLst>
          </p:cNvPr>
          <p:cNvSpPr>
            <a:spLocks noGrp="1"/>
          </p:cNvSpPr>
          <p:nvPr>
            <p:ph type="dt" sz="half" idx="19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134AE6-771E-44FC-BABE-9259DB262150}" type="datetime1">
              <a:rPr lang="en-US"/>
              <a:pPr>
                <a:defRPr/>
              </a:pPr>
              <a:t>11/29/2022</a:t>
            </a:fld>
            <a:endParaRPr lang="en-US" dirty="0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91FE2A74-1C19-47A1-8A9F-B4086831BEEF}"/>
              </a:ext>
            </a:extLst>
          </p:cNvPr>
          <p:cNvSpPr>
            <a:spLocks noGrp="1"/>
          </p:cNvSpPr>
          <p:nvPr>
            <p:ph type="sldNum" sz="quarter" idx="2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F5ABA7-0CB6-4DD3-A58E-35058C06601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0" name="Footer Placeholder 6">
            <a:extLst>
              <a:ext uri="{FF2B5EF4-FFF2-40B4-BE49-F238E27FC236}">
                <a16:creationId xmlns:a16="http://schemas.microsoft.com/office/drawing/2014/main" id="{47A0DEC5-CBDF-4BED-BD43-B2E2E77D8449}"/>
              </a:ext>
            </a:extLst>
          </p:cNvPr>
          <p:cNvSpPr>
            <a:spLocks noGrp="1"/>
          </p:cNvSpPr>
          <p:nvPr>
            <p:ph type="ftr" sz="quarter" idx="2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Presenter | Presentation Title</a:t>
            </a:r>
          </a:p>
        </p:txBody>
      </p:sp>
    </p:spTree>
    <p:extLst>
      <p:ext uri="{BB962C8B-B14F-4D97-AF65-F5344CB8AC3E}">
        <p14:creationId xmlns:p14="http://schemas.microsoft.com/office/powerpoint/2010/main" val="141690962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3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rtlCol="0" anchor="ctr">
            <a:noAutofit/>
          </a:bodyPr>
          <a:lstStyle>
            <a:lvl1pPr algn="ctr">
              <a:defRPr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4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rtlCol="0" anchor="ctr">
            <a:no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10" name="Text Placeholder 2"/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/>
          <p:cNvSpPr>
            <a:spLocks noGrp="1"/>
          </p:cNvSpPr>
          <p:nvPr>
            <p:ph type="pic" sz="quarter" idx="16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rtlCol="0" anchor="ctr">
            <a:noAutofit/>
          </a:bodyPr>
          <a:lstStyle>
            <a:lvl1pPr algn="ctr">
              <a:defRPr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9" name="Date Placeholder 3">
            <a:extLst>
              <a:ext uri="{FF2B5EF4-FFF2-40B4-BE49-F238E27FC236}">
                <a16:creationId xmlns:a16="http://schemas.microsoft.com/office/drawing/2014/main" id="{04C08B0E-CAEF-4EC6-A642-48D7D91DF55D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D33A8C-5961-458C-BE59-1EE8E1FF8858}" type="datetime1">
              <a:rPr lang="en-US"/>
              <a:pPr>
                <a:defRPr/>
              </a:pPr>
              <a:t>11/29/2022</a:t>
            </a:fld>
            <a:endParaRPr lang="en-US" dirty="0"/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E87A56BE-2631-4165-90BF-30B00C46BF8E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78F6D8-1F74-453E-8B85-D9B0DDE9107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5" name="Footer Placeholder 6">
            <a:extLst>
              <a:ext uri="{FF2B5EF4-FFF2-40B4-BE49-F238E27FC236}">
                <a16:creationId xmlns:a16="http://schemas.microsoft.com/office/drawing/2014/main" id="{A6B0EE51-8EB6-4D78-B002-1CADF4B2DA3F}"/>
              </a:ext>
            </a:extLst>
          </p:cNvPr>
          <p:cNvSpPr>
            <a:spLocks noGrp="1"/>
          </p:cNvSpPr>
          <p:nvPr>
            <p:ph type="ftr" sz="quarter" idx="19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Presenter | Presentation Title</a:t>
            </a:r>
          </a:p>
        </p:txBody>
      </p:sp>
    </p:spTree>
    <p:extLst>
      <p:ext uri="{BB962C8B-B14F-4D97-AF65-F5344CB8AC3E}">
        <p14:creationId xmlns:p14="http://schemas.microsoft.com/office/powerpoint/2010/main" val="220643747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/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/>
          <p:cNvSpPr>
            <a:spLocks noGrp="1"/>
          </p:cNvSpPr>
          <p:nvPr>
            <p:ph type="pic" sz="quarter" idx="16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rtlCol="0" anchor="ctr">
            <a:noAutofit/>
          </a:bodyPr>
          <a:lstStyle>
            <a:lvl1pPr algn="ctr">
              <a:defRPr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15" name="Text Placeholder 2"/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/>
          <p:cNvSpPr>
            <a:spLocks noGrp="1"/>
          </p:cNvSpPr>
          <p:nvPr>
            <p:ph type="pic" sz="quarter" idx="2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rtlCol="0" anchor="ctr">
            <a:noAutofit/>
          </a:bodyPr>
          <a:lstStyle>
            <a:lvl1pPr algn="ctr">
              <a:defRPr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17" name="Text Placeholder 2"/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/>
          <p:cNvSpPr>
            <a:spLocks noGrp="1"/>
          </p:cNvSpPr>
          <p:nvPr>
            <p:ph type="pic" sz="quarter" idx="23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rtlCol="0" anchor="ctr">
            <a:noAutofit/>
          </a:bodyPr>
          <a:lstStyle>
            <a:lvl1pPr algn="ctr">
              <a:defRPr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9" name="Date Placeholder 3">
            <a:extLst>
              <a:ext uri="{FF2B5EF4-FFF2-40B4-BE49-F238E27FC236}">
                <a16:creationId xmlns:a16="http://schemas.microsoft.com/office/drawing/2014/main" id="{C2D4CCA4-3016-4FD1-9148-FD1458567B5E}"/>
              </a:ext>
            </a:extLst>
          </p:cNvPr>
          <p:cNvSpPr>
            <a:spLocks noGrp="1"/>
          </p:cNvSpPr>
          <p:nvPr>
            <p:ph type="dt" sz="half" idx="2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01ADEB-9CDE-4B31-8624-69428B634059}" type="datetime1">
              <a:rPr lang="en-US"/>
              <a:pPr>
                <a:defRPr/>
              </a:pPr>
              <a:t>11/29/2022</a:t>
            </a:fld>
            <a:endParaRPr lang="en-US" dirty="0"/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3BA1AA02-1F55-4488-B956-05A2FDA5F5EB}"/>
              </a:ext>
            </a:extLst>
          </p:cNvPr>
          <p:cNvSpPr>
            <a:spLocks noGrp="1"/>
          </p:cNvSpPr>
          <p:nvPr>
            <p:ph type="sldNum" sz="quarter" idx="2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10AE7E-6876-498A-8B72-49AC4E05922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3" name="Footer Placeholder 6">
            <a:extLst>
              <a:ext uri="{FF2B5EF4-FFF2-40B4-BE49-F238E27FC236}">
                <a16:creationId xmlns:a16="http://schemas.microsoft.com/office/drawing/2014/main" id="{FCFB5266-F373-4F2A-89AA-31212C6D6EDF}"/>
              </a:ext>
            </a:extLst>
          </p:cNvPr>
          <p:cNvSpPr>
            <a:spLocks noGrp="1"/>
          </p:cNvSpPr>
          <p:nvPr>
            <p:ph type="ftr" sz="quarter" idx="2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Presenter | Presentation Title</a:t>
            </a:r>
          </a:p>
        </p:txBody>
      </p:sp>
    </p:spTree>
    <p:extLst>
      <p:ext uri="{BB962C8B-B14F-4D97-AF65-F5344CB8AC3E}">
        <p14:creationId xmlns:p14="http://schemas.microsoft.com/office/powerpoint/2010/main" val="302723339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3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rtlCol="0" anchor="ctr">
            <a:noAutofit/>
          </a:bodyPr>
          <a:lstStyle>
            <a:lvl1pPr algn="ctr">
              <a:defRPr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/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386D5B3D-9ED9-45B9-BB61-02927A51A560}"/>
              </a:ext>
            </a:extLst>
          </p:cNvPr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697C52-6929-4C12-B235-ED0A60995E43}" type="datetime1">
              <a:rPr lang="en-US"/>
              <a:pPr>
                <a:defRPr/>
              </a:pPr>
              <a:t>11/29/2022</a:t>
            </a:fld>
            <a:endParaRPr lang="en-US" dirty="0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3D79B70C-4B31-48F4-BF1F-0FA180A66A7D}"/>
              </a:ext>
            </a:extLst>
          </p:cNvPr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A46BC1-8421-459E-9211-803AE1D5938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0" name="Footer Placeholder 6">
            <a:extLst>
              <a:ext uri="{FF2B5EF4-FFF2-40B4-BE49-F238E27FC236}">
                <a16:creationId xmlns:a16="http://schemas.microsoft.com/office/drawing/2014/main" id="{708E4F4E-15D2-405D-9D7A-58CBD4053842}"/>
              </a:ext>
            </a:extLst>
          </p:cNvPr>
          <p:cNvSpPr>
            <a:spLocks noGrp="1"/>
          </p:cNvSpPr>
          <p:nvPr>
            <p:ph type="ftr" sz="quarter" idx="2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Presenter | Presentation Title</a:t>
            </a:r>
          </a:p>
        </p:txBody>
      </p:sp>
    </p:spTree>
    <p:extLst>
      <p:ext uri="{BB962C8B-B14F-4D97-AF65-F5344CB8AC3E}">
        <p14:creationId xmlns:p14="http://schemas.microsoft.com/office/powerpoint/2010/main" val="105244440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3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rtlCol="0" anchor="ctr">
            <a:noAutofit/>
          </a:bodyPr>
          <a:lstStyle>
            <a:lvl1pPr algn="ctr">
              <a:defRPr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/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BE1543E7-16DF-4025-9F9E-7988A1987A91}"/>
              </a:ext>
            </a:extLst>
          </p:cNvPr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6FDEC5-1817-40B9-AE7F-AD505C2ADCFC}" type="datetime1">
              <a:rPr lang="en-US"/>
              <a:pPr>
                <a:defRPr/>
              </a:pPr>
              <a:t>11/29/2022</a:t>
            </a:fld>
            <a:endParaRPr lang="en-US" dirty="0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D61095FF-E084-4937-ABB7-23C6F35FF48C}"/>
              </a:ext>
            </a:extLst>
          </p:cNvPr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D05F03-AA23-410A-9F28-B3A9F17DFE4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0" name="Footer Placeholder 6">
            <a:extLst>
              <a:ext uri="{FF2B5EF4-FFF2-40B4-BE49-F238E27FC236}">
                <a16:creationId xmlns:a16="http://schemas.microsoft.com/office/drawing/2014/main" id="{59339E30-35B8-48A9-AC44-05D37ED3881C}"/>
              </a:ext>
            </a:extLst>
          </p:cNvPr>
          <p:cNvSpPr>
            <a:spLocks noGrp="1"/>
          </p:cNvSpPr>
          <p:nvPr>
            <p:ph type="ftr" sz="quarter" idx="2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Presenter | Presentation Title</a:t>
            </a:r>
          </a:p>
        </p:txBody>
      </p:sp>
    </p:spTree>
    <p:extLst>
      <p:ext uri="{BB962C8B-B14F-4D97-AF65-F5344CB8AC3E}">
        <p14:creationId xmlns:p14="http://schemas.microsoft.com/office/powerpoint/2010/main" val="353699914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AC3089-9981-4356-9069-A088758B2E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D87CC7-149C-4704-B3B3-6C001121891E}" type="datetime1">
              <a:rPr lang="en-US"/>
              <a:pPr>
                <a:defRPr/>
              </a:pPr>
              <a:t>11/29/2022</a:t>
            </a:fld>
            <a:endParaRPr lang="en-US" dirty="0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A555A12D-5BD1-4281-A27B-8943DC2B1E5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F8346E-AF08-493B-9582-93DC3B6EA5A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Footer Placeholder 6">
            <a:extLst>
              <a:ext uri="{FF2B5EF4-FFF2-40B4-BE49-F238E27FC236}">
                <a16:creationId xmlns:a16="http://schemas.microsoft.com/office/drawing/2014/main" id="{94E73325-3709-4E0D-B83B-372374EDE714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Presenter | Presentation Title</a:t>
            </a:r>
          </a:p>
        </p:txBody>
      </p:sp>
    </p:spTree>
    <p:extLst>
      <p:ext uri="{BB962C8B-B14F-4D97-AF65-F5344CB8AC3E}">
        <p14:creationId xmlns:p14="http://schemas.microsoft.com/office/powerpoint/2010/main" val="144575433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A12DD0BE-DFF9-48B6-9E63-95E41BF6EA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EE36BE-E5FC-4227-8EB1-21E78D60FE28}" type="datetime1">
              <a:rPr lang="en-US"/>
              <a:pPr>
                <a:defRPr/>
              </a:pPr>
              <a:t>11/29/2022</a:t>
            </a:fld>
            <a:endParaRPr lang="en-US" dirty="0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2E480C17-C492-47C6-ADB5-00B9D87383C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904988-98AF-4929-ABC2-F75E5DBB348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Footer Placeholder 6">
            <a:extLst>
              <a:ext uri="{FF2B5EF4-FFF2-40B4-BE49-F238E27FC236}">
                <a16:creationId xmlns:a16="http://schemas.microsoft.com/office/drawing/2014/main" id="{6E3B32AB-6517-4E08-BA3E-1D005A149F5C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Presenter | Presentation Title</a:t>
            </a:r>
          </a:p>
        </p:txBody>
      </p:sp>
    </p:spTree>
    <p:extLst>
      <p:ext uri="{BB962C8B-B14F-4D97-AF65-F5344CB8AC3E}">
        <p14:creationId xmlns:p14="http://schemas.microsoft.com/office/powerpoint/2010/main" val="9518279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3D94853-3ACC-4518-9811-ED067ABCC3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3F73B1-02CB-4D68-80B4-C50C9AC52D74}" type="datetime1">
              <a:rPr lang="en-US"/>
              <a:pPr>
                <a:defRPr/>
              </a:pPr>
              <a:t>11/29/2022</a:t>
            </a:fld>
            <a:endParaRPr lang="en-US" dirty="0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46D31E5C-5954-4370-AEED-D4A93F9BF55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E2F637-C499-4313-94D9-C1AF5F245D6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Footer Placeholder 6">
            <a:extLst>
              <a:ext uri="{FF2B5EF4-FFF2-40B4-BE49-F238E27FC236}">
                <a16:creationId xmlns:a16="http://schemas.microsoft.com/office/drawing/2014/main" id="{D1289959-501D-4094-9002-A840D2D819A1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Presenter | Presentation Title</a:t>
            </a:r>
          </a:p>
        </p:txBody>
      </p:sp>
    </p:spTree>
    <p:extLst>
      <p:ext uri="{BB962C8B-B14F-4D97-AF65-F5344CB8AC3E}">
        <p14:creationId xmlns:p14="http://schemas.microsoft.com/office/powerpoint/2010/main" val="361519007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A3B453F4-4ED7-4080-991F-38DB43919E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2C921F-E600-4EEB-9218-83D472D611F7}" type="datetime1">
              <a:rPr lang="en-US"/>
              <a:pPr>
                <a:defRPr/>
              </a:pPr>
              <a:t>11/29/2022</a:t>
            </a:fld>
            <a:endParaRPr lang="en-US" dirty="0"/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D3A276CC-B2B4-46EA-B9E4-D308CA8E6B8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ADBEA9-8D63-4F95-A1FB-6F6D40CEDB5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" name="Footer Placeholder 6">
            <a:extLst>
              <a:ext uri="{FF2B5EF4-FFF2-40B4-BE49-F238E27FC236}">
                <a16:creationId xmlns:a16="http://schemas.microsoft.com/office/drawing/2014/main" id="{453FE009-AA38-4604-B8C8-ED4F8AFB1286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Presenter | Presentation Title</a:t>
            </a:r>
          </a:p>
        </p:txBody>
      </p:sp>
    </p:spTree>
    <p:extLst>
      <p:ext uri="{BB962C8B-B14F-4D97-AF65-F5344CB8AC3E}">
        <p14:creationId xmlns:p14="http://schemas.microsoft.com/office/powerpoint/2010/main" val="25016926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19D93891-DE8A-4EF8-B8B4-65D24C6BB0B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7988" y="6196013"/>
            <a:ext cx="11376025" cy="369887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r>
              <a:rPr lang="fr-CH" altLang="en-US"/>
              <a:t>home.cern</a:t>
            </a:r>
            <a:endParaRPr lang="en-GB" altLang="en-US"/>
          </a:p>
        </p:txBody>
      </p:sp>
      <p:pic>
        <p:nvPicPr>
          <p:cNvPr id="3" name="Picture 8">
            <a:extLst>
              <a:ext uri="{FF2B5EF4-FFF2-40B4-BE49-F238E27FC236}">
                <a16:creationId xmlns:a16="http://schemas.microsoft.com/office/drawing/2014/main" id="{7413FCD0-4308-4702-8E9B-3486148EFE9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32400" y="2244725"/>
            <a:ext cx="1727200" cy="1728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790928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1FC1CBC-3508-4CB2-A18B-9AEC8C76D86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5400" y="709613"/>
            <a:ext cx="1990725" cy="197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itle 1"/>
          <p:cNvSpPr>
            <a:spLocks noGrp="1"/>
          </p:cNvSpPr>
          <p:nvPr>
            <p:ph type="ctrTitle"/>
          </p:nvPr>
        </p:nvSpPr>
        <p:spPr>
          <a:xfrm>
            <a:off x="407987" y="3429000"/>
            <a:ext cx="11376025" cy="2153265"/>
          </a:xfrm>
        </p:spPr>
        <p:txBody>
          <a:bodyPr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29043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CAE458E-AD49-48C0-B57E-697DA4431A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342591-2E99-4A7C-BA5B-95CFE8228D44}" type="datetime1">
              <a:rPr lang="en-US"/>
              <a:pPr>
                <a:defRPr/>
              </a:pPr>
              <a:t>11/29/2022</a:t>
            </a:fld>
            <a:endParaRPr lang="en-US" dirty="0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270202BD-C9E5-43BE-9C3D-65465A994D0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1E9BB1-5655-4AE4-A727-1DCB1631607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Footer Placeholder 6">
            <a:extLst>
              <a:ext uri="{FF2B5EF4-FFF2-40B4-BE49-F238E27FC236}">
                <a16:creationId xmlns:a16="http://schemas.microsoft.com/office/drawing/2014/main" id="{E1BF62E7-4B82-43B2-8BEB-39D575BF5A7C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Presenter | Presentation Title</a:t>
            </a:r>
          </a:p>
        </p:txBody>
      </p:sp>
    </p:spTree>
    <p:extLst>
      <p:ext uri="{BB962C8B-B14F-4D97-AF65-F5344CB8AC3E}">
        <p14:creationId xmlns:p14="http://schemas.microsoft.com/office/powerpoint/2010/main" val="33301198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D9B84B-D21B-4F6E-91B8-9ABBE47FF5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2F6848-45C5-48E0-B7DC-D15E15F8AF22}" type="datetime1">
              <a:rPr lang="en-US"/>
              <a:pPr>
                <a:defRPr/>
              </a:pPr>
              <a:t>11/29/2022</a:t>
            </a:fld>
            <a:endParaRPr lang="en-US" dirty="0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29BCC46D-62C4-4A40-8B1E-B58B0FDBF1C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5760BC-79E1-4368-9AC5-614BAC033B3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Footer Placeholder 6">
            <a:extLst>
              <a:ext uri="{FF2B5EF4-FFF2-40B4-BE49-F238E27FC236}">
                <a16:creationId xmlns:a16="http://schemas.microsoft.com/office/drawing/2014/main" id="{7736A220-0CC1-4960-9DB2-532C8ADE59B2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Presenter | Presentation Title</a:t>
            </a:r>
          </a:p>
        </p:txBody>
      </p:sp>
    </p:spTree>
    <p:extLst>
      <p:ext uri="{BB962C8B-B14F-4D97-AF65-F5344CB8AC3E}">
        <p14:creationId xmlns:p14="http://schemas.microsoft.com/office/powerpoint/2010/main" val="36082644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3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rtlCol="0" anchor="ctr">
            <a:noAutofit/>
          </a:bodyPr>
          <a:lstStyle>
            <a:lvl1pPr algn="ctr">
              <a:defRPr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AB66DD24-4EC9-4EE2-9B31-F74AA5A6138F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878A6C-66ED-4B99-AE08-CD71F8923159}" type="datetime1">
              <a:rPr lang="en-US"/>
              <a:pPr>
                <a:defRPr/>
              </a:pPr>
              <a:t>11/29/2022</a:t>
            </a:fld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9F5190D-8D50-4E72-B184-50484E13D37D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2BE98B-E5DB-49C1-B5FF-12C7BBDECD0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8" name="Footer Placeholder 6">
            <a:extLst>
              <a:ext uri="{FF2B5EF4-FFF2-40B4-BE49-F238E27FC236}">
                <a16:creationId xmlns:a16="http://schemas.microsoft.com/office/drawing/2014/main" id="{DC95399C-0311-4DE6-922A-035199A1254F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Presenter | Presentation Title</a:t>
            </a:r>
          </a:p>
        </p:txBody>
      </p:sp>
    </p:spTree>
    <p:extLst>
      <p:ext uri="{BB962C8B-B14F-4D97-AF65-F5344CB8AC3E}">
        <p14:creationId xmlns:p14="http://schemas.microsoft.com/office/powerpoint/2010/main" val="16276900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/>
          <p:cNvSpPr>
            <a:spLocks noGrp="1"/>
          </p:cNvSpPr>
          <p:nvPr>
            <p:ph type="pic" sz="quarter" idx="13"/>
          </p:nvPr>
        </p:nvSpPr>
        <p:spPr>
          <a:xfrm>
            <a:off x="0" y="-29980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rtlCol="0" anchor="ctr">
            <a:noAutofit/>
          </a:bodyPr>
          <a:lstStyle>
            <a:lvl1pPr algn="ctr">
              <a:defRPr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52466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6726A28-0C9E-4AA6-8627-AEE3C305048E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B3858C-6613-4BCF-B61E-6B74104C178C}" type="datetime1">
              <a:rPr lang="en-US"/>
              <a:pPr>
                <a:defRPr/>
              </a:pPr>
              <a:t>11/29/2022</a:t>
            </a:fld>
            <a:endParaRPr lang="en-US" dirty="0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41D20363-22FB-449D-8335-961F2CF7F003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30FCA5-B826-42D1-AD37-480F0075E4E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Footer Placeholder 6">
            <a:extLst>
              <a:ext uri="{FF2B5EF4-FFF2-40B4-BE49-F238E27FC236}">
                <a16:creationId xmlns:a16="http://schemas.microsoft.com/office/drawing/2014/main" id="{A593905B-02F1-423C-8571-F9AFA59B30EF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Presenter | Presentation Title</a:t>
            </a:r>
          </a:p>
        </p:txBody>
      </p:sp>
    </p:spTree>
    <p:extLst>
      <p:ext uri="{BB962C8B-B14F-4D97-AF65-F5344CB8AC3E}">
        <p14:creationId xmlns:p14="http://schemas.microsoft.com/office/powerpoint/2010/main" val="19523841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C5949E55-519A-4B69-847C-16D710ECED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0CDBAC-114C-43E7-89B0-5900A4E7EDC7}" type="datetime1">
              <a:rPr lang="en-US"/>
              <a:pPr>
                <a:defRPr/>
              </a:pPr>
              <a:t>11/29/2022</a:t>
            </a:fld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3DF3B0D-B53F-4C59-BD09-8E95E58CC4E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A81D15-A841-40E8-B467-76E24D5402E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B16A0DF0-FF17-4DB9-A20E-82758A8A0D7F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Presenter | Presentation Title</a:t>
            </a:r>
          </a:p>
        </p:txBody>
      </p:sp>
    </p:spTree>
    <p:extLst>
      <p:ext uri="{BB962C8B-B14F-4D97-AF65-F5344CB8AC3E}">
        <p14:creationId xmlns:p14="http://schemas.microsoft.com/office/powerpoint/2010/main" val="40711663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E4DC54F3-C212-4745-A56D-E5A4D2809B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10291D-584B-4232-93F6-F8167C2A2ED4}" type="datetime1">
              <a:rPr lang="en-US"/>
              <a:pPr>
                <a:defRPr/>
              </a:pPr>
              <a:t>11/29/2022</a:t>
            </a:fld>
            <a:endParaRPr lang="en-US" dirty="0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1ACDE9BA-851A-44A7-9F0A-E0E5E5439C3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1A611A-1058-415B-9861-8A532320DAD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9" name="Footer Placeholder 6">
            <a:extLst>
              <a:ext uri="{FF2B5EF4-FFF2-40B4-BE49-F238E27FC236}">
                <a16:creationId xmlns:a16="http://schemas.microsoft.com/office/drawing/2014/main" id="{82AB8DD4-056F-483A-A62C-5A73585912C5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Presenter | Presentation Title</a:t>
            </a:r>
          </a:p>
        </p:txBody>
      </p:sp>
    </p:spTree>
    <p:extLst>
      <p:ext uri="{BB962C8B-B14F-4D97-AF65-F5344CB8AC3E}">
        <p14:creationId xmlns:p14="http://schemas.microsoft.com/office/powerpoint/2010/main" val="12433328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:a16="http://schemas.microsoft.com/office/drawing/2014/main" id="{49196741-349D-45F7-A0FA-2B4A66A9F81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407988" y="373063"/>
            <a:ext cx="11376025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  <a:endParaRPr lang="en-GB" altLang="en-US"/>
          </a:p>
        </p:txBody>
      </p:sp>
      <p:pic>
        <p:nvPicPr>
          <p:cNvPr id="1027" name="Picture 4">
            <a:extLst>
              <a:ext uri="{FF2B5EF4-FFF2-40B4-BE49-F238E27FC236}">
                <a16:creationId xmlns:a16="http://schemas.microsoft.com/office/drawing/2014/main" id="{2CF1EBDA-5903-4ABF-A811-E1F21572B41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316663"/>
            <a:ext cx="12192000" cy="541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8" name="Text Placeholder 2">
            <a:extLst>
              <a:ext uri="{FF2B5EF4-FFF2-40B4-BE49-F238E27FC236}">
                <a16:creationId xmlns:a16="http://schemas.microsoft.com/office/drawing/2014/main" id="{3541787C-28A7-4283-A3C6-D5FC5EE47B0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407988" y="1592263"/>
            <a:ext cx="11376025" cy="4608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Master text styles</a:t>
            </a:r>
          </a:p>
          <a:p>
            <a:pPr lvl="1"/>
            <a:r>
              <a:rPr lang="en-GB" altLang="en-US"/>
              <a:t>Second level</a:t>
            </a:r>
          </a:p>
          <a:p>
            <a:pPr lvl="2"/>
            <a:r>
              <a:rPr lang="en-GB" altLang="en-US"/>
              <a:t>Third level</a:t>
            </a:r>
          </a:p>
          <a:p>
            <a:pPr lvl="3"/>
            <a:r>
              <a:rPr lang="en-GB" alt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B1A5625-257D-4F6A-8F22-452C50A9996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484563" y="6351588"/>
            <a:ext cx="631825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000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fld id="{F5C8C022-A6D1-42B0-9FDC-96A39604BE51}" type="datetime1">
              <a:rPr lang="en-US"/>
              <a:pPr>
                <a:defRPr/>
              </a:pPr>
              <a:t>11/29/2022</a:t>
            </a:fld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1F64B7-A9B6-4CEC-A3D5-1E403D84461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07738" y="6356350"/>
            <a:ext cx="681037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000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fld id="{3BD03B21-4AD1-499B-919F-90CA60EF152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6182DA05-2957-46AC-9272-D0CFDAC1C59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3" y="6356350"/>
            <a:ext cx="65722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/>
              <a:t>Presenter | Presentation Title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8" r:id="rId1"/>
    <p:sldLayoutId id="2147483720" r:id="rId2"/>
    <p:sldLayoutId id="2147483739" r:id="rId3"/>
    <p:sldLayoutId id="2147483721" r:id="rId4"/>
    <p:sldLayoutId id="2147483722" r:id="rId5"/>
    <p:sldLayoutId id="2147483723" r:id="rId6"/>
    <p:sldLayoutId id="2147483724" r:id="rId7"/>
    <p:sldLayoutId id="2147483725" r:id="rId8"/>
    <p:sldLayoutId id="2147483726" r:id="rId9"/>
    <p:sldLayoutId id="2147483727" r:id="rId10"/>
    <p:sldLayoutId id="2147483728" r:id="rId11"/>
    <p:sldLayoutId id="2147483729" r:id="rId12"/>
    <p:sldLayoutId id="2147483730" r:id="rId13"/>
    <p:sldLayoutId id="2147483731" r:id="rId14"/>
    <p:sldLayoutId id="2147483732" r:id="rId15"/>
    <p:sldLayoutId id="2147483733" r:id="rId16"/>
    <p:sldLayoutId id="2147483734" r:id="rId17"/>
    <p:sldLayoutId id="2147483735" r:id="rId18"/>
    <p:sldLayoutId id="2147483736" r:id="rId19"/>
    <p:sldLayoutId id="2147483737" r:id="rId20"/>
    <p:sldLayoutId id="2147483740" r:id="rId21"/>
  </p:sldLayoutIdLst>
  <p:hf hdr="0"/>
  <p:txStyles>
    <p:titleStyle>
      <a:lvl1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" panose="020B0604020202020204" pitchFamily="34" charset="0"/>
        </a:defRPr>
      </a:lvl2pPr>
      <a:lvl3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" panose="020B0604020202020204" pitchFamily="34" charset="0"/>
        </a:defRPr>
      </a:lvl3pPr>
      <a:lvl4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" panose="020B0604020202020204" pitchFamily="34" charset="0"/>
        </a:defRPr>
      </a:lvl4pPr>
      <a:lvl5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" panose="020B0604020202020204" pitchFamily="34" charset="0"/>
        </a:defRPr>
      </a:lvl5pPr>
      <a:lvl6pPr marL="4572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" panose="020B0604020202020204" pitchFamily="34" charset="0"/>
        </a:defRPr>
      </a:lvl6pPr>
      <a:lvl7pPr marL="9144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" panose="020B0604020202020204" pitchFamily="34" charset="0"/>
        </a:defRPr>
      </a:lvl7pPr>
      <a:lvl8pPr marL="13716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" panose="020B0604020202020204" pitchFamily="34" charset="0"/>
        </a:defRPr>
      </a:lvl8pPr>
      <a:lvl9pPr marL="1828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" panose="020B0604020202020204" pitchFamily="34" charset="0"/>
        </a:defRPr>
      </a:lvl9pPr>
    </p:titleStyle>
    <p:bodyStyle>
      <a:lvl1pPr algn="l" rtl="0" eaLnBrk="1" fontAlgn="base" hangingPunct="1">
        <a:lnSpc>
          <a:spcPct val="90000"/>
        </a:lnSpc>
        <a:spcBef>
          <a:spcPts val="1800"/>
        </a:spcBef>
        <a:spcAft>
          <a:spcPts val="400"/>
        </a:spcAft>
        <a:buFont typeface="Arial" panose="020B0604020202020204" pitchFamily="34" charset="0"/>
        <a:defRPr sz="2100" b="1" kern="1200">
          <a:solidFill>
            <a:srgbClr val="181818"/>
          </a:solidFill>
          <a:latin typeface="+mn-lt"/>
          <a:ea typeface="+mn-ea"/>
          <a:cs typeface="+mn-cs"/>
        </a:defRPr>
      </a:lvl1pPr>
      <a:lvl2pPr marL="323850" indent="-323850" algn="l" rtl="0" eaLnBrk="1" fontAlgn="base" hangingPunct="1"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defRPr kern="1200">
          <a:solidFill>
            <a:srgbClr val="181818"/>
          </a:solidFill>
          <a:latin typeface="+mn-lt"/>
          <a:ea typeface="+mn-ea"/>
          <a:cs typeface="+mn-cs"/>
        </a:defRPr>
      </a:lvl2pPr>
      <a:lvl3pPr marL="647700" indent="-323850" algn="l" rtl="0" eaLnBrk="1" fontAlgn="base" hangingPunct="1"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defRPr sz="1700" kern="1200">
          <a:solidFill>
            <a:srgbClr val="181818"/>
          </a:solidFill>
          <a:latin typeface="+mn-lt"/>
          <a:ea typeface="+mn-ea"/>
          <a:cs typeface="+mn-cs"/>
        </a:defRPr>
      </a:lvl3pPr>
      <a:lvl4pPr marL="971550" indent="-323850" algn="l" rtl="0" eaLnBrk="1" fontAlgn="base" hangingPunct="1"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defRPr sz="1600" kern="1200">
          <a:solidFill>
            <a:srgbClr val="181818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1600" kern="1200">
          <a:solidFill>
            <a:srgbClr val="1C446A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cernbox.cern.ch/index.php/s/YMg3RBRgna93sa3" TargetMode="External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cernbox.cern.ch/index.php/s/LhNRf7x7KePhRCJ" TargetMode="Externa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https://indico.cern.ch/event/142416/contributions/1375573/attachments/129021/183157/gdemiche20110623-up.pdf" TargetMode="External"/><Relationship Id="rId3" Type="http://schemas.openxmlformats.org/officeDocument/2006/relationships/hyperlink" Target="https://edms.cern.ch/document/1009247/1" TargetMode="External"/><Relationship Id="rId7" Type="http://schemas.openxmlformats.org/officeDocument/2006/relationships/hyperlink" Target="http://cds.cern.ch/record/1124328/files/CERN-OPEN-2008-019.pdf" TargetMode="External"/><Relationship Id="rId2" Type="http://schemas.openxmlformats.org/officeDocument/2006/relationships/hyperlink" Target="https://edms.cern.ch/document/997123/1" TargetMode="External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www.researchgate.net/publication/254469450_Analysis_of_long-range_wakefields_in_CLIC_main_Linac_Accelerating_Structures_with_Damping_Loads" TargetMode="External"/><Relationship Id="rId5" Type="http://schemas.openxmlformats.org/officeDocument/2006/relationships/hyperlink" Target="https://edms.cern.ch/document/1211574/1" TargetMode="External"/><Relationship Id="rId4" Type="http://schemas.openxmlformats.org/officeDocument/2006/relationships/hyperlink" Target="https://edms.cern.ch/document/1059157/1" TargetMode="External"/><Relationship Id="rId9" Type="http://schemas.openxmlformats.org/officeDocument/2006/relationships/hyperlink" Target="https://indico.cern.ch/event/72077/contributions/2074694/attachments/1036307/1476627/RF_development_meeting_13_01_10.pdf" TargetMode="Externa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intertek.com/polymers/testlopedia/dielectric-constant-and-dissipation-factor-astm-d150/" TargetMode="External"/><Relationship Id="rId3" Type="http://schemas.openxmlformats.org/officeDocument/2006/relationships/image" Target="../media/image12.png"/><Relationship Id="rId7" Type="http://schemas.openxmlformats.org/officeDocument/2006/relationships/hyperlink" Target="https://edms.cern.ch/ui/file/1211574/1/RF_design_of_the_HOM_load_for_CLIC_AS_Summary.pdf" TargetMode="External"/><Relationship Id="rId2" Type="http://schemas.openxmlformats.org/officeDocument/2006/relationships/hyperlink" Target="http://cds.cern.ch/record/1124328/files/CERN-OPEN-2008-019.pdf" TargetMode="External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edms.cern.ch/ui/file/1059157/1/RF_development_meeting_13_01_10.pdf" TargetMode="External"/><Relationship Id="rId5" Type="http://schemas.openxmlformats.org/officeDocument/2006/relationships/hyperlink" Target="https://edms.cern.ch/ui/file/1009247/1/PETS_loads.pdf" TargetMode="External"/><Relationship Id="rId4" Type="http://schemas.openxmlformats.org/officeDocument/2006/relationships/hyperlink" Target="https://edms.cern.ch/document/997123/1" TargetMode="Externa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Comparative%20price%20and%20characteristics.xlsx" TargetMode="Externa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>
            <a:extLst>
              <a:ext uri="{FF2B5EF4-FFF2-40B4-BE49-F238E27FC236}">
                <a16:creationId xmlns:a16="http://schemas.microsoft.com/office/drawing/2014/main" id="{6627321C-2216-47C8-AA78-A83CAC91B4B5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407988" y="3429000"/>
            <a:ext cx="11376025" cy="2152650"/>
          </a:xfrm>
        </p:spPr>
        <p:txBody>
          <a:bodyPr/>
          <a:lstStyle/>
          <a:p>
            <a:pPr eaLnBrk="1" hangingPunct="1"/>
            <a:r>
              <a:rPr lang="en-GB" altLang="en-US" dirty="0"/>
              <a:t>HOMs ceramics absorbers </a:t>
            </a:r>
            <a:br>
              <a:rPr lang="en-GB" altLang="en-US" dirty="0"/>
            </a:br>
            <a:endParaRPr lang="en-GB" altLang="en-US" dirty="0"/>
          </a:p>
        </p:txBody>
      </p:sp>
      <p:sp>
        <p:nvSpPr>
          <p:cNvPr id="7171" name="Subtitle 2">
            <a:extLst>
              <a:ext uri="{FF2B5EF4-FFF2-40B4-BE49-F238E27FC236}">
                <a16:creationId xmlns:a16="http://schemas.microsoft.com/office/drawing/2014/main" id="{62B16241-4522-4D70-8A0E-2C7AE895690E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407988" y="5700713"/>
            <a:ext cx="11376025" cy="803275"/>
          </a:xfrm>
        </p:spPr>
        <p:txBody>
          <a:bodyPr/>
          <a:lstStyle/>
          <a:p>
            <a:pPr eaLnBrk="1" hangingPunct="1"/>
            <a:r>
              <a:rPr lang="en-GB" altLang="en-US" sz="1800"/>
              <a:t>Pedro Morales</a:t>
            </a:r>
          </a:p>
          <a:p>
            <a:pPr eaLnBrk="1" hangingPunct="1"/>
            <a:r>
              <a:rPr lang="en-GB" altLang="en-US" sz="1800"/>
              <a:t>Date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BCA70A4-8A26-F98D-8AA8-F6ADFDAC50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HOM Loads advantages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406729-F709-B873-9BE3-CF64A7E2B7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D342591-2E99-4A7C-BA5B-95CFE8228D44}" type="datetime1">
              <a:rPr lang="en-US" smtClean="0"/>
              <a:pPr>
                <a:defRPr/>
              </a:pPr>
              <a:t>11/29/2022</a:t>
            </a:fld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FCFAD31-CAE5-6556-DB3F-570F7E30A77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21E9BB1-5655-4AE4-A727-1DCB1631607A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03511AE-499C-930A-D024-D06683AA96F3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EC72F24-71CF-43A1-4C20-E103C62A004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98763" y="0"/>
            <a:ext cx="5593237" cy="278121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215352D1-22D7-324B-5714-287A490F560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1172" t="4959" r="29054"/>
          <a:stretch/>
        </p:blipFill>
        <p:spPr>
          <a:xfrm>
            <a:off x="8523359" y="2895530"/>
            <a:ext cx="3591612" cy="3410087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D72F3057-CD1B-ADDF-014C-5E2ABAD075E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1172" t="4959" r="29054"/>
          <a:stretch/>
        </p:blipFill>
        <p:spPr>
          <a:xfrm flipH="1">
            <a:off x="77031" y="2895530"/>
            <a:ext cx="3591612" cy="3410087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4A20C573-DE3E-205D-DF00-BFB5AF7FB4F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6200000">
            <a:off x="3324310" y="2155714"/>
            <a:ext cx="5543384" cy="2756421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546D0485-AFF0-0097-D0DA-2701D3937353}"/>
              </a:ext>
            </a:extLst>
          </p:cNvPr>
          <p:cNvSpPr txBox="1"/>
          <p:nvPr/>
        </p:nvSpPr>
        <p:spPr>
          <a:xfrm>
            <a:off x="996315" y="1890697"/>
            <a:ext cx="3262948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/>
              <a:t>Symmetric part</a:t>
            </a:r>
          </a:p>
        </p:txBody>
      </p:sp>
      <p:sp>
        <p:nvSpPr>
          <p:cNvPr id="7" name="Arrow: Bent 6">
            <a:extLst>
              <a:ext uri="{FF2B5EF4-FFF2-40B4-BE49-F238E27FC236}">
                <a16:creationId xmlns:a16="http://schemas.microsoft.com/office/drawing/2014/main" id="{50A87B51-27E1-D62C-B0F2-58404BC7ACE2}"/>
              </a:ext>
            </a:extLst>
          </p:cNvPr>
          <p:cNvSpPr/>
          <p:nvPr/>
        </p:nvSpPr>
        <p:spPr>
          <a:xfrm rot="5400000">
            <a:off x="5147610" y="1723280"/>
            <a:ext cx="2781210" cy="6107307"/>
          </a:xfrm>
          <a:prstGeom prst="bentArrow">
            <a:avLst>
              <a:gd name="adj1" fmla="val 13160"/>
              <a:gd name="adj2" fmla="val 12409"/>
              <a:gd name="adj3" fmla="val 34793"/>
              <a:gd name="adj4" fmla="val 60071"/>
            </a:avLst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46047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BCA70A4-8A26-F98D-8AA8-F6ADFDAC50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HOM material issue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406729-F709-B873-9BE3-CF64A7E2B7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D342591-2E99-4A7C-BA5B-95CFE8228D44}" type="datetime1">
              <a:rPr lang="en-US" smtClean="0"/>
              <a:pPr>
                <a:defRPr/>
              </a:pPr>
              <a:t>11/29/2022</a:t>
            </a:fld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FCFAD31-CAE5-6556-DB3F-570F7E30A77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21E9BB1-5655-4AE4-A727-1DCB1631607A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03511AE-499C-930A-D024-D06683AA96F3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358823B5-32B7-3A08-9C52-5F6716D7657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07657" y="4354940"/>
            <a:ext cx="6176685" cy="1720392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62D154CE-8F72-C045-A4EA-2F014FE602FC}"/>
              </a:ext>
            </a:extLst>
          </p:cNvPr>
          <p:cNvSpPr txBox="1"/>
          <p:nvPr/>
        </p:nvSpPr>
        <p:spPr>
          <a:xfrm>
            <a:off x="964162" y="1439863"/>
            <a:ext cx="10263673" cy="249299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 err="1"/>
              <a:t>Ekasic</a:t>
            </a:r>
            <a:r>
              <a:rPr lang="en-GB" dirty="0"/>
              <a:t> P is no longer available in the market as it was, change of the additives and it can influence or not in the performance. </a:t>
            </a:r>
          </a:p>
          <a:p>
            <a:pPr algn="l"/>
            <a:endParaRPr lang="en-GB" dirty="0"/>
          </a:p>
          <a:p>
            <a:pPr algn="l"/>
            <a:r>
              <a:rPr lang="en-GB" dirty="0"/>
              <a:t>There is no data why this material is working well but it is, so for finding a substitute we have ask Ping to run some measurements and we have asked 2 different materials from different suppliers</a:t>
            </a:r>
          </a:p>
          <a:p>
            <a:pPr algn="l"/>
            <a:endParaRPr lang="en-GB" dirty="0"/>
          </a:p>
          <a:p>
            <a:pPr algn="l"/>
            <a:r>
              <a:rPr lang="en-GB" dirty="0"/>
              <a:t>Mention, the </a:t>
            </a:r>
            <a:r>
              <a:rPr lang="en-GB" dirty="0">
                <a:hlinkClick r:id="rId3"/>
              </a:rPr>
              <a:t>cost surge </a:t>
            </a:r>
            <a:r>
              <a:rPr lang="en-GB" dirty="0"/>
              <a:t>because of the complicated shape. Can we carry out a sim of the tolerances we can accept?</a:t>
            </a:r>
          </a:p>
          <a:p>
            <a:pPr algn="l"/>
            <a:r>
              <a:rPr lang="en-GB" dirty="0"/>
              <a:t>I will work and a better holding method to make it simpler.</a:t>
            </a:r>
          </a:p>
        </p:txBody>
      </p:sp>
    </p:spTree>
    <p:extLst>
      <p:ext uri="{BB962C8B-B14F-4D97-AF65-F5344CB8AC3E}">
        <p14:creationId xmlns:p14="http://schemas.microsoft.com/office/powerpoint/2010/main" val="17330715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BCA70A4-8A26-F98D-8AA8-F6ADFDAC50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HOM Evolution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406729-F709-B873-9BE3-CF64A7E2B7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D342591-2E99-4A7C-BA5B-95CFE8228D44}" type="datetime1">
              <a:rPr lang="en-US" smtClean="0"/>
              <a:pPr>
                <a:defRPr/>
              </a:pPr>
              <a:t>11/29/2022</a:t>
            </a:fld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FCFAD31-CAE5-6556-DB3F-570F7E30A77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21E9BB1-5655-4AE4-A727-1DCB1631607A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03511AE-499C-930A-D024-D06683AA96F3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8571DFB6-3E92-B503-8234-894487A2998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06463"/>
            <a:ext cx="5596613" cy="2780017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C7D7186A-E49E-6A9F-1CF0-446635D414B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69386" y="136525"/>
            <a:ext cx="3696216" cy="3534268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C048C54A-4265-2EB1-EF1D-79F8AD58B11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98306" y="3429000"/>
            <a:ext cx="8156205" cy="2546890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AB6DCC34-D0D5-8AC6-3F97-90666B28BEA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82311" y="185284"/>
            <a:ext cx="3324689" cy="2162477"/>
          </a:xfrm>
          <a:prstGeom prst="rect">
            <a:avLst/>
          </a:prstGeom>
        </p:spPr>
      </p:pic>
      <p:sp>
        <p:nvSpPr>
          <p:cNvPr id="18" name="Rectangle 17">
            <a:hlinkClick r:id="rId6"/>
            <a:extLst>
              <a:ext uri="{FF2B5EF4-FFF2-40B4-BE49-F238E27FC236}">
                <a16:creationId xmlns:a16="http://schemas.microsoft.com/office/drawing/2014/main" id="{09F12392-8209-EA24-47F7-C5931D697BF2}"/>
              </a:ext>
            </a:extLst>
          </p:cNvPr>
          <p:cNvSpPr/>
          <p:nvPr/>
        </p:nvSpPr>
        <p:spPr>
          <a:xfrm>
            <a:off x="786581" y="4366727"/>
            <a:ext cx="1356851" cy="70671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Folder</a:t>
            </a:r>
          </a:p>
        </p:txBody>
      </p:sp>
    </p:spTree>
    <p:extLst>
      <p:ext uri="{BB962C8B-B14F-4D97-AF65-F5344CB8AC3E}">
        <p14:creationId xmlns:p14="http://schemas.microsoft.com/office/powerpoint/2010/main" val="24609793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BCA70A4-8A26-F98D-8AA8-F6ADFDAC50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HOM References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406729-F709-B873-9BE3-CF64A7E2B7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D342591-2E99-4A7C-BA5B-95CFE8228D44}" type="datetime1">
              <a:rPr lang="en-US" smtClean="0"/>
              <a:pPr>
                <a:defRPr/>
              </a:pPr>
              <a:t>11/29/2022</a:t>
            </a:fld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FCFAD31-CAE5-6556-DB3F-570F7E30A77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21E9BB1-5655-4AE4-A727-1DCB1631607A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03511AE-499C-930A-D024-D06683AA96F3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E46A481-0536-4442-2083-76057DC5D718}"/>
              </a:ext>
            </a:extLst>
          </p:cNvPr>
          <p:cNvSpPr txBox="1"/>
          <p:nvPr/>
        </p:nvSpPr>
        <p:spPr>
          <a:xfrm>
            <a:off x="690465" y="1088609"/>
            <a:ext cx="10021078" cy="526297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s-ES" sz="1800" u="sng" dirty="0">
                <a:solidFill>
                  <a:srgbClr val="0563C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hlinkClick r:id="rId2"/>
              </a:rPr>
              <a:t>https://edms.cern.ch/document/997123/1</a:t>
            </a:r>
            <a:r>
              <a:rPr lang="es-ES" sz="1800" u="sng" dirty="0">
                <a:solidFill>
                  <a:srgbClr val="0563C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</a:p>
          <a:p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r>
              <a:rPr lang="en-GB" sz="1800" u="sng" dirty="0">
                <a:solidFill>
                  <a:srgbClr val="0563C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hlinkClick r:id="rId3"/>
              </a:rPr>
              <a:t>https://edms.cern.ch/document/1009247/1</a:t>
            </a:r>
            <a:endParaRPr lang="en-GB" sz="1800" u="sng" dirty="0">
              <a:solidFill>
                <a:srgbClr val="0563C1"/>
              </a:solidFill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r>
              <a:rPr lang="es-ES" sz="1800" u="sng" dirty="0">
                <a:solidFill>
                  <a:srgbClr val="0563C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hlinkClick r:id="rId4"/>
              </a:rPr>
              <a:t>https://edms.cern.ch/document/1059157/1</a:t>
            </a:r>
            <a:endParaRPr lang="es-ES" sz="1800" u="sng" dirty="0">
              <a:solidFill>
                <a:srgbClr val="0563C1"/>
              </a:solidFill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r>
              <a:rPr lang="es-ES" sz="1800" u="sng" dirty="0">
                <a:solidFill>
                  <a:srgbClr val="0563C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hlinkClick r:id="rId5"/>
              </a:rPr>
              <a:t>https://edms.cern.ch/document/1211574/1</a:t>
            </a:r>
            <a:r>
              <a:rPr lang="es-ES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</a:p>
          <a:p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r>
              <a:rPr lang="es-ES" sz="1800" u="sng" dirty="0">
                <a:solidFill>
                  <a:srgbClr val="0563C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hlinkClick r:id="rId6"/>
              </a:rPr>
              <a:t>https://www.researchgate.net/publication/254469450_Analysis_of_long-range_wakefields_in_CLIC_main_Linac_Accelerating_Structures_with_Damping_Loads</a:t>
            </a:r>
            <a:endParaRPr lang="es-ES" sz="1800" u="sng" dirty="0">
              <a:solidFill>
                <a:srgbClr val="0563C1"/>
              </a:solidFill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algn="l"/>
            <a:r>
              <a:rPr lang="en-GB" dirty="0">
                <a:hlinkClick r:id="rId7"/>
              </a:rPr>
              <a:t>CERN-OPEN-2008-019.pdf</a:t>
            </a:r>
            <a:endParaRPr lang="en-GB" dirty="0"/>
          </a:p>
          <a:p>
            <a:pPr algn="l"/>
            <a:endParaRPr lang="en-GB" dirty="0"/>
          </a:p>
          <a:p>
            <a:r>
              <a:rPr lang="en-GB" sz="1800" u="sng" dirty="0">
                <a:solidFill>
                  <a:srgbClr val="000000"/>
                </a:solidFill>
                <a:effectLst/>
                <a:latin typeface="Tahoma" panose="020B0604030504040204" pitchFamily="34" charset="0"/>
                <a:ea typeface="Times New Roman" panose="02020603050405020304" pitchFamily="18" charset="0"/>
                <a:hlinkClick r:id="rId8"/>
              </a:rPr>
              <a:t>https://indico.cern.ch/event/142416/contributions/1375573/attachments/129021/183157/gdemiche20110623-up.pdf</a:t>
            </a:r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r>
              <a:rPr lang="en-GB" sz="1800" u="sng" dirty="0">
                <a:solidFill>
                  <a:srgbClr val="000000"/>
                </a:solidFill>
                <a:effectLst/>
                <a:latin typeface="Tahoma" panose="020B0604030504040204" pitchFamily="34" charset="0"/>
                <a:ea typeface="Times New Roman" panose="02020603050405020304" pitchFamily="18" charset="0"/>
                <a:hlinkClick r:id="rId9"/>
              </a:rPr>
              <a:t>https://indico.cern.ch/event/72077/contributions/2074694/attachments/1036307/1476627/RF_development_meeting_13_01_10.pdf</a:t>
            </a:r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algn="l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7125087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BCA70A4-8A26-F98D-8AA8-F6ADFDAC50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Parameters of material definition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406729-F709-B873-9BE3-CF64A7E2B7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D342591-2E99-4A7C-BA5B-95CFE8228D44}" type="datetime1">
              <a:rPr lang="en-US" smtClean="0"/>
              <a:pPr>
                <a:defRPr/>
              </a:pPr>
              <a:t>11/29/2022</a:t>
            </a:fld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FCFAD31-CAE5-6556-DB3F-570F7E30A77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21E9BB1-5655-4AE4-A727-1DCB1631607A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03511AE-499C-930A-D024-D06683AA96F3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0244CE6-5F2D-6A14-90C4-D803DF213766}"/>
              </a:ext>
            </a:extLst>
          </p:cNvPr>
          <p:cNvSpPr txBox="1"/>
          <p:nvPr/>
        </p:nvSpPr>
        <p:spPr>
          <a:xfrm>
            <a:off x="287973" y="1026242"/>
            <a:ext cx="5600699" cy="1754326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l-GR" dirty="0"/>
              <a:t>20</a:t>
            </a:r>
            <a:r>
              <a:rPr lang="en-US" dirty="0"/>
              <a:t> </a:t>
            </a:r>
            <a:r>
              <a:rPr lang="el-GR" dirty="0"/>
              <a:t>&lt;</a:t>
            </a:r>
            <a:r>
              <a:rPr lang="en-US" dirty="0"/>
              <a:t> </a:t>
            </a:r>
            <a:r>
              <a:rPr lang="el-GR" dirty="0"/>
              <a:t>ε</a:t>
            </a:r>
            <a:r>
              <a:rPr lang="en-GB" dirty="0"/>
              <a:t>r &lt; 40 // 0.2 &lt; tan</a:t>
            </a:r>
            <a:r>
              <a:rPr lang="el-GR" dirty="0"/>
              <a:t>δ</a:t>
            </a:r>
            <a:r>
              <a:rPr lang="en-US" dirty="0"/>
              <a:t> </a:t>
            </a:r>
            <a:r>
              <a:rPr lang="el-GR" dirty="0"/>
              <a:t>&lt;</a:t>
            </a:r>
            <a:r>
              <a:rPr lang="en-US" dirty="0"/>
              <a:t> </a:t>
            </a:r>
            <a:r>
              <a:rPr lang="el-GR" dirty="0"/>
              <a:t>0.4</a:t>
            </a:r>
            <a:r>
              <a:rPr lang="en-US" dirty="0"/>
              <a:t> </a:t>
            </a:r>
          </a:p>
          <a:p>
            <a:endParaRPr lang="en-US" dirty="0"/>
          </a:p>
          <a:p>
            <a:r>
              <a:rPr lang="el-GR" dirty="0"/>
              <a:t>ε</a:t>
            </a:r>
            <a:r>
              <a:rPr lang="en-GB" dirty="0"/>
              <a:t>r = relative permittivity or real part of the permittivity</a:t>
            </a:r>
          </a:p>
          <a:p>
            <a:r>
              <a:rPr lang="en-GB" dirty="0"/>
              <a:t>tan</a:t>
            </a:r>
            <a:r>
              <a:rPr lang="el-GR" dirty="0"/>
              <a:t>δ</a:t>
            </a:r>
            <a:r>
              <a:rPr lang="en-US" dirty="0"/>
              <a:t> = </a:t>
            </a:r>
            <a:r>
              <a:rPr lang="en-GB" dirty="0"/>
              <a:t>loss tangent or </a:t>
            </a:r>
            <a:r>
              <a:rPr lang="en-US" dirty="0"/>
              <a:t>tangent delta or Dielectric loss</a:t>
            </a:r>
          </a:p>
          <a:p>
            <a:endParaRPr lang="en-US" dirty="0"/>
          </a:p>
          <a:p>
            <a:r>
              <a:rPr lang="en-GB" dirty="0">
                <a:hlinkClick r:id="rId2"/>
              </a:rPr>
              <a:t>Reference</a:t>
            </a:r>
            <a:endParaRPr lang="en-GB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D08B4036-A616-416F-DFB8-D222FF9103D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0" y="906463"/>
            <a:ext cx="5980200" cy="3256926"/>
          </a:xfrm>
          <a:prstGeom prst="rect">
            <a:avLst/>
          </a:prstGeom>
        </p:spPr>
      </p:pic>
      <p:sp>
        <p:nvSpPr>
          <p:cNvPr id="12" name="Arrow: Right 11">
            <a:extLst>
              <a:ext uri="{FF2B5EF4-FFF2-40B4-BE49-F238E27FC236}">
                <a16:creationId xmlns:a16="http://schemas.microsoft.com/office/drawing/2014/main" id="{C8F33FDB-782C-69F4-CB3B-D9186090B8E3}"/>
              </a:ext>
            </a:extLst>
          </p:cNvPr>
          <p:cNvSpPr/>
          <p:nvPr/>
        </p:nvSpPr>
        <p:spPr>
          <a:xfrm>
            <a:off x="11160680" y="1462360"/>
            <a:ext cx="832008" cy="52832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hlinkClick r:id="rId4"/>
              </a:rPr>
              <a:t>Ref</a:t>
            </a:r>
            <a:r>
              <a:rPr lang="en-GB" dirty="0"/>
              <a:t>.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95BDC3D-D78F-7E81-B7AC-D1B172F48B0D}"/>
              </a:ext>
            </a:extLst>
          </p:cNvPr>
          <p:cNvSpPr txBox="1"/>
          <p:nvPr/>
        </p:nvSpPr>
        <p:spPr>
          <a:xfrm>
            <a:off x="287972" y="2927134"/>
            <a:ext cx="5600699" cy="92333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dirty="0"/>
              <a:t>15 </a:t>
            </a:r>
            <a:r>
              <a:rPr lang="el-GR" dirty="0"/>
              <a:t>&lt;</a:t>
            </a:r>
            <a:r>
              <a:rPr lang="en-US" dirty="0"/>
              <a:t> </a:t>
            </a:r>
            <a:r>
              <a:rPr lang="el-GR" dirty="0"/>
              <a:t>ε</a:t>
            </a:r>
            <a:r>
              <a:rPr lang="en-GB" dirty="0"/>
              <a:t> &lt; 25 // tan</a:t>
            </a:r>
            <a:r>
              <a:rPr lang="el-GR" dirty="0"/>
              <a:t>δ</a:t>
            </a:r>
            <a:r>
              <a:rPr lang="en-US" dirty="0"/>
              <a:t> &gt; </a:t>
            </a:r>
            <a:r>
              <a:rPr lang="el-GR" dirty="0"/>
              <a:t>0.</a:t>
            </a:r>
            <a:r>
              <a:rPr lang="en-US" dirty="0"/>
              <a:t>3 </a:t>
            </a:r>
          </a:p>
          <a:p>
            <a:endParaRPr lang="en-US" dirty="0"/>
          </a:p>
          <a:p>
            <a:r>
              <a:rPr lang="en-GB" dirty="0">
                <a:hlinkClick r:id="rId5"/>
              </a:rPr>
              <a:t>Reference</a:t>
            </a:r>
            <a:endParaRPr lang="en-GB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216AD17-DEB3-DF5B-CCA4-5989BA781661}"/>
              </a:ext>
            </a:extLst>
          </p:cNvPr>
          <p:cNvSpPr txBox="1"/>
          <p:nvPr/>
        </p:nvSpPr>
        <p:spPr>
          <a:xfrm>
            <a:off x="287973" y="3997030"/>
            <a:ext cx="5600699" cy="92333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l-GR" dirty="0"/>
              <a:t>ε</a:t>
            </a:r>
            <a:r>
              <a:rPr lang="en-GB" dirty="0"/>
              <a:t> &lt; 20 (as low as possible) // tan</a:t>
            </a:r>
            <a:r>
              <a:rPr lang="el-GR" dirty="0"/>
              <a:t>δ</a:t>
            </a:r>
            <a:r>
              <a:rPr lang="en-US" dirty="0"/>
              <a:t> &gt; </a:t>
            </a:r>
            <a:r>
              <a:rPr lang="el-GR" dirty="0"/>
              <a:t>0.</a:t>
            </a:r>
            <a:r>
              <a:rPr lang="en-US" dirty="0"/>
              <a:t>3 </a:t>
            </a:r>
          </a:p>
          <a:p>
            <a:endParaRPr lang="en-US" dirty="0"/>
          </a:p>
          <a:p>
            <a:r>
              <a:rPr lang="en-GB" dirty="0">
                <a:hlinkClick r:id="rId6"/>
              </a:rPr>
              <a:t>Reference</a:t>
            </a:r>
            <a:endParaRPr lang="en-GB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13CDA841-0B1B-A94D-89BE-C8C9EF52E4F9}"/>
              </a:ext>
            </a:extLst>
          </p:cNvPr>
          <p:cNvSpPr txBox="1"/>
          <p:nvPr/>
        </p:nvSpPr>
        <p:spPr>
          <a:xfrm>
            <a:off x="287973" y="5066926"/>
            <a:ext cx="5600698" cy="1200329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GB" dirty="0"/>
              <a:t>“Material for the loads must have ε’ in the range of 11-14 and </a:t>
            </a:r>
            <a:r>
              <a:rPr lang="en-GB" dirty="0" err="1"/>
              <a:t>tanδ</a:t>
            </a:r>
            <a:r>
              <a:rPr lang="en-GB" dirty="0"/>
              <a:t> &gt; 0.15” </a:t>
            </a:r>
          </a:p>
          <a:p>
            <a:endParaRPr lang="en-GB" dirty="0"/>
          </a:p>
          <a:p>
            <a:r>
              <a:rPr lang="en-GB" dirty="0">
                <a:hlinkClick r:id="rId7"/>
              </a:rPr>
              <a:t>Reference</a:t>
            </a:r>
            <a:endParaRPr lang="en-GB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3D1EB876-7932-680F-5112-67539CA8154B}"/>
              </a:ext>
            </a:extLst>
          </p:cNvPr>
          <p:cNvSpPr txBox="1"/>
          <p:nvPr/>
        </p:nvSpPr>
        <p:spPr>
          <a:xfrm>
            <a:off x="6352863" y="4567372"/>
            <a:ext cx="5551164" cy="13849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/>
              <a:t>General Standard procedure to measure it:</a:t>
            </a:r>
          </a:p>
          <a:p>
            <a:pPr algn="l"/>
            <a:endParaRPr lang="en-GB" dirty="0"/>
          </a:p>
          <a:p>
            <a:pPr algn="l"/>
            <a:r>
              <a:rPr lang="en-GB" dirty="0"/>
              <a:t>ASTM-D150</a:t>
            </a:r>
          </a:p>
          <a:p>
            <a:pPr algn="l"/>
            <a:r>
              <a:rPr lang="en-GB" dirty="0">
                <a:hlinkClick r:id="rId8"/>
              </a:rPr>
              <a:t>Dielectric Constant and Dissipation Factor ASTM D150, IEC 60250 (intertek.com)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1722706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550DCA9-0D74-824D-2B2A-57D2F23F821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Tx/>
              <a:buChar char="-"/>
            </a:pPr>
            <a:r>
              <a:rPr lang="en-GB" dirty="0"/>
              <a:t>They don’t measure (normally) those parameters and even less in the frequency ranges we need to explore.</a:t>
            </a:r>
          </a:p>
          <a:p>
            <a:pPr marL="342900" indent="-342900">
              <a:buFontTx/>
              <a:buChar char="-"/>
            </a:pPr>
            <a:r>
              <a:rPr lang="en-GB" dirty="0"/>
              <a:t>Can we rely on their results given the fact that some of them are not following any procedure to measure the parameters?</a:t>
            </a:r>
          </a:p>
          <a:p>
            <a:pPr marL="342900" indent="-342900">
              <a:buFontTx/>
              <a:buChar char="-"/>
            </a:pPr>
            <a:r>
              <a:rPr lang="en-GB" dirty="0"/>
              <a:t>Supply ussies. Not really much availability on the market. If we foreseen this with time there is no issue there.</a:t>
            </a:r>
          </a:p>
          <a:p>
            <a:pPr marL="342900" indent="-342900">
              <a:buFontTx/>
              <a:buChar char="-"/>
            </a:pPr>
            <a:r>
              <a:rPr lang="en-GB" dirty="0"/>
              <a:t>Redesign of the current proposal to get something easier to machine. Keep the symmetrical advantages and the poka-yoke </a:t>
            </a:r>
          </a:p>
          <a:p>
            <a:pPr marL="342900" indent="-342900">
              <a:buFontTx/>
              <a:buChar char="-"/>
            </a:pPr>
            <a:r>
              <a:rPr lang="en-GB" dirty="0"/>
              <a:t>Any comments on the mechanical properties? Porosity? </a:t>
            </a:r>
            <a:r>
              <a:rPr lang="en-GB" dirty="0" err="1"/>
              <a:t>Ekasic</a:t>
            </a:r>
            <a:r>
              <a:rPr lang="en-GB" dirty="0"/>
              <a:t> P was the more porous one. Density is important? CTE bellow 5 should works.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B6F2E16-9674-0E96-E84D-09C61B2EC0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Manufacturers and material suppliers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FBF468-226C-35D7-EF9A-BA8BE8255C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D342591-2E99-4A7C-BA5B-95CFE8228D44}" type="datetime1">
              <a:rPr lang="en-US" smtClean="0"/>
              <a:pPr>
                <a:defRPr/>
              </a:pPr>
              <a:t>11/29/2022</a:t>
            </a:fld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11D5DA-A60C-6188-F6B0-D0043690615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21E9BB1-5655-4AE4-A727-1DCB1631607A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F3378B4-C56D-0E47-F822-CAC7D7EAB6E0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</p:spTree>
    <p:extLst>
      <p:ext uri="{BB962C8B-B14F-4D97-AF65-F5344CB8AC3E}">
        <p14:creationId xmlns:p14="http://schemas.microsoft.com/office/powerpoint/2010/main" val="264365571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550DCA9-0D74-824D-2B2A-57D2F23F821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>
                <a:hlinkClick r:id="rId2" action="ppaction://hlinkfile"/>
              </a:rPr>
              <a:t>Excel table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B6F2E16-9674-0E96-E84D-09C61B2EC0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Materials summary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FBF468-226C-35D7-EF9A-BA8BE8255C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D342591-2E99-4A7C-BA5B-95CFE8228D44}" type="datetime1">
              <a:rPr lang="en-US" smtClean="0"/>
              <a:pPr>
                <a:defRPr/>
              </a:pPr>
              <a:t>11/29/2022</a:t>
            </a:fld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11D5DA-A60C-6188-F6B0-D0043690615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21E9BB1-5655-4AE4-A727-1DCB1631607A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F3378B4-C56D-0E47-F822-CAC7D7EAB6E0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</p:spTree>
    <p:extLst>
      <p:ext uri="{BB962C8B-B14F-4D97-AF65-F5344CB8AC3E}">
        <p14:creationId xmlns:p14="http://schemas.microsoft.com/office/powerpoint/2010/main" val="38703558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onstant update  -  Compatibility Mode" id="{EEE29B8A-42AE-42FE-8208-804364A1CFB9}" vid="{39FA83B4-C6A9-4A13-BA82-56FAD85F13F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Constant update</Template>
  <TotalTime>28511</TotalTime>
  <Words>532</Words>
  <Application>Microsoft Office PowerPoint</Application>
  <PresentationFormat>Widescreen</PresentationFormat>
  <Paragraphs>80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Arial</vt:lpstr>
      <vt:lpstr>Calibri</vt:lpstr>
      <vt:lpstr>Tahoma</vt:lpstr>
      <vt:lpstr>Office Theme</vt:lpstr>
      <vt:lpstr>HOMs ceramics absorbers  </vt:lpstr>
      <vt:lpstr>HOM Loads advantages</vt:lpstr>
      <vt:lpstr>HOM material issue</vt:lpstr>
      <vt:lpstr>HOM Evolution</vt:lpstr>
      <vt:lpstr>HOM References</vt:lpstr>
      <vt:lpstr>Parameters of material definition</vt:lpstr>
      <vt:lpstr>Manufacturers and material suppliers</vt:lpstr>
      <vt:lpstr>Materials summary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CLIC G structure Update </dc:title>
  <dc:creator>Pedro Morales Sanchez</dc:creator>
  <cp:lastModifiedBy>Pedro Morales Sanchez</cp:lastModifiedBy>
  <cp:revision>29</cp:revision>
  <dcterms:created xsi:type="dcterms:W3CDTF">2022-04-22T06:45:28Z</dcterms:created>
  <dcterms:modified xsi:type="dcterms:W3CDTF">2022-11-29T15:02:59Z</dcterms:modified>
</cp:coreProperties>
</file>