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9144000" cy="51435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59" autoAdjust="0"/>
    <p:restoredTop sz="94660"/>
  </p:normalViewPr>
  <p:slideViewPr>
    <p:cSldViewPr>
      <p:cViewPr varScale="1">
        <p:scale>
          <a:sx n="191" d="100"/>
          <a:sy n="191" d="100"/>
        </p:scale>
        <p:origin x="507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15BDE-C777-4AEE-A02B-290123237C4F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5A2A3-6BA0-46D3-AAC3-5835D2259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1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FTN experience for EABI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799171" y="1806688"/>
            <a:ext cx="1545657" cy="153012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799171" y="1806688"/>
            <a:ext cx="1545657" cy="153012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12000" y="1315400"/>
            <a:ext cx="2520000" cy="25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/>
          <a:srcRect b="17835"/>
          <a:stretch/>
        </p:blipFill>
        <p:spPr bwMode="auto"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2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FTN experience for EABI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6_Titre small et contenu +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/>
              <a:buChar char="–"/>
              <a:defRPr sz="1600"/>
            </a:lvl2pPr>
            <a:lvl3pPr marL="822325" indent="-285750">
              <a:buFont typeface="Arial"/>
              <a:buChar char="."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</a:p>
          <a:p>
            <a:pPr lvl="2">
              <a:defRPr/>
            </a:pPr>
            <a:r>
              <a:rPr lang="fr-CH"/>
              <a:t>Third level</a:t>
            </a:r>
          </a:p>
          <a:p>
            <a:pPr lvl="3">
              <a:defRPr/>
            </a:pPr>
            <a:r>
              <a:rPr lang="fr-CH"/>
              <a:t>Fourth level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FTN experience for EABI</a:t>
            </a: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7467600" cy="857250"/>
          </a:xfrm>
        </p:spPr>
        <p:txBody>
          <a:bodyPr/>
          <a:lstStyle/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4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FTN experience for EABI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/>
          <p:cNvPicPr>
            <a:picLocks noChangeAspect="1"/>
          </p:cNvPicPr>
          <p:nvPr userDrawn="1"/>
        </p:nvPicPr>
        <p:blipFill>
          <a:blip r:embed="rId13"/>
          <a:srcRect l="10724"/>
          <a:stretch/>
        </p:blipFill>
        <p:spPr bwMode="auto"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3"/>
          <a:srcRect r="92473"/>
          <a:stretch/>
        </p:blipFill>
        <p:spPr bwMode="auto"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fr-CH"/>
              <a:t>Cliquez et modifiez le titre</a:t>
            </a:r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994205"/>
            <a:ext cx="8229600" cy="3203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fr-CH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CH"/>
              <a:t>Deuxième niveau</a:t>
            </a:r>
            <a:endParaRPr/>
          </a:p>
          <a:p>
            <a:pPr lvl="2">
              <a:defRPr/>
            </a:pPr>
            <a:r>
              <a:rPr lang="fr-CH"/>
              <a:t>Troisième niveau</a:t>
            </a:r>
            <a:endParaRPr/>
          </a:p>
          <a:p>
            <a:pPr lvl="3">
              <a:defRPr/>
            </a:pPr>
            <a:r>
              <a:rPr lang="fr-CH"/>
              <a:t>Quatrième niveau</a:t>
            </a:r>
            <a:endParaRPr/>
          </a:p>
          <a:p>
            <a:pPr lvl="4">
              <a:defRPr/>
            </a:pPr>
            <a:r>
              <a:rPr lang="fr-CH"/>
              <a:t>Cinquième niveau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FTN experience for EABI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>
        <a:spcBef>
          <a:spcPts val="0"/>
        </a:spcBef>
        <a:buNone/>
        <a:defRPr sz="46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>
        <a:spcBef>
          <a:spcPts val="0"/>
        </a:spcBef>
        <a:buClr>
          <a:schemeClr val="tx1"/>
        </a:buClr>
        <a:buSzPct val="80000"/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>
        <a:spcBef>
          <a:spcPts val="0"/>
        </a:spcBef>
        <a:buClr>
          <a:schemeClr val="tx1"/>
        </a:buClr>
        <a:buSzPct val="90000"/>
        <a:buFont typeface="Arial"/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>
        <a:spcBef>
          <a:spcPts val="0"/>
        </a:spcBef>
        <a:buClr>
          <a:schemeClr val="tx1"/>
        </a:buClr>
        <a:buSzPct val="85000"/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>
        <a:spcBef>
          <a:spcPts val="0"/>
        </a:spcBef>
        <a:buClr>
          <a:schemeClr val="tx1"/>
        </a:buClr>
        <a:buSzPct val="9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>
        <a:spcBef>
          <a:spcPts val="0"/>
        </a:spcBef>
        <a:buClr>
          <a:schemeClr val="tx1"/>
        </a:buClr>
        <a:buSzPct val="10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4390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clip" vert="horz" wrap="square" lIns="45720" tIns="45720" rIns="4572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en-US" sz="26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FTN beamline: feedback from ABT and OP. What is needed?</a:t>
            </a:r>
            <a:endParaRPr lang="en-GB" sz="260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 bwMode="auto"/>
        <p:txBody>
          <a:bodyPr>
            <a:normAutofit fontScale="85000" lnSpcReduction="20000"/>
          </a:bodyPr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t>Y. Dutheil (SY-ABT-BTP)</a:t>
            </a:r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</a:t>
            </a:r>
            <a:endParaRPr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 bwMode="auto">
          <a:xfrm>
            <a:off x="0" y="495545"/>
            <a:ext cx="4699548" cy="3893572"/>
          </a:xfrm>
        </p:spPr>
        <p:txBody>
          <a:bodyPr/>
          <a:lstStyle/>
          <a:p>
            <a:pPr>
              <a:defRPr/>
            </a:pPr>
            <a:r>
              <a:rPr lang="en-US"/>
              <a:t>100 m long beam line branching off F16</a:t>
            </a:r>
          </a:p>
          <a:p>
            <a:pPr>
              <a:defRPr/>
            </a:pPr>
            <a:r>
              <a:rPr lang="en-US"/>
              <a:t>Delivers beam to the nTOF target</a:t>
            </a:r>
          </a:p>
          <a:p>
            <a:pPr>
              <a:defRPr/>
            </a:pPr>
            <a:r>
              <a:rPr lang="en-US"/>
              <a:t>Beam specs</a:t>
            </a:r>
          </a:p>
          <a:p>
            <a:pPr lvl="1">
              <a:defRPr/>
            </a:pPr>
            <a:r>
              <a:rPr lang="en-US"/>
              <a:t>20 GeV</a:t>
            </a:r>
          </a:p>
          <a:p>
            <a:pPr lvl="1">
              <a:defRPr/>
            </a:pPr>
            <a:r>
              <a:rPr lang="en-US"/>
              <a:t>Longitudinally rotated for a bunch length of ~40ns</a:t>
            </a:r>
          </a:p>
          <a:p>
            <a:pPr lvl="1">
              <a:defRPr/>
            </a:pPr>
            <a:r>
              <a:rPr lang="en-US"/>
              <a:t>~8E12 protons per pulse and &gt;3E12 protons per pulse for EAST parasitic bunch</a:t>
            </a:r>
          </a:p>
          <a:p>
            <a:pPr lvl="1">
              <a:defRPr/>
            </a:pPr>
            <a:r>
              <a:rPr lang="en-US"/>
              <a:t>Typically up to a cycle every few seconds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t>FTN experience for EABI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3</a:t>
            </a:fld>
            <a:endParaRPr lang="en-US"/>
          </a:p>
        </p:txBody>
      </p:sp>
      <p:sp>
        <p:nvSpPr>
          <p:cNvPr id="134405318" name=" 134405317"/>
          <p:cNvSpPr/>
          <p:nvPr/>
        </p:nvSpPr>
        <p:spPr bwMode="auto">
          <a:xfrm>
            <a:off x="4653755" y="2658837"/>
            <a:ext cx="45791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432791257" name="Picture 43279125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740367" y="465519"/>
            <a:ext cx="4385295" cy="3725280"/>
          </a:xfrm>
          <a:prstGeom prst="rect">
            <a:avLst/>
          </a:prstGeom>
        </p:spPr>
      </p:pic>
      <p:sp>
        <p:nvSpPr>
          <p:cNvPr id="628643177" name="Oval 628643176"/>
          <p:cNvSpPr/>
          <p:nvPr/>
        </p:nvSpPr>
        <p:spPr bwMode="auto">
          <a:xfrm rot="19764396">
            <a:off x="6318597" y="1047310"/>
            <a:ext cx="333722" cy="1640802"/>
          </a:xfrm>
          <a:prstGeom prst="ellipse">
            <a:avLst/>
          </a:prstGeom>
          <a:noFill/>
          <a:ln w="38099" cap="flat" cmpd="sng" algn="ctr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7209316" name="Titre 1"/>
          <p:cNvSpPr>
            <a:spLocks noGrp="1"/>
          </p:cNvSpPr>
          <p:nvPr>
            <p:ph type="title"/>
          </p:nvPr>
        </p:nvSpPr>
        <p:spPr bwMode="auto">
          <a:xfrm>
            <a:off x="85743" y="41294"/>
            <a:ext cx="8969765" cy="377564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pPr>
              <a:defRPr/>
            </a:pPr>
            <a:r>
              <a:t>Run3 line commissioning</a:t>
            </a:r>
          </a:p>
        </p:txBody>
      </p:sp>
      <p:sp>
        <p:nvSpPr>
          <p:cNvPr id="1167661509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495545"/>
            <a:ext cx="9144000" cy="3893572"/>
          </a:xfrm>
        </p:spPr>
        <p:txBody>
          <a:bodyPr/>
          <a:lstStyle>
            <a:lvl1pPr marL="268287" indent="-268287">
              <a:lnSpc>
                <a:spcPct val="100000"/>
              </a:lnSpc>
              <a:defRPr sz="2000"/>
            </a:lvl1pPr>
            <a:lvl2pPr marL="536574" indent="-268287">
              <a:buFont typeface="Arial"/>
              <a:buChar char="–"/>
              <a:defRPr sz="1600"/>
            </a:lvl2pPr>
            <a:lvl3pPr marL="822324" indent="-285750">
              <a:buFont typeface="Arial"/>
              <a:buChar char="."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>
              <a:defRPr/>
            </a:pPr>
            <a:r>
              <a:t>New air-cooled target installed during LS2</a:t>
            </a:r>
          </a:p>
          <a:p>
            <a:pPr>
              <a:defRPr/>
            </a:pPr>
            <a:r>
              <a:t>Required beam size could not be achieved in 2021</a:t>
            </a:r>
          </a:p>
          <a:p>
            <a:pPr>
              <a:defRPr/>
            </a:pPr>
            <a:r>
              <a:t>Multiple discussions and studies steered by OP on a dedicated meeting </a:t>
            </a:r>
            <a:r>
              <a:rPr u="sng">
                <a:hlinkClick r:id="rId2" tooltip="https://indico.cern.ch/category/14390/"/>
              </a:rPr>
              <a:t>here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t>Hardware changes during 21-22 YETS and commissioning of a new optics in March 2022</a:t>
            </a:r>
          </a:p>
          <a:p>
            <a:pPr>
              <a:defRPr/>
            </a:pPr>
            <a:endParaRPr/>
          </a:p>
        </p:txBody>
      </p:sp>
      <p:sp>
        <p:nvSpPr>
          <p:cNvPr id="9894223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968380"/>
            <a:ext cx="2133599" cy="182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185414715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5" y="4969078"/>
            <a:ext cx="2895598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FTN experience for EABI</a:t>
            </a:r>
          </a:p>
        </p:txBody>
      </p:sp>
      <p:sp>
        <p:nvSpPr>
          <p:cNvPr id="615247150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5" y="4968379"/>
            <a:ext cx="501423" cy="184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3BA1122-5A56-52B1-5E94-4BB92B147054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5644436" name="Titre 1"/>
          <p:cNvSpPr>
            <a:spLocks noGrp="1"/>
          </p:cNvSpPr>
          <p:nvPr>
            <p:ph type="title"/>
          </p:nvPr>
        </p:nvSpPr>
        <p:spPr bwMode="auto">
          <a:xfrm>
            <a:off x="85743" y="41294"/>
            <a:ext cx="8969765" cy="377564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pPr>
              <a:defRPr/>
            </a:pPr>
            <a:r>
              <a:t>Current FTN optics and experience</a:t>
            </a:r>
          </a:p>
        </p:txBody>
      </p:sp>
      <p:sp>
        <p:nvSpPr>
          <p:cNvPr id="1631559481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495545"/>
            <a:ext cx="4084957" cy="4382368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80000" lnSpcReduction="4000"/>
          </a:bodyPr>
          <a:lstStyle>
            <a:lvl1pPr marL="268287" indent="-268287">
              <a:lnSpc>
                <a:spcPct val="100000"/>
              </a:lnSpc>
              <a:defRPr sz="2000"/>
            </a:lvl1pPr>
            <a:lvl2pPr marL="536574" indent="-268287">
              <a:buFont typeface="Arial"/>
              <a:buChar char="–"/>
              <a:defRPr sz="1600"/>
            </a:lvl2pPr>
            <a:lvl3pPr marL="822324" indent="-285750">
              <a:buFont typeface="Arial"/>
              <a:buChar char="."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>
              <a:defRPr/>
            </a:pPr>
            <a:r>
              <a:t>3 BTVs along the line (red)</a:t>
            </a:r>
          </a:p>
          <a:p>
            <a:pPr>
              <a:defRPr/>
            </a:pPr>
            <a:r>
              <a:t>One SEM grid at the end of the line, just before the target</a:t>
            </a:r>
          </a:p>
          <a:p>
            <a:pPr>
              <a:defRPr/>
            </a:pPr>
            <a:r>
              <a:t>BLMs at each quadrupole</a:t>
            </a:r>
          </a:p>
          <a:p>
            <a:pPr>
              <a:defRPr/>
            </a:pPr>
            <a:endParaRPr/>
          </a:p>
          <a:p>
            <a:pPr>
              <a:defRPr/>
            </a:pPr>
            <a:r>
              <a:t>Complex trajectory</a:t>
            </a:r>
          </a:p>
          <a:p>
            <a:pPr lvl="1">
              <a:defRPr/>
            </a:pPr>
            <a:r>
              <a:t>2 bending sections of 6 degrees each, powered on 3 circuits</a:t>
            </a:r>
          </a:p>
          <a:p>
            <a:pPr lvl="1">
              <a:defRPr/>
            </a:pPr>
            <a:r>
              <a:t>3 dipole correctors</a:t>
            </a:r>
          </a:p>
          <a:p>
            <a:pPr lvl="0">
              <a:defRPr/>
            </a:pPr>
            <a:r>
              <a:t>Experience</a:t>
            </a:r>
          </a:p>
          <a:p>
            <a:pPr lvl="1">
              <a:defRPr/>
            </a:pPr>
            <a:r>
              <a:t>The 3 BTVs + SEM were critical but do not give a full picture of the trajectory in the line</a:t>
            </a:r>
          </a:p>
          <a:p>
            <a:pPr lvl="1">
              <a:defRPr/>
            </a:pPr>
            <a:r>
              <a:t>Performance is limited by physical aperture, hence trajectory is critical everywhere along the line</a:t>
            </a:r>
          </a:p>
          <a:p>
            <a:pPr lvl="1">
              <a:defRPr/>
            </a:pPr>
            <a:r>
              <a:t>Optics and trajectory adjusted using BLM signals</a:t>
            </a:r>
          </a:p>
          <a:p>
            <a:pPr lvl="1">
              <a:defRPr/>
            </a:pPr>
            <a:endParaRPr/>
          </a:p>
          <a:p>
            <a:pPr lvl="1">
              <a:defRPr/>
            </a:pPr>
            <a:endParaRPr/>
          </a:p>
        </p:txBody>
      </p:sp>
      <p:sp>
        <p:nvSpPr>
          <p:cNvPr id="1129717180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968380"/>
            <a:ext cx="2133599" cy="182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1708464662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5" y="4969078"/>
            <a:ext cx="2895598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FTN experience for EABI</a:t>
            </a:r>
          </a:p>
        </p:txBody>
      </p:sp>
      <p:sp>
        <p:nvSpPr>
          <p:cNvPr id="697786272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5" y="4968379"/>
            <a:ext cx="501423" cy="184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DB3136-2EFF-4DBE-91B3-5B97E8FC9AFC}" type="slidenum">
              <a:rPr lang="en-US"/>
              <a:t>5</a:t>
            </a:fld>
            <a:endParaRPr lang="en-US"/>
          </a:p>
        </p:txBody>
      </p:sp>
      <p:pic>
        <p:nvPicPr>
          <p:cNvPr id="308386130" name="Picture 30838612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084957" y="1499415"/>
            <a:ext cx="5091195" cy="288970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6648365" name="Titre 1"/>
          <p:cNvSpPr>
            <a:spLocks noGrp="1"/>
          </p:cNvSpPr>
          <p:nvPr>
            <p:ph type="title"/>
          </p:nvPr>
        </p:nvSpPr>
        <p:spPr bwMode="auto">
          <a:xfrm>
            <a:off x="85743" y="41294"/>
            <a:ext cx="8969765" cy="377564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pPr>
              <a:defRPr/>
            </a:pPr>
            <a:r>
              <a:t>Input from OP-PS</a:t>
            </a:r>
          </a:p>
        </p:txBody>
      </p:sp>
      <p:sp>
        <p:nvSpPr>
          <p:cNvPr id="64218274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495545"/>
            <a:ext cx="5588812" cy="3893572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5000" lnSpcReduction="11000"/>
          </a:bodyPr>
          <a:lstStyle>
            <a:lvl1pPr marL="268287" indent="-268287">
              <a:lnSpc>
                <a:spcPct val="100000"/>
              </a:lnSpc>
              <a:defRPr sz="2000"/>
            </a:lvl1pPr>
            <a:lvl2pPr marL="536574" indent="-268287">
              <a:buFont typeface="Arial"/>
              <a:buChar char="–"/>
              <a:defRPr sz="1600"/>
            </a:lvl2pPr>
            <a:lvl3pPr marL="822324" indent="-285750">
              <a:buFont typeface="Arial"/>
              <a:buChar char="."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>
              <a:defRPr/>
            </a:pPr>
            <a:r>
              <a:rPr dirty="0"/>
              <a:t>Trajectory control</a:t>
            </a:r>
          </a:p>
          <a:p>
            <a:pPr lvl="1">
              <a:defRPr/>
            </a:pPr>
            <a:r>
              <a:rPr dirty="0"/>
              <a:t>The line is aperture-limited and natural drifts quickly and substantially increase the losses along the line</a:t>
            </a:r>
          </a:p>
          <a:p>
            <a:pPr lvl="1">
              <a:defRPr/>
            </a:pPr>
            <a:r>
              <a:rPr dirty="0"/>
              <a:t>BTVs</a:t>
            </a:r>
          </a:p>
          <a:p>
            <a:pPr lvl="2">
              <a:defRPr/>
            </a:pPr>
            <a:r>
              <a:rPr dirty="0"/>
              <a:t>Cannot be left IN and active for continuous monitoring</a:t>
            </a:r>
          </a:p>
          <a:p>
            <a:pPr lvl="2">
              <a:defRPr/>
            </a:pPr>
            <a:r>
              <a:rPr dirty="0"/>
              <a:t>Saturation does not provide precise measurement (414 &amp; 374 have no filter wheel)</a:t>
            </a:r>
          </a:p>
          <a:p>
            <a:pPr lvl="2">
              <a:defRPr/>
            </a:pPr>
            <a:r>
              <a:rPr dirty="0"/>
              <a:t>Position determination is not coupled to YASP</a:t>
            </a:r>
          </a:p>
          <a:p>
            <a:pPr lvl="1">
              <a:defRPr/>
            </a:pPr>
            <a:r>
              <a:rPr u="sng" dirty="0"/>
              <a:t>BPMs in the line + implementation in YASP would allow good and constant control of the trajectory</a:t>
            </a:r>
            <a:endParaRPr dirty="0"/>
          </a:p>
          <a:p>
            <a:pPr>
              <a:defRPr/>
            </a:pPr>
            <a:r>
              <a:rPr dirty="0"/>
              <a:t>Activation and beam size</a:t>
            </a:r>
          </a:p>
          <a:p>
            <a:pPr lvl="1">
              <a:defRPr/>
            </a:pPr>
            <a:r>
              <a:t>Hot </a:t>
            </a:r>
            <a:r>
              <a:rPr lang="en-US"/>
              <a:t>spot</a:t>
            </a:r>
            <a:r>
              <a:t> </a:t>
            </a:r>
            <a:r>
              <a:rPr dirty="0"/>
              <a:t>identified at the end of the line (window &amp; grid) due to the large beam size required by the target</a:t>
            </a:r>
          </a:p>
          <a:p>
            <a:pPr lvl="1">
              <a:defRPr/>
            </a:pPr>
            <a:r>
              <a:rPr dirty="0"/>
              <a:t>Current grid covers ~90x90mm while beam sigma is ~ 30x13</a:t>
            </a:r>
          </a:p>
          <a:p>
            <a:pPr lvl="2">
              <a:defRPr/>
            </a:pPr>
            <a:r>
              <a:rPr lang="en-US" sz="1300" b="0" i="0" u="sng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Larger grid would be desired to cover the whole beam (interlock on beam size and center more precise</a:t>
            </a:r>
          </a:p>
          <a:p>
            <a:pPr>
              <a:defRPr/>
            </a:pPr>
            <a:r>
              <a:rPr lang="en-US" dirty="0">
                <a:latin typeface="Arial"/>
                <a:cs typeface="Arial"/>
              </a:rPr>
              <a:t>BLM noise and noise spikes prevents from being used to interlock on</a:t>
            </a:r>
            <a:endParaRPr dirty="0"/>
          </a:p>
        </p:txBody>
      </p:sp>
      <p:sp>
        <p:nvSpPr>
          <p:cNvPr id="127612279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968380"/>
            <a:ext cx="2133599" cy="182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383493012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5" y="4969078"/>
            <a:ext cx="2895598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FTN experience for EABI</a:t>
            </a:r>
          </a:p>
        </p:txBody>
      </p:sp>
      <p:sp>
        <p:nvSpPr>
          <p:cNvPr id="387718674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5" y="4968379"/>
            <a:ext cx="501423" cy="184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16D23F4-5FCB-A057-1681-C091086DA0F3}" type="slidenum">
              <a:rPr lang="en-US"/>
              <a:t>6</a:t>
            </a:fld>
            <a:endParaRPr lang="en-US"/>
          </a:p>
        </p:txBody>
      </p:sp>
      <p:sp>
        <p:nvSpPr>
          <p:cNvPr id="889543125" name=" 889543124"/>
          <p:cNvSpPr/>
          <p:nvPr/>
        </p:nvSpPr>
        <p:spPr bwMode="auto">
          <a:xfrm>
            <a:off x="9996422" y="2493555"/>
            <a:ext cx="194625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2137113519" name="Picture 213711351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053458" y="721641"/>
            <a:ext cx="2924190" cy="37551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01651238" name="Titre 1"/>
          <p:cNvSpPr>
            <a:spLocks noGrp="1"/>
          </p:cNvSpPr>
          <p:nvPr>
            <p:ph type="title"/>
          </p:nvPr>
        </p:nvSpPr>
        <p:spPr bwMode="auto">
          <a:xfrm>
            <a:off x="85743" y="41294"/>
            <a:ext cx="8969765" cy="377564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pPr>
              <a:defRPr/>
            </a:pPr>
            <a:r>
              <a:t>Conclusion</a:t>
            </a:r>
          </a:p>
        </p:txBody>
      </p:sp>
      <p:sp>
        <p:nvSpPr>
          <p:cNvPr id="1120976912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495545"/>
            <a:ext cx="9144000" cy="3893572"/>
          </a:xfrm>
        </p:spPr>
        <p:txBody>
          <a:bodyPr/>
          <a:lstStyle>
            <a:lvl1pPr marL="268287" indent="-268287">
              <a:lnSpc>
                <a:spcPct val="100000"/>
              </a:lnSpc>
              <a:defRPr sz="2000"/>
            </a:lvl1pPr>
            <a:lvl2pPr marL="536574" indent="-268287">
              <a:buFont typeface="Arial"/>
              <a:buChar char="–"/>
              <a:defRPr sz="1600"/>
            </a:lvl2pPr>
            <a:lvl3pPr marL="822324" indent="-285750">
              <a:buFont typeface="Arial"/>
              <a:buChar char="."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>
              <a:defRPr/>
            </a:pPr>
            <a:r>
              <a:rPr dirty="0"/>
              <a:t>FTN line is limited by its aperture and both commissioning and operation requires careful control of optics and trajectory</a:t>
            </a:r>
          </a:p>
          <a:p>
            <a:pPr>
              <a:defRPr/>
            </a:pPr>
            <a:r>
              <a:rPr dirty="0"/>
              <a:t>Reliable control of the trajectory for operation requires the installation of non-intercepting beam position system (such as BPM)</a:t>
            </a:r>
          </a:p>
          <a:p>
            <a:pPr>
              <a:defRPr/>
            </a:pPr>
            <a:r>
              <a:rPr dirty="0"/>
              <a:t>A new design of the grid (BSG484) is desired to better cover the whole beam  </a:t>
            </a:r>
          </a:p>
          <a:p>
            <a:pPr>
              <a:defRPr/>
            </a:pPr>
            <a:r>
              <a:rPr dirty="0"/>
              <a:t>A larger window and grid (tank + grid frame) to reduce interaction with the primary beam and activation</a:t>
            </a:r>
            <a:endParaRPr lang="en-US" dirty="0"/>
          </a:p>
          <a:p>
            <a:pPr>
              <a:defRPr/>
            </a:pPr>
            <a:r>
              <a:rPr lang="en-US" dirty="0"/>
              <a:t>BLM noise should be addressed to make full use of them, and in particular to use as </a:t>
            </a:r>
            <a:r>
              <a:rPr lang="en-US" dirty="0" err="1"/>
              <a:t>interlocl</a:t>
            </a:r>
            <a:endParaRPr dirty="0"/>
          </a:p>
        </p:txBody>
      </p:sp>
      <p:sp>
        <p:nvSpPr>
          <p:cNvPr id="56266082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968380"/>
            <a:ext cx="2133599" cy="182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1812794684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5" y="4969078"/>
            <a:ext cx="2895598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FTN experience for EABI</a:t>
            </a:r>
          </a:p>
        </p:txBody>
      </p:sp>
      <p:sp>
        <p:nvSpPr>
          <p:cNvPr id="398028211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5" y="4968379"/>
            <a:ext cx="501423" cy="1841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3EB9F71-C7F3-6AEA-2A98-922689BA5EF3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 bwMode="auto">
          <a:xfrm>
            <a:off x="0" y="4772025"/>
            <a:ext cx="2133600" cy="273050"/>
          </a:xfrm>
        </p:spPr>
        <p:txBody>
          <a:bodyPr/>
          <a:lstStyle/>
          <a:p>
            <a:pPr>
              <a:defRPr/>
            </a:pPr>
            <a:r>
              <a:rPr lang="en-US"/>
              <a:t>27/09/2022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4767263"/>
            <a:ext cx="2895600" cy="274637"/>
          </a:xfrm>
        </p:spPr>
        <p:txBody>
          <a:bodyPr/>
          <a:lstStyle/>
          <a:p>
            <a:pPr>
              <a:defRPr/>
            </a:pPr>
            <a:r>
              <a:t>FTN experience for EABI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2350" y="4767263"/>
            <a:ext cx="501650" cy="274637"/>
          </a:xfrm>
        </p:spPr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 bwMode="auto"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Thank you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115</TotalTime>
  <Words>479</Words>
  <Application>Microsoft Office PowerPoint</Application>
  <DocSecurity>0</DocSecurity>
  <PresentationFormat>On-screen Show (16:9)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Optima</vt:lpstr>
      <vt:lpstr>CERNCorporate16-9</vt:lpstr>
      <vt:lpstr>PowerPoint Presentation</vt:lpstr>
      <vt:lpstr>FTN beamline: feedback from ABT and OP. What is needed?</vt:lpstr>
      <vt:lpstr>Introduction</vt:lpstr>
      <vt:lpstr>Run3 line commissioning</vt:lpstr>
      <vt:lpstr>Current FTN optics and experience</vt:lpstr>
      <vt:lpstr>Input from OP-PS</vt:lpstr>
      <vt:lpstr>Conclusion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CERN User</dc:creator>
  <cp:keywords/>
  <dc:description/>
  <cp:lastModifiedBy>yann dutheil</cp:lastModifiedBy>
  <cp:revision>137</cp:revision>
  <dcterms:created xsi:type="dcterms:W3CDTF">2012-11-30T11:04:26Z</dcterms:created>
  <dcterms:modified xsi:type="dcterms:W3CDTF">2022-09-27T14:28:06Z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