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>
        <p:scale>
          <a:sx n="66" d="100"/>
          <a:sy n="66" d="100"/>
        </p:scale>
        <p:origin x="2658" y="2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59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06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42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94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08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448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2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9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89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915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5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3B203-C26A-4A86-B6AD-F53BC234234B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9E14F-ED1A-42E1-8926-1E8CCCC11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39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083" y="1122363"/>
            <a:ext cx="11147834" cy="2387600"/>
          </a:xfrm>
        </p:spPr>
        <p:txBody>
          <a:bodyPr>
            <a:normAutofit fontScale="90000"/>
          </a:bodyPr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Profile monitors of secondary lines: </a:t>
            </a:r>
            <a:br>
              <a:rPr lang="en-GB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an urgent request for refurbishment of </a:t>
            </a:r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MWPCs</a:t>
            </a: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  &amp;  </a:t>
            </a:r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DWCs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4834"/>
            <a:ext cx="9144000" cy="2092592"/>
          </a:xfrm>
        </p:spPr>
        <p:txBody>
          <a:bodyPr>
            <a:normAutofit/>
          </a:bodyPr>
          <a:lstStyle/>
          <a:p>
            <a:r>
              <a:rPr lang="en-GB" sz="2800" smtClean="0"/>
              <a:t>Jocelyn TAN, Inaki ORTEGA RUIZ, Stephane DESCHAMPS</a:t>
            </a:r>
          </a:p>
          <a:p>
            <a:r>
              <a:rPr lang="en-GB" smtClean="0"/>
              <a:t>BI-XEI</a:t>
            </a:r>
          </a:p>
          <a:p>
            <a:endParaRPr lang="en-GB" smtClean="0"/>
          </a:p>
          <a:p>
            <a:r>
              <a:rPr lang="en-GB" smtClean="0"/>
              <a:t>EA-BI WG, 27</a:t>
            </a:r>
            <a:r>
              <a:rPr lang="en-GB" baseline="30000" smtClean="0"/>
              <a:t>th</a:t>
            </a:r>
            <a:r>
              <a:rPr lang="en-GB" smtClean="0"/>
              <a:t> </a:t>
            </a:r>
            <a:r>
              <a:rPr lang="en-GB" smtClean="0"/>
              <a:t>September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Timeline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533524"/>
            <a:ext cx="11239500" cy="4829176"/>
          </a:xfrm>
        </p:spPr>
        <p:txBody>
          <a:bodyPr>
            <a:normAutofit/>
          </a:bodyPr>
          <a:lstStyle/>
          <a:p>
            <a:r>
              <a:rPr lang="en-GB"/>
              <a:t>Due to the critical situation and increasing failure rate, it would be advisable to start in 2023. </a:t>
            </a:r>
            <a:endParaRPr lang="en-GB" smtClean="0"/>
          </a:p>
          <a:p>
            <a:endParaRPr lang="en-GB" smtClean="0"/>
          </a:p>
          <a:p>
            <a:r>
              <a:rPr lang="en-GB"/>
              <a:t>The budget profile would be as follows:</a:t>
            </a:r>
          </a:p>
          <a:p>
            <a:pPr lvl="1"/>
            <a:endParaRPr lang="en-GB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: 110 kCHF = 80 kCHF ORIGIN + 10 kCHF prototyping + 20 kCHF electronics.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en-GB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: 110 kCHF = 80 kCHF ORIGIN + 30 kCHF series production</a:t>
            </a: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  <a:p>
            <a:endParaRPr lang="en-GB" smtClean="0"/>
          </a:p>
          <a:p>
            <a:r>
              <a:rPr lang="en-GB" smtClean="0"/>
              <a:t>To be urgently presented at the IEFC</a:t>
            </a:r>
            <a:endParaRPr lang="en-GB"/>
          </a:p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3856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A c</a:t>
            </a: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onsolidation request drafted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603" t="14921" r="25476" b="9733"/>
          <a:stretch/>
        </p:blipFill>
        <p:spPr>
          <a:xfrm>
            <a:off x="3367315" y="1422398"/>
            <a:ext cx="5573485" cy="52576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434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Outlook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Status and motivations</a:t>
            </a:r>
          </a:p>
          <a:p>
            <a:endParaRPr lang="en-GB"/>
          </a:p>
          <a:p>
            <a:r>
              <a:rPr lang="en-GB" smtClean="0"/>
              <a:t>Proposed solutions</a:t>
            </a:r>
          </a:p>
          <a:p>
            <a:endParaRPr lang="en-GB"/>
          </a:p>
          <a:p>
            <a:r>
              <a:rPr lang="en-GB" smtClean="0"/>
              <a:t>Resources and planning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7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Multi Wires Proportional Chambers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636" y="1520825"/>
            <a:ext cx="10515600" cy="4351338"/>
          </a:xfrm>
        </p:spPr>
        <p:txBody>
          <a:bodyPr>
            <a:normAutofit/>
          </a:bodyPr>
          <a:lstStyle/>
          <a:p>
            <a:r>
              <a:rPr lang="en-GB" smtClean="0"/>
              <a:t>Gaseous detector developed in early 70’s</a:t>
            </a:r>
          </a:p>
          <a:p>
            <a:r>
              <a:rPr lang="en-GB" smtClean="0"/>
              <a:t>Ar + CO</a:t>
            </a:r>
            <a:r>
              <a:rPr lang="en-GB" baseline="-25000" smtClean="0"/>
              <a:t>2</a:t>
            </a:r>
            <a:r>
              <a:rPr lang="en-GB" smtClean="0"/>
              <a:t> (50% each)</a:t>
            </a:r>
          </a:p>
          <a:p>
            <a:r>
              <a:rPr lang="en-GB" smtClean="0"/>
              <a:t>Anode: 32 tungsten wires (</a:t>
            </a:r>
            <a:r>
              <a:rPr lang="en-GB" i="1" smtClean="0">
                <a:sym typeface="Symbol" panose="05050102010706020507" pitchFamily="18" charset="2"/>
              </a:rPr>
              <a:t></a:t>
            </a:r>
            <a:r>
              <a:rPr lang="en-GB" smtClean="0">
                <a:sym typeface="Symbol" panose="05050102010706020507" pitchFamily="18" charset="2"/>
              </a:rPr>
              <a:t> ~ </a:t>
            </a:r>
            <a:r>
              <a:rPr lang="en-GB" smtClean="0"/>
              <a:t>20-40 </a:t>
            </a:r>
            <a:r>
              <a:rPr lang="en-GB" smtClean="0">
                <a:sym typeface="Symbol" panose="05050102010706020507" pitchFamily="18" charset="2"/>
              </a:rPr>
              <a:t>m)/plane</a:t>
            </a:r>
            <a:endParaRPr lang="en-GB" smtClean="0"/>
          </a:p>
          <a:p>
            <a:r>
              <a:rPr lang="en-GB" smtClean="0"/>
              <a:t>Spill 10</a:t>
            </a:r>
            <a:r>
              <a:rPr lang="en-GB" baseline="30000" smtClean="0"/>
              <a:t>5</a:t>
            </a:r>
            <a:r>
              <a:rPr lang="en-GB" smtClean="0"/>
              <a:t> to 10</a:t>
            </a:r>
            <a:r>
              <a:rPr lang="en-GB" baseline="30000" smtClean="0"/>
              <a:t>11</a:t>
            </a:r>
            <a:r>
              <a:rPr lang="en-GB" smtClean="0"/>
              <a:t> particles per second : ionised gas </a:t>
            </a:r>
          </a:p>
          <a:p>
            <a:r>
              <a:rPr lang="en-GB" smtClean="0"/>
              <a:t>HV applied to wires : </a:t>
            </a:r>
            <a:r>
              <a:rPr lang="en-GB" smtClean="0">
                <a:sym typeface="Symbol" panose="05050102010706020507" pitchFamily="18" charset="2"/>
              </a:rPr>
              <a:t></a:t>
            </a:r>
            <a:r>
              <a:rPr lang="en-GB" smtClean="0"/>
              <a:t> e- avalanche </a:t>
            </a:r>
          </a:p>
          <a:p>
            <a:r>
              <a:rPr lang="en-GB" smtClean="0"/>
              <a:t>Resolution 0.5mm to 1mm</a:t>
            </a:r>
          </a:p>
          <a:p>
            <a:r>
              <a:rPr lang="en-GB" smtClean="0"/>
              <a:t>Motorised in/out</a:t>
            </a:r>
          </a:p>
          <a:p>
            <a:r>
              <a:rPr lang="en-GB" smtClean="0"/>
              <a:t>In air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628" r="27218" b="25748"/>
          <a:stretch/>
        </p:blipFill>
        <p:spPr>
          <a:xfrm>
            <a:off x="7874000" y="1378308"/>
            <a:ext cx="4153136" cy="29777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t="6153"/>
          <a:stretch/>
        </p:blipFill>
        <p:spPr>
          <a:xfrm>
            <a:off x="7785100" y="4457700"/>
            <a:ext cx="4229886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5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Delay Wire Chambers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Gaseous detector developed in early 80’s</a:t>
            </a:r>
          </a:p>
          <a:p>
            <a:r>
              <a:rPr lang="en-GB" smtClean="0"/>
              <a:t>Similar to MWPC</a:t>
            </a:r>
          </a:p>
          <a:p>
            <a:r>
              <a:rPr lang="en-GB" smtClean="0"/>
              <a:t>Spill up to 2x10</a:t>
            </a:r>
            <a:r>
              <a:rPr lang="en-GB" baseline="30000" smtClean="0"/>
              <a:t>5</a:t>
            </a:r>
            <a:r>
              <a:rPr lang="en-GB" smtClean="0"/>
              <a:t> particles per second</a:t>
            </a:r>
          </a:p>
          <a:p>
            <a:r>
              <a:rPr lang="en-GB" smtClean="0"/>
              <a:t>Resolution 0.2 mm</a:t>
            </a:r>
          </a:p>
          <a:p>
            <a:r>
              <a:rPr lang="en-GB" smtClean="0"/>
              <a:t>In air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8542"/>
          <a:stretch/>
        </p:blipFill>
        <p:spPr>
          <a:xfrm>
            <a:off x="7899400" y="360829"/>
            <a:ext cx="3594100" cy="3523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3" b="14601"/>
          <a:stretch/>
        </p:blipFill>
        <p:spPr>
          <a:xfrm>
            <a:off x="7769627" y="4077521"/>
            <a:ext cx="3990573" cy="269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5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Scintillating Fibre profile monitors : XBPF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Replaced the wire chambers in NP and EA</a:t>
            </a:r>
          </a:p>
          <a:p>
            <a:r>
              <a:rPr lang="en-GB" smtClean="0"/>
              <a:t>100 or 200 scintillating fibres</a:t>
            </a:r>
          </a:p>
          <a:p>
            <a:r>
              <a:rPr lang="en-GB" smtClean="0"/>
              <a:t>Light from every fibre read-out by indiv Si PM </a:t>
            </a:r>
          </a:p>
          <a:p>
            <a:r>
              <a:rPr lang="en-GB" smtClean="0"/>
              <a:t>No gas, no HV</a:t>
            </a:r>
          </a:p>
          <a:p>
            <a:r>
              <a:rPr lang="en-GB" smtClean="0"/>
              <a:t>Vacuum Compatible : reduced material budget</a:t>
            </a:r>
          </a:p>
          <a:p>
            <a:r>
              <a:rPr lang="en-GB" smtClean="0"/>
              <a:t>In/out motorisation </a:t>
            </a:r>
          </a:p>
          <a:p>
            <a:r>
              <a:rPr lang="en-GB" smtClean="0"/>
              <a:t>Spill : 100 to 10</a:t>
            </a:r>
            <a:r>
              <a:rPr lang="en-GB" baseline="30000" smtClean="0"/>
              <a:t>7</a:t>
            </a:r>
            <a:r>
              <a:rPr lang="en-GB" smtClean="0"/>
              <a:t> </a:t>
            </a:r>
            <a:r>
              <a:rPr lang="en-GB"/>
              <a:t>particles/second/mm</a:t>
            </a:r>
            <a:r>
              <a:rPr lang="en-GB" baseline="30000"/>
              <a:t>2</a:t>
            </a:r>
            <a:endParaRPr lang="en-GB" smtClean="0"/>
          </a:p>
          <a:p>
            <a:r>
              <a:rPr lang="en-GB" smtClean="0"/>
              <a:t>Resolution : 1 mm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5" t="47592" r="40883" b="27099"/>
          <a:stretch/>
        </p:blipFill>
        <p:spPr>
          <a:xfrm>
            <a:off x="8102851" y="4459560"/>
            <a:ext cx="3929203" cy="231074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275" y="1447165"/>
            <a:ext cx="3829050" cy="2871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Problems (1)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815" y="1494147"/>
            <a:ext cx="6949059" cy="1761117"/>
          </a:xfrm>
        </p:spPr>
        <p:txBody>
          <a:bodyPr>
            <a:normAutofit fontScale="70000" lnSpcReduction="20000"/>
          </a:bodyPr>
          <a:lstStyle/>
          <a:p>
            <a:r>
              <a:rPr lang="en-GB" smtClean="0"/>
              <a:t>Gaseous chambers : </a:t>
            </a:r>
            <a:r>
              <a:rPr lang="en-GB"/>
              <a:t>4</a:t>
            </a:r>
            <a:r>
              <a:rPr lang="en-GB" smtClean="0"/>
              <a:t>0+ or 50+ years old</a:t>
            </a:r>
          </a:p>
          <a:p>
            <a:r>
              <a:rPr lang="en-GB" smtClean="0"/>
              <a:t>Radiation damage : PTFE</a:t>
            </a:r>
          </a:p>
          <a:p>
            <a:r>
              <a:rPr lang="en-GB" smtClean="0"/>
              <a:t>Loss of sensitivity 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smtClean="0"/>
              <a:t>silicon deposit</a:t>
            </a:r>
          </a:p>
          <a:p>
            <a:r>
              <a:rPr lang="en-GB" smtClean="0"/>
              <a:t>Tooling and knowhow for repair are lost</a:t>
            </a:r>
            <a:endParaRPr lang="en-GB"/>
          </a:p>
          <a:p>
            <a:r>
              <a:rPr lang="en-GB" smtClean="0"/>
              <a:t>Aug ‘22, two DWCs destroyed by users : overpressure of 3 bars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867650" y="485775"/>
            <a:ext cx="4239006" cy="6049171"/>
            <a:chOff x="7458763" y="209603"/>
            <a:chExt cx="4356044" cy="6142463"/>
          </a:xfrm>
        </p:grpSpPr>
        <p:pic>
          <p:nvPicPr>
            <p:cNvPr id="4" name="Picture 3" descr="Chart, histogram&#10;&#10;Description automatically generated"/>
            <p:cNvPicPr/>
            <p:nvPr/>
          </p:nvPicPr>
          <p:blipFill rotWithShape="1">
            <a:blip r:embed="rId2"/>
            <a:srcRect l="50247" r="1877"/>
            <a:stretch/>
          </p:blipFill>
          <p:spPr>
            <a:xfrm>
              <a:off x="7458763" y="209603"/>
              <a:ext cx="4356044" cy="3038418"/>
            </a:xfrm>
            <a:prstGeom prst="rect">
              <a:avLst/>
            </a:prstGeom>
          </p:spPr>
        </p:pic>
        <p:pic>
          <p:nvPicPr>
            <p:cNvPr id="6" name="Picture 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40FA7E7B-4B90-9576-C471-698C3CCE1D3C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8736" y="3147856"/>
              <a:ext cx="4272280" cy="320421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458763" y="5521542"/>
              <a:ext cx="4343819" cy="531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SEM image of a wire with silicon deposit caused by exposure to highly ionising beams</a:t>
              </a:r>
              <a:endParaRPr lang="en-GB" sz="140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10A01829-1D72-4484-95AA-BCE6DB27A9A2" descr="cid:image002.jpg@01D8AB2E.79CF657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9" t="15307"/>
          <a:stretch/>
        </p:blipFill>
        <p:spPr bwMode="auto">
          <a:xfrm>
            <a:off x="704849" y="3333750"/>
            <a:ext cx="3726181" cy="283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42" b="-1"/>
          <a:stretch/>
        </p:blipFill>
        <p:spPr>
          <a:xfrm rot="2012678">
            <a:off x="3938015" y="4232209"/>
            <a:ext cx="4254033" cy="917297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  <a:softEdge rad="63500"/>
          </a:effectLst>
        </p:spPr>
      </p:pic>
      <p:sp>
        <p:nvSpPr>
          <p:cNvPr id="11" name="Rectangle 10"/>
          <p:cNvSpPr/>
          <p:nvPr/>
        </p:nvSpPr>
        <p:spPr>
          <a:xfrm rot="2026430">
            <a:off x="4493702" y="5250291"/>
            <a:ext cx="3188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Only paper drawings available</a:t>
            </a:r>
          </a:p>
        </p:txBody>
      </p:sp>
    </p:spTree>
    <p:extLst>
      <p:ext uri="{BB962C8B-B14F-4D97-AF65-F5344CB8AC3E}">
        <p14:creationId xmlns:p14="http://schemas.microsoft.com/office/powerpoint/2010/main" val="51636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Problems (2)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1389889"/>
            <a:ext cx="10515600" cy="4876800"/>
          </a:xfrm>
        </p:spPr>
        <p:txBody>
          <a:bodyPr>
            <a:normAutofit/>
          </a:bodyPr>
          <a:lstStyle/>
          <a:p>
            <a:r>
              <a:rPr lang="en-GB" smtClean="0"/>
              <a:t>Essential for sec. lines commissioning, and daily operation</a:t>
            </a:r>
          </a:p>
          <a:p>
            <a:r>
              <a:rPr lang="en-GB" smtClean="0"/>
              <a:t>NA-CONS work units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Electronics boards : 	Phase 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eplacenent by XBPF : 	Phase 2, ie deployed in 2030 !</a:t>
            </a:r>
          </a:p>
          <a:p>
            <a:r>
              <a:rPr lang="en-GB" smtClean="0"/>
              <a:t>Limited operational spares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967323"/>
              </p:ext>
            </p:extLst>
          </p:nvPr>
        </p:nvGraphicFramePr>
        <p:xfrm>
          <a:off x="1800762" y="3905451"/>
          <a:ext cx="9139047" cy="2512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1118">
                  <a:extLst>
                    <a:ext uri="{9D8B030D-6E8A-4147-A177-3AD203B41FA5}">
                      <a16:colId xmlns:a16="http://schemas.microsoft.com/office/drawing/2014/main" val="811850931"/>
                    </a:ext>
                  </a:extLst>
                </a:gridCol>
                <a:gridCol w="2334215">
                  <a:extLst>
                    <a:ext uri="{9D8B030D-6E8A-4147-A177-3AD203B41FA5}">
                      <a16:colId xmlns:a16="http://schemas.microsoft.com/office/drawing/2014/main" val="3566922314"/>
                    </a:ext>
                  </a:extLst>
                </a:gridCol>
                <a:gridCol w="2247802">
                  <a:extLst>
                    <a:ext uri="{9D8B030D-6E8A-4147-A177-3AD203B41FA5}">
                      <a16:colId xmlns:a16="http://schemas.microsoft.com/office/drawing/2014/main" val="2631838879"/>
                    </a:ext>
                  </a:extLst>
                </a:gridCol>
                <a:gridCol w="2275912">
                  <a:extLst>
                    <a:ext uri="{9D8B030D-6E8A-4147-A177-3AD203B41FA5}">
                      <a16:colId xmlns:a16="http://schemas.microsoft.com/office/drawing/2014/main" val="1280990224"/>
                    </a:ext>
                  </a:extLst>
                </a:gridCol>
              </a:tblGrid>
              <a:tr h="617961">
                <a:tc>
                  <a:txBody>
                    <a:bodyPr/>
                    <a:lstStyle/>
                    <a:p>
                      <a:pPr marL="540385" algn="just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Operational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In stock (ready)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In stock (broken)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31394516"/>
                  </a:ext>
                </a:extLst>
              </a:tr>
              <a:tr h="617961"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Small MWPC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21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88279818"/>
                  </a:ext>
                </a:extLst>
              </a:tr>
              <a:tr h="617961"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Large MWPC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16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7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910564646"/>
                  </a:ext>
                </a:extLst>
              </a:tr>
              <a:tr h="617961"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Delay Wire Chamber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16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749441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2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Proposed solution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5379"/>
            <a:ext cx="10515600" cy="4351338"/>
          </a:xfrm>
        </p:spPr>
        <p:txBody>
          <a:bodyPr>
            <a:normAutofit/>
          </a:bodyPr>
          <a:lstStyle/>
          <a:p>
            <a:r>
              <a:rPr lang="en-GB"/>
              <a:t>We propose a program to refurbish ten units of each type of wire chamber currently used in the North Area: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10 small MWPC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10 large </a:t>
            </a: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MWPC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10 Delay Wire Chambers</a:t>
            </a:r>
          </a:p>
          <a:p>
            <a:endParaRPr lang="en-GB" smtClean="0"/>
          </a:p>
          <a:p>
            <a:r>
              <a:rPr lang="en-GB" smtClean="0"/>
              <a:t>These </a:t>
            </a:r>
            <a:r>
              <a:rPr lang="en-GB"/>
              <a:t>quantities should cover eventual replacements of operational chambers until </a:t>
            </a:r>
            <a:r>
              <a:rPr lang="en-GB" smtClean="0"/>
              <a:t>the </a:t>
            </a:r>
            <a:r>
              <a:rPr lang="en-GB"/>
              <a:t>new XBPF is fully deployed in LS4</a:t>
            </a:r>
            <a:r>
              <a:rPr lang="en-GB" smtClean="0"/>
              <a:t>.</a:t>
            </a:r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94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Resources : 220 kCHF</a:t>
            </a:r>
            <a:endParaRPr lang="en-GB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6850"/>
            <a:ext cx="11239500" cy="5391150"/>
          </a:xfrm>
        </p:spPr>
        <p:txBody>
          <a:bodyPr>
            <a:normAutofit/>
          </a:bodyPr>
          <a:lstStyle/>
          <a:p>
            <a:r>
              <a:rPr lang="en-GB" smtClean="0"/>
              <a:t>Material : 60 kCHF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2 kCHF per monitor : PCB wire planes and local electronics  x30 monitors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re-use mech. frame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/>
          </a:p>
          <a:p>
            <a:r>
              <a:rPr lang="en-GB" smtClean="0"/>
              <a:t>Manpower : 160 kCHF, two man.year of an </a:t>
            </a:r>
            <a:r>
              <a:rPr lang="en-GB"/>
              <a:t>electro-mechanical </a:t>
            </a:r>
            <a:r>
              <a:rPr lang="en-GB" smtClean="0"/>
              <a:t>technician (ORIGIN)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Study the current design and identify possible improvements. </a:t>
            </a:r>
            <a:endParaRPr lang="en-GB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Investigate 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the use of radiation-hard materials.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Provide CAD models and drawings of the new design.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Build/optimize 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a prototype of the new detector.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Write 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a procedure for the assembly of the new detector.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mtClean="0">
                <a:solidFill>
                  <a:schemeClr val="accent5">
                    <a:lumMod val="75000"/>
                  </a:schemeClr>
                </a:solidFill>
              </a:rPr>
              <a:t>Follow-up of series production: Lead 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the assembly and quality control of the new detectors</a:t>
            </a:r>
            <a:r>
              <a:rPr lang="en-GB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62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526</Words>
  <Application>Microsoft Office PowerPoint</Application>
  <PresentationFormat>Widescreen</PresentationFormat>
  <Paragraphs>95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Symbol</vt:lpstr>
      <vt:lpstr>Times New Roman</vt:lpstr>
      <vt:lpstr>Verdana</vt:lpstr>
      <vt:lpstr>Office Theme</vt:lpstr>
      <vt:lpstr>Profile monitors of secondary lines:  an urgent request for refurbishment of MWPCs  &amp;  DWCs</vt:lpstr>
      <vt:lpstr>Outlook</vt:lpstr>
      <vt:lpstr>Multi Wires Proportional Chambers</vt:lpstr>
      <vt:lpstr>Delay Wire Chambers</vt:lpstr>
      <vt:lpstr>Scintillating Fibre profile monitors : XBPF</vt:lpstr>
      <vt:lpstr>Problems (1)</vt:lpstr>
      <vt:lpstr>Problems (2)</vt:lpstr>
      <vt:lpstr>Proposed solution</vt:lpstr>
      <vt:lpstr>Resources : 220 kCHF</vt:lpstr>
      <vt:lpstr>Timeline</vt:lpstr>
      <vt:lpstr>A consolidation request drafted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MWPC and DWC for secondaryUrgent</dc:title>
  <dc:creator>Jocelyn Tan</dc:creator>
  <cp:lastModifiedBy>Jocelyn Tan</cp:lastModifiedBy>
  <cp:revision>131</cp:revision>
  <dcterms:created xsi:type="dcterms:W3CDTF">2022-09-26T06:22:08Z</dcterms:created>
  <dcterms:modified xsi:type="dcterms:W3CDTF">2022-09-27T11:14:56Z</dcterms:modified>
</cp:coreProperties>
</file>