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2"/>
  </p:notesMasterIdLst>
  <p:sldIdLst>
    <p:sldId id="2216" r:id="rId3"/>
    <p:sldId id="2264" r:id="rId4"/>
    <p:sldId id="2282" r:id="rId5"/>
    <p:sldId id="2271" r:id="rId6"/>
    <p:sldId id="2307" r:id="rId7"/>
    <p:sldId id="2253" r:id="rId8"/>
    <p:sldId id="2275" r:id="rId9"/>
    <p:sldId id="2278" r:id="rId10"/>
    <p:sldId id="2309" r:id="rId11"/>
    <p:sldId id="2274" r:id="rId12"/>
    <p:sldId id="2284" r:id="rId13"/>
    <p:sldId id="2259" r:id="rId14"/>
    <p:sldId id="2260" r:id="rId15"/>
    <p:sldId id="2285" r:id="rId16"/>
    <p:sldId id="2267" r:id="rId17"/>
    <p:sldId id="529" r:id="rId18"/>
    <p:sldId id="2277" r:id="rId19"/>
    <p:sldId id="2303" r:id="rId20"/>
    <p:sldId id="2273" r:id="rId2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98CB"/>
    <a:srgbClr val="D51107"/>
    <a:srgbClr val="4472C4"/>
    <a:srgbClr val="595959"/>
    <a:srgbClr val="DEDA00"/>
    <a:srgbClr val="069AFF"/>
    <a:srgbClr val="548235"/>
    <a:srgbClr val="FF9933"/>
    <a:srgbClr val="A22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EAEB09-FEBE-4CBC-9CF1-3245BA2FD726}" v="11" dt="2023-05-24T12:59:42.2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9" autoAdjust="0"/>
    <p:restoredTop sz="95097" autoAdjust="0"/>
  </p:normalViewPr>
  <p:slideViewPr>
    <p:cSldViewPr snapToGrid="0">
      <p:cViewPr>
        <p:scale>
          <a:sx n="75" d="100"/>
          <a:sy n="75" d="100"/>
        </p:scale>
        <p:origin x="-58" y="96"/>
      </p:cViewPr>
      <p:guideLst/>
    </p:cSldViewPr>
  </p:slid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47B83-80E4-46D8-A4B3-6991EF11EB61}" type="datetimeFigureOut">
              <a:rPr lang="it-IT" smtClean="0"/>
              <a:t>29/08/2023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61093-F6C3-4BA6-9705-2173C0A2B3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6363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61093-F6C3-4BA6-9705-2173C0A2B3A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2412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B36274-F2B9-4C45-BBB4-0EDF4CD651A7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5881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61093-F6C3-4BA6-9705-2173C0A2B3A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0155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3A90CC-0513-4AA5-AF9F-86744BBCDEA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0740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C61093-F6C3-4BA6-9705-2173C0A2B3A7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9547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C3645B-5A01-FC9D-8AE6-CD6369687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5CD30EA-9ADB-DD27-8ECE-9CDE954CBD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4BA04E-EE8A-7951-4540-97602A0CA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13060-6DEA-4A5D-8513-FD69672C2DDF}" type="datetime1">
              <a:rPr lang="it-IT" smtClean="0"/>
              <a:t>29/08/2023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249E0E3-1CB2-06EB-6FA1-D3568A147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EB6FA9-04C6-B450-FB6A-14E6BADA0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366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EF395B-936F-E4F5-8746-B405C53C8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F06F80D-045A-DDB2-F958-C634289E44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4E6215D-B0DF-0630-DA3D-12E6DD225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3D0D-03F3-4A55-A25B-A1D99002EBE1}" type="datetime1">
              <a:rPr lang="it-IT" smtClean="0"/>
              <a:t>29/08/2023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03ED8A-F07D-1CA7-80F2-477C09128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0D9803-7CBD-FDD4-B8D7-E7C25E2A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631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3D34E23-BC76-1700-81DD-10E634CDA0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5C8B553-CAC9-2CB8-6216-E65A88D63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7A7F85-E011-9BEE-9643-B789AD1A9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E3E58-0557-4479-BA19-B0D75BC9B8F4}" type="datetime1">
              <a:rPr lang="it-IT" smtClean="0"/>
              <a:t>29/08/2023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908DC6-43CE-78ED-7127-962F7C970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1197B0-7DCA-201F-D492-08EA6CEFF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8010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915B38-61DD-436D-89A1-D82BDEC69D57}" type="datetime1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29/08/2023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A5E8E4-1D4F-4667-AD48-3265B6D9E50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1137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48">
            <a:extLst>
              <a:ext uri="{FF2B5EF4-FFF2-40B4-BE49-F238E27FC236}">
                <a16:creationId xmlns:a16="http://schemas.microsoft.com/office/drawing/2014/main" id="{D127D48E-3E09-48C7-AB33-FBD643EFA5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23914" y="4817717"/>
            <a:ext cx="1796396" cy="302186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9" name="Text Placeholder 50">
            <a:extLst>
              <a:ext uri="{FF2B5EF4-FFF2-40B4-BE49-F238E27FC236}">
                <a16:creationId xmlns:a16="http://schemas.microsoft.com/office/drawing/2014/main" id="{A1B91BF4-B790-4F67-98EB-FE905527B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23914" y="5210963"/>
            <a:ext cx="181356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20" name="Text Placeholder 48">
            <a:extLst>
              <a:ext uri="{FF2B5EF4-FFF2-40B4-BE49-F238E27FC236}">
                <a16:creationId xmlns:a16="http://schemas.microsoft.com/office/drawing/2014/main" id="{CCA5F33F-1634-427F-92BF-99A5ED52A4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4076" y="4817717"/>
            <a:ext cx="1796396" cy="302186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1" name="Text Placeholder 50">
            <a:extLst>
              <a:ext uri="{FF2B5EF4-FFF2-40B4-BE49-F238E27FC236}">
                <a16:creationId xmlns:a16="http://schemas.microsoft.com/office/drawing/2014/main" id="{084F28D2-C99C-44DC-95CF-A18847F3B6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4076" y="5210963"/>
            <a:ext cx="181356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22" name="Text Placeholder 48">
            <a:extLst>
              <a:ext uri="{FF2B5EF4-FFF2-40B4-BE49-F238E27FC236}">
                <a16:creationId xmlns:a16="http://schemas.microsoft.com/office/drawing/2014/main" id="{2402522A-E098-4FB5-B454-D6FC98D90C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44238" y="4817717"/>
            <a:ext cx="1796396" cy="302186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50">
            <a:extLst>
              <a:ext uri="{FF2B5EF4-FFF2-40B4-BE49-F238E27FC236}">
                <a16:creationId xmlns:a16="http://schemas.microsoft.com/office/drawing/2014/main" id="{18CF51EA-CDE2-4AA1-83CB-9DC6E212C3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44238" y="5210963"/>
            <a:ext cx="181356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24" name="Text Placeholder 48">
            <a:extLst>
              <a:ext uri="{FF2B5EF4-FFF2-40B4-BE49-F238E27FC236}">
                <a16:creationId xmlns:a16="http://schemas.microsoft.com/office/drawing/2014/main" id="{FE2BFCE7-D8D1-42B7-97F2-78B1D2CB5F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54400" y="4817717"/>
            <a:ext cx="1796396" cy="302186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5" name="Text Placeholder 50">
            <a:extLst>
              <a:ext uri="{FF2B5EF4-FFF2-40B4-BE49-F238E27FC236}">
                <a16:creationId xmlns:a16="http://schemas.microsoft.com/office/drawing/2014/main" id="{0C4E8DE7-5691-4470-BC2C-F9F6532248C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754400" y="5210963"/>
            <a:ext cx="181356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BC6ED5-DBEC-4BA5-9BFE-9A5E0ED8D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03941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48">
            <a:extLst>
              <a:ext uri="{FF2B5EF4-FFF2-40B4-BE49-F238E27FC236}">
                <a16:creationId xmlns:a16="http://schemas.microsoft.com/office/drawing/2014/main" id="{C6E48CAB-F1C0-4E71-9686-C02A967E92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6182" y="4014522"/>
            <a:ext cx="1182118" cy="302186"/>
          </a:xfrm>
        </p:spPr>
        <p:txBody>
          <a:bodyPr lIns="0" rIns="0">
            <a:no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EDIT</a:t>
            </a:r>
          </a:p>
        </p:txBody>
      </p:sp>
      <p:sp>
        <p:nvSpPr>
          <p:cNvPr id="35" name="Text Placeholder 50">
            <a:extLst>
              <a:ext uri="{FF2B5EF4-FFF2-40B4-BE49-F238E27FC236}">
                <a16:creationId xmlns:a16="http://schemas.microsoft.com/office/drawing/2014/main" id="{7C226081-D459-4A68-9B23-0C804E6A63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6182" y="4486178"/>
            <a:ext cx="1182118" cy="1183101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50" name="Text Placeholder 48">
            <a:extLst>
              <a:ext uri="{FF2B5EF4-FFF2-40B4-BE49-F238E27FC236}">
                <a16:creationId xmlns:a16="http://schemas.microsoft.com/office/drawing/2014/main" id="{C32AE455-05F0-44FA-98C4-73D9C60DF89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839103" y="4014522"/>
            <a:ext cx="1208897" cy="302186"/>
          </a:xfrm>
        </p:spPr>
        <p:txBody>
          <a:bodyPr lIns="0" rIns="0">
            <a:no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EDIT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3C3FB663-073E-458E-A31A-B15112A0D37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839103" y="4486178"/>
            <a:ext cx="1182118" cy="1183101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52" name="Text Placeholder 48">
            <a:extLst>
              <a:ext uri="{FF2B5EF4-FFF2-40B4-BE49-F238E27FC236}">
                <a16:creationId xmlns:a16="http://schemas.microsoft.com/office/drawing/2014/main" id="{91332113-C9A3-4B1F-A973-C30104497D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222024" y="4014522"/>
            <a:ext cx="1181099" cy="302186"/>
          </a:xfrm>
        </p:spPr>
        <p:txBody>
          <a:bodyPr lIns="0" rIns="0">
            <a:noAutofit/>
          </a:bodyPr>
          <a:lstStyle>
            <a:lvl1pPr marL="0" indent="0">
              <a:buNone/>
              <a:defRPr sz="16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EDIT</a:t>
            </a:r>
          </a:p>
        </p:txBody>
      </p:sp>
      <p:sp>
        <p:nvSpPr>
          <p:cNvPr id="53" name="Text Placeholder 50">
            <a:extLst>
              <a:ext uri="{FF2B5EF4-FFF2-40B4-BE49-F238E27FC236}">
                <a16:creationId xmlns:a16="http://schemas.microsoft.com/office/drawing/2014/main" id="{CDAC2DE8-0B23-47D4-A121-018184C5D2B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222024" y="4486178"/>
            <a:ext cx="1182118" cy="1183101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AE8613EE-32F0-4251-809B-6B9907E226C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604944" y="4014522"/>
            <a:ext cx="1181099" cy="302186"/>
          </a:xfrm>
        </p:spPr>
        <p:txBody>
          <a:bodyPr lIns="0" rIns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EDIT</a:t>
            </a:r>
          </a:p>
        </p:txBody>
      </p:sp>
      <p:sp>
        <p:nvSpPr>
          <p:cNvPr id="55" name="Text Placeholder 50">
            <a:extLst>
              <a:ext uri="{FF2B5EF4-FFF2-40B4-BE49-F238E27FC236}">
                <a16:creationId xmlns:a16="http://schemas.microsoft.com/office/drawing/2014/main" id="{6E9683DA-61F6-48A0-9453-C03FB979401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04944" y="4486178"/>
            <a:ext cx="1182118" cy="1183101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56" name="Text Placeholder 48">
            <a:extLst>
              <a:ext uri="{FF2B5EF4-FFF2-40B4-BE49-F238E27FC236}">
                <a16:creationId xmlns:a16="http://schemas.microsoft.com/office/drawing/2014/main" id="{53C09CD9-E6F6-4AA3-968A-491D1568E73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555230" y="4014522"/>
            <a:ext cx="1181099" cy="302186"/>
          </a:xfrm>
        </p:spPr>
        <p:txBody>
          <a:bodyPr lIns="0" rIns="0">
            <a:no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EDIT</a:t>
            </a:r>
          </a:p>
        </p:txBody>
      </p:sp>
      <p:sp>
        <p:nvSpPr>
          <p:cNvPr id="57" name="Text Placeholder 50">
            <a:extLst>
              <a:ext uri="{FF2B5EF4-FFF2-40B4-BE49-F238E27FC236}">
                <a16:creationId xmlns:a16="http://schemas.microsoft.com/office/drawing/2014/main" id="{4457D5F2-D7AE-44A9-847A-D20086BCCC2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555230" y="4486178"/>
            <a:ext cx="1182118" cy="1183101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58" name="Text Placeholder 48">
            <a:extLst>
              <a:ext uri="{FF2B5EF4-FFF2-40B4-BE49-F238E27FC236}">
                <a16:creationId xmlns:a16="http://schemas.microsoft.com/office/drawing/2014/main" id="{4FBE8211-41BE-41C2-B826-94FD55BC0AA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938151" y="4014522"/>
            <a:ext cx="1181098" cy="302186"/>
          </a:xfrm>
        </p:spPr>
        <p:txBody>
          <a:bodyPr lIns="0" rIns="0">
            <a:no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EDIT</a:t>
            </a:r>
          </a:p>
        </p:txBody>
      </p:sp>
      <p:sp>
        <p:nvSpPr>
          <p:cNvPr id="59" name="Text Placeholder 50">
            <a:extLst>
              <a:ext uri="{FF2B5EF4-FFF2-40B4-BE49-F238E27FC236}">
                <a16:creationId xmlns:a16="http://schemas.microsoft.com/office/drawing/2014/main" id="{18C75666-F3E0-4AD7-8C05-FEFFEAE1D10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938151" y="4486178"/>
            <a:ext cx="1182118" cy="1183101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60" name="Text Placeholder 48">
            <a:extLst>
              <a:ext uri="{FF2B5EF4-FFF2-40B4-BE49-F238E27FC236}">
                <a16:creationId xmlns:a16="http://schemas.microsoft.com/office/drawing/2014/main" id="{66478F13-D9B8-4439-9B08-804CD6848EB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321072" y="4014522"/>
            <a:ext cx="1181098" cy="302186"/>
          </a:xfrm>
        </p:spPr>
        <p:txBody>
          <a:bodyPr lIns="0" rIns="0">
            <a:noAutofit/>
          </a:bodyPr>
          <a:lstStyle>
            <a:lvl1pPr marL="0" indent="0">
              <a:buNone/>
              <a:defRPr sz="16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EDIT</a:t>
            </a:r>
          </a:p>
        </p:txBody>
      </p:sp>
      <p:sp>
        <p:nvSpPr>
          <p:cNvPr id="61" name="Text Placeholder 50">
            <a:extLst>
              <a:ext uri="{FF2B5EF4-FFF2-40B4-BE49-F238E27FC236}">
                <a16:creationId xmlns:a16="http://schemas.microsoft.com/office/drawing/2014/main" id="{08844405-957A-4970-A2B6-D161FED665F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9321072" y="4486178"/>
            <a:ext cx="1182118" cy="1183101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62" name="Text Placeholder 48">
            <a:extLst>
              <a:ext uri="{FF2B5EF4-FFF2-40B4-BE49-F238E27FC236}">
                <a16:creationId xmlns:a16="http://schemas.microsoft.com/office/drawing/2014/main" id="{6F067D31-AE61-48F0-A497-1908DC77F08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0703992" y="4014522"/>
            <a:ext cx="1181098" cy="302186"/>
          </a:xfrm>
        </p:spPr>
        <p:txBody>
          <a:bodyPr lIns="0" rIns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EDIT</a:t>
            </a:r>
          </a:p>
        </p:txBody>
      </p:sp>
      <p:sp>
        <p:nvSpPr>
          <p:cNvPr id="63" name="Text Placeholder 50">
            <a:extLst>
              <a:ext uri="{FF2B5EF4-FFF2-40B4-BE49-F238E27FC236}">
                <a16:creationId xmlns:a16="http://schemas.microsoft.com/office/drawing/2014/main" id="{5B4A526A-A40E-4B7D-94EC-5FDCAD2EAD8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10703992" y="4486178"/>
            <a:ext cx="1182118" cy="1183101"/>
          </a:xfrm>
        </p:spPr>
        <p:txBody>
          <a:bodyPr lIns="0" rIns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A67390-01C5-4A4E-AF7F-79E8DB2B2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4129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14742123-85C4-4775-80AC-721BD7C162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0060" y="1776098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E1001174-581F-41A6-864B-D3BE932C2E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0060" y="2111375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52" name="Text Placeholder 48">
            <a:extLst>
              <a:ext uri="{FF2B5EF4-FFF2-40B4-BE49-F238E27FC236}">
                <a16:creationId xmlns:a16="http://schemas.microsoft.com/office/drawing/2014/main" id="{2B649793-2AFC-43EE-8172-0EAB326F113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74540" y="1776098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3" name="Text Placeholder 50">
            <a:extLst>
              <a:ext uri="{FF2B5EF4-FFF2-40B4-BE49-F238E27FC236}">
                <a16:creationId xmlns:a16="http://schemas.microsoft.com/office/drawing/2014/main" id="{5B27745F-27CA-45D0-BE8E-A9C3B168F4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74540" y="2111375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58782C77-F426-4586-AF09-D07E1E8737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697900" y="1776098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5" name="Text Placeholder 50">
            <a:extLst>
              <a:ext uri="{FF2B5EF4-FFF2-40B4-BE49-F238E27FC236}">
                <a16:creationId xmlns:a16="http://schemas.microsoft.com/office/drawing/2014/main" id="{E04DA729-6A59-4BC5-8955-DF4D12F1259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97900" y="2111375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56" name="Text Placeholder 48">
            <a:extLst>
              <a:ext uri="{FF2B5EF4-FFF2-40B4-BE49-F238E27FC236}">
                <a16:creationId xmlns:a16="http://schemas.microsoft.com/office/drawing/2014/main" id="{F6AF03D4-E441-4447-876C-A1B030223E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80060" y="2914739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7" name="Text Placeholder 50">
            <a:extLst>
              <a:ext uri="{FF2B5EF4-FFF2-40B4-BE49-F238E27FC236}">
                <a16:creationId xmlns:a16="http://schemas.microsoft.com/office/drawing/2014/main" id="{679D428E-9700-4E19-8364-70006C3E765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80060" y="3254810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58" name="Text Placeholder 48">
            <a:extLst>
              <a:ext uri="{FF2B5EF4-FFF2-40B4-BE49-F238E27FC236}">
                <a16:creationId xmlns:a16="http://schemas.microsoft.com/office/drawing/2014/main" id="{5B64A0D9-EA5C-4EC1-981A-0FD223A62F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74540" y="2914739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9" name="Text Placeholder 50">
            <a:extLst>
              <a:ext uri="{FF2B5EF4-FFF2-40B4-BE49-F238E27FC236}">
                <a16:creationId xmlns:a16="http://schemas.microsoft.com/office/drawing/2014/main" id="{7F9CD6F4-7AEE-42A4-B26D-96BE3E90036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74540" y="3254810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60" name="Text Placeholder 48">
            <a:extLst>
              <a:ext uri="{FF2B5EF4-FFF2-40B4-BE49-F238E27FC236}">
                <a16:creationId xmlns:a16="http://schemas.microsoft.com/office/drawing/2014/main" id="{82EA5B58-66CC-4197-BAC3-D0A39558DB0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697900" y="2914739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61" name="Text Placeholder 50">
            <a:extLst>
              <a:ext uri="{FF2B5EF4-FFF2-40B4-BE49-F238E27FC236}">
                <a16:creationId xmlns:a16="http://schemas.microsoft.com/office/drawing/2014/main" id="{B76C47B4-A585-4CAC-933A-2E6D1938D17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697900" y="3254810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62" name="Text Placeholder 48">
            <a:extLst>
              <a:ext uri="{FF2B5EF4-FFF2-40B4-BE49-F238E27FC236}">
                <a16:creationId xmlns:a16="http://schemas.microsoft.com/office/drawing/2014/main" id="{563D0C18-5125-4D0F-B46D-76AE182B3FA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580060" y="4057987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63" name="Text Placeholder 50">
            <a:extLst>
              <a:ext uri="{FF2B5EF4-FFF2-40B4-BE49-F238E27FC236}">
                <a16:creationId xmlns:a16="http://schemas.microsoft.com/office/drawing/2014/main" id="{10634501-CE83-42B9-8572-5C6B7371086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580060" y="4392591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64" name="Text Placeholder 48">
            <a:extLst>
              <a:ext uri="{FF2B5EF4-FFF2-40B4-BE49-F238E27FC236}">
                <a16:creationId xmlns:a16="http://schemas.microsoft.com/office/drawing/2014/main" id="{54844B85-1B28-4340-AA8C-10A0C2A36C9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674540" y="4057987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65" name="Text Placeholder 50">
            <a:extLst>
              <a:ext uri="{FF2B5EF4-FFF2-40B4-BE49-F238E27FC236}">
                <a16:creationId xmlns:a16="http://schemas.microsoft.com/office/drawing/2014/main" id="{31BB84F0-3823-46DB-BCEF-5EF3F8E680C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674540" y="4392591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66" name="Text Placeholder 48">
            <a:extLst>
              <a:ext uri="{FF2B5EF4-FFF2-40B4-BE49-F238E27FC236}">
                <a16:creationId xmlns:a16="http://schemas.microsoft.com/office/drawing/2014/main" id="{D4D4EE7B-E029-47B3-BC18-D53E810711C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97900" y="4057987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67" name="Text Placeholder 50">
            <a:extLst>
              <a:ext uri="{FF2B5EF4-FFF2-40B4-BE49-F238E27FC236}">
                <a16:creationId xmlns:a16="http://schemas.microsoft.com/office/drawing/2014/main" id="{C088BE45-14DC-4551-A5FC-93D0BA99188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697900" y="4392591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68" name="Text Placeholder 48">
            <a:extLst>
              <a:ext uri="{FF2B5EF4-FFF2-40B4-BE49-F238E27FC236}">
                <a16:creationId xmlns:a16="http://schemas.microsoft.com/office/drawing/2014/main" id="{120E072F-4FF5-422F-B7FD-BE3DF026010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80060" y="5231920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69" name="Text Placeholder 50">
            <a:extLst>
              <a:ext uri="{FF2B5EF4-FFF2-40B4-BE49-F238E27FC236}">
                <a16:creationId xmlns:a16="http://schemas.microsoft.com/office/drawing/2014/main" id="{E73E6162-F4E3-4F6D-BA12-6B5918E23B8E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580060" y="5566524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70" name="Text Placeholder 48">
            <a:extLst>
              <a:ext uri="{FF2B5EF4-FFF2-40B4-BE49-F238E27FC236}">
                <a16:creationId xmlns:a16="http://schemas.microsoft.com/office/drawing/2014/main" id="{C9938F8E-67A2-401C-882C-ED04C7E5224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674540" y="5231920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71" name="Text Placeholder 50">
            <a:extLst>
              <a:ext uri="{FF2B5EF4-FFF2-40B4-BE49-F238E27FC236}">
                <a16:creationId xmlns:a16="http://schemas.microsoft.com/office/drawing/2014/main" id="{E683DBE3-DCA5-4538-A253-E60ED2C4B62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5674540" y="5566524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72" name="Text Placeholder 48">
            <a:extLst>
              <a:ext uri="{FF2B5EF4-FFF2-40B4-BE49-F238E27FC236}">
                <a16:creationId xmlns:a16="http://schemas.microsoft.com/office/drawing/2014/main" id="{6F8B9E2C-BE06-4536-A348-4640A2DA1BF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697900" y="5231920"/>
            <a:ext cx="2159000" cy="302186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73" name="Text Placeholder 50">
            <a:extLst>
              <a:ext uri="{FF2B5EF4-FFF2-40B4-BE49-F238E27FC236}">
                <a16:creationId xmlns:a16="http://schemas.microsoft.com/office/drawing/2014/main" id="{B9A57CE7-FAE2-490F-A8F8-402B5F3A744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697900" y="5566524"/>
            <a:ext cx="2179637" cy="706438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611859-7CC8-480B-BA0E-18BB16B3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69528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44">
          <p15:clr>
            <a:srgbClr val="FBAE40"/>
          </p15:clr>
        </p15:guide>
        <p15:guide id="2" pos="5112">
          <p15:clr>
            <a:srgbClr val="FBAE40"/>
          </p15:clr>
        </p15:guide>
        <p15:guide id="4" pos="5256">
          <p15:clr>
            <a:srgbClr val="5ACBF0"/>
          </p15:clr>
        </p15:guide>
        <p15:guide id="5" pos="4968">
          <p15:clr>
            <a:srgbClr val="5ACBF0"/>
          </p15:clr>
        </p15:guide>
        <p15:guide id="6" pos="2688">
          <p15:clr>
            <a:srgbClr val="5ACBF0"/>
          </p15:clr>
        </p15:guide>
        <p15:guide id="7" pos="2400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35D49E-FD9B-E439-CF7A-EA7FC53CB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588384-3A31-99E9-1BB1-33085409A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325814-5372-9675-6D95-F139E4FEC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52AFF-9E62-433F-8684-0E5B0A3CA4B6}" type="datetime1">
              <a:rPr lang="it-IT" smtClean="0"/>
              <a:t>29/08/2023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11BA6C-48F4-7C10-BA31-44FE4E736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821EBA-C939-0B2F-E557-D0BC03985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0950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2343158-C164-E11B-9A69-E4A201E1E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8E09BA2-28ED-3F89-98B9-6F3858091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FFEFD7-836B-E019-15F7-D9CCE6CA3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17E3-4C47-4233-BA89-179433EFE904}" type="datetime1">
              <a:rPr lang="it-IT" smtClean="0"/>
              <a:t>29/08/2023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2018E2-9334-938B-6402-A16B182AC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6D6A7C2-F799-6AF3-C243-E0C0D7186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827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849F07-6D96-E675-CC79-05833DC1D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4BE6FD-97CA-F4CD-2D36-6DFF84BF66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5B5AE79-6031-B731-889B-5A627B4C3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096B6CF-EBA2-EBE4-EF5D-702F4895F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2FFF-38A0-43D2-88BC-1650B56831E8}" type="datetime1">
              <a:rPr lang="it-IT" smtClean="0"/>
              <a:t>29/08/2023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2DABB0C-0D6B-A021-2BEE-629CBFFE0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0589CD-3B7C-3DC0-1D9B-6502FD0F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862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FE60DA-98B3-9761-6D65-397005CA9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5B65F65-8909-1BAD-936E-F5B837587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91E2695-A738-6713-9660-FAEC7FE18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2FB075A-2FAD-827C-0614-1AEFC1031D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29A7F5A-936A-2181-61BC-D69F4F306A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09DE4D4-C8BC-52D6-B716-4C36102CD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470-22CC-428B-A633-BD3C243C7451}" type="datetime1">
              <a:rPr lang="it-IT" smtClean="0"/>
              <a:t>29/08/2023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45EB057-A4DF-0BE2-6BEB-A338831D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710DD11-0BD9-A245-84E1-89D4792C0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4115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12126D-58A2-A7C2-DB79-1E027EB9F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26A2626-0AAA-0C99-70C9-6D9EA7ACA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17C7-DB32-4C81-A36F-082654679F0F}" type="datetime1">
              <a:rPr lang="it-IT" smtClean="0"/>
              <a:t>29/08/2023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EE80E6E-1E18-4E36-8E18-6DAEF25EC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7C0729C-B19F-782B-2E6D-E9DFA993D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562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A8C708D-2CD0-5BAE-F3A2-941600185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D6A7-52BB-4D12-A28C-4E9A6E4ADDF4}" type="datetime1">
              <a:rPr lang="it-IT" smtClean="0"/>
              <a:t>29/08/2023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CC8CE2D-88A4-A940-DA5E-F8CF35FA3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5E8E5F-B9CB-A063-43A1-24493253E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8574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77C930-E756-C634-8F42-BE6849813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CECFC8-3DF3-D7D6-4A51-6C7638546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A87835D-F0C7-ACD4-8D1A-1473973E41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11FE960-EF12-6DD3-F935-AB3CFC43D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086CD-E211-4A31-A7C0-3F270F0A1255}" type="datetime1">
              <a:rPr lang="it-IT" smtClean="0"/>
              <a:t>29/08/2023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A76C1B-4927-C123-92B5-92781B011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C30A80C-7995-FDFA-743A-AD44EF4D2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032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845DD7-A4A2-6484-EF66-0BC6545CE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88211AF-58A5-2597-BFDC-C84152CEAD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B8E04B5-444B-90CC-A2FA-AB148DAAA6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7F5E13E-7466-3DEC-A4D7-418314A29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D82D-6CEE-459A-9894-F8D39BDDFCFF}" type="datetime1">
              <a:rPr lang="it-IT" smtClean="0"/>
              <a:t>29/08/2023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4E0376A-6EBF-6D5D-8F9D-6B853476F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49C3CA-A891-0F7C-0752-872A1D6D9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704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9B6BB97-BB39-6502-3629-DDF9516ED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C4C604F-99F0-6E88-84E9-954F2CD12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C1971F-98E0-EFA6-1520-786793C629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225DB-DD4A-4A38-96F4-836ABA1715A6}" type="datetime1">
              <a:rPr lang="it-IT" smtClean="0"/>
              <a:t>29/08/2023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9973966-E5F2-539F-B9C4-E03AC573E4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4515B8-B0AF-91FD-9FC3-696AE6341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59EC9-B3BF-488C-B681-02970C22EB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8308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90B616-241D-4DFE-BC2F-C001ED77E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" y="457200"/>
            <a:ext cx="11731752" cy="63093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E909E-CC4A-4E51-BC02-B893225D2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0124" y="1825625"/>
            <a:ext cx="117317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B6EE4-1695-4DD6-9758-84FFE963D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012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3AF1-B469-40C2-9C75-201FACE630EA}" type="datetime1">
              <a:rPr lang="it-IT" smtClean="0"/>
              <a:t>29/08/2023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3250D-A8F9-4682-AD84-FD37BCAA62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9280" y="6356350"/>
            <a:ext cx="5933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1A788-841D-41AB-A983-152B6532F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86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E3823-CC86-4AC6-95C0-DC3ECA80FD8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81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ts val="1000"/>
        </a:spcBef>
        <a:buNone/>
        <a:defRPr sz="36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13" Type="http://schemas.openxmlformats.org/officeDocument/2006/relationships/image" Target="../media/image55.pn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12" Type="http://schemas.openxmlformats.org/officeDocument/2006/relationships/image" Target="../media/image54.jpg"/><Relationship Id="rId17" Type="http://schemas.openxmlformats.org/officeDocument/2006/relationships/image" Target="../media/image5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11" Type="http://schemas.openxmlformats.org/officeDocument/2006/relationships/image" Target="../media/image53.jpg"/><Relationship Id="rId5" Type="http://schemas.openxmlformats.org/officeDocument/2006/relationships/image" Target="../media/image48.emf"/><Relationship Id="rId15" Type="http://schemas.openxmlformats.org/officeDocument/2006/relationships/image" Target="../media/image57.jpg"/><Relationship Id="rId10" Type="http://schemas.openxmlformats.org/officeDocument/2006/relationships/image" Target="../media/image52.jpeg"/><Relationship Id="rId4" Type="http://schemas.openxmlformats.org/officeDocument/2006/relationships/image" Target="../media/image47.emf"/><Relationship Id="rId9" Type="http://schemas.openxmlformats.org/officeDocument/2006/relationships/hyperlink" Target="https://www.iconbunny.com/icons/quickview/index/view/id/8658" TargetMode="External"/><Relationship Id="rId1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6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3.emf"/><Relationship Id="rId7" Type="http://schemas.openxmlformats.org/officeDocument/2006/relationships/image" Target="../media/image70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0.png"/><Relationship Id="rId5" Type="http://schemas.openxmlformats.org/officeDocument/2006/relationships/image" Target="../media/image75.png"/><Relationship Id="rId4" Type="http://schemas.openxmlformats.org/officeDocument/2006/relationships/image" Target="../media/image7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5" Type="http://schemas.openxmlformats.org/officeDocument/2006/relationships/image" Target="NULL"/><Relationship Id="rId4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42F85B0-DD00-D1F9-777D-9CDCFF11B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7" r="22817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7CAFCDA-105D-3C12-3744-CB1BF1453A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122363"/>
            <a:ext cx="4195619" cy="320413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r>
              <a:rPr lang="en-US" sz="4400" dirty="0"/>
              <a:t>The Archimedes Experiment, results on the thermal modulation system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152113E-C9B3-99F7-026F-4DF068A9F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1" y="4872922"/>
            <a:ext cx="3933306" cy="1208141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sz="2000" dirty="0"/>
              <a:t>Dr Valentina Mangano (INFN Roma)</a:t>
            </a:r>
            <a:br>
              <a:rPr lang="en-US" sz="2000" dirty="0"/>
            </a:br>
            <a:r>
              <a:rPr lang="en-US" sz="500" dirty="0"/>
              <a:t>            </a:t>
            </a:r>
            <a:br>
              <a:rPr lang="en-US" sz="1400" dirty="0"/>
            </a:br>
            <a:r>
              <a:rPr lang="en-US" sz="1400" dirty="0"/>
              <a:t>on behalf of the Archimedes collaboration</a:t>
            </a:r>
            <a:br>
              <a:rPr lang="en-US" sz="1400" dirty="0"/>
            </a:br>
            <a:r>
              <a:rPr lang="en-US" sz="1000" dirty="0"/>
              <a:t> </a:t>
            </a:r>
            <a:br>
              <a:rPr lang="en-US" sz="1000" dirty="0"/>
            </a:br>
            <a:r>
              <a:rPr lang="en-US" sz="1000" dirty="0"/>
              <a:t>email: </a:t>
            </a:r>
            <a:r>
              <a:rPr lang="en-US" sz="1000" i="1" dirty="0">
                <a:solidFill>
                  <a:srgbClr val="0070C0"/>
                </a:solidFill>
              </a:rPr>
              <a:t>valentina.mangano@roma1.infn.it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Sottotitolo 2">
            <a:extLst>
              <a:ext uri="{FF2B5EF4-FFF2-40B4-BE49-F238E27FC236}">
                <a16:creationId xmlns:a16="http://schemas.microsoft.com/office/drawing/2014/main" id="{0818B208-7CB3-BA60-3BE3-690F45E39293}"/>
              </a:ext>
            </a:extLst>
          </p:cNvPr>
          <p:cNvSpPr txBox="1">
            <a:spLocks/>
          </p:cNvSpPr>
          <p:nvPr/>
        </p:nvSpPr>
        <p:spPr>
          <a:xfrm>
            <a:off x="1712999" y="5862384"/>
            <a:ext cx="2752322" cy="79251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600" b="1" dirty="0">
                <a:solidFill>
                  <a:srgbClr val="069AFF"/>
                </a:solidFill>
              </a:rPr>
              <a:t>XVIII International Conference </a:t>
            </a:r>
            <a:br>
              <a:rPr lang="it-IT" sz="1600" b="1" dirty="0">
                <a:solidFill>
                  <a:srgbClr val="069AFF"/>
                </a:solidFill>
              </a:rPr>
            </a:br>
            <a:r>
              <a:rPr lang="it-IT" sz="1600" b="1" dirty="0">
                <a:solidFill>
                  <a:srgbClr val="069AFF"/>
                </a:solidFill>
              </a:rPr>
              <a:t>on </a:t>
            </a:r>
            <a:r>
              <a:rPr lang="it-IT" sz="1600" b="1" dirty="0" err="1">
                <a:solidFill>
                  <a:srgbClr val="069AFF"/>
                </a:solidFill>
              </a:rPr>
              <a:t>Topics</a:t>
            </a:r>
            <a:r>
              <a:rPr lang="it-IT" sz="1600" b="1" dirty="0">
                <a:solidFill>
                  <a:srgbClr val="069AFF"/>
                </a:solidFill>
              </a:rPr>
              <a:t> in </a:t>
            </a:r>
            <a:r>
              <a:rPr lang="it-IT" sz="1600" b="1" dirty="0" err="1">
                <a:solidFill>
                  <a:srgbClr val="069AFF"/>
                </a:solidFill>
              </a:rPr>
              <a:t>Astroparticle</a:t>
            </a:r>
            <a:r>
              <a:rPr lang="it-IT" sz="1600" b="1" dirty="0">
                <a:solidFill>
                  <a:srgbClr val="069AFF"/>
                </a:solidFill>
              </a:rPr>
              <a:t> and Underground </a:t>
            </a:r>
            <a:r>
              <a:rPr lang="it-IT" sz="1600" b="1" dirty="0" err="1">
                <a:solidFill>
                  <a:srgbClr val="069AFF"/>
                </a:solidFill>
              </a:rPr>
              <a:t>Physics</a:t>
            </a:r>
            <a:r>
              <a:rPr lang="it-IT" sz="1600" b="1" dirty="0">
                <a:solidFill>
                  <a:srgbClr val="069AFF"/>
                </a:solidFill>
              </a:rPr>
              <a:t> 2023</a:t>
            </a: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A1C451CE-8C0D-1DF0-745B-A8958EDFF195}"/>
              </a:ext>
            </a:extLst>
          </p:cNvPr>
          <p:cNvSpPr/>
          <p:nvPr/>
        </p:nvSpPr>
        <p:spPr>
          <a:xfrm>
            <a:off x="388620" y="484976"/>
            <a:ext cx="895350" cy="4169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9" name="Immagine 18" descr="Immagine che contiene testo&#10;&#10;Descrizione generata automaticamente">
            <a:extLst>
              <a:ext uri="{FF2B5EF4-FFF2-40B4-BE49-F238E27FC236}">
                <a16:creationId xmlns:a16="http://schemas.microsoft.com/office/drawing/2014/main" id="{570CC015-1573-91BD-C5E5-CF9FE2CFF8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"/>
          <a:stretch/>
        </p:blipFill>
        <p:spPr>
          <a:xfrm>
            <a:off x="2809988" y="256070"/>
            <a:ext cx="1421736" cy="61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pic>
        <p:nvPicPr>
          <p:cNvPr id="9" name="Picture 15" descr="http://www.cpt.univ-mrs.fr/%7Ecosmo/CosFlo13/CosFlo13-Logos/amu.jpg">
            <a:extLst>
              <a:ext uri="{FF2B5EF4-FFF2-40B4-BE49-F238E27FC236}">
                <a16:creationId xmlns:a16="http://schemas.microsoft.com/office/drawing/2014/main" id="{572977D2-CC4A-077A-0D69-7692987C4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260" y="956022"/>
            <a:ext cx="1283616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6F697DD-84F0-185D-156B-7A8E5FDB31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900" y="917301"/>
            <a:ext cx="1283148" cy="432000"/>
          </a:xfrm>
          <a:prstGeom prst="rect">
            <a:avLst/>
          </a:prstGeom>
          <a:ln>
            <a:noFill/>
          </a:ln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96C896D7-1B1A-EB5E-FE69-74EC54E2630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"/>
          <a:stretch/>
        </p:blipFill>
        <p:spPr>
          <a:xfrm>
            <a:off x="1211580" y="208264"/>
            <a:ext cx="1558401" cy="532942"/>
          </a:xfrm>
          <a:prstGeom prst="rect">
            <a:avLst/>
          </a:prstGeom>
          <a:ln>
            <a:noFill/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2BFA03F-0E1A-8546-D75D-BEF2D3E4BD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8" y="1025981"/>
            <a:ext cx="1468540" cy="36204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52D5A1ED-01C1-F5C7-3D53-75CE7BE23F2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2" r="10686"/>
          <a:stretch/>
        </p:blipFill>
        <p:spPr>
          <a:xfrm>
            <a:off x="24980" y="93213"/>
            <a:ext cx="1147781" cy="84026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5" name="Immagine 4" descr="Immagine che contiene Carattere, testo, logo, Elementi grafici&#10;&#10;Descrizione generata automaticamente">
            <a:extLst>
              <a:ext uri="{FF2B5EF4-FFF2-40B4-BE49-F238E27FC236}">
                <a16:creationId xmlns:a16="http://schemas.microsoft.com/office/drawing/2014/main" id="{957BE64C-3DF7-768D-3358-C2E94ED0AE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" y="5810586"/>
            <a:ext cx="1769110" cy="768015"/>
          </a:xfrm>
          <a:prstGeom prst="rect">
            <a:avLst/>
          </a:prstGeom>
          <a:ln>
            <a:noFill/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3694065-C0B0-07ED-28F8-8D82CF8E9676}"/>
              </a:ext>
            </a:extLst>
          </p:cNvPr>
          <p:cNvSpPr txBox="1"/>
          <p:nvPr/>
        </p:nvSpPr>
        <p:spPr>
          <a:xfrm>
            <a:off x="130509" y="6546966"/>
            <a:ext cx="362755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00" b="1" dirty="0">
                <a:solidFill>
                  <a:srgbClr val="DEDA00"/>
                </a:solidFill>
              </a:rPr>
              <a:t>28 August – 01 September 2023, Vienna (Austria)</a:t>
            </a:r>
            <a:endParaRPr lang="it-IT" sz="1300" dirty="0">
              <a:solidFill>
                <a:srgbClr val="DED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621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o 21">
            <a:extLst>
              <a:ext uri="{FF2B5EF4-FFF2-40B4-BE49-F238E27FC236}">
                <a16:creationId xmlns:a16="http://schemas.microsoft.com/office/drawing/2014/main" id="{8FF5AC9B-AEB8-D0EB-D738-0FD2258C614F}"/>
              </a:ext>
            </a:extLst>
          </p:cNvPr>
          <p:cNvGrpSpPr/>
          <p:nvPr/>
        </p:nvGrpSpPr>
        <p:grpSpPr>
          <a:xfrm>
            <a:off x="7850541" y="3565840"/>
            <a:ext cx="4341459" cy="3139321"/>
            <a:chOff x="7850541" y="3565840"/>
            <a:chExt cx="4341459" cy="3139321"/>
          </a:xfrm>
        </p:grpSpPr>
        <p:pic>
          <p:nvPicPr>
            <p:cNvPr id="6" name="Immagine 5" descr="Immagine che contiene linea, diagramma, Diagramma&#10;&#10;Descrizione generata automaticamente">
              <a:extLst>
                <a:ext uri="{FF2B5EF4-FFF2-40B4-BE49-F238E27FC236}">
                  <a16:creationId xmlns:a16="http://schemas.microsoft.com/office/drawing/2014/main" id="{010A67CB-218A-A214-71C3-1D23A06E7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53" t="4701" r="6875" b="23358"/>
            <a:stretch/>
          </p:blipFill>
          <p:spPr>
            <a:xfrm>
              <a:off x="8093733" y="3795236"/>
              <a:ext cx="3600000" cy="2697639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0D0EDB16-18C1-A85B-1287-CD7796F998F5}"/>
                </a:ext>
              </a:extLst>
            </p:cNvPr>
            <p:cNvSpPr txBox="1"/>
            <p:nvPr/>
          </p:nvSpPr>
          <p:spPr>
            <a:xfrm>
              <a:off x="7850541" y="3565840"/>
              <a:ext cx="4341459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R</a:t>
              </a:r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r>
                <a:rPr lang="it-IT" b="1" dirty="0">
                  <a:solidFill>
                    <a:srgbClr val="A22924"/>
                  </a:solidFill>
                </a:rPr>
                <a:t>                    </a:t>
              </a:r>
            </a:p>
            <a:p>
              <a:r>
                <a:rPr lang="it-IT" b="1" dirty="0">
                  <a:solidFill>
                    <a:srgbClr val="A22924"/>
                  </a:solidFill>
                </a:rPr>
                <a:t>                                     </a:t>
              </a:r>
              <a:r>
                <a:rPr lang="el-GR" b="1" dirty="0">
                  <a:solidFill>
                    <a:srgbClr val="A22924"/>
                  </a:solidFill>
                </a:rPr>
                <a:t>Δ</a:t>
              </a:r>
              <a:r>
                <a:rPr lang="it-IT" b="1" dirty="0">
                  <a:solidFill>
                    <a:srgbClr val="A22924"/>
                  </a:solidFill>
                </a:rPr>
                <a:t>T</a:t>
              </a:r>
              <a:r>
                <a:rPr lang="it-IT" b="1" baseline="-25000" dirty="0">
                  <a:solidFill>
                    <a:srgbClr val="A22924"/>
                  </a:solidFill>
                </a:rPr>
                <a:t>C</a:t>
              </a:r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r>
                <a:rPr lang="it-IT" dirty="0"/>
                <a:t>                       </a:t>
              </a:r>
              <a:r>
                <a:rPr lang="it-IT" b="1" dirty="0">
                  <a:solidFill>
                    <a:srgbClr val="A22924"/>
                  </a:solidFill>
                </a:rPr>
                <a:t>T</a:t>
              </a:r>
              <a:r>
                <a:rPr lang="it-IT" b="1" baseline="-25000" dirty="0">
                  <a:solidFill>
                    <a:srgbClr val="A22924"/>
                  </a:solidFill>
                </a:rPr>
                <a:t>C</a:t>
              </a:r>
              <a:r>
                <a:rPr lang="it-IT" dirty="0"/>
                <a:t>                                             T</a:t>
              </a:r>
            </a:p>
          </p:txBody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D134486-72D2-F417-0781-2B29A28BA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SAMPLES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BB4031B4-A2C3-6294-BFC0-5D05738876D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4997" y="1690688"/>
                <a:ext cx="6585625" cy="35427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200">
                  <a:lnSpc>
                    <a:spcPct val="15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/>
                </a:pPr>
                <a:r>
                  <a:rPr lang="en-GB" sz="1800" b="1" dirty="0">
                    <a:effectLst/>
                    <a:ea typeface="Calibri" panose="020F0502020204030204" pitchFamily="34" charset="0"/>
                  </a:rPr>
                  <a:t>Requirements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:</a:t>
                </a:r>
              </a:p>
              <a:p>
                <a:pPr defTabSz="457200">
                  <a:lnSpc>
                    <a:spcPct val="150000"/>
                  </a:lnSpc>
                  <a:spcBef>
                    <a:spcPts val="0"/>
                  </a:spcBef>
                  <a:defRPr/>
                </a:pPr>
                <a:r>
                  <a:rPr lang="en-GB" sz="1800" b="1" dirty="0">
                    <a:ea typeface="Calibri" panose="020F0502020204030204" pitchFamily="34" charset="0"/>
                  </a:rPr>
                  <a:t>T</a:t>
                </a:r>
                <a:r>
                  <a:rPr lang="en-GB" sz="1800" b="1" baseline="-25000" dirty="0">
                    <a:ea typeface="Calibri" panose="020F0502020204030204" pitchFamily="34" charset="0"/>
                  </a:rPr>
                  <a:t>C</a:t>
                </a:r>
                <a:r>
                  <a:rPr lang="en-GB" sz="1800" b="1" dirty="0">
                    <a:ea typeface="Calibri" panose="020F0502020204030204" pitchFamily="34" charset="0"/>
                  </a:rPr>
                  <a:t> &gt; 80 K and </a:t>
                </a:r>
                <a:r>
                  <a:rPr lang="el-GR" sz="1800" b="1" dirty="0">
                    <a:effectLst/>
                    <a:ea typeface="Calibri" panose="020F0502020204030204" pitchFamily="34" charset="0"/>
                  </a:rPr>
                  <a:t>Δ</a:t>
                </a:r>
                <a:r>
                  <a:rPr lang="en-GB" sz="1800" b="1" dirty="0">
                    <a:effectLst/>
                    <a:ea typeface="Calibri" panose="020F0502020204030204" pitchFamily="34" charset="0"/>
                  </a:rPr>
                  <a:t>T</a:t>
                </a:r>
                <a:r>
                  <a:rPr lang="en-GB" sz="1800" b="1" baseline="-25000" dirty="0">
                    <a:ea typeface="Calibri" panose="020F0502020204030204" pitchFamily="34" charset="0"/>
                  </a:rPr>
                  <a:t>C</a:t>
                </a:r>
                <a:r>
                  <a:rPr lang="en-GB" sz="1800" b="1" dirty="0">
                    <a:effectLst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800" b="1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sz="1800" b="1" dirty="0">
                    <a:effectLst/>
                    <a:ea typeface="Calibri" panose="020F0502020204030204" pitchFamily="34" charset="0"/>
                  </a:rPr>
                  <a:t> 2 K</a:t>
                </a:r>
              </a:p>
              <a:p>
                <a:pPr defTabSz="457200">
                  <a:lnSpc>
                    <a:spcPct val="150000"/>
                  </a:lnSpc>
                  <a:spcBef>
                    <a:spcPts val="0"/>
                  </a:spcBef>
                  <a:defRPr/>
                </a:pPr>
                <a:r>
                  <a:rPr lang="en-GB" sz="1800" b="1" dirty="0">
                    <a:ea typeface="Calibri" panose="020F0502020204030204" pitchFamily="34" charset="0"/>
                  </a:rPr>
                  <a:t>Large mass &gt; 200 g → samples with a 10 cm diameter </a:t>
                </a:r>
              </a:p>
              <a:p>
                <a:pPr marL="0" indent="0" defTabSz="457200">
                  <a:lnSpc>
                    <a:spcPct val="15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/>
                </a:pPr>
                <a:endParaRPr lang="en-GB" sz="1800" dirty="0">
                  <a:effectLst/>
                  <a:ea typeface="Calibri" panose="020F0502020204030204" pitchFamily="34" charset="0"/>
                </a:endParaRPr>
              </a:p>
              <a:p>
                <a:pPr marL="0" indent="0" defTabSz="457200">
                  <a:lnSpc>
                    <a:spcPct val="15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/>
                </a:pPr>
                <a:r>
                  <a:rPr lang="en-GB" sz="1800" dirty="0">
                    <a:effectLst/>
                    <a:ea typeface="Calibri" panose="020F0502020204030204" pitchFamily="34" charset="0"/>
                  </a:rPr>
                  <a:t>From the </a:t>
                </a:r>
                <a:r>
                  <a:rPr lang="en-GB" sz="1800" b="1" dirty="0">
                    <a:effectLst/>
                    <a:ea typeface="Calibri" panose="020F0502020204030204" pitchFamily="34" charset="0"/>
                  </a:rPr>
                  <a:t>electrical resistance as a function of temperature plot </a:t>
                </a:r>
                <a:r>
                  <a:rPr lang="en-GB" sz="1800" dirty="0">
                    <a:effectLst/>
                    <a:ea typeface="Calibri" panose="020F0502020204030204" pitchFamily="34" charset="0"/>
                  </a:rPr>
                  <a:t>it is possible to obtain information on the first requirement.</a:t>
                </a:r>
                <a:br>
                  <a:rPr lang="en-GB" sz="1800" dirty="0">
                    <a:effectLst/>
                    <a:ea typeface="Calibri" panose="020F0502020204030204" pitchFamily="34" charset="0"/>
                  </a:rPr>
                </a:br>
                <a:r>
                  <a:rPr lang="en-GB" sz="1800" dirty="0">
                    <a:effectLst/>
                    <a:ea typeface="Calibri" panose="020F0502020204030204" pitchFamily="34" charset="0"/>
                  </a:rPr>
                  <a:t>Also, these plots will let us understand the quality of a sample and if a certain degree of dis-uniformity exits in it.</a:t>
                </a:r>
                <a:endParaRPr lang="en-GB" sz="1800" dirty="0">
                  <a:solidFill>
                    <a:srgbClr val="000000"/>
                  </a:solidFill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Segnaposto contenuto 2">
                <a:extLst>
                  <a:ext uri="{FF2B5EF4-FFF2-40B4-BE49-F238E27FC236}">
                    <a16:creationId xmlns:a16="http://schemas.microsoft.com/office/drawing/2014/main" id="{BB4031B4-A2C3-6294-BFC0-5D0573887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997" y="1690688"/>
                <a:ext cx="6585625" cy="3542793"/>
              </a:xfrm>
              <a:prstGeom prst="rect">
                <a:avLst/>
              </a:prstGeom>
              <a:blipFill>
                <a:blip r:embed="rId3"/>
                <a:stretch>
                  <a:fillRect l="-740" r="-3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uppo 11">
            <a:extLst>
              <a:ext uri="{FF2B5EF4-FFF2-40B4-BE49-F238E27FC236}">
                <a16:creationId xmlns:a16="http://schemas.microsoft.com/office/drawing/2014/main" id="{8D957A4C-ADCA-CE22-A37C-B98DEDC2EB2A}"/>
              </a:ext>
            </a:extLst>
          </p:cNvPr>
          <p:cNvGrpSpPr/>
          <p:nvPr/>
        </p:nvGrpSpPr>
        <p:grpSpPr>
          <a:xfrm>
            <a:off x="7840814" y="129416"/>
            <a:ext cx="4341459" cy="3416320"/>
            <a:chOff x="7840814" y="129416"/>
            <a:chExt cx="4341459" cy="3416320"/>
          </a:xfrm>
        </p:grpSpPr>
        <p:pic>
          <p:nvPicPr>
            <p:cNvPr id="4" name="Immagine 3" descr="Immagine che contiene linea, diagramma, Diagramma, design&#10;&#10;Descrizione generata automaticamente">
              <a:extLst>
                <a:ext uri="{FF2B5EF4-FFF2-40B4-BE49-F238E27FC236}">
                  <a16:creationId xmlns:a16="http://schemas.microsoft.com/office/drawing/2014/main" id="{8CE51A54-5BDA-D821-0455-A2AA8500AA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41" r="8461" b="5345"/>
            <a:stretch/>
          </p:blipFill>
          <p:spPr>
            <a:xfrm>
              <a:off x="8093733" y="365125"/>
              <a:ext cx="3600000" cy="2917485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543DFC3A-6DAE-C871-E8C8-29F2650CA66E}"/>
                </a:ext>
              </a:extLst>
            </p:cNvPr>
            <p:cNvSpPr txBox="1"/>
            <p:nvPr/>
          </p:nvSpPr>
          <p:spPr>
            <a:xfrm>
              <a:off x="7840814" y="129416"/>
              <a:ext cx="4341459" cy="34163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dirty="0"/>
                <a:t>R</a:t>
              </a:r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endParaRPr lang="it-IT" dirty="0"/>
            </a:p>
            <a:p>
              <a:r>
                <a:rPr lang="it-IT" dirty="0"/>
                <a:t>                          </a:t>
              </a:r>
              <a:r>
                <a:rPr lang="it-IT" b="1" dirty="0">
                  <a:solidFill>
                    <a:srgbClr val="D51107"/>
                  </a:solidFill>
                </a:rPr>
                <a:t>T</a:t>
              </a:r>
              <a:r>
                <a:rPr lang="it-IT" b="1" baseline="-25000" dirty="0">
                  <a:solidFill>
                    <a:srgbClr val="D51107"/>
                  </a:solidFill>
                </a:rPr>
                <a:t>C</a:t>
              </a:r>
              <a:r>
                <a:rPr lang="it-IT" dirty="0"/>
                <a:t>                                         T</a:t>
              </a:r>
            </a:p>
          </p:txBody>
        </p:sp>
      </p:grp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BC92619F-C694-25F8-C7F7-3FA6E017097B}"/>
              </a:ext>
            </a:extLst>
          </p:cNvPr>
          <p:cNvCxnSpPr>
            <a:cxnSpLocks/>
          </p:cNvCxnSpPr>
          <p:nvPr/>
        </p:nvCxnSpPr>
        <p:spPr>
          <a:xfrm>
            <a:off x="9196070" y="5466715"/>
            <a:ext cx="60388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>
            <a:extLst>
              <a:ext uri="{FF2B5EF4-FFF2-40B4-BE49-F238E27FC236}">
                <a16:creationId xmlns:a16="http://schemas.microsoft.com/office/drawing/2014/main" id="{79B74FD4-E60A-B4E2-8CAB-16162833D0A2}"/>
              </a:ext>
            </a:extLst>
          </p:cNvPr>
          <p:cNvCxnSpPr/>
          <p:nvPr/>
        </p:nvCxnSpPr>
        <p:spPr>
          <a:xfrm>
            <a:off x="9799955" y="4310379"/>
            <a:ext cx="0" cy="205200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EF23C4B0-B25D-C2E8-6DEB-E3B0E1E203AD}"/>
              </a:ext>
            </a:extLst>
          </p:cNvPr>
          <p:cNvCxnSpPr/>
          <p:nvPr/>
        </p:nvCxnSpPr>
        <p:spPr>
          <a:xfrm>
            <a:off x="9196070" y="5459094"/>
            <a:ext cx="0" cy="90000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122AE2C-F39B-DADC-8753-C151E8A583B5}"/>
              </a:ext>
            </a:extLst>
          </p:cNvPr>
          <p:cNvSpPr txBox="1"/>
          <p:nvPr/>
        </p:nvSpPr>
        <p:spPr>
          <a:xfrm>
            <a:off x="8329194" y="731754"/>
            <a:ext cx="385307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Ideal </a:t>
            </a:r>
            <a:r>
              <a:rPr lang="it-IT" dirty="0" err="1"/>
              <a:t>superconductor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                               </a:t>
            </a:r>
            <a:r>
              <a:rPr lang="it-IT" dirty="0" err="1"/>
              <a:t>real</a:t>
            </a:r>
            <a:r>
              <a:rPr lang="it-IT" dirty="0"/>
              <a:t> </a:t>
            </a:r>
            <a:r>
              <a:rPr lang="it-IT" dirty="0" err="1"/>
              <a:t>superconductor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7855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Tabella 56">
            <a:extLst>
              <a:ext uri="{FF2B5EF4-FFF2-40B4-BE49-F238E27FC236}">
                <a16:creationId xmlns:a16="http://schemas.microsoft.com/office/drawing/2014/main" id="{C5B5E892-B852-124F-C02F-E41B42CC3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83637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880">
                  <a:extLst>
                    <a:ext uri="{9D8B030D-6E8A-4147-A177-3AD203B41FA5}">
                      <a16:colId xmlns:a16="http://schemas.microsoft.com/office/drawing/2014/main" val="3026683922"/>
                    </a:ext>
                  </a:extLst>
                </a:gridCol>
                <a:gridCol w="5918200">
                  <a:extLst>
                    <a:ext uri="{9D8B030D-6E8A-4147-A177-3AD203B41FA5}">
                      <a16:colId xmlns:a16="http://schemas.microsoft.com/office/drawing/2014/main" val="3868687610"/>
                    </a:ext>
                  </a:extLst>
                </a:gridCol>
                <a:gridCol w="4947920">
                  <a:extLst>
                    <a:ext uri="{9D8B030D-6E8A-4147-A177-3AD203B41FA5}">
                      <a16:colId xmlns:a16="http://schemas.microsoft.com/office/drawing/2014/main" val="4220028817"/>
                    </a:ext>
                  </a:extLst>
                </a:gridCol>
              </a:tblGrid>
              <a:tr h="425274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solidFill>
                            <a:schemeClr val="accent1"/>
                          </a:solidFill>
                        </a:rPr>
                        <a:t>FRAGMENTS OF A DISC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solidFill>
                            <a:schemeClr val="accent1"/>
                          </a:solidFill>
                        </a:rPr>
                        <a:t>ENTIRE DISC</a:t>
                      </a:r>
                      <a:endParaRPr lang="it-IT" sz="1200" b="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424407"/>
                  </a:ext>
                </a:extLst>
              </a:tr>
              <a:tr h="2910646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>
                          <a:solidFill>
                            <a:schemeClr val="accent1"/>
                          </a:solidFill>
                        </a:rPr>
                        <a:t>Sintered</a:t>
                      </a:r>
                      <a:r>
                        <a:rPr lang="it-IT" sz="1200" b="1" dirty="0">
                          <a:solidFill>
                            <a:schemeClr val="accent1"/>
                          </a:solidFill>
                        </a:rPr>
                        <a:t> YBCO</a:t>
                      </a:r>
                      <a:br>
                        <a:rPr lang="it-IT" sz="1200" dirty="0"/>
                      </a:br>
                      <a:endParaRPr lang="it-IT" sz="1200" dirty="0"/>
                    </a:p>
                    <a:p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</a:rPr>
                        <a:t>Sintered YBCO discs were prepared in different sintering conditions (temperature, oxidation) in order to </a:t>
                      </a:r>
                      <a:r>
                        <a:rPr lang="en-US" sz="1000" b="0" i="0" u="none" strike="noStrike" baseline="0" dirty="0" err="1">
                          <a:solidFill>
                            <a:srgbClr val="000000"/>
                          </a:solidFill>
                        </a:rPr>
                        <a:t>maximise</a:t>
                      </a:r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</a:rPr>
                        <a:t> T</a:t>
                      </a:r>
                      <a:r>
                        <a:rPr lang="en-US" sz="1000" b="0" i="0" u="none" strike="noStrike" baseline="-25000" dirty="0">
                          <a:solidFill>
                            <a:srgbClr val="000000"/>
                          </a:solidFill>
                        </a:rPr>
                        <a:t>C</a:t>
                      </a:r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</a:rPr>
                        <a:t> and reduce  </a:t>
                      </a:r>
                      <a:r>
                        <a:rPr lang="el-GR" sz="1000" dirty="0"/>
                        <a:t>Δ</a:t>
                      </a:r>
                      <a:r>
                        <a:rPr lang="it-IT" sz="1000" dirty="0"/>
                        <a:t>T</a:t>
                      </a:r>
                      <a:r>
                        <a:rPr lang="it-IT" sz="1000" baseline="-25000" dirty="0"/>
                        <a:t>C</a:t>
                      </a:r>
                      <a:br>
                        <a:rPr lang="en-US" sz="1000" b="0" dirty="0"/>
                      </a:br>
                      <a:r>
                        <a:rPr lang="en-US" sz="1000" b="0" dirty="0"/>
                        <a:t>(CAN Superconductors).</a:t>
                      </a:r>
                      <a:endParaRPr lang="it-IT" sz="1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880685"/>
                  </a:ext>
                </a:extLst>
              </a:tr>
              <a:tr h="3522080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>
                          <a:solidFill>
                            <a:schemeClr val="accent1"/>
                          </a:solidFill>
                        </a:rPr>
                        <a:t>crystalline</a:t>
                      </a:r>
                      <a:endParaRPr lang="it-IT" sz="1200" b="1" dirty="0">
                        <a:solidFill>
                          <a:schemeClr val="accent1"/>
                        </a:solidFill>
                      </a:endParaRPr>
                    </a:p>
                    <a:p>
                      <a:pPr algn="ctr"/>
                      <a:r>
                        <a:rPr lang="it-IT" sz="1200" b="1" dirty="0" err="1">
                          <a:solidFill>
                            <a:schemeClr val="accent1"/>
                          </a:solidFill>
                        </a:rPr>
                        <a:t>GdBCO</a:t>
                      </a:r>
                      <a:r>
                        <a:rPr lang="it-IT" sz="1200" b="1" dirty="0">
                          <a:solidFill>
                            <a:schemeClr val="accent1"/>
                          </a:solidFill>
                        </a:rPr>
                        <a:t>/Ag</a:t>
                      </a:r>
                      <a:br>
                        <a:rPr lang="it-IT" sz="1200" dirty="0"/>
                      </a:br>
                      <a:endParaRPr lang="it-IT" sz="1200" dirty="0"/>
                    </a:p>
                    <a:p>
                      <a:r>
                        <a:rPr lang="en-US" sz="1000" b="0" i="0" u="none" strike="noStrike" baseline="0" dirty="0">
                          <a:solidFill>
                            <a:schemeClr val="tx1"/>
                          </a:solidFill>
                        </a:rPr>
                        <a:t>Single-domain     melt-textured bulk pieces (</a:t>
                      </a:r>
                      <a:r>
                        <a:rPr lang="en-US" sz="1000" b="0" dirty="0"/>
                        <a:t>CAN Superconductors).</a:t>
                      </a:r>
                      <a:endParaRPr lang="it-IT" sz="1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594256"/>
                  </a:ext>
                </a:extLst>
              </a:tr>
            </a:tbl>
          </a:graphicData>
        </a:graphic>
      </p:graphicFrame>
      <p:pic>
        <p:nvPicPr>
          <p:cNvPr id="12" name="Immagine 11" descr="Immagine che contiene testo, borsa, arte, textile&#10;&#10;Descrizione generata automaticamente">
            <a:extLst>
              <a:ext uri="{FF2B5EF4-FFF2-40B4-BE49-F238E27FC236}">
                <a16:creationId xmlns:a16="http://schemas.microsoft.com/office/drawing/2014/main" id="{574012B3-9884-AE30-7C0F-6F679E3CA9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" t="27629" r="6402" b="31272"/>
          <a:stretch/>
        </p:blipFill>
        <p:spPr>
          <a:xfrm>
            <a:off x="7304139" y="561608"/>
            <a:ext cx="1080000" cy="1072823"/>
          </a:xfrm>
          <a:prstGeom prst="rect">
            <a:avLst/>
          </a:prstGeom>
        </p:spPr>
      </p:pic>
      <p:pic>
        <p:nvPicPr>
          <p:cNvPr id="49" name="Immagine 48">
            <a:extLst>
              <a:ext uri="{FF2B5EF4-FFF2-40B4-BE49-F238E27FC236}">
                <a16:creationId xmlns:a16="http://schemas.microsoft.com/office/drawing/2014/main" id="{C3D3F8EE-7106-D862-DDB9-6EE90F0E1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2618" y="483158"/>
            <a:ext cx="1044000" cy="939000"/>
          </a:xfrm>
          <a:prstGeom prst="rect">
            <a:avLst/>
          </a:prstGeom>
        </p:spPr>
      </p:pic>
      <p:pic>
        <p:nvPicPr>
          <p:cNvPr id="47" name="Immagine 46">
            <a:extLst>
              <a:ext uri="{FF2B5EF4-FFF2-40B4-BE49-F238E27FC236}">
                <a16:creationId xmlns:a16="http://schemas.microsoft.com/office/drawing/2014/main" id="{66E2BD7C-73FB-E688-A916-2D6DD99243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172"/>
          <a:stretch/>
        </p:blipFill>
        <p:spPr>
          <a:xfrm>
            <a:off x="1682618" y="1455506"/>
            <a:ext cx="1044000" cy="763910"/>
          </a:xfrm>
          <a:prstGeom prst="rect">
            <a:avLst/>
          </a:prstGeom>
        </p:spPr>
      </p:pic>
      <p:pic>
        <p:nvPicPr>
          <p:cNvPr id="63" name="Immagine 62">
            <a:extLst>
              <a:ext uri="{FF2B5EF4-FFF2-40B4-BE49-F238E27FC236}">
                <a16:creationId xmlns:a16="http://schemas.microsoft.com/office/drawing/2014/main" id="{87E79175-5FF3-D78C-D054-62A913E0A8F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752" r="21996" b="23719"/>
          <a:stretch/>
        </p:blipFill>
        <p:spPr>
          <a:xfrm>
            <a:off x="1452312" y="5444617"/>
            <a:ext cx="1080000" cy="1243472"/>
          </a:xfrm>
          <a:prstGeom prst="rect">
            <a:avLst/>
          </a:prstGeom>
        </p:spPr>
      </p:pic>
      <p:pic>
        <p:nvPicPr>
          <p:cNvPr id="73" name="Immagine 72" descr="Immagine che contiene ingegneria, macchina, cerchio, interno&#10;&#10;Descrizione generata automaticamente">
            <a:extLst>
              <a:ext uri="{FF2B5EF4-FFF2-40B4-BE49-F238E27FC236}">
                <a16:creationId xmlns:a16="http://schemas.microsoft.com/office/drawing/2014/main" id="{414BFC36-A90E-4291-5C74-D3B9C647A1B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0" r="18375"/>
          <a:stretch/>
        </p:blipFill>
        <p:spPr>
          <a:xfrm>
            <a:off x="7304139" y="1777146"/>
            <a:ext cx="1080000" cy="783154"/>
          </a:xfrm>
          <a:prstGeom prst="rect">
            <a:avLst/>
          </a:prstGeom>
        </p:spPr>
      </p:pic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4150B45F-26BE-049E-B12F-610A9BE1D26F}"/>
              </a:ext>
            </a:extLst>
          </p:cNvPr>
          <p:cNvSpPr txBox="1"/>
          <p:nvPr/>
        </p:nvSpPr>
        <p:spPr>
          <a:xfrm rot="20251719">
            <a:off x="7880248" y="4213799"/>
            <a:ext cx="3363165" cy="98488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br>
              <a:rPr lang="it-IT" sz="1100" dirty="0"/>
            </a:br>
            <a:endParaRPr lang="it-IT" sz="1100" dirty="0"/>
          </a:p>
          <a:p>
            <a:r>
              <a:rPr lang="it-IT" sz="3600" b="1" i="1" dirty="0">
                <a:solidFill>
                  <a:schemeClr val="accent1"/>
                </a:solidFill>
              </a:rPr>
              <a:t>work in progress</a:t>
            </a:r>
            <a:endParaRPr lang="it-IT" sz="3600" i="1" dirty="0"/>
          </a:p>
        </p:txBody>
      </p:sp>
      <p:pic>
        <p:nvPicPr>
          <p:cNvPr id="76" name="Immagine 75">
            <a:extLst>
              <a:ext uri="{FF2B5EF4-FFF2-40B4-BE49-F238E27FC236}">
                <a16:creationId xmlns:a16="http://schemas.microsoft.com/office/drawing/2014/main" id="{9CBCEA43-CCCE-2451-F861-9B1717CC3A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0261598" y="4937191"/>
            <a:ext cx="1793989" cy="1793989"/>
          </a:xfrm>
          <a:prstGeom prst="rect">
            <a:avLst/>
          </a:prstGeom>
          <a:ln>
            <a:noFill/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4BF865E-FB1E-756B-B591-15C2B490A994}"/>
              </a:ext>
            </a:extLst>
          </p:cNvPr>
          <p:cNvSpPr txBox="1"/>
          <p:nvPr/>
        </p:nvSpPr>
        <p:spPr>
          <a:xfrm>
            <a:off x="7265058" y="2573476"/>
            <a:ext cx="1218603" cy="415498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100" b="0" dirty="0" err="1">
                <a:solidFill>
                  <a:schemeClr val="tx1"/>
                </a:solidFill>
              </a:rPr>
              <a:t>diameter</a:t>
            </a:r>
            <a:r>
              <a:rPr lang="it-IT" sz="1100" b="0" dirty="0">
                <a:solidFill>
                  <a:schemeClr val="tx1"/>
                </a:solidFill>
              </a:rPr>
              <a:t>: 100mm</a:t>
            </a:r>
          </a:p>
          <a:p>
            <a:r>
              <a:rPr lang="it-IT" sz="1100" b="0" dirty="0" err="1">
                <a:solidFill>
                  <a:schemeClr val="tx1"/>
                </a:solidFill>
              </a:rPr>
              <a:t>thickness</a:t>
            </a:r>
            <a:r>
              <a:rPr lang="it-IT" sz="1100" b="0" dirty="0">
                <a:solidFill>
                  <a:schemeClr val="tx1"/>
                </a:solidFill>
              </a:rPr>
              <a:t>: 3 mm</a:t>
            </a:r>
            <a:br>
              <a:rPr lang="it-IT" sz="1100" dirty="0"/>
            </a:br>
            <a:r>
              <a:rPr lang="it-IT" sz="1100" dirty="0"/>
              <a:t>mass: ~ 124 g</a:t>
            </a:r>
          </a:p>
          <a:p>
            <a:r>
              <a:rPr lang="it-IT" sz="1100" dirty="0"/>
              <a:t>(like sample#3)</a:t>
            </a:r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endParaRPr lang="it-IT" sz="1100" dirty="0"/>
          </a:p>
          <a:p>
            <a:br>
              <a:rPr lang="it-IT" sz="1100" dirty="0"/>
            </a:br>
            <a:r>
              <a:rPr lang="it-IT" sz="1100" b="0" dirty="0" err="1">
                <a:solidFill>
                  <a:schemeClr val="tx1"/>
                </a:solidFill>
              </a:rPr>
              <a:t>diameter</a:t>
            </a:r>
            <a:r>
              <a:rPr lang="it-IT" sz="1100" b="0" dirty="0">
                <a:solidFill>
                  <a:schemeClr val="tx1"/>
                </a:solidFill>
              </a:rPr>
              <a:t>: 100mm</a:t>
            </a:r>
          </a:p>
          <a:p>
            <a:r>
              <a:rPr lang="it-IT" sz="1100" b="0" dirty="0" err="1">
                <a:solidFill>
                  <a:schemeClr val="tx1"/>
                </a:solidFill>
              </a:rPr>
              <a:t>thickness</a:t>
            </a:r>
            <a:r>
              <a:rPr lang="it-IT" sz="1100" b="0" dirty="0">
                <a:solidFill>
                  <a:schemeClr val="tx1"/>
                </a:solidFill>
              </a:rPr>
              <a:t>: </a:t>
            </a:r>
            <a:r>
              <a:rPr lang="it-IT" sz="1100" b="0" dirty="0"/>
              <a:t>4 mm</a:t>
            </a:r>
            <a:endParaRPr lang="it-IT" sz="1100" dirty="0"/>
          </a:p>
          <a:p>
            <a:r>
              <a:rPr lang="it-IT" sz="1100" dirty="0"/>
              <a:t>mass: ~ 213 g</a:t>
            </a:r>
          </a:p>
        </p:txBody>
      </p:sp>
      <p:pic>
        <p:nvPicPr>
          <p:cNvPr id="14" name="Immagine 13" descr="Immagine che contiene arte, cerchio&#10;&#10;Descrizione generata automaticamente">
            <a:extLst>
              <a:ext uri="{FF2B5EF4-FFF2-40B4-BE49-F238E27FC236}">
                <a16:creationId xmlns:a16="http://schemas.microsoft.com/office/drawing/2014/main" id="{B00611EA-C04A-B843-A3B9-BA7A9763A07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2" t="5953" r="29318" b="8663"/>
          <a:stretch/>
        </p:blipFill>
        <p:spPr>
          <a:xfrm>
            <a:off x="7304139" y="3589932"/>
            <a:ext cx="1080000" cy="1107692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F6B33D92-C471-DF43-0942-156D7F07BD5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t="7606" r="7819"/>
          <a:stretch/>
        </p:blipFill>
        <p:spPr>
          <a:xfrm>
            <a:off x="2991505" y="3482437"/>
            <a:ext cx="4174031" cy="332200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3076C73F-2B15-13CB-CB47-22D06751BB0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11" y="4741339"/>
            <a:ext cx="1749906" cy="1335617"/>
          </a:xfrm>
          <a:prstGeom prst="rect">
            <a:avLst/>
          </a:prstGeom>
        </p:spPr>
      </p:pic>
      <p:pic>
        <p:nvPicPr>
          <p:cNvPr id="70" name="Immagine 69">
            <a:extLst>
              <a:ext uri="{FF2B5EF4-FFF2-40B4-BE49-F238E27FC236}">
                <a16:creationId xmlns:a16="http://schemas.microsoft.com/office/drawing/2014/main" id="{49296A98-567D-07D9-C77F-2D53FF9E327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87068" y="5556728"/>
            <a:ext cx="728005" cy="554913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2B6875FD-FF45-454F-4296-47EA755BB2EF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8749" r="9897"/>
          <a:stretch/>
        </p:blipFill>
        <p:spPr>
          <a:xfrm>
            <a:off x="3160310" y="536776"/>
            <a:ext cx="3760940" cy="268888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7E05069-98F6-D1F8-9D55-FFB18FB06BD0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6" r="20279"/>
          <a:stretch/>
        </p:blipFill>
        <p:spPr>
          <a:xfrm>
            <a:off x="1452312" y="3502007"/>
            <a:ext cx="1629653" cy="178653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5F5FEE53-4062-0A90-5E7A-4D936C35E736}"/>
              </a:ext>
            </a:extLst>
          </p:cNvPr>
          <p:cNvSpPr txBox="1"/>
          <p:nvPr/>
        </p:nvSpPr>
        <p:spPr>
          <a:xfrm>
            <a:off x="5416681" y="1273807"/>
            <a:ext cx="924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’’double’’ </a:t>
            </a:r>
            <a:r>
              <a:rPr lang="it-IT" sz="1200" dirty="0" err="1"/>
              <a:t>transition</a:t>
            </a:r>
            <a:endParaRPr lang="it-IT" sz="1200" dirty="0"/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135FB6BB-8D9E-CAE6-B650-E5E410A55E90}"/>
              </a:ext>
            </a:extLst>
          </p:cNvPr>
          <p:cNvCxnSpPr>
            <a:cxnSpLocks/>
          </p:cNvCxnSpPr>
          <p:nvPr/>
        </p:nvCxnSpPr>
        <p:spPr>
          <a:xfrm flipH="1">
            <a:off x="4937015" y="1395218"/>
            <a:ext cx="479666" cy="475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86EF9475-EBC7-8194-818D-A6A99009DF6C}"/>
              </a:ext>
            </a:extLst>
          </p:cNvPr>
          <p:cNvSpPr/>
          <p:nvPr/>
        </p:nvSpPr>
        <p:spPr>
          <a:xfrm>
            <a:off x="1396364" y="4648967"/>
            <a:ext cx="561976" cy="576448"/>
          </a:xfrm>
          <a:prstGeom prst="round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5E5C1433-829E-CD48-E0BB-8A79A5A9DED6}"/>
              </a:ext>
            </a:extLst>
          </p:cNvPr>
          <p:cNvCxnSpPr>
            <a:stCxn id="19" idx="2"/>
          </p:cNvCxnSpPr>
          <p:nvPr/>
        </p:nvCxnSpPr>
        <p:spPr>
          <a:xfrm>
            <a:off x="1677352" y="5225415"/>
            <a:ext cx="111952" cy="3394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CC15AF00-1C5D-67D8-A14C-4B7D8DA92036}"/>
              </a:ext>
            </a:extLst>
          </p:cNvPr>
          <p:cNvSpPr txBox="1"/>
          <p:nvPr/>
        </p:nvSpPr>
        <p:spPr>
          <a:xfrm>
            <a:off x="5635404" y="3101464"/>
            <a:ext cx="162965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u="none" strike="noStrike" baseline="0" dirty="0">
                <a:solidFill>
                  <a:srgbClr val="000000"/>
                </a:solidFill>
                <a:latin typeface="Calibri" panose="020F0502020204030204"/>
              </a:rPr>
              <a:t>c</a:t>
            </a:r>
            <a:r>
              <a:rPr lang="en-US" sz="800" dirty="0">
                <a:solidFill>
                  <a:srgbClr val="000000"/>
                </a:solidFill>
                <a:latin typeface="Calibri" panose="020F0502020204030204"/>
              </a:rPr>
              <a:t>ourtesy of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 Daniela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Stornaiuolo</a:t>
            </a:r>
            <a:endParaRPr lang="it-IT" sz="800" dirty="0"/>
          </a:p>
        </p:txBody>
      </p: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C8013697-7822-1550-C283-171578F9A8D5}"/>
              </a:ext>
            </a:extLst>
          </p:cNvPr>
          <p:cNvSpPr txBox="1"/>
          <p:nvPr/>
        </p:nvSpPr>
        <p:spPr>
          <a:xfrm>
            <a:off x="5635405" y="6623458"/>
            <a:ext cx="162965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u="none" strike="noStrike" baseline="0" dirty="0">
                <a:solidFill>
                  <a:srgbClr val="000000"/>
                </a:solidFill>
                <a:latin typeface="Calibri" panose="020F0502020204030204"/>
              </a:rPr>
              <a:t>c</a:t>
            </a:r>
            <a:r>
              <a:rPr lang="en-US" sz="800" dirty="0">
                <a:solidFill>
                  <a:srgbClr val="000000"/>
                </a:solidFill>
                <a:latin typeface="Calibri" panose="020F0502020204030204"/>
              </a:rPr>
              <a:t>ourtesy of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 Daniela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Stornaiuolo</a:t>
            </a:r>
            <a:endParaRPr lang="it-IT" sz="800" dirty="0"/>
          </a:p>
        </p:txBody>
      </p:sp>
      <p:pic>
        <p:nvPicPr>
          <p:cNvPr id="6" name="Immagine 5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229954AC-4304-300D-7CF0-E946BE487D2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630" y="2252764"/>
            <a:ext cx="2186090" cy="1029277"/>
          </a:xfrm>
          <a:prstGeom prst="rect">
            <a:avLst/>
          </a:prstGeom>
        </p:spPr>
      </p:pic>
      <p:pic>
        <p:nvPicPr>
          <p:cNvPr id="11" name="Immagine 10" descr="Immagine che contiene testo, Diagramma, linea, Carattere&#10;&#10;Descrizione generata automaticamente">
            <a:extLst>
              <a:ext uri="{FF2B5EF4-FFF2-40B4-BE49-F238E27FC236}">
                <a16:creationId xmlns:a16="http://schemas.microsoft.com/office/drawing/2014/main" id="{EB9BE839-0C87-0B8E-BDEA-1919F496468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946" y="574688"/>
            <a:ext cx="3672000" cy="2396541"/>
          </a:xfrm>
          <a:prstGeom prst="rect">
            <a:avLst/>
          </a:prstGeom>
        </p:spPr>
      </p:pic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BD51099C-B800-D1BE-9CF8-C929396C88B6}"/>
              </a:ext>
            </a:extLst>
          </p:cNvPr>
          <p:cNvSpPr txBox="1"/>
          <p:nvPr/>
        </p:nvSpPr>
        <p:spPr>
          <a:xfrm>
            <a:off x="9240434" y="693774"/>
            <a:ext cx="80663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it-IT" sz="1100" dirty="0"/>
              <a:t>T</a:t>
            </a:r>
            <a:r>
              <a:rPr lang="it-IT" sz="1100" baseline="-25000" dirty="0"/>
              <a:t>c </a:t>
            </a:r>
            <a:r>
              <a:rPr lang="it-IT" sz="1100" dirty="0"/>
              <a:t>  : 89.5 K</a:t>
            </a:r>
          </a:p>
          <a:p>
            <a:r>
              <a:rPr lang="el-GR" sz="1100" dirty="0"/>
              <a:t>Δ</a:t>
            </a:r>
            <a:r>
              <a:rPr lang="it-IT" sz="1100" dirty="0"/>
              <a:t>T</a:t>
            </a:r>
            <a:r>
              <a:rPr lang="it-IT" sz="1100" baseline="-25000" dirty="0"/>
              <a:t>c</a:t>
            </a:r>
            <a:r>
              <a:rPr lang="it-IT" sz="1100"/>
              <a:t>:   4.0 </a:t>
            </a:r>
            <a:r>
              <a:rPr lang="it-IT" sz="1100" dirty="0"/>
              <a:t>K</a:t>
            </a:r>
          </a:p>
        </p:txBody>
      </p: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2B798AC2-EC4C-F194-E8AA-8052F9BC01A7}"/>
              </a:ext>
            </a:extLst>
          </p:cNvPr>
          <p:cNvCxnSpPr>
            <a:cxnSpLocks/>
          </p:cNvCxnSpPr>
          <p:nvPr/>
        </p:nvCxnSpPr>
        <p:spPr>
          <a:xfrm flipH="1" flipV="1">
            <a:off x="7928610" y="2194560"/>
            <a:ext cx="609840" cy="42746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41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D345F6-F9A1-281B-67B0-96E1272D3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CONCLUSIONS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028EF34F-4274-35C4-F5E9-A627AA674680}"/>
              </a:ext>
            </a:extLst>
          </p:cNvPr>
          <p:cNvSpPr txBox="1">
            <a:spLocks/>
          </p:cNvSpPr>
          <p:nvPr/>
        </p:nvSpPr>
        <p:spPr>
          <a:xfrm>
            <a:off x="427951" y="1557228"/>
            <a:ext cx="11290283" cy="4935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800" b="1" dirty="0"/>
              <a:t>Archimedes</a:t>
            </a:r>
            <a:r>
              <a:rPr lang="en-GB" sz="1800" dirty="0"/>
              <a:t> is an experiment conceived to shed light on the discussed </a:t>
            </a:r>
            <a:r>
              <a:rPr lang="en-GB" sz="1800" b="1" dirty="0"/>
              <a:t>interaction between the gravitational field and the vacuum fluctuations</a:t>
            </a:r>
            <a:r>
              <a:rPr lang="en-GB" sz="1800" dirty="0"/>
              <a:t>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The </a:t>
            </a:r>
            <a:r>
              <a:rPr lang="en-US" sz="1800" b="1" dirty="0"/>
              <a:t>measurement</a:t>
            </a:r>
            <a:r>
              <a:rPr lang="en-US" sz="1800" dirty="0"/>
              <a:t> must be performed </a:t>
            </a:r>
            <a:r>
              <a:rPr lang="en-US" sz="1800" b="1" dirty="0"/>
              <a:t>using an extremely sensitive balance </a:t>
            </a:r>
            <a:r>
              <a:rPr lang="en-US" sz="1800" dirty="0"/>
              <a:t>(</a:t>
            </a:r>
            <a:r>
              <a:rPr lang="en-US" sz="1800" dirty="0" err="1"/>
              <a:t>D’Urso’s</a:t>
            </a:r>
            <a:r>
              <a:rPr lang="en-US" sz="1800" dirty="0"/>
              <a:t> talk) and </a:t>
            </a:r>
            <a:r>
              <a:rPr lang="en-US" sz="1800" b="1" dirty="0"/>
              <a:t>modulating the temperature of superconductors at very low frequencies (about tens of </a:t>
            </a:r>
            <a:r>
              <a:rPr lang="en-US" sz="1800" b="1" dirty="0" err="1"/>
              <a:t>mHz</a:t>
            </a:r>
            <a:r>
              <a:rPr lang="en-US" sz="1800" b="1" dirty="0"/>
              <a:t>) and with amplitude of a few K</a:t>
            </a:r>
            <a:r>
              <a:rPr lang="en-US" sz="1800" dirty="0"/>
              <a:t>. </a:t>
            </a:r>
            <a:br>
              <a:rPr lang="en-US" sz="1800" dirty="0"/>
            </a:br>
            <a:r>
              <a:rPr lang="en-US" sz="1800" dirty="0"/>
              <a:t>The experiment will work at </a:t>
            </a:r>
            <a:r>
              <a:rPr lang="en-US" sz="1800" b="1" dirty="0"/>
              <a:t>cryogenic temperature </a:t>
            </a:r>
            <a:r>
              <a:rPr lang="en-US" sz="1800" dirty="0"/>
              <a:t>and in a</a:t>
            </a:r>
            <a:r>
              <a:rPr lang="en-US" sz="1800" b="1" dirty="0"/>
              <a:t> seismically quiet site </a:t>
            </a:r>
            <a:r>
              <a:rPr lang="en-US" sz="1800" dirty="0"/>
              <a:t>(</a:t>
            </a:r>
            <a:r>
              <a:rPr lang="en-US" sz="1800" dirty="0" err="1"/>
              <a:t>Naticchioni’s</a:t>
            </a:r>
            <a:r>
              <a:rPr lang="en-US" sz="1800" dirty="0"/>
              <a:t> talk).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An </a:t>
            </a:r>
            <a:r>
              <a:rPr lang="en-US" sz="1800" b="1" dirty="0"/>
              <a:t>upgraded</a:t>
            </a:r>
            <a:r>
              <a:rPr lang="en-US" sz="1800" dirty="0"/>
              <a:t> </a:t>
            </a:r>
            <a:r>
              <a:rPr lang="en-GB" sz="1800" b="1" dirty="0">
                <a:effectLst/>
                <a:ea typeface="Calibri" panose="020F0502020204030204" pitchFamily="34" charset="0"/>
              </a:rPr>
              <a:t>thermal modulation system </a:t>
            </a:r>
            <a:r>
              <a:rPr lang="en-GB" sz="1800" dirty="0">
                <a:effectLst/>
                <a:ea typeface="Calibri" panose="020F0502020204030204" pitchFamily="34" charset="0"/>
              </a:rPr>
              <a:t>is </a:t>
            </a:r>
            <a:r>
              <a:rPr lang="en-US" sz="1800" dirty="0"/>
              <a:t>currently under construction. The goal is to </a:t>
            </a:r>
            <a:r>
              <a:rPr lang="en-US" sz="1800" b="1" dirty="0"/>
              <a:t>remove any thermal resistance </a:t>
            </a:r>
            <a:r>
              <a:rPr lang="en-US" sz="1800" dirty="0"/>
              <a:t>and </a:t>
            </a:r>
            <a:r>
              <a:rPr lang="en-US" sz="1800" b="1" dirty="0"/>
              <a:t>improve the thermal modulation of the sample</a:t>
            </a:r>
            <a:r>
              <a:rPr lang="en-GB" sz="1800" dirty="0">
                <a:effectLst/>
                <a:ea typeface="Calibri" panose="020F0502020204030204" pitchFamily="34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800" dirty="0">
                <a:ea typeface="Calibri" panose="020F0502020204030204" pitchFamily="34" charset="0"/>
              </a:rPr>
              <a:t>T</a:t>
            </a:r>
            <a:r>
              <a:rPr lang="en-GB" sz="1800" dirty="0">
                <a:effectLst/>
                <a:ea typeface="Calibri" panose="020F0502020204030204" pitchFamily="34" charset="0"/>
              </a:rPr>
              <a:t>he results of the simulations support the </a:t>
            </a:r>
            <a:r>
              <a:rPr lang="en-GB" sz="1800" b="1" dirty="0">
                <a:effectLst/>
                <a:ea typeface="Calibri" panose="020F0502020204030204" pitchFamily="34" charset="0"/>
              </a:rPr>
              <a:t>mechanically isolated system, composed of a ring sample (</a:t>
            </a:r>
            <a:r>
              <a:rPr lang="en-US" sz="1800" b="1" dirty="0" err="1"/>
              <a:t>GdBCO</a:t>
            </a:r>
            <a:r>
              <a:rPr lang="en-US" sz="1800" b="1" dirty="0"/>
              <a:t> or BSCCO</a:t>
            </a:r>
            <a:r>
              <a:rPr lang="en-GB" sz="1800" b="1" dirty="0">
                <a:effectLst/>
                <a:ea typeface="Calibri" panose="020F0502020204030204" pitchFamily="34" charset="0"/>
              </a:rPr>
              <a:t>) in therm</a:t>
            </a:r>
            <a:r>
              <a:rPr lang="en-GB" sz="1800" b="1" dirty="0">
                <a:ea typeface="Calibri" panose="020F0502020204030204" pitchFamily="34" charset="0"/>
              </a:rPr>
              <a:t>al contact with a radiator, </a:t>
            </a:r>
            <a:r>
              <a:rPr lang="en-US" sz="1800" b="1" dirty="0">
                <a:ea typeface="Calibri" panose="020F0502020204030204" pitchFamily="34" charset="0"/>
              </a:rPr>
              <a:t>that exchanges heat only with its thermal bath whose temperature is modulated by the screen that surrounded this system</a:t>
            </a:r>
            <a:r>
              <a:rPr lang="en-US" sz="1800" dirty="0">
                <a:ea typeface="Calibri" panose="020F0502020204030204" pitchFamily="34" charset="0"/>
              </a:rPr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98180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8D65DB-C46E-A796-646B-BD9E42C35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SOME REFERENCES</a:t>
            </a:r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099FE42A-FCDD-AE18-D13A-9AF1E7C97BA5}"/>
              </a:ext>
            </a:extLst>
          </p:cNvPr>
          <p:cNvGrpSpPr/>
          <p:nvPr/>
        </p:nvGrpSpPr>
        <p:grpSpPr>
          <a:xfrm>
            <a:off x="6963437" y="4754687"/>
            <a:ext cx="4075767" cy="1819323"/>
            <a:chOff x="311506" y="1526246"/>
            <a:chExt cx="4075767" cy="1819323"/>
          </a:xfrm>
        </p:grpSpPr>
        <p:pic>
          <p:nvPicPr>
            <p:cNvPr id="5" name="Immagine 4" descr="Immagine che contiene testo, schermata, logo&#10;&#10;Descrizione generata automaticamente">
              <a:extLst>
                <a:ext uri="{FF2B5EF4-FFF2-40B4-BE49-F238E27FC236}">
                  <a16:creationId xmlns:a16="http://schemas.microsoft.com/office/drawing/2014/main" id="{E9AB5699-31CF-3B29-E717-A33F2722C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506" y="1526246"/>
              <a:ext cx="3491567" cy="1800000"/>
            </a:xfrm>
            <a:custGeom>
              <a:avLst/>
              <a:gdLst>
                <a:gd name="connsiteX0" fmla="*/ 0 w 3491567"/>
                <a:gd name="connsiteY0" fmla="*/ 0 h 1800000"/>
                <a:gd name="connsiteX1" fmla="*/ 733229 w 3491567"/>
                <a:gd name="connsiteY1" fmla="*/ 0 h 1800000"/>
                <a:gd name="connsiteX2" fmla="*/ 1326795 w 3491567"/>
                <a:gd name="connsiteY2" fmla="*/ 0 h 1800000"/>
                <a:gd name="connsiteX3" fmla="*/ 2060025 w 3491567"/>
                <a:gd name="connsiteY3" fmla="*/ 0 h 1800000"/>
                <a:gd name="connsiteX4" fmla="*/ 2793254 w 3491567"/>
                <a:gd name="connsiteY4" fmla="*/ 0 h 1800000"/>
                <a:gd name="connsiteX5" fmla="*/ 3491567 w 3491567"/>
                <a:gd name="connsiteY5" fmla="*/ 0 h 1800000"/>
                <a:gd name="connsiteX6" fmla="*/ 3491567 w 3491567"/>
                <a:gd name="connsiteY6" fmla="*/ 564000 h 1800000"/>
                <a:gd name="connsiteX7" fmla="*/ 3491567 w 3491567"/>
                <a:gd name="connsiteY7" fmla="*/ 1164000 h 1800000"/>
                <a:gd name="connsiteX8" fmla="*/ 3491567 w 3491567"/>
                <a:gd name="connsiteY8" fmla="*/ 1800000 h 1800000"/>
                <a:gd name="connsiteX9" fmla="*/ 2863085 w 3491567"/>
                <a:gd name="connsiteY9" fmla="*/ 1800000 h 1800000"/>
                <a:gd name="connsiteX10" fmla="*/ 2234603 w 3491567"/>
                <a:gd name="connsiteY10" fmla="*/ 1800000 h 1800000"/>
                <a:gd name="connsiteX11" fmla="*/ 1501374 w 3491567"/>
                <a:gd name="connsiteY11" fmla="*/ 1800000 h 1800000"/>
                <a:gd name="connsiteX12" fmla="*/ 872892 w 3491567"/>
                <a:gd name="connsiteY12" fmla="*/ 1800000 h 1800000"/>
                <a:gd name="connsiteX13" fmla="*/ 0 w 3491567"/>
                <a:gd name="connsiteY13" fmla="*/ 1800000 h 1800000"/>
                <a:gd name="connsiteX14" fmla="*/ 0 w 3491567"/>
                <a:gd name="connsiteY14" fmla="*/ 1254000 h 1800000"/>
                <a:gd name="connsiteX15" fmla="*/ 0 w 3491567"/>
                <a:gd name="connsiteY15" fmla="*/ 690000 h 1800000"/>
                <a:gd name="connsiteX16" fmla="*/ 0 w 3491567"/>
                <a:gd name="connsiteY16" fmla="*/ 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1567" h="1800000" fill="none" extrusionOk="0">
                  <a:moveTo>
                    <a:pt x="0" y="0"/>
                  </a:moveTo>
                  <a:cubicBezTo>
                    <a:pt x="298691" y="-21528"/>
                    <a:pt x="573382" y="-32018"/>
                    <a:pt x="733229" y="0"/>
                  </a:cubicBezTo>
                  <a:cubicBezTo>
                    <a:pt x="893076" y="32018"/>
                    <a:pt x="1040305" y="-21718"/>
                    <a:pt x="1326795" y="0"/>
                  </a:cubicBezTo>
                  <a:cubicBezTo>
                    <a:pt x="1613285" y="21718"/>
                    <a:pt x="1793560" y="-32325"/>
                    <a:pt x="2060025" y="0"/>
                  </a:cubicBezTo>
                  <a:cubicBezTo>
                    <a:pt x="2326490" y="32325"/>
                    <a:pt x="2579270" y="17740"/>
                    <a:pt x="2793254" y="0"/>
                  </a:cubicBezTo>
                  <a:cubicBezTo>
                    <a:pt x="3007238" y="-17740"/>
                    <a:pt x="3344414" y="28627"/>
                    <a:pt x="3491567" y="0"/>
                  </a:cubicBezTo>
                  <a:cubicBezTo>
                    <a:pt x="3514656" y="175785"/>
                    <a:pt x="3470884" y="389019"/>
                    <a:pt x="3491567" y="564000"/>
                  </a:cubicBezTo>
                  <a:cubicBezTo>
                    <a:pt x="3512250" y="738981"/>
                    <a:pt x="3505162" y="874950"/>
                    <a:pt x="3491567" y="1164000"/>
                  </a:cubicBezTo>
                  <a:cubicBezTo>
                    <a:pt x="3477972" y="1453050"/>
                    <a:pt x="3492424" y="1576066"/>
                    <a:pt x="3491567" y="1800000"/>
                  </a:cubicBezTo>
                  <a:cubicBezTo>
                    <a:pt x="3324164" y="1799262"/>
                    <a:pt x="3121272" y="1817526"/>
                    <a:pt x="2863085" y="1800000"/>
                  </a:cubicBezTo>
                  <a:cubicBezTo>
                    <a:pt x="2604898" y="1782474"/>
                    <a:pt x="2475973" y="1812041"/>
                    <a:pt x="2234603" y="1800000"/>
                  </a:cubicBezTo>
                  <a:cubicBezTo>
                    <a:pt x="1993233" y="1787959"/>
                    <a:pt x="1840261" y="1771450"/>
                    <a:pt x="1501374" y="1800000"/>
                  </a:cubicBezTo>
                  <a:cubicBezTo>
                    <a:pt x="1162487" y="1828550"/>
                    <a:pt x="1023057" y="1818987"/>
                    <a:pt x="872892" y="1800000"/>
                  </a:cubicBezTo>
                  <a:cubicBezTo>
                    <a:pt x="722727" y="1781013"/>
                    <a:pt x="350677" y="1758067"/>
                    <a:pt x="0" y="1800000"/>
                  </a:cubicBezTo>
                  <a:cubicBezTo>
                    <a:pt x="25506" y="1608538"/>
                    <a:pt x="-4334" y="1453308"/>
                    <a:pt x="0" y="1254000"/>
                  </a:cubicBezTo>
                  <a:cubicBezTo>
                    <a:pt x="4334" y="1054692"/>
                    <a:pt x="-16210" y="804426"/>
                    <a:pt x="0" y="690000"/>
                  </a:cubicBezTo>
                  <a:cubicBezTo>
                    <a:pt x="16210" y="575574"/>
                    <a:pt x="34108" y="329682"/>
                    <a:pt x="0" y="0"/>
                  </a:cubicBezTo>
                  <a:close/>
                </a:path>
                <a:path w="3491567" h="1800000" stroke="0" extrusionOk="0">
                  <a:moveTo>
                    <a:pt x="0" y="0"/>
                  </a:moveTo>
                  <a:cubicBezTo>
                    <a:pt x="357725" y="12793"/>
                    <a:pt x="472577" y="-17109"/>
                    <a:pt x="733229" y="0"/>
                  </a:cubicBezTo>
                  <a:cubicBezTo>
                    <a:pt x="993881" y="17109"/>
                    <a:pt x="1278408" y="-34928"/>
                    <a:pt x="1466458" y="0"/>
                  </a:cubicBezTo>
                  <a:cubicBezTo>
                    <a:pt x="1654508" y="34928"/>
                    <a:pt x="2074658" y="-12260"/>
                    <a:pt x="2234603" y="0"/>
                  </a:cubicBezTo>
                  <a:cubicBezTo>
                    <a:pt x="2394548" y="12260"/>
                    <a:pt x="2883546" y="-1565"/>
                    <a:pt x="3491567" y="0"/>
                  </a:cubicBezTo>
                  <a:cubicBezTo>
                    <a:pt x="3496557" y="142604"/>
                    <a:pt x="3470249" y="419828"/>
                    <a:pt x="3491567" y="600000"/>
                  </a:cubicBezTo>
                  <a:cubicBezTo>
                    <a:pt x="3512885" y="780172"/>
                    <a:pt x="3492716" y="988475"/>
                    <a:pt x="3491567" y="1164000"/>
                  </a:cubicBezTo>
                  <a:cubicBezTo>
                    <a:pt x="3490418" y="1339525"/>
                    <a:pt x="3463588" y="1640714"/>
                    <a:pt x="3491567" y="1800000"/>
                  </a:cubicBezTo>
                  <a:cubicBezTo>
                    <a:pt x="3213996" y="1817536"/>
                    <a:pt x="3162182" y="1784187"/>
                    <a:pt x="2863085" y="1800000"/>
                  </a:cubicBezTo>
                  <a:cubicBezTo>
                    <a:pt x="2563988" y="1815813"/>
                    <a:pt x="2510854" y="1806815"/>
                    <a:pt x="2199687" y="1800000"/>
                  </a:cubicBezTo>
                  <a:cubicBezTo>
                    <a:pt x="1888520" y="1793185"/>
                    <a:pt x="1735210" y="1805581"/>
                    <a:pt x="1606121" y="1800000"/>
                  </a:cubicBezTo>
                  <a:cubicBezTo>
                    <a:pt x="1477032" y="1794419"/>
                    <a:pt x="1165649" y="1814270"/>
                    <a:pt x="837976" y="1800000"/>
                  </a:cubicBezTo>
                  <a:cubicBezTo>
                    <a:pt x="510304" y="1785730"/>
                    <a:pt x="410869" y="1767453"/>
                    <a:pt x="0" y="1800000"/>
                  </a:cubicBezTo>
                  <a:cubicBezTo>
                    <a:pt x="29950" y="1652362"/>
                    <a:pt x="-16888" y="1348613"/>
                    <a:pt x="0" y="1182000"/>
                  </a:cubicBezTo>
                  <a:cubicBezTo>
                    <a:pt x="16888" y="1015387"/>
                    <a:pt x="-10485" y="797065"/>
                    <a:pt x="0" y="636000"/>
                  </a:cubicBezTo>
                  <a:cubicBezTo>
                    <a:pt x="10485" y="474935"/>
                    <a:pt x="29347" y="170204"/>
                    <a:pt x="0" y="0"/>
                  </a:cubicBezTo>
                  <a:close/>
                </a:path>
              </a:pathLst>
            </a:custGeom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649094374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D33FC951-D596-73F2-7655-31E7F3B8B218}"/>
                </a:ext>
              </a:extLst>
            </p:cNvPr>
            <p:cNvSpPr txBox="1"/>
            <p:nvPr/>
          </p:nvSpPr>
          <p:spPr>
            <a:xfrm>
              <a:off x="1422400" y="3130125"/>
              <a:ext cx="2964873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800" dirty="0">
                  <a:solidFill>
                    <a:srgbClr val="0070C0"/>
                  </a:solidFill>
                </a:rPr>
                <a:t>https://www.facebook.com/archimedes.experiment/</a:t>
              </a:r>
            </a:p>
          </p:txBody>
        </p:sp>
      </p:grpSp>
      <p:pic>
        <p:nvPicPr>
          <p:cNvPr id="9" name="Immagine 8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36003A30-4094-1E05-9837-610843DCA3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53" y="154897"/>
            <a:ext cx="5611453" cy="1152000"/>
          </a:xfrm>
          <a:custGeom>
            <a:avLst/>
            <a:gdLst>
              <a:gd name="connsiteX0" fmla="*/ 0 w 5611453"/>
              <a:gd name="connsiteY0" fmla="*/ 0 h 1152000"/>
              <a:gd name="connsiteX1" fmla="*/ 511266 w 5611453"/>
              <a:gd name="connsiteY1" fmla="*/ 0 h 1152000"/>
              <a:gd name="connsiteX2" fmla="*/ 1134760 w 5611453"/>
              <a:gd name="connsiteY2" fmla="*/ 0 h 1152000"/>
              <a:gd name="connsiteX3" fmla="*/ 1702141 w 5611453"/>
              <a:gd name="connsiteY3" fmla="*/ 0 h 1152000"/>
              <a:gd name="connsiteX4" fmla="*/ 2213406 w 5611453"/>
              <a:gd name="connsiteY4" fmla="*/ 0 h 1152000"/>
              <a:gd name="connsiteX5" fmla="*/ 2836901 w 5611453"/>
              <a:gd name="connsiteY5" fmla="*/ 0 h 1152000"/>
              <a:gd name="connsiteX6" fmla="*/ 3292052 w 5611453"/>
              <a:gd name="connsiteY6" fmla="*/ 0 h 1152000"/>
              <a:gd name="connsiteX7" fmla="*/ 3747204 w 5611453"/>
              <a:gd name="connsiteY7" fmla="*/ 0 h 1152000"/>
              <a:gd name="connsiteX8" fmla="*/ 4426813 w 5611453"/>
              <a:gd name="connsiteY8" fmla="*/ 0 h 1152000"/>
              <a:gd name="connsiteX9" fmla="*/ 5611453 w 5611453"/>
              <a:gd name="connsiteY9" fmla="*/ 0 h 1152000"/>
              <a:gd name="connsiteX10" fmla="*/ 5611453 w 5611453"/>
              <a:gd name="connsiteY10" fmla="*/ 564480 h 1152000"/>
              <a:gd name="connsiteX11" fmla="*/ 5611453 w 5611453"/>
              <a:gd name="connsiteY11" fmla="*/ 1152000 h 1152000"/>
              <a:gd name="connsiteX12" fmla="*/ 5100187 w 5611453"/>
              <a:gd name="connsiteY12" fmla="*/ 1152000 h 1152000"/>
              <a:gd name="connsiteX13" fmla="*/ 4420578 w 5611453"/>
              <a:gd name="connsiteY13" fmla="*/ 1152000 h 1152000"/>
              <a:gd name="connsiteX14" fmla="*/ 3853198 w 5611453"/>
              <a:gd name="connsiteY14" fmla="*/ 1152000 h 1152000"/>
              <a:gd name="connsiteX15" fmla="*/ 3117474 w 5611453"/>
              <a:gd name="connsiteY15" fmla="*/ 1152000 h 1152000"/>
              <a:gd name="connsiteX16" fmla="*/ 2606208 w 5611453"/>
              <a:gd name="connsiteY16" fmla="*/ 1152000 h 1152000"/>
              <a:gd name="connsiteX17" fmla="*/ 2094942 w 5611453"/>
              <a:gd name="connsiteY17" fmla="*/ 1152000 h 1152000"/>
              <a:gd name="connsiteX18" fmla="*/ 1639791 w 5611453"/>
              <a:gd name="connsiteY18" fmla="*/ 1152000 h 1152000"/>
              <a:gd name="connsiteX19" fmla="*/ 1016296 w 5611453"/>
              <a:gd name="connsiteY19" fmla="*/ 1152000 h 1152000"/>
              <a:gd name="connsiteX20" fmla="*/ 0 w 5611453"/>
              <a:gd name="connsiteY20" fmla="*/ 1152000 h 1152000"/>
              <a:gd name="connsiteX21" fmla="*/ 0 w 5611453"/>
              <a:gd name="connsiteY21" fmla="*/ 552960 h 1152000"/>
              <a:gd name="connsiteX22" fmla="*/ 0 w 5611453"/>
              <a:gd name="connsiteY22" fmla="*/ 0 h 11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611453" h="1152000" fill="none" extrusionOk="0">
                <a:moveTo>
                  <a:pt x="0" y="0"/>
                </a:moveTo>
                <a:cubicBezTo>
                  <a:pt x="160892" y="14992"/>
                  <a:pt x="374719" y="-117"/>
                  <a:pt x="511266" y="0"/>
                </a:cubicBezTo>
                <a:cubicBezTo>
                  <a:pt x="647813" y="117"/>
                  <a:pt x="831078" y="-27484"/>
                  <a:pt x="1134760" y="0"/>
                </a:cubicBezTo>
                <a:cubicBezTo>
                  <a:pt x="1438442" y="27484"/>
                  <a:pt x="1544691" y="-26333"/>
                  <a:pt x="1702141" y="0"/>
                </a:cubicBezTo>
                <a:cubicBezTo>
                  <a:pt x="1859591" y="26333"/>
                  <a:pt x="2030559" y="5767"/>
                  <a:pt x="2213406" y="0"/>
                </a:cubicBezTo>
                <a:cubicBezTo>
                  <a:pt x="2396253" y="-5767"/>
                  <a:pt x="2623613" y="22684"/>
                  <a:pt x="2836901" y="0"/>
                </a:cubicBezTo>
                <a:cubicBezTo>
                  <a:pt x="3050190" y="-22684"/>
                  <a:pt x="3108554" y="19478"/>
                  <a:pt x="3292052" y="0"/>
                </a:cubicBezTo>
                <a:cubicBezTo>
                  <a:pt x="3475550" y="-19478"/>
                  <a:pt x="3560260" y="5018"/>
                  <a:pt x="3747204" y="0"/>
                </a:cubicBezTo>
                <a:cubicBezTo>
                  <a:pt x="3934148" y="-5018"/>
                  <a:pt x="4256358" y="1487"/>
                  <a:pt x="4426813" y="0"/>
                </a:cubicBezTo>
                <a:cubicBezTo>
                  <a:pt x="4597268" y="-1487"/>
                  <a:pt x="5118628" y="51753"/>
                  <a:pt x="5611453" y="0"/>
                </a:cubicBezTo>
                <a:cubicBezTo>
                  <a:pt x="5610782" y="157101"/>
                  <a:pt x="5595500" y="294351"/>
                  <a:pt x="5611453" y="564480"/>
                </a:cubicBezTo>
                <a:cubicBezTo>
                  <a:pt x="5627406" y="834609"/>
                  <a:pt x="5638236" y="1006142"/>
                  <a:pt x="5611453" y="1152000"/>
                </a:cubicBezTo>
                <a:cubicBezTo>
                  <a:pt x="5425965" y="1148404"/>
                  <a:pt x="5205268" y="1158100"/>
                  <a:pt x="5100187" y="1152000"/>
                </a:cubicBezTo>
                <a:cubicBezTo>
                  <a:pt x="4995106" y="1145900"/>
                  <a:pt x="4610289" y="1146404"/>
                  <a:pt x="4420578" y="1152000"/>
                </a:cubicBezTo>
                <a:cubicBezTo>
                  <a:pt x="4230867" y="1157596"/>
                  <a:pt x="4014268" y="1173353"/>
                  <a:pt x="3853198" y="1152000"/>
                </a:cubicBezTo>
                <a:cubicBezTo>
                  <a:pt x="3692128" y="1130647"/>
                  <a:pt x="3281361" y="1150629"/>
                  <a:pt x="3117474" y="1152000"/>
                </a:cubicBezTo>
                <a:cubicBezTo>
                  <a:pt x="2953587" y="1153371"/>
                  <a:pt x="2821554" y="1131738"/>
                  <a:pt x="2606208" y="1152000"/>
                </a:cubicBezTo>
                <a:cubicBezTo>
                  <a:pt x="2390862" y="1172262"/>
                  <a:pt x="2302801" y="1147683"/>
                  <a:pt x="2094942" y="1152000"/>
                </a:cubicBezTo>
                <a:cubicBezTo>
                  <a:pt x="1887083" y="1156317"/>
                  <a:pt x="1787278" y="1167512"/>
                  <a:pt x="1639791" y="1152000"/>
                </a:cubicBezTo>
                <a:cubicBezTo>
                  <a:pt x="1492304" y="1136488"/>
                  <a:pt x="1310146" y="1168002"/>
                  <a:pt x="1016296" y="1152000"/>
                </a:cubicBezTo>
                <a:cubicBezTo>
                  <a:pt x="722446" y="1135998"/>
                  <a:pt x="296350" y="1162544"/>
                  <a:pt x="0" y="1152000"/>
                </a:cubicBezTo>
                <a:cubicBezTo>
                  <a:pt x="9648" y="967249"/>
                  <a:pt x="11108" y="815712"/>
                  <a:pt x="0" y="552960"/>
                </a:cubicBezTo>
                <a:cubicBezTo>
                  <a:pt x="-11108" y="290208"/>
                  <a:pt x="-21757" y="191088"/>
                  <a:pt x="0" y="0"/>
                </a:cubicBezTo>
                <a:close/>
              </a:path>
              <a:path w="5611453" h="1152000" stroke="0" extrusionOk="0">
                <a:moveTo>
                  <a:pt x="0" y="0"/>
                </a:moveTo>
                <a:cubicBezTo>
                  <a:pt x="308501" y="2308"/>
                  <a:pt x="355011" y="23621"/>
                  <a:pt x="679609" y="0"/>
                </a:cubicBezTo>
                <a:cubicBezTo>
                  <a:pt x="1004207" y="-23621"/>
                  <a:pt x="1066911" y="19041"/>
                  <a:pt x="1303104" y="0"/>
                </a:cubicBezTo>
                <a:cubicBezTo>
                  <a:pt x="1539297" y="-19041"/>
                  <a:pt x="1653087" y="22411"/>
                  <a:pt x="1982713" y="0"/>
                </a:cubicBezTo>
                <a:cubicBezTo>
                  <a:pt x="2312339" y="-22411"/>
                  <a:pt x="2278200" y="4574"/>
                  <a:pt x="2550094" y="0"/>
                </a:cubicBezTo>
                <a:cubicBezTo>
                  <a:pt x="2821988" y="-4574"/>
                  <a:pt x="2867018" y="-12974"/>
                  <a:pt x="3117474" y="0"/>
                </a:cubicBezTo>
                <a:cubicBezTo>
                  <a:pt x="3367930" y="12974"/>
                  <a:pt x="3462815" y="24981"/>
                  <a:pt x="3740969" y="0"/>
                </a:cubicBezTo>
                <a:cubicBezTo>
                  <a:pt x="4019124" y="-24981"/>
                  <a:pt x="4076132" y="-290"/>
                  <a:pt x="4252234" y="0"/>
                </a:cubicBezTo>
                <a:cubicBezTo>
                  <a:pt x="4428337" y="290"/>
                  <a:pt x="4672493" y="-7280"/>
                  <a:pt x="4875729" y="0"/>
                </a:cubicBezTo>
                <a:cubicBezTo>
                  <a:pt x="5078966" y="7280"/>
                  <a:pt x="5264262" y="2849"/>
                  <a:pt x="5611453" y="0"/>
                </a:cubicBezTo>
                <a:cubicBezTo>
                  <a:pt x="5632467" y="245121"/>
                  <a:pt x="5601108" y="393543"/>
                  <a:pt x="5611453" y="587520"/>
                </a:cubicBezTo>
                <a:cubicBezTo>
                  <a:pt x="5621798" y="781497"/>
                  <a:pt x="5627216" y="1030319"/>
                  <a:pt x="5611453" y="1152000"/>
                </a:cubicBezTo>
                <a:cubicBezTo>
                  <a:pt x="5386842" y="1151606"/>
                  <a:pt x="5282424" y="1172178"/>
                  <a:pt x="5156302" y="1152000"/>
                </a:cubicBezTo>
                <a:cubicBezTo>
                  <a:pt x="5030180" y="1131822"/>
                  <a:pt x="4804962" y="1175434"/>
                  <a:pt x="4645036" y="1152000"/>
                </a:cubicBezTo>
                <a:cubicBezTo>
                  <a:pt x="4485110" y="1128566"/>
                  <a:pt x="4329417" y="1173970"/>
                  <a:pt x="4077656" y="1152000"/>
                </a:cubicBezTo>
                <a:cubicBezTo>
                  <a:pt x="3825895" y="1130030"/>
                  <a:pt x="3672909" y="1149925"/>
                  <a:pt x="3398047" y="1152000"/>
                </a:cubicBezTo>
                <a:cubicBezTo>
                  <a:pt x="3123185" y="1154075"/>
                  <a:pt x="2938712" y="1165707"/>
                  <a:pt x="2662323" y="1152000"/>
                </a:cubicBezTo>
                <a:cubicBezTo>
                  <a:pt x="2385934" y="1138293"/>
                  <a:pt x="2192313" y="1135835"/>
                  <a:pt x="2038828" y="1152000"/>
                </a:cubicBezTo>
                <a:cubicBezTo>
                  <a:pt x="1885344" y="1168165"/>
                  <a:pt x="1688813" y="1161904"/>
                  <a:pt x="1583677" y="1152000"/>
                </a:cubicBezTo>
                <a:cubicBezTo>
                  <a:pt x="1478541" y="1142096"/>
                  <a:pt x="1217059" y="1147478"/>
                  <a:pt x="1016296" y="1152000"/>
                </a:cubicBezTo>
                <a:cubicBezTo>
                  <a:pt x="815533" y="1156522"/>
                  <a:pt x="313765" y="1196626"/>
                  <a:pt x="0" y="1152000"/>
                </a:cubicBezTo>
                <a:cubicBezTo>
                  <a:pt x="24423" y="956298"/>
                  <a:pt x="-4873" y="798995"/>
                  <a:pt x="0" y="599040"/>
                </a:cubicBezTo>
                <a:cubicBezTo>
                  <a:pt x="4873" y="399085"/>
                  <a:pt x="-4342" y="207605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13673105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pic>
        <p:nvPicPr>
          <p:cNvPr id="15" name="Immagine 14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F4C32CB2-45CD-091D-1C94-339F80163E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001" y="4183301"/>
            <a:ext cx="4024236" cy="1152000"/>
          </a:xfrm>
          <a:custGeom>
            <a:avLst/>
            <a:gdLst>
              <a:gd name="connsiteX0" fmla="*/ 0 w 4024236"/>
              <a:gd name="connsiteY0" fmla="*/ 0 h 1152000"/>
              <a:gd name="connsiteX1" fmla="*/ 630464 w 4024236"/>
              <a:gd name="connsiteY1" fmla="*/ 0 h 1152000"/>
              <a:gd name="connsiteX2" fmla="*/ 1381654 w 4024236"/>
              <a:gd name="connsiteY2" fmla="*/ 0 h 1152000"/>
              <a:gd name="connsiteX3" fmla="*/ 2052360 w 4024236"/>
              <a:gd name="connsiteY3" fmla="*/ 0 h 1152000"/>
              <a:gd name="connsiteX4" fmla="*/ 2723066 w 4024236"/>
              <a:gd name="connsiteY4" fmla="*/ 0 h 1152000"/>
              <a:gd name="connsiteX5" fmla="*/ 3434015 w 4024236"/>
              <a:gd name="connsiteY5" fmla="*/ 0 h 1152000"/>
              <a:gd name="connsiteX6" fmla="*/ 4024236 w 4024236"/>
              <a:gd name="connsiteY6" fmla="*/ 0 h 1152000"/>
              <a:gd name="connsiteX7" fmla="*/ 4024236 w 4024236"/>
              <a:gd name="connsiteY7" fmla="*/ 541440 h 1152000"/>
              <a:gd name="connsiteX8" fmla="*/ 4024236 w 4024236"/>
              <a:gd name="connsiteY8" fmla="*/ 1152000 h 1152000"/>
              <a:gd name="connsiteX9" fmla="*/ 3474257 w 4024236"/>
              <a:gd name="connsiteY9" fmla="*/ 1152000 h 1152000"/>
              <a:gd name="connsiteX10" fmla="*/ 2763309 w 4024236"/>
              <a:gd name="connsiteY10" fmla="*/ 1152000 h 1152000"/>
              <a:gd name="connsiteX11" fmla="*/ 2012118 w 4024236"/>
              <a:gd name="connsiteY11" fmla="*/ 1152000 h 1152000"/>
              <a:gd name="connsiteX12" fmla="*/ 1421897 w 4024236"/>
              <a:gd name="connsiteY12" fmla="*/ 1152000 h 1152000"/>
              <a:gd name="connsiteX13" fmla="*/ 710948 w 4024236"/>
              <a:gd name="connsiteY13" fmla="*/ 1152000 h 1152000"/>
              <a:gd name="connsiteX14" fmla="*/ 0 w 4024236"/>
              <a:gd name="connsiteY14" fmla="*/ 1152000 h 1152000"/>
              <a:gd name="connsiteX15" fmla="*/ 0 w 4024236"/>
              <a:gd name="connsiteY15" fmla="*/ 552960 h 1152000"/>
              <a:gd name="connsiteX16" fmla="*/ 0 w 4024236"/>
              <a:gd name="connsiteY16" fmla="*/ 0 h 11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24236" h="1152000" fill="none" extrusionOk="0">
                <a:moveTo>
                  <a:pt x="0" y="0"/>
                </a:moveTo>
                <a:cubicBezTo>
                  <a:pt x="278773" y="12294"/>
                  <a:pt x="427753" y="4488"/>
                  <a:pt x="630464" y="0"/>
                </a:cubicBezTo>
                <a:cubicBezTo>
                  <a:pt x="833175" y="-4488"/>
                  <a:pt x="1229290" y="20609"/>
                  <a:pt x="1381654" y="0"/>
                </a:cubicBezTo>
                <a:cubicBezTo>
                  <a:pt x="1534018" y="-20609"/>
                  <a:pt x="1864477" y="-16302"/>
                  <a:pt x="2052360" y="0"/>
                </a:cubicBezTo>
                <a:cubicBezTo>
                  <a:pt x="2240243" y="16302"/>
                  <a:pt x="2451251" y="26389"/>
                  <a:pt x="2723066" y="0"/>
                </a:cubicBezTo>
                <a:cubicBezTo>
                  <a:pt x="2994881" y="-26389"/>
                  <a:pt x="3084529" y="17950"/>
                  <a:pt x="3434015" y="0"/>
                </a:cubicBezTo>
                <a:cubicBezTo>
                  <a:pt x="3783501" y="-17950"/>
                  <a:pt x="3844141" y="28862"/>
                  <a:pt x="4024236" y="0"/>
                </a:cubicBezTo>
                <a:cubicBezTo>
                  <a:pt x="4047079" y="155381"/>
                  <a:pt x="4043758" y="343523"/>
                  <a:pt x="4024236" y="541440"/>
                </a:cubicBezTo>
                <a:cubicBezTo>
                  <a:pt x="4004714" y="739357"/>
                  <a:pt x="4019997" y="961855"/>
                  <a:pt x="4024236" y="1152000"/>
                </a:cubicBezTo>
                <a:cubicBezTo>
                  <a:pt x="3781559" y="1134892"/>
                  <a:pt x="3608958" y="1129658"/>
                  <a:pt x="3474257" y="1152000"/>
                </a:cubicBezTo>
                <a:cubicBezTo>
                  <a:pt x="3339556" y="1174342"/>
                  <a:pt x="3045014" y="1183032"/>
                  <a:pt x="2763309" y="1152000"/>
                </a:cubicBezTo>
                <a:cubicBezTo>
                  <a:pt x="2481604" y="1120968"/>
                  <a:pt x="2201429" y="1119115"/>
                  <a:pt x="2012118" y="1152000"/>
                </a:cubicBezTo>
                <a:cubicBezTo>
                  <a:pt x="1822807" y="1184885"/>
                  <a:pt x="1571897" y="1147324"/>
                  <a:pt x="1421897" y="1152000"/>
                </a:cubicBezTo>
                <a:cubicBezTo>
                  <a:pt x="1271897" y="1156676"/>
                  <a:pt x="1002428" y="1157579"/>
                  <a:pt x="710948" y="1152000"/>
                </a:cubicBezTo>
                <a:cubicBezTo>
                  <a:pt x="419468" y="1146421"/>
                  <a:pt x="244656" y="1165331"/>
                  <a:pt x="0" y="1152000"/>
                </a:cubicBezTo>
                <a:cubicBezTo>
                  <a:pt x="-22441" y="1014583"/>
                  <a:pt x="-7981" y="772839"/>
                  <a:pt x="0" y="552960"/>
                </a:cubicBezTo>
                <a:cubicBezTo>
                  <a:pt x="7981" y="333081"/>
                  <a:pt x="9296" y="144893"/>
                  <a:pt x="0" y="0"/>
                </a:cubicBezTo>
                <a:close/>
              </a:path>
              <a:path w="4024236" h="1152000" stroke="0" extrusionOk="0">
                <a:moveTo>
                  <a:pt x="0" y="0"/>
                </a:moveTo>
                <a:cubicBezTo>
                  <a:pt x="314565" y="23261"/>
                  <a:pt x="343827" y="11107"/>
                  <a:pt x="670706" y="0"/>
                </a:cubicBezTo>
                <a:cubicBezTo>
                  <a:pt x="997585" y="-11107"/>
                  <a:pt x="1155198" y="-27967"/>
                  <a:pt x="1301170" y="0"/>
                </a:cubicBezTo>
                <a:cubicBezTo>
                  <a:pt x="1447142" y="27967"/>
                  <a:pt x="1797783" y="20842"/>
                  <a:pt x="1931633" y="0"/>
                </a:cubicBezTo>
                <a:cubicBezTo>
                  <a:pt x="2065483" y="-20842"/>
                  <a:pt x="2380191" y="14358"/>
                  <a:pt x="2602339" y="0"/>
                </a:cubicBezTo>
                <a:cubicBezTo>
                  <a:pt x="2824487" y="-14358"/>
                  <a:pt x="2966944" y="-18832"/>
                  <a:pt x="3152318" y="0"/>
                </a:cubicBezTo>
                <a:cubicBezTo>
                  <a:pt x="3337692" y="18832"/>
                  <a:pt x="3788197" y="-24739"/>
                  <a:pt x="4024236" y="0"/>
                </a:cubicBezTo>
                <a:cubicBezTo>
                  <a:pt x="4020978" y="140702"/>
                  <a:pt x="4025650" y="329362"/>
                  <a:pt x="4024236" y="552960"/>
                </a:cubicBezTo>
                <a:cubicBezTo>
                  <a:pt x="4022822" y="776558"/>
                  <a:pt x="4010764" y="861558"/>
                  <a:pt x="4024236" y="1152000"/>
                </a:cubicBezTo>
                <a:cubicBezTo>
                  <a:pt x="3762757" y="1148567"/>
                  <a:pt x="3534773" y="1171174"/>
                  <a:pt x="3273045" y="1152000"/>
                </a:cubicBezTo>
                <a:cubicBezTo>
                  <a:pt x="3011317" y="1132826"/>
                  <a:pt x="2704736" y="1173618"/>
                  <a:pt x="2562097" y="1152000"/>
                </a:cubicBezTo>
                <a:cubicBezTo>
                  <a:pt x="2419458" y="1130382"/>
                  <a:pt x="2216462" y="1128245"/>
                  <a:pt x="1931633" y="1152000"/>
                </a:cubicBezTo>
                <a:cubicBezTo>
                  <a:pt x="1646804" y="1175755"/>
                  <a:pt x="1498151" y="1161217"/>
                  <a:pt x="1301170" y="1152000"/>
                </a:cubicBezTo>
                <a:cubicBezTo>
                  <a:pt x="1104189" y="1142783"/>
                  <a:pt x="988030" y="1132144"/>
                  <a:pt x="751191" y="1152000"/>
                </a:cubicBezTo>
                <a:cubicBezTo>
                  <a:pt x="514352" y="1171856"/>
                  <a:pt x="224064" y="1188380"/>
                  <a:pt x="0" y="1152000"/>
                </a:cubicBezTo>
                <a:cubicBezTo>
                  <a:pt x="-13064" y="942587"/>
                  <a:pt x="2289" y="778178"/>
                  <a:pt x="0" y="552960"/>
                </a:cubicBezTo>
                <a:cubicBezTo>
                  <a:pt x="-2289" y="327742"/>
                  <a:pt x="-13005" y="112202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71049665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grpSp>
        <p:nvGrpSpPr>
          <p:cNvPr id="28" name="Gruppo 27">
            <a:extLst>
              <a:ext uri="{FF2B5EF4-FFF2-40B4-BE49-F238E27FC236}">
                <a16:creationId xmlns:a16="http://schemas.microsoft.com/office/drawing/2014/main" id="{DA6DCA08-01F6-BA84-D057-4C3FD42A5FDE}"/>
              </a:ext>
            </a:extLst>
          </p:cNvPr>
          <p:cNvGrpSpPr/>
          <p:nvPr/>
        </p:nvGrpSpPr>
        <p:grpSpPr>
          <a:xfrm>
            <a:off x="838200" y="5622389"/>
            <a:ext cx="5766717" cy="1152000"/>
            <a:chOff x="758575" y="5556715"/>
            <a:chExt cx="5766717" cy="1152000"/>
          </a:xfrm>
        </p:grpSpPr>
        <p:pic>
          <p:nvPicPr>
            <p:cNvPr id="17" name="Immagine 16" descr="Immagine che contiene testo, Carattere, schermata, linea&#10;&#10;Descrizione generata automaticamente">
              <a:extLst>
                <a:ext uri="{FF2B5EF4-FFF2-40B4-BE49-F238E27FC236}">
                  <a16:creationId xmlns:a16="http://schemas.microsoft.com/office/drawing/2014/main" id="{B3F21847-DBC7-FC11-8DE3-2ED85DD29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575" y="5556715"/>
              <a:ext cx="5766717" cy="1152000"/>
            </a:xfrm>
            <a:custGeom>
              <a:avLst/>
              <a:gdLst>
                <a:gd name="connsiteX0" fmla="*/ 0 w 5766717"/>
                <a:gd name="connsiteY0" fmla="*/ 0 h 1152000"/>
                <a:gd name="connsiteX1" fmla="*/ 640746 w 5766717"/>
                <a:gd name="connsiteY1" fmla="*/ 0 h 1152000"/>
                <a:gd name="connsiteX2" fmla="*/ 1108491 w 5766717"/>
                <a:gd name="connsiteY2" fmla="*/ 0 h 1152000"/>
                <a:gd name="connsiteX3" fmla="*/ 1864572 w 5766717"/>
                <a:gd name="connsiteY3" fmla="*/ 0 h 1152000"/>
                <a:gd name="connsiteX4" fmla="*/ 2505318 w 5766717"/>
                <a:gd name="connsiteY4" fmla="*/ 0 h 1152000"/>
                <a:gd name="connsiteX5" fmla="*/ 3088397 w 5766717"/>
                <a:gd name="connsiteY5" fmla="*/ 0 h 1152000"/>
                <a:gd name="connsiteX6" fmla="*/ 3729144 w 5766717"/>
                <a:gd name="connsiteY6" fmla="*/ 0 h 1152000"/>
                <a:gd name="connsiteX7" fmla="*/ 4312223 w 5766717"/>
                <a:gd name="connsiteY7" fmla="*/ 0 h 1152000"/>
                <a:gd name="connsiteX8" fmla="*/ 4952969 w 5766717"/>
                <a:gd name="connsiteY8" fmla="*/ 0 h 1152000"/>
                <a:gd name="connsiteX9" fmla="*/ 5766717 w 5766717"/>
                <a:gd name="connsiteY9" fmla="*/ 0 h 1152000"/>
                <a:gd name="connsiteX10" fmla="*/ 5766717 w 5766717"/>
                <a:gd name="connsiteY10" fmla="*/ 541440 h 1152000"/>
                <a:gd name="connsiteX11" fmla="*/ 5766717 w 5766717"/>
                <a:gd name="connsiteY11" fmla="*/ 1152000 h 1152000"/>
                <a:gd name="connsiteX12" fmla="*/ 5241305 w 5766717"/>
                <a:gd name="connsiteY12" fmla="*/ 1152000 h 1152000"/>
                <a:gd name="connsiteX13" fmla="*/ 4715893 w 5766717"/>
                <a:gd name="connsiteY13" fmla="*/ 1152000 h 1152000"/>
                <a:gd name="connsiteX14" fmla="*/ 4248148 w 5766717"/>
                <a:gd name="connsiteY14" fmla="*/ 1152000 h 1152000"/>
                <a:gd name="connsiteX15" fmla="*/ 3492068 w 5766717"/>
                <a:gd name="connsiteY15" fmla="*/ 1152000 h 1152000"/>
                <a:gd name="connsiteX16" fmla="*/ 3024323 w 5766717"/>
                <a:gd name="connsiteY16" fmla="*/ 1152000 h 1152000"/>
                <a:gd name="connsiteX17" fmla="*/ 2383576 w 5766717"/>
                <a:gd name="connsiteY17" fmla="*/ 1152000 h 1152000"/>
                <a:gd name="connsiteX18" fmla="*/ 1800497 w 5766717"/>
                <a:gd name="connsiteY18" fmla="*/ 1152000 h 1152000"/>
                <a:gd name="connsiteX19" fmla="*/ 1044417 w 5766717"/>
                <a:gd name="connsiteY19" fmla="*/ 1152000 h 1152000"/>
                <a:gd name="connsiteX20" fmla="*/ 0 w 5766717"/>
                <a:gd name="connsiteY20" fmla="*/ 1152000 h 1152000"/>
                <a:gd name="connsiteX21" fmla="*/ 0 w 5766717"/>
                <a:gd name="connsiteY21" fmla="*/ 552960 h 1152000"/>
                <a:gd name="connsiteX22" fmla="*/ 0 w 5766717"/>
                <a:gd name="connsiteY22" fmla="*/ 0 h 11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766717" h="1152000" fill="none" extrusionOk="0">
                  <a:moveTo>
                    <a:pt x="0" y="0"/>
                  </a:moveTo>
                  <a:cubicBezTo>
                    <a:pt x="271580" y="28581"/>
                    <a:pt x="461756" y="29934"/>
                    <a:pt x="640746" y="0"/>
                  </a:cubicBezTo>
                  <a:cubicBezTo>
                    <a:pt x="819736" y="-29934"/>
                    <a:pt x="877046" y="-13353"/>
                    <a:pt x="1108491" y="0"/>
                  </a:cubicBezTo>
                  <a:cubicBezTo>
                    <a:pt x="1339936" y="13353"/>
                    <a:pt x="1681979" y="28695"/>
                    <a:pt x="1864572" y="0"/>
                  </a:cubicBezTo>
                  <a:cubicBezTo>
                    <a:pt x="2047165" y="-28695"/>
                    <a:pt x="2230874" y="-13947"/>
                    <a:pt x="2505318" y="0"/>
                  </a:cubicBezTo>
                  <a:cubicBezTo>
                    <a:pt x="2779762" y="13947"/>
                    <a:pt x="2844122" y="27721"/>
                    <a:pt x="3088397" y="0"/>
                  </a:cubicBezTo>
                  <a:cubicBezTo>
                    <a:pt x="3332672" y="-27721"/>
                    <a:pt x="3517160" y="15376"/>
                    <a:pt x="3729144" y="0"/>
                  </a:cubicBezTo>
                  <a:cubicBezTo>
                    <a:pt x="3941128" y="-15376"/>
                    <a:pt x="4077511" y="13699"/>
                    <a:pt x="4312223" y="0"/>
                  </a:cubicBezTo>
                  <a:cubicBezTo>
                    <a:pt x="4546935" y="-13699"/>
                    <a:pt x="4655180" y="-12696"/>
                    <a:pt x="4952969" y="0"/>
                  </a:cubicBezTo>
                  <a:cubicBezTo>
                    <a:pt x="5250758" y="12696"/>
                    <a:pt x="5501284" y="4484"/>
                    <a:pt x="5766717" y="0"/>
                  </a:cubicBezTo>
                  <a:cubicBezTo>
                    <a:pt x="5772583" y="143110"/>
                    <a:pt x="5791552" y="292118"/>
                    <a:pt x="5766717" y="541440"/>
                  </a:cubicBezTo>
                  <a:cubicBezTo>
                    <a:pt x="5741882" y="790762"/>
                    <a:pt x="5766273" y="885853"/>
                    <a:pt x="5766717" y="1152000"/>
                  </a:cubicBezTo>
                  <a:cubicBezTo>
                    <a:pt x="5607613" y="1171323"/>
                    <a:pt x="5483817" y="1167151"/>
                    <a:pt x="5241305" y="1152000"/>
                  </a:cubicBezTo>
                  <a:cubicBezTo>
                    <a:pt x="4998793" y="1136849"/>
                    <a:pt x="4901915" y="1153251"/>
                    <a:pt x="4715893" y="1152000"/>
                  </a:cubicBezTo>
                  <a:cubicBezTo>
                    <a:pt x="4529871" y="1150749"/>
                    <a:pt x="4473530" y="1129130"/>
                    <a:pt x="4248148" y="1152000"/>
                  </a:cubicBezTo>
                  <a:cubicBezTo>
                    <a:pt x="4022766" y="1174870"/>
                    <a:pt x="3794809" y="1165787"/>
                    <a:pt x="3492068" y="1152000"/>
                  </a:cubicBezTo>
                  <a:cubicBezTo>
                    <a:pt x="3189327" y="1138213"/>
                    <a:pt x="3209134" y="1160031"/>
                    <a:pt x="3024323" y="1152000"/>
                  </a:cubicBezTo>
                  <a:cubicBezTo>
                    <a:pt x="2839512" y="1143969"/>
                    <a:pt x="2643061" y="1166376"/>
                    <a:pt x="2383576" y="1152000"/>
                  </a:cubicBezTo>
                  <a:cubicBezTo>
                    <a:pt x="2124091" y="1137624"/>
                    <a:pt x="2086377" y="1162512"/>
                    <a:pt x="1800497" y="1152000"/>
                  </a:cubicBezTo>
                  <a:cubicBezTo>
                    <a:pt x="1514617" y="1141488"/>
                    <a:pt x="1413845" y="1121101"/>
                    <a:pt x="1044417" y="1152000"/>
                  </a:cubicBezTo>
                  <a:cubicBezTo>
                    <a:pt x="674989" y="1182899"/>
                    <a:pt x="276250" y="1181360"/>
                    <a:pt x="0" y="1152000"/>
                  </a:cubicBezTo>
                  <a:cubicBezTo>
                    <a:pt x="-10445" y="937088"/>
                    <a:pt x="-11667" y="808909"/>
                    <a:pt x="0" y="552960"/>
                  </a:cubicBezTo>
                  <a:cubicBezTo>
                    <a:pt x="11667" y="297011"/>
                    <a:pt x="22095" y="254672"/>
                    <a:pt x="0" y="0"/>
                  </a:cubicBezTo>
                  <a:close/>
                </a:path>
                <a:path w="5766717" h="1152000" stroke="0" extrusionOk="0">
                  <a:moveTo>
                    <a:pt x="0" y="0"/>
                  </a:moveTo>
                  <a:cubicBezTo>
                    <a:pt x="209333" y="20424"/>
                    <a:pt x="368625" y="17297"/>
                    <a:pt x="467745" y="0"/>
                  </a:cubicBezTo>
                  <a:cubicBezTo>
                    <a:pt x="566865" y="-17297"/>
                    <a:pt x="785259" y="-12756"/>
                    <a:pt x="993157" y="0"/>
                  </a:cubicBezTo>
                  <a:cubicBezTo>
                    <a:pt x="1201055" y="12756"/>
                    <a:pt x="1496491" y="-12437"/>
                    <a:pt x="1633903" y="0"/>
                  </a:cubicBezTo>
                  <a:cubicBezTo>
                    <a:pt x="1771315" y="12437"/>
                    <a:pt x="2146511" y="10621"/>
                    <a:pt x="2332317" y="0"/>
                  </a:cubicBezTo>
                  <a:cubicBezTo>
                    <a:pt x="2518123" y="-10621"/>
                    <a:pt x="2583693" y="10806"/>
                    <a:pt x="2800061" y="0"/>
                  </a:cubicBezTo>
                  <a:cubicBezTo>
                    <a:pt x="3016429" y="-10806"/>
                    <a:pt x="3288490" y="11580"/>
                    <a:pt x="3556142" y="0"/>
                  </a:cubicBezTo>
                  <a:cubicBezTo>
                    <a:pt x="3823794" y="-11580"/>
                    <a:pt x="3835163" y="24933"/>
                    <a:pt x="4081554" y="0"/>
                  </a:cubicBezTo>
                  <a:cubicBezTo>
                    <a:pt x="4327945" y="-24933"/>
                    <a:pt x="4425192" y="11540"/>
                    <a:pt x="4664633" y="0"/>
                  </a:cubicBezTo>
                  <a:cubicBezTo>
                    <a:pt x="4904074" y="-11540"/>
                    <a:pt x="5257049" y="-4695"/>
                    <a:pt x="5766717" y="0"/>
                  </a:cubicBezTo>
                  <a:cubicBezTo>
                    <a:pt x="5770892" y="124987"/>
                    <a:pt x="5741704" y="311377"/>
                    <a:pt x="5766717" y="564480"/>
                  </a:cubicBezTo>
                  <a:cubicBezTo>
                    <a:pt x="5791730" y="817583"/>
                    <a:pt x="5741676" y="970774"/>
                    <a:pt x="5766717" y="1152000"/>
                  </a:cubicBezTo>
                  <a:cubicBezTo>
                    <a:pt x="5501344" y="1152563"/>
                    <a:pt x="5371868" y="1128303"/>
                    <a:pt x="5183638" y="1152000"/>
                  </a:cubicBezTo>
                  <a:cubicBezTo>
                    <a:pt x="4995408" y="1175697"/>
                    <a:pt x="4599324" y="1141716"/>
                    <a:pt x="4427557" y="1152000"/>
                  </a:cubicBezTo>
                  <a:cubicBezTo>
                    <a:pt x="4255790" y="1162284"/>
                    <a:pt x="4049883" y="1179295"/>
                    <a:pt x="3729144" y="1152000"/>
                  </a:cubicBezTo>
                  <a:cubicBezTo>
                    <a:pt x="3408405" y="1124705"/>
                    <a:pt x="3149881" y="1143432"/>
                    <a:pt x="2973063" y="1152000"/>
                  </a:cubicBezTo>
                  <a:cubicBezTo>
                    <a:pt x="2796245" y="1160568"/>
                    <a:pt x="2519138" y="1154962"/>
                    <a:pt x="2389984" y="1152000"/>
                  </a:cubicBezTo>
                  <a:cubicBezTo>
                    <a:pt x="2260830" y="1149038"/>
                    <a:pt x="2046921" y="1137504"/>
                    <a:pt x="1806905" y="1152000"/>
                  </a:cubicBezTo>
                  <a:cubicBezTo>
                    <a:pt x="1566889" y="1166496"/>
                    <a:pt x="1440799" y="1162108"/>
                    <a:pt x="1281493" y="1152000"/>
                  </a:cubicBezTo>
                  <a:cubicBezTo>
                    <a:pt x="1122187" y="1141892"/>
                    <a:pt x="1047178" y="1145344"/>
                    <a:pt x="813748" y="1152000"/>
                  </a:cubicBezTo>
                  <a:cubicBezTo>
                    <a:pt x="580319" y="1158656"/>
                    <a:pt x="313910" y="1151220"/>
                    <a:pt x="0" y="1152000"/>
                  </a:cubicBezTo>
                  <a:cubicBezTo>
                    <a:pt x="15104" y="1001573"/>
                    <a:pt x="19935" y="873062"/>
                    <a:pt x="0" y="610560"/>
                  </a:cubicBezTo>
                  <a:cubicBezTo>
                    <a:pt x="-19935" y="348058"/>
                    <a:pt x="-22945" y="218643"/>
                    <a:pt x="0" y="0"/>
                  </a:cubicBezTo>
                  <a:close/>
                </a:path>
              </a:pathLst>
            </a:custGeom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4332142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2476FB6C-39B5-8514-3DB9-22F952A0B124}"/>
                </a:ext>
              </a:extLst>
            </p:cNvPr>
            <p:cNvSpPr txBox="1"/>
            <p:nvPr/>
          </p:nvSpPr>
          <p:spPr>
            <a:xfrm>
              <a:off x="2782979" y="5979132"/>
              <a:ext cx="2964873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800" dirty="0" err="1">
                  <a:solidFill>
                    <a:srgbClr val="0070C0"/>
                  </a:solidFill>
                </a:rPr>
                <a:t>Physics</a:t>
              </a:r>
              <a:r>
                <a:rPr lang="fr-FR" sz="800" dirty="0">
                  <a:solidFill>
                    <a:srgbClr val="0070C0"/>
                  </a:solidFill>
                </a:rPr>
                <a:t> 2020, 2, 1–13; doi:10.3390/physics2010001</a:t>
              </a:r>
              <a:endParaRPr lang="it-IT" sz="8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A5259F37-4BB4-6DDF-784E-C4B3DE4C9416}"/>
              </a:ext>
            </a:extLst>
          </p:cNvPr>
          <p:cNvGrpSpPr/>
          <p:nvPr/>
        </p:nvGrpSpPr>
        <p:grpSpPr>
          <a:xfrm>
            <a:off x="4562384" y="1438344"/>
            <a:ext cx="6495237" cy="1152000"/>
            <a:chOff x="5916696" y="774165"/>
            <a:chExt cx="6495237" cy="1152000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A52E52CE-D248-A488-46C3-159298BE8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696" y="774165"/>
              <a:ext cx="6495237" cy="1152000"/>
            </a:xfrm>
            <a:custGeom>
              <a:avLst/>
              <a:gdLst>
                <a:gd name="connsiteX0" fmla="*/ 0 w 6495237"/>
                <a:gd name="connsiteY0" fmla="*/ 0 h 1152000"/>
                <a:gd name="connsiteX1" fmla="*/ 649524 w 6495237"/>
                <a:gd name="connsiteY1" fmla="*/ 0 h 1152000"/>
                <a:gd name="connsiteX2" fmla="*/ 1364000 w 6495237"/>
                <a:gd name="connsiteY2" fmla="*/ 0 h 1152000"/>
                <a:gd name="connsiteX3" fmla="*/ 2078476 w 6495237"/>
                <a:gd name="connsiteY3" fmla="*/ 0 h 1152000"/>
                <a:gd name="connsiteX4" fmla="*/ 2728000 w 6495237"/>
                <a:gd name="connsiteY4" fmla="*/ 0 h 1152000"/>
                <a:gd name="connsiteX5" fmla="*/ 3182666 w 6495237"/>
                <a:gd name="connsiteY5" fmla="*/ 0 h 1152000"/>
                <a:gd name="connsiteX6" fmla="*/ 3702285 w 6495237"/>
                <a:gd name="connsiteY6" fmla="*/ 0 h 1152000"/>
                <a:gd name="connsiteX7" fmla="*/ 4351809 w 6495237"/>
                <a:gd name="connsiteY7" fmla="*/ 0 h 1152000"/>
                <a:gd name="connsiteX8" fmla="*/ 5001332 w 6495237"/>
                <a:gd name="connsiteY8" fmla="*/ 0 h 1152000"/>
                <a:gd name="connsiteX9" fmla="*/ 5585904 w 6495237"/>
                <a:gd name="connsiteY9" fmla="*/ 0 h 1152000"/>
                <a:gd name="connsiteX10" fmla="*/ 6495237 w 6495237"/>
                <a:gd name="connsiteY10" fmla="*/ 0 h 1152000"/>
                <a:gd name="connsiteX11" fmla="*/ 6495237 w 6495237"/>
                <a:gd name="connsiteY11" fmla="*/ 541440 h 1152000"/>
                <a:gd name="connsiteX12" fmla="*/ 6495237 w 6495237"/>
                <a:gd name="connsiteY12" fmla="*/ 1152000 h 1152000"/>
                <a:gd name="connsiteX13" fmla="*/ 5780761 w 6495237"/>
                <a:gd name="connsiteY13" fmla="*/ 1152000 h 1152000"/>
                <a:gd name="connsiteX14" fmla="*/ 5131237 w 6495237"/>
                <a:gd name="connsiteY14" fmla="*/ 1152000 h 1152000"/>
                <a:gd name="connsiteX15" fmla="*/ 4416761 w 6495237"/>
                <a:gd name="connsiteY15" fmla="*/ 1152000 h 1152000"/>
                <a:gd name="connsiteX16" fmla="*/ 3637333 w 6495237"/>
                <a:gd name="connsiteY16" fmla="*/ 1152000 h 1152000"/>
                <a:gd name="connsiteX17" fmla="*/ 2987809 w 6495237"/>
                <a:gd name="connsiteY17" fmla="*/ 1152000 h 1152000"/>
                <a:gd name="connsiteX18" fmla="*/ 2533142 w 6495237"/>
                <a:gd name="connsiteY18" fmla="*/ 1152000 h 1152000"/>
                <a:gd name="connsiteX19" fmla="*/ 1753714 w 6495237"/>
                <a:gd name="connsiteY19" fmla="*/ 1152000 h 1152000"/>
                <a:gd name="connsiteX20" fmla="*/ 1234095 w 6495237"/>
                <a:gd name="connsiteY20" fmla="*/ 1152000 h 1152000"/>
                <a:gd name="connsiteX21" fmla="*/ 0 w 6495237"/>
                <a:gd name="connsiteY21" fmla="*/ 1152000 h 1152000"/>
                <a:gd name="connsiteX22" fmla="*/ 0 w 6495237"/>
                <a:gd name="connsiteY22" fmla="*/ 576000 h 1152000"/>
                <a:gd name="connsiteX23" fmla="*/ 0 w 6495237"/>
                <a:gd name="connsiteY23" fmla="*/ 0 h 11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95237" h="1152000" fill="none" extrusionOk="0">
                  <a:moveTo>
                    <a:pt x="0" y="0"/>
                  </a:moveTo>
                  <a:cubicBezTo>
                    <a:pt x="199509" y="-21556"/>
                    <a:pt x="442259" y="14423"/>
                    <a:pt x="649524" y="0"/>
                  </a:cubicBezTo>
                  <a:cubicBezTo>
                    <a:pt x="856789" y="-14423"/>
                    <a:pt x="1101931" y="15094"/>
                    <a:pt x="1364000" y="0"/>
                  </a:cubicBezTo>
                  <a:cubicBezTo>
                    <a:pt x="1626069" y="-15094"/>
                    <a:pt x="1834084" y="-18375"/>
                    <a:pt x="2078476" y="0"/>
                  </a:cubicBezTo>
                  <a:cubicBezTo>
                    <a:pt x="2322868" y="18375"/>
                    <a:pt x="2551070" y="-31737"/>
                    <a:pt x="2728000" y="0"/>
                  </a:cubicBezTo>
                  <a:cubicBezTo>
                    <a:pt x="2904930" y="31737"/>
                    <a:pt x="3005808" y="-9197"/>
                    <a:pt x="3182666" y="0"/>
                  </a:cubicBezTo>
                  <a:cubicBezTo>
                    <a:pt x="3359524" y="9197"/>
                    <a:pt x="3557637" y="23234"/>
                    <a:pt x="3702285" y="0"/>
                  </a:cubicBezTo>
                  <a:cubicBezTo>
                    <a:pt x="3846933" y="-23234"/>
                    <a:pt x="4029415" y="21257"/>
                    <a:pt x="4351809" y="0"/>
                  </a:cubicBezTo>
                  <a:cubicBezTo>
                    <a:pt x="4674203" y="-21257"/>
                    <a:pt x="4762808" y="-9651"/>
                    <a:pt x="5001332" y="0"/>
                  </a:cubicBezTo>
                  <a:cubicBezTo>
                    <a:pt x="5239856" y="9651"/>
                    <a:pt x="5416129" y="-17033"/>
                    <a:pt x="5585904" y="0"/>
                  </a:cubicBezTo>
                  <a:cubicBezTo>
                    <a:pt x="5755679" y="17033"/>
                    <a:pt x="6277714" y="-25760"/>
                    <a:pt x="6495237" y="0"/>
                  </a:cubicBezTo>
                  <a:cubicBezTo>
                    <a:pt x="6482418" y="164258"/>
                    <a:pt x="6504951" y="326084"/>
                    <a:pt x="6495237" y="541440"/>
                  </a:cubicBezTo>
                  <a:cubicBezTo>
                    <a:pt x="6485523" y="756796"/>
                    <a:pt x="6487559" y="991779"/>
                    <a:pt x="6495237" y="1152000"/>
                  </a:cubicBezTo>
                  <a:cubicBezTo>
                    <a:pt x="6314096" y="1147299"/>
                    <a:pt x="6108576" y="1177718"/>
                    <a:pt x="5780761" y="1152000"/>
                  </a:cubicBezTo>
                  <a:cubicBezTo>
                    <a:pt x="5452946" y="1126282"/>
                    <a:pt x="5421661" y="1163926"/>
                    <a:pt x="5131237" y="1152000"/>
                  </a:cubicBezTo>
                  <a:cubicBezTo>
                    <a:pt x="4840813" y="1140074"/>
                    <a:pt x="4562298" y="1186320"/>
                    <a:pt x="4416761" y="1152000"/>
                  </a:cubicBezTo>
                  <a:cubicBezTo>
                    <a:pt x="4271224" y="1117680"/>
                    <a:pt x="3808586" y="1158171"/>
                    <a:pt x="3637333" y="1152000"/>
                  </a:cubicBezTo>
                  <a:cubicBezTo>
                    <a:pt x="3466080" y="1145829"/>
                    <a:pt x="3163238" y="1126816"/>
                    <a:pt x="2987809" y="1152000"/>
                  </a:cubicBezTo>
                  <a:cubicBezTo>
                    <a:pt x="2812380" y="1177184"/>
                    <a:pt x="2738695" y="1132834"/>
                    <a:pt x="2533142" y="1152000"/>
                  </a:cubicBezTo>
                  <a:cubicBezTo>
                    <a:pt x="2327589" y="1171166"/>
                    <a:pt x="1994692" y="1155889"/>
                    <a:pt x="1753714" y="1152000"/>
                  </a:cubicBezTo>
                  <a:cubicBezTo>
                    <a:pt x="1512736" y="1148111"/>
                    <a:pt x="1491902" y="1172355"/>
                    <a:pt x="1234095" y="1152000"/>
                  </a:cubicBezTo>
                  <a:cubicBezTo>
                    <a:pt x="976288" y="1131645"/>
                    <a:pt x="501281" y="1107666"/>
                    <a:pt x="0" y="1152000"/>
                  </a:cubicBezTo>
                  <a:cubicBezTo>
                    <a:pt x="18447" y="976805"/>
                    <a:pt x="-3711" y="736097"/>
                    <a:pt x="0" y="576000"/>
                  </a:cubicBezTo>
                  <a:cubicBezTo>
                    <a:pt x="3711" y="415903"/>
                    <a:pt x="128" y="241907"/>
                    <a:pt x="0" y="0"/>
                  </a:cubicBezTo>
                  <a:close/>
                </a:path>
                <a:path w="6495237" h="1152000" stroke="0" extrusionOk="0">
                  <a:moveTo>
                    <a:pt x="0" y="0"/>
                  </a:moveTo>
                  <a:cubicBezTo>
                    <a:pt x="181816" y="29412"/>
                    <a:pt x="384260" y="-24537"/>
                    <a:pt x="649524" y="0"/>
                  </a:cubicBezTo>
                  <a:cubicBezTo>
                    <a:pt x="914788" y="24537"/>
                    <a:pt x="878766" y="-11231"/>
                    <a:pt x="1104190" y="0"/>
                  </a:cubicBezTo>
                  <a:cubicBezTo>
                    <a:pt x="1329614" y="11231"/>
                    <a:pt x="1452140" y="24072"/>
                    <a:pt x="1688762" y="0"/>
                  </a:cubicBezTo>
                  <a:cubicBezTo>
                    <a:pt x="1925384" y="-24072"/>
                    <a:pt x="2122817" y="-13032"/>
                    <a:pt x="2273333" y="0"/>
                  </a:cubicBezTo>
                  <a:cubicBezTo>
                    <a:pt x="2423849" y="13032"/>
                    <a:pt x="2548640" y="18644"/>
                    <a:pt x="2728000" y="0"/>
                  </a:cubicBezTo>
                  <a:cubicBezTo>
                    <a:pt x="2907360" y="-18644"/>
                    <a:pt x="3183885" y="-30568"/>
                    <a:pt x="3442476" y="0"/>
                  </a:cubicBezTo>
                  <a:cubicBezTo>
                    <a:pt x="3701067" y="30568"/>
                    <a:pt x="3913411" y="-17772"/>
                    <a:pt x="4221904" y="0"/>
                  </a:cubicBezTo>
                  <a:cubicBezTo>
                    <a:pt x="4530397" y="17772"/>
                    <a:pt x="4637899" y="-27669"/>
                    <a:pt x="5001332" y="0"/>
                  </a:cubicBezTo>
                  <a:cubicBezTo>
                    <a:pt x="5364765" y="27669"/>
                    <a:pt x="5443820" y="-23761"/>
                    <a:pt x="5650856" y="0"/>
                  </a:cubicBezTo>
                  <a:cubicBezTo>
                    <a:pt x="5857892" y="23761"/>
                    <a:pt x="6165745" y="7225"/>
                    <a:pt x="6495237" y="0"/>
                  </a:cubicBezTo>
                  <a:cubicBezTo>
                    <a:pt x="6470624" y="126145"/>
                    <a:pt x="6509985" y="356109"/>
                    <a:pt x="6495237" y="541440"/>
                  </a:cubicBezTo>
                  <a:cubicBezTo>
                    <a:pt x="6480489" y="726771"/>
                    <a:pt x="6482757" y="927536"/>
                    <a:pt x="6495237" y="1152000"/>
                  </a:cubicBezTo>
                  <a:cubicBezTo>
                    <a:pt x="6395819" y="1136596"/>
                    <a:pt x="6232856" y="1146142"/>
                    <a:pt x="6040570" y="1152000"/>
                  </a:cubicBezTo>
                  <a:cubicBezTo>
                    <a:pt x="5848284" y="1157858"/>
                    <a:pt x="5676025" y="1120785"/>
                    <a:pt x="5391047" y="1152000"/>
                  </a:cubicBezTo>
                  <a:cubicBezTo>
                    <a:pt x="5106069" y="1183215"/>
                    <a:pt x="4791920" y="1146072"/>
                    <a:pt x="4611618" y="1152000"/>
                  </a:cubicBezTo>
                  <a:cubicBezTo>
                    <a:pt x="4431316" y="1157928"/>
                    <a:pt x="4217408" y="1175566"/>
                    <a:pt x="4027047" y="1152000"/>
                  </a:cubicBezTo>
                  <a:cubicBezTo>
                    <a:pt x="3836686" y="1128434"/>
                    <a:pt x="3479976" y="1184779"/>
                    <a:pt x="3312571" y="1152000"/>
                  </a:cubicBezTo>
                  <a:cubicBezTo>
                    <a:pt x="3145166" y="1119221"/>
                    <a:pt x="2892823" y="1131485"/>
                    <a:pt x="2533142" y="1152000"/>
                  </a:cubicBezTo>
                  <a:cubicBezTo>
                    <a:pt x="2173461" y="1172515"/>
                    <a:pt x="1974423" y="1151889"/>
                    <a:pt x="1753714" y="1152000"/>
                  </a:cubicBezTo>
                  <a:cubicBezTo>
                    <a:pt x="1533005" y="1152111"/>
                    <a:pt x="1188897" y="1147122"/>
                    <a:pt x="1039238" y="1152000"/>
                  </a:cubicBezTo>
                  <a:cubicBezTo>
                    <a:pt x="889579" y="1156878"/>
                    <a:pt x="210483" y="1129189"/>
                    <a:pt x="0" y="1152000"/>
                  </a:cubicBezTo>
                  <a:cubicBezTo>
                    <a:pt x="3900" y="967717"/>
                    <a:pt x="-1999" y="807754"/>
                    <a:pt x="0" y="599040"/>
                  </a:cubicBezTo>
                  <a:cubicBezTo>
                    <a:pt x="1999" y="390326"/>
                    <a:pt x="-24944" y="289485"/>
                    <a:pt x="0" y="0"/>
                  </a:cubicBezTo>
                  <a:close/>
                </a:path>
              </a:pathLst>
            </a:custGeom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665613538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738D3D2F-642C-B27C-F4D4-E441137D237A}"/>
                </a:ext>
              </a:extLst>
            </p:cNvPr>
            <p:cNvSpPr txBox="1"/>
            <p:nvPr/>
          </p:nvSpPr>
          <p:spPr>
            <a:xfrm>
              <a:off x="10692102" y="1099795"/>
              <a:ext cx="169799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 err="1">
                  <a:solidFill>
                    <a:srgbClr val="0070C0"/>
                  </a:solidFill>
                </a:rPr>
                <a:t>doi</a:t>
              </a:r>
              <a:r>
                <a:rPr lang="en-US" sz="800" dirty="0">
                  <a:solidFill>
                    <a:srgbClr val="0070C0"/>
                  </a:solidFill>
                </a:rPr>
                <a:t>: 10.1103/PhysRevB.106.134502</a:t>
              </a:r>
              <a:endParaRPr lang="it-IT" sz="8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25F5DA30-9DA1-5E0F-7FBF-E353E8505CBF}"/>
              </a:ext>
            </a:extLst>
          </p:cNvPr>
          <p:cNvGrpSpPr/>
          <p:nvPr/>
        </p:nvGrpSpPr>
        <p:grpSpPr>
          <a:xfrm>
            <a:off x="7647914" y="2822542"/>
            <a:ext cx="3501865" cy="1620000"/>
            <a:chOff x="1226984" y="-707343"/>
            <a:chExt cx="3501865" cy="1620000"/>
          </a:xfrm>
        </p:grpSpPr>
        <p:pic>
          <p:nvPicPr>
            <p:cNvPr id="23" name="Immagine 22" descr="Immagine che contiene testo, schermata, Carattere, numero&#10;&#10;Descrizione generata automaticamente">
              <a:extLst>
                <a:ext uri="{FF2B5EF4-FFF2-40B4-BE49-F238E27FC236}">
                  <a16:creationId xmlns:a16="http://schemas.microsoft.com/office/drawing/2014/main" id="{0E86DC94-68AF-711E-70D1-627523448E9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6984" y="-707343"/>
              <a:ext cx="3501865" cy="1620000"/>
            </a:xfrm>
            <a:custGeom>
              <a:avLst/>
              <a:gdLst>
                <a:gd name="connsiteX0" fmla="*/ 0 w 3501865"/>
                <a:gd name="connsiteY0" fmla="*/ 0 h 1620000"/>
                <a:gd name="connsiteX1" fmla="*/ 478588 w 3501865"/>
                <a:gd name="connsiteY1" fmla="*/ 0 h 1620000"/>
                <a:gd name="connsiteX2" fmla="*/ 1027214 w 3501865"/>
                <a:gd name="connsiteY2" fmla="*/ 0 h 1620000"/>
                <a:gd name="connsiteX3" fmla="*/ 1645877 w 3501865"/>
                <a:gd name="connsiteY3" fmla="*/ 0 h 1620000"/>
                <a:gd name="connsiteX4" fmla="*/ 2264539 w 3501865"/>
                <a:gd name="connsiteY4" fmla="*/ 0 h 1620000"/>
                <a:gd name="connsiteX5" fmla="*/ 2743128 w 3501865"/>
                <a:gd name="connsiteY5" fmla="*/ 0 h 1620000"/>
                <a:gd name="connsiteX6" fmla="*/ 3501865 w 3501865"/>
                <a:gd name="connsiteY6" fmla="*/ 0 h 1620000"/>
                <a:gd name="connsiteX7" fmla="*/ 3501865 w 3501865"/>
                <a:gd name="connsiteY7" fmla="*/ 556200 h 1620000"/>
                <a:gd name="connsiteX8" fmla="*/ 3501865 w 3501865"/>
                <a:gd name="connsiteY8" fmla="*/ 1112400 h 1620000"/>
                <a:gd name="connsiteX9" fmla="*/ 3501865 w 3501865"/>
                <a:gd name="connsiteY9" fmla="*/ 1620000 h 1620000"/>
                <a:gd name="connsiteX10" fmla="*/ 2953239 w 3501865"/>
                <a:gd name="connsiteY10" fmla="*/ 1620000 h 1620000"/>
                <a:gd name="connsiteX11" fmla="*/ 2334577 w 3501865"/>
                <a:gd name="connsiteY11" fmla="*/ 1620000 h 1620000"/>
                <a:gd name="connsiteX12" fmla="*/ 1855988 w 3501865"/>
                <a:gd name="connsiteY12" fmla="*/ 1620000 h 1620000"/>
                <a:gd name="connsiteX13" fmla="*/ 1202307 w 3501865"/>
                <a:gd name="connsiteY13" fmla="*/ 1620000 h 1620000"/>
                <a:gd name="connsiteX14" fmla="*/ 618663 w 3501865"/>
                <a:gd name="connsiteY14" fmla="*/ 1620000 h 1620000"/>
                <a:gd name="connsiteX15" fmla="*/ 0 w 3501865"/>
                <a:gd name="connsiteY15" fmla="*/ 1620000 h 1620000"/>
                <a:gd name="connsiteX16" fmla="*/ 0 w 3501865"/>
                <a:gd name="connsiteY16" fmla="*/ 1047600 h 1620000"/>
                <a:gd name="connsiteX17" fmla="*/ 0 w 3501865"/>
                <a:gd name="connsiteY17" fmla="*/ 507600 h 1620000"/>
                <a:gd name="connsiteX18" fmla="*/ 0 w 3501865"/>
                <a:gd name="connsiteY18" fmla="*/ 0 h 16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501865" h="1620000" fill="none" extrusionOk="0">
                  <a:moveTo>
                    <a:pt x="0" y="0"/>
                  </a:moveTo>
                  <a:cubicBezTo>
                    <a:pt x="99690" y="-9604"/>
                    <a:pt x="268772" y="-3016"/>
                    <a:pt x="478588" y="0"/>
                  </a:cubicBezTo>
                  <a:cubicBezTo>
                    <a:pt x="688404" y="3016"/>
                    <a:pt x="809199" y="12005"/>
                    <a:pt x="1027214" y="0"/>
                  </a:cubicBezTo>
                  <a:cubicBezTo>
                    <a:pt x="1245229" y="-12005"/>
                    <a:pt x="1508912" y="1340"/>
                    <a:pt x="1645877" y="0"/>
                  </a:cubicBezTo>
                  <a:cubicBezTo>
                    <a:pt x="1782842" y="-1340"/>
                    <a:pt x="2001299" y="-25237"/>
                    <a:pt x="2264539" y="0"/>
                  </a:cubicBezTo>
                  <a:cubicBezTo>
                    <a:pt x="2527779" y="25237"/>
                    <a:pt x="2527748" y="7579"/>
                    <a:pt x="2743128" y="0"/>
                  </a:cubicBezTo>
                  <a:cubicBezTo>
                    <a:pt x="2958508" y="-7579"/>
                    <a:pt x="3236327" y="32729"/>
                    <a:pt x="3501865" y="0"/>
                  </a:cubicBezTo>
                  <a:cubicBezTo>
                    <a:pt x="3482151" y="139726"/>
                    <a:pt x="3498518" y="362266"/>
                    <a:pt x="3501865" y="556200"/>
                  </a:cubicBezTo>
                  <a:cubicBezTo>
                    <a:pt x="3505212" y="750134"/>
                    <a:pt x="3480274" y="847250"/>
                    <a:pt x="3501865" y="1112400"/>
                  </a:cubicBezTo>
                  <a:cubicBezTo>
                    <a:pt x="3523456" y="1377550"/>
                    <a:pt x="3499987" y="1416032"/>
                    <a:pt x="3501865" y="1620000"/>
                  </a:cubicBezTo>
                  <a:cubicBezTo>
                    <a:pt x="3236056" y="1644375"/>
                    <a:pt x="3175829" y="1626021"/>
                    <a:pt x="2953239" y="1620000"/>
                  </a:cubicBezTo>
                  <a:cubicBezTo>
                    <a:pt x="2730649" y="1613979"/>
                    <a:pt x="2616039" y="1605039"/>
                    <a:pt x="2334577" y="1620000"/>
                  </a:cubicBezTo>
                  <a:cubicBezTo>
                    <a:pt x="2053115" y="1634961"/>
                    <a:pt x="2021367" y="1601401"/>
                    <a:pt x="1855988" y="1620000"/>
                  </a:cubicBezTo>
                  <a:cubicBezTo>
                    <a:pt x="1690609" y="1638599"/>
                    <a:pt x="1478159" y="1633489"/>
                    <a:pt x="1202307" y="1620000"/>
                  </a:cubicBezTo>
                  <a:cubicBezTo>
                    <a:pt x="926455" y="1606511"/>
                    <a:pt x="800006" y="1635581"/>
                    <a:pt x="618663" y="1620000"/>
                  </a:cubicBezTo>
                  <a:cubicBezTo>
                    <a:pt x="437320" y="1604419"/>
                    <a:pt x="172192" y="1607082"/>
                    <a:pt x="0" y="1620000"/>
                  </a:cubicBezTo>
                  <a:cubicBezTo>
                    <a:pt x="-18765" y="1426526"/>
                    <a:pt x="23905" y="1274390"/>
                    <a:pt x="0" y="1047600"/>
                  </a:cubicBezTo>
                  <a:cubicBezTo>
                    <a:pt x="-23905" y="820810"/>
                    <a:pt x="-19946" y="750813"/>
                    <a:pt x="0" y="507600"/>
                  </a:cubicBezTo>
                  <a:cubicBezTo>
                    <a:pt x="19946" y="264387"/>
                    <a:pt x="6323" y="130020"/>
                    <a:pt x="0" y="0"/>
                  </a:cubicBezTo>
                  <a:close/>
                </a:path>
                <a:path w="3501865" h="1620000" stroke="0" extrusionOk="0">
                  <a:moveTo>
                    <a:pt x="0" y="0"/>
                  </a:moveTo>
                  <a:cubicBezTo>
                    <a:pt x="216631" y="21619"/>
                    <a:pt x="360111" y="5349"/>
                    <a:pt x="478588" y="0"/>
                  </a:cubicBezTo>
                  <a:cubicBezTo>
                    <a:pt x="597065" y="-5349"/>
                    <a:pt x="863605" y="3634"/>
                    <a:pt x="1097251" y="0"/>
                  </a:cubicBezTo>
                  <a:cubicBezTo>
                    <a:pt x="1330897" y="-3634"/>
                    <a:pt x="1374132" y="-23582"/>
                    <a:pt x="1645877" y="0"/>
                  </a:cubicBezTo>
                  <a:cubicBezTo>
                    <a:pt x="1917622" y="23582"/>
                    <a:pt x="2074503" y="16984"/>
                    <a:pt x="2194502" y="0"/>
                  </a:cubicBezTo>
                  <a:cubicBezTo>
                    <a:pt x="2314502" y="-16984"/>
                    <a:pt x="2604060" y="20937"/>
                    <a:pt x="2708109" y="0"/>
                  </a:cubicBezTo>
                  <a:cubicBezTo>
                    <a:pt x="2812158" y="-20937"/>
                    <a:pt x="3263530" y="-23506"/>
                    <a:pt x="3501865" y="0"/>
                  </a:cubicBezTo>
                  <a:cubicBezTo>
                    <a:pt x="3489545" y="219406"/>
                    <a:pt x="3503462" y="310593"/>
                    <a:pt x="3501865" y="491400"/>
                  </a:cubicBezTo>
                  <a:cubicBezTo>
                    <a:pt x="3500268" y="672207"/>
                    <a:pt x="3488475" y="787134"/>
                    <a:pt x="3501865" y="999000"/>
                  </a:cubicBezTo>
                  <a:cubicBezTo>
                    <a:pt x="3515255" y="1210866"/>
                    <a:pt x="3491152" y="1364733"/>
                    <a:pt x="3501865" y="1620000"/>
                  </a:cubicBezTo>
                  <a:cubicBezTo>
                    <a:pt x="3379844" y="1603643"/>
                    <a:pt x="3237323" y="1627292"/>
                    <a:pt x="3023277" y="1620000"/>
                  </a:cubicBezTo>
                  <a:cubicBezTo>
                    <a:pt x="2809231" y="1612708"/>
                    <a:pt x="2536054" y="1597275"/>
                    <a:pt x="2404614" y="1620000"/>
                  </a:cubicBezTo>
                  <a:cubicBezTo>
                    <a:pt x="2273174" y="1642725"/>
                    <a:pt x="1990611" y="1629028"/>
                    <a:pt x="1785951" y="1620000"/>
                  </a:cubicBezTo>
                  <a:cubicBezTo>
                    <a:pt x="1581291" y="1610972"/>
                    <a:pt x="1431884" y="1632834"/>
                    <a:pt x="1132270" y="1620000"/>
                  </a:cubicBezTo>
                  <a:cubicBezTo>
                    <a:pt x="832656" y="1607166"/>
                    <a:pt x="814275" y="1616280"/>
                    <a:pt x="548626" y="1620000"/>
                  </a:cubicBezTo>
                  <a:cubicBezTo>
                    <a:pt x="282977" y="1623720"/>
                    <a:pt x="216639" y="1632681"/>
                    <a:pt x="0" y="1620000"/>
                  </a:cubicBezTo>
                  <a:cubicBezTo>
                    <a:pt x="7779" y="1449756"/>
                    <a:pt x="24289" y="1286926"/>
                    <a:pt x="0" y="1112400"/>
                  </a:cubicBezTo>
                  <a:cubicBezTo>
                    <a:pt x="-24289" y="937874"/>
                    <a:pt x="-15871" y="843629"/>
                    <a:pt x="0" y="588600"/>
                  </a:cubicBezTo>
                  <a:cubicBezTo>
                    <a:pt x="15871" y="333571"/>
                    <a:pt x="14551" y="182610"/>
                    <a:pt x="0" y="0"/>
                  </a:cubicBezTo>
                  <a:close/>
                </a:path>
              </a:pathLst>
            </a:custGeom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99775800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6521EC35-4301-E836-DCB4-5BF2C9860DBA}"/>
                </a:ext>
              </a:extLst>
            </p:cNvPr>
            <p:cNvSpPr txBox="1"/>
            <p:nvPr/>
          </p:nvSpPr>
          <p:spPr>
            <a:xfrm>
              <a:off x="1289304" y="-215657"/>
              <a:ext cx="343954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800" dirty="0">
                  <a:solidFill>
                    <a:srgbClr val="0070C0"/>
                  </a:solidFill>
                </a:rPr>
                <a:t>https://www.scientificamerican.com/article/how-much-does-nothing-weigh/</a:t>
              </a:r>
            </a:p>
          </p:txBody>
        </p:sp>
      </p:grpSp>
      <p:grpSp>
        <p:nvGrpSpPr>
          <p:cNvPr id="8" name="Gruppo 7">
            <a:extLst>
              <a:ext uri="{FF2B5EF4-FFF2-40B4-BE49-F238E27FC236}">
                <a16:creationId xmlns:a16="http://schemas.microsoft.com/office/drawing/2014/main" id="{DB942950-65E7-E555-4606-5089A2FA7501}"/>
              </a:ext>
            </a:extLst>
          </p:cNvPr>
          <p:cNvGrpSpPr/>
          <p:nvPr/>
        </p:nvGrpSpPr>
        <p:grpSpPr>
          <a:xfrm>
            <a:off x="405863" y="2861526"/>
            <a:ext cx="5845781" cy="917815"/>
            <a:chOff x="250219" y="2861526"/>
            <a:chExt cx="5845781" cy="917815"/>
          </a:xfrm>
        </p:grpSpPr>
        <p:pic>
          <p:nvPicPr>
            <p:cNvPr id="4" name="Immagine 3" descr="Immagine che contiene testo, Carattere, bianco, algebra&#10;&#10;Descrizione generata automaticamente">
              <a:extLst>
                <a:ext uri="{FF2B5EF4-FFF2-40B4-BE49-F238E27FC236}">
                  <a16:creationId xmlns:a16="http://schemas.microsoft.com/office/drawing/2014/main" id="{C01A9D01-3C62-086F-1084-F058F9C99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19" y="2861526"/>
              <a:ext cx="5845781" cy="917815"/>
            </a:xfrm>
            <a:custGeom>
              <a:avLst/>
              <a:gdLst>
                <a:gd name="connsiteX0" fmla="*/ 0 w 5845781"/>
                <a:gd name="connsiteY0" fmla="*/ 0 h 917815"/>
                <a:gd name="connsiteX1" fmla="*/ 766447 w 5845781"/>
                <a:gd name="connsiteY1" fmla="*/ 0 h 917815"/>
                <a:gd name="connsiteX2" fmla="*/ 1415978 w 5845781"/>
                <a:gd name="connsiteY2" fmla="*/ 0 h 917815"/>
                <a:gd name="connsiteX3" fmla="*/ 1948594 w 5845781"/>
                <a:gd name="connsiteY3" fmla="*/ 0 h 917815"/>
                <a:gd name="connsiteX4" fmla="*/ 2656583 w 5845781"/>
                <a:gd name="connsiteY4" fmla="*/ 0 h 917815"/>
                <a:gd name="connsiteX5" fmla="*/ 3189198 w 5845781"/>
                <a:gd name="connsiteY5" fmla="*/ 0 h 917815"/>
                <a:gd name="connsiteX6" fmla="*/ 3897187 w 5845781"/>
                <a:gd name="connsiteY6" fmla="*/ 0 h 917815"/>
                <a:gd name="connsiteX7" fmla="*/ 4546719 w 5845781"/>
                <a:gd name="connsiteY7" fmla="*/ 0 h 917815"/>
                <a:gd name="connsiteX8" fmla="*/ 5079334 w 5845781"/>
                <a:gd name="connsiteY8" fmla="*/ 0 h 917815"/>
                <a:gd name="connsiteX9" fmla="*/ 5845781 w 5845781"/>
                <a:gd name="connsiteY9" fmla="*/ 0 h 917815"/>
                <a:gd name="connsiteX10" fmla="*/ 5845781 w 5845781"/>
                <a:gd name="connsiteY10" fmla="*/ 468086 h 917815"/>
                <a:gd name="connsiteX11" fmla="*/ 5845781 w 5845781"/>
                <a:gd name="connsiteY11" fmla="*/ 917815 h 917815"/>
                <a:gd name="connsiteX12" fmla="*/ 5371623 w 5845781"/>
                <a:gd name="connsiteY12" fmla="*/ 917815 h 917815"/>
                <a:gd name="connsiteX13" fmla="*/ 4722092 w 5845781"/>
                <a:gd name="connsiteY13" fmla="*/ 917815 h 917815"/>
                <a:gd name="connsiteX14" fmla="*/ 4131019 w 5845781"/>
                <a:gd name="connsiteY14" fmla="*/ 917815 h 917815"/>
                <a:gd name="connsiteX15" fmla="*/ 3539945 w 5845781"/>
                <a:gd name="connsiteY15" fmla="*/ 917815 h 917815"/>
                <a:gd name="connsiteX16" fmla="*/ 2831956 w 5845781"/>
                <a:gd name="connsiteY16" fmla="*/ 917815 h 917815"/>
                <a:gd name="connsiteX17" fmla="*/ 2299341 w 5845781"/>
                <a:gd name="connsiteY17" fmla="*/ 917815 h 917815"/>
                <a:gd name="connsiteX18" fmla="*/ 1825183 w 5845781"/>
                <a:gd name="connsiteY18" fmla="*/ 917815 h 917815"/>
                <a:gd name="connsiteX19" fmla="*/ 1234109 w 5845781"/>
                <a:gd name="connsiteY19" fmla="*/ 917815 h 917815"/>
                <a:gd name="connsiteX20" fmla="*/ 643036 w 5845781"/>
                <a:gd name="connsiteY20" fmla="*/ 917815 h 917815"/>
                <a:gd name="connsiteX21" fmla="*/ 0 w 5845781"/>
                <a:gd name="connsiteY21" fmla="*/ 917815 h 917815"/>
                <a:gd name="connsiteX22" fmla="*/ 0 w 5845781"/>
                <a:gd name="connsiteY22" fmla="*/ 468086 h 917815"/>
                <a:gd name="connsiteX23" fmla="*/ 0 w 5845781"/>
                <a:gd name="connsiteY23" fmla="*/ 0 h 91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45781" h="917815" fill="none" extrusionOk="0">
                  <a:moveTo>
                    <a:pt x="0" y="0"/>
                  </a:moveTo>
                  <a:cubicBezTo>
                    <a:pt x="287852" y="9909"/>
                    <a:pt x="413749" y="-32494"/>
                    <a:pt x="766447" y="0"/>
                  </a:cubicBezTo>
                  <a:cubicBezTo>
                    <a:pt x="1119145" y="32494"/>
                    <a:pt x="1242915" y="7400"/>
                    <a:pt x="1415978" y="0"/>
                  </a:cubicBezTo>
                  <a:cubicBezTo>
                    <a:pt x="1589041" y="-7400"/>
                    <a:pt x="1803184" y="9140"/>
                    <a:pt x="1948594" y="0"/>
                  </a:cubicBezTo>
                  <a:cubicBezTo>
                    <a:pt x="2094004" y="-9140"/>
                    <a:pt x="2369866" y="27330"/>
                    <a:pt x="2656583" y="0"/>
                  </a:cubicBezTo>
                  <a:cubicBezTo>
                    <a:pt x="2943300" y="-27330"/>
                    <a:pt x="2944331" y="-16240"/>
                    <a:pt x="3189198" y="0"/>
                  </a:cubicBezTo>
                  <a:cubicBezTo>
                    <a:pt x="3434066" y="16240"/>
                    <a:pt x="3679919" y="-30566"/>
                    <a:pt x="3897187" y="0"/>
                  </a:cubicBezTo>
                  <a:cubicBezTo>
                    <a:pt x="4114455" y="30566"/>
                    <a:pt x="4243151" y="26486"/>
                    <a:pt x="4546719" y="0"/>
                  </a:cubicBezTo>
                  <a:cubicBezTo>
                    <a:pt x="4850287" y="-26486"/>
                    <a:pt x="4895460" y="-15376"/>
                    <a:pt x="5079334" y="0"/>
                  </a:cubicBezTo>
                  <a:cubicBezTo>
                    <a:pt x="5263209" y="15376"/>
                    <a:pt x="5507319" y="-11841"/>
                    <a:pt x="5845781" y="0"/>
                  </a:cubicBezTo>
                  <a:cubicBezTo>
                    <a:pt x="5858393" y="116314"/>
                    <a:pt x="5822394" y="265775"/>
                    <a:pt x="5845781" y="468086"/>
                  </a:cubicBezTo>
                  <a:cubicBezTo>
                    <a:pt x="5869168" y="670397"/>
                    <a:pt x="5855728" y="769889"/>
                    <a:pt x="5845781" y="917815"/>
                  </a:cubicBezTo>
                  <a:cubicBezTo>
                    <a:pt x="5615977" y="935911"/>
                    <a:pt x="5512359" y="927062"/>
                    <a:pt x="5371623" y="917815"/>
                  </a:cubicBezTo>
                  <a:cubicBezTo>
                    <a:pt x="5230887" y="908568"/>
                    <a:pt x="4938846" y="924580"/>
                    <a:pt x="4722092" y="917815"/>
                  </a:cubicBezTo>
                  <a:cubicBezTo>
                    <a:pt x="4505338" y="911050"/>
                    <a:pt x="4365146" y="911361"/>
                    <a:pt x="4131019" y="917815"/>
                  </a:cubicBezTo>
                  <a:cubicBezTo>
                    <a:pt x="3896892" y="924269"/>
                    <a:pt x="3796568" y="935948"/>
                    <a:pt x="3539945" y="917815"/>
                  </a:cubicBezTo>
                  <a:cubicBezTo>
                    <a:pt x="3283322" y="899682"/>
                    <a:pt x="3070402" y="904332"/>
                    <a:pt x="2831956" y="917815"/>
                  </a:cubicBezTo>
                  <a:cubicBezTo>
                    <a:pt x="2593510" y="931298"/>
                    <a:pt x="2484325" y="904259"/>
                    <a:pt x="2299341" y="917815"/>
                  </a:cubicBezTo>
                  <a:cubicBezTo>
                    <a:pt x="2114357" y="931371"/>
                    <a:pt x="2032283" y="902253"/>
                    <a:pt x="1825183" y="917815"/>
                  </a:cubicBezTo>
                  <a:cubicBezTo>
                    <a:pt x="1618083" y="933377"/>
                    <a:pt x="1363665" y="922786"/>
                    <a:pt x="1234109" y="917815"/>
                  </a:cubicBezTo>
                  <a:cubicBezTo>
                    <a:pt x="1104553" y="912844"/>
                    <a:pt x="832698" y="895626"/>
                    <a:pt x="643036" y="917815"/>
                  </a:cubicBezTo>
                  <a:cubicBezTo>
                    <a:pt x="453374" y="940004"/>
                    <a:pt x="151688" y="920610"/>
                    <a:pt x="0" y="917815"/>
                  </a:cubicBezTo>
                  <a:cubicBezTo>
                    <a:pt x="3225" y="754929"/>
                    <a:pt x="8151" y="670914"/>
                    <a:pt x="0" y="468086"/>
                  </a:cubicBezTo>
                  <a:cubicBezTo>
                    <a:pt x="-8151" y="265258"/>
                    <a:pt x="13431" y="184032"/>
                    <a:pt x="0" y="0"/>
                  </a:cubicBezTo>
                  <a:close/>
                </a:path>
                <a:path w="5845781" h="917815" stroke="0" extrusionOk="0">
                  <a:moveTo>
                    <a:pt x="0" y="0"/>
                  </a:moveTo>
                  <a:cubicBezTo>
                    <a:pt x="195226" y="10193"/>
                    <a:pt x="440127" y="2780"/>
                    <a:pt x="766447" y="0"/>
                  </a:cubicBezTo>
                  <a:cubicBezTo>
                    <a:pt x="1092767" y="-2780"/>
                    <a:pt x="1025770" y="11126"/>
                    <a:pt x="1240605" y="0"/>
                  </a:cubicBezTo>
                  <a:cubicBezTo>
                    <a:pt x="1455440" y="-11126"/>
                    <a:pt x="1558253" y="8760"/>
                    <a:pt x="1831678" y="0"/>
                  </a:cubicBezTo>
                  <a:cubicBezTo>
                    <a:pt x="2105103" y="-8760"/>
                    <a:pt x="2141267" y="-4481"/>
                    <a:pt x="2422751" y="0"/>
                  </a:cubicBezTo>
                  <a:cubicBezTo>
                    <a:pt x="2704235" y="4481"/>
                    <a:pt x="2939412" y="27114"/>
                    <a:pt x="3130740" y="0"/>
                  </a:cubicBezTo>
                  <a:cubicBezTo>
                    <a:pt x="3322068" y="-27114"/>
                    <a:pt x="3579635" y="11287"/>
                    <a:pt x="3780272" y="0"/>
                  </a:cubicBezTo>
                  <a:cubicBezTo>
                    <a:pt x="3980909" y="-11287"/>
                    <a:pt x="4051878" y="12240"/>
                    <a:pt x="4254430" y="0"/>
                  </a:cubicBezTo>
                  <a:cubicBezTo>
                    <a:pt x="4456982" y="-12240"/>
                    <a:pt x="4737024" y="30064"/>
                    <a:pt x="5020876" y="0"/>
                  </a:cubicBezTo>
                  <a:cubicBezTo>
                    <a:pt x="5304728" y="-30064"/>
                    <a:pt x="5488991" y="-23292"/>
                    <a:pt x="5845781" y="0"/>
                  </a:cubicBezTo>
                  <a:cubicBezTo>
                    <a:pt x="5844524" y="200483"/>
                    <a:pt x="5850848" y="225829"/>
                    <a:pt x="5845781" y="449729"/>
                  </a:cubicBezTo>
                  <a:cubicBezTo>
                    <a:pt x="5840714" y="673629"/>
                    <a:pt x="5842901" y="773879"/>
                    <a:pt x="5845781" y="917815"/>
                  </a:cubicBezTo>
                  <a:cubicBezTo>
                    <a:pt x="5469502" y="944238"/>
                    <a:pt x="5391964" y="938150"/>
                    <a:pt x="5079334" y="917815"/>
                  </a:cubicBezTo>
                  <a:cubicBezTo>
                    <a:pt x="4766704" y="897480"/>
                    <a:pt x="4553862" y="886630"/>
                    <a:pt x="4312887" y="917815"/>
                  </a:cubicBezTo>
                  <a:cubicBezTo>
                    <a:pt x="4071912" y="949000"/>
                    <a:pt x="3888630" y="895252"/>
                    <a:pt x="3780272" y="917815"/>
                  </a:cubicBezTo>
                  <a:cubicBezTo>
                    <a:pt x="3671914" y="940378"/>
                    <a:pt x="3223025" y="910093"/>
                    <a:pt x="3013825" y="917815"/>
                  </a:cubicBezTo>
                  <a:cubicBezTo>
                    <a:pt x="2804625" y="925537"/>
                    <a:pt x="2587746" y="892530"/>
                    <a:pt x="2305836" y="917815"/>
                  </a:cubicBezTo>
                  <a:cubicBezTo>
                    <a:pt x="2023926" y="943100"/>
                    <a:pt x="1724236" y="932358"/>
                    <a:pt x="1539389" y="917815"/>
                  </a:cubicBezTo>
                  <a:cubicBezTo>
                    <a:pt x="1354542" y="903272"/>
                    <a:pt x="1120763" y="879594"/>
                    <a:pt x="772942" y="917815"/>
                  </a:cubicBezTo>
                  <a:cubicBezTo>
                    <a:pt x="425121" y="956036"/>
                    <a:pt x="265225" y="942222"/>
                    <a:pt x="0" y="917815"/>
                  </a:cubicBezTo>
                  <a:cubicBezTo>
                    <a:pt x="12966" y="769239"/>
                    <a:pt x="-12926" y="567958"/>
                    <a:pt x="0" y="468086"/>
                  </a:cubicBezTo>
                  <a:cubicBezTo>
                    <a:pt x="12926" y="368214"/>
                    <a:pt x="-5225" y="193810"/>
                    <a:pt x="0" y="0"/>
                  </a:cubicBezTo>
                  <a:close/>
                </a:path>
              </a:pathLst>
            </a:custGeom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775395678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3427381C-F0F6-0818-CA1A-207AD50BFD83}"/>
                </a:ext>
              </a:extLst>
            </p:cNvPr>
            <p:cNvSpPr txBox="1"/>
            <p:nvPr/>
          </p:nvSpPr>
          <p:spPr>
            <a:xfrm>
              <a:off x="4420349" y="2952694"/>
              <a:ext cx="160897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 err="1">
                  <a:solidFill>
                    <a:srgbClr val="0070C0"/>
                  </a:solidFill>
                </a:rPr>
                <a:t>doi</a:t>
              </a:r>
              <a:r>
                <a:rPr lang="en-US" sz="800" dirty="0">
                  <a:solidFill>
                    <a:srgbClr val="0070C0"/>
                  </a:solidFill>
                </a:rPr>
                <a:t>: 10.1103/PhysRevD.90.022002</a:t>
              </a:r>
              <a:endParaRPr lang="it-IT" sz="8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2747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742F85B0-DD00-D1F9-777D-9CDCFF11B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7" r="22817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>
        <p:nvSpPr>
          <p:cNvPr id="42" name="Sottotitolo 2">
            <a:extLst>
              <a:ext uri="{FF2B5EF4-FFF2-40B4-BE49-F238E27FC236}">
                <a16:creationId xmlns:a16="http://schemas.microsoft.com/office/drawing/2014/main" id="{0818B208-7CB3-BA60-3BE3-690F45E39293}"/>
              </a:ext>
            </a:extLst>
          </p:cNvPr>
          <p:cNvSpPr txBox="1">
            <a:spLocks/>
          </p:cNvSpPr>
          <p:nvPr/>
        </p:nvSpPr>
        <p:spPr>
          <a:xfrm>
            <a:off x="1712999" y="5862384"/>
            <a:ext cx="2752322" cy="79251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600" b="1" dirty="0">
                <a:solidFill>
                  <a:srgbClr val="069AFF"/>
                </a:solidFill>
              </a:rPr>
              <a:t>XVIII International Conference </a:t>
            </a:r>
            <a:br>
              <a:rPr lang="it-IT" sz="1600" b="1" dirty="0">
                <a:solidFill>
                  <a:srgbClr val="069AFF"/>
                </a:solidFill>
              </a:rPr>
            </a:br>
            <a:r>
              <a:rPr lang="it-IT" sz="1600" b="1" dirty="0">
                <a:solidFill>
                  <a:srgbClr val="069AFF"/>
                </a:solidFill>
              </a:rPr>
              <a:t>on </a:t>
            </a:r>
            <a:r>
              <a:rPr lang="it-IT" sz="1600" b="1" dirty="0" err="1">
                <a:solidFill>
                  <a:srgbClr val="069AFF"/>
                </a:solidFill>
              </a:rPr>
              <a:t>Topics</a:t>
            </a:r>
            <a:r>
              <a:rPr lang="it-IT" sz="1600" b="1" dirty="0">
                <a:solidFill>
                  <a:srgbClr val="069AFF"/>
                </a:solidFill>
              </a:rPr>
              <a:t> in </a:t>
            </a:r>
            <a:r>
              <a:rPr lang="it-IT" sz="1600" b="1" dirty="0" err="1">
                <a:solidFill>
                  <a:srgbClr val="069AFF"/>
                </a:solidFill>
              </a:rPr>
              <a:t>Astroparticle</a:t>
            </a:r>
            <a:r>
              <a:rPr lang="it-IT" sz="1600" b="1" dirty="0">
                <a:solidFill>
                  <a:srgbClr val="069AFF"/>
                </a:solidFill>
              </a:rPr>
              <a:t> and Underground </a:t>
            </a:r>
            <a:r>
              <a:rPr lang="it-IT" sz="1600" b="1" dirty="0" err="1">
                <a:solidFill>
                  <a:srgbClr val="069AFF"/>
                </a:solidFill>
              </a:rPr>
              <a:t>Physics</a:t>
            </a:r>
            <a:r>
              <a:rPr lang="it-IT" sz="1600" b="1" dirty="0">
                <a:solidFill>
                  <a:srgbClr val="069AFF"/>
                </a:solidFill>
              </a:rPr>
              <a:t> 2023</a:t>
            </a: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A1C451CE-8C0D-1DF0-745B-A8958EDFF195}"/>
              </a:ext>
            </a:extLst>
          </p:cNvPr>
          <p:cNvSpPr/>
          <p:nvPr/>
        </p:nvSpPr>
        <p:spPr>
          <a:xfrm>
            <a:off x="388620" y="484976"/>
            <a:ext cx="895350" cy="4169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9" name="Immagine 18" descr="Immagine che contiene testo&#10;&#10;Descrizione generata automaticamente">
            <a:extLst>
              <a:ext uri="{FF2B5EF4-FFF2-40B4-BE49-F238E27FC236}">
                <a16:creationId xmlns:a16="http://schemas.microsoft.com/office/drawing/2014/main" id="{570CC015-1573-91BD-C5E5-CF9FE2CFF8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"/>
          <a:stretch/>
        </p:blipFill>
        <p:spPr>
          <a:xfrm>
            <a:off x="2809988" y="256070"/>
            <a:ext cx="1421736" cy="61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pic>
        <p:nvPicPr>
          <p:cNvPr id="9" name="Picture 15" descr="http://www.cpt.univ-mrs.fr/%7Ecosmo/CosFlo13/CosFlo13-Logos/amu.jpg">
            <a:extLst>
              <a:ext uri="{FF2B5EF4-FFF2-40B4-BE49-F238E27FC236}">
                <a16:creationId xmlns:a16="http://schemas.microsoft.com/office/drawing/2014/main" id="{572977D2-CC4A-077A-0D69-7692987C4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260" y="956022"/>
            <a:ext cx="1283616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6F697DD-84F0-185D-156B-7A8E5FDB31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900" y="917301"/>
            <a:ext cx="1283148" cy="432000"/>
          </a:xfrm>
          <a:prstGeom prst="rect">
            <a:avLst/>
          </a:prstGeom>
          <a:ln>
            <a:noFill/>
          </a:ln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96C896D7-1B1A-EB5E-FE69-74EC54E2630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"/>
          <a:stretch/>
        </p:blipFill>
        <p:spPr>
          <a:xfrm>
            <a:off x="1211580" y="208264"/>
            <a:ext cx="1558401" cy="532942"/>
          </a:xfrm>
          <a:prstGeom prst="rect">
            <a:avLst/>
          </a:prstGeom>
          <a:ln>
            <a:noFill/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2BFA03F-0E1A-8546-D75D-BEF2D3E4BD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8" y="1025981"/>
            <a:ext cx="1468540" cy="36204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52D5A1ED-01C1-F5C7-3D53-75CE7BE23F2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2" r="10686"/>
          <a:stretch/>
        </p:blipFill>
        <p:spPr>
          <a:xfrm>
            <a:off x="24980" y="93213"/>
            <a:ext cx="1147781" cy="84026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5" name="Immagine 4" descr="Immagine che contiene Carattere, testo, logo, Elementi grafici&#10;&#10;Descrizione generata automaticamente">
            <a:extLst>
              <a:ext uri="{FF2B5EF4-FFF2-40B4-BE49-F238E27FC236}">
                <a16:creationId xmlns:a16="http://schemas.microsoft.com/office/drawing/2014/main" id="{957BE64C-3DF7-768D-3358-C2E94ED0AE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" y="5810586"/>
            <a:ext cx="1769110" cy="768015"/>
          </a:xfrm>
          <a:prstGeom prst="rect">
            <a:avLst/>
          </a:prstGeom>
          <a:ln>
            <a:noFill/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3694065-C0B0-07ED-28F8-8D82CF8E9676}"/>
              </a:ext>
            </a:extLst>
          </p:cNvPr>
          <p:cNvSpPr txBox="1"/>
          <p:nvPr/>
        </p:nvSpPr>
        <p:spPr>
          <a:xfrm>
            <a:off x="130509" y="6546966"/>
            <a:ext cx="362755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300" b="1" dirty="0">
                <a:solidFill>
                  <a:srgbClr val="DEDA00"/>
                </a:solidFill>
              </a:rPr>
              <a:t>28 August – 01 September 2023, Vienna (Austria)</a:t>
            </a:r>
            <a:endParaRPr lang="it-IT" sz="1300" dirty="0">
              <a:solidFill>
                <a:srgbClr val="DEDA00"/>
              </a:solidFill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5EB13EE5-A057-5CF0-ACCE-91C598BE78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2830883" y="1763086"/>
            <a:ext cx="10516511" cy="479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98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8D6BB3-68D5-AB89-E09D-3D6181BC5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3894128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>
            <a:extLst>
              <a:ext uri="{FF2B5EF4-FFF2-40B4-BE49-F238E27FC236}">
                <a16:creationId xmlns:a16="http://schemas.microsoft.com/office/drawing/2014/main" id="{356F4717-3300-ADEB-4489-B0D1F7FBE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3442" y="266366"/>
            <a:ext cx="8352669" cy="6098260"/>
          </a:xfrm>
          <a:prstGeom prst="rect">
            <a:avLst/>
          </a:prstGeom>
        </p:spPr>
      </p:pic>
      <p:sp>
        <p:nvSpPr>
          <p:cNvPr id="4" name="TextBox 11">
            <a:extLst>
              <a:ext uri="{FF2B5EF4-FFF2-40B4-BE49-F238E27FC236}">
                <a16:creationId xmlns:a16="http://schemas.microsoft.com/office/drawing/2014/main" id="{9B54EF6B-CDCC-1245-6D33-F43F7132F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1748" y="2956026"/>
            <a:ext cx="279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6399C03A-4713-D14E-963B-5C7437541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7675" y="5095731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        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13712B4-AED3-906D-0900-9AC4156D8243}"/>
              </a:ext>
            </a:extLst>
          </p:cNvPr>
          <p:cNvSpPr txBox="1"/>
          <p:nvPr/>
        </p:nvSpPr>
        <p:spPr>
          <a:xfrm>
            <a:off x="23373" y="6613753"/>
            <a:ext cx="162965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 of Dr Luca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Naticchioni</a:t>
            </a: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1E2ACB7-FE50-B72C-7351-9F36453A5A86}"/>
              </a:ext>
            </a:extLst>
          </p:cNvPr>
          <p:cNvSpPr txBox="1"/>
          <p:nvPr/>
        </p:nvSpPr>
        <p:spPr>
          <a:xfrm>
            <a:off x="360833" y="1119176"/>
            <a:ext cx="325260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candidate sites for the ET are: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Enattos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Sardinia;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Euregio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Meuse-Rhine (EMR),  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border region between Belgium,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Netherlands and Germany;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Lusatia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Saxony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the low frequency range of ET (from 2 Hz to 10 Hz),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Enattos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area is among the quietest sites in the world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630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3C4DB5-A024-4711-9AB3-3784909E8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CRYOSTAT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80BF978-69B9-559F-0E00-FDE606D058A8}"/>
              </a:ext>
            </a:extLst>
          </p:cNvPr>
          <p:cNvSpPr txBox="1"/>
          <p:nvPr/>
        </p:nvSpPr>
        <p:spPr>
          <a:xfrm>
            <a:off x="5164844" y="585580"/>
            <a:ext cx="2761469" cy="3293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Vacuum/</a:t>
            </a:r>
            <a:r>
              <a:rPr kumimoji="0" lang="it-IT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Insulation</a:t>
            </a: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Chamber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company: ???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steel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height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,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diameter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3240 mm , 2730 mm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mass: 8100 kg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Nitrogen</a:t>
            </a: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Chamber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company: Fantini Sud S.p.A. (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Italy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steel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height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,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diameter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2003 mm , 2400 mm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mass: 6100 kg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Experimental</a:t>
            </a: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Chamber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company: L.M.P.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Amicuzi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Italy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steel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height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,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diameter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1780 mm , 2000 mm</a:t>
            </a:r>
            <a:b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mass: 3500 kg </a:t>
            </a:r>
          </a:p>
        </p:txBody>
      </p:sp>
      <p:pic>
        <p:nvPicPr>
          <p:cNvPr id="20" name="Picture 11">
            <a:extLst>
              <a:ext uri="{FF2B5EF4-FFF2-40B4-BE49-F238E27FC236}">
                <a16:creationId xmlns:a16="http://schemas.microsoft.com/office/drawing/2014/main" id="{6700B370-958D-F3B4-EEB1-07598F0E68D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3" t="6623" r="3349" b="28900"/>
          <a:stretch/>
        </p:blipFill>
        <p:spPr>
          <a:xfrm>
            <a:off x="8197330" y="0"/>
            <a:ext cx="4000501" cy="393954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70DA7465-E96D-BF8D-AE4D-3CB5F4C15DA8}"/>
              </a:ext>
            </a:extLst>
          </p:cNvPr>
          <p:cNvCxnSpPr/>
          <p:nvPr/>
        </p:nvCxnSpPr>
        <p:spPr>
          <a:xfrm>
            <a:off x="6696190" y="1874520"/>
            <a:ext cx="205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F3C20E0E-CD23-E739-612D-4873CFA2B832}"/>
              </a:ext>
            </a:extLst>
          </p:cNvPr>
          <p:cNvCxnSpPr/>
          <p:nvPr/>
        </p:nvCxnSpPr>
        <p:spPr>
          <a:xfrm>
            <a:off x="7016230" y="2994660"/>
            <a:ext cx="222504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B8915FC6-95AA-75D0-AC17-5BF8045FE1A7}"/>
              </a:ext>
            </a:extLst>
          </p:cNvPr>
          <p:cNvCxnSpPr/>
          <p:nvPr/>
        </p:nvCxnSpPr>
        <p:spPr>
          <a:xfrm>
            <a:off x="7435330" y="762000"/>
            <a:ext cx="1188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EA58C2-3405-4E7D-3B1E-E3711913DA16}"/>
              </a:ext>
            </a:extLst>
          </p:cNvPr>
          <p:cNvSpPr txBox="1">
            <a:spLocks/>
          </p:cNvSpPr>
          <p:nvPr/>
        </p:nvSpPr>
        <p:spPr>
          <a:xfrm>
            <a:off x="252854" y="1569296"/>
            <a:ext cx="8495336" cy="5534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The cryostat consists of three chambers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. 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The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Experimental Chamber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, that will hosts 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the balance, will be completely submerged 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in liquid Nitrogen inside the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Nitrogen Chamber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The volume of liquid Nitrogen in the tank is 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approximately 4000 l.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An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Aluminium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 screen around the Experimental Chamber ensures good thermal uniformity even with low liquid Nitrogen level.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Given a thermal input of about 2W/m</a:t>
            </a:r>
            <a:r>
              <a:rPr kumimoji="0" lang="en-US" sz="17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2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, the evaporation time of liquid Nitrogen is estimated 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to be about 5 months. </a:t>
            </a:r>
            <a:b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</a:b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In the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Insulation Chamber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a vacuum (~10</a:t>
            </a:r>
            <a:r>
              <a:rPr kumimoji="0" lang="en-US" sz="17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-6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 mbar) will be created to isolate the system from the outside. </a:t>
            </a:r>
            <a:b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</a:b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The Experimental Chamber can be used as a simple vacuum chamber at room temperature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.</a:t>
            </a: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Immagine 1">
            <a:extLst>
              <a:ext uri="{FF2B5EF4-FFF2-40B4-BE49-F238E27FC236}">
                <a16:creationId xmlns:a16="http://schemas.microsoft.com/office/drawing/2014/main" id="{6B8CE256-B6A5-5A2C-6EBA-D901D5B94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5" t="18452" r="22304" b="11192"/>
          <a:stretch>
            <a:fillRect/>
          </a:stretch>
        </p:blipFill>
        <p:spPr bwMode="auto">
          <a:xfrm rot="351481">
            <a:off x="8873156" y="4098874"/>
            <a:ext cx="2493013" cy="257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059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C56CC025-BC66-CA75-C08E-189350982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098" y="126153"/>
            <a:ext cx="4691320" cy="2520000"/>
          </a:xfrm>
          <a:prstGeom prst="rect">
            <a:avLst/>
          </a:prstGeom>
          <a:ln w="38100">
            <a:solidFill>
              <a:srgbClr val="FF9933"/>
            </a:solidFill>
          </a:ln>
        </p:spPr>
      </p:pic>
      <p:pic>
        <p:nvPicPr>
          <p:cNvPr id="7" name="Google Shape;411;p16" descr="Immagine che contiene interni, motore&#10;&#10;Descrizione generata automaticamente">
            <a:extLst>
              <a:ext uri="{FF2B5EF4-FFF2-40B4-BE49-F238E27FC236}">
                <a16:creationId xmlns:a16="http://schemas.microsoft.com/office/drawing/2014/main" id="{01297A53-5C7D-42F9-2F10-E040694900C9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64663" y="126153"/>
            <a:ext cx="3702174" cy="2520000"/>
          </a:xfrm>
          <a:prstGeom prst="rect">
            <a:avLst/>
          </a:prstGeom>
          <a:noFill/>
          <a:ln w="38100">
            <a:solidFill>
              <a:srgbClr val="FF9933"/>
            </a:solidFill>
          </a:ln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F85E3ED6-E60E-ACB0-11BE-8C1636FE3E08}"/>
              </a:ext>
            </a:extLst>
          </p:cNvPr>
          <p:cNvGrpSpPr>
            <a:grpSpLocks noChangeAspect="1"/>
          </p:cNvGrpSpPr>
          <p:nvPr/>
        </p:nvGrpSpPr>
        <p:grpSpPr>
          <a:xfrm>
            <a:off x="152351" y="3719754"/>
            <a:ext cx="6011432" cy="3064225"/>
            <a:chOff x="5539569" y="290474"/>
            <a:chExt cx="6782196" cy="3457108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052447C9-1D83-EC0C-18CF-1ED99289A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39569" y="290474"/>
              <a:ext cx="6485681" cy="3411899"/>
            </a:xfrm>
            <a:prstGeom prst="rect">
              <a:avLst/>
            </a:prstGeom>
            <a:ln w="38100">
              <a:solidFill>
                <a:srgbClr val="548235"/>
              </a:solidFill>
            </a:ln>
          </p:spPr>
        </p:pic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8097EFC7-34CB-5E77-F2CE-36029481BD7E}"/>
                </a:ext>
              </a:extLst>
            </p:cNvPr>
            <p:cNvSpPr txBox="1"/>
            <p:nvPr/>
          </p:nvSpPr>
          <p:spPr>
            <a:xfrm>
              <a:off x="9392753" y="3482305"/>
              <a:ext cx="2929012" cy="2652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13141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https://doi.org/10.1140/epjp/s13360-021-01993-w</a:t>
              </a:r>
              <a:endParaRPr kumimoji="0" lang="it-IT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3" name="Connettore diritto 22">
              <a:extLst>
                <a:ext uri="{FF2B5EF4-FFF2-40B4-BE49-F238E27FC236}">
                  <a16:creationId xmlns:a16="http://schemas.microsoft.com/office/drawing/2014/main" id="{E73228EF-AAB1-A05A-A3EA-D9005713DE23}"/>
                </a:ext>
              </a:extLst>
            </p:cNvPr>
            <p:cNvCxnSpPr/>
            <p:nvPr/>
          </p:nvCxnSpPr>
          <p:spPr>
            <a:xfrm>
              <a:off x="8647430" y="2832741"/>
              <a:ext cx="2160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B892FEB4-4279-BCC5-21FB-0794D5DC47EC}"/>
                    </a:ext>
                  </a:extLst>
                </p:cNvPr>
                <p:cNvSpPr txBox="1"/>
                <p:nvPr/>
              </p:nvSpPr>
              <p:spPr>
                <a:xfrm>
                  <a:off x="8703496" y="2861765"/>
                  <a:ext cx="2047868" cy="30777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𝟔</m:t>
                        </m:r>
                        <m: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×</m:t>
                        </m:r>
                        <m:sSup>
                          <m:sSupPr>
                            <m:ctrlPr>
                              <a:rPr kumimoji="0" lang="it-IT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it-IT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𝟏𝟎</m:t>
                            </m:r>
                          </m:e>
                          <m:sup>
                            <m:r>
                              <a:rPr kumimoji="0" lang="it-IT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r>
                              <a:rPr kumimoji="0" lang="it-IT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𝟏𝟑</m:t>
                            </m:r>
                          </m:sup>
                        </m:sSup>
                        <m: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𝒓𝒂𝒅</m:t>
                        </m:r>
                        <m: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/</m:t>
                        </m:r>
                        <m:rad>
                          <m:radPr>
                            <m:degHide m:val="on"/>
                            <m:ctrlPr>
                              <a:rPr kumimoji="0" lang="it-IT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it-IT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𝑯𝒛</m:t>
                            </m:r>
                          </m:e>
                        </m:rad>
                      </m:oMath>
                    </m:oMathPara>
                  </a14:m>
                  <a:endParaRPr kumimoji="0" lang="it-I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B892FEB4-4279-BCC5-21FB-0794D5DC47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03496" y="2861765"/>
                  <a:ext cx="2047868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4362" r="-13758" b="-46667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Connettore diritto 26">
              <a:extLst>
                <a:ext uri="{FF2B5EF4-FFF2-40B4-BE49-F238E27FC236}">
                  <a16:creationId xmlns:a16="http://schemas.microsoft.com/office/drawing/2014/main" id="{47627803-15CD-5C8C-6C94-BEF16CB34654}"/>
                </a:ext>
              </a:extLst>
            </p:cNvPr>
            <p:cNvCxnSpPr/>
            <p:nvPr/>
          </p:nvCxnSpPr>
          <p:spPr>
            <a:xfrm>
              <a:off x="7217410" y="1712601"/>
              <a:ext cx="2160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0B5440B2-970E-89B2-0B5A-7551470ACA4F}"/>
                    </a:ext>
                  </a:extLst>
                </p:cNvPr>
                <p:cNvSpPr txBox="1"/>
                <p:nvPr/>
              </p:nvSpPr>
              <p:spPr>
                <a:xfrm>
                  <a:off x="7319196" y="1741625"/>
                  <a:ext cx="1922834" cy="30309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Cambria Math" panose="02040503050406030204" pitchFamily="18" charset="0"/>
                      <a:cs typeface="+mn-cs"/>
                    </a:rPr>
                    <a:t>5</a:t>
                  </a:r>
                  <a14:m>
                    <m:oMath xmlns:m="http://schemas.openxmlformats.org/officeDocument/2006/math">
                      <m:r>
                        <a:rPr kumimoji="0" lang="it-IT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0" lang="it-IT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it-IT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𝟏𝟎</m:t>
                          </m:r>
                        </m:e>
                        <m:sup>
                          <m:r>
                            <a:rPr kumimoji="0" lang="it-IT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it-IT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𝟏𝟏</m:t>
                          </m:r>
                        </m:sup>
                      </m:sSup>
                      <m:r>
                        <a:rPr kumimoji="0" lang="it-IT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𝒓𝒂𝒅</m:t>
                      </m:r>
                      <m:r>
                        <a:rPr kumimoji="0" lang="it-IT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kumimoji="0" lang="it-IT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radPr>
                        <m:deg/>
                        <m:e>
                          <m:r>
                            <a:rPr kumimoji="0" lang="it-IT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𝑯𝒛</m:t>
                          </m:r>
                        </m:e>
                      </m:rad>
                    </m:oMath>
                  </a14:m>
                  <a:endParaRPr kumimoji="0" lang="it-I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8" name="CasellaDiTesto 27">
                  <a:extLst>
                    <a:ext uri="{FF2B5EF4-FFF2-40B4-BE49-F238E27FC236}">
                      <a16:creationId xmlns:a16="http://schemas.microsoft.com/office/drawing/2014/main" id="{0B5440B2-970E-89B2-0B5A-7551470ACA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19196" y="1741625"/>
                  <a:ext cx="1922834" cy="303096"/>
                </a:xfrm>
                <a:prstGeom prst="rect">
                  <a:avLst/>
                </a:prstGeom>
                <a:blipFill>
                  <a:blip r:embed="rId7"/>
                  <a:stretch>
                    <a:fillRect l="-8602" t="-18182" r="-16846" b="-68182"/>
                  </a:stretch>
                </a:blipFill>
                <a:ln w="9525"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D3A4EE73-1302-BD86-9857-B1E36E6C763B}"/>
              </a:ext>
            </a:extLst>
          </p:cNvPr>
          <p:cNvSpPr txBox="1"/>
          <p:nvPr/>
        </p:nvSpPr>
        <p:spPr>
          <a:xfrm>
            <a:off x="341638" y="2760444"/>
            <a:ext cx="6827648" cy="830997"/>
          </a:xfrm>
          <a:prstGeom prst="rect">
            <a:avLst/>
          </a:prstGeom>
          <a:noFill/>
          <a:ln w="38100">
            <a:solidFill>
              <a:srgbClr val="548235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Tilt measurement comparison between Virgo gravitational wave interferometer (Cascina, Pisa) and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Enattos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(Sardinia) sites.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Most sensitive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tiltmeter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the world in the frequency band from 2 Hz to 20 Hz.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126A1456-3A56-4BA3-063D-643B344D8B89}"/>
              </a:ext>
            </a:extLst>
          </p:cNvPr>
          <p:cNvSpPr txBox="1"/>
          <p:nvPr/>
        </p:nvSpPr>
        <p:spPr>
          <a:xfrm>
            <a:off x="541465" y="560530"/>
            <a:ext cx="2289388" cy="1569660"/>
          </a:xfrm>
          <a:prstGeom prst="rect">
            <a:avLst/>
          </a:prstGeom>
          <a:noFill/>
          <a:ln w="38100">
            <a:solidFill>
              <a:srgbClr val="FF9933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A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prototype of balance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was built to test every component and find the best optic-mechanical configuration for the final balance.</a:t>
            </a: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magine 7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33F4C625-62D7-99C6-72D7-7EE32ABEA9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347" y="3092849"/>
            <a:ext cx="4608000" cy="34560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FA289448-510A-AFFA-7180-AB968ED500AD}"/>
              </a:ext>
            </a:extLst>
          </p:cNvPr>
          <p:cNvSpPr txBox="1"/>
          <p:nvPr/>
        </p:nvSpPr>
        <p:spPr>
          <a:xfrm>
            <a:off x="6077484" y="4565571"/>
            <a:ext cx="1224345" cy="15696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Prototype sensitivity in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torque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limited by thermal noise. 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BC8C50C-3345-2A29-4731-42B25A344632}"/>
              </a:ext>
            </a:extLst>
          </p:cNvPr>
          <p:cNvSpPr txBox="1"/>
          <p:nvPr/>
        </p:nvSpPr>
        <p:spPr>
          <a:xfrm rot="20783794">
            <a:off x="8617359" y="3783949"/>
            <a:ext cx="1692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91099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3">
            <a:extLst>
              <a:ext uri="{FF2B5EF4-FFF2-40B4-BE49-F238E27FC236}">
                <a16:creationId xmlns:a16="http://schemas.microsoft.com/office/drawing/2014/main" id="{252A62D3-6CE6-49DD-AA86-8F6DF9679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192" y="4111727"/>
            <a:ext cx="4965229" cy="235375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" name="Immagine 15">
            <a:extLst>
              <a:ext uri="{FF2B5EF4-FFF2-40B4-BE49-F238E27FC236}">
                <a16:creationId xmlns:a16="http://schemas.microsoft.com/office/drawing/2014/main" id="{F5A629A7-14F5-4AE9-9F93-0E82AC2B6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977" y="2352479"/>
            <a:ext cx="2520000" cy="149356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4" name="Immagine 6">
            <a:extLst>
              <a:ext uri="{FF2B5EF4-FFF2-40B4-BE49-F238E27FC236}">
                <a16:creationId xmlns:a16="http://schemas.microsoft.com/office/drawing/2014/main" id="{3AA729F3-6F5C-4537-BCC8-5992A0ADA8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0" r="12700"/>
          <a:stretch/>
        </p:blipFill>
        <p:spPr>
          <a:xfrm>
            <a:off x="9421977" y="409325"/>
            <a:ext cx="2541444" cy="167746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D64551AB-C627-4234-8CA9-42FF0A4737C1}"/>
              </a:ext>
            </a:extLst>
          </p:cNvPr>
          <p:cNvSpPr txBox="1">
            <a:spLocks/>
          </p:cNvSpPr>
          <p:nvPr/>
        </p:nvSpPr>
        <p:spPr>
          <a:xfrm>
            <a:off x="228579" y="261453"/>
            <a:ext cx="8748636" cy="3965991"/>
          </a:xfrm>
          <a:prstGeom prst="rect">
            <a:avLst/>
          </a:prstGeom>
        </p:spPr>
        <p:txBody>
          <a:bodyPr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black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van der Pauw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method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*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allows the average resistivity </a:t>
            </a:r>
            <a:r>
              <a:rPr kumimoji="0" lang="el-G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ρ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of a sample of any arbitrary shape to be estimated, provided: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black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sample is two-dimensional (surface area &gt;&gt; thickness), solid (no holes) and homogeneous in thickness;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black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contacts are sufficiently small and placed at the circumference of a sample.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black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Four contacts are placed on the periphery of a sample (four-point technique): 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fixed current is injected through one pair of contacts (for example 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AD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 and the voltage is measured across the other pair of contacts (for example V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). 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From these two values, the corresponding resistance is obtained using Ohm’s law: R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AD,BC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= V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 I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AD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6" name="Rettangolo 11">
            <a:extLst>
              <a:ext uri="{FF2B5EF4-FFF2-40B4-BE49-F238E27FC236}">
                <a16:creationId xmlns:a16="http://schemas.microsoft.com/office/drawing/2014/main" id="{60D62C16-55E9-422A-9851-556404995EDB}"/>
              </a:ext>
            </a:extLst>
          </p:cNvPr>
          <p:cNvSpPr/>
          <p:nvPr/>
        </p:nvSpPr>
        <p:spPr>
          <a:xfrm>
            <a:off x="944146" y="5288607"/>
            <a:ext cx="44127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t: thickness of sample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vert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 = (R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AD,BC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+R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DA,CB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+R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BC,AD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+R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CB,DA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)/4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horiz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= (R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AB,DC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+R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BA,CD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+R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DC,AB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+R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CD,BA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)/4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max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(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min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 : max (min) between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vert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and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R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horiz</a:t>
            </a:r>
            <a:endParaRPr kumimoji="0" lang="en-GB" sz="14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10">
                <a:extLst>
                  <a:ext uri="{FF2B5EF4-FFF2-40B4-BE49-F238E27FC236}">
                    <a16:creationId xmlns:a16="http://schemas.microsoft.com/office/drawing/2014/main" id="{6BA24341-53EB-466A-9C77-33161274C472}"/>
                  </a:ext>
                </a:extLst>
              </p:cNvPr>
              <p:cNvSpPr txBox="1"/>
              <p:nvPr/>
            </p:nvSpPr>
            <p:spPr>
              <a:xfrm>
                <a:off x="533419" y="4356247"/>
                <a:ext cx="5475665" cy="7619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𝜌</m:t>
                    </m:r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𝜋</m:t>
                        </m:r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num>
                      <m:den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𝑙𝑛</m:t>
                        </m:r>
                        <m: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den>
                    </m:f>
                    <m:r>
                      <a:rPr kumimoji="0" lang="it-IT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d>
                      <m:dPr>
                        <m:ctrlPr>
                          <a:rPr kumimoji="0" lang="it-IT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it-IT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kumimoji="0" lang="it-IT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it-IT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kumimoji="0" lang="it-IT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𝑣𝑒𝑟𝑡</m:t>
                                </m:r>
                              </m:sub>
                            </m:sSub>
                            <m:r>
                              <a:rPr kumimoji="0" lang="it-IT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kumimoji="0" lang="it-IT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it-IT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kumimoji="0" lang="it-IT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h𝑜𝑟𝑖𝑧</m:t>
                                </m:r>
                              </m:sub>
                            </m:sSub>
                          </m:num>
                          <m:den>
                            <m:r>
                              <a:rPr kumimoji="0" lang="it-IT" sz="2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kumimoji="0" lang="it-IT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rPr>
                  <a:t> f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it-IT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it-IT" sz="2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kumimoji="0" lang="it-IT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it-IT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kumimoji="0" lang="it-IT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𝑚𝑎𝑥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kumimoji="0" lang="it-IT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it-IT" sz="2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kumimoji="0" lang="it-IT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𝑚𝑖𝑛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kumimoji="0" lang="it-IT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CasellaDiTesto 10">
                <a:extLst>
                  <a:ext uri="{FF2B5EF4-FFF2-40B4-BE49-F238E27FC236}">
                    <a16:creationId xmlns:a16="http://schemas.microsoft.com/office/drawing/2014/main" id="{6BA24341-53EB-466A-9C77-33161274C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19" y="4356247"/>
                <a:ext cx="5475665" cy="761940"/>
              </a:xfrm>
              <a:prstGeom prst="rect">
                <a:avLst/>
              </a:prstGeom>
              <a:blipFill>
                <a:blip r:embed="rId5"/>
                <a:stretch>
                  <a:fillRect b="-4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ttangolo 5">
            <a:extLst>
              <a:ext uri="{FF2B5EF4-FFF2-40B4-BE49-F238E27FC236}">
                <a16:creationId xmlns:a16="http://schemas.microsoft.com/office/drawing/2014/main" id="{C8EEC480-AE68-4EEE-8DBB-41567638C5CE}"/>
              </a:ext>
            </a:extLst>
          </p:cNvPr>
          <p:cNvSpPr/>
          <p:nvPr/>
        </p:nvSpPr>
        <p:spPr>
          <a:xfrm>
            <a:off x="0" y="6594289"/>
            <a:ext cx="86597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*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van der </a:t>
            </a:r>
            <a:r>
              <a:rPr kumimoji="0" lang="en-GB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Pauw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‘A method of measuring specific resistivity and Hall effect of discs of arbitrary shape’, Philips Research Reports 13 1-9 1958.</a:t>
            </a:r>
          </a:p>
        </p:txBody>
      </p:sp>
    </p:spTree>
    <p:extLst>
      <p:ext uri="{BB962C8B-B14F-4D97-AF65-F5344CB8AC3E}">
        <p14:creationId xmlns:p14="http://schemas.microsoft.com/office/powerpoint/2010/main" val="499623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B83B9F3-C7A5-5418-84EC-1A056F238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575" y="1451164"/>
            <a:ext cx="5017905" cy="3240000"/>
          </a:xfrm>
          <a:prstGeom prst="rect">
            <a:avLst/>
          </a:prstGeom>
          <a:ln>
            <a:noFill/>
          </a:ln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D13D8FA2-A7A8-3846-3DC0-5C5B7D228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ARCHIMEDES</a:t>
            </a:r>
          </a:p>
        </p:txBody>
      </p:sp>
      <p:pic>
        <p:nvPicPr>
          <p:cNvPr id="5" name="Segnaposto contenuto 4" descr="Immagine che contiene simbolo, logo, Carattere, emblema&#10;&#10;Descrizione generata automaticamente">
            <a:extLst>
              <a:ext uri="{FF2B5EF4-FFF2-40B4-BE49-F238E27FC236}">
                <a16:creationId xmlns:a16="http://schemas.microsoft.com/office/drawing/2014/main" id="{4D3F2B75-1460-9C24-DD44-37FBD7FFD7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636" y="443164"/>
            <a:ext cx="1007011" cy="1008000"/>
          </a:xfrm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DF132FFD-1812-C6FE-860C-02274B59C1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099" y="443164"/>
            <a:ext cx="1723456" cy="10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36ED3CC3-55B6-F77B-D60E-F5847D950A91}"/>
              </a:ext>
            </a:extLst>
          </p:cNvPr>
          <p:cNvSpPr txBox="1">
            <a:spLocks/>
          </p:cNvSpPr>
          <p:nvPr/>
        </p:nvSpPr>
        <p:spPr>
          <a:xfrm>
            <a:off x="172131" y="1529203"/>
            <a:ext cx="7108997" cy="33453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GB" sz="1500" b="1" dirty="0">
                <a:solidFill>
                  <a:srgbClr val="C00000"/>
                </a:solidFill>
                <a:effectLst/>
                <a:ea typeface="Calibri" panose="020F0502020204030204" pitchFamily="34" charset="0"/>
              </a:rPr>
              <a:t>Archimedes is an INFN-funded fundamental physics experiment that searches for small weight variations induced by quantum vacuum fluctuations.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en-US" sz="1500" dirty="0"/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sz="1500" dirty="0"/>
              <a:t>It is the first experiment to be installed 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 the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Sar-</a:t>
            </a:r>
            <a:r>
              <a:rPr kumimoji="0" lang="en-GB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Grav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 laboratory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, in the area of the disus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uLnTx/>
                <a:uFillTx/>
                <a:cs typeface="+mn-cs"/>
              </a:rPr>
              <a:t>ed </a:t>
            </a:r>
            <a:r>
              <a:rPr lang="en-GB" sz="1500" dirty="0" err="1">
                <a:effectLst/>
                <a:ea typeface="Calibri" panose="020F0502020204030204" pitchFamily="34" charset="0"/>
              </a:rPr>
              <a:t>Sos</a:t>
            </a:r>
            <a:r>
              <a:rPr lang="en-GB" sz="1500" dirty="0">
                <a:effectLst/>
                <a:ea typeface="Calibri" panose="020F0502020204030204" pitchFamily="34" charset="0"/>
              </a:rPr>
              <a:t> </a:t>
            </a:r>
            <a:r>
              <a:rPr lang="en-GB" sz="1500" dirty="0" err="1">
                <a:effectLst/>
                <a:ea typeface="Calibri" panose="020F0502020204030204" pitchFamily="34" charset="0"/>
              </a:rPr>
              <a:t>Enattos</a:t>
            </a:r>
            <a:r>
              <a:rPr lang="en-GB" sz="1500" dirty="0">
                <a:effectLst/>
                <a:ea typeface="Calibri" panose="020F0502020204030204" pitchFamily="34" charset="0"/>
              </a:rPr>
              <a:t> mine near Lula (Nu, </a:t>
            </a: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Sardinia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). </a:t>
            </a:r>
            <a:r>
              <a:rPr lang="en-US" sz="1500" dirty="0">
                <a:effectLst/>
                <a:ea typeface="Calibri" panose="020F0502020204030204" pitchFamily="34" charset="0"/>
              </a:rPr>
              <a:t>The </a:t>
            </a:r>
            <a:r>
              <a:rPr lang="en-US" sz="1500" dirty="0" err="1">
                <a:effectLst/>
                <a:ea typeface="Calibri" panose="020F0502020204030204" pitchFamily="34" charset="0"/>
              </a:rPr>
              <a:t>SarGrav</a:t>
            </a:r>
            <a:r>
              <a:rPr lang="en-US" sz="1500" dirty="0">
                <a:effectLst/>
                <a:ea typeface="Calibri" panose="020F0502020204030204" pitchFamily="34" charset="0"/>
              </a:rPr>
              <a:t> laboratory has both surface and underground facility, and is </a:t>
            </a:r>
            <a:r>
              <a:rPr lang="en-US" sz="1500" b="1" dirty="0">
                <a:effectLst/>
                <a:ea typeface="Calibri" panose="020F0502020204030204" pitchFamily="34" charset="0"/>
              </a:rPr>
              <a:t>dedicated to the research on gravitational waves, gravitational physics and geophysics</a:t>
            </a:r>
            <a:r>
              <a:rPr lang="en-US" sz="1500" dirty="0">
                <a:effectLst/>
                <a:ea typeface="Calibri" panose="020F0502020204030204" pitchFamily="34" charset="0"/>
              </a:rPr>
              <a:t>.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en-US" sz="1500" dirty="0">
              <a:ea typeface="+mj-ea"/>
              <a:cs typeface="+mj-cs"/>
            </a:endParaRP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sz="1500" b="1" dirty="0">
                <a:solidFill>
                  <a:srgbClr val="C00000"/>
                </a:solidFill>
                <a:ea typeface="+mj-ea"/>
                <a:cs typeface="+mj-cs"/>
              </a:rPr>
              <a:t>Archimedes will work </a:t>
            </a:r>
            <a:r>
              <a:rPr lang="en-US" sz="1500" b="1" i="0" u="none" strike="noStrike" baseline="0" dirty="0">
                <a:solidFill>
                  <a:srgbClr val="C00000"/>
                </a:solidFill>
              </a:rPr>
              <a:t>in the frequency range from </a:t>
            </a:r>
            <a:r>
              <a:rPr lang="en-US" sz="1500" b="1" dirty="0">
                <a:solidFill>
                  <a:srgbClr val="C00000"/>
                </a:solidFill>
                <a:ea typeface="+mj-ea"/>
                <a:cs typeface="+mj-cs"/>
              </a:rPr>
              <a:t>5 </a:t>
            </a:r>
            <a:r>
              <a:rPr lang="en-US" sz="1500" b="1" dirty="0" err="1">
                <a:solidFill>
                  <a:srgbClr val="C00000"/>
                </a:solidFill>
                <a:ea typeface="+mj-ea"/>
                <a:cs typeface="+mj-cs"/>
              </a:rPr>
              <a:t>mHz</a:t>
            </a:r>
            <a:r>
              <a:rPr lang="en-US" sz="1500" b="1" dirty="0">
                <a:solidFill>
                  <a:srgbClr val="C00000"/>
                </a:solidFill>
                <a:ea typeface="+mj-ea"/>
                <a:cs typeface="+mj-cs"/>
              </a:rPr>
              <a:t> to 10 </a:t>
            </a:r>
            <a:r>
              <a:rPr lang="en-US" sz="1500" b="1" dirty="0" err="1">
                <a:solidFill>
                  <a:srgbClr val="C00000"/>
                </a:solidFill>
                <a:ea typeface="+mj-ea"/>
                <a:cs typeface="+mj-cs"/>
              </a:rPr>
              <a:t>mHz</a:t>
            </a:r>
            <a:r>
              <a:rPr lang="en-US" sz="1500" b="1" dirty="0">
                <a:solidFill>
                  <a:srgbClr val="C00000"/>
                </a:solidFill>
                <a:ea typeface="+mj-ea"/>
                <a:cs typeface="+mj-cs"/>
              </a:rPr>
              <a:t> and the signal will be limited by seismic and thermal noise</a:t>
            </a:r>
            <a:r>
              <a:rPr lang="en-US" sz="1500" b="1" dirty="0">
                <a:solidFill>
                  <a:srgbClr val="C00000"/>
                </a:solidFill>
                <a:effectLst/>
                <a:ea typeface="Calibri" panose="020F0502020204030204" pitchFamily="34" charset="0"/>
              </a:rPr>
              <a:t>.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T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hanks to the unique geological properties of Sardinia and the low population density, </a:t>
            </a:r>
            <a:r>
              <a:rPr kumimoji="0" lang="en-US" sz="15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Sos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5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Enattos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area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is an excellent site to host experiments that require 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very low seismic noise levels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 </a:t>
            </a:r>
            <a:r>
              <a:rPr lang="en-US" sz="1500" dirty="0">
                <a:ea typeface="Calibri" panose="020F0502020204030204" pitchFamily="34" charset="0"/>
              </a:rPr>
              <a:t>Working at </a:t>
            </a:r>
            <a:r>
              <a:rPr lang="en-US" sz="1500" b="1" dirty="0">
                <a:ea typeface="Calibri" panose="020F0502020204030204" pitchFamily="34" charset="0"/>
              </a:rPr>
              <a:t>c</a:t>
            </a:r>
            <a:r>
              <a:rPr lang="en-US" sz="1500" b="1" dirty="0">
                <a:effectLst/>
                <a:ea typeface="Calibri" panose="020F0502020204030204" pitchFamily="34" charset="0"/>
              </a:rPr>
              <a:t>ryogenic temperatures </a:t>
            </a:r>
            <a:r>
              <a:rPr lang="en-US" sz="1500" dirty="0">
                <a:effectLst/>
                <a:ea typeface="Calibri" panose="020F0502020204030204" pitchFamily="34" charset="0"/>
              </a:rPr>
              <a:t>(cryostat) reduces the </a:t>
            </a:r>
            <a:r>
              <a:rPr lang="en-US" sz="1500" b="1" dirty="0">
                <a:effectLst/>
                <a:ea typeface="Calibri" panose="020F0502020204030204" pitchFamily="34" charset="0"/>
              </a:rPr>
              <a:t>thermal noise</a:t>
            </a:r>
            <a:r>
              <a:rPr lang="en-US" sz="1500" dirty="0">
                <a:effectLst/>
                <a:ea typeface="Calibri" panose="020F0502020204030204" pitchFamily="34" charset="0"/>
              </a:rPr>
              <a:t>.</a:t>
            </a:r>
            <a:endParaRPr lang="it-IT" sz="1500" dirty="0"/>
          </a:p>
        </p:txBody>
      </p:sp>
      <p:pic>
        <p:nvPicPr>
          <p:cNvPr id="17" name="Segnaposto contenuto 4" descr="Immagine che contiene aria aperta, cielo, albero, edificio&#10;&#10;Descrizione generata automaticamente">
            <a:extLst>
              <a:ext uri="{FF2B5EF4-FFF2-40B4-BE49-F238E27FC236}">
                <a16:creationId xmlns:a16="http://schemas.microsoft.com/office/drawing/2014/main" id="{081D7C79-DD8F-0945-18A1-A394D7CD0A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386" y="4934450"/>
            <a:ext cx="4702499" cy="1980000"/>
          </a:xfrm>
          <a:prstGeom prst="rect">
            <a:avLst/>
          </a:prstGeom>
        </p:spPr>
      </p:pic>
      <p:pic>
        <p:nvPicPr>
          <p:cNvPr id="19" name="Immagine 18" descr="Immagine che contiene aria aperta, testo, cartello, cielo&#10;&#10;Descrizione generata automaticamente">
            <a:extLst>
              <a:ext uri="{FF2B5EF4-FFF2-40B4-BE49-F238E27FC236}">
                <a16:creationId xmlns:a16="http://schemas.microsoft.com/office/drawing/2014/main" id="{6351FE27-F114-E30A-61A5-18FC5FF58B4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0"/>
          <a:stretch/>
        </p:blipFill>
        <p:spPr>
          <a:xfrm>
            <a:off x="4676971" y="4934450"/>
            <a:ext cx="2821990" cy="1980000"/>
          </a:xfrm>
          <a:prstGeom prst="rect">
            <a:avLst/>
          </a:prstGeom>
        </p:spPr>
      </p:pic>
      <p:pic>
        <p:nvPicPr>
          <p:cNvPr id="20" name="Immagine 19" descr="Immagine che contiene grotta, natura, Tubo di lava&#10;&#10;Descrizione generata automaticamente">
            <a:extLst>
              <a:ext uri="{FF2B5EF4-FFF2-40B4-BE49-F238E27FC236}">
                <a16:creationId xmlns:a16="http://schemas.microsoft.com/office/drawing/2014/main" id="{150A3FFC-C3E2-5D32-78D0-FA28C52741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321" y="4934450"/>
            <a:ext cx="4192938" cy="1980000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4FA2FFED-DF4B-2640-E4E1-8B2C867DEC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64230" y="4934450"/>
            <a:ext cx="2727770" cy="1980000"/>
          </a:xfrm>
          <a:prstGeom prst="rect">
            <a:avLst/>
          </a:prstGeom>
          <a:ln>
            <a:noFill/>
          </a:ln>
        </p:spPr>
      </p:pic>
      <p:grpSp>
        <p:nvGrpSpPr>
          <p:cNvPr id="11" name="Gruppo 10">
            <a:extLst>
              <a:ext uri="{FF2B5EF4-FFF2-40B4-BE49-F238E27FC236}">
                <a16:creationId xmlns:a16="http://schemas.microsoft.com/office/drawing/2014/main" id="{D599B621-89B4-9932-87E6-2B29F2AD5BB4}"/>
              </a:ext>
            </a:extLst>
          </p:cNvPr>
          <p:cNvGrpSpPr/>
          <p:nvPr/>
        </p:nvGrpSpPr>
        <p:grpSpPr>
          <a:xfrm>
            <a:off x="-747496" y="4934450"/>
            <a:ext cx="3382397" cy="1980000"/>
            <a:chOff x="-718312" y="4934450"/>
            <a:chExt cx="3382397" cy="1980000"/>
          </a:xfrm>
        </p:grpSpPr>
        <p:pic>
          <p:nvPicPr>
            <p:cNvPr id="13" name="Immagine 12" descr="Immagine che contiene mappa, acqua, Terra, Aerofotogrammetria&#10;&#10;Descrizione generata automaticamente">
              <a:extLst>
                <a:ext uri="{FF2B5EF4-FFF2-40B4-BE49-F238E27FC236}">
                  <a16:creationId xmlns:a16="http://schemas.microsoft.com/office/drawing/2014/main" id="{AFFB275D-2B3A-4A5D-BC0B-16BDB3581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18312" y="4934450"/>
              <a:ext cx="3382397" cy="198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9044E9B2-699F-BDB8-55A3-732EC4699538}"/>
                </a:ext>
              </a:extLst>
            </p:cNvPr>
            <p:cNvSpPr/>
            <p:nvPr/>
          </p:nvSpPr>
          <p:spPr>
            <a:xfrm>
              <a:off x="838200" y="5888354"/>
              <a:ext cx="337185" cy="43434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A175E2D-E440-97F1-9764-B8B71CF27B95}"/>
              </a:ext>
            </a:extLst>
          </p:cNvPr>
          <p:cNvSpPr txBox="1"/>
          <p:nvPr/>
        </p:nvSpPr>
        <p:spPr>
          <a:xfrm>
            <a:off x="7832030" y="3913053"/>
            <a:ext cx="1713623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000" b="1" i="0" u="none" strike="noStrike" baseline="0" dirty="0"/>
              <a:t>Noise budget of the</a:t>
            </a:r>
          </a:p>
          <a:p>
            <a:r>
              <a:rPr lang="en-US" sz="1000" b="1" i="0" u="none" strike="noStrike" baseline="0" dirty="0"/>
              <a:t>Archimedes experiment</a:t>
            </a:r>
            <a:endParaRPr lang="en-US" sz="1000" b="0" i="0" u="none" strike="noStrike" baseline="0" dirty="0"/>
          </a:p>
        </p:txBody>
      </p:sp>
      <p:pic>
        <p:nvPicPr>
          <p:cNvPr id="9" name="Immagine 8" descr="Immagine che contiene testo, Carattere, schermata, linea&#10;&#10;Descrizione generata automaticamente">
            <a:extLst>
              <a:ext uri="{FF2B5EF4-FFF2-40B4-BE49-F238E27FC236}">
                <a16:creationId xmlns:a16="http://schemas.microsoft.com/office/drawing/2014/main" id="{F9F113DD-BFBB-0388-CA80-641A6BC2D2C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842" y="56442"/>
            <a:ext cx="3456000" cy="617366"/>
          </a:xfrm>
          <a:prstGeom prst="rect">
            <a:avLst/>
          </a:prstGeom>
          <a:ln>
            <a:solidFill>
              <a:srgbClr val="0098CB"/>
            </a:solidFill>
          </a:ln>
        </p:spPr>
      </p:pic>
      <p:pic>
        <p:nvPicPr>
          <p:cNvPr id="15" name="Immagine 14" descr="Immagine che contiene testo, schermata, Carattere, algebra&#10;&#10;Descrizione generata automaticamente">
            <a:extLst>
              <a:ext uri="{FF2B5EF4-FFF2-40B4-BE49-F238E27FC236}">
                <a16:creationId xmlns:a16="http://schemas.microsoft.com/office/drawing/2014/main" id="{D57A454E-0D21-57B3-6CBD-5E6FB11676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842" y="740593"/>
            <a:ext cx="3456000" cy="643786"/>
          </a:xfrm>
          <a:prstGeom prst="rect">
            <a:avLst/>
          </a:prstGeom>
          <a:ln>
            <a:solidFill>
              <a:srgbClr val="0099CC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DD59AC44-3B92-85D7-7449-78483A7AB1DC}"/>
                  </a:ext>
                </a:extLst>
              </p:cNvPr>
              <p:cNvSpPr txBox="1"/>
              <p:nvPr/>
            </p:nvSpPr>
            <p:spPr>
              <a:xfrm>
                <a:off x="8409932" y="2161189"/>
                <a:ext cx="1897186" cy="30309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7</a:t>
                </a:r>
                <a14:m>
                  <m:oMath xmlns:m="http://schemas.openxmlformats.org/officeDocument/2006/math">
                    <m:r>
                      <a:rPr kumimoji="0" lang="it-IT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𝟏𝟎</m:t>
                        </m:r>
                      </m:e>
                      <m:sup>
                        <m: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</m:t>
                        </m:r>
                        <m: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𝟏𝟑</m:t>
                        </m:r>
                      </m:sup>
                    </m:sSup>
                    <m:r>
                      <a:rPr kumimoji="0" lang="it-IT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𝑵𝒎</m:t>
                    </m:r>
                    <m:r>
                      <a:rPr kumimoji="0" lang="it-IT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/</m:t>
                    </m:r>
                    <m:rad>
                      <m:radPr>
                        <m:degHide m:val="on"/>
                        <m:ctrlP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it-IT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𝑯𝒛</m:t>
                        </m:r>
                      </m:e>
                    </m:rad>
                  </m:oMath>
                </a14:m>
                <a:endParaRPr kumimoji="0" lang="it-IT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DD59AC44-3B92-85D7-7449-78483A7AB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9932" y="2161189"/>
                <a:ext cx="1897186" cy="303096"/>
              </a:xfrm>
              <a:prstGeom prst="rect">
                <a:avLst/>
              </a:prstGeom>
              <a:blipFill>
                <a:blip r:embed="rId12"/>
                <a:stretch>
                  <a:fillRect l="-7717" t="-16327" r="-3537" b="-48980"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6652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3C4DB5-A024-4711-9AB3-3784909E8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BALANCE</a:t>
            </a:r>
          </a:p>
        </p:txBody>
      </p:sp>
      <p:pic>
        <p:nvPicPr>
          <p:cNvPr id="4" name="Immagine 7">
            <a:extLst>
              <a:ext uri="{FF2B5EF4-FFF2-40B4-BE49-F238E27FC236}">
                <a16:creationId xmlns:a16="http://schemas.microsoft.com/office/drawing/2014/main" id="{607CB22F-5AD5-9985-4478-25910A799B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78" y="338328"/>
            <a:ext cx="2803984" cy="2700000"/>
          </a:xfrm>
          <a:prstGeom prst="rect">
            <a:avLst/>
          </a:prstGeom>
          <a:ln>
            <a:noFill/>
          </a:ln>
        </p:spPr>
      </p:pic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A96087CA-84F2-53E8-D220-38D84650747A}"/>
              </a:ext>
            </a:extLst>
          </p:cNvPr>
          <p:cNvSpPr txBox="1">
            <a:spLocks/>
          </p:cNvSpPr>
          <p:nvPr/>
        </p:nvSpPr>
        <p:spPr>
          <a:xfrm>
            <a:off x="157720" y="1960639"/>
            <a:ext cx="4566658" cy="3931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Suspending two equal superconducting discs at the ends of a balance arm at rest in a gravitational field and modulating the Casimir energy only in one superconductor, t</a:t>
            </a:r>
            <a:r>
              <a:rPr lang="en-GB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he </a:t>
            </a:r>
            <a:r>
              <a:rPr lang="en-GB" sz="17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variation in weight </a:t>
            </a:r>
            <a:r>
              <a:rPr lang="en-GB" sz="1700" dirty="0">
                <a:ea typeface="Calibri" panose="020F0502020204030204" pitchFamily="34" charset="0"/>
                <a:cs typeface="Calibri" panose="020F0502020204030204" pitchFamily="34" charset="0"/>
              </a:rPr>
              <a:t>may be</a:t>
            </a:r>
            <a:r>
              <a:rPr lang="en-GB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measured using a </a:t>
            </a:r>
            <a:r>
              <a:rPr lang="en-GB" sz="17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very high sensitivity cryogenic balance based on </a:t>
            </a:r>
            <a:r>
              <a:rPr lang="en-GB" sz="1700" b="1" dirty="0">
                <a:effectLst/>
                <a:ea typeface="Calibri" panose="020F0502020204030204" pitchFamily="34" charset="0"/>
              </a:rPr>
              <a:t>laser interferometry</a:t>
            </a:r>
            <a:r>
              <a:rPr lang="en-GB" sz="1700" dirty="0">
                <a:effectLst/>
                <a:ea typeface="Calibri" panose="020F0502020204030204" pitchFamily="34" charset="0"/>
              </a:rPr>
              <a:t>.</a:t>
            </a:r>
            <a:r>
              <a:rPr lang="en-US" sz="1700" dirty="0">
                <a:ea typeface="+mj-ea"/>
                <a:cs typeface="+mj-cs"/>
              </a:rPr>
              <a:t> </a:t>
            </a:r>
            <a:br>
              <a:rPr lang="en-US" sz="1700" dirty="0">
                <a:ea typeface="+mj-ea"/>
                <a:cs typeface="+mj-cs"/>
              </a:rPr>
            </a:br>
            <a:br>
              <a:rPr lang="en-US" sz="1700" dirty="0">
                <a:ea typeface="+mj-ea"/>
                <a:cs typeface="+mj-cs"/>
              </a:rPr>
            </a:br>
            <a:r>
              <a:rPr lang="en-US" sz="1700" dirty="0">
                <a:ea typeface="+mj-ea"/>
                <a:cs typeface="+mj-cs"/>
              </a:rPr>
              <a:t>The </a:t>
            </a:r>
            <a:r>
              <a:rPr lang="en-US" sz="1700" b="1" dirty="0">
                <a:solidFill>
                  <a:srgbClr val="C00000"/>
                </a:solidFill>
                <a:ea typeface="+mj-ea"/>
                <a:cs typeface="+mj-cs"/>
              </a:rPr>
              <a:t>modulation of the </a:t>
            </a:r>
            <a:r>
              <a:rPr lang="en-GB" sz="1700" b="1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temperature </a:t>
            </a:r>
            <a:r>
              <a:rPr lang="en-GB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of only one </a:t>
            </a:r>
            <a:r>
              <a:rPr lang="en-GB" sz="1700" b="1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superconducting sample </a:t>
            </a:r>
            <a:r>
              <a:rPr lang="en-GB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will produce a </a:t>
            </a:r>
            <a:r>
              <a:rPr lang="en-GB" sz="17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periodic signal of tilt of the measuring arm</a:t>
            </a:r>
            <a:r>
              <a:rPr lang="en-GB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with respect to the reference arm taken into account, so that the ground tilt can be subtracted.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This torque signal </a:t>
            </a:r>
            <a:r>
              <a:rPr lang="en-GB" sz="1700" dirty="0">
                <a:ea typeface="Calibri" panose="020F0502020204030204" pitchFamily="34" charset="0"/>
                <a:cs typeface="Calibri" panose="020F0502020204030204" pitchFamily="34" charset="0"/>
              </a:rPr>
              <a:t>will be</a:t>
            </a:r>
            <a:r>
              <a:rPr lang="en-GB" sz="17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read using a Michelson interferometer.</a:t>
            </a:r>
            <a:endParaRPr lang="en-US" sz="1700" dirty="0">
              <a:ea typeface="+mj-ea"/>
              <a:cs typeface="+mj-cs"/>
            </a:endParaRP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53FBBF2C-5A28-0342-16A7-E4B25A832EDA}"/>
              </a:ext>
            </a:extLst>
          </p:cNvPr>
          <p:cNvGrpSpPr/>
          <p:nvPr/>
        </p:nvGrpSpPr>
        <p:grpSpPr>
          <a:xfrm>
            <a:off x="7528362" y="338328"/>
            <a:ext cx="4663638" cy="2846733"/>
            <a:chOff x="7528362" y="0"/>
            <a:chExt cx="4663638" cy="2846733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ED1E2475-DBE0-0DF6-E5D9-F1BCCACC4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28362" y="0"/>
              <a:ext cx="4663638" cy="270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78AE1E85-F45F-6D3F-4093-AFDBF7F306AB}"/>
                </a:ext>
              </a:extLst>
            </p:cNvPr>
            <p:cNvSpPr txBox="1"/>
            <p:nvPr/>
          </p:nvSpPr>
          <p:spPr>
            <a:xfrm>
              <a:off x="8436095" y="2631289"/>
              <a:ext cx="1424086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b="0" i="0" u="none" strike="noStrike" baseline="0" dirty="0">
                  <a:solidFill>
                    <a:srgbClr val="000000"/>
                  </a:solidFill>
                  <a:latin typeface="Calibri" panose="020F0502020204030204"/>
                </a:rPr>
                <a:t>c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/>
                </a:rPr>
                <a:t>ourtesy of 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Dr Luciano </a:t>
              </a:r>
              <a:r>
                <a:rPr kumimoji="0" lang="en-US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Errico</a:t>
              </a:r>
              <a:endParaRPr lang="it-IT" sz="800" dirty="0"/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1E9240F4-A3ED-F93D-D9C6-7FD70E322394}"/>
                </a:ext>
              </a:extLst>
            </p:cNvPr>
            <p:cNvSpPr txBox="1"/>
            <p:nvPr/>
          </p:nvSpPr>
          <p:spPr>
            <a:xfrm>
              <a:off x="9045132" y="647067"/>
              <a:ext cx="76141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600" b="1" dirty="0">
                  <a:solidFill>
                    <a:srgbClr val="595959"/>
                  </a:solidFill>
                </a:rPr>
                <a:t>reference arm</a:t>
              </a:r>
            </a:p>
            <a:p>
              <a:endParaRPr lang="en-GB" sz="600" b="1" dirty="0">
                <a:solidFill>
                  <a:srgbClr val="595959"/>
                </a:solidFill>
              </a:endParaRPr>
            </a:p>
            <a:p>
              <a:endParaRPr lang="en-GB" sz="600" b="1" dirty="0">
                <a:solidFill>
                  <a:srgbClr val="595959"/>
                </a:solidFill>
              </a:endParaRPr>
            </a:p>
            <a:p>
              <a:endParaRPr lang="en-GB" sz="600" b="1" dirty="0">
                <a:solidFill>
                  <a:srgbClr val="595959"/>
                </a:solidFill>
              </a:endParaRPr>
            </a:p>
            <a:p>
              <a:endParaRPr lang="en-GB" sz="600" b="1" dirty="0">
                <a:solidFill>
                  <a:srgbClr val="595959"/>
                </a:solidFill>
              </a:endParaRPr>
            </a:p>
            <a:p>
              <a:r>
                <a:rPr lang="en-GB" sz="600" b="1" dirty="0">
                  <a:solidFill>
                    <a:srgbClr val="595959"/>
                  </a:solidFill>
                </a:rPr>
                <a:t>measuring arm</a:t>
              </a:r>
              <a:endParaRPr lang="it-IT" sz="600" b="1" dirty="0">
                <a:solidFill>
                  <a:srgbClr val="595959"/>
                </a:solidFill>
              </a:endParaRPr>
            </a:p>
          </p:txBody>
        </p:sp>
      </p:grpSp>
      <p:pic>
        <p:nvPicPr>
          <p:cNvPr id="10" name="Immagine 9">
            <a:extLst>
              <a:ext uri="{FF2B5EF4-FFF2-40B4-BE49-F238E27FC236}">
                <a16:creationId xmlns:a16="http://schemas.microsoft.com/office/drawing/2014/main" id="{82828D94-EA2F-5A82-FE81-E7618ED822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22"/>
          <a:stretch/>
        </p:blipFill>
        <p:spPr>
          <a:xfrm>
            <a:off x="10171113" y="3110637"/>
            <a:ext cx="1863167" cy="3600000"/>
          </a:xfrm>
          <a:prstGeom prst="rect">
            <a:avLst/>
          </a:prstGeom>
        </p:spPr>
      </p:pic>
      <p:pic>
        <p:nvPicPr>
          <p:cNvPr id="7" name="Immagine 6" descr="Immagine che contiene ingegneria, interno, arte&#10;&#10;Descrizione generata automaticamente">
            <a:extLst>
              <a:ext uri="{FF2B5EF4-FFF2-40B4-BE49-F238E27FC236}">
                <a16:creationId xmlns:a16="http://schemas.microsoft.com/office/drawing/2014/main" id="{551C9C79-8210-701C-934C-85222CD965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228" y="3956637"/>
            <a:ext cx="4837750" cy="22320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73EF7EEE-2E38-0925-FB4D-C81A0A9A61D5}"/>
              </a:ext>
            </a:extLst>
          </p:cNvPr>
          <p:cNvCxnSpPr>
            <a:cxnSpLocks/>
            <a:endCxn id="7" idx="3"/>
          </p:cNvCxnSpPr>
          <p:nvPr/>
        </p:nvCxnSpPr>
        <p:spPr>
          <a:xfrm flipH="1">
            <a:off x="9773978" y="4419600"/>
            <a:ext cx="924502" cy="65303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199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07E093-4960-0ED3-425E-79CEAB12A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HOW TO WEIGH THE VACUUM?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15DA8E1-0632-85EB-A839-DAF7288C8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952" y="1557228"/>
            <a:ext cx="7577912" cy="49356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700" b="1" dirty="0">
                <a:solidFill>
                  <a:srgbClr val="C00000"/>
                </a:solidFill>
              </a:rPr>
              <a:t>Weigh the vacuum energy stored in a rigid Casimir cavity formed by parallel conductive plates. </a:t>
            </a:r>
            <a:br>
              <a:rPr lang="en-US" sz="1700" dirty="0"/>
            </a:br>
            <a:br>
              <a:rPr lang="en-US" sz="1700" dirty="0"/>
            </a:br>
            <a:r>
              <a:rPr lang="en-US" sz="1700" dirty="0"/>
              <a:t>The Casimir effect is one of the </a:t>
            </a:r>
            <a:r>
              <a:rPr lang="en-US" sz="1700" b="1" dirty="0"/>
              <a:t>macroscopic</a:t>
            </a:r>
            <a:r>
              <a:rPr lang="en-US" sz="1700" dirty="0"/>
              <a:t> manifestations of vacuum fluctuations.</a:t>
            </a:r>
            <a:br>
              <a:rPr lang="en-US" sz="1700" dirty="0"/>
            </a:br>
            <a:br>
              <a:rPr lang="en-US" sz="1700" dirty="0"/>
            </a:br>
            <a:r>
              <a:rPr lang="en-US" sz="1700" b="1" dirty="0"/>
              <a:t>Only some modes can resonate </a:t>
            </a:r>
            <a:r>
              <a:rPr lang="en-US" sz="1700" dirty="0"/>
              <a:t>inside the Casimir cavity: </a:t>
            </a:r>
            <a:br>
              <a:rPr lang="en-US" sz="1700" dirty="0"/>
            </a:br>
            <a:r>
              <a:rPr lang="en-US" sz="1700" dirty="0"/>
              <a:t>the ones which do not satisfy specific boundary conditions are expelled  </a:t>
            </a:r>
            <a:br>
              <a:rPr lang="en-US" sz="1700" dirty="0"/>
            </a:br>
            <a:r>
              <a:rPr lang="en-US" sz="1700" dirty="0"/>
              <a:t>and the total vacuum energy changes.</a:t>
            </a:r>
            <a:br>
              <a:rPr lang="en-US" sz="1700" dirty="0"/>
            </a:br>
            <a:br>
              <a:rPr lang="en-US" sz="1700" dirty="0"/>
            </a:br>
            <a:r>
              <a:rPr lang="en-US" sz="1700" b="1" dirty="0"/>
              <a:t>If the vacuum energy interacts with gravity</a:t>
            </a:r>
            <a:r>
              <a:rPr lang="en-US" sz="1700" dirty="0"/>
              <a:t>, </a:t>
            </a:r>
            <a:br>
              <a:rPr lang="en-US" sz="1700" dirty="0"/>
            </a:br>
            <a:r>
              <a:rPr lang="en-US" sz="1700" dirty="0"/>
              <a:t>a force directed upwards acts on the cavity and </a:t>
            </a:r>
            <a:br>
              <a:rPr lang="en-US" sz="1700" dirty="0"/>
            </a:br>
            <a:r>
              <a:rPr lang="en-US" sz="1700" dirty="0"/>
              <a:t>is equal to the weight of the modes expelled from the cavity</a:t>
            </a:r>
            <a:br>
              <a:rPr lang="en-US" sz="1700" dirty="0"/>
            </a:br>
            <a:r>
              <a:rPr lang="en-US" sz="1700" dirty="0"/>
              <a:t>(analogous to the </a:t>
            </a:r>
            <a:r>
              <a:rPr lang="en-US" sz="1700" b="1" dirty="0"/>
              <a:t>Archimedes force</a:t>
            </a:r>
            <a:r>
              <a:rPr lang="en-US" sz="1700" dirty="0"/>
              <a:t>) [*]: </a:t>
            </a:r>
          </a:p>
          <a:p>
            <a:pPr marL="0" indent="0">
              <a:buNone/>
            </a:pPr>
            <a:endParaRPr lang="en-US" sz="1700" b="1" dirty="0"/>
          </a:p>
          <a:p>
            <a:pPr marL="0" indent="0">
              <a:buNone/>
            </a:pPr>
            <a:endParaRPr lang="en-US" sz="1700" b="1" dirty="0"/>
          </a:p>
          <a:p>
            <a:pPr marL="0" indent="0">
              <a:buNone/>
            </a:pPr>
            <a:endParaRPr lang="en-US" sz="1700" b="1" dirty="0"/>
          </a:p>
          <a:p>
            <a:pPr marL="0" indent="0">
              <a:buNone/>
            </a:pPr>
            <a:endParaRPr lang="en-US" sz="1700" b="1" dirty="0"/>
          </a:p>
          <a:p>
            <a:pPr marL="0" indent="0">
              <a:buNone/>
            </a:pPr>
            <a:r>
              <a:rPr lang="en-US" sz="1700" b="1" dirty="0"/>
              <a:t>The force depends on the vacuum energy inside the Casimir cavity.</a:t>
            </a:r>
            <a:endParaRPr kumimoji="0" lang="it-IT" altLang="en-US" sz="1700" b="1" i="0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FF00"/>
              </a:highlight>
              <a:uLnTx/>
              <a:uFillTx/>
              <a:ea typeface="MS PGothic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17">
                <a:extLst>
                  <a:ext uri="{FF2B5EF4-FFF2-40B4-BE49-F238E27FC236}">
                    <a16:creationId xmlns:a16="http://schemas.microsoft.com/office/drawing/2014/main" id="{537B83AC-F66D-CCE4-62D9-DA799A8404A6}"/>
                  </a:ext>
                </a:extLst>
              </p:cNvPr>
              <p:cNvSpPr txBox="1"/>
              <p:nvPr/>
            </p:nvSpPr>
            <p:spPr>
              <a:xfrm>
                <a:off x="3215784" y="4891060"/>
                <a:ext cx="1661775" cy="518604"/>
              </a:xfrm>
              <a:prstGeom prst="rect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5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lvl="0" defTabSz="45720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i="1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kumimoji="0" lang="it-IT" b="0" i="1" u="none" strike="noStrike" kern="1200" cap="none" spc="0" normalizeH="0" baseline="0" noProof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it-IT" b="0" i="1" u="none" strike="noStrike" kern="1200" cap="none" spc="0" normalizeH="0" baseline="0" noProof="0" smtClean="0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kumimoji="0" lang="it-IT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it-IT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0" lang="it-IT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⃗"/>
                          <m:ctrlPr>
                            <a:rPr kumimoji="0" lang="it-IT" b="0" i="1" u="none" strike="noStrike" kern="1200" cap="none" spc="0" normalizeH="0" baseline="0" noProof="0" smtClean="0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0" lang="it-IT" b="0" i="1" u="none" strike="noStrike" kern="1200" cap="none" spc="0" normalizeH="0" baseline="0" noProof="0" smtClean="0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kumimoji="0" lang="en-GB" b="0" i="1" u="none" strike="noStrike" kern="1200" cap="none" spc="0" normalizeH="0" baseline="0" noProof="0" dirty="0">
                  <a:ln>
                    <a:solidFill>
                      <a:srgbClr val="C00000"/>
                    </a:solidFill>
                  </a:ln>
                  <a:solidFill>
                    <a:srgbClr val="C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5" name="TextBox 17">
                <a:extLst>
                  <a:ext uri="{FF2B5EF4-FFF2-40B4-BE49-F238E27FC236}">
                    <a16:creationId xmlns:a16="http://schemas.microsoft.com/office/drawing/2014/main" id="{537B83AC-F66D-CCE4-62D9-DA799A840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5784" y="4891060"/>
                <a:ext cx="1661775" cy="518604"/>
              </a:xfrm>
              <a:prstGeom prst="rect">
                <a:avLst/>
              </a:prstGeom>
              <a:blipFill>
                <a:blip r:embed="rId2"/>
                <a:stretch>
                  <a:fillRect b="-1176"/>
                </a:stretch>
              </a:blip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2">
                <a:extLst>
                  <a:ext uri="{FF2B5EF4-FFF2-40B4-BE49-F238E27FC236}">
                    <a16:creationId xmlns:a16="http://schemas.microsoft.com/office/drawing/2014/main" id="{CD20BDA2-32D3-31CB-F2F3-BB1D8DE949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53116" y="5527247"/>
                <a:ext cx="2787110" cy="5244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kumimoji="1" lang="en-GB" altLang="it-IT" sz="1800" i="1" dirty="0">
                    <a:solidFill>
                      <a:srgbClr val="000000"/>
                    </a:solidFill>
                    <a:latin typeface="+mn-lt"/>
                  </a:rPr>
                  <a:t>E</a:t>
                </a:r>
                <a:r>
                  <a:rPr kumimoji="1" lang="en-GB" altLang="it-IT" sz="1800" i="1" baseline="-25000" dirty="0">
                    <a:solidFill>
                      <a:srgbClr val="000000"/>
                    </a:solidFill>
                    <a:latin typeface="+mn-lt"/>
                  </a:rPr>
                  <a:t>C</a:t>
                </a:r>
                <a:r>
                  <a:rPr kumimoji="1" lang="en-GB" altLang="it-IT" sz="1800" dirty="0">
                    <a:solidFill>
                      <a:srgbClr val="000000"/>
                    </a:solidFill>
                    <a:latin typeface="+mn-lt"/>
                  </a:rPr>
                  <a:t> = E(a) – E(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kumimoji="1" lang="en-GB" altLang="it-IT" sz="1800" dirty="0">
                    <a:solidFill>
                      <a:srgbClr val="000000"/>
                    </a:solidFill>
                    <a:latin typeface="+mn-lt"/>
                  </a:rPr>
                  <a:t>)</a:t>
                </a:r>
                <a:r>
                  <a:rPr lang="en-GB" sz="1800" dirty="0">
                    <a:solidFill>
                      <a:srgbClr val="000000"/>
                    </a:solidFill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a:rPr lang="en-GB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  <m:r>
                          <a:rPr lang="en-GB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720</m:t>
                        </m:r>
                        <m:sSup>
                          <m:sSupPr>
                            <m:ctrlPr>
                              <a:rPr lang="en-GB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GB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it-IT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kumimoji="1" lang="en-GB" altLang="it-IT" sz="18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ext Box 22">
                <a:extLst>
                  <a:ext uri="{FF2B5EF4-FFF2-40B4-BE49-F238E27FC236}">
                    <a16:creationId xmlns:a16="http://schemas.microsoft.com/office/drawing/2014/main" id="{CD20BDA2-32D3-31CB-F2F3-BB1D8DE949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53116" y="5527247"/>
                <a:ext cx="2787110" cy="524439"/>
              </a:xfrm>
              <a:prstGeom prst="rect">
                <a:avLst/>
              </a:prstGeom>
              <a:blipFill>
                <a:blip r:embed="rId3"/>
                <a:stretch>
                  <a:fillRect l="-1313" b="-697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>
            <a:extLst>
              <a:ext uri="{FF2B5EF4-FFF2-40B4-BE49-F238E27FC236}">
                <a16:creationId xmlns:a16="http://schemas.microsoft.com/office/drawing/2014/main" id="{9D433260-B154-5645-8E62-1F150FA198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1089" y="3084981"/>
            <a:ext cx="3600000" cy="3620567"/>
          </a:xfrm>
          <a:prstGeom prst="rect">
            <a:avLst/>
          </a:prstGeom>
          <a:ln>
            <a:noFill/>
          </a:ln>
        </p:spPr>
      </p:pic>
      <p:pic>
        <p:nvPicPr>
          <p:cNvPr id="4" name="Picture 2" descr="Immagine correlata">
            <a:extLst>
              <a:ext uri="{FF2B5EF4-FFF2-40B4-BE49-F238E27FC236}">
                <a16:creationId xmlns:a16="http://schemas.microsoft.com/office/drawing/2014/main" id="{2C181948-8EAB-C220-2825-874DA6914B4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401" y="152452"/>
            <a:ext cx="3600000" cy="270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5A7CAE1-DFE2-C263-38AE-BF3779AD4462}"/>
              </a:ext>
            </a:extLst>
          </p:cNvPr>
          <p:cNvSpPr txBox="1"/>
          <p:nvPr/>
        </p:nvSpPr>
        <p:spPr>
          <a:xfrm>
            <a:off x="0" y="6582437"/>
            <a:ext cx="679704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sz="1000" b="0" i="0" u="none" strike="noStrike" dirty="0">
                <a:effectLst/>
              </a:rPr>
              <a:t>[*] G. </a:t>
            </a:r>
            <a:r>
              <a:rPr lang="it-IT" sz="1000" b="0" i="0" u="none" strike="noStrike" dirty="0" err="1">
                <a:effectLst/>
              </a:rPr>
              <a:t>Bimonte</a:t>
            </a:r>
            <a:r>
              <a:rPr lang="it-IT" sz="1000" b="0" i="0" u="none" strike="noStrike" dirty="0">
                <a:effectLst/>
              </a:rPr>
              <a:t>,  E. Calloni, G. Esposito, L. Rosa – </a:t>
            </a:r>
            <a:r>
              <a:rPr lang="it-IT" sz="1000" b="0" i="0" u="none" strike="noStrike" dirty="0" err="1">
                <a:effectLst/>
              </a:rPr>
              <a:t>Physical</a:t>
            </a:r>
            <a:r>
              <a:rPr lang="it-IT" sz="1000" b="0" i="0" u="none" strike="noStrike" dirty="0">
                <a:effectLst/>
              </a:rPr>
              <a:t> Review D 76, 025008 (2007) – DOI: 10.1103/PhysRevD.76.025008</a:t>
            </a:r>
            <a:endParaRPr lang="it-IT" sz="1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76083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7FE42F-0E7D-353A-33CE-B464D586E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STRATEGY</a:t>
            </a: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22FA4C23-F105-9FD0-8EE0-EF30FFB4E9BC}"/>
              </a:ext>
            </a:extLst>
          </p:cNvPr>
          <p:cNvGrpSpPr/>
          <p:nvPr/>
        </p:nvGrpSpPr>
        <p:grpSpPr>
          <a:xfrm>
            <a:off x="9117592" y="82807"/>
            <a:ext cx="2340000" cy="3215879"/>
            <a:chOff x="9311556" y="277300"/>
            <a:chExt cx="2340000" cy="3215879"/>
          </a:xfrm>
        </p:grpSpPr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370AE51E-CA80-3BCC-5983-EE012AEC601E}"/>
                </a:ext>
              </a:extLst>
            </p:cNvPr>
            <p:cNvSpPr txBox="1"/>
            <p:nvPr/>
          </p:nvSpPr>
          <p:spPr>
            <a:xfrm>
              <a:off x="9311556" y="277300"/>
              <a:ext cx="2340000" cy="43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modulation of the vacuum energy contained in a Casimir cavity</a:t>
              </a: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id="{69847952-9593-5D92-BC9B-663BD35465D6}"/>
                </a:ext>
              </a:extLst>
            </p:cNvPr>
            <p:cNvSpPr txBox="1"/>
            <p:nvPr/>
          </p:nvSpPr>
          <p:spPr>
            <a:xfrm>
              <a:off x="9311556" y="1186222"/>
              <a:ext cx="2340000" cy="4616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modulation of the reflectivity </a:t>
              </a:r>
              <a:b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 the plates with time</a:t>
              </a:r>
            </a:p>
          </p:txBody>
        </p:sp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910C8493-6958-AED0-E1FC-614AB6C70B83}"/>
                </a:ext>
              </a:extLst>
            </p:cNvPr>
            <p:cNvSpPr txBox="1"/>
            <p:nvPr/>
          </p:nvSpPr>
          <p:spPr>
            <a:xfrm>
              <a:off x="9311556" y="2109976"/>
              <a:ext cx="2340000" cy="4616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superconducting transition </a:t>
              </a:r>
              <a:b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 the plates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4DA01BBB-55FD-8F9A-1A7B-EFC95EC9BB6C}"/>
                </a:ext>
              </a:extLst>
            </p:cNvPr>
            <p:cNvSpPr txBox="1"/>
            <p:nvPr/>
          </p:nvSpPr>
          <p:spPr>
            <a:xfrm>
              <a:off x="9311556" y="3031514"/>
              <a:ext cx="2340000" cy="4616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thermal modulation around T</a:t>
              </a:r>
              <a:r>
                <a:rPr kumimoji="0" lang="en-GB" sz="1200" b="1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</a:t>
              </a: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b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 a superconducting sample </a:t>
              </a:r>
            </a:p>
          </p:txBody>
        </p: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958486FC-D1C8-AB29-3437-4FFF67682F62}"/>
                </a:ext>
              </a:extLst>
            </p:cNvPr>
            <p:cNvCxnSpPr>
              <a:stCxn id="5" idx="0"/>
              <a:endCxn id="3" idx="2"/>
            </p:cNvCxnSpPr>
            <p:nvPr/>
          </p:nvCxnSpPr>
          <p:spPr>
            <a:xfrm flipV="1">
              <a:off x="10481556" y="709300"/>
              <a:ext cx="0" cy="476922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B289692B-B482-49F2-BDCF-ED68554D737B}"/>
                </a:ext>
              </a:extLst>
            </p:cNvPr>
            <p:cNvCxnSpPr>
              <a:stCxn id="6" idx="0"/>
              <a:endCxn id="5" idx="2"/>
            </p:cNvCxnSpPr>
            <p:nvPr/>
          </p:nvCxnSpPr>
          <p:spPr>
            <a:xfrm flipV="1">
              <a:off x="10481556" y="1647887"/>
              <a:ext cx="0" cy="46208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EE835318-F9A1-B372-2876-6994B440C060}"/>
                </a:ext>
              </a:extLst>
            </p:cNvPr>
            <p:cNvCxnSpPr>
              <a:stCxn id="7" idx="0"/>
              <a:endCxn id="6" idx="2"/>
            </p:cNvCxnSpPr>
            <p:nvPr/>
          </p:nvCxnSpPr>
          <p:spPr>
            <a:xfrm flipV="1">
              <a:off x="10481556" y="2571641"/>
              <a:ext cx="0" cy="45987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872E7222-4330-5E6D-2829-A3A862D1CDAB}"/>
              </a:ext>
            </a:extLst>
          </p:cNvPr>
          <p:cNvSpPr txBox="1">
            <a:spLocks/>
          </p:cNvSpPr>
          <p:nvPr/>
        </p:nvSpPr>
        <p:spPr>
          <a:xfrm>
            <a:off x="114686" y="1354030"/>
            <a:ext cx="7970568" cy="27607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idea is to modulate the vacuum energy of a rigid Casimir cavity by changing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reflectivity of the plates with time.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b="1" dirty="0">
              <a:solidFill>
                <a:srgbClr val="FF0000"/>
              </a:solidFill>
              <a:latin typeface="Calibri" panose="020F0502020204030204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A possible way to modulate the reflectivity is by performing a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superconducting transition of the plates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.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dirty="0">
              <a:solidFill>
                <a:srgbClr val="000000"/>
              </a:solidFill>
              <a:latin typeface="Calibri" panose="020F0502020204030204"/>
              <a:cs typeface="Calibri" panose="020F050202020403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The variation of Casimir energy is relevant in case of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type II high Tc layered superconductors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 (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like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YBCO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GdBCO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which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behave as natural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multi-layer Casimir cavities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dirty="0">
              <a:solidFill>
                <a:srgbClr val="000000"/>
              </a:solidFill>
              <a:latin typeface="Calibri" panose="020F0502020204030204"/>
              <a:cs typeface="Calibri" panose="020F050202020403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A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transition from normal to superconducting state and vice versa can be induced by the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modulation of the temperature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a superconductor.</a:t>
            </a:r>
            <a:endParaRPr kumimoji="0" lang="it-IT" altLang="en-US" sz="1600" b="1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MS PGothic" pitchFamily="34" charset="-128"/>
              <a:cs typeface="+mn-cs"/>
            </a:endParaRPr>
          </a:p>
        </p:txBody>
      </p:sp>
      <p:pic>
        <p:nvPicPr>
          <p:cNvPr id="4" name="Immagine 3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27E5A86A-02C4-BFC0-CB87-A59144D45C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18" t="1906" r="9374"/>
          <a:stretch/>
        </p:blipFill>
        <p:spPr>
          <a:xfrm>
            <a:off x="8136218" y="3416215"/>
            <a:ext cx="3955566" cy="2952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9F00D1-2FFB-CDB3-FEC3-414075EC06F5}"/>
              </a:ext>
            </a:extLst>
          </p:cNvPr>
          <p:cNvSpPr txBox="1"/>
          <p:nvPr/>
        </p:nvSpPr>
        <p:spPr>
          <a:xfrm>
            <a:off x="961610" y="4265117"/>
            <a:ext cx="4893013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Archimedes will measure the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variation of the Casimir energy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within this superconductor/multi-layer cavity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600" dirty="0"/>
              <a:t>[*]: 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a superconducting disc with diameter 100 mm and thickness 5 mm,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expected force on this object is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approximately </a:t>
            </a: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5.0·10</a:t>
            </a:r>
            <a:r>
              <a:rPr kumimoji="0" lang="en-GB" alt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-16 </a:t>
            </a: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N </a:t>
            </a: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(</a:t>
            </a:r>
            <a:r>
              <a:rPr kumimoji="0" lang="el-GR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Δ</a:t>
            </a:r>
            <a:r>
              <a:rPr kumimoji="0" lang="it-IT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E</a:t>
            </a:r>
            <a:r>
              <a:rPr kumimoji="0" lang="it-IT" altLang="en-US" sz="16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C</a:t>
            </a:r>
            <a:r>
              <a:rPr kumimoji="0" lang="it-IT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 ~ </a:t>
            </a:r>
            <a:r>
              <a:rPr kumimoji="0" lang="en-GB" alt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4.6</a:t>
            </a:r>
            <a:r>
              <a:rPr kumimoji="0" lang="en-GB" altLang="en-US" sz="1600" b="1" i="0" u="none" strike="noStrike" kern="1200" cap="none" spc="0" normalizeH="0" baseline="3000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 </a:t>
            </a:r>
            <a:r>
              <a:rPr kumimoji="0" lang="en-GB" alt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J</a:t>
            </a:r>
            <a:r>
              <a:rPr kumimoji="0" lang="en-GB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 pitchFamily="34" charset="-128"/>
                <a:cs typeface="+mn-cs"/>
              </a:rPr>
              <a:t>).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7">
                <a:extLst>
                  <a:ext uri="{FF2B5EF4-FFF2-40B4-BE49-F238E27FC236}">
                    <a16:creationId xmlns:a16="http://schemas.microsoft.com/office/drawing/2014/main" id="{5C4517A8-217B-05B1-52B6-EE61FC419C38}"/>
                  </a:ext>
                </a:extLst>
              </p:cNvPr>
              <p:cNvSpPr txBox="1"/>
              <p:nvPr/>
            </p:nvSpPr>
            <p:spPr>
              <a:xfrm>
                <a:off x="2228728" y="4901145"/>
                <a:ext cx="1661775" cy="461088"/>
              </a:xfrm>
              <a:prstGeom prst="rect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5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600" b="0" i="1" u="none" strike="noStrike" kern="1200" cap="none" spc="0" normalizeH="0" baseline="0" noProof="0" smtClean="0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kumimoji="0" lang="en-GB" sz="1600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it-IT" sz="1600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𝐹</m:t>
                              </m:r>
                            </m:e>
                          </m:acc>
                        </m:e>
                        <m:sub>
                          <m:r>
                            <a:rPr kumimoji="0" lang="it-IT" sz="1600" b="0" i="1" u="none" strike="noStrike" kern="1200" cap="none" spc="0" normalizeH="0" baseline="0" noProof="0" smtClean="0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𝑠</m:t>
                          </m:r>
                        </m:sub>
                      </m:sSub>
                      <m:r>
                        <a:rPr kumimoji="0" lang="it-IT" sz="1600" b="0" i="1" u="none" strike="noStrike" kern="1200" cap="none" spc="0" normalizeH="0" baseline="0" noProof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it-IT" sz="1600" b="0" i="1" u="none" strike="noStrike" kern="1200" cap="none" spc="0" normalizeH="0" baseline="0" noProof="0" smtClean="0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it-IT" sz="1600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600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r>
                                <a:rPr kumimoji="0" lang="it-IT" sz="1600" b="0" i="1" u="none" strike="noStrike" kern="1200" cap="none" spc="0" normalizeH="0" baseline="0" noProof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0" lang="it-IT" sz="1600" b="0" i="1" u="none" strike="noStrike" kern="1200" cap="none" spc="0" normalizeH="0" baseline="0" noProof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𝐶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kumimoji="0" lang="it-IT" sz="1600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it-IT" sz="1600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0" lang="it-IT" sz="1600" b="0" i="1" u="none" strike="noStrike" kern="1200" cap="none" spc="0" normalizeH="0" baseline="0" noProof="0" smtClean="0">
                                  <a:ln>
                                    <a:solidFill>
                                      <a:srgbClr val="C00000"/>
                                    </a:solidFill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⃗"/>
                          <m:ctrlPr>
                            <a:rPr kumimoji="0" lang="it-IT" sz="1600" b="0" i="1" u="none" strike="noStrike" kern="1200" cap="none" spc="0" normalizeH="0" baseline="0" noProof="0" smtClean="0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it-IT" sz="1600" b="0" i="1" u="none" strike="noStrike" kern="1200" cap="none" spc="0" normalizeH="0" baseline="0" noProof="0" smtClean="0">
                              <a:ln>
                                <a:solidFill>
                                  <a:srgbClr val="C00000"/>
                                </a:solidFill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kumimoji="0" lang="en-GB" sz="1600" b="0" i="1" u="none" strike="noStrike" kern="1200" cap="none" spc="0" normalizeH="0" baseline="0" noProof="0" dirty="0">
                  <a:ln>
                    <a:solidFill>
                      <a:srgbClr val="C00000"/>
                    </a:solidFill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7">
                <a:extLst>
                  <a:ext uri="{FF2B5EF4-FFF2-40B4-BE49-F238E27FC236}">
                    <a16:creationId xmlns:a16="http://schemas.microsoft.com/office/drawing/2014/main" id="{5C4517A8-217B-05B1-52B6-EE61FC419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8728" y="4901145"/>
                <a:ext cx="1661775" cy="461088"/>
              </a:xfrm>
              <a:prstGeom prst="rect">
                <a:avLst/>
              </a:prstGeom>
              <a:blipFill>
                <a:blip r:embed="rId3"/>
                <a:stretch>
                  <a:fillRect b="-1316"/>
                </a:stretch>
              </a:blip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091BFE3-9673-902A-1C54-0B13749DF65C}"/>
              </a:ext>
            </a:extLst>
          </p:cNvPr>
          <p:cNvSpPr txBox="1"/>
          <p:nvPr/>
        </p:nvSpPr>
        <p:spPr>
          <a:xfrm>
            <a:off x="10642765" y="6327220"/>
            <a:ext cx="162965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 of Dr Luciano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Errico</a:t>
            </a: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F460D165-8E2B-92EE-28FB-F99218F43732}"/>
              </a:ext>
            </a:extLst>
          </p:cNvPr>
          <p:cNvGrpSpPr>
            <a:grpSpLocks noChangeAspect="1"/>
          </p:cNvGrpSpPr>
          <p:nvPr/>
        </p:nvGrpSpPr>
        <p:grpSpPr>
          <a:xfrm>
            <a:off x="6413995" y="4827877"/>
            <a:ext cx="2447859" cy="1980000"/>
            <a:chOff x="8258391" y="3646025"/>
            <a:chExt cx="3848727" cy="3113120"/>
          </a:xfrm>
        </p:grpSpPr>
        <p:pic>
          <p:nvPicPr>
            <p:cNvPr id="13" name="Immagine 12" descr="Immagine che contiene diagramma, testo, schermata, design&#10;&#10;Descrizione generata automaticamente">
              <a:extLst>
                <a:ext uri="{FF2B5EF4-FFF2-40B4-BE49-F238E27FC236}">
                  <a16:creationId xmlns:a16="http://schemas.microsoft.com/office/drawing/2014/main" id="{ED1583C6-AF3E-1B5B-CBA4-57F3CFCA3C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21" t="802" r="2566" b="11404"/>
            <a:stretch/>
          </p:blipFill>
          <p:spPr>
            <a:xfrm>
              <a:off x="8258391" y="3646025"/>
              <a:ext cx="3848727" cy="3113120"/>
            </a:xfrm>
            <a:prstGeom prst="rect">
              <a:avLst/>
            </a:prstGeom>
            <a:ln>
              <a:solidFill>
                <a:srgbClr val="4472C4"/>
              </a:solidFill>
            </a:ln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11DFA0BC-6F80-FB45-F5CA-0E60BEC34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60198" y="3840760"/>
              <a:ext cx="523298" cy="72680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67AD025B-ABE5-C13E-BBA2-9EACFD7EE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113770" y="3847155"/>
              <a:ext cx="758366" cy="42504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EDDA711-AFC1-CCF5-4AE7-A046049788C7}"/>
              </a:ext>
            </a:extLst>
          </p:cNvPr>
          <p:cNvSpPr txBox="1"/>
          <p:nvPr/>
        </p:nvSpPr>
        <p:spPr>
          <a:xfrm>
            <a:off x="0" y="6582437"/>
            <a:ext cx="679704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sz="1000" b="0" i="0" u="none" strike="noStrike" dirty="0">
                <a:effectLst/>
              </a:rPr>
              <a:t>[*] E. Calloni et al. – </a:t>
            </a:r>
            <a:r>
              <a:rPr lang="it-IT" sz="1000" b="0" i="0" u="none" strike="noStrike" dirty="0" err="1">
                <a:effectLst/>
              </a:rPr>
              <a:t>Physical</a:t>
            </a:r>
            <a:r>
              <a:rPr lang="it-IT" sz="1000" b="0" i="0" u="none" strike="noStrike" dirty="0">
                <a:effectLst/>
              </a:rPr>
              <a:t> Review D 90, 022002 (2014) – DOI: 10.1103/PhysRevD.90.022002</a:t>
            </a:r>
            <a:endParaRPr lang="it-IT" sz="1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55759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3C0796-A389-0DD8-1B3D-244540F21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THERMAL MODULATION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12FB9AE5-B69C-B7D5-7F8F-5A15C76A036F}"/>
              </a:ext>
            </a:extLst>
          </p:cNvPr>
          <p:cNvSpPr txBox="1">
            <a:spLocks/>
          </p:cNvSpPr>
          <p:nvPr/>
        </p:nvSpPr>
        <p:spPr>
          <a:xfrm>
            <a:off x="60961" y="1479404"/>
            <a:ext cx="12049760" cy="52019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  <a:t>The thermal modulation must be done by radiative exchange 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  <a:t>between sample and screen which surrounds it.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Modulation frequency and its amplitude around T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 depend on 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the thermal properties of the materials.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A finite element study is important for the geometry definition 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and the material choice. 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sz="16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The time constants are different because of the different mechanisms 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of heat exchange: 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- in the screen the conductivity dominates; 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- in the sample only the radiative mechanism is present.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</a:t>
            </a:r>
            <a:r>
              <a:rPr lang="en-GB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After the sample has reached T</a:t>
            </a:r>
            <a:r>
              <a:rPr lang="en-GB" sz="1600" b="1" baseline="-25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its temperature will be modulated by</a:t>
            </a:r>
            <a:br>
              <a:rPr lang="en-GB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switching on and off a heater connected to the screen</a:t>
            </a:r>
            <a:br>
              <a:rPr lang="en-GB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at</a:t>
            </a:r>
            <a:r>
              <a:rPr lang="en-GB" sz="1600" b="1" dirty="0"/>
              <a:t> a frequency of approximately 10 </a:t>
            </a:r>
            <a:r>
              <a:rPr lang="en-GB" sz="1600" b="1" dirty="0" err="1"/>
              <a:t>mHz</a:t>
            </a:r>
            <a:r>
              <a:rPr lang="en-GB" sz="1600" b="1" dirty="0"/>
              <a:t> and an amplitude of max 3 K</a:t>
            </a:r>
            <a:br>
              <a:rPr lang="en-GB" sz="1600" b="1" dirty="0"/>
            </a:br>
            <a:r>
              <a:rPr lang="en-GB" sz="1600" b="1" dirty="0"/>
              <a:t>                                                                                                                            around T</a:t>
            </a:r>
            <a:r>
              <a:rPr lang="en-GB" sz="1600" b="1" baseline="-25000" dirty="0"/>
              <a:t>c</a:t>
            </a:r>
            <a:r>
              <a:rPr lang="en-GB" sz="1600" b="1" dirty="0"/>
              <a:t>.</a:t>
            </a:r>
            <a:endParaRPr lang="en-GB" sz="1600" b="1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20E6092B-3BF0-C364-B1A4-453B627B27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11"/>
          <a:stretch>
            <a:fillRect/>
          </a:stretch>
        </p:blipFill>
        <p:spPr bwMode="auto">
          <a:xfrm>
            <a:off x="218040" y="4205714"/>
            <a:ext cx="5019040" cy="24368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513CCC42-0A49-C514-EFB6-DD53B333F225}"/>
              </a:ext>
            </a:extLst>
          </p:cNvPr>
          <p:cNvSpPr txBox="1"/>
          <p:nvPr/>
        </p:nvSpPr>
        <p:spPr>
          <a:xfrm>
            <a:off x="6613310" y="2735593"/>
            <a:ext cx="2024923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Experimental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chamber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is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cooled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down to </a:t>
            </a: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liquid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nitrogen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temperature </a:t>
            </a: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using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helium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gas.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3 thermal cycles starting from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  <a:sym typeface="Symbol" panose="05050102010706020507" pitchFamily="18" charset="2"/>
              </a:rPr>
              <a:t> 80 K.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15F9C3A3-F3B4-FF90-6C22-2C093C7BE9CB}"/>
              </a:ext>
            </a:extLst>
          </p:cNvPr>
          <p:cNvGrpSpPr/>
          <p:nvPr/>
        </p:nvGrpSpPr>
        <p:grpSpPr>
          <a:xfrm>
            <a:off x="5764926" y="1423648"/>
            <a:ext cx="6263547" cy="2608260"/>
            <a:chOff x="5978286" y="1893453"/>
            <a:chExt cx="6263547" cy="2608260"/>
          </a:xfrm>
        </p:grpSpPr>
        <p:pic>
          <p:nvPicPr>
            <p:cNvPr id="7" name="Immagine 6" descr="Immagine che contiene testo, linea, diagramma, Carattere&#10;&#10;Descrizione generata automaticamente">
              <a:extLst>
                <a:ext uri="{FF2B5EF4-FFF2-40B4-BE49-F238E27FC236}">
                  <a16:creationId xmlns:a16="http://schemas.microsoft.com/office/drawing/2014/main" id="{DE2D1F6B-010C-B567-E4EC-34F688049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8286" y="1893453"/>
              <a:ext cx="6221731" cy="26082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D27262D3-532C-CFC9-E0A0-58E2831D5EE4}"/>
                </a:ext>
              </a:extLst>
            </p:cNvPr>
            <p:cNvSpPr txBox="1"/>
            <p:nvPr/>
          </p:nvSpPr>
          <p:spPr>
            <a:xfrm>
              <a:off x="10759398" y="4298580"/>
              <a:ext cx="1482435" cy="2031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E83C3"/>
                </a:buClr>
                <a:buSzTx/>
                <a:buFont typeface="Arial" pitchFamily="34" charset="0"/>
                <a:buNone/>
                <a:tabLst/>
                <a:defRPr/>
              </a:pPr>
              <a:r>
                <a:rPr kumimoji="0" lang="en-GB" sz="8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doi:10.3390/physics2010001</a:t>
              </a:r>
              <a:endParaRPr kumimoji="0" lang="it-IT" sz="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F8BFC84-8EBC-604D-119B-7B29DBF57697}"/>
              </a:ext>
            </a:extLst>
          </p:cNvPr>
          <p:cNvSpPr txBox="1"/>
          <p:nvPr/>
        </p:nvSpPr>
        <p:spPr>
          <a:xfrm>
            <a:off x="3856747" y="6642556"/>
            <a:ext cx="162965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u="none" strike="noStrike" baseline="0" dirty="0">
                <a:solidFill>
                  <a:srgbClr val="000000"/>
                </a:solidFill>
                <a:latin typeface="Calibri" panose="020F0502020204030204"/>
              </a:rPr>
              <a:t>c</a:t>
            </a:r>
            <a:r>
              <a:rPr lang="en-US" sz="800" dirty="0">
                <a:solidFill>
                  <a:srgbClr val="000000"/>
                </a:solidFill>
                <a:latin typeface="Calibri" panose="020F0502020204030204"/>
              </a:rPr>
              <a:t>ourtesy of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 </a:t>
            </a:r>
            <a:r>
              <a:rPr lang="en-US" sz="800" dirty="0">
                <a:solidFill>
                  <a:srgbClr val="000000"/>
                </a:solidFill>
                <a:latin typeface="Calibri" panose="020F0502020204030204"/>
              </a:rPr>
              <a:t>Paola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/>
              </a:rPr>
              <a:t>Puppo</a:t>
            </a:r>
            <a:endParaRPr lang="it-IT" sz="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D947385-A250-B731-AF37-69526150E0F5}"/>
              </a:ext>
            </a:extLst>
          </p:cNvPr>
          <p:cNvSpPr txBox="1"/>
          <p:nvPr/>
        </p:nvSpPr>
        <p:spPr>
          <a:xfrm>
            <a:off x="9085904" y="1205305"/>
            <a:ext cx="29202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00" b="1" dirty="0"/>
              <a:t>Example </a:t>
            </a:r>
            <a:r>
              <a:rPr lang="it-IT" sz="1000" b="1" dirty="0" err="1"/>
              <a:t>simulation</a:t>
            </a:r>
            <a:r>
              <a:rPr lang="it-IT" sz="1000" b="1" dirty="0"/>
              <a:t> of the temperature </a:t>
            </a:r>
            <a:r>
              <a:rPr lang="it-IT" sz="1000" b="1" dirty="0" err="1"/>
              <a:t>modulation</a:t>
            </a:r>
            <a:endParaRPr lang="it-IT" sz="1000" b="1" dirty="0"/>
          </a:p>
        </p:txBody>
      </p:sp>
    </p:spTree>
    <p:extLst>
      <p:ext uri="{BB962C8B-B14F-4D97-AF65-F5344CB8AC3E}">
        <p14:creationId xmlns:p14="http://schemas.microsoft.com/office/powerpoint/2010/main" val="1526636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4" descr="A dirty old room&#10;&#10;Description automatically generated">
            <a:extLst>
              <a:ext uri="{FF2B5EF4-FFF2-40B4-BE49-F238E27FC236}">
                <a16:creationId xmlns:a16="http://schemas.microsoft.com/office/drawing/2014/main" id="{E76DFB84-88F0-425E-9D99-653A12781A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751" y="4830618"/>
            <a:ext cx="4394249" cy="2027382"/>
          </a:xfrm>
          <a:prstGeom prst="rect">
            <a:avLst/>
          </a:prstGeom>
          <a:ln>
            <a:noFill/>
          </a:ln>
        </p:spPr>
      </p:pic>
      <p:pic>
        <p:nvPicPr>
          <p:cNvPr id="87" name="Picture 4" descr="A cluttered kitchen&#10;&#10;Description automatically generated">
            <a:extLst>
              <a:ext uri="{FF2B5EF4-FFF2-40B4-BE49-F238E27FC236}">
                <a16:creationId xmlns:a16="http://schemas.microsoft.com/office/drawing/2014/main" id="{B532CB82-8F1A-4753-84DD-C70E576CAD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000" y="-7130"/>
            <a:ext cx="2232000" cy="4837748"/>
          </a:xfrm>
          <a:prstGeom prst="rect">
            <a:avLst/>
          </a:prstGeom>
          <a:ln>
            <a:noFill/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38" y="-2"/>
            <a:ext cx="2232000" cy="4837750"/>
          </a:xfrm>
          <a:prstGeom prst="rect">
            <a:avLst/>
          </a:prstGeom>
          <a:ln>
            <a:noFill/>
          </a:ln>
        </p:spPr>
      </p:pic>
      <p:pic>
        <p:nvPicPr>
          <p:cNvPr id="115" name="Immagine 1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070" y="1350000"/>
            <a:ext cx="2526569" cy="5508000"/>
          </a:xfrm>
          <a:prstGeom prst="rect">
            <a:avLst/>
          </a:prstGeom>
          <a:ln>
            <a:noFill/>
          </a:ln>
        </p:spPr>
      </p:pic>
      <p:sp>
        <p:nvSpPr>
          <p:cNvPr id="116" name="CasellaDiTesto 115"/>
          <p:cNvSpPr txBox="1"/>
          <p:nvPr/>
        </p:nvSpPr>
        <p:spPr>
          <a:xfrm>
            <a:off x="5260958" y="2049541"/>
            <a:ext cx="136721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YBCO sample inserted in a copper screen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7" name="CasellaDiTesto 116"/>
          <p:cNvSpPr txBox="1"/>
          <p:nvPr/>
        </p:nvSpPr>
        <p:spPr>
          <a:xfrm>
            <a:off x="11076000" y="675000"/>
            <a:ext cx="12002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liquid nitrogen cryostat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8" name="CasellaDiTesto 117"/>
          <p:cNvSpPr txBox="1"/>
          <p:nvPr/>
        </p:nvSpPr>
        <p:spPr>
          <a:xfrm>
            <a:off x="10816954" y="6615732"/>
            <a:ext cx="149661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vacuum system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95"/>
          <a:stretch/>
        </p:blipFill>
        <p:spPr>
          <a:xfrm>
            <a:off x="5266070" y="0"/>
            <a:ext cx="2526569" cy="1350000"/>
          </a:xfrm>
          <a:prstGeom prst="rect">
            <a:avLst/>
          </a:prstGeom>
          <a:ln>
            <a:noFill/>
          </a:ln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959A719A-0C94-4534-AF95-BF5B7BD99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98" y="3880735"/>
            <a:ext cx="4860000" cy="2831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16B7C422-DDF5-515C-772F-499E6015AC4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69" y="675000"/>
            <a:ext cx="3996000" cy="2711753"/>
          </a:xfrm>
          <a:prstGeom prst="rect">
            <a:avLst/>
          </a:prstGeom>
          <a:ln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329A5C6-C701-5D11-6EFC-F9AB0DBF5801}"/>
              </a:ext>
            </a:extLst>
          </p:cNvPr>
          <p:cNvSpPr txBox="1"/>
          <p:nvPr/>
        </p:nvSpPr>
        <p:spPr>
          <a:xfrm>
            <a:off x="8224339" y="3249793"/>
            <a:ext cx="1200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experimental chamber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3855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F63739D2-0FC4-D1C8-6648-665C15FB25E4}"/>
              </a:ext>
            </a:extLst>
          </p:cNvPr>
          <p:cNvSpPr/>
          <p:nvPr/>
        </p:nvSpPr>
        <p:spPr>
          <a:xfrm>
            <a:off x="118479" y="2597363"/>
            <a:ext cx="4842625" cy="3998015"/>
          </a:xfrm>
          <a:custGeom>
            <a:avLst/>
            <a:gdLst>
              <a:gd name="connsiteX0" fmla="*/ 0 w 4842625"/>
              <a:gd name="connsiteY0" fmla="*/ 0 h 3998015"/>
              <a:gd name="connsiteX1" fmla="*/ 546525 w 4842625"/>
              <a:gd name="connsiteY1" fmla="*/ 0 h 3998015"/>
              <a:gd name="connsiteX2" fmla="*/ 1238328 w 4842625"/>
              <a:gd name="connsiteY2" fmla="*/ 0 h 3998015"/>
              <a:gd name="connsiteX3" fmla="*/ 1784853 w 4842625"/>
              <a:gd name="connsiteY3" fmla="*/ 0 h 3998015"/>
              <a:gd name="connsiteX4" fmla="*/ 2573509 w 4842625"/>
              <a:gd name="connsiteY4" fmla="*/ 0 h 3998015"/>
              <a:gd name="connsiteX5" fmla="*/ 3168460 w 4842625"/>
              <a:gd name="connsiteY5" fmla="*/ 0 h 3998015"/>
              <a:gd name="connsiteX6" fmla="*/ 3763411 w 4842625"/>
              <a:gd name="connsiteY6" fmla="*/ 0 h 3998015"/>
              <a:gd name="connsiteX7" fmla="*/ 4842625 w 4842625"/>
              <a:gd name="connsiteY7" fmla="*/ 0 h 3998015"/>
              <a:gd name="connsiteX8" fmla="*/ 4842625 w 4842625"/>
              <a:gd name="connsiteY8" fmla="*/ 586376 h 3998015"/>
              <a:gd name="connsiteX9" fmla="*/ 4842625 w 4842625"/>
              <a:gd name="connsiteY9" fmla="*/ 1252711 h 3998015"/>
              <a:gd name="connsiteX10" fmla="*/ 4842625 w 4842625"/>
              <a:gd name="connsiteY10" fmla="*/ 1879067 h 3998015"/>
              <a:gd name="connsiteX11" fmla="*/ 4842625 w 4842625"/>
              <a:gd name="connsiteY11" fmla="*/ 2425462 h 3998015"/>
              <a:gd name="connsiteX12" fmla="*/ 4842625 w 4842625"/>
              <a:gd name="connsiteY12" fmla="*/ 3171759 h 3998015"/>
              <a:gd name="connsiteX13" fmla="*/ 4842625 w 4842625"/>
              <a:gd name="connsiteY13" fmla="*/ 3998015 h 3998015"/>
              <a:gd name="connsiteX14" fmla="*/ 4150821 w 4842625"/>
              <a:gd name="connsiteY14" fmla="*/ 3998015 h 3998015"/>
              <a:gd name="connsiteX15" fmla="*/ 3604297 w 4842625"/>
              <a:gd name="connsiteY15" fmla="*/ 3998015 h 3998015"/>
              <a:gd name="connsiteX16" fmla="*/ 2912493 w 4842625"/>
              <a:gd name="connsiteY16" fmla="*/ 3998015 h 3998015"/>
              <a:gd name="connsiteX17" fmla="*/ 2317542 w 4842625"/>
              <a:gd name="connsiteY17" fmla="*/ 3998015 h 3998015"/>
              <a:gd name="connsiteX18" fmla="*/ 1577312 w 4842625"/>
              <a:gd name="connsiteY18" fmla="*/ 3998015 h 3998015"/>
              <a:gd name="connsiteX19" fmla="*/ 933935 w 4842625"/>
              <a:gd name="connsiteY19" fmla="*/ 3998015 h 3998015"/>
              <a:gd name="connsiteX20" fmla="*/ 0 w 4842625"/>
              <a:gd name="connsiteY20" fmla="*/ 3998015 h 3998015"/>
              <a:gd name="connsiteX21" fmla="*/ 0 w 4842625"/>
              <a:gd name="connsiteY21" fmla="*/ 3331679 h 3998015"/>
              <a:gd name="connsiteX22" fmla="*/ 0 w 4842625"/>
              <a:gd name="connsiteY22" fmla="*/ 2665343 h 3998015"/>
              <a:gd name="connsiteX23" fmla="*/ 0 w 4842625"/>
              <a:gd name="connsiteY23" fmla="*/ 1999008 h 3998015"/>
              <a:gd name="connsiteX24" fmla="*/ 0 w 4842625"/>
              <a:gd name="connsiteY24" fmla="*/ 1252711 h 3998015"/>
              <a:gd name="connsiteX25" fmla="*/ 0 w 4842625"/>
              <a:gd name="connsiteY25" fmla="*/ 0 h 3998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842625" h="3998015" fill="none" extrusionOk="0">
                <a:moveTo>
                  <a:pt x="0" y="0"/>
                </a:moveTo>
                <a:cubicBezTo>
                  <a:pt x="148697" y="12654"/>
                  <a:pt x="308575" y="-22769"/>
                  <a:pt x="546525" y="0"/>
                </a:cubicBezTo>
                <a:cubicBezTo>
                  <a:pt x="784476" y="22769"/>
                  <a:pt x="968569" y="8293"/>
                  <a:pt x="1238328" y="0"/>
                </a:cubicBezTo>
                <a:cubicBezTo>
                  <a:pt x="1508087" y="-8293"/>
                  <a:pt x="1672977" y="-3229"/>
                  <a:pt x="1784853" y="0"/>
                </a:cubicBezTo>
                <a:cubicBezTo>
                  <a:pt x="1896729" y="3229"/>
                  <a:pt x="2266908" y="24327"/>
                  <a:pt x="2573509" y="0"/>
                </a:cubicBezTo>
                <a:cubicBezTo>
                  <a:pt x="2880110" y="-24327"/>
                  <a:pt x="3011030" y="-15241"/>
                  <a:pt x="3168460" y="0"/>
                </a:cubicBezTo>
                <a:cubicBezTo>
                  <a:pt x="3325890" y="15241"/>
                  <a:pt x="3508012" y="1754"/>
                  <a:pt x="3763411" y="0"/>
                </a:cubicBezTo>
                <a:cubicBezTo>
                  <a:pt x="4018810" y="-1754"/>
                  <a:pt x="4529617" y="48828"/>
                  <a:pt x="4842625" y="0"/>
                </a:cubicBezTo>
                <a:cubicBezTo>
                  <a:pt x="4820473" y="250842"/>
                  <a:pt x="4832869" y="319954"/>
                  <a:pt x="4842625" y="586376"/>
                </a:cubicBezTo>
                <a:cubicBezTo>
                  <a:pt x="4852381" y="852798"/>
                  <a:pt x="4850546" y="1016231"/>
                  <a:pt x="4842625" y="1252711"/>
                </a:cubicBezTo>
                <a:cubicBezTo>
                  <a:pt x="4834704" y="1489191"/>
                  <a:pt x="4868628" y="1707076"/>
                  <a:pt x="4842625" y="1879067"/>
                </a:cubicBezTo>
                <a:cubicBezTo>
                  <a:pt x="4816622" y="2051058"/>
                  <a:pt x="4861417" y="2153336"/>
                  <a:pt x="4842625" y="2425462"/>
                </a:cubicBezTo>
                <a:cubicBezTo>
                  <a:pt x="4823833" y="2697589"/>
                  <a:pt x="4845870" y="2951833"/>
                  <a:pt x="4842625" y="3171759"/>
                </a:cubicBezTo>
                <a:cubicBezTo>
                  <a:pt x="4839380" y="3391685"/>
                  <a:pt x="4857967" y="3804600"/>
                  <a:pt x="4842625" y="3998015"/>
                </a:cubicBezTo>
                <a:cubicBezTo>
                  <a:pt x="4564874" y="4031431"/>
                  <a:pt x="4296348" y="4001237"/>
                  <a:pt x="4150821" y="3998015"/>
                </a:cubicBezTo>
                <a:cubicBezTo>
                  <a:pt x="4005294" y="3994793"/>
                  <a:pt x="3843343" y="4005300"/>
                  <a:pt x="3604297" y="3998015"/>
                </a:cubicBezTo>
                <a:cubicBezTo>
                  <a:pt x="3365251" y="3990730"/>
                  <a:pt x="3256651" y="3991613"/>
                  <a:pt x="2912493" y="3998015"/>
                </a:cubicBezTo>
                <a:cubicBezTo>
                  <a:pt x="2568335" y="4004417"/>
                  <a:pt x="2483941" y="3988216"/>
                  <a:pt x="2317542" y="3998015"/>
                </a:cubicBezTo>
                <a:cubicBezTo>
                  <a:pt x="2151143" y="4007814"/>
                  <a:pt x="1746242" y="3993715"/>
                  <a:pt x="1577312" y="3998015"/>
                </a:cubicBezTo>
                <a:cubicBezTo>
                  <a:pt x="1408382" y="4002316"/>
                  <a:pt x="1234381" y="3987749"/>
                  <a:pt x="933935" y="3998015"/>
                </a:cubicBezTo>
                <a:cubicBezTo>
                  <a:pt x="633489" y="4008281"/>
                  <a:pt x="401796" y="3964549"/>
                  <a:pt x="0" y="3998015"/>
                </a:cubicBezTo>
                <a:cubicBezTo>
                  <a:pt x="-5563" y="3689399"/>
                  <a:pt x="-25142" y="3621833"/>
                  <a:pt x="0" y="3331679"/>
                </a:cubicBezTo>
                <a:cubicBezTo>
                  <a:pt x="25142" y="3041525"/>
                  <a:pt x="12293" y="2899846"/>
                  <a:pt x="0" y="2665343"/>
                </a:cubicBezTo>
                <a:cubicBezTo>
                  <a:pt x="-12293" y="2430840"/>
                  <a:pt x="640" y="2288348"/>
                  <a:pt x="0" y="1999008"/>
                </a:cubicBezTo>
                <a:cubicBezTo>
                  <a:pt x="-640" y="1709669"/>
                  <a:pt x="-24590" y="1547864"/>
                  <a:pt x="0" y="1252711"/>
                </a:cubicBezTo>
                <a:cubicBezTo>
                  <a:pt x="24590" y="957558"/>
                  <a:pt x="16247" y="417604"/>
                  <a:pt x="0" y="0"/>
                </a:cubicBezTo>
                <a:close/>
              </a:path>
              <a:path w="4842625" h="3998015" stroke="0" extrusionOk="0">
                <a:moveTo>
                  <a:pt x="0" y="0"/>
                </a:moveTo>
                <a:cubicBezTo>
                  <a:pt x="151128" y="-29504"/>
                  <a:pt x="464047" y="-24677"/>
                  <a:pt x="691804" y="0"/>
                </a:cubicBezTo>
                <a:cubicBezTo>
                  <a:pt x="919561" y="24677"/>
                  <a:pt x="1206773" y="-16474"/>
                  <a:pt x="1383607" y="0"/>
                </a:cubicBezTo>
                <a:cubicBezTo>
                  <a:pt x="1560441" y="16474"/>
                  <a:pt x="1714330" y="-3699"/>
                  <a:pt x="1930132" y="0"/>
                </a:cubicBezTo>
                <a:cubicBezTo>
                  <a:pt x="2145934" y="3699"/>
                  <a:pt x="2374685" y="32069"/>
                  <a:pt x="2621936" y="0"/>
                </a:cubicBezTo>
                <a:cubicBezTo>
                  <a:pt x="2869187" y="-32069"/>
                  <a:pt x="2969275" y="-5874"/>
                  <a:pt x="3168460" y="0"/>
                </a:cubicBezTo>
                <a:cubicBezTo>
                  <a:pt x="3367645" y="5874"/>
                  <a:pt x="3782241" y="30660"/>
                  <a:pt x="3957116" y="0"/>
                </a:cubicBezTo>
                <a:cubicBezTo>
                  <a:pt x="4131991" y="-30660"/>
                  <a:pt x="4531568" y="18269"/>
                  <a:pt x="4842625" y="0"/>
                </a:cubicBezTo>
                <a:cubicBezTo>
                  <a:pt x="4837658" y="169795"/>
                  <a:pt x="4838120" y="447345"/>
                  <a:pt x="4842625" y="746296"/>
                </a:cubicBezTo>
                <a:cubicBezTo>
                  <a:pt x="4847130" y="1045247"/>
                  <a:pt x="4817172" y="1266956"/>
                  <a:pt x="4842625" y="1412632"/>
                </a:cubicBezTo>
                <a:cubicBezTo>
                  <a:pt x="4868078" y="1558308"/>
                  <a:pt x="4863007" y="1877707"/>
                  <a:pt x="4842625" y="2078968"/>
                </a:cubicBezTo>
                <a:cubicBezTo>
                  <a:pt x="4822243" y="2280229"/>
                  <a:pt x="4840421" y="2583755"/>
                  <a:pt x="4842625" y="2745304"/>
                </a:cubicBezTo>
                <a:cubicBezTo>
                  <a:pt x="4844829" y="2906853"/>
                  <a:pt x="4840609" y="3427206"/>
                  <a:pt x="4842625" y="3998015"/>
                </a:cubicBezTo>
                <a:cubicBezTo>
                  <a:pt x="4555105" y="4025275"/>
                  <a:pt x="4356171" y="4007113"/>
                  <a:pt x="4150821" y="3998015"/>
                </a:cubicBezTo>
                <a:cubicBezTo>
                  <a:pt x="3945471" y="3988917"/>
                  <a:pt x="3617771" y="3992256"/>
                  <a:pt x="3459018" y="3998015"/>
                </a:cubicBezTo>
                <a:cubicBezTo>
                  <a:pt x="3300265" y="4003774"/>
                  <a:pt x="2868057" y="3981979"/>
                  <a:pt x="2718788" y="3998015"/>
                </a:cubicBezTo>
                <a:cubicBezTo>
                  <a:pt x="2569519" y="4014052"/>
                  <a:pt x="2397860" y="4004856"/>
                  <a:pt x="2123837" y="3998015"/>
                </a:cubicBezTo>
                <a:cubicBezTo>
                  <a:pt x="1849814" y="3991174"/>
                  <a:pt x="1636676" y="4017843"/>
                  <a:pt x="1480460" y="3998015"/>
                </a:cubicBezTo>
                <a:cubicBezTo>
                  <a:pt x="1324244" y="3978187"/>
                  <a:pt x="1175246" y="4024197"/>
                  <a:pt x="933935" y="3998015"/>
                </a:cubicBezTo>
                <a:cubicBezTo>
                  <a:pt x="692625" y="3971833"/>
                  <a:pt x="259209" y="3963844"/>
                  <a:pt x="0" y="3998015"/>
                </a:cubicBezTo>
                <a:cubicBezTo>
                  <a:pt x="5053" y="3815721"/>
                  <a:pt x="13058" y="3560463"/>
                  <a:pt x="0" y="3291699"/>
                </a:cubicBezTo>
                <a:cubicBezTo>
                  <a:pt x="-13058" y="3022935"/>
                  <a:pt x="-4693" y="2891243"/>
                  <a:pt x="0" y="2585383"/>
                </a:cubicBezTo>
                <a:cubicBezTo>
                  <a:pt x="4693" y="2279523"/>
                  <a:pt x="6233" y="2142664"/>
                  <a:pt x="0" y="1839087"/>
                </a:cubicBezTo>
                <a:cubicBezTo>
                  <a:pt x="-6233" y="1535510"/>
                  <a:pt x="23843" y="1503439"/>
                  <a:pt x="0" y="1292692"/>
                </a:cubicBezTo>
                <a:cubicBezTo>
                  <a:pt x="-23843" y="1081946"/>
                  <a:pt x="17228" y="847413"/>
                  <a:pt x="0" y="626356"/>
                </a:cubicBezTo>
                <a:cubicBezTo>
                  <a:pt x="-17228" y="405299"/>
                  <a:pt x="15115" y="233466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214275929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485EA05-560C-BF90-74D9-67F4CB088E6B}"/>
              </a:ext>
            </a:extLst>
          </p:cNvPr>
          <p:cNvSpPr/>
          <p:nvPr/>
        </p:nvSpPr>
        <p:spPr>
          <a:xfrm>
            <a:off x="118480" y="262620"/>
            <a:ext cx="4842625" cy="2130384"/>
          </a:xfrm>
          <a:custGeom>
            <a:avLst/>
            <a:gdLst>
              <a:gd name="connsiteX0" fmla="*/ 0 w 4842625"/>
              <a:gd name="connsiteY0" fmla="*/ 0 h 2130384"/>
              <a:gd name="connsiteX1" fmla="*/ 546525 w 4842625"/>
              <a:gd name="connsiteY1" fmla="*/ 0 h 2130384"/>
              <a:gd name="connsiteX2" fmla="*/ 1189902 w 4842625"/>
              <a:gd name="connsiteY2" fmla="*/ 0 h 2130384"/>
              <a:gd name="connsiteX3" fmla="*/ 1930132 w 4842625"/>
              <a:gd name="connsiteY3" fmla="*/ 0 h 2130384"/>
              <a:gd name="connsiteX4" fmla="*/ 2573509 w 4842625"/>
              <a:gd name="connsiteY4" fmla="*/ 0 h 2130384"/>
              <a:gd name="connsiteX5" fmla="*/ 3265313 w 4842625"/>
              <a:gd name="connsiteY5" fmla="*/ 0 h 2130384"/>
              <a:gd name="connsiteX6" fmla="*/ 3811838 w 4842625"/>
              <a:gd name="connsiteY6" fmla="*/ 0 h 2130384"/>
              <a:gd name="connsiteX7" fmla="*/ 4842625 w 4842625"/>
              <a:gd name="connsiteY7" fmla="*/ 0 h 2130384"/>
              <a:gd name="connsiteX8" fmla="*/ 4842625 w 4842625"/>
              <a:gd name="connsiteY8" fmla="*/ 489988 h 2130384"/>
              <a:gd name="connsiteX9" fmla="*/ 4842625 w 4842625"/>
              <a:gd name="connsiteY9" fmla="*/ 1065192 h 2130384"/>
              <a:gd name="connsiteX10" fmla="*/ 4842625 w 4842625"/>
              <a:gd name="connsiteY10" fmla="*/ 1576484 h 2130384"/>
              <a:gd name="connsiteX11" fmla="*/ 4842625 w 4842625"/>
              <a:gd name="connsiteY11" fmla="*/ 2130384 h 2130384"/>
              <a:gd name="connsiteX12" fmla="*/ 4150821 w 4842625"/>
              <a:gd name="connsiteY12" fmla="*/ 2130384 h 2130384"/>
              <a:gd name="connsiteX13" fmla="*/ 3410592 w 4842625"/>
              <a:gd name="connsiteY13" fmla="*/ 2130384 h 2130384"/>
              <a:gd name="connsiteX14" fmla="*/ 2670362 w 4842625"/>
              <a:gd name="connsiteY14" fmla="*/ 2130384 h 2130384"/>
              <a:gd name="connsiteX15" fmla="*/ 1978558 w 4842625"/>
              <a:gd name="connsiteY15" fmla="*/ 2130384 h 2130384"/>
              <a:gd name="connsiteX16" fmla="*/ 1238328 w 4842625"/>
              <a:gd name="connsiteY16" fmla="*/ 2130384 h 2130384"/>
              <a:gd name="connsiteX17" fmla="*/ 0 w 4842625"/>
              <a:gd name="connsiteY17" fmla="*/ 2130384 h 2130384"/>
              <a:gd name="connsiteX18" fmla="*/ 0 w 4842625"/>
              <a:gd name="connsiteY18" fmla="*/ 1661700 h 2130384"/>
              <a:gd name="connsiteX19" fmla="*/ 0 w 4842625"/>
              <a:gd name="connsiteY19" fmla="*/ 1150407 h 2130384"/>
              <a:gd name="connsiteX20" fmla="*/ 0 w 4842625"/>
              <a:gd name="connsiteY20" fmla="*/ 596508 h 2130384"/>
              <a:gd name="connsiteX21" fmla="*/ 0 w 4842625"/>
              <a:gd name="connsiteY21" fmla="*/ 0 h 2130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842625" h="2130384" fill="none" extrusionOk="0">
                <a:moveTo>
                  <a:pt x="0" y="0"/>
                </a:moveTo>
                <a:cubicBezTo>
                  <a:pt x="154913" y="-3238"/>
                  <a:pt x="295927" y="24906"/>
                  <a:pt x="546525" y="0"/>
                </a:cubicBezTo>
                <a:cubicBezTo>
                  <a:pt x="797124" y="-24906"/>
                  <a:pt x="941725" y="5225"/>
                  <a:pt x="1189902" y="0"/>
                </a:cubicBezTo>
                <a:cubicBezTo>
                  <a:pt x="1438079" y="-5225"/>
                  <a:pt x="1731021" y="-14349"/>
                  <a:pt x="1930132" y="0"/>
                </a:cubicBezTo>
                <a:cubicBezTo>
                  <a:pt x="2129243" y="14349"/>
                  <a:pt x="2346163" y="7990"/>
                  <a:pt x="2573509" y="0"/>
                </a:cubicBezTo>
                <a:cubicBezTo>
                  <a:pt x="2800855" y="-7990"/>
                  <a:pt x="2990050" y="5116"/>
                  <a:pt x="3265313" y="0"/>
                </a:cubicBezTo>
                <a:cubicBezTo>
                  <a:pt x="3540576" y="-5116"/>
                  <a:pt x="3699962" y="-3229"/>
                  <a:pt x="3811838" y="0"/>
                </a:cubicBezTo>
                <a:cubicBezTo>
                  <a:pt x="3923714" y="3229"/>
                  <a:pt x="4333861" y="-25460"/>
                  <a:pt x="4842625" y="0"/>
                </a:cubicBezTo>
                <a:cubicBezTo>
                  <a:pt x="4841961" y="194746"/>
                  <a:pt x="4857296" y="391251"/>
                  <a:pt x="4842625" y="489988"/>
                </a:cubicBezTo>
                <a:cubicBezTo>
                  <a:pt x="4827954" y="588725"/>
                  <a:pt x="4844797" y="809890"/>
                  <a:pt x="4842625" y="1065192"/>
                </a:cubicBezTo>
                <a:cubicBezTo>
                  <a:pt x="4840453" y="1320494"/>
                  <a:pt x="4848662" y="1458194"/>
                  <a:pt x="4842625" y="1576484"/>
                </a:cubicBezTo>
                <a:cubicBezTo>
                  <a:pt x="4836588" y="1694774"/>
                  <a:pt x="4852470" y="2005090"/>
                  <a:pt x="4842625" y="2130384"/>
                </a:cubicBezTo>
                <a:cubicBezTo>
                  <a:pt x="4621345" y="2149573"/>
                  <a:pt x="4438750" y="2139579"/>
                  <a:pt x="4150821" y="2130384"/>
                </a:cubicBezTo>
                <a:cubicBezTo>
                  <a:pt x="3862892" y="2121189"/>
                  <a:pt x="3597927" y="2131918"/>
                  <a:pt x="3410592" y="2130384"/>
                </a:cubicBezTo>
                <a:cubicBezTo>
                  <a:pt x="3223257" y="2128850"/>
                  <a:pt x="2946292" y="2119406"/>
                  <a:pt x="2670362" y="2130384"/>
                </a:cubicBezTo>
                <a:cubicBezTo>
                  <a:pt x="2394432" y="2141363"/>
                  <a:pt x="2233437" y="2126825"/>
                  <a:pt x="1978558" y="2130384"/>
                </a:cubicBezTo>
                <a:cubicBezTo>
                  <a:pt x="1723679" y="2133943"/>
                  <a:pt x="1439016" y="2131654"/>
                  <a:pt x="1238328" y="2130384"/>
                </a:cubicBezTo>
                <a:cubicBezTo>
                  <a:pt x="1037640" y="2129115"/>
                  <a:pt x="305608" y="2154265"/>
                  <a:pt x="0" y="2130384"/>
                </a:cubicBezTo>
                <a:cubicBezTo>
                  <a:pt x="55" y="1907378"/>
                  <a:pt x="-8698" y="1889419"/>
                  <a:pt x="0" y="1661700"/>
                </a:cubicBezTo>
                <a:cubicBezTo>
                  <a:pt x="8698" y="1433981"/>
                  <a:pt x="12562" y="1379065"/>
                  <a:pt x="0" y="1150407"/>
                </a:cubicBezTo>
                <a:cubicBezTo>
                  <a:pt x="-12562" y="921749"/>
                  <a:pt x="-4162" y="841331"/>
                  <a:pt x="0" y="596508"/>
                </a:cubicBezTo>
                <a:cubicBezTo>
                  <a:pt x="4162" y="351685"/>
                  <a:pt x="28361" y="135460"/>
                  <a:pt x="0" y="0"/>
                </a:cubicBezTo>
                <a:close/>
              </a:path>
              <a:path w="4842625" h="2130384" stroke="0" extrusionOk="0">
                <a:moveTo>
                  <a:pt x="0" y="0"/>
                </a:moveTo>
                <a:cubicBezTo>
                  <a:pt x="151128" y="-29504"/>
                  <a:pt x="464047" y="-24677"/>
                  <a:pt x="691804" y="0"/>
                </a:cubicBezTo>
                <a:cubicBezTo>
                  <a:pt x="919561" y="24677"/>
                  <a:pt x="1206773" y="-16474"/>
                  <a:pt x="1383607" y="0"/>
                </a:cubicBezTo>
                <a:cubicBezTo>
                  <a:pt x="1560441" y="16474"/>
                  <a:pt x="1714330" y="-3699"/>
                  <a:pt x="1930132" y="0"/>
                </a:cubicBezTo>
                <a:cubicBezTo>
                  <a:pt x="2145934" y="3699"/>
                  <a:pt x="2374685" y="32069"/>
                  <a:pt x="2621936" y="0"/>
                </a:cubicBezTo>
                <a:cubicBezTo>
                  <a:pt x="2869187" y="-32069"/>
                  <a:pt x="2969275" y="-5874"/>
                  <a:pt x="3168460" y="0"/>
                </a:cubicBezTo>
                <a:cubicBezTo>
                  <a:pt x="3367645" y="5874"/>
                  <a:pt x="3782241" y="30660"/>
                  <a:pt x="3957116" y="0"/>
                </a:cubicBezTo>
                <a:cubicBezTo>
                  <a:pt x="4131991" y="-30660"/>
                  <a:pt x="4531568" y="18269"/>
                  <a:pt x="4842625" y="0"/>
                </a:cubicBezTo>
                <a:cubicBezTo>
                  <a:pt x="4829592" y="227657"/>
                  <a:pt x="4839502" y="402036"/>
                  <a:pt x="4842625" y="575204"/>
                </a:cubicBezTo>
                <a:cubicBezTo>
                  <a:pt x="4845748" y="748372"/>
                  <a:pt x="4854529" y="902745"/>
                  <a:pt x="4842625" y="1107800"/>
                </a:cubicBezTo>
                <a:cubicBezTo>
                  <a:pt x="4830721" y="1312855"/>
                  <a:pt x="4816047" y="1509560"/>
                  <a:pt x="4842625" y="1640396"/>
                </a:cubicBezTo>
                <a:cubicBezTo>
                  <a:pt x="4869203" y="1771232"/>
                  <a:pt x="4852904" y="1993076"/>
                  <a:pt x="4842625" y="2130384"/>
                </a:cubicBezTo>
                <a:cubicBezTo>
                  <a:pt x="4541239" y="2155382"/>
                  <a:pt x="4315963" y="2130433"/>
                  <a:pt x="4102395" y="2130384"/>
                </a:cubicBezTo>
                <a:cubicBezTo>
                  <a:pt x="3888827" y="2130336"/>
                  <a:pt x="3687624" y="2104360"/>
                  <a:pt x="3313739" y="2130384"/>
                </a:cubicBezTo>
                <a:cubicBezTo>
                  <a:pt x="2939854" y="2156408"/>
                  <a:pt x="2780689" y="2124625"/>
                  <a:pt x="2621936" y="2130384"/>
                </a:cubicBezTo>
                <a:cubicBezTo>
                  <a:pt x="2463183" y="2136143"/>
                  <a:pt x="2030975" y="2114348"/>
                  <a:pt x="1881706" y="2130384"/>
                </a:cubicBezTo>
                <a:cubicBezTo>
                  <a:pt x="1732437" y="2146421"/>
                  <a:pt x="1560778" y="2137225"/>
                  <a:pt x="1286755" y="2130384"/>
                </a:cubicBezTo>
                <a:cubicBezTo>
                  <a:pt x="1012732" y="2123543"/>
                  <a:pt x="801807" y="2150898"/>
                  <a:pt x="643377" y="2130384"/>
                </a:cubicBezTo>
                <a:cubicBezTo>
                  <a:pt x="484947" y="2109870"/>
                  <a:pt x="243071" y="2143794"/>
                  <a:pt x="0" y="2130384"/>
                </a:cubicBezTo>
                <a:cubicBezTo>
                  <a:pt x="7796" y="1947191"/>
                  <a:pt x="-9676" y="1843996"/>
                  <a:pt x="0" y="1661700"/>
                </a:cubicBezTo>
                <a:cubicBezTo>
                  <a:pt x="9676" y="1479404"/>
                  <a:pt x="15088" y="1315905"/>
                  <a:pt x="0" y="1107800"/>
                </a:cubicBezTo>
                <a:cubicBezTo>
                  <a:pt x="-15088" y="899695"/>
                  <a:pt x="27523" y="666687"/>
                  <a:pt x="0" y="553900"/>
                </a:cubicBezTo>
                <a:cubicBezTo>
                  <a:pt x="-27523" y="441113"/>
                  <a:pt x="-23618" y="129775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214275929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792F794-5B0F-7067-8EFA-250574CCA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7060" y="3554572"/>
            <a:ext cx="6840000" cy="277473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E211781-52C5-0F9F-5B64-457E5C5F47DD}"/>
              </a:ext>
            </a:extLst>
          </p:cNvPr>
          <p:cNvSpPr txBox="1"/>
          <p:nvPr/>
        </p:nvSpPr>
        <p:spPr>
          <a:xfrm>
            <a:off x="118480" y="262620"/>
            <a:ext cx="4842625" cy="6332759"/>
          </a:xfrm>
          <a:custGeom>
            <a:avLst/>
            <a:gdLst>
              <a:gd name="connsiteX0" fmla="*/ 0 w 4842625"/>
              <a:gd name="connsiteY0" fmla="*/ 0 h 6332759"/>
              <a:gd name="connsiteX1" fmla="*/ 788656 w 4842625"/>
              <a:gd name="connsiteY1" fmla="*/ 0 h 6332759"/>
              <a:gd name="connsiteX2" fmla="*/ 1335181 w 4842625"/>
              <a:gd name="connsiteY2" fmla="*/ 0 h 6332759"/>
              <a:gd name="connsiteX3" fmla="*/ 2123837 w 4842625"/>
              <a:gd name="connsiteY3" fmla="*/ 0 h 6332759"/>
              <a:gd name="connsiteX4" fmla="*/ 2670362 w 4842625"/>
              <a:gd name="connsiteY4" fmla="*/ 0 h 6332759"/>
              <a:gd name="connsiteX5" fmla="*/ 3216887 w 4842625"/>
              <a:gd name="connsiteY5" fmla="*/ 0 h 6332759"/>
              <a:gd name="connsiteX6" fmla="*/ 4005543 w 4842625"/>
              <a:gd name="connsiteY6" fmla="*/ 0 h 6332759"/>
              <a:gd name="connsiteX7" fmla="*/ 4842625 w 4842625"/>
              <a:gd name="connsiteY7" fmla="*/ 0 h 6332759"/>
              <a:gd name="connsiteX8" fmla="*/ 4842625 w 4842625"/>
              <a:gd name="connsiteY8" fmla="*/ 569948 h 6332759"/>
              <a:gd name="connsiteX9" fmla="*/ 4842625 w 4842625"/>
              <a:gd name="connsiteY9" fmla="*/ 1013241 h 6332759"/>
              <a:gd name="connsiteX10" fmla="*/ 4842625 w 4842625"/>
              <a:gd name="connsiteY10" fmla="*/ 1519862 h 6332759"/>
              <a:gd name="connsiteX11" fmla="*/ 4842625 w 4842625"/>
              <a:gd name="connsiteY11" fmla="*/ 2026483 h 6332759"/>
              <a:gd name="connsiteX12" fmla="*/ 4842625 w 4842625"/>
              <a:gd name="connsiteY12" fmla="*/ 2469776 h 6332759"/>
              <a:gd name="connsiteX13" fmla="*/ 4842625 w 4842625"/>
              <a:gd name="connsiteY13" fmla="*/ 2976397 h 6332759"/>
              <a:gd name="connsiteX14" fmla="*/ 4842625 w 4842625"/>
              <a:gd name="connsiteY14" fmla="*/ 3546345 h 6332759"/>
              <a:gd name="connsiteX15" fmla="*/ 4842625 w 4842625"/>
              <a:gd name="connsiteY15" fmla="*/ 3989638 h 6332759"/>
              <a:gd name="connsiteX16" fmla="*/ 4842625 w 4842625"/>
              <a:gd name="connsiteY16" fmla="*/ 4686242 h 6332759"/>
              <a:gd name="connsiteX17" fmla="*/ 4842625 w 4842625"/>
              <a:gd name="connsiteY17" fmla="*/ 5256190 h 6332759"/>
              <a:gd name="connsiteX18" fmla="*/ 4842625 w 4842625"/>
              <a:gd name="connsiteY18" fmla="*/ 5762811 h 6332759"/>
              <a:gd name="connsiteX19" fmla="*/ 4842625 w 4842625"/>
              <a:gd name="connsiteY19" fmla="*/ 6332759 h 6332759"/>
              <a:gd name="connsiteX20" fmla="*/ 4150821 w 4842625"/>
              <a:gd name="connsiteY20" fmla="*/ 6332759 h 6332759"/>
              <a:gd name="connsiteX21" fmla="*/ 3459018 w 4842625"/>
              <a:gd name="connsiteY21" fmla="*/ 6332759 h 6332759"/>
              <a:gd name="connsiteX22" fmla="*/ 2767214 w 4842625"/>
              <a:gd name="connsiteY22" fmla="*/ 6332759 h 6332759"/>
              <a:gd name="connsiteX23" fmla="*/ 2075411 w 4842625"/>
              <a:gd name="connsiteY23" fmla="*/ 6332759 h 6332759"/>
              <a:gd name="connsiteX24" fmla="*/ 1432033 w 4842625"/>
              <a:gd name="connsiteY24" fmla="*/ 6332759 h 6332759"/>
              <a:gd name="connsiteX25" fmla="*/ 837082 w 4842625"/>
              <a:gd name="connsiteY25" fmla="*/ 6332759 h 6332759"/>
              <a:gd name="connsiteX26" fmla="*/ 0 w 4842625"/>
              <a:gd name="connsiteY26" fmla="*/ 6332759 h 6332759"/>
              <a:gd name="connsiteX27" fmla="*/ 0 w 4842625"/>
              <a:gd name="connsiteY27" fmla="*/ 5826138 h 6332759"/>
              <a:gd name="connsiteX28" fmla="*/ 0 w 4842625"/>
              <a:gd name="connsiteY28" fmla="*/ 5066207 h 6332759"/>
              <a:gd name="connsiteX29" fmla="*/ 0 w 4842625"/>
              <a:gd name="connsiteY29" fmla="*/ 4432931 h 6332759"/>
              <a:gd name="connsiteX30" fmla="*/ 0 w 4842625"/>
              <a:gd name="connsiteY30" fmla="*/ 3673000 h 6332759"/>
              <a:gd name="connsiteX31" fmla="*/ 0 w 4842625"/>
              <a:gd name="connsiteY31" fmla="*/ 3039724 h 6332759"/>
              <a:gd name="connsiteX32" fmla="*/ 0 w 4842625"/>
              <a:gd name="connsiteY32" fmla="*/ 2343121 h 6332759"/>
              <a:gd name="connsiteX33" fmla="*/ 0 w 4842625"/>
              <a:gd name="connsiteY33" fmla="*/ 1836500 h 6332759"/>
              <a:gd name="connsiteX34" fmla="*/ 0 w 4842625"/>
              <a:gd name="connsiteY34" fmla="*/ 1076569 h 6332759"/>
              <a:gd name="connsiteX35" fmla="*/ 0 w 4842625"/>
              <a:gd name="connsiteY35" fmla="*/ 0 h 6332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842625" h="6332759" extrusionOk="0">
                <a:moveTo>
                  <a:pt x="0" y="0"/>
                </a:moveTo>
                <a:cubicBezTo>
                  <a:pt x="180326" y="17611"/>
                  <a:pt x="542289" y="-23383"/>
                  <a:pt x="788656" y="0"/>
                </a:cubicBezTo>
                <a:cubicBezTo>
                  <a:pt x="1035023" y="23383"/>
                  <a:pt x="1155059" y="-4447"/>
                  <a:pt x="1335181" y="0"/>
                </a:cubicBezTo>
                <a:cubicBezTo>
                  <a:pt x="1515303" y="4447"/>
                  <a:pt x="1903174" y="29099"/>
                  <a:pt x="2123837" y="0"/>
                </a:cubicBezTo>
                <a:cubicBezTo>
                  <a:pt x="2344500" y="-29099"/>
                  <a:pt x="2464572" y="-6784"/>
                  <a:pt x="2670362" y="0"/>
                </a:cubicBezTo>
                <a:cubicBezTo>
                  <a:pt x="2876152" y="6784"/>
                  <a:pt x="3093362" y="15823"/>
                  <a:pt x="3216887" y="0"/>
                </a:cubicBezTo>
                <a:cubicBezTo>
                  <a:pt x="3340412" y="-15823"/>
                  <a:pt x="3723567" y="20945"/>
                  <a:pt x="4005543" y="0"/>
                </a:cubicBezTo>
                <a:cubicBezTo>
                  <a:pt x="4287519" y="-20945"/>
                  <a:pt x="4424402" y="14646"/>
                  <a:pt x="4842625" y="0"/>
                </a:cubicBezTo>
                <a:cubicBezTo>
                  <a:pt x="4814949" y="199380"/>
                  <a:pt x="4870410" y="399372"/>
                  <a:pt x="4842625" y="569948"/>
                </a:cubicBezTo>
                <a:cubicBezTo>
                  <a:pt x="4814840" y="740524"/>
                  <a:pt x="4842178" y="858792"/>
                  <a:pt x="4842625" y="1013241"/>
                </a:cubicBezTo>
                <a:cubicBezTo>
                  <a:pt x="4843072" y="1167690"/>
                  <a:pt x="4824757" y="1408732"/>
                  <a:pt x="4842625" y="1519862"/>
                </a:cubicBezTo>
                <a:cubicBezTo>
                  <a:pt x="4860493" y="1630992"/>
                  <a:pt x="4833904" y="1883973"/>
                  <a:pt x="4842625" y="2026483"/>
                </a:cubicBezTo>
                <a:cubicBezTo>
                  <a:pt x="4851346" y="2168993"/>
                  <a:pt x="4832783" y="2328016"/>
                  <a:pt x="4842625" y="2469776"/>
                </a:cubicBezTo>
                <a:cubicBezTo>
                  <a:pt x="4852467" y="2611536"/>
                  <a:pt x="4841396" y="2830572"/>
                  <a:pt x="4842625" y="2976397"/>
                </a:cubicBezTo>
                <a:cubicBezTo>
                  <a:pt x="4843854" y="3122222"/>
                  <a:pt x="4854075" y="3367663"/>
                  <a:pt x="4842625" y="3546345"/>
                </a:cubicBezTo>
                <a:cubicBezTo>
                  <a:pt x="4831175" y="3725027"/>
                  <a:pt x="4837103" y="3867737"/>
                  <a:pt x="4842625" y="3989638"/>
                </a:cubicBezTo>
                <a:cubicBezTo>
                  <a:pt x="4848147" y="4111539"/>
                  <a:pt x="4850751" y="4374931"/>
                  <a:pt x="4842625" y="4686242"/>
                </a:cubicBezTo>
                <a:cubicBezTo>
                  <a:pt x="4834499" y="4997553"/>
                  <a:pt x="4822895" y="5069960"/>
                  <a:pt x="4842625" y="5256190"/>
                </a:cubicBezTo>
                <a:cubicBezTo>
                  <a:pt x="4862355" y="5442420"/>
                  <a:pt x="4838659" y="5516178"/>
                  <a:pt x="4842625" y="5762811"/>
                </a:cubicBezTo>
                <a:cubicBezTo>
                  <a:pt x="4846591" y="6009444"/>
                  <a:pt x="4847276" y="6142931"/>
                  <a:pt x="4842625" y="6332759"/>
                </a:cubicBezTo>
                <a:cubicBezTo>
                  <a:pt x="4699355" y="6350195"/>
                  <a:pt x="4326167" y="6324924"/>
                  <a:pt x="4150821" y="6332759"/>
                </a:cubicBezTo>
                <a:cubicBezTo>
                  <a:pt x="3975475" y="6340594"/>
                  <a:pt x="3751169" y="6311197"/>
                  <a:pt x="3459018" y="6332759"/>
                </a:cubicBezTo>
                <a:cubicBezTo>
                  <a:pt x="3166867" y="6354321"/>
                  <a:pt x="3020468" y="6315290"/>
                  <a:pt x="2767214" y="6332759"/>
                </a:cubicBezTo>
                <a:cubicBezTo>
                  <a:pt x="2513960" y="6350228"/>
                  <a:pt x="2340864" y="6324152"/>
                  <a:pt x="2075411" y="6332759"/>
                </a:cubicBezTo>
                <a:cubicBezTo>
                  <a:pt x="1809958" y="6341366"/>
                  <a:pt x="1707118" y="6332230"/>
                  <a:pt x="1432033" y="6332759"/>
                </a:cubicBezTo>
                <a:cubicBezTo>
                  <a:pt x="1156948" y="6333288"/>
                  <a:pt x="1062930" y="6344533"/>
                  <a:pt x="837082" y="6332759"/>
                </a:cubicBezTo>
                <a:cubicBezTo>
                  <a:pt x="611234" y="6320985"/>
                  <a:pt x="245887" y="6306178"/>
                  <a:pt x="0" y="6332759"/>
                </a:cubicBezTo>
                <a:cubicBezTo>
                  <a:pt x="7370" y="6103916"/>
                  <a:pt x="10751" y="6000789"/>
                  <a:pt x="0" y="5826138"/>
                </a:cubicBezTo>
                <a:cubicBezTo>
                  <a:pt x="-10751" y="5651487"/>
                  <a:pt x="31125" y="5439464"/>
                  <a:pt x="0" y="5066207"/>
                </a:cubicBezTo>
                <a:cubicBezTo>
                  <a:pt x="-31125" y="4692950"/>
                  <a:pt x="-1975" y="4582738"/>
                  <a:pt x="0" y="4432931"/>
                </a:cubicBezTo>
                <a:cubicBezTo>
                  <a:pt x="1975" y="4283124"/>
                  <a:pt x="26238" y="4035451"/>
                  <a:pt x="0" y="3673000"/>
                </a:cubicBezTo>
                <a:cubicBezTo>
                  <a:pt x="-26238" y="3310549"/>
                  <a:pt x="3423" y="3175557"/>
                  <a:pt x="0" y="3039724"/>
                </a:cubicBezTo>
                <a:cubicBezTo>
                  <a:pt x="-3423" y="2903891"/>
                  <a:pt x="10992" y="2640705"/>
                  <a:pt x="0" y="2343121"/>
                </a:cubicBezTo>
                <a:cubicBezTo>
                  <a:pt x="-10992" y="2045537"/>
                  <a:pt x="8879" y="2017873"/>
                  <a:pt x="0" y="1836500"/>
                </a:cubicBezTo>
                <a:cubicBezTo>
                  <a:pt x="-8879" y="1655127"/>
                  <a:pt x="-8541" y="1324231"/>
                  <a:pt x="0" y="1076569"/>
                </a:cubicBezTo>
                <a:cubicBezTo>
                  <a:pt x="8541" y="828907"/>
                  <a:pt x="22700" y="419866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264029434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GB" sz="1600" b="1" dirty="0"/>
              <a:t>Procedure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creating vacuum (P </a:t>
            </a:r>
            <a:r>
              <a:rPr lang="en-GB" sz="1600" dirty="0">
                <a:cs typeface="Calibri" panose="020F0502020204030204" pitchFamily="34" charset="0"/>
              </a:rPr>
              <a:t>~ </a:t>
            </a:r>
            <a:r>
              <a:rPr lang="en-GB" sz="1600" dirty="0"/>
              <a:t>10</a:t>
            </a:r>
            <a:r>
              <a:rPr lang="en-GB" sz="1600" baseline="30000" dirty="0"/>
              <a:t>-5</a:t>
            </a:r>
            <a:r>
              <a:rPr lang="en-GB" sz="1600" dirty="0"/>
              <a:t> mbar);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cooling down the system to the liquid nitrogen temperature;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heating the screen using a resistance (40 W);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turning the resistance off. </a:t>
            </a:r>
          </a:p>
          <a:p>
            <a:endParaRPr lang="en-GB" sz="1600" dirty="0"/>
          </a:p>
          <a:p>
            <a:r>
              <a:rPr lang="en-GB" sz="1600" b="1" dirty="0"/>
              <a:t>What happens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The heat flows to the screen through the conductive copper support increasing its temperature.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The sample temperature increases through the radiative heat transfer with the screen.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The heating times are very different.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Once the resistance is turned off, the temperature of the </a:t>
            </a:r>
            <a:r>
              <a:rPr lang="en-GB" sz="1600" u="sng" dirty="0"/>
              <a:t>screen</a:t>
            </a:r>
            <a:r>
              <a:rPr lang="en-GB" sz="1600" dirty="0"/>
              <a:t> should decrease to 77 K through the thermal conduction, but this does not happen!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/>
              <a:t>The temperature of the </a:t>
            </a:r>
            <a:r>
              <a:rPr lang="en-GB" sz="1600" u="sng" dirty="0"/>
              <a:t>sample</a:t>
            </a:r>
            <a:r>
              <a:rPr lang="en-GB" sz="1600" dirty="0"/>
              <a:t> cannot be modulated at around 10 </a:t>
            </a:r>
            <a:r>
              <a:rPr lang="en-GB" sz="1600" dirty="0" err="1"/>
              <a:t>mHz</a:t>
            </a:r>
            <a:r>
              <a:rPr lang="en-GB" sz="1600" dirty="0"/>
              <a:t> as required 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E8D6204-9C8F-01D8-AC3B-E670B29F6819}"/>
              </a:ext>
            </a:extLst>
          </p:cNvPr>
          <p:cNvSpPr txBox="1"/>
          <p:nvPr/>
        </p:nvSpPr>
        <p:spPr>
          <a:xfrm>
            <a:off x="10670068" y="350266"/>
            <a:ext cx="162965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u="none" strike="noStrike" baseline="0" dirty="0">
                <a:solidFill>
                  <a:srgbClr val="000000"/>
                </a:solidFill>
                <a:latin typeface="Calibri" panose="020F0502020204030204"/>
              </a:rPr>
              <a:t>c</a:t>
            </a:r>
            <a:r>
              <a:rPr lang="en-US" sz="800" dirty="0">
                <a:solidFill>
                  <a:srgbClr val="000000"/>
                </a:solidFill>
                <a:latin typeface="Calibri" panose="020F0502020204030204"/>
              </a:rPr>
              <a:t>ourtesy of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 </a:t>
            </a:r>
            <a:r>
              <a:rPr lang="en-US" sz="800" dirty="0">
                <a:solidFill>
                  <a:srgbClr val="000000"/>
                </a:solidFill>
                <a:latin typeface="Calibri" panose="020F0502020204030204"/>
              </a:rPr>
              <a:t>Paola </a:t>
            </a:r>
            <a:r>
              <a:rPr lang="en-US" sz="800" dirty="0" err="1">
                <a:solidFill>
                  <a:srgbClr val="000000"/>
                </a:solidFill>
                <a:latin typeface="Calibri" panose="020F0502020204030204"/>
              </a:rPr>
              <a:t>Puppo</a:t>
            </a:r>
            <a:endParaRPr lang="it-IT" sz="800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9A18DD41-3F06-6103-9550-971D054AC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806" y="506443"/>
            <a:ext cx="6912000" cy="276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48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99200A28-DE60-EB30-12C2-95F62C3D46AB}"/>
              </a:ext>
            </a:extLst>
          </p:cNvPr>
          <p:cNvGrpSpPr/>
          <p:nvPr/>
        </p:nvGrpSpPr>
        <p:grpSpPr>
          <a:xfrm>
            <a:off x="232282" y="171459"/>
            <a:ext cx="5472000" cy="1934023"/>
            <a:chOff x="118478" y="440876"/>
            <a:chExt cx="5472000" cy="2552803"/>
          </a:xfrm>
        </p:grpSpPr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7485EA05-560C-BF90-74D9-67F4CB088E6B}"/>
                </a:ext>
              </a:extLst>
            </p:cNvPr>
            <p:cNvSpPr/>
            <p:nvPr/>
          </p:nvSpPr>
          <p:spPr>
            <a:xfrm>
              <a:off x="118478" y="440876"/>
              <a:ext cx="5472000" cy="2552803"/>
            </a:xfrm>
            <a:custGeom>
              <a:avLst/>
              <a:gdLst>
                <a:gd name="connsiteX0" fmla="*/ 0 w 5472000"/>
                <a:gd name="connsiteY0" fmla="*/ 0 h 2552803"/>
                <a:gd name="connsiteX1" fmla="*/ 629280 w 5472000"/>
                <a:gd name="connsiteY1" fmla="*/ 0 h 2552803"/>
                <a:gd name="connsiteX2" fmla="*/ 1258560 w 5472000"/>
                <a:gd name="connsiteY2" fmla="*/ 0 h 2552803"/>
                <a:gd name="connsiteX3" fmla="*/ 1942560 w 5472000"/>
                <a:gd name="connsiteY3" fmla="*/ 0 h 2552803"/>
                <a:gd name="connsiteX4" fmla="*/ 2462400 w 5472000"/>
                <a:gd name="connsiteY4" fmla="*/ 0 h 2552803"/>
                <a:gd name="connsiteX5" fmla="*/ 3255840 w 5472000"/>
                <a:gd name="connsiteY5" fmla="*/ 0 h 2552803"/>
                <a:gd name="connsiteX6" fmla="*/ 3830400 w 5472000"/>
                <a:gd name="connsiteY6" fmla="*/ 0 h 2552803"/>
                <a:gd name="connsiteX7" fmla="*/ 4404960 w 5472000"/>
                <a:gd name="connsiteY7" fmla="*/ 0 h 2552803"/>
                <a:gd name="connsiteX8" fmla="*/ 5472000 w 5472000"/>
                <a:gd name="connsiteY8" fmla="*/ 0 h 2552803"/>
                <a:gd name="connsiteX9" fmla="*/ 5472000 w 5472000"/>
                <a:gd name="connsiteY9" fmla="*/ 587145 h 2552803"/>
                <a:gd name="connsiteX10" fmla="*/ 5472000 w 5472000"/>
                <a:gd name="connsiteY10" fmla="*/ 1225345 h 2552803"/>
                <a:gd name="connsiteX11" fmla="*/ 5472000 w 5472000"/>
                <a:gd name="connsiteY11" fmla="*/ 1838018 h 2552803"/>
                <a:gd name="connsiteX12" fmla="*/ 5472000 w 5472000"/>
                <a:gd name="connsiteY12" fmla="*/ 2552803 h 2552803"/>
                <a:gd name="connsiteX13" fmla="*/ 4678560 w 5472000"/>
                <a:gd name="connsiteY13" fmla="*/ 2552803 h 2552803"/>
                <a:gd name="connsiteX14" fmla="*/ 3939840 w 5472000"/>
                <a:gd name="connsiteY14" fmla="*/ 2552803 h 2552803"/>
                <a:gd name="connsiteX15" fmla="*/ 3201120 w 5472000"/>
                <a:gd name="connsiteY15" fmla="*/ 2552803 h 2552803"/>
                <a:gd name="connsiteX16" fmla="*/ 2681280 w 5472000"/>
                <a:gd name="connsiteY16" fmla="*/ 2552803 h 2552803"/>
                <a:gd name="connsiteX17" fmla="*/ 1997280 w 5472000"/>
                <a:gd name="connsiteY17" fmla="*/ 2552803 h 2552803"/>
                <a:gd name="connsiteX18" fmla="*/ 1422720 w 5472000"/>
                <a:gd name="connsiteY18" fmla="*/ 2552803 h 2552803"/>
                <a:gd name="connsiteX19" fmla="*/ 684000 w 5472000"/>
                <a:gd name="connsiteY19" fmla="*/ 2552803 h 2552803"/>
                <a:gd name="connsiteX20" fmla="*/ 0 w 5472000"/>
                <a:gd name="connsiteY20" fmla="*/ 2552803 h 2552803"/>
                <a:gd name="connsiteX21" fmla="*/ 0 w 5472000"/>
                <a:gd name="connsiteY21" fmla="*/ 1991186 h 2552803"/>
                <a:gd name="connsiteX22" fmla="*/ 0 w 5472000"/>
                <a:gd name="connsiteY22" fmla="*/ 1404042 h 2552803"/>
                <a:gd name="connsiteX23" fmla="*/ 0 w 5472000"/>
                <a:gd name="connsiteY23" fmla="*/ 765841 h 2552803"/>
                <a:gd name="connsiteX24" fmla="*/ 0 w 5472000"/>
                <a:gd name="connsiteY24" fmla="*/ 0 h 2552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472000" h="2552803" fill="none" extrusionOk="0">
                  <a:moveTo>
                    <a:pt x="0" y="0"/>
                  </a:moveTo>
                  <a:cubicBezTo>
                    <a:pt x="274642" y="1870"/>
                    <a:pt x="466054" y="-28726"/>
                    <a:pt x="629280" y="0"/>
                  </a:cubicBezTo>
                  <a:cubicBezTo>
                    <a:pt x="792506" y="28726"/>
                    <a:pt x="1111119" y="-19090"/>
                    <a:pt x="1258560" y="0"/>
                  </a:cubicBezTo>
                  <a:cubicBezTo>
                    <a:pt x="1406001" y="19090"/>
                    <a:pt x="1731163" y="-26484"/>
                    <a:pt x="1942560" y="0"/>
                  </a:cubicBezTo>
                  <a:cubicBezTo>
                    <a:pt x="2153957" y="26484"/>
                    <a:pt x="2280642" y="-10962"/>
                    <a:pt x="2462400" y="0"/>
                  </a:cubicBezTo>
                  <a:cubicBezTo>
                    <a:pt x="2644158" y="10962"/>
                    <a:pt x="2985163" y="-1597"/>
                    <a:pt x="3255840" y="0"/>
                  </a:cubicBezTo>
                  <a:cubicBezTo>
                    <a:pt x="3526517" y="1597"/>
                    <a:pt x="3633664" y="8774"/>
                    <a:pt x="3830400" y="0"/>
                  </a:cubicBezTo>
                  <a:cubicBezTo>
                    <a:pt x="4027136" y="-8774"/>
                    <a:pt x="4258767" y="28253"/>
                    <a:pt x="4404960" y="0"/>
                  </a:cubicBezTo>
                  <a:cubicBezTo>
                    <a:pt x="4551153" y="-28253"/>
                    <a:pt x="5223750" y="-52492"/>
                    <a:pt x="5472000" y="0"/>
                  </a:cubicBezTo>
                  <a:cubicBezTo>
                    <a:pt x="5480459" y="194055"/>
                    <a:pt x="5452074" y="406140"/>
                    <a:pt x="5472000" y="587145"/>
                  </a:cubicBezTo>
                  <a:cubicBezTo>
                    <a:pt x="5491926" y="768151"/>
                    <a:pt x="5494530" y="978147"/>
                    <a:pt x="5472000" y="1225345"/>
                  </a:cubicBezTo>
                  <a:cubicBezTo>
                    <a:pt x="5449470" y="1472543"/>
                    <a:pt x="5446003" y="1637426"/>
                    <a:pt x="5472000" y="1838018"/>
                  </a:cubicBezTo>
                  <a:cubicBezTo>
                    <a:pt x="5497997" y="2038610"/>
                    <a:pt x="5456655" y="2209988"/>
                    <a:pt x="5472000" y="2552803"/>
                  </a:cubicBezTo>
                  <a:cubicBezTo>
                    <a:pt x="5227651" y="2589640"/>
                    <a:pt x="4957454" y="2523466"/>
                    <a:pt x="4678560" y="2552803"/>
                  </a:cubicBezTo>
                  <a:cubicBezTo>
                    <a:pt x="4399666" y="2582140"/>
                    <a:pt x="4263230" y="2562823"/>
                    <a:pt x="3939840" y="2552803"/>
                  </a:cubicBezTo>
                  <a:cubicBezTo>
                    <a:pt x="3616450" y="2542783"/>
                    <a:pt x="3538686" y="2519044"/>
                    <a:pt x="3201120" y="2552803"/>
                  </a:cubicBezTo>
                  <a:cubicBezTo>
                    <a:pt x="2863554" y="2586562"/>
                    <a:pt x="2822994" y="2574667"/>
                    <a:pt x="2681280" y="2552803"/>
                  </a:cubicBezTo>
                  <a:cubicBezTo>
                    <a:pt x="2539566" y="2530939"/>
                    <a:pt x="2296128" y="2543621"/>
                    <a:pt x="1997280" y="2552803"/>
                  </a:cubicBezTo>
                  <a:cubicBezTo>
                    <a:pt x="1698432" y="2561985"/>
                    <a:pt x="1640573" y="2527011"/>
                    <a:pt x="1422720" y="2552803"/>
                  </a:cubicBezTo>
                  <a:cubicBezTo>
                    <a:pt x="1204867" y="2578595"/>
                    <a:pt x="972502" y="2584721"/>
                    <a:pt x="684000" y="2552803"/>
                  </a:cubicBezTo>
                  <a:cubicBezTo>
                    <a:pt x="395498" y="2520885"/>
                    <a:pt x="261151" y="2553790"/>
                    <a:pt x="0" y="2552803"/>
                  </a:cubicBezTo>
                  <a:cubicBezTo>
                    <a:pt x="-20850" y="2354469"/>
                    <a:pt x="10690" y="2129263"/>
                    <a:pt x="0" y="1991186"/>
                  </a:cubicBezTo>
                  <a:cubicBezTo>
                    <a:pt x="-10690" y="1853109"/>
                    <a:pt x="-4217" y="1608339"/>
                    <a:pt x="0" y="1404042"/>
                  </a:cubicBezTo>
                  <a:cubicBezTo>
                    <a:pt x="4217" y="1199745"/>
                    <a:pt x="5313" y="951946"/>
                    <a:pt x="0" y="765841"/>
                  </a:cubicBezTo>
                  <a:cubicBezTo>
                    <a:pt x="-5313" y="579736"/>
                    <a:pt x="-1111" y="248941"/>
                    <a:pt x="0" y="0"/>
                  </a:cubicBezTo>
                  <a:close/>
                </a:path>
                <a:path w="5472000" h="2552803" stroke="0" extrusionOk="0">
                  <a:moveTo>
                    <a:pt x="0" y="0"/>
                  </a:moveTo>
                  <a:cubicBezTo>
                    <a:pt x="329976" y="30817"/>
                    <a:pt x="518944" y="-33127"/>
                    <a:pt x="684000" y="0"/>
                  </a:cubicBezTo>
                  <a:cubicBezTo>
                    <a:pt x="849056" y="33127"/>
                    <a:pt x="1203955" y="7893"/>
                    <a:pt x="1368000" y="0"/>
                  </a:cubicBezTo>
                  <a:cubicBezTo>
                    <a:pt x="1532045" y="-7893"/>
                    <a:pt x="1690997" y="-23344"/>
                    <a:pt x="1887840" y="0"/>
                  </a:cubicBezTo>
                  <a:cubicBezTo>
                    <a:pt x="2084683" y="23344"/>
                    <a:pt x="2348891" y="7041"/>
                    <a:pt x="2571840" y="0"/>
                  </a:cubicBezTo>
                  <a:cubicBezTo>
                    <a:pt x="2794789" y="-7041"/>
                    <a:pt x="2877876" y="2999"/>
                    <a:pt x="3091680" y="0"/>
                  </a:cubicBezTo>
                  <a:cubicBezTo>
                    <a:pt x="3305484" y="-2999"/>
                    <a:pt x="3681208" y="33381"/>
                    <a:pt x="3885120" y="0"/>
                  </a:cubicBezTo>
                  <a:cubicBezTo>
                    <a:pt x="4089032" y="-33381"/>
                    <a:pt x="4365570" y="18859"/>
                    <a:pt x="4514400" y="0"/>
                  </a:cubicBezTo>
                  <a:cubicBezTo>
                    <a:pt x="4663230" y="-18859"/>
                    <a:pt x="5070559" y="-35621"/>
                    <a:pt x="5472000" y="0"/>
                  </a:cubicBezTo>
                  <a:cubicBezTo>
                    <a:pt x="5455211" y="208911"/>
                    <a:pt x="5444038" y="371635"/>
                    <a:pt x="5472000" y="638201"/>
                  </a:cubicBezTo>
                  <a:cubicBezTo>
                    <a:pt x="5499962" y="904767"/>
                    <a:pt x="5462112" y="1105012"/>
                    <a:pt x="5472000" y="1276402"/>
                  </a:cubicBezTo>
                  <a:cubicBezTo>
                    <a:pt x="5481888" y="1447792"/>
                    <a:pt x="5478053" y="1733261"/>
                    <a:pt x="5472000" y="1914602"/>
                  </a:cubicBezTo>
                  <a:cubicBezTo>
                    <a:pt x="5465947" y="2095943"/>
                    <a:pt x="5446084" y="2323489"/>
                    <a:pt x="5472000" y="2552803"/>
                  </a:cubicBezTo>
                  <a:cubicBezTo>
                    <a:pt x="5230859" y="2557766"/>
                    <a:pt x="5090439" y="2551249"/>
                    <a:pt x="4788000" y="2552803"/>
                  </a:cubicBezTo>
                  <a:cubicBezTo>
                    <a:pt x="4485561" y="2554357"/>
                    <a:pt x="4382897" y="2557242"/>
                    <a:pt x="4104000" y="2552803"/>
                  </a:cubicBezTo>
                  <a:cubicBezTo>
                    <a:pt x="3825103" y="2548364"/>
                    <a:pt x="3674397" y="2557837"/>
                    <a:pt x="3365280" y="2552803"/>
                  </a:cubicBezTo>
                  <a:cubicBezTo>
                    <a:pt x="3056163" y="2547769"/>
                    <a:pt x="2979271" y="2559918"/>
                    <a:pt x="2790720" y="2552803"/>
                  </a:cubicBezTo>
                  <a:cubicBezTo>
                    <a:pt x="2602169" y="2545688"/>
                    <a:pt x="2446618" y="2530778"/>
                    <a:pt x="2161440" y="2552803"/>
                  </a:cubicBezTo>
                  <a:cubicBezTo>
                    <a:pt x="1876262" y="2574828"/>
                    <a:pt x="1853478" y="2554201"/>
                    <a:pt x="1641600" y="2552803"/>
                  </a:cubicBezTo>
                  <a:cubicBezTo>
                    <a:pt x="1429722" y="2551405"/>
                    <a:pt x="1373127" y="2562051"/>
                    <a:pt x="1121760" y="2552803"/>
                  </a:cubicBezTo>
                  <a:cubicBezTo>
                    <a:pt x="870393" y="2543555"/>
                    <a:pt x="465260" y="2564295"/>
                    <a:pt x="0" y="2552803"/>
                  </a:cubicBezTo>
                  <a:cubicBezTo>
                    <a:pt x="12808" y="2250821"/>
                    <a:pt x="-18563" y="2172717"/>
                    <a:pt x="0" y="1940130"/>
                  </a:cubicBezTo>
                  <a:cubicBezTo>
                    <a:pt x="18563" y="1707543"/>
                    <a:pt x="18423" y="1440653"/>
                    <a:pt x="0" y="1250873"/>
                  </a:cubicBezTo>
                  <a:cubicBezTo>
                    <a:pt x="-18423" y="1061093"/>
                    <a:pt x="-23425" y="837114"/>
                    <a:pt x="0" y="689257"/>
                  </a:cubicBezTo>
                  <a:cubicBezTo>
                    <a:pt x="23425" y="541400"/>
                    <a:pt x="19874" y="269435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2142759299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3E211781-52C5-0F9F-5B64-457E5C5F47DD}"/>
                </a:ext>
              </a:extLst>
            </p:cNvPr>
            <p:cNvSpPr txBox="1"/>
            <p:nvPr/>
          </p:nvSpPr>
          <p:spPr>
            <a:xfrm>
              <a:off x="174876" y="523677"/>
              <a:ext cx="5321463" cy="1777666"/>
            </a:xfrm>
            <a:custGeom>
              <a:avLst/>
              <a:gdLst>
                <a:gd name="connsiteX0" fmla="*/ 0 w 5321463"/>
                <a:gd name="connsiteY0" fmla="*/ 0 h 1777666"/>
                <a:gd name="connsiteX1" fmla="*/ 771612 w 5321463"/>
                <a:gd name="connsiteY1" fmla="*/ 0 h 1777666"/>
                <a:gd name="connsiteX2" fmla="*/ 1277151 w 5321463"/>
                <a:gd name="connsiteY2" fmla="*/ 0 h 1777666"/>
                <a:gd name="connsiteX3" fmla="*/ 2048763 w 5321463"/>
                <a:gd name="connsiteY3" fmla="*/ 0 h 1777666"/>
                <a:gd name="connsiteX4" fmla="*/ 2554302 w 5321463"/>
                <a:gd name="connsiteY4" fmla="*/ 0 h 1777666"/>
                <a:gd name="connsiteX5" fmla="*/ 3059841 w 5321463"/>
                <a:gd name="connsiteY5" fmla="*/ 0 h 1777666"/>
                <a:gd name="connsiteX6" fmla="*/ 3831453 w 5321463"/>
                <a:gd name="connsiteY6" fmla="*/ 0 h 1777666"/>
                <a:gd name="connsiteX7" fmla="*/ 4496636 w 5321463"/>
                <a:gd name="connsiteY7" fmla="*/ 0 h 1777666"/>
                <a:gd name="connsiteX8" fmla="*/ 5321463 w 5321463"/>
                <a:gd name="connsiteY8" fmla="*/ 0 h 1777666"/>
                <a:gd name="connsiteX9" fmla="*/ 5321463 w 5321463"/>
                <a:gd name="connsiteY9" fmla="*/ 539225 h 1777666"/>
                <a:gd name="connsiteX10" fmla="*/ 5321463 w 5321463"/>
                <a:gd name="connsiteY10" fmla="*/ 1096227 h 1777666"/>
                <a:gd name="connsiteX11" fmla="*/ 5321463 w 5321463"/>
                <a:gd name="connsiteY11" fmla="*/ 1777666 h 1777666"/>
                <a:gd name="connsiteX12" fmla="*/ 4815924 w 5321463"/>
                <a:gd name="connsiteY12" fmla="*/ 1777666 h 1777666"/>
                <a:gd name="connsiteX13" fmla="*/ 4257170 w 5321463"/>
                <a:gd name="connsiteY13" fmla="*/ 1777666 h 1777666"/>
                <a:gd name="connsiteX14" fmla="*/ 3645202 w 5321463"/>
                <a:gd name="connsiteY14" fmla="*/ 1777666 h 1777666"/>
                <a:gd name="connsiteX15" fmla="*/ 2873590 w 5321463"/>
                <a:gd name="connsiteY15" fmla="*/ 1777666 h 1777666"/>
                <a:gd name="connsiteX16" fmla="*/ 2314836 w 5321463"/>
                <a:gd name="connsiteY16" fmla="*/ 1777666 h 1777666"/>
                <a:gd name="connsiteX17" fmla="*/ 1809297 w 5321463"/>
                <a:gd name="connsiteY17" fmla="*/ 1777666 h 1777666"/>
                <a:gd name="connsiteX18" fmla="*/ 1090900 w 5321463"/>
                <a:gd name="connsiteY18" fmla="*/ 1777666 h 1777666"/>
                <a:gd name="connsiteX19" fmla="*/ 0 w 5321463"/>
                <a:gd name="connsiteY19" fmla="*/ 1777666 h 1777666"/>
                <a:gd name="connsiteX20" fmla="*/ 0 w 5321463"/>
                <a:gd name="connsiteY20" fmla="*/ 1185111 h 1777666"/>
                <a:gd name="connsiteX21" fmla="*/ 0 w 5321463"/>
                <a:gd name="connsiteY21" fmla="*/ 628109 h 1777666"/>
                <a:gd name="connsiteX22" fmla="*/ 0 w 5321463"/>
                <a:gd name="connsiteY22" fmla="*/ 0 h 1777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321463" h="1777666" extrusionOk="0">
                  <a:moveTo>
                    <a:pt x="0" y="0"/>
                  </a:moveTo>
                  <a:cubicBezTo>
                    <a:pt x="160450" y="-24003"/>
                    <a:pt x="388652" y="-25728"/>
                    <a:pt x="771612" y="0"/>
                  </a:cubicBezTo>
                  <a:cubicBezTo>
                    <a:pt x="1154572" y="25728"/>
                    <a:pt x="1174361" y="20150"/>
                    <a:pt x="1277151" y="0"/>
                  </a:cubicBezTo>
                  <a:cubicBezTo>
                    <a:pt x="1379941" y="-20150"/>
                    <a:pt x="1868353" y="-22093"/>
                    <a:pt x="2048763" y="0"/>
                  </a:cubicBezTo>
                  <a:cubicBezTo>
                    <a:pt x="2229173" y="22093"/>
                    <a:pt x="2361141" y="-9171"/>
                    <a:pt x="2554302" y="0"/>
                  </a:cubicBezTo>
                  <a:cubicBezTo>
                    <a:pt x="2747463" y="9171"/>
                    <a:pt x="2842517" y="15026"/>
                    <a:pt x="3059841" y="0"/>
                  </a:cubicBezTo>
                  <a:cubicBezTo>
                    <a:pt x="3277165" y="-15026"/>
                    <a:pt x="3595999" y="-23681"/>
                    <a:pt x="3831453" y="0"/>
                  </a:cubicBezTo>
                  <a:cubicBezTo>
                    <a:pt x="4066907" y="23681"/>
                    <a:pt x="4253292" y="14212"/>
                    <a:pt x="4496636" y="0"/>
                  </a:cubicBezTo>
                  <a:cubicBezTo>
                    <a:pt x="4739980" y="-14212"/>
                    <a:pt x="4994394" y="-30"/>
                    <a:pt x="5321463" y="0"/>
                  </a:cubicBezTo>
                  <a:cubicBezTo>
                    <a:pt x="5310790" y="228534"/>
                    <a:pt x="5343514" y="354631"/>
                    <a:pt x="5321463" y="539225"/>
                  </a:cubicBezTo>
                  <a:cubicBezTo>
                    <a:pt x="5299412" y="723819"/>
                    <a:pt x="5315882" y="886911"/>
                    <a:pt x="5321463" y="1096227"/>
                  </a:cubicBezTo>
                  <a:cubicBezTo>
                    <a:pt x="5327044" y="1305543"/>
                    <a:pt x="5353278" y="1504628"/>
                    <a:pt x="5321463" y="1777666"/>
                  </a:cubicBezTo>
                  <a:cubicBezTo>
                    <a:pt x="5185836" y="1761080"/>
                    <a:pt x="4992516" y="1765170"/>
                    <a:pt x="4815924" y="1777666"/>
                  </a:cubicBezTo>
                  <a:cubicBezTo>
                    <a:pt x="4639332" y="1790162"/>
                    <a:pt x="4427649" y="1755516"/>
                    <a:pt x="4257170" y="1777666"/>
                  </a:cubicBezTo>
                  <a:cubicBezTo>
                    <a:pt x="4086691" y="1799816"/>
                    <a:pt x="3880182" y="1767074"/>
                    <a:pt x="3645202" y="1777666"/>
                  </a:cubicBezTo>
                  <a:cubicBezTo>
                    <a:pt x="3410222" y="1788258"/>
                    <a:pt x="3108862" y="1761808"/>
                    <a:pt x="2873590" y="1777666"/>
                  </a:cubicBezTo>
                  <a:cubicBezTo>
                    <a:pt x="2638318" y="1793524"/>
                    <a:pt x="2449624" y="1805294"/>
                    <a:pt x="2314836" y="1777666"/>
                  </a:cubicBezTo>
                  <a:cubicBezTo>
                    <a:pt x="2180048" y="1750038"/>
                    <a:pt x="1995477" y="1800745"/>
                    <a:pt x="1809297" y="1777666"/>
                  </a:cubicBezTo>
                  <a:cubicBezTo>
                    <a:pt x="1623117" y="1754587"/>
                    <a:pt x="1345814" y="1748168"/>
                    <a:pt x="1090900" y="1777666"/>
                  </a:cubicBezTo>
                  <a:cubicBezTo>
                    <a:pt x="835986" y="1807164"/>
                    <a:pt x="521789" y="1812613"/>
                    <a:pt x="0" y="1777666"/>
                  </a:cubicBezTo>
                  <a:cubicBezTo>
                    <a:pt x="-28010" y="1538094"/>
                    <a:pt x="-25301" y="1320257"/>
                    <a:pt x="0" y="1185111"/>
                  </a:cubicBezTo>
                  <a:cubicBezTo>
                    <a:pt x="25301" y="1049965"/>
                    <a:pt x="-12958" y="774843"/>
                    <a:pt x="0" y="628109"/>
                  </a:cubicBezTo>
                  <a:cubicBezTo>
                    <a:pt x="12958" y="481375"/>
                    <a:pt x="-6088" y="205355"/>
                    <a:pt x="0" y="0"/>
                  </a:cubicBezTo>
                  <a:close/>
                </a:path>
              </a:pathLst>
            </a:custGeom>
            <a:noFill/>
            <a:ln>
              <a:noFill/>
              <a:extLst>
                <a:ext uri="{C807C97D-BFC1-408E-A445-0C87EB9F89A2}">
                  <ask:lineSketchStyleProps xmlns:ask="http://schemas.microsoft.com/office/drawing/2018/sketchyshapes" sd="2640294349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Why happens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en-GB" sz="1600" dirty="0"/>
                <a:t>high thermal resistance </a:t>
              </a:r>
              <a:r>
                <a:rPr lang="en-GB" sz="1600" dirty="0">
                  <a:effectLst/>
                  <a:ea typeface="Calibri" panose="020F0502020204030204" pitchFamily="34" charset="0"/>
                </a:rPr>
                <a:t>between the support of the screen and the base of the experimental chamber</a:t>
              </a:r>
              <a:r>
                <a:rPr lang="en-GB" sz="1600" dirty="0"/>
                <a:t> (red arrow);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en-GB" sz="1600" dirty="0"/>
                <a:t>low efficiency of radiation heat transfer between screen and sample due to the disc geometry of sample.</a:t>
              </a:r>
            </a:p>
          </p:txBody>
        </p:sp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7343A949-0354-D979-F611-800121D6EACE}"/>
              </a:ext>
            </a:extLst>
          </p:cNvPr>
          <p:cNvGrpSpPr>
            <a:grpSpLocks noChangeAspect="1"/>
          </p:cNvGrpSpPr>
          <p:nvPr/>
        </p:nvGrpSpPr>
        <p:grpSpPr>
          <a:xfrm>
            <a:off x="101585" y="2258502"/>
            <a:ext cx="2286148" cy="4235256"/>
            <a:chOff x="9720702" y="2555607"/>
            <a:chExt cx="2397410" cy="4441377"/>
          </a:xfrm>
        </p:grpSpPr>
        <p:pic>
          <p:nvPicPr>
            <p:cNvPr id="7" name="Picture 11">
              <a:extLst>
                <a:ext uri="{FF2B5EF4-FFF2-40B4-BE49-F238E27FC236}">
                  <a16:creationId xmlns:a16="http://schemas.microsoft.com/office/drawing/2014/main" id="{36F7833C-3EF5-C8DF-3AA7-97EA32369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37387" y="2555607"/>
              <a:ext cx="2380725" cy="42259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9AAA82CA-CC23-8C73-8891-1F48D55900D2}"/>
                </a:ext>
              </a:extLst>
            </p:cNvPr>
            <p:cNvSpPr txBox="1"/>
            <p:nvPr/>
          </p:nvSpPr>
          <p:spPr>
            <a:xfrm>
              <a:off x="9720702" y="6781540"/>
              <a:ext cx="1629653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b="0" i="0" u="none" strike="noStrike" baseline="0" dirty="0">
                  <a:solidFill>
                    <a:srgbClr val="000000"/>
                  </a:solidFill>
                  <a:latin typeface="Calibri" panose="020F0502020204030204"/>
                </a:rPr>
                <a:t>c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/>
                </a:rPr>
                <a:t>ourtesy of 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Dr 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/>
                </a:rPr>
                <a:t>Paola </a:t>
              </a:r>
              <a:r>
                <a:rPr lang="en-US" sz="800" dirty="0" err="1">
                  <a:solidFill>
                    <a:srgbClr val="000000"/>
                  </a:solidFill>
                  <a:latin typeface="Calibri" panose="020F0502020204030204"/>
                </a:rPr>
                <a:t>Puppo</a:t>
              </a:r>
              <a:endParaRPr lang="it-IT" sz="800" dirty="0"/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5B8336E5-1591-34C5-B074-FDA78F26F176}"/>
              </a:ext>
            </a:extLst>
          </p:cNvPr>
          <p:cNvGrpSpPr/>
          <p:nvPr/>
        </p:nvGrpSpPr>
        <p:grpSpPr>
          <a:xfrm>
            <a:off x="6381266" y="354717"/>
            <a:ext cx="5472000" cy="3261404"/>
            <a:chOff x="118478" y="440876"/>
            <a:chExt cx="5472000" cy="3261404"/>
          </a:xfrm>
        </p:grpSpPr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36CC37AB-1EF2-995B-EE47-2CA5246FF4E0}"/>
                </a:ext>
              </a:extLst>
            </p:cNvPr>
            <p:cNvSpPr/>
            <p:nvPr/>
          </p:nvSpPr>
          <p:spPr>
            <a:xfrm>
              <a:off x="118478" y="440876"/>
              <a:ext cx="5472000" cy="3261404"/>
            </a:xfrm>
            <a:custGeom>
              <a:avLst/>
              <a:gdLst>
                <a:gd name="connsiteX0" fmla="*/ 0 w 5472000"/>
                <a:gd name="connsiteY0" fmla="*/ 0 h 3261404"/>
                <a:gd name="connsiteX1" fmla="*/ 684000 w 5472000"/>
                <a:gd name="connsiteY1" fmla="*/ 0 h 3261404"/>
                <a:gd name="connsiteX2" fmla="*/ 1203840 w 5472000"/>
                <a:gd name="connsiteY2" fmla="*/ 0 h 3261404"/>
                <a:gd name="connsiteX3" fmla="*/ 1997280 w 5472000"/>
                <a:gd name="connsiteY3" fmla="*/ 0 h 3261404"/>
                <a:gd name="connsiteX4" fmla="*/ 2571840 w 5472000"/>
                <a:gd name="connsiteY4" fmla="*/ 0 h 3261404"/>
                <a:gd name="connsiteX5" fmla="*/ 3146400 w 5472000"/>
                <a:gd name="connsiteY5" fmla="*/ 0 h 3261404"/>
                <a:gd name="connsiteX6" fmla="*/ 3666240 w 5472000"/>
                <a:gd name="connsiteY6" fmla="*/ 0 h 3261404"/>
                <a:gd name="connsiteX7" fmla="*/ 4240800 w 5472000"/>
                <a:gd name="connsiteY7" fmla="*/ 0 h 3261404"/>
                <a:gd name="connsiteX8" fmla="*/ 5472000 w 5472000"/>
                <a:gd name="connsiteY8" fmla="*/ 0 h 3261404"/>
                <a:gd name="connsiteX9" fmla="*/ 5472000 w 5472000"/>
                <a:gd name="connsiteY9" fmla="*/ 554439 h 3261404"/>
                <a:gd name="connsiteX10" fmla="*/ 5472000 w 5472000"/>
                <a:gd name="connsiteY10" fmla="*/ 1108877 h 3261404"/>
                <a:gd name="connsiteX11" fmla="*/ 5472000 w 5472000"/>
                <a:gd name="connsiteY11" fmla="*/ 1826386 h 3261404"/>
                <a:gd name="connsiteX12" fmla="*/ 5472000 w 5472000"/>
                <a:gd name="connsiteY12" fmla="*/ 2446053 h 3261404"/>
                <a:gd name="connsiteX13" fmla="*/ 5472000 w 5472000"/>
                <a:gd name="connsiteY13" fmla="*/ 3261404 h 3261404"/>
                <a:gd name="connsiteX14" fmla="*/ 4842720 w 5472000"/>
                <a:gd name="connsiteY14" fmla="*/ 3261404 h 3261404"/>
                <a:gd name="connsiteX15" fmla="*/ 4158720 w 5472000"/>
                <a:gd name="connsiteY15" fmla="*/ 3261404 h 3261404"/>
                <a:gd name="connsiteX16" fmla="*/ 3584160 w 5472000"/>
                <a:gd name="connsiteY16" fmla="*/ 3261404 h 3261404"/>
                <a:gd name="connsiteX17" fmla="*/ 2845440 w 5472000"/>
                <a:gd name="connsiteY17" fmla="*/ 3261404 h 3261404"/>
                <a:gd name="connsiteX18" fmla="*/ 2216160 w 5472000"/>
                <a:gd name="connsiteY18" fmla="*/ 3261404 h 3261404"/>
                <a:gd name="connsiteX19" fmla="*/ 1696320 w 5472000"/>
                <a:gd name="connsiteY19" fmla="*/ 3261404 h 3261404"/>
                <a:gd name="connsiteX20" fmla="*/ 1012320 w 5472000"/>
                <a:gd name="connsiteY20" fmla="*/ 3261404 h 3261404"/>
                <a:gd name="connsiteX21" fmla="*/ 0 w 5472000"/>
                <a:gd name="connsiteY21" fmla="*/ 3261404 h 3261404"/>
                <a:gd name="connsiteX22" fmla="*/ 0 w 5472000"/>
                <a:gd name="connsiteY22" fmla="*/ 2576509 h 3261404"/>
                <a:gd name="connsiteX23" fmla="*/ 0 w 5472000"/>
                <a:gd name="connsiteY23" fmla="*/ 1859000 h 3261404"/>
                <a:gd name="connsiteX24" fmla="*/ 0 w 5472000"/>
                <a:gd name="connsiteY24" fmla="*/ 1141491 h 3261404"/>
                <a:gd name="connsiteX25" fmla="*/ 0 w 5472000"/>
                <a:gd name="connsiteY25" fmla="*/ 0 h 3261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472000" h="3261404" fill="none" extrusionOk="0">
                  <a:moveTo>
                    <a:pt x="0" y="0"/>
                  </a:moveTo>
                  <a:cubicBezTo>
                    <a:pt x="297868" y="-3021"/>
                    <a:pt x="472603" y="-26484"/>
                    <a:pt x="684000" y="0"/>
                  </a:cubicBezTo>
                  <a:cubicBezTo>
                    <a:pt x="895397" y="26484"/>
                    <a:pt x="1022082" y="-10962"/>
                    <a:pt x="1203840" y="0"/>
                  </a:cubicBezTo>
                  <a:cubicBezTo>
                    <a:pt x="1385598" y="10962"/>
                    <a:pt x="1726603" y="-1597"/>
                    <a:pt x="1997280" y="0"/>
                  </a:cubicBezTo>
                  <a:cubicBezTo>
                    <a:pt x="2267957" y="1597"/>
                    <a:pt x="2375104" y="8774"/>
                    <a:pt x="2571840" y="0"/>
                  </a:cubicBezTo>
                  <a:cubicBezTo>
                    <a:pt x="2768576" y="-8774"/>
                    <a:pt x="3000207" y="28253"/>
                    <a:pt x="3146400" y="0"/>
                  </a:cubicBezTo>
                  <a:cubicBezTo>
                    <a:pt x="3292593" y="-28253"/>
                    <a:pt x="3558098" y="-8716"/>
                    <a:pt x="3666240" y="0"/>
                  </a:cubicBezTo>
                  <a:cubicBezTo>
                    <a:pt x="3774382" y="8716"/>
                    <a:pt x="4058976" y="7656"/>
                    <a:pt x="4240800" y="0"/>
                  </a:cubicBezTo>
                  <a:cubicBezTo>
                    <a:pt x="4422624" y="-7656"/>
                    <a:pt x="4876785" y="-42687"/>
                    <a:pt x="5472000" y="0"/>
                  </a:cubicBezTo>
                  <a:cubicBezTo>
                    <a:pt x="5468984" y="246845"/>
                    <a:pt x="5462552" y="410028"/>
                    <a:pt x="5472000" y="554439"/>
                  </a:cubicBezTo>
                  <a:cubicBezTo>
                    <a:pt x="5481448" y="698850"/>
                    <a:pt x="5447547" y="885120"/>
                    <a:pt x="5472000" y="1108877"/>
                  </a:cubicBezTo>
                  <a:cubicBezTo>
                    <a:pt x="5496453" y="1332634"/>
                    <a:pt x="5492159" y="1615733"/>
                    <a:pt x="5472000" y="1826386"/>
                  </a:cubicBezTo>
                  <a:cubicBezTo>
                    <a:pt x="5451841" y="2037039"/>
                    <a:pt x="5444430" y="2217211"/>
                    <a:pt x="5472000" y="2446053"/>
                  </a:cubicBezTo>
                  <a:cubicBezTo>
                    <a:pt x="5499570" y="2674895"/>
                    <a:pt x="5466165" y="3027861"/>
                    <a:pt x="5472000" y="3261404"/>
                  </a:cubicBezTo>
                  <a:cubicBezTo>
                    <a:pt x="5207216" y="3275576"/>
                    <a:pt x="4987984" y="3280532"/>
                    <a:pt x="4842720" y="3261404"/>
                  </a:cubicBezTo>
                  <a:cubicBezTo>
                    <a:pt x="4697456" y="3242276"/>
                    <a:pt x="4457568" y="3252222"/>
                    <a:pt x="4158720" y="3261404"/>
                  </a:cubicBezTo>
                  <a:cubicBezTo>
                    <a:pt x="3859872" y="3270586"/>
                    <a:pt x="3802013" y="3235612"/>
                    <a:pt x="3584160" y="3261404"/>
                  </a:cubicBezTo>
                  <a:cubicBezTo>
                    <a:pt x="3366307" y="3287196"/>
                    <a:pt x="3133942" y="3293322"/>
                    <a:pt x="2845440" y="3261404"/>
                  </a:cubicBezTo>
                  <a:cubicBezTo>
                    <a:pt x="2556938" y="3229486"/>
                    <a:pt x="2409234" y="3273335"/>
                    <a:pt x="2216160" y="3261404"/>
                  </a:cubicBezTo>
                  <a:cubicBezTo>
                    <a:pt x="2023086" y="3249473"/>
                    <a:pt x="1931497" y="3279222"/>
                    <a:pt x="1696320" y="3261404"/>
                  </a:cubicBezTo>
                  <a:cubicBezTo>
                    <a:pt x="1461143" y="3243586"/>
                    <a:pt x="1237672" y="3292657"/>
                    <a:pt x="1012320" y="3261404"/>
                  </a:cubicBezTo>
                  <a:cubicBezTo>
                    <a:pt x="786968" y="3230151"/>
                    <a:pt x="456261" y="3261383"/>
                    <a:pt x="0" y="3261404"/>
                  </a:cubicBezTo>
                  <a:cubicBezTo>
                    <a:pt x="17412" y="2991109"/>
                    <a:pt x="29030" y="2882319"/>
                    <a:pt x="0" y="2576509"/>
                  </a:cubicBezTo>
                  <a:cubicBezTo>
                    <a:pt x="-29030" y="2270699"/>
                    <a:pt x="-3478" y="2186314"/>
                    <a:pt x="0" y="1859000"/>
                  </a:cubicBezTo>
                  <a:cubicBezTo>
                    <a:pt x="3478" y="1531686"/>
                    <a:pt x="6577" y="1478035"/>
                    <a:pt x="0" y="1141491"/>
                  </a:cubicBezTo>
                  <a:cubicBezTo>
                    <a:pt x="-6577" y="804947"/>
                    <a:pt x="-3549" y="300310"/>
                    <a:pt x="0" y="0"/>
                  </a:cubicBezTo>
                  <a:close/>
                </a:path>
                <a:path w="5472000" h="3261404" stroke="0" extrusionOk="0">
                  <a:moveTo>
                    <a:pt x="0" y="0"/>
                  </a:moveTo>
                  <a:cubicBezTo>
                    <a:pt x="329976" y="30817"/>
                    <a:pt x="518944" y="-33127"/>
                    <a:pt x="684000" y="0"/>
                  </a:cubicBezTo>
                  <a:cubicBezTo>
                    <a:pt x="849056" y="33127"/>
                    <a:pt x="1203955" y="7893"/>
                    <a:pt x="1368000" y="0"/>
                  </a:cubicBezTo>
                  <a:cubicBezTo>
                    <a:pt x="1532045" y="-7893"/>
                    <a:pt x="1690997" y="-23344"/>
                    <a:pt x="1887840" y="0"/>
                  </a:cubicBezTo>
                  <a:cubicBezTo>
                    <a:pt x="2084683" y="23344"/>
                    <a:pt x="2348891" y="7041"/>
                    <a:pt x="2571840" y="0"/>
                  </a:cubicBezTo>
                  <a:cubicBezTo>
                    <a:pt x="2794789" y="-7041"/>
                    <a:pt x="2877876" y="2999"/>
                    <a:pt x="3091680" y="0"/>
                  </a:cubicBezTo>
                  <a:cubicBezTo>
                    <a:pt x="3305484" y="-2999"/>
                    <a:pt x="3681208" y="33381"/>
                    <a:pt x="3885120" y="0"/>
                  </a:cubicBezTo>
                  <a:cubicBezTo>
                    <a:pt x="4089032" y="-33381"/>
                    <a:pt x="4365570" y="18859"/>
                    <a:pt x="4514400" y="0"/>
                  </a:cubicBezTo>
                  <a:cubicBezTo>
                    <a:pt x="4663230" y="-18859"/>
                    <a:pt x="5070559" y="-35621"/>
                    <a:pt x="5472000" y="0"/>
                  </a:cubicBezTo>
                  <a:cubicBezTo>
                    <a:pt x="5481407" y="202677"/>
                    <a:pt x="5466538" y="502312"/>
                    <a:pt x="5472000" y="652281"/>
                  </a:cubicBezTo>
                  <a:cubicBezTo>
                    <a:pt x="5477462" y="802250"/>
                    <a:pt x="5454365" y="1154256"/>
                    <a:pt x="5472000" y="1304562"/>
                  </a:cubicBezTo>
                  <a:cubicBezTo>
                    <a:pt x="5489635" y="1454868"/>
                    <a:pt x="5495825" y="1752950"/>
                    <a:pt x="5472000" y="1956842"/>
                  </a:cubicBezTo>
                  <a:cubicBezTo>
                    <a:pt x="5448175" y="2160734"/>
                    <a:pt x="5472990" y="2444191"/>
                    <a:pt x="5472000" y="2641737"/>
                  </a:cubicBezTo>
                  <a:cubicBezTo>
                    <a:pt x="5471010" y="2839283"/>
                    <a:pt x="5483119" y="2979513"/>
                    <a:pt x="5472000" y="3261404"/>
                  </a:cubicBezTo>
                  <a:cubicBezTo>
                    <a:pt x="5221889" y="3277967"/>
                    <a:pt x="5115628" y="3263107"/>
                    <a:pt x="4897440" y="3261404"/>
                  </a:cubicBezTo>
                  <a:cubicBezTo>
                    <a:pt x="4679252" y="3259701"/>
                    <a:pt x="4467837" y="3266438"/>
                    <a:pt x="4158720" y="3261404"/>
                  </a:cubicBezTo>
                  <a:cubicBezTo>
                    <a:pt x="3849603" y="3256370"/>
                    <a:pt x="3772711" y="3268519"/>
                    <a:pt x="3584160" y="3261404"/>
                  </a:cubicBezTo>
                  <a:cubicBezTo>
                    <a:pt x="3395609" y="3254289"/>
                    <a:pt x="3240058" y="3239379"/>
                    <a:pt x="2954880" y="3261404"/>
                  </a:cubicBezTo>
                  <a:cubicBezTo>
                    <a:pt x="2669702" y="3283429"/>
                    <a:pt x="2646918" y="3262802"/>
                    <a:pt x="2435040" y="3261404"/>
                  </a:cubicBezTo>
                  <a:cubicBezTo>
                    <a:pt x="2223162" y="3260006"/>
                    <a:pt x="2166567" y="3270652"/>
                    <a:pt x="1915200" y="3261404"/>
                  </a:cubicBezTo>
                  <a:cubicBezTo>
                    <a:pt x="1663833" y="3252156"/>
                    <a:pt x="1437992" y="3275632"/>
                    <a:pt x="1176480" y="3261404"/>
                  </a:cubicBezTo>
                  <a:cubicBezTo>
                    <a:pt x="914968" y="3247176"/>
                    <a:pt x="278407" y="3265042"/>
                    <a:pt x="0" y="3261404"/>
                  </a:cubicBezTo>
                  <a:cubicBezTo>
                    <a:pt x="-31587" y="3099705"/>
                    <a:pt x="-3754" y="2764148"/>
                    <a:pt x="0" y="2609123"/>
                  </a:cubicBezTo>
                  <a:cubicBezTo>
                    <a:pt x="3754" y="2454098"/>
                    <a:pt x="19344" y="2308942"/>
                    <a:pt x="0" y="2054685"/>
                  </a:cubicBezTo>
                  <a:cubicBezTo>
                    <a:pt x="-19344" y="1800428"/>
                    <a:pt x="-17575" y="1653305"/>
                    <a:pt x="0" y="1402404"/>
                  </a:cubicBezTo>
                  <a:cubicBezTo>
                    <a:pt x="17575" y="1151503"/>
                    <a:pt x="-18202" y="992969"/>
                    <a:pt x="0" y="782737"/>
                  </a:cubicBezTo>
                  <a:cubicBezTo>
                    <a:pt x="18202" y="572505"/>
                    <a:pt x="7605" y="235417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2142759299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A13C37F1-7F03-58F4-3F12-F1033B346C30}"/>
                </a:ext>
              </a:extLst>
            </p:cNvPr>
            <p:cNvSpPr txBox="1"/>
            <p:nvPr/>
          </p:nvSpPr>
          <p:spPr>
            <a:xfrm>
              <a:off x="174876" y="551461"/>
              <a:ext cx="5321463" cy="2885662"/>
            </a:xfrm>
            <a:custGeom>
              <a:avLst/>
              <a:gdLst>
                <a:gd name="connsiteX0" fmla="*/ 0 w 5321463"/>
                <a:gd name="connsiteY0" fmla="*/ 0 h 2885662"/>
                <a:gd name="connsiteX1" fmla="*/ 771612 w 5321463"/>
                <a:gd name="connsiteY1" fmla="*/ 0 h 2885662"/>
                <a:gd name="connsiteX2" fmla="*/ 1277151 w 5321463"/>
                <a:gd name="connsiteY2" fmla="*/ 0 h 2885662"/>
                <a:gd name="connsiteX3" fmla="*/ 2048763 w 5321463"/>
                <a:gd name="connsiteY3" fmla="*/ 0 h 2885662"/>
                <a:gd name="connsiteX4" fmla="*/ 2554302 w 5321463"/>
                <a:gd name="connsiteY4" fmla="*/ 0 h 2885662"/>
                <a:gd name="connsiteX5" fmla="*/ 3059841 w 5321463"/>
                <a:gd name="connsiteY5" fmla="*/ 0 h 2885662"/>
                <a:gd name="connsiteX6" fmla="*/ 3831453 w 5321463"/>
                <a:gd name="connsiteY6" fmla="*/ 0 h 2885662"/>
                <a:gd name="connsiteX7" fmla="*/ 4496636 w 5321463"/>
                <a:gd name="connsiteY7" fmla="*/ 0 h 2885662"/>
                <a:gd name="connsiteX8" fmla="*/ 5321463 w 5321463"/>
                <a:gd name="connsiteY8" fmla="*/ 0 h 2885662"/>
                <a:gd name="connsiteX9" fmla="*/ 5321463 w 5321463"/>
                <a:gd name="connsiteY9" fmla="*/ 490563 h 2885662"/>
                <a:gd name="connsiteX10" fmla="*/ 5321463 w 5321463"/>
                <a:gd name="connsiteY10" fmla="*/ 1009982 h 2885662"/>
                <a:gd name="connsiteX11" fmla="*/ 5321463 w 5321463"/>
                <a:gd name="connsiteY11" fmla="*/ 1529401 h 2885662"/>
                <a:gd name="connsiteX12" fmla="*/ 5321463 w 5321463"/>
                <a:gd name="connsiteY12" fmla="*/ 2019963 h 2885662"/>
                <a:gd name="connsiteX13" fmla="*/ 5321463 w 5321463"/>
                <a:gd name="connsiteY13" fmla="*/ 2885662 h 2885662"/>
                <a:gd name="connsiteX14" fmla="*/ 4709495 w 5321463"/>
                <a:gd name="connsiteY14" fmla="*/ 2885662 h 2885662"/>
                <a:gd name="connsiteX15" fmla="*/ 3937883 w 5321463"/>
                <a:gd name="connsiteY15" fmla="*/ 2885662 h 2885662"/>
                <a:gd name="connsiteX16" fmla="*/ 3379129 w 5321463"/>
                <a:gd name="connsiteY16" fmla="*/ 2885662 h 2885662"/>
                <a:gd name="connsiteX17" fmla="*/ 2873590 w 5321463"/>
                <a:gd name="connsiteY17" fmla="*/ 2885662 h 2885662"/>
                <a:gd name="connsiteX18" fmla="*/ 2155193 w 5321463"/>
                <a:gd name="connsiteY18" fmla="*/ 2885662 h 2885662"/>
                <a:gd name="connsiteX19" fmla="*/ 1543224 w 5321463"/>
                <a:gd name="connsiteY19" fmla="*/ 2885662 h 2885662"/>
                <a:gd name="connsiteX20" fmla="*/ 878041 w 5321463"/>
                <a:gd name="connsiteY20" fmla="*/ 2885662 h 2885662"/>
                <a:gd name="connsiteX21" fmla="*/ 0 w 5321463"/>
                <a:gd name="connsiteY21" fmla="*/ 2885662 h 2885662"/>
                <a:gd name="connsiteX22" fmla="*/ 0 w 5321463"/>
                <a:gd name="connsiteY22" fmla="*/ 2308530 h 2885662"/>
                <a:gd name="connsiteX23" fmla="*/ 0 w 5321463"/>
                <a:gd name="connsiteY23" fmla="*/ 1731397 h 2885662"/>
                <a:gd name="connsiteX24" fmla="*/ 0 w 5321463"/>
                <a:gd name="connsiteY24" fmla="*/ 1125408 h 2885662"/>
                <a:gd name="connsiteX25" fmla="*/ 0 w 5321463"/>
                <a:gd name="connsiteY25" fmla="*/ 634846 h 2885662"/>
                <a:gd name="connsiteX26" fmla="*/ 0 w 5321463"/>
                <a:gd name="connsiteY26" fmla="*/ 0 h 288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21463" h="2885662" extrusionOk="0">
                  <a:moveTo>
                    <a:pt x="0" y="0"/>
                  </a:moveTo>
                  <a:cubicBezTo>
                    <a:pt x="160450" y="-24003"/>
                    <a:pt x="388652" y="-25728"/>
                    <a:pt x="771612" y="0"/>
                  </a:cubicBezTo>
                  <a:cubicBezTo>
                    <a:pt x="1154572" y="25728"/>
                    <a:pt x="1174361" y="20150"/>
                    <a:pt x="1277151" y="0"/>
                  </a:cubicBezTo>
                  <a:cubicBezTo>
                    <a:pt x="1379941" y="-20150"/>
                    <a:pt x="1868353" y="-22093"/>
                    <a:pt x="2048763" y="0"/>
                  </a:cubicBezTo>
                  <a:cubicBezTo>
                    <a:pt x="2229173" y="22093"/>
                    <a:pt x="2361141" y="-9171"/>
                    <a:pt x="2554302" y="0"/>
                  </a:cubicBezTo>
                  <a:cubicBezTo>
                    <a:pt x="2747463" y="9171"/>
                    <a:pt x="2842517" y="15026"/>
                    <a:pt x="3059841" y="0"/>
                  </a:cubicBezTo>
                  <a:cubicBezTo>
                    <a:pt x="3277165" y="-15026"/>
                    <a:pt x="3595999" y="-23681"/>
                    <a:pt x="3831453" y="0"/>
                  </a:cubicBezTo>
                  <a:cubicBezTo>
                    <a:pt x="4066907" y="23681"/>
                    <a:pt x="4253292" y="14212"/>
                    <a:pt x="4496636" y="0"/>
                  </a:cubicBezTo>
                  <a:cubicBezTo>
                    <a:pt x="4739980" y="-14212"/>
                    <a:pt x="4994394" y="-30"/>
                    <a:pt x="5321463" y="0"/>
                  </a:cubicBezTo>
                  <a:cubicBezTo>
                    <a:pt x="5297222" y="121084"/>
                    <a:pt x="5339477" y="360639"/>
                    <a:pt x="5321463" y="490563"/>
                  </a:cubicBezTo>
                  <a:cubicBezTo>
                    <a:pt x="5303449" y="620487"/>
                    <a:pt x="5305105" y="873656"/>
                    <a:pt x="5321463" y="1009982"/>
                  </a:cubicBezTo>
                  <a:cubicBezTo>
                    <a:pt x="5337821" y="1146308"/>
                    <a:pt x="5332301" y="1281474"/>
                    <a:pt x="5321463" y="1529401"/>
                  </a:cubicBezTo>
                  <a:cubicBezTo>
                    <a:pt x="5310625" y="1777328"/>
                    <a:pt x="5312196" y="1786701"/>
                    <a:pt x="5321463" y="2019963"/>
                  </a:cubicBezTo>
                  <a:cubicBezTo>
                    <a:pt x="5330730" y="2253225"/>
                    <a:pt x="5279796" y="2496029"/>
                    <a:pt x="5321463" y="2885662"/>
                  </a:cubicBezTo>
                  <a:cubicBezTo>
                    <a:pt x="5134602" y="2914969"/>
                    <a:pt x="4944475" y="2875070"/>
                    <a:pt x="4709495" y="2885662"/>
                  </a:cubicBezTo>
                  <a:cubicBezTo>
                    <a:pt x="4474515" y="2896254"/>
                    <a:pt x="4173155" y="2869804"/>
                    <a:pt x="3937883" y="2885662"/>
                  </a:cubicBezTo>
                  <a:cubicBezTo>
                    <a:pt x="3702611" y="2901520"/>
                    <a:pt x="3513917" y="2913290"/>
                    <a:pt x="3379129" y="2885662"/>
                  </a:cubicBezTo>
                  <a:cubicBezTo>
                    <a:pt x="3244341" y="2858034"/>
                    <a:pt x="3059770" y="2908741"/>
                    <a:pt x="2873590" y="2885662"/>
                  </a:cubicBezTo>
                  <a:cubicBezTo>
                    <a:pt x="2687410" y="2862583"/>
                    <a:pt x="2410107" y="2856164"/>
                    <a:pt x="2155193" y="2885662"/>
                  </a:cubicBezTo>
                  <a:cubicBezTo>
                    <a:pt x="1900279" y="2915160"/>
                    <a:pt x="1817934" y="2882506"/>
                    <a:pt x="1543224" y="2885662"/>
                  </a:cubicBezTo>
                  <a:cubicBezTo>
                    <a:pt x="1268514" y="2888818"/>
                    <a:pt x="1148655" y="2859091"/>
                    <a:pt x="878041" y="2885662"/>
                  </a:cubicBezTo>
                  <a:cubicBezTo>
                    <a:pt x="607427" y="2912233"/>
                    <a:pt x="387103" y="2881687"/>
                    <a:pt x="0" y="2885662"/>
                  </a:cubicBezTo>
                  <a:cubicBezTo>
                    <a:pt x="10235" y="2708802"/>
                    <a:pt x="26034" y="2471952"/>
                    <a:pt x="0" y="2308530"/>
                  </a:cubicBezTo>
                  <a:cubicBezTo>
                    <a:pt x="-26034" y="2145108"/>
                    <a:pt x="-4781" y="1930186"/>
                    <a:pt x="0" y="1731397"/>
                  </a:cubicBezTo>
                  <a:cubicBezTo>
                    <a:pt x="4781" y="1532608"/>
                    <a:pt x="9697" y="1293525"/>
                    <a:pt x="0" y="1125408"/>
                  </a:cubicBezTo>
                  <a:cubicBezTo>
                    <a:pt x="-9697" y="957291"/>
                    <a:pt x="-9084" y="747174"/>
                    <a:pt x="0" y="634846"/>
                  </a:cubicBezTo>
                  <a:cubicBezTo>
                    <a:pt x="9084" y="522518"/>
                    <a:pt x="-17140" y="237385"/>
                    <a:pt x="0" y="0"/>
                  </a:cubicBezTo>
                  <a:close/>
                </a:path>
              </a:pathLst>
            </a:custGeom>
            <a:noFill/>
            <a:ln>
              <a:noFill/>
              <a:extLst>
                <a:ext uri="{C807C97D-BFC1-408E-A445-0C87EB9F89A2}">
                  <ask:lineSketchStyleProps xmlns:ask="http://schemas.microsoft.com/office/drawing/2018/sketchyshapes" sd="2640294349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rgbClr val="C00000"/>
                  </a:solidFill>
                </a:rPr>
                <a:t>What’s next?</a:t>
              </a:r>
            </a:p>
            <a:p>
              <a:pPr>
                <a:lnSpc>
                  <a:spcPct val="150000"/>
                </a:lnSpc>
              </a:pPr>
              <a:r>
                <a:rPr lang="en-GB" sz="1600" u="sng" dirty="0">
                  <a:solidFill>
                    <a:srgbClr val="C00000"/>
                  </a:solidFill>
                </a:rPr>
                <a:t>Upgrade of the Thermal Modulation System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improving the heat exchange between the system and </a:t>
              </a:r>
              <a:b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the liquid nitrogen bath;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changing the shape of the sample, from disc to ring; 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introducing a sample + radiator system to facilitate a faster heat exchange with the screen;</a:t>
              </a:r>
            </a:p>
            <a:p>
              <a:pPr marL="285750" indent="-285750">
                <a:lnSpc>
                  <a:spcPct val="150000"/>
                </a:lnSpc>
                <a:buFontTx/>
                <a:buChar char="-"/>
              </a:pPr>
              <a:r>
                <a:rPr lang="en-GB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continuing to investigate alternative solutions.</a:t>
              </a:r>
            </a:p>
          </p:txBody>
        </p:sp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322FFF7F-3E41-8EEF-4FA0-DE0701791DE0}"/>
              </a:ext>
            </a:extLst>
          </p:cNvPr>
          <p:cNvGrpSpPr>
            <a:grpSpLocks noChangeAspect="1"/>
          </p:cNvGrpSpPr>
          <p:nvPr/>
        </p:nvGrpSpPr>
        <p:grpSpPr>
          <a:xfrm>
            <a:off x="3103638" y="3183949"/>
            <a:ext cx="3384080" cy="2456329"/>
            <a:chOff x="9554280" y="529648"/>
            <a:chExt cx="2670101" cy="1938089"/>
          </a:xfrm>
        </p:grpSpPr>
        <p:pic>
          <p:nvPicPr>
            <p:cNvPr id="4" name="Immagine 3" descr="Immagine che contiene cerchio, schizzo, design&#10;&#10;Descrizione generata automaticamente">
              <a:extLst>
                <a:ext uri="{FF2B5EF4-FFF2-40B4-BE49-F238E27FC236}">
                  <a16:creationId xmlns:a16="http://schemas.microsoft.com/office/drawing/2014/main" id="{02DAACB3-5C01-A82D-34BB-4F646D09B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0678" y="529648"/>
              <a:ext cx="2340000" cy="172816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9116A1AA-0C48-75FE-1920-1F785517A7D4}"/>
                </a:ext>
              </a:extLst>
            </p:cNvPr>
            <p:cNvSpPr txBox="1"/>
            <p:nvPr/>
          </p:nvSpPr>
          <p:spPr>
            <a:xfrm>
              <a:off x="10816206" y="2252293"/>
              <a:ext cx="140817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b="0" i="0" u="none" strike="noStrike" baseline="0" dirty="0">
                  <a:solidFill>
                    <a:srgbClr val="000000"/>
                  </a:solidFill>
                  <a:latin typeface="Calibri" panose="020F0502020204030204"/>
                </a:rPr>
                <a:t>c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/>
                </a:rPr>
                <a:t>ourtesy of 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Dr Luca D’Onofrio</a:t>
              </a:r>
              <a:endParaRPr lang="it-IT" sz="800" dirty="0"/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8E02DBC0-438A-A37A-5C93-91C2FDC2154D}"/>
                </a:ext>
              </a:extLst>
            </p:cNvPr>
            <p:cNvSpPr txBox="1"/>
            <p:nvPr/>
          </p:nvSpPr>
          <p:spPr>
            <a:xfrm>
              <a:off x="10361582" y="541342"/>
              <a:ext cx="53664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ea typeface="Calibri" panose="020F0502020204030204" pitchFamily="34" charset="0"/>
                </a:rPr>
                <a:t>s</a:t>
              </a:r>
              <a:r>
                <a:rPr lang="en-GB" sz="1000" dirty="0">
                  <a:effectLst/>
                  <a:ea typeface="Calibri" panose="020F0502020204030204" pitchFamily="34" charset="0"/>
                </a:rPr>
                <a:t>creen</a:t>
              </a:r>
              <a:endParaRPr lang="it-IT" sz="1000" dirty="0"/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5FCCA02F-1020-B5E2-41A1-50787D633758}"/>
                </a:ext>
              </a:extLst>
            </p:cNvPr>
            <p:cNvSpPr txBox="1"/>
            <p:nvPr/>
          </p:nvSpPr>
          <p:spPr>
            <a:xfrm>
              <a:off x="9554280" y="1439783"/>
              <a:ext cx="730189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effectLst/>
                  <a:ea typeface="Calibri" panose="020F0502020204030204" pitchFamily="34" charset="0"/>
                </a:rPr>
                <a:t>cold finger</a:t>
              </a:r>
              <a:endParaRPr lang="it-IT" sz="1000" dirty="0"/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3490892C-4405-5E26-DFE8-0923B07D29EF}"/>
                </a:ext>
              </a:extLst>
            </p:cNvPr>
            <p:cNvSpPr txBox="1"/>
            <p:nvPr/>
          </p:nvSpPr>
          <p:spPr>
            <a:xfrm>
              <a:off x="11143540" y="825386"/>
              <a:ext cx="60184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effectLst/>
                  <a:ea typeface="Calibri" panose="020F0502020204030204" pitchFamily="34" charset="0"/>
                </a:rPr>
                <a:t>radiator</a:t>
              </a:r>
              <a:endParaRPr lang="it-IT" sz="1000" dirty="0"/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F8670DDC-D753-46C4-9DD8-315BD30E3E4A}"/>
                </a:ext>
              </a:extLst>
            </p:cNvPr>
            <p:cNvSpPr txBox="1"/>
            <p:nvPr/>
          </p:nvSpPr>
          <p:spPr>
            <a:xfrm>
              <a:off x="10488142" y="1355650"/>
              <a:ext cx="78183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effectLst/>
                  <a:ea typeface="Calibri" panose="020F0502020204030204" pitchFamily="34" charset="0"/>
                </a:rPr>
                <a:t>ring sample</a:t>
              </a:r>
              <a:endParaRPr lang="it-IT" sz="1000" dirty="0"/>
            </a:p>
          </p:txBody>
        </p: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12ABE37C-02B2-C3C6-6E2C-B97590FBA029}"/>
              </a:ext>
            </a:extLst>
          </p:cNvPr>
          <p:cNvGrpSpPr/>
          <p:nvPr/>
        </p:nvGrpSpPr>
        <p:grpSpPr>
          <a:xfrm>
            <a:off x="6315252" y="3790467"/>
            <a:ext cx="6046497" cy="3011068"/>
            <a:chOff x="6324980" y="3761283"/>
            <a:chExt cx="6046497" cy="3011068"/>
          </a:xfrm>
        </p:grpSpPr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FA43D5C6-9718-C16F-DDA8-952447EA4094}"/>
                </a:ext>
              </a:extLst>
            </p:cNvPr>
            <p:cNvSpPr txBox="1"/>
            <p:nvPr/>
          </p:nvSpPr>
          <p:spPr>
            <a:xfrm>
              <a:off x="10586759" y="3761283"/>
              <a:ext cx="1784718" cy="2730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b="0" i="0" u="none" strike="noStrike" baseline="0" dirty="0">
                  <a:solidFill>
                    <a:srgbClr val="000000"/>
                  </a:solidFill>
                  <a:latin typeface="Calibri" panose="020F0502020204030204"/>
                </a:rPr>
                <a:t>c</a:t>
              </a:r>
              <a:r>
                <a:rPr lang="en-US" sz="800" dirty="0">
                  <a:solidFill>
                    <a:srgbClr val="000000"/>
                  </a:solidFill>
                  <a:latin typeface="Calibri" panose="020F0502020204030204"/>
                </a:rPr>
                <a:t>ourtesy of 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Dr Luca D’Onofrio</a:t>
              </a:r>
              <a:endParaRPr lang="it-IT" sz="800" dirty="0"/>
            </a:p>
          </p:txBody>
        </p:sp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3EA518B3-5002-BF34-434B-2D1998073DEC}"/>
                </a:ext>
              </a:extLst>
            </p:cNvPr>
            <p:cNvGrpSpPr/>
            <p:nvPr/>
          </p:nvGrpSpPr>
          <p:grpSpPr>
            <a:xfrm>
              <a:off x="6324980" y="3901165"/>
              <a:ext cx="5775812" cy="2871186"/>
              <a:chOff x="6324980" y="3901165"/>
              <a:chExt cx="5775812" cy="2871186"/>
            </a:xfrm>
          </p:grpSpPr>
          <p:pic>
            <p:nvPicPr>
              <p:cNvPr id="5" name="Google Shape;370;p48">
                <a:extLst>
                  <a:ext uri="{FF2B5EF4-FFF2-40B4-BE49-F238E27FC236}">
                    <a16:creationId xmlns:a16="http://schemas.microsoft.com/office/drawing/2014/main" id="{9C72E2BB-5183-B675-2D9B-04350DEDB9D0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 rotWithShape="1">
              <a:blip r:embed="rId4">
                <a:alphaModFix/>
              </a:blip>
              <a:srcRect l="5703" t="8069" b="5376"/>
              <a:stretch/>
            </p:blipFill>
            <p:spPr>
              <a:xfrm>
                <a:off x="6398839" y="3950208"/>
                <a:ext cx="5701953" cy="279474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92C64854-37EE-61ED-412D-359E1AEF9BEF}"/>
                  </a:ext>
                </a:extLst>
              </p:cNvPr>
              <p:cNvSpPr txBox="1"/>
              <p:nvPr/>
            </p:nvSpPr>
            <p:spPr>
              <a:xfrm>
                <a:off x="6324980" y="3901165"/>
                <a:ext cx="705219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i="0" u="none" strike="noStrike" baseline="0" dirty="0">
                    <a:solidFill>
                      <a:srgbClr val="000000"/>
                    </a:solidFill>
                    <a:latin typeface="Calibri" panose="020F0502020204030204"/>
                  </a:rPr>
                  <a:t>T [K]</a:t>
                </a:r>
                <a:endParaRPr lang="it-IT" sz="1400" b="1" dirty="0"/>
              </a:p>
            </p:txBody>
          </p:sp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FCE83C5-D6F5-5070-0B2A-6CB200D39D41}"/>
                  </a:ext>
                </a:extLst>
              </p:cNvPr>
              <p:cNvSpPr txBox="1"/>
              <p:nvPr/>
            </p:nvSpPr>
            <p:spPr>
              <a:xfrm>
                <a:off x="11269922" y="6464574"/>
                <a:ext cx="83087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rgbClr val="000000"/>
                    </a:solidFill>
                    <a:latin typeface="Calibri" panose="020F0502020204030204"/>
                  </a:rPr>
                  <a:t>time [s]</a:t>
                </a:r>
                <a:endParaRPr lang="it-IT" sz="1400" b="1" dirty="0"/>
              </a:p>
            </p:txBody>
          </p:sp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6B5188A0-DC44-0D09-C763-F41BEF74F973}"/>
                  </a:ext>
                </a:extLst>
              </p:cNvPr>
              <p:cNvSpPr txBox="1"/>
              <p:nvPr/>
            </p:nvSpPr>
            <p:spPr>
              <a:xfrm>
                <a:off x="10468439" y="5620127"/>
                <a:ext cx="1385741" cy="7078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sz="1000" b="1" i="0" u="none" strike="noStrike" baseline="0" dirty="0" err="1">
                    <a:solidFill>
                      <a:srgbClr val="000000"/>
                    </a:solidFill>
                    <a:latin typeface="Calibri" panose="020F0502020204030204"/>
                  </a:rPr>
                  <a:t>T</a:t>
                </a:r>
                <a:r>
                  <a:rPr lang="en-US" sz="1000" b="1" i="0" u="none" strike="noStrike" baseline="-25000" dirty="0" err="1">
                    <a:solidFill>
                      <a:srgbClr val="000000"/>
                    </a:solidFill>
                    <a:latin typeface="Calibri" panose="020F0502020204030204"/>
                  </a:rPr>
                  <a:t>mean</a:t>
                </a:r>
                <a:r>
                  <a:rPr lang="en-US" sz="1000" b="1" i="0" u="none" strike="noStrike" baseline="0" dirty="0">
                    <a:solidFill>
                      <a:srgbClr val="000000"/>
                    </a:solidFill>
                    <a:latin typeface="Calibri" panose="020F0502020204030204"/>
                  </a:rPr>
                  <a:t> of radiator</a:t>
                </a:r>
              </a:p>
              <a:p>
                <a:endParaRPr lang="en-US" sz="1000" b="1" i="0" u="none" strike="noStrike" baseline="0" dirty="0">
                  <a:solidFill>
                    <a:srgbClr val="000000"/>
                  </a:solidFill>
                  <a:latin typeface="Calibri" panose="020F0502020204030204"/>
                </a:endParaRPr>
              </a:p>
              <a:p>
                <a:endParaRPr lang="en-US" sz="1000" b="1" i="0" u="none" strike="noStrike" baseline="0" dirty="0">
                  <a:solidFill>
                    <a:srgbClr val="000000"/>
                  </a:solidFill>
                  <a:latin typeface="Calibri" panose="020F0502020204030204"/>
                </a:endParaRPr>
              </a:p>
              <a:p>
                <a:r>
                  <a:rPr lang="en-US" sz="1000" b="1" i="0" u="none" strike="noStrike" baseline="0" dirty="0" err="1">
                    <a:solidFill>
                      <a:srgbClr val="000000"/>
                    </a:solidFill>
                    <a:latin typeface="Calibri" panose="020F0502020204030204"/>
                  </a:rPr>
                  <a:t>T</a:t>
                </a:r>
                <a:r>
                  <a:rPr lang="en-US" sz="1000" b="1" i="0" u="none" strike="noStrike" baseline="-25000" dirty="0" err="1">
                    <a:solidFill>
                      <a:srgbClr val="000000"/>
                    </a:solidFill>
                    <a:latin typeface="Calibri" panose="020F0502020204030204"/>
                  </a:rPr>
                  <a:t>mean</a:t>
                </a:r>
                <a:r>
                  <a:rPr lang="en-US" sz="1000" b="1" i="0" u="none" strike="noStrike" baseline="0" dirty="0">
                    <a:solidFill>
                      <a:srgbClr val="000000"/>
                    </a:solidFill>
                    <a:latin typeface="Calibri" panose="020F0502020204030204"/>
                  </a:rPr>
                  <a:t> of BSCCO</a:t>
                </a:r>
              </a:p>
            </p:txBody>
          </p:sp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BAB17D7D-D3DB-7111-C891-76170E371F6D}"/>
                  </a:ext>
                </a:extLst>
              </p:cNvPr>
              <p:cNvSpPr/>
              <p:nvPr/>
            </p:nvSpPr>
            <p:spPr>
              <a:xfrm>
                <a:off x="10091420" y="5881142"/>
                <a:ext cx="337820" cy="24025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42228554-FBEB-80BA-AEAC-4BDFB770C4F2}"/>
              </a:ext>
            </a:extLst>
          </p:cNvPr>
          <p:cNvSpPr txBox="1"/>
          <p:nvPr/>
        </p:nvSpPr>
        <p:spPr>
          <a:xfrm>
            <a:off x="2683645" y="5794304"/>
            <a:ext cx="3631607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900" b="1" i="0" u="none" strike="noStrike" baseline="0" dirty="0"/>
              <a:t>BSCCO ring sample     Graphite radiator       </a:t>
            </a:r>
            <a:r>
              <a:rPr lang="en-US" sz="900" b="1" dirty="0"/>
              <a:t>Screen                          Laser</a:t>
            </a:r>
            <a:br>
              <a:rPr lang="en-US" sz="900" b="1" i="0" u="none" strike="noStrike" baseline="0" dirty="0"/>
            </a:br>
            <a:r>
              <a:rPr lang="en-US" sz="900" i="0" u="none" strike="noStrike" baseline="0" dirty="0"/>
              <a:t>R</a:t>
            </a:r>
            <a:r>
              <a:rPr lang="en-US" sz="900" i="0" u="none" strike="noStrike" baseline="-25000" dirty="0"/>
              <a:t>in</a:t>
            </a:r>
            <a:r>
              <a:rPr lang="en-US" sz="900" i="0" u="none" strike="noStrike" baseline="0" dirty="0"/>
              <a:t> = 92 mm                   400x400 mm               500x100 mm                P = 10 W</a:t>
            </a:r>
          </a:p>
          <a:p>
            <a:r>
              <a:rPr lang="en-US" sz="900" dirty="0"/>
              <a:t>R</a:t>
            </a:r>
            <a:r>
              <a:rPr lang="en-US" sz="900" baseline="-25000" dirty="0"/>
              <a:t>out</a:t>
            </a:r>
            <a:r>
              <a:rPr lang="en-US" sz="900" dirty="0"/>
              <a:t> = 100 mm               </a:t>
            </a:r>
            <a:r>
              <a:rPr lang="en-US" sz="900" i="0" u="none" strike="noStrike" baseline="0" dirty="0"/>
              <a:t>thickness = 0.1 mm    thickness = 0.1 mm      </a:t>
            </a:r>
          </a:p>
          <a:p>
            <a:r>
              <a:rPr lang="en-US" sz="900" i="0" u="none" strike="noStrike" baseline="0" dirty="0"/>
              <a:t>V = 20·10</a:t>
            </a:r>
            <a:r>
              <a:rPr lang="en-US" sz="900" i="0" u="none" strike="noStrike" baseline="30000" dirty="0"/>
              <a:t>3</a:t>
            </a:r>
            <a:r>
              <a:rPr lang="en-US" sz="900" i="0" u="none" strike="noStrike" baseline="0" dirty="0"/>
              <a:t> mm</a:t>
            </a:r>
            <a:r>
              <a:rPr lang="en-US" sz="900" i="0" u="none" strike="noStrike" baseline="30000" dirty="0"/>
              <a:t>3</a:t>
            </a:r>
            <a:endParaRPr lang="en-US" sz="900" b="1" i="0" u="none" strike="noStrike" baseline="0" dirty="0">
              <a:solidFill>
                <a:srgbClr val="C00000"/>
              </a:solidFill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BDEF9E12-D4B0-EF05-5740-02A59552B0C0}"/>
              </a:ext>
            </a:extLst>
          </p:cNvPr>
          <p:cNvSpPr txBox="1"/>
          <p:nvPr/>
        </p:nvSpPr>
        <p:spPr>
          <a:xfrm>
            <a:off x="7535971" y="4820233"/>
            <a:ext cx="2717754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b="1" i="0" u="none" strike="noStrike" baseline="0" dirty="0">
                <a:solidFill>
                  <a:srgbClr val="C00000"/>
                </a:solidFill>
              </a:rPr>
              <a:t>Modulation of temperature between 107 K and 110 K of approximately 120 s.</a:t>
            </a:r>
          </a:p>
        </p:txBody>
      </p:sp>
    </p:spTree>
    <p:extLst>
      <p:ext uri="{BB962C8B-B14F-4D97-AF65-F5344CB8AC3E}">
        <p14:creationId xmlns:p14="http://schemas.microsoft.com/office/powerpoint/2010/main" val="438223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ustom 11">
      <a:dk1>
        <a:srgbClr val="000000"/>
      </a:dk1>
      <a:lt1>
        <a:srgbClr val="FFFFFF"/>
      </a:lt1>
      <a:dk2>
        <a:srgbClr val="8439BD"/>
      </a:dk2>
      <a:lt2>
        <a:srgbClr val="EBEBEB"/>
      </a:lt2>
      <a:accent1>
        <a:srgbClr val="0EABB7"/>
      </a:accent1>
      <a:accent2>
        <a:srgbClr val="4868E5"/>
      </a:accent2>
      <a:accent3>
        <a:srgbClr val="20A472"/>
      </a:accent3>
      <a:accent4>
        <a:srgbClr val="B13DC8"/>
      </a:accent4>
      <a:accent5>
        <a:srgbClr val="172DA6"/>
      </a:accent5>
      <a:accent6>
        <a:srgbClr val="00B0F0"/>
      </a:accent6>
      <a:hlink>
        <a:srgbClr val="00B0F0"/>
      </a:hlink>
      <a:folHlink>
        <a:srgbClr val="B13DC8"/>
      </a:folHlink>
    </a:clrScheme>
    <a:fontScheme name="Custom 11">
      <a:majorFont>
        <a:latin typeface="Speak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21429</TotalTime>
  <Words>2263</Words>
  <Application>Microsoft Office PowerPoint</Application>
  <PresentationFormat>Widescreen</PresentationFormat>
  <Paragraphs>240</Paragraphs>
  <Slides>19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31" baseType="lpstr">
      <vt:lpstr>Arial</vt:lpstr>
      <vt:lpstr>Avenir Next LT Pro Light</vt:lpstr>
      <vt:lpstr>Calibri</vt:lpstr>
      <vt:lpstr>Calibri Light</vt:lpstr>
      <vt:lpstr>Cambria Math</vt:lpstr>
      <vt:lpstr>Century Gothic</vt:lpstr>
      <vt:lpstr>Speak Pro</vt:lpstr>
      <vt:lpstr>Trebuchet MS</vt:lpstr>
      <vt:lpstr>Wingdings</vt:lpstr>
      <vt:lpstr>Wingdings 3</vt:lpstr>
      <vt:lpstr>Tema di Office</vt:lpstr>
      <vt:lpstr>2_Office Theme</vt:lpstr>
      <vt:lpstr>The Archimedes Experiment, results on the thermal modulation system</vt:lpstr>
      <vt:lpstr>ARCHIMEDES</vt:lpstr>
      <vt:lpstr>BALANCE</vt:lpstr>
      <vt:lpstr>HOW TO WEIGH THE VACUUM?</vt:lpstr>
      <vt:lpstr>STRATEGY</vt:lpstr>
      <vt:lpstr>THERMAL MODULATION</vt:lpstr>
      <vt:lpstr>Presentazione standard di PowerPoint</vt:lpstr>
      <vt:lpstr>Presentazione standard di PowerPoint</vt:lpstr>
      <vt:lpstr>Presentazione standard di PowerPoint</vt:lpstr>
      <vt:lpstr>SAMPLES</vt:lpstr>
      <vt:lpstr>Presentazione standard di PowerPoint</vt:lpstr>
      <vt:lpstr>CONCLUSIONS</vt:lpstr>
      <vt:lpstr>SOME REFERENCES</vt:lpstr>
      <vt:lpstr>Presentazione standard di PowerPoint</vt:lpstr>
      <vt:lpstr>EXTRA SLIDES</vt:lpstr>
      <vt:lpstr>Presentazione standard di PowerPoint</vt:lpstr>
      <vt:lpstr>CRYOSTAT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Valentina Mangano</dc:creator>
  <cp:lastModifiedBy>Valentina Mangano</cp:lastModifiedBy>
  <cp:revision>1565</cp:revision>
  <dcterms:created xsi:type="dcterms:W3CDTF">2023-04-02T04:18:17Z</dcterms:created>
  <dcterms:modified xsi:type="dcterms:W3CDTF">2023-08-29T05:46:13Z</dcterms:modified>
</cp:coreProperties>
</file>