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71" r:id="rId6"/>
    <p:sldId id="264" r:id="rId7"/>
    <p:sldId id="272" r:id="rId8"/>
    <p:sldId id="273" r:id="rId9"/>
    <p:sldId id="265" r:id="rId10"/>
    <p:sldId id="266" r:id="rId11"/>
    <p:sldId id="288" r:id="rId12"/>
    <p:sldId id="275" r:id="rId13"/>
    <p:sldId id="276" r:id="rId14"/>
    <p:sldId id="28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D8"/>
    <a:srgbClr val="5482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33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1E8B1-5F16-4D8A-A992-5E877C88A952}" type="datetimeFigureOut">
              <a:rPr lang="de-DE" smtClean="0"/>
              <a:t>28.08.2023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E71DD-65E6-4BBC-BC6A-883C74B8A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463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8BBFA-A49B-4248-F058-770F2D9CE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2ECDE52-B950-FBF9-F98D-76BB09CD9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C0482C-5321-3BF1-8984-7123FD33A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A6AE2D-E685-71F4-C925-25E230FFA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2AA0C9-B020-FF69-D61A-57E035F72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3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9AB3D-8BA2-5E6C-46C3-8A232B93A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8BC724-C266-F11A-E833-A5FA8CADB1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17081D-2648-6E88-2771-D71C1F461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90E1C3-F597-FF05-B75D-6ACDD0514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455C69-C88F-079E-2648-7D2EE6F5B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20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1780A52-B46E-88BD-A9D6-3B330A498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0F9FA4-EB3F-A423-29A0-13756797E4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DAA9C4-0A1F-FA13-C843-774D1B18B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AF6E46-3C8B-BA4D-5B15-05F5DAF5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1D7032-83B4-1621-B66F-F9FF8BCDF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216C7-A992-CD81-7D98-2C04B3B24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7646F2-FAC5-6AF2-8B67-8CB31CAFB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0D3931-0F3A-4B2E-767D-E559E57C9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E421F7-6409-D0C7-BEE8-758C06C4B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4162E0-BA8C-FE46-457B-5FA01AE91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75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D1CD3-6199-D676-2617-77C7D1002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71FD4E-5BC1-362A-7460-6629E76DB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A1A7C8-5F78-0992-5748-C88787474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6B0EA1-04F9-B83B-6220-9C4D3A951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7E1566-A46C-1192-F37B-A5B9E7047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71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C47705-C606-9B21-E90E-C4CB40280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742D8A-E964-C2FE-F692-1501B82694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C42EC04-F601-5A61-8078-5925A4E7DD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5441FA-DEA5-BB0D-4197-DF26B65B2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27A838-88F9-C877-B6E6-9C6F72547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FB88F9-C204-791B-AC4F-6D34C59DF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0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44165-1085-4DE5-B4FD-4770AA789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669D59-4028-1A64-1659-838D8EF39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BE6FE94-8626-5053-4817-907D57314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A96CD9-4679-A340-7FC7-D6D024B33C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195FCF9-A60A-7066-F823-091595A2E7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A158372-7B9A-0888-4637-702C7CA40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82193AF-6793-F5B5-8B69-B0A23C5EA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8562F9-52D1-2F0F-0B3C-3C96A6749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7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3F225D-3700-749F-64A2-BC6859060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0051B62-3F02-0BF6-CFAB-9D5A113A1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E98EC1-8F30-A382-72FB-390E0C3B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B2EC7E1-2380-2DB7-4F6D-68707E48E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09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1BDE98A-06E3-0C79-62ED-96247723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688C9A0-C1FE-F8B4-B52D-B4BB1BC1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7690A6-02B3-273B-E200-404F4FE6B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FF27C-4B2F-AF48-6A06-0E13C7698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9281B7-2775-AF38-1BAE-0FCB70228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2FC075-D3A4-BC80-3727-FB77FBE7D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1FD5F76-670D-AA8D-7119-14456926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D3B7FE-5B72-F597-BF58-869543B38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A39B17D-3D4B-F454-01AA-AFBD81394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1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662898-4790-665F-7BB5-13D70FABB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449F699-EDB3-5FC4-3E0D-B71785D962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04C7232-D0BA-B230-B670-3468ED054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23A3331-03AC-12F3-7C21-E5998F50B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50EA80-95E1-1CAD-DBC7-C745979F8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54FD90-F9E4-A445-E6F1-3E43B4F69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20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BD8C43-EA35-8063-D3BB-049E943F7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A37510-5476-6AEE-4C3E-B245747D1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936CD8-DC7B-39BC-FC3A-32B318520E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96C19-A1D8-4325-A024-BDFA2F745E99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61642F-5158-11ED-5B92-40E3F6400D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65BA01-D727-7D88-01C7-9F4636426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18FC3-75E5-4471-B214-4DD4D57A53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7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02869B-6C54-8AA8-A30A-B3886E9A3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2540" y="578846"/>
            <a:ext cx="9559259" cy="1708612"/>
          </a:xfrm>
        </p:spPr>
        <p:txBody>
          <a:bodyPr>
            <a:noAutofit/>
          </a:bodyPr>
          <a:lstStyle/>
          <a:p>
            <a:r>
              <a:rPr lang="en-US" dirty="0">
                <a:latin typeface="DejaVuSans-Bold"/>
              </a:rPr>
              <a:t>	Search for Dark Energy </a:t>
            </a:r>
            <a:br>
              <a:rPr lang="en-US" dirty="0">
                <a:latin typeface="DejaVuSans-Bold"/>
              </a:rPr>
            </a:br>
            <a:r>
              <a:rPr lang="en-US" dirty="0">
                <a:latin typeface="DejaVuSans-Bold"/>
              </a:rPr>
              <a:t>	             	</a:t>
            </a:r>
            <a:r>
              <a:rPr lang="en-US" i="0" dirty="0">
                <a:solidFill>
                  <a:srgbClr val="202122"/>
                </a:solidFill>
                <a:effectLst/>
                <a:latin typeface="DejaVuSans-Bold"/>
              </a:rPr>
              <a:t>—</a:t>
            </a:r>
            <a:r>
              <a:rPr lang="en-US" dirty="0">
                <a:latin typeface="DejaVuSans-Bold"/>
              </a:rPr>
              <a:t> beyond</a:t>
            </a:r>
            <a:r>
              <a:rPr lang="el-GR" i="0" u="none" strike="noStrike" baseline="0" dirty="0">
                <a:latin typeface="StandardSymL"/>
              </a:rPr>
              <a:t> </a:t>
            </a:r>
            <a:r>
              <a:rPr lang="de-DE" i="0" u="none" strike="noStrike" baseline="0" dirty="0">
                <a:latin typeface="StandardSymL"/>
              </a:rPr>
              <a:t> </a:t>
            </a:r>
            <a:r>
              <a:rPr lang="el-GR" i="0" u="none" strike="noStrike" baseline="0" dirty="0">
                <a:latin typeface="DejaVuSans-Bold"/>
              </a:rPr>
              <a:t>Λ</a:t>
            </a:r>
            <a:r>
              <a:rPr lang="de-DE" i="0" u="none" strike="noStrike" baseline="0" dirty="0">
                <a:latin typeface="DejaVuSans-Bold"/>
              </a:rPr>
              <a:t>CDM</a:t>
            </a:r>
            <a:endParaRPr lang="en-US" dirty="0"/>
          </a:p>
        </p:txBody>
      </p:sp>
      <p:pic>
        <p:nvPicPr>
          <p:cNvPr id="5" name="Grafik 4" descr="Ein Bild, das Logo, Schrift, Symbol, Text enthält.&#10;&#10;Automatisch generierte Beschreibung">
            <a:extLst>
              <a:ext uri="{FF2B5EF4-FFF2-40B4-BE49-F238E27FC236}">
                <a16:creationId xmlns:a16="http://schemas.microsoft.com/office/drawing/2014/main" id="{2E17B4DB-96DB-6B45-A400-1732D6491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43"/>
            <a:ext cx="2290618" cy="2290618"/>
          </a:xfrm>
          <a:prstGeom prst="rect">
            <a:avLst/>
          </a:prstGeom>
        </p:spPr>
      </p:pic>
      <p:pic>
        <p:nvPicPr>
          <p:cNvPr id="7" name="Grafik 6" descr="Ein Bild, das Reihe, Rechteck, Design, Schrift enthält.&#10;&#10;Automatisch generierte Beschreibung">
            <a:extLst>
              <a:ext uri="{FF2B5EF4-FFF2-40B4-BE49-F238E27FC236}">
                <a16:creationId xmlns:a16="http://schemas.microsoft.com/office/drawing/2014/main" id="{20D2BCDE-4369-3411-6676-632F1B3E20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442" y="3766662"/>
            <a:ext cx="3452014" cy="1906239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7B506CCF-90FC-DD69-39D1-7A40B9E14CE9}"/>
              </a:ext>
            </a:extLst>
          </p:cNvPr>
          <p:cNvSpPr/>
          <p:nvPr/>
        </p:nvSpPr>
        <p:spPr>
          <a:xfrm>
            <a:off x="2290619" y="5135544"/>
            <a:ext cx="9901381" cy="47828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84E2E86-CFF3-E345-7FCA-3B70550EEC2F}"/>
              </a:ext>
            </a:extLst>
          </p:cNvPr>
          <p:cNvSpPr txBox="1"/>
          <p:nvPr/>
        </p:nvSpPr>
        <p:spPr>
          <a:xfrm>
            <a:off x="2290619" y="4766212"/>
            <a:ext cx="1733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Hauke Fischer</a:t>
            </a:r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DCF483A-F149-037D-A9F8-84D19F3A0398}"/>
              </a:ext>
            </a:extLst>
          </p:cNvPr>
          <p:cNvSpPr txBox="1"/>
          <p:nvPr/>
        </p:nvSpPr>
        <p:spPr>
          <a:xfrm>
            <a:off x="2290619" y="5279339"/>
            <a:ext cx="5669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Parallel </a:t>
            </a:r>
            <a:r>
              <a:rPr lang="de-DE" sz="1400" dirty="0" err="1"/>
              <a:t>talk</a:t>
            </a:r>
            <a:r>
              <a:rPr lang="de-DE" sz="1400" dirty="0"/>
              <a:t> at </a:t>
            </a:r>
            <a:r>
              <a:rPr lang="de-DE" sz="1400" dirty="0" err="1"/>
              <a:t>the</a:t>
            </a:r>
            <a:r>
              <a:rPr lang="de-DE" sz="1400" dirty="0"/>
              <a:t> TAUP </a:t>
            </a:r>
            <a:r>
              <a:rPr lang="de-DE" sz="1400" dirty="0" err="1"/>
              <a:t>conference</a:t>
            </a:r>
            <a:r>
              <a:rPr lang="de-DE" sz="1400" dirty="0"/>
              <a:t>, Vienna 29 / 09 / 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53639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C893CA-0EC4-E76E-CB5D-698A0F2B4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b="1" dirty="0" err="1"/>
              <a:t>Resulting</a:t>
            </a:r>
            <a:r>
              <a:rPr lang="de-DE" sz="3600" b="1" dirty="0"/>
              <a:t> </a:t>
            </a:r>
            <a:r>
              <a:rPr lang="de-DE" sz="3600" b="1" dirty="0" err="1"/>
              <a:t>constraints</a:t>
            </a:r>
            <a:r>
              <a:rPr lang="de-DE" sz="3600" b="1" dirty="0"/>
              <a:t> on </a:t>
            </a:r>
            <a:r>
              <a:rPr lang="de-DE" sz="3600" b="1" dirty="0" err="1"/>
              <a:t>the</a:t>
            </a:r>
            <a:r>
              <a:rPr lang="de-DE" sz="3600" b="1" dirty="0"/>
              <a:t> </a:t>
            </a:r>
            <a:r>
              <a:rPr lang="de-DE" sz="3600" b="1" dirty="0" err="1"/>
              <a:t>symmetron</a:t>
            </a:r>
            <a:r>
              <a:rPr lang="de-DE" sz="3600" b="1" dirty="0"/>
              <a:t> </a:t>
            </a:r>
            <a:r>
              <a:rPr lang="de-DE" sz="3600" b="1" dirty="0" err="1"/>
              <a:t>model</a:t>
            </a:r>
            <a:endParaRPr lang="en-US" sz="3600" b="1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69BD444E-B9FE-F248-3B39-283342DF607D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fik 7" descr="Ein Bild, das Text, Screenshot, Diagramm, Reihe enthält.">
            <a:extLst>
              <a:ext uri="{FF2B5EF4-FFF2-40B4-BE49-F238E27FC236}">
                <a16:creationId xmlns:a16="http://schemas.microsoft.com/office/drawing/2014/main" id="{34E2F77F-E864-8912-CDD8-A7D3E0441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570" y="1635130"/>
            <a:ext cx="5442605" cy="4303786"/>
          </a:xfrm>
          <a:prstGeom prst="rect">
            <a:avLst/>
          </a:prstGeom>
        </p:spPr>
      </p:pic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ACBA684E-6D31-9747-4E8D-2B4B6F3A9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9097" y="6520241"/>
            <a:ext cx="10515600" cy="365125"/>
          </a:xfrm>
        </p:spPr>
        <p:txBody>
          <a:bodyPr/>
          <a:lstStyle/>
          <a:p>
            <a:r>
              <a:rPr lang="en-US" dirty="0"/>
              <a:t>9. Brax, Philippe, Anne-Christine Davis, and Benjamin Elder. "Screened scalar fields in hydrogen and muonium." Physical Review D 107.4 (2023): 044008.</a:t>
            </a:r>
          </a:p>
        </p:txBody>
      </p:sp>
      <p:sp>
        <p:nvSpPr>
          <p:cNvPr id="10" name="Fußzeilenplatzhalter 13">
            <a:extLst>
              <a:ext uri="{FF2B5EF4-FFF2-40B4-BE49-F238E27FC236}">
                <a16:creationId xmlns:a16="http://schemas.microsoft.com/office/drawing/2014/main" id="{76C59EE1-0548-5D1F-D548-3BC378660AAA}"/>
              </a:ext>
            </a:extLst>
          </p:cNvPr>
          <p:cNvSpPr txBox="1">
            <a:spLocks/>
          </p:cNvSpPr>
          <p:nvPr/>
        </p:nvSpPr>
        <p:spPr>
          <a:xfrm>
            <a:off x="961548" y="6266241"/>
            <a:ext cx="74368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8. </a:t>
            </a:r>
            <a:r>
              <a:rPr lang="en-US" dirty="0" err="1"/>
              <a:t>Burrage</a:t>
            </a:r>
            <a:r>
              <a:rPr lang="en-US" dirty="0"/>
              <a:t>, Clare, and Jeremy </a:t>
            </a:r>
            <a:r>
              <a:rPr lang="en-US" dirty="0" err="1"/>
              <a:t>Sakstein</a:t>
            </a:r>
            <a:r>
              <a:rPr lang="en-US" dirty="0"/>
              <a:t>. "Tests of chameleon gravity." Living reviews in relativity 21 (2018): 1-58.</a:t>
            </a:r>
          </a:p>
        </p:txBody>
      </p:sp>
    </p:spTree>
    <p:extLst>
      <p:ext uri="{BB962C8B-B14F-4D97-AF65-F5344CB8AC3E}">
        <p14:creationId xmlns:p14="http://schemas.microsoft.com/office/powerpoint/2010/main" val="3966724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44E0E-39B2-4CDE-CD2F-6964D28FB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/>
              <a:t>Future </a:t>
            </a:r>
            <a:r>
              <a:rPr lang="de-DE" sz="3600" b="1" dirty="0" err="1"/>
              <a:t>improvements</a:t>
            </a:r>
            <a:endParaRPr lang="en-US" sz="36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A298B6-D3F0-0CD4-BE3B-2E0525A8E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06700"/>
            <a:ext cx="10515600" cy="4351338"/>
          </a:xfrm>
        </p:spPr>
        <p:txBody>
          <a:bodyPr>
            <a:normAutofit/>
          </a:bodyPr>
          <a:lstStyle/>
          <a:p>
            <a:r>
              <a:rPr lang="de-DE" sz="2400" dirty="0" err="1"/>
              <a:t>Dashed</a:t>
            </a:r>
            <a:r>
              <a:rPr lang="de-DE" sz="2400" dirty="0"/>
              <a:t> Line: Chamber </a:t>
            </a:r>
            <a:r>
              <a:rPr lang="de-DE" sz="2400" dirty="0" err="1"/>
              <a:t>length</a:t>
            </a:r>
            <a:r>
              <a:rPr lang="de-DE" sz="2400" dirty="0"/>
              <a:t> X 10 </a:t>
            </a:r>
          </a:p>
          <a:p>
            <a:r>
              <a:rPr lang="de-DE" sz="2400" dirty="0"/>
              <a:t>Light </a:t>
            </a:r>
            <a:r>
              <a:rPr lang="de-DE" sz="2400" dirty="0" err="1"/>
              <a:t>area</a:t>
            </a:r>
            <a:r>
              <a:rPr lang="de-DE" sz="2400" dirty="0"/>
              <a:t>: </a:t>
            </a:r>
            <a:r>
              <a:rPr lang="de-DE" sz="2400" dirty="0" err="1"/>
              <a:t>Better</a:t>
            </a:r>
            <a:r>
              <a:rPr lang="de-DE" sz="2400" dirty="0"/>
              <a:t> </a:t>
            </a:r>
            <a:r>
              <a:rPr lang="de-DE" sz="2400" dirty="0" err="1"/>
              <a:t>vacuum</a:t>
            </a:r>
            <a:r>
              <a:rPr lang="de-DE" sz="2400" dirty="0"/>
              <a:t> </a:t>
            </a:r>
            <a:r>
              <a:rPr lang="de-DE" sz="2400" dirty="0" err="1"/>
              <a:t>pressure</a:t>
            </a:r>
            <a:endParaRPr lang="de-DE" sz="2400" dirty="0"/>
          </a:p>
          <a:p>
            <a:r>
              <a:rPr lang="de-DE" sz="2400" dirty="0"/>
              <a:t>Ideal: </a:t>
            </a:r>
            <a:r>
              <a:rPr lang="de-DE" sz="2400" dirty="0" err="1"/>
              <a:t>Tunable</a:t>
            </a:r>
            <a:r>
              <a:rPr lang="de-DE" sz="2400" dirty="0"/>
              <a:t> </a:t>
            </a:r>
            <a:r>
              <a:rPr lang="de-DE" sz="2400" dirty="0" err="1"/>
              <a:t>vacuum</a:t>
            </a:r>
            <a:r>
              <a:rPr lang="de-DE" sz="2400" dirty="0"/>
              <a:t> </a:t>
            </a:r>
            <a:r>
              <a:rPr lang="de-DE" sz="2400" dirty="0" err="1"/>
              <a:t>pressure</a:t>
            </a:r>
            <a:endParaRPr lang="en-US" sz="24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F7DA99-05E3-6F54-3AD9-B7E5414597A9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fik 4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954A17DA-A2AC-287E-EEAD-5D3F7512E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393" y="1871706"/>
            <a:ext cx="4572396" cy="462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38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C61C32-D006-DB0C-C4C9-9C1E8FF46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/>
              <a:t>Further material</a:t>
            </a:r>
            <a:endParaRPr lang="en-US" sz="36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C6778B-07FD-6AEA-EEDB-7FC3673C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383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400" dirty="0"/>
              <a:t>Philippe Brax, H.F., Christian Käding, Mario Pitschmann. The </a:t>
            </a:r>
            <a:r>
              <a:rPr lang="de-DE" sz="2400" dirty="0" err="1"/>
              <a:t>environment</a:t>
            </a:r>
            <a:r>
              <a:rPr lang="de-DE" sz="2400" dirty="0"/>
              <a:t>                                          </a:t>
            </a:r>
            <a:r>
              <a:rPr lang="de-DE" sz="2400" dirty="0" err="1"/>
              <a:t>dependent</a:t>
            </a:r>
            <a:r>
              <a:rPr lang="de-DE" sz="2400" dirty="0"/>
              <a:t> </a:t>
            </a:r>
            <a:r>
              <a:rPr lang="de-DE" sz="2400" dirty="0" err="1"/>
              <a:t>dilaton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laboratory</a:t>
            </a:r>
            <a:r>
              <a:rPr lang="de-DE" sz="2400" dirty="0"/>
              <a:t> and </a:t>
            </a:r>
            <a:r>
              <a:rPr lang="de-DE" sz="2400" dirty="0" err="1"/>
              <a:t>the</a:t>
            </a:r>
            <a:r>
              <a:rPr lang="de-DE" sz="2400" dirty="0"/>
              <a:t> solar </a:t>
            </a:r>
            <a:r>
              <a:rPr lang="de-DE" sz="2400" dirty="0" err="1"/>
              <a:t>system</a:t>
            </a:r>
            <a:r>
              <a:rPr lang="de-DE" sz="2400" dirty="0"/>
              <a:t>. </a:t>
            </a:r>
            <a:r>
              <a:rPr lang="de-DE" sz="2400" i="1" dirty="0"/>
              <a:t>The European </a:t>
            </a:r>
            <a:r>
              <a:rPr lang="de-DE" sz="2400" i="1" dirty="0" err="1"/>
              <a:t>Physical</a:t>
            </a:r>
            <a:r>
              <a:rPr lang="de-DE" sz="2400" i="1" dirty="0"/>
              <a:t> Journal C 82.10 (2022): 934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2484D8B-5729-1499-FE10-53AAC9B808B5}"/>
              </a:ext>
            </a:extLst>
          </p:cNvPr>
          <p:cNvSpPr txBox="1"/>
          <p:nvPr/>
        </p:nvSpPr>
        <p:spPr>
          <a:xfrm>
            <a:off x="324928" y="1785668"/>
            <a:ext cx="641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[I]</a:t>
            </a:r>
            <a:endParaRPr lang="en-US" sz="2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9539292-AE23-75F1-7A39-26168E89DDD7}"/>
              </a:ext>
            </a:extLst>
          </p:cNvPr>
          <p:cNvSpPr txBox="1"/>
          <p:nvPr/>
        </p:nvSpPr>
        <p:spPr>
          <a:xfrm>
            <a:off x="838200" y="2929717"/>
            <a:ext cx="75912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2400" dirty="0"/>
              <a:t>H.F., Christian Käding, </a:t>
            </a:r>
            <a:r>
              <a:rPr lang="de-DE" sz="2400" dirty="0" err="1"/>
              <a:t>Réne</a:t>
            </a:r>
            <a:r>
              <a:rPr lang="de-DE" sz="2400" dirty="0"/>
              <a:t> </a:t>
            </a:r>
            <a:r>
              <a:rPr lang="de-DE" sz="2400" dirty="0" err="1"/>
              <a:t>Sedmik</a:t>
            </a:r>
            <a:r>
              <a:rPr lang="de-DE" sz="2400" dirty="0"/>
              <a:t>, Harmut Abele, Philippe Brax, Mario Pitschmann. Search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environment-dependent</a:t>
            </a:r>
            <a:r>
              <a:rPr lang="de-DE" sz="2400" dirty="0"/>
              <a:t> </a:t>
            </a:r>
            <a:r>
              <a:rPr lang="de-DE" sz="2400" dirty="0" err="1"/>
              <a:t>dilatons</a:t>
            </a:r>
            <a:r>
              <a:rPr lang="de-DE" sz="2400" dirty="0"/>
              <a:t>. </a:t>
            </a:r>
            <a:r>
              <a:rPr lang="de-DE" sz="2400" dirty="0" err="1"/>
              <a:t>arXiv</a:t>
            </a:r>
            <a:r>
              <a:rPr lang="de-DE" sz="2400" dirty="0"/>
              <a:t> </a:t>
            </a:r>
            <a:r>
              <a:rPr lang="de-DE" sz="2400" dirty="0" err="1"/>
              <a:t>preprint</a:t>
            </a:r>
            <a:r>
              <a:rPr lang="de-DE" sz="2400" dirty="0"/>
              <a:t> </a:t>
            </a:r>
            <a:r>
              <a:rPr lang="de-DE" sz="2400" dirty="0" err="1"/>
              <a:t>arXiv</a:t>
            </a:r>
            <a:r>
              <a:rPr lang="de-DE" sz="2400" dirty="0"/>
              <a:t>: 2307.00243 (2023)   (</a:t>
            </a:r>
            <a:r>
              <a:rPr lang="de-DE" sz="2400" dirty="0" err="1"/>
              <a:t>submitted</a:t>
            </a:r>
            <a:r>
              <a:rPr lang="de-DE" sz="2400" dirty="0"/>
              <a:t>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F63DBDF-5787-F36A-B27F-FB1E271B4C72}"/>
              </a:ext>
            </a:extLst>
          </p:cNvPr>
          <p:cNvSpPr txBox="1"/>
          <p:nvPr/>
        </p:nvSpPr>
        <p:spPr>
          <a:xfrm>
            <a:off x="838200" y="4675516"/>
            <a:ext cx="7976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2400" dirty="0"/>
              <a:t>H.F., Christian Käding, Stephan </a:t>
            </a:r>
            <a:r>
              <a:rPr lang="de-DE" sz="2400" dirty="0" err="1"/>
              <a:t>Sponar</a:t>
            </a:r>
            <a:r>
              <a:rPr lang="de-DE" sz="2400" dirty="0"/>
              <a:t>, Hartmut </a:t>
            </a:r>
            <a:r>
              <a:rPr lang="de-DE" sz="2400" dirty="0" err="1"/>
              <a:t>Lemmel</a:t>
            </a:r>
            <a:r>
              <a:rPr lang="de-DE" sz="2400" dirty="0"/>
              <a:t> and Mario </a:t>
            </a:r>
            <a:r>
              <a:rPr lang="de-DE" sz="2400" dirty="0" err="1"/>
              <a:t>Pischmann</a:t>
            </a:r>
            <a:r>
              <a:rPr lang="de-DE" sz="2400" dirty="0"/>
              <a:t>. Search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dark</a:t>
            </a:r>
            <a:r>
              <a:rPr lang="de-DE" sz="2400" dirty="0"/>
              <a:t> </a:t>
            </a:r>
            <a:r>
              <a:rPr lang="de-DE" sz="2400" dirty="0" err="1"/>
              <a:t>energy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neutron</a:t>
            </a:r>
            <a:r>
              <a:rPr lang="de-DE" sz="2400" dirty="0"/>
              <a:t> </a:t>
            </a:r>
            <a:r>
              <a:rPr lang="de-DE" sz="2400" dirty="0" err="1"/>
              <a:t>interferometry</a:t>
            </a:r>
            <a:r>
              <a:rPr lang="de-DE" sz="2400" dirty="0"/>
              <a:t>. (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submitted</a:t>
            </a:r>
            <a:r>
              <a:rPr lang="de-DE" sz="2400" dirty="0"/>
              <a:t> </a:t>
            </a:r>
            <a:r>
              <a:rPr lang="de-DE" sz="2400" dirty="0" err="1"/>
              <a:t>soon</a:t>
            </a:r>
            <a:r>
              <a:rPr lang="de-DE" sz="2400" dirty="0"/>
              <a:t>)</a:t>
            </a:r>
            <a:endParaRPr lang="en-US" sz="2400" i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6E140D5-5D97-3839-1005-C5AB017D0611}"/>
              </a:ext>
            </a:extLst>
          </p:cNvPr>
          <p:cNvSpPr txBox="1"/>
          <p:nvPr/>
        </p:nvSpPr>
        <p:spPr>
          <a:xfrm>
            <a:off x="324928" y="2929716"/>
            <a:ext cx="6412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[II]</a:t>
            </a:r>
            <a:endParaRPr lang="en-US" sz="24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CF1F4E5-C1EC-FF68-2F20-AEC70219F6BD}"/>
              </a:ext>
            </a:extLst>
          </p:cNvPr>
          <p:cNvSpPr txBox="1"/>
          <p:nvPr/>
        </p:nvSpPr>
        <p:spPr>
          <a:xfrm>
            <a:off x="336430" y="4689157"/>
            <a:ext cx="62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[III]</a:t>
            </a:r>
            <a:endParaRPr lang="en-US" sz="24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F73C439-C67B-EB8F-48DD-8175C16812F9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473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03821-6FF6-6933-E703-0E1EBD0C0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28911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b="1" dirty="0" err="1"/>
              <a:t>Contributiors</a:t>
            </a:r>
            <a:endParaRPr lang="en-US" sz="3600" b="1" dirty="0"/>
          </a:p>
        </p:txBody>
      </p:sp>
      <p:pic>
        <p:nvPicPr>
          <p:cNvPr id="19" name="Inhaltsplatzhalter 18" descr="Ein Bild, das Menschliches Gesicht, Person, Kinn, Vorderkopf enthält.&#10;&#10;Automatisch generierte Beschreibung">
            <a:extLst>
              <a:ext uri="{FF2B5EF4-FFF2-40B4-BE49-F238E27FC236}">
                <a16:creationId xmlns:a16="http://schemas.microsoft.com/office/drawing/2014/main" id="{76F392AE-8529-CB36-114F-82D546727F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877" y="1349074"/>
            <a:ext cx="1082905" cy="1380847"/>
          </a:xfrm>
        </p:spPr>
      </p:pic>
      <p:pic>
        <p:nvPicPr>
          <p:cNvPr id="21" name="Grafik 20" descr="Ein Bild, das Menschliches Gesicht, Person, Brille, Kinn enthält.&#10;&#10;Automatisch generierte Beschreibung">
            <a:extLst>
              <a:ext uri="{FF2B5EF4-FFF2-40B4-BE49-F238E27FC236}">
                <a16:creationId xmlns:a16="http://schemas.microsoft.com/office/drawing/2014/main" id="{E2B1408C-6F3B-FAF6-E8C6-ECD024CDC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957" y="1349074"/>
            <a:ext cx="1109299" cy="1380847"/>
          </a:xfrm>
          <a:prstGeom prst="rect">
            <a:avLst/>
          </a:prstGeom>
        </p:spPr>
      </p:pic>
      <p:pic>
        <p:nvPicPr>
          <p:cNvPr id="23" name="Grafik 22" descr="Ein Bild, das Menschliches Gesicht, Person, Kleidung, Lächeln enthält.&#10;&#10;Automatisch generierte Beschreibung">
            <a:extLst>
              <a:ext uri="{FF2B5EF4-FFF2-40B4-BE49-F238E27FC236}">
                <a16:creationId xmlns:a16="http://schemas.microsoft.com/office/drawing/2014/main" id="{C9093647-C8F9-69DC-DA03-B2B24F5A1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882" y="3121057"/>
            <a:ext cx="1044338" cy="1380847"/>
          </a:xfrm>
          <a:prstGeom prst="rect">
            <a:avLst/>
          </a:prstGeom>
        </p:spPr>
      </p:pic>
      <p:pic>
        <p:nvPicPr>
          <p:cNvPr id="25" name="Grafik 24" descr="Ein Bild, das Menschliches Gesicht, Kleidung, Person, Mann enthält.&#10;&#10;Automatisch generierte Beschreibung">
            <a:extLst>
              <a:ext uri="{FF2B5EF4-FFF2-40B4-BE49-F238E27FC236}">
                <a16:creationId xmlns:a16="http://schemas.microsoft.com/office/drawing/2014/main" id="{119A0524-FBF6-F751-73F5-E7789D24F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209" y="3076590"/>
            <a:ext cx="1174593" cy="1469779"/>
          </a:xfrm>
          <a:prstGeom prst="rect">
            <a:avLst/>
          </a:prstGeom>
        </p:spPr>
      </p:pic>
      <p:pic>
        <p:nvPicPr>
          <p:cNvPr id="27" name="Grafik 26" descr="Ein Bild, das Mann, Menschliches Gesicht, Person, Bart enthält.&#10;&#10;Automatisch generierte Beschreibung">
            <a:extLst>
              <a:ext uri="{FF2B5EF4-FFF2-40B4-BE49-F238E27FC236}">
                <a16:creationId xmlns:a16="http://schemas.microsoft.com/office/drawing/2014/main" id="{863F9552-77B6-D6C4-74E9-3802589E79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408" y="2984145"/>
            <a:ext cx="1174593" cy="1566124"/>
          </a:xfrm>
          <a:prstGeom prst="rect">
            <a:avLst/>
          </a:prstGeom>
        </p:spPr>
      </p:pic>
      <p:pic>
        <p:nvPicPr>
          <p:cNvPr id="29" name="Grafik 28" descr="Ein Bild, das Menschliches Gesicht, Person, Vorderkopf, Kinn enthält.&#10;&#10;Automatisch generierte Beschreibung">
            <a:extLst>
              <a:ext uri="{FF2B5EF4-FFF2-40B4-BE49-F238E27FC236}">
                <a16:creationId xmlns:a16="http://schemas.microsoft.com/office/drawing/2014/main" id="{F272954A-AB6B-E900-8506-B8CFA08A6D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607" y="2984145"/>
            <a:ext cx="1144301" cy="1645356"/>
          </a:xfrm>
          <a:prstGeom prst="rect">
            <a:avLst/>
          </a:prstGeom>
        </p:spPr>
      </p:pic>
      <p:pic>
        <p:nvPicPr>
          <p:cNvPr id="31" name="Grafik 30" descr="Ein Bild, das Person, Menschliches Gesicht, Lächeln, Vorderkopf enthält.&#10;&#10;Automatisch generierte Beschreibung">
            <a:extLst>
              <a:ext uri="{FF2B5EF4-FFF2-40B4-BE49-F238E27FC236}">
                <a16:creationId xmlns:a16="http://schemas.microsoft.com/office/drawing/2014/main" id="{57CE3007-AC63-EEF9-788F-4F2C51A2EA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476" y="4903567"/>
            <a:ext cx="1075863" cy="1429670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D502B586-C269-5E60-A41D-D5249165269D}"/>
              </a:ext>
            </a:extLst>
          </p:cNvPr>
          <p:cNvSpPr txBox="1"/>
          <p:nvPr/>
        </p:nvSpPr>
        <p:spPr>
          <a:xfrm>
            <a:off x="838199" y="1340576"/>
            <a:ext cx="3835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Theorists</a:t>
            </a:r>
            <a:r>
              <a:rPr lang="de-DE" b="1" dirty="0"/>
              <a:t> @ ATI: </a:t>
            </a:r>
          </a:p>
          <a:p>
            <a:r>
              <a:rPr lang="de-DE" dirty="0"/>
              <a:t>M. Pitschmann</a:t>
            </a:r>
          </a:p>
          <a:p>
            <a:r>
              <a:rPr lang="de-DE" dirty="0"/>
              <a:t>H. Fischer</a:t>
            </a:r>
          </a:p>
          <a:p>
            <a:r>
              <a:rPr lang="de-DE" dirty="0"/>
              <a:t>C. Käding</a:t>
            </a:r>
            <a:endParaRPr lang="en-US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06F27A71-6130-57DE-A7B4-8C39493198FC}"/>
              </a:ext>
            </a:extLst>
          </p:cNvPr>
          <p:cNvSpPr txBox="1"/>
          <p:nvPr/>
        </p:nvSpPr>
        <p:spPr>
          <a:xfrm>
            <a:off x="838199" y="3121057"/>
            <a:ext cx="24782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Experimentalists</a:t>
            </a:r>
            <a:r>
              <a:rPr lang="de-DE" b="1" dirty="0"/>
              <a:t> @ ATI:</a:t>
            </a:r>
          </a:p>
          <a:p>
            <a:r>
              <a:rPr lang="de-DE" dirty="0"/>
              <a:t>H. Abele</a:t>
            </a:r>
          </a:p>
          <a:p>
            <a:r>
              <a:rPr lang="de-DE" dirty="0"/>
              <a:t>R. </a:t>
            </a:r>
            <a:r>
              <a:rPr lang="de-DE" dirty="0" err="1"/>
              <a:t>Sedmik</a:t>
            </a:r>
            <a:endParaRPr lang="de-DE" dirty="0"/>
          </a:p>
          <a:p>
            <a:r>
              <a:rPr lang="de-DE" dirty="0"/>
              <a:t>H. </a:t>
            </a:r>
            <a:r>
              <a:rPr lang="de-DE" dirty="0" err="1"/>
              <a:t>Lemmel</a:t>
            </a:r>
            <a:endParaRPr lang="de-DE" dirty="0"/>
          </a:p>
          <a:p>
            <a:r>
              <a:rPr lang="de-DE" dirty="0"/>
              <a:t>S. </a:t>
            </a:r>
            <a:r>
              <a:rPr lang="de-DE" dirty="0" err="1"/>
              <a:t>Sponar</a:t>
            </a:r>
            <a:endParaRPr lang="en-US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74FF318-7ABB-B4FB-A49E-6E6D66F2F0D5}"/>
              </a:ext>
            </a:extLst>
          </p:cNvPr>
          <p:cNvSpPr txBox="1"/>
          <p:nvPr/>
        </p:nvSpPr>
        <p:spPr>
          <a:xfrm>
            <a:off x="838199" y="4903567"/>
            <a:ext cx="3589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Theorist</a:t>
            </a:r>
            <a:r>
              <a:rPr lang="de-DE" b="1" dirty="0"/>
              <a:t> @ </a:t>
            </a:r>
            <a:r>
              <a:rPr lang="de-DE" b="1" dirty="0" err="1"/>
              <a:t>Université</a:t>
            </a:r>
            <a:r>
              <a:rPr lang="de-DE" b="1" dirty="0"/>
              <a:t> Paris-</a:t>
            </a:r>
            <a:r>
              <a:rPr lang="de-DE" b="1" dirty="0" err="1"/>
              <a:t>Saclay</a:t>
            </a:r>
            <a:r>
              <a:rPr lang="de-DE" b="1" dirty="0"/>
              <a:t>:</a:t>
            </a:r>
            <a:br>
              <a:rPr lang="de-DE" b="1" dirty="0"/>
            </a:br>
            <a:r>
              <a:rPr lang="de-DE" dirty="0"/>
              <a:t>P. Brax</a:t>
            </a:r>
            <a:endParaRPr lang="en-US" b="1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F1B5C89-B4E7-4186-C60F-1372CFA29D15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fik 4" descr="Ein Bild, das Menschliches Gesicht, Person, Kinn, Porträt enthält.&#10;&#10;Automatisch generierte Beschreibung">
            <a:extLst>
              <a:ext uri="{FF2B5EF4-FFF2-40B4-BE49-F238E27FC236}">
                <a16:creationId xmlns:a16="http://schemas.microsoft.com/office/drawing/2014/main" id="{5025040E-5BAF-4040-B8FF-C0FDE62C678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505" y="1304269"/>
            <a:ext cx="1106231" cy="156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62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DFBE9F-A578-D942-65AF-1FE385F21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A2B6625-DD21-9663-69B4-ADBCCDE32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672BC2B-CF60-1274-AE89-92620F8C1C6A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1A7301-A887-7B44-4254-1413E0951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/>
              <a:t>Backup-</a:t>
            </a:r>
            <a:r>
              <a:rPr lang="de-DE" sz="3600" b="1" dirty="0" err="1"/>
              <a:t>slides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00867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EE2491A8-ADA3-5471-09A2-809DB19EC164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93918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0" imgH="0" progId="AcroExch.Document.DC">
                  <p:embed/>
                </p:oleObj>
              </mc:Choice>
              <mc:Fallback>
                <p:oleObj name="Acrobat Document" r:id="rId2" imgW="0" imgH="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838200" y="1825625"/>
                        <a:ext cx="10515600" cy="4351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Grafik 9" descr="Ein Bild, das Text, Screenshot, Zahl, Schrift enthält.&#10;&#10;Automatisch generierte Beschreibung">
            <a:extLst>
              <a:ext uri="{FF2B5EF4-FFF2-40B4-BE49-F238E27FC236}">
                <a16:creationId xmlns:a16="http://schemas.microsoft.com/office/drawing/2014/main" id="{BE78B69D-A20F-639A-8B9C-E4B442C458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527" y="0"/>
            <a:ext cx="94969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306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95FD3B-0B51-DBBA-0F80-C08E888DD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nhaltsplatzhalter 4" descr="Ein Bild, das Text, Screenshot, Schrift, Zahl enthält.">
            <a:extLst>
              <a:ext uri="{FF2B5EF4-FFF2-40B4-BE49-F238E27FC236}">
                <a16:creationId xmlns:a16="http://schemas.microsoft.com/office/drawing/2014/main" id="{56CD07A2-8D15-8677-AC50-CB39CDAF8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498" y="0"/>
            <a:ext cx="9483003" cy="6858000"/>
          </a:xfrm>
        </p:spPr>
      </p:pic>
    </p:spTree>
    <p:extLst>
      <p:ext uri="{BB962C8B-B14F-4D97-AF65-F5344CB8AC3E}">
        <p14:creationId xmlns:p14="http://schemas.microsoft.com/office/powerpoint/2010/main" val="2563171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Screenshot, Schrift, Zahl enthält.">
            <a:extLst>
              <a:ext uri="{FF2B5EF4-FFF2-40B4-BE49-F238E27FC236}">
                <a16:creationId xmlns:a16="http://schemas.microsoft.com/office/drawing/2014/main" id="{B7C0A56D-6D72-6430-2A0B-C48EA7545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948" y="0"/>
            <a:ext cx="93592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75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AC9D1-59AF-2BA2-7DFA-D6796F521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nhaltsplatzhalter 4" descr="Ein Bild, das Text, Screenshot, Rechteck, Schrift enthält.&#10;&#10;Automatisch generierte Beschreibung">
            <a:extLst>
              <a:ext uri="{FF2B5EF4-FFF2-40B4-BE49-F238E27FC236}">
                <a16:creationId xmlns:a16="http://schemas.microsoft.com/office/drawing/2014/main" id="{837B956C-8764-C138-A9E8-FAE2B7A0F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473" y="0"/>
            <a:ext cx="8967316" cy="6866934"/>
          </a:xfrm>
        </p:spPr>
      </p:pic>
    </p:spTree>
    <p:extLst>
      <p:ext uri="{BB962C8B-B14F-4D97-AF65-F5344CB8AC3E}">
        <p14:creationId xmlns:p14="http://schemas.microsoft.com/office/powerpoint/2010/main" val="3629492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CAF186-9F59-534C-EE0B-531E8873B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/>
              <a:t>Background</a:t>
            </a:r>
            <a:endParaRPr lang="en-US" sz="36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E4FD56-E995-5ADF-57DB-ABD4E451C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6102531" cy="4351338"/>
          </a:xfrm>
        </p:spPr>
        <p:txBody>
          <a:bodyPr>
            <a:normAutofit/>
          </a:bodyPr>
          <a:lstStyle/>
          <a:p>
            <a:r>
              <a:rPr lang="de-DE" sz="2400" dirty="0"/>
              <a:t>Dark </a:t>
            </a:r>
            <a:r>
              <a:rPr lang="de-DE" sz="2400" dirty="0" err="1"/>
              <a:t>energy</a:t>
            </a:r>
            <a:r>
              <a:rPr lang="de-DE" sz="2400" dirty="0"/>
              <a:t> </a:t>
            </a:r>
            <a:r>
              <a:rPr lang="de-DE" sz="2400" dirty="0" err="1"/>
              <a:t>comprises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largest</a:t>
            </a:r>
            <a:r>
              <a:rPr lang="de-DE" sz="2400" dirty="0"/>
              <a:t> </a:t>
            </a:r>
            <a:r>
              <a:rPr lang="de-DE" sz="2400" dirty="0" err="1"/>
              <a:t>portion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energy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universe</a:t>
            </a:r>
            <a:r>
              <a:rPr lang="de-DE" sz="2400" baseline="30000" dirty="0"/>
              <a:t>1</a:t>
            </a:r>
            <a:endParaRPr lang="de-DE" sz="2400" dirty="0"/>
          </a:p>
          <a:p>
            <a:r>
              <a:rPr lang="de-DE" sz="2400" dirty="0" err="1"/>
              <a:t>Its</a:t>
            </a:r>
            <a:r>
              <a:rPr lang="de-DE" sz="2400" dirty="0"/>
              <a:t> </a:t>
            </a:r>
            <a:r>
              <a:rPr lang="de-DE" sz="2400" dirty="0" err="1"/>
              <a:t>simplest</a:t>
            </a:r>
            <a:r>
              <a:rPr lang="de-DE" sz="2400" dirty="0"/>
              <a:t> </a:t>
            </a:r>
            <a:r>
              <a:rPr lang="de-DE" sz="2400" dirty="0" err="1"/>
              <a:t>description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given</a:t>
            </a:r>
            <a:r>
              <a:rPr lang="de-DE" sz="2400" dirty="0"/>
              <a:t> </a:t>
            </a:r>
            <a:r>
              <a:rPr lang="de-DE" sz="2400" dirty="0" err="1"/>
              <a:t>by</a:t>
            </a:r>
            <a:r>
              <a:rPr lang="de-DE" sz="2400" dirty="0"/>
              <a:t> a </a:t>
            </a:r>
            <a:r>
              <a:rPr lang="de-DE" sz="2400" dirty="0" err="1"/>
              <a:t>cosmological</a:t>
            </a:r>
            <a:r>
              <a:rPr lang="de-DE" sz="2400" dirty="0"/>
              <a:t> </a:t>
            </a:r>
            <a:r>
              <a:rPr lang="de-DE" sz="2400" dirty="0" err="1"/>
              <a:t>constant</a:t>
            </a:r>
            <a:endParaRPr lang="de-DE" sz="24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290DF89-98A6-B4EE-84DA-CE07E0B706AF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fik 6" descr="Ein Bild, das Schrift, Handschrift, Reihe, Text enthält.">
            <a:extLst>
              <a:ext uri="{FF2B5EF4-FFF2-40B4-BE49-F238E27FC236}">
                <a16:creationId xmlns:a16="http://schemas.microsoft.com/office/drawing/2014/main" id="{DECF332B-1535-903E-A26A-4D6E7F4E0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59" y="3867450"/>
            <a:ext cx="3802640" cy="663802"/>
          </a:xfrm>
          <a:prstGeom prst="rect">
            <a:avLst/>
          </a:prstGeom>
        </p:spPr>
      </p:pic>
      <p:pic>
        <p:nvPicPr>
          <p:cNvPr id="11" name="Grafik 10" descr="Ein Bild, das Text, Logo, Screenshot, Kreis enthält.">
            <a:extLst>
              <a:ext uri="{FF2B5EF4-FFF2-40B4-BE49-F238E27FC236}">
                <a16:creationId xmlns:a16="http://schemas.microsoft.com/office/drawing/2014/main" id="{78A21F98-E2F6-DFCB-DD3D-A27AFDCDA1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690" y="2260802"/>
            <a:ext cx="4232968" cy="2833712"/>
          </a:xfrm>
          <a:prstGeom prst="rect">
            <a:avLst/>
          </a:prstGeom>
        </p:spPr>
      </p:pic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F47A2700-748C-2540-94FE-C12F4E08E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1548" y="6310312"/>
            <a:ext cx="6893209" cy="365125"/>
          </a:xfrm>
        </p:spPr>
        <p:txBody>
          <a:bodyPr/>
          <a:lstStyle/>
          <a:p>
            <a:pPr algn="l"/>
            <a:r>
              <a:rPr lang="en-US" dirty="0">
                <a:latin typeface="Calibri (Textkörper)"/>
              </a:rPr>
              <a:t>1. </a:t>
            </a:r>
            <a:r>
              <a:rPr lang="en-US" b="0" i="0" dirty="0">
                <a:effectLst/>
                <a:latin typeface="Calibri (Textkörper)"/>
              </a:rPr>
              <a:t>Planck Collab. 2018 Results VI, Astron. Astrophys.641, A6 (2020),[arXiv:1807.06209].</a:t>
            </a:r>
            <a:endParaRPr lang="en-US" dirty="0">
              <a:latin typeface="Calibri (Textkörper)"/>
            </a:endParaRPr>
          </a:p>
        </p:txBody>
      </p:sp>
    </p:spTree>
    <p:extLst>
      <p:ext uri="{BB962C8B-B14F-4D97-AF65-F5344CB8AC3E}">
        <p14:creationId xmlns:p14="http://schemas.microsoft.com/office/powerpoint/2010/main" val="1501764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3FE99F-5C79-3616-5523-F7C3EC545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nhaltsplatzhalter 4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09875847-400F-A533-9ECD-0A0689DC49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11" y="0"/>
            <a:ext cx="9555178" cy="6866492"/>
          </a:xfrm>
        </p:spPr>
      </p:pic>
    </p:spTree>
    <p:extLst>
      <p:ext uri="{BB962C8B-B14F-4D97-AF65-F5344CB8AC3E}">
        <p14:creationId xmlns:p14="http://schemas.microsoft.com/office/powerpoint/2010/main" val="4256555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20E5A4-F9CD-7F3D-EF2E-16D2573B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nhaltsplatzhalter 4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B8C999B9-7797-B891-3BCA-3D8DC42BB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969" y="80339"/>
            <a:ext cx="8858061" cy="6777661"/>
          </a:xfrm>
        </p:spPr>
      </p:pic>
    </p:spTree>
    <p:extLst>
      <p:ext uri="{BB962C8B-B14F-4D97-AF65-F5344CB8AC3E}">
        <p14:creationId xmlns:p14="http://schemas.microsoft.com/office/powerpoint/2010/main" val="4093027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AF1C2C-348D-1DBD-968E-0F0301A08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nhaltsplatzhalter 4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28DBC103-6865-23E8-18D9-589471134F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547" y="109147"/>
            <a:ext cx="9233129" cy="6639706"/>
          </a:xfrm>
        </p:spPr>
      </p:pic>
    </p:spTree>
    <p:extLst>
      <p:ext uri="{BB962C8B-B14F-4D97-AF65-F5344CB8AC3E}">
        <p14:creationId xmlns:p14="http://schemas.microsoft.com/office/powerpoint/2010/main" val="2851675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BF0766-5135-B601-521C-FB1DF8D61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nhaltsplatzhalter 4" descr="Ein Bild, das Text, Schrift, Reihe, Handschrift enthält.&#10;&#10;Automatisch generierte Beschreibung">
            <a:extLst>
              <a:ext uri="{FF2B5EF4-FFF2-40B4-BE49-F238E27FC236}">
                <a16:creationId xmlns:a16="http://schemas.microsoft.com/office/drawing/2014/main" id="{3B826F8B-FCC9-6862-7C41-62E4774867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161" y="2592032"/>
            <a:ext cx="4896533" cy="1152686"/>
          </a:xfrm>
        </p:spPr>
      </p:pic>
    </p:spTree>
    <p:extLst>
      <p:ext uri="{BB962C8B-B14F-4D97-AF65-F5344CB8AC3E}">
        <p14:creationId xmlns:p14="http://schemas.microsoft.com/office/powerpoint/2010/main" val="1374623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E1EE9C-BBA7-E3E5-49DA-782E9EB98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/>
              <a:t>Background</a:t>
            </a:r>
            <a:endParaRPr lang="en-US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60A00-05FF-7822-376A-DE87E3BEA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232" y="2037556"/>
            <a:ext cx="6355080" cy="4351338"/>
          </a:xfrm>
        </p:spPr>
        <p:txBody>
          <a:bodyPr/>
          <a:lstStyle/>
          <a:p>
            <a:pPr algn="just"/>
            <a:r>
              <a:rPr lang="el-GR" sz="2400" i="0" u="none" strike="noStrike" baseline="0" dirty="0">
                <a:latin typeface="DejaVuSans-Bold"/>
              </a:rPr>
              <a:t>Λ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might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be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assosciated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with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the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zero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point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energy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of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quantum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fields</a:t>
            </a:r>
            <a:r>
              <a:rPr lang="de-DE" sz="2400" dirty="0">
                <a:latin typeface="DejaVuSans-Bold"/>
              </a:rPr>
              <a:t>, but </a:t>
            </a:r>
            <a:r>
              <a:rPr lang="de-DE" sz="2400" dirty="0" err="1">
                <a:latin typeface="DejaVuSans-Bold"/>
              </a:rPr>
              <a:t>there</a:t>
            </a:r>
            <a:r>
              <a:rPr lang="de-DE" sz="2400" dirty="0">
                <a:latin typeface="DejaVuSans-Bold"/>
              </a:rPr>
              <a:t> </a:t>
            </a:r>
            <a:r>
              <a:rPr lang="de-DE" sz="2400" dirty="0" err="1">
                <a:latin typeface="DejaVuSans-Bold"/>
              </a:rPr>
              <a:t>is</a:t>
            </a:r>
            <a:r>
              <a:rPr lang="de-DE" sz="2400" dirty="0">
                <a:latin typeface="DejaVuSans-Bold"/>
              </a:rPr>
              <a:t> a </a:t>
            </a:r>
            <a:r>
              <a:rPr lang="de-DE" sz="2400" dirty="0" err="1">
                <a:latin typeface="DejaVuSans-Bold"/>
              </a:rPr>
              <a:t>discrepancy</a:t>
            </a:r>
            <a:r>
              <a:rPr lang="de-DE" sz="2400" dirty="0">
                <a:latin typeface="DejaVuSans-Bold"/>
              </a:rPr>
              <a:t> </a:t>
            </a:r>
            <a:r>
              <a:rPr lang="de-DE" sz="2400" dirty="0" err="1">
                <a:latin typeface="DejaVuSans-Bold"/>
              </a:rPr>
              <a:t>of</a:t>
            </a:r>
            <a:r>
              <a:rPr lang="de-DE" sz="2400" dirty="0">
                <a:latin typeface="DejaVuSans-Bold"/>
              </a:rPr>
              <a:t> ~ 55-60 </a:t>
            </a:r>
            <a:r>
              <a:rPr lang="de-DE" sz="2400" dirty="0" err="1">
                <a:latin typeface="DejaVuSans-Bold"/>
              </a:rPr>
              <a:t>orders</a:t>
            </a:r>
            <a:r>
              <a:rPr lang="de-DE" sz="2400" dirty="0">
                <a:latin typeface="DejaVuSans-Bold"/>
              </a:rPr>
              <a:t> </a:t>
            </a:r>
            <a:r>
              <a:rPr lang="de-DE" sz="2400" dirty="0" err="1">
                <a:latin typeface="DejaVuSans-Bold"/>
              </a:rPr>
              <a:t>of</a:t>
            </a:r>
            <a:r>
              <a:rPr lang="de-DE" sz="2400" dirty="0">
                <a:latin typeface="DejaVuSans-Bold"/>
              </a:rPr>
              <a:t> magnitude</a:t>
            </a:r>
            <a:r>
              <a:rPr lang="de-DE" sz="2400" baseline="30000" dirty="0">
                <a:latin typeface="DejaVuSans-Bold"/>
              </a:rPr>
              <a:t>2,3</a:t>
            </a:r>
            <a:endParaRPr lang="de-DE" sz="2400" dirty="0">
              <a:latin typeface="DejaVuSans-Bold"/>
            </a:endParaRPr>
          </a:p>
          <a:p>
            <a:r>
              <a:rPr lang="de-DE" sz="2400" i="0" u="none" strike="noStrike" baseline="0" dirty="0" err="1">
                <a:latin typeface="DejaVuSans-Bold"/>
              </a:rPr>
              <a:t>Alternatively</a:t>
            </a:r>
            <a:r>
              <a:rPr lang="de-DE" sz="2400" i="0" u="none" strike="noStrike" baseline="0" dirty="0">
                <a:latin typeface="DejaVuSans-Bold"/>
              </a:rPr>
              <a:t>, </a:t>
            </a:r>
            <a:r>
              <a:rPr lang="de-DE" sz="2400" i="0" u="none" strike="noStrike" baseline="0" dirty="0" err="1">
                <a:latin typeface="DejaVuSans-Bold"/>
              </a:rPr>
              <a:t>dark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energy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could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be</a:t>
            </a:r>
            <a:r>
              <a:rPr lang="de-DE" sz="2400" i="0" u="none" strike="noStrike" baseline="0" dirty="0">
                <a:latin typeface="DejaVuSans-Bold"/>
              </a:rPr>
              <a:t> due </a:t>
            </a:r>
            <a:r>
              <a:rPr lang="de-DE" sz="2400" i="0" u="none" strike="noStrike" baseline="0" dirty="0" err="1">
                <a:latin typeface="DejaVuSans-Bold"/>
              </a:rPr>
              <a:t>to</a:t>
            </a:r>
            <a:r>
              <a:rPr lang="de-DE" sz="2400" i="0" u="none" strike="noStrike" baseline="0" dirty="0">
                <a:latin typeface="DejaVuSans-Bold"/>
              </a:rPr>
              <a:t> a </a:t>
            </a:r>
            <a:r>
              <a:rPr lang="de-DE" sz="2400" i="0" u="none" strike="noStrike" baseline="0" dirty="0" err="1">
                <a:latin typeface="DejaVuSans-Bold"/>
              </a:rPr>
              <a:t>slowly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rolling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scalar</a:t>
            </a:r>
            <a:r>
              <a:rPr lang="de-DE" sz="2400" i="0" u="none" strike="noStrike" baseline="0" dirty="0">
                <a:latin typeface="DejaVuSans-Bold"/>
              </a:rPr>
              <a:t> </a:t>
            </a:r>
            <a:r>
              <a:rPr lang="de-DE" sz="2400" i="0" u="none" strike="noStrike" baseline="0" dirty="0" err="1">
                <a:latin typeface="DejaVuSans-Bold"/>
              </a:rPr>
              <a:t>field</a:t>
            </a:r>
            <a:endParaRPr lang="de-DE" sz="2400" i="0" u="none" strike="noStrike" baseline="0" dirty="0">
              <a:latin typeface="DejaVuSans-Bold"/>
            </a:endParaRPr>
          </a:p>
          <a:p>
            <a:endParaRPr lang="de-DE" dirty="0">
              <a:latin typeface="DejaVuSans-Bold"/>
            </a:endParaRPr>
          </a:p>
          <a:p>
            <a:endParaRPr lang="de-DE" dirty="0">
              <a:latin typeface="DejaVuSans-Bold"/>
            </a:endParaRPr>
          </a:p>
        </p:txBody>
      </p:sp>
      <p:pic>
        <p:nvPicPr>
          <p:cNvPr id="13" name="Grafik 12" descr="Ein Bild, das Reihe, Diagramm enthält.&#10;&#10;Automatisch generierte Beschreibung">
            <a:extLst>
              <a:ext uri="{FF2B5EF4-FFF2-40B4-BE49-F238E27FC236}">
                <a16:creationId xmlns:a16="http://schemas.microsoft.com/office/drawing/2014/main" id="{A437E0C7-6452-4A48-F0BE-3041E7AE8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993" y="1923666"/>
            <a:ext cx="4572009" cy="3010668"/>
          </a:xfrm>
          <a:prstGeom prst="rect">
            <a:avLst/>
          </a:prstGeom>
        </p:spPr>
      </p:pic>
      <p:sp>
        <p:nvSpPr>
          <p:cNvPr id="14" name="Flussdiagramm: Verbinder 13">
            <a:extLst>
              <a:ext uri="{FF2B5EF4-FFF2-40B4-BE49-F238E27FC236}">
                <a16:creationId xmlns:a16="http://schemas.microsoft.com/office/drawing/2014/main" id="{B967E3C2-7211-E8FA-86BB-B0E0ACA787B5}"/>
              </a:ext>
            </a:extLst>
          </p:cNvPr>
          <p:cNvSpPr/>
          <p:nvPr/>
        </p:nvSpPr>
        <p:spPr>
          <a:xfrm>
            <a:off x="8630660" y="4355599"/>
            <a:ext cx="146050" cy="13335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E98B2A32-D6E0-13DB-3546-37E15B2F8FE3}"/>
              </a:ext>
            </a:extLst>
          </p:cNvPr>
          <p:cNvCxnSpPr/>
          <p:nvPr/>
        </p:nvCxnSpPr>
        <p:spPr>
          <a:xfrm>
            <a:off x="8815904" y="4422274"/>
            <a:ext cx="3175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71A5CF2E-FD08-CEF4-9D68-CE8015135351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Grafik 5" descr="Ein Bild, das Text, Schrift, Handschrift, Reihe enthält.">
            <a:extLst>
              <a:ext uri="{FF2B5EF4-FFF2-40B4-BE49-F238E27FC236}">
                <a16:creationId xmlns:a16="http://schemas.microsoft.com/office/drawing/2014/main" id="{1C92F8DF-D5D8-FD43-12B4-AB92789BA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71" y="4069217"/>
            <a:ext cx="5217235" cy="1141805"/>
          </a:xfrm>
          <a:prstGeom prst="rect">
            <a:avLst/>
          </a:prstGeom>
        </p:spPr>
      </p:pic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17C0BBF-AF3B-6607-2D88-121B254B0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1548" y="6075759"/>
            <a:ext cx="7541415" cy="365125"/>
          </a:xfrm>
        </p:spPr>
        <p:txBody>
          <a:bodyPr/>
          <a:lstStyle/>
          <a:p>
            <a:pPr algn="l"/>
            <a:r>
              <a:rPr lang="en-US" dirty="0"/>
              <a:t>2. JOYCE, Austin, et al. Beyond the cosmological standard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model</a:t>
            </a:r>
            <a:r>
              <a:rPr lang="en-US" dirty="0"/>
              <a:t>. Physics Reports, 2015, 568. Jg., S. 1-98.</a:t>
            </a:r>
          </a:p>
        </p:txBody>
      </p:sp>
      <p:sp>
        <p:nvSpPr>
          <p:cNvPr id="9" name="Fußzeilenplatzhalter 12">
            <a:extLst>
              <a:ext uri="{FF2B5EF4-FFF2-40B4-BE49-F238E27FC236}">
                <a16:creationId xmlns:a16="http://schemas.microsoft.com/office/drawing/2014/main" id="{F8F99753-2787-E7BC-029E-FC1F4755E742}"/>
              </a:ext>
            </a:extLst>
          </p:cNvPr>
          <p:cNvSpPr txBox="1">
            <a:spLocks/>
          </p:cNvSpPr>
          <p:nvPr/>
        </p:nvSpPr>
        <p:spPr>
          <a:xfrm>
            <a:off x="824232" y="6127750"/>
            <a:ext cx="991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Fußzeilenplatzhalter 12">
            <a:extLst>
              <a:ext uri="{FF2B5EF4-FFF2-40B4-BE49-F238E27FC236}">
                <a16:creationId xmlns:a16="http://schemas.microsoft.com/office/drawing/2014/main" id="{BB0DCE3B-9240-686B-8D62-062F9DA291DD}"/>
              </a:ext>
            </a:extLst>
          </p:cNvPr>
          <p:cNvSpPr txBox="1">
            <a:spLocks/>
          </p:cNvSpPr>
          <p:nvPr/>
        </p:nvSpPr>
        <p:spPr>
          <a:xfrm>
            <a:off x="961548" y="6297613"/>
            <a:ext cx="991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3. Sola, Joan. "Cosmological constant and vacuum energy: old and new ideas." Journal of Physics: Conference Series. Vol. 453. No. 1. IOP Publishing, 2013</a:t>
            </a:r>
          </a:p>
        </p:txBody>
      </p:sp>
    </p:spTree>
    <p:extLst>
      <p:ext uri="{BB962C8B-B14F-4D97-AF65-F5344CB8AC3E}">
        <p14:creationId xmlns:p14="http://schemas.microsoft.com/office/powerpoint/2010/main" val="293350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FCB44E7-58A1-6527-B4C8-DAACF55E5675}"/>
              </a:ext>
            </a:extLst>
          </p:cNvPr>
          <p:cNvCxnSpPr>
            <a:cxnSpLocks/>
          </p:cNvCxnSpPr>
          <p:nvPr/>
        </p:nvCxnSpPr>
        <p:spPr>
          <a:xfrm flipV="1">
            <a:off x="10582097" y="2600730"/>
            <a:ext cx="20597" cy="17177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F62D0DF2-DD58-FC55-B9FF-7311A0F32F15}"/>
              </a:ext>
            </a:extLst>
          </p:cNvPr>
          <p:cNvCxnSpPr>
            <a:cxnSpLocks/>
          </p:cNvCxnSpPr>
          <p:nvPr/>
        </p:nvCxnSpPr>
        <p:spPr>
          <a:xfrm flipV="1">
            <a:off x="11005584" y="2600730"/>
            <a:ext cx="0" cy="17177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4C8FCC3-0582-ACCF-C468-ED95344A2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/>
              <a:t>Background</a:t>
            </a:r>
            <a:endParaRPr lang="en-US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E802F4-66B4-0D8E-C575-C5E38FEA6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794" y="2066332"/>
            <a:ext cx="6428812" cy="2289175"/>
          </a:xfrm>
        </p:spPr>
        <p:txBody>
          <a:bodyPr>
            <a:normAutofit/>
          </a:bodyPr>
          <a:lstStyle/>
          <a:p>
            <a:r>
              <a:rPr lang="de-DE" sz="2400" dirty="0"/>
              <a:t>These </a:t>
            </a:r>
            <a:r>
              <a:rPr lang="de-DE" sz="2400" dirty="0" err="1"/>
              <a:t>scalar</a:t>
            </a:r>
            <a:r>
              <a:rPr lang="de-DE" sz="2400" dirty="0"/>
              <a:t> </a:t>
            </a:r>
            <a:r>
              <a:rPr lang="de-DE" sz="2400" dirty="0" err="1"/>
              <a:t>fields</a:t>
            </a:r>
            <a:r>
              <a:rPr lang="de-DE" sz="2400" dirty="0"/>
              <a:t> </a:t>
            </a:r>
            <a:r>
              <a:rPr lang="de-DE" sz="2400" dirty="0" err="1"/>
              <a:t>generically</a:t>
            </a:r>
            <a:r>
              <a:rPr lang="de-DE" sz="2400" dirty="0"/>
              <a:t> </a:t>
            </a:r>
            <a:r>
              <a:rPr lang="de-DE" sz="2400" dirty="0" err="1"/>
              <a:t>lead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fifth</a:t>
            </a:r>
            <a:r>
              <a:rPr lang="de-DE" sz="2400" dirty="0"/>
              <a:t> </a:t>
            </a:r>
            <a:r>
              <a:rPr lang="de-DE" sz="2400" dirty="0" err="1"/>
              <a:t>forces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solar </a:t>
            </a:r>
            <a:r>
              <a:rPr lang="de-DE" sz="2400" dirty="0" err="1"/>
              <a:t>system</a:t>
            </a:r>
            <a:endParaRPr lang="de-DE" sz="2400" dirty="0"/>
          </a:p>
          <a:p>
            <a:r>
              <a:rPr lang="de-DE" sz="2400" dirty="0" err="1"/>
              <a:t>Some</a:t>
            </a:r>
            <a:r>
              <a:rPr lang="de-DE" sz="2400" dirty="0"/>
              <a:t> </a:t>
            </a:r>
            <a:r>
              <a:rPr lang="de-DE" sz="2400" i="1" dirty="0" err="1"/>
              <a:t>screening</a:t>
            </a:r>
            <a:r>
              <a:rPr lang="de-DE" sz="2400" i="1" dirty="0"/>
              <a:t> mechanism</a:t>
            </a:r>
            <a:r>
              <a:rPr lang="de-DE" sz="2400" i="1" baseline="30000" dirty="0"/>
              <a:t>4</a:t>
            </a:r>
            <a:r>
              <a:rPr lang="de-DE" sz="2400" i="1" dirty="0"/>
              <a:t> </a:t>
            </a:r>
            <a:r>
              <a:rPr lang="de-DE" sz="2400" dirty="0" err="1"/>
              <a:t>should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present</a:t>
            </a:r>
            <a:r>
              <a:rPr lang="de-DE" sz="2400" dirty="0"/>
              <a:t>, in </a:t>
            </a:r>
            <a:r>
              <a:rPr lang="de-DE" sz="2400" dirty="0" err="1"/>
              <a:t>order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explain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null </a:t>
            </a:r>
            <a:r>
              <a:rPr lang="de-DE" sz="2400" dirty="0" err="1"/>
              <a:t>results</a:t>
            </a:r>
            <a:r>
              <a:rPr lang="de-DE" sz="2400" dirty="0"/>
              <a:t> </a:t>
            </a:r>
            <a:r>
              <a:rPr lang="de-DE" sz="2400" dirty="0" err="1"/>
              <a:t>from</a:t>
            </a:r>
            <a:r>
              <a:rPr lang="de-DE" sz="2400" dirty="0"/>
              <a:t> solar </a:t>
            </a:r>
            <a:r>
              <a:rPr lang="de-DE" sz="2400" dirty="0" err="1"/>
              <a:t>system</a:t>
            </a:r>
            <a:r>
              <a:rPr lang="de-DE" sz="2400" dirty="0"/>
              <a:t> </a:t>
            </a:r>
            <a:r>
              <a:rPr lang="de-DE" sz="2400" dirty="0" err="1"/>
              <a:t>tests</a:t>
            </a:r>
            <a:endParaRPr lang="de-DE" sz="2400" dirty="0"/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endParaRPr lang="de-DE" sz="1600" dirty="0"/>
          </a:p>
        </p:txBody>
      </p:sp>
      <p:sp>
        <p:nvSpPr>
          <p:cNvPr id="11" name="Flussdiagramm: Verbinder 10">
            <a:extLst>
              <a:ext uri="{FF2B5EF4-FFF2-40B4-BE49-F238E27FC236}">
                <a16:creationId xmlns:a16="http://schemas.microsoft.com/office/drawing/2014/main" id="{D678B7A3-0D27-ADD7-38F2-599D5820FDF3}"/>
              </a:ext>
            </a:extLst>
          </p:cNvPr>
          <p:cNvSpPr>
            <a:spLocks noChangeAspect="1"/>
          </p:cNvSpPr>
          <p:nvPr/>
        </p:nvSpPr>
        <p:spPr>
          <a:xfrm>
            <a:off x="7991159" y="2846116"/>
            <a:ext cx="3018779" cy="3018779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lussdiagramm: Verbinder 11">
            <a:extLst>
              <a:ext uri="{FF2B5EF4-FFF2-40B4-BE49-F238E27FC236}">
                <a16:creationId xmlns:a16="http://schemas.microsoft.com/office/drawing/2014/main" id="{645E97F3-2B52-A871-4A18-CF81D562F8C2}"/>
              </a:ext>
            </a:extLst>
          </p:cNvPr>
          <p:cNvSpPr>
            <a:spLocks noChangeAspect="1"/>
          </p:cNvSpPr>
          <p:nvPr/>
        </p:nvSpPr>
        <p:spPr>
          <a:xfrm>
            <a:off x="8398405" y="3253362"/>
            <a:ext cx="2204289" cy="2204289"/>
          </a:xfrm>
          <a:prstGeom prst="flowChartConnector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E4A21AB6-86A3-AADA-8EFE-6FC3972EFB93}"/>
              </a:ext>
            </a:extLst>
          </p:cNvPr>
          <p:cNvCxnSpPr>
            <a:cxnSpLocks/>
          </p:cNvCxnSpPr>
          <p:nvPr/>
        </p:nvCxnSpPr>
        <p:spPr>
          <a:xfrm flipV="1">
            <a:off x="9497827" y="2600730"/>
            <a:ext cx="0" cy="1632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eschweifte Klammer links 22">
            <a:extLst>
              <a:ext uri="{FF2B5EF4-FFF2-40B4-BE49-F238E27FC236}">
                <a16:creationId xmlns:a16="http://schemas.microsoft.com/office/drawing/2014/main" id="{2BEE0B3E-2894-FBFD-18D8-B75561D171E2}"/>
              </a:ext>
            </a:extLst>
          </p:cNvPr>
          <p:cNvSpPr/>
          <p:nvPr/>
        </p:nvSpPr>
        <p:spPr>
          <a:xfrm rot="5400000">
            <a:off x="9889422" y="1832489"/>
            <a:ext cx="301078" cy="108427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Geschweifte Klammer links 23">
            <a:extLst>
              <a:ext uri="{FF2B5EF4-FFF2-40B4-BE49-F238E27FC236}">
                <a16:creationId xmlns:a16="http://schemas.microsoft.com/office/drawing/2014/main" id="{F47B113C-EA67-44F9-9335-99796A876EE5}"/>
              </a:ext>
            </a:extLst>
          </p:cNvPr>
          <p:cNvSpPr/>
          <p:nvPr/>
        </p:nvSpPr>
        <p:spPr>
          <a:xfrm rot="5400000">
            <a:off x="10663898" y="2162879"/>
            <a:ext cx="301078" cy="423487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Grafik 25" descr="Ein Bild, das Design enthält.">
            <a:extLst>
              <a:ext uri="{FF2B5EF4-FFF2-40B4-BE49-F238E27FC236}">
                <a16:creationId xmlns:a16="http://schemas.microsoft.com/office/drawing/2014/main" id="{C53C7C2E-BC80-3CE1-BBFF-59E83B6BD4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243" y="1903129"/>
            <a:ext cx="423489" cy="250782"/>
          </a:xfrm>
          <a:prstGeom prst="rect">
            <a:avLst/>
          </a:prstGeom>
        </p:spPr>
      </p:pic>
      <p:pic>
        <p:nvPicPr>
          <p:cNvPr id="31" name="Grafik 30" descr="Ein Bild, das weiß, Design, Typografie enthält.">
            <a:extLst>
              <a:ext uri="{FF2B5EF4-FFF2-40B4-BE49-F238E27FC236}">
                <a16:creationId xmlns:a16="http://schemas.microsoft.com/office/drawing/2014/main" id="{F57A1C22-0673-FC4B-0039-C1965BD5D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551" y="1921311"/>
            <a:ext cx="862820" cy="213705"/>
          </a:xfrm>
          <a:prstGeom prst="rect">
            <a:avLst/>
          </a:prstGeom>
        </p:spPr>
      </p:pic>
      <p:pic>
        <p:nvPicPr>
          <p:cNvPr id="33" name="Grafik 32" descr="Ein Bild, das Text, Schrift, Handschrift, Kalligrafie enthält.">
            <a:extLst>
              <a:ext uri="{FF2B5EF4-FFF2-40B4-BE49-F238E27FC236}">
                <a16:creationId xmlns:a16="http://schemas.microsoft.com/office/drawing/2014/main" id="{B4DD8A82-8450-1135-540F-988842496A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62" y="4167056"/>
            <a:ext cx="4276725" cy="1446916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CEEF27B-C45F-89A8-E55F-84FBB3A3FED8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Bogen 4">
            <a:extLst>
              <a:ext uri="{FF2B5EF4-FFF2-40B4-BE49-F238E27FC236}">
                <a16:creationId xmlns:a16="http://schemas.microsoft.com/office/drawing/2014/main" id="{B12E33C1-0CB3-173C-B071-5DCF0A93E509}"/>
              </a:ext>
            </a:extLst>
          </p:cNvPr>
          <p:cNvSpPr/>
          <p:nvPr/>
        </p:nvSpPr>
        <p:spPr>
          <a:xfrm>
            <a:off x="5874645" y="3710940"/>
            <a:ext cx="2510071" cy="1365746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90C6BA25-0E13-9834-135F-C12B655E4403}"/>
              </a:ext>
            </a:extLst>
          </p:cNvPr>
          <p:cNvCxnSpPr>
            <a:cxnSpLocks/>
          </p:cNvCxnSpPr>
          <p:nvPr/>
        </p:nvCxnSpPr>
        <p:spPr>
          <a:xfrm>
            <a:off x="8377921" y="4393813"/>
            <a:ext cx="111990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E17EB2B2-EA6A-EA55-23FE-B78354E18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1548" y="6322475"/>
            <a:ext cx="7436857" cy="365125"/>
          </a:xfrm>
        </p:spPr>
        <p:txBody>
          <a:bodyPr/>
          <a:lstStyle/>
          <a:p>
            <a:pPr algn="l"/>
            <a:r>
              <a:rPr lang="en-US" dirty="0"/>
              <a:t>4. </a:t>
            </a:r>
            <a:r>
              <a:rPr lang="en-US" dirty="0" err="1"/>
              <a:t>Burrage</a:t>
            </a:r>
            <a:r>
              <a:rPr lang="en-US" dirty="0"/>
              <a:t>, Clare, and Jeremy </a:t>
            </a:r>
            <a:r>
              <a:rPr lang="en-US" dirty="0" err="1"/>
              <a:t>Sakstein</a:t>
            </a:r>
            <a:r>
              <a:rPr lang="en-US" dirty="0"/>
              <a:t>. "Tests of chameleon gravity." Living reviews in relativity 21 (2018): 1-58.</a:t>
            </a:r>
          </a:p>
        </p:txBody>
      </p:sp>
    </p:spTree>
    <p:extLst>
      <p:ext uri="{BB962C8B-B14F-4D97-AF65-F5344CB8AC3E}">
        <p14:creationId xmlns:p14="http://schemas.microsoft.com/office/powerpoint/2010/main" val="122274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EB51EC-20EE-1C05-5A9B-DB247D0F4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8077" y="-333198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b="1" dirty="0"/>
              <a:t>Methods: Analysis </a:t>
            </a:r>
            <a:r>
              <a:rPr lang="de-DE" sz="3600" b="1" dirty="0" err="1"/>
              <a:t>of</a:t>
            </a:r>
            <a:r>
              <a:rPr lang="de-DE" sz="3600" b="1" dirty="0"/>
              <a:t> </a:t>
            </a:r>
            <a:r>
              <a:rPr lang="de-DE" sz="3600" b="1" dirty="0" err="1"/>
              <a:t>experiments</a:t>
            </a:r>
            <a:endParaRPr lang="en-US" sz="3600" b="1" dirty="0"/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899AC1C3-6505-F2E8-0275-0FC737C6EE30}"/>
              </a:ext>
            </a:extLst>
          </p:cNvPr>
          <p:cNvSpPr/>
          <p:nvPr/>
        </p:nvSpPr>
        <p:spPr>
          <a:xfrm>
            <a:off x="236333" y="714988"/>
            <a:ext cx="5698401" cy="282468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/>
              <a:t>Neutron interferometry</a:t>
            </a:r>
            <a:endParaRPr lang="en-US" sz="1800" b="1" dirty="0"/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B9C9C928-0091-B20C-582E-2FF00ECF145F}"/>
              </a:ext>
            </a:extLst>
          </p:cNvPr>
          <p:cNvSpPr/>
          <p:nvPr/>
        </p:nvSpPr>
        <p:spPr>
          <a:xfrm>
            <a:off x="236333" y="3621150"/>
            <a:ext cx="5698401" cy="282468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5BFA987F-B45F-0E47-9702-433CF64EAD80}"/>
              </a:ext>
            </a:extLst>
          </p:cNvPr>
          <p:cNvSpPr/>
          <p:nvPr/>
        </p:nvSpPr>
        <p:spPr>
          <a:xfrm>
            <a:off x="6007132" y="714987"/>
            <a:ext cx="5932368" cy="282468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E0F02CB1-27AA-56DE-0491-8DA73DAD9901}"/>
              </a:ext>
            </a:extLst>
          </p:cNvPr>
          <p:cNvSpPr/>
          <p:nvPr/>
        </p:nvSpPr>
        <p:spPr>
          <a:xfrm>
            <a:off x="6007132" y="3621150"/>
            <a:ext cx="5932368" cy="282468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Neutron </a:t>
            </a:r>
            <a:r>
              <a:rPr lang="de-DE" sz="1800" b="1" dirty="0" err="1"/>
              <a:t>interfermtry</a:t>
            </a:r>
            <a:endParaRPr lang="en-US" sz="1800" b="1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9706506-2555-6D0F-A864-CEA3820C4331}"/>
              </a:ext>
            </a:extLst>
          </p:cNvPr>
          <p:cNvSpPr txBox="1"/>
          <p:nvPr/>
        </p:nvSpPr>
        <p:spPr>
          <a:xfrm>
            <a:off x="7234182" y="839856"/>
            <a:ext cx="370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Neutron interferometry</a:t>
            </a:r>
            <a:r>
              <a:rPr lang="de-DE" sz="2400" b="1" baseline="30000" dirty="0"/>
              <a:t>5</a:t>
            </a:r>
            <a:endParaRPr lang="en-US" sz="2400" b="1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539A7E7-806E-39D9-1ED0-7EF56E70B157}"/>
              </a:ext>
            </a:extLst>
          </p:cNvPr>
          <p:cNvSpPr txBox="1"/>
          <p:nvPr/>
        </p:nvSpPr>
        <p:spPr>
          <a:xfrm>
            <a:off x="2311168" y="810073"/>
            <a:ext cx="66930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 err="1"/>
              <a:t>qBounce</a:t>
            </a:r>
            <a:endParaRPr lang="en-US" sz="2400" b="1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F46E8B41-D358-E659-23CF-D3C245A13B6D}"/>
              </a:ext>
            </a:extLst>
          </p:cNvPr>
          <p:cNvSpPr txBox="1"/>
          <p:nvPr/>
        </p:nvSpPr>
        <p:spPr>
          <a:xfrm>
            <a:off x="2317334" y="3726524"/>
            <a:ext cx="66930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/>
              <a:t>CANNEX</a:t>
            </a:r>
            <a:endParaRPr lang="en-US" sz="2400" b="1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666FA1D9-250F-41E1-23C8-8150477E2AF4}"/>
              </a:ext>
            </a:extLst>
          </p:cNvPr>
          <p:cNvSpPr txBox="1"/>
          <p:nvPr/>
        </p:nvSpPr>
        <p:spPr>
          <a:xfrm>
            <a:off x="7575293" y="3990823"/>
            <a:ext cx="66930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/>
              <a:t>Lunar Laser Ranging</a:t>
            </a:r>
            <a:endParaRPr lang="en-US" sz="2400" b="1" dirty="0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2D87A66A-A9B6-46D1-DA13-2165DD4A360F}"/>
              </a:ext>
            </a:extLst>
          </p:cNvPr>
          <p:cNvSpPr/>
          <p:nvPr/>
        </p:nvSpPr>
        <p:spPr>
          <a:xfrm>
            <a:off x="5535219" y="3091858"/>
            <a:ext cx="943826" cy="98003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2" descr="Ein Bild, das Text, Screenshot, Diagramm, Reihe enthält.">
            <a:extLst>
              <a:ext uri="{FF2B5EF4-FFF2-40B4-BE49-F238E27FC236}">
                <a16:creationId xmlns:a16="http://schemas.microsoft.com/office/drawing/2014/main" id="{0E7688CA-D301-85EC-4148-F4FEA198E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46" y="1414567"/>
            <a:ext cx="4180573" cy="1947709"/>
          </a:xfrm>
          <a:prstGeom prst="rect">
            <a:avLst/>
          </a:prstGeom>
        </p:spPr>
      </p:pic>
      <p:pic>
        <p:nvPicPr>
          <p:cNvPr id="5" name="Grafik 4" descr="Ein Bild, das Planet, Text, Kugel, Erde enthält.">
            <a:extLst>
              <a:ext uri="{FF2B5EF4-FFF2-40B4-BE49-F238E27FC236}">
                <a16:creationId xmlns:a16="http://schemas.microsoft.com/office/drawing/2014/main" id="{27207EB5-B1A4-0071-B152-EB92FC0E2B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064" y="4071896"/>
            <a:ext cx="4400301" cy="2283936"/>
          </a:xfrm>
          <a:prstGeom prst="rect">
            <a:avLst/>
          </a:prstGeom>
        </p:spPr>
      </p:pic>
      <p:pic>
        <p:nvPicPr>
          <p:cNvPr id="10" name="Grafik 9" descr="Ein Bild, das Regenschirm, Design, Tisch enthält.">
            <a:extLst>
              <a:ext uri="{FF2B5EF4-FFF2-40B4-BE49-F238E27FC236}">
                <a16:creationId xmlns:a16="http://schemas.microsoft.com/office/drawing/2014/main" id="{2C405C98-C8A5-2BAD-9EEE-5475782417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92" y="4160008"/>
            <a:ext cx="4586226" cy="203977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C8E32F1-251A-FE14-83C3-0C0143EB6F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174" y="1377112"/>
            <a:ext cx="3919786" cy="185405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6A23AC5-743F-8835-130B-B7F3B762D869}"/>
              </a:ext>
            </a:extLst>
          </p:cNvPr>
          <p:cNvSpPr txBox="1"/>
          <p:nvPr/>
        </p:nvSpPr>
        <p:spPr>
          <a:xfrm>
            <a:off x="7406389" y="3688666"/>
            <a:ext cx="66930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b="1" dirty="0"/>
              <a:t>Lunar Laser Ranging</a:t>
            </a:r>
            <a:endParaRPr lang="en-US" sz="2400" b="1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831B2391-1692-74A3-E309-C983D0CDB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212" y="6411060"/>
            <a:ext cx="10836377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Sponar</a:t>
            </a:r>
            <a:r>
              <a:rPr lang="en-US" dirty="0"/>
              <a:t>, Stephan, et al. "Tests of fundamental quantum mechanics and dark interactions with low-energy neutrons." Nature Reviews Physics 3.5 (2021): 309-327.</a:t>
            </a:r>
          </a:p>
        </p:txBody>
      </p:sp>
    </p:spTree>
    <p:extLst>
      <p:ext uri="{BB962C8B-B14F-4D97-AF65-F5344CB8AC3E}">
        <p14:creationId xmlns:p14="http://schemas.microsoft.com/office/powerpoint/2010/main" val="2293133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BB6E4-1E13-31BB-774E-4CC7D2C32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/>
              <a:t>Research </a:t>
            </a:r>
            <a:r>
              <a:rPr lang="de-DE" sz="3600" b="1" dirty="0" err="1"/>
              <a:t>goals</a:t>
            </a:r>
            <a:endParaRPr lang="en-US" sz="36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0A0B54-B3E5-D366-9B0E-4080EA3A6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6257"/>
            <a:ext cx="10878879" cy="4351338"/>
          </a:xfrm>
        </p:spPr>
        <p:txBody>
          <a:bodyPr>
            <a:normAutofit/>
          </a:bodyPr>
          <a:lstStyle/>
          <a:p>
            <a:r>
              <a:rPr lang="de-DE" sz="2400" dirty="0" err="1"/>
              <a:t>Constrain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parameter</a:t>
            </a:r>
            <a:r>
              <a:rPr lang="de-DE" sz="2400" dirty="0"/>
              <a:t> </a:t>
            </a:r>
            <a:r>
              <a:rPr lang="de-DE" sz="2400" dirty="0" err="1"/>
              <a:t>space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table</a:t>
            </a:r>
            <a:r>
              <a:rPr lang="de-DE" sz="2400" dirty="0"/>
              <a:t> top </a:t>
            </a:r>
            <a:r>
              <a:rPr lang="de-DE" sz="2400" dirty="0" err="1"/>
              <a:t>experiments</a:t>
            </a:r>
            <a:r>
              <a:rPr lang="de-DE" sz="2400" dirty="0"/>
              <a:t> at </a:t>
            </a:r>
            <a:r>
              <a:rPr lang="de-DE" sz="2400" dirty="0" err="1"/>
              <a:t>the</a:t>
            </a:r>
            <a:r>
              <a:rPr lang="de-DE" sz="2400" dirty="0"/>
              <a:t> ATI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Dilaton</a:t>
            </a:r>
            <a:r>
              <a:rPr lang="de-DE" baseline="30000" dirty="0"/>
              <a:t>6</a:t>
            </a:r>
            <a:r>
              <a:rPr lang="de-DE" dirty="0"/>
              <a:t>: </a:t>
            </a:r>
          </a:p>
          <a:p>
            <a:pPr lvl="1"/>
            <a:r>
              <a:rPr lang="de-DE" dirty="0"/>
              <a:t>Symmetron</a:t>
            </a:r>
            <a:r>
              <a:rPr lang="de-DE" baseline="30000" dirty="0"/>
              <a:t>6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Chameleon</a:t>
            </a:r>
            <a:r>
              <a:rPr lang="de-DE" baseline="30000" dirty="0"/>
              <a:t>6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sz="2400" dirty="0"/>
          </a:p>
          <a:p>
            <a:r>
              <a:rPr lang="de-DE" sz="2400" dirty="0" err="1"/>
              <a:t>Consult</a:t>
            </a:r>
            <a:r>
              <a:rPr lang="de-DE" sz="2400" dirty="0"/>
              <a:t> </a:t>
            </a:r>
            <a:r>
              <a:rPr lang="de-DE" sz="2400" dirty="0" err="1"/>
              <a:t>experimentalists</a:t>
            </a:r>
            <a:r>
              <a:rPr lang="de-DE" sz="2400" dirty="0"/>
              <a:t> </a:t>
            </a:r>
          </a:p>
          <a:p>
            <a:r>
              <a:rPr lang="de-DE" sz="2400" dirty="0" err="1"/>
              <a:t>Gain</a:t>
            </a:r>
            <a:r>
              <a:rPr lang="de-DE" sz="2400" dirty="0"/>
              <a:t> </a:t>
            </a:r>
            <a:r>
              <a:rPr lang="de-DE" sz="2400" dirty="0" err="1"/>
              <a:t>physical</a:t>
            </a:r>
            <a:r>
              <a:rPr lang="de-DE" sz="2400" dirty="0"/>
              <a:t> </a:t>
            </a:r>
            <a:r>
              <a:rPr lang="de-DE" sz="2400" dirty="0" err="1"/>
              <a:t>insight</a:t>
            </a:r>
            <a:r>
              <a:rPr lang="de-DE" sz="2400" dirty="0"/>
              <a:t> </a:t>
            </a:r>
            <a:r>
              <a:rPr lang="de-DE" sz="2400" dirty="0" err="1"/>
              <a:t>into</a:t>
            </a:r>
            <a:r>
              <a:rPr lang="de-DE" sz="2400" dirty="0"/>
              <a:t> </a:t>
            </a:r>
            <a:r>
              <a:rPr lang="de-DE" sz="2400" dirty="0" err="1"/>
              <a:t>these</a:t>
            </a:r>
            <a:r>
              <a:rPr lang="de-DE" sz="2400" dirty="0"/>
              <a:t> </a:t>
            </a:r>
            <a:r>
              <a:rPr lang="de-DE" sz="2400" dirty="0" err="1"/>
              <a:t>models</a:t>
            </a:r>
            <a:endParaRPr lang="de-DE" sz="2400" dirty="0"/>
          </a:p>
          <a:p>
            <a:endParaRPr lang="en-US" dirty="0"/>
          </a:p>
        </p:txBody>
      </p:sp>
      <p:pic>
        <p:nvPicPr>
          <p:cNvPr id="5" name="Grafik 4" descr="Ein Bild, das Schrift, Text, Handschrift, Reihe enthält.&#10;&#10;Automatisch generierte Beschreibung">
            <a:extLst>
              <a:ext uri="{FF2B5EF4-FFF2-40B4-BE49-F238E27FC236}">
                <a16:creationId xmlns:a16="http://schemas.microsoft.com/office/drawing/2014/main" id="{E9462825-818A-650E-6A1D-BDC428ECC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967" y="2569591"/>
            <a:ext cx="2076768" cy="1382889"/>
          </a:xfrm>
          <a:prstGeom prst="rect">
            <a:avLst/>
          </a:prstGeom>
        </p:spPr>
      </p:pic>
      <p:pic>
        <p:nvPicPr>
          <p:cNvPr id="7" name="Grafik 6" descr="Ein Bild, das Text, Handschrift, Schrift, Kalligrafie enthält.">
            <a:extLst>
              <a:ext uri="{FF2B5EF4-FFF2-40B4-BE49-F238E27FC236}">
                <a16:creationId xmlns:a16="http://schemas.microsoft.com/office/drawing/2014/main" id="{1D730819-0184-7B4A-4E64-4F21830F74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639" y="2447542"/>
            <a:ext cx="1776409" cy="14338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28C3D5DF-4C2F-524D-68BB-C5E01C75DF65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DA6A04-8EDB-1D02-6047-B5020D011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843" y="6433755"/>
            <a:ext cx="9945233" cy="365125"/>
          </a:xfrm>
        </p:spPr>
        <p:txBody>
          <a:bodyPr/>
          <a:lstStyle/>
          <a:p>
            <a:r>
              <a:rPr lang="en-US" dirty="0"/>
              <a:t>6. Brax, Philippe, Clare </a:t>
            </a:r>
            <a:r>
              <a:rPr lang="en-US" dirty="0" err="1"/>
              <a:t>Burrage</a:t>
            </a:r>
            <a:r>
              <a:rPr lang="en-US" dirty="0"/>
              <a:t>, and Anne-Christine Davis. "Laboratory constraints." International Journal of Modern Physics D 27.15 (2018): 1848009.</a:t>
            </a:r>
          </a:p>
        </p:txBody>
      </p:sp>
    </p:spTree>
    <p:extLst>
      <p:ext uri="{BB962C8B-B14F-4D97-AF65-F5344CB8AC3E}">
        <p14:creationId xmlns:p14="http://schemas.microsoft.com/office/powerpoint/2010/main" val="3545073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7138A-959B-1023-18AB-CAA8E3F58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b="1" dirty="0"/>
              <a:t>Analytical </a:t>
            </a:r>
            <a:r>
              <a:rPr lang="de-DE" sz="3600" b="1" dirty="0" err="1"/>
              <a:t>results</a:t>
            </a:r>
            <a:endParaRPr lang="en-US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8F1E76-924C-80CC-A343-D281AFA2F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Derivation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scalar</a:t>
            </a:r>
            <a:r>
              <a:rPr lang="de-DE" sz="2400" dirty="0"/>
              <a:t> </a:t>
            </a:r>
            <a:r>
              <a:rPr lang="de-DE" sz="2400" dirty="0" err="1"/>
              <a:t>field</a:t>
            </a:r>
            <a:r>
              <a:rPr lang="de-DE" sz="2400" dirty="0"/>
              <a:t> </a:t>
            </a:r>
            <a:r>
              <a:rPr lang="de-DE" sz="2400" dirty="0" err="1"/>
              <a:t>dependent</a:t>
            </a:r>
            <a:r>
              <a:rPr lang="de-DE" sz="2400" dirty="0"/>
              <a:t> </a:t>
            </a:r>
            <a:r>
              <a:rPr lang="de-DE" sz="2400" dirty="0" err="1"/>
              <a:t>physical</a:t>
            </a:r>
            <a:r>
              <a:rPr lang="de-DE" sz="2400" dirty="0"/>
              <a:t> </a:t>
            </a:r>
            <a:r>
              <a:rPr lang="de-DE" sz="2400" dirty="0" err="1"/>
              <a:t>effects</a:t>
            </a:r>
            <a:endParaRPr lang="de-DE" sz="2400" dirty="0"/>
          </a:p>
          <a:p>
            <a:pPr lvl="1"/>
            <a:endParaRPr lang="de-DE" sz="2000" dirty="0"/>
          </a:p>
          <a:p>
            <a:pPr lvl="1"/>
            <a:r>
              <a:rPr lang="de-DE" sz="2000" dirty="0" err="1"/>
              <a:t>Pressure</a:t>
            </a:r>
            <a:r>
              <a:rPr lang="de-DE" sz="2000" dirty="0"/>
              <a:t> </a:t>
            </a:r>
            <a:r>
              <a:rPr lang="de-DE" sz="2000" dirty="0" err="1"/>
              <a:t>between</a:t>
            </a:r>
            <a:r>
              <a:rPr lang="de-DE" sz="2000" dirty="0"/>
              <a:t> </a:t>
            </a:r>
            <a:r>
              <a:rPr lang="de-DE" sz="2000" dirty="0" err="1"/>
              <a:t>plates</a:t>
            </a:r>
            <a:r>
              <a:rPr lang="de-DE" sz="2000" dirty="0"/>
              <a:t> (CANNEX)</a:t>
            </a:r>
          </a:p>
          <a:p>
            <a:pPr lvl="1"/>
            <a:r>
              <a:rPr lang="de-DE" sz="2000" dirty="0"/>
              <a:t>Relative </a:t>
            </a:r>
            <a:r>
              <a:rPr lang="de-DE" sz="2000" dirty="0" err="1"/>
              <a:t>phase</a:t>
            </a:r>
            <a:r>
              <a:rPr lang="de-DE" sz="2000" dirty="0"/>
              <a:t> shift (</a:t>
            </a:r>
            <a:r>
              <a:rPr lang="de-DE" sz="2000" dirty="0" err="1"/>
              <a:t>Interferometry</a:t>
            </a:r>
            <a:r>
              <a:rPr lang="de-DE" sz="2000" dirty="0"/>
              <a:t>) </a:t>
            </a:r>
          </a:p>
          <a:p>
            <a:pPr lvl="1"/>
            <a:r>
              <a:rPr lang="de-DE" sz="2000" dirty="0"/>
              <a:t>…</a:t>
            </a:r>
            <a:endParaRPr lang="de-DE" sz="2400" dirty="0"/>
          </a:p>
          <a:p>
            <a:r>
              <a:rPr lang="de-DE" sz="2400" dirty="0"/>
              <a:t>Derivation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precise</a:t>
            </a:r>
            <a:r>
              <a:rPr lang="de-DE" sz="2400" dirty="0"/>
              <a:t> </a:t>
            </a:r>
            <a:r>
              <a:rPr lang="de-DE" sz="2400" dirty="0" err="1"/>
              <a:t>screening</a:t>
            </a:r>
            <a:r>
              <a:rPr lang="de-DE" sz="2400" dirty="0"/>
              <a:t> </a:t>
            </a:r>
            <a:r>
              <a:rPr lang="de-DE" sz="2400" dirty="0" err="1"/>
              <a:t>mechanisms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Dilaton</a:t>
            </a:r>
            <a:r>
              <a:rPr lang="de-DE" sz="2400" dirty="0"/>
              <a:t> </a:t>
            </a:r>
            <a:r>
              <a:rPr lang="de-DE" sz="2400" dirty="0" err="1"/>
              <a:t>field</a:t>
            </a:r>
            <a:endParaRPr lang="de-DE" sz="24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A1F47B6-B2D6-01FA-9165-993EB51C9BF3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fik 6" descr="Ein Bild, das Text, Schrift, Handschrift, Reihe enthält.">
            <a:extLst>
              <a:ext uri="{FF2B5EF4-FFF2-40B4-BE49-F238E27FC236}">
                <a16:creationId xmlns:a16="http://schemas.microsoft.com/office/drawing/2014/main" id="{F4D6865C-D4E8-26A0-0701-3CB442309A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134" y="2424735"/>
            <a:ext cx="3736369" cy="114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3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E2FCEA-29DD-DA12-DF75-06A81D6F5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err="1"/>
              <a:t>Numerical</a:t>
            </a:r>
            <a:r>
              <a:rPr lang="de-DE" sz="3600" b="1" dirty="0"/>
              <a:t> </a:t>
            </a:r>
            <a:r>
              <a:rPr lang="de-DE" sz="3600" b="1" dirty="0" err="1"/>
              <a:t>results</a:t>
            </a:r>
            <a:endParaRPr lang="en-US" sz="36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A268F4-00C6-D3F8-1756-2A840E1FB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/>
              <a:t>Solve</a:t>
            </a:r>
            <a:r>
              <a:rPr lang="de-DE" sz="2400" dirty="0"/>
              <a:t> non-linear </a:t>
            </a:r>
            <a:r>
              <a:rPr lang="de-DE" sz="2400" dirty="0" err="1"/>
              <a:t>field</a:t>
            </a:r>
            <a:r>
              <a:rPr lang="de-DE" sz="2400" dirty="0"/>
              <a:t> </a:t>
            </a:r>
            <a:r>
              <a:rPr lang="de-DE" sz="2400" dirty="0" err="1"/>
              <a:t>equations</a:t>
            </a:r>
            <a:r>
              <a:rPr lang="de-DE" sz="2400" dirty="0"/>
              <a:t> </a:t>
            </a:r>
            <a:r>
              <a:rPr lang="de-DE" sz="2400" dirty="0" err="1"/>
              <a:t>numerically</a:t>
            </a:r>
            <a:endParaRPr lang="de-DE" sz="2400" dirty="0"/>
          </a:p>
        </p:txBody>
      </p:sp>
      <p:pic>
        <p:nvPicPr>
          <p:cNvPr id="8" name="Grafik 7" descr="Ein Bild, das Screenshot, Text, Diagramm enthält.">
            <a:extLst>
              <a:ext uri="{FF2B5EF4-FFF2-40B4-BE49-F238E27FC236}">
                <a16:creationId xmlns:a16="http://schemas.microsoft.com/office/drawing/2014/main" id="{570B6441-1512-2427-C07E-1C20CAA18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156" y="2881501"/>
            <a:ext cx="3833596" cy="3295462"/>
          </a:xfrm>
          <a:prstGeom prst="rect">
            <a:avLst/>
          </a:prstGeom>
        </p:spPr>
      </p:pic>
      <p:pic>
        <p:nvPicPr>
          <p:cNvPr id="12" name="Grafik 11" descr="Ein Bild, das Text, Screenshot, Rechteck, parallel enthält.">
            <a:extLst>
              <a:ext uri="{FF2B5EF4-FFF2-40B4-BE49-F238E27FC236}">
                <a16:creationId xmlns:a16="http://schemas.microsoft.com/office/drawing/2014/main" id="{3E545D38-8E82-C0BA-972D-D6658F197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35" y="2717581"/>
            <a:ext cx="3833596" cy="3388131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9CCBABBB-C7DC-2842-4454-8546570836EB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612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C893CA-0EC4-E76E-CB5D-698A0F2B4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b="1" dirty="0" err="1"/>
              <a:t>Resulting</a:t>
            </a:r>
            <a:r>
              <a:rPr lang="de-DE" sz="3600" b="1" dirty="0"/>
              <a:t> </a:t>
            </a:r>
            <a:r>
              <a:rPr lang="de-DE" sz="3600" b="1" dirty="0" err="1"/>
              <a:t>constraints</a:t>
            </a:r>
            <a:r>
              <a:rPr lang="de-DE" sz="3600" b="1" dirty="0"/>
              <a:t> on </a:t>
            </a:r>
            <a:r>
              <a:rPr lang="de-DE" sz="3600" b="1" dirty="0" err="1"/>
              <a:t>the</a:t>
            </a:r>
            <a:r>
              <a:rPr lang="de-DE" sz="3600" b="1" dirty="0"/>
              <a:t> </a:t>
            </a:r>
            <a:r>
              <a:rPr lang="de-DE" sz="3600" b="1" dirty="0" err="1"/>
              <a:t>dilaton</a:t>
            </a:r>
            <a:r>
              <a:rPr lang="de-DE" sz="3600" b="1" dirty="0"/>
              <a:t> </a:t>
            </a:r>
            <a:r>
              <a:rPr lang="de-DE" sz="3600" b="1" dirty="0" err="1"/>
              <a:t>model</a:t>
            </a:r>
            <a:endParaRPr lang="en-US" sz="3600" b="1" dirty="0"/>
          </a:p>
        </p:txBody>
      </p:sp>
      <p:pic>
        <p:nvPicPr>
          <p:cNvPr id="5" name="Inhaltsplatzhalter 4" descr="Ein Bild, das Diagramm, Reihe, Screenshot, Text enthält.&#10;&#10;Automatisch generierte Beschreibung">
            <a:extLst>
              <a:ext uri="{FF2B5EF4-FFF2-40B4-BE49-F238E27FC236}">
                <a16:creationId xmlns:a16="http://schemas.microsoft.com/office/drawing/2014/main" id="{47FBF4A5-D41F-8B4B-5552-7452903DE3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28" y="1690688"/>
            <a:ext cx="10124343" cy="4351338"/>
          </a:xfr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04C816D3-D5B8-9C5D-A93B-6D9756774141}"/>
              </a:ext>
            </a:extLst>
          </p:cNvPr>
          <p:cNvSpPr/>
          <p:nvPr/>
        </p:nvSpPr>
        <p:spPr>
          <a:xfrm>
            <a:off x="961548" y="1244028"/>
            <a:ext cx="11230451" cy="63777"/>
          </a:xfrm>
          <a:prstGeom prst="rect">
            <a:avLst/>
          </a:prstGeom>
          <a:solidFill>
            <a:srgbClr val="0084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AF87D39-4001-75FF-1E35-B357E629B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9575" y="6242346"/>
            <a:ext cx="7410450" cy="365125"/>
          </a:xfrm>
        </p:spPr>
        <p:txBody>
          <a:bodyPr/>
          <a:lstStyle/>
          <a:p>
            <a:r>
              <a:rPr lang="en-US" dirty="0"/>
              <a:t>7. H.F, et al. "Search for environment-dependent </a:t>
            </a:r>
            <a:r>
              <a:rPr lang="en-US" dirty="0" err="1"/>
              <a:t>dilatons</a:t>
            </a:r>
            <a:r>
              <a:rPr lang="en-US" dirty="0"/>
              <a:t>." </a:t>
            </a:r>
            <a:r>
              <a:rPr lang="en-US" dirty="0" err="1"/>
              <a:t>arXiv</a:t>
            </a:r>
            <a:r>
              <a:rPr lang="en-US" dirty="0"/>
              <a:t> preprint arXiv:2307.00243 (2023).</a:t>
            </a:r>
          </a:p>
        </p:txBody>
      </p:sp>
    </p:spTree>
    <p:extLst>
      <p:ext uri="{BB962C8B-B14F-4D97-AF65-F5344CB8AC3E}">
        <p14:creationId xmlns:p14="http://schemas.microsoft.com/office/powerpoint/2010/main" val="4005339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645</Words>
  <Application>Microsoft Office PowerPoint</Application>
  <PresentationFormat>Breitbild</PresentationFormat>
  <Paragraphs>73</Paragraphs>
  <Slides>23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(Textkörper)</vt:lpstr>
      <vt:lpstr>Calibri Light</vt:lpstr>
      <vt:lpstr>DejaVuSans-Bold</vt:lpstr>
      <vt:lpstr>StandardSymL</vt:lpstr>
      <vt:lpstr>Office</vt:lpstr>
      <vt:lpstr>Acrobat Document</vt:lpstr>
      <vt:lpstr> Search for Dark Energy                 — beyond  ΛCDM</vt:lpstr>
      <vt:lpstr>Background</vt:lpstr>
      <vt:lpstr>Background</vt:lpstr>
      <vt:lpstr>Background</vt:lpstr>
      <vt:lpstr>Methods: Analysis of experiments</vt:lpstr>
      <vt:lpstr>Research goals</vt:lpstr>
      <vt:lpstr>Analytical results</vt:lpstr>
      <vt:lpstr>Numerical results</vt:lpstr>
      <vt:lpstr>Resulting constraints on the dilaton model</vt:lpstr>
      <vt:lpstr>Resulting constraints on the symmetron model</vt:lpstr>
      <vt:lpstr>Future improvements</vt:lpstr>
      <vt:lpstr>Further material</vt:lpstr>
      <vt:lpstr>Contributiors</vt:lpstr>
      <vt:lpstr>Thank you for your attention!</vt:lpstr>
      <vt:lpstr>Backup-slides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Hauke Fischer</dc:creator>
  <cp:lastModifiedBy>Hauke Fischer</cp:lastModifiedBy>
  <cp:revision>122</cp:revision>
  <dcterms:created xsi:type="dcterms:W3CDTF">2023-08-22T11:14:51Z</dcterms:created>
  <dcterms:modified xsi:type="dcterms:W3CDTF">2023-08-28T09:54:25Z</dcterms:modified>
</cp:coreProperties>
</file>