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3"/>
  </p:notesMasterIdLst>
  <p:sldIdLst>
    <p:sldId id="418" r:id="rId2"/>
    <p:sldId id="492" r:id="rId3"/>
    <p:sldId id="2347" r:id="rId4"/>
    <p:sldId id="412" r:id="rId5"/>
    <p:sldId id="395" r:id="rId6"/>
    <p:sldId id="455" r:id="rId7"/>
    <p:sldId id="256" r:id="rId8"/>
    <p:sldId id="2349" r:id="rId9"/>
    <p:sldId id="2350" r:id="rId10"/>
    <p:sldId id="2354" r:id="rId11"/>
    <p:sldId id="440" r:id="rId12"/>
    <p:sldId id="477" r:id="rId13"/>
    <p:sldId id="481" r:id="rId14"/>
    <p:sldId id="482" r:id="rId15"/>
    <p:sldId id="478" r:id="rId16"/>
    <p:sldId id="489" r:id="rId17"/>
    <p:sldId id="483" r:id="rId18"/>
    <p:sldId id="484" r:id="rId19"/>
    <p:sldId id="485" r:id="rId20"/>
    <p:sldId id="486" r:id="rId21"/>
    <p:sldId id="487" r:id="rId22"/>
    <p:sldId id="2355" r:id="rId23"/>
    <p:sldId id="759" r:id="rId24"/>
    <p:sldId id="2352" r:id="rId25"/>
    <p:sldId id="2353" r:id="rId26"/>
    <p:sldId id="445" r:id="rId27"/>
    <p:sldId id="2351" r:id="rId28"/>
    <p:sldId id="480" r:id="rId29"/>
    <p:sldId id="491" r:id="rId30"/>
    <p:sldId id="490" r:id="rId31"/>
    <p:sldId id="453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42"/>
    <p:restoredTop sz="95921"/>
  </p:normalViewPr>
  <p:slideViewPr>
    <p:cSldViewPr snapToGrid="0" snapToObjects="1">
      <p:cViewPr varScale="1">
        <p:scale>
          <a:sx n="124" d="100"/>
          <a:sy n="124" d="100"/>
        </p:scale>
        <p:origin x="9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1-30T19:01:35.233" idx="1">
    <p:pos x="10" y="10"/>
    <p:text/>
    <p:extLst>
      <p:ext uri="{C676402C-5697-4E1C-873F-D02D1690AC5C}">
        <p15:threadingInfo xmlns:p15="http://schemas.microsoft.com/office/powerpoint/2012/main" timeZoneBias="4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16766-0FEB-A040-A451-434DF962B25A}" type="datetimeFigureOut">
              <a:rPr lang="en-US" smtClean="0"/>
              <a:t>8/28/23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3257BC-C46A-F64F-AFBD-3055AC1FB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04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DBC3F-2CDE-BF4C-9D6C-77986CF935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790983-8F99-9846-84A3-37E2D4B6A9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056597-0D81-234A-AB26-0A9057400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E703E3-C17C-1A47-AFF5-AA724232E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BAE07-95FB-6E4A-A18E-361B26C89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09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F719B-18A9-8E4F-82AC-F2BF1948E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F91D0F-CFBC-4847-BDA7-211F98A419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69341-BE2C-5541-AC56-0EC15CED4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AFA4A-2894-DD4D-8050-E494C184F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82943C-52B7-D749-85E1-8AB3091F6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894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21F687-9A62-CF41-9049-F8567F4C2A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B817B9-2C51-2945-826D-6A600E68FE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EC79D2-EE7D-CE4A-9570-A8EECC6A7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06304D-9DD0-E44F-B775-0BB8B3C8B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D1721D-CE53-DE4E-81D3-7E6773392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1395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sz="440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05368" y="462518"/>
            <a:ext cx="109728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40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605373" y="1207770"/>
            <a:ext cx="10977028" cy="507030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40838" y="6549549"/>
            <a:ext cx="416195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R.Svoboda, TAUP 2023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1352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Text"/>
          <p:cNvSpPr txBox="1">
            <a:spLocks noGrp="1"/>
          </p:cNvSpPr>
          <p:nvPr>
            <p:ph type="title"/>
          </p:nvPr>
        </p:nvSpPr>
        <p:spPr>
          <a:xfrm>
            <a:off x="1190625" y="0"/>
            <a:ext cx="9810750" cy="1035330"/>
          </a:xfrm>
          <a:prstGeom prst="rect">
            <a:avLst/>
          </a:prstGeom>
        </p:spPr>
        <p:txBody>
          <a:bodyPr anchor="ctr"/>
          <a:lstStyle>
            <a:lvl1pPr>
              <a:defRPr sz="4922"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r>
              <a:t>Title Text</a:t>
            </a:r>
          </a:p>
        </p:txBody>
      </p:sp>
      <p:sp>
        <p:nvSpPr>
          <p:cNvPr id="35" name="Body Level One…"/>
          <p:cNvSpPr txBox="1">
            <a:spLocks noGrp="1"/>
          </p:cNvSpPr>
          <p:nvPr>
            <p:ph type="body" idx="1"/>
          </p:nvPr>
        </p:nvSpPr>
        <p:spPr>
          <a:xfrm>
            <a:off x="1190625" y="1946672"/>
            <a:ext cx="9810750" cy="4018359"/>
          </a:xfrm>
          <a:prstGeom prst="rect">
            <a:avLst/>
          </a:prstGeom>
        </p:spPr>
        <p:txBody>
          <a:bodyPr anchor="ctr"/>
          <a:lstStyle>
            <a:lvl1pPr marL="625056" indent="-401822" algn="l">
              <a:spcBef>
                <a:spcPts val="1687"/>
              </a:spcBef>
              <a:buSzPct val="171000"/>
              <a:buChar char="•"/>
            </a:lvl1pPr>
            <a:lvl2pPr marL="937584" indent="-401822" algn="l">
              <a:spcBef>
                <a:spcPts val="1687"/>
              </a:spcBef>
              <a:buSzPct val="171000"/>
              <a:buChar char="•"/>
            </a:lvl2pPr>
            <a:lvl3pPr marL="1250112" indent="-401822" algn="l">
              <a:spcBef>
                <a:spcPts val="1687"/>
              </a:spcBef>
              <a:buSzPct val="171000"/>
              <a:buChar char="•"/>
            </a:lvl3pPr>
            <a:lvl4pPr marL="1562640" indent="-401822" algn="l">
              <a:spcBef>
                <a:spcPts val="1687"/>
              </a:spcBef>
              <a:buSzPct val="171000"/>
              <a:buChar char="•"/>
            </a:lvl4pPr>
            <a:lvl5pPr marL="1875168" indent="-401822" algn="l">
              <a:spcBef>
                <a:spcPts val="1687"/>
              </a:spcBef>
              <a:buSzPct val="171000"/>
              <a:buChar char="•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36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45845" y="1000125"/>
            <a:ext cx="12283692" cy="71438"/>
          </a:xfrm>
          <a:prstGeom prst="rect">
            <a:avLst/>
          </a:prstGeom>
        </p:spPr>
      </p:pic>
      <p:pic>
        <p:nvPicPr>
          <p:cNvPr id="38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45846" y="6518929"/>
            <a:ext cx="12283691" cy="71438"/>
          </a:xfrm>
          <a:prstGeom prst="rect">
            <a:avLst/>
          </a:prstGeom>
        </p:spPr>
      </p:pic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29312" y="6599039"/>
            <a:ext cx="321469" cy="258961"/>
          </a:xfrm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1" name="Eos demonstrator, NSARD, G. D. Orebi Gann, Apr ’23"/>
          <p:cNvSpPr txBox="1"/>
          <p:nvPr/>
        </p:nvSpPr>
        <p:spPr>
          <a:xfrm>
            <a:off x="7394210" y="6599039"/>
            <a:ext cx="3494804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>
            <a:lvl1pPr>
              <a:defRPr sz="1800"/>
            </a:lvl1pPr>
          </a:lstStyle>
          <a:p>
            <a:r>
              <a:rPr sz="1266"/>
              <a:t>Eos demonstrator, NSARD, G. D. Orebi Gann, Apr ’23</a:t>
            </a:r>
          </a:p>
        </p:txBody>
      </p:sp>
    </p:spTree>
    <p:extLst>
      <p:ext uri="{BB962C8B-B14F-4D97-AF65-F5344CB8AC3E}">
        <p14:creationId xmlns:p14="http://schemas.microsoft.com/office/powerpoint/2010/main" val="227069078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0CA0E-ED39-6648-818A-427DA45FD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E6F5E1-94A9-CE46-A0C6-BBE0304DBF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70E9EC-99A9-F843-9845-BBE5CB335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DD976-C0AE-3B43-BF18-0C98B7F36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F0B61-56E5-CE4C-908A-B34E46927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710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7C622-ABB9-1B4B-84B1-C09B99089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AAF007-20AE-DB42-90D6-0A683277AB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D546A-7455-464A-B36F-54574604C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7DEB25-CADE-D14E-B558-5D6B69152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0CA920-8B75-2A42-9FAD-C0511674F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86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F106D-AF01-364C-9FE1-24ADD9DF3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8A6424-3152-D243-87E6-8E5D129DEB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FDA280-95A6-4246-B384-2C72903AC3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F253B5-65EF-EF4D-9D37-ABBBED10B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BFA377-DA00-684E-8427-CA04C31B4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C22EA3-F990-DB41-AED9-FF13479EE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001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4256F-195A-C346-B683-056D9F610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00BD9B-6848-1A42-9C09-015F321B26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A43AF4-59FC-4E46-B413-F2C8D5A45A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1446A1-6704-E040-88D9-E8CE0E2797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D9BE7C-73A3-674E-87B9-55958CD71B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1C5118-909E-3E4B-AB1C-03CB13F0D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FE313D-7294-024A-9CE5-120F68C87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EC069D-A00C-3B4C-840F-B4567613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497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3016A-145C-5746-8645-3AAD0B4B7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0CB059-7FB7-5846-8527-2C36D18C5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F0660D-2A7D-1046-B102-F7354A8FD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B3F4C6-2B8B-B54F-9E4D-46B781F79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6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B99ED0-80A1-D442-B8A2-31B54C9E9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3340F8-F8EA-E844-AD5A-0E64ABD49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8DC431-B497-FA41-BBE7-53B8C945B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70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F2134-93FC-3843-97E2-5E16F41E7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D6948-8F31-DB4B-9A4E-D47D140F2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C9685E-2C83-FF4D-B4D2-53CE4587F8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DEEDBB-9A13-C44F-82DC-452A5DAD3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EAF30E-DDC8-5844-9181-FDD3C321C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BBE8A7-BDFC-5045-A1ED-12B8A0341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49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B5167-73E4-EB4D-963C-E0CB2D89C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23C0F2-7D74-4A40-AAE3-A82B059C4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6D60EC-C20A-F84F-8BE1-D6D8AABB12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155C1B-A709-3849-8579-93DF458CD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BAD821-1422-0F4D-AC85-FF156BCC9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C03D30-C23B-5D4D-930E-D4879B96F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35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761D06-5AC6-7D40-B64F-D75377D0A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DB802-FEE5-7E48-A9E7-E6B490402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5C9F03-4776-D245-8861-542608DEB0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1E6EE-CC61-6743-A719-4937A88230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R.Svoboda, TAUP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29AFA-3CAF-9F48-A62B-92E0262CCD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BA5C6-5C68-AF4B-952B-C1FC59545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769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tiff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tiff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8.tiff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9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tiff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7B6606A-139E-774B-886A-488CD905200C}"/>
              </a:ext>
            </a:extLst>
          </p:cNvPr>
          <p:cNvSpPr txBox="1"/>
          <p:nvPr/>
        </p:nvSpPr>
        <p:spPr>
          <a:xfrm>
            <a:off x="2619911" y="36725"/>
            <a:ext cx="72227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Status of the 30-ton Purification Demonstrator at Brookhaven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C51F2D2-15F5-6745-B4AF-94CE71FE68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0385" y="1596098"/>
            <a:ext cx="4171950" cy="40767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C1578C-42C2-944B-8A82-EEECFBDC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D99224-F326-434B-A047-85BB690EB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02CF6895-7CC0-FB83-57CE-E0899B80A7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246" y="1237054"/>
            <a:ext cx="7242230" cy="479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399EEDB-294A-E142-8904-B18B069E0D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75" y="5930713"/>
            <a:ext cx="2720340" cy="77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088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3E8B2EA-27D7-CD51-1F72-5F815C4DDE47}"/>
              </a:ext>
            </a:extLst>
          </p:cNvPr>
          <p:cNvSpPr/>
          <p:nvPr/>
        </p:nvSpPr>
        <p:spPr>
          <a:xfrm>
            <a:off x="2058256" y="5548045"/>
            <a:ext cx="369870" cy="4006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3D225A-64AC-6E8C-6E5C-775CCD71EE48}"/>
              </a:ext>
            </a:extLst>
          </p:cNvPr>
          <p:cNvSpPr/>
          <p:nvPr/>
        </p:nvSpPr>
        <p:spPr>
          <a:xfrm>
            <a:off x="4390490" y="4828854"/>
            <a:ext cx="1058238" cy="38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79BAE7-9EE2-D809-A74A-C52B945800FF}"/>
              </a:ext>
            </a:extLst>
          </p:cNvPr>
          <p:cNvSpPr/>
          <p:nvPr/>
        </p:nvSpPr>
        <p:spPr>
          <a:xfrm>
            <a:off x="8632004" y="4267427"/>
            <a:ext cx="1058238" cy="38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EF9533E-89BD-090E-FBF4-4B66F95507EE}"/>
              </a:ext>
            </a:extLst>
          </p:cNvPr>
          <p:cNvSpPr/>
          <p:nvPr/>
        </p:nvSpPr>
        <p:spPr>
          <a:xfrm>
            <a:off x="8849474" y="1839075"/>
            <a:ext cx="914400" cy="3184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5E15B8D-C55E-C42B-E41F-2E5C2B7B6B57}"/>
              </a:ext>
            </a:extLst>
          </p:cNvPr>
          <p:cNvSpPr/>
          <p:nvPr/>
        </p:nvSpPr>
        <p:spPr>
          <a:xfrm>
            <a:off x="8767844" y="4705564"/>
            <a:ext cx="914400" cy="3184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n 17">
            <a:extLst>
              <a:ext uri="{FF2B5EF4-FFF2-40B4-BE49-F238E27FC236}">
                <a16:creationId xmlns:a16="http://schemas.microsoft.com/office/drawing/2014/main" id="{A92DB665-80C4-95CD-12C0-7D8B26BBBDC5}"/>
              </a:ext>
            </a:extLst>
          </p:cNvPr>
          <p:cNvSpPr/>
          <p:nvPr/>
        </p:nvSpPr>
        <p:spPr>
          <a:xfrm>
            <a:off x="3424719" y="3053994"/>
            <a:ext cx="554804" cy="750013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SANDI</a:t>
            </a:r>
          </a:p>
        </p:txBody>
      </p:sp>
      <p:sp>
        <p:nvSpPr>
          <p:cNvPr id="19" name="Can 18">
            <a:extLst>
              <a:ext uri="{FF2B5EF4-FFF2-40B4-BE49-F238E27FC236}">
                <a16:creationId xmlns:a16="http://schemas.microsoft.com/office/drawing/2014/main" id="{7A9E0ABF-E5C3-7E7F-7FB1-EE2EEB83C7CE}"/>
              </a:ext>
            </a:extLst>
          </p:cNvPr>
          <p:cNvSpPr/>
          <p:nvPr/>
        </p:nvSpPr>
        <p:spPr>
          <a:xfrm>
            <a:off x="2448784" y="1309234"/>
            <a:ext cx="2480183" cy="3828666"/>
          </a:xfrm>
          <a:prstGeom prst="can">
            <a:avLst/>
          </a:prstGeom>
          <a:solidFill>
            <a:schemeClr val="accent5">
              <a:lumMod val="20000"/>
              <a:lumOff val="80000"/>
              <a:alpha val="27363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9347DB2-EEC6-EF49-140B-52CE1122CECA}"/>
              </a:ext>
            </a:extLst>
          </p:cNvPr>
          <p:cNvCxnSpPr>
            <a:cxnSpLocks/>
          </p:cNvCxnSpPr>
          <p:nvPr/>
        </p:nvCxnSpPr>
        <p:spPr>
          <a:xfrm flipV="1">
            <a:off x="1739757" y="2589089"/>
            <a:ext cx="4006922" cy="464905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13AE57D0-6DA4-5743-8C88-BFC7B9CA4AC9}"/>
              </a:ext>
            </a:extLst>
          </p:cNvPr>
          <p:cNvSpPr/>
          <p:nvPr/>
        </p:nvSpPr>
        <p:spPr>
          <a:xfrm>
            <a:off x="1986447" y="1343396"/>
            <a:ext cx="164387" cy="376034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5808EA8-D7C6-E77C-D366-6872F6856507}"/>
              </a:ext>
            </a:extLst>
          </p:cNvPr>
          <p:cNvSpPr/>
          <p:nvPr/>
        </p:nvSpPr>
        <p:spPr>
          <a:xfrm>
            <a:off x="5343083" y="1426400"/>
            <a:ext cx="164387" cy="376034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AD6A41C-6F87-4F4F-2E6D-F51B2A5686A9}"/>
              </a:ext>
            </a:extLst>
          </p:cNvPr>
          <p:cNvSpPr txBox="1"/>
          <p:nvPr/>
        </p:nvSpPr>
        <p:spPr>
          <a:xfrm>
            <a:off x="1592724" y="5381268"/>
            <a:ext cx="1300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Front Muon</a:t>
            </a:r>
          </a:p>
          <a:p>
            <a:r>
              <a:rPr lang="en-US" dirty="0"/>
              <a:t>Veto (FMV)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E4215B4-B7B3-6EDD-8F7E-240E801C6CBD}"/>
              </a:ext>
            </a:extLst>
          </p:cNvPr>
          <p:cNvSpPr txBox="1"/>
          <p:nvPr/>
        </p:nvSpPr>
        <p:spPr>
          <a:xfrm>
            <a:off x="4592933" y="5464271"/>
            <a:ext cx="21175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Muon Range</a:t>
            </a:r>
          </a:p>
          <a:p>
            <a:r>
              <a:rPr lang="en-US" dirty="0"/>
              <a:t>Detector (MRD)</a:t>
            </a:r>
          </a:p>
          <a:p>
            <a:r>
              <a:rPr lang="en-US" dirty="0"/>
              <a:t>Tracking Calorimeter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8710C13-2429-3831-852F-5CE46B9220A2}"/>
              </a:ext>
            </a:extLst>
          </p:cNvPr>
          <p:cNvCxnSpPr>
            <a:cxnSpLocks/>
          </p:cNvCxnSpPr>
          <p:nvPr/>
        </p:nvCxnSpPr>
        <p:spPr>
          <a:xfrm>
            <a:off x="2455533" y="2991064"/>
            <a:ext cx="2464077" cy="812942"/>
          </a:xfrm>
          <a:prstGeom prst="line">
            <a:avLst/>
          </a:prstGeom>
          <a:ln w="12700">
            <a:solidFill>
              <a:schemeClr val="tx1"/>
            </a:solidFill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8341242-B66D-AC0E-D680-C1C0FAEA83FD}"/>
              </a:ext>
            </a:extLst>
          </p:cNvPr>
          <p:cNvCxnSpPr>
            <a:cxnSpLocks/>
          </p:cNvCxnSpPr>
          <p:nvPr/>
        </p:nvCxnSpPr>
        <p:spPr>
          <a:xfrm flipV="1">
            <a:off x="2448784" y="1839074"/>
            <a:ext cx="2480183" cy="1098404"/>
          </a:xfrm>
          <a:prstGeom prst="line">
            <a:avLst/>
          </a:prstGeom>
          <a:ln w="12700">
            <a:solidFill>
              <a:schemeClr val="tx1"/>
            </a:solidFill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2F05B638-CD59-5C00-6DC0-27E2A76F16E7}"/>
              </a:ext>
            </a:extLst>
          </p:cNvPr>
          <p:cNvSpPr txBox="1"/>
          <p:nvPr/>
        </p:nvSpPr>
        <p:spPr>
          <a:xfrm>
            <a:off x="2896449" y="2052111"/>
            <a:ext cx="864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70C0"/>
                </a:solidFill>
              </a:rPr>
              <a:t>Cherenkov</a:t>
            </a:r>
          </a:p>
          <a:p>
            <a:r>
              <a:rPr lang="en-US" sz="1200" b="1" dirty="0">
                <a:solidFill>
                  <a:srgbClr val="0070C0"/>
                </a:solidFill>
              </a:rPr>
              <a:t>    cone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560C694-97F2-CB4A-D16E-0465965501CF}"/>
              </a:ext>
            </a:extLst>
          </p:cNvPr>
          <p:cNvSpPr txBox="1"/>
          <p:nvPr/>
        </p:nvSpPr>
        <p:spPr>
          <a:xfrm>
            <a:off x="3302530" y="5186743"/>
            <a:ext cx="8386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ANNIE </a:t>
            </a:r>
          </a:p>
          <a:p>
            <a:r>
              <a:rPr lang="en-US" dirty="0"/>
              <a:t>  Tank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E668D69-3E8C-E0D9-F4A9-D91CFDA7193A}"/>
              </a:ext>
            </a:extLst>
          </p:cNvPr>
          <p:cNvSpPr txBox="1"/>
          <p:nvPr/>
        </p:nvSpPr>
        <p:spPr>
          <a:xfrm>
            <a:off x="5607579" y="2582203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Symbol" pitchFamily="2" charset="2"/>
              </a:rPr>
              <a:t>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A8FB1E3-A285-B177-554C-FC21EA5B3E11}"/>
              </a:ext>
            </a:extLst>
          </p:cNvPr>
          <p:cNvSpPr txBox="1"/>
          <p:nvPr/>
        </p:nvSpPr>
        <p:spPr>
          <a:xfrm>
            <a:off x="2415058" y="3986798"/>
            <a:ext cx="779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upstream</a:t>
            </a:r>
          </a:p>
          <a:p>
            <a:r>
              <a:rPr lang="en-US" sz="1200" dirty="0"/>
              <a:t>   PMTs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070B8F7-8B63-81A6-62B2-A6F724F34D9E}"/>
              </a:ext>
            </a:extLst>
          </p:cNvPr>
          <p:cNvSpPr txBox="1"/>
          <p:nvPr/>
        </p:nvSpPr>
        <p:spPr>
          <a:xfrm>
            <a:off x="4008257" y="2844907"/>
            <a:ext cx="972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downstream</a:t>
            </a:r>
          </a:p>
          <a:p>
            <a:r>
              <a:rPr lang="en-US" sz="1200" dirty="0"/>
              <a:t>   PMTs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03A16D0-237B-A620-91F3-F4DD41714605}"/>
              </a:ext>
            </a:extLst>
          </p:cNvPr>
          <p:cNvSpPr/>
          <p:nvPr/>
        </p:nvSpPr>
        <p:spPr>
          <a:xfrm>
            <a:off x="2489510" y="3092657"/>
            <a:ext cx="154112" cy="195209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20CFAE28-44E3-A22D-9EAB-3D9EDB2A0502}"/>
              </a:ext>
            </a:extLst>
          </p:cNvPr>
          <p:cNvSpPr/>
          <p:nvPr/>
        </p:nvSpPr>
        <p:spPr>
          <a:xfrm>
            <a:off x="2487334" y="3588009"/>
            <a:ext cx="154112" cy="195209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A2CAE4C-441C-00CF-EF6D-26ACE445AFE5}"/>
              </a:ext>
            </a:extLst>
          </p:cNvPr>
          <p:cNvSpPr/>
          <p:nvPr/>
        </p:nvSpPr>
        <p:spPr>
          <a:xfrm>
            <a:off x="4671663" y="3120838"/>
            <a:ext cx="154112" cy="195209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AF21E90-F334-CE66-316A-2394CCBBC9F8}"/>
              </a:ext>
            </a:extLst>
          </p:cNvPr>
          <p:cNvSpPr/>
          <p:nvPr/>
        </p:nvSpPr>
        <p:spPr>
          <a:xfrm>
            <a:off x="4671663" y="3648611"/>
            <a:ext cx="154112" cy="195209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FE40756-640B-1DAB-265F-DC1CD438170D}"/>
              </a:ext>
            </a:extLst>
          </p:cNvPr>
          <p:cNvSpPr/>
          <p:nvPr/>
        </p:nvSpPr>
        <p:spPr>
          <a:xfrm>
            <a:off x="4671663" y="2482383"/>
            <a:ext cx="154112" cy="195209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110751D-B565-A542-18C5-A8A670373D0D}"/>
              </a:ext>
            </a:extLst>
          </p:cNvPr>
          <p:cNvSpPr/>
          <p:nvPr/>
        </p:nvSpPr>
        <p:spPr>
          <a:xfrm>
            <a:off x="2487334" y="2537740"/>
            <a:ext cx="154112" cy="195209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>
            <a:extLst>
              <a:ext uri="{FF2B5EF4-FFF2-40B4-BE49-F238E27FC236}">
                <a16:creationId xmlns:a16="http://schemas.microsoft.com/office/drawing/2014/main" id="{BAE3093D-BDB1-9AEF-E161-9038E2C9F3B9}"/>
              </a:ext>
            </a:extLst>
          </p:cNvPr>
          <p:cNvSpPr/>
          <p:nvPr/>
        </p:nvSpPr>
        <p:spPr>
          <a:xfrm>
            <a:off x="1640315" y="3218442"/>
            <a:ext cx="554804" cy="24755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FB89FA6-D3F7-6B22-ED90-EF87BEB7BD77}"/>
              </a:ext>
            </a:extLst>
          </p:cNvPr>
          <p:cNvSpPr txBox="1"/>
          <p:nvPr/>
        </p:nvSpPr>
        <p:spPr>
          <a:xfrm>
            <a:off x="1473794" y="3474037"/>
            <a:ext cx="923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neutrino</a:t>
            </a:r>
          </a:p>
          <a:p>
            <a:r>
              <a:rPr lang="en-US" sz="1600" b="1" dirty="0"/>
              <a:t>beam</a:t>
            </a:r>
          </a:p>
        </p:txBody>
      </p:sp>
      <p:pic>
        <p:nvPicPr>
          <p:cNvPr id="57" name="Picture 56" descr="A metal round object with a white rope&#10;&#10;Description automatically generated">
            <a:extLst>
              <a:ext uri="{FF2B5EF4-FFF2-40B4-BE49-F238E27FC236}">
                <a16:creationId xmlns:a16="http://schemas.microsoft.com/office/drawing/2014/main" id="{3750ED52-BF02-B660-0A3A-D9C14B3D03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3530" y="4543068"/>
            <a:ext cx="2943225" cy="1676400"/>
          </a:xfrm>
          <a:prstGeom prst="rect">
            <a:avLst/>
          </a:prstGeom>
        </p:spPr>
      </p:pic>
      <p:pic>
        <p:nvPicPr>
          <p:cNvPr id="59" name="Picture 58" descr="A diagram of a device&#10;&#10;Description automatically generated">
            <a:extLst>
              <a:ext uri="{FF2B5EF4-FFF2-40B4-BE49-F238E27FC236}">
                <a16:creationId xmlns:a16="http://schemas.microsoft.com/office/drawing/2014/main" id="{F695103B-92E6-0E82-182C-C7A6A0FCA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0500" y="847661"/>
            <a:ext cx="5154930" cy="3709035"/>
          </a:xfrm>
          <a:prstGeom prst="rect">
            <a:avLst/>
          </a:prstGeom>
        </p:spPr>
      </p:pic>
      <p:sp>
        <p:nvSpPr>
          <p:cNvPr id="60" name="Title 3">
            <a:extLst>
              <a:ext uri="{FF2B5EF4-FFF2-40B4-BE49-F238E27FC236}">
                <a16:creationId xmlns:a16="http://schemas.microsoft.com/office/drawing/2014/main" id="{06527B01-EC1F-2E29-B340-E49150198CAF}"/>
              </a:ext>
            </a:extLst>
          </p:cNvPr>
          <p:cNvSpPr txBox="1">
            <a:spLocks/>
          </p:cNvSpPr>
          <p:nvPr/>
        </p:nvSpPr>
        <p:spPr>
          <a:xfrm>
            <a:off x="8368704" y="136525"/>
            <a:ext cx="2790339" cy="3185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rgbClr val="0070C0"/>
                </a:solidFill>
              </a:rPr>
              <a:t>SANDI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2D268A3-4DBC-84FE-25AF-8CD6D90315D8}"/>
              </a:ext>
            </a:extLst>
          </p:cNvPr>
          <p:cNvSpPr txBox="1"/>
          <p:nvPr/>
        </p:nvSpPr>
        <p:spPr>
          <a:xfrm>
            <a:off x="5516181" y="1917083"/>
            <a:ext cx="7425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“dirt”</a:t>
            </a:r>
          </a:p>
          <a:p>
            <a:r>
              <a:rPr lang="en-US" b="1" dirty="0">
                <a:solidFill>
                  <a:srgbClr val="00B050"/>
                </a:solidFill>
              </a:rPr>
              <a:t>muon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E6E12C-0599-8BE6-B20C-0C21F864AD1D}"/>
              </a:ext>
            </a:extLst>
          </p:cNvPr>
          <p:cNvSpPr txBox="1"/>
          <p:nvPr/>
        </p:nvSpPr>
        <p:spPr>
          <a:xfrm>
            <a:off x="400692" y="109397"/>
            <a:ext cx="6154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ANNIE High Energy Reconstruction Test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24BE73-2884-5D38-1FD1-29CF51DC740C}"/>
              </a:ext>
            </a:extLst>
          </p:cNvPr>
          <p:cNvSpPr txBox="1"/>
          <p:nvPr/>
        </p:nvSpPr>
        <p:spPr>
          <a:xfrm>
            <a:off x="1041154" y="599994"/>
            <a:ext cx="4850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(First deployment last March. See </a:t>
            </a:r>
            <a:r>
              <a:rPr lang="en-US" sz="1400" dirty="0" err="1"/>
              <a:t>M.Wurm</a:t>
            </a:r>
            <a:r>
              <a:rPr lang="en-US" sz="1400" dirty="0"/>
              <a:t> talk this conference)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CBCFE-C697-FFEF-D8D7-097D0ECF7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5DA0D1-1B75-91F3-340B-DFDF96A22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270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8BE0A-8856-5243-87DC-215ACFC11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0474"/>
            <a:ext cx="10515600" cy="797248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Theia Purification Demonstrators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27FCC2-699A-A64C-B964-4ED59E2FC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658" y="1372756"/>
            <a:ext cx="4668123" cy="4983594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Fully-functional recirculation and </a:t>
            </a:r>
            <a:r>
              <a:rPr lang="en-US" sz="2400" dirty="0" err="1">
                <a:solidFill>
                  <a:srgbClr val="0070C0"/>
                </a:solidFill>
              </a:rPr>
              <a:t>WbLS</a:t>
            </a:r>
            <a:r>
              <a:rPr lang="en-US" sz="2400" dirty="0">
                <a:solidFill>
                  <a:srgbClr val="0070C0"/>
                </a:solidFill>
              </a:rPr>
              <a:t> purification system</a:t>
            </a:r>
            <a:r>
              <a:rPr lang="en-US" sz="2400" dirty="0"/>
              <a:t>. </a:t>
            </a:r>
          </a:p>
          <a:p>
            <a:pPr lvl="1"/>
            <a:r>
              <a:rPr lang="en-US" sz="2000" dirty="0"/>
              <a:t>This system can also handle purification even with ion doping of the </a:t>
            </a:r>
            <a:r>
              <a:rPr lang="en-US" sz="2000" dirty="0" err="1"/>
              <a:t>WbLS</a:t>
            </a:r>
            <a:r>
              <a:rPr lang="en-US" sz="2000" dirty="0"/>
              <a:t> </a:t>
            </a:r>
          </a:p>
          <a:p>
            <a:pPr lvl="1"/>
            <a:r>
              <a:rPr lang="en-US" sz="2000" dirty="0"/>
              <a:t>Demonstrator has instrumentation to determine effectiveness of recirculation and allow for spike tests of known optical and radiological contaminants (e.g. iron ions)</a:t>
            </a:r>
          </a:p>
          <a:p>
            <a:r>
              <a:rPr lang="en-US" sz="2400" dirty="0"/>
              <a:t> This project is a follow-on to the existing 1-ton Demonstrator, </a:t>
            </a:r>
            <a:r>
              <a:rPr lang="en-US" sz="2400" b="1" dirty="0">
                <a:solidFill>
                  <a:srgbClr val="0070C0"/>
                </a:solidFill>
              </a:rPr>
              <a:t>now running</a:t>
            </a:r>
            <a:r>
              <a:rPr lang="en-US" sz="2400" dirty="0"/>
              <a:t> at BNL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94AAE0-1D71-8744-9238-233518A95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43DE2B-4D08-4F40-A3CE-66738F9F8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11</a:t>
            </a:fld>
            <a:endParaRPr lang="en-US"/>
          </a:p>
        </p:txBody>
      </p:sp>
      <p:pic>
        <p:nvPicPr>
          <p:cNvPr id="11" name="Picture 10" descr="A large clear container with wires&#10;&#10;Description automatically generated">
            <a:extLst>
              <a:ext uri="{FF2B5EF4-FFF2-40B4-BE49-F238E27FC236}">
                <a16:creationId xmlns:a16="http://schemas.microsoft.com/office/drawing/2014/main" id="{FA58BD9D-7E06-B9A1-A1E2-C7F72DB0A1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3888" y="1181286"/>
            <a:ext cx="3400425" cy="3823335"/>
          </a:xfrm>
          <a:prstGeom prst="rect">
            <a:avLst/>
          </a:prstGeom>
        </p:spPr>
      </p:pic>
      <p:pic>
        <p:nvPicPr>
          <p:cNvPr id="13" name="Picture 12" descr="A large transparent cylinder with a blue light&#10;&#10;Description automatically generated">
            <a:extLst>
              <a:ext uri="{FF2B5EF4-FFF2-40B4-BE49-F238E27FC236}">
                <a16:creationId xmlns:a16="http://schemas.microsoft.com/office/drawing/2014/main" id="{50555A99-B4CC-0CFF-F3AF-60D3514BFA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9454" y="1327150"/>
            <a:ext cx="2762250" cy="42037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36215AA-33E5-BBEC-BE25-053D308CD7AF}"/>
              </a:ext>
            </a:extLst>
          </p:cNvPr>
          <p:cNvSpPr txBox="1"/>
          <p:nvPr/>
        </p:nvSpPr>
        <p:spPr>
          <a:xfrm>
            <a:off x="5996961" y="5302446"/>
            <a:ext cx="20542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1-ton Demonstrator</a:t>
            </a:r>
          </a:p>
          <a:p>
            <a:r>
              <a:rPr lang="en-US" dirty="0"/>
              <a:t>at Brookhaven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F9EC5C-472F-8AD5-18CF-70B3092C7A89}"/>
              </a:ext>
            </a:extLst>
          </p:cNvPr>
          <p:cNvSpPr txBox="1"/>
          <p:nvPr/>
        </p:nvSpPr>
        <p:spPr>
          <a:xfrm>
            <a:off x="9524143" y="5625612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filled with </a:t>
            </a:r>
            <a:r>
              <a:rPr lang="en-US" dirty="0" err="1"/>
              <a:t>WbLS</a:t>
            </a:r>
            <a:endParaRPr lang="en-US" dirty="0"/>
          </a:p>
        </p:txBody>
      </p:sp>
      <p:pic>
        <p:nvPicPr>
          <p:cNvPr id="16" name="Picture 6">
            <a:extLst>
              <a:ext uri="{FF2B5EF4-FFF2-40B4-BE49-F238E27FC236}">
                <a16:creationId xmlns:a16="http://schemas.microsoft.com/office/drawing/2014/main" id="{3134D323-2AAA-B6AB-668D-B69681A6B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5019" y="127997"/>
            <a:ext cx="1920240" cy="7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025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7FCF4-43C5-7E47-8430-506A25D2D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237" y="143305"/>
            <a:ext cx="10515600" cy="771697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Why Do We Need This?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295E47-FE8B-E842-A538-6D62AA286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459" y="915002"/>
            <a:ext cx="11121081" cy="5362833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 Leaching products</a:t>
            </a:r>
            <a:r>
              <a:rPr lang="en-US" sz="2000" dirty="0"/>
              <a:t> from detector materials can absorb or scatter light</a:t>
            </a:r>
          </a:p>
          <a:p>
            <a:pPr lvl="1"/>
            <a:r>
              <a:rPr lang="en-US" sz="2000" dirty="0"/>
              <a:t>Iron ions, colloids, compounds</a:t>
            </a:r>
          </a:p>
          <a:p>
            <a:pPr lvl="1"/>
            <a:r>
              <a:rPr lang="en-US" sz="2000" dirty="0"/>
              <a:t> UV absorbers from plastics</a:t>
            </a:r>
          </a:p>
          <a:p>
            <a:pPr lvl="1"/>
            <a:r>
              <a:rPr lang="en-US" sz="2000" dirty="0"/>
              <a:t> other possible ions (e.g. nitrates)	</a:t>
            </a:r>
          </a:p>
          <a:p>
            <a:r>
              <a:rPr lang="en-US" sz="2000" dirty="0"/>
              <a:t> Can also contain </a:t>
            </a:r>
            <a:r>
              <a:rPr lang="en-US" sz="2000" b="1" dirty="0">
                <a:solidFill>
                  <a:srgbClr val="0070C0"/>
                </a:solidFill>
              </a:rPr>
              <a:t>radioactive contaminants</a:t>
            </a:r>
          </a:p>
          <a:p>
            <a:pPr lvl="1"/>
            <a:r>
              <a:rPr lang="en-US" sz="2000" dirty="0"/>
              <a:t> 238-Uranium </a:t>
            </a:r>
            <a:r>
              <a:rPr lang="en-US" sz="2000" dirty="0">
                <a:latin typeface="Wingdings 3" pitchFamily="2" charset="2"/>
              </a:rPr>
              <a:t>g</a:t>
            </a:r>
            <a:r>
              <a:rPr lang="en-US" sz="2000" dirty="0"/>
              <a:t> 222-Rn </a:t>
            </a:r>
            <a:r>
              <a:rPr lang="en-US" sz="2000" dirty="0">
                <a:latin typeface="Wingdings 3" pitchFamily="2" charset="2"/>
              </a:rPr>
              <a:t>g</a:t>
            </a:r>
            <a:r>
              <a:rPr lang="en-US" sz="2000" dirty="0"/>
              <a:t> 214-Bi (among others) </a:t>
            </a:r>
            <a:r>
              <a:rPr lang="en-US" sz="2000" dirty="0">
                <a:latin typeface="Wingdings 3" pitchFamily="2" charset="2"/>
              </a:rPr>
              <a:t>g</a:t>
            </a:r>
            <a:r>
              <a:rPr lang="en-US" sz="2000" dirty="0"/>
              <a:t> 210-Pb (22 year half life) </a:t>
            </a:r>
            <a:r>
              <a:rPr lang="en-US" sz="2000" dirty="0">
                <a:latin typeface="Wingdings 3" pitchFamily="2" charset="2"/>
              </a:rPr>
              <a:t>g</a:t>
            </a:r>
            <a:r>
              <a:rPr lang="en-US" sz="2000" dirty="0"/>
              <a:t> 210-Bi (Q=1.2 MeV)</a:t>
            </a:r>
          </a:p>
          <a:p>
            <a:pPr lvl="1"/>
            <a:r>
              <a:rPr lang="en-US" sz="2000" dirty="0"/>
              <a:t> 232-Th </a:t>
            </a:r>
            <a:r>
              <a:rPr lang="en-US" sz="2000" dirty="0">
                <a:latin typeface="Wingdings 3" pitchFamily="2" charset="2"/>
              </a:rPr>
              <a:t>g</a:t>
            </a:r>
            <a:r>
              <a:rPr lang="en-US" sz="2000" dirty="0"/>
              <a:t>  208-Tl (2.6 MeV gamma)</a:t>
            </a:r>
          </a:p>
          <a:p>
            <a:pPr lvl="1"/>
            <a:r>
              <a:rPr lang="en-US" sz="2000" dirty="0"/>
              <a:t> 40-K (1.4 MeV gamma)</a:t>
            </a:r>
          </a:p>
          <a:p>
            <a:pPr lvl="1"/>
            <a:r>
              <a:rPr lang="en-US" sz="2000" dirty="0"/>
              <a:t>Radon (to a lesser extent)</a:t>
            </a:r>
          </a:p>
          <a:p>
            <a:pPr lvl="2"/>
            <a:r>
              <a:rPr lang="en-US" sz="1600" dirty="0"/>
              <a:t> hard to remove from detector in short time scale, but leads to 214-Bi and 210-Pb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2240DE-7817-9948-B9FF-6678B35BD703}"/>
              </a:ext>
            </a:extLst>
          </p:cNvPr>
          <p:cNvSpPr/>
          <p:nvPr/>
        </p:nvSpPr>
        <p:spPr>
          <a:xfrm>
            <a:off x="535460" y="4988891"/>
            <a:ext cx="113174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All large liquid detectors built to date require some form of </a:t>
            </a:r>
            <a:r>
              <a:rPr lang="en-US" sz="3600" b="1" i="1" dirty="0">
                <a:solidFill>
                  <a:srgbClr val="FF0000"/>
                </a:solidFill>
              </a:rPr>
              <a:t>in situ</a:t>
            </a:r>
            <a:r>
              <a:rPr lang="en-US" sz="3600" b="1" dirty="0">
                <a:solidFill>
                  <a:srgbClr val="FF0000"/>
                </a:solidFill>
              </a:rPr>
              <a:t> purification. Theia will need this.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443D6-0769-E142-A908-C449C9E1E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C3CF8D-2DDA-B84F-BD3C-5F3E9F69F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020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E58AFE-162D-724D-A726-06E93C683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51329B-1BF2-064E-8A8A-88973BA59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13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A81C2F-1DD1-BF4F-878B-012C192EEC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4103" y="522479"/>
            <a:ext cx="5149215" cy="547306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6FD41F-3E72-9A4F-A7F3-9B8B5035ED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8222" y="161673"/>
            <a:ext cx="3611880" cy="104013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0CFD677-50CF-3B4E-8300-B250F964B4B5}"/>
              </a:ext>
            </a:extLst>
          </p:cNvPr>
          <p:cNvSpPr txBox="1"/>
          <p:nvPr/>
        </p:nvSpPr>
        <p:spPr>
          <a:xfrm>
            <a:off x="141898" y="1201803"/>
            <a:ext cx="561368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Quantitative tests using a 19 meter</a:t>
            </a:r>
          </a:p>
          <a:p>
            <a:r>
              <a:rPr lang="en-US" sz="2400" dirty="0">
                <a:solidFill>
                  <a:srgbClr val="002060"/>
                </a:solidFill>
              </a:rPr>
              <a:t>attenuation arm show that even clean</a:t>
            </a:r>
          </a:p>
          <a:p>
            <a:r>
              <a:rPr lang="en-US" sz="2400" dirty="0">
                <a:solidFill>
                  <a:srgbClr val="002060"/>
                </a:solidFill>
              </a:rPr>
              <a:t>stainless steel exposed to ultrapure</a:t>
            </a:r>
          </a:p>
          <a:p>
            <a:r>
              <a:rPr lang="en-US" sz="2400" dirty="0">
                <a:solidFill>
                  <a:srgbClr val="002060"/>
                </a:solidFill>
              </a:rPr>
              <a:t>water will leech impurities into the water</a:t>
            </a:r>
          </a:p>
          <a:p>
            <a:r>
              <a:rPr lang="en-US" sz="2400" dirty="0">
                <a:solidFill>
                  <a:srgbClr val="002060"/>
                </a:solidFill>
              </a:rPr>
              <a:t>that absorb UV light. </a:t>
            </a:r>
          </a:p>
          <a:p>
            <a:endParaRPr lang="en-US" sz="2400" dirty="0">
              <a:solidFill>
                <a:srgbClr val="002060"/>
              </a:solidFill>
            </a:endParaRPr>
          </a:p>
          <a:p>
            <a:r>
              <a:rPr lang="en-US" sz="2400" dirty="0">
                <a:solidFill>
                  <a:srgbClr val="002060"/>
                </a:solidFill>
              </a:rPr>
              <a:t>It was also shown that this could be due</a:t>
            </a:r>
          </a:p>
          <a:p>
            <a:r>
              <a:rPr lang="en-US" sz="2400" dirty="0">
                <a:solidFill>
                  <a:srgbClr val="002060"/>
                </a:solidFill>
              </a:rPr>
              <a:t>to iron ions going into solution even</a:t>
            </a:r>
          </a:p>
          <a:p>
            <a:r>
              <a:rPr lang="en-US" sz="2400" dirty="0">
                <a:solidFill>
                  <a:srgbClr val="002060"/>
                </a:solidFill>
              </a:rPr>
              <a:t>at ppb levels.</a:t>
            </a:r>
          </a:p>
          <a:p>
            <a:endParaRPr lang="en-US" sz="2400" dirty="0">
              <a:solidFill>
                <a:srgbClr val="002060"/>
              </a:solidFill>
            </a:endParaRPr>
          </a:p>
          <a:p>
            <a:endParaRPr lang="en-US" sz="2400" dirty="0">
              <a:solidFill>
                <a:srgbClr val="002060"/>
              </a:solidFill>
            </a:endParaRPr>
          </a:p>
          <a:p>
            <a:endParaRPr lang="en-US" sz="2400" dirty="0">
              <a:solidFill>
                <a:srgbClr val="002060"/>
              </a:solidFill>
            </a:endParaRPr>
          </a:p>
          <a:p>
            <a:endParaRPr lang="en-US" sz="2400" dirty="0">
              <a:solidFill>
                <a:srgbClr val="002060"/>
              </a:solidFill>
            </a:endParaRPr>
          </a:p>
          <a:p>
            <a:endParaRPr lang="en-US" sz="2400" dirty="0">
              <a:solidFill>
                <a:srgbClr val="0070C0"/>
              </a:solidFill>
            </a:endParaRPr>
          </a:p>
          <a:p>
            <a:endParaRPr lang="en-US" sz="2400" dirty="0">
              <a:solidFill>
                <a:srgbClr val="0070C0"/>
              </a:solidFill>
            </a:endParaRP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6A0B320-AD7B-B449-B14F-1845BA810B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865" y="4870450"/>
            <a:ext cx="5314950" cy="14859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BBC0E88-F99F-D64F-AD38-D72D230029EA}"/>
              </a:ext>
            </a:extLst>
          </p:cNvPr>
          <p:cNvSpPr txBox="1"/>
          <p:nvPr/>
        </p:nvSpPr>
        <p:spPr>
          <a:xfrm rot="16200000">
            <a:off x="4901469" y="2702102"/>
            <a:ext cx="2162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relative transparency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2B3E13-E4C8-184F-847C-6C73D8AEF9CB}"/>
              </a:ext>
            </a:extLst>
          </p:cNvPr>
          <p:cNvSpPr txBox="1"/>
          <p:nvPr/>
        </p:nvSpPr>
        <p:spPr>
          <a:xfrm>
            <a:off x="6930113" y="4880225"/>
            <a:ext cx="33140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Hours since recirculation stopped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8EB6A8-EF77-52E8-03EA-711839C0F3B0}"/>
              </a:ext>
            </a:extLst>
          </p:cNvPr>
          <p:cNvSpPr txBox="1"/>
          <p:nvPr/>
        </p:nvSpPr>
        <p:spPr>
          <a:xfrm>
            <a:off x="141898" y="266140"/>
            <a:ext cx="56696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Example: Super-</a:t>
            </a:r>
            <a:r>
              <a:rPr lang="en-US" sz="3600" b="1" dirty="0" err="1">
                <a:solidFill>
                  <a:srgbClr val="0070C0"/>
                </a:solidFill>
              </a:rPr>
              <a:t>Kamiokande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1136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32904A1-EE45-9A47-8784-59285AA17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F79E49-3EA0-EA40-9504-9CAEB7242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14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02481F-15EF-A448-8A2F-167362C02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8222" y="161673"/>
            <a:ext cx="3611880" cy="104013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6641699-9916-B24B-B896-0575FA5FFA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121" y="0"/>
            <a:ext cx="320687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CEA3F4-8D74-E846-88D5-4B11CE13C585}"/>
              </a:ext>
            </a:extLst>
          </p:cNvPr>
          <p:cNvSpPr txBox="1"/>
          <p:nvPr/>
        </p:nvSpPr>
        <p:spPr>
          <a:xfrm>
            <a:off x="2702103" y="493160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337 nm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DB8C99-E87C-3140-BFC0-2A1250795021}"/>
              </a:ext>
            </a:extLst>
          </p:cNvPr>
          <p:cNvSpPr txBox="1"/>
          <p:nvPr/>
        </p:nvSpPr>
        <p:spPr>
          <a:xfrm>
            <a:off x="2702102" y="2412715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400 nm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33337C-54FA-A44D-BD67-047A34E68D49}"/>
              </a:ext>
            </a:extLst>
          </p:cNvPr>
          <p:cNvSpPr txBox="1"/>
          <p:nvPr/>
        </p:nvSpPr>
        <p:spPr>
          <a:xfrm>
            <a:off x="2672223" y="4560014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420 nm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F1FE6D-007F-A641-990E-70AC3798CCD0}"/>
              </a:ext>
            </a:extLst>
          </p:cNvPr>
          <p:cNvSpPr txBox="1"/>
          <p:nvPr/>
        </p:nvSpPr>
        <p:spPr>
          <a:xfrm>
            <a:off x="4740753" y="2001710"/>
            <a:ext cx="66174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Several of the potential physics topics that could be addressed involve the addition of dissolved ions: </a:t>
            </a:r>
            <a:r>
              <a:rPr lang="en-US" sz="2400" dirty="0">
                <a:solidFill>
                  <a:srgbClr val="FF0000"/>
                </a:solidFill>
              </a:rPr>
              <a:t>Gd, Li, </a:t>
            </a:r>
            <a:r>
              <a:rPr lang="en-US" sz="2400" dirty="0" err="1">
                <a:solidFill>
                  <a:srgbClr val="FF0000"/>
                </a:solidFill>
              </a:rPr>
              <a:t>Te</a:t>
            </a:r>
            <a:endParaRPr lang="en-US" sz="2400" dirty="0">
              <a:solidFill>
                <a:srgbClr val="FF0000"/>
              </a:solidFill>
            </a:endParaRPr>
          </a:p>
          <a:p>
            <a:endParaRPr lang="en-US" sz="2400" dirty="0">
              <a:solidFill>
                <a:srgbClr val="7030A0"/>
              </a:solidFill>
            </a:endParaRPr>
          </a:p>
          <a:p>
            <a:r>
              <a:rPr lang="en-US" sz="2400" dirty="0">
                <a:solidFill>
                  <a:srgbClr val="7030A0"/>
                </a:solidFill>
              </a:rPr>
              <a:t>These same tests showed that for Gd the ion itself did not cause a loss of transparency - it was just that fact that the liquid can now conduct charge that accelerated the leeching of steel contaminants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3F080E-508E-6443-B597-F94FCE61A0A2}"/>
              </a:ext>
            </a:extLst>
          </p:cNvPr>
          <p:cNvSpPr txBox="1"/>
          <p:nvPr/>
        </p:nvSpPr>
        <p:spPr>
          <a:xfrm>
            <a:off x="4839128" y="5486400"/>
            <a:ext cx="57964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Must solve this problem to make Theia </a:t>
            </a:r>
            <a:r>
              <a:rPr lang="en-US" sz="2400" dirty="0" err="1">
                <a:solidFill>
                  <a:srgbClr val="FF0000"/>
                </a:solidFill>
              </a:rPr>
              <a:t>WbLS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>
                <a:solidFill>
                  <a:srgbClr val="FF0000"/>
                </a:solidFill>
              </a:rPr>
              <a:t>detector practical!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2293DC-8741-7646-BC80-64EEC1070933}"/>
              </a:ext>
            </a:extLst>
          </p:cNvPr>
          <p:cNvSpPr txBox="1"/>
          <p:nvPr/>
        </p:nvSpPr>
        <p:spPr>
          <a:xfrm>
            <a:off x="3945277" y="288747"/>
            <a:ext cx="27665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LLNL </a:t>
            </a:r>
            <a:r>
              <a:rPr lang="en-US">
                <a:solidFill>
                  <a:srgbClr val="0070C0"/>
                </a:solidFill>
              </a:rPr>
              <a:t>tests showed </a:t>
            </a:r>
            <a:r>
              <a:rPr lang="en-US" dirty="0">
                <a:solidFill>
                  <a:srgbClr val="0070C0"/>
                </a:solidFill>
              </a:rPr>
              <a:t>that the</a:t>
            </a:r>
          </a:p>
          <a:p>
            <a:r>
              <a:rPr lang="en-US" dirty="0">
                <a:solidFill>
                  <a:srgbClr val="0070C0"/>
                </a:solidFill>
              </a:rPr>
              <a:t>loss of transparency</a:t>
            </a:r>
          </a:p>
          <a:p>
            <a:r>
              <a:rPr lang="en-US" dirty="0">
                <a:solidFill>
                  <a:srgbClr val="0070C0"/>
                </a:solidFill>
              </a:rPr>
              <a:t>is broad spectrum, not</a:t>
            </a:r>
          </a:p>
          <a:p>
            <a:r>
              <a:rPr lang="en-US" dirty="0">
                <a:solidFill>
                  <a:srgbClr val="0070C0"/>
                </a:solidFill>
              </a:rPr>
              <a:t>just </a:t>
            </a:r>
            <a:r>
              <a:rPr lang="en-US" dirty="0" err="1">
                <a:solidFill>
                  <a:srgbClr val="0070C0"/>
                </a:solidFill>
              </a:rPr>
              <a:t>Gd</a:t>
            </a:r>
            <a:r>
              <a:rPr lang="en-US" dirty="0">
                <a:solidFill>
                  <a:srgbClr val="0070C0"/>
                </a:solidFill>
              </a:rPr>
              <a:t> absorption lines</a:t>
            </a:r>
          </a:p>
        </p:txBody>
      </p:sp>
    </p:spTree>
    <p:extLst>
      <p:ext uri="{BB962C8B-B14F-4D97-AF65-F5344CB8AC3E}">
        <p14:creationId xmlns:p14="http://schemas.microsoft.com/office/powerpoint/2010/main" val="3263729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12A77-2B4B-004E-B1B0-D20D1D28D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How to do this?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66496-A4E5-534A-959F-B4FAD34FF0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1" y="1690688"/>
            <a:ext cx="5719763" cy="4351338"/>
          </a:xfrm>
        </p:spPr>
        <p:txBody>
          <a:bodyPr>
            <a:normAutofit/>
          </a:bodyPr>
          <a:lstStyle/>
          <a:p>
            <a:r>
              <a:rPr lang="en-US" dirty="0"/>
              <a:t> Separate the organic components from the water in order to clean the water</a:t>
            </a:r>
          </a:p>
          <a:p>
            <a:r>
              <a:rPr lang="en-US" dirty="0"/>
              <a:t> Contaminants must pass through however - this was a challenge now solved! </a:t>
            </a:r>
          </a:p>
          <a:p>
            <a:r>
              <a:rPr lang="en-US" dirty="0"/>
              <a:t>Actual tests for contaminants need to be done with spike tests for individual ions, molecules, and iron colloids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6D93A0-AD24-864F-8C1B-44467098F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ED32D7-B1F9-5145-AF10-61CD6081B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3E59BD-F00F-674A-8309-839E54B56B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3153" y="2718038"/>
            <a:ext cx="5440680" cy="35204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4685E12-0EC4-1649-9ABA-60F0D5BB04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3153" y="305038"/>
            <a:ext cx="4552950" cy="2413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DC7194A-C301-E647-88E5-036957C61FF8}"/>
              </a:ext>
            </a:extLst>
          </p:cNvPr>
          <p:cNvSpPr txBox="1"/>
          <p:nvPr/>
        </p:nvSpPr>
        <p:spPr>
          <a:xfrm>
            <a:off x="10462289" y="1868646"/>
            <a:ext cx="12220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(university </a:t>
            </a:r>
          </a:p>
          <a:p>
            <a:r>
              <a:rPr lang="en-US" dirty="0"/>
              <a:t>physicist)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EB286D-FF3A-D645-8954-D4F71304342F}"/>
              </a:ext>
            </a:extLst>
          </p:cNvPr>
          <p:cNvSpPr txBox="1"/>
          <p:nvPr/>
        </p:nvSpPr>
        <p:spPr>
          <a:xfrm>
            <a:off x="9810083" y="5857360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(BNL engineer)</a:t>
            </a:r>
          </a:p>
        </p:txBody>
      </p:sp>
    </p:spTree>
    <p:extLst>
      <p:ext uri="{BB962C8B-B14F-4D97-AF65-F5344CB8AC3E}">
        <p14:creationId xmlns:p14="http://schemas.microsoft.com/office/powerpoint/2010/main" val="2499368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F15A8-477E-CA40-8423-6585FE3C1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Iron in solution is not an isolated ion…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5388C7-3E03-F449-B7D5-5979C797B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773D6-7E43-374C-B714-95BADE710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1EA2AD-F084-494D-8485-137602CC5D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36" y="1690688"/>
            <a:ext cx="7620000" cy="44323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FA14A16-0213-1E4E-893F-42301ECB7367}"/>
              </a:ext>
            </a:extLst>
          </p:cNvPr>
          <p:cNvSpPr/>
          <p:nvPr/>
        </p:nvSpPr>
        <p:spPr>
          <a:xfrm>
            <a:off x="6096000" y="3339101"/>
            <a:ext cx="1847636" cy="801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C6610C-AD50-994D-8C5B-97DF4C062961}"/>
              </a:ext>
            </a:extLst>
          </p:cNvPr>
          <p:cNvSpPr txBox="1"/>
          <p:nvPr/>
        </p:nvSpPr>
        <p:spPr>
          <a:xfrm>
            <a:off x="6255353" y="1690688"/>
            <a:ext cx="5064335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Iron is usually surrounded by</a:t>
            </a:r>
          </a:p>
          <a:p>
            <a:r>
              <a:rPr lang="en-US" sz="2400" dirty="0"/>
              <a:t>6 OH</a:t>
            </a:r>
            <a:r>
              <a:rPr lang="en-US" sz="2400" baseline="-25000" dirty="0"/>
              <a:t>2</a:t>
            </a:r>
            <a:r>
              <a:rPr lang="en-US" sz="2400" dirty="0"/>
              <a:t> radicals, </a:t>
            </a:r>
            <a:r>
              <a:rPr lang="en-US" sz="2400" dirty="0">
                <a:solidFill>
                  <a:srgbClr val="FF0000"/>
                </a:solidFill>
              </a:rPr>
              <a:t>giving it an effective</a:t>
            </a:r>
          </a:p>
          <a:p>
            <a:r>
              <a:rPr lang="en-US" sz="2400" dirty="0">
                <a:solidFill>
                  <a:srgbClr val="FF0000"/>
                </a:solidFill>
              </a:rPr>
              <a:t>molecular weight of 164 Da</a:t>
            </a:r>
          </a:p>
          <a:p>
            <a:endParaRPr lang="en-US" sz="2400" dirty="0"/>
          </a:p>
          <a:p>
            <a:r>
              <a:rPr lang="en-US" sz="2400" dirty="0">
                <a:solidFill>
                  <a:srgbClr val="0070C0"/>
                </a:solidFill>
              </a:rPr>
              <a:t>The NF shown on the previous</a:t>
            </a:r>
          </a:p>
          <a:p>
            <a:r>
              <a:rPr lang="en-US" sz="2400" dirty="0">
                <a:solidFill>
                  <a:srgbClr val="0070C0"/>
                </a:solidFill>
              </a:rPr>
              <a:t>slide has a MWCO of 150, so iron tends</a:t>
            </a:r>
          </a:p>
          <a:p>
            <a:r>
              <a:rPr lang="en-US" sz="2400" dirty="0">
                <a:solidFill>
                  <a:srgbClr val="0070C0"/>
                </a:solidFill>
              </a:rPr>
              <a:t>not to go through much</a:t>
            </a:r>
          </a:p>
          <a:p>
            <a:endParaRPr lang="en-US" sz="2400" dirty="0"/>
          </a:p>
          <a:p>
            <a:r>
              <a:rPr lang="en-US" sz="2400" dirty="0"/>
              <a:t>To be compared with </a:t>
            </a:r>
            <a:r>
              <a:rPr lang="en-US" sz="2400" dirty="0" err="1"/>
              <a:t>WbLS</a:t>
            </a:r>
            <a:r>
              <a:rPr lang="en-US" sz="2400" dirty="0"/>
              <a:t> free</a:t>
            </a:r>
          </a:p>
          <a:p>
            <a:r>
              <a:rPr lang="en-US" sz="2400" dirty="0"/>
              <a:t>surfactants which have MW in the</a:t>
            </a:r>
          </a:p>
          <a:p>
            <a:r>
              <a:rPr lang="en-US" sz="2400" dirty="0"/>
              <a:t>range of 400-600</a:t>
            </a:r>
          </a:p>
        </p:txBody>
      </p:sp>
    </p:spTree>
    <p:extLst>
      <p:ext uri="{BB962C8B-B14F-4D97-AF65-F5344CB8AC3E}">
        <p14:creationId xmlns:p14="http://schemas.microsoft.com/office/powerpoint/2010/main" val="3225135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37E74B2-F4DC-454D-8F47-F2387FF6C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75" y="83344"/>
            <a:ext cx="10515600" cy="1325563"/>
          </a:xfrm>
        </p:spPr>
        <p:txBody>
          <a:bodyPr/>
          <a:lstStyle/>
          <a:p>
            <a:r>
              <a:rPr lang="en-US" dirty="0"/>
              <a:t>The basic idea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6152ED-F615-8F43-B5AA-D77F45D09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4FA4C8-B9E0-F045-AB84-DB28527E9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AD5321-9177-C646-957F-31CD3BFFAA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3678" y="1310544"/>
            <a:ext cx="9108919" cy="482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2793DE3-8DFD-DF4B-8724-6DDB306ED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726" y="3972817"/>
            <a:ext cx="768985" cy="755650"/>
          </a:xfrm>
          <a:prstGeom prst="rect">
            <a:avLst/>
          </a:prstGeom>
          <a:ln>
            <a:solidFill>
              <a:srgbClr val="92D05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310AB68-5E54-AC40-A5E8-F84F345C8BBD}"/>
              </a:ext>
            </a:extLst>
          </p:cNvPr>
          <p:cNvSpPr txBox="1"/>
          <p:nvPr/>
        </p:nvSpPr>
        <p:spPr>
          <a:xfrm>
            <a:off x="5381975" y="330626"/>
            <a:ext cx="48006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Step 1: remove the micelles from the</a:t>
            </a:r>
          </a:p>
          <a:p>
            <a:r>
              <a:rPr lang="en-US" sz="2400" dirty="0">
                <a:solidFill>
                  <a:srgbClr val="FF0000"/>
                </a:solidFill>
              </a:rPr>
              <a:t>liquid without disrupting them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D1F803-18A3-AF4E-B3E5-CBA5A4FBF419}"/>
              </a:ext>
            </a:extLst>
          </p:cNvPr>
          <p:cNvSpPr txBox="1"/>
          <p:nvPr/>
        </p:nvSpPr>
        <p:spPr>
          <a:xfrm>
            <a:off x="7617925" y="2388823"/>
            <a:ext cx="18513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use nanofiltration</a:t>
            </a:r>
          </a:p>
          <a:p>
            <a:r>
              <a:rPr lang="en-US" dirty="0">
                <a:solidFill>
                  <a:srgbClr val="FF0000"/>
                </a:solidFill>
              </a:rPr>
              <a:t>to remove the</a:t>
            </a:r>
          </a:p>
          <a:p>
            <a:r>
              <a:rPr lang="en-US" dirty="0">
                <a:solidFill>
                  <a:srgbClr val="FF0000"/>
                </a:solidFill>
              </a:rPr>
              <a:t>large (~10 nm)</a:t>
            </a:r>
          </a:p>
          <a:p>
            <a:r>
              <a:rPr lang="en-US" dirty="0">
                <a:solidFill>
                  <a:srgbClr val="FF0000"/>
                </a:solidFill>
              </a:rPr>
              <a:t>micelles</a:t>
            </a:r>
          </a:p>
        </p:txBody>
      </p:sp>
    </p:spTree>
    <p:extLst>
      <p:ext uri="{BB962C8B-B14F-4D97-AF65-F5344CB8AC3E}">
        <p14:creationId xmlns:p14="http://schemas.microsoft.com/office/powerpoint/2010/main" val="1987825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pat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883 0.11019 L 0.09388 0.11019 L 0.09388 -0.25 L -0.14883 -0.25 L -0.14883 0.11019 Z " pathEditMode="relative" rAng="0" ptsTypes="AAAAA">
                                      <p:cBhvr>
                                        <p:cTn id="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35" y="-18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37E74B2-F4DC-454D-8F47-F2387FF6C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75" y="83344"/>
            <a:ext cx="10515600" cy="1325563"/>
          </a:xfrm>
        </p:spPr>
        <p:txBody>
          <a:bodyPr/>
          <a:lstStyle/>
          <a:p>
            <a:r>
              <a:rPr lang="en-US" dirty="0"/>
              <a:t>The basic idea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6152ED-F615-8F43-B5AA-D77F45D09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4FA4C8-B9E0-F045-AB84-DB28527E9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AD5321-9177-C646-957F-31CD3BFFAA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3678" y="1310544"/>
            <a:ext cx="9108919" cy="482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2793DE3-8DFD-DF4B-8724-6DDB306ED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726" y="3972817"/>
            <a:ext cx="768985" cy="755650"/>
          </a:xfrm>
          <a:prstGeom prst="rect">
            <a:avLst/>
          </a:prstGeom>
          <a:ln>
            <a:solidFill>
              <a:srgbClr val="92D05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310AB68-5E54-AC40-A5E8-F84F345C8BBD}"/>
              </a:ext>
            </a:extLst>
          </p:cNvPr>
          <p:cNvSpPr txBox="1"/>
          <p:nvPr/>
        </p:nvSpPr>
        <p:spPr>
          <a:xfrm>
            <a:off x="4781726" y="330626"/>
            <a:ext cx="5562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Step 2: remove ”free” (i.e. non-micellized)</a:t>
            </a:r>
          </a:p>
          <a:p>
            <a:r>
              <a:rPr lang="en-US" sz="2400" dirty="0">
                <a:solidFill>
                  <a:srgbClr val="FF0000"/>
                </a:solidFill>
              </a:rPr>
              <a:t>surfactant from the permeate of NF array 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D1F803-18A3-AF4E-B3E5-CBA5A4FBF419}"/>
              </a:ext>
            </a:extLst>
          </p:cNvPr>
          <p:cNvSpPr txBox="1"/>
          <p:nvPr/>
        </p:nvSpPr>
        <p:spPr>
          <a:xfrm>
            <a:off x="7434240" y="2380729"/>
            <a:ext cx="2034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use nanofiltration</a:t>
            </a:r>
          </a:p>
          <a:p>
            <a:r>
              <a:rPr lang="en-US" dirty="0">
                <a:solidFill>
                  <a:srgbClr val="FF0000"/>
                </a:solidFill>
              </a:rPr>
              <a:t>to remove free</a:t>
            </a:r>
          </a:p>
          <a:p>
            <a:r>
              <a:rPr lang="en-US" dirty="0">
                <a:solidFill>
                  <a:srgbClr val="FF0000"/>
                </a:solidFill>
              </a:rPr>
              <a:t>surfactant ~500 Da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82E6546-13DC-8540-B9C2-E38A2221F3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2820" y="3589152"/>
            <a:ext cx="1051560" cy="39243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EB80ECE-0BC0-3A42-8A23-DD84D99F8F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9886" y="1295633"/>
            <a:ext cx="1752600" cy="65405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07A2A26-155D-AF45-AF45-694C9E7578CD}"/>
              </a:ext>
            </a:extLst>
          </p:cNvPr>
          <p:cNvSpPr/>
          <p:nvPr/>
        </p:nvSpPr>
        <p:spPr>
          <a:xfrm>
            <a:off x="11032597" y="1295633"/>
            <a:ext cx="186783" cy="113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1B6A1E-F283-2949-8046-6C8D649C2F97}"/>
              </a:ext>
            </a:extLst>
          </p:cNvPr>
          <p:cNvSpPr txBox="1"/>
          <p:nvPr/>
        </p:nvSpPr>
        <p:spPr>
          <a:xfrm>
            <a:off x="10148853" y="2023167"/>
            <a:ext cx="156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free surfactant</a:t>
            </a:r>
          </a:p>
        </p:txBody>
      </p:sp>
    </p:spTree>
    <p:extLst>
      <p:ext uri="{BB962C8B-B14F-4D97-AF65-F5344CB8AC3E}">
        <p14:creationId xmlns:p14="http://schemas.microsoft.com/office/powerpoint/2010/main" val="229700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pat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708 0.16296 L 0.4625 0.16296 L 0.4625 -0.28889 L -0.07708 -0.28889 L -0.07708 0.16296 Z " pathEditMode="relative" rAng="0" ptsTypes="AAAAA">
                                      <p:cBhvr>
                                        <p:cTn id="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79" y="-2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37E74B2-F4DC-454D-8F47-F2387FF6C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75" y="83344"/>
            <a:ext cx="10515600" cy="1325563"/>
          </a:xfrm>
        </p:spPr>
        <p:txBody>
          <a:bodyPr/>
          <a:lstStyle/>
          <a:p>
            <a:r>
              <a:rPr lang="en-US" dirty="0"/>
              <a:t>The basic idea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6152ED-F615-8F43-B5AA-D77F45D09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4FA4C8-B9E0-F045-AB84-DB28527E9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AD5321-9177-C646-957F-31CD3BFFAA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3678" y="1310544"/>
            <a:ext cx="9108919" cy="482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2793DE3-8DFD-DF4B-8724-6DDB306ED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726" y="3972817"/>
            <a:ext cx="768985" cy="755650"/>
          </a:xfrm>
          <a:prstGeom prst="rect">
            <a:avLst/>
          </a:prstGeom>
          <a:ln>
            <a:solidFill>
              <a:srgbClr val="92D05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310AB68-5E54-AC40-A5E8-F84F345C8BBD}"/>
              </a:ext>
            </a:extLst>
          </p:cNvPr>
          <p:cNvSpPr txBox="1"/>
          <p:nvPr/>
        </p:nvSpPr>
        <p:spPr>
          <a:xfrm>
            <a:off x="4684076" y="145960"/>
            <a:ext cx="58801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Step 3: pass the “bad” ions to a standard water purification system for removal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D1F803-18A3-AF4E-B3E5-CBA5A4FBF419}"/>
              </a:ext>
            </a:extLst>
          </p:cNvPr>
          <p:cNvSpPr txBox="1"/>
          <p:nvPr/>
        </p:nvSpPr>
        <p:spPr>
          <a:xfrm>
            <a:off x="7363925" y="2242299"/>
            <a:ext cx="2019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 both nanofiltration</a:t>
            </a:r>
          </a:p>
          <a:p>
            <a:r>
              <a:rPr lang="en-US" dirty="0">
                <a:solidFill>
                  <a:srgbClr val="FF0000"/>
                </a:solidFill>
              </a:rPr>
              <a:t>arrays must pass</a:t>
            </a:r>
          </a:p>
          <a:p>
            <a:r>
              <a:rPr lang="en-US" dirty="0">
                <a:solidFill>
                  <a:srgbClr val="FF0000"/>
                </a:solidFill>
              </a:rPr>
              <a:t>bad ions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82E6546-13DC-8540-B9C2-E38A2221F3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2820" y="3589152"/>
            <a:ext cx="1051560" cy="39243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07A2A26-155D-AF45-AF45-694C9E7578CD}"/>
              </a:ext>
            </a:extLst>
          </p:cNvPr>
          <p:cNvSpPr/>
          <p:nvPr/>
        </p:nvSpPr>
        <p:spPr>
          <a:xfrm>
            <a:off x="11032597" y="1295633"/>
            <a:ext cx="186783" cy="113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1B6A1E-F283-2949-8046-6C8D649C2F97}"/>
              </a:ext>
            </a:extLst>
          </p:cNvPr>
          <p:cNvSpPr txBox="1"/>
          <p:nvPr/>
        </p:nvSpPr>
        <p:spPr>
          <a:xfrm>
            <a:off x="10500984" y="1872967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bad 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827A56-2560-344C-BFEF-0B2E106CE0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1222" y="4584567"/>
            <a:ext cx="762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169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01 0.00926 L 0.01601 0.00926 C 0.01914 0.00973 0.02226 0.00996 0.02539 0.01112 C 0.02747 0.01181 0.02955 0.01343 0.03164 0.01482 C 0.03606 0.01737 0.03359 0.01598 0.03893 0.01852 C 0.04791 0.01783 0.0569 0.01806 0.06601 0.01667 C 0.06757 0.01621 0.07291 0.01204 0.07539 0.01112 L 0.08372 0.00741 L 0.1733 0.00926 C 0.17981 0.00926 0.18658 0.00949 0.1931 0.00741 C 0.19453 0.00672 0.19518 0.00371 0.19622 0.00186 C 0.19726 -0.00069 0.19817 -0.00324 0.19935 -0.00555 C 0.20052 -0.00833 0.20221 -0.01018 0.20351 -0.01296 C 0.20442 -0.01527 0.20468 -0.01805 0.2056 -0.02037 C 0.22343 -0.07361 0.19791 0.00649 0.21185 -0.04259 C 0.21328 -0.04791 0.21419 -0.05023 0.21497 -0.05555 C 0.21601 -0.06388 0.21575 -0.06805 0.2181 -0.07592 C 0.21875 -0.07847 0.21953 -0.08078 0.22018 -0.08333 C 0.22304 -0.09722 0.21901 -0.08518 0.2233 -0.09629 C 0.22435 -0.10787 0.22421 -0.11088 0.22747 -0.12222 C 0.22812 -0.125 0.22955 -0.12731 0.2306 -0.12963 C 0.23294 -0.14722 0.22955 -0.12592 0.23476 -0.14629 C 0.23528 -0.14884 0.23528 -0.15138 0.2358 -0.1537 C 0.23632 -0.15648 0.23724 -0.15879 0.23789 -0.16111 C 0.23828 -0.16296 0.23854 -0.16481 0.23893 -0.16666 C 0.23919 -0.17361 0.23932 -0.18032 0.23997 -0.18703 C 0.24036 -0.19166 0.24127 -0.19583 0.24205 -0.2 C 0.24375 -0.21203 0.24244 -0.20393 0.24414 -0.21851 C 0.2444 -0.22106 0.24466 -0.22361 0.24518 -0.22592 C 0.24544 -0.22801 0.24531 -0.23055 0.24622 -0.23148 C 0.25117 -0.23796 0.26875 -0.23703 0.27018 -0.23703 C 0.27786 -0.24166 0.2776 -0.24236 0.29101 -0.23703 C 0.29336 -0.23611 0.29726 -0.22963 0.29726 -0.22963 C 0.29856 -0.22592 0.30078 -0.22291 0.30143 -0.21851 C 0.30169 -0.2162 0.30273 -0.20833 0.30351 -0.20555 C 0.30403 -0.2037 0.30507 -0.20208 0.3056 -0.2 C 0.30638 -0.19652 0.3069 -0.19259 0.30768 -0.18888 L 0.3108 -0.17222 L 0.31185 -0.16666 C 0.31237 -0.15509 0.31289 -0.14328 0.31393 -0.13148 C 0.31419 -0.12847 0.31458 -0.12546 0.31497 -0.12222 C 0.31744 -0.09467 0.31458 -0.12199 0.31705 -0.1 C 0.31731 -0.09027 0.31731 -0.08032 0.3181 -0.07037 C 0.31888 -0.05879 0.31979 -0.05856 0.32122 -0.05 C 0.32317 -0.03773 0.32135 -0.04351 0.32539 -0.02592 C 0.32604 -0.02291 0.32656 -0.01967 0.32747 -0.01666 C 0.32799 -0.01481 0.32903 -0.01319 0.32955 -0.01111 C 0.33033 -0.00763 0.32942 -0.00046 0.33164 -4.07407E-6 C 0.34726 0.00301 0.33502 0.00024 0.34726 0.00371 C 0.34961 0.00417 0.35208 0.00463 0.35455 0.00556 C 0.35729 0.00649 0.36289 0.00926 0.36289 0.00926 C 0.36705 0.00857 0.37122 0.00811 0.37539 0.00741 C 0.37851 0.00649 0.37968 0.0051 0.38268 0.00371 C 0.38541 0.00232 0.38815 0.0007 0.39101 -4.07407E-6 C 0.3931 -0.00069 0.39518 -0.00115 0.39726 -0.00185 C 0.40052 -0.00324 0.40156 -0.00393 0.40455 -0.00555 L 0.4556 -0.0037 C 0.45768 -0.0037 0.45976 -0.00277 0.46185 -0.00185 C 0.46289 -0.00162 0.4638 -0.00023 0.46497 -4.07407E-6 C 0.47773 0.00093 0.49062 0.00116 0.50351 0.00186 C 0.50625 0.00116 0.50911 0.00162 0.51185 -4.07407E-6 C 0.51419 -0.00162 0.5181 -0.0074 0.5181 -0.0074 C 0.51875 -0.00995 0.51927 -0.0125 0.52018 -0.01481 C 0.52135 -0.01875 0.52435 -0.02592 0.52435 -0.02592 C 0.525 -0.03101 0.52552 -0.03611 0.52643 -0.04074 C 0.52786 -0.04884 0.52708 -0.04444 0.52851 -0.0537 C 0.52877 -0.0618 0.52916 -0.0699 0.52955 -0.07777 C 0.52981 -0.08773 0.52994 -0.09768 0.5306 -0.1074 C 0.53073 -0.11064 0.53138 -0.11365 0.53164 -0.11666 C 0.53203 -0.12291 0.53216 -0.12916 0.53268 -0.13518 C 0.5332 -0.14282 0.53359 -0.14398 0.53476 -0.15 C 0.53671 -0.17476 0.53489 -0.15069 0.53685 -0.18148 C 0.53724 -0.18796 0.53776 -0.19884 0.53893 -0.20555 C 0.54205 -0.22662 0.53932 -0.20902 0.5431 -0.22222 C 0.54349 -0.22407 0.54323 -0.22662 0.54414 -0.22777 C 0.54518 -0.22939 0.54687 -0.22916 0.5483 -0.22963 C 0.55026 -0.23055 0.55247 -0.23078 0.55455 -0.23148 C 0.55664 -0.23263 0.55859 -0.23426 0.5608 -0.23518 C 0.57148 -0.24004 0.56627 -0.23819 0.57643 -0.24074 C 0.57747 -0.24143 0.57838 -0.24213 0.57955 -0.24259 C 0.58229 -0.24398 0.58789 -0.24629 0.58789 -0.24629 C 0.59336 -0.24583 0.59895 -0.2456 0.60455 -0.24444 C 0.61289 -0.24305 0.60078 -0.24027 0.61289 -0.24444 C 0.61419 -0.24583 0.61549 -0.24722 0.61705 -0.24814 C 0.61901 -0.24976 0.6233 -0.25185 0.6233 -0.25185 L 0.63268 -0.24629 C 0.63372 -0.24583 0.6358 -0.24259 0.6358 -0.24444 L 0.6358 -0.24629 L 0.64518 -0.24444 L 0.64518 -0.24444 L 0.64518 -0.24444 " pathEditMode="relative" ptsTypes="AAAAAAAAAAAAAAAAAAAAAAAAAAAAAAAAAAAAAAAAAAAAAAAAAAAAAAAAAAAAAAAAAAAAAAAAAAAAAAAAAAAAAAAAA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C51F2D2-15F5-6745-B4AF-94CE71FE68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6222" y="1541004"/>
            <a:ext cx="4171950" cy="40767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C1578C-42C2-944B-8A82-EEECFBDC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D99224-F326-434B-A047-85BB690EB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99EEDB-294A-E142-8904-B18B069E0D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275" y="5930713"/>
            <a:ext cx="2720340" cy="773430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2923218B-A25D-8A89-3F5F-D142183778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950" y="2249029"/>
            <a:ext cx="5270500" cy="266065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BEAD777-7182-6D61-7861-7ACC058E5143}"/>
              </a:ext>
            </a:extLst>
          </p:cNvPr>
          <p:cNvSpPr txBox="1"/>
          <p:nvPr/>
        </p:nvSpPr>
        <p:spPr>
          <a:xfrm>
            <a:off x="168275" y="136270"/>
            <a:ext cx="719132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Theia White Paper details the science that could</a:t>
            </a:r>
          </a:p>
          <a:p>
            <a:r>
              <a:rPr lang="en-US" sz="2800" dirty="0">
                <a:solidFill>
                  <a:srgbClr val="0070C0"/>
                </a:solidFill>
              </a:rPr>
              <a:t>be done by making a </a:t>
            </a:r>
            <a:r>
              <a:rPr lang="en-US" sz="2800" i="1" dirty="0">
                <a:solidFill>
                  <a:srgbClr val="0070C0"/>
                </a:solidFill>
              </a:rPr>
              <a:t>Hybrid Optical Detector</a:t>
            </a:r>
          </a:p>
          <a:p>
            <a:r>
              <a:rPr lang="en-US" sz="2800" dirty="0">
                <a:solidFill>
                  <a:srgbClr val="0070C0"/>
                </a:solidFill>
              </a:rPr>
              <a:t>that could </a:t>
            </a:r>
            <a:r>
              <a:rPr lang="en-US" sz="2800" i="1" dirty="0">
                <a:solidFill>
                  <a:srgbClr val="0070C0"/>
                </a:solidFill>
              </a:rPr>
              <a:t>separate Cherenkov and scintillation</a:t>
            </a:r>
          </a:p>
          <a:p>
            <a:r>
              <a:rPr lang="en-US" sz="2800" i="1" dirty="0">
                <a:solidFill>
                  <a:srgbClr val="0070C0"/>
                </a:solidFill>
              </a:rPr>
              <a:t>light using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Water-based Liquid Scintillator</a:t>
            </a:r>
          </a:p>
        </p:txBody>
      </p:sp>
    </p:spTree>
    <p:extLst>
      <p:ext uri="{BB962C8B-B14F-4D97-AF65-F5344CB8AC3E}">
        <p14:creationId xmlns:p14="http://schemas.microsoft.com/office/powerpoint/2010/main" val="27603197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37E74B2-F4DC-454D-8F47-F2387FF6C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75" y="83344"/>
            <a:ext cx="10515600" cy="1325563"/>
          </a:xfrm>
        </p:spPr>
        <p:txBody>
          <a:bodyPr/>
          <a:lstStyle/>
          <a:p>
            <a:r>
              <a:rPr lang="en-US" dirty="0"/>
              <a:t>The basic idea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6152ED-F615-8F43-B5AA-D77F45D09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4FA4C8-B9E0-F045-AB84-DB28527E9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AD5321-9177-C646-957F-31CD3BFFAA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3678" y="1310544"/>
            <a:ext cx="9108919" cy="482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2793DE3-8DFD-DF4B-8724-6DDB306ED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726" y="3972817"/>
            <a:ext cx="768985" cy="755650"/>
          </a:xfrm>
          <a:prstGeom prst="rect">
            <a:avLst/>
          </a:prstGeom>
          <a:ln>
            <a:solidFill>
              <a:srgbClr val="92D05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310AB68-5E54-AC40-A5E8-F84F345C8BBD}"/>
              </a:ext>
            </a:extLst>
          </p:cNvPr>
          <p:cNvSpPr txBox="1"/>
          <p:nvPr/>
        </p:nvSpPr>
        <p:spPr>
          <a:xfrm>
            <a:off x="4684076" y="145960"/>
            <a:ext cx="5880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Step 4: but keep the good ions!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D1F803-18A3-AF4E-B3E5-CBA5A4FBF419}"/>
              </a:ext>
            </a:extLst>
          </p:cNvPr>
          <p:cNvSpPr txBox="1"/>
          <p:nvPr/>
        </p:nvSpPr>
        <p:spPr>
          <a:xfrm>
            <a:off x="7363925" y="2242299"/>
            <a:ext cx="2019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 both nanofiltration</a:t>
            </a:r>
          </a:p>
          <a:p>
            <a:r>
              <a:rPr lang="en-US" dirty="0">
                <a:solidFill>
                  <a:srgbClr val="FF0000"/>
                </a:solidFill>
              </a:rPr>
              <a:t>arrays must pass</a:t>
            </a:r>
          </a:p>
          <a:p>
            <a:r>
              <a:rPr lang="en-US" dirty="0">
                <a:solidFill>
                  <a:srgbClr val="FF0000"/>
                </a:solidFill>
              </a:rPr>
              <a:t>bad ions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82E6546-13DC-8540-B9C2-E38A2221F3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2820" y="3589152"/>
            <a:ext cx="1051560" cy="39243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07A2A26-155D-AF45-AF45-694C9E7578CD}"/>
              </a:ext>
            </a:extLst>
          </p:cNvPr>
          <p:cNvSpPr/>
          <p:nvPr/>
        </p:nvSpPr>
        <p:spPr>
          <a:xfrm>
            <a:off x="11032597" y="1295633"/>
            <a:ext cx="186783" cy="113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1B6A1E-F283-2949-8046-6C8D649C2F97}"/>
              </a:ext>
            </a:extLst>
          </p:cNvPr>
          <p:cNvSpPr txBox="1"/>
          <p:nvPr/>
        </p:nvSpPr>
        <p:spPr>
          <a:xfrm>
            <a:off x="10500984" y="1872967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good 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827A56-2560-344C-BFEF-0B2E106CE0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1222" y="4584567"/>
            <a:ext cx="762000" cy="762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0D21DC-7EF8-4447-A422-23EFDED22F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3794" y="3061470"/>
            <a:ext cx="741680" cy="73152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30BF186-20AF-8B42-8388-45EE256BC9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1757" y="986510"/>
            <a:ext cx="741680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28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pat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08 0.21504 L 0.55144 0.21504 L 0.55144 -0.24167 L -0.02408 -0.24167 L -0.02408 0.21504 Z " pathEditMode="relative" rAng="0" ptsTypes="AAAAA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76" y="-228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37E74B2-F4DC-454D-8F47-F2387FF6C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75" y="83344"/>
            <a:ext cx="10515600" cy="1325563"/>
          </a:xfrm>
        </p:spPr>
        <p:txBody>
          <a:bodyPr/>
          <a:lstStyle/>
          <a:p>
            <a:r>
              <a:rPr lang="en-US" dirty="0"/>
              <a:t>The basic idea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6152ED-F615-8F43-B5AA-D77F45D09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4FA4C8-B9E0-F045-AB84-DB28527E9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21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AD5321-9177-C646-957F-31CD3BFFAA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3678" y="1310544"/>
            <a:ext cx="9108919" cy="48276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310AB68-5E54-AC40-A5E8-F84F345C8BBD}"/>
              </a:ext>
            </a:extLst>
          </p:cNvPr>
          <p:cNvSpPr txBox="1"/>
          <p:nvPr/>
        </p:nvSpPr>
        <p:spPr>
          <a:xfrm>
            <a:off x="4684076" y="145960"/>
            <a:ext cx="5880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ALL TOGETHER NOW!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D1F803-18A3-AF4E-B3E5-CBA5A4FBF419}"/>
              </a:ext>
            </a:extLst>
          </p:cNvPr>
          <p:cNvSpPr txBox="1"/>
          <p:nvPr/>
        </p:nvSpPr>
        <p:spPr>
          <a:xfrm>
            <a:off x="7363925" y="2242299"/>
            <a:ext cx="2019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 both nanofiltration</a:t>
            </a:r>
          </a:p>
          <a:p>
            <a:r>
              <a:rPr lang="en-US" dirty="0">
                <a:solidFill>
                  <a:srgbClr val="FF0000"/>
                </a:solidFill>
              </a:rPr>
              <a:t>arrays must pass</a:t>
            </a:r>
          </a:p>
          <a:p>
            <a:r>
              <a:rPr lang="en-US" dirty="0">
                <a:solidFill>
                  <a:srgbClr val="FF0000"/>
                </a:solidFill>
              </a:rPr>
              <a:t>bad ions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07A2A26-155D-AF45-AF45-694C9E7578CD}"/>
              </a:ext>
            </a:extLst>
          </p:cNvPr>
          <p:cNvSpPr/>
          <p:nvPr/>
        </p:nvSpPr>
        <p:spPr>
          <a:xfrm>
            <a:off x="11032597" y="1295633"/>
            <a:ext cx="186783" cy="113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1B6A1E-F283-2949-8046-6C8D649C2F97}"/>
              </a:ext>
            </a:extLst>
          </p:cNvPr>
          <p:cNvSpPr txBox="1"/>
          <p:nvPr/>
        </p:nvSpPr>
        <p:spPr>
          <a:xfrm>
            <a:off x="10500984" y="1872967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good 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0D21DC-7EF8-4447-A422-23EFDED22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3794" y="3061470"/>
            <a:ext cx="741680" cy="73152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30BF186-20AF-8B42-8388-45EE256BC9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1757" y="986510"/>
            <a:ext cx="741680" cy="73152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DE89334-BE6F-504A-95BF-B91DD255CF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2820" y="3589152"/>
            <a:ext cx="1051560" cy="39243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1A89200-7096-4F4A-B04B-6DD8AA4537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1222" y="4584567"/>
            <a:ext cx="762000" cy="762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7C3C08F-1C06-284E-A8D9-ACC857E886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1726" y="3972817"/>
            <a:ext cx="768985" cy="755650"/>
          </a:xfrm>
          <a:prstGeom prst="rect">
            <a:avLst/>
          </a:prstGeom>
          <a:ln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2137813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pat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2408 0.21504 L 0.55144 0.21504 L 0.55144 -0.24167 L -0.02408 -0.24167 L -0.02408 0.21504 Z " pathEditMode="relative" rAng="0" ptsTypes="AAAAA">
                                      <p:cBhvr>
                                        <p:cTn id="6" dur="4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76" y="-2284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7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708 0.16296 L 0.4625 0.16296 L 0.4625 -0.28889 L -0.07708 -0.28889 L -0.07708 0.16296 Z " pathEditMode="relative" rAng="0" ptsTypes="AAAAA">
                                      <p:cBhvr>
                                        <p:cTn id="8" dur="5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79" y="-2259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01 0.00926 L 0.01601 0.00926 C 0.01914 0.00973 0.02226 0.00996 0.02539 0.01112 C 0.02747 0.01181 0.02955 0.01343 0.03164 0.01482 C 0.03606 0.01737 0.03359 0.01598 0.03893 0.01852 C 0.04791 0.01783 0.0569 0.01806 0.06601 0.01667 C 0.06757 0.01621 0.07291 0.01204 0.07539 0.01112 L 0.08372 0.00741 L 0.1733 0.00926 C 0.17981 0.00926 0.18658 0.00949 0.1931 0.00741 C 0.19453 0.00672 0.19518 0.00371 0.19622 0.00186 C 0.19726 -0.00069 0.19817 -0.00324 0.19935 -0.00555 C 0.20052 -0.00833 0.20221 -0.01018 0.20351 -0.01296 C 0.20442 -0.01527 0.20468 -0.01805 0.2056 -0.02037 C 0.22343 -0.07361 0.19791 0.00649 0.21185 -0.04259 C 0.21328 -0.04791 0.21419 -0.05023 0.21497 -0.05555 C 0.21601 -0.06388 0.21575 -0.06805 0.2181 -0.07592 C 0.21875 -0.07847 0.21953 -0.08078 0.22018 -0.08333 C 0.22304 -0.09722 0.21901 -0.08518 0.2233 -0.09629 C 0.22435 -0.10787 0.22421 -0.11088 0.22747 -0.12222 C 0.22812 -0.125 0.22955 -0.12731 0.2306 -0.12963 C 0.23294 -0.14722 0.22955 -0.12592 0.23476 -0.14629 C 0.23528 -0.14884 0.23528 -0.15138 0.2358 -0.1537 C 0.23632 -0.15648 0.23724 -0.15879 0.23789 -0.16111 C 0.23828 -0.16296 0.23854 -0.16481 0.23893 -0.16666 C 0.23919 -0.17361 0.23932 -0.18032 0.23997 -0.18703 C 0.24036 -0.19166 0.24127 -0.19583 0.24205 -0.2 C 0.24375 -0.21203 0.24244 -0.20393 0.24414 -0.21851 C 0.2444 -0.22106 0.24466 -0.22361 0.24518 -0.22592 C 0.24544 -0.22801 0.24531 -0.23055 0.24622 -0.23148 C 0.25117 -0.23796 0.26875 -0.23703 0.27018 -0.23703 C 0.27786 -0.24166 0.2776 -0.24236 0.29101 -0.23703 C 0.29336 -0.23611 0.29726 -0.22963 0.29726 -0.22963 C 0.29856 -0.22592 0.30078 -0.22291 0.30143 -0.21851 C 0.30169 -0.2162 0.30273 -0.20833 0.30351 -0.20555 C 0.30403 -0.2037 0.30507 -0.20208 0.3056 -0.2 C 0.30638 -0.19652 0.3069 -0.19259 0.30768 -0.18888 L 0.3108 -0.17222 L 0.31185 -0.16666 C 0.31237 -0.15509 0.31289 -0.14328 0.31393 -0.13148 C 0.31419 -0.12847 0.31458 -0.12546 0.31497 -0.12222 C 0.31744 -0.09467 0.31458 -0.12199 0.31705 -0.1 C 0.31731 -0.09027 0.31731 -0.08032 0.3181 -0.07037 C 0.31888 -0.05879 0.31979 -0.05856 0.32122 -0.05 C 0.32317 -0.03773 0.32135 -0.04351 0.32539 -0.02592 C 0.32604 -0.02291 0.32656 -0.01967 0.32747 -0.01666 C 0.32799 -0.01481 0.32903 -0.01319 0.32955 -0.01111 C 0.33033 -0.00763 0.32942 -0.00046 0.33164 -4.07407E-6 C 0.34726 0.00301 0.33502 0.00024 0.34726 0.00371 C 0.34961 0.00417 0.35208 0.00463 0.35455 0.00556 C 0.35729 0.00649 0.36289 0.00926 0.36289 0.00926 C 0.36705 0.00857 0.37122 0.00811 0.37539 0.00741 C 0.37851 0.00649 0.37968 0.0051 0.38268 0.00371 C 0.38541 0.00232 0.38815 0.0007 0.39101 -4.07407E-6 C 0.3931 -0.00069 0.39518 -0.00115 0.39726 -0.00185 C 0.40052 -0.00324 0.40156 -0.00393 0.40455 -0.00555 L 0.4556 -0.0037 C 0.45768 -0.0037 0.45976 -0.00277 0.46185 -0.00185 C 0.46289 -0.00162 0.4638 -0.00023 0.46497 -4.07407E-6 C 0.47773 0.00093 0.49062 0.00116 0.50351 0.00186 C 0.50625 0.00116 0.50911 0.00162 0.51185 -4.07407E-6 C 0.51419 -0.00162 0.5181 -0.0074 0.5181 -0.0074 C 0.51875 -0.00995 0.51927 -0.0125 0.52018 -0.01481 C 0.52135 -0.01875 0.52435 -0.02592 0.52435 -0.02592 C 0.525 -0.03101 0.52552 -0.03611 0.52643 -0.04074 C 0.52786 -0.04884 0.52708 -0.04444 0.52851 -0.0537 C 0.52877 -0.0618 0.52916 -0.0699 0.52955 -0.07777 C 0.52981 -0.08773 0.52994 -0.09768 0.5306 -0.1074 C 0.53073 -0.11064 0.53138 -0.11365 0.53164 -0.11666 C 0.53203 -0.12291 0.53216 -0.12916 0.53268 -0.13518 C 0.5332 -0.14282 0.53359 -0.14398 0.53476 -0.15 C 0.53671 -0.17476 0.53489 -0.15069 0.53685 -0.18148 C 0.53724 -0.18796 0.53776 -0.19884 0.53893 -0.20555 C 0.54205 -0.22662 0.53932 -0.20902 0.5431 -0.22222 C 0.54349 -0.22407 0.54323 -0.22662 0.54414 -0.22777 C 0.54518 -0.22939 0.54687 -0.22916 0.5483 -0.22963 C 0.55026 -0.23055 0.55247 -0.23078 0.55455 -0.23148 C 0.55664 -0.23263 0.55859 -0.23426 0.5608 -0.23518 C 0.57148 -0.24004 0.56627 -0.23819 0.57643 -0.24074 C 0.57747 -0.24143 0.57838 -0.24213 0.57955 -0.24259 C 0.58229 -0.24398 0.58789 -0.24629 0.58789 -0.24629 C 0.59336 -0.24583 0.59895 -0.2456 0.60455 -0.24444 C 0.61289 -0.24305 0.60078 -0.24027 0.61289 -0.24444 C 0.61419 -0.24583 0.61549 -0.24722 0.61705 -0.24814 C 0.61901 -0.24976 0.6233 -0.25185 0.6233 -0.25185 L 0.63268 -0.24629 C 0.63372 -0.24583 0.6358 -0.24259 0.6358 -0.24444 L 0.6358 -0.24629 L 0.64518 -0.24444 L 0.64518 -0.24444 L 0.64518 -0.24444 " pathEditMode="relative" ptsTypes="AAAAAAAAAAAAAAAAAAAAAAAAAAAAAAAAAAAAAAAAAAAAAAAAAAAAAAAAAAAAAAAAAAAAAAAAAAAAAAAAAAAAAAAAAAA">
                                      <p:cBhvr>
                                        <p:cTn id="10" dur="6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7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883 0.11019 L 0.09388 0.11019 L 0.09388 -0.25 L -0.14883 -0.25 L -0.14883 0.11019 Z " pathEditMode="relative" rAng="0" ptsTypes="AAAAA">
                                      <p:cBhvr>
                                        <p:cTn id="12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35" y="-18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94AAE0-1D71-8744-9238-233518A95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22C7DD-EBB4-1B41-80E4-6B3F6CA05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246" y="175022"/>
            <a:ext cx="3902710" cy="49961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0000B44-3D56-3E40-8860-EBCCB8A4F1C4}"/>
              </a:ext>
            </a:extLst>
          </p:cNvPr>
          <p:cNvSpPr txBox="1"/>
          <p:nvPr/>
        </p:nvSpPr>
        <p:spPr>
          <a:xfrm>
            <a:off x="133625" y="5202188"/>
            <a:ext cx="4217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We are now ready to build a</a:t>
            </a:r>
          </a:p>
          <a:p>
            <a:r>
              <a:rPr lang="en-US" sz="2400" b="1" dirty="0"/>
              <a:t>scaled-up version of this!</a:t>
            </a:r>
          </a:p>
          <a:p>
            <a:endParaRPr lang="en-US" sz="24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67FD71-3277-F445-A6A3-80AB5BFF22FA}"/>
              </a:ext>
            </a:extLst>
          </p:cNvPr>
          <p:cNvSpPr txBox="1"/>
          <p:nvPr/>
        </p:nvSpPr>
        <p:spPr>
          <a:xfrm>
            <a:off x="527309" y="175022"/>
            <a:ext cx="31552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Nanofiltration process</a:t>
            </a:r>
          </a:p>
          <a:p>
            <a:r>
              <a:rPr lang="en-US" sz="2400" dirty="0"/>
              <a:t>development testbench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FC6574B-E351-504A-94F9-A1D60B67C8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0019" y="175022"/>
            <a:ext cx="5535168" cy="31577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AD80859-3F73-0449-98B4-C83A41B6D0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4766" y="3464322"/>
            <a:ext cx="4857750" cy="28117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D53BE8C-D0EC-574A-B567-BD3C017C8940}"/>
              </a:ext>
            </a:extLst>
          </p:cNvPr>
          <p:cNvSpPr txBox="1"/>
          <p:nvPr/>
        </p:nvSpPr>
        <p:spPr>
          <a:xfrm rot="16200000">
            <a:off x="3806009" y="1599997"/>
            <a:ext cx="139724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Log(absorbance)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DB3F2F-9ED7-824C-843C-E2018BE638D3}"/>
              </a:ext>
            </a:extLst>
          </p:cNvPr>
          <p:cNvSpPr txBox="1"/>
          <p:nvPr/>
        </p:nvSpPr>
        <p:spPr>
          <a:xfrm rot="16200000">
            <a:off x="3825113" y="4634483"/>
            <a:ext cx="139724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Log(absorbance)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ADA4D67-FD94-2844-A8B8-FFC7E15AFF74}"/>
              </a:ext>
            </a:extLst>
          </p:cNvPr>
          <p:cNvSpPr txBox="1"/>
          <p:nvPr/>
        </p:nvSpPr>
        <p:spPr>
          <a:xfrm>
            <a:off x="6557963" y="1143069"/>
            <a:ext cx="3112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micelles (PPO absorption edge)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954545C-1B57-784A-95A0-F3905B22B0FC}"/>
              </a:ext>
            </a:extLst>
          </p:cNvPr>
          <p:cNvCxnSpPr/>
          <p:nvPr/>
        </p:nvCxnSpPr>
        <p:spPr>
          <a:xfrm flipH="1">
            <a:off x="6322219" y="1470334"/>
            <a:ext cx="471488" cy="3522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7DC0B53-4776-0B45-BC35-E3B6E19F38BC}"/>
              </a:ext>
            </a:extLst>
          </p:cNvPr>
          <p:cNvSpPr txBox="1"/>
          <p:nvPr/>
        </p:nvSpPr>
        <p:spPr>
          <a:xfrm>
            <a:off x="7399649" y="1743233"/>
            <a:ext cx="23591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post-stage 1 residual</a:t>
            </a:r>
          </a:p>
          <a:p>
            <a:r>
              <a:rPr lang="en-US" sz="1600" dirty="0"/>
              <a:t>organics and ~100% </a:t>
            </a:r>
          </a:p>
          <a:p>
            <a:r>
              <a:rPr lang="en-US" sz="1600" dirty="0"/>
              <a:t>of </a:t>
            </a:r>
            <a:r>
              <a:rPr lang="en-US" sz="1600" dirty="0">
                <a:solidFill>
                  <a:srgbClr val="FF0000"/>
                </a:solidFill>
              </a:rPr>
              <a:t>dissolved </a:t>
            </a:r>
            <a:r>
              <a:rPr lang="en-US" sz="1600" dirty="0" err="1">
                <a:solidFill>
                  <a:srgbClr val="FF0000"/>
                </a:solidFill>
              </a:rPr>
              <a:t>Gd</a:t>
            </a:r>
            <a:r>
              <a:rPr lang="en-US" sz="1600" dirty="0">
                <a:solidFill>
                  <a:srgbClr val="FF0000"/>
                </a:solidFill>
              </a:rPr>
              <a:t> (good ion)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134DA15-47E5-C243-AC57-65C1E11B8E38}"/>
              </a:ext>
            </a:extLst>
          </p:cNvPr>
          <p:cNvCxnSpPr>
            <a:cxnSpLocks/>
          </p:cNvCxnSpPr>
          <p:nvPr/>
        </p:nvCxnSpPr>
        <p:spPr>
          <a:xfrm flipH="1">
            <a:off x="5533185" y="2205636"/>
            <a:ext cx="16562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2D42D35-A4F7-EA4C-938D-E6F5F4DAA765}"/>
              </a:ext>
            </a:extLst>
          </p:cNvPr>
          <p:cNvSpPr txBox="1"/>
          <p:nvPr/>
        </p:nvSpPr>
        <p:spPr>
          <a:xfrm>
            <a:off x="9965187" y="912236"/>
            <a:ext cx="207678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Array 1: removes</a:t>
            </a:r>
          </a:p>
          <a:p>
            <a:r>
              <a:rPr lang="en-US" dirty="0">
                <a:solidFill>
                  <a:srgbClr val="0070C0"/>
                </a:solidFill>
              </a:rPr>
              <a:t>(without disruption)</a:t>
            </a:r>
          </a:p>
          <a:p>
            <a:r>
              <a:rPr lang="en-US" dirty="0">
                <a:solidFill>
                  <a:srgbClr val="0070C0"/>
                </a:solidFill>
              </a:rPr>
              <a:t>the LS-filled </a:t>
            </a:r>
          </a:p>
          <a:p>
            <a:r>
              <a:rPr lang="en-US" dirty="0">
                <a:solidFill>
                  <a:srgbClr val="0070C0"/>
                </a:solidFill>
              </a:rPr>
              <a:t>micelles. Test show</a:t>
            </a:r>
          </a:p>
          <a:p>
            <a:r>
              <a:rPr lang="en-US" dirty="0">
                <a:solidFill>
                  <a:srgbClr val="0070C0"/>
                </a:solidFill>
              </a:rPr>
              <a:t>light yield is</a:t>
            </a:r>
          </a:p>
          <a:p>
            <a:r>
              <a:rPr lang="en-US" dirty="0">
                <a:solidFill>
                  <a:srgbClr val="0070C0"/>
                </a:solidFill>
              </a:rPr>
              <a:t> not affected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71F0DF-4B08-944D-825D-7DEC7427ADC2}"/>
              </a:ext>
            </a:extLst>
          </p:cNvPr>
          <p:cNvSpPr txBox="1"/>
          <p:nvPr/>
        </p:nvSpPr>
        <p:spPr>
          <a:xfrm>
            <a:off x="9789659" y="4089750"/>
            <a:ext cx="211545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Array 2 passes </a:t>
            </a:r>
          </a:p>
          <a:p>
            <a:r>
              <a:rPr lang="en-US" dirty="0">
                <a:solidFill>
                  <a:srgbClr val="0070C0"/>
                </a:solidFill>
              </a:rPr>
              <a:t>dissolved iron</a:t>
            </a:r>
          </a:p>
          <a:p>
            <a:r>
              <a:rPr lang="en-US" dirty="0">
                <a:solidFill>
                  <a:srgbClr val="0070C0"/>
                </a:solidFill>
              </a:rPr>
              <a:t>through to the</a:t>
            </a:r>
          </a:p>
          <a:p>
            <a:r>
              <a:rPr lang="en-US" dirty="0">
                <a:solidFill>
                  <a:srgbClr val="0070C0"/>
                </a:solidFill>
              </a:rPr>
              <a:t>“standard”</a:t>
            </a:r>
          </a:p>
          <a:p>
            <a:r>
              <a:rPr lang="en-US" dirty="0">
                <a:solidFill>
                  <a:srgbClr val="0070C0"/>
                </a:solidFill>
              </a:rPr>
              <a:t>water purification</a:t>
            </a:r>
          </a:p>
          <a:p>
            <a:r>
              <a:rPr lang="en-US" dirty="0">
                <a:solidFill>
                  <a:srgbClr val="0070C0"/>
                </a:solidFill>
              </a:rPr>
              <a:t>system but removes</a:t>
            </a:r>
          </a:p>
          <a:p>
            <a:r>
              <a:rPr lang="en-US" dirty="0">
                <a:solidFill>
                  <a:srgbClr val="0070C0"/>
                </a:solidFill>
              </a:rPr>
              <a:t>residual organics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0E5C4EC-C3F7-1B47-A61A-C70CC54A6B4C}"/>
              </a:ext>
            </a:extLst>
          </p:cNvPr>
          <p:cNvSpPr txBox="1"/>
          <p:nvPr/>
        </p:nvSpPr>
        <p:spPr>
          <a:xfrm>
            <a:off x="7360330" y="6276102"/>
            <a:ext cx="1586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wavelength (nm)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AA059E9-22EA-9147-AB9E-9887424ED464}"/>
              </a:ext>
            </a:extLst>
          </p:cNvPr>
          <p:cNvSpPr txBox="1"/>
          <p:nvPr/>
        </p:nvSpPr>
        <p:spPr>
          <a:xfrm>
            <a:off x="5972770" y="4059583"/>
            <a:ext cx="2656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water from a SS316 3-year exposure before and after the stage 2  system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7689FB-6B68-9647-BE86-C41B6EF90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22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B4BE3D-C5D8-6A4D-B277-FD49CD337670}"/>
              </a:ext>
            </a:extLst>
          </p:cNvPr>
          <p:cNvSpPr txBox="1"/>
          <p:nvPr/>
        </p:nvSpPr>
        <p:spPr>
          <a:xfrm>
            <a:off x="7561780" y="5013789"/>
            <a:ext cx="1262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MWCO 200</a:t>
            </a:r>
          </a:p>
        </p:txBody>
      </p:sp>
    </p:spTree>
    <p:extLst>
      <p:ext uri="{BB962C8B-B14F-4D97-AF65-F5344CB8AC3E}">
        <p14:creationId xmlns:p14="http://schemas.microsoft.com/office/powerpoint/2010/main" val="36280116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F7CBD45F-09FC-C34D-612E-B9A0C3652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391" y="170034"/>
            <a:ext cx="3137988" cy="2353491"/>
          </a:xfrm>
          <a:prstGeom prst="rect">
            <a:avLst/>
          </a:prstGeom>
          <a:effectLst>
            <a:outerShdw dist="50800" dir="5400000" algn="ctr" rotWithShape="0">
              <a:srgbClr val="000000"/>
            </a:outerShdw>
          </a:effec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6FD4288-70BB-715C-9CEE-4424198BF1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292" y="3300280"/>
            <a:ext cx="5165827" cy="2889117"/>
          </a:xfrm>
          <a:prstGeom prst="rect">
            <a:avLst/>
          </a:prstGeom>
        </p:spPr>
      </p:pic>
      <p:sp>
        <p:nvSpPr>
          <p:cNvPr id="39" name="Slide Number Placeholder 5">
            <a:extLst>
              <a:ext uri="{FF2B5EF4-FFF2-40B4-BE49-F238E27FC236}">
                <a16:creationId xmlns:a16="http://schemas.microsoft.com/office/drawing/2014/main" id="{DCB4D5CF-7AC7-1A87-530A-04B02F0A92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6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10766" hangingPunct="0"/>
            <a:fld id="{933A556B-7C63-244D-9B7C-B0EA8042B330}" type="slidenum">
              <a:rPr lang="en-US" smtClean="0"/>
              <a:pPr defTabSz="410766" hangingPunct="0"/>
              <a:t>23</a:t>
            </a:fld>
            <a:endParaRPr lang="en-US" kern="0" dirty="0">
              <a:solidFill>
                <a:srgbClr val="000000"/>
              </a:solidFill>
              <a:sym typeface="Gill San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27414" y="958049"/>
            <a:ext cx="6275171" cy="2254710"/>
          </a:xfrm>
          <a:prstGeom prst="rect">
            <a:avLst/>
          </a:prstGeom>
        </p:spPr>
        <p:txBody>
          <a:bodyPr vert="horz" wrap="square" lIns="0" tIns="23104" rIns="0" bIns="0" rtlCol="0">
            <a:spAutoFit/>
          </a:bodyPr>
          <a:lstStyle/>
          <a:p>
            <a:pPr marL="293452" marR="304201" indent="-285750" defTabSz="410766" hangingPunct="0">
              <a:lnSpc>
                <a:spcPts val="2098"/>
              </a:lnSpc>
              <a:spcBef>
                <a:spcPts val="182"/>
              </a:spcBef>
              <a:buFont typeface="Arial" panose="020B0604020202020204" pitchFamily="34" charset="0"/>
              <a:buChar char="•"/>
            </a:pPr>
            <a:r>
              <a:rPr lang="en-US" sz="1789" b="1" kern="0" spc="3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A fully-equipped 30-ton optical detector with in-situ circulation system to</a:t>
            </a:r>
            <a:r>
              <a:rPr sz="1789" b="1" kern="0" spc="3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 demonstrate </a:t>
            </a:r>
            <a:r>
              <a:rPr lang="en-US" sz="1789" b="1" kern="0" spc="3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large-scale </a:t>
            </a:r>
            <a:r>
              <a:rPr lang="en-US" sz="1789" b="1" kern="0" spc="3" dirty="0" err="1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WbLS</a:t>
            </a:r>
            <a:r>
              <a:rPr lang="en-US" sz="1789" b="1" kern="0" spc="3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 </a:t>
            </a:r>
            <a:r>
              <a:rPr sz="1789" b="1" kern="0" spc="3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deployment</a:t>
            </a:r>
            <a:r>
              <a:rPr lang="en-US" sz="1789" b="1" kern="0" spc="3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 </a:t>
            </a:r>
          </a:p>
          <a:p>
            <a:pPr marL="293452" marR="304201" indent="-285750" defTabSz="410766" hangingPunct="0">
              <a:lnSpc>
                <a:spcPts val="2098"/>
              </a:lnSpc>
              <a:spcBef>
                <a:spcPts val="182"/>
              </a:spcBef>
              <a:buFont typeface="Arial" panose="020B0604020202020204" pitchFamily="34" charset="0"/>
              <a:buChar char="•"/>
            </a:pPr>
            <a:r>
              <a:rPr lang="en-US" sz="1789" kern="0" spc="3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engineering studies of operation parameters,</a:t>
            </a:r>
            <a:r>
              <a:rPr lang="en-US" sz="1789" kern="0" spc="-3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 </a:t>
            </a:r>
            <a:r>
              <a:rPr lang="en-US" sz="1789" kern="0" spc="6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environmental controls and integration with metal purification system (Gd) </a:t>
            </a:r>
            <a:r>
              <a:rPr lang="en-US" sz="1789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and </a:t>
            </a:r>
            <a:r>
              <a:rPr lang="en-US" sz="1789" kern="0" spc="3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nano</a:t>
            </a:r>
            <a:r>
              <a:rPr lang="en-US" sz="1789" kern="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filtration system.</a:t>
            </a:r>
            <a:endParaRPr lang="en-US" sz="1789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Gill Sans"/>
            </a:endParaRPr>
          </a:p>
          <a:p>
            <a:pPr marL="293452" marR="304201" lvl="3" indent="-285750" defTabSz="410766" hangingPunct="0">
              <a:lnSpc>
                <a:spcPts val="2098"/>
              </a:lnSpc>
              <a:spcBef>
                <a:spcPts val="182"/>
              </a:spcBef>
              <a:buFont typeface="Arial" panose="020B0604020202020204" pitchFamily="34" charset="0"/>
              <a:buChar char="•"/>
            </a:pPr>
            <a:r>
              <a:rPr lang="en-US" sz="1789" kern="0" spc="3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Performance</a:t>
            </a:r>
            <a:r>
              <a:rPr lang="en-US" sz="1789" kern="0" spc="-3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 </a:t>
            </a:r>
            <a:r>
              <a:rPr lang="en-US" sz="1789" kern="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stability, interface, and slow-control</a:t>
            </a:r>
          </a:p>
          <a:p>
            <a:pPr marL="293452" marR="304201" indent="-285750" defTabSz="410766" hangingPunct="0">
              <a:lnSpc>
                <a:spcPts val="2098"/>
              </a:lnSpc>
              <a:spcBef>
                <a:spcPts val="182"/>
              </a:spcBef>
              <a:buFont typeface="Arial" panose="020B0604020202020204" pitchFamily="34" charset="0"/>
              <a:buChar char="•"/>
            </a:pPr>
            <a:r>
              <a:rPr lang="en-US" sz="1789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Capable of adding an Inner Vessel (IV)</a:t>
            </a:r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72C83CE2-362E-C080-4D69-21C3C4CAA862}"/>
              </a:ext>
            </a:extLst>
          </p:cNvPr>
          <p:cNvSpPr txBox="1"/>
          <p:nvPr/>
        </p:nvSpPr>
        <p:spPr>
          <a:xfrm>
            <a:off x="4557065" y="3382987"/>
            <a:ext cx="813878" cy="284274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2" algn="ctr" defTabSz="410766" hangingPunct="0">
              <a:spcBef>
                <a:spcPts val="69"/>
              </a:spcBef>
            </a:pPr>
            <a:r>
              <a:rPr lang="en-US" sz="1789" b="1" kern="0" dirty="0">
                <a:solidFill>
                  <a:srgbClr val="212121"/>
                </a:solidFill>
                <a:latin typeface="Times New Roman"/>
                <a:cs typeface="Times New Roman"/>
                <a:sym typeface="Gill Sans"/>
              </a:rPr>
              <a:t>30-Ton</a:t>
            </a:r>
            <a:endParaRPr sz="1789" kern="0" dirty="0">
              <a:solidFill>
                <a:srgbClr val="000000"/>
              </a:solidFill>
              <a:latin typeface="Times New Roman"/>
              <a:cs typeface="Times New Roman"/>
              <a:sym typeface="Gill Sans"/>
            </a:endParaRP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16428CCD-F678-7B52-E859-79FBDA651C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5019" y="127997"/>
            <a:ext cx="1920240" cy="7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299E1CF-7A13-4C5A-9BA7-53A8DE57B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414" y="-22544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30-ton Demonstrator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8C5F943-FE2B-6BEA-7216-815787945D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1788" y="2716103"/>
            <a:ext cx="2853153" cy="38042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FCB27CB-2E41-39F4-F03C-EB0609D0DB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3081" y="2971971"/>
            <a:ext cx="3517443" cy="26380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8762D7-9158-9278-77A5-0B816631C0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61803" y="947349"/>
            <a:ext cx="1743456" cy="173088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C9D2F4-BCF2-8FCD-1BC5-290FF5E80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</p:spTree>
    <p:extLst>
      <p:ext uri="{BB962C8B-B14F-4D97-AF65-F5344CB8AC3E}">
        <p14:creationId xmlns:p14="http://schemas.microsoft.com/office/powerpoint/2010/main" val="31249430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F7CBD45F-09FC-C34D-612E-B9A0C3652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7101" y="640237"/>
            <a:ext cx="3137988" cy="2353491"/>
          </a:xfrm>
          <a:prstGeom prst="rect">
            <a:avLst/>
          </a:prstGeom>
          <a:effectLst>
            <a:outerShdw dist="50800" dir="5400000" algn="ctr" rotWithShape="0">
              <a:srgbClr val="000000"/>
            </a:outerShdw>
          </a:effec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6FD4288-70BB-715C-9CEE-4424198BF1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292" y="3300280"/>
            <a:ext cx="5165827" cy="2889117"/>
          </a:xfrm>
          <a:prstGeom prst="rect">
            <a:avLst/>
          </a:prstGeom>
        </p:spPr>
      </p:pic>
      <p:sp>
        <p:nvSpPr>
          <p:cNvPr id="39" name="Slide Number Placeholder 5">
            <a:extLst>
              <a:ext uri="{FF2B5EF4-FFF2-40B4-BE49-F238E27FC236}">
                <a16:creationId xmlns:a16="http://schemas.microsoft.com/office/drawing/2014/main" id="{DCB4D5CF-7AC7-1A87-530A-04B02F0A92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6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10766" hangingPunct="0"/>
            <a:fld id="{933A556B-7C63-244D-9B7C-B0EA8042B330}" type="slidenum">
              <a:rPr lang="en-US" smtClean="0"/>
              <a:pPr defTabSz="410766" hangingPunct="0"/>
              <a:t>24</a:t>
            </a:fld>
            <a:endParaRPr lang="en-US" kern="0" dirty="0">
              <a:solidFill>
                <a:srgbClr val="000000"/>
              </a:solidFill>
              <a:sym typeface="Gill San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27414" y="958049"/>
            <a:ext cx="6275171" cy="2254710"/>
          </a:xfrm>
          <a:prstGeom prst="rect">
            <a:avLst/>
          </a:prstGeom>
        </p:spPr>
        <p:txBody>
          <a:bodyPr vert="horz" wrap="square" lIns="0" tIns="23104" rIns="0" bIns="0" rtlCol="0">
            <a:spAutoFit/>
          </a:bodyPr>
          <a:lstStyle/>
          <a:p>
            <a:pPr marL="293452" marR="304201" indent="-285750" defTabSz="410766" hangingPunct="0">
              <a:lnSpc>
                <a:spcPts val="2098"/>
              </a:lnSpc>
              <a:spcBef>
                <a:spcPts val="182"/>
              </a:spcBef>
              <a:buFont typeface="Arial" panose="020B0604020202020204" pitchFamily="34" charset="0"/>
              <a:buChar char="•"/>
            </a:pPr>
            <a:r>
              <a:rPr lang="en-US" sz="1789" b="1" kern="0" spc="3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A fully-equipped 30-ton optical detector with in-situ circulation system to</a:t>
            </a:r>
            <a:r>
              <a:rPr sz="1789" b="1" kern="0" spc="3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 demonstrate </a:t>
            </a:r>
            <a:r>
              <a:rPr lang="en-US" sz="1789" b="1" kern="0" spc="3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large-scale </a:t>
            </a:r>
            <a:r>
              <a:rPr lang="en-US" sz="1789" b="1" kern="0" spc="3" dirty="0" err="1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WbLS</a:t>
            </a:r>
            <a:r>
              <a:rPr lang="en-US" sz="1789" b="1" kern="0" spc="3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 </a:t>
            </a:r>
            <a:r>
              <a:rPr sz="1789" b="1" kern="0" spc="3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deployment</a:t>
            </a:r>
            <a:r>
              <a:rPr lang="en-US" sz="1789" b="1" kern="0" spc="3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 </a:t>
            </a:r>
          </a:p>
          <a:p>
            <a:pPr marL="293452" marR="304201" indent="-285750" defTabSz="410766" hangingPunct="0">
              <a:lnSpc>
                <a:spcPts val="2098"/>
              </a:lnSpc>
              <a:spcBef>
                <a:spcPts val="182"/>
              </a:spcBef>
              <a:buFont typeface="Arial" panose="020B0604020202020204" pitchFamily="34" charset="0"/>
              <a:buChar char="•"/>
            </a:pPr>
            <a:r>
              <a:rPr lang="en-US" sz="1789" kern="0" spc="3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engineering studies of operation parameters,</a:t>
            </a:r>
            <a:r>
              <a:rPr lang="en-US" sz="1789" kern="0" spc="-3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 </a:t>
            </a:r>
            <a:r>
              <a:rPr lang="en-US" sz="1789" kern="0" spc="6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environmental controls and integration with metal purification system (Gd) </a:t>
            </a:r>
            <a:r>
              <a:rPr lang="en-US" sz="1789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and </a:t>
            </a:r>
            <a:r>
              <a:rPr lang="en-US" sz="1789" kern="0" spc="3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nano</a:t>
            </a:r>
            <a:r>
              <a:rPr lang="en-US" sz="1789" kern="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filtration system.</a:t>
            </a:r>
            <a:endParaRPr lang="en-US" sz="1789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Gill Sans"/>
            </a:endParaRPr>
          </a:p>
          <a:p>
            <a:pPr marL="293452" marR="304201" lvl="3" indent="-285750" defTabSz="410766" hangingPunct="0">
              <a:lnSpc>
                <a:spcPts val="2098"/>
              </a:lnSpc>
              <a:spcBef>
                <a:spcPts val="182"/>
              </a:spcBef>
              <a:buFont typeface="Arial" panose="020B0604020202020204" pitchFamily="34" charset="0"/>
              <a:buChar char="•"/>
            </a:pPr>
            <a:r>
              <a:rPr lang="en-US" sz="1789" kern="0" spc="3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Performance</a:t>
            </a:r>
            <a:r>
              <a:rPr lang="en-US" sz="1789" kern="0" spc="-3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 </a:t>
            </a:r>
            <a:r>
              <a:rPr lang="en-US" sz="1789" kern="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stability, interface, and slow-control</a:t>
            </a:r>
          </a:p>
          <a:p>
            <a:pPr marL="293452" marR="304201" indent="-285750" defTabSz="410766" hangingPunct="0">
              <a:lnSpc>
                <a:spcPts val="2098"/>
              </a:lnSpc>
              <a:spcBef>
                <a:spcPts val="182"/>
              </a:spcBef>
              <a:buFont typeface="Arial" panose="020B0604020202020204" pitchFamily="34" charset="0"/>
              <a:buChar char="•"/>
            </a:pPr>
            <a:r>
              <a:rPr lang="en-US" sz="1789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Gill Sans"/>
              </a:rPr>
              <a:t>Capable of adding an Inner Vessel (IV)</a:t>
            </a:r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72C83CE2-362E-C080-4D69-21C3C4CAA862}"/>
              </a:ext>
            </a:extLst>
          </p:cNvPr>
          <p:cNvSpPr txBox="1"/>
          <p:nvPr/>
        </p:nvSpPr>
        <p:spPr>
          <a:xfrm>
            <a:off x="5615794" y="5808978"/>
            <a:ext cx="2790375" cy="847762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2" algn="ctr" defTabSz="410766" hangingPunct="0">
              <a:spcBef>
                <a:spcPts val="69"/>
              </a:spcBef>
            </a:pPr>
            <a:r>
              <a:rPr lang="en-US" sz="1789" b="1" kern="0" dirty="0">
                <a:solidFill>
                  <a:srgbClr val="212121"/>
                </a:solidFill>
                <a:latin typeface="Times New Roman"/>
                <a:cs typeface="Times New Roman"/>
                <a:sym typeface="Gill Sans"/>
              </a:rPr>
              <a:t>30-Ton Tank will contain PMTs and other</a:t>
            </a:r>
          </a:p>
          <a:p>
            <a:pPr marL="7702" algn="ctr" defTabSz="410766" hangingPunct="0">
              <a:spcBef>
                <a:spcPts val="69"/>
              </a:spcBef>
            </a:pPr>
            <a:r>
              <a:rPr lang="en-US" sz="1789" b="1" kern="0" dirty="0">
                <a:solidFill>
                  <a:srgbClr val="212121"/>
                </a:solidFill>
                <a:latin typeface="Times New Roman"/>
                <a:cs typeface="Times New Roman"/>
                <a:sym typeface="Gill Sans"/>
              </a:rPr>
              <a:t>instrumentation</a:t>
            </a:r>
            <a:endParaRPr sz="1789" kern="0" dirty="0">
              <a:solidFill>
                <a:srgbClr val="000000"/>
              </a:solidFill>
              <a:latin typeface="Times New Roman"/>
              <a:cs typeface="Times New Roman"/>
              <a:sym typeface="Gill Sans"/>
            </a:endParaRP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16428CCD-F678-7B52-E859-79FBDA651C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17" y="6121400"/>
            <a:ext cx="1920240" cy="7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299E1CF-7A13-4C5A-9BA7-53A8DE57B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414" y="-22544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30-ton Demonstrator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F8762D7-9158-9278-77A5-0B816631C0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0857" y="3667257"/>
            <a:ext cx="2113280" cy="2098040"/>
          </a:xfrm>
          <a:prstGeom prst="rect">
            <a:avLst/>
          </a:prstGeom>
        </p:spPr>
      </p:pic>
      <p:sp>
        <p:nvSpPr>
          <p:cNvPr id="4" name="Content Placeholder 7">
            <a:extLst>
              <a:ext uri="{FF2B5EF4-FFF2-40B4-BE49-F238E27FC236}">
                <a16:creationId xmlns:a16="http://schemas.microsoft.com/office/drawing/2014/main" id="{20BA2899-69F8-9535-795E-28D86664F4D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172058" y="3994093"/>
            <a:ext cx="1533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dirty="0">
                <a:solidFill>
                  <a:schemeClr val="bg2"/>
                </a:solidFill>
                <a:latin typeface="Arial "/>
              </a:rPr>
              <a:t>30x 10</a:t>
            </a:r>
            <a:r>
              <a:rPr lang="en-US" sz="1600" dirty="0">
                <a:solidFill>
                  <a:schemeClr val="bg2"/>
                </a:solidFill>
                <a:latin typeface="Arial "/>
                <a:sym typeface="Symbol" panose="05050102010706020507" pitchFamily="18" charset="2"/>
              </a:rPr>
              <a:t></a:t>
            </a:r>
            <a:r>
              <a:rPr lang="en-US" sz="1600" dirty="0">
                <a:solidFill>
                  <a:schemeClr val="bg2"/>
                </a:solidFill>
                <a:latin typeface="Arial "/>
              </a:rPr>
              <a:t> </a:t>
            </a:r>
            <a:r>
              <a:rPr lang="en-US" sz="1600" dirty="0" err="1">
                <a:solidFill>
                  <a:schemeClr val="bg2"/>
                </a:solidFill>
                <a:latin typeface="Arial "/>
              </a:rPr>
              <a:t>WbLS</a:t>
            </a:r>
            <a:r>
              <a:rPr lang="en-US" sz="1600" dirty="0">
                <a:solidFill>
                  <a:schemeClr val="bg2"/>
                </a:solidFill>
                <a:latin typeface="Arial "/>
              </a:rPr>
              <a:t> Compatible PMTs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1B9564-E429-D333-5D10-AA24604A9D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14196" y="1699533"/>
            <a:ext cx="1945959" cy="22384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B5DF8D6-23DF-06BE-E84A-33E727A8C9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63789" y="4234743"/>
            <a:ext cx="2441695" cy="18315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526B746-EFCA-8236-BEF8-6A44C9D4FE37}"/>
              </a:ext>
            </a:extLst>
          </p:cNvPr>
          <p:cNvSpPr txBox="1"/>
          <p:nvPr/>
        </p:nvSpPr>
        <p:spPr>
          <a:xfrm>
            <a:off x="10014196" y="496384"/>
            <a:ext cx="18090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Experimental site</a:t>
            </a:r>
          </a:p>
          <a:p>
            <a:r>
              <a:rPr lang="en-US" dirty="0"/>
              <a:t>at Brookhaven</a:t>
            </a:r>
          </a:p>
          <a:p>
            <a:r>
              <a:rPr lang="en-US" dirty="0"/>
              <a:t>National Lab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9C779D-F4B1-8FB4-7B7F-E5B909850C56}"/>
              </a:ext>
            </a:extLst>
          </p:cNvPr>
          <p:cNvSpPr txBox="1"/>
          <p:nvPr/>
        </p:nvSpPr>
        <p:spPr>
          <a:xfrm>
            <a:off x="8887898" y="6092296"/>
            <a:ext cx="2393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secondary containment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B323B7-A553-0ADA-6DE5-39CABBEEBF82}"/>
              </a:ext>
            </a:extLst>
          </p:cNvPr>
          <p:cNvSpPr txBox="1"/>
          <p:nvPr/>
        </p:nvSpPr>
        <p:spPr>
          <a:xfrm>
            <a:off x="8914059" y="3207706"/>
            <a:ext cx="9605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power</a:t>
            </a:r>
          </a:p>
          <a:p>
            <a:r>
              <a:rPr lang="en-US" dirty="0"/>
              <a:t>upgrade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9784457-EA82-D2DB-3887-D75D95BEE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</p:spTree>
    <p:extLst>
      <p:ext uri="{BB962C8B-B14F-4D97-AF65-F5344CB8AC3E}">
        <p14:creationId xmlns:p14="http://schemas.microsoft.com/office/powerpoint/2010/main" val="19161170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5">
            <a:extLst>
              <a:ext uri="{FF2B5EF4-FFF2-40B4-BE49-F238E27FC236}">
                <a16:creationId xmlns:a16="http://schemas.microsoft.com/office/drawing/2014/main" id="{DCB4D5CF-7AC7-1A87-530A-04B02F0A92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6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10766" hangingPunct="0"/>
            <a:fld id="{933A556B-7C63-244D-9B7C-B0EA8042B330}" type="slidenum">
              <a:rPr lang="en-US" smtClean="0"/>
              <a:pPr defTabSz="410766" hangingPunct="0"/>
              <a:t>25</a:t>
            </a:fld>
            <a:endParaRPr lang="en-US" kern="0" dirty="0">
              <a:solidFill>
                <a:srgbClr val="000000"/>
              </a:solidFill>
              <a:sym typeface="Gill Sans"/>
            </a:endParaRP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16428CCD-F678-7B52-E859-79FBDA651C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17" y="6121400"/>
            <a:ext cx="1920240" cy="7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299E1CF-7A13-4C5A-9BA7-53A8DE57B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414" y="-22544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30-ton Demonstrator Tank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BA38EDE-B3C4-CA9A-8E15-832784F336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4718" y="4255018"/>
            <a:ext cx="3993187" cy="223468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8C7E6E9-2A91-5D4B-0A46-C7C4439F03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891" y="1303019"/>
            <a:ext cx="2853153" cy="380420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D7E5D1D-14C3-C46D-74CB-6A0B22726E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4097" y="1040928"/>
            <a:ext cx="3517443" cy="263808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D8D5AB0-B153-B504-EA1E-9C051E266E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12957" y="2561905"/>
            <a:ext cx="2669621" cy="355949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541A8BF-44DC-B9D9-AFEE-6329D2AD7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</p:spTree>
    <p:extLst>
      <p:ext uri="{BB962C8B-B14F-4D97-AF65-F5344CB8AC3E}">
        <p14:creationId xmlns:p14="http://schemas.microsoft.com/office/powerpoint/2010/main" val="40529777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E9AF2-BBBB-CB41-9C05-2FEB11EF7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782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8B3E5E9-1DC8-BA4B-969C-88140483D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8" y="1052946"/>
            <a:ext cx="11388742" cy="5303404"/>
          </a:xfrm>
        </p:spPr>
        <p:txBody>
          <a:bodyPr>
            <a:normAutofit/>
          </a:bodyPr>
          <a:lstStyle/>
          <a:p>
            <a:r>
              <a:rPr lang="en-US" sz="2400" dirty="0"/>
              <a:t>A major international effort has developed the the needed technology to build the first multi-kiloton scale Optical Hybrid Detector. Such a detector has a wide range of potential </a:t>
            </a:r>
            <a:r>
              <a:rPr lang="en-US" sz="2400" dirty="0" err="1"/>
              <a:t>scoence</a:t>
            </a:r>
            <a:r>
              <a:rPr lang="en-US" sz="2400" dirty="0"/>
              <a:t> opportunities - as discussed in other talks and in the published Theia White Paper.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 A number of large-scale prototypes are now under construction to investigate technical alternatives. These will be completed in the over the next two years, providing date to optimize designs for </a:t>
            </a:r>
            <a:r>
              <a:rPr lang="en-US" sz="2400" b="1" dirty="0">
                <a:solidFill>
                  <a:srgbClr val="0070C0"/>
                </a:solidFill>
              </a:rPr>
              <a:t>unloaded </a:t>
            </a:r>
            <a:r>
              <a:rPr lang="en-US" sz="2400" dirty="0" err="1"/>
              <a:t>WbLS</a:t>
            </a:r>
            <a:r>
              <a:rPr lang="en-US" sz="2400" dirty="0"/>
              <a:t> in these large detector(s).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 The R&amp;D to </a:t>
            </a:r>
            <a:r>
              <a:rPr lang="en-US" sz="2400" b="1" dirty="0">
                <a:solidFill>
                  <a:srgbClr val="0070C0"/>
                </a:solidFill>
              </a:rPr>
              <a:t>load and purify </a:t>
            </a:r>
            <a:r>
              <a:rPr lang="en-US" sz="2400" b="1" dirty="0" err="1">
                <a:solidFill>
                  <a:srgbClr val="0070C0"/>
                </a:solidFill>
              </a:rPr>
              <a:t>WbLS</a:t>
            </a:r>
            <a:r>
              <a:rPr lang="en-US" sz="2400" b="1" dirty="0">
                <a:solidFill>
                  <a:srgbClr val="0070C0"/>
                </a:solidFill>
              </a:rPr>
              <a:t> with “good ions”</a:t>
            </a:r>
            <a:r>
              <a:rPr lang="en-US" sz="2400" dirty="0"/>
              <a:t> has now started. A successful </a:t>
            </a:r>
            <a:r>
              <a:rPr lang="en-US" sz="2400" dirty="0" err="1"/>
              <a:t>Gd</a:t>
            </a:r>
            <a:r>
              <a:rPr lang="en-US" sz="2400" dirty="0"/>
              <a:t>-loaded </a:t>
            </a:r>
            <a:r>
              <a:rPr lang="en-US" sz="2400" dirty="0" err="1"/>
              <a:t>WbLS</a:t>
            </a:r>
            <a:r>
              <a:rPr lang="en-US" sz="2400" dirty="0"/>
              <a:t> has already been developed, and the first steps are being taken to load with </a:t>
            </a:r>
            <a:r>
              <a:rPr lang="en-US" sz="2400" dirty="0" err="1"/>
              <a:t>Te</a:t>
            </a:r>
            <a:r>
              <a:rPr lang="en-US" sz="2400" dirty="0"/>
              <a:t> and Li are just getting underway. 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8D0596-FD7E-0B4B-B024-5EB32233F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7C6156-4F58-0F4D-A132-3D25214B3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5567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C20ABCE-C948-F230-7D6F-2C3A3A6E6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5652F8-A7A2-1757-86C4-F2822A160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20D8D1-782B-05D1-8F7A-75F594526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487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AC87B701-D774-FE40-AB60-DF57EECC9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588" y="180190"/>
            <a:ext cx="11367500" cy="1325563"/>
          </a:xfrm>
        </p:spPr>
        <p:txBody>
          <a:bodyPr/>
          <a:lstStyle/>
          <a:p>
            <a:r>
              <a:rPr lang="en-US" dirty="0"/>
              <a:t>Step 1: Separate micelles from the </a:t>
            </a:r>
            <a:r>
              <a:rPr lang="en-US" dirty="0" err="1"/>
              <a:t>WbLS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25B2B7-8A4B-F445-A0CF-E4A8CDB2C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17721C-F0D5-984A-B959-FF35E2228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28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CCF794-2D6A-F043-82D4-8E199C5D22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283" y="1363290"/>
            <a:ext cx="8427720" cy="473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0766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AC87B701-D774-FE40-AB60-DF57EECC9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588" y="180190"/>
            <a:ext cx="1166545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Steps 2&amp;3: Pass the bad ions through and keep the good 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25B2B7-8A4B-F445-A0CF-E4A8CDB2C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17721C-F0D5-984A-B959-FF35E2228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29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388758B-DE3D-B740-B6C4-7EDF1B8947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41" y="1145555"/>
            <a:ext cx="5265420" cy="270891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D1A96E3-F9E2-BB4F-9DCB-7C2B1E692A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8380" y="1222141"/>
            <a:ext cx="5265420" cy="270891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4CD87EC-2011-9949-8E00-F7E416017F76}"/>
              </a:ext>
            </a:extLst>
          </p:cNvPr>
          <p:cNvSpPr txBox="1"/>
          <p:nvPr/>
        </p:nvSpPr>
        <p:spPr>
          <a:xfrm>
            <a:off x="529503" y="4171215"/>
            <a:ext cx="44118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This filter does not pass optical contamination from 316 steel leeching into water - </a:t>
            </a:r>
            <a:r>
              <a:rPr lang="en-US" sz="2400" dirty="0">
                <a:solidFill>
                  <a:srgbClr val="FF0000"/>
                </a:solidFill>
              </a:rPr>
              <a:t>BAD!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F5D3670-5B0B-DF4A-8754-4A0E43021749}"/>
              </a:ext>
            </a:extLst>
          </p:cNvPr>
          <p:cNvSpPr txBox="1"/>
          <p:nvPr/>
        </p:nvSpPr>
        <p:spPr>
          <a:xfrm>
            <a:off x="6596009" y="4094319"/>
            <a:ext cx="46653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Filter does not pass good </a:t>
            </a:r>
            <a:r>
              <a:rPr lang="en-US" sz="2400" dirty="0" err="1">
                <a:solidFill>
                  <a:srgbClr val="0070C0"/>
                </a:solidFill>
              </a:rPr>
              <a:t>Gd</a:t>
            </a:r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>
                <a:solidFill>
                  <a:srgbClr val="0070C0"/>
                </a:solidFill>
              </a:rPr>
              <a:t>ions -</a:t>
            </a:r>
            <a:r>
              <a:rPr lang="en-US" sz="2400" dirty="0">
                <a:solidFill>
                  <a:srgbClr val="FF0000"/>
                </a:solidFill>
              </a:rPr>
              <a:t> GOOD!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E5FEF3D-0B1F-784E-A052-004E28A89D08}"/>
              </a:ext>
            </a:extLst>
          </p:cNvPr>
          <p:cNvSpPr txBox="1"/>
          <p:nvPr/>
        </p:nvSpPr>
        <p:spPr>
          <a:xfrm>
            <a:off x="4685014" y="5611708"/>
            <a:ext cx="5530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</a:rPr>
              <a:t>Not a great candidate…</a:t>
            </a:r>
            <a:r>
              <a:rPr lang="en-US" sz="3600" b="1" dirty="0">
                <a:solidFill>
                  <a:srgbClr val="FF0000"/>
                </a:solidFill>
              </a:rPr>
              <a:t>why?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28AF7E6-A2D0-BE4B-BECF-963E61D21158}"/>
              </a:ext>
            </a:extLst>
          </p:cNvPr>
          <p:cNvSpPr txBox="1"/>
          <p:nvPr/>
        </p:nvSpPr>
        <p:spPr>
          <a:xfrm>
            <a:off x="8721090" y="2052736"/>
            <a:ext cx="17945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Gd</a:t>
            </a:r>
            <a:r>
              <a:rPr lang="en-US" baseline="30000" dirty="0"/>
              <a:t>+3</a:t>
            </a:r>
            <a:r>
              <a:rPr lang="en-US" dirty="0"/>
              <a:t> optical</a:t>
            </a:r>
          </a:p>
          <a:p>
            <a:r>
              <a:rPr lang="en-US" dirty="0"/>
              <a:t>absorption peaks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24C51C1-AD70-7644-AD99-6C620E412B2F}"/>
              </a:ext>
            </a:extLst>
          </p:cNvPr>
          <p:cNvSpPr txBox="1"/>
          <p:nvPr/>
        </p:nvSpPr>
        <p:spPr>
          <a:xfrm>
            <a:off x="1284270" y="2845942"/>
            <a:ext cx="1100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permeate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BBDB7F4-6405-4043-AE5E-9D401D081F31}"/>
              </a:ext>
            </a:extLst>
          </p:cNvPr>
          <p:cNvSpPr txBox="1"/>
          <p:nvPr/>
        </p:nvSpPr>
        <p:spPr>
          <a:xfrm>
            <a:off x="2571534" y="1828800"/>
            <a:ext cx="1630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iron soak water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49F9B5-2C64-EF43-907A-A558B3B01ED6}"/>
              </a:ext>
            </a:extLst>
          </p:cNvPr>
          <p:cNvSpPr txBox="1"/>
          <p:nvPr/>
        </p:nvSpPr>
        <p:spPr>
          <a:xfrm>
            <a:off x="1784852" y="2213557"/>
            <a:ext cx="1058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retentate</a:t>
            </a:r>
          </a:p>
        </p:txBody>
      </p:sp>
    </p:spTree>
    <p:extLst>
      <p:ext uri="{BB962C8B-B14F-4D97-AF65-F5344CB8AC3E}">
        <p14:creationId xmlns:p14="http://schemas.microsoft.com/office/powerpoint/2010/main" val="3114914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7C17F-874C-2708-7409-C310F43C4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275" y="149754"/>
            <a:ext cx="10972800" cy="647102"/>
          </a:xfrm>
        </p:spPr>
        <p:txBody>
          <a:bodyPr vert="horz" lIns="0" tIns="0" rIns="0" bIns="0" anchor="t">
            <a:normAutofit fontScale="90000"/>
          </a:bodyPr>
          <a:lstStyle/>
          <a:p>
            <a:r>
              <a:rPr lang="en-US" dirty="0"/>
              <a:t>Hybrid Cherenkov/Scintillator Module (“Theia”)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4CF78F-74A0-B5FA-61D5-4DE4B3C854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ADDC1D60-9848-939F-9A44-F506A5437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3650" y="665523"/>
            <a:ext cx="3140075" cy="3569910"/>
          </a:xfrm>
          <a:prstGeom prst="rect">
            <a:avLst/>
          </a:prstGeom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25CC2D5C-A5E6-87E9-8484-C507B3526F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8680" y="3879056"/>
            <a:ext cx="2743200" cy="2978944"/>
          </a:xfrm>
          <a:prstGeom prst="rect">
            <a:avLst/>
          </a:prstGeom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376CA40B-8DDC-C256-33FB-E2B80001A74E}"/>
              </a:ext>
            </a:extLst>
          </p:cNvPr>
          <p:cNvPicPr>
            <a:picLocks noGrp="1" noChangeAspect="1"/>
          </p:cNvPicPr>
          <p:nvPr>
            <p:ph idx="11"/>
          </p:nvPr>
        </p:nvPicPr>
        <p:blipFill rotWithShape="1">
          <a:blip r:embed="rId4"/>
          <a:srcRect l="53812" t="34942" r="2533" b="30624"/>
          <a:stretch/>
        </p:blipFill>
        <p:spPr>
          <a:xfrm>
            <a:off x="298174" y="1013790"/>
            <a:ext cx="3667540" cy="2087219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39A421D-A4FD-041B-BEA1-16034836840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572" r="36754"/>
          <a:stretch/>
        </p:blipFill>
        <p:spPr>
          <a:xfrm>
            <a:off x="3877193" y="794732"/>
            <a:ext cx="2473911" cy="23415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73209F7-3B1B-81CE-3605-DC9E0C4A536F}"/>
              </a:ext>
            </a:extLst>
          </p:cNvPr>
          <p:cNvSpPr txBox="1"/>
          <p:nvPr/>
        </p:nvSpPr>
        <p:spPr>
          <a:xfrm>
            <a:off x="-862" y="3517228"/>
            <a:ext cx="7618239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Hybrid signals allow broad physics program: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CP violation with sensitivity same as 1 DUNE module for Theia25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Low-Z target allows cross check with Hyper-K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Requires changes to ND suite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Precision  low-energy solar neutrinos (CNO, pep, </a:t>
            </a:r>
            <a:r>
              <a:rPr lang="en-US" sz="2000" baseline="30000" dirty="0">
                <a:solidFill>
                  <a:srgbClr val="00B050"/>
                </a:solidFill>
              </a:rPr>
              <a:t>8</a:t>
            </a:r>
            <a:r>
              <a:rPr lang="en-US" sz="2000" dirty="0">
                <a:solidFill>
                  <a:srgbClr val="00B050"/>
                </a:solidFill>
              </a:rPr>
              <a:t>B MSW transition)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Diffuse supernova background neutrinos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Literally complementary supernova burst signal: anti-</a:t>
            </a:r>
            <a:r>
              <a:rPr lang="en-US" sz="2000" dirty="0">
                <a:solidFill>
                  <a:srgbClr val="00B050"/>
                </a:solidFill>
                <a:latin typeface="Symbol" pitchFamily="2" charset="2"/>
              </a:rPr>
              <a:t>n</a:t>
            </a:r>
            <a:r>
              <a:rPr lang="en-US" sz="2000" baseline="-25000" dirty="0">
                <a:solidFill>
                  <a:srgbClr val="00B050"/>
                </a:solidFill>
              </a:rPr>
              <a:t>e</a:t>
            </a:r>
            <a:r>
              <a:rPr lang="en-US" sz="2000" dirty="0">
                <a:solidFill>
                  <a:srgbClr val="00B050"/>
                </a:solidFill>
              </a:rPr>
              <a:t> vs. </a:t>
            </a:r>
            <a:r>
              <a:rPr lang="en-US" sz="2000" dirty="0">
                <a:solidFill>
                  <a:srgbClr val="00B050"/>
                </a:solidFill>
                <a:latin typeface="Symbol" pitchFamily="2" charset="2"/>
              </a:rPr>
              <a:t>n</a:t>
            </a:r>
            <a:r>
              <a:rPr lang="en-US" sz="2000" baseline="-25000" dirty="0">
                <a:solidFill>
                  <a:srgbClr val="00B050"/>
                </a:solidFill>
              </a:rPr>
              <a:t>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Eventual 0</a:t>
            </a:r>
            <a:r>
              <a:rPr lang="en-US" sz="2000" dirty="0">
                <a:solidFill>
                  <a:srgbClr val="00B050"/>
                </a:solidFill>
                <a:latin typeface="Symbol" pitchFamily="2" charset="2"/>
              </a:rPr>
              <a:t>nbb</a:t>
            </a:r>
            <a:r>
              <a:rPr lang="en-US" sz="2000" dirty="0">
                <a:solidFill>
                  <a:srgbClr val="00B050"/>
                </a:solidFill>
              </a:rPr>
              <a:t> experiment with sensitivity beyond inverted ordering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 Solar and Geo neutrinos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FF999E-1C2B-6D85-1D55-75BF1F4CCBFC}"/>
              </a:ext>
            </a:extLst>
          </p:cNvPr>
          <p:cNvSpPr txBox="1"/>
          <p:nvPr/>
        </p:nvSpPr>
        <p:spPr>
          <a:xfrm>
            <a:off x="10491880" y="4552122"/>
            <a:ext cx="1700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New technologies make this possible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056569F-64D0-7CA9-A008-19F6503D39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R.Svoboda, TAUP 2023</a:t>
            </a:r>
          </a:p>
        </p:txBody>
      </p:sp>
    </p:spTree>
    <p:extLst>
      <p:ext uri="{BB962C8B-B14F-4D97-AF65-F5344CB8AC3E}">
        <p14:creationId xmlns:p14="http://schemas.microsoft.com/office/powerpoint/2010/main" val="37733417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3FDE3-B56C-D541-BA62-6FD885B60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063" y="217459"/>
            <a:ext cx="10973656" cy="602492"/>
          </a:xfrm>
        </p:spPr>
        <p:txBody>
          <a:bodyPr>
            <a:normAutofit fontScale="90000"/>
          </a:bodyPr>
          <a:lstStyle/>
          <a:p>
            <a:r>
              <a:rPr lang="en-US" dirty="0"/>
              <a:t>A good candidate for Steps 2&amp;3 has been identified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BE40B9-980E-D043-BCE0-D36AD479C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CBDD35-798E-3247-87A7-959E9A7B4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30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BAAF76-CA94-E94E-9188-041EDDE1B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25" y="1093135"/>
            <a:ext cx="4857750" cy="28117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03BA31-AC46-FE44-A49E-1F66247945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2975" y="653379"/>
            <a:ext cx="7020560" cy="36118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8E8C555-8390-2641-8276-F52592D4CEEA}"/>
              </a:ext>
            </a:extLst>
          </p:cNvPr>
          <p:cNvSpPr txBox="1"/>
          <p:nvPr/>
        </p:nvSpPr>
        <p:spPr>
          <a:xfrm>
            <a:off x="1705510" y="1535989"/>
            <a:ext cx="21334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MWCO 200 passes</a:t>
            </a:r>
          </a:p>
          <a:p>
            <a:r>
              <a:rPr lang="en-US" dirty="0"/>
              <a:t>nearly all “iron soak”</a:t>
            </a:r>
          </a:p>
          <a:p>
            <a:r>
              <a:rPr lang="en-US" dirty="0"/>
              <a:t>water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A9E956-7B83-2B47-A07E-7C6493609B58}"/>
              </a:ext>
            </a:extLst>
          </p:cNvPr>
          <p:cNvSpPr txBox="1"/>
          <p:nvPr/>
        </p:nvSpPr>
        <p:spPr>
          <a:xfrm>
            <a:off x="8931170" y="1802240"/>
            <a:ext cx="2291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..but still not dissolved</a:t>
            </a:r>
          </a:p>
          <a:p>
            <a:r>
              <a:rPr lang="en-US" dirty="0" err="1"/>
              <a:t>Gd</a:t>
            </a:r>
            <a:r>
              <a:rPr lang="en-US" dirty="0"/>
              <a:t> - a ”good” 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385BAB-3BB2-4C4B-BB53-B96DFBA6A890}"/>
              </a:ext>
            </a:extLst>
          </p:cNvPr>
          <p:cNvSpPr txBox="1"/>
          <p:nvPr/>
        </p:nvSpPr>
        <p:spPr>
          <a:xfrm>
            <a:off x="1105543" y="4286942"/>
            <a:ext cx="757617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good ion                  “bare” MW                      coordinated MW</a:t>
            </a:r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>
                <a:solidFill>
                  <a:srgbClr val="0070C0"/>
                </a:solidFill>
              </a:rPr>
              <a:t>   Gd</a:t>
            </a:r>
            <a:r>
              <a:rPr lang="en-US" sz="2400" baseline="30000" dirty="0">
                <a:solidFill>
                  <a:srgbClr val="0070C0"/>
                </a:solidFill>
              </a:rPr>
              <a:t>+3</a:t>
            </a:r>
            <a:r>
              <a:rPr lang="en-US" sz="2400" dirty="0">
                <a:solidFill>
                  <a:srgbClr val="0070C0"/>
                </a:solidFill>
              </a:rPr>
              <a:t>                             157                                       301-320</a:t>
            </a:r>
          </a:p>
          <a:p>
            <a:r>
              <a:rPr lang="en-US" sz="2400" dirty="0">
                <a:solidFill>
                  <a:srgbClr val="0070C0"/>
                </a:solidFill>
              </a:rPr>
              <a:t>   Te</a:t>
            </a:r>
            <a:r>
              <a:rPr lang="en-US" sz="2400" baseline="30000" dirty="0">
                <a:solidFill>
                  <a:srgbClr val="0070C0"/>
                </a:solidFill>
              </a:rPr>
              <a:t>+3</a:t>
            </a:r>
            <a:r>
              <a:rPr lang="en-US" sz="2400" dirty="0">
                <a:solidFill>
                  <a:srgbClr val="0070C0"/>
                </a:solidFill>
              </a:rPr>
              <a:t>                              128                                       210-230</a:t>
            </a:r>
          </a:p>
          <a:p>
            <a:r>
              <a:rPr lang="en-US" sz="2400" dirty="0">
                <a:solidFill>
                  <a:srgbClr val="0070C0"/>
                </a:solidFill>
              </a:rPr>
              <a:t>    Li</a:t>
            </a:r>
            <a:r>
              <a:rPr lang="en-US" sz="2400" baseline="30000" dirty="0">
                <a:solidFill>
                  <a:srgbClr val="0070C0"/>
                </a:solidFill>
              </a:rPr>
              <a:t>+1</a:t>
            </a:r>
            <a:r>
              <a:rPr lang="en-US" sz="2400" dirty="0">
                <a:solidFill>
                  <a:srgbClr val="0070C0"/>
                </a:solidFill>
              </a:rPr>
              <a:t>                                   7                                       79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A19A59-57DE-AA4E-ABB9-3B6F6A41F92F}"/>
              </a:ext>
            </a:extLst>
          </p:cNvPr>
          <p:cNvSpPr txBox="1"/>
          <p:nvPr/>
        </p:nvSpPr>
        <p:spPr>
          <a:xfrm>
            <a:off x="647272" y="5937199"/>
            <a:ext cx="104077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Note: MW is not the only consideration. Filter materials also make a difference, as it can interact with the ions.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B51ABB-90D0-274A-BCDC-A8C44E4F358D}"/>
              </a:ext>
            </a:extLst>
          </p:cNvPr>
          <p:cNvSpPr txBox="1"/>
          <p:nvPr/>
        </p:nvSpPr>
        <p:spPr>
          <a:xfrm>
            <a:off x="9427396" y="4916563"/>
            <a:ext cx="1298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(Fe</a:t>
            </a:r>
            <a:r>
              <a:rPr lang="en-US" baseline="30000" dirty="0">
                <a:solidFill>
                  <a:srgbClr val="FF0000"/>
                </a:solidFill>
              </a:rPr>
              <a:t>+3</a:t>
            </a:r>
            <a:r>
              <a:rPr lang="en-US" dirty="0">
                <a:solidFill>
                  <a:srgbClr val="FF0000"/>
                </a:solidFill>
              </a:rPr>
              <a:t> is 164)</a:t>
            </a:r>
          </a:p>
        </p:txBody>
      </p:sp>
    </p:spTree>
    <p:extLst>
      <p:ext uri="{BB962C8B-B14F-4D97-AF65-F5344CB8AC3E}">
        <p14:creationId xmlns:p14="http://schemas.microsoft.com/office/powerpoint/2010/main" val="42646227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94AAE0-1D71-8744-9238-233518A95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22C7DD-EBB4-1B41-80E4-6B3F6CA05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246" y="175022"/>
            <a:ext cx="3902710" cy="49961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0000B44-3D56-3E40-8860-EBCCB8A4F1C4}"/>
              </a:ext>
            </a:extLst>
          </p:cNvPr>
          <p:cNvSpPr txBox="1"/>
          <p:nvPr/>
        </p:nvSpPr>
        <p:spPr>
          <a:xfrm>
            <a:off x="133625" y="5202188"/>
            <a:ext cx="4217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We are now ready to build a</a:t>
            </a:r>
          </a:p>
          <a:p>
            <a:r>
              <a:rPr lang="en-US" sz="2400" b="1" dirty="0"/>
              <a:t>scaled-up version of this!</a:t>
            </a:r>
          </a:p>
          <a:p>
            <a:endParaRPr lang="en-US" sz="24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67FD71-3277-F445-A6A3-80AB5BFF22FA}"/>
              </a:ext>
            </a:extLst>
          </p:cNvPr>
          <p:cNvSpPr txBox="1"/>
          <p:nvPr/>
        </p:nvSpPr>
        <p:spPr>
          <a:xfrm>
            <a:off x="527309" y="175022"/>
            <a:ext cx="31552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Nanofiltration process</a:t>
            </a:r>
          </a:p>
          <a:p>
            <a:r>
              <a:rPr lang="en-US" sz="2400" dirty="0"/>
              <a:t>development testbench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FC6574B-E351-504A-94F9-A1D60B67C8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0019" y="175022"/>
            <a:ext cx="5535168" cy="31577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AD80859-3F73-0449-98B4-C83A41B6D0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4766" y="3464322"/>
            <a:ext cx="4857750" cy="28117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D53BE8C-D0EC-574A-B567-BD3C017C8940}"/>
              </a:ext>
            </a:extLst>
          </p:cNvPr>
          <p:cNvSpPr txBox="1"/>
          <p:nvPr/>
        </p:nvSpPr>
        <p:spPr>
          <a:xfrm rot="16200000">
            <a:off x="3806009" y="1599997"/>
            <a:ext cx="139724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Log(absorbance)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DB3F2F-9ED7-824C-843C-E2018BE638D3}"/>
              </a:ext>
            </a:extLst>
          </p:cNvPr>
          <p:cNvSpPr txBox="1"/>
          <p:nvPr/>
        </p:nvSpPr>
        <p:spPr>
          <a:xfrm rot="16200000">
            <a:off x="3825113" y="4634483"/>
            <a:ext cx="139724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Log(absorbance)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ADA4D67-FD94-2844-A8B8-FFC7E15AFF74}"/>
              </a:ext>
            </a:extLst>
          </p:cNvPr>
          <p:cNvSpPr txBox="1"/>
          <p:nvPr/>
        </p:nvSpPr>
        <p:spPr>
          <a:xfrm>
            <a:off x="6557963" y="1143069"/>
            <a:ext cx="3112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micelles (PPO absorption edge)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954545C-1B57-784A-95A0-F3905B22B0FC}"/>
              </a:ext>
            </a:extLst>
          </p:cNvPr>
          <p:cNvCxnSpPr/>
          <p:nvPr/>
        </p:nvCxnSpPr>
        <p:spPr>
          <a:xfrm flipH="1">
            <a:off x="6322219" y="1470334"/>
            <a:ext cx="471488" cy="3522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7DC0B53-4776-0B45-BC35-E3B6E19F38BC}"/>
              </a:ext>
            </a:extLst>
          </p:cNvPr>
          <p:cNvSpPr txBox="1"/>
          <p:nvPr/>
        </p:nvSpPr>
        <p:spPr>
          <a:xfrm>
            <a:off x="7399649" y="1743233"/>
            <a:ext cx="23591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post-stage 1 residual</a:t>
            </a:r>
          </a:p>
          <a:p>
            <a:r>
              <a:rPr lang="en-US" sz="1600" dirty="0"/>
              <a:t>organics and ~100% </a:t>
            </a:r>
          </a:p>
          <a:p>
            <a:r>
              <a:rPr lang="en-US" sz="1600" dirty="0"/>
              <a:t>of </a:t>
            </a:r>
            <a:r>
              <a:rPr lang="en-US" sz="1600" dirty="0">
                <a:solidFill>
                  <a:srgbClr val="FF0000"/>
                </a:solidFill>
              </a:rPr>
              <a:t>dissolved </a:t>
            </a:r>
            <a:r>
              <a:rPr lang="en-US" sz="1600" dirty="0" err="1">
                <a:solidFill>
                  <a:srgbClr val="FF0000"/>
                </a:solidFill>
              </a:rPr>
              <a:t>Gd</a:t>
            </a:r>
            <a:r>
              <a:rPr lang="en-US" sz="1600" dirty="0">
                <a:solidFill>
                  <a:srgbClr val="FF0000"/>
                </a:solidFill>
              </a:rPr>
              <a:t> (good ion)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134DA15-47E5-C243-AC57-65C1E11B8E38}"/>
              </a:ext>
            </a:extLst>
          </p:cNvPr>
          <p:cNvCxnSpPr>
            <a:cxnSpLocks/>
          </p:cNvCxnSpPr>
          <p:nvPr/>
        </p:nvCxnSpPr>
        <p:spPr>
          <a:xfrm flipH="1">
            <a:off x="5533185" y="2205636"/>
            <a:ext cx="16562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2D42D35-A4F7-EA4C-938D-E6F5F4DAA765}"/>
              </a:ext>
            </a:extLst>
          </p:cNvPr>
          <p:cNvSpPr txBox="1"/>
          <p:nvPr/>
        </p:nvSpPr>
        <p:spPr>
          <a:xfrm>
            <a:off x="9965187" y="912236"/>
            <a:ext cx="207678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Array 1: removes</a:t>
            </a:r>
          </a:p>
          <a:p>
            <a:r>
              <a:rPr lang="en-US" dirty="0">
                <a:solidFill>
                  <a:srgbClr val="0070C0"/>
                </a:solidFill>
              </a:rPr>
              <a:t>(without disruption)</a:t>
            </a:r>
          </a:p>
          <a:p>
            <a:r>
              <a:rPr lang="en-US" dirty="0">
                <a:solidFill>
                  <a:srgbClr val="0070C0"/>
                </a:solidFill>
              </a:rPr>
              <a:t>the LS-filled </a:t>
            </a:r>
          </a:p>
          <a:p>
            <a:r>
              <a:rPr lang="en-US" dirty="0">
                <a:solidFill>
                  <a:srgbClr val="0070C0"/>
                </a:solidFill>
              </a:rPr>
              <a:t>micelles. Test show</a:t>
            </a:r>
          </a:p>
          <a:p>
            <a:r>
              <a:rPr lang="en-US" dirty="0">
                <a:solidFill>
                  <a:srgbClr val="0070C0"/>
                </a:solidFill>
              </a:rPr>
              <a:t>light yield is</a:t>
            </a:r>
          </a:p>
          <a:p>
            <a:r>
              <a:rPr lang="en-US" dirty="0">
                <a:solidFill>
                  <a:srgbClr val="0070C0"/>
                </a:solidFill>
              </a:rPr>
              <a:t> not affected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71F0DF-4B08-944D-825D-7DEC7427ADC2}"/>
              </a:ext>
            </a:extLst>
          </p:cNvPr>
          <p:cNvSpPr txBox="1"/>
          <p:nvPr/>
        </p:nvSpPr>
        <p:spPr>
          <a:xfrm>
            <a:off x="9789659" y="4089750"/>
            <a:ext cx="211545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Array 2 passes </a:t>
            </a:r>
          </a:p>
          <a:p>
            <a:r>
              <a:rPr lang="en-US" dirty="0">
                <a:solidFill>
                  <a:srgbClr val="0070C0"/>
                </a:solidFill>
              </a:rPr>
              <a:t>dissolved iron</a:t>
            </a:r>
          </a:p>
          <a:p>
            <a:r>
              <a:rPr lang="en-US" dirty="0">
                <a:solidFill>
                  <a:srgbClr val="0070C0"/>
                </a:solidFill>
              </a:rPr>
              <a:t>through to the</a:t>
            </a:r>
          </a:p>
          <a:p>
            <a:r>
              <a:rPr lang="en-US" dirty="0">
                <a:solidFill>
                  <a:srgbClr val="0070C0"/>
                </a:solidFill>
              </a:rPr>
              <a:t>“standard”</a:t>
            </a:r>
          </a:p>
          <a:p>
            <a:r>
              <a:rPr lang="en-US" dirty="0">
                <a:solidFill>
                  <a:srgbClr val="0070C0"/>
                </a:solidFill>
              </a:rPr>
              <a:t>water purification</a:t>
            </a:r>
          </a:p>
          <a:p>
            <a:r>
              <a:rPr lang="en-US" dirty="0">
                <a:solidFill>
                  <a:srgbClr val="0070C0"/>
                </a:solidFill>
              </a:rPr>
              <a:t>system but removes</a:t>
            </a:r>
          </a:p>
          <a:p>
            <a:r>
              <a:rPr lang="en-US" dirty="0">
                <a:solidFill>
                  <a:srgbClr val="0070C0"/>
                </a:solidFill>
              </a:rPr>
              <a:t>residual organics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0E5C4EC-C3F7-1B47-A61A-C70CC54A6B4C}"/>
              </a:ext>
            </a:extLst>
          </p:cNvPr>
          <p:cNvSpPr txBox="1"/>
          <p:nvPr/>
        </p:nvSpPr>
        <p:spPr>
          <a:xfrm>
            <a:off x="7360330" y="6276102"/>
            <a:ext cx="1586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wavelength (nm)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AA059E9-22EA-9147-AB9E-9887424ED464}"/>
              </a:ext>
            </a:extLst>
          </p:cNvPr>
          <p:cNvSpPr txBox="1"/>
          <p:nvPr/>
        </p:nvSpPr>
        <p:spPr>
          <a:xfrm>
            <a:off x="5972770" y="4059583"/>
            <a:ext cx="2656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water from a SS316 3-year exposure before and after the stage 2  system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7689FB-6B68-9647-BE86-C41B6EF90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31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B4BE3D-C5D8-6A4D-B277-FD49CD337670}"/>
              </a:ext>
            </a:extLst>
          </p:cNvPr>
          <p:cNvSpPr txBox="1"/>
          <p:nvPr/>
        </p:nvSpPr>
        <p:spPr>
          <a:xfrm>
            <a:off x="7561780" y="5013789"/>
            <a:ext cx="1262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MWCO 200</a:t>
            </a:r>
          </a:p>
        </p:txBody>
      </p:sp>
    </p:spTree>
    <p:extLst>
      <p:ext uri="{BB962C8B-B14F-4D97-AF65-F5344CB8AC3E}">
        <p14:creationId xmlns:p14="http://schemas.microsoft.com/office/powerpoint/2010/main" val="1821905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7DF04-D6C2-2F4B-BC8F-ADFE9AE95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937" y="647788"/>
            <a:ext cx="6256149" cy="825113"/>
          </a:xfrm>
        </p:spPr>
        <p:txBody>
          <a:bodyPr>
            <a:noAutofit/>
          </a:bodyPr>
          <a:lstStyle/>
          <a:p>
            <a:br>
              <a:rPr lang="en-US" sz="3600" dirty="0"/>
            </a:br>
            <a:endParaRPr lang="en-US" sz="36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10C8BE-A159-E642-A837-E2733A6A32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190" y="1767354"/>
            <a:ext cx="7239000" cy="36195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5FF0A0B-BDE5-6341-B9F7-2EC7EF1ED51B}"/>
              </a:ext>
            </a:extLst>
          </p:cNvPr>
          <p:cNvSpPr/>
          <p:nvPr/>
        </p:nvSpPr>
        <p:spPr>
          <a:xfrm>
            <a:off x="4974552" y="4238759"/>
            <a:ext cx="2446638" cy="15693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0AC359-9057-5F48-92EF-793DF7233250}"/>
              </a:ext>
            </a:extLst>
          </p:cNvPr>
          <p:cNvSpPr txBox="1"/>
          <p:nvPr/>
        </p:nvSpPr>
        <p:spPr>
          <a:xfrm>
            <a:off x="7771288" y="2599894"/>
            <a:ext cx="43498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unless a PPO molecule can absorb the  energy, it will eventually be lost to heat. Thus, adding PPO increases the light yield in addition to speeding up the process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797384D-95A6-2E4E-8353-61D6D2781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DA6902-08C0-2444-8F53-7B2E52C25495}"/>
              </a:ext>
            </a:extLst>
          </p:cNvPr>
          <p:cNvSpPr txBox="1"/>
          <p:nvPr/>
        </p:nvSpPr>
        <p:spPr>
          <a:xfrm>
            <a:off x="7421190" y="444425"/>
            <a:ext cx="43926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Many aromatic organic compounds naturally scintillate due to benzene ring excitation. Addition of a </a:t>
            </a:r>
            <a:r>
              <a:rPr lang="en-US" i="1" dirty="0"/>
              <a:t>fluor  </a:t>
            </a:r>
            <a:r>
              <a:rPr lang="en-US" dirty="0"/>
              <a:t>(e.g. PPO) is necessary for high light yield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AF958B-9FC6-0D44-BCAA-1F84B11BA0FA}"/>
              </a:ext>
            </a:extLst>
          </p:cNvPr>
          <p:cNvSpPr txBox="1"/>
          <p:nvPr/>
        </p:nvSpPr>
        <p:spPr>
          <a:xfrm>
            <a:off x="838200" y="5808032"/>
            <a:ext cx="4962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The time it takes to transfer energy</a:t>
            </a:r>
          </a:p>
          <a:p>
            <a:r>
              <a:rPr lang="en-US" dirty="0">
                <a:solidFill>
                  <a:srgbClr val="002060"/>
                </a:solidFill>
              </a:rPr>
              <a:t>to the PPO gets shorter as concentration increases.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D9D91F-F3C6-7344-806F-EE8498E7B58C}"/>
              </a:ext>
            </a:extLst>
          </p:cNvPr>
          <p:cNvSpPr txBox="1">
            <a:spLocks/>
          </p:cNvSpPr>
          <p:nvPr/>
        </p:nvSpPr>
        <p:spPr>
          <a:xfrm>
            <a:off x="420937" y="147338"/>
            <a:ext cx="573697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70C0"/>
                </a:solidFill>
              </a:rPr>
              <a:t>How Does This Work?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B291E3-DB78-AE44-9DA6-6968C41673E1}"/>
              </a:ext>
            </a:extLst>
          </p:cNvPr>
          <p:cNvSpPr txBox="1"/>
          <p:nvPr/>
        </p:nvSpPr>
        <p:spPr>
          <a:xfrm>
            <a:off x="7560647" y="4871110"/>
            <a:ext cx="456047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If one could dissolve aromatic compounds</a:t>
            </a:r>
          </a:p>
          <a:p>
            <a:r>
              <a:rPr lang="en-US" sz="2000" dirty="0">
                <a:solidFill>
                  <a:srgbClr val="FF0000"/>
                </a:solidFill>
              </a:rPr>
              <a:t>in water in droplets with size larger than</a:t>
            </a:r>
          </a:p>
          <a:p>
            <a:r>
              <a:rPr lang="en-US" sz="2000" dirty="0">
                <a:solidFill>
                  <a:srgbClr val="FF0000"/>
                </a:solidFill>
              </a:rPr>
              <a:t>the scale size of this molecular</a:t>
            </a:r>
          </a:p>
          <a:p>
            <a:r>
              <a:rPr lang="en-US" sz="2000" dirty="0">
                <a:solidFill>
                  <a:srgbClr val="FF0000"/>
                </a:solidFill>
              </a:rPr>
              <a:t>process it should still work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4131CFB-CA70-CD4C-8250-930C0370F0DA}"/>
              </a:ext>
            </a:extLst>
          </p:cNvPr>
          <p:cNvSpPr/>
          <p:nvPr/>
        </p:nvSpPr>
        <p:spPr>
          <a:xfrm>
            <a:off x="236120" y="2955221"/>
            <a:ext cx="2446638" cy="15693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97771C-C72F-7B40-B9E8-60CC0A4C3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20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095500" y="126251"/>
            <a:ext cx="7886700" cy="994172"/>
          </a:xfrm>
        </p:spPr>
        <p:txBody>
          <a:bodyPr/>
          <a:lstStyle/>
          <a:p>
            <a:r>
              <a:rPr lang="en-US" b="1" dirty="0">
                <a:latin typeface="+mn-lt"/>
              </a:rPr>
              <a:t>Water-based Liquid Scintillator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87" y="3926019"/>
            <a:ext cx="1973580" cy="202692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rot="5400000">
            <a:off x="-451421" y="4891526"/>
            <a:ext cx="1885950" cy="119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6200000">
            <a:off x="-194272" y="4610800"/>
            <a:ext cx="89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~10 nm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75908" y="4747560"/>
            <a:ext cx="455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43007" y="2770211"/>
            <a:ext cx="1136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surfactant</a:t>
            </a:r>
          </a:p>
          <a:p>
            <a:r>
              <a:rPr lang="en-US" dirty="0"/>
              <a:t>molecules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1849751" y="3445590"/>
            <a:ext cx="528716" cy="4577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2324" y="1087246"/>
            <a:ext cx="109663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0070C0"/>
                </a:solidFill>
              </a:rPr>
              <a:t>WbLS</a:t>
            </a:r>
            <a:r>
              <a:rPr lang="en-US" sz="2400" dirty="0">
                <a:solidFill>
                  <a:srgbClr val="0070C0"/>
                </a:solidFill>
              </a:rPr>
              <a:t> works by forming small (~10 nm scale) droplets called </a:t>
            </a:r>
            <a:r>
              <a:rPr lang="en-US" sz="2400" i="1" dirty="0">
                <a:solidFill>
                  <a:srgbClr val="0070C0"/>
                </a:solidFill>
              </a:rPr>
              <a:t>micelles </a:t>
            </a:r>
            <a:r>
              <a:rPr lang="en-US" sz="2400" dirty="0">
                <a:solidFill>
                  <a:srgbClr val="0070C0"/>
                </a:solidFill>
              </a:rPr>
              <a:t>in water that are stabilized by surfactant molecules with a hydrophilic head and hydrophobic tail. Micelles form under controlled chemical conditions and are shown to be stable over year time scales.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92D710-F8BA-DE4A-B18F-79C875403A05}"/>
              </a:ext>
            </a:extLst>
          </p:cNvPr>
          <p:cNvSpPr txBox="1"/>
          <p:nvPr/>
        </p:nvSpPr>
        <p:spPr>
          <a:xfrm>
            <a:off x="2830442" y="3612013"/>
            <a:ext cx="92939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Advantages:                                       Disadvantages</a:t>
            </a:r>
          </a:p>
          <a:p>
            <a:r>
              <a:rPr lang="en-US" sz="2400" b="1" dirty="0"/>
              <a:t>   </a:t>
            </a:r>
            <a:r>
              <a:rPr lang="en-US" sz="2400" dirty="0"/>
              <a:t>Cheaper than LS                                Radiological cleanliness more difficult </a:t>
            </a:r>
          </a:p>
          <a:p>
            <a:r>
              <a:rPr lang="en-US" sz="2400" dirty="0"/>
              <a:t>   Non-combustible                              Lower light yield than pure LS</a:t>
            </a:r>
          </a:p>
          <a:p>
            <a:r>
              <a:rPr lang="en-US" sz="2400" dirty="0"/>
              <a:t>   Ease of loading Li, </a:t>
            </a:r>
            <a:r>
              <a:rPr lang="en-US" sz="2400" dirty="0" err="1"/>
              <a:t>Te</a:t>
            </a:r>
            <a:r>
              <a:rPr lang="en-US" sz="2400" dirty="0"/>
              <a:t>, </a:t>
            </a:r>
            <a:r>
              <a:rPr lang="en-US" sz="2400" dirty="0" err="1"/>
              <a:t>etc</a:t>
            </a:r>
            <a:r>
              <a:rPr lang="en-US" sz="2400" dirty="0"/>
              <a:t>                 </a:t>
            </a:r>
          </a:p>
          <a:p>
            <a:r>
              <a:rPr lang="en-US" sz="2400" dirty="0"/>
              <a:t>   Environmentally friendly</a:t>
            </a:r>
          </a:p>
          <a:p>
            <a:r>
              <a:rPr lang="en-US" sz="2400" dirty="0"/>
              <a:t>   Oxygen nuclei instead of Carbon</a:t>
            </a:r>
          </a:p>
          <a:p>
            <a:r>
              <a:rPr lang="en-US" sz="2400" dirty="0">
                <a:solidFill>
                  <a:srgbClr val="0070C0"/>
                </a:solidFill>
              </a:rPr>
              <a:t>   </a:t>
            </a:r>
          </a:p>
          <a:p>
            <a:r>
              <a:rPr lang="en-US" sz="2400" dirty="0">
                <a:solidFill>
                  <a:srgbClr val="FF0000"/>
                </a:solidFill>
              </a:rPr>
              <a:t>  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7B09C14-95DD-E444-8679-2496DD229F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5759" y="5099050"/>
            <a:ext cx="2120265" cy="125730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E3D47A-E69D-964A-80EA-09FAF8333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813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AA82D8-9404-E74C-A49B-9C0A26B4A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37320D-60EB-C147-AEAC-AF20CEEB0AAE}"/>
              </a:ext>
            </a:extLst>
          </p:cNvPr>
          <p:cNvSpPr txBox="1"/>
          <p:nvPr/>
        </p:nvSpPr>
        <p:spPr>
          <a:xfrm>
            <a:off x="235162" y="943578"/>
            <a:ext cx="6544639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development of hybrid optical detectors is now beyond the “R&amp;D stage”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 coherent program of prototyping  is well underway. Expect completion by early 2025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These prototypes will allow us to complete the final work on most remaining technical options, including: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fill media characterization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photosensor array composition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liquid purification system parameters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low energy and high energy event reconstruction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D354D3-3E48-4C44-83E5-54E3E26B90F2}"/>
              </a:ext>
            </a:extLst>
          </p:cNvPr>
          <p:cNvSpPr txBox="1"/>
          <p:nvPr/>
        </p:nvSpPr>
        <p:spPr>
          <a:xfrm>
            <a:off x="363770" y="297247"/>
            <a:ext cx="1075372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Large scale demonstrators are now under construction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1F0941-1906-7943-AFB0-71C0AEECD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6</a:t>
            </a:fld>
            <a:endParaRPr lang="en-US"/>
          </a:p>
        </p:txBody>
      </p:sp>
      <p:pic>
        <p:nvPicPr>
          <p:cNvPr id="10" name="Picture 9" descr="A large clear container with wires and tubes&#10;&#10;Description automatically generated">
            <a:extLst>
              <a:ext uri="{FF2B5EF4-FFF2-40B4-BE49-F238E27FC236}">
                <a16:creationId xmlns:a16="http://schemas.microsoft.com/office/drawing/2014/main" id="{F414D84C-2789-A361-9215-50A417A3D8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8401" y="1700363"/>
            <a:ext cx="4781550" cy="43148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648E420-FA1C-2317-8DD5-F06C1075B15A}"/>
              </a:ext>
            </a:extLst>
          </p:cNvPr>
          <p:cNvSpPr txBox="1"/>
          <p:nvPr/>
        </p:nvSpPr>
        <p:spPr>
          <a:xfrm>
            <a:off x="7931649" y="6015188"/>
            <a:ext cx="2458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BNL 1-ton demonstrator</a:t>
            </a:r>
          </a:p>
        </p:txBody>
      </p:sp>
    </p:spTree>
    <p:extLst>
      <p:ext uri="{BB962C8B-B14F-4D97-AF65-F5344CB8AC3E}">
        <p14:creationId xmlns:p14="http://schemas.microsoft.com/office/powerpoint/2010/main" val="3862962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11168" y="6599039"/>
            <a:ext cx="160735" cy="25896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7</a:t>
            </a:fld>
            <a:endParaRPr/>
          </a:p>
        </p:txBody>
      </p:sp>
      <p:sp>
        <p:nvSpPr>
          <p:cNvPr id="165" name="Eos: performance demonstrator"/>
          <p:cNvSpPr txBox="1">
            <a:spLocks noGrp="1"/>
          </p:cNvSpPr>
          <p:nvPr>
            <p:ph type="title"/>
          </p:nvPr>
        </p:nvSpPr>
        <p:spPr>
          <a:xfrm>
            <a:off x="431515" y="0"/>
            <a:ext cx="9905244" cy="103533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5600">
                <a:solidFill>
                  <a:srgbClr val="531B93"/>
                </a:solidFill>
              </a:defRPr>
            </a:pPr>
            <a:r>
              <a:rPr cap="small" dirty="0"/>
              <a:t>Eos</a:t>
            </a:r>
            <a:r>
              <a:rPr dirty="0"/>
              <a:t>: performance demonstrator</a:t>
            </a:r>
          </a:p>
        </p:txBody>
      </p:sp>
      <p:sp>
        <p:nvSpPr>
          <p:cNvPr id="166" name="Project goals:…"/>
          <p:cNvSpPr txBox="1"/>
          <p:nvPr/>
        </p:nvSpPr>
        <p:spPr>
          <a:xfrm>
            <a:off x="1653826" y="1115232"/>
            <a:ext cx="4106467" cy="22546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defTabSz="584179">
              <a:spcBef>
                <a:spcPts val="984"/>
              </a:spcBef>
              <a:defRPr sz="2400" b="1">
                <a:solidFill>
                  <a:srgbClr val="0433FF"/>
                </a:solidFill>
              </a:defRPr>
            </a:pPr>
            <a:r>
              <a:rPr sz="1687" dirty="0"/>
              <a:t>Project goals:</a:t>
            </a:r>
          </a:p>
          <a:p>
            <a:pPr marL="297645" indent="-297645" defTabSz="584179">
              <a:spcBef>
                <a:spcPts val="984"/>
              </a:spcBef>
              <a:buSzPct val="125000"/>
              <a:buChar char="•"/>
              <a:defRPr sz="2400">
                <a:solidFill>
                  <a:srgbClr val="0433FF"/>
                </a:solidFill>
              </a:defRPr>
            </a:pPr>
            <a:r>
              <a:rPr sz="1687" dirty="0"/>
              <a:t>Demonstrate event reconstruction using hybrid Cherenkov + scintillation signatures</a:t>
            </a:r>
          </a:p>
          <a:p>
            <a:pPr marL="297645" indent="-297645" defTabSz="584179">
              <a:spcBef>
                <a:spcPts val="984"/>
              </a:spcBef>
              <a:buSzPct val="125000"/>
              <a:buChar char="•"/>
              <a:defRPr sz="2400">
                <a:solidFill>
                  <a:srgbClr val="0433FF"/>
                </a:solidFill>
              </a:defRPr>
            </a:pPr>
            <a:r>
              <a:rPr sz="1687" dirty="0"/>
              <a:t>Validate models to support large-scale detector performance predictions</a:t>
            </a:r>
          </a:p>
          <a:p>
            <a:pPr marL="297645" indent="-297645" defTabSz="584179">
              <a:spcBef>
                <a:spcPts val="984"/>
              </a:spcBef>
              <a:buSzPct val="125000"/>
              <a:buChar char="•"/>
              <a:defRPr sz="2400">
                <a:solidFill>
                  <a:srgbClr val="0433FF"/>
                </a:solidFill>
              </a:defRPr>
            </a:pPr>
            <a:r>
              <a:rPr sz="1687" dirty="0"/>
              <a:t>Provide a flexible testbed to demonstrate impact of novel technology</a:t>
            </a:r>
          </a:p>
        </p:txBody>
      </p:sp>
      <p:pic>
        <p:nvPicPr>
          <p:cNvPr id="167" name="Image" descr="Image"/>
          <p:cNvPicPr>
            <a:picLocks noChangeAspect="1"/>
          </p:cNvPicPr>
          <p:nvPr/>
        </p:nvPicPr>
        <p:blipFill>
          <a:blip r:embed="rId2"/>
          <a:srcRect t="30137" b="30137"/>
          <a:stretch>
            <a:fillRect/>
          </a:stretch>
        </p:blipFill>
        <p:spPr>
          <a:xfrm>
            <a:off x="10731817" y="153747"/>
            <a:ext cx="1308733" cy="363918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Eos detector paper published: JINST 18 P02009 (2023),"/>
          <p:cNvSpPr txBox="1"/>
          <p:nvPr/>
        </p:nvSpPr>
        <p:spPr>
          <a:xfrm>
            <a:off x="6654146" y="4763161"/>
            <a:ext cx="2150142" cy="851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algn="r">
              <a:defRPr sz="2400" i="1">
                <a:solidFill>
                  <a:srgbClr val="0433FF"/>
                </a:solidFill>
              </a:defRPr>
            </a:pPr>
            <a:r>
              <a:rPr sz="1687" cap="small" dirty="0"/>
              <a:t>Eos</a:t>
            </a:r>
            <a:r>
              <a:rPr sz="1687" dirty="0"/>
              <a:t> detector paper published: JINST 18 P02009 (2023),</a:t>
            </a:r>
          </a:p>
        </p:txBody>
      </p:sp>
      <p:pic>
        <p:nvPicPr>
          <p:cNvPr id="170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4146" y="1131117"/>
            <a:ext cx="4830183" cy="2932817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Group"/>
          <p:cNvSpPr/>
          <p:nvPr/>
        </p:nvSpPr>
        <p:spPr>
          <a:xfrm>
            <a:off x="1662284" y="3367340"/>
            <a:ext cx="4946454" cy="27951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defTabSz="584179">
              <a:spcBef>
                <a:spcPts val="984"/>
              </a:spcBef>
              <a:defRPr sz="2400" b="1">
                <a:solidFill>
                  <a:srgbClr val="009193"/>
                </a:solidFill>
              </a:defRPr>
            </a:pPr>
            <a:r>
              <a:rPr sz="1687" dirty="0"/>
              <a:t>I</a:t>
            </a:r>
            <a:r>
              <a:rPr sz="1687" i="1" dirty="0"/>
              <a:t>ntegrated testbed to demonstrate the performance of novel technology:</a:t>
            </a:r>
          </a:p>
          <a:p>
            <a:pPr marL="297645" indent="-297645" defTabSz="584179">
              <a:spcBef>
                <a:spcPts val="984"/>
              </a:spcBef>
              <a:buSzPct val="125000"/>
              <a:buChar char="•"/>
              <a:defRPr sz="2400">
                <a:solidFill>
                  <a:srgbClr val="009193"/>
                </a:solidFill>
              </a:defRPr>
            </a:pPr>
            <a:r>
              <a:rPr sz="1687" dirty="0"/>
              <a:t>4-ton target mass: </a:t>
            </a:r>
            <a:r>
              <a:rPr sz="1687" i="1" dirty="0"/>
              <a:t>water, </a:t>
            </a:r>
            <a:r>
              <a:rPr sz="1687" i="1" dirty="0" err="1"/>
              <a:t>WbLS</a:t>
            </a:r>
            <a:r>
              <a:rPr sz="1687" i="1" dirty="0"/>
              <a:t>, organic LS</a:t>
            </a:r>
          </a:p>
          <a:p>
            <a:pPr marL="297645" indent="-297645" defTabSz="584179">
              <a:spcBef>
                <a:spcPts val="984"/>
              </a:spcBef>
              <a:buSzPct val="125000"/>
              <a:buChar char="•"/>
              <a:defRPr sz="2400">
                <a:solidFill>
                  <a:srgbClr val="009193"/>
                </a:solidFill>
              </a:defRPr>
            </a:pPr>
            <a:r>
              <a:rPr sz="1687" dirty="0"/>
              <a:t>200 8” PMTs: </a:t>
            </a:r>
            <a:r>
              <a:rPr sz="1687" i="1" dirty="0"/>
              <a:t>R14688-100, 900ps FWHM</a:t>
            </a:r>
          </a:p>
          <a:p>
            <a:pPr marL="297645" indent="-297645" defTabSz="584179">
              <a:spcBef>
                <a:spcPts val="984"/>
              </a:spcBef>
              <a:buSzPct val="125000"/>
              <a:buChar char="•"/>
              <a:defRPr sz="2400">
                <a:solidFill>
                  <a:srgbClr val="009193"/>
                </a:solidFill>
              </a:defRPr>
            </a:pPr>
            <a:r>
              <a:rPr sz="1687" dirty="0"/>
              <a:t>CAEN V1730 readout</a:t>
            </a:r>
          </a:p>
          <a:p>
            <a:pPr marL="297645" indent="-297645" defTabSz="584179">
              <a:spcBef>
                <a:spcPts val="984"/>
              </a:spcBef>
              <a:buSzPct val="125000"/>
              <a:buChar char="•"/>
              <a:defRPr sz="2400">
                <a:solidFill>
                  <a:srgbClr val="009193"/>
                </a:solidFill>
              </a:defRPr>
            </a:pPr>
            <a:r>
              <a:rPr sz="1687" dirty="0" err="1"/>
              <a:t>Dichroicon</a:t>
            </a:r>
            <a:r>
              <a:rPr sz="1687" dirty="0"/>
              <a:t> deployment for spectral sorting</a:t>
            </a:r>
          </a:p>
          <a:p>
            <a:pPr marL="297645" indent="-297645" defTabSz="584179">
              <a:spcBef>
                <a:spcPts val="984"/>
              </a:spcBef>
              <a:buSzPct val="125000"/>
              <a:buChar char="•"/>
              <a:defRPr sz="2400">
                <a:solidFill>
                  <a:srgbClr val="009193"/>
                </a:solidFill>
              </a:defRPr>
            </a:pPr>
            <a:r>
              <a:rPr sz="1687" dirty="0"/>
              <a:t>Deployable sources for studies of vertex, energy, direction reconstruction &amp; PID</a:t>
            </a:r>
          </a:p>
        </p:txBody>
      </p:sp>
      <p:pic>
        <p:nvPicPr>
          <p:cNvPr id="172" name="Image" descr="Image"/>
          <p:cNvPicPr>
            <a:picLocks noChangeAspect="1"/>
          </p:cNvPicPr>
          <p:nvPr/>
        </p:nvPicPr>
        <p:blipFill>
          <a:blip r:embed="rId4"/>
          <a:srcRect r="3196"/>
          <a:stretch>
            <a:fillRect/>
          </a:stretch>
        </p:blipFill>
        <p:spPr>
          <a:xfrm>
            <a:off x="9007704" y="4063934"/>
            <a:ext cx="2658109" cy="22494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0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CC49CD-1F36-7E4A-2A53-6ECD6D698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 descr="A group of logos with text&#10;&#10;Description automatically generated">
            <a:extLst>
              <a:ext uri="{FF2B5EF4-FFF2-40B4-BE49-F238E27FC236}">
                <a16:creationId xmlns:a16="http://schemas.microsoft.com/office/drawing/2014/main" id="{1BF0BDD5-BF16-04E5-FD9C-D62F15DE91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70" y="156825"/>
            <a:ext cx="3600450" cy="5715000"/>
          </a:xfrm>
          <a:prstGeom prst="rect">
            <a:avLst/>
          </a:prstGeom>
        </p:spPr>
      </p:pic>
      <p:pic>
        <p:nvPicPr>
          <p:cNvPr id="10" name="Picture 9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D26715D7-43AE-3700-C20A-35954B0678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6307" y="318115"/>
            <a:ext cx="4295775" cy="2696210"/>
          </a:xfrm>
          <a:prstGeom prst="rect">
            <a:avLst/>
          </a:prstGeom>
        </p:spPr>
      </p:pic>
      <p:pic>
        <p:nvPicPr>
          <p:cNvPr id="12" name="Picture 11" descr="A group of logos and text&#10;&#10;Description automatically generated">
            <a:extLst>
              <a:ext uri="{FF2B5EF4-FFF2-40B4-BE49-F238E27FC236}">
                <a16:creationId xmlns:a16="http://schemas.microsoft.com/office/drawing/2014/main" id="{1D5957FB-5358-3939-739C-2F55895AFF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246" y="3108960"/>
            <a:ext cx="3440430" cy="3348990"/>
          </a:xfrm>
          <a:prstGeom prst="rect">
            <a:avLst/>
          </a:prstGeom>
        </p:spPr>
      </p:pic>
      <p:pic>
        <p:nvPicPr>
          <p:cNvPr id="14" name="Picture 13" descr="A group of logos of different universities&#10;&#10;Description automatically generated">
            <a:extLst>
              <a:ext uri="{FF2B5EF4-FFF2-40B4-BE49-F238E27FC236}">
                <a16:creationId xmlns:a16="http://schemas.microsoft.com/office/drawing/2014/main" id="{923C52F7-7AFF-18EF-5051-3434D16282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4742" y="3014325"/>
            <a:ext cx="3806682" cy="3477600"/>
          </a:xfrm>
          <a:prstGeom prst="rect">
            <a:avLst/>
          </a:prstGeom>
        </p:spPr>
      </p:pic>
      <p:pic>
        <p:nvPicPr>
          <p:cNvPr id="16" name="Picture 15" descr="A logo with a circle and a blue circle with a yellow sun&#10;&#10;Description automatically generated">
            <a:extLst>
              <a:ext uri="{FF2B5EF4-FFF2-40B4-BE49-F238E27FC236}">
                <a16:creationId xmlns:a16="http://schemas.microsoft.com/office/drawing/2014/main" id="{62AA5488-E7FD-09FF-2AF5-1441664DB9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06501" y="400050"/>
            <a:ext cx="2286000" cy="20828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379CEA5-07D5-5285-C068-0CDC6A557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57CA20-4CBB-7820-442A-240A91672524}"/>
              </a:ext>
            </a:extLst>
          </p:cNvPr>
          <p:cNvSpPr txBox="1"/>
          <p:nvPr/>
        </p:nvSpPr>
        <p:spPr>
          <a:xfrm>
            <a:off x="637186" y="6016408"/>
            <a:ext cx="2716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(see </a:t>
            </a:r>
            <a:r>
              <a:rPr lang="en-US" sz="1400" dirty="0" err="1"/>
              <a:t>H.Steiger</a:t>
            </a:r>
            <a:r>
              <a:rPr lang="en-US" sz="1400" dirty="0"/>
              <a:t> talk this conference)</a:t>
            </a:r>
          </a:p>
        </p:txBody>
      </p:sp>
    </p:spTree>
    <p:extLst>
      <p:ext uri="{BB962C8B-B14F-4D97-AF65-F5344CB8AC3E}">
        <p14:creationId xmlns:p14="http://schemas.microsoft.com/office/powerpoint/2010/main" val="3452947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01086AE-64D8-3B32-ABEF-84EB13F69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R.Svoboda, TAUP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412B16-4A12-E0DD-6607-834CEA2CB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A5C6-5C68-AF4B-952B-C1FC595454C3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 descr="A group of people wearing white and orange outfits&#10;&#10;Description automatically generated">
            <a:extLst>
              <a:ext uri="{FF2B5EF4-FFF2-40B4-BE49-F238E27FC236}">
                <a16:creationId xmlns:a16="http://schemas.microsoft.com/office/drawing/2014/main" id="{350C42DC-E59E-A3C3-CDEF-FEE62E4A08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7176" y="136525"/>
            <a:ext cx="7184898" cy="29710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90E511-E150-9AF2-925A-0D0F0848ED2D}"/>
              </a:ext>
            </a:extLst>
          </p:cNvPr>
          <p:cNvSpPr txBox="1"/>
          <p:nvPr/>
        </p:nvSpPr>
        <p:spPr>
          <a:xfrm>
            <a:off x="365607" y="1546890"/>
            <a:ext cx="36729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>
                <a:solidFill>
                  <a:srgbClr val="0070C0"/>
                </a:solidFill>
              </a:rPr>
              <a:t>B</a:t>
            </a:r>
            <a:r>
              <a:rPr lang="en-US" sz="3200" dirty="0" err="1">
                <a:solidFill>
                  <a:srgbClr val="0070C0"/>
                </a:solidFill>
              </a:rPr>
              <a:t>oulby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b="1" dirty="0">
                <a:solidFill>
                  <a:srgbClr val="0070C0"/>
                </a:solidFill>
              </a:rPr>
              <a:t>U</a:t>
            </a:r>
            <a:r>
              <a:rPr lang="en-US" sz="3200" dirty="0">
                <a:solidFill>
                  <a:srgbClr val="0070C0"/>
                </a:solidFill>
              </a:rPr>
              <a:t>nderground</a:t>
            </a:r>
          </a:p>
          <a:p>
            <a:r>
              <a:rPr lang="en-US" sz="3200" b="1" dirty="0">
                <a:solidFill>
                  <a:srgbClr val="0070C0"/>
                </a:solidFill>
              </a:rPr>
              <a:t>T</a:t>
            </a:r>
            <a:r>
              <a:rPr lang="en-US" sz="3200" dirty="0">
                <a:solidFill>
                  <a:srgbClr val="0070C0"/>
                </a:solidFill>
              </a:rPr>
              <a:t>echnology </a:t>
            </a:r>
            <a:r>
              <a:rPr lang="en-US" sz="3200" b="1" dirty="0">
                <a:solidFill>
                  <a:srgbClr val="0070C0"/>
                </a:solidFill>
              </a:rPr>
              <a:t>T</a:t>
            </a:r>
            <a:r>
              <a:rPr lang="en-US" sz="3200" dirty="0">
                <a:solidFill>
                  <a:srgbClr val="0070C0"/>
                </a:solidFill>
              </a:rPr>
              <a:t>estbed</a:t>
            </a:r>
          </a:p>
          <a:p>
            <a:r>
              <a:rPr lang="en-US" sz="3200" b="1" dirty="0">
                <a:solidFill>
                  <a:srgbClr val="0070C0"/>
                </a:solidFill>
              </a:rPr>
              <a:t>O</a:t>
            </a:r>
            <a:r>
              <a:rPr lang="en-US" sz="3200" dirty="0">
                <a:solidFill>
                  <a:srgbClr val="0070C0"/>
                </a:solidFill>
              </a:rPr>
              <a:t>bserving </a:t>
            </a:r>
            <a:r>
              <a:rPr lang="en-US" sz="3200" b="1" dirty="0">
                <a:solidFill>
                  <a:srgbClr val="0070C0"/>
                </a:solidFill>
              </a:rPr>
              <a:t>N</a:t>
            </a:r>
            <a:r>
              <a:rPr lang="en-US" sz="3200" dirty="0">
                <a:solidFill>
                  <a:srgbClr val="0070C0"/>
                </a:solidFill>
              </a:rPr>
              <a:t>eutrinos</a:t>
            </a:r>
            <a:endParaRPr lang="en-US" sz="3200" b="1" dirty="0">
              <a:solidFill>
                <a:srgbClr val="0070C0"/>
              </a:solidFill>
            </a:endParaRPr>
          </a:p>
        </p:txBody>
      </p:sp>
      <p:pic>
        <p:nvPicPr>
          <p:cNvPr id="7" name="Picture 6" descr="A diagram of a device&#10;&#10;Description automatically generated with medium confidence">
            <a:extLst>
              <a:ext uri="{FF2B5EF4-FFF2-40B4-BE49-F238E27FC236}">
                <a16:creationId xmlns:a16="http://schemas.microsoft.com/office/drawing/2014/main" id="{AB8AC81E-9FE9-40DF-F3D1-55B4DEF524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926" y="3350501"/>
            <a:ext cx="5926074" cy="30426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9786AD7-C8FF-4387-CE7C-089B87ABD453}"/>
              </a:ext>
            </a:extLst>
          </p:cNvPr>
          <p:cNvSpPr txBox="1"/>
          <p:nvPr/>
        </p:nvSpPr>
        <p:spPr>
          <a:xfrm>
            <a:off x="6252210" y="3116550"/>
            <a:ext cx="57698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Underground 30-ton demonstrator to test radiological purity and backgrounds relevant to Theia physics program</a:t>
            </a:r>
          </a:p>
          <a:p>
            <a:endParaRPr lang="en-US" sz="2400" dirty="0"/>
          </a:p>
          <a:p>
            <a:r>
              <a:rPr lang="en-US" sz="2400" dirty="0"/>
              <a:t>Construction to be completed in 2024</a:t>
            </a:r>
          </a:p>
          <a:p>
            <a:endParaRPr lang="en-US" sz="2400" dirty="0"/>
          </a:p>
          <a:p>
            <a:r>
              <a:rPr lang="en-US" sz="2400" dirty="0"/>
              <a:t>Larger follow-on larger detector also being planned</a:t>
            </a:r>
          </a:p>
          <a:p>
            <a:endParaRPr lang="en-US" sz="24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F74EA1-8B74-9220-B486-696E2186404C}"/>
              </a:ext>
            </a:extLst>
          </p:cNvPr>
          <p:cNvSpPr txBox="1"/>
          <p:nvPr/>
        </p:nvSpPr>
        <p:spPr>
          <a:xfrm>
            <a:off x="1025050" y="497018"/>
            <a:ext cx="23541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C00000"/>
                </a:solidFill>
              </a:rPr>
              <a:t>BUTTON</a:t>
            </a:r>
          </a:p>
        </p:txBody>
      </p:sp>
    </p:spTree>
    <p:extLst>
      <p:ext uri="{BB962C8B-B14F-4D97-AF65-F5344CB8AC3E}">
        <p14:creationId xmlns:p14="http://schemas.microsoft.com/office/powerpoint/2010/main" val="1682671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19769</TotalTime>
  <Words>2036</Words>
  <Application>Microsoft Macintosh PowerPoint</Application>
  <PresentationFormat>Widescreen</PresentationFormat>
  <Paragraphs>364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Arial</vt:lpstr>
      <vt:lpstr>Arial </vt:lpstr>
      <vt:lpstr>Calibri</vt:lpstr>
      <vt:lpstr>Calibri Light</vt:lpstr>
      <vt:lpstr>Helvetica</vt:lpstr>
      <vt:lpstr>Hoefler Text</vt:lpstr>
      <vt:lpstr>Lucida Grande</vt:lpstr>
      <vt:lpstr>Symbol</vt:lpstr>
      <vt:lpstr>Times New Roman</vt:lpstr>
      <vt:lpstr>Wingdings 3</vt:lpstr>
      <vt:lpstr>Office Theme</vt:lpstr>
      <vt:lpstr>PowerPoint Presentation</vt:lpstr>
      <vt:lpstr>PowerPoint Presentation</vt:lpstr>
      <vt:lpstr>Hybrid Cherenkov/Scintillator Module (“Theia”)</vt:lpstr>
      <vt:lpstr> </vt:lpstr>
      <vt:lpstr>Water-based Liquid Scintillator</vt:lpstr>
      <vt:lpstr>PowerPoint Presentation</vt:lpstr>
      <vt:lpstr>Eos: performance demonstrator</vt:lpstr>
      <vt:lpstr>PowerPoint Presentation</vt:lpstr>
      <vt:lpstr>PowerPoint Presentation</vt:lpstr>
      <vt:lpstr>PowerPoint Presentation</vt:lpstr>
      <vt:lpstr>Theia Purification Demonstrators</vt:lpstr>
      <vt:lpstr>Why Do We Need This?</vt:lpstr>
      <vt:lpstr>PowerPoint Presentation</vt:lpstr>
      <vt:lpstr>PowerPoint Presentation</vt:lpstr>
      <vt:lpstr>How to do this?</vt:lpstr>
      <vt:lpstr>Iron in solution is not an isolated ion…</vt:lpstr>
      <vt:lpstr>The basic idea</vt:lpstr>
      <vt:lpstr>The basic idea</vt:lpstr>
      <vt:lpstr>The basic idea</vt:lpstr>
      <vt:lpstr>The basic idea</vt:lpstr>
      <vt:lpstr>The basic idea</vt:lpstr>
      <vt:lpstr>PowerPoint Presentation</vt:lpstr>
      <vt:lpstr>30-ton Demonstrator </vt:lpstr>
      <vt:lpstr>30-ton Demonstrator </vt:lpstr>
      <vt:lpstr>30-ton Demonstrator Tank </vt:lpstr>
      <vt:lpstr>Summary</vt:lpstr>
      <vt:lpstr>backup slides</vt:lpstr>
      <vt:lpstr>Step 1: Separate micelles from the WbLS</vt:lpstr>
      <vt:lpstr>Steps 2&amp;3: Pass the bad ions through and keep the good ions</vt:lpstr>
      <vt:lpstr>A good candidate for Steps 2&amp;3 has been identified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Robert Svoboda</cp:lastModifiedBy>
  <cp:revision>159</cp:revision>
  <cp:lastPrinted>2022-11-04T09:55:44Z</cp:lastPrinted>
  <dcterms:created xsi:type="dcterms:W3CDTF">2022-08-15T21:22:09Z</dcterms:created>
  <dcterms:modified xsi:type="dcterms:W3CDTF">2023-08-28T16:04:31Z</dcterms:modified>
</cp:coreProperties>
</file>