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77" r:id="rId3"/>
    <p:sldId id="353" r:id="rId4"/>
    <p:sldId id="359" r:id="rId5"/>
    <p:sldId id="311" r:id="rId6"/>
    <p:sldId id="352" r:id="rId7"/>
    <p:sldId id="336" r:id="rId8"/>
    <p:sldId id="354" r:id="rId9"/>
    <p:sldId id="351" r:id="rId10"/>
    <p:sldId id="339" r:id="rId11"/>
    <p:sldId id="355" r:id="rId12"/>
    <p:sldId id="342" r:id="rId13"/>
    <p:sldId id="328" r:id="rId14"/>
    <p:sldId id="356" r:id="rId15"/>
    <p:sldId id="349" r:id="rId16"/>
    <p:sldId id="312" r:id="rId17"/>
    <p:sldId id="314" r:id="rId18"/>
    <p:sldId id="332" r:id="rId19"/>
    <p:sldId id="335" r:id="rId20"/>
    <p:sldId id="343" r:id="rId21"/>
    <p:sldId id="358" r:id="rId22"/>
    <p:sldId id="333" r:id="rId23"/>
    <p:sldId id="363" r:id="rId24"/>
    <p:sldId id="360" r:id="rId25"/>
    <p:sldId id="362" r:id="rId26"/>
    <p:sldId id="291" r:id="rId27"/>
    <p:sldId id="313" r:id="rId28"/>
    <p:sldId id="357" r:id="rId29"/>
    <p:sldId id="341" r:id="rId30"/>
    <p:sldId id="361" r:id="rId3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CFCC"/>
    <a:srgbClr val="007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99" autoAdjust="0"/>
    <p:restoredTop sz="96959" autoAdjust="0"/>
  </p:normalViewPr>
  <p:slideViewPr>
    <p:cSldViewPr snapToGrid="0" showGuides="1">
      <p:cViewPr varScale="1">
        <p:scale>
          <a:sx n="145" d="100"/>
          <a:sy n="145" d="100"/>
        </p:scale>
        <p:origin x="192" y="3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0" d="100"/>
          <a:sy n="80" d="100"/>
        </p:scale>
        <p:origin x="4176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AF70A90-CA7E-49EB-AB17-C37FEDD075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A7711EA-1FBE-4E98-9D43-C2D65C45D0E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ABEA4-9216-4FDF-AAE1-D8632908A8EC}" type="datetimeFigureOut">
              <a:rPr lang="de-CH" smtClean="0"/>
              <a:t>28.08.23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2CCD3C8-8930-4E0E-A891-B770724F2BD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798FB5-86BC-42DA-9D05-F96D484814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85DCD-866D-47AE-A236-118539F5337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23227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8A90D-FE7E-41AF-B03D-808D82937CB9}" type="datetimeFigureOut">
              <a:rPr lang="de-CH" smtClean="0"/>
              <a:t>28.08.23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5DDFD-030C-4D5A-B33E-3A7E7538D2B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4149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26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975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B061823-3F7A-48C8-8477-B410C18AC1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5580000" tIns="0" rIns="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3538"/>
            <a:ext cx="5904000" cy="2772000"/>
          </a:xfrm>
          <a:solidFill>
            <a:schemeClr val="accent1"/>
          </a:solidFill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9" name="Bildplatzhalter 8">
            <a:extLst>
              <a:ext uri="{FF2B5EF4-FFF2-40B4-BE49-F238E27FC236}">
                <a16:creationId xmlns:a16="http://schemas.microsoft.com/office/drawing/2014/main" id="{C3C296D1-2CD0-479F-A866-6EC741D2293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E41BE31-9613-4103-99FF-7DCFF643B3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3860495"/>
            <a:ext cx="4680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DEB298C-798E-4D73-9DD6-F896C06530C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</a:p>
        </p:txBody>
      </p:sp>
    </p:spTree>
    <p:extLst>
      <p:ext uri="{BB962C8B-B14F-4D97-AF65-F5344CB8AC3E}">
        <p14:creationId xmlns:p14="http://schemas.microsoft.com/office/powerpoint/2010/main" val="42933810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  <p15:guide id="3" orient="horz" pos="640" userDrawn="1">
          <p15:clr>
            <a:srgbClr val="FBAE40"/>
          </p15:clr>
        </p15:guide>
        <p15:guide id="4" orient="horz" pos="3952" userDrawn="1">
          <p15:clr>
            <a:srgbClr val="FBAE40"/>
          </p15:clr>
        </p15:guide>
        <p15:guide id="5" pos="610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2547-0B26-4181-9958-0F74634B97A1}" type="datetime1">
              <a:rPr lang="de-CH" noProof="0" smtClean="0"/>
              <a:t>28.08.23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Organisationseinheit verbal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05941150-30DE-48F5-9038-0E82CD18DE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7" y="1412874"/>
            <a:ext cx="10728000" cy="48600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943852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33879-9C0F-4F94-919F-30B833E8871A}" type="datetime1">
              <a:rPr lang="de-CH" noProof="0" smtClean="0"/>
              <a:t>28.08.23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Organisationseinheit verbal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05941150-30DE-48F5-9038-0E82CD18DE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7" y="260350"/>
            <a:ext cx="10728000" cy="6012524"/>
          </a:xfrm>
        </p:spPr>
        <p:txBody>
          <a:bodyPr tIns="21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842048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163" y="1412875"/>
            <a:ext cx="5256000" cy="4860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82BE-DF56-4719-B180-C3B0D509F71F}" type="datetime1">
              <a:rPr lang="de-CH" noProof="0" smtClean="0"/>
              <a:t>28.08.23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Organisationseinheit verbal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5040000" cy="48600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3996394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5121800"/>
            <a:ext cx="5255999" cy="1152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9425-7348-43E2-B0E9-6A2A48F5FA8A}" type="datetime1">
              <a:rPr lang="de-CH" noProof="0" smtClean="0"/>
              <a:t>28.08.23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Organisationseinheit verbal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5256000" cy="3420000"/>
          </a:xfrm>
        </p:spPr>
        <p:txBody>
          <a:bodyPr tIns="90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9" name="Bildplatzhalter 10">
            <a:extLst>
              <a:ext uri="{FF2B5EF4-FFF2-40B4-BE49-F238E27FC236}">
                <a16:creationId xmlns:a16="http://schemas.microsoft.com/office/drawing/2014/main" id="{1AAB6914-2518-430D-BF4C-14EA51B614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04162" y="1412875"/>
            <a:ext cx="5256000" cy="3420000"/>
          </a:xfrm>
        </p:spPr>
        <p:txBody>
          <a:bodyPr tIns="90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5092EEFB-079B-4C38-A665-E52B9837601B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162" y="5121800"/>
            <a:ext cx="5256001" cy="1152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10857507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4166439"/>
            <a:ext cx="10728327" cy="2124401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782B2-018B-4FD3-AD95-2F64EDE0E9D6}" type="datetime1">
              <a:rPr lang="de-CH" noProof="0" smtClean="0"/>
              <a:t>28.08.23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Organisationseinheit verbal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1A3BAE-B19D-4390-B4A5-2C8A2CC87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838" y="1412875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36793346-BF6B-42A8-ADE0-3AA3DC3B239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40162" y="1414800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14" name="Bildplatzhalter 10">
            <a:extLst>
              <a:ext uri="{FF2B5EF4-FFF2-40B4-BE49-F238E27FC236}">
                <a16:creationId xmlns:a16="http://schemas.microsoft.com/office/drawing/2014/main" id="{FE637F68-618E-43EB-B240-4BFA26852FC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385999" y="1414800"/>
            <a:ext cx="3420000" cy="2484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2529889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412875"/>
            <a:ext cx="10728325" cy="396000"/>
          </a:xfrm>
        </p:spPr>
        <p:txBody>
          <a:bodyPr/>
          <a:lstStyle>
            <a:lvl1pPr marL="0" indent="0">
              <a:buNone/>
              <a:defRPr b="1"/>
            </a:lvl1pPr>
            <a:lvl2pPr marL="266700" indent="0">
              <a:buNone/>
              <a:defRPr b="1"/>
            </a:lvl2pPr>
            <a:lvl3pPr marL="538163" indent="0">
              <a:buNone/>
              <a:defRPr b="1"/>
            </a:lvl3pPr>
            <a:lvl4pPr marL="804862" indent="0">
              <a:buNone/>
              <a:defRPr b="1"/>
            </a:lvl4pPr>
            <a:lvl5pPr marL="1076325" indent="0">
              <a:buNone/>
              <a:defRPr b="1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0FED0-443D-411A-B8E4-0668A8890EE3}" type="datetime1">
              <a:rPr lang="de-CH" noProof="0" smtClean="0"/>
              <a:t>28.08.23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Organisationseinheit verbal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9" name="Tabellenplatzhalter 8">
            <a:extLst>
              <a:ext uri="{FF2B5EF4-FFF2-40B4-BE49-F238E27FC236}">
                <a16:creationId xmlns:a16="http://schemas.microsoft.com/office/drawing/2014/main" id="{A1D947E6-CC00-458E-BDE1-B0877E30333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731838" y="2061398"/>
            <a:ext cx="10728325" cy="4212401"/>
          </a:xfrm>
        </p:spPr>
        <p:txBody>
          <a:bodyPr tIns="1260000"/>
          <a:lstStyle>
            <a:lvl1pPr marL="0" indent="0" algn="ctr">
              <a:spcBef>
                <a:spcPts val="0"/>
              </a:spcBef>
              <a:buNone/>
              <a:defRPr sz="1400"/>
            </a:lvl1pPr>
          </a:lstStyle>
          <a:p>
            <a:r>
              <a:rPr lang="en-US" noProof="0"/>
              <a:t>Click icon to add table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2928661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394B20FF-3667-40DF-92A1-C6CF3BBCA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2135492"/>
            <a:ext cx="10728325" cy="39600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540000" indent="0">
              <a:buNone/>
              <a:defRPr>
                <a:solidFill>
                  <a:schemeClr val="bg1"/>
                </a:solidFill>
              </a:defRPr>
            </a:lvl3pPr>
            <a:lvl4pPr marL="808537" indent="0">
              <a:buNone/>
              <a:defRPr>
                <a:solidFill>
                  <a:schemeClr val="bg1"/>
                </a:solidFill>
              </a:defRPr>
            </a:lvl4pPr>
            <a:lvl5pPr marL="10800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1" name="Bildplatzhalter 8">
            <a:extLst>
              <a:ext uri="{FF2B5EF4-FFF2-40B4-BE49-F238E27FC236}">
                <a16:creationId xmlns:a16="http://schemas.microsoft.com/office/drawing/2014/main" id="{794484F1-3B7F-46CE-AD0B-2310A557A9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F900572E-A73E-42BE-96FA-38ADC4E79F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6703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698">
          <p15:clr>
            <a:srgbClr val="FBAE40"/>
          </p15:clr>
        </p15:guide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8A01615F-450E-43D0-B554-DA3FBD48DF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0" tIns="0" rIns="558000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4000" y="2957494"/>
            <a:ext cx="5688000" cy="2268000"/>
          </a:xfrm>
          <a:solidFill>
            <a:schemeClr val="accent6"/>
          </a:solidFill>
        </p:spPr>
        <p:txBody>
          <a:bodyPr lIns="324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9" name="Textplatzhalter 3">
            <a:extLst>
              <a:ext uri="{FF2B5EF4-FFF2-40B4-BE49-F238E27FC236}">
                <a16:creationId xmlns:a16="http://schemas.microsoft.com/office/drawing/2014/main" id="{003A487C-8977-4264-A8A1-D6C1DB6046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45210" y="4639666"/>
            <a:ext cx="4320000" cy="46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3" name="Bildplatzhalter 8">
            <a:extLst>
              <a:ext uri="{FF2B5EF4-FFF2-40B4-BE49-F238E27FC236}">
                <a16:creationId xmlns:a16="http://schemas.microsoft.com/office/drawing/2014/main" id="{E91D3734-CD8F-4F94-A813-570EF31C473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547D2927-4A99-4714-8EBA-F773EAA263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</a:p>
        </p:txBody>
      </p:sp>
    </p:spTree>
    <p:extLst>
      <p:ext uri="{BB962C8B-B14F-4D97-AF65-F5344CB8AC3E}">
        <p14:creationId xmlns:p14="http://schemas.microsoft.com/office/powerpoint/2010/main" val="100241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62D94F76-218E-49F2-87F8-05982912ED18}"/>
              </a:ext>
            </a:extLst>
          </p:cNvPr>
          <p:cNvSpPr/>
          <p:nvPr userDrawn="1"/>
        </p:nvSpPr>
        <p:spPr>
          <a:xfrm>
            <a:off x="731838" y="1016000"/>
            <a:ext cx="10728325" cy="5257800"/>
          </a:xfrm>
          <a:prstGeom prst="rect">
            <a:avLst/>
          </a:prstGeom>
          <a:solidFill>
            <a:srgbClr val="8E67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1940405"/>
            <a:ext cx="10188000" cy="3420000"/>
          </a:xfrm>
          <a:solidFill>
            <a:schemeClr val="accent3"/>
          </a:solidFill>
          <a:ln>
            <a:noFill/>
          </a:ln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0503E57F-F89F-431B-8D38-7CC97B7C20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4217884"/>
            <a:ext cx="8640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1BEB6197-C509-4752-B57E-CEE955F5D92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4ADF7DEC-21BD-45CA-9E91-B9F58A69F6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</a:p>
        </p:txBody>
      </p:sp>
    </p:spTree>
    <p:extLst>
      <p:ext uri="{BB962C8B-B14F-4D97-AF65-F5344CB8AC3E}">
        <p14:creationId xmlns:p14="http://schemas.microsoft.com/office/powerpoint/2010/main" val="39240694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7" y="1016000"/>
            <a:ext cx="10728326" cy="5256000"/>
          </a:xfrm>
          <a:solidFill>
            <a:schemeClr val="accent6"/>
          </a:solidFill>
          <a:ln>
            <a:noFill/>
          </a:ln>
        </p:spPr>
        <p:txBody>
          <a:bodyPr lIns="324000" tIns="11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E7317F-7892-4B0F-BA41-44765BB93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8" y="360538"/>
            <a:ext cx="1765565" cy="288000"/>
          </a:xfrm>
          <a:prstGeom prst="rect">
            <a:avLst/>
          </a:prstGeom>
        </p:spPr>
      </p:pic>
      <p:sp>
        <p:nvSpPr>
          <p:cNvPr id="6" name="Textplatzhalter 3">
            <a:extLst>
              <a:ext uri="{FF2B5EF4-FFF2-40B4-BE49-F238E27FC236}">
                <a16:creationId xmlns:a16="http://schemas.microsoft.com/office/drawing/2014/main" id="{5FCAD79B-EF47-46A0-9575-229F3DAA72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5" y="5122625"/>
            <a:ext cx="10044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Bildplatzhalter 8">
            <a:extLst>
              <a:ext uri="{FF2B5EF4-FFF2-40B4-BE49-F238E27FC236}">
                <a16:creationId xmlns:a16="http://schemas.microsoft.com/office/drawing/2014/main" id="{72236FC6-C8FF-43C1-86B9-BF11234592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789A3267-E086-4EC3-A0BB-F8ECD01A5C7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</a:p>
        </p:txBody>
      </p:sp>
    </p:spTree>
    <p:extLst>
      <p:ext uri="{BB962C8B-B14F-4D97-AF65-F5344CB8AC3E}">
        <p14:creationId xmlns:p14="http://schemas.microsoft.com/office/powerpoint/2010/main" val="732532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04 – Uni Zür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B061823-3F7A-48C8-8477-B410C18AC1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838" y="1016000"/>
            <a:ext cx="10728325" cy="5256000"/>
          </a:xfrm>
        </p:spPr>
        <p:txBody>
          <a:bodyPr lIns="5580000" tIns="0" rIns="0" anchor="ctr" anchorCtr="0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91294E-BEE7-4DA8-BBC8-88E1A7B07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3538"/>
            <a:ext cx="5904000" cy="2772000"/>
          </a:xfrm>
          <a:solidFill>
            <a:schemeClr val="accent2"/>
          </a:solidFill>
        </p:spPr>
        <p:txBody>
          <a:bodyPr lIns="1080000" tIns="252000" anchor="t" anchorCtr="0"/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93E2EDD-B19F-478D-BB03-AD55EC1E86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7672" y="228020"/>
            <a:ext cx="3679200" cy="552508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D364BCB8-820F-4C3A-BA37-7048A4C8D4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8516" y="3860495"/>
            <a:ext cx="4680000" cy="1008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marL="538163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 marL="804862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4pPr>
            <a:lvl5pPr marL="1076325" indent="0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1" name="Bildplatzhalter 8">
            <a:extLst>
              <a:ext uri="{FF2B5EF4-FFF2-40B4-BE49-F238E27FC236}">
                <a16:creationId xmlns:a16="http://schemas.microsoft.com/office/drawing/2014/main" id="{A73913C2-8DFE-4F15-B2DB-2A6D5C2670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00163" y="6489088"/>
            <a:ext cx="1260000" cy="180000"/>
          </a:xfrm>
        </p:spPr>
        <p:txBody>
          <a:bodyPr/>
          <a:lstStyle>
            <a:lvl1pPr marL="0" indent="0" algn="l">
              <a:buNone/>
              <a:defRPr sz="700"/>
            </a:lvl1pPr>
          </a:lstStyle>
          <a:p>
            <a:r>
              <a:rPr lang="en-US" noProof="0"/>
              <a:t>Click icon to add picture</a:t>
            </a:r>
            <a:endParaRPr lang="de-CH" noProof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791A1AD7-DB7D-4C75-BEFB-EB6D34D3B2A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96449" y="316800"/>
            <a:ext cx="1800000" cy="3600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buNone/>
              <a:defRPr sz="1150"/>
            </a:lvl1pPr>
            <a:lvl2pPr>
              <a:defRPr sz="1150"/>
            </a:lvl2pPr>
            <a:lvl3pPr>
              <a:defRPr sz="1150"/>
            </a:lvl3pPr>
            <a:lvl4pPr>
              <a:defRPr sz="1150"/>
            </a:lvl4pPr>
            <a:lvl5pPr>
              <a:defRPr sz="1150"/>
            </a:lvl5pPr>
          </a:lstStyle>
          <a:p>
            <a:pPr lvl="0"/>
            <a:r>
              <a:rPr lang="de-DE" dirty="0"/>
              <a:t>Organisationseinheit verbal</a:t>
            </a:r>
            <a:br>
              <a:rPr lang="de-DE" dirty="0"/>
            </a:br>
            <a:r>
              <a:rPr lang="de-DE" dirty="0"/>
              <a:t>optional auf 2 Zeilen</a:t>
            </a:r>
          </a:p>
        </p:txBody>
      </p:sp>
    </p:spTree>
    <p:extLst>
      <p:ext uri="{BB962C8B-B14F-4D97-AF65-F5344CB8AC3E}">
        <p14:creationId xmlns:p14="http://schemas.microsoft.com/office/powerpoint/2010/main" val="27892575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40">
          <p15:clr>
            <a:srgbClr val="FBAE40"/>
          </p15:clr>
        </p15:guide>
        <p15:guide id="4" orient="horz" pos="395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39750" indent="-539750">
              <a:buFont typeface="+mj-lt"/>
              <a:buAutoNum type="arabicPeriod"/>
              <a:defRPr/>
            </a:lvl1pPr>
            <a:lvl2pPr marL="1079500" indent="-539750">
              <a:buFont typeface="+mj-lt"/>
              <a:buAutoNum type="arabicPeriod"/>
              <a:defRPr/>
            </a:lvl2pPr>
            <a:lvl3pPr marL="1612900" indent="-533400">
              <a:buFont typeface="+mj-lt"/>
              <a:buAutoNum type="arabicPeriod"/>
              <a:defRPr/>
            </a:lvl3pPr>
            <a:lvl4pPr marL="2152650" indent="-539750">
              <a:buFont typeface="+mj-lt"/>
              <a:buAutoNum type="arabicPeriod"/>
              <a:defRPr/>
            </a:lvl4pPr>
            <a:lvl5pPr marL="2692400" indent="-539750">
              <a:buFont typeface="+mj-lt"/>
              <a:buAutoNum type="arabicPeriod"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D50A-E6CC-4D88-8908-F2129032F4C7}" type="datetime1">
              <a:rPr lang="de-CH" noProof="0" smtClean="0"/>
              <a:t>28.08.23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Organisationseinheit verbal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599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96697-4585-4368-989A-16003D150648}" type="datetime1">
              <a:rPr lang="de-CH" noProof="0" smtClean="0"/>
              <a:t>28.08.23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Organisationseinheit verbal</a:t>
            </a:r>
            <a:endParaRPr lang="de-CH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75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Fuss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412875"/>
            <a:ext cx="10728325" cy="3960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1E762-278A-4155-9BEB-7C2CB2386E92}" type="datetime1">
              <a:rPr lang="de-CH" noProof="0" smtClean="0"/>
              <a:t>28.08.23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Organisationseinheit verbal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1837" y="6507088"/>
            <a:ext cx="984462" cy="162000"/>
          </a:xfrm>
          <a:prstGeom prst="rect">
            <a:avLst/>
          </a:prstGeom>
        </p:spPr>
      </p:pic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2F6D94FA-21C6-4AE0-AA4F-3A077810ED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836" y="5570135"/>
            <a:ext cx="5364164" cy="721233"/>
          </a:xfrm>
        </p:spPr>
        <p:txBody>
          <a:bodyPr anchor="b" anchorCtr="0"/>
          <a:lstStyle>
            <a:lvl1pPr marL="179388" indent="-179388">
              <a:spcBef>
                <a:spcPts val="0"/>
              </a:spcBef>
              <a:buFont typeface="+mj-lt"/>
              <a:buAutoNum type="arabicPeriod"/>
              <a:defRPr sz="800"/>
            </a:lvl1pPr>
            <a:lvl2pPr marL="266700" indent="0">
              <a:buNone/>
              <a:defRPr sz="800"/>
            </a:lvl2pPr>
            <a:lvl3pPr marL="538163" indent="0">
              <a:buNone/>
              <a:defRPr sz="800"/>
            </a:lvl3pPr>
            <a:lvl4pPr marL="804862" indent="0">
              <a:buNone/>
              <a:defRPr sz="800"/>
            </a:lvl4pPr>
            <a:lvl5pPr marL="1076325" indent="0">
              <a:buNone/>
              <a:defRPr sz="8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001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224781"/>
            <a:ext cx="10728325" cy="1260000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4EAFE7-317E-4912-B75C-DD6945F82242}" type="datetime1">
              <a:rPr lang="de-CH" noProof="0" smtClean="0"/>
              <a:t>28.08.23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Organisationseinheit verbal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ACA52AF-F19D-405C-AD5F-7D94B96A5CC3}" type="slidenum">
              <a:rPr lang="de-CH" noProof="0" smtClean="0"/>
              <a:pPr/>
              <a:t>‹#›</a:t>
            </a:fld>
            <a:endParaRPr lang="de-CH" noProof="0"/>
          </a:p>
        </p:txBody>
      </p:sp>
      <p:grpSp>
        <p:nvGrpSpPr>
          <p:cNvPr id="10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GrpSpPr/>
          <p:nvPr/>
        </p:nvGrpSpPr>
        <p:grpSpPr>
          <a:xfrm>
            <a:off x="731837" y="6507088"/>
            <a:ext cx="984462" cy="162000"/>
            <a:chOff x="731837" y="6507088"/>
            <a:chExt cx="984462" cy="162000"/>
          </a:xfrm>
          <a:solidFill>
            <a:schemeClr val="bg1"/>
          </a:solidFill>
        </p:grpSpPr>
        <p:grpSp>
          <p:nvGrpSpPr>
            <p:cNvPr id="12" name="Grafik 6">
              <a:extLst>
                <a:ext uri="{FF2B5EF4-FFF2-40B4-BE49-F238E27FC236}">
                  <a16:creationId xmlns:a16="http://schemas.microsoft.com/office/drawing/2014/main" id="{7F7C476A-2849-4D68-9FA2-3A5CFC13C833}"/>
                </a:ext>
              </a:extLst>
            </p:cNvPr>
            <p:cNvGrpSpPr/>
            <p:nvPr/>
          </p:nvGrpSpPr>
          <p:grpSpPr>
            <a:xfrm>
              <a:off x="1266489" y="6555186"/>
              <a:ext cx="197463" cy="110963"/>
              <a:chOff x="1266489" y="6555186"/>
              <a:chExt cx="197463" cy="110963"/>
            </a:xfrm>
            <a:grpFill/>
          </p:grpSpPr>
          <p:sp>
            <p:nvSpPr>
              <p:cNvPr id="13" name="Freihandform: Form 12">
                <a:extLst>
                  <a:ext uri="{FF2B5EF4-FFF2-40B4-BE49-F238E27FC236}">
                    <a16:creationId xmlns:a16="http://schemas.microsoft.com/office/drawing/2014/main" id="{18BB0752-F87C-44D9-A9A5-97AF1DEDA1AE}"/>
                  </a:ext>
                </a:extLst>
              </p:cNvPr>
              <p:cNvSpPr/>
              <p:nvPr/>
            </p:nvSpPr>
            <p:spPr>
              <a:xfrm>
                <a:off x="1266489" y="6556934"/>
                <a:ext cx="95902" cy="109216"/>
              </a:xfrm>
              <a:custGeom>
                <a:avLst/>
                <a:gdLst>
                  <a:gd name="connsiteX0" fmla="*/ 66742 w 95902"/>
                  <a:gd name="connsiteY0" fmla="*/ 65797 h 109216"/>
                  <a:gd name="connsiteX1" fmla="*/ 35339 w 95902"/>
                  <a:gd name="connsiteY1" fmla="*/ 95082 h 109216"/>
                  <a:gd name="connsiteX2" fmla="*/ 15953 w 95902"/>
                  <a:gd name="connsiteY2" fmla="*/ 79537 h 109216"/>
                  <a:gd name="connsiteX3" fmla="*/ 15899 w 95902"/>
                  <a:gd name="connsiteY3" fmla="*/ 76265 h 109216"/>
                  <a:gd name="connsiteX4" fmla="*/ 16896 w 95902"/>
                  <a:gd name="connsiteY4" fmla="*/ 66295 h 109216"/>
                  <a:gd name="connsiteX5" fmla="*/ 30230 w 95902"/>
                  <a:gd name="connsiteY5" fmla="*/ 0 h 109216"/>
                  <a:gd name="connsiteX6" fmla="*/ 30230 w 95902"/>
                  <a:gd name="connsiteY6" fmla="*/ 0 h 109216"/>
                  <a:gd name="connsiteX7" fmla="*/ 14528 w 95902"/>
                  <a:gd name="connsiteY7" fmla="*/ 0 h 109216"/>
                  <a:gd name="connsiteX8" fmla="*/ 1194 w 95902"/>
                  <a:gd name="connsiteY8" fmla="*/ 67791 h 109216"/>
                  <a:gd name="connsiteX9" fmla="*/ 1194 w 95902"/>
                  <a:gd name="connsiteY9" fmla="*/ 68788 h 109216"/>
                  <a:gd name="connsiteX10" fmla="*/ 73 w 95902"/>
                  <a:gd name="connsiteY10" fmla="*/ 78508 h 109216"/>
                  <a:gd name="connsiteX11" fmla="*/ 26638 w 95902"/>
                  <a:gd name="connsiteY11" fmla="*/ 109122 h 109216"/>
                  <a:gd name="connsiteX12" fmla="*/ 29980 w 95902"/>
                  <a:gd name="connsiteY12" fmla="*/ 109163 h 109216"/>
                  <a:gd name="connsiteX13" fmla="*/ 61384 w 95902"/>
                  <a:gd name="connsiteY13" fmla="*/ 96702 h 109216"/>
                  <a:gd name="connsiteX14" fmla="*/ 59265 w 95902"/>
                  <a:gd name="connsiteY14" fmla="*/ 107917 h 109216"/>
                  <a:gd name="connsiteX15" fmla="*/ 59265 w 95902"/>
                  <a:gd name="connsiteY15" fmla="*/ 107917 h 109216"/>
                  <a:gd name="connsiteX16" fmla="*/ 74842 w 95902"/>
                  <a:gd name="connsiteY16" fmla="*/ 107917 h 109216"/>
                  <a:gd name="connsiteX17" fmla="*/ 95902 w 95902"/>
                  <a:gd name="connsiteY17" fmla="*/ 0 h 109216"/>
                  <a:gd name="connsiteX18" fmla="*/ 95902 w 95902"/>
                  <a:gd name="connsiteY18" fmla="*/ 0 h 109216"/>
                  <a:gd name="connsiteX19" fmla="*/ 79951 w 95902"/>
                  <a:gd name="connsiteY19" fmla="*/ 0 h 109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5902" h="109216">
                    <a:moveTo>
                      <a:pt x="66742" y="65797"/>
                    </a:moveTo>
                    <a:cubicBezTo>
                      <a:pt x="65228" y="82115"/>
                      <a:pt x="51723" y="94709"/>
                      <a:pt x="35339" y="95082"/>
                    </a:cubicBezTo>
                    <a:cubicBezTo>
                      <a:pt x="25692" y="96142"/>
                      <a:pt x="17013" y="89183"/>
                      <a:pt x="15953" y="79537"/>
                    </a:cubicBezTo>
                    <a:cubicBezTo>
                      <a:pt x="15833" y="78450"/>
                      <a:pt x="15814" y="77355"/>
                      <a:pt x="15899" y="76265"/>
                    </a:cubicBezTo>
                    <a:cubicBezTo>
                      <a:pt x="15976" y="72921"/>
                      <a:pt x="16309" y="69588"/>
                      <a:pt x="16896" y="66295"/>
                    </a:cubicBezTo>
                    <a:lnTo>
                      <a:pt x="30230" y="0"/>
                    </a:lnTo>
                    <a:lnTo>
                      <a:pt x="30230" y="0"/>
                    </a:lnTo>
                    <a:lnTo>
                      <a:pt x="14528" y="0"/>
                    </a:lnTo>
                    <a:lnTo>
                      <a:pt x="1194" y="67791"/>
                    </a:lnTo>
                    <a:lnTo>
                      <a:pt x="1194" y="68788"/>
                    </a:lnTo>
                    <a:cubicBezTo>
                      <a:pt x="472" y="71978"/>
                      <a:pt x="95" y="75237"/>
                      <a:pt x="73" y="78508"/>
                    </a:cubicBezTo>
                    <a:cubicBezTo>
                      <a:pt x="-1045" y="94298"/>
                      <a:pt x="10848" y="108004"/>
                      <a:pt x="26638" y="109122"/>
                    </a:cubicBezTo>
                    <a:cubicBezTo>
                      <a:pt x="27751" y="109200"/>
                      <a:pt x="28866" y="109214"/>
                      <a:pt x="29980" y="109163"/>
                    </a:cubicBezTo>
                    <a:cubicBezTo>
                      <a:pt x="41760" y="109765"/>
                      <a:pt x="53221" y="105218"/>
                      <a:pt x="61384" y="96702"/>
                    </a:cubicBezTo>
                    <a:lnTo>
                      <a:pt x="59265" y="107917"/>
                    </a:lnTo>
                    <a:lnTo>
                      <a:pt x="59265" y="107917"/>
                    </a:lnTo>
                    <a:lnTo>
                      <a:pt x="74842" y="107917"/>
                    </a:lnTo>
                    <a:lnTo>
                      <a:pt x="95902" y="0"/>
                    </a:lnTo>
                    <a:lnTo>
                      <a:pt x="95902" y="0"/>
                    </a:lnTo>
                    <a:lnTo>
                      <a:pt x="79951" y="0"/>
                    </a:lnTo>
                    <a:close/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  <p:sp>
            <p:nvSpPr>
              <p:cNvPr id="14" name="Freihandform: Form 13">
                <a:extLst>
                  <a:ext uri="{FF2B5EF4-FFF2-40B4-BE49-F238E27FC236}">
                    <a16:creationId xmlns:a16="http://schemas.microsoft.com/office/drawing/2014/main" id="{ED44DE23-7081-4AC9-BF06-502BEC71C004}"/>
                  </a:ext>
                </a:extLst>
              </p:cNvPr>
              <p:cNvSpPr/>
              <p:nvPr/>
            </p:nvSpPr>
            <p:spPr>
              <a:xfrm>
                <a:off x="1376472" y="6555186"/>
                <a:ext cx="87480" cy="109664"/>
              </a:xfrm>
              <a:custGeom>
                <a:avLst/>
                <a:gdLst>
                  <a:gd name="connsiteX0" fmla="*/ 64302 w 87480"/>
                  <a:gd name="connsiteY0" fmla="*/ 3 h 109664"/>
                  <a:gd name="connsiteX1" fmla="*/ 34518 w 87480"/>
                  <a:gd name="connsiteY1" fmla="*/ 14209 h 109664"/>
                  <a:gd name="connsiteX2" fmla="*/ 36886 w 87480"/>
                  <a:gd name="connsiteY2" fmla="*/ 1747 h 109664"/>
                  <a:gd name="connsiteX3" fmla="*/ 36886 w 87480"/>
                  <a:gd name="connsiteY3" fmla="*/ 1747 h 109664"/>
                  <a:gd name="connsiteX4" fmla="*/ 21434 w 87480"/>
                  <a:gd name="connsiteY4" fmla="*/ 1747 h 109664"/>
                  <a:gd name="connsiteX5" fmla="*/ 0 w 87480"/>
                  <a:gd name="connsiteY5" fmla="*/ 109664 h 109664"/>
                  <a:gd name="connsiteX6" fmla="*/ 0 w 87480"/>
                  <a:gd name="connsiteY6" fmla="*/ 109664 h 109664"/>
                  <a:gd name="connsiteX7" fmla="*/ 15826 w 87480"/>
                  <a:gd name="connsiteY7" fmla="*/ 109664 h 109664"/>
                  <a:gd name="connsiteX8" fmla="*/ 28288 w 87480"/>
                  <a:gd name="connsiteY8" fmla="*/ 43493 h 109664"/>
                  <a:gd name="connsiteX9" fmla="*/ 59940 w 87480"/>
                  <a:gd name="connsiteY9" fmla="*/ 14209 h 109664"/>
                  <a:gd name="connsiteX10" fmla="*/ 75019 w 87480"/>
                  <a:gd name="connsiteY10" fmla="*/ 21810 h 109664"/>
                  <a:gd name="connsiteX11" fmla="*/ 75019 w 87480"/>
                  <a:gd name="connsiteY11" fmla="*/ 21810 h 109664"/>
                  <a:gd name="connsiteX12" fmla="*/ 87480 w 87480"/>
                  <a:gd name="connsiteY12" fmla="*/ 10346 h 109664"/>
                  <a:gd name="connsiteX13" fmla="*/ 87480 w 87480"/>
                  <a:gd name="connsiteY13" fmla="*/ 10346 h 109664"/>
                  <a:gd name="connsiteX14" fmla="*/ 63928 w 87480"/>
                  <a:gd name="connsiteY14" fmla="*/ 252 h 10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7480" h="109664">
                    <a:moveTo>
                      <a:pt x="64302" y="3"/>
                    </a:moveTo>
                    <a:cubicBezTo>
                      <a:pt x="52709" y="-136"/>
                      <a:pt x="41706" y="5111"/>
                      <a:pt x="34518" y="14209"/>
                    </a:cubicBezTo>
                    <a:lnTo>
                      <a:pt x="36886" y="1747"/>
                    </a:lnTo>
                    <a:lnTo>
                      <a:pt x="36886" y="1747"/>
                    </a:lnTo>
                    <a:lnTo>
                      <a:pt x="21434" y="1747"/>
                    </a:lnTo>
                    <a:lnTo>
                      <a:pt x="0" y="109664"/>
                    </a:lnTo>
                    <a:lnTo>
                      <a:pt x="0" y="109664"/>
                    </a:lnTo>
                    <a:lnTo>
                      <a:pt x="15826" y="109664"/>
                    </a:lnTo>
                    <a:lnTo>
                      <a:pt x="28288" y="43493"/>
                    </a:lnTo>
                    <a:cubicBezTo>
                      <a:pt x="30515" y="27438"/>
                      <a:pt x="43760" y="15183"/>
                      <a:pt x="59940" y="14209"/>
                    </a:cubicBezTo>
                    <a:cubicBezTo>
                      <a:pt x="65919" y="14072"/>
                      <a:pt x="71573" y="16922"/>
                      <a:pt x="75019" y="21810"/>
                    </a:cubicBezTo>
                    <a:lnTo>
                      <a:pt x="75019" y="21810"/>
                    </a:lnTo>
                    <a:lnTo>
                      <a:pt x="87480" y="10346"/>
                    </a:lnTo>
                    <a:lnTo>
                      <a:pt x="87480" y="10346"/>
                    </a:lnTo>
                    <a:cubicBezTo>
                      <a:pt x="81552" y="3603"/>
                      <a:pt x="72899" y="-105"/>
                      <a:pt x="63928" y="252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</p:grp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18C24FD2-AEE2-43CA-8EB3-8E646C2E5E46}"/>
                </a:ext>
              </a:extLst>
            </p:cNvPr>
            <p:cNvSpPr/>
            <p:nvPr/>
          </p:nvSpPr>
          <p:spPr>
            <a:xfrm>
              <a:off x="1159517" y="6556560"/>
              <a:ext cx="96452" cy="108166"/>
            </a:xfrm>
            <a:custGeom>
              <a:avLst/>
              <a:gdLst>
                <a:gd name="connsiteX0" fmla="*/ 23303 w 96452"/>
                <a:gd name="connsiteY0" fmla="*/ 0 h 108166"/>
                <a:gd name="connsiteX1" fmla="*/ 20562 w 96452"/>
                <a:gd name="connsiteY1" fmla="*/ 13708 h 108166"/>
                <a:gd name="connsiteX2" fmla="*/ 20562 w 96452"/>
                <a:gd name="connsiteY2" fmla="*/ 13957 h 108166"/>
                <a:gd name="connsiteX3" fmla="*/ 74271 w 96452"/>
                <a:gd name="connsiteY3" fmla="*/ 13957 h 108166"/>
                <a:gd name="connsiteX4" fmla="*/ 2742 w 96452"/>
                <a:gd name="connsiteY4" fmla="*/ 94957 h 108166"/>
                <a:gd name="connsiteX5" fmla="*/ 2617 w 96452"/>
                <a:gd name="connsiteY5" fmla="*/ 94957 h 108166"/>
                <a:gd name="connsiteX6" fmla="*/ 0 w 96452"/>
                <a:gd name="connsiteY6" fmla="*/ 108166 h 108166"/>
                <a:gd name="connsiteX7" fmla="*/ 76265 w 96452"/>
                <a:gd name="connsiteY7" fmla="*/ 108166 h 108166"/>
                <a:gd name="connsiteX8" fmla="*/ 79006 w 96452"/>
                <a:gd name="connsiteY8" fmla="*/ 94209 h 108166"/>
                <a:gd name="connsiteX9" fmla="*/ 21932 w 96452"/>
                <a:gd name="connsiteY9" fmla="*/ 94209 h 108166"/>
                <a:gd name="connsiteX10" fmla="*/ 93835 w 96452"/>
                <a:gd name="connsiteY10" fmla="*/ 13209 h 108166"/>
                <a:gd name="connsiteX11" fmla="*/ 93835 w 96452"/>
                <a:gd name="connsiteY11" fmla="*/ 13209 h 108166"/>
                <a:gd name="connsiteX12" fmla="*/ 96452 w 96452"/>
                <a:gd name="connsiteY12" fmla="*/ 0 h 108166"/>
                <a:gd name="connsiteX13" fmla="*/ 23303 w 96452"/>
                <a:gd name="connsiteY13" fmla="*/ 0 h 10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6452" h="108166">
                  <a:moveTo>
                    <a:pt x="23303" y="0"/>
                  </a:moveTo>
                  <a:lnTo>
                    <a:pt x="20562" y="13708"/>
                  </a:lnTo>
                  <a:lnTo>
                    <a:pt x="20562" y="13957"/>
                  </a:lnTo>
                  <a:lnTo>
                    <a:pt x="74271" y="13957"/>
                  </a:lnTo>
                  <a:lnTo>
                    <a:pt x="2742" y="94957"/>
                  </a:lnTo>
                  <a:lnTo>
                    <a:pt x="2617" y="94957"/>
                  </a:lnTo>
                  <a:lnTo>
                    <a:pt x="0" y="108166"/>
                  </a:lnTo>
                  <a:lnTo>
                    <a:pt x="76265" y="108166"/>
                  </a:lnTo>
                  <a:lnTo>
                    <a:pt x="79006" y="94209"/>
                  </a:lnTo>
                  <a:lnTo>
                    <a:pt x="21932" y="94209"/>
                  </a:lnTo>
                  <a:lnTo>
                    <a:pt x="93835" y="13209"/>
                  </a:lnTo>
                  <a:lnTo>
                    <a:pt x="93835" y="13209"/>
                  </a:lnTo>
                  <a:lnTo>
                    <a:pt x="96452" y="0"/>
                  </a:lnTo>
                  <a:lnTo>
                    <a:pt x="23303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AEE7F6F4-4D2C-45B3-A061-9606B2BD36A7}"/>
                </a:ext>
              </a:extLst>
            </p:cNvPr>
            <p:cNvSpPr/>
            <p:nvPr/>
          </p:nvSpPr>
          <p:spPr>
            <a:xfrm>
              <a:off x="1466445" y="6556560"/>
              <a:ext cx="37259" cy="108166"/>
            </a:xfrm>
            <a:custGeom>
              <a:avLst/>
              <a:gdLst>
                <a:gd name="connsiteX0" fmla="*/ 21683 w 37259"/>
                <a:gd name="connsiteY0" fmla="*/ 0 h 108166"/>
                <a:gd name="connsiteX1" fmla="*/ 0 w 37259"/>
                <a:gd name="connsiteY1" fmla="*/ 107917 h 108166"/>
                <a:gd name="connsiteX2" fmla="*/ 0 w 37259"/>
                <a:gd name="connsiteY2" fmla="*/ 108166 h 108166"/>
                <a:gd name="connsiteX3" fmla="*/ 15702 w 37259"/>
                <a:gd name="connsiteY3" fmla="*/ 108166 h 108166"/>
                <a:gd name="connsiteX4" fmla="*/ 37260 w 37259"/>
                <a:gd name="connsiteY4" fmla="*/ 0 h 108166"/>
                <a:gd name="connsiteX5" fmla="*/ 21683 w 37259"/>
                <a:gd name="connsiteY5" fmla="*/ 0 h 108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259" h="108166">
                  <a:moveTo>
                    <a:pt x="21683" y="0"/>
                  </a:moveTo>
                  <a:lnTo>
                    <a:pt x="0" y="107917"/>
                  </a:lnTo>
                  <a:lnTo>
                    <a:pt x="0" y="108166"/>
                  </a:lnTo>
                  <a:lnTo>
                    <a:pt x="15702" y="108166"/>
                  </a:lnTo>
                  <a:lnTo>
                    <a:pt x="37260" y="0"/>
                  </a:lnTo>
                  <a:lnTo>
                    <a:pt x="21683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grpSp>
          <p:nvGrpSpPr>
            <p:cNvPr id="17" name="Grafik 6">
              <a:extLst>
                <a:ext uri="{FF2B5EF4-FFF2-40B4-BE49-F238E27FC236}">
                  <a16:creationId xmlns:a16="http://schemas.microsoft.com/office/drawing/2014/main" id="{7F7C476A-2849-4D68-9FA2-3A5CFC13C833}"/>
                </a:ext>
              </a:extLst>
            </p:cNvPr>
            <p:cNvGrpSpPr/>
            <p:nvPr/>
          </p:nvGrpSpPr>
          <p:grpSpPr>
            <a:xfrm>
              <a:off x="1518879" y="6507337"/>
              <a:ext cx="191395" cy="158803"/>
              <a:chOff x="1518879" y="6507337"/>
              <a:chExt cx="191395" cy="158803"/>
            </a:xfrm>
            <a:grpFill/>
          </p:grpSpPr>
          <p:sp>
            <p:nvSpPr>
              <p:cNvPr id="18" name="Freihandform: Form 17">
                <a:extLst>
                  <a:ext uri="{FF2B5EF4-FFF2-40B4-BE49-F238E27FC236}">
                    <a16:creationId xmlns:a16="http://schemas.microsoft.com/office/drawing/2014/main" id="{B2186F78-5D28-4695-8B1C-5A3F1A53AAB3}"/>
                  </a:ext>
                </a:extLst>
              </p:cNvPr>
              <p:cNvSpPr/>
              <p:nvPr/>
            </p:nvSpPr>
            <p:spPr>
              <a:xfrm>
                <a:off x="1614114" y="6507337"/>
                <a:ext cx="96160" cy="157638"/>
              </a:xfrm>
              <a:custGeom>
                <a:avLst/>
                <a:gdLst>
                  <a:gd name="connsiteX0" fmla="*/ 66046 w 96160"/>
                  <a:gd name="connsiteY0" fmla="*/ 47852 h 157638"/>
                  <a:gd name="connsiteX1" fmla="*/ 35142 w 96160"/>
                  <a:gd name="connsiteY1" fmla="*/ 60314 h 157638"/>
                  <a:gd name="connsiteX2" fmla="*/ 47603 w 96160"/>
                  <a:gd name="connsiteY2" fmla="*/ 0 h 157638"/>
                  <a:gd name="connsiteX3" fmla="*/ 31652 w 96160"/>
                  <a:gd name="connsiteY3" fmla="*/ 0 h 157638"/>
                  <a:gd name="connsiteX4" fmla="*/ 0 w 96160"/>
                  <a:gd name="connsiteY4" fmla="*/ 157389 h 157638"/>
                  <a:gd name="connsiteX5" fmla="*/ 15701 w 96160"/>
                  <a:gd name="connsiteY5" fmla="*/ 157389 h 157638"/>
                  <a:gd name="connsiteX6" fmla="*/ 28911 w 96160"/>
                  <a:gd name="connsiteY6" fmla="*/ 91218 h 157638"/>
                  <a:gd name="connsiteX7" fmla="*/ 60563 w 96160"/>
                  <a:gd name="connsiteY7" fmla="*/ 62058 h 157638"/>
                  <a:gd name="connsiteX8" fmla="*/ 79837 w 96160"/>
                  <a:gd name="connsiteY8" fmla="*/ 77742 h 157638"/>
                  <a:gd name="connsiteX9" fmla="*/ 79878 w 96160"/>
                  <a:gd name="connsiteY9" fmla="*/ 80875 h 157638"/>
                  <a:gd name="connsiteX10" fmla="*/ 78757 w 96160"/>
                  <a:gd name="connsiteY10" fmla="*/ 90969 h 157638"/>
                  <a:gd name="connsiteX11" fmla="*/ 65423 w 96160"/>
                  <a:gd name="connsiteY11" fmla="*/ 157638 h 157638"/>
                  <a:gd name="connsiteX12" fmla="*/ 81125 w 96160"/>
                  <a:gd name="connsiteY12" fmla="*/ 157638 h 157638"/>
                  <a:gd name="connsiteX13" fmla="*/ 94957 w 96160"/>
                  <a:gd name="connsiteY13" fmla="*/ 89474 h 157638"/>
                  <a:gd name="connsiteX14" fmla="*/ 96078 w 96160"/>
                  <a:gd name="connsiteY14" fmla="*/ 78757 h 157638"/>
                  <a:gd name="connsiteX15" fmla="*/ 69522 w 96160"/>
                  <a:gd name="connsiteY15" fmla="*/ 47902 h 157638"/>
                  <a:gd name="connsiteX16" fmla="*/ 66046 w 96160"/>
                  <a:gd name="connsiteY16" fmla="*/ 47852 h 157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6160" h="157638">
                    <a:moveTo>
                      <a:pt x="66046" y="47852"/>
                    </a:moveTo>
                    <a:cubicBezTo>
                      <a:pt x="54431" y="47363"/>
                      <a:pt x="43168" y="51904"/>
                      <a:pt x="35142" y="60314"/>
                    </a:cubicBezTo>
                    <a:lnTo>
                      <a:pt x="47603" y="0"/>
                    </a:lnTo>
                    <a:lnTo>
                      <a:pt x="31652" y="0"/>
                    </a:lnTo>
                    <a:lnTo>
                      <a:pt x="0" y="157389"/>
                    </a:lnTo>
                    <a:lnTo>
                      <a:pt x="15701" y="157389"/>
                    </a:lnTo>
                    <a:lnTo>
                      <a:pt x="28911" y="91218"/>
                    </a:lnTo>
                    <a:cubicBezTo>
                      <a:pt x="30603" y="74910"/>
                      <a:pt x="44170" y="62411"/>
                      <a:pt x="60563" y="62058"/>
                    </a:cubicBezTo>
                    <a:cubicBezTo>
                      <a:pt x="70216" y="61067"/>
                      <a:pt x="78845" y="68088"/>
                      <a:pt x="79837" y="77742"/>
                    </a:cubicBezTo>
                    <a:cubicBezTo>
                      <a:pt x="79945" y="78783"/>
                      <a:pt x="79958" y="79832"/>
                      <a:pt x="79878" y="80875"/>
                    </a:cubicBezTo>
                    <a:cubicBezTo>
                      <a:pt x="79822" y="84268"/>
                      <a:pt x="79446" y="87647"/>
                      <a:pt x="78757" y="90969"/>
                    </a:cubicBezTo>
                    <a:lnTo>
                      <a:pt x="65423" y="157638"/>
                    </a:lnTo>
                    <a:lnTo>
                      <a:pt x="81125" y="157638"/>
                    </a:lnTo>
                    <a:lnTo>
                      <a:pt x="94957" y="89474"/>
                    </a:lnTo>
                    <a:cubicBezTo>
                      <a:pt x="95657" y="85943"/>
                      <a:pt x="96034" y="82356"/>
                      <a:pt x="96078" y="78757"/>
                    </a:cubicBezTo>
                    <a:cubicBezTo>
                      <a:pt x="97265" y="62903"/>
                      <a:pt x="85375" y="49089"/>
                      <a:pt x="69522" y="47902"/>
                    </a:cubicBezTo>
                    <a:cubicBezTo>
                      <a:pt x="68365" y="47815"/>
                      <a:pt x="67205" y="47799"/>
                      <a:pt x="66046" y="47852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  <p:sp>
            <p:nvSpPr>
              <p:cNvPr id="19" name="Freihandform: Form 18">
                <a:extLst>
                  <a:ext uri="{FF2B5EF4-FFF2-40B4-BE49-F238E27FC236}">
                    <a16:creationId xmlns:a16="http://schemas.microsoft.com/office/drawing/2014/main" id="{1FE5475E-83C3-4BE3-BBF1-FAE9A6986B3F}"/>
                  </a:ext>
                </a:extLst>
              </p:cNvPr>
              <p:cNvSpPr/>
              <p:nvPr/>
            </p:nvSpPr>
            <p:spPr>
              <a:xfrm>
                <a:off x="1518879" y="6555189"/>
                <a:ext cx="87882" cy="110951"/>
              </a:xfrm>
              <a:custGeom>
                <a:avLst/>
                <a:gdLst>
                  <a:gd name="connsiteX0" fmla="*/ 56853 w 87882"/>
                  <a:gd name="connsiteY0" fmla="*/ 0 h 110951"/>
                  <a:gd name="connsiteX1" fmla="*/ 1649 w 87882"/>
                  <a:gd name="connsiteY1" fmla="*/ 55329 h 110951"/>
                  <a:gd name="connsiteX2" fmla="*/ 153 w 87882"/>
                  <a:gd name="connsiteY2" fmla="*/ 71903 h 110951"/>
                  <a:gd name="connsiteX3" fmla="*/ 32484 w 87882"/>
                  <a:gd name="connsiteY3" fmla="*/ 110801 h 110951"/>
                  <a:gd name="connsiteX4" fmla="*/ 37538 w 87882"/>
                  <a:gd name="connsiteY4" fmla="*/ 110908 h 110951"/>
                  <a:gd name="connsiteX5" fmla="*/ 73552 w 87882"/>
                  <a:gd name="connsiteY5" fmla="*/ 95705 h 110951"/>
                  <a:gd name="connsiteX6" fmla="*/ 73552 w 87882"/>
                  <a:gd name="connsiteY6" fmla="*/ 95705 h 110951"/>
                  <a:gd name="connsiteX7" fmla="*/ 64455 w 87882"/>
                  <a:gd name="connsiteY7" fmla="*/ 84614 h 110951"/>
                  <a:gd name="connsiteX8" fmla="*/ 64455 w 87882"/>
                  <a:gd name="connsiteY8" fmla="*/ 84614 h 110951"/>
                  <a:gd name="connsiteX9" fmla="*/ 64455 w 87882"/>
                  <a:gd name="connsiteY9" fmla="*/ 84614 h 110951"/>
                  <a:gd name="connsiteX10" fmla="*/ 38535 w 87882"/>
                  <a:gd name="connsiteY10" fmla="*/ 97075 h 110951"/>
                  <a:gd name="connsiteX11" fmla="*/ 15233 w 87882"/>
                  <a:gd name="connsiteY11" fmla="*/ 75551 h 110951"/>
                  <a:gd name="connsiteX12" fmla="*/ 15356 w 87882"/>
                  <a:gd name="connsiteY12" fmla="*/ 72152 h 110951"/>
                  <a:gd name="connsiteX13" fmla="*/ 17101 w 87882"/>
                  <a:gd name="connsiteY13" fmla="*/ 55952 h 110951"/>
                  <a:gd name="connsiteX14" fmla="*/ 31058 w 87882"/>
                  <a:gd name="connsiteY14" fmla="*/ 25048 h 110951"/>
                  <a:gd name="connsiteX15" fmla="*/ 55233 w 87882"/>
                  <a:gd name="connsiteY15" fmla="*/ 14206 h 110951"/>
                  <a:gd name="connsiteX16" fmla="*/ 76293 w 87882"/>
                  <a:gd name="connsiteY16" fmla="*/ 26668 h 110951"/>
                  <a:gd name="connsiteX17" fmla="*/ 76293 w 87882"/>
                  <a:gd name="connsiteY17" fmla="*/ 26668 h 110951"/>
                  <a:gd name="connsiteX18" fmla="*/ 87883 w 87882"/>
                  <a:gd name="connsiteY18" fmla="*/ 16823 h 110951"/>
                  <a:gd name="connsiteX19" fmla="*/ 87883 w 87882"/>
                  <a:gd name="connsiteY19" fmla="*/ 16823 h 110951"/>
                  <a:gd name="connsiteX20" fmla="*/ 56729 w 87882"/>
                  <a:gd name="connsiteY20" fmla="*/ 748 h 11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7882" h="110951">
                    <a:moveTo>
                      <a:pt x="56853" y="0"/>
                    </a:moveTo>
                    <a:cubicBezTo>
                      <a:pt x="28192" y="0"/>
                      <a:pt x="8129" y="20188"/>
                      <a:pt x="1649" y="55329"/>
                    </a:cubicBezTo>
                    <a:cubicBezTo>
                      <a:pt x="671" y="60800"/>
                      <a:pt x="170" y="66345"/>
                      <a:pt x="153" y="71903"/>
                    </a:cubicBezTo>
                    <a:cubicBezTo>
                      <a:pt x="-1660" y="91572"/>
                      <a:pt x="12814" y="108987"/>
                      <a:pt x="32484" y="110801"/>
                    </a:cubicBezTo>
                    <a:cubicBezTo>
                      <a:pt x="34163" y="110955"/>
                      <a:pt x="35853" y="110991"/>
                      <a:pt x="37538" y="110908"/>
                    </a:cubicBezTo>
                    <a:cubicBezTo>
                      <a:pt x="51112" y="110955"/>
                      <a:pt x="64118" y="105465"/>
                      <a:pt x="73552" y="95705"/>
                    </a:cubicBezTo>
                    <a:lnTo>
                      <a:pt x="73552" y="95705"/>
                    </a:lnTo>
                    <a:lnTo>
                      <a:pt x="64455" y="84614"/>
                    </a:lnTo>
                    <a:lnTo>
                      <a:pt x="64455" y="84614"/>
                    </a:lnTo>
                    <a:lnTo>
                      <a:pt x="64455" y="84614"/>
                    </a:lnTo>
                    <a:cubicBezTo>
                      <a:pt x="58138" y="92466"/>
                      <a:pt x="48613" y="97045"/>
                      <a:pt x="38535" y="97075"/>
                    </a:cubicBezTo>
                    <a:cubicBezTo>
                      <a:pt x="26157" y="97566"/>
                      <a:pt x="15724" y="87929"/>
                      <a:pt x="15233" y="75551"/>
                    </a:cubicBezTo>
                    <a:cubicBezTo>
                      <a:pt x="15188" y="74416"/>
                      <a:pt x="15229" y="73280"/>
                      <a:pt x="15356" y="72152"/>
                    </a:cubicBezTo>
                    <a:cubicBezTo>
                      <a:pt x="15424" y="66709"/>
                      <a:pt x="16008" y="61285"/>
                      <a:pt x="17101" y="55952"/>
                    </a:cubicBezTo>
                    <a:cubicBezTo>
                      <a:pt x="18838" y="44568"/>
                      <a:pt x="23666" y="33878"/>
                      <a:pt x="31058" y="25048"/>
                    </a:cubicBezTo>
                    <a:cubicBezTo>
                      <a:pt x="37213" y="18167"/>
                      <a:pt x="46002" y="14225"/>
                      <a:pt x="55233" y="14206"/>
                    </a:cubicBezTo>
                    <a:cubicBezTo>
                      <a:pt x="64085" y="13892"/>
                      <a:pt x="72308" y="18758"/>
                      <a:pt x="76293" y="26668"/>
                    </a:cubicBezTo>
                    <a:lnTo>
                      <a:pt x="76293" y="26668"/>
                    </a:lnTo>
                    <a:lnTo>
                      <a:pt x="87883" y="16823"/>
                    </a:lnTo>
                    <a:lnTo>
                      <a:pt x="87883" y="16823"/>
                    </a:lnTo>
                    <a:cubicBezTo>
                      <a:pt x="81104" y="6298"/>
                      <a:pt x="69235" y="174"/>
                      <a:pt x="56729" y="748"/>
                    </a:cubicBezTo>
                  </a:path>
                </a:pathLst>
              </a:custGeom>
              <a:grpFill/>
              <a:ln w="12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 noProof="0"/>
              </a:p>
            </p:txBody>
          </p:sp>
        </p:grp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41B77B6E-E7CB-412B-95AC-A9322C6799BB}"/>
                </a:ext>
              </a:extLst>
            </p:cNvPr>
            <p:cNvSpPr/>
            <p:nvPr/>
          </p:nvSpPr>
          <p:spPr>
            <a:xfrm>
              <a:off x="1493985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826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826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832E5C1A-13CE-49A6-B590-B6EAA5F9E1AD}"/>
                </a:ext>
              </a:extLst>
            </p:cNvPr>
            <p:cNvSpPr/>
            <p:nvPr/>
          </p:nvSpPr>
          <p:spPr>
            <a:xfrm>
              <a:off x="1340708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826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826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63AE00B0-780F-4053-8FE9-B7D321217AFF}"/>
                </a:ext>
              </a:extLst>
            </p:cNvPr>
            <p:cNvSpPr/>
            <p:nvPr/>
          </p:nvSpPr>
          <p:spPr>
            <a:xfrm>
              <a:off x="1298712" y="6507088"/>
              <a:ext cx="19689" cy="19689"/>
            </a:xfrm>
            <a:custGeom>
              <a:avLst/>
              <a:gdLst>
                <a:gd name="connsiteX0" fmla="*/ 3988 w 19689"/>
                <a:gd name="connsiteY0" fmla="*/ 0 h 19689"/>
                <a:gd name="connsiteX1" fmla="*/ 0 w 19689"/>
                <a:gd name="connsiteY1" fmla="*/ 19689 h 19689"/>
                <a:gd name="connsiteX2" fmla="*/ 15702 w 19689"/>
                <a:gd name="connsiteY2" fmla="*/ 19689 h 19689"/>
                <a:gd name="connsiteX3" fmla="*/ 19689 w 19689"/>
                <a:gd name="connsiteY3" fmla="*/ 0 h 19689"/>
                <a:gd name="connsiteX4" fmla="*/ 3988 w 19689"/>
                <a:gd name="connsiteY4" fmla="*/ 0 h 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9" h="19689">
                  <a:moveTo>
                    <a:pt x="3988" y="0"/>
                  </a:moveTo>
                  <a:lnTo>
                    <a:pt x="0" y="19689"/>
                  </a:lnTo>
                  <a:lnTo>
                    <a:pt x="15702" y="19689"/>
                  </a:lnTo>
                  <a:lnTo>
                    <a:pt x="19689" y="0"/>
                  </a:lnTo>
                  <a:lnTo>
                    <a:pt x="3988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2406CEAF-7399-4CCB-A322-03F0BA2532F5}"/>
                </a:ext>
              </a:extLst>
            </p:cNvPr>
            <p:cNvSpPr/>
            <p:nvPr/>
          </p:nvSpPr>
          <p:spPr>
            <a:xfrm>
              <a:off x="731837" y="6507088"/>
              <a:ext cx="417960" cy="157638"/>
            </a:xfrm>
            <a:custGeom>
              <a:avLst/>
              <a:gdLst>
                <a:gd name="connsiteX0" fmla="*/ 368612 w 417960"/>
                <a:gd name="connsiteY0" fmla="*/ 0 h 157638"/>
                <a:gd name="connsiteX1" fmla="*/ 356151 w 417960"/>
                <a:gd name="connsiteY1" fmla="*/ 61062 h 157638"/>
                <a:gd name="connsiteX2" fmla="*/ 320760 w 417960"/>
                <a:gd name="connsiteY2" fmla="*/ 61062 h 157638"/>
                <a:gd name="connsiteX3" fmla="*/ 333222 w 417960"/>
                <a:gd name="connsiteY3" fmla="*/ 0 h 157638"/>
                <a:gd name="connsiteX4" fmla="*/ 31652 w 417960"/>
                <a:gd name="connsiteY4" fmla="*/ 0 h 157638"/>
                <a:gd name="connsiteX5" fmla="*/ 0 w 417960"/>
                <a:gd name="connsiteY5" fmla="*/ 157638 h 157638"/>
                <a:gd name="connsiteX6" fmla="*/ 120254 w 417960"/>
                <a:gd name="connsiteY6" fmla="*/ 157638 h 157638"/>
                <a:gd name="connsiteX7" fmla="*/ 128105 w 417960"/>
                <a:gd name="connsiteY7" fmla="*/ 118260 h 157638"/>
                <a:gd name="connsiteX8" fmla="*/ 57074 w 417960"/>
                <a:gd name="connsiteY8" fmla="*/ 118260 h 157638"/>
                <a:gd name="connsiteX9" fmla="*/ 61435 w 417960"/>
                <a:gd name="connsiteY9" fmla="*/ 96577 h 157638"/>
                <a:gd name="connsiteX10" fmla="*/ 132342 w 417960"/>
                <a:gd name="connsiteY10" fmla="*/ 96577 h 157638"/>
                <a:gd name="connsiteX11" fmla="*/ 139569 w 417960"/>
                <a:gd name="connsiteY11" fmla="*/ 61062 h 157638"/>
                <a:gd name="connsiteX12" fmla="*/ 68538 w 417960"/>
                <a:gd name="connsiteY12" fmla="*/ 61062 h 157638"/>
                <a:gd name="connsiteX13" fmla="*/ 72900 w 417960"/>
                <a:gd name="connsiteY13" fmla="*/ 39378 h 157638"/>
                <a:gd name="connsiteX14" fmla="*/ 185303 w 417960"/>
                <a:gd name="connsiteY14" fmla="*/ 39378 h 157638"/>
                <a:gd name="connsiteX15" fmla="*/ 161626 w 417960"/>
                <a:gd name="connsiteY15" fmla="*/ 157638 h 157638"/>
                <a:gd name="connsiteX16" fmla="*/ 210849 w 417960"/>
                <a:gd name="connsiteY16" fmla="*/ 157638 h 157638"/>
                <a:gd name="connsiteX17" fmla="*/ 234651 w 417960"/>
                <a:gd name="connsiteY17" fmla="*/ 39378 h 157638"/>
                <a:gd name="connsiteX18" fmla="*/ 276023 w 417960"/>
                <a:gd name="connsiteY18" fmla="*/ 39378 h 157638"/>
                <a:gd name="connsiteX19" fmla="*/ 252222 w 417960"/>
                <a:gd name="connsiteY19" fmla="*/ 157638 h 157638"/>
                <a:gd name="connsiteX20" fmla="*/ 301569 w 417960"/>
                <a:gd name="connsiteY20" fmla="*/ 157638 h 157638"/>
                <a:gd name="connsiteX21" fmla="*/ 313657 w 417960"/>
                <a:gd name="connsiteY21" fmla="*/ 96577 h 157638"/>
                <a:gd name="connsiteX22" fmla="*/ 349172 w 417960"/>
                <a:gd name="connsiteY22" fmla="*/ 96577 h 157638"/>
                <a:gd name="connsiteX23" fmla="*/ 336960 w 417960"/>
                <a:gd name="connsiteY23" fmla="*/ 157638 h 157638"/>
                <a:gd name="connsiteX24" fmla="*/ 386308 w 417960"/>
                <a:gd name="connsiteY24" fmla="*/ 157638 h 157638"/>
                <a:gd name="connsiteX25" fmla="*/ 417960 w 417960"/>
                <a:gd name="connsiteY25" fmla="*/ 0 h 157638"/>
                <a:gd name="connsiteX26" fmla="*/ 368612 w 417960"/>
                <a:gd name="connsiteY26" fmla="*/ 0 h 157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17960" h="157638">
                  <a:moveTo>
                    <a:pt x="368612" y="0"/>
                  </a:moveTo>
                  <a:lnTo>
                    <a:pt x="356151" y="61062"/>
                  </a:lnTo>
                  <a:lnTo>
                    <a:pt x="320760" y="61062"/>
                  </a:lnTo>
                  <a:lnTo>
                    <a:pt x="333222" y="0"/>
                  </a:lnTo>
                  <a:lnTo>
                    <a:pt x="31652" y="0"/>
                  </a:lnTo>
                  <a:lnTo>
                    <a:pt x="0" y="157638"/>
                  </a:lnTo>
                  <a:lnTo>
                    <a:pt x="120254" y="157638"/>
                  </a:lnTo>
                  <a:lnTo>
                    <a:pt x="128105" y="118260"/>
                  </a:lnTo>
                  <a:lnTo>
                    <a:pt x="57074" y="118260"/>
                  </a:lnTo>
                  <a:lnTo>
                    <a:pt x="61435" y="96577"/>
                  </a:lnTo>
                  <a:lnTo>
                    <a:pt x="132342" y="96577"/>
                  </a:lnTo>
                  <a:lnTo>
                    <a:pt x="139569" y="61062"/>
                  </a:lnTo>
                  <a:lnTo>
                    <a:pt x="68538" y="61062"/>
                  </a:lnTo>
                  <a:lnTo>
                    <a:pt x="72900" y="39378"/>
                  </a:lnTo>
                  <a:lnTo>
                    <a:pt x="185303" y="39378"/>
                  </a:lnTo>
                  <a:lnTo>
                    <a:pt x="161626" y="157638"/>
                  </a:lnTo>
                  <a:lnTo>
                    <a:pt x="210849" y="157638"/>
                  </a:lnTo>
                  <a:lnTo>
                    <a:pt x="234651" y="39378"/>
                  </a:lnTo>
                  <a:lnTo>
                    <a:pt x="276023" y="39378"/>
                  </a:lnTo>
                  <a:lnTo>
                    <a:pt x="252222" y="157638"/>
                  </a:lnTo>
                  <a:lnTo>
                    <a:pt x="301569" y="157638"/>
                  </a:lnTo>
                  <a:lnTo>
                    <a:pt x="313657" y="96577"/>
                  </a:lnTo>
                  <a:lnTo>
                    <a:pt x="349172" y="96577"/>
                  </a:lnTo>
                  <a:lnTo>
                    <a:pt x="336960" y="157638"/>
                  </a:lnTo>
                  <a:lnTo>
                    <a:pt x="386308" y="157638"/>
                  </a:lnTo>
                  <a:lnTo>
                    <a:pt x="417960" y="0"/>
                  </a:lnTo>
                  <a:lnTo>
                    <a:pt x="368612" y="0"/>
                  </a:lnTo>
                  <a:close/>
                </a:path>
              </a:pathLst>
            </a:custGeom>
            <a:grpFill/>
            <a:ln w="12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noProof="0"/>
            </a:p>
          </p:txBody>
        </p:sp>
      </p:grpSp>
    </p:spTree>
    <p:extLst>
      <p:ext uri="{BB962C8B-B14F-4D97-AF65-F5344CB8AC3E}">
        <p14:creationId xmlns:p14="http://schemas.microsoft.com/office/powerpoint/2010/main" val="3716835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9CEF804-E58C-481B-A606-7D35AF68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60351"/>
            <a:ext cx="10728325" cy="9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CH" noProof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5C6EC0D-393C-42F2-B6A7-B19C9B098F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7" y="1412875"/>
            <a:ext cx="10728325" cy="468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/>
              <a:t>Mastertextformat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C96E51-36C9-4BEE-A761-33378A0DF0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73692" y="6522444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4A358CF3-A22A-46C1-A4E5-5810212466EF}" type="datetime1">
              <a:rPr lang="de-CH" noProof="0" smtClean="0"/>
              <a:t>28.08.23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1EC403-6E63-4450-AFDD-66CA49D6CC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71700" y="6522444"/>
            <a:ext cx="540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Organisationseinheit verbal</a:t>
            </a:r>
            <a:endParaRPr lang="de-CH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DFCC57-7DDC-4B2C-A6BE-862DAF9C9F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7585" y="6522444"/>
            <a:ext cx="322577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ACA52AF-F19D-405C-AD5F-7D94B96A5CC3}" type="slidenum">
              <a:rPr lang="de-CH" noProof="0" smtClean="0"/>
              <a:pPr/>
              <a:t>‹#›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409606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0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71463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000" indent="-271463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50000" indent="-270000" algn="l" defTabSz="914400" rtl="0" eaLnBrk="1" latinLnBrk="0" hangingPunct="1">
        <a:lnSpc>
          <a:spcPct val="10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461" userDrawn="1">
          <p15:clr>
            <a:srgbClr val="F26B43"/>
          </p15:clr>
        </p15:guide>
        <p15:guide id="3" pos="7219" userDrawn="1">
          <p15:clr>
            <a:srgbClr val="F26B43"/>
          </p15:clr>
        </p15:guide>
        <p15:guide id="4" orient="horz" pos="164" userDrawn="1">
          <p15:clr>
            <a:srgbClr val="F26B43"/>
          </p15:clr>
        </p15:guide>
        <p15:guide id="5" orient="horz" pos="890" userDrawn="1">
          <p15:clr>
            <a:srgbClr val="F26B43"/>
          </p15:clr>
        </p15:guide>
        <p15:guide id="6" orient="horz" pos="4201" userDrawn="1">
          <p15:clr>
            <a:srgbClr val="F26B43"/>
          </p15:clr>
        </p15:guide>
        <p15:guide id="7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"/><Relationship Id="rId2" Type="http://schemas.openxmlformats.org/officeDocument/2006/relationships/image" Target="../media/image26.ti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platzhalter 18" descr="Ein Bild, das Gebäude, Stadt, Schloss, Turm enthält.&#10;&#10;Automatisch generierte Beschreibung">
            <a:extLst>
              <a:ext uri="{FF2B5EF4-FFF2-40B4-BE49-F238E27FC236}">
                <a16:creationId xmlns:a16="http://schemas.microsoft.com/office/drawing/2014/main" id="{882FF669-564A-4497-A386-BA8B28F256B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" b="461"/>
          <a:stretch>
            <a:fillRect/>
          </a:stretch>
        </p:blipFill>
        <p:spPr/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AC1FB292-90C1-439C-8480-EB4116CF23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903227"/>
            <a:ext cx="6889898" cy="2386139"/>
          </a:xfrm>
        </p:spPr>
        <p:txBody>
          <a:bodyPr/>
          <a:lstStyle/>
          <a:p>
            <a:pPr algn="l"/>
            <a:r>
              <a:rPr lang="en-CA" sz="3200" b="1" i="0" noProof="0" dirty="0">
                <a:effectLst/>
                <a:latin typeface="arial" panose="020B0604020202020204" pitchFamily="34" charset="0"/>
              </a:rPr>
              <a:t>Chiral phonons as </a:t>
            </a:r>
            <a:br>
              <a:rPr lang="en-CA" sz="3200" b="1" i="0" noProof="0" dirty="0">
                <a:effectLst/>
                <a:latin typeface="arial" panose="020B0604020202020204" pitchFamily="34" charset="0"/>
              </a:rPr>
            </a:br>
            <a:r>
              <a:rPr lang="en-CA" sz="3200" b="1" i="0" noProof="0" dirty="0">
                <a:effectLst/>
                <a:latin typeface="arial" panose="020B0604020202020204" pitchFamily="34" charset="0"/>
              </a:rPr>
              <a:t>dark matter detectors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171C1F6-869F-40B1-8975-92FF2042F4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04949" y="3362874"/>
            <a:ext cx="3791247" cy="1008000"/>
          </a:xfrm>
        </p:spPr>
        <p:txBody>
          <a:bodyPr/>
          <a:lstStyle/>
          <a:p>
            <a:r>
              <a:rPr lang="en-CA" noProof="0" dirty="0"/>
              <a:t>Carl P. Romao, Riccardo Catena, Nicola A. </a:t>
            </a:r>
            <a:r>
              <a:rPr lang="en-CA" dirty="0" err="1"/>
              <a:t>Spaldin</a:t>
            </a:r>
            <a:r>
              <a:rPr lang="en-CA" dirty="0"/>
              <a:t>, </a:t>
            </a:r>
            <a:r>
              <a:rPr lang="en-CA" b="1" dirty="0"/>
              <a:t>Marek Matas</a:t>
            </a:r>
            <a:endParaRPr lang="en-CA" b="1" noProof="0" dirty="0"/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D5A532DE-204C-299F-B43C-DF399CE7825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248613" y="326312"/>
            <a:ext cx="1800000" cy="515193"/>
          </a:xfrm>
        </p:spPr>
        <p:txBody>
          <a:bodyPr/>
          <a:lstStyle/>
          <a:p>
            <a:r>
              <a:rPr lang="en-US" dirty="0"/>
              <a:t>HIT G 23.6</a:t>
            </a:r>
          </a:p>
          <a:p>
            <a:r>
              <a:rPr lang="en-US" dirty="0"/>
              <a:t>Wolfgang-Pauli-Strasse 27</a:t>
            </a:r>
          </a:p>
          <a:p>
            <a:r>
              <a:rPr lang="en-US" dirty="0" err="1"/>
              <a:t>marek.matas@mat.ethz.ch</a:t>
            </a:r>
            <a:endParaRPr lang="en-US" dirty="0"/>
          </a:p>
        </p:txBody>
      </p:sp>
      <p:pic>
        <p:nvPicPr>
          <p:cNvPr id="8" name="Picture 7" descr="A picture containing text, sign, dark&#10;&#10;Description automatically generated">
            <a:extLst>
              <a:ext uri="{FF2B5EF4-FFF2-40B4-BE49-F238E27FC236}">
                <a16:creationId xmlns:a16="http://schemas.microsoft.com/office/drawing/2014/main" id="{16C5B24A-A1BE-B81B-5DC7-9AD0C2B8DD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653" y="6446495"/>
            <a:ext cx="1199510" cy="249898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9FA2063B-95CE-0E73-08FF-D1BA66A32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7100" y="206161"/>
            <a:ext cx="1303063" cy="63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168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DAFA2BA-C470-74DB-E707-FF2D0B5AFB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592" y="1371600"/>
            <a:ext cx="5257965" cy="37286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796304-C18C-22D0-6117-114BAD365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Stability of phonons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F7C43-7875-0EDA-DC35-910754AEE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10</a:t>
            </a:fld>
            <a:endParaRPr lang="de-CH" noProof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A572C43A-4AC1-320B-6E08-81F2E05B7E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836" y="5818252"/>
            <a:ext cx="5364164" cy="480612"/>
          </a:xfrm>
        </p:spPr>
        <p:txBody>
          <a:bodyPr/>
          <a:lstStyle/>
          <a:p>
            <a:r>
              <a:rPr lang="en-CA" sz="1000" dirty="0"/>
              <a:t>Maris and Tamura, Phys. Rev. B 1993, 47, 727.</a:t>
            </a:r>
          </a:p>
          <a:p>
            <a:r>
              <a:rPr lang="en-CA" sz="1000" dirty="0"/>
              <a:t>Pandey, Polanco, Cooper, Parker, Lindsay, Phys. Rev. B 2018, 98, 241405(R).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6DA192-8B4D-D900-9308-BA9E7258D6C6}"/>
              </a:ext>
            </a:extLst>
          </p:cNvPr>
          <p:cNvSpPr txBox="1"/>
          <p:nvPr/>
        </p:nvSpPr>
        <p:spPr>
          <a:xfrm>
            <a:off x="7826897" y="3067396"/>
            <a:ext cx="560646" cy="3906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F8B256-1F8C-BDF2-872F-05A212973E92}"/>
              </a:ext>
            </a:extLst>
          </p:cNvPr>
          <p:cNvSpPr txBox="1"/>
          <p:nvPr/>
        </p:nvSpPr>
        <p:spPr>
          <a:xfrm>
            <a:off x="7826897" y="632228"/>
            <a:ext cx="560646" cy="3906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927EDB84-5485-4E45-6092-DECE704F5D6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1836" y="1219504"/>
                <a:ext cx="6450360" cy="3841228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70000" indent="-2700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38163" indent="-271463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Symbol" panose="05050102010706020507" pitchFamily="18" charset="2"/>
                  <a:buChar char="-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10000" indent="-270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Symbol" panose="05050102010706020507" pitchFamily="18" charset="2"/>
                  <a:buChar char="-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80000" indent="-271463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Symbol" panose="05050102010706020507" pitchFamily="18" charset="2"/>
                  <a:buChar char="-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50000" indent="-270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Symbol" panose="05050102010706020507" pitchFamily="18" charset="2"/>
                  <a:buChar char="-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/>
                  <a:t>Phonon lifetimes are generally limited to </a:t>
                </a:r>
                <a:r>
                  <a:rPr lang="en-US" sz="2000" dirty="0" err="1"/>
                  <a:t>ps</a:t>
                </a:r>
                <a:r>
                  <a:rPr lang="en-US" sz="2000" dirty="0"/>
                  <a:t>–ns due to anharmonic decay (even at 0 K).</a:t>
                </a:r>
              </a:p>
              <a:p>
                <a:r>
                  <a:rPr lang="en-US" sz="2000" dirty="0"/>
                  <a:t>In the lowest energy acoustic band, short-wavelength acoustic phonons can be stable with respect to decay due to conservation of crystal momentum and energy.</a:t>
                </a:r>
                <a:r>
                  <a:rPr lang="en-US" sz="2000" baseline="30000" dirty="0"/>
                  <a:t>1</a:t>
                </a:r>
              </a:p>
              <a:p>
                <a:pPr marL="0" indent="0">
                  <a:buNone/>
                </a:pPr>
                <a:endParaRPr lang="en-US" sz="20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000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000" b="0" dirty="0"/>
              </a:p>
              <a:p>
                <a:pPr marL="0" indent="0">
                  <a:buNone/>
                </a:pPr>
                <a:endParaRPr lang="en-US" sz="2000" b="1" dirty="0"/>
              </a:p>
              <a:p>
                <a:r>
                  <a:rPr lang="en-US" sz="2000" dirty="0"/>
                  <a:t>Phonon chirality introduces additional constraints, enhancing the stability of chiral phonons.</a:t>
                </a:r>
                <a:r>
                  <a:rPr lang="en-US" sz="2000" baseline="30000" dirty="0"/>
                  <a:t>2</a:t>
                </a:r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927EDB84-5485-4E45-6092-DECE704F5D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836" y="1219504"/>
                <a:ext cx="6450360" cy="3841228"/>
              </a:xfrm>
              <a:prstGeom prst="rect">
                <a:avLst/>
              </a:prstGeom>
              <a:blipFill>
                <a:blip r:embed="rId3"/>
                <a:stretch>
                  <a:fillRect l="-2268" t="-1905" r="-1134" b="-1603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60260E8-4F7D-7EA7-FA16-60E67B9F9736}"/>
              </a:ext>
            </a:extLst>
          </p:cNvPr>
          <p:cNvSpPr txBox="1">
            <a:spLocks/>
          </p:cNvSpPr>
          <p:nvPr/>
        </p:nvSpPr>
        <p:spPr>
          <a:xfrm>
            <a:off x="1886284" y="6520510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Marek Matas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91848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050A74-6ED2-41B3-AD63-74F89C447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979000"/>
            <a:ext cx="10728325" cy="900000"/>
          </a:xfrm>
        </p:spPr>
        <p:txBody>
          <a:bodyPr anchor="ctr"/>
          <a:lstStyle/>
          <a:p>
            <a:pPr algn="ctr"/>
            <a:r>
              <a:rPr lang="de-DE" sz="5400" dirty="0" err="1"/>
              <a:t>How</a:t>
            </a:r>
            <a:r>
              <a:rPr lang="de-DE" sz="5400" dirty="0"/>
              <a:t> </a:t>
            </a:r>
            <a:r>
              <a:rPr lang="de-DE" sz="5400" dirty="0" err="1"/>
              <a:t>could</a:t>
            </a:r>
            <a:r>
              <a:rPr lang="de-DE" sz="5400" dirty="0"/>
              <a:t> </a:t>
            </a:r>
            <a:r>
              <a:rPr lang="de-DE" sz="5400" dirty="0" err="1"/>
              <a:t>we</a:t>
            </a:r>
            <a:r>
              <a:rPr lang="de-DE" sz="5400" dirty="0"/>
              <a:t> </a:t>
            </a:r>
            <a:r>
              <a:rPr lang="de-DE" sz="5400" dirty="0" err="1"/>
              <a:t>build</a:t>
            </a:r>
            <a:r>
              <a:rPr lang="de-DE" sz="5400" dirty="0"/>
              <a:t> a </a:t>
            </a:r>
            <a:r>
              <a:rPr lang="de-DE" sz="5400" dirty="0" err="1"/>
              <a:t>detector</a:t>
            </a:r>
            <a:r>
              <a:rPr lang="de-DE" sz="5400" dirty="0"/>
              <a:t>?</a:t>
            </a:r>
            <a:endParaRPr lang="de-CH" sz="540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665EC3-3ED3-4D21-AC3C-EAD0881BA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11</a:t>
            </a:fld>
            <a:endParaRPr lang="de-CH" noProof="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47F9936-E6F5-9D6E-16B9-527D68527E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86284" y="6520510"/>
            <a:ext cx="612000" cy="216000"/>
          </a:xfrm>
        </p:spPr>
        <p:txBody>
          <a:bodyPr/>
          <a:lstStyle/>
          <a:p>
            <a:r>
              <a:rPr lang="de-CH" noProof="0" dirty="0"/>
              <a:t>Marek Matas</a:t>
            </a:r>
          </a:p>
        </p:txBody>
      </p:sp>
    </p:spTree>
    <p:extLst>
      <p:ext uri="{BB962C8B-B14F-4D97-AF65-F5344CB8AC3E}">
        <p14:creationId xmlns:p14="http://schemas.microsoft.com/office/powerpoint/2010/main" val="38535886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96304-C18C-22D0-6117-114BAD365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Chiral phonons generated by dark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F0CA6-F341-8865-8D71-F0D9891D10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371600"/>
            <a:ext cx="5983755" cy="4001275"/>
          </a:xfrm>
        </p:spPr>
        <p:txBody>
          <a:bodyPr/>
          <a:lstStyle/>
          <a:p>
            <a:r>
              <a:rPr lang="en-CA" sz="2000" dirty="0"/>
              <a:t>First, dark matter deposits some combination of energy, momentum, and angular momentum into the </a:t>
            </a:r>
            <a:r>
              <a:rPr lang="en-CA" sz="2000" dirty="0" err="1"/>
              <a:t>phononic</a:t>
            </a:r>
            <a:r>
              <a:rPr lang="en-CA" sz="2000" dirty="0"/>
              <a:t> degrees of freedom of the material.</a:t>
            </a:r>
          </a:p>
          <a:p>
            <a:r>
              <a:rPr lang="en-CA" sz="2000" dirty="0"/>
              <a:t>The initial excitation rapidly decays into a combination of stable phonons.</a:t>
            </a:r>
          </a:p>
          <a:p>
            <a:r>
              <a:rPr lang="en-CA" sz="2000" dirty="0"/>
              <a:t>If the material is </a:t>
            </a:r>
            <a:r>
              <a:rPr lang="en-CA" sz="2000" dirty="0" err="1"/>
              <a:t>noncentrosymmetric</a:t>
            </a:r>
            <a:r>
              <a:rPr lang="en-CA" sz="2000" dirty="0"/>
              <a:t>, these stable phonons can be chiral.</a:t>
            </a:r>
          </a:p>
          <a:p>
            <a:r>
              <a:rPr lang="en-CA" sz="2000" dirty="0"/>
              <a:t>Even an excitation which does not deposit angular momentum can create pairs of chiral phonons of opposite handedness.</a:t>
            </a:r>
          </a:p>
          <a:p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F7C43-7875-0EDA-DC35-910754AEE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12</a:t>
            </a:fld>
            <a:endParaRPr lang="de-CH" noProof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A572C43A-4AC1-320B-6E08-81F2E05B7E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836" y="6185528"/>
            <a:ext cx="5364164" cy="11333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CA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Romao, Catena, </a:t>
            </a:r>
            <a:r>
              <a:rPr kumimoji="0" lang="en-CA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Spaldin</a:t>
            </a:r>
            <a:r>
              <a:rPr kumimoji="0" lang="en-CA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Matas, arXiv:2301.07617.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558B923-E751-2C0A-8904-C1BEA42150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607"/>
          <a:stretch/>
        </p:blipFill>
        <p:spPr>
          <a:xfrm>
            <a:off x="7330871" y="3085535"/>
            <a:ext cx="4342269" cy="234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31582D-9846-9D47-AF42-D452B8238D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564"/>
          <a:stretch/>
        </p:blipFill>
        <p:spPr>
          <a:xfrm>
            <a:off x="7330871" y="594561"/>
            <a:ext cx="4258132" cy="2340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F610959-3C02-5DCD-F206-9A598411630D}"/>
              </a:ext>
            </a:extLst>
          </p:cNvPr>
          <p:cNvSpPr txBox="1"/>
          <p:nvPr/>
        </p:nvSpPr>
        <p:spPr>
          <a:xfrm>
            <a:off x="7360971" y="5354531"/>
            <a:ext cx="4282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 dark matter particle transferring angular momentum into a material and generating chiral phonons (a). Chiral phonons can be created </a:t>
            </a:r>
            <a:r>
              <a:rPr lang="en-US" sz="1200" i="1" dirty="0"/>
              <a:t>via</a:t>
            </a:r>
            <a:r>
              <a:rPr lang="en-US" sz="1200" dirty="0"/>
              <a:t> decay of achiral phonons even if the scattering event does not transfer angular momentum (b).</a:t>
            </a:r>
            <a:endParaRPr lang="en-CA" sz="1200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1099811-21A3-8E05-4A76-4A643D9F0BA1}"/>
              </a:ext>
            </a:extLst>
          </p:cNvPr>
          <p:cNvSpPr txBox="1">
            <a:spLocks/>
          </p:cNvSpPr>
          <p:nvPr/>
        </p:nvSpPr>
        <p:spPr>
          <a:xfrm>
            <a:off x="1886284" y="6520510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Marek Matas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4749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63BEE-E263-6513-C014-FA3D7BCA6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Localization and collection with the phonon thermal Hall effect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6A974-2977-DCFF-B02C-F7BBBC6B7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1040350"/>
            <a:ext cx="10593234" cy="3960000"/>
          </a:xfrm>
        </p:spPr>
        <p:txBody>
          <a:bodyPr/>
          <a:lstStyle/>
          <a:p>
            <a:r>
              <a:rPr lang="en-CA" dirty="0"/>
              <a:t>In order to detect chiral phonons, they should be localized, as a single phonon magnetic moment delocalized throughout the material would be undetectable.</a:t>
            </a:r>
          </a:p>
          <a:p>
            <a:r>
              <a:rPr lang="en-CA" dirty="0"/>
              <a:t>Phonons can be both driven towards a detector and localized there using the phonon thermal Hall effect, in which a symmetry-breaking field drives phonons to the surfaces parallel to the field.</a:t>
            </a:r>
            <a:r>
              <a:rPr lang="en-CA" baseline="30000" dirty="0"/>
              <a:t>1</a:t>
            </a:r>
          </a:p>
          <a:p>
            <a:r>
              <a:rPr lang="en-CA" dirty="0"/>
              <a:t>The crystallographic orientation of the surface can further enhance phonon localization and decrease transport velocity there.</a:t>
            </a:r>
            <a:r>
              <a:rPr lang="en-CA" baseline="30000" dirty="0"/>
              <a:t>2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0B677-E008-CECC-371E-2F46592F4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13</a:t>
            </a:fld>
            <a:endParaRPr lang="de-CH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EAA8C8-5177-FA76-A548-D5B059D212C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836" y="6075368"/>
            <a:ext cx="5364164" cy="216000"/>
          </a:xfrm>
        </p:spPr>
        <p:txBody>
          <a:bodyPr/>
          <a:lstStyle/>
          <a:p>
            <a:r>
              <a:rPr lang="en-CA" sz="1000" dirty="0"/>
              <a:t>Zhang, </a:t>
            </a:r>
            <a:r>
              <a:rPr lang="en-CA" sz="1000" dirty="0" err="1"/>
              <a:t>Niu</a:t>
            </a:r>
            <a:r>
              <a:rPr lang="en-CA" sz="1000" dirty="0"/>
              <a:t>, Phys. Rev. Lett. 2015, 115, 115502.</a:t>
            </a:r>
          </a:p>
          <a:p>
            <a:r>
              <a:rPr lang="en-CA" sz="1000" dirty="0"/>
              <a:t>Knipp, Phys. Rev. B 1989, 40, 7993.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8A1F1E-DBE7-A9AB-D299-9AC070A7D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1421" y="3223714"/>
            <a:ext cx="5649155" cy="2537683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AEC5494-79B4-7474-66E3-4D2B0632D636}"/>
              </a:ext>
            </a:extLst>
          </p:cNvPr>
          <p:cNvSpPr txBox="1">
            <a:spLocks/>
          </p:cNvSpPr>
          <p:nvPr/>
        </p:nvSpPr>
        <p:spPr>
          <a:xfrm>
            <a:off x="1886284" y="6520510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Marek Matas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200652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050A74-6ED2-41B3-AD63-74F89C447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979000"/>
            <a:ext cx="10728325" cy="900000"/>
          </a:xfrm>
        </p:spPr>
        <p:txBody>
          <a:bodyPr anchor="ctr"/>
          <a:lstStyle/>
          <a:p>
            <a:pPr algn="ctr"/>
            <a:r>
              <a:rPr lang="de-DE" sz="5400" dirty="0" err="1"/>
              <a:t>How</a:t>
            </a:r>
            <a:r>
              <a:rPr lang="de-DE" sz="5400" dirty="0"/>
              <a:t> </a:t>
            </a:r>
            <a:r>
              <a:rPr lang="de-DE" sz="5400" dirty="0" err="1"/>
              <a:t>to</a:t>
            </a:r>
            <a:r>
              <a:rPr lang="de-DE" sz="5400" dirty="0"/>
              <a:t> find </a:t>
            </a:r>
            <a:r>
              <a:rPr lang="de-DE" sz="5400" dirty="0" err="1"/>
              <a:t>the</a:t>
            </a:r>
            <a:r>
              <a:rPr lang="de-DE" sz="5400" dirty="0"/>
              <a:t> optimal material?</a:t>
            </a:r>
            <a:endParaRPr lang="de-CH" sz="540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665EC3-3ED3-4D21-AC3C-EAD0881BA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14</a:t>
            </a:fld>
            <a:endParaRPr lang="de-CH" noProof="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5E7486F-DE21-4A4A-BB74-5329077BE2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86284" y="6520510"/>
            <a:ext cx="612000" cy="216000"/>
          </a:xfrm>
        </p:spPr>
        <p:txBody>
          <a:bodyPr/>
          <a:lstStyle/>
          <a:p>
            <a:r>
              <a:rPr lang="de-CH" noProof="0" dirty="0"/>
              <a:t>Marek Matas</a:t>
            </a:r>
          </a:p>
        </p:txBody>
      </p:sp>
    </p:spTree>
    <p:extLst>
      <p:ext uri="{BB962C8B-B14F-4D97-AF65-F5344CB8AC3E}">
        <p14:creationId xmlns:p14="http://schemas.microsoft.com/office/powerpoint/2010/main" val="2738770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BE20B-034F-EF0C-59F0-5B0B89D2E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Metal–organic frameworks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CA40E7-AC8F-D623-2135-A6C4DAD68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412875"/>
            <a:ext cx="9831060" cy="3960000"/>
          </a:xfrm>
        </p:spPr>
        <p:txBody>
          <a:bodyPr/>
          <a:lstStyle/>
          <a:p>
            <a:pPr marL="0" indent="0">
              <a:buNone/>
            </a:pPr>
            <a:r>
              <a:rPr lang="en-CA" sz="2000" dirty="0"/>
              <a:t>Metal-organic frameworks (MOFs) have highly customizable structures with empty space in the unit cell leading to low-energy modes including circular motion of atoms.</a:t>
            </a:r>
          </a:p>
          <a:p>
            <a:pPr lvl="1"/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1E839-2F2F-FDD3-33D2-97041535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15</a:t>
            </a:fld>
            <a:endParaRPr lang="de-CH" noProof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ADA5B4-F2FD-2ADC-A709-359BEF1904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12"/>
          <a:stretch/>
        </p:blipFill>
        <p:spPr>
          <a:xfrm>
            <a:off x="3722174" y="2471880"/>
            <a:ext cx="4241096" cy="3475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A5BCA3-1019-C003-9168-CD9DB06DCCE0}"/>
              </a:ext>
            </a:extLst>
          </p:cNvPr>
          <p:cNvSpPr txBox="1"/>
          <p:nvPr/>
        </p:nvSpPr>
        <p:spPr>
          <a:xfrm>
            <a:off x="3558795" y="5908660"/>
            <a:ext cx="4177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MIL-53, a prototypical MOF. Its structure is tunable by substitution of the metals and organic linkers. </a:t>
            </a:r>
            <a:endParaRPr lang="en-CA" sz="1400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498B2F5-8806-ED5E-4282-EFC8B86D1511}"/>
              </a:ext>
            </a:extLst>
          </p:cNvPr>
          <p:cNvSpPr txBox="1">
            <a:spLocks/>
          </p:cNvSpPr>
          <p:nvPr/>
        </p:nvSpPr>
        <p:spPr>
          <a:xfrm>
            <a:off x="1886284" y="6520510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Marek Matas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40888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C3A2F0DA-AC31-EEC5-F464-3AA0534F63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0039" y="1114892"/>
            <a:ext cx="2890767" cy="226497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625F185-6952-0C40-85B8-887941F88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7284" y="1155147"/>
            <a:ext cx="3137430" cy="21783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B3A4EE-F879-D025-055C-41198A09D6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340" y="1273704"/>
            <a:ext cx="3279842" cy="22592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01FCFFB-94FE-5B5E-020A-4BF8673DF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Screening MOFs by the chirality of their lowest energy phonons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20E7E-200B-0C8A-6B74-541481716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16</a:t>
            </a:fld>
            <a:endParaRPr lang="de-CH" noProof="0"/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B56CCF1F-FC24-2C9D-B1E1-DA9ABFDB00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7529" y="3399773"/>
            <a:ext cx="3101131" cy="2520000"/>
          </a:xfrm>
          <a:prstGeom prst="rect">
            <a:avLst/>
          </a:prstGeom>
        </p:spPr>
      </p:pic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2D7FD53F-7FE4-6B9F-1A10-1B4010EF6C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972" y="3429000"/>
            <a:ext cx="3034339" cy="2520000"/>
          </a:xfrm>
          <a:prstGeom prst="rect">
            <a:avLst/>
          </a:prstGeom>
        </p:spPr>
      </p:pic>
      <p:pic>
        <p:nvPicPr>
          <p:cNvPr id="13" name="Picture 12" descr="A picture containing chart&#10;&#10;Description automatically generated">
            <a:extLst>
              <a:ext uri="{FF2B5EF4-FFF2-40B4-BE49-F238E27FC236}">
                <a16:creationId xmlns:a16="http://schemas.microsoft.com/office/drawing/2014/main" id="{0259F9D4-4090-5E28-5ED8-BBD9724DB6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75" y="3429000"/>
            <a:ext cx="3012708" cy="2520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F96AA87-F1FC-8E30-BDE9-C0F11C00F025}"/>
              </a:ext>
            </a:extLst>
          </p:cNvPr>
          <p:cNvSpPr txBox="1"/>
          <p:nvPr/>
        </p:nvSpPr>
        <p:spPr>
          <a:xfrm>
            <a:off x="989317" y="77948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CuCl</a:t>
            </a:r>
            <a:r>
              <a:rPr lang="en-US" dirty="0"/>
              <a:t>(pyrimidine) (Pma2)</a:t>
            </a:r>
            <a:endParaRPr lang="LID4096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8ADE32-2724-F7AB-EDB8-18EA81EFE1A2}"/>
              </a:ext>
            </a:extLst>
          </p:cNvPr>
          <p:cNvSpPr txBox="1"/>
          <p:nvPr/>
        </p:nvSpPr>
        <p:spPr>
          <a:xfrm>
            <a:off x="4741368" y="779489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AgCl(phenanthroline) (C2)</a:t>
            </a:r>
            <a:endParaRPr lang="LID4096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9901AA-0D95-434D-73A6-770D38C3C808}"/>
              </a:ext>
            </a:extLst>
          </p:cNvPr>
          <p:cNvSpPr txBox="1"/>
          <p:nvPr/>
        </p:nvSpPr>
        <p:spPr>
          <a:xfrm>
            <a:off x="9051994" y="779489"/>
            <a:ext cx="2154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Sr(tartrate) (C222</a:t>
            </a:r>
            <a:r>
              <a:rPr lang="en-US" baseline="-25000" dirty="0"/>
              <a:t>1</a:t>
            </a:r>
            <a:r>
              <a:rPr lang="en-US" dirty="0"/>
              <a:t>)</a:t>
            </a:r>
            <a:endParaRPr lang="LID4096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4BEEA8-C750-E520-98A3-2A5E856E4154}"/>
              </a:ext>
            </a:extLst>
          </p:cNvPr>
          <p:cNvSpPr txBox="1"/>
          <p:nvPr/>
        </p:nvSpPr>
        <p:spPr>
          <a:xfrm rot="5400000">
            <a:off x="10561358" y="4423299"/>
            <a:ext cx="20746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Phonon circular polarization</a:t>
            </a:r>
            <a:endParaRPr lang="en-CA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67ECC7-2210-FA52-1502-122B95B4C446}"/>
              </a:ext>
            </a:extLst>
          </p:cNvPr>
          <p:cNvSpPr txBox="1"/>
          <p:nvPr/>
        </p:nvSpPr>
        <p:spPr>
          <a:xfrm rot="5400000">
            <a:off x="6657295" y="4423300"/>
            <a:ext cx="20746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Phonon circular polarization</a:t>
            </a:r>
            <a:endParaRPr lang="en-CA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F4E0EB-504C-2088-79FA-660E6499B111}"/>
              </a:ext>
            </a:extLst>
          </p:cNvPr>
          <p:cNvSpPr txBox="1"/>
          <p:nvPr/>
        </p:nvSpPr>
        <p:spPr>
          <a:xfrm rot="5400000">
            <a:off x="2991195" y="4423299"/>
            <a:ext cx="20746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Phonon circular polarization</a:t>
            </a:r>
            <a:endParaRPr lang="en-CA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09DA52-D4C2-EF3A-B77E-00697F763250}"/>
              </a:ext>
            </a:extLst>
          </p:cNvPr>
          <p:cNvSpPr txBox="1"/>
          <p:nvPr/>
        </p:nvSpPr>
        <p:spPr>
          <a:xfrm>
            <a:off x="2545354" y="6139992"/>
            <a:ext cx="72458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Lowest-energy phonons on a grid of points in reciprocal space, omitting imaginary modes.</a:t>
            </a:r>
            <a:endParaRPr lang="en-CA" sz="1400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E208540-3362-EDFF-9E5C-FE9F4C94880A}"/>
              </a:ext>
            </a:extLst>
          </p:cNvPr>
          <p:cNvSpPr txBox="1">
            <a:spLocks/>
          </p:cNvSpPr>
          <p:nvPr/>
        </p:nvSpPr>
        <p:spPr>
          <a:xfrm>
            <a:off x="1886284" y="6520510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Marek Matas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135920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4B7F7-B229-F8C0-0E57-2EA879D39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0" i="0" noProof="0" dirty="0">
                <a:effectLst/>
                <a:latin typeface="Arial" panose="020B0604020202020204" pitchFamily="34" charset="0"/>
              </a:rPr>
              <a:t>InF</a:t>
            </a:r>
            <a:r>
              <a:rPr lang="en-CA" b="0" i="0" baseline="-25000" noProof="0" dirty="0">
                <a:effectLst/>
                <a:latin typeface="Arial" panose="020B0604020202020204" pitchFamily="34" charset="0"/>
              </a:rPr>
              <a:t>3</a:t>
            </a:r>
            <a:r>
              <a:rPr lang="en-CA" b="0" i="0" noProof="0" dirty="0">
                <a:effectLst/>
                <a:latin typeface="Arial" panose="020B0604020202020204" pitchFamily="34" charset="0"/>
              </a:rPr>
              <a:t>(4, 4′-bipyridine) – a promising material</a:t>
            </a:r>
            <a:endParaRPr lang="en-CA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C402C-3A3D-2A81-586F-160D548D4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17</a:t>
            </a:fld>
            <a:endParaRPr lang="de-CH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F025C16-1752-F925-EEDA-9E65889DC7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CA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Romao, Catena, </a:t>
            </a:r>
            <a:r>
              <a:rPr kumimoji="0" lang="en-CA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Spaldin</a:t>
            </a:r>
            <a:r>
              <a:rPr kumimoji="0" lang="en-CA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Matas, arXiv:2301.07617.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27092E-9F48-7677-51B7-379CF55458D8}"/>
              </a:ext>
            </a:extLst>
          </p:cNvPr>
          <p:cNvSpPr txBox="1"/>
          <p:nvPr/>
        </p:nvSpPr>
        <p:spPr>
          <a:xfrm>
            <a:off x="603962" y="4703749"/>
            <a:ext cx="277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Chiral metal–organic framework with space group I222.</a:t>
            </a:r>
            <a:endParaRPr lang="en-CA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04BDFC-DCC3-29A9-0D41-5F182D393C30}"/>
              </a:ext>
            </a:extLst>
          </p:cNvPr>
          <p:cNvSpPr txBox="1"/>
          <p:nvPr/>
        </p:nvSpPr>
        <p:spPr>
          <a:xfrm>
            <a:off x="4202159" y="5025151"/>
            <a:ext cx="34613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The lowest energy phonon band shows a highly anisotropic distribution of chiral modes in reciprocal space.</a:t>
            </a:r>
            <a:endParaRPr lang="en-CA" sz="14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F0A0803-340F-E484-D69D-42743EB58EC2}"/>
              </a:ext>
            </a:extLst>
          </p:cNvPr>
          <p:cNvGrpSpPr/>
          <p:nvPr/>
        </p:nvGrpSpPr>
        <p:grpSpPr>
          <a:xfrm>
            <a:off x="3970599" y="1525396"/>
            <a:ext cx="4060533" cy="3162743"/>
            <a:chOff x="685473" y="422463"/>
            <a:chExt cx="3767250" cy="2880000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00791D57-4E7A-DA97-AE3A-C402EC6A50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473" y="422463"/>
              <a:ext cx="3461312" cy="2880000"/>
            </a:xfrm>
            <a:prstGeom prst="rect">
              <a:avLst/>
            </a:prstGeom>
          </p:spPr>
        </p:pic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EFC2357-1B5C-F7DA-FBCF-BEEB79337528}"/>
                </a:ext>
              </a:extLst>
            </p:cNvPr>
            <p:cNvSpPr/>
            <p:nvPr/>
          </p:nvSpPr>
          <p:spPr>
            <a:xfrm>
              <a:off x="1525197" y="2548435"/>
              <a:ext cx="126000" cy="127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80B5040-E5FC-1330-61C4-82ACE172DECE}"/>
                </a:ext>
              </a:extLst>
            </p:cNvPr>
            <p:cNvSpPr txBox="1"/>
            <p:nvPr/>
          </p:nvSpPr>
          <p:spPr>
            <a:xfrm rot="5400000">
              <a:off x="3220139" y="1558288"/>
              <a:ext cx="2179621" cy="2855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Phonon circular polarization</a:t>
              </a:r>
              <a:endParaRPr lang="LID4096" sz="14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8E12A7B-6D06-33D4-7DA4-6604960B227D}"/>
                </a:ext>
              </a:extLst>
            </p:cNvPr>
            <p:cNvSpPr txBox="1"/>
            <p:nvPr/>
          </p:nvSpPr>
          <p:spPr>
            <a:xfrm>
              <a:off x="876272" y="1490233"/>
              <a:ext cx="2560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l-GR" sz="1200" dirty="0">
                  <a:latin typeface="Arial" panose="020B0604020202020204" pitchFamily="34" charset="0"/>
                  <a:cs typeface="Arial" panose="020B0604020202020204" pitchFamily="34" charset="0"/>
                </a:rPr>
                <a:t>Γ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5C05D03-E467-C454-91DC-8C5CF61D896D}"/>
                </a:ext>
              </a:extLst>
            </p:cNvPr>
            <p:cNvSpPr txBox="1"/>
            <p:nvPr/>
          </p:nvSpPr>
          <p:spPr>
            <a:xfrm>
              <a:off x="3446257" y="2876248"/>
              <a:ext cx="2560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D8F68EE-D2B4-F2B5-69AB-CBD5723FCEF8}"/>
                </a:ext>
              </a:extLst>
            </p:cNvPr>
            <p:cNvSpPr txBox="1"/>
            <p:nvPr/>
          </p:nvSpPr>
          <p:spPr>
            <a:xfrm>
              <a:off x="2567855" y="2896035"/>
              <a:ext cx="3142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B87827C-F66F-64CD-C14A-A4BC363A2A2D}"/>
                </a:ext>
              </a:extLst>
            </p:cNvPr>
            <p:cNvSpPr txBox="1"/>
            <p:nvPr/>
          </p:nvSpPr>
          <p:spPr>
            <a:xfrm>
              <a:off x="3267025" y="2852783"/>
              <a:ext cx="2560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41C4050-450C-ECDC-3ECA-B4B647C63CC7}"/>
                </a:ext>
              </a:extLst>
            </p:cNvPr>
            <p:cNvSpPr txBox="1"/>
            <p:nvPr/>
          </p:nvSpPr>
          <p:spPr>
            <a:xfrm>
              <a:off x="1326066" y="2942933"/>
              <a:ext cx="3142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D5FC8CB-4CD1-D9F2-8D12-6C54F6799E15}"/>
                </a:ext>
              </a:extLst>
            </p:cNvPr>
            <p:cNvSpPr txBox="1"/>
            <p:nvPr/>
          </p:nvSpPr>
          <p:spPr>
            <a:xfrm>
              <a:off x="862202" y="442940"/>
              <a:ext cx="2560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1252540-FB4D-FFD7-E690-A5DD2D196543}"/>
                </a:ext>
              </a:extLst>
            </p:cNvPr>
            <p:cNvSpPr txBox="1"/>
            <p:nvPr/>
          </p:nvSpPr>
          <p:spPr>
            <a:xfrm>
              <a:off x="765665" y="2537526"/>
              <a:ext cx="36189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T′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05D02D6-8463-A6CF-61A1-D779DA8BA770}"/>
                </a:ext>
              </a:extLst>
            </p:cNvPr>
            <p:cNvSpPr txBox="1"/>
            <p:nvPr/>
          </p:nvSpPr>
          <p:spPr>
            <a:xfrm>
              <a:off x="930414" y="2804434"/>
              <a:ext cx="3142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4DD4D4D-6116-8FB4-6D35-CDF7D4A3FCFA}"/>
                </a:ext>
              </a:extLst>
            </p:cNvPr>
            <p:cNvSpPr txBox="1"/>
            <p:nvPr/>
          </p:nvSpPr>
          <p:spPr>
            <a:xfrm>
              <a:off x="1669507" y="3014187"/>
              <a:ext cx="4130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V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8C0A0272-5F49-836D-90D8-3225C6BD22EA}"/>
              </a:ext>
            </a:extLst>
          </p:cNvPr>
          <p:cNvSpPr txBox="1"/>
          <p:nvPr/>
        </p:nvSpPr>
        <p:spPr>
          <a:xfrm>
            <a:off x="4626578" y="4122642"/>
            <a:ext cx="678570" cy="304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LID4096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36675CC-46DD-A680-1E35-73507BFAD812}"/>
              </a:ext>
            </a:extLst>
          </p:cNvPr>
          <p:cNvCxnSpPr>
            <a:cxnSpLocks/>
          </p:cNvCxnSpPr>
          <p:nvPr/>
        </p:nvCxnSpPr>
        <p:spPr>
          <a:xfrm flipH="1">
            <a:off x="4818357" y="3987684"/>
            <a:ext cx="87128" cy="1693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C56943D-4356-8AE6-EBCE-DAF6E1B97F06}"/>
              </a:ext>
            </a:extLst>
          </p:cNvPr>
          <p:cNvSpPr txBox="1"/>
          <p:nvPr/>
        </p:nvSpPr>
        <p:spPr>
          <a:xfrm>
            <a:off x="5999526" y="4404640"/>
            <a:ext cx="445161" cy="30419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b* </a:t>
            </a:r>
            <a:endParaRPr lang="LID4096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66336DD-61B4-99E4-5BDC-FD278B20B3AE}"/>
              </a:ext>
            </a:extLst>
          </p:cNvPr>
          <p:cNvSpPr txBox="1"/>
          <p:nvPr/>
        </p:nvSpPr>
        <p:spPr>
          <a:xfrm>
            <a:off x="4286260" y="4466497"/>
            <a:ext cx="445161" cy="30419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a* </a:t>
            </a:r>
            <a:endParaRPr lang="LID4096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6622161-F130-464B-DA29-BDFEACFA8750}"/>
              </a:ext>
            </a:extLst>
          </p:cNvPr>
          <p:cNvSpPr txBox="1"/>
          <p:nvPr/>
        </p:nvSpPr>
        <p:spPr>
          <a:xfrm rot="16200000">
            <a:off x="3777042" y="2719807"/>
            <a:ext cx="453555" cy="2985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c* </a:t>
            </a:r>
            <a:endParaRPr lang="LID4096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F1EA8BE9-433A-E27D-F671-1F3CDCA098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39" t="11801" r="24063" b="10675"/>
          <a:stretch/>
        </p:blipFill>
        <p:spPr>
          <a:xfrm>
            <a:off x="1028067" y="1893620"/>
            <a:ext cx="2799575" cy="2352441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9F4A65D5-B09D-929D-BB9E-064E7B29C91F}"/>
              </a:ext>
            </a:extLst>
          </p:cNvPr>
          <p:cNvGrpSpPr/>
          <p:nvPr/>
        </p:nvGrpSpPr>
        <p:grpSpPr>
          <a:xfrm>
            <a:off x="171928" y="2175496"/>
            <a:ext cx="660452" cy="1600257"/>
            <a:chOff x="657031" y="1920176"/>
            <a:chExt cx="660452" cy="1600257"/>
          </a:xfrm>
        </p:grpSpPr>
        <p:pic>
          <p:nvPicPr>
            <p:cNvPr id="52" name="Picture 51" descr="Chart, bubble chart&#10;&#10;Description automatically generated">
              <a:extLst>
                <a:ext uri="{FF2B5EF4-FFF2-40B4-BE49-F238E27FC236}">
                  <a16:creationId xmlns:a16="http://schemas.microsoft.com/office/drawing/2014/main" id="{C4D0BE5D-0C1A-1E90-D8CB-367D03060A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54" t="24032" r="55530" b="34575"/>
            <a:stretch/>
          </p:blipFill>
          <p:spPr>
            <a:xfrm>
              <a:off x="657031" y="1920176"/>
              <a:ext cx="381013" cy="404254"/>
            </a:xfrm>
            <a:prstGeom prst="rect">
              <a:avLst/>
            </a:prstGeom>
          </p:spPr>
        </p:pic>
        <p:pic>
          <p:nvPicPr>
            <p:cNvPr id="53" name="Picture 52" descr="Chart, bubble chart&#10;&#10;Description automatically generated">
              <a:extLst>
                <a:ext uri="{FF2B5EF4-FFF2-40B4-BE49-F238E27FC236}">
                  <a16:creationId xmlns:a16="http://schemas.microsoft.com/office/drawing/2014/main" id="{467D5092-81B1-B638-4B2B-77A64CE531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54" t="70863" r="62172" b="13374"/>
            <a:stretch/>
          </p:blipFill>
          <p:spPr>
            <a:xfrm>
              <a:off x="716773" y="2374502"/>
              <a:ext cx="333403" cy="198279"/>
            </a:xfrm>
            <a:prstGeom prst="rect">
              <a:avLst/>
            </a:prstGeom>
          </p:spPr>
        </p:pic>
        <p:pic>
          <p:nvPicPr>
            <p:cNvPr id="54" name="Picture 53" descr="Chart, bubble chart&#10;&#10;Description automatically generated">
              <a:extLst>
                <a:ext uri="{FF2B5EF4-FFF2-40B4-BE49-F238E27FC236}">
                  <a16:creationId xmlns:a16="http://schemas.microsoft.com/office/drawing/2014/main" id="{A73D44C2-3B78-CEFE-ADE6-91EDEB5E9F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869" t="13432" r="33889" b="73045"/>
            <a:stretch/>
          </p:blipFill>
          <p:spPr>
            <a:xfrm>
              <a:off x="812771" y="3274471"/>
              <a:ext cx="124205" cy="170107"/>
            </a:xfrm>
            <a:prstGeom prst="rect">
              <a:avLst/>
            </a:prstGeom>
          </p:spPr>
        </p:pic>
        <p:pic>
          <p:nvPicPr>
            <p:cNvPr id="55" name="Picture 54" descr="Chart, bubble chart&#10;&#10;Description automatically generated">
              <a:extLst>
                <a:ext uri="{FF2B5EF4-FFF2-40B4-BE49-F238E27FC236}">
                  <a16:creationId xmlns:a16="http://schemas.microsoft.com/office/drawing/2014/main" id="{EC290D33-F78B-90AC-BA8B-F110ECA47D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355" t="45234" r="37303" b="35076"/>
            <a:stretch/>
          </p:blipFill>
          <p:spPr>
            <a:xfrm>
              <a:off x="685408" y="2678696"/>
              <a:ext cx="339755" cy="247685"/>
            </a:xfrm>
            <a:prstGeom prst="rect">
              <a:avLst/>
            </a:prstGeom>
          </p:spPr>
        </p:pic>
        <p:pic>
          <p:nvPicPr>
            <p:cNvPr id="56" name="Picture 55" descr="Chart, bubble chart&#10;&#10;Description automatically generated">
              <a:extLst>
                <a:ext uri="{FF2B5EF4-FFF2-40B4-BE49-F238E27FC236}">
                  <a16:creationId xmlns:a16="http://schemas.microsoft.com/office/drawing/2014/main" id="{964723CE-87C7-E6E7-3E15-E3295E658F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709" t="66936" r="31929" b="13373"/>
            <a:stretch/>
          </p:blipFill>
          <p:spPr>
            <a:xfrm>
              <a:off x="679654" y="2954566"/>
              <a:ext cx="387618" cy="247685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8874416-5F0F-8D97-7998-563BACB524EA}"/>
                </a:ext>
              </a:extLst>
            </p:cNvPr>
            <p:cNvSpPr txBox="1"/>
            <p:nvPr/>
          </p:nvSpPr>
          <p:spPr>
            <a:xfrm>
              <a:off x="983737" y="1970436"/>
              <a:ext cx="3337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  <a:endParaRPr lang="LID4096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981279D-219C-4BFD-1E6B-3D6E1BDA0B66}"/>
                </a:ext>
              </a:extLst>
            </p:cNvPr>
            <p:cNvSpPr txBox="1"/>
            <p:nvPr/>
          </p:nvSpPr>
          <p:spPr>
            <a:xfrm>
              <a:off x="1000521" y="2319752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LID4096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CD14E4D-E810-0DF7-FFE3-EE3E3F995F70}"/>
                </a:ext>
              </a:extLst>
            </p:cNvPr>
            <p:cNvSpPr txBox="1"/>
            <p:nvPr/>
          </p:nvSpPr>
          <p:spPr>
            <a:xfrm>
              <a:off x="990101" y="2648468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endParaRPr lang="LID4096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5B84633-3437-A755-125E-6FCC61ABC753}"/>
                </a:ext>
              </a:extLst>
            </p:cNvPr>
            <p:cNvSpPr txBox="1"/>
            <p:nvPr/>
          </p:nvSpPr>
          <p:spPr>
            <a:xfrm>
              <a:off x="979891" y="2925360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LID4096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E8A854B-01BE-9D77-3892-9E18F16FB370}"/>
                </a:ext>
              </a:extLst>
            </p:cNvPr>
            <p:cNvSpPr txBox="1"/>
            <p:nvPr/>
          </p:nvSpPr>
          <p:spPr>
            <a:xfrm>
              <a:off x="998841" y="3212656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endParaRPr lang="LID4096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31EFA7F-ED68-8019-3037-2B9EAF1B2161}"/>
              </a:ext>
            </a:extLst>
          </p:cNvPr>
          <p:cNvCxnSpPr>
            <a:cxnSpLocks/>
          </p:cNvCxnSpPr>
          <p:nvPr/>
        </p:nvCxnSpPr>
        <p:spPr>
          <a:xfrm>
            <a:off x="77818" y="4171073"/>
            <a:ext cx="38468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377DB91-2FA5-FE52-69DF-6A252A670F4F}"/>
              </a:ext>
            </a:extLst>
          </p:cNvPr>
          <p:cNvCxnSpPr>
            <a:cxnSpLocks/>
          </p:cNvCxnSpPr>
          <p:nvPr/>
        </p:nvCxnSpPr>
        <p:spPr>
          <a:xfrm flipV="1">
            <a:off x="77818" y="3753167"/>
            <a:ext cx="0" cy="4179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E5EBE73D-DB92-3747-4874-AB75EDC192FE}"/>
              </a:ext>
            </a:extLst>
          </p:cNvPr>
          <p:cNvSpPr txBox="1"/>
          <p:nvPr/>
        </p:nvSpPr>
        <p:spPr>
          <a:xfrm>
            <a:off x="450630" y="4047962"/>
            <a:ext cx="2632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LID4096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1B0EF15-A35D-411C-4138-40B21A19AF1D}"/>
              </a:ext>
            </a:extLst>
          </p:cNvPr>
          <p:cNvSpPr txBox="1"/>
          <p:nvPr/>
        </p:nvSpPr>
        <p:spPr>
          <a:xfrm>
            <a:off x="-28077" y="3506945"/>
            <a:ext cx="2632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LID4096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7FB625-9D0B-894B-003F-C336FD262D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8813" y="1531878"/>
            <a:ext cx="3551576" cy="34932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E81517C-7565-E17D-5080-F3C7D82B2E2A}"/>
              </a:ext>
            </a:extLst>
          </p:cNvPr>
          <p:cNvSpPr txBox="1"/>
          <p:nvPr/>
        </p:nvSpPr>
        <p:spPr>
          <a:xfrm>
            <a:off x="8469077" y="5082194"/>
            <a:ext cx="3461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The chiral modes lie away from the high-symmetry directions in reciprocal space.</a:t>
            </a:r>
            <a:endParaRPr lang="en-CA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C1277D-1E54-D468-0128-1BC059CDD9B1}"/>
              </a:ext>
            </a:extLst>
          </p:cNvPr>
          <p:cNvSpPr txBox="1"/>
          <p:nvPr/>
        </p:nvSpPr>
        <p:spPr>
          <a:xfrm rot="5400000">
            <a:off x="11097629" y="2887551"/>
            <a:ext cx="19271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Phonon circular polarization</a:t>
            </a:r>
            <a:endParaRPr lang="LID4096" sz="11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89F4433-3CED-3C50-A898-4499B010AE36}"/>
              </a:ext>
            </a:extLst>
          </p:cNvPr>
          <p:cNvSpPr txBox="1">
            <a:spLocks/>
          </p:cNvSpPr>
          <p:nvPr/>
        </p:nvSpPr>
        <p:spPr>
          <a:xfrm>
            <a:off x="1886284" y="6520510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Marek Matas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301057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529DE-A72E-9FAB-DE51-A907B4629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Phonon </a:t>
            </a:r>
            <a:r>
              <a:rPr lang="en-CA" noProof="0" dirty="0"/>
              <a:t>magnetism in </a:t>
            </a:r>
            <a:r>
              <a:rPr lang="en-CA" b="0" i="0" noProof="0" dirty="0">
                <a:effectLst/>
                <a:latin typeface="Arial" panose="020B0604020202020204" pitchFamily="34" charset="0"/>
              </a:rPr>
              <a:t>InF</a:t>
            </a:r>
            <a:r>
              <a:rPr lang="en-CA" b="0" i="0" baseline="-25000" noProof="0" dirty="0">
                <a:effectLst/>
                <a:latin typeface="Arial" panose="020B0604020202020204" pitchFamily="34" charset="0"/>
              </a:rPr>
              <a:t>3</a:t>
            </a:r>
            <a:r>
              <a:rPr lang="en-CA" b="0" i="0" noProof="0" dirty="0">
                <a:effectLst/>
                <a:latin typeface="Arial" panose="020B0604020202020204" pitchFamily="34" charset="0"/>
              </a:rPr>
              <a:t>(4, 4′-bipyridine)</a:t>
            </a:r>
            <a:endParaRPr lang="en-CA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9F33C-4B4E-2636-C959-E5C83983A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18</a:t>
            </a:fld>
            <a:endParaRPr lang="de-CH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66A21BA-FD81-3834-8ADC-4249278BD5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CA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Romao, Catena, </a:t>
            </a:r>
            <a:r>
              <a:rPr kumimoji="0" lang="en-CA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Spaldin</a:t>
            </a:r>
            <a:r>
              <a:rPr kumimoji="0" lang="en-CA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Matas, arXiv:2301.07617.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FB8EACB-5CD0-232E-207B-18BE5A9CF125}"/>
              </a:ext>
            </a:extLst>
          </p:cNvPr>
          <p:cNvSpPr txBox="1"/>
          <p:nvPr/>
        </p:nvSpPr>
        <p:spPr>
          <a:xfrm>
            <a:off x="441774" y="4574580"/>
            <a:ext cx="34613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/>
              <a:t>The phonon magnetic moments also show a high degree of anisotropy, leading to anisotropic detector response.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935B0D6-5087-A7A6-599A-F2C5F6D3AD8D}"/>
              </a:ext>
            </a:extLst>
          </p:cNvPr>
          <p:cNvGrpSpPr/>
          <p:nvPr/>
        </p:nvGrpSpPr>
        <p:grpSpPr>
          <a:xfrm>
            <a:off x="208901" y="1397924"/>
            <a:ext cx="3844631" cy="2944555"/>
            <a:chOff x="4106379" y="1336236"/>
            <a:chExt cx="3844631" cy="294455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AF8A2A9-1F07-61BF-14FA-62E690F19C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165758" y="1339119"/>
              <a:ext cx="3464262" cy="2880000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12EB16D-4CE3-A46A-8EBF-8E66102B2448}"/>
                </a:ext>
              </a:extLst>
            </p:cNvPr>
            <p:cNvSpPr txBox="1"/>
            <p:nvPr/>
          </p:nvSpPr>
          <p:spPr>
            <a:xfrm>
              <a:off x="6087979" y="4003792"/>
              <a:ext cx="4130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b*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153CAB2-D1D8-970E-A6C7-ED4B8E7254B7}"/>
                </a:ext>
              </a:extLst>
            </p:cNvPr>
            <p:cNvSpPr txBox="1"/>
            <p:nvPr/>
          </p:nvSpPr>
          <p:spPr>
            <a:xfrm rot="5400000">
              <a:off x="6638631" y="2500335"/>
              <a:ext cx="23631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Relative phonon magnetic moment</a:t>
              </a:r>
              <a:endParaRPr lang="LID4096" sz="11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36E3306-C483-E19F-044B-6B8804F27735}"/>
                </a:ext>
              </a:extLst>
            </p:cNvPr>
            <p:cNvSpPr/>
            <p:nvPr/>
          </p:nvSpPr>
          <p:spPr>
            <a:xfrm>
              <a:off x="6640705" y="2808182"/>
              <a:ext cx="126000" cy="127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C0FD69CF-8443-2F3A-2F6C-A948E01CB1A5}"/>
                </a:ext>
              </a:extLst>
            </p:cNvPr>
            <p:cNvSpPr/>
            <p:nvPr/>
          </p:nvSpPr>
          <p:spPr>
            <a:xfrm>
              <a:off x="5044943" y="3457819"/>
              <a:ext cx="126000" cy="127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4602E46-F289-0B67-F52D-81C24024C3B2}"/>
                </a:ext>
              </a:extLst>
            </p:cNvPr>
            <p:cNvSpPr txBox="1"/>
            <p:nvPr/>
          </p:nvSpPr>
          <p:spPr>
            <a:xfrm>
              <a:off x="4345573" y="2383529"/>
              <a:ext cx="2560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l-GR" sz="1200" dirty="0">
                  <a:latin typeface="Arial" panose="020B0604020202020204" pitchFamily="34" charset="0"/>
                  <a:cs typeface="Arial" panose="020B0604020202020204" pitchFamily="34" charset="0"/>
                </a:rPr>
                <a:t>Γ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3DA06CD-2087-FA2E-0415-16C1795A3CCF}"/>
                </a:ext>
              </a:extLst>
            </p:cNvPr>
            <p:cNvSpPr txBox="1"/>
            <p:nvPr/>
          </p:nvSpPr>
          <p:spPr>
            <a:xfrm>
              <a:off x="6892311" y="3769544"/>
              <a:ext cx="2560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3277C5E-4834-C647-B806-C7E6C542B408}"/>
                </a:ext>
              </a:extLst>
            </p:cNvPr>
            <p:cNvSpPr txBox="1"/>
            <p:nvPr/>
          </p:nvSpPr>
          <p:spPr>
            <a:xfrm>
              <a:off x="4339252" y="1336236"/>
              <a:ext cx="2560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41A7314-DBD8-A7E7-51AD-118569334C4E}"/>
                </a:ext>
              </a:extLst>
            </p:cNvPr>
            <p:cNvSpPr txBox="1"/>
            <p:nvPr/>
          </p:nvSpPr>
          <p:spPr>
            <a:xfrm>
              <a:off x="4234966" y="3430822"/>
              <a:ext cx="36189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T′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1B40323-D423-84BD-28A0-0E56E36E965A}"/>
                </a:ext>
              </a:extLst>
            </p:cNvPr>
            <p:cNvSpPr txBox="1"/>
            <p:nvPr/>
          </p:nvSpPr>
          <p:spPr>
            <a:xfrm>
              <a:off x="5254890" y="3946037"/>
              <a:ext cx="4130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V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BE9AEB7-F70E-D452-7DE5-FE53A592E580}"/>
                </a:ext>
              </a:extLst>
            </p:cNvPr>
            <p:cNvSpPr txBox="1"/>
            <p:nvPr/>
          </p:nvSpPr>
          <p:spPr>
            <a:xfrm>
              <a:off x="4688508" y="3768139"/>
              <a:ext cx="3142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F1F36AD-AB96-8C6C-7B65-C77A3F62C09C}"/>
                </a:ext>
              </a:extLst>
            </p:cNvPr>
            <p:cNvSpPr txBox="1"/>
            <p:nvPr/>
          </p:nvSpPr>
          <p:spPr>
            <a:xfrm>
              <a:off x="4380870" y="3704938"/>
              <a:ext cx="3142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26D98E7-315F-89A8-F63D-041209109446}"/>
                </a:ext>
              </a:extLst>
            </p:cNvPr>
            <p:cNvSpPr txBox="1"/>
            <p:nvPr/>
          </p:nvSpPr>
          <p:spPr>
            <a:xfrm>
              <a:off x="5947299" y="3818776"/>
              <a:ext cx="3142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0725BF3-F22F-B0D9-B738-274CD1908586}"/>
                </a:ext>
              </a:extLst>
            </p:cNvPr>
            <p:cNvSpPr txBox="1"/>
            <p:nvPr/>
          </p:nvSpPr>
          <p:spPr>
            <a:xfrm>
              <a:off x="6623388" y="3775223"/>
              <a:ext cx="3142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43D7F66-CF4F-E2A2-280A-605BCEEF09E3}"/>
                </a:ext>
              </a:extLst>
            </p:cNvPr>
            <p:cNvSpPr txBox="1"/>
            <p:nvPr/>
          </p:nvSpPr>
          <p:spPr>
            <a:xfrm>
              <a:off x="6892311" y="2742913"/>
              <a:ext cx="6295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Q</a:t>
              </a:r>
              <a:r>
                <a:rPr lang="en-US" sz="12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93688B1-3804-FEC9-4926-1F7D46E5B2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85564" y="3578075"/>
              <a:ext cx="80835" cy="1542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A28A9E5-5370-1A0A-2465-C6E171BE37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80499" y="2871682"/>
              <a:ext cx="16787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756E467-9B5E-6B79-C699-CA0ED3296861}"/>
                </a:ext>
              </a:extLst>
            </p:cNvPr>
            <p:cNvSpPr txBox="1"/>
            <p:nvPr/>
          </p:nvSpPr>
          <p:spPr>
            <a:xfrm>
              <a:off x="4929336" y="3843437"/>
              <a:ext cx="3142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8472111-D101-86A6-67AA-197922867C78}"/>
                </a:ext>
              </a:extLst>
            </p:cNvPr>
            <p:cNvSpPr txBox="1"/>
            <p:nvPr/>
          </p:nvSpPr>
          <p:spPr>
            <a:xfrm>
              <a:off x="4791515" y="3710696"/>
              <a:ext cx="6295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Q</a:t>
              </a:r>
              <a:r>
                <a:rPr lang="en-US" sz="12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F21A38C-4361-9AD0-09B0-C5F0317BB529}"/>
                </a:ext>
              </a:extLst>
            </p:cNvPr>
            <p:cNvSpPr txBox="1"/>
            <p:nvPr/>
          </p:nvSpPr>
          <p:spPr>
            <a:xfrm rot="16200000">
              <a:off x="4038375" y="2477922"/>
              <a:ext cx="4130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c*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252BF8C-CB3B-1303-D768-BF4D5B266F26}"/>
                </a:ext>
              </a:extLst>
            </p:cNvPr>
            <p:cNvSpPr txBox="1"/>
            <p:nvPr/>
          </p:nvSpPr>
          <p:spPr>
            <a:xfrm>
              <a:off x="4602418" y="3979774"/>
              <a:ext cx="4130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a*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2B1ADD7-A7AB-F3A0-23B4-AAE1B04BC645}"/>
              </a:ext>
            </a:extLst>
          </p:cNvPr>
          <p:cNvGrpSpPr/>
          <p:nvPr/>
        </p:nvGrpSpPr>
        <p:grpSpPr>
          <a:xfrm>
            <a:off x="4591435" y="1388909"/>
            <a:ext cx="3143028" cy="2896588"/>
            <a:chOff x="5247895" y="468595"/>
            <a:chExt cx="3143028" cy="289658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D143E57-6C1B-DA83-D1CF-5D5E260780B6}"/>
                </a:ext>
              </a:extLst>
            </p:cNvPr>
            <p:cNvSpPr txBox="1"/>
            <p:nvPr/>
          </p:nvSpPr>
          <p:spPr>
            <a:xfrm rot="5400000">
              <a:off x="6827674" y="1770234"/>
              <a:ext cx="28648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Phonon circular polarization (</a:t>
              </a:r>
              <a:r>
                <a:rPr lang="en-US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 component)</a:t>
              </a:r>
              <a:endParaRPr lang="LID4096" sz="11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5EB7FCE-8DCB-3EC7-FD50-903437AF7B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247895" y="576642"/>
              <a:ext cx="2883704" cy="2788541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64649CF-D459-28DC-A1AF-4DD4AC3B2D4C}"/>
              </a:ext>
            </a:extLst>
          </p:cNvPr>
          <p:cNvSpPr txBox="1"/>
          <p:nvPr/>
        </p:nvSpPr>
        <p:spPr>
          <a:xfrm>
            <a:off x="4455859" y="4543662"/>
            <a:ext cx="34613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High density of low-energy vibrational modes that could decay into the chiral low-energy acoustic band.</a:t>
            </a:r>
            <a:endParaRPr lang="en-CA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DC32D9-39B3-36EB-0956-C3072DE00863}"/>
              </a:ext>
            </a:extLst>
          </p:cNvPr>
          <p:cNvSpPr txBox="1"/>
          <p:nvPr/>
        </p:nvSpPr>
        <p:spPr>
          <a:xfrm>
            <a:off x="8468166" y="5517244"/>
            <a:ext cx="34613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Phonon at Q</a:t>
            </a:r>
            <a:r>
              <a:rPr lang="en-US" sz="1400" baseline="-25000" dirty="0"/>
              <a:t>1</a:t>
            </a:r>
            <a:r>
              <a:rPr lang="en-US" sz="1400" dirty="0"/>
              <a:t> (0.2 0 −0.4), showing fluorine atoms revolving about their average positions.</a:t>
            </a:r>
            <a:endParaRPr lang="en-CA" sz="1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4E1E860-9433-4EBE-A89D-A0C954B07E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947581" y="825714"/>
            <a:ext cx="2502482" cy="4645697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1059ED81-72B1-25BF-41DC-CC0A3C1FC240}"/>
              </a:ext>
            </a:extLst>
          </p:cNvPr>
          <p:cNvGrpSpPr/>
          <p:nvPr/>
        </p:nvGrpSpPr>
        <p:grpSpPr>
          <a:xfrm>
            <a:off x="10864307" y="779881"/>
            <a:ext cx="748187" cy="731373"/>
            <a:chOff x="10453320" y="1074237"/>
            <a:chExt cx="748187" cy="731373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9817DC5-6C06-CF42-B134-B803031B527B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10877610" y="1394756"/>
              <a:ext cx="38468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6D0BEB1E-EBF3-2A3E-CC87-FEFC709F998B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0860997" y="995264"/>
              <a:ext cx="0" cy="4179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2A0D866-FFDA-C2C9-9C13-637D5988B58C}"/>
                </a:ext>
              </a:extLst>
            </p:cNvPr>
            <p:cNvSpPr txBox="1"/>
            <p:nvPr/>
          </p:nvSpPr>
          <p:spPr>
            <a:xfrm>
              <a:off x="10453320" y="1074237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LID4096" sz="10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C73C9AE-A96A-AEFB-945E-A2FD1A04A1E8}"/>
                </a:ext>
              </a:extLst>
            </p:cNvPr>
            <p:cNvSpPr txBox="1"/>
            <p:nvPr/>
          </p:nvSpPr>
          <p:spPr>
            <a:xfrm>
              <a:off x="10938293" y="1559389"/>
              <a:ext cx="263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LID4096" sz="10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5C716CC-08F5-5391-83A1-A5D2345177A2}"/>
              </a:ext>
            </a:extLst>
          </p:cNvPr>
          <p:cNvSpPr txBox="1">
            <a:spLocks/>
          </p:cNvSpPr>
          <p:nvPr/>
        </p:nvSpPr>
        <p:spPr>
          <a:xfrm>
            <a:off x="1886284" y="6520510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Marek Matas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58026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529DE-A72E-9FAB-DE51-A907B4629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Phonon </a:t>
            </a:r>
            <a:r>
              <a:rPr lang="en-CA" noProof="0" dirty="0"/>
              <a:t>magnetism in </a:t>
            </a:r>
            <a:r>
              <a:rPr lang="en-CA" b="0" i="0" noProof="0" dirty="0">
                <a:effectLst/>
                <a:latin typeface="Arial" panose="020B0604020202020204" pitchFamily="34" charset="0"/>
              </a:rPr>
              <a:t>InF</a:t>
            </a:r>
            <a:r>
              <a:rPr lang="en-CA" b="0" i="0" baseline="-25000" noProof="0" dirty="0">
                <a:effectLst/>
                <a:latin typeface="Arial" panose="020B0604020202020204" pitchFamily="34" charset="0"/>
              </a:rPr>
              <a:t>3</a:t>
            </a:r>
            <a:r>
              <a:rPr lang="en-CA" b="0" i="0" noProof="0" dirty="0">
                <a:effectLst/>
                <a:latin typeface="Arial" panose="020B0604020202020204" pitchFamily="34" charset="0"/>
              </a:rPr>
              <a:t>(4, 4′-bipyridine)</a:t>
            </a:r>
            <a:endParaRPr lang="en-CA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9F33C-4B4E-2636-C959-E5C83983A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19</a:t>
            </a:fld>
            <a:endParaRPr lang="de-CH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66A21BA-FD81-3834-8ADC-4249278BD5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CA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Romao, Catena, </a:t>
            </a:r>
            <a:r>
              <a:rPr kumimoji="0" lang="en-CA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Spaldin</a:t>
            </a:r>
            <a:r>
              <a:rPr kumimoji="0" lang="en-CA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Matas, arXiv:2301.07617.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FB8EACB-5CD0-232E-207B-18BE5A9CF125}"/>
              </a:ext>
            </a:extLst>
          </p:cNvPr>
          <p:cNvSpPr txBox="1"/>
          <p:nvPr/>
        </p:nvSpPr>
        <p:spPr>
          <a:xfrm>
            <a:off x="441774" y="4574580"/>
            <a:ext cx="34613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/>
              <a:t>The phonon magnetic moments also show a high degree of anisotropy, leading to anisotropic detector response.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935B0D6-5087-A7A6-599A-F2C5F6D3AD8D}"/>
              </a:ext>
            </a:extLst>
          </p:cNvPr>
          <p:cNvGrpSpPr/>
          <p:nvPr/>
        </p:nvGrpSpPr>
        <p:grpSpPr>
          <a:xfrm>
            <a:off x="208901" y="1397924"/>
            <a:ext cx="3844631" cy="2944555"/>
            <a:chOff x="4106379" y="1336236"/>
            <a:chExt cx="3844631" cy="294455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AF8A2A9-1F07-61BF-14FA-62E690F19C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165758" y="1339119"/>
              <a:ext cx="3464262" cy="2880000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12EB16D-4CE3-A46A-8EBF-8E66102B2448}"/>
                </a:ext>
              </a:extLst>
            </p:cNvPr>
            <p:cNvSpPr txBox="1"/>
            <p:nvPr/>
          </p:nvSpPr>
          <p:spPr>
            <a:xfrm>
              <a:off x="6087979" y="4003792"/>
              <a:ext cx="4130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b*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153CAB2-D1D8-970E-A6C7-ED4B8E7254B7}"/>
                </a:ext>
              </a:extLst>
            </p:cNvPr>
            <p:cNvSpPr txBox="1"/>
            <p:nvPr/>
          </p:nvSpPr>
          <p:spPr>
            <a:xfrm rot="5400000">
              <a:off x="6638631" y="2500335"/>
              <a:ext cx="23631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Relative phonon magnetic moment</a:t>
              </a:r>
              <a:endParaRPr lang="LID4096" sz="11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36E3306-C483-E19F-044B-6B8804F27735}"/>
                </a:ext>
              </a:extLst>
            </p:cNvPr>
            <p:cNvSpPr/>
            <p:nvPr/>
          </p:nvSpPr>
          <p:spPr>
            <a:xfrm>
              <a:off x="6640705" y="2808182"/>
              <a:ext cx="126000" cy="127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C0FD69CF-8443-2F3A-2F6C-A948E01CB1A5}"/>
                </a:ext>
              </a:extLst>
            </p:cNvPr>
            <p:cNvSpPr/>
            <p:nvPr/>
          </p:nvSpPr>
          <p:spPr>
            <a:xfrm>
              <a:off x="5044943" y="3457819"/>
              <a:ext cx="126000" cy="127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4602E46-F289-0B67-F52D-81C24024C3B2}"/>
                </a:ext>
              </a:extLst>
            </p:cNvPr>
            <p:cNvSpPr txBox="1"/>
            <p:nvPr/>
          </p:nvSpPr>
          <p:spPr>
            <a:xfrm>
              <a:off x="4345573" y="2383529"/>
              <a:ext cx="2560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l-GR" sz="1200" dirty="0">
                  <a:latin typeface="Arial" panose="020B0604020202020204" pitchFamily="34" charset="0"/>
                  <a:cs typeface="Arial" panose="020B0604020202020204" pitchFamily="34" charset="0"/>
                </a:rPr>
                <a:t>Γ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3DA06CD-2087-FA2E-0415-16C1795A3CCF}"/>
                </a:ext>
              </a:extLst>
            </p:cNvPr>
            <p:cNvSpPr txBox="1"/>
            <p:nvPr/>
          </p:nvSpPr>
          <p:spPr>
            <a:xfrm>
              <a:off x="6892311" y="3769544"/>
              <a:ext cx="2560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3277C5E-4834-C647-B806-C7E6C542B408}"/>
                </a:ext>
              </a:extLst>
            </p:cNvPr>
            <p:cNvSpPr txBox="1"/>
            <p:nvPr/>
          </p:nvSpPr>
          <p:spPr>
            <a:xfrm>
              <a:off x="4339252" y="1336236"/>
              <a:ext cx="2560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41A7314-DBD8-A7E7-51AD-118569334C4E}"/>
                </a:ext>
              </a:extLst>
            </p:cNvPr>
            <p:cNvSpPr txBox="1"/>
            <p:nvPr/>
          </p:nvSpPr>
          <p:spPr>
            <a:xfrm>
              <a:off x="4234966" y="3430822"/>
              <a:ext cx="36189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T′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1B40323-D423-84BD-28A0-0E56E36E965A}"/>
                </a:ext>
              </a:extLst>
            </p:cNvPr>
            <p:cNvSpPr txBox="1"/>
            <p:nvPr/>
          </p:nvSpPr>
          <p:spPr>
            <a:xfrm>
              <a:off x="5254890" y="3946037"/>
              <a:ext cx="4130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V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BE9AEB7-F70E-D452-7DE5-FE53A592E580}"/>
                </a:ext>
              </a:extLst>
            </p:cNvPr>
            <p:cNvSpPr txBox="1"/>
            <p:nvPr/>
          </p:nvSpPr>
          <p:spPr>
            <a:xfrm>
              <a:off x="4688508" y="3768139"/>
              <a:ext cx="3142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F1F36AD-AB96-8C6C-7B65-C77A3F62C09C}"/>
                </a:ext>
              </a:extLst>
            </p:cNvPr>
            <p:cNvSpPr txBox="1"/>
            <p:nvPr/>
          </p:nvSpPr>
          <p:spPr>
            <a:xfrm>
              <a:off x="4380870" y="3704938"/>
              <a:ext cx="3142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26D98E7-315F-89A8-F63D-041209109446}"/>
                </a:ext>
              </a:extLst>
            </p:cNvPr>
            <p:cNvSpPr txBox="1"/>
            <p:nvPr/>
          </p:nvSpPr>
          <p:spPr>
            <a:xfrm>
              <a:off x="5947299" y="3818776"/>
              <a:ext cx="3142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0725BF3-F22F-B0D9-B738-274CD1908586}"/>
                </a:ext>
              </a:extLst>
            </p:cNvPr>
            <p:cNvSpPr txBox="1"/>
            <p:nvPr/>
          </p:nvSpPr>
          <p:spPr>
            <a:xfrm>
              <a:off x="6623388" y="3775223"/>
              <a:ext cx="3142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43D7F66-CF4F-E2A2-280A-605BCEEF09E3}"/>
                </a:ext>
              </a:extLst>
            </p:cNvPr>
            <p:cNvSpPr txBox="1"/>
            <p:nvPr/>
          </p:nvSpPr>
          <p:spPr>
            <a:xfrm>
              <a:off x="6892311" y="2742913"/>
              <a:ext cx="6295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Q</a:t>
              </a:r>
              <a:r>
                <a:rPr lang="en-US" sz="12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93688B1-3804-FEC9-4926-1F7D46E5B2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85564" y="3578075"/>
              <a:ext cx="80835" cy="1542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A28A9E5-5370-1A0A-2465-C6E171BE37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80499" y="2871682"/>
              <a:ext cx="16787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756E467-9B5E-6B79-C699-CA0ED3296861}"/>
                </a:ext>
              </a:extLst>
            </p:cNvPr>
            <p:cNvSpPr txBox="1"/>
            <p:nvPr/>
          </p:nvSpPr>
          <p:spPr>
            <a:xfrm>
              <a:off x="4929336" y="3843437"/>
              <a:ext cx="3142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8472111-D101-86A6-67AA-197922867C78}"/>
                </a:ext>
              </a:extLst>
            </p:cNvPr>
            <p:cNvSpPr txBox="1"/>
            <p:nvPr/>
          </p:nvSpPr>
          <p:spPr>
            <a:xfrm>
              <a:off x="4791515" y="3710696"/>
              <a:ext cx="6295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Q</a:t>
              </a:r>
              <a:r>
                <a:rPr lang="en-US" sz="12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F21A38C-4361-9AD0-09B0-C5F0317BB529}"/>
                </a:ext>
              </a:extLst>
            </p:cNvPr>
            <p:cNvSpPr txBox="1"/>
            <p:nvPr/>
          </p:nvSpPr>
          <p:spPr>
            <a:xfrm rot="16200000">
              <a:off x="4038375" y="2477922"/>
              <a:ext cx="4130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c*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252BF8C-CB3B-1303-D768-BF4D5B266F26}"/>
                </a:ext>
              </a:extLst>
            </p:cNvPr>
            <p:cNvSpPr txBox="1"/>
            <p:nvPr/>
          </p:nvSpPr>
          <p:spPr>
            <a:xfrm>
              <a:off x="4602418" y="3979774"/>
              <a:ext cx="4130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a*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2B1ADD7-A7AB-F3A0-23B4-AAE1B04BC645}"/>
              </a:ext>
            </a:extLst>
          </p:cNvPr>
          <p:cNvGrpSpPr/>
          <p:nvPr/>
        </p:nvGrpSpPr>
        <p:grpSpPr>
          <a:xfrm>
            <a:off x="4591435" y="1388909"/>
            <a:ext cx="3143028" cy="2896588"/>
            <a:chOff x="5247895" y="468595"/>
            <a:chExt cx="3143028" cy="289658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D143E57-6C1B-DA83-D1CF-5D5E260780B6}"/>
                </a:ext>
              </a:extLst>
            </p:cNvPr>
            <p:cNvSpPr txBox="1"/>
            <p:nvPr/>
          </p:nvSpPr>
          <p:spPr>
            <a:xfrm rot="5400000">
              <a:off x="6827674" y="1770234"/>
              <a:ext cx="28648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Phonon circular polarization (</a:t>
              </a:r>
              <a:r>
                <a:rPr lang="en-US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 component)</a:t>
              </a:r>
              <a:endParaRPr lang="LID4096" sz="11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5EB7FCE-8DCB-3EC7-FD50-903437AF7B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247895" y="576642"/>
              <a:ext cx="2883704" cy="2788541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64649CF-D459-28DC-A1AF-4DD4AC3B2D4C}"/>
              </a:ext>
            </a:extLst>
          </p:cNvPr>
          <p:cNvSpPr txBox="1"/>
          <p:nvPr/>
        </p:nvSpPr>
        <p:spPr>
          <a:xfrm>
            <a:off x="4455859" y="4543662"/>
            <a:ext cx="34613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High density of low-energy vibrational modes that could decay into the chiral low-energy acoustic band.</a:t>
            </a:r>
            <a:endParaRPr lang="en-CA" sz="14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9817DC5-6C06-CF42-B134-B803031B527B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877610" y="1394756"/>
            <a:ext cx="38468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D0BEB1E-EBF3-2A3E-CC87-FEFC709F998B}"/>
              </a:ext>
            </a:extLst>
          </p:cNvPr>
          <p:cNvCxnSpPr>
            <a:cxnSpLocks/>
          </p:cNvCxnSpPr>
          <p:nvPr/>
        </p:nvCxnSpPr>
        <p:spPr>
          <a:xfrm rot="16200000" flipV="1">
            <a:off x="10860997" y="995264"/>
            <a:ext cx="0" cy="4179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2A0D866-FFDA-C2C9-9C13-637D5988B58C}"/>
              </a:ext>
            </a:extLst>
          </p:cNvPr>
          <p:cNvSpPr txBox="1"/>
          <p:nvPr/>
        </p:nvSpPr>
        <p:spPr>
          <a:xfrm>
            <a:off x="10453320" y="1074237"/>
            <a:ext cx="2632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LID4096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73C9AE-A96A-AEFB-945E-A2FD1A04A1E8}"/>
              </a:ext>
            </a:extLst>
          </p:cNvPr>
          <p:cNvSpPr txBox="1"/>
          <p:nvPr/>
        </p:nvSpPr>
        <p:spPr>
          <a:xfrm>
            <a:off x="10938293" y="1559389"/>
            <a:ext cx="2632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LID4096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9815A1-7C19-6C1C-1D7B-AED85664C2A7}"/>
              </a:ext>
            </a:extLst>
          </p:cNvPr>
          <p:cNvSpPr txBox="1"/>
          <p:nvPr/>
        </p:nvSpPr>
        <p:spPr>
          <a:xfrm>
            <a:off x="8375939" y="5721160"/>
            <a:ext cx="34613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Phonon at Q</a:t>
            </a:r>
            <a:r>
              <a:rPr lang="en-US" sz="1400" baseline="-25000" dirty="0"/>
              <a:t>1</a:t>
            </a:r>
            <a:r>
              <a:rPr lang="en-US" sz="1400" dirty="0"/>
              <a:t> (0.2 0 −0.4), showing fluorine atoms revolving about their average positions.</a:t>
            </a:r>
            <a:endParaRPr lang="en-CA" sz="1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B38D9E4-09FB-2640-CD23-C4467DA311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3918" y="696973"/>
            <a:ext cx="3651702" cy="4873162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6259ED8-2036-1B7A-27C4-893C28DD4C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86284" y="6520510"/>
            <a:ext cx="612000" cy="216000"/>
          </a:xfrm>
        </p:spPr>
        <p:txBody>
          <a:bodyPr/>
          <a:lstStyle/>
          <a:p>
            <a:r>
              <a:rPr lang="de-CH" noProof="0" dirty="0"/>
              <a:t>Marek Matas</a:t>
            </a:r>
          </a:p>
        </p:txBody>
      </p:sp>
    </p:spTree>
    <p:extLst>
      <p:ext uri="{BB962C8B-B14F-4D97-AF65-F5344CB8AC3E}">
        <p14:creationId xmlns:p14="http://schemas.microsoft.com/office/powerpoint/2010/main" val="4060909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050A74-6ED2-41B3-AD63-74F89C447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979000"/>
            <a:ext cx="10728325" cy="900000"/>
          </a:xfrm>
        </p:spPr>
        <p:txBody>
          <a:bodyPr anchor="ctr"/>
          <a:lstStyle/>
          <a:p>
            <a:pPr algn="ctr"/>
            <a:r>
              <a:rPr lang="de-DE" sz="5400" dirty="0" err="1"/>
              <a:t>What</a:t>
            </a:r>
            <a:r>
              <a:rPr lang="de-DE" sz="5400" dirty="0"/>
              <a:t> </a:t>
            </a:r>
            <a:r>
              <a:rPr lang="de-DE" sz="5400" dirty="0" err="1"/>
              <a:t>are</a:t>
            </a:r>
            <a:r>
              <a:rPr lang="de-DE" sz="5400" dirty="0"/>
              <a:t> chiral </a:t>
            </a:r>
            <a:r>
              <a:rPr lang="de-DE" sz="5400" dirty="0" err="1"/>
              <a:t>phonons</a:t>
            </a:r>
            <a:r>
              <a:rPr lang="de-DE" sz="5400" dirty="0"/>
              <a:t>?</a:t>
            </a:r>
            <a:endParaRPr lang="de-CH" sz="540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665EC3-3ED3-4D21-AC3C-EAD0881BA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2</a:t>
            </a:fld>
            <a:endParaRPr lang="de-CH" noProof="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B72247A-E741-27EA-B316-3FC282F104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86284" y="6520510"/>
            <a:ext cx="612000" cy="216000"/>
          </a:xfrm>
        </p:spPr>
        <p:txBody>
          <a:bodyPr/>
          <a:lstStyle/>
          <a:p>
            <a:r>
              <a:rPr lang="de-CH" noProof="0" dirty="0"/>
              <a:t>Marek Matas</a:t>
            </a:r>
          </a:p>
        </p:txBody>
      </p:sp>
    </p:spTree>
    <p:extLst>
      <p:ext uri="{BB962C8B-B14F-4D97-AF65-F5344CB8AC3E}">
        <p14:creationId xmlns:p14="http://schemas.microsoft.com/office/powerpoint/2010/main" val="40785562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96304-C18C-22D0-6117-114BAD365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Anisotropic detector 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F0CA6-F341-8865-8D71-F0D9891D10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6610" y="1716233"/>
            <a:ext cx="6394177" cy="4001275"/>
          </a:xfrm>
        </p:spPr>
        <p:txBody>
          <a:bodyPr/>
          <a:lstStyle/>
          <a:p>
            <a:r>
              <a:rPr lang="en-CA" sz="2000" dirty="0"/>
              <a:t>The circular polarization of phonons (and therefore their magnetic moments) are anisotropic in momentum space, and therefore the detector response would be anisotropic.</a:t>
            </a:r>
          </a:p>
          <a:p>
            <a:r>
              <a:rPr lang="en-CA" sz="2000" dirty="0"/>
              <a:t>This anisotropy would allow background exclusion by orienting the detector differently with respect to the DM wind.</a:t>
            </a:r>
          </a:p>
          <a:p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F7C43-7875-0EDA-DC35-910754AEE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20</a:t>
            </a:fld>
            <a:endParaRPr lang="de-CH" noProof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D7D7A75-D699-3F64-B9EA-5B3C2C7D9B9B}"/>
              </a:ext>
            </a:extLst>
          </p:cNvPr>
          <p:cNvSpPr txBox="1">
            <a:spLocks/>
          </p:cNvSpPr>
          <p:nvPr/>
        </p:nvSpPr>
        <p:spPr>
          <a:xfrm>
            <a:off x="731836" y="6075368"/>
            <a:ext cx="5364164" cy="216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9388" indent="-1793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8163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2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63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000" dirty="0"/>
              <a:t>Boyd </a:t>
            </a:r>
            <a:r>
              <a:rPr lang="en-CA" sz="1000" i="1" dirty="0"/>
              <a:t>et al.</a:t>
            </a:r>
            <a:r>
              <a:rPr lang="en-CA" sz="1000" dirty="0"/>
              <a:t>, arXiv:2212.04505.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6BDED7-E818-7105-5011-EE7EFB58A810}"/>
              </a:ext>
            </a:extLst>
          </p:cNvPr>
          <p:cNvSpPr txBox="1"/>
          <p:nvPr/>
        </p:nvSpPr>
        <p:spPr>
          <a:xfrm>
            <a:off x="441774" y="4574580"/>
            <a:ext cx="34613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/>
              <a:t>The phonon magnetic moments also show a high degree of anisotropy, leading to anisotropic detector response.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960B32F-2244-33FC-A58A-6235DEF8222E}"/>
              </a:ext>
            </a:extLst>
          </p:cNvPr>
          <p:cNvGrpSpPr/>
          <p:nvPr/>
        </p:nvGrpSpPr>
        <p:grpSpPr>
          <a:xfrm>
            <a:off x="208901" y="1397924"/>
            <a:ext cx="3844631" cy="2944555"/>
            <a:chOff x="4106379" y="1336236"/>
            <a:chExt cx="3844631" cy="294455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B8E5767-8D23-B70B-4FA1-006EE38F88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165758" y="1339119"/>
              <a:ext cx="3464262" cy="28800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CDC755-38CA-BAE6-429A-05104F2F9084}"/>
                </a:ext>
              </a:extLst>
            </p:cNvPr>
            <p:cNvSpPr txBox="1"/>
            <p:nvPr/>
          </p:nvSpPr>
          <p:spPr>
            <a:xfrm>
              <a:off x="6087979" y="4003792"/>
              <a:ext cx="4130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b*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657E6E9-9DD0-A40B-19D6-7F8C8D23AAE6}"/>
                </a:ext>
              </a:extLst>
            </p:cNvPr>
            <p:cNvSpPr txBox="1"/>
            <p:nvPr/>
          </p:nvSpPr>
          <p:spPr>
            <a:xfrm rot="5400000">
              <a:off x="6638631" y="2500335"/>
              <a:ext cx="23631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Relative phonon magnetic moment</a:t>
              </a:r>
              <a:endParaRPr lang="LID4096" sz="11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25225DB-149D-B640-7377-AA0AD4471C7A}"/>
                </a:ext>
              </a:extLst>
            </p:cNvPr>
            <p:cNvSpPr/>
            <p:nvPr/>
          </p:nvSpPr>
          <p:spPr>
            <a:xfrm>
              <a:off x="6640705" y="2808182"/>
              <a:ext cx="126000" cy="127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7358140-4C21-13F5-9AE1-C0BC4E6919AE}"/>
                </a:ext>
              </a:extLst>
            </p:cNvPr>
            <p:cNvSpPr/>
            <p:nvPr/>
          </p:nvSpPr>
          <p:spPr>
            <a:xfrm>
              <a:off x="5044943" y="3457819"/>
              <a:ext cx="126000" cy="127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D385184-603B-F42B-FAC6-8FE37690ED6B}"/>
                </a:ext>
              </a:extLst>
            </p:cNvPr>
            <p:cNvSpPr txBox="1"/>
            <p:nvPr/>
          </p:nvSpPr>
          <p:spPr>
            <a:xfrm>
              <a:off x="4345573" y="2383529"/>
              <a:ext cx="2560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l-GR" sz="1200" dirty="0">
                  <a:latin typeface="Arial" panose="020B0604020202020204" pitchFamily="34" charset="0"/>
                  <a:cs typeface="Arial" panose="020B0604020202020204" pitchFamily="34" charset="0"/>
                </a:rPr>
                <a:t>Γ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39FFEC5-0752-981B-2855-5EFADD6CA59F}"/>
                </a:ext>
              </a:extLst>
            </p:cNvPr>
            <p:cNvSpPr txBox="1"/>
            <p:nvPr/>
          </p:nvSpPr>
          <p:spPr>
            <a:xfrm>
              <a:off x="6892311" y="3769544"/>
              <a:ext cx="2560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BAAD83-440A-A931-C454-3166C41145D9}"/>
                </a:ext>
              </a:extLst>
            </p:cNvPr>
            <p:cNvSpPr txBox="1"/>
            <p:nvPr/>
          </p:nvSpPr>
          <p:spPr>
            <a:xfrm>
              <a:off x="4339252" y="1336236"/>
              <a:ext cx="2560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79FDD42-F85E-42AE-6EAD-0756F35CD3D7}"/>
                </a:ext>
              </a:extLst>
            </p:cNvPr>
            <p:cNvSpPr txBox="1"/>
            <p:nvPr/>
          </p:nvSpPr>
          <p:spPr>
            <a:xfrm>
              <a:off x="4234966" y="3430822"/>
              <a:ext cx="36189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T′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F9ABE7A-3AB8-7B9D-9D48-3186A83CC7D3}"/>
                </a:ext>
              </a:extLst>
            </p:cNvPr>
            <p:cNvSpPr txBox="1"/>
            <p:nvPr/>
          </p:nvSpPr>
          <p:spPr>
            <a:xfrm>
              <a:off x="5254890" y="3946037"/>
              <a:ext cx="4130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V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4A1588A-6796-159D-0620-D8076BA20DF8}"/>
                </a:ext>
              </a:extLst>
            </p:cNvPr>
            <p:cNvSpPr txBox="1"/>
            <p:nvPr/>
          </p:nvSpPr>
          <p:spPr>
            <a:xfrm>
              <a:off x="4688508" y="3768139"/>
              <a:ext cx="3142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DF7AA5E-25F6-1304-3B65-0AF66B8DF8DD}"/>
                </a:ext>
              </a:extLst>
            </p:cNvPr>
            <p:cNvSpPr txBox="1"/>
            <p:nvPr/>
          </p:nvSpPr>
          <p:spPr>
            <a:xfrm>
              <a:off x="4380870" y="3704938"/>
              <a:ext cx="3142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31B3251-E453-A4A3-E8F3-D25024D58137}"/>
                </a:ext>
              </a:extLst>
            </p:cNvPr>
            <p:cNvSpPr txBox="1"/>
            <p:nvPr/>
          </p:nvSpPr>
          <p:spPr>
            <a:xfrm>
              <a:off x="5947299" y="3818776"/>
              <a:ext cx="3142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4389F42-4E95-B572-EF5F-650BE4832AB4}"/>
                </a:ext>
              </a:extLst>
            </p:cNvPr>
            <p:cNvSpPr txBox="1"/>
            <p:nvPr/>
          </p:nvSpPr>
          <p:spPr>
            <a:xfrm>
              <a:off x="6623388" y="3775223"/>
              <a:ext cx="3142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C1B59D9-E8F9-D1A0-F60C-5F1448804830}"/>
                </a:ext>
              </a:extLst>
            </p:cNvPr>
            <p:cNvSpPr txBox="1"/>
            <p:nvPr/>
          </p:nvSpPr>
          <p:spPr>
            <a:xfrm>
              <a:off x="6892311" y="2742913"/>
              <a:ext cx="6295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Q</a:t>
              </a:r>
              <a:r>
                <a:rPr lang="en-US" sz="12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DD725F2-B3FC-7ABE-846C-675DBF4714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85564" y="3578075"/>
              <a:ext cx="80835" cy="1542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5BF481F-058D-B22A-4991-6B5F5E15F1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80499" y="2871682"/>
              <a:ext cx="16787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D0C04CF-3087-2ACD-4912-475872A689B7}"/>
                </a:ext>
              </a:extLst>
            </p:cNvPr>
            <p:cNvSpPr txBox="1"/>
            <p:nvPr/>
          </p:nvSpPr>
          <p:spPr>
            <a:xfrm>
              <a:off x="4929336" y="3843437"/>
              <a:ext cx="3142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CFF-457F-84B5-DF83-6C9224AEA779}"/>
                </a:ext>
              </a:extLst>
            </p:cNvPr>
            <p:cNvSpPr txBox="1"/>
            <p:nvPr/>
          </p:nvSpPr>
          <p:spPr>
            <a:xfrm>
              <a:off x="4791515" y="3710696"/>
              <a:ext cx="6295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Q</a:t>
              </a:r>
              <a:r>
                <a:rPr lang="en-US" sz="12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3F17AB9-7FFC-9300-ABC7-8A4436CB21A9}"/>
                </a:ext>
              </a:extLst>
            </p:cNvPr>
            <p:cNvSpPr txBox="1"/>
            <p:nvPr/>
          </p:nvSpPr>
          <p:spPr>
            <a:xfrm rot="16200000">
              <a:off x="4038375" y="2477922"/>
              <a:ext cx="4130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c*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BAFE8EB-9755-B85D-989A-D6D51F8D022D}"/>
                </a:ext>
              </a:extLst>
            </p:cNvPr>
            <p:cNvSpPr txBox="1"/>
            <p:nvPr/>
          </p:nvSpPr>
          <p:spPr>
            <a:xfrm>
              <a:off x="4602418" y="3979774"/>
              <a:ext cx="4130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a* </a:t>
              </a:r>
              <a:endParaRPr lang="LID4096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2DEA713-AF71-FEF1-9705-AFBA90FAE1E6}"/>
              </a:ext>
            </a:extLst>
          </p:cNvPr>
          <p:cNvSpPr txBox="1">
            <a:spLocks/>
          </p:cNvSpPr>
          <p:nvPr/>
        </p:nvSpPr>
        <p:spPr>
          <a:xfrm>
            <a:off x="1886284" y="6520510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Marek Matas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113230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050A74-6ED2-41B3-AD63-74F89C447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979000"/>
            <a:ext cx="10728325" cy="900000"/>
          </a:xfrm>
        </p:spPr>
        <p:txBody>
          <a:bodyPr anchor="ctr"/>
          <a:lstStyle/>
          <a:p>
            <a:pPr algn="ctr"/>
            <a:r>
              <a:rPr lang="de-DE" sz="4800" dirty="0" err="1"/>
              <a:t>How</a:t>
            </a:r>
            <a:r>
              <a:rPr lang="de-DE" sz="4800" dirty="0"/>
              <a:t> </a:t>
            </a:r>
            <a:r>
              <a:rPr lang="de-DE" sz="4800" dirty="0" err="1"/>
              <a:t>would</a:t>
            </a:r>
            <a:r>
              <a:rPr lang="de-DE" sz="4800" dirty="0"/>
              <a:t> such a </a:t>
            </a:r>
            <a:r>
              <a:rPr lang="de-DE" sz="4800" dirty="0" err="1"/>
              <a:t>detector</a:t>
            </a:r>
            <a:r>
              <a:rPr lang="de-DE" sz="4800" dirty="0"/>
              <a:t> perform?</a:t>
            </a:r>
            <a:endParaRPr lang="de-CH" sz="480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665EC3-3ED3-4D21-AC3C-EAD0881BA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21</a:t>
            </a:fld>
            <a:endParaRPr lang="de-CH" noProof="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D99F9B2-C1E9-DD2C-D60B-0A327C2015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86284" y="6520510"/>
            <a:ext cx="612000" cy="216000"/>
          </a:xfrm>
        </p:spPr>
        <p:txBody>
          <a:bodyPr/>
          <a:lstStyle/>
          <a:p>
            <a:r>
              <a:rPr lang="de-CH" noProof="0" dirty="0"/>
              <a:t>Marek Matas</a:t>
            </a:r>
          </a:p>
        </p:txBody>
      </p:sp>
    </p:spTree>
    <p:extLst>
      <p:ext uri="{BB962C8B-B14F-4D97-AF65-F5344CB8AC3E}">
        <p14:creationId xmlns:p14="http://schemas.microsoft.com/office/powerpoint/2010/main" val="37137654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529DE-A72E-9FAB-DE51-A907B4629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0" i="0" noProof="0" dirty="0">
                <a:effectLst/>
                <a:latin typeface="Arial" panose="020B0604020202020204" pitchFamily="34" charset="0"/>
              </a:rPr>
              <a:t>Single phonon DM detector reach</a:t>
            </a:r>
            <a:endParaRPr lang="en-CA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9F33C-4B4E-2636-C959-E5C83983A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22</a:t>
            </a:fld>
            <a:endParaRPr lang="de-CH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66A21BA-FD81-3834-8ADC-4249278BD5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CA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Romao, Catena, </a:t>
            </a:r>
            <a:r>
              <a:rPr kumimoji="0" lang="en-CA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Spaldin</a:t>
            </a:r>
            <a:r>
              <a:rPr kumimoji="0" lang="en-CA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Matas, arXiv:2301.07617.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34764EA-4655-A6C1-E3D4-7B1F3C86E070}"/>
                  </a:ext>
                </a:extLst>
              </p:cNvPr>
              <p:cNvSpPr txBox="1"/>
              <p:nvPr/>
            </p:nvSpPr>
            <p:spPr>
              <a:xfrm>
                <a:off x="1524001" y="5345234"/>
                <a:ext cx="9426772" cy="542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Detection of single chiral phonons </a:t>
                </a:r>
                <a:r>
                  <a:rPr lang="en-US" sz="1400" i="1" dirty="0"/>
                  <a:t>via </a:t>
                </a:r>
                <a:r>
                  <a:rPr lang="en-US" sz="1400" dirty="0"/>
                  <a:t>their magnetic moments would extend detector reach by orders of magnitude in terms of mass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CA" sz="1400" dirty="0"/>
                  <a:t>) and cross-section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CA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CA" sz="1400" dirty="0"/>
                  <a:t>).</a:t>
                </a: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34764EA-4655-A6C1-E3D4-7B1F3C86E0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1" y="5345234"/>
                <a:ext cx="9426772" cy="542264"/>
              </a:xfrm>
              <a:prstGeom prst="rect">
                <a:avLst/>
              </a:prstGeom>
              <a:blipFill>
                <a:blip r:embed="rId2"/>
                <a:stretch>
                  <a:fillRect t="-2247" r="-453" b="-674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picture containing text, diagram, screenshot, line&#10;&#10;Description automatically generated">
            <a:extLst>
              <a:ext uri="{FF2B5EF4-FFF2-40B4-BE49-F238E27FC236}">
                <a16:creationId xmlns:a16="http://schemas.microsoft.com/office/drawing/2014/main" id="{F682A9CD-4B9A-42D1-63AF-0323B5BE60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3" y="1306877"/>
            <a:ext cx="5040000" cy="3780000"/>
          </a:xfrm>
          <a:prstGeom prst="rect">
            <a:avLst/>
          </a:prstGeom>
        </p:spPr>
      </p:pic>
      <p:pic>
        <p:nvPicPr>
          <p:cNvPr id="10" name="Picture 9" descr="A picture containing text, diagram, line, screenshot&#10;&#10;Description automatically generated">
            <a:extLst>
              <a:ext uri="{FF2B5EF4-FFF2-40B4-BE49-F238E27FC236}">
                <a16:creationId xmlns:a16="http://schemas.microsoft.com/office/drawing/2014/main" id="{E7E6348E-6669-68FD-9334-F6607C53CF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168" y="1306877"/>
            <a:ext cx="5040000" cy="378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43E626D-B383-B283-BDE3-9CAB64AA98E2}"/>
              </a:ext>
            </a:extLst>
          </p:cNvPr>
          <p:cNvSpPr txBox="1"/>
          <p:nvPr/>
        </p:nvSpPr>
        <p:spPr>
          <a:xfrm>
            <a:off x="2711317" y="1061451"/>
            <a:ext cx="3136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Heavy mediator</a:t>
            </a:r>
            <a:endParaRPr lang="LID4096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BB97DE-DD9F-5AFA-6A9F-234FF5A14F0D}"/>
              </a:ext>
            </a:extLst>
          </p:cNvPr>
          <p:cNvSpPr txBox="1"/>
          <p:nvPr/>
        </p:nvSpPr>
        <p:spPr>
          <a:xfrm>
            <a:off x="8765947" y="1061451"/>
            <a:ext cx="3136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Light mediator</a:t>
            </a:r>
            <a:endParaRPr lang="LID4096" sz="140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D9CB412-5AA0-5F1C-0009-247D0C69215E}"/>
              </a:ext>
            </a:extLst>
          </p:cNvPr>
          <p:cNvSpPr txBox="1">
            <a:spLocks/>
          </p:cNvSpPr>
          <p:nvPr/>
        </p:nvSpPr>
        <p:spPr>
          <a:xfrm>
            <a:off x="1886284" y="6520510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Marek Matas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749968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050A74-6ED2-41B3-AD63-74F89C447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979000"/>
            <a:ext cx="10728325" cy="900000"/>
          </a:xfrm>
        </p:spPr>
        <p:txBody>
          <a:bodyPr anchor="ctr"/>
          <a:lstStyle/>
          <a:p>
            <a:pPr algn="ctr"/>
            <a:r>
              <a:rPr lang="en-CA" sz="4800" dirty="0"/>
              <a:t>Outlook and Summary</a:t>
            </a:r>
            <a:endParaRPr lang="de-CH" sz="480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665EC3-3ED3-4D21-AC3C-EAD0881BA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23</a:t>
            </a:fld>
            <a:endParaRPr lang="de-CH" noProof="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D99F9B2-C1E9-DD2C-D60B-0A327C2015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86284" y="6520510"/>
            <a:ext cx="612000" cy="216000"/>
          </a:xfrm>
        </p:spPr>
        <p:txBody>
          <a:bodyPr/>
          <a:lstStyle/>
          <a:p>
            <a:r>
              <a:rPr lang="de-CH" noProof="0" dirty="0"/>
              <a:t>Marek Matas</a:t>
            </a:r>
          </a:p>
        </p:txBody>
      </p:sp>
    </p:spTree>
    <p:extLst>
      <p:ext uri="{BB962C8B-B14F-4D97-AF65-F5344CB8AC3E}">
        <p14:creationId xmlns:p14="http://schemas.microsoft.com/office/powerpoint/2010/main" val="26163668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63BEE-E263-6513-C014-FA3D7BCA6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Outlook and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6A974-2977-DCFF-B02C-F7BBBC6B7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1040350"/>
            <a:ext cx="10593234" cy="3960000"/>
          </a:xfrm>
        </p:spPr>
        <p:txBody>
          <a:bodyPr/>
          <a:lstStyle/>
          <a:p>
            <a:r>
              <a:rPr lang="en-CA" dirty="0" err="1"/>
              <a:t>Noncentrosymmetric</a:t>
            </a:r>
            <a:r>
              <a:rPr lang="en-CA" dirty="0"/>
              <a:t> materials with large phonon magnetism must be identified.</a:t>
            </a:r>
          </a:p>
          <a:p>
            <a:r>
              <a:rPr lang="en-CA" dirty="0"/>
              <a:t>Methods to screen materials for their phonon magnetism in the acoustic bands must be developed.</a:t>
            </a:r>
          </a:p>
          <a:p>
            <a:r>
              <a:rPr lang="en-CA" dirty="0"/>
              <a:t>Once materials with suitable phonon magnetism are identified, a detailed model of the sensitivity of the detector material can be obtained by calculating all phonon decay paths.</a:t>
            </a:r>
          </a:p>
          <a:p>
            <a:r>
              <a:rPr lang="en-CA" dirty="0"/>
              <a:t>The ability of the detector to sense DM could be tested using other probes (</a:t>
            </a:r>
            <a:r>
              <a:rPr lang="en-CA" i="1" dirty="0"/>
              <a:t>e.g.</a:t>
            </a:r>
            <a:r>
              <a:rPr lang="en-CA" dirty="0"/>
              <a:t>, neutrons).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0B677-E008-CECC-371E-2F46592F4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24</a:t>
            </a:fld>
            <a:endParaRPr lang="de-CH" noProof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658F6C1-CFEE-E5D2-74BB-5FF6C453200B}"/>
              </a:ext>
            </a:extLst>
          </p:cNvPr>
          <p:cNvSpPr txBox="1">
            <a:spLocks/>
          </p:cNvSpPr>
          <p:nvPr/>
        </p:nvSpPr>
        <p:spPr>
          <a:xfrm>
            <a:off x="1886284" y="6520510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Marek Matas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778532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63BEE-E263-6513-C014-FA3D7BCA6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Outlook and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6A974-2977-DCFF-B02C-F7BBBC6B7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1040350"/>
            <a:ext cx="10593234" cy="3960000"/>
          </a:xfrm>
        </p:spPr>
        <p:txBody>
          <a:bodyPr/>
          <a:lstStyle/>
          <a:p>
            <a:r>
              <a:rPr lang="en-CA" dirty="0" err="1"/>
              <a:t>Noncentrosymmetric</a:t>
            </a:r>
            <a:r>
              <a:rPr lang="en-CA" dirty="0"/>
              <a:t> materials with large phonon magnetism must be identified.</a:t>
            </a:r>
          </a:p>
          <a:p>
            <a:r>
              <a:rPr lang="en-CA" dirty="0"/>
              <a:t>Methods to screen materials for their phonon magnetism in the acoustic bands must be developed.</a:t>
            </a:r>
          </a:p>
          <a:p>
            <a:r>
              <a:rPr lang="en-CA" dirty="0"/>
              <a:t>Once materials with suitable phonon magnetism are identified, a detailed model of the sensitivity of the detector material can be obtained by calculating all phonon decay paths.</a:t>
            </a:r>
          </a:p>
          <a:p>
            <a:r>
              <a:rPr lang="en-CA" dirty="0"/>
              <a:t>The ability of the detector to sense DM could be tested using other probes (</a:t>
            </a:r>
            <a:r>
              <a:rPr lang="en-CA" i="1" dirty="0"/>
              <a:t>e.g.</a:t>
            </a:r>
            <a:r>
              <a:rPr lang="en-CA" dirty="0"/>
              <a:t>, neutrons).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0B677-E008-CECC-371E-2F46592F4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25</a:t>
            </a:fld>
            <a:endParaRPr lang="de-CH" noProof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658F6C1-CFEE-E5D2-74BB-5FF6C453200B}"/>
              </a:ext>
            </a:extLst>
          </p:cNvPr>
          <p:cNvSpPr txBox="1">
            <a:spLocks/>
          </p:cNvSpPr>
          <p:nvPr/>
        </p:nvSpPr>
        <p:spPr>
          <a:xfrm>
            <a:off x="1886284" y="6520510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Marek Matas</a:t>
            </a:r>
            <a:endParaRPr lang="de-CH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8416D960-113C-66BC-03B1-777E2FCC6697}"/>
              </a:ext>
            </a:extLst>
          </p:cNvPr>
          <p:cNvSpPr txBox="1">
            <a:spLocks/>
          </p:cNvSpPr>
          <p:nvPr/>
        </p:nvSpPr>
        <p:spPr>
          <a:xfrm>
            <a:off x="731837" y="3840647"/>
            <a:ext cx="10728325" cy="90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3200" dirty="0"/>
              <a:t>Chiral phonons are a promising probe of sub-</a:t>
            </a:r>
            <a:r>
              <a:rPr lang="en-CA" sz="3200" dirty="0" err="1"/>
              <a:t>Gev</a:t>
            </a:r>
            <a:r>
              <a:rPr lang="en-CA" sz="3200" dirty="0"/>
              <a:t> DM!</a:t>
            </a:r>
            <a:endParaRPr lang="de-CH" sz="4400" dirty="0"/>
          </a:p>
        </p:txBody>
      </p:sp>
    </p:spTree>
    <p:extLst>
      <p:ext uri="{BB962C8B-B14F-4D97-AF65-F5344CB8AC3E}">
        <p14:creationId xmlns:p14="http://schemas.microsoft.com/office/powerpoint/2010/main" val="641227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E89797-3509-4BFC-8A5D-902B9F4EC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Acknowledgments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0AFCD1D-E7C6-476F-9A29-E46A62168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26</a:t>
            </a:fld>
            <a:endParaRPr lang="de-CH" noProof="0"/>
          </a:p>
        </p:txBody>
      </p:sp>
      <p:sp>
        <p:nvSpPr>
          <p:cNvPr id="16" name="Content Placeholder 17">
            <a:extLst>
              <a:ext uri="{FF2B5EF4-FFF2-40B4-BE49-F238E27FC236}">
                <a16:creationId xmlns:a16="http://schemas.microsoft.com/office/drawing/2014/main" id="{3B599F9E-61B4-4252-A14E-0C44F15FB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089000"/>
            <a:ext cx="5804258" cy="4680000"/>
          </a:xfrm>
        </p:spPr>
        <p:txBody>
          <a:bodyPr/>
          <a:lstStyle/>
          <a:p>
            <a:endParaRPr lang="en-CA" dirty="0"/>
          </a:p>
          <a:p>
            <a:endParaRPr lang="en-CA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7562B74A-6ABA-40A0-B3D1-056695069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799" y="2773649"/>
            <a:ext cx="2494151" cy="100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ETH Zurich - Homepage | ETH Zurich">
            <a:extLst>
              <a:ext uri="{FF2B5EF4-FFF2-40B4-BE49-F238E27FC236}">
                <a16:creationId xmlns:a16="http://schemas.microsoft.com/office/drawing/2014/main" id="{0F737B84-15E7-43B4-84FA-B010C31428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054" y="1445431"/>
            <a:ext cx="2891879" cy="811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group of people posing for a photo in front of a building&#10;&#10;Description automatically generated">
            <a:extLst>
              <a:ext uri="{FF2B5EF4-FFF2-40B4-BE49-F238E27FC236}">
                <a16:creationId xmlns:a16="http://schemas.microsoft.com/office/drawing/2014/main" id="{14A99C2F-82D5-4932-9E54-8DDBEE1718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110" y="915236"/>
            <a:ext cx="6425883" cy="4819412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4B9BF1D9-96E8-2A4D-C344-3FA63584E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281" y="4295306"/>
            <a:ext cx="1961494" cy="956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79E250D-6625-FDAD-2FD2-302523F762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86284" y="6520510"/>
            <a:ext cx="612000" cy="216000"/>
          </a:xfrm>
        </p:spPr>
        <p:txBody>
          <a:bodyPr/>
          <a:lstStyle/>
          <a:p>
            <a:r>
              <a:rPr lang="de-CH" noProof="0" dirty="0"/>
              <a:t>Marek Matas</a:t>
            </a:r>
          </a:p>
        </p:txBody>
      </p:sp>
    </p:spTree>
    <p:extLst>
      <p:ext uri="{BB962C8B-B14F-4D97-AF65-F5344CB8AC3E}">
        <p14:creationId xmlns:p14="http://schemas.microsoft.com/office/powerpoint/2010/main" val="13053104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BE20B-034F-EF0C-59F0-5B0B89D2E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Material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CA40E7-AC8F-D623-2135-A6C4DAD68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412875"/>
            <a:ext cx="10635101" cy="3960000"/>
          </a:xfrm>
        </p:spPr>
        <p:txBody>
          <a:bodyPr/>
          <a:lstStyle/>
          <a:p>
            <a:r>
              <a:rPr lang="en-CA" sz="2000" dirty="0"/>
              <a:t>A </a:t>
            </a:r>
            <a:r>
              <a:rPr lang="en-CA" sz="2000" dirty="0" err="1"/>
              <a:t>noncentrosymmetric</a:t>
            </a:r>
            <a:r>
              <a:rPr lang="en-CA" sz="2000" dirty="0"/>
              <a:t> material is required for the acoustic bands to be inherently chiral.</a:t>
            </a:r>
          </a:p>
          <a:p>
            <a:r>
              <a:rPr lang="en-CA" sz="2000" dirty="0"/>
              <a:t>Rotational motions of the atoms should have very low energy.</a:t>
            </a:r>
          </a:p>
          <a:p>
            <a:r>
              <a:rPr lang="en-CA" sz="2000" dirty="0"/>
              <a:t>The material should have very large phonon magnetic moments or be modified such that it does.</a:t>
            </a:r>
          </a:p>
          <a:p>
            <a:pPr lvl="1"/>
            <a:r>
              <a:rPr lang="en-CA" sz="2000" i="1" dirty="0"/>
              <a:t>e.g.,</a:t>
            </a:r>
            <a:r>
              <a:rPr lang="en-CA" sz="2000" dirty="0"/>
              <a:t> by introducing </a:t>
            </a:r>
            <a:r>
              <a:rPr lang="en-CA" sz="2000" i="1" dirty="0"/>
              <a:t>f</a:t>
            </a:r>
            <a:r>
              <a:rPr lang="en-CA" sz="2000" dirty="0"/>
              <a:t> electron </a:t>
            </a:r>
            <a:r>
              <a:rPr lang="en-CA" sz="2000" dirty="0" err="1"/>
              <a:t>paramagnetism</a:t>
            </a:r>
            <a:r>
              <a:rPr lang="en-CA" sz="2000" baseline="-25000" dirty="0"/>
              <a:t> </a:t>
            </a:r>
            <a:r>
              <a:rPr lang="en-CA" sz="2000" dirty="0"/>
              <a:t>or nontrivial electronic topology.</a:t>
            </a:r>
          </a:p>
          <a:p>
            <a:r>
              <a:rPr lang="en-CA" sz="2000" dirty="0"/>
              <a:t>The distribution of chiral phonons should be anisotropic in momentum space.</a:t>
            </a:r>
          </a:p>
          <a:p>
            <a:r>
              <a:rPr lang="en-CA" sz="2000" dirty="0"/>
              <a:t>Secondary requirements:</a:t>
            </a:r>
          </a:p>
          <a:p>
            <a:pPr lvl="1"/>
            <a:r>
              <a:rPr lang="en-CA" sz="2000" dirty="0"/>
              <a:t>Reasonably sized single crystals with a high degree of purity</a:t>
            </a:r>
          </a:p>
          <a:p>
            <a:pPr lvl="1"/>
            <a:r>
              <a:rPr lang="en-CA" sz="2000" dirty="0"/>
              <a:t>Large phonon thermal Hall effect.</a:t>
            </a:r>
          </a:p>
          <a:p>
            <a:endParaRPr lang="en-CA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1E839-2F2F-FDD3-33D2-97041535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27</a:t>
            </a:fld>
            <a:endParaRPr lang="de-CH" noProof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DB9BD67-5F8E-1C16-C6E7-AEBAE4234BBA}"/>
              </a:ext>
            </a:extLst>
          </p:cNvPr>
          <p:cNvSpPr txBox="1">
            <a:spLocks/>
          </p:cNvSpPr>
          <p:nvPr/>
        </p:nvSpPr>
        <p:spPr>
          <a:xfrm>
            <a:off x="1886284" y="6520510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Marek Matas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738023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DF9C7-17BD-A442-BB7A-37DF779E1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 capacity dependence on chiral magnetism</a:t>
            </a:r>
            <a:endParaRPr lang="LID4096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37319-DB04-06A5-7DC8-E9712A43C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28</a:t>
            </a:fld>
            <a:endParaRPr lang="de-CH" noProof="0"/>
          </a:p>
        </p:txBody>
      </p:sp>
      <p:pic>
        <p:nvPicPr>
          <p:cNvPr id="5" name="Picture 4" descr="Chart, line chartDescription automatically generated">
            <a:extLst>
              <a:ext uri="{FF2B5EF4-FFF2-40B4-BE49-F238E27FC236}">
                <a16:creationId xmlns:a16="http://schemas.microsoft.com/office/drawing/2014/main" id="{4745C32D-E71D-066F-9CE5-15E17B491B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42"/>
          <a:stretch>
            <a:fillRect/>
          </a:stretch>
        </p:blipFill>
        <p:spPr bwMode="auto">
          <a:xfrm>
            <a:off x="2973703" y="1234218"/>
            <a:ext cx="6244592" cy="403562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F128895-C362-8666-C5CB-B7DC32E19C77}"/>
              </a:ext>
            </a:extLst>
          </p:cNvPr>
          <p:cNvSpPr txBox="1"/>
          <p:nvPr/>
        </p:nvSpPr>
        <p:spPr>
          <a:xfrm>
            <a:off x="1204182" y="5343706"/>
            <a:ext cx="978363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Heat capacity with respect to temperature of a material hosting chiral phonons with a magnetic moment of a Bohr magneton.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1EB1D16-1186-E83F-A4C7-95BFADD3A064}"/>
              </a:ext>
            </a:extLst>
          </p:cNvPr>
          <p:cNvSpPr txBox="1">
            <a:spLocks/>
          </p:cNvSpPr>
          <p:nvPr/>
        </p:nvSpPr>
        <p:spPr>
          <a:xfrm>
            <a:off x="1886284" y="6520510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Marek Matas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548802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96304-C18C-22D0-6117-114BAD365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Stabilizing chiral phonons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F7C43-7875-0EDA-DC35-910754AEE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29</a:t>
            </a:fld>
            <a:endParaRPr lang="de-CH" noProof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194EA8-54E1-6F64-BB65-5301AC886AAC}"/>
              </a:ext>
            </a:extLst>
          </p:cNvPr>
          <p:cNvSpPr txBox="1"/>
          <p:nvPr/>
        </p:nvSpPr>
        <p:spPr>
          <a:xfrm>
            <a:off x="731835" y="5627322"/>
            <a:ext cx="10728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 mechanical metamaterial provides thermal shielding </a:t>
            </a:r>
            <a:r>
              <a:rPr lang="en-US" sz="1200" i="1" dirty="0"/>
              <a:t>via</a:t>
            </a:r>
            <a:r>
              <a:rPr lang="en-US" sz="1200" dirty="0"/>
              <a:t> an acoustic bandgap, allowing second-scale phonon lifetimes and single phonon sensitivity.</a:t>
            </a:r>
            <a:r>
              <a:rPr lang="en-US" sz="1200" baseline="30000" dirty="0"/>
              <a:t>1</a:t>
            </a:r>
            <a:endParaRPr lang="en-CA" sz="1200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A572C43A-4AC1-320B-6E08-81F2E05B7E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836" y="6185528"/>
            <a:ext cx="5364164" cy="113335"/>
          </a:xfrm>
        </p:spPr>
        <p:txBody>
          <a:bodyPr/>
          <a:lstStyle/>
          <a:p>
            <a:r>
              <a:rPr lang="en-CA" sz="1000" dirty="0" err="1"/>
              <a:t>MacCabe</a:t>
            </a:r>
            <a:r>
              <a:rPr lang="en-CA" sz="1000" dirty="0"/>
              <a:t>, Ren, Luo, Cohen, Zhou, </a:t>
            </a:r>
            <a:r>
              <a:rPr lang="en-CA" sz="1000" dirty="0" err="1"/>
              <a:t>Sipahigil</a:t>
            </a:r>
            <a:r>
              <a:rPr lang="en-CA" sz="1000" dirty="0"/>
              <a:t>, </a:t>
            </a:r>
            <a:r>
              <a:rPr lang="en-CA" sz="1000" dirty="0" err="1"/>
              <a:t>Mirhosseini</a:t>
            </a:r>
            <a:r>
              <a:rPr lang="en-CA" sz="1000" dirty="0"/>
              <a:t>, Painter, Science 2020, 370, 840.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6DA192-8B4D-D900-9308-BA9E7258D6C6}"/>
              </a:ext>
            </a:extLst>
          </p:cNvPr>
          <p:cNvSpPr txBox="1"/>
          <p:nvPr/>
        </p:nvSpPr>
        <p:spPr>
          <a:xfrm>
            <a:off x="7826897" y="3067396"/>
            <a:ext cx="560646" cy="3906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F8B256-1F8C-BDF2-872F-05A212973E92}"/>
              </a:ext>
            </a:extLst>
          </p:cNvPr>
          <p:cNvSpPr txBox="1"/>
          <p:nvPr/>
        </p:nvSpPr>
        <p:spPr>
          <a:xfrm>
            <a:off x="7826897" y="632228"/>
            <a:ext cx="560646" cy="3906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27EDB84-5485-4E45-6092-DECE704F5D6F}"/>
              </a:ext>
            </a:extLst>
          </p:cNvPr>
          <p:cNvSpPr txBox="1">
            <a:spLocks/>
          </p:cNvSpPr>
          <p:nvPr/>
        </p:nvSpPr>
        <p:spPr>
          <a:xfrm>
            <a:off x="731835" y="1039750"/>
            <a:ext cx="11083393" cy="13983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Thermal isolation has been demonstrated to provide acoustic phonons with lifetimes of seconds at </a:t>
            </a:r>
            <a:r>
              <a:rPr lang="en-US" sz="2000" dirty="0" err="1"/>
              <a:t>mK</a:t>
            </a:r>
            <a:r>
              <a:rPr lang="en-US" sz="2000" dirty="0"/>
              <a:t> temperatures.</a:t>
            </a:r>
            <a:r>
              <a:rPr lang="en-US" sz="2000" baseline="30000" dirty="0"/>
              <a:t>3</a:t>
            </a:r>
            <a:endParaRPr lang="en-US" sz="2000" dirty="0"/>
          </a:p>
          <a:p>
            <a:r>
              <a:rPr lang="en-US" sz="2000" dirty="0"/>
              <a:t>SQUID sensitivity scales as T·Hz</a:t>
            </a:r>
            <a:r>
              <a:rPr lang="en-US" sz="2000" baseline="30000" dirty="0"/>
              <a:t>−1⁄2</a:t>
            </a:r>
            <a:r>
              <a:rPr lang="en-US" sz="2000" dirty="0"/>
              <a:t>; therefore enhancing the phonon lifetime and localization is required to render the phonon magnetic moments detectable.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6A7DEF6-DBAF-C952-F8F5-E4B9362218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138" y="2572465"/>
            <a:ext cx="8304047" cy="2958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924CD23-3717-D00C-8CB5-4C583745AE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86284" y="6520510"/>
            <a:ext cx="612000" cy="216000"/>
          </a:xfrm>
        </p:spPr>
        <p:txBody>
          <a:bodyPr/>
          <a:lstStyle/>
          <a:p>
            <a:r>
              <a:rPr lang="de-CH" noProof="0" dirty="0"/>
              <a:t>Marek Matas</a:t>
            </a:r>
          </a:p>
        </p:txBody>
      </p:sp>
    </p:spTree>
    <p:extLst>
      <p:ext uri="{BB962C8B-B14F-4D97-AF65-F5344CB8AC3E}">
        <p14:creationId xmlns:p14="http://schemas.microsoft.com/office/powerpoint/2010/main" val="1496768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2101DA-391E-40C3-C98E-C7AFD6408C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27" y="354448"/>
            <a:ext cx="4743816" cy="55086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796304-C18C-22D0-6117-114BAD365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Chiral phonons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F7C43-7875-0EDA-DC35-910754AEE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3</a:t>
            </a:fld>
            <a:endParaRPr lang="de-CH" noProof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29E3576-008E-7B3A-5AB5-3485C1A12820}"/>
              </a:ext>
            </a:extLst>
          </p:cNvPr>
          <p:cNvSpPr txBox="1">
            <a:spLocks/>
          </p:cNvSpPr>
          <p:nvPr/>
        </p:nvSpPr>
        <p:spPr>
          <a:xfrm>
            <a:off x="1141883" y="5863100"/>
            <a:ext cx="5722229" cy="4998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000" dirty="0">
                <a:latin typeface="+mn-lt"/>
              </a:rPr>
              <a:t>Regular phonon in a material lattice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A195D41-76A7-6B52-9527-6E0F4C3B56F5}"/>
              </a:ext>
            </a:extLst>
          </p:cNvPr>
          <p:cNvSpPr txBox="1">
            <a:spLocks/>
          </p:cNvSpPr>
          <p:nvPr/>
        </p:nvSpPr>
        <p:spPr>
          <a:xfrm>
            <a:off x="1886284" y="6520510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Marek Matas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326269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63BEE-E263-6513-C014-FA3D7BCA6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6A974-2977-DCFF-B02C-F7BBBC6B7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1040350"/>
            <a:ext cx="10593234" cy="3960000"/>
          </a:xfrm>
        </p:spPr>
        <p:txBody>
          <a:bodyPr/>
          <a:lstStyle/>
          <a:p>
            <a:r>
              <a:rPr lang="en-CA" dirty="0" err="1"/>
              <a:t>Noncentrosymmetric</a:t>
            </a:r>
            <a:r>
              <a:rPr lang="en-CA" dirty="0"/>
              <a:t> materials with large phonon magnetism must be identified.</a:t>
            </a:r>
          </a:p>
          <a:p>
            <a:r>
              <a:rPr lang="en-CA" dirty="0"/>
              <a:t>Methods to screen materials for their phonon magnetism in the acoustic bands must be developed.</a:t>
            </a:r>
          </a:p>
          <a:p>
            <a:r>
              <a:rPr lang="en-CA" dirty="0"/>
              <a:t>Once materials with suitable phonon magnetism are identified, a detailed model of the sensitivity of the detector material can be obtained by calculating all phonon decay paths.</a:t>
            </a:r>
          </a:p>
          <a:p>
            <a:r>
              <a:rPr lang="en-CA" dirty="0"/>
              <a:t>These material properties would place limits on the design of the magnetometer and phonon thermal Hall systems.</a:t>
            </a:r>
          </a:p>
          <a:p>
            <a:r>
              <a:rPr lang="en-CA" dirty="0"/>
              <a:t>The ability of the detector to sense DM could be tested using other probes (</a:t>
            </a:r>
            <a:r>
              <a:rPr lang="en-CA" i="1" dirty="0"/>
              <a:t>e.g.</a:t>
            </a:r>
            <a:r>
              <a:rPr lang="en-CA" dirty="0"/>
              <a:t>, neutrons).</a:t>
            </a:r>
          </a:p>
          <a:p>
            <a:r>
              <a:rPr lang="en-CA" dirty="0"/>
              <a:t>Large improvements on current DM exclusion limits could be obtained with small samples.</a:t>
            </a:r>
          </a:p>
          <a:p>
            <a:r>
              <a:rPr lang="en-CA" dirty="0"/>
              <a:t>Further theoretical development into phonon magnetism and the phonon thermal Hall effect would be very useful.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0B677-E008-CECC-371E-2F46592F4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30</a:t>
            </a:fld>
            <a:endParaRPr lang="de-CH" noProof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658F6C1-CFEE-E5D2-74BB-5FF6C453200B}"/>
              </a:ext>
            </a:extLst>
          </p:cNvPr>
          <p:cNvSpPr txBox="1">
            <a:spLocks/>
          </p:cNvSpPr>
          <p:nvPr/>
        </p:nvSpPr>
        <p:spPr>
          <a:xfrm>
            <a:off x="1886284" y="6520510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Marek Matas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03271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2101DA-391E-40C3-C98E-C7AFD6408C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27" y="354448"/>
            <a:ext cx="4743816" cy="55086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796304-C18C-22D0-6117-114BAD365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Chiral phonons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F7C43-7875-0EDA-DC35-910754AEE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4</a:t>
            </a:fld>
            <a:endParaRPr lang="de-CH" noProof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291EF8A-3706-CA06-E236-766F3899E346}"/>
              </a:ext>
            </a:extLst>
          </p:cNvPr>
          <p:cNvSpPr txBox="1">
            <a:spLocks/>
          </p:cNvSpPr>
          <p:nvPr/>
        </p:nvSpPr>
        <p:spPr>
          <a:xfrm>
            <a:off x="6972839" y="5863101"/>
            <a:ext cx="5722229" cy="4998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000" dirty="0">
                <a:latin typeface="+mn-lt"/>
              </a:rPr>
              <a:t>Chiral phonon in InF</a:t>
            </a:r>
            <a:r>
              <a:rPr lang="en-CA" sz="2000" baseline="-25000" dirty="0">
                <a:latin typeface="+mn-lt"/>
              </a:rPr>
              <a:t>3</a:t>
            </a:r>
            <a:r>
              <a:rPr lang="en-CA" sz="2000" dirty="0">
                <a:latin typeface="+mn-lt"/>
              </a:rPr>
              <a:t>(4, 4′-bipyridine)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506848-46D9-9FBD-EBFD-A270A72479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699" y="910037"/>
            <a:ext cx="3651702" cy="487316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29E3576-008E-7B3A-5AB5-3485C1A12820}"/>
              </a:ext>
            </a:extLst>
          </p:cNvPr>
          <p:cNvSpPr txBox="1">
            <a:spLocks/>
          </p:cNvSpPr>
          <p:nvPr/>
        </p:nvSpPr>
        <p:spPr>
          <a:xfrm>
            <a:off x="1141883" y="5863100"/>
            <a:ext cx="5722229" cy="4998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000" dirty="0">
                <a:latin typeface="+mn-lt"/>
              </a:rPr>
              <a:t>Regular phonon in a material lattice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441CA7F-16DC-5537-DAEB-6373ED608025}"/>
              </a:ext>
            </a:extLst>
          </p:cNvPr>
          <p:cNvSpPr txBox="1">
            <a:spLocks/>
          </p:cNvSpPr>
          <p:nvPr/>
        </p:nvSpPr>
        <p:spPr>
          <a:xfrm>
            <a:off x="1886284" y="6520510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Marek Matas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31661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C848123-FB38-F374-C7D2-036B18177E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419" y="260351"/>
            <a:ext cx="7772400" cy="55117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796304-C18C-22D0-6117-114BAD365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Chiral phonons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A098C-A84F-F9E1-30A8-C22CDBF559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86284" y="6520510"/>
            <a:ext cx="612000" cy="216000"/>
          </a:xfrm>
        </p:spPr>
        <p:txBody>
          <a:bodyPr/>
          <a:lstStyle/>
          <a:p>
            <a:r>
              <a:rPr lang="de-CH" noProof="0" dirty="0"/>
              <a:t>Marek Matas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F7C43-7875-0EDA-DC35-910754AEE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5</a:t>
            </a:fld>
            <a:endParaRPr lang="de-CH" noProof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A572C43A-4AC1-320B-6E08-81F2E05B7E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836" y="6185528"/>
            <a:ext cx="5364164" cy="11333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CA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Romao, Catena, </a:t>
            </a:r>
            <a:r>
              <a:rPr kumimoji="0" lang="en-CA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Spaldin</a:t>
            </a:r>
            <a:r>
              <a:rPr kumimoji="0" lang="en-CA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Matas, arXiv:2301.07617.</a:t>
            </a:r>
          </a:p>
        </p:txBody>
      </p:sp>
    </p:spTree>
    <p:extLst>
      <p:ext uri="{BB962C8B-B14F-4D97-AF65-F5344CB8AC3E}">
        <p14:creationId xmlns:p14="http://schemas.microsoft.com/office/powerpoint/2010/main" val="3121690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050A74-6ED2-41B3-AD63-74F89C447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979000"/>
            <a:ext cx="10728325" cy="900000"/>
          </a:xfrm>
        </p:spPr>
        <p:txBody>
          <a:bodyPr anchor="ctr"/>
          <a:lstStyle/>
          <a:p>
            <a:pPr algn="ctr"/>
            <a:r>
              <a:rPr lang="de-DE" sz="5400" dirty="0" err="1"/>
              <a:t>Why</a:t>
            </a:r>
            <a:r>
              <a:rPr lang="de-DE" sz="5400" dirty="0"/>
              <a:t> not </a:t>
            </a:r>
            <a:r>
              <a:rPr lang="de-DE" sz="5400" dirty="0" err="1"/>
              <a:t>regular</a:t>
            </a:r>
            <a:r>
              <a:rPr lang="de-DE" sz="5400" dirty="0"/>
              <a:t> </a:t>
            </a:r>
            <a:r>
              <a:rPr lang="de-DE" sz="5400" dirty="0" err="1"/>
              <a:t>phonons</a:t>
            </a:r>
            <a:r>
              <a:rPr lang="de-DE" sz="5400" dirty="0"/>
              <a:t>?</a:t>
            </a:r>
            <a:endParaRPr lang="de-CH" sz="540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665EC3-3ED3-4D21-AC3C-EAD0881BA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6</a:t>
            </a:fld>
            <a:endParaRPr lang="de-CH" noProof="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EBA1993-CF62-A03D-4159-54E478157E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86284" y="6520510"/>
            <a:ext cx="612000" cy="216000"/>
          </a:xfrm>
        </p:spPr>
        <p:txBody>
          <a:bodyPr/>
          <a:lstStyle/>
          <a:p>
            <a:r>
              <a:rPr lang="de-CH" noProof="0" dirty="0"/>
              <a:t>Marek Matas</a:t>
            </a:r>
          </a:p>
        </p:txBody>
      </p:sp>
    </p:spTree>
    <p:extLst>
      <p:ext uri="{BB962C8B-B14F-4D97-AF65-F5344CB8AC3E}">
        <p14:creationId xmlns:p14="http://schemas.microsoft.com/office/powerpoint/2010/main" val="2521335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E89797-3509-4BFC-8A5D-902B9F4EC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Dark matter detection using phonons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0AFCD1D-E7C6-476F-9A29-E46A62168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7</a:t>
            </a:fld>
            <a:endParaRPr lang="de-CH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A30201E-DA86-8042-BB38-0386F24AC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371600"/>
            <a:ext cx="7872901" cy="4001275"/>
          </a:xfrm>
        </p:spPr>
        <p:txBody>
          <a:bodyPr/>
          <a:lstStyle/>
          <a:p>
            <a:r>
              <a:rPr lang="en-US" sz="2000" dirty="0"/>
              <a:t>Current efforts to detect phonons created by dark matter rely on superconducting transition edge sensors (TES)</a:t>
            </a:r>
            <a:r>
              <a:rPr lang="en-US" sz="2000" dirty="0">
                <a:latin typeface="Arial" panose="020B0604020202020204" pitchFamily="34" charset="0"/>
              </a:rPr>
              <a:t>, in which the phonon energy causes the loss of superconductivity.</a:t>
            </a:r>
            <a:endParaRPr lang="en-US" sz="2000" b="0" i="0" dirty="0">
              <a:effectLst/>
              <a:latin typeface="Arial" panose="020B0604020202020204" pitchFamily="34" charset="0"/>
            </a:endParaRPr>
          </a:p>
          <a:p>
            <a:r>
              <a:rPr lang="en-US" sz="2000" b="0" i="0" dirty="0">
                <a:effectLst/>
                <a:latin typeface="Arial" panose="020B0604020202020204" pitchFamily="34" charset="0"/>
              </a:rPr>
              <a:t>A TES requires an energy of </a:t>
            </a:r>
            <a:r>
              <a:rPr lang="en-US" sz="2000" b="0" i="1" dirty="0">
                <a:effectLst/>
                <a:latin typeface="Arial" panose="020B0604020202020204" pitchFamily="34" charset="0"/>
              </a:rPr>
              <a:t>ca.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 100 </a:t>
            </a:r>
            <a:r>
              <a:rPr lang="en-US" sz="2000" b="0" i="0" dirty="0" err="1">
                <a:effectLst/>
                <a:latin typeface="Arial" panose="020B0604020202020204" pitchFamily="34" charset="0"/>
              </a:rPr>
              <a:t>meV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 to sense an excitation, and phonons with this energy have </a:t>
            </a:r>
            <a:r>
              <a:rPr lang="en-US" sz="2000" b="0" i="0" dirty="0" err="1">
                <a:effectLst/>
                <a:latin typeface="Arial" panose="020B0604020202020204" pitchFamily="34" charset="0"/>
              </a:rPr>
              <a:t>ps</a:t>
            </a:r>
            <a:r>
              <a:rPr lang="en-US" sz="2000" dirty="0">
                <a:latin typeface="Arial" panose="020B0604020202020204" pitchFamily="34" charset="0"/>
              </a:rPr>
              <a:t>-scale lifetimes.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 </a:t>
            </a:r>
          </a:p>
          <a:p>
            <a:pPr lvl="1"/>
            <a:r>
              <a:rPr lang="en-US" sz="2000" b="0" i="0" dirty="0">
                <a:effectLst/>
                <a:latin typeface="Arial" panose="020B0604020202020204" pitchFamily="34" charset="0"/>
              </a:rPr>
              <a:t>These </a:t>
            </a:r>
            <a:r>
              <a:rPr lang="en-US" sz="2000" dirty="0">
                <a:latin typeface="Arial" panose="020B0604020202020204" pitchFamily="34" charset="0"/>
              </a:rPr>
              <a:t>phonons can only travel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 &lt; 1 µm within the detector </a:t>
            </a:r>
          </a:p>
          <a:p>
            <a:r>
              <a:rPr lang="en-US" sz="2000" b="0" i="0" dirty="0">
                <a:effectLst/>
                <a:latin typeface="Arial" panose="020B0604020202020204" pitchFamily="34" charset="0"/>
              </a:rPr>
              <a:t>Phonons must pass through an interface to enter the TES (with probability </a:t>
            </a:r>
            <a:r>
              <a:rPr lang="en-US" sz="2000" b="0" i="1" dirty="0">
                <a:effectLst/>
                <a:latin typeface="Arial" panose="020B0604020202020204" pitchFamily="34" charset="0"/>
              </a:rPr>
              <a:t>ca.</a:t>
            </a:r>
            <a:r>
              <a:rPr lang="en-US" sz="2000" b="0" dirty="0">
                <a:effectLst/>
                <a:latin typeface="Arial" panose="020B0604020202020204" pitchFamily="34" charset="0"/>
              </a:rPr>
              <a:t> 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10</a:t>
            </a:r>
            <a:r>
              <a:rPr lang="en-US" sz="2000" b="0" i="0" baseline="30000" dirty="0">
                <a:effectLst/>
                <a:latin typeface="Arial" panose="020B0604020202020204" pitchFamily="34" charset="0"/>
              </a:rPr>
              <a:t>−3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.</a:t>
            </a:r>
            <a:r>
              <a:rPr lang="en-US" sz="2000" b="0" i="0" baseline="30000" dirty="0">
                <a:effectLst/>
                <a:latin typeface="Arial" panose="020B0604020202020204" pitchFamily="34" charset="0"/>
              </a:rPr>
              <a:t>1</a:t>
            </a:r>
            <a:endParaRPr lang="en-US" sz="2000" b="0" i="0" dirty="0">
              <a:effectLst/>
              <a:latin typeface="Arial" panose="020B0604020202020204" pitchFamily="34" charset="0"/>
            </a:endParaRPr>
          </a:p>
          <a:p>
            <a:r>
              <a:rPr lang="en-US" sz="2000" b="0" i="0" dirty="0">
                <a:effectLst/>
                <a:latin typeface="Arial" panose="020B0604020202020204" pitchFamily="34" charset="0"/>
              </a:rPr>
              <a:t>O(</a:t>
            </a:r>
            <a:r>
              <a:rPr lang="en-US" sz="2000" dirty="0">
                <a:latin typeface="Arial" panose="020B0604020202020204" pitchFamily="34" charset="0"/>
              </a:rPr>
              <a:t>eV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) of deposited energy carried by a multitude of phonons is required to create a detectable signal.</a:t>
            </a:r>
            <a:r>
              <a:rPr lang="en-US" sz="2000" b="0" i="0" baseline="30000" dirty="0">
                <a:effectLst/>
                <a:latin typeface="Arial" panose="020B0604020202020204" pitchFamily="34" charset="0"/>
              </a:rPr>
              <a:t>1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 </a:t>
            </a:r>
            <a:endParaRPr lang="en-CA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5B07D69D-8ED4-DADC-BEC8-5AA17CFD18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836" y="5818252"/>
            <a:ext cx="5364164" cy="480612"/>
          </a:xfrm>
        </p:spPr>
        <p:txBody>
          <a:bodyPr/>
          <a:lstStyle/>
          <a:p>
            <a:r>
              <a:rPr lang="en-CA" sz="1000" dirty="0" err="1"/>
              <a:t>Musaab</a:t>
            </a:r>
            <a:r>
              <a:rPr lang="en-CA" sz="1000" dirty="0"/>
              <a:t> F. </a:t>
            </a:r>
            <a:r>
              <a:rPr lang="en-CA" sz="1000" dirty="0" err="1"/>
              <a:t>Albakry</a:t>
            </a:r>
            <a:r>
              <a:rPr lang="en-CA" sz="1000" dirty="0"/>
              <a:t> et al. (</a:t>
            </a:r>
            <a:r>
              <a:rPr lang="en-CA" sz="1000" dirty="0" err="1"/>
              <a:t>SuperCDMS</a:t>
            </a:r>
            <a:r>
              <a:rPr lang="en-CA" sz="1000" dirty="0"/>
              <a:t>), Snowmass Summer Study 2022, arXiv:2203.08463.</a:t>
            </a:r>
          </a:p>
          <a:p>
            <a:r>
              <a:rPr lang="en-CA" sz="1000" dirty="0"/>
              <a:t>Snowmass2021-Letter of Interest The TESSERACT Dark Matter Project</a:t>
            </a:r>
          </a:p>
          <a:p>
            <a:pPr marL="0" indent="0">
              <a:buNone/>
            </a:pPr>
            <a:endParaRPr lang="en-CA" sz="1000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37A6C67C-C331-7B8D-59F2-66C07A5D9F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652"/>
          <a:stretch/>
        </p:blipFill>
        <p:spPr bwMode="auto">
          <a:xfrm>
            <a:off x="9210105" y="1266883"/>
            <a:ext cx="2159674" cy="365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5A99280-6B19-26E5-1474-89889FFB2C91}"/>
              </a:ext>
            </a:extLst>
          </p:cNvPr>
          <p:cNvSpPr txBox="1">
            <a:spLocks/>
          </p:cNvSpPr>
          <p:nvPr/>
        </p:nvSpPr>
        <p:spPr>
          <a:xfrm>
            <a:off x="10616923" y="4765110"/>
            <a:ext cx="325538" cy="3041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9388" indent="-1793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8163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2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63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000" dirty="0"/>
              <a:t>[2]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0DE7827-7DFE-2A51-21B9-99D3B7C1F917}"/>
              </a:ext>
            </a:extLst>
          </p:cNvPr>
          <p:cNvSpPr/>
          <p:nvPr/>
        </p:nvSpPr>
        <p:spPr>
          <a:xfrm>
            <a:off x="10942461" y="1160351"/>
            <a:ext cx="517701" cy="89039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2A31FD-2F74-C97A-6AEB-BFCD919663F1}"/>
              </a:ext>
            </a:extLst>
          </p:cNvPr>
          <p:cNvSpPr/>
          <p:nvPr/>
        </p:nvSpPr>
        <p:spPr>
          <a:xfrm>
            <a:off x="9253331" y="4472609"/>
            <a:ext cx="705678" cy="367748"/>
          </a:xfrm>
          <a:prstGeom prst="rect">
            <a:avLst/>
          </a:prstGeom>
          <a:solidFill>
            <a:srgbClr val="EFC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0C410C4-31C9-BA99-7EFA-A8377CF7BFC3}"/>
              </a:ext>
            </a:extLst>
          </p:cNvPr>
          <p:cNvSpPr txBox="1">
            <a:spLocks/>
          </p:cNvSpPr>
          <p:nvPr/>
        </p:nvSpPr>
        <p:spPr>
          <a:xfrm>
            <a:off x="1886284" y="6520510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Marek Matas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92380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E89797-3509-4BFC-8A5D-902B9F4EC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Dark matter detection using phonons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0AFCD1D-E7C6-476F-9A29-E46A62168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8</a:t>
            </a:fld>
            <a:endParaRPr lang="de-CH" noProof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67D9C1-182F-3F9B-9005-6A19DCEF9157}"/>
              </a:ext>
            </a:extLst>
          </p:cNvPr>
          <p:cNvSpPr txBox="1"/>
          <p:nvPr/>
        </p:nvSpPr>
        <p:spPr>
          <a:xfrm>
            <a:off x="9849887" y="3397739"/>
            <a:ext cx="11715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Carl P. </a:t>
            </a:r>
            <a:r>
              <a:rPr lang="en-US" sz="1200" dirty="0" err="1"/>
              <a:t>Romao</a:t>
            </a:r>
            <a:endParaRPr lang="LID4096" sz="120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B536AD6-04BE-3D7F-D0B6-18DC25A1EC95}"/>
              </a:ext>
            </a:extLst>
          </p:cNvPr>
          <p:cNvSpPr txBox="1">
            <a:spLocks/>
          </p:cNvSpPr>
          <p:nvPr/>
        </p:nvSpPr>
        <p:spPr>
          <a:xfrm>
            <a:off x="9190290" y="3824562"/>
            <a:ext cx="2533650" cy="14194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CA" dirty="0"/>
              <a:t>Can we detect the magnetic moments of chiral phonons and use them as dark matter detectors? </a:t>
            </a:r>
            <a:endParaRPr lang="en-CA" baseline="300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A30201E-DA86-8042-BB38-0386F24AC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371600"/>
            <a:ext cx="7872901" cy="4001275"/>
          </a:xfrm>
        </p:spPr>
        <p:txBody>
          <a:bodyPr/>
          <a:lstStyle/>
          <a:p>
            <a:r>
              <a:rPr lang="en-US" sz="2000" dirty="0"/>
              <a:t>Current efforts to detect phonons created by dark matter rely on superconducting transition edge sensors (TES)</a:t>
            </a:r>
            <a:r>
              <a:rPr lang="en-US" sz="2000" dirty="0">
                <a:latin typeface="Arial" panose="020B0604020202020204" pitchFamily="34" charset="0"/>
              </a:rPr>
              <a:t>, in which the phonon energy causes the loss of superconductivity.</a:t>
            </a:r>
            <a:endParaRPr lang="en-US" sz="2000" b="0" i="0" dirty="0">
              <a:effectLst/>
              <a:latin typeface="Arial" panose="020B0604020202020204" pitchFamily="34" charset="0"/>
            </a:endParaRPr>
          </a:p>
          <a:p>
            <a:r>
              <a:rPr lang="en-US" sz="2000" b="0" i="0" dirty="0">
                <a:effectLst/>
                <a:latin typeface="Arial" panose="020B0604020202020204" pitchFamily="34" charset="0"/>
              </a:rPr>
              <a:t>A TES requires an energy of </a:t>
            </a:r>
            <a:r>
              <a:rPr lang="en-US" sz="2000" b="0" i="1" dirty="0">
                <a:effectLst/>
                <a:latin typeface="Arial" panose="020B0604020202020204" pitchFamily="34" charset="0"/>
              </a:rPr>
              <a:t>ca.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 100 </a:t>
            </a:r>
            <a:r>
              <a:rPr lang="en-US" sz="2000" b="0" i="0" dirty="0" err="1">
                <a:effectLst/>
                <a:latin typeface="Arial" panose="020B0604020202020204" pitchFamily="34" charset="0"/>
              </a:rPr>
              <a:t>meV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 to sense an excitation, and phonons with this energy have </a:t>
            </a:r>
            <a:r>
              <a:rPr lang="en-US" sz="2000" b="0" i="0" dirty="0" err="1">
                <a:effectLst/>
                <a:latin typeface="Arial" panose="020B0604020202020204" pitchFamily="34" charset="0"/>
              </a:rPr>
              <a:t>ps</a:t>
            </a:r>
            <a:r>
              <a:rPr lang="en-US" sz="2000" dirty="0">
                <a:latin typeface="Arial" panose="020B0604020202020204" pitchFamily="34" charset="0"/>
              </a:rPr>
              <a:t>-scale lifetimes.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 </a:t>
            </a:r>
          </a:p>
          <a:p>
            <a:pPr lvl="1"/>
            <a:r>
              <a:rPr lang="en-US" sz="2000" b="0" i="0" dirty="0">
                <a:effectLst/>
                <a:latin typeface="Arial" panose="020B0604020202020204" pitchFamily="34" charset="0"/>
              </a:rPr>
              <a:t>These </a:t>
            </a:r>
            <a:r>
              <a:rPr lang="en-US" sz="2000" dirty="0">
                <a:latin typeface="Arial" panose="020B0604020202020204" pitchFamily="34" charset="0"/>
              </a:rPr>
              <a:t>phonons can only travel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 &lt; 1 µm within the detector </a:t>
            </a:r>
          </a:p>
          <a:p>
            <a:r>
              <a:rPr lang="en-US" sz="2000" b="0" i="0" dirty="0">
                <a:effectLst/>
                <a:latin typeface="Arial" panose="020B0604020202020204" pitchFamily="34" charset="0"/>
              </a:rPr>
              <a:t>Phonons must pass through an interface to enter the TES (with probability </a:t>
            </a:r>
            <a:r>
              <a:rPr lang="en-US" sz="2000" b="0" i="1" dirty="0">
                <a:effectLst/>
                <a:latin typeface="Arial" panose="020B0604020202020204" pitchFamily="34" charset="0"/>
              </a:rPr>
              <a:t>ca.</a:t>
            </a:r>
            <a:r>
              <a:rPr lang="en-US" sz="2000" b="0" dirty="0">
                <a:effectLst/>
                <a:latin typeface="Arial" panose="020B0604020202020204" pitchFamily="34" charset="0"/>
              </a:rPr>
              <a:t> 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10</a:t>
            </a:r>
            <a:r>
              <a:rPr lang="en-US" sz="2000" b="0" i="0" baseline="30000" dirty="0">
                <a:effectLst/>
                <a:latin typeface="Arial" panose="020B0604020202020204" pitchFamily="34" charset="0"/>
              </a:rPr>
              <a:t>−3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.</a:t>
            </a:r>
            <a:r>
              <a:rPr lang="en-US" sz="2000" b="0" i="0" baseline="30000" dirty="0">
                <a:effectLst/>
                <a:latin typeface="Arial" panose="020B0604020202020204" pitchFamily="34" charset="0"/>
              </a:rPr>
              <a:t>1</a:t>
            </a:r>
            <a:endParaRPr lang="en-US" sz="2000" b="0" i="0" dirty="0">
              <a:effectLst/>
              <a:latin typeface="Arial" panose="020B0604020202020204" pitchFamily="34" charset="0"/>
            </a:endParaRPr>
          </a:p>
          <a:p>
            <a:r>
              <a:rPr lang="en-US" sz="2000" b="0" i="0" dirty="0">
                <a:effectLst/>
                <a:latin typeface="Arial" panose="020B0604020202020204" pitchFamily="34" charset="0"/>
              </a:rPr>
              <a:t>O(</a:t>
            </a:r>
            <a:r>
              <a:rPr lang="en-US" sz="2000" dirty="0">
                <a:latin typeface="Arial" panose="020B0604020202020204" pitchFamily="34" charset="0"/>
              </a:rPr>
              <a:t>eV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) of deposited energy carried by a multitude of phonons is required to create a detectable signal.</a:t>
            </a:r>
            <a:r>
              <a:rPr lang="en-US" sz="2000" b="0" i="0" baseline="30000" dirty="0">
                <a:effectLst/>
                <a:latin typeface="Arial" panose="020B0604020202020204" pitchFamily="34" charset="0"/>
              </a:rPr>
              <a:t>1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 </a:t>
            </a:r>
            <a:endParaRPr lang="en-CA" dirty="0"/>
          </a:p>
        </p:txBody>
      </p:sp>
      <p:pic>
        <p:nvPicPr>
          <p:cNvPr id="1028" name="Picture 4" descr="Carl ROMAO | Marie Skłodowska-Curie Postdoctoral Fellow | Ph.D. | ETH  Zurich, Zürich | ETH Zürich | Materials Theory Group | Research profile">
            <a:extLst>
              <a:ext uri="{FF2B5EF4-FFF2-40B4-BE49-F238E27FC236}">
                <a16:creationId xmlns:a16="http://schemas.microsoft.com/office/drawing/2014/main" id="{664F8B26-B1C3-E20A-3615-3BDD29246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423" y="1618094"/>
            <a:ext cx="1641383" cy="1641383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96AEF13F-CB0C-FDFA-9F03-CDF14D34F747}"/>
              </a:ext>
            </a:extLst>
          </p:cNvPr>
          <p:cNvSpPr txBox="1">
            <a:spLocks/>
          </p:cNvSpPr>
          <p:nvPr/>
        </p:nvSpPr>
        <p:spPr>
          <a:xfrm>
            <a:off x="731836" y="5818252"/>
            <a:ext cx="5364164" cy="48061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9388" indent="-1793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8163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2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6325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000"/>
              <a:t>Musaab F. Albakry et al. (SuperCDMS), Snowmass Summer Study 2022, arXiv:2203.08463.</a:t>
            </a:r>
          </a:p>
          <a:p>
            <a:r>
              <a:rPr lang="en-CA" sz="1000"/>
              <a:t>Snowmass2021-Letter of Interest The TESSERACT Dark Matter Project</a:t>
            </a:r>
          </a:p>
          <a:p>
            <a:pPr marL="0" indent="0">
              <a:buFont typeface="+mj-lt"/>
              <a:buNone/>
            </a:pPr>
            <a:endParaRPr lang="en-CA" sz="1000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2823AD1-EE3E-DD98-7C62-3ABB392FF554}"/>
              </a:ext>
            </a:extLst>
          </p:cNvPr>
          <p:cNvSpPr txBox="1">
            <a:spLocks/>
          </p:cNvSpPr>
          <p:nvPr/>
        </p:nvSpPr>
        <p:spPr>
          <a:xfrm>
            <a:off x="1886284" y="6520510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Marek Matas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30312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DBE2C0E-1106-3642-AF59-67624D05B4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592" y="1371600"/>
            <a:ext cx="5257965" cy="37286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796304-C18C-22D0-6117-114BAD365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F0CA6-F341-8865-8D71-F0D9891D10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371600"/>
            <a:ext cx="5983755" cy="4001275"/>
          </a:xfrm>
        </p:spPr>
        <p:txBody>
          <a:bodyPr/>
          <a:lstStyle/>
          <a:p>
            <a:r>
              <a:rPr lang="en-CA" sz="2000" noProof="0" dirty="0"/>
              <a:t>As chiral phonons can have </a:t>
            </a:r>
            <a:r>
              <a:rPr lang="en-CA" sz="2000" dirty="0"/>
              <a:t>low energies and detectable (</a:t>
            </a:r>
            <a:r>
              <a:rPr lang="en-CA" sz="2000" i="1" dirty="0"/>
              <a:t>µ</a:t>
            </a:r>
            <a:r>
              <a:rPr lang="en-CA" sz="2000" baseline="-25000" dirty="0"/>
              <a:t>B</a:t>
            </a:r>
            <a:r>
              <a:rPr lang="en-CA" sz="2000" dirty="0"/>
              <a:t>) magnetic moments, they could be used as sensors</a:t>
            </a:r>
            <a:r>
              <a:rPr lang="en-CA" sz="2000" b="1" dirty="0"/>
              <a:t> </a:t>
            </a:r>
            <a:r>
              <a:rPr lang="en-CA" sz="2000" dirty="0"/>
              <a:t>for low-energy (</a:t>
            </a:r>
            <a:r>
              <a:rPr lang="en-CA" sz="2000" dirty="0" err="1"/>
              <a:t>meV</a:t>
            </a:r>
            <a:r>
              <a:rPr lang="en-CA" sz="2000" dirty="0"/>
              <a:t> scale) excitations.</a:t>
            </a:r>
          </a:p>
          <a:p>
            <a:r>
              <a:rPr lang="en-CA" sz="2000" dirty="0"/>
              <a:t>When phonons are created in a material, they will decay into the lowest energy phonon band.</a:t>
            </a:r>
          </a:p>
          <a:p>
            <a:r>
              <a:rPr lang="en-CA" sz="2000" dirty="0"/>
              <a:t>Low-energy acoustic phonons can have angular momentum and magnetic moments in  </a:t>
            </a:r>
            <a:r>
              <a:rPr lang="en-CA" sz="2000" dirty="0" err="1"/>
              <a:t>noncentrosymmetric</a:t>
            </a:r>
            <a:r>
              <a:rPr lang="en-CA" sz="2000" dirty="0"/>
              <a:t> materials.</a:t>
            </a:r>
          </a:p>
          <a:p>
            <a:r>
              <a:rPr lang="en-CA" sz="2000" dirty="0"/>
              <a:t>These phonons could be localized and detected using quantum magnetometers (</a:t>
            </a:r>
            <a:r>
              <a:rPr lang="en-CA" sz="2000" i="1" dirty="0"/>
              <a:t>e.g.,</a:t>
            </a:r>
            <a:r>
              <a:rPr lang="en-CA" sz="2000" dirty="0"/>
              <a:t> SQUIDs).</a:t>
            </a:r>
          </a:p>
          <a:p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F7C43-7875-0EDA-DC35-910754AEE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9</a:t>
            </a:fld>
            <a:endParaRPr lang="de-CH" noProof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A572C43A-4AC1-320B-6E08-81F2E05B7E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1836" y="6185528"/>
            <a:ext cx="5364164" cy="11333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CA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Romao, Catena, </a:t>
            </a:r>
            <a:r>
              <a:rPr kumimoji="0" lang="en-CA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Spaldin</a:t>
            </a:r>
            <a:r>
              <a:rPr kumimoji="0" lang="en-CA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Matas, arXiv:2301.07617.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BD3B1A-3A99-745C-AFE3-18365D14991A}"/>
              </a:ext>
            </a:extLst>
          </p:cNvPr>
          <p:cNvSpPr/>
          <p:nvPr/>
        </p:nvSpPr>
        <p:spPr>
          <a:xfrm>
            <a:off x="9809825" y="1160351"/>
            <a:ext cx="2137098" cy="226864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10A7706-2F1B-3DAE-FDF1-DE600F7C77CA}"/>
              </a:ext>
            </a:extLst>
          </p:cNvPr>
          <p:cNvSpPr txBox="1">
            <a:spLocks/>
          </p:cNvSpPr>
          <p:nvPr/>
        </p:nvSpPr>
        <p:spPr>
          <a:xfrm>
            <a:off x="1886284" y="6520510"/>
            <a:ext cx="612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Marek Matas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40792061"/>
      </p:ext>
    </p:extLst>
  </p:cSld>
  <p:clrMapOvr>
    <a:masterClrMapping/>
  </p:clrMapOvr>
</p:sld>
</file>

<file path=ppt/theme/theme1.xml><?xml version="1.0" encoding="utf-8"?>
<a:theme xmlns:a="http://schemas.openxmlformats.org/drawingml/2006/main" name="ETH Zürich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15CAF"/>
      </a:accent1>
      <a:accent2>
        <a:srgbClr val="007894"/>
      </a:accent2>
      <a:accent3>
        <a:srgbClr val="627313"/>
      </a:accent3>
      <a:accent4>
        <a:srgbClr val="8E6713"/>
      </a:accent4>
      <a:accent5>
        <a:srgbClr val="B7352D"/>
      </a:accent5>
      <a:accent6>
        <a:srgbClr val="A30774"/>
      </a:accent6>
      <a:hlink>
        <a:srgbClr val="0563C1"/>
      </a:hlink>
      <a:folHlink>
        <a:srgbClr val="954F72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ETH Blau">
      <a:srgbClr val="215CAF"/>
    </a:custClr>
    <a:custClr name="ETH Petrol">
      <a:srgbClr val="007894"/>
    </a:custClr>
    <a:custClr name="ETH Gruen">
      <a:srgbClr val="627313"/>
    </a:custClr>
    <a:custClr name="ETH Bronze">
      <a:srgbClr val="8E6713"/>
    </a:custClr>
    <a:custClr name="ETH Rot">
      <a:srgbClr val="B7352D"/>
    </a:custClr>
    <a:custClr name="ETH Purpur">
      <a:srgbClr val="A30774"/>
    </a:custClr>
    <a:custClr name="ETH Grau">
      <a:srgbClr val="6F6F6F"/>
    </a:custClr>
  </a:custClrLst>
  <a:extLst>
    <a:ext uri="{05A4C25C-085E-4340-85A3-A5531E510DB2}">
      <thm15:themeFamily xmlns:thm15="http://schemas.microsoft.com/office/thememl/2012/main" name="ETH_Vorlage_Praesentation" id="{4B926070-AF32-7F40-B7F4-387B612D789A}" vid="{D694835D-6A8F-E347-A983-608C17A72CEC}"/>
    </a:ext>
  </a:extLst>
</a:theme>
</file>

<file path=ppt/theme/theme2.xml><?xml version="1.0" encoding="utf-8"?>
<a:theme xmlns:a="http://schemas.openxmlformats.org/drawingml/2006/main" name="Office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15CAF"/>
      </a:accent1>
      <a:accent2>
        <a:srgbClr val="007894"/>
      </a:accent2>
      <a:accent3>
        <a:srgbClr val="627313"/>
      </a:accent3>
      <a:accent4>
        <a:srgbClr val="8E6713"/>
      </a:accent4>
      <a:accent5>
        <a:srgbClr val="B7352D"/>
      </a:accent5>
      <a:accent6>
        <a:srgbClr val="A30774"/>
      </a:accent6>
      <a:hlink>
        <a:srgbClr val="0563C1"/>
      </a:hlink>
      <a:folHlink>
        <a:srgbClr val="954F72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ETH Blau">
      <a:srgbClr val="215CAF"/>
    </a:custClr>
    <a:custClr name="ETH Petrol">
      <a:srgbClr val="007894"/>
    </a:custClr>
    <a:custClr name="ETH Gruen">
      <a:srgbClr val="627313"/>
    </a:custClr>
    <a:custClr name="ETH Bronze">
      <a:srgbClr val="8E6713"/>
    </a:custClr>
    <a:custClr name="ETH Rot">
      <a:srgbClr val="B7352D"/>
    </a:custClr>
    <a:custClr name="ETH Purpur">
      <a:srgbClr val="A30774"/>
    </a:custClr>
    <a:custClr name="ETH Grau">
      <a:srgbClr val="6F6F6F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ETH Zürich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15CAF"/>
      </a:accent1>
      <a:accent2>
        <a:srgbClr val="007894"/>
      </a:accent2>
      <a:accent3>
        <a:srgbClr val="627313"/>
      </a:accent3>
      <a:accent4>
        <a:srgbClr val="8E6713"/>
      </a:accent4>
      <a:accent5>
        <a:srgbClr val="B7352D"/>
      </a:accent5>
      <a:accent6>
        <a:srgbClr val="A30774"/>
      </a:accent6>
      <a:hlink>
        <a:srgbClr val="0563C1"/>
      </a:hlink>
      <a:folHlink>
        <a:srgbClr val="954F72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eth_pp_praesentation_ohne_klassifizierung</Template>
  <TotalTime>36070</TotalTime>
  <Words>2000</Words>
  <Application>Microsoft Macintosh PowerPoint</Application>
  <PresentationFormat>Widescreen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Arial</vt:lpstr>
      <vt:lpstr>Cambria Math</vt:lpstr>
      <vt:lpstr>Symbol</vt:lpstr>
      <vt:lpstr>ETH Zürich</vt:lpstr>
      <vt:lpstr>Chiral phonons as  dark matter detectors</vt:lpstr>
      <vt:lpstr>What are chiral phonons?</vt:lpstr>
      <vt:lpstr>Chiral phonons</vt:lpstr>
      <vt:lpstr>Chiral phonons</vt:lpstr>
      <vt:lpstr>Chiral phonons</vt:lpstr>
      <vt:lpstr>Why not regular phonons?</vt:lpstr>
      <vt:lpstr>Dark matter detection using phonons</vt:lpstr>
      <vt:lpstr>Dark matter detection using phonons</vt:lpstr>
      <vt:lpstr>Overview</vt:lpstr>
      <vt:lpstr>Stability of phonons</vt:lpstr>
      <vt:lpstr>How could we build a detector?</vt:lpstr>
      <vt:lpstr>Chiral phonons generated by dark matter</vt:lpstr>
      <vt:lpstr>Localization and collection with the phonon thermal Hall effect</vt:lpstr>
      <vt:lpstr>How to find the optimal material?</vt:lpstr>
      <vt:lpstr>Metal–organic frameworks</vt:lpstr>
      <vt:lpstr>Screening MOFs by the chirality of their lowest energy phonons</vt:lpstr>
      <vt:lpstr>InF3(4, 4′-bipyridine) – a promising material</vt:lpstr>
      <vt:lpstr>Phonon magnetism in InF3(4, 4′-bipyridine)</vt:lpstr>
      <vt:lpstr>Phonon magnetism in InF3(4, 4′-bipyridine)</vt:lpstr>
      <vt:lpstr>Anisotropic detector response</vt:lpstr>
      <vt:lpstr>How would such a detector perform?</vt:lpstr>
      <vt:lpstr>Single phonon DM detector reach</vt:lpstr>
      <vt:lpstr>Outlook and Summary</vt:lpstr>
      <vt:lpstr>Outlook and Summary</vt:lpstr>
      <vt:lpstr>Outlook and Summary</vt:lpstr>
      <vt:lpstr>Acknowledgments</vt:lpstr>
      <vt:lpstr>Material requirements</vt:lpstr>
      <vt:lpstr>Heat capacity dependence on chiral magnetism</vt:lpstr>
      <vt:lpstr>Stabilizing chiral phonons</vt:lpstr>
      <vt:lpstr>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Enhancing phonon moments through framework flexibility</dc:title>
  <dc:creator>Romao  Carl Peter</dc:creator>
  <cp:lastModifiedBy>Matas  Marek</cp:lastModifiedBy>
  <cp:revision>138</cp:revision>
  <dcterms:created xsi:type="dcterms:W3CDTF">2022-03-16T21:01:26Z</dcterms:created>
  <dcterms:modified xsi:type="dcterms:W3CDTF">2023-08-30T14:21:58Z</dcterms:modified>
</cp:coreProperties>
</file>