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416" r:id="rId2"/>
    <p:sldId id="519" r:id="rId3"/>
    <p:sldId id="502" r:id="rId4"/>
    <p:sldId id="503" r:id="rId5"/>
    <p:sldId id="505" r:id="rId6"/>
    <p:sldId id="508" r:id="rId7"/>
    <p:sldId id="510" r:id="rId8"/>
    <p:sldId id="511" r:id="rId9"/>
    <p:sldId id="509" r:id="rId10"/>
    <p:sldId id="512" r:id="rId11"/>
    <p:sldId id="513" r:id="rId12"/>
    <p:sldId id="520" r:id="rId13"/>
    <p:sldId id="522" r:id="rId14"/>
    <p:sldId id="516" r:id="rId15"/>
    <p:sldId id="517" r:id="rId16"/>
    <p:sldId id="518" r:id="rId17"/>
    <p:sldId id="499" r:id="rId18"/>
    <p:sldId id="501" r:id="rId19"/>
    <p:sldId id="521" r:id="rId20"/>
  </p:sldIdLst>
  <p:sldSz cx="12190413" cy="6859588"/>
  <p:notesSz cx="6858000" cy="9144000"/>
  <p:custDataLst>
    <p:tags r:id="rId23"/>
  </p:custDataLst>
  <p:defaultTextStyle>
    <a:defPPr>
      <a:defRPr lang="en-US"/>
    </a:defPPr>
    <a:lvl1pPr marL="0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4pPr>
    <a:lvl5pPr marL="2177415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5pPr>
    <a:lvl6pPr marL="2721610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B51D6"/>
    <a:srgbClr val="FF40FF"/>
    <a:srgbClr val="00FA00"/>
    <a:srgbClr val="4BD0FF"/>
    <a:srgbClr val="034A91"/>
    <a:srgbClr val="0432FF"/>
    <a:srgbClr val="CB0B1F"/>
    <a:srgbClr val="940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967"/>
  </p:normalViewPr>
  <p:slideViewPr>
    <p:cSldViewPr>
      <p:cViewPr varScale="1">
        <p:scale>
          <a:sx n="153" d="100"/>
          <a:sy n="153" d="100"/>
        </p:scale>
        <p:origin x="688" y="176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163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D0FAA-8E3B-4706-AD86-A77CEC145BEC}" type="datetimeFigureOut">
              <a:rPr lang="zh-CN" altLang="en-US" smtClean="0"/>
              <a:t>2023/8/26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2A110-4396-4B36-B22E-469DD2A27E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20D018-5A18-48FE-8E11-8F6DEE57393D}" type="datetimeFigureOut">
              <a:rPr lang="en-US" smtClean="0"/>
              <a:t>8/26/23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D32B5-2C8E-4622-816E-44CE01889B8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4pPr>
    <a:lvl5pPr marL="2177415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5pPr>
    <a:lvl6pPr marL="2721610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143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341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953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04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56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954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90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558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842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356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61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62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822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5371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615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0851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570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921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32B5-2C8E-4622-816E-44CE01889B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387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3802" y="1122623"/>
            <a:ext cx="9142810" cy="238815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3802" y="3602872"/>
            <a:ext cx="9142810" cy="165614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199765" indent="0" algn="ctr">
              <a:buNone/>
              <a:defRPr sz="1600"/>
            </a:lvl8pPr>
            <a:lvl9pPr marL="3656965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3764" y="365209"/>
            <a:ext cx="2628558" cy="581318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091" y="365209"/>
            <a:ext cx="7733293" cy="581318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148" y="0"/>
            <a:ext cx="9146117" cy="68595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61" y="-4406"/>
            <a:ext cx="12254273" cy="686399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66"/>
            <a:ext cx="12190413" cy="15550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61" y="-4406"/>
            <a:ext cx="12254273" cy="686399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266"/>
            <a:ext cx="12190413" cy="15550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4337" y="142908"/>
            <a:ext cx="10941742" cy="649438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p:transition advClick="0" advTm="7000">
    <p:newsfla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61" y="-4406"/>
            <a:ext cx="12254273" cy="6863994"/>
          </a:xfrm>
          <a:prstGeom prst="rect">
            <a:avLst/>
          </a:prstGeom>
        </p:spPr>
      </p:pic>
      <p:pic>
        <p:nvPicPr>
          <p:cNvPr id="9" name="图片 8" hidden="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734050"/>
            <a:ext cx="2570550" cy="1152128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0413" cy="15575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742" y="1710134"/>
            <a:ext cx="10514231" cy="2853398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742" y="4590526"/>
            <a:ext cx="10514231" cy="150053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7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091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1396" y="1826048"/>
            <a:ext cx="5180926" cy="435234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365210"/>
            <a:ext cx="10514231" cy="132587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679" y="1681552"/>
            <a:ext cx="5157116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679" y="2505655"/>
            <a:ext cx="5157116" cy="3685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1397" y="1681552"/>
            <a:ext cx="5182513" cy="8241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1397" y="2505655"/>
            <a:ext cx="5182513" cy="3685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199765" indent="0">
              <a:buNone/>
              <a:defRPr sz="1000"/>
            </a:lvl8pPr>
            <a:lvl9pPr marL="365696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679" y="457306"/>
            <a:ext cx="3931725" cy="160057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2513" y="987654"/>
            <a:ext cx="6171397" cy="487475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199765" indent="0">
              <a:buNone/>
              <a:defRPr sz="2000"/>
            </a:lvl8pPr>
            <a:lvl9pPr marL="365696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679" y="2057876"/>
            <a:ext cx="3931725" cy="38124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199765" indent="0">
              <a:buNone/>
              <a:defRPr sz="1000"/>
            </a:lvl8pPr>
            <a:lvl9pPr marL="3656965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WIN2023 @ Zhuhai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1" y="365210"/>
            <a:ext cx="10514231" cy="13258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1" y="1826048"/>
            <a:ext cx="10514231" cy="4352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1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2"/>
            <a:ext cx="4114264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WIN2023 @ Zhuhai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79" y="6357822"/>
            <a:ext cx="2742843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759D3-B92F-4BE5-BE49-ED8937E3BC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png"/><Relationship Id="rId5" Type="http://schemas.openxmlformats.org/officeDocument/2006/relationships/image" Target="../media/image41.tiff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9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8.jpeg"/><Relationship Id="rId9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9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8.jpe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53.pn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13" Type="http://schemas.openxmlformats.org/officeDocument/2006/relationships/image" Target="../media/image62.png"/><Relationship Id="rId3" Type="http://schemas.openxmlformats.org/officeDocument/2006/relationships/image" Target="../media/image9.png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8.jpeg"/><Relationship Id="rId9" Type="http://schemas.openxmlformats.org/officeDocument/2006/relationships/image" Target="../media/image58.png"/><Relationship Id="rId14" Type="http://schemas.openxmlformats.org/officeDocument/2006/relationships/image" Target="../media/image6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gif"/><Relationship Id="rId3" Type="http://schemas.openxmlformats.org/officeDocument/2006/relationships/image" Target="../media/image9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5.png"/><Relationship Id="rId11" Type="http://schemas.openxmlformats.org/officeDocument/2006/relationships/image" Target="../media/image69.gif"/><Relationship Id="rId5" Type="http://schemas.openxmlformats.org/officeDocument/2006/relationships/image" Target="../media/image64.png"/><Relationship Id="rId10" Type="http://schemas.openxmlformats.org/officeDocument/2006/relationships/image" Target="../media/image15.png"/><Relationship Id="rId4" Type="http://schemas.openxmlformats.org/officeDocument/2006/relationships/image" Target="../media/image8.jpeg"/><Relationship Id="rId9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70.pn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8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8.jpe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9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8.jpeg"/><Relationship Id="rId9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9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4.tiff"/><Relationship Id="rId5" Type="http://schemas.openxmlformats.org/officeDocument/2006/relationships/image" Target="../media/image33.pn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34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6"/>
          <p:cNvSpPr txBox="1"/>
          <p:nvPr/>
        </p:nvSpPr>
        <p:spPr>
          <a:xfrm>
            <a:off x="113432" y="1845758"/>
            <a:ext cx="1190453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altLang="zh-CN" sz="4000" dirty="0">
                <a:solidFill>
                  <a:srgbClr val="C00000"/>
                </a:solidFill>
                <a:effectLst>
                  <a:outerShdw blurRad="1524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Search for solar neutrino and light dark matter in the PandaX-4T experiment</a:t>
            </a:r>
            <a:endParaRPr lang="zh-CN" altLang="en-US" sz="4000" dirty="0">
              <a:solidFill>
                <a:srgbClr val="C00000"/>
              </a:solidFill>
              <a:effectLst>
                <a:outerShdw blurRad="1524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75219" y="3668561"/>
            <a:ext cx="8352928" cy="23264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b="1" dirty="0">
                <a:cs typeface="+mn-ea"/>
                <a:sym typeface="+mn-lt"/>
              </a:rPr>
              <a:t>Qing Lin</a:t>
            </a:r>
            <a:r>
              <a:rPr lang="zh-CN" altLang="en-US" sz="2800" b="1" dirty="0">
                <a:cs typeface="+mn-ea"/>
                <a:sym typeface="+mn-lt"/>
              </a:rPr>
              <a:t> </a:t>
            </a:r>
            <a:endParaRPr lang="en-US" altLang="zh-CN" sz="2800" b="1" dirty="0"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（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on behalf of </a:t>
            </a:r>
            <a:r>
              <a:rPr lang="en-US" altLang="zh-CN" sz="2000" dirty="0" err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PandaX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collaboration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）</a:t>
            </a:r>
            <a:endParaRPr lang="en-US" altLang="zh-CN" sz="2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University of Science and Technology of China</a:t>
            </a:r>
          </a:p>
          <a:p>
            <a:pPr algn="ctr">
              <a:lnSpc>
                <a:spcPct val="150000"/>
              </a:lnSpc>
            </a:pPr>
            <a:r>
              <a:rPr lang="en-US" altLang="zh-CN" sz="2600" dirty="0">
                <a:cs typeface="+mn-ea"/>
                <a:sym typeface="+mn-lt"/>
              </a:rPr>
              <a:t>TAUP, 2023.08.28</a:t>
            </a:r>
            <a:endParaRPr lang="zh-CN" altLang="en-US" sz="2600" dirty="0">
              <a:cs typeface="+mn-ea"/>
              <a:sym typeface="+mn-lt"/>
            </a:endParaRPr>
          </a:p>
        </p:txBody>
      </p:sp>
      <p:cxnSp>
        <p:nvCxnSpPr>
          <p:cNvPr id="12" name="直线连接符 11"/>
          <p:cNvCxnSpPr/>
          <p:nvPr/>
        </p:nvCxnSpPr>
        <p:spPr>
          <a:xfrm>
            <a:off x="4114896" y="3501802"/>
            <a:ext cx="3901608" cy="0"/>
          </a:xfrm>
          <a:prstGeom prst="line">
            <a:avLst/>
          </a:prstGeom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0418" y="22362"/>
            <a:ext cx="8895244" cy="134072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0A0A4C-E2B6-504F-8823-734CC514E4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41" r="22443"/>
          <a:stretch/>
        </p:blipFill>
        <p:spPr>
          <a:xfrm>
            <a:off x="113432" y="77709"/>
            <a:ext cx="1312334" cy="115993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CE27D-E154-BB41-84D8-160E49E83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TAUP2023 @ Vienna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51B2E-491E-7D44-BADE-640EBA93F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759D3-B92F-4BE5-BE49-ED8937E3BC1B}" type="slidenum">
              <a:rPr lang="en-US" smtClean="0"/>
              <a:t>1</a:t>
            </a:fld>
            <a:endParaRPr lang="en-US"/>
          </a:p>
        </p:txBody>
      </p:sp>
      <p:pic>
        <p:nvPicPr>
          <p:cNvPr id="2" name="PandaX_logo.jpeg" descr="PandaX_logo.jpeg">
            <a:extLst>
              <a:ext uri="{FF2B5EF4-FFF2-40B4-BE49-F238E27FC236}">
                <a16:creationId xmlns:a16="http://schemas.microsoft.com/office/drawing/2014/main" id="{5FAA06EC-B1AF-76EA-63FE-4BC1A4F6D4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5662" y="333450"/>
            <a:ext cx="1854752" cy="576064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6455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First B8 </a:t>
            </a:r>
            <a:r>
              <a:rPr lang="en-US" altLang="zh-CN" sz="2800" b="1" dirty="0" err="1">
                <a:solidFill>
                  <a:schemeClr val="bg1"/>
                </a:solidFill>
                <a:cs typeface="+mn-ea"/>
                <a:sym typeface="+mn-lt"/>
              </a:rPr>
              <a:t>CEvNS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search in PandaX-4T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2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11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50CF929-5C9D-204C-B470-E55B882F95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23198" y="1874043"/>
            <a:ext cx="5070168" cy="47039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D91F616-C5A4-F543-8494-4E79FE932B7C}"/>
              </a:ext>
            </a:extLst>
          </p:cNvPr>
          <p:cNvSpPr txBox="1"/>
          <p:nvPr/>
        </p:nvSpPr>
        <p:spPr>
          <a:xfrm>
            <a:off x="7031310" y="1362423"/>
            <a:ext cx="2924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Phys. Rev. Lett. 130, 021802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880167-AC0D-1C43-8E1C-A7F1399748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82" y="1550925"/>
            <a:ext cx="4587476" cy="28721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D43CDC-EC66-E641-AA2A-A8671BC7A8A4}"/>
              </a:ext>
            </a:extLst>
          </p:cNvPr>
          <p:cNvSpPr txBox="1"/>
          <p:nvPr/>
        </p:nvSpPr>
        <p:spPr>
          <a:xfrm>
            <a:off x="610782" y="4581922"/>
            <a:ext cx="48363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Profile Likelihood Ratio method, combining 2-hit and 3-hit data;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Most stringent limit to solar neutrino flux using </a:t>
            </a:r>
            <a:r>
              <a:rPr lang="en-US" altLang="zh-CN" sz="2000" dirty="0" err="1"/>
              <a:t>CEvNS</a:t>
            </a:r>
            <a:r>
              <a:rPr lang="en-US" altLang="zh-CN" sz="2000" dirty="0"/>
              <a:t> channel;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/>
              <a:t>Also updated the GeV DM </a:t>
            </a:r>
            <a:r>
              <a:rPr lang="en-US" altLang="zh-CN" sz="2000" dirty="0" err="1"/>
              <a:t>upperlimit</a:t>
            </a:r>
            <a:r>
              <a:rPr lang="en-US" altLang="zh-CN" sz="2000" dirty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668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3201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S2-only approach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12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67A4E08-4A0B-534D-985B-9FFD756A97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0417"/>
          <a:stretch/>
        </p:blipFill>
        <p:spPr>
          <a:xfrm>
            <a:off x="203082" y="1526415"/>
            <a:ext cx="3816424" cy="4563817"/>
          </a:xfrm>
          <a:prstGeom prst="rect">
            <a:avLst/>
          </a:prstGeom>
        </p:spPr>
      </p:pic>
      <p:sp>
        <p:nvSpPr>
          <p:cNvPr id="17" name="Cross 16">
            <a:extLst>
              <a:ext uri="{FF2B5EF4-FFF2-40B4-BE49-F238E27FC236}">
                <a16:creationId xmlns:a16="http://schemas.microsoft.com/office/drawing/2014/main" id="{E3C2E887-383B-D84C-A540-1925D5C1D91F}"/>
              </a:ext>
            </a:extLst>
          </p:cNvPr>
          <p:cNvSpPr/>
          <p:nvPr/>
        </p:nvSpPr>
        <p:spPr>
          <a:xfrm rot="2661938">
            <a:off x="2318399" y="4164794"/>
            <a:ext cx="504056" cy="501602"/>
          </a:xfrm>
          <a:prstGeom prst="plus">
            <a:avLst>
              <a:gd name="adj" fmla="val 3603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8AF2D11-1F0C-6D4E-BFEE-C3846C78E2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9293"/>
          <a:stretch/>
        </p:blipFill>
        <p:spPr>
          <a:xfrm>
            <a:off x="4933982" y="1762245"/>
            <a:ext cx="2946783" cy="1858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B1ACE63-A03A-9E48-9F28-CA90EA764D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27454" y="1625479"/>
            <a:ext cx="2926617" cy="21105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86E2528-24D7-F64F-B4AD-84E9F8140B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55046" y="4060072"/>
            <a:ext cx="7056528" cy="256725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308F493-9F73-D243-B31E-E50BA937B3BD}"/>
              </a:ext>
            </a:extLst>
          </p:cNvPr>
          <p:cNvSpPr txBox="1"/>
          <p:nvPr/>
        </p:nvSpPr>
        <p:spPr>
          <a:xfrm>
            <a:off x="7001633" y="3717955"/>
            <a:ext cx="2078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</a:t>
            </a:r>
            <a:r>
              <a:rPr lang="zh-CN" altLang="en-US" dirty="0"/>
              <a:t> </a:t>
            </a:r>
            <a:r>
              <a:rPr lang="en-US" altLang="zh-CN" dirty="0"/>
              <a:t>burst</a:t>
            </a:r>
            <a:r>
              <a:rPr lang="zh-CN" altLang="en-US" dirty="0"/>
              <a:t> </a:t>
            </a:r>
            <a:r>
              <a:rPr lang="en-US" altLang="zh-CN" dirty="0"/>
              <a:t>event</a:t>
            </a:r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1830ED-2E7A-8041-9D46-D143155BFE32}"/>
              </a:ext>
            </a:extLst>
          </p:cNvPr>
          <p:cNvSpPr txBox="1"/>
          <p:nvPr/>
        </p:nvSpPr>
        <p:spPr>
          <a:xfrm>
            <a:off x="10303078" y="1796565"/>
            <a:ext cx="10005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accent1"/>
                </a:solidFill>
                <a:latin typeface="Times" pitchFamily="2" charset="0"/>
              </a:rPr>
              <a:t>Gas</a:t>
            </a:r>
            <a:r>
              <a:rPr lang="zh-CN" altLang="en-US" sz="1600" dirty="0">
                <a:solidFill>
                  <a:schemeClr val="accent1"/>
                </a:solidFill>
                <a:latin typeface="Times" pitchFamily="2" charset="0"/>
              </a:rPr>
              <a:t> </a:t>
            </a:r>
            <a:r>
              <a:rPr lang="en-US" altLang="zh-CN" sz="1600" dirty="0">
                <a:solidFill>
                  <a:schemeClr val="accent1"/>
                </a:solidFill>
                <a:latin typeface="Times" pitchFamily="2" charset="0"/>
              </a:rPr>
              <a:t>event</a:t>
            </a:r>
            <a:endParaRPr lang="en-US" sz="1600" dirty="0">
              <a:solidFill>
                <a:schemeClr val="accent1"/>
              </a:solidFill>
              <a:latin typeface="Times" pitchFamily="2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3EC0DF3-583E-BF48-A38D-21A9F666E8B5}"/>
              </a:ext>
            </a:extLst>
          </p:cNvPr>
          <p:cNvSpPr txBox="1"/>
          <p:nvPr/>
        </p:nvSpPr>
        <p:spPr>
          <a:xfrm>
            <a:off x="8429492" y="2759681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FF0000"/>
                </a:solidFill>
                <a:latin typeface="Times" pitchFamily="2" charset="0"/>
              </a:rPr>
              <a:t>Physics</a:t>
            </a:r>
            <a:r>
              <a:rPr lang="zh-CN" altLang="en-US" sz="1600" dirty="0">
                <a:solidFill>
                  <a:srgbClr val="FF0000"/>
                </a:solidFill>
                <a:latin typeface="Times" pitchFamily="2" charset="0"/>
              </a:rPr>
              <a:t>  </a:t>
            </a:r>
            <a:r>
              <a:rPr lang="en-US" altLang="zh-CN" sz="1600" dirty="0">
                <a:solidFill>
                  <a:srgbClr val="FF0000"/>
                </a:solidFill>
                <a:latin typeface="Times" pitchFamily="2" charset="0"/>
              </a:rPr>
              <a:t>event</a:t>
            </a:r>
            <a:endParaRPr lang="en-US" sz="1600" dirty="0">
              <a:solidFill>
                <a:srgbClr val="FF0000"/>
              </a:solidFill>
              <a:latin typeface="Times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63CCCFE-916E-CE4D-BF67-6F0963254E5A}"/>
              </a:ext>
            </a:extLst>
          </p:cNvPr>
          <p:cNvSpPr txBox="1"/>
          <p:nvPr/>
        </p:nvSpPr>
        <p:spPr>
          <a:xfrm>
            <a:off x="6292488" y="1141670"/>
            <a:ext cx="4032448" cy="422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Cathode</a:t>
            </a:r>
            <a:r>
              <a:rPr lang="zh-CN" altLang="en-US" dirty="0"/>
              <a:t> </a:t>
            </a:r>
            <a:r>
              <a:rPr lang="en-US" altLang="zh-CN" dirty="0"/>
              <a:t>event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gas</a:t>
            </a:r>
            <a:r>
              <a:rPr lang="zh-CN" altLang="en-US" dirty="0"/>
              <a:t> </a:t>
            </a:r>
            <a:r>
              <a:rPr lang="en-US" altLang="zh-CN" dirty="0"/>
              <a:t>event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06E0FBF-23C9-E544-8FE0-C42025F4A9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58430" y="2295636"/>
            <a:ext cx="3941232" cy="3222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6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/>
      <p:bldP spid="25" grpId="0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5099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Background for S2-only data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13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49FA88-94C9-BC4A-B26E-9FAEDCCE0D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6466"/>
          <a:stretch/>
        </p:blipFill>
        <p:spPr>
          <a:xfrm>
            <a:off x="622598" y="1413570"/>
            <a:ext cx="4032448" cy="309047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1AFB86F-503C-604E-8937-2C7FD20023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1150" y="4458879"/>
            <a:ext cx="5688632" cy="23852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2E0ACEC-3F6C-7245-8139-409C0EB8CA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99062" y="1946197"/>
            <a:ext cx="4531754" cy="179591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701CE0A-E533-4F4F-A36D-A233750E783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79858" y="1897845"/>
            <a:ext cx="2885146" cy="20379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E17F09-0FA5-964D-9ADB-15EFAC4EAA28}"/>
              </a:ext>
            </a:extLst>
          </p:cNvPr>
          <p:cNvSpPr txBox="1"/>
          <p:nvPr/>
        </p:nvSpPr>
        <p:spPr>
          <a:xfrm>
            <a:off x="6128218" y="4064033"/>
            <a:ext cx="4770858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Use fixed-</a:t>
            </a:r>
            <a:r>
              <a:rPr lang="en-US" dirty="0" err="1">
                <a:latin typeface="Times" pitchFamily="2" charset="0"/>
              </a:rPr>
              <a:t>dt</a:t>
            </a:r>
            <a:r>
              <a:rPr lang="en-US" dirty="0">
                <a:latin typeface="Times" pitchFamily="2" charset="0"/>
              </a:rPr>
              <a:t> data as estimate for cathode!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56E258-235A-A44B-A25A-10DC914A2D88}"/>
              </a:ext>
            </a:extLst>
          </p:cNvPr>
          <p:cNvSpPr txBox="1"/>
          <p:nvPr/>
        </p:nvSpPr>
        <p:spPr>
          <a:xfrm>
            <a:off x="6075831" y="1443407"/>
            <a:ext cx="5117106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Set 3 with very high rate as template for MD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1C92025-8532-154F-8FB7-6AE1594C1A4A}"/>
              </a:ext>
            </a:extLst>
          </p:cNvPr>
          <p:cNvSpPr/>
          <p:nvPr/>
        </p:nvSpPr>
        <p:spPr>
          <a:xfrm>
            <a:off x="9623598" y="2043398"/>
            <a:ext cx="288032" cy="1606289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AB0D41-E90B-A248-A835-F62D6DCA8A9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281" y="4716882"/>
            <a:ext cx="4039467" cy="198767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9F72337-F180-11B2-5DA1-0CE8B2B72456}"/>
              </a:ext>
            </a:extLst>
          </p:cNvPr>
          <p:cNvCxnSpPr>
            <a:cxnSpLocks/>
          </p:cNvCxnSpPr>
          <p:nvPr/>
        </p:nvCxnSpPr>
        <p:spPr>
          <a:xfrm>
            <a:off x="4367014" y="3429794"/>
            <a:ext cx="1224136" cy="1368152"/>
          </a:xfrm>
          <a:prstGeom prst="straightConnector1">
            <a:avLst/>
          </a:prstGeom>
          <a:ln w="28575">
            <a:solidFill>
              <a:schemeClr val="accent6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4644499-2B8D-3ACA-AB2D-7FD7EB20ABD0}"/>
              </a:ext>
            </a:extLst>
          </p:cNvPr>
          <p:cNvCxnSpPr>
            <a:cxnSpLocks/>
          </p:cNvCxnSpPr>
          <p:nvPr/>
        </p:nvCxnSpPr>
        <p:spPr>
          <a:xfrm flipV="1">
            <a:off x="1663314" y="2342983"/>
            <a:ext cx="3284514" cy="280983"/>
          </a:xfrm>
          <a:prstGeom prst="straightConnector1">
            <a:avLst/>
          </a:prstGeom>
          <a:ln w="28575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FA63CEA-228F-3AF4-965C-E669434A5677}"/>
              </a:ext>
            </a:extLst>
          </p:cNvPr>
          <p:cNvSpPr txBox="1"/>
          <p:nvPr/>
        </p:nvSpPr>
        <p:spPr>
          <a:xfrm>
            <a:off x="190550" y="1210692"/>
            <a:ext cx="1854995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  <a:r>
              <a:rPr lang="en-CN" dirty="0"/>
              <a:t>2=</a:t>
            </a:r>
            <a:r>
              <a:rPr lang="en-US" altLang="zh-CN" dirty="0"/>
              <a:t>17.9</a:t>
            </a:r>
            <a:r>
              <a:rPr lang="zh-CN" altLang="en-US" dirty="0"/>
              <a:t> </a:t>
            </a:r>
            <a:r>
              <a:rPr lang="en-US" altLang="zh-CN" dirty="0"/>
              <a:t>PE/e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91506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41825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Low-mass DM-e search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14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8A76784-6FA6-544F-B1A2-DAE8483756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629" y="1224481"/>
            <a:ext cx="10010465" cy="394028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D9C6ADD-F4F0-A14C-9356-9569119CB4B4}"/>
              </a:ext>
            </a:extLst>
          </p:cNvPr>
          <p:cNvSpPr/>
          <p:nvPr/>
        </p:nvSpPr>
        <p:spPr>
          <a:xfrm>
            <a:off x="262558" y="5164769"/>
            <a:ext cx="1146698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" pitchFamily="2" charset="0"/>
              </a:rPr>
              <a:t>T</a:t>
            </a:r>
            <a:r>
              <a:rPr lang="en-US" sz="2000" dirty="0">
                <a:latin typeface="Times" pitchFamily="2" charset="0"/>
              </a:rPr>
              <a:t>he most stringent constraints for the DM- electron interactions with mass in range of 40 MeV/c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 to 10 GeV/c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 with F</a:t>
            </a:r>
            <a:r>
              <a:rPr lang="en-US" sz="2000" baseline="-25000" dirty="0">
                <a:latin typeface="Times" pitchFamily="2" charset="0"/>
              </a:rPr>
              <a:t>DM</a:t>
            </a:r>
            <a:r>
              <a:rPr lang="en-US" sz="2000" dirty="0">
                <a:latin typeface="Times" pitchFamily="2" charset="0"/>
              </a:rPr>
              <a:t> =1, and 100 MeV/c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 to 10 GeV/c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 with F</a:t>
            </a:r>
            <a:r>
              <a:rPr lang="en-US" sz="2000" baseline="-25000" dirty="0">
                <a:latin typeface="Times" pitchFamily="2" charset="0"/>
              </a:rPr>
              <a:t>DM</a:t>
            </a:r>
            <a:r>
              <a:rPr lang="en-US" sz="2000" dirty="0">
                <a:latin typeface="Times" pitchFamily="2" charset="0"/>
              </a:rPr>
              <a:t> ∼ 1/q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Times" pitchFamily="2" charset="0"/>
              </a:rPr>
              <a:t>O</a:t>
            </a:r>
            <a:r>
              <a:rPr lang="en-US" sz="2000" dirty="0">
                <a:latin typeface="Times" pitchFamily="2" charset="0"/>
              </a:rPr>
              <a:t>ur results challenge the freeze-out mechanism for DM mass range from 0.04 to 0.25 GeV/c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 with F</a:t>
            </a:r>
            <a:r>
              <a:rPr lang="en-US" sz="2000" baseline="-25000" dirty="0">
                <a:latin typeface="Times" pitchFamily="2" charset="0"/>
              </a:rPr>
              <a:t>DM</a:t>
            </a:r>
            <a:r>
              <a:rPr lang="en-US" sz="2000" dirty="0">
                <a:latin typeface="Times" pitchFamily="2" charset="0"/>
              </a:rPr>
              <a:t>=1, and are closing in on the freeze-in prediction with F</a:t>
            </a:r>
            <a:r>
              <a:rPr lang="en-US" sz="2000" baseline="-25000" dirty="0">
                <a:latin typeface="Times" pitchFamily="2" charset="0"/>
              </a:rPr>
              <a:t>DM</a:t>
            </a:r>
            <a:r>
              <a:rPr lang="en-US" sz="2000" dirty="0">
                <a:latin typeface="Times" pitchFamily="2" charset="0"/>
              </a:rPr>
              <a:t> ∼ 1/q</a:t>
            </a:r>
            <a:r>
              <a:rPr lang="en-US" sz="2000" baseline="30000" dirty="0">
                <a:latin typeface="Times" pitchFamily="2" charset="0"/>
              </a:rPr>
              <a:t>2</a:t>
            </a:r>
            <a:r>
              <a:rPr lang="en-US" sz="2000" dirty="0">
                <a:latin typeface="Times" pitchFamily="2" charset="0"/>
              </a:rPr>
              <a:t>, assuming such light DM provides the entire DM abundance.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200CC6C-6058-9F4D-AA08-4EEA8E078E37}"/>
              </a:ext>
            </a:extLst>
          </p:cNvPr>
          <p:cNvSpPr txBox="1"/>
          <p:nvPr/>
        </p:nvSpPr>
        <p:spPr>
          <a:xfrm>
            <a:off x="8919755" y="1252539"/>
            <a:ext cx="6151944" cy="422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u="sng" dirty="0">
                <a:solidFill>
                  <a:srgbClr val="FF0000"/>
                </a:solidFill>
              </a:rPr>
              <a:t>PRL 130, 261001 (2023)</a:t>
            </a:r>
            <a:endParaRPr lang="en-US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8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3818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Summary &amp; Prospect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15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66C131-618E-254C-B4A5-6D47D09244E8}"/>
              </a:ext>
            </a:extLst>
          </p:cNvPr>
          <p:cNvSpPr txBox="1"/>
          <p:nvPr/>
        </p:nvSpPr>
        <p:spPr>
          <a:xfrm>
            <a:off x="262558" y="1411365"/>
            <a:ext cx="10585176" cy="4455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/>
              <a:t>Most stringent constraint on solar neutrino flux using </a:t>
            </a:r>
            <a:r>
              <a:rPr lang="en-US" altLang="zh-CN" sz="2400" dirty="0" err="1"/>
              <a:t>CEvNS</a:t>
            </a:r>
            <a:r>
              <a:rPr lang="en-US" altLang="zh-CN" sz="2400" dirty="0"/>
              <a:t> channel was obtained, using S1-S2 paired data. 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/>
              <a:t>We understand the </a:t>
            </a:r>
            <a:r>
              <a:rPr lang="en-US" altLang="zh-CN" sz="2400" dirty="0" err="1"/>
              <a:t>bkg</a:t>
            </a:r>
            <a:r>
              <a:rPr lang="en-US" altLang="zh-CN" sz="2400" dirty="0"/>
              <a:t> component of S2-only channel, mostly surface </a:t>
            </a:r>
            <a:r>
              <a:rPr lang="en-US" altLang="zh-CN" sz="2400" dirty="0" err="1"/>
              <a:t>bkg</a:t>
            </a:r>
            <a:r>
              <a:rPr lang="en-US" altLang="zh-CN" sz="2400" dirty="0"/>
              <a:t> from cathode and S2 pileup from micro-discharging;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/>
              <a:t>Using S2-only data, the most stringent constraint on low-mass DM through DM-e scattering is given;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/>
              <a:t>Analysis combining Run0 and newly taken Run1 is ongoing;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zh-CN" sz="2400" dirty="0"/>
              <a:t>Dedicated calibration on ultra-low energy region is planned.</a:t>
            </a:r>
          </a:p>
        </p:txBody>
      </p:sp>
    </p:spTree>
    <p:extLst>
      <p:ext uri="{BB962C8B-B14F-4D97-AF65-F5344CB8AC3E}">
        <p14:creationId xmlns:p14="http://schemas.microsoft.com/office/powerpoint/2010/main" val="391440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21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A0EB7B4-4ED3-CC47-8D38-D436E99121E0}"/>
              </a:ext>
            </a:extLst>
          </p:cNvPr>
          <p:cNvSpPr txBox="1"/>
          <p:nvPr/>
        </p:nvSpPr>
        <p:spPr>
          <a:xfrm>
            <a:off x="3753017" y="3141762"/>
            <a:ext cx="4768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latin typeface="Times" pitchFamily="2" charset="0"/>
                <a:ea typeface="FangSong" panose="02010609060101010101" pitchFamily="49" charset="-122"/>
              </a:rPr>
              <a:t>Thanks for listening!</a:t>
            </a:r>
            <a:endParaRPr lang="en-US" sz="4000" b="1" dirty="0">
              <a:latin typeface="Times" pitchFamily="2" charset="0"/>
              <a:ea typeface="FangSong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0209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1685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Backups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21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1914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334566" y="477466"/>
            <a:ext cx="95141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Coherent Elastic Neutrino-Nucleus Scattering (</a:t>
            </a:r>
            <a:r>
              <a:rPr lang="en-US" altLang="zh-CN" sz="2800" b="1" dirty="0" err="1">
                <a:solidFill>
                  <a:schemeClr val="bg1"/>
                </a:solidFill>
                <a:cs typeface="+mn-ea"/>
                <a:sym typeface="+mn-lt"/>
              </a:rPr>
              <a:t>CEvNS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)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3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Screen Shot 2022-07-21 at 8.35.20 PM.png" descr="Screen Shot 2022-07-21 at 8.35.20 PM.png">
            <a:extLst>
              <a:ext uri="{FF2B5EF4-FFF2-40B4-BE49-F238E27FC236}">
                <a16:creationId xmlns:a16="http://schemas.microsoft.com/office/drawing/2014/main" id="{43E02E35-73E2-BC40-893B-E99590F655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256" y="1221687"/>
            <a:ext cx="6317209" cy="1307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Screen Shot 2022-07-21 at 8.52.07 PM.png" descr="Screen Shot 2022-07-21 at 8.52.07 PM.png">
            <a:extLst>
              <a:ext uri="{FF2B5EF4-FFF2-40B4-BE49-F238E27FC236}">
                <a16:creationId xmlns:a16="http://schemas.microsoft.com/office/drawing/2014/main" id="{369A2461-F3AD-FF4E-8771-0E056E9DF2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630" y="2548920"/>
            <a:ext cx="4894232" cy="16531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Screen Shot 2022-07-21 at 8.53.10 PM.png" descr="Screen Shot 2022-07-21 at 8.53.10 PM.png">
            <a:extLst>
              <a:ext uri="{FF2B5EF4-FFF2-40B4-BE49-F238E27FC236}">
                <a16:creationId xmlns:a16="http://schemas.microsoft.com/office/drawing/2014/main" id="{8C987AB9-3842-D445-8DB0-C646FD638F6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6" y="1181427"/>
            <a:ext cx="1018974" cy="13674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Screen Shot 2022-07-22 at 3.14.03 PM.png" descr="Screen Shot 2022-07-22 at 3.14.03 PM.png">
            <a:extLst>
              <a:ext uri="{FF2B5EF4-FFF2-40B4-BE49-F238E27FC236}">
                <a16:creationId xmlns:a16="http://schemas.microsoft.com/office/drawing/2014/main" id="{3DEB239F-4846-044E-898F-3A16EECD63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03443" y="1496824"/>
            <a:ext cx="2450479" cy="254572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87139CE-AAE1-6040-B199-697E7B44149D}"/>
              </a:ext>
            </a:extLst>
          </p:cNvPr>
          <p:cNvGrpSpPr/>
          <p:nvPr/>
        </p:nvGrpSpPr>
        <p:grpSpPr>
          <a:xfrm>
            <a:off x="9307469" y="1353412"/>
            <a:ext cx="2377575" cy="2932775"/>
            <a:chOff x="269090" y="3558304"/>
            <a:chExt cx="2377575" cy="2932775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554CD779-859D-6B42-9679-332AEB73E4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684" y="3611352"/>
              <a:ext cx="2238981" cy="2879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43D5760-15CF-B24E-A217-7D5239697C99}"/>
                </a:ext>
              </a:extLst>
            </p:cNvPr>
            <p:cNvSpPr/>
            <p:nvPr/>
          </p:nvSpPr>
          <p:spPr>
            <a:xfrm>
              <a:off x="269090" y="3558304"/>
              <a:ext cx="601883" cy="4771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Screen Shot 2022-07-22 at 3.26.05 PM.png" descr="Screen Shot 2022-07-22 at 3.26.05 PM.png">
            <a:extLst>
              <a:ext uri="{FF2B5EF4-FFF2-40B4-BE49-F238E27FC236}">
                <a16:creationId xmlns:a16="http://schemas.microsoft.com/office/drawing/2014/main" id="{9EA8DF12-2776-3A46-84DD-1E990D5177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8222" y="4517522"/>
            <a:ext cx="4376815" cy="8505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Screen Shot 2022-07-22 at 3.50.00 PM.png" descr="Screen Shot 2022-07-22 at 3.50.00 PM.png">
            <a:extLst>
              <a:ext uri="{FF2B5EF4-FFF2-40B4-BE49-F238E27FC236}">
                <a16:creationId xmlns:a16="http://schemas.microsoft.com/office/drawing/2014/main" id="{23FA8187-1370-6F4B-B161-F8C17B7846C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0731"/>
          <a:stretch>
            <a:fillRect/>
          </a:stretch>
        </p:blipFill>
        <p:spPr>
          <a:xfrm>
            <a:off x="6741665" y="6127546"/>
            <a:ext cx="1578766" cy="4390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Screen Shot 2022-07-22 at 3.50.00 PM.png" descr="Screen Shot 2022-07-22 at 3.50.00 PM.png">
            <a:extLst>
              <a:ext uri="{FF2B5EF4-FFF2-40B4-BE49-F238E27FC236}">
                <a16:creationId xmlns:a16="http://schemas.microsoft.com/office/drawing/2014/main" id="{9B06A6AF-F7B2-C748-A99A-7E242007B8E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r="70217"/>
          <a:stretch>
            <a:fillRect/>
          </a:stretch>
        </p:blipFill>
        <p:spPr>
          <a:xfrm>
            <a:off x="8320431" y="6067809"/>
            <a:ext cx="850330" cy="5499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Screen Shot 2022-07-22 at 3.52.14 PM.png" descr="Screen Shot 2022-07-22 at 3.52.14 PM.png">
            <a:extLst>
              <a:ext uri="{FF2B5EF4-FFF2-40B4-BE49-F238E27FC236}">
                <a16:creationId xmlns:a16="http://schemas.microsoft.com/office/drawing/2014/main" id="{B999B9C5-E02F-EF49-994D-0BB810B009B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46017" y="5993928"/>
            <a:ext cx="1357210" cy="7802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Screen Shot 2022-07-22 at 3.42.49 PM.png" descr="Screen Shot 2022-07-22 at 3.42.49 PM.png">
            <a:extLst>
              <a:ext uri="{FF2B5EF4-FFF2-40B4-BE49-F238E27FC236}">
                <a16:creationId xmlns:a16="http://schemas.microsoft.com/office/drawing/2014/main" id="{C397246F-B28D-8B43-AAA5-0BBA05AE1F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42546" y="5435092"/>
            <a:ext cx="4094556" cy="46669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0CB63B-ABC9-5C49-8588-548F4F31A040}"/>
              </a:ext>
            </a:extLst>
          </p:cNvPr>
          <p:cNvSpPr txBox="1"/>
          <p:nvPr/>
        </p:nvSpPr>
        <p:spPr>
          <a:xfrm>
            <a:off x="485979" y="4430118"/>
            <a:ext cx="540535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>
                <a:latin typeface="Times" pitchFamily="2" charset="0"/>
                <a:ea typeface="SimSun" panose="02010600030101010101" pitchFamily="2" charset="-122"/>
              </a:rPr>
              <a:t>Scientific goals of detection: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200" dirty="0">
                <a:latin typeface="Times" pitchFamily="2" charset="0"/>
                <a:ea typeface="SimSun" panose="02010600030101010101" pitchFamily="2" charset="-122"/>
              </a:rPr>
              <a:t>New channel for cosmic neutrino detection</a:t>
            </a:r>
            <a:r>
              <a:rPr lang="zh-CN" altLang="en-US" sz="2200" dirty="0">
                <a:latin typeface="Times" pitchFamily="2" charset="0"/>
                <a:ea typeface="SimSun" panose="02010600030101010101" pitchFamily="2" charset="-122"/>
              </a:rPr>
              <a:t>；</a:t>
            </a:r>
            <a:endParaRPr lang="en-US" altLang="zh-CN" sz="2200" dirty="0">
              <a:latin typeface="Times" pitchFamily="2" charset="0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200" dirty="0">
                <a:latin typeface="Times" pitchFamily="2" charset="0"/>
                <a:ea typeface="SimSun" panose="02010600030101010101" pitchFamily="2" charset="-122"/>
              </a:rPr>
              <a:t>Weak mixing angle under low momentum transfer</a:t>
            </a:r>
            <a:r>
              <a:rPr lang="zh-CN" altLang="en-US" sz="2200" dirty="0">
                <a:latin typeface="Times" pitchFamily="2" charset="0"/>
                <a:ea typeface="SimSun" panose="02010600030101010101" pitchFamily="2" charset="-122"/>
              </a:rPr>
              <a:t>；</a:t>
            </a:r>
            <a:endParaRPr lang="en-US" altLang="zh-CN" sz="2200" dirty="0">
              <a:latin typeface="Times" pitchFamily="2" charset="0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200" dirty="0">
                <a:latin typeface="Times" pitchFamily="2" charset="0"/>
                <a:ea typeface="SimSun" panose="02010600030101010101" pitchFamily="2" charset="-122"/>
              </a:rPr>
              <a:t>Non-standard neutrino interaction</a:t>
            </a:r>
            <a:r>
              <a:rPr lang="zh-CN" altLang="en-US" sz="2200" dirty="0">
                <a:latin typeface="Times" pitchFamily="2" charset="0"/>
                <a:ea typeface="SimSun" panose="02010600030101010101" pitchFamily="2" charset="-122"/>
              </a:rPr>
              <a:t>；</a:t>
            </a:r>
            <a:endParaRPr lang="en-US" altLang="zh-CN" sz="2200" dirty="0">
              <a:latin typeface="Times" pitchFamily="2" charset="0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200" dirty="0">
                <a:latin typeface="Times" pitchFamily="2" charset="0"/>
                <a:ea typeface="SimSun" panose="02010600030101010101" pitchFamily="2" charset="-122"/>
              </a:rPr>
              <a:t>Technique for remove nuclear safeguard;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6F3190-998F-C649-9BD4-A98BFDAA5DE9}"/>
              </a:ext>
            </a:extLst>
          </p:cNvPr>
          <p:cNvGrpSpPr/>
          <p:nvPr/>
        </p:nvGrpSpPr>
        <p:grpSpPr>
          <a:xfrm>
            <a:off x="6746996" y="1445616"/>
            <a:ext cx="4448041" cy="2979762"/>
            <a:chOff x="836479" y="968548"/>
            <a:chExt cx="6547615" cy="429171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B4AEF691-543A-E24C-8BFD-6F7829391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6479" y="968548"/>
              <a:ext cx="6547615" cy="4291710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B4CB152-4F0E-0A44-99E1-FEFF79C1A698}"/>
                </a:ext>
              </a:extLst>
            </p:cNvPr>
            <p:cNvSpPr/>
            <p:nvPr/>
          </p:nvSpPr>
          <p:spPr>
            <a:xfrm>
              <a:off x="836479" y="991984"/>
              <a:ext cx="507304" cy="463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9" name="Up-Down Arrow 28">
            <a:extLst>
              <a:ext uri="{FF2B5EF4-FFF2-40B4-BE49-F238E27FC236}">
                <a16:creationId xmlns:a16="http://schemas.microsoft.com/office/drawing/2014/main" id="{9CC8CDAF-F63E-2D40-ADF8-3CB9C952F3AA}"/>
              </a:ext>
            </a:extLst>
          </p:cNvPr>
          <p:cNvSpPr/>
          <p:nvPr/>
        </p:nvSpPr>
        <p:spPr>
          <a:xfrm>
            <a:off x="7360196" y="2790230"/>
            <a:ext cx="224006" cy="895093"/>
          </a:xfrm>
          <a:prstGeom prst="upDownArrow">
            <a:avLst>
              <a:gd name="adj1" fmla="val 50000"/>
              <a:gd name="adj2" fmla="val 120784"/>
            </a:avLst>
          </a:prstGeom>
          <a:solidFill>
            <a:srgbClr val="0000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1F1A1CA-985D-F54B-B60B-9AB8BEF4492F}"/>
              </a:ext>
            </a:extLst>
          </p:cNvPr>
          <p:cNvSpPr txBox="1"/>
          <p:nvPr/>
        </p:nvSpPr>
        <p:spPr>
          <a:xfrm>
            <a:off x="7488703" y="2997746"/>
            <a:ext cx="756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>
                <a:latin typeface="Times" pitchFamily="2" charset="0"/>
              </a:rPr>
              <a:t>～</a:t>
            </a:r>
            <a:r>
              <a:rPr lang="en-US" altLang="zh-CN" sz="1400" b="1" dirty="0">
                <a:latin typeface="Times" pitchFamily="2" charset="0"/>
              </a:rPr>
              <a:t>100x</a:t>
            </a:r>
            <a:endParaRPr lang="en-US" sz="1400" b="1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89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32415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Neutrino sources 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18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Line Line" descr="Line Line">
            <a:extLst>
              <a:ext uri="{FF2B5EF4-FFF2-40B4-BE49-F238E27FC236}">
                <a16:creationId xmlns:a16="http://schemas.microsoft.com/office/drawing/2014/main" id="{441FE990-A0E6-4945-BC28-2AB5789C25B8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1099330" y="4033182"/>
            <a:ext cx="5910172" cy="94884"/>
          </a:xfrm>
          <a:prstGeom prst="rect">
            <a:avLst/>
          </a:prstGeom>
        </p:spPr>
      </p:pic>
      <p:pic>
        <p:nvPicPr>
          <p:cNvPr id="12" name="Line Line" descr="Line Line">
            <a:extLst>
              <a:ext uri="{FF2B5EF4-FFF2-40B4-BE49-F238E27FC236}">
                <a16:creationId xmlns:a16="http://schemas.microsoft.com/office/drawing/2014/main" id="{35F69246-6454-6C42-80BC-64AE4DF531D9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275794" y="4033182"/>
            <a:ext cx="5910172" cy="94884"/>
          </a:xfrm>
          <a:prstGeom prst="rect">
            <a:avLst/>
          </a:prstGeom>
        </p:spPr>
      </p:pic>
      <p:pic>
        <p:nvPicPr>
          <p:cNvPr id="13" name="Screen Shot 2022-07-22 at 5.36.49 PM.png" descr="Screen Shot 2022-07-22 at 5.36.49 PM.png">
            <a:extLst>
              <a:ext uri="{FF2B5EF4-FFF2-40B4-BE49-F238E27FC236}">
                <a16:creationId xmlns:a16="http://schemas.microsoft.com/office/drawing/2014/main" id="{72FFB5CB-D9F8-E044-BB02-B51A4B56F3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595" y="3374207"/>
            <a:ext cx="2935596" cy="2000854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6367F00-9BDA-0B4A-B008-080338A37320}"/>
              </a:ext>
            </a:extLst>
          </p:cNvPr>
          <p:cNvSpPr txBox="1"/>
          <p:nvPr/>
        </p:nvSpPr>
        <p:spPr>
          <a:xfrm>
            <a:off x="458845" y="5357721"/>
            <a:ext cx="2750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e&amp;𝛍 flavors;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1e6/s/cm2 @ 20m</a:t>
            </a:r>
            <a:r>
              <a:rPr lang="en-US" dirty="0">
                <a:latin typeface="Times" pitchFamily="2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E&lt;50MeV;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Observed in 2017;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FA4F443-17E9-B64C-AE68-F7D1B94930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45" y="1904149"/>
            <a:ext cx="2686287" cy="154968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DA52CF6-9F17-C14C-A0AE-334F880B5AC5}"/>
              </a:ext>
            </a:extLst>
          </p:cNvPr>
          <p:cNvSpPr txBox="1"/>
          <p:nvPr/>
        </p:nvSpPr>
        <p:spPr>
          <a:xfrm>
            <a:off x="524316" y="1152776"/>
            <a:ext cx="2922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Times" pitchFamily="2" charset="0"/>
              </a:rPr>
              <a:t>Spallation neutron source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9ED7CCC-4F01-E242-B4F2-7600C20A118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117" y="1789331"/>
            <a:ext cx="2293423" cy="1286865"/>
          </a:xfrm>
          <a:prstGeom prst="rect">
            <a:avLst/>
          </a:prstGeom>
        </p:spPr>
      </p:pic>
      <p:pic>
        <p:nvPicPr>
          <p:cNvPr id="21" name="Picture 14">
            <a:extLst>
              <a:ext uri="{FF2B5EF4-FFF2-40B4-BE49-F238E27FC236}">
                <a16:creationId xmlns:a16="http://schemas.microsoft.com/office/drawing/2014/main" id="{9889EA6A-09BA-244B-88A4-AC57382BD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6632" y="3234933"/>
            <a:ext cx="3072033" cy="225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18D217B-E05E-7847-BEC5-E1EC46845409}"/>
              </a:ext>
            </a:extLst>
          </p:cNvPr>
          <p:cNvSpPr txBox="1"/>
          <p:nvPr/>
        </p:nvSpPr>
        <p:spPr>
          <a:xfrm>
            <a:off x="5018558" y="1248297"/>
            <a:ext cx="2248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Nuclear reactor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97AE1D-5DF8-8943-91F6-5C58F401799A}"/>
              </a:ext>
            </a:extLst>
          </p:cNvPr>
          <p:cNvSpPr txBox="1"/>
          <p:nvPr/>
        </p:nvSpPr>
        <p:spPr>
          <a:xfrm>
            <a:off x="4712412" y="5521181"/>
            <a:ext cx="2750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altLang="zh-CN" b="1" dirty="0">
                <a:solidFill>
                  <a:srgbClr val="FF0000"/>
                </a:solidFill>
                <a:latin typeface="Times" pitchFamily="2" charset="0"/>
              </a:rPr>
              <a:t>1</a:t>
            </a: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e1</a:t>
            </a:r>
            <a:r>
              <a:rPr lang="en-US" altLang="zh-CN" b="1" dirty="0">
                <a:solidFill>
                  <a:srgbClr val="FF0000"/>
                </a:solidFill>
                <a:latin typeface="Times" pitchFamily="2" charset="0"/>
              </a:rPr>
              <a:t>3</a:t>
            </a: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/s/cm2 @ 25 m with 3GW power</a:t>
            </a:r>
            <a:r>
              <a:rPr lang="en-US" dirty="0">
                <a:latin typeface="Times" pitchFamily="2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E&lt;2MeV;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Not observed yet;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7E21E692-303D-C448-B7D4-6BD76BF63C9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7484" y="3176629"/>
            <a:ext cx="3208966" cy="22186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4F57D78-84D1-3647-80FF-5C1C3A4CC86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518" y="1640832"/>
            <a:ext cx="1884870" cy="152005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A3559DF3-1CC8-E84A-B97E-2A6D93B5F061}"/>
              </a:ext>
            </a:extLst>
          </p:cNvPr>
          <p:cNvSpPr txBox="1"/>
          <p:nvPr/>
        </p:nvSpPr>
        <p:spPr>
          <a:xfrm>
            <a:off x="9883228" y="1235275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Times" pitchFamily="2" charset="0"/>
              </a:rPr>
              <a:t>Solar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721AE4F-FB0C-2C43-BDAE-C4E87F7E2A2E}"/>
              </a:ext>
            </a:extLst>
          </p:cNvPr>
          <p:cNvSpPr txBox="1"/>
          <p:nvPr/>
        </p:nvSpPr>
        <p:spPr>
          <a:xfrm>
            <a:off x="8921017" y="5489386"/>
            <a:ext cx="2809599" cy="146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zh-CN" altLang="en-US" b="1" dirty="0">
                <a:solidFill>
                  <a:srgbClr val="FF0000"/>
                </a:solidFill>
                <a:latin typeface="Times" pitchFamily="2" charset="0"/>
              </a:rPr>
              <a:t>～</a:t>
            </a:r>
            <a:r>
              <a:rPr lang="en-US" altLang="zh-CN" b="1" dirty="0">
                <a:solidFill>
                  <a:srgbClr val="FF0000"/>
                </a:solidFill>
                <a:latin typeface="Times" pitchFamily="2" charset="0"/>
              </a:rPr>
              <a:t>5</a:t>
            </a: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e6/s/cm2 </a:t>
            </a:r>
            <a:r>
              <a:rPr lang="en-US" dirty="0">
                <a:latin typeface="Times" pitchFamily="2" charset="0"/>
              </a:rPr>
              <a:t>for B8 𝛎;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Mostly E&lt;0.4MeV;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Not observed yet.</a:t>
            </a:r>
          </a:p>
        </p:txBody>
      </p:sp>
    </p:spTree>
    <p:extLst>
      <p:ext uri="{BB962C8B-B14F-4D97-AF65-F5344CB8AC3E}">
        <p14:creationId xmlns:p14="http://schemas.microsoft.com/office/powerpoint/2010/main" val="286938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22" grpId="0"/>
      <p:bldP spid="23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421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Validation of </a:t>
            </a:r>
            <a:r>
              <a:rPr lang="en-US" altLang="zh-CN" sz="2800" b="1" dirty="0" err="1">
                <a:solidFill>
                  <a:schemeClr val="bg1"/>
                </a:solidFill>
                <a:cs typeface="+mn-ea"/>
                <a:sym typeface="+mn-lt"/>
              </a:rPr>
              <a:t>bkg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model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20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5D9D981-4B83-624E-A9D2-F90CDE82D43E}"/>
              </a:ext>
            </a:extLst>
          </p:cNvPr>
          <p:cNvSpPr txBox="1"/>
          <p:nvPr/>
        </p:nvSpPr>
        <p:spPr>
          <a:xfrm>
            <a:off x="6861082" y="2781722"/>
            <a:ext cx="4968552" cy="1412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Use a (loose cut – final cut) sample as control for </a:t>
            </a:r>
            <a:r>
              <a:rPr lang="en-US" dirty="0" err="1">
                <a:latin typeface="Times" pitchFamily="2" charset="0"/>
              </a:rPr>
              <a:t>bkg</a:t>
            </a:r>
            <a:r>
              <a:rPr lang="en-US" dirty="0">
                <a:latin typeface="Times" pitchFamily="2" charset="0"/>
              </a:rPr>
              <a:t> validation;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Good match between data / control data both in width and S2 spectral shape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A29DC2-F678-E148-8BE1-42BEB31940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50" y="1485578"/>
            <a:ext cx="6506109" cy="488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39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6596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PandaX-4T Experiment &amp; Its first data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2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983B66-2A8B-FE48-AA5E-1ACB95425390}"/>
              </a:ext>
            </a:extLst>
          </p:cNvPr>
          <p:cNvSpPr txBox="1"/>
          <p:nvPr/>
        </p:nvSpPr>
        <p:spPr>
          <a:xfrm>
            <a:off x="262558" y="1366211"/>
            <a:ext cx="66313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latin typeface="Times" pitchFamily="2" charset="0"/>
              </a:rPr>
              <a:t>5.6-tonne liquid xenon detector at CJPL-II;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solidFill>
                  <a:srgbClr val="C00000"/>
                </a:solidFill>
                <a:latin typeface="Times" pitchFamily="2" charset="0"/>
              </a:rPr>
              <a:t>2020-2021: Commissioning run (run0), 95 days;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latin typeface="Times" pitchFamily="2" charset="0"/>
              </a:rPr>
              <a:t>2021-2022: Tritiated methane removal and run1, ~160 days</a:t>
            </a:r>
          </a:p>
        </p:txBody>
      </p:sp>
      <p:pic>
        <p:nvPicPr>
          <p:cNvPr id="11" name="图片 2">
            <a:extLst>
              <a:ext uri="{FF2B5EF4-FFF2-40B4-BE49-F238E27FC236}">
                <a16:creationId xmlns:a16="http://schemas.microsoft.com/office/drawing/2014/main" id="{91A5B2EE-8368-B84E-AFA8-0D2465CC3C6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792"/>
          <a:stretch/>
        </p:blipFill>
        <p:spPr>
          <a:xfrm>
            <a:off x="426361" y="2421682"/>
            <a:ext cx="6164297" cy="29793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A34FACE-41DA-9248-87BF-517D3F683335}"/>
              </a:ext>
            </a:extLst>
          </p:cNvPr>
          <p:cNvSpPr txBox="1"/>
          <p:nvPr/>
        </p:nvSpPr>
        <p:spPr>
          <a:xfrm>
            <a:off x="426361" y="5515991"/>
            <a:ext cx="602120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Times" pitchFamily="2" charset="0"/>
                <a:ea typeface="DengXian" panose="02010600030101010101" charset="-122"/>
                <a:cs typeface="Arial" panose="020B0604020202020204" pitchFamily="34" charset="0"/>
              </a:rPr>
              <a:t>Ultrapure water shield: </a:t>
            </a:r>
            <a:r>
              <a:rPr lang="en-US" sz="2000" dirty="0">
                <a:latin typeface="Times" pitchFamily="2" charset="0"/>
                <a:ea typeface="+mn-lt"/>
                <a:cs typeface="Arial" panose="020B0604020202020204" pitchFamily="34" charset="0"/>
              </a:rPr>
              <a:t>13 m (H) x 10 m (D)～900 m</a:t>
            </a:r>
            <a:r>
              <a:rPr lang="en-US" sz="2000" baseline="30000" dirty="0">
                <a:latin typeface="Times" pitchFamily="2" charset="0"/>
                <a:ea typeface="+mn-lt"/>
                <a:cs typeface="Arial" panose="020B0604020202020204" pitchFamily="34" charset="0"/>
              </a:rPr>
              <a:t>3</a:t>
            </a:r>
            <a:endParaRPr lang="en-US" sz="2000" baseline="30000" dirty="0">
              <a:latin typeface="Times" pitchFamily="2" charset="0"/>
              <a:ea typeface="DengXian" panose="02010600030101010101" charset="-122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Times" pitchFamily="2" charset="0"/>
                <a:ea typeface="DengXian" panose="02010600030101010101" charset="-122"/>
                <a:cs typeface="Arial" panose="020B0604020202020204" pitchFamily="34" charset="0"/>
              </a:rPr>
              <a:t>TPC: </a:t>
            </a:r>
            <a:r>
              <a:rPr lang="en-US" sz="2000" dirty="0">
                <a:latin typeface="Times" pitchFamily="2" charset="0"/>
                <a:ea typeface="+mn-lt"/>
                <a:cs typeface="Arial" panose="020B0604020202020204" pitchFamily="34" charset="0"/>
              </a:rPr>
              <a:t>1.2 m (H) x 1.2 m (D)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Times" pitchFamily="2" charset="0"/>
                <a:ea typeface="+mn-lt"/>
                <a:cs typeface="Arial" panose="020B0604020202020204" pitchFamily="34" charset="0"/>
              </a:rPr>
              <a:t>3-in PMTs: 169 top/199 bottom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000" dirty="0">
                <a:latin typeface="Times" pitchFamily="2" charset="0"/>
                <a:ea typeface="+mn-lt"/>
                <a:cs typeface="Arial" panose="020B0604020202020204" pitchFamily="34" charset="0"/>
              </a:rPr>
              <a:t>Sensitive volume: 3.7-tonne</a:t>
            </a:r>
            <a:endParaRPr lang="en-US" sz="2000" dirty="0">
              <a:latin typeface="Times" pitchFamily="2" charset="0"/>
              <a:ea typeface="DengXian" panose="02010600030101010101" charset="-122"/>
              <a:cs typeface="Arial" panose="020B06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61A4F4-823A-C54B-9EA1-6A506448D0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334" y="1197546"/>
            <a:ext cx="4287221" cy="30265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7E16CD-A39C-FF44-B8D8-E1E4249F0A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270" y="4293890"/>
            <a:ext cx="4947348" cy="206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90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87110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Solar neutrino </a:t>
            </a:r>
            <a:r>
              <a:rPr lang="en-US" altLang="zh-CN" sz="2800" b="1" dirty="0" err="1">
                <a:solidFill>
                  <a:schemeClr val="bg1"/>
                </a:solidFill>
                <a:cs typeface="+mn-ea"/>
                <a:sym typeface="+mn-lt"/>
              </a:rPr>
              <a:t>CEvNS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detection in DM experiment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4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498605-5481-EC45-B27C-513CE47EE1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157" y="4386319"/>
            <a:ext cx="2312002" cy="247441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EB52ED4-59B4-674A-ABD7-64EEBE8AA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25" y="1205637"/>
            <a:ext cx="5175290" cy="34378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5A5E84F-DC8F-824C-B598-0B2A651DB66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9512" y="1296171"/>
            <a:ext cx="4466934" cy="308837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6BD296B-ADE8-6540-A142-26DAA9FC3D77}"/>
              </a:ext>
            </a:extLst>
          </p:cNvPr>
          <p:cNvSpPr/>
          <p:nvPr/>
        </p:nvSpPr>
        <p:spPr>
          <a:xfrm rot="778176">
            <a:off x="7414232" y="6072371"/>
            <a:ext cx="1397847" cy="47586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3B87900-826F-FA44-9205-34E02B2698BF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8166556" y="2597214"/>
            <a:ext cx="482305" cy="3481227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32AAE48-DBC9-A648-91EF-F9A422257E9F}"/>
              </a:ext>
            </a:extLst>
          </p:cNvPr>
          <p:cNvCxnSpPr>
            <a:cxnSpLocks/>
            <a:endCxn id="19" idx="6"/>
          </p:cNvCxnSpPr>
          <p:nvPr/>
        </p:nvCxnSpPr>
        <p:spPr>
          <a:xfrm flipH="1">
            <a:off x="2689417" y="2597214"/>
            <a:ext cx="5494021" cy="600274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61D5FECF-2C7B-5740-8FB2-C792ED4CF67E}"/>
              </a:ext>
            </a:extLst>
          </p:cNvPr>
          <p:cNvSpPr/>
          <p:nvPr/>
        </p:nvSpPr>
        <p:spPr>
          <a:xfrm>
            <a:off x="1841620" y="2913245"/>
            <a:ext cx="847797" cy="568486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889785E-78BC-6248-837B-F66F79260ECB}"/>
              </a:ext>
            </a:extLst>
          </p:cNvPr>
          <p:cNvSpPr txBox="1"/>
          <p:nvPr/>
        </p:nvSpPr>
        <p:spPr>
          <a:xfrm>
            <a:off x="652425" y="5227699"/>
            <a:ext cx="4669556" cy="10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Times" pitchFamily="2" charset="0"/>
              </a:rPr>
              <a:t>Large underground experiment is going to be able to see Coherent Elastic </a:t>
            </a:r>
            <a:r>
              <a:rPr lang="en-US" dirty="0" err="1">
                <a:latin typeface="Times" pitchFamily="2" charset="0"/>
              </a:rPr>
              <a:t>v</a:t>
            </a:r>
            <a:r>
              <a:rPr lang="en-US" baseline="-25000" dirty="0" err="1">
                <a:latin typeface="Times" pitchFamily="2" charset="0"/>
              </a:rPr>
              <a:t>e</a:t>
            </a:r>
            <a:r>
              <a:rPr lang="en-US" dirty="0">
                <a:latin typeface="Times" pitchFamily="2" charset="0"/>
              </a:rPr>
              <a:t>-Nuclear Scatting (</a:t>
            </a:r>
            <a:r>
              <a:rPr lang="en-US" dirty="0" err="1">
                <a:latin typeface="Times" pitchFamily="2" charset="0"/>
              </a:rPr>
              <a:t>CEvNS</a:t>
            </a:r>
            <a:r>
              <a:rPr lang="en-US" dirty="0">
                <a:latin typeface="Times" pitchFamily="2" charset="0"/>
              </a:rPr>
              <a:t>)</a:t>
            </a:r>
            <a:endParaRPr lang="en-US" baseline="-25000" dirty="0">
              <a:latin typeface="Times" pitchFamily="2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B18F9F7-EE1B-8A4E-8112-21B9869A9D0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33" r="11160"/>
          <a:stretch/>
        </p:blipFill>
        <p:spPr>
          <a:xfrm>
            <a:off x="1307872" y="3676834"/>
            <a:ext cx="514693" cy="45125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F2BD7BC-9AEF-D441-B0D1-B43F86733B9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268" y="4061910"/>
            <a:ext cx="689597" cy="4779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936B0FCD-9EA5-F643-83EB-95576E9DB55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918" y="3937211"/>
            <a:ext cx="687608" cy="82559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7CB1AF3-14A6-454D-8557-930550BCE898}"/>
              </a:ext>
            </a:extLst>
          </p:cNvPr>
          <p:cNvSpPr txBox="1"/>
          <p:nvPr/>
        </p:nvSpPr>
        <p:spPr>
          <a:xfrm>
            <a:off x="1274719" y="342047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" pitchFamily="2" charset="0"/>
              </a:rPr>
              <a:t>Solar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926E86E-7D8D-6D42-985B-AFB6BCF811EA}"/>
              </a:ext>
            </a:extLst>
          </p:cNvPr>
          <p:cNvSpPr txBox="1"/>
          <p:nvPr/>
        </p:nvSpPr>
        <p:spPr>
          <a:xfrm>
            <a:off x="3383548" y="4578839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" pitchFamily="2" charset="0"/>
              </a:rPr>
              <a:t>SN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2C739C-08DB-3140-9F99-161B777B2F9D}"/>
              </a:ext>
            </a:extLst>
          </p:cNvPr>
          <p:cNvSpPr txBox="1"/>
          <p:nvPr/>
        </p:nvSpPr>
        <p:spPr>
          <a:xfrm>
            <a:off x="3813763" y="4691846"/>
            <a:ext cx="1112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0000"/>
                </a:solidFill>
                <a:latin typeface="Times" pitchFamily="2" charset="0"/>
              </a:rPr>
              <a:t>Atomspheric</a:t>
            </a:r>
            <a:endParaRPr lang="en-US" sz="1400" dirty="0">
              <a:solidFill>
                <a:srgbClr val="FF0000"/>
              </a:solidFill>
              <a:latin typeface="Times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A622D4E-EACA-F044-B83A-ED4038976B1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113" y="4485266"/>
            <a:ext cx="1800627" cy="222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18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 animBg="1"/>
      <p:bldP spid="21" grpId="0"/>
      <p:bldP spid="25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55787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Difficulties</a:t>
            </a:r>
            <a:r>
              <a:rPr lang="zh-CN" altLang="en-US" sz="28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of B8 </a:t>
            </a:r>
            <a:r>
              <a:rPr lang="en-US" altLang="zh-CN" sz="2800" b="1" dirty="0" err="1">
                <a:solidFill>
                  <a:schemeClr val="bg1"/>
                </a:solidFill>
                <a:cs typeface="+mn-ea"/>
                <a:sym typeface="+mn-lt"/>
              </a:rPr>
              <a:t>CEvNS</a:t>
            </a:r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 search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5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E1F425-96FB-8D40-A377-4770B81DD7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086" y="1352979"/>
            <a:ext cx="4177085" cy="295068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BC8CCBB-93F4-4748-98A2-555548286A9D}"/>
              </a:ext>
            </a:extLst>
          </p:cNvPr>
          <p:cNvSpPr/>
          <p:nvPr/>
        </p:nvSpPr>
        <p:spPr>
          <a:xfrm>
            <a:off x="1394118" y="1448981"/>
            <a:ext cx="508781" cy="2480867"/>
          </a:xfrm>
          <a:prstGeom prst="rect">
            <a:avLst/>
          </a:prstGeom>
          <a:solidFill>
            <a:schemeClr val="tx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Left Arrow 16">
            <a:extLst>
              <a:ext uri="{FF2B5EF4-FFF2-40B4-BE49-F238E27FC236}">
                <a16:creationId xmlns:a16="http://schemas.microsoft.com/office/drawing/2014/main" id="{512EDBF0-940F-544B-A340-64B1442375E4}"/>
              </a:ext>
            </a:extLst>
          </p:cNvPr>
          <p:cNvSpPr/>
          <p:nvPr/>
        </p:nvSpPr>
        <p:spPr>
          <a:xfrm>
            <a:off x="1799819" y="3071677"/>
            <a:ext cx="472834" cy="306438"/>
          </a:xfrm>
          <a:prstGeom prst="leftArrow">
            <a:avLst/>
          </a:prstGeom>
          <a:solidFill>
            <a:srgbClr val="0000F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B17C21B-491D-724A-875F-CC92D413A971}"/>
              </a:ext>
            </a:extLst>
          </p:cNvPr>
          <p:cNvSpPr txBox="1"/>
          <p:nvPr/>
        </p:nvSpPr>
        <p:spPr>
          <a:xfrm>
            <a:off x="2272653" y="1542504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" pitchFamily="2" charset="0"/>
                <a:ea typeface="SimSun" panose="02010600030101010101" pitchFamily="2" charset="-122"/>
              </a:rPr>
              <a:t>S1 detection eff low</a:t>
            </a:r>
            <a:endParaRPr lang="en-US" sz="2000" b="1" dirty="0">
              <a:solidFill>
                <a:srgbClr val="C00000"/>
              </a:solidFill>
              <a:latin typeface="Times" pitchFamily="2" charset="0"/>
              <a:ea typeface="SimSun" panose="02010600030101010101" pitchFamily="2" charset="-122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4AA6BE-9F93-BF43-9963-8AC0ABEE86C9}"/>
              </a:ext>
            </a:extLst>
          </p:cNvPr>
          <p:cNvGrpSpPr/>
          <p:nvPr/>
        </p:nvGrpSpPr>
        <p:grpSpPr>
          <a:xfrm>
            <a:off x="42729" y="4313354"/>
            <a:ext cx="4731157" cy="2083677"/>
            <a:chOff x="47120" y="4413090"/>
            <a:chExt cx="4731157" cy="2083677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16EF986-3E4A-AD4A-89A2-B28C60E2998F}"/>
                </a:ext>
              </a:extLst>
            </p:cNvPr>
            <p:cNvCxnSpPr>
              <a:cxnSpLocks/>
            </p:cNvCxnSpPr>
            <p:nvPr/>
          </p:nvCxnSpPr>
          <p:spPr>
            <a:xfrm>
              <a:off x="1259857" y="6496767"/>
              <a:ext cx="35184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55F0959F-659C-194F-9F64-6007E9B78396}"/>
                </a:ext>
              </a:extLst>
            </p:cNvPr>
            <p:cNvSpPr/>
            <p:nvPr/>
          </p:nvSpPr>
          <p:spPr>
            <a:xfrm>
              <a:off x="1652100" y="5220817"/>
              <a:ext cx="86061" cy="1275950"/>
            </a:xfrm>
            <a:prstGeom prst="triangle">
              <a:avLst/>
            </a:prstGeom>
            <a:solidFill>
              <a:srgbClr val="0000FF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6353DAB-DAB1-5244-A43A-157226A89879}"/>
                </a:ext>
              </a:extLst>
            </p:cNvPr>
            <p:cNvSpPr txBox="1"/>
            <p:nvPr/>
          </p:nvSpPr>
          <p:spPr>
            <a:xfrm>
              <a:off x="1482572" y="4842397"/>
              <a:ext cx="4251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Times" pitchFamily="2" charset="0"/>
                </a:rPr>
                <a:t>S</a:t>
              </a:r>
              <a:r>
                <a:rPr lang="en-US" altLang="zh-CN" dirty="0">
                  <a:solidFill>
                    <a:srgbClr val="0000FF"/>
                  </a:solidFill>
                  <a:latin typeface="Times" pitchFamily="2" charset="0"/>
                </a:rPr>
                <a:t>1</a:t>
              </a:r>
              <a:endParaRPr lang="en-US" dirty="0">
                <a:solidFill>
                  <a:srgbClr val="0000FF"/>
                </a:solidFill>
                <a:latin typeface="Times" pitchFamily="2" charset="0"/>
              </a:endParaRPr>
            </a:p>
          </p:txBody>
        </p:sp>
        <p:sp>
          <p:nvSpPr>
            <p:cNvPr id="23" name="Triangle 22">
              <a:extLst>
                <a:ext uri="{FF2B5EF4-FFF2-40B4-BE49-F238E27FC236}">
                  <a16:creationId xmlns:a16="http://schemas.microsoft.com/office/drawing/2014/main" id="{C0F9C025-0579-D146-8B84-B14B80085612}"/>
                </a:ext>
              </a:extLst>
            </p:cNvPr>
            <p:cNvSpPr/>
            <p:nvPr/>
          </p:nvSpPr>
          <p:spPr>
            <a:xfrm>
              <a:off x="3149892" y="5151702"/>
              <a:ext cx="1196236" cy="1322445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0B4BE0-B22E-BD4F-A078-AFE13634B72D}"/>
                </a:ext>
              </a:extLst>
            </p:cNvPr>
            <p:cNvSpPr txBox="1"/>
            <p:nvPr/>
          </p:nvSpPr>
          <p:spPr>
            <a:xfrm>
              <a:off x="3535452" y="4759750"/>
              <a:ext cx="428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Times" pitchFamily="2" charset="0"/>
                </a:rPr>
                <a:t>S</a:t>
              </a:r>
              <a:r>
                <a:rPr lang="en-US" altLang="zh-CN" dirty="0">
                  <a:solidFill>
                    <a:srgbClr val="FF0000"/>
                  </a:solidFill>
                  <a:latin typeface="Times" pitchFamily="2" charset="0"/>
                </a:rPr>
                <a:t>2</a:t>
              </a:r>
              <a:endParaRPr lang="en-US" dirty="0">
                <a:solidFill>
                  <a:srgbClr val="FF0000"/>
                </a:solidFill>
                <a:latin typeface="Times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3FFC6C1-A2DA-8A4C-8EC9-F4BDCEC735A7}"/>
                </a:ext>
              </a:extLst>
            </p:cNvPr>
            <p:cNvSpPr txBox="1"/>
            <p:nvPr/>
          </p:nvSpPr>
          <p:spPr>
            <a:xfrm>
              <a:off x="1067630" y="4418422"/>
              <a:ext cx="1511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Times" pitchFamily="2" charset="0"/>
                </a:rPr>
                <a:t>10% detection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76DDA5-1C29-524A-A445-0904E24E0D8B}"/>
                </a:ext>
              </a:extLst>
            </p:cNvPr>
            <p:cNvSpPr txBox="1"/>
            <p:nvPr/>
          </p:nvSpPr>
          <p:spPr>
            <a:xfrm>
              <a:off x="3037629" y="4413090"/>
              <a:ext cx="16417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Times" pitchFamily="2" charset="0"/>
                </a:rPr>
                <a:t>&gt;90% detection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9869C0E-9F33-6948-960D-5E2350242121}"/>
                </a:ext>
              </a:extLst>
            </p:cNvPr>
            <p:cNvSpPr txBox="1"/>
            <p:nvPr/>
          </p:nvSpPr>
          <p:spPr>
            <a:xfrm>
              <a:off x="47120" y="4677184"/>
              <a:ext cx="1088760" cy="75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  <a:latin typeface="Times" pitchFamily="2" charset="0"/>
                </a:rPr>
                <a:t>S</a:t>
              </a:r>
              <a:r>
                <a:rPr lang="en-US" altLang="zh-CN" dirty="0">
                  <a:solidFill>
                    <a:srgbClr val="0000FF"/>
                  </a:solidFill>
                  <a:latin typeface="Times" pitchFamily="2" charset="0"/>
                </a:rPr>
                <a:t>1&gt;2hit</a:t>
              </a:r>
            </a:p>
            <a:p>
              <a:r>
                <a:rPr lang="en-US" dirty="0">
                  <a:solidFill>
                    <a:srgbClr val="0000FF"/>
                  </a:solidFill>
                  <a:latin typeface="Times" pitchFamily="2" charset="0"/>
                </a:rPr>
                <a:t>S1&gt;2PE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6AF4FBC-6094-D14A-B3F4-12EB8759AA8B}"/>
              </a:ext>
            </a:extLst>
          </p:cNvPr>
          <p:cNvSpPr txBox="1"/>
          <p:nvPr/>
        </p:nvSpPr>
        <p:spPr>
          <a:xfrm>
            <a:off x="-138780" y="5234763"/>
            <a:ext cx="1743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Times" pitchFamily="2" charset="0"/>
              </a:rPr>
              <a:t>1.6</a:t>
            </a:r>
            <a:r>
              <a:rPr lang="en-US" sz="2000" dirty="0">
                <a:latin typeface="Times" pitchFamily="2" charset="0"/>
              </a:rPr>
              <a:t> per year in 2.7 ton FV.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87F6DA-D226-CB48-8687-E55E9A1AE8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505" y="1802838"/>
            <a:ext cx="3669240" cy="233530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B3D3CCD-2C34-284B-81E2-2EEF75174F3F}"/>
              </a:ext>
            </a:extLst>
          </p:cNvPr>
          <p:cNvSpPr txBox="1"/>
          <p:nvPr/>
        </p:nvSpPr>
        <p:spPr>
          <a:xfrm>
            <a:off x="6544667" y="1250017"/>
            <a:ext cx="3526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" pitchFamily="2" charset="0"/>
                <a:ea typeface="SimSun" panose="02010600030101010101" pitchFamily="2" charset="-122"/>
              </a:rPr>
              <a:t>High rate of accidental</a:t>
            </a:r>
            <a:r>
              <a:rPr lang="zh-CN" altLang="en-US" sz="2000" b="1" dirty="0">
                <a:solidFill>
                  <a:srgbClr val="C00000"/>
                </a:solidFill>
                <a:latin typeface="Times" pitchFamily="2" charset="0"/>
                <a:ea typeface="SimSun" panose="02010600030101010101" pitchFamily="2" charset="-122"/>
              </a:rPr>
              <a:t> </a:t>
            </a:r>
            <a:r>
              <a:rPr lang="en-US" altLang="zh-CN" sz="2000" b="1" dirty="0">
                <a:solidFill>
                  <a:srgbClr val="C00000"/>
                </a:solidFill>
                <a:latin typeface="Times" pitchFamily="2" charset="0"/>
                <a:ea typeface="SimSun" panose="02010600030101010101" pitchFamily="2" charset="-122"/>
              </a:rPr>
              <a:t>pileups</a:t>
            </a:r>
            <a:endParaRPr lang="en-US" sz="2000" b="1" dirty="0">
              <a:solidFill>
                <a:srgbClr val="C00000"/>
              </a:solidFill>
              <a:latin typeface="Times" pitchFamily="2" charset="0"/>
              <a:ea typeface="SimSun" panose="02010600030101010101" pitchFamily="2" charset="-122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1EDD91D-8AF8-7C4A-A8C4-90CE0B646B1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" r="34069"/>
          <a:stretch/>
        </p:blipFill>
        <p:spPr>
          <a:xfrm>
            <a:off x="9712692" y="1662069"/>
            <a:ext cx="2279868" cy="2447917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5A16D6F3-9764-EF43-A766-0BB913115915}"/>
              </a:ext>
            </a:extLst>
          </p:cNvPr>
          <p:cNvSpPr/>
          <p:nvPr/>
        </p:nvSpPr>
        <p:spPr>
          <a:xfrm>
            <a:off x="10703718" y="3645818"/>
            <a:ext cx="674557" cy="170049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Cross 33">
            <a:extLst>
              <a:ext uri="{FF2B5EF4-FFF2-40B4-BE49-F238E27FC236}">
                <a16:creationId xmlns:a16="http://schemas.microsoft.com/office/drawing/2014/main" id="{4512624C-B52D-9748-87EC-EFE1638E12C5}"/>
              </a:ext>
            </a:extLst>
          </p:cNvPr>
          <p:cNvSpPr/>
          <p:nvPr/>
        </p:nvSpPr>
        <p:spPr>
          <a:xfrm rot="2661938">
            <a:off x="9231691" y="2623050"/>
            <a:ext cx="504056" cy="501602"/>
          </a:xfrm>
          <a:prstGeom prst="plus">
            <a:avLst>
              <a:gd name="adj" fmla="val 3603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8259EF6-07CE-8A4C-9523-D8D17019FBBA}"/>
              </a:ext>
            </a:extLst>
          </p:cNvPr>
          <p:cNvSpPr txBox="1"/>
          <p:nvPr/>
        </p:nvSpPr>
        <p:spPr>
          <a:xfrm>
            <a:off x="7636101" y="4173093"/>
            <a:ext cx="2767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" pitchFamily="2" charset="0"/>
                <a:ea typeface="SimSun" panose="02010600030101010101" pitchFamily="2" charset="-122"/>
              </a:rPr>
              <a:t>Low stats of calibration</a:t>
            </a:r>
            <a:endParaRPr lang="en-US" sz="2000" b="1" dirty="0">
              <a:solidFill>
                <a:srgbClr val="C00000"/>
              </a:solidFill>
              <a:latin typeface="Times" pitchFamily="2" charset="0"/>
              <a:ea typeface="SimSun" panose="02010600030101010101" pitchFamily="2" charset="-122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1542123-55BE-274E-AE90-A745EE61780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50235" y="4840334"/>
            <a:ext cx="2558091" cy="192472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DC72B91-FCD6-B14D-A03C-094CBE8FC7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0585" y="4853635"/>
            <a:ext cx="2455722" cy="1852932"/>
          </a:xfrm>
          <a:prstGeom prst="rect">
            <a:avLst/>
          </a:prstGeom>
        </p:spPr>
      </p:pic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C30FDB7-67CB-8B4A-B03D-F093089883AE}"/>
              </a:ext>
            </a:extLst>
          </p:cNvPr>
          <p:cNvCxnSpPr>
            <a:cxnSpLocks/>
          </p:cNvCxnSpPr>
          <p:nvPr/>
        </p:nvCxnSpPr>
        <p:spPr>
          <a:xfrm flipH="1">
            <a:off x="6544667" y="4866573"/>
            <a:ext cx="1" cy="1630194"/>
          </a:xfrm>
          <a:prstGeom prst="line">
            <a:avLst/>
          </a:prstGeom>
          <a:ln w="34925"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2E531E1-3389-4A45-B415-0244F7BD59B3}"/>
              </a:ext>
            </a:extLst>
          </p:cNvPr>
          <p:cNvCxnSpPr>
            <a:cxnSpLocks/>
          </p:cNvCxnSpPr>
          <p:nvPr/>
        </p:nvCxnSpPr>
        <p:spPr>
          <a:xfrm flipH="1">
            <a:off x="9128177" y="4940250"/>
            <a:ext cx="1" cy="1630194"/>
          </a:xfrm>
          <a:prstGeom prst="line">
            <a:avLst/>
          </a:prstGeom>
          <a:ln w="34925"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Left Arrow 42">
            <a:extLst>
              <a:ext uri="{FF2B5EF4-FFF2-40B4-BE49-F238E27FC236}">
                <a16:creationId xmlns:a16="http://schemas.microsoft.com/office/drawing/2014/main" id="{7CC9BF8C-E543-A240-B756-36AB5EBDA7F7}"/>
              </a:ext>
            </a:extLst>
          </p:cNvPr>
          <p:cNvSpPr/>
          <p:nvPr/>
        </p:nvSpPr>
        <p:spPr>
          <a:xfrm>
            <a:off x="6004655" y="6037220"/>
            <a:ext cx="540012" cy="337248"/>
          </a:xfrm>
          <a:prstGeom prst="leftArrow">
            <a:avLst/>
          </a:prstGeom>
          <a:solidFill>
            <a:srgbClr val="0000FF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5212E67-60F9-3047-8555-F6B9F2B8D0DE}"/>
              </a:ext>
            </a:extLst>
          </p:cNvPr>
          <p:cNvSpPr txBox="1"/>
          <p:nvPr/>
        </p:nvSpPr>
        <p:spPr>
          <a:xfrm>
            <a:off x="5882398" y="6345532"/>
            <a:ext cx="973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" pitchFamily="2" charset="0"/>
              </a:rPr>
              <a:t>Eff?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49617B8-DD3B-5945-B785-166D730F5A21}"/>
              </a:ext>
            </a:extLst>
          </p:cNvPr>
          <p:cNvSpPr txBox="1"/>
          <p:nvPr/>
        </p:nvSpPr>
        <p:spPr>
          <a:xfrm>
            <a:off x="6856295" y="4581070"/>
            <a:ext cx="1401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NR calibration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CB7FA94-101B-FE47-B560-6FA055B57466}"/>
              </a:ext>
            </a:extLst>
          </p:cNvPr>
          <p:cNvSpPr txBox="1"/>
          <p:nvPr/>
        </p:nvSpPr>
        <p:spPr>
          <a:xfrm>
            <a:off x="9401710" y="4590473"/>
            <a:ext cx="137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ER calibration</a:t>
            </a:r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10E97CE7-96C5-624C-8667-323B85867B96}"/>
              </a:ext>
            </a:extLst>
          </p:cNvPr>
          <p:cNvSpPr/>
          <p:nvPr/>
        </p:nvSpPr>
        <p:spPr>
          <a:xfrm rot="2661938">
            <a:off x="333277" y="4689448"/>
            <a:ext cx="504056" cy="501602"/>
          </a:xfrm>
          <a:prstGeom prst="plus">
            <a:avLst>
              <a:gd name="adj" fmla="val 36039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5D8A140-B65B-FD4E-BF4A-067DA288D787}"/>
              </a:ext>
            </a:extLst>
          </p:cNvPr>
          <p:cNvSpPr txBox="1"/>
          <p:nvPr/>
        </p:nvSpPr>
        <p:spPr>
          <a:xfrm>
            <a:off x="1063239" y="6451303"/>
            <a:ext cx="14125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" pitchFamily="2" charset="0"/>
              </a:rPr>
              <a:t>S</a:t>
            </a:r>
            <a:r>
              <a:rPr lang="en-US" altLang="zh-CN" sz="2000" b="1" dirty="0">
                <a:latin typeface="Times" pitchFamily="2" charset="0"/>
              </a:rPr>
              <a:t>1=2</a:t>
            </a:r>
            <a:r>
              <a:rPr lang="zh-CN" altLang="en-US" sz="2000" b="1" dirty="0">
                <a:latin typeface="Times" pitchFamily="2" charset="0"/>
              </a:rPr>
              <a:t>，</a:t>
            </a:r>
            <a:r>
              <a:rPr lang="en-US" altLang="zh-CN" sz="2000" b="1" dirty="0">
                <a:latin typeface="Times" pitchFamily="2" charset="0"/>
              </a:rPr>
              <a:t>3hit</a:t>
            </a:r>
            <a:endParaRPr lang="en-US" sz="2000" b="1" dirty="0">
              <a:latin typeface="Times" pitchFamily="2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9DA303F-615B-FC45-84F9-E33C6D947FF1}"/>
              </a:ext>
            </a:extLst>
          </p:cNvPr>
          <p:cNvSpPr txBox="1"/>
          <p:nvPr/>
        </p:nvSpPr>
        <p:spPr>
          <a:xfrm>
            <a:off x="2957897" y="6451303"/>
            <a:ext cx="17924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" pitchFamily="2" charset="0"/>
              </a:rPr>
              <a:t>S2~[65,200]PE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066127-B5A0-4D44-8CB4-BE7FA12015FE}"/>
              </a:ext>
            </a:extLst>
          </p:cNvPr>
          <p:cNvSpPr txBox="1"/>
          <p:nvPr/>
        </p:nvSpPr>
        <p:spPr>
          <a:xfrm>
            <a:off x="10609372" y="1257588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latin typeface="Times" pitchFamily="2" charset="0"/>
                <a:ea typeface="SimSun" panose="02010600030101010101" pitchFamily="2" charset="-122"/>
              </a:rPr>
              <a:t>1 -&gt; ~ 100</a:t>
            </a:r>
            <a:endParaRPr lang="en-US" sz="2000" b="1" dirty="0">
              <a:solidFill>
                <a:srgbClr val="C00000"/>
              </a:solidFill>
              <a:latin typeface="Times" pitchFamily="2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2034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2" grpId="0"/>
      <p:bldP spid="5" grpId="0"/>
      <p:bldP spid="29" grpId="0"/>
      <p:bldP spid="32" grpId="0" animBg="1"/>
      <p:bldP spid="34" grpId="0" animBg="1"/>
      <p:bldP spid="35" grpId="0"/>
      <p:bldP spid="43" grpId="0" animBg="1"/>
      <p:bldP spid="44" grpId="0"/>
      <p:bldP spid="46" grpId="0"/>
      <p:bldP spid="47" grpId="0"/>
      <p:bldP spid="48" grpId="0" animBg="1"/>
      <p:bldP spid="49" grpId="0"/>
      <p:bldP spid="50" grpId="0"/>
      <p:bldP spid="4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3805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Waveform simulation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6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8357662-99B0-8341-AF12-D2008D664D13}"/>
              </a:ext>
            </a:extLst>
          </p:cNvPr>
          <p:cNvSpPr txBox="1"/>
          <p:nvPr/>
        </p:nvSpPr>
        <p:spPr>
          <a:xfrm>
            <a:off x="190550" y="2048277"/>
            <a:ext cx="175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PMT dark count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DFDE72-4DD2-EA49-A842-93B0A9ABC28E}"/>
              </a:ext>
            </a:extLst>
          </p:cNvPr>
          <p:cNvCxnSpPr>
            <a:cxnSpLocks/>
          </p:cNvCxnSpPr>
          <p:nvPr/>
        </p:nvCxnSpPr>
        <p:spPr>
          <a:xfrm flipH="1">
            <a:off x="154597" y="2436431"/>
            <a:ext cx="414298" cy="1621383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6070D22-2ADE-F144-8241-0EC495BFC233}"/>
              </a:ext>
            </a:extLst>
          </p:cNvPr>
          <p:cNvCxnSpPr>
            <a:cxnSpLocks/>
          </p:cNvCxnSpPr>
          <p:nvPr/>
        </p:nvCxnSpPr>
        <p:spPr>
          <a:xfrm>
            <a:off x="630453" y="2415152"/>
            <a:ext cx="760195" cy="1436768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28E624A-8E32-D743-8C2A-9120156EB541}"/>
              </a:ext>
            </a:extLst>
          </p:cNvPr>
          <p:cNvGrpSpPr/>
          <p:nvPr/>
        </p:nvGrpSpPr>
        <p:grpSpPr>
          <a:xfrm>
            <a:off x="50319" y="3169538"/>
            <a:ext cx="5110620" cy="1387345"/>
            <a:chOff x="3762924" y="2454196"/>
            <a:chExt cx="5110620" cy="138734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92F332D6-FD1E-E04E-9A0D-0B8990DE7762}"/>
                </a:ext>
              </a:extLst>
            </p:cNvPr>
            <p:cNvCxnSpPr>
              <a:cxnSpLocks/>
            </p:cNvCxnSpPr>
            <p:nvPr/>
          </p:nvCxnSpPr>
          <p:spPr>
            <a:xfrm>
              <a:off x="3762924" y="3820903"/>
              <a:ext cx="511062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riangle 25">
              <a:extLst>
                <a:ext uri="{FF2B5EF4-FFF2-40B4-BE49-F238E27FC236}">
                  <a16:creationId xmlns:a16="http://schemas.microsoft.com/office/drawing/2014/main" id="{9242D46B-0BBC-CB4B-A1E7-8021610A9D2D}"/>
                </a:ext>
              </a:extLst>
            </p:cNvPr>
            <p:cNvSpPr/>
            <p:nvPr/>
          </p:nvSpPr>
          <p:spPr>
            <a:xfrm>
              <a:off x="3844343" y="3366352"/>
              <a:ext cx="45719" cy="446486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riangle 26">
              <a:extLst>
                <a:ext uri="{FF2B5EF4-FFF2-40B4-BE49-F238E27FC236}">
                  <a16:creationId xmlns:a16="http://schemas.microsoft.com/office/drawing/2014/main" id="{877FBC74-29B4-254D-B762-B1991A6B533A}"/>
                </a:ext>
              </a:extLst>
            </p:cNvPr>
            <p:cNvSpPr/>
            <p:nvPr/>
          </p:nvSpPr>
          <p:spPr>
            <a:xfrm>
              <a:off x="4281500" y="3053642"/>
              <a:ext cx="45719" cy="759195"/>
            </a:xfrm>
            <a:prstGeom prst="triangle">
              <a:avLst/>
            </a:prstGeom>
            <a:solidFill>
              <a:srgbClr val="0000FF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riangle 27">
              <a:extLst>
                <a:ext uri="{FF2B5EF4-FFF2-40B4-BE49-F238E27FC236}">
                  <a16:creationId xmlns:a16="http://schemas.microsoft.com/office/drawing/2014/main" id="{D760050F-DF1E-2D40-974B-C4A617F2E945}"/>
                </a:ext>
              </a:extLst>
            </p:cNvPr>
            <p:cNvSpPr/>
            <p:nvPr/>
          </p:nvSpPr>
          <p:spPr>
            <a:xfrm>
              <a:off x="4327219" y="2858269"/>
              <a:ext cx="45719" cy="968406"/>
            </a:xfrm>
            <a:prstGeom prst="triangle">
              <a:avLst/>
            </a:prstGeom>
            <a:solidFill>
              <a:srgbClr val="0000FF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riangle 28">
              <a:extLst>
                <a:ext uri="{FF2B5EF4-FFF2-40B4-BE49-F238E27FC236}">
                  <a16:creationId xmlns:a16="http://schemas.microsoft.com/office/drawing/2014/main" id="{32059655-623C-DC48-AEE5-995BBBF9C436}"/>
                </a:ext>
              </a:extLst>
            </p:cNvPr>
            <p:cNvSpPr/>
            <p:nvPr/>
          </p:nvSpPr>
          <p:spPr>
            <a:xfrm>
              <a:off x="4388777" y="2454196"/>
              <a:ext cx="52740" cy="1358642"/>
            </a:xfrm>
            <a:prstGeom prst="triangle">
              <a:avLst/>
            </a:prstGeom>
            <a:solidFill>
              <a:srgbClr val="0000FF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D2227B65-05DF-F642-AA83-98A6F0D63B05}"/>
                </a:ext>
              </a:extLst>
            </p:cNvPr>
            <p:cNvSpPr/>
            <p:nvPr/>
          </p:nvSpPr>
          <p:spPr>
            <a:xfrm>
              <a:off x="5092403" y="2896874"/>
              <a:ext cx="63411" cy="915964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681C4C51-7001-5E43-AE3D-724994AF65E3}"/>
                </a:ext>
              </a:extLst>
            </p:cNvPr>
            <p:cNvSpPr/>
            <p:nvPr/>
          </p:nvSpPr>
          <p:spPr>
            <a:xfrm>
              <a:off x="5741089" y="3067479"/>
              <a:ext cx="45719" cy="759195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F3F085A6-6982-DA40-9E75-5BEC73C2A509}"/>
                </a:ext>
              </a:extLst>
            </p:cNvPr>
            <p:cNvSpPr/>
            <p:nvPr/>
          </p:nvSpPr>
          <p:spPr>
            <a:xfrm>
              <a:off x="6506273" y="2724242"/>
              <a:ext cx="68579" cy="1077600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riangle 32">
              <a:extLst>
                <a:ext uri="{FF2B5EF4-FFF2-40B4-BE49-F238E27FC236}">
                  <a16:creationId xmlns:a16="http://schemas.microsoft.com/office/drawing/2014/main" id="{3FB08C24-8822-5C46-AE54-C100BAD0066B}"/>
                </a:ext>
              </a:extLst>
            </p:cNvPr>
            <p:cNvSpPr/>
            <p:nvPr/>
          </p:nvSpPr>
          <p:spPr>
            <a:xfrm>
              <a:off x="6551992" y="3042645"/>
              <a:ext cx="45719" cy="759195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CE888802-9025-3743-A8E6-247C82D3B277}"/>
                </a:ext>
              </a:extLst>
            </p:cNvPr>
            <p:cNvSpPr/>
            <p:nvPr/>
          </p:nvSpPr>
          <p:spPr>
            <a:xfrm>
              <a:off x="6597711" y="3051776"/>
              <a:ext cx="86522" cy="759596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riangle 34">
              <a:extLst>
                <a:ext uri="{FF2B5EF4-FFF2-40B4-BE49-F238E27FC236}">
                  <a16:creationId xmlns:a16="http://schemas.microsoft.com/office/drawing/2014/main" id="{8CD76B2A-2730-3B4F-AD6B-D56E414D40C1}"/>
                </a:ext>
              </a:extLst>
            </p:cNvPr>
            <p:cNvSpPr/>
            <p:nvPr/>
          </p:nvSpPr>
          <p:spPr>
            <a:xfrm>
              <a:off x="6684233" y="3060241"/>
              <a:ext cx="143183" cy="759195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iangle 35">
              <a:extLst>
                <a:ext uri="{FF2B5EF4-FFF2-40B4-BE49-F238E27FC236}">
                  <a16:creationId xmlns:a16="http://schemas.microsoft.com/office/drawing/2014/main" id="{2378BECE-E2D7-C649-BCC3-03554B7010F0}"/>
                </a:ext>
              </a:extLst>
            </p:cNvPr>
            <p:cNvSpPr/>
            <p:nvPr/>
          </p:nvSpPr>
          <p:spPr>
            <a:xfrm>
              <a:off x="6966289" y="3280913"/>
              <a:ext cx="45719" cy="538523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riangle 36">
              <a:extLst>
                <a:ext uri="{FF2B5EF4-FFF2-40B4-BE49-F238E27FC236}">
                  <a16:creationId xmlns:a16="http://schemas.microsoft.com/office/drawing/2014/main" id="{0EBE87BA-C0B5-8B42-B9D3-F872B3A23180}"/>
                </a:ext>
              </a:extLst>
            </p:cNvPr>
            <p:cNvSpPr/>
            <p:nvPr/>
          </p:nvSpPr>
          <p:spPr>
            <a:xfrm flipH="1">
              <a:off x="7450899" y="2896875"/>
              <a:ext cx="45719" cy="944666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riangle 37">
              <a:extLst>
                <a:ext uri="{FF2B5EF4-FFF2-40B4-BE49-F238E27FC236}">
                  <a16:creationId xmlns:a16="http://schemas.microsoft.com/office/drawing/2014/main" id="{6472D0A1-B2FF-6246-9FFC-E6D459ECAC49}"/>
                </a:ext>
              </a:extLst>
            </p:cNvPr>
            <p:cNvSpPr/>
            <p:nvPr/>
          </p:nvSpPr>
          <p:spPr>
            <a:xfrm>
              <a:off x="6873993" y="2811188"/>
              <a:ext cx="45719" cy="989852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riangle 38">
              <a:extLst>
                <a:ext uri="{FF2B5EF4-FFF2-40B4-BE49-F238E27FC236}">
                  <a16:creationId xmlns:a16="http://schemas.microsoft.com/office/drawing/2014/main" id="{77138BE4-DAAB-EA48-9B57-4427CD1554AC}"/>
                </a:ext>
              </a:extLst>
            </p:cNvPr>
            <p:cNvSpPr/>
            <p:nvPr/>
          </p:nvSpPr>
          <p:spPr>
            <a:xfrm>
              <a:off x="7023837" y="2896874"/>
              <a:ext cx="79862" cy="922561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riangle 39">
              <a:extLst>
                <a:ext uri="{FF2B5EF4-FFF2-40B4-BE49-F238E27FC236}">
                  <a16:creationId xmlns:a16="http://schemas.microsoft.com/office/drawing/2014/main" id="{72ACAC6C-85BF-1F40-BB1F-7BE9068F22EE}"/>
                </a:ext>
              </a:extLst>
            </p:cNvPr>
            <p:cNvSpPr/>
            <p:nvPr/>
          </p:nvSpPr>
          <p:spPr>
            <a:xfrm>
              <a:off x="7153161" y="3078325"/>
              <a:ext cx="45719" cy="732646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riangle 40">
              <a:extLst>
                <a:ext uri="{FF2B5EF4-FFF2-40B4-BE49-F238E27FC236}">
                  <a16:creationId xmlns:a16="http://schemas.microsoft.com/office/drawing/2014/main" id="{AD4CD593-A91D-8845-BB92-485C81C853CC}"/>
                </a:ext>
              </a:extLst>
            </p:cNvPr>
            <p:cNvSpPr/>
            <p:nvPr/>
          </p:nvSpPr>
          <p:spPr>
            <a:xfrm>
              <a:off x="7218853" y="3041843"/>
              <a:ext cx="45719" cy="759195"/>
            </a:xfrm>
            <a:prstGeom prst="triangle">
              <a:avLst/>
            </a:prstGeom>
            <a:solidFill>
              <a:srgbClr val="FF0000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riangle 41">
              <a:extLst>
                <a:ext uri="{FF2B5EF4-FFF2-40B4-BE49-F238E27FC236}">
                  <a16:creationId xmlns:a16="http://schemas.microsoft.com/office/drawing/2014/main" id="{AC7F9F71-B0F8-A744-87CD-DA2510A9DF26}"/>
                </a:ext>
              </a:extLst>
            </p:cNvPr>
            <p:cNvSpPr/>
            <p:nvPr/>
          </p:nvSpPr>
          <p:spPr>
            <a:xfrm>
              <a:off x="5778186" y="2858269"/>
              <a:ext cx="45719" cy="968406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riangle 42">
              <a:extLst>
                <a:ext uri="{FF2B5EF4-FFF2-40B4-BE49-F238E27FC236}">
                  <a16:creationId xmlns:a16="http://schemas.microsoft.com/office/drawing/2014/main" id="{9C1E14FE-74B8-D84C-92D8-D7A84D7B8D75}"/>
                </a:ext>
              </a:extLst>
            </p:cNvPr>
            <p:cNvSpPr/>
            <p:nvPr/>
          </p:nvSpPr>
          <p:spPr>
            <a:xfrm>
              <a:off x="4458342" y="3051775"/>
              <a:ext cx="45719" cy="759195"/>
            </a:xfrm>
            <a:prstGeom prst="triangle">
              <a:avLst/>
            </a:prstGeom>
            <a:solidFill>
              <a:srgbClr val="0000FF">
                <a:alpha val="8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riangle 43">
              <a:extLst>
                <a:ext uri="{FF2B5EF4-FFF2-40B4-BE49-F238E27FC236}">
                  <a16:creationId xmlns:a16="http://schemas.microsoft.com/office/drawing/2014/main" id="{EAD22073-3034-394A-A96E-EE1A2E8FF1C1}"/>
                </a:ext>
              </a:extLst>
            </p:cNvPr>
            <p:cNvSpPr/>
            <p:nvPr/>
          </p:nvSpPr>
          <p:spPr>
            <a:xfrm>
              <a:off x="7992334" y="3437489"/>
              <a:ext cx="45719" cy="373481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riangle 44">
              <a:extLst>
                <a:ext uri="{FF2B5EF4-FFF2-40B4-BE49-F238E27FC236}">
                  <a16:creationId xmlns:a16="http://schemas.microsoft.com/office/drawing/2014/main" id="{52A4CD56-9CCF-0942-9153-CFB7C25F4BE0}"/>
                </a:ext>
              </a:extLst>
            </p:cNvPr>
            <p:cNvSpPr/>
            <p:nvPr/>
          </p:nvSpPr>
          <p:spPr>
            <a:xfrm>
              <a:off x="8038053" y="3437489"/>
              <a:ext cx="45719" cy="362778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riangle 45">
              <a:extLst>
                <a:ext uri="{FF2B5EF4-FFF2-40B4-BE49-F238E27FC236}">
                  <a16:creationId xmlns:a16="http://schemas.microsoft.com/office/drawing/2014/main" id="{81FA7E93-2A4C-0C4A-91CC-916083000465}"/>
                </a:ext>
              </a:extLst>
            </p:cNvPr>
            <p:cNvSpPr/>
            <p:nvPr/>
          </p:nvSpPr>
          <p:spPr>
            <a:xfrm>
              <a:off x="8106631" y="3178308"/>
              <a:ext cx="45719" cy="641861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riangle 46">
              <a:extLst>
                <a:ext uri="{FF2B5EF4-FFF2-40B4-BE49-F238E27FC236}">
                  <a16:creationId xmlns:a16="http://schemas.microsoft.com/office/drawing/2014/main" id="{F445A44F-246C-C04D-A406-B2485A9FF600}"/>
                </a:ext>
              </a:extLst>
            </p:cNvPr>
            <p:cNvSpPr/>
            <p:nvPr/>
          </p:nvSpPr>
          <p:spPr>
            <a:xfrm>
              <a:off x="8233775" y="3178308"/>
              <a:ext cx="45719" cy="641861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riangle 47">
              <a:extLst>
                <a:ext uri="{FF2B5EF4-FFF2-40B4-BE49-F238E27FC236}">
                  <a16:creationId xmlns:a16="http://schemas.microsoft.com/office/drawing/2014/main" id="{0986E6B3-6C8B-3B44-A5DB-8B6582AE994F}"/>
                </a:ext>
              </a:extLst>
            </p:cNvPr>
            <p:cNvSpPr/>
            <p:nvPr/>
          </p:nvSpPr>
          <p:spPr>
            <a:xfrm>
              <a:off x="8312218" y="3437489"/>
              <a:ext cx="48701" cy="404052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riangle 48">
              <a:extLst>
                <a:ext uri="{FF2B5EF4-FFF2-40B4-BE49-F238E27FC236}">
                  <a16:creationId xmlns:a16="http://schemas.microsoft.com/office/drawing/2014/main" id="{5B4FDE99-0C3B-4A47-8D46-47AC04D30005}"/>
                </a:ext>
              </a:extLst>
            </p:cNvPr>
            <p:cNvSpPr/>
            <p:nvPr/>
          </p:nvSpPr>
          <p:spPr>
            <a:xfrm>
              <a:off x="8170437" y="3400095"/>
              <a:ext cx="48701" cy="404052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riangle 49">
              <a:extLst>
                <a:ext uri="{FF2B5EF4-FFF2-40B4-BE49-F238E27FC236}">
                  <a16:creationId xmlns:a16="http://schemas.microsoft.com/office/drawing/2014/main" id="{7F76F1AD-6036-2A47-8AE5-14D9A1D15755}"/>
                </a:ext>
              </a:extLst>
            </p:cNvPr>
            <p:cNvSpPr/>
            <p:nvPr/>
          </p:nvSpPr>
          <p:spPr>
            <a:xfrm>
              <a:off x="4659678" y="3038252"/>
              <a:ext cx="45719" cy="759195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riangle 50">
              <a:extLst>
                <a:ext uri="{FF2B5EF4-FFF2-40B4-BE49-F238E27FC236}">
                  <a16:creationId xmlns:a16="http://schemas.microsoft.com/office/drawing/2014/main" id="{1DFAE7C1-49E1-5848-84AB-BCBC8045EF37}"/>
                </a:ext>
              </a:extLst>
            </p:cNvPr>
            <p:cNvSpPr/>
            <p:nvPr/>
          </p:nvSpPr>
          <p:spPr>
            <a:xfrm>
              <a:off x="4696775" y="2829042"/>
              <a:ext cx="45719" cy="968406"/>
            </a:xfrm>
            <a:prstGeom prst="triangle">
              <a:avLst/>
            </a:prstGeom>
            <a:solidFill>
              <a:schemeClr val="tx1"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F941D48A-CCB4-394B-AA96-4206C3759E47}"/>
              </a:ext>
            </a:extLst>
          </p:cNvPr>
          <p:cNvSpPr txBox="1"/>
          <p:nvPr/>
        </p:nvSpPr>
        <p:spPr>
          <a:xfrm>
            <a:off x="361746" y="458350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  <a:latin typeface="Times" pitchFamily="2" charset="0"/>
              </a:rPr>
              <a:t>Main S1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3767308-5921-F149-87ED-41BDFCF6CAC9}"/>
              </a:ext>
            </a:extLst>
          </p:cNvPr>
          <p:cNvSpPr txBox="1"/>
          <p:nvPr/>
        </p:nvSpPr>
        <p:spPr>
          <a:xfrm>
            <a:off x="2839387" y="4594522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Times" pitchFamily="2" charset="0"/>
              </a:rPr>
              <a:t>Main S2</a:t>
            </a:r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4C7325E-2744-4740-BDE4-6E58231EE1CC}"/>
              </a:ext>
            </a:extLst>
          </p:cNvPr>
          <p:cNvCxnSpPr>
            <a:cxnSpLocks/>
          </p:cNvCxnSpPr>
          <p:nvPr/>
        </p:nvCxnSpPr>
        <p:spPr>
          <a:xfrm flipH="1" flipV="1">
            <a:off x="1048500" y="4512789"/>
            <a:ext cx="241047" cy="1000021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F5F57CEB-76EA-6944-B939-B83C71161C96}"/>
              </a:ext>
            </a:extLst>
          </p:cNvPr>
          <p:cNvSpPr txBox="1"/>
          <p:nvPr/>
        </p:nvSpPr>
        <p:spPr>
          <a:xfrm>
            <a:off x="702542" y="5554294"/>
            <a:ext cx="181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PMT </a:t>
            </a:r>
            <a:r>
              <a:rPr lang="en-US" dirty="0" err="1">
                <a:latin typeface="Times" pitchFamily="2" charset="0"/>
              </a:rPr>
              <a:t>afterpulsing</a:t>
            </a:r>
            <a:endParaRPr lang="en-US" dirty="0">
              <a:latin typeface="Times" pitchFamily="2" charset="0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97FBC7A-C6C9-F945-B164-16788E7FB8B9}"/>
              </a:ext>
            </a:extLst>
          </p:cNvPr>
          <p:cNvCxnSpPr>
            <a:cxnSpLocks/>
          </p:cNvCxnSpPr>
          <p:nvPr/>
        </p:nvCxnSpPr>
        <p:spPr>
          <a:xfrm flipV="1">
            <a:off x="4272678" y="4577777"/>
            <a:ext cx="151258" cy="1133298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04A8C03C-5873-A445-B7F2-48F097B894A0}"/>
              </a:ext>
            </a:extLst>
          </p:cNvPr>
          <p:cNvSpPr txBox="1"/>
          <p:nvPr/>
        </p:nvSpPr>
        <p:spPr>
          <a:xfrm>
            <a:off x="2745985" y="5789396"/>
            <a:ext cx="280717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Impurity photoionization;</a:t>
            </a:r>
          </a:p>
          <a:p>
            <a:r>
              <a:rPr lang="en-US" dirty="0">
                <a:latin typeface="Times" pitchFamily="2" charset="0"/>
              </a:rPr>
              <a:t>Electron trapping at surface;</a:t>
            </a:r>
          </a:p>
          <a:p>
            <a:r>
              <a:rPr lang="en-US" dirty="0">
                <a:latin typeface="Times" pitchFamily="2" charset="0"/>
              </a:rPr>
              <a:t>Delayed electrons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5D25381-9719-F64F-BCC1-0BC75EDEC28A}"/>
              </a:ext>
            </a:extLst>
          </p:cNvPr>
          <p:cNvGrpSpPr/>
          <p:nvPr/>
        </p:nvGrpSpPr>
        <p:grpSpPr>
          <a:xfrm>
            <a:off x="3303652" y="1665818"/>
            <a:ext cx="2320899" cy="1659188"/>
            <a:chOff x="481060" y="3461704"/>
            <a:chExt cx="2723112" cy="2107507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01626B9-AC39-D245-BFD5-B0DE39550FCF}"/>
                </a:ext>
              </a:extLst>
            </p:cNvPr>
            <p:cNvSpPr txBox="1"/>
            <p:nvPr/>
          </p:nvSpPr>
          <p:spPr>
            <a:xfrm>
              <a:off x="1381603" y="5261434"/>
              <a:ext cx="12202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 pitchFamily="2" charset="0"/>
                </a:rPr>
                <a:t>Drift time [us]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74ACF1F-122E-AC46-A78B-DA9AB952EFE2}"/>
                </a:ext>
              </a:extLst>
            </p:cNvPr>
            <p:cNvSpPr txBox="1"/>
            <p:nvPr/>
          </p:nvSpPr>
          <p:spPr>
            <a:xfrm rot="16200000">
              <a:off x="59310" y="4203185"/>
              <a:ext cx="11512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 pitchFamily="2" charset="0"/>
                </a:rPr>
                <a:t>S2 width [us]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78F86452-4A25-0B4C-B9D3-1B7D80270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1540" y="3461704"/>
              <a:ext cx="2452632" cy="1828902"/>
            </a:xfrm>
            <a:prstGeom prst="rect">
              <a:avLst/>
            </a:prstGeom>
          </p:spPr>
        </p:pic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3123FED-B5A8-0E42-B8C7-16FC2F4873C0}"/>
                </a:ext>
              </a:extLst>
            </p:cNvPr>
            <p:cNvSpPr txBox="1"/>
            <p:nvPr/>
          </p:nvSpPr>
          <p:spPr>
            <a:xfrm>
              <a:off x="1048913" y="3551102"/>
              <a:ext cx="15856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Times" pitchFamily="2" charset="0"/>
                </a:rPr>
                <a:t>Neutron calibration</a:t>
              </a:r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DAA57F5D-8713-B64C-BF55-3E1A868CABC9}"/>
              </a:ext>
            </a:extLst>
          </p:cNvPr>
          <p:cNvCxnSpPr>
            <a:cxnSpLocks/>
          </p:cNvCxnSpPr>
          <p:nvPr/>
        </p:nvCxnSpPr>
        <p:spPr>
          <a:xfrm flipV="1">
            <a:off x="3064825" y="3159404"/>
            <a:ext cx="885549" cy="594191"/>
          </a:xfrm>
          <a:prstGeom prst="straightConnector1">
            <a:avLst/>
          </a:prstGeom>
          <a:ln w="19050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54655F6-720F-3E41-B380-D53C5B500EF0}"/>
              </a:ext>
            </a:extLst>
          </p:cNvPr>
          <p:cNvSpPr txBox="1"/>
          <p:nvPr/>
        </p:nvSpPr>
        <p:spPr>
          <a:xfrm>
            <a:off x="905246" y="1185892"/>
            <a:ext cx="4777270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" pitchFamily="2" charset="0"/>
              </a:rPr>
              <a:t>Reassembling data waveform segments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0E2DEA4E-3027-5C42-B16E-8CFED4D3DA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000" y="2014418"/>
            <a:ext cx="3215520" cy="1618977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7CE41109-C762-F045-A3E7-B3EE349493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7842" y="2005996"/>
            <a:ext cx="3406608" cy="1648095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50D0511A-6D83-0E4D-A74A-5B2A5FA558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51" y="4124582"/>
            <a:ext cx="3278568" cy="1566909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58D3F881-1716-4F48-AA0E-5719DF1E9F1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889" y="4002090"/>
            <a:ext cx="2888513" cy="17783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698236C-B6AB-B348-AF12-C85F0425A079}"/>
              </a:ext>
            </a:extLst>
          </p:cNvPr>
          <p:cNvSpPr txBox="1"/>
          <p:nvPr/>
        </p:nvSpPr>
        <p:spPr>
          <a:xfrm>
            <a:off x="6756258" y="1628907"/>
            <a:ext cx="1172116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S1 width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250FB94-1E9B-084D-9392-CD45E59F3ADE}"/>
              </a:ext>
            </a:extLst>
          </p:cNvPr>
          <p:cNvSpPr txBox="1"/>
          <p:nvPr/>
        </p:nvSpPr>
        <p:spPr>
          <a:xfrm>
            <a:off x="9946290" y="1608315"/>
            <a:ext cx="1172116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S2 width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AE0CD90-AE5D-944B-A828-53AC77207CEF}"/>
              </a:ext>
            </a:extLst>
          </p:cNvPr>
          <p:cNvSpPr txBox="1"/>
          <p:nvPr/>
        </p:nvSpPr>
        <p:spPr>
          <a:xfrm>
            <a:off x="6137502" y="3669790"/>
            <a:ext cx="2475358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S2 pattern parameter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3FCAD1B-1909-E44D-91CD-203BD9E2295A}"/>
              </a:ext>
            </a:extLst>
          </p:cNvPr>
          <p:cNvSpPr txBox="1"/>
          <p:nvPr/>
        </p:nvSpPr>
        <p:spPr>
          <a:xfrm>
            <a:off x="9104683" y="3667037"/>
            <a:ext cx="3025187" cy="422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Else charge / Total charge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69A0525-057A-8E44-ADC4-2948CB8AACAF}"/>
              </a:ext>
            </a:extLst>
          </p:cNvPr>
          <p:cNvSpPr txBox="1"/>
          <p:nvPr/>
        </p:nvSpPr>
        <p:spPr>
          <a:xfrm>
            <a:off x="6237994" y="5812835"/>
            <a:ext cx="5637790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Good match between data and </a:t>
            </a:r>
            <a:r>
              <a:rPr lang="en-US" dirty="0" err="1">
                <a:latin typeface="Times" pitchFamily="2" charset="0"/>
              </a:rPr>
              <a:t>wf</a:t>
            </a:r>
            <a:r>
              <a:rPr lang="en-US" dirty="0">
                <a:latin typeface="Times" pitchFamily="2" charset="0"/>
              </a:rPr>
              <a:t>-sim in terms of S1/S2 shape, pattern, and waveform “dirtiness”.</a:t>
            </a:r>
          </a:p>
        </p:txBody>
      </p:sp>
    </p:spTree>
    <p:extLst>
      <p:ext uri="{BB962C8B-B14F-4D97-AF65-F5344CB8AC3E}">
        <p14:creationId xmlns:p14="http://schemas.microsoft.com/office/powerpoint/2010/main" val="179611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2" grpId="0"/>
      <p:bldP spid="53" grpId="0"/>
      <p:bldP spid="55" grpId="0"/>
      <p:bldP spid="57" grpId="0"/>
      <p:bldP spid="3" grpId="0"/>
      <p:bldP spid="68" grpId="0"/>
      <p:bldP spid="69" grpId="0"/>
      <p:bldP spid="70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60612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Machine-Learning based selection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7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C90DBBB-1F72-3D42-9370-C929FFF177B7}"/>
              </a:ext>
            </a:extLst>
          </p:cNvPr>
          <p:cNvSpPr txBox="1"/>
          <p:nvPr/>
        </p:nvSpPr>
        <p:spPr>
          <a:xfrm>
            <a:off x="1990750" y="1310971"/>
            <a:ext cx="70709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C00000"/>
                </a:solidFill>
                <a:latin typeface="Times" pitchFamily="2" charset="0"/>
              </a:rPr>
              <a:t>Boosted Decision Tree (BDT)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FCF3A3-8464-684E-8AC3-5A0A596563C4}"/>
              </a:ext>
            </a:extLst>
          </p:cNvPr>
          <p:cNvGrpSpPr/>
          <p:nvPr/>
        </p:nvGrpSpPr>
        <p:grpSpPr>
          <a:xfrm>
            <a:off x="2350790" y="2017710"/>
            <a:ext cx="4515961" cy="2248327"/>
            <a:chOff x="432148" y="1708304"/>
            <a:chExt cx="4547139" cy="171828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7B708CE-AE7B-4146-AC06-ECBF332C1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148" y="1708304"/>
              <a:ext cx="4547139" cy="1718286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0511AE6-326A-6641-A7FF-A7E4861EDB68}"/>
                </a:ext>
              </a:extLst>
            </p:cNvPr>
            <p:cNvSpPr/>
            <p:nvPr/>
          </p:nvSpPr>
          <p:spPr>
            <a:xfrm>
              <a:off x="814192" y="1866379"/>
              <a:ext cx="2849671" cy="2317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4BD94784-4A78-1E44-BBF0-20DC177C3583}"/>
              </a:ext>
            </a:extLst>
          </p:cNvPr>
          <p:cNvSpPr txBox="1"/>
          <p:nvPr/>
        </p:nvSpPr>
        <p:spPr>
          <a:xfrm>
            <a:off x="-91911" y="2427302"/>
            <a:ext cx="3031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S1 &amp; S2 width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Spurious charges beside S1&amp;S2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S2 pulse shape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Width/height ….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513F417-96FF-9A42-A302-05C55CCA61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214" y="4541889"/>
            <a:ext cx="3936068" cy="207758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B8EA953-A4B9-D845-8640-CF167D323127}"/>
              </a:ext>
            </a:extLst>
          </p:cNvPr>
          <p:cNvSpPr txBox="1"/>
          <p:nvPr/>
        </p:nvSpPr>
        <p:spPr>
          <a:xfrm>
            <a:off x="-93786" y="5030933"/>
            <a:ext cx="3012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Difference of reconstructed positions;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Goodness-of-fit between data and sim;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1600" dirty="0">
                <a:latin typeface="Times" pitchFamily="2" charset="0"/>
              </a:rPr>
              <a:t>Top-bottom asymmetry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A50DF05-9613-FB40-A818-0806A4F11F7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382" y="2017710"/>
            <a:ext cx="3933896" cy="25731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08B6419-8CC4-1843-A4FD-7A1E07EC817A}"/>
              </a:ext>
            </a:extLst>
          </p:cNvPr>
          <p:cNvSpPr txBox="1"/>
          <p:nvPr/>
        </p:nvSpPr>
        <p:spPr>
          <a:xfrm>
            <a:off x="7535366" y="4888380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CN" altLang="zh-CN" sz="2000" dirty="0">
                <a:latin typeface="Times" pitchFamily="2" charset="0"/>
                <a:ea typeface="SimSun" panose="02010600030101010101" pitchFamily="2" charset="-122"/>
              </a:rPr>
              <a:t>WF-sim as signal sample;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Times" pitchFamily="2" charset="0"/>
                <a:ea typeface="SimSun" panose="02010600030101010101" pitchFamily="2" charset="-122"/>
              </a:rPr>
              <a:t>Randomly paired S1-S2 as </a:t>
            </a:r>
            <a:r>
              <a:rPr lang="en-US" altLang="zh-CN" sz="2000" dirty="0" err="1">
                <a:latin typeface="Times" pitchFamily="2" charset="0"/>
                <a:ea typeface="SimSun" panose="02010600030101010101" pitchFamily="2" charset="-122"/>
              </a:rPr>
              <a:t>bkg</a:t>
            </a:r>
            <a:r>
              <a:rPr lang="en-US" altLang="zh-CN" sz="2000" dirty="0">
                <a:latin typeface="Times" pitchFamily="2" charset="0"/>
                <a:ea typeface="SimSun" panose="02010600030101010101" pitchFamily="2" charset="-122"/>
              </a:rPr>
              <a:t> sample;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Times" pitchFamily="2" charset="0"/>
                <a:ea typeface="SimSun" panose="02010600030101010101" pitchFamily="2" charset="-122"/>
              </a:rPr>
              <a:t>18 variables as BDT input;</a:t>
            </a:r>
            <a:endParaRPr lang="en-US" sz="2000" dirty="0">
              <a:latin typeface="Times" pitchFamily="2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608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3581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Background budget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8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9C6A75-235A-9E4E-BA59-AE124C43ED5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1" y="1439350"/>
            <a:ext cx="5148885" cy="35113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283C52B-88F0-404E-9693-CCF30B6B09B4}"/>
              </a:ext>
            </a:extLst>
          </p:cNvPr>
          <p:cNvSpPr txBox="1"/>
          <p:nvPr/>
        </p:nvSpPr>
        <p:spPr>
          <a:xfrm>
            <a:off x="1345344" y="1172904"/>
            <a:ext cx="27735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" pitchFamily="2" charset="0"/>
                <a:ea typeface="SimSun" panose="02010600030101010101" pitchFamily="2" charset="-122"/>
              </a:rPr>
              <a:t>Physical </a:t>
            </a:r>
            <a:r>
              <a:rPr lang="en-US" sz="2000" b="1" dirty="0" err="1">
                <a:latin typeface="Times" pitchFamily="2" charset="0"/>
                <a:ea typeface="SimSun" panose="02010600030101010101" pitchFamily="2" charset="-122"/>
              </a:rPr>
              <a:t>bkg</a:t>
            </a:r>
            <a:r>
              <a:rPr lang="en-US" sz="2000" b="1" dirty="0">
                <a:latin typeface="Times" pitchFamily="2" charset="0"/>
                <a:ea typeface="SimSun" panose="02010600030101010101" pitchFamily="2" charset="-122"/>
              </a:rPr>
              <a:t> negligible!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84D0A88E-EF8D-DC44-BED6-61409B393F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47313" y="3276393"/>
            <a:ext cx="5247832" cy="356281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34EB70B-CEE1-A143-A42E-06C1D1972D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1" y="5011193"/>
            <a:ext cx="5677026" cy="178248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0B382B56-429C-F846-A3B0-7AFA1BB9708B}"/>
              </a:ext>
            </a:extLst>
          </p:cNvPr>
          <p:cNvGrpSpPr/>
          <p:nvPr/>
        </p:nvGrpSpPr>
        <p:grpSpPr>
          <a:xfrm>
            <a:off x="5847313" y="1127886"/>
            <a:ext cx="3043339" cy="2175204"/>
            <a:chOff x="5353502" y="1430191"/>
            <a:chExt cx="3696687" cy="3004911"/>
          </a:xfrm>
        </p:grpSpPr>
        <p:pic>
          <p:nvPicPr>
            <p:cNvPr id="15" name="图片 1">
              <a:extLst>
                <a:ext uri="{FF2B5EF4-FFF2-40B4-BE49-F238E27FC236}">
                  <a16:creationId xmlns:a16="http://schemas.microsoft.com/office/drawing/2014/main" id="{12BE6292-8DB1-B943-A92F-F3FADA90B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53502" y="1756425"/>
              <a:ext cx="3696687" cy="2477958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46719EE-3719-FA42-941B-902BB3A40319}"/>
                </a:ext>
              </a:extLst>
            </p:cNvPr>
            <p:cNvCxnSpPr>
              <a:cxnSpLocks/>
            </p:cNvCxnSpPr>
            <p:nvPr/>
          </p:nvCxnSpPr>
          <p:spPr>
            <a:xfrm>
              <a:off x="6046612" y="1915298"/>
              <a:ext cx="0" cy="2094008"/>
            </a:xfrm>
            <a:prstGeom prst="line">
              <a:avLst/>
            </a:prstGeom>
            <a:ln w="254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DB42C81-9B16-CB41-BBCD-F2F55724F5AC}"/>
                </a:ext>
              </a:extLst>
            </p:cNvPr>
            <p:cNvCxnSpPr>
              <a:cxnSpLocks/>
            </p:cNvCxnSpPr>
            <p:nvPr/>
          </p:nvCxnSpPr>
          <p:spPr>
            <a:xfrm>
              <a:off x="7652031" y="1915298"/>
              <a:ext cx="0" cy="2094008"/>
            </a:xfrm>
            <a:prstGeom prst="line">
              <a:avLst/>
            </a:prstGeom>
            <a:ln w="254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CF7D6996-9ADC-B14C-9FD8-66741B936C24}"/>
                </a:ext>
              </a:extLst>
            </p:cNvPr>
            <p:cNvCxnSpPr>
              <a:cxnSpLocks/>
            </p:cNvCxnSpPr>
            <p:nvPr/>
          </p:nvCxnSpPr>
          <p:spPr>
            <a:xfrm>
              <a:off x="8073740" y="1915298"/>
              <a:ext cx="0" cy="2094008"/>
            </a:xfrm>
            <a:prstGeom prst="line">
              <a:avLst/>
            </a:prstGeom>
            <a:ln w="25400">
              <a:solidFill>
                <a:srgbClr val="FF93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E2A33A9-5499-6D41-8606-53FD2FBD43FF}"/>
                </a:ext>
              </a:extLst>
            </p:cNvPr>
            <p:cNvCxnSpPr>
              <a:cxnSpLocks/>
            </p:cNvCxnSpPr>
            <p:nvPr/>
          </p:nvCxnSpPr>
          <p:spPr>
            <a:xfrm>
              <a:off x="8351401" y="1915298"/>
              <a:ext cx="0" cy="2094008"/>
            </a:xfrm>
            <a:prstGeom prst="line">
              <a:avLst/>
            </a:prstGeom>
            <a:ln w="25400">
              <a:solidFill>
                <a:srgbClr val="FF93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C5A42A1-E02E-A04D-A881-67D947AFE27E}"/>
                </a:ext>
              </a:extLst>
            </p:cNvPr>
            <p:cNvCxnSpPr>
              <a:cxnSpLocks/>
            </p:cNvCxnSpPr>
            <p:nvPr/>
          </p:nvCxnSpPr>
          <p:spPr>
            <a:xfrm>
              <a:off x="7919252" y="1915298"/>
              <a:ext cx="0" cy="2094008"/>
            </a:xfrm>
            <a:prstGeom prst="line">
              <a:avLst/>
            </a:prstGeom>
            <a:ln w="254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13CFA3C-2A75-CB42-A59A-5734CB4B0FCC}"/>
                </a:ext>
              </a:extLst>
            </p:cNvPr>
            <p:cNvSpPr txBox="1"/>
            <p:nvPr/>
          </p:nvSpPr>
          <p:spPr>
            <a:xfrm>
              <a:off x="7466616" y="1430191"/>
              <a:ext cx="82426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" pitchFamily="2" charset="0"/>
                </a:rPr>
                <a:t>cathode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F0EE3BF-602A-0548-8184-94B2B64D81F7}"/>
                </a:ext>
              </a:extLst>
            </p:cNvPr>
            <p:cNvSpPr txBox="1"/>
            <p:nvPr/>
          </p:nvSpPr>
          <p:spPr>
            <a:xfrm>
              <a:off x="6483425" y="2777636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1"/>
                  </a:solidFill>
                  <a:latin typeface="Times" pitchFamily="2" charset="0"/>
                </a:rPr>
                <a:t>ROI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76BB98A-AFA1-1740-9274-BE4368C370AF}"/>
                </a:ext>
              </a:extLst>
            </p:cNvPr>
            <p:cNvSpPr txBox="1"/>
            <p:nvPr/>
          </p:nvSpPr>
          <p:spPr>
            <a:xfrm>
              <a:off x="8006313" y="2777636"/>
              <a:ext cx="9492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9300"/>
                  </a:solidFill>
                  <a:latin typeface="Times" pitchFamily="2" charset="0"/>
                </a:rPr>
                <a:t>Sideband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5F11342-DD10-8140-B72A-ACEC33D637A5}"/>
                </a:ext>
              </a:extLst>
            </p:cNvPr>
            <p:cNvSpPr/>
            <p:nvPr/>
          </p:nvSpPr>
          <p:spPr>
            <a:xfrm>
              <a:off x="7652030" y="4121373"/>
              <a:ext cx="1153901" cy="153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8E396E7-4E64-1746-B071-F37883EC6EA7}"/>
                </a:ext>
              </a:extLst>
            </p:cNvPr>
            <p:cNvSpPr txBox="1"/>
            <p:nvPr/>
          </p:nvSpPr>
          <p:spPr>
            <a:xfrm>
              <a:off x="6675820" y="4096548"/>
              <a:ext cx="1324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" pitchFamily="2" charset="0"/>
                </a:rPr>
                <a:t>Drift time[us]</a:t>
              </a: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CA515BA9-215F-7746-8916-E77EDEFB0E4A}"/>
              </a:ext>
            </a:extLst>
          </p:cNvPr>
          <p:cNvSpPr/>
          <p:nvPr/>
        </p:nvSpPr>
        <p:spPr>
          <a:xfrm>
            <a:off x="3502918" y="5049007"/>
            <a:ext cx="576064" cy="17596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B5668E-6A8E-D74F-A9C4-4E8DFFE8DEF6}"/>
              </a:ext>
            </a:extLst>
          </p:cNvPr>
          <p:cNvSpPr txBox="1"/>
          <p:nvPr/>
        </p:nvSpPr>
        <p:spPr>
          <a:xfrm>
            <a:off x="8962325" y="1378856"/>
            <a:ext cx="31423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>
                <a:latin typeface="Times" pitchFamily="2" charset="0"/>
                <a:ea typeface="SimSun" panose="02010600030101010101" pitchFamily="2" charset="-122"/>
              </a:rPr>
              <a:t>AC is the dominant </a:t>
            </a:r>
            <a:r>
              <a:rPr lang="en-US" sz="2000" dirty="0" err="1">
                <a:latin typeface="Times" pitchFamily="2" charset="0"/>
                <a:ea typeface="SimSun" panose="02010600030101010101" pitchFamily="2" charset="-122"/>
              </a:rPr>
              <a:t>bkg</a:t>
            </a:r>
            <a:r>
              <a:rPr lang="en-US" sz="2000" dirty="0">
                <a:latin typeface="Times" pitchFamily="2" charset="0"/>
                <a:ea typeface="SimSun" panose="02010600030101010101" pitchFamily="2" charset="-122"/>
              </a:rPr>
              <a:t>;</a:t>
            </a:r>
            <a:endParaRPr lang="en-US" altLang="zh-CN" sz="2000" dirty="0">
              <a:latin typeface="Times" pitchFamily="2" charset="0"/>
              <a:ea typeface="SimSun" panose="02010600030101010101" pitchFamily="2" charset="-122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Times" pitchFamily="2" charset="0"/>
                <a:ea typeface="SimSun" panose="02010600030101010101" pitchFamily="2" charset="-122"/>
              </a:rPr>
              <a:t>Use data with drift length &gt; max drift length as sideband check;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Times" pitchFamily="2" charset="0"/>
                <a:ea typeface="SimSun" panose="02010600030101010101" pitchFamily="2" charset="-122"/>
              </a:rPr>
              <a:t>Good match between data and model;</a:t>
            </a:r>
            <a:endParaRPr lang="en-US" sz="2000" dirty="0">
              <a:latin typeface="Times" pitchFamily="2" charset="0"/>
              <a:ea typeface="SimSu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6645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36840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Uncertainty analysis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2616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9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9DC564-AF97-AC43-B3A2-79F8B6A314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41762"/>
            <a:ext cx="4663633" cy="24482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3B9716E-E730-E444-839C-025DB3E2B1F3}"/>
              </a:ext>
            </a:extLst>
          </p:cNvPr>
          <p:cNvSpPr txBox="1"/>
          <p:nvPr/>
        </p:nvSpPr>
        <p:spPr>
          <a:xfrm>
            <a:off x="838622" y="2653138"/>
            <a:ext cx="31245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200" b="1" dirty="0">
                <a:latin typeface="Times" pitchFamily="2" charset="0"/>
                <a:ea typeface="SimSun" panose="02010600030101010101" pitchFamily="2" charset="-122"/>
              </a:rPr>
              <a:t>Systematic uncertainties</a:t>
            </a:r>
            <a:endParaRPr lang="en-US" sz="2200" b="1" dirty="0">
              <a:latin typeface="Times" pitchFamily="2" charset="0"/>
              <a:ea typeface="SimSun" panose="02010600030101010101" pitchFamily="2" charset="-122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278561-3664-D14F-919E-E81748B60429}"/>
              </a:ext>
            </a:extLst>
          </p:cNvPr>
          <p:cNvSpPr/>
          <p:nvPr/>
        </p:nvSpPr>
        <p:spPr>
          <a:xfrm>
            <a:off x="406574" y="3933850"/>
            <a:ext cx="4176464" cy="241176"/>
          </a:xfrm>
          <a:prstGeom prst="rect">
            <a:avLst/>
          </a:prstGeom>
          <a:noFill/>
          <a:ln w="25400">
            <a:solidFill>
              <a:srgbClr val="AB51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0E01BE4-4953-6E4C-AF62-A7638AD3D4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110" y="1631777"/>
            <a:ext cx="2736304" cy="283065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96C7593-11D9-2D43-99A6-C199F593832C}"/>
              </a:ext>
            </a:extLst>
          </p:cNvPr>
          <p:cNvSpPr/>
          <p:nvPr/>
        </p:nvSpPr>
        <p:spPr>
          <a:xfrm>
            <a:off x="400235" y="4245310"/>
            <a:ext cx="4176464" cy="241176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1E52266-B33E-FA46-8D11-2E7F0356DD3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49472"/>
          <a:stretch/>
        </p:blipFill>
        <p:spPr>
          <a:xfrm>
            <a:off x="5197186" y="4797946"/>
            <a:ext cx="5247832" cy="18002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15BD584-3CEA-1045-B4FD-FD8EB1963F6A}"/>
              </a:ext>
            </a:extLst>
          </p:cNvPr>
          <p:cNvSpPr txBox="1"/>
          <p:nvPr/>
        </p:nvSpPr>
        <p:spPr>
          <a:xfrm>
            <a:off x="6375223" y="4467476"/>
            <a:ext cx="29562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Times" pitchFamily="2" charset="0"/>
                <a:ea typeface="SimSun" panose="02010600030101010101" pitchFamily="2" charset="-122"/>
              </a:rPr>
              <a:t>Diff between data and sideband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4873BC-9960-F04A-AA30-6C88D80F0DDE}"/>
              </a:ext>
            </a:extLst>
          </p:cNvPr>
          <p:cNvSpPr/>
          <p:nvPr/>
        </p:nvSpPr>
        <p:spPr>
          <a:xfrm>
            <a:off x="400235" y="4557454"/>
            <a:ext cx="4176464" cy="528523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CDA92BF-BB8F-CE4F-B736-6ED09D09A059}"/>
              </a:ext>
            </a:extLst>
          </p:cNvPr>
          <p:cNvSpPr/>
          <p:nvPr/>
        </p:nvSpPr>
        <p:spPr>
          <a:xfrm>
            <a:off x="409718" y="3622261"/>
            <a:ext cx="4176464" cy="240621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6A0C80-7498-4946-8BFC-D5A161CD2725}"/>
              </a:ext>
            </a:extLst>
          </p:cNvPr>
          <p:cNvSpPr/>
          <p:nvPr/>
        </p:nvSpPr>
        <p:spPr>
          <a:xfrm>
            <a:off x="8572810" y="1797038"/>
            <a:ext cx="1872208" cy="2257400"/>
          </a:xfrm>
          <a:prstGeom prst="rect">
            <a:avLst/>
          </a:prstGeom>
          <a:noFill/>
          <a:ln w="222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1ED77AE-5CE3-6F47-991D-767211DFB787}"/>
              </a:ext>
            </a:extLst>
          </p:cNvPr>
          <p:cNvCxnSpPr>
            <a:cxnSpLocks/>
          </p:cNvCxnSpPr>
          <p:nvPr/>
        </p:nvCxnSpPr>
        <p:spPr>
          <a:xfrm flipV="1">
            <a:off x="8111070" y="3459711"/>
            <a:ext cx="847641" cy="96648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Explosion 2 24">
            <a:extLst>
              <a:ext uri="{FF2B5EF4-FFF2-40B4-BE49-F238E27FC236}">
                <a16:creationId xmlns:a16="http://schemas.microsoft.com/office/drawing/2014/main" id="{7920F322-F5F1-9A46-9CFC-34FC74756A86}"/>
              </a:ext>
            </a:extLst>
          </p:cNvPr>
          <p:cNvSpPr/>
          <p:nvPr/>
        </p:nvSpPr>
        <p:spPr>
          <a:xfrm>
            <a:off x="8951928" y="3241688"/>
            <a:ext cx="311630" cy="30681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005A5D0A-249D-3A43-A574-E1FEAD4E4973}"/>
              </a:ext>
            </a:extLst>
          </p:cNvPr>
          <p:cNvCxnSpPr>
            <a:cxnSpLocks/>
          </p:cNvCxnSpPr>
          <p:nvPr/>
        </p:nvCxnSpPr>
        <p:spPr>
          <a:xfrm flipV="1">
            <a:off x="9242789" y="2678081"/>
            <a:ext cx="221956" cy="590635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xplosion 2 27">
            <a:extLst>
              <a:ext uri="{FF2B5EF4-FFF2-40B4-BE49-F238E27FC236}">
                <a16:creationId xmlns:a16="http://schemas.microsoft.com/office/drawing/2014/main" id="{4605A1D8-FFC8-384F-A05E-F2371B1F3250}"/>
              </a:ext>
            </a:extLst>
          </p:cNvPr>
          <p:cNvSpPr/>
          <p:nvPr/>
        </p:nvSpPr>
        <p:spPr>
          <a:xfrm>
            <a:off x="9394336" y="2542077"/>
            <a:ext cx="168232" cy="13457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13FCEE8-CB73-1144-8155-51F0DBDD7741}"/>
              </a:ext>
            </a:extLst>
          </p:cNvPr>
          <p:cNvCxnSpPr>
            <a:cxnSpLocks/>
          </p:cNvCxnSpPr>
          <p:nvPr/>
        </p:nvCxnSpPr>
        <p:spPr>
          <a:xfrm>
            <a:off x="10847734" y="1845618"/>
            <a:ext cx="0" cy="2208820"/>
          </a:xfrm>
          <a:prstGeom prst="line">
            <a:avLst/>
          </a:prstGeom>
          <a:ln w="22225"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riangle 31">
            <a:extLst>
              <a:ext uri="{FF2B5EF4-FFF2-40B4-BE49-F238E27FC236}">
                <a16:creationId xmlns:a16="http://schemas.microsoft.com/office/drawing/2014/main" id="{18C96524-F327-3D4F-9D10-DD1C920EE574}"/>
              </a:ext>
            </a:extLst>
          </p:cNvPr>
          <p:cNvSpPr/>
          <p:nvPr/>
        </p:nvSpPr>
        <p:spPr>
          <a:xfrm rot="5400000">
            <a:off x="11398186" y="1385273"/>
            <a:ext cx="45719" cy="114936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riangle 32">
            <a:extLst>
              <a:ext uri="{FF2B5EF4-FFF2-40B4-BE49-F238E27FC236}">
                <a16:creationId xmlns:a16="http://schemas.microsoft.com/office/drawing/2014/main" id="{804D0D42-59EC-324A-9172-41783BB2DBB5}"/>
              </a:ext>
            </a:extLst>
          </p:cNvPr>
          <p:cNvSpPr/>
          <p:nvPr/>
        </p:nvSpPr>
        <p:spPr>
          <a:xfrm rot="5400000">
            <a:off x="10850366" y="2455905"/>
            <a:ext cx="400094" cy="39446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riangle 33">
            <a:extLst>
              <a:ext uri="{FF2B5EF4-FFF2-40B4-BE49-F238E27FC236}">
                <a16:creationId xmlns:a16="http://schemas.microsoft.com/office/drawing/2014/main" id="{F19788FD-D6D2-A045-B24F-3BBAC3067F2B}"/>
              </a:ext>
            </a:extLst>
          </p:cNvPr>
          <p:cNvSpPr/>
          <p:nvPr/>
        </p:nvSpPr>
        <p:spPr>
          <a:xfrm rot="5400000">
            <a:off x="11267651" y="2888709"/>
            <a:ext cx="494031" cy="131959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00AD1BC-E3E0-C84F-A192-F9363E79C849}"/>
              </a:ext>
            </a:extLst>
          </p:cNvPr>
          <p:cNvSpPr txBox="1"/>
          <p:nvPr/>
        </p:nvSpPr>
        <p:spPr>
          <a:xfrm>
            <a:off x="11022422" y="1629317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Main S1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E1A1C66-1D0E-AC4E-AC74-AC11ADFDCD5A}"/>
              </a:ext>
            </a:extLst>
          </p:cNvPr>
          <p:cNvSpPr txBox="1"/>
          <p:nvPr/>
        </p:nvSpPr>
        <p:spPr>
          <a:xfrm>
            <a:off x="11366387" y="3779961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Main S2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81B77E7-1347-6740-B48B-48ABA33C9296}"/>
              </a:ext>
            </a:extLst>
          </p:cNvPr>
          <p:cNvSpPr txBox="1"/>
          <p:nvPr/>
        </p:nvSpPr>
        <p:spPr>
          <a:xfrm>
            <a:off x="10906758" y="2277666"/>
            <a:ext cx="1176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itchFamily="2" charset="0"/>
              </a:rPr>
              <a:t>Secondary S2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9593C63-4566-3344-9617-911871EFCDEE}"/>
              </a:ext>
            </a:extLst>
          </p:cNvPr>
          <p:cNvSpPr txBox="1"/>
          <p:nvPr/>
        </p:nvSpPr>
        <p:spPr>
          <a:xfrm>
            <a:off x="7967414" y="1314731"/>
            <a:ext cx="4338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Times" pitchFamily="2" charset="0"/>
              </a:rPr>
              <a:t>Use secondary S2s</a:t>
            </a:r>
            <a:r>
              <a:rPr lang="zh-CN" altLang="en-US" sz="1400" dirty="0">
                <a:latin typeface="Times" pitchFamily="2" charset="0"/>
              </a:rPr>
              <a:t> </a:t>
            </a:r>
            <a:r>
              <a:rPr lang="en-US" altLang="zh-CN" sz="1400" dirty="0">
                <a:latin typeface="Times" pitchFamily="2" charset="0"/>
              </a:rPr>
              <a:t>or events without S1 for checking sys.</a:t>
            </a:r>
            <a:endParaRPr lang="en-US" sz="1400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03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19" grpId="0"/>
      <p:bldP spid="21" grpId="0" animBg="1"/>
      <p:bldP spid="22" grpId="0" animBg="1"/>
      <p:bldP spid="13" grpId="0" animBg="1"/>
      <p:bldP spid="25" grpId="0" animBg="1"/>
      <p:bldP spid="28" grpId="0" animBg="1"/>
      <p:bldP spid="32" grpId="0" animBg="1"/>
      <p:bldP spid="33" grpId="0" animBg="1"/>
      <p:bldP spid="34" grpId="0" animBg="1"/>
      <p:bldP spid="35" grpId="0"/>
      <p:bldP spid="36" grpId="0"/>
      <p:bldP spid="37" grpId="0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30"/>
          <p:cNvSpPr txBox="1"/>
          <p:nvPr/>
        </p:nvSpPr>
        <p:spPr>
          <a:xfrm>
            <a:off x="622598" y="477466"/>
            <a:ext cx="20601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Unblinding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9662" y="-26590"/>
            <a:ext cx="1990751" cy="155300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379527" y="-395892"/>
            <a:ext cx="1060938" cy="55440"/>
            <a:chOff x="5565531" y="1088292"/>
            <a:chExt cx="1060938" cy="55440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5565531" y="1088292"/>
              <a:ext cx="1060938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868866" y="1143732"/>
              <a:ext cx="454269" cy="0"/>
            </a:xfrm>
            <a:prstGeom prst="line">
              <a:avLst/>
            </a:prstGeom>
            <a:ln w="9525">
              <a:gradFill>
                <a:gsLst>
                  <a:gs pos="0">
                    <a:schemeClr val="bg1">
                      <a:alpha val="0"/>
                    </a:schemeClr>
                  </a:gs>
                  <a:gs pos="68000">
                    <a:schemeClr val="bg1"/>
                  </a:gs>
                  <a:gs pos="30000">
                    <a:schemeClr val="bg1"/>
                  </a:gs>
                  <a:gs pos="100000">
                    <a:schemeClr val="bg1">
                      <a:alpha val="0"/>
                    </a:schemeClr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5C584991-23CA-4C4E-A594-A3F8FDCACAF0}"/>
              </a:ext>
            </a:extLst>
          </p:cNvPr>
          <p:cNvSpPr txBox="1"/>
          <p:nvPr/>
        </p:nvSpPr>
        <p:spPr>
          <a:xfrm>
            <a:off x="11826450" y="6531654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Times" pitchFamily="2" charset="0"/>
              </a:rPr>
              <a:t>10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Times" pitchFamily="2" charset="0"/>
            </a:endParaRPr>
          </a:p>
        </p:txBody>
      </p:sp>
      <p:pic>
        <p:nvPicPr>
          <p:cNvPr id="4" name="PandaX_logo.jpeg" descr="PandaX_logo.jpeg">
            <a:extLst>
              <a:ext uri="{FF2B5EF4-FFF2-40B4-BE49-F238E27FC236}">
                <a16:creationId xmlns:a16="http://schemas.microsoft.com/office/drawing/2014/main" id="{DDD32B3C-B9A6-22CB-252C-0450924AF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9748" y="384089"/>
            <a:ext cx="1985256" cy="616597"/>
          </a:xfrm>
          <a:prstGeom prst="rect">
            <a:avLst/>
          </a:prstGeom>
          <a:ln w="3175">
            <a:miter lim="400000"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F8569F-55E8-A94F-A761-400855BB02E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94" y="3536585"/>
            <a:ext cx="10775726" cy="32523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FB2C71-E558-A24E-9F6A-E563044A5464}"/>
              </a:ext>
            </a:extLst>
          </p:cNvPr>
          <p:cNvSpPr txBox="1"/>
          <p:nvPr/>
        </p:nvSpPr>
        <p:spPr>
          <a:xfrm>
            <a:off x="694606" y="1808340"/>
            <a:ext cx="4824536" cy="1082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dirty="0"/>
              <a:t>One event found after unblinding</a:t>
            </a:r>
            <a:r>
              <a:rPr lang="zh-CN" altLang="en-US" dirty="0"/>
              <a:t>；</a:t>
            </a:r>
            <a:endParaRPr lang="en-US" altLang="zh-CN" dirty="0"/>
          </a:p>
          <a:p>
            <a:pPr marL="342900" indent="-342900">
              <a:buFont typeface="Wingdings" pitchFamily="2" charset="2"/>
              <a:buChar char="Ø"/>
            </a:pPr>
            <a:r>
              <a:rPr lang="en-US" dirty="0"/>
              <a:t>Statistically consistent with our expectation.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8F72CA-F92E-544E-8549-1F1438AEAD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906" y="1457186"/>
            <a:ext cx="5123284" cy="182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270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E537D9D-201A-4F4A-95EC-C981C97A31CD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RESENTATION_TITLE" val="蓝色海洋帆船"/>
  <p:tag name="ISPRING_ULTRA_SCORM_SLIDE_COUNT" val="1"/>
  <p:tag name="ISPRING_RESOURCE_PATHS_HASH_PRESENTER" val="f1b361f060b523e117fc5f0f4d3a02d69376a27"/>
  <p:tag name="ISPRING_PLAYERS_CUSTOMIZATION" val="UEsDBBQAAgAIAA+KhE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D4qE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APioRIkWs8zL8CAABVCgAAIQAAAHVuaXZlcnNhbC9mbGFzaF9za2luX3NldHRpbmdzLnhtbJVW227bMAx931cE2Xud7tJugBsgTVOgQLcWa9F32WZsIbJkSHS6/P0kWaqlJE68EAUi8hySokimqdpQPv80maS5YEK+ACLlpTIar5vQ4maatYiCX+SCI3C84ELWhE3nn+/tJ00s8hxLbEGO5axJDn2Yy6vZ/WI5huJifL82MkTIRd0QvnsUpbjISL4ppWh5cTa1ateAZJRvNHL283q5GgzAqMIHhDrKafXDyDhKI0EpMCldrYycZTGSAfORZvYzktOHOn37PdqWKoqWtrg0MkRrSAlxkX8sjAzjufYev8q1kdMEhL+ooV+/GBmEMrIDGTu/+2ZkkCGatvmfHmmkKE1BY87pR/zgMEEKPX4mq5mRswRzIRPo7Cu48ti73gUg9zWc+9SMqxTs2dR1byGYR88YzFG2kCb+1NlUJd6fWtTzAfM1YUoDQlUPetZJP5NWeTexrsf9gXfKi9CX0/SQN8HaGpZdwoG7WN/jl8tbuytCpx+6IEMJW6cMUuyVPfK3rusBMlD2yBdGC3jibHeYwb6pI/lHviXuOU/XX1uBE30snNWfvNVEejSjq4JUncJjalHAXJl0XmkN5t3SxOq6lJKDnFJOtrQkSAX/ZXDZzl5GpcmewfXa8c5KkSKDYw1nc9RrOiyXPcf96KxxQ3Y/C/3luvME9Ra/mRJEkle1/llS04nj6THRhZkmxxlmT2o4yAe+FgHHxh4i1URuQL4KwcaG4QJBjXUvuuEagqdJUIM0OV7l1Dk5Vn7e1hnIlX41CspXOVZ2wIqWFdN/+EbhHYo9xoC1o2Kl/XFCP/oyULgmACLzyndtd+gsdcuQMtiCH/5AYa88dLdU6S4dargFPsIaw5ZzmlE96XZF3yvxDgn0R/BvOq3I8Z5lRNsjyZS9WTT5fg33uUSL2a8z03zhJrNn10uRY20/rKBWmn8n/wFQSwMEFAACAAgAD4qESC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D4qESHSPggmeAQAAHwYAAB8AAAB1bml2ZXJzYWwvaHRtbF9za2luX3NldHRpbmdzLmpzjZTLbsIwEEX3fAVytxWCPoB2h3hIlVhUKruqCycMIcKxI9ukpIh/bya8YmdS6tngy/Edz0SefatdLBay9mt7X/4u9+/uvtQANau3cO/qokFPUGdGxEtYxAmIWALzkOx89CIfrgRlzGRpGuQfaGsqfkzhPysuTBVPCQtNaIY6nBHgN6HtqMM/F7FVqetYU6XRwdZaJTuhkhak7UilE14y7G5WrmqJHqwy0DfQFQ/BMe31u7PRuIm8Oj4PMKpcqJKUy3yuItUJeLiJtNrKZVP+dZ6CLj755gh0XwbjqWMnYmPfLCR+4ukQo5lMNRgDp7z9KQYJCx6AqPh2y/UH6hjXC/LoLDaxPdOjHkaVTnkEtS4NRxguJguvWjcHGHXOws4eiccHDIcQPAdds5o8YTigSrfpPz5gqlWEHamh9Z5fUKH4MpbRKXUXg+Twsmjb1L1roeX1J8x5Qsp7Qmvq+SVNs8MHDQFaZyyd8xov75yyE5QoiRyK0KhpldFzxPpzBPefbcat5eE6KcZDMRyLNnC9Ab1QShS3/7p1Tz9X6/ALUEsDBBQAAgAIAA+KhE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A+KhEiE3p1XbgAAAHAAAAAcAAAAdW5pdmVyc2FsL2xvY2FsX3NldHRpbmdzLnhtbLOxr8jNUShLLSrOzM+zVTLUM1BSSM1Lzk/JzEu3VQoNcdO1UFIoLknMS0nMyc9LtVXKy1dSsLfjssnJT07MCU4tKQEqLFYoyEmsTC0KSc0FMkpS/RJzgSpftK96um6Wgq6CL9C0tMzUFCV9Oy4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A+KhEhFV2oBTAgAAHkgAAApAAAAdW5pdmVyc2FsL3NraW5fY3VzdG9taXphdGlvbl9zZXR0aW5ncy54bWy1Wttu47wRvu9TEC5+oAWK+CCfUnhd6EAnwjqyf0tJdlsUBm0xsRBJdCXau/nhi971HfoAvehFH6pAgT5Gh5QUS47tSMnW2gSr4cw3wznx4AziJy/UNzFngfcL4R4Lbcq5Fz7Gw18hNFgyn0XTiMaUx/U95d4LXfbNDB+YoAE15iR0SeTqYjQeNtBIflC/p/aNPry1tXYL9dq4hfvIwB0dxi4V41LRYcxoNfVB/QAiwY3okob8OOqgXhh9LWCGMY24Gbr0+1ApcueHijO4iojrAV887LbFs8u07oy2eFC72el18K6lKorSRXrHaBqNXa932VObCDfanYay0/otpaWgZqfTvOzumr1WR4G30WUXUNr4sovavXa7ZexauAXSSFU1o6Xvespls6mCNty/1HejkdZrNFCz2VTaxq7TVUZaAwG3Ahiq0hcOVAxFU7o7VVObfQWN9JE2au+wgbt6B/VbuNto7NqapjQae+fuZ5d3155aejqZO98APBqCo6Mit+pHkmuw3EQRMDs0WPuEU7QgMbVIQD/V/vu3f/7nX3+vpXkpczjjyswpUhMikEOQHybig7p8yUakBfkSyNOR536qLTacs/BiyUIOZl2ELAqIXxv+OsmSdA5lJNmWRlXkHsiS7tX15KesWKoLMheec0JLFqxJ+Dxmj+xiQZZPjxHbhG4pM1fPaxr5XvgE3I3Lno7PKvK9mJucBgX7cF885cXW0JliKszrYvGUkvTJgvqZxob8VJDbq3zbIweiWy/2uBRVm+I5J7omj7QYgL4qnvMyIWgpRq0nnreFOP3OgV0Rhd46y+6TZxoVlSSN8awUW2/WVfNpHbFH4eyi3NuBfpHzGfSZ8FFY2BBPKSExQaGwVJRSt8n5GweM6ethLxkEoAWCm28uKUlCTrW5PrmZqtbX+XhyNZlr5lVtqCdViURZ/qbV7X9vdrq/HdRTuZJI9o06HhexkATrNMphWc5sMp4DIB7PLfzFqQ3F78qik1tnbFq4Nkz/UxlgOsN3taH4XUb0djbDljO3x6aB56Y9tyaO9MsYO9ioDb+yDVqRLUWcoa1HvyG+ogjasxdRFPueKwdEy/bCDS2hz5jcqKY1n2HbmZm6Y06s2tBmUfT8O4lMNnwFybMiMXK9mCx86kq1kCJyXLQX0C53Ygj+8ZUHnCwgXnhRRvtMvTetq7kzmYztObaMjFIb4tBFRkSEpupAM9XGM8CIYPGN3ic+l9knEZDq+5VBrs2r6zH8OMKQa+9x5cMPf4c1UwwhmdKwhCAkDp5B1tn2/WRmCB+CQkTQmsTxNxa5haTJh64EtmnpE0hN3cnhOwImw4bAe+ESUocueQm8G2zb6hWea5MvkONQm5OKQpPPUJKfKwp9xTbUELZLiFnqnXmliooQZZgVSFaDSyLy3X9GZLkEOeHNrcc2MVCEh6FMZDXGF5U12fjnWwikqY5PVHsCDM6Wb4/eloIpkQvLXAld0IZ0bIjs+vnW/ON8pJpjbMwh3YzJ/dyRXVIoDcgzChlHxN2ScAm7WLokG6iEZxhzPVeOichLE/6y8X5BhKf956e0dVkG/vLTO0wqNLwjlsEWGZTBNmXN39Iu3JbO4J2GiFw/aUUZB7zbBFvHljozJz8mRLEXbPykS/+IQL0YVzVYb9rxcX+VD9v/wRg7acGaCR1N81glIQwrsVhyYPH0Kwma1gjUTZN+Dg1fnEUrAViTFMNi6AMwd+C5giF34NFqEPdYs00HNlv3dCFOHyWEZa0mUTseb3FG9CkcxV9KdUEfGOyXfEq2yUYG1i4Z/jJRzm2VCkuLYzpjMNwCzMckqQDV9wJxhioHe3uDM1ckq0FhPvds47uyun3vSa4I4OdNQF/vwx4iFkiqT+Isr5NF6Q8fNCSZ4izRO622gXgp0NKxytXnhyJmY3WmX8911dKxOFGIevbLy0F1CJ+MHXs+VjWBAGUSEL5cwSr8IM555bGSE4GBRyrgpZO3KYmWq3//9R/lYQ7sSagopf6+Kg4Uv+ia+AXvTxbjNP5zCRxH1Yqi8qWkYHqgykTLn68cExL0hxxZSLIsBSwQV1ylVEMJpGFUHUfVr2+gSmxZFGwTwV6wIsiNOvsMjU/u9WvDGxI9QeN0GPOrAknPi9zklW3YH3E33PdCWlH8wyuRmLxjTueqYcizP9So7y2fkuXXhQNMes2HfPZYBU+/Vi3ozgeQ1PV4dUy5uGVdC1pC8r5vCNuja90LYX+h4hPo4bxwPxPyiPlTcbP1+ioXGMRFHKTxkEfiSJ+95TniFfuWxm74QPwY2PKkQ9Yp2DAVm8UUskg75J6J2nHzuCnlkPGO+bAu6Ml0ctBF+qGUrmvy5jev4IX2ynI4ZqVDOdP3xEN+i37nr/hzxEN+W6wpEzjXvbbpcCgvml3HaSTK08vEDnhoKLtUypO9FXmEBWNxLRvnJpISipwBc+lQro2OF9C0nAUtb3D9hMWD8GX7ciNkFs9y2rH42qEwsE/f+vn8HXCP+/R0cst5QAnmXS3fj1VAynOsBJKvDw6dkVARf17TTzU4iJDlSnT6uIZSjE814c7kS5lTcuusn4l2lpOU1pwXDWQ/l+28kspQdPFqqlhS7OeFBvVXfhrUz0VokMKeDmC4CRY0wpADHnS5NEJFYp59lV2F3ckd6YHcidE8AF8BdghnpKwScoRCYsltVVYtyUt+HPaW3PPplmatKkfIOef8/AcxVMf55Fb5mD7wfHqnlMpVkPa6fS4We2COflJKnsjySg5GKhYdJ4tYzv5It8oWn72NR5ajrE2LdM93aMYPol4/ogp4T3l/UM8vs9CjXn2xekgDUcA7+dcF/wNQSwMEFAACAAgAEIqESPq3IlkpDQAAWh0AABcAAAB1bml2ZXJzYWwvdW5pdmVyc2FsLnBuZ+2Ze1hS6b7HV05Nt6PmtD2WolQ2NU2m6Iz3C5mV03a8VCqZATpWjjfIFDURzZkp65RRu/Iy3qaxvKGYmuABBduWWIpoCKiIlCRsRaBERVTgLGfa55zn2f+df84//sHiedfzWe/7u7y/3/qu570ZEuRvvMVyCwAAxie+O3oKAD4rAgCj6U2fg3dCwpa7wL91Kaf8jwDkfsgUOFgf6xvoCwBNxK0r0RvA8eZL30WkAIBJ1+pvHQtbcx4AIKoTR31DM1AKkVh+Pp3A+qgzzRR44h8G4O+PnzDDx205tc3ul5C7Vwfu/lqy78Y6367Rx7t2bHq4KffoV+aJ563qfnvT+lvuDdSLoX8fO3x0+Pq2G+YHpuuip5cT4HIZfsGbyRAL9i6XeZl4FY24y/qKUy5ejC1P6e/TvIm3zNarKxrJaCYjc/IhImjl7UY4aOPVkuMO4Z7hfv1d7M6seR5CWLwOAKLK4l85lq6XBmfP3k87AlLDVb/O7oVhx9oGg8ARQK+jtIey2Gm2qyyCV1CYvdgFpfz3iGYGMk8dcjcDwOFfOtcDwK4jUUYAsG03DCRubAODCBzd9D143bN+H3g1M9oO2rFpDV/D1/A1fA1fw9fwNXwNX8PX8DV8DV/D1/D/f/zFE/TKhMVB8K7b/+nT/kWxkbpVkE1ZmrMVowlvdQhEOmP5IAm+8nMOQzGkqBMiqC0YLNUGADrT1MsGZYfm2EkqM2sGy6QibIeeOXOKmHTlrd8xht1WcarO9jRFPs9aRXszPiwME43TRKIlcD05QUVvFFE8H/ZXWj7iN0TKIgJTBpdiLXAVymb98qgnTLXcs1Vh3C7iKZR8WXs5YWFku6jtSR40O2P+9cHGsctaNQfOzJy4uT/ISzfHpd6WXUJlTj0pEeoT0Mujtclq3SkuW3IRV5E/hcrRzZ+WdE/SxxvlNrY3LySWKAf9oaK2cplzzmxxxr3LD4wACErx2L27DaLU9mJb5d6kONoVoq+IOmWdjN8oPdagWbW61L/jJFPd7xk8/ixdUgh6PR5pT3Jr6D148TUyXYS7TCu901WThI6OEK7kbrRp21lsnixhfAVdGsjjZ7uFqHlx7EhufvJ8W82PpGTJihe2Gn97b0FTHO2sgKbPtBMsXmE88INqQwSKrzYAPXWml8Sa8kZqYwfrcaQmwpXjWLvspo3WjeeOiGpu/R5Z0VLn+n7+ODNIbox3ZddPPMar0fh6qes8Dkk/B5UhhIQ7raN4xMkIWaFZOHTfECFMJvfLTa7IP2zN5UmiZwbJUSUaF4amQ5Vkizuj2eEud4q37tYGcnkeRJb6kZG6wW32XYj/AaDTM8z6y6EOqU0JRhQr8mJVKeUYEedIVPmg24NLgl31h4tto63xMLEHrsJORd/S5IG8nlMGxVscNPJ/G1aTH/c6wyu0/ZDmOJ/pKqKC8Y9FHi9rZE1Rpo7/2F/4pMPc3wcyATqcUV2nkuIaqayaSAPobVOt5mStKmZLX4oldoGe3DLq963Kdzp06HbHeQgqXZzfea47vAx9/OxOrqnEgz5F3TBGY/VcKWySpwox4iupHJbfPwqMgZlqk0IvqQppjxNG8dkpt6dDRjA6zZcwTlz7iKqbXYD9EGtu7ow6x2ilLSsV/9anXLrVOYakJgJRcNZKpUsZxqqPduVOmO5AAcZqxi+qnJvRIs63mn7KwnFDz/HTxTTVePIZXJEcMq9Oh8lnk3ckFjN/didNsXZXXciCN9tbCZwTl0ykVZ9MA0ts8e9cwahgOIaflLeaU/rsJLRVGI3ARkbZ5yFZZf5UH1lrQFS4F3lZbWp+SMIKuz5plWNSSUm5xm/DTjN2mEWsQ2gCCADMZ/2O5xHVti+kV6YzpZdINSWyiOPjicKY93a9NaxJH+pk2tY+poFuSHQQz+UcWXXJNU/P0wjDqIcuglmcaWf2O8A4teP1RFel3M40GNL9qClASCaWjvJxm+J3+rp3hw3lJ7cKLp3zMfRwbnAcRVni/B31vfLU0+083TgS1U+7Tes3a6CPFQTew6NE6uQyT/0/0OFiPV+eULEst3cQNa+7KiqVBf9taGNXQA5Oo3ZlGV5Bc+aH2vLgCxPTDvoVMSJnoVo8nOk9idUv0V0bK/s56gc0siWiujdZmCr8gc9uCRQVnGVpm5OtErynxa0286qg/EYFQiZTnJnOlM9mcr7ltKQWJDmWypaLjLa7tSm1w7WGTTlLXCuDoY85b7imfcY9ZAUMkxl4QQdFGS+C7SGhJAJjtE5gGM/0nn+Xkg9Vbf+a3O01CUctVdzv9W9XVAptWjDlSd0wf9QxcdbI4uEOq/isl+nGrf0xhIMuCTuEMdyQXlJc/3S9mPWXos7nOA4rmvu0FOOjSO39HHChL2EFQgGPMAT7vTr0TH9hfmdpZfUPH1hwvRicfgcfhua8geskxKCqYo0Jv9059Hw/V1kn3PfHmiFyV/tIi6KYrNi+03LkPXcj/M43McuY0bTYk8R8TEniHljuz/JyYldV9G1VkOdqhNlfMC0ju5ww3aiXHuINF6/MQsll53x+J10PvPftwjTb0f0HimdqmoXIpRinTvzGNKaM80XRhUSWo+6yVYHfhoveLrSk5pud603IeB+TkuuODM8/vZCjTmvC/K6FXAva+e4Mfix+BXLY/LsL7uy2ckxRZfzMPEQshqyjeCWmIf6c+bRfQ4KIcpY5KmmzhxV2OX3hHyqAqczKrL+GBVADXcyKrNpXZntJnBy9ej8824nUG3/O1fQSSal1S7TsXlT+maV6fKBIQIteOcze9JtZnnNoBk/jIOvyZk2a/7Xliur9Jq6HdR6Lv/txzAqDluQkl45UXaeJYjoSvAUbpO3lT/gJDLJ2YNgSTrRaL8Ue+lRPZf/B2vKKmD1XSWLZ4BPnFyXEisva2UkeQSNKd8of+EVBk0mexu2Q0LlBq1XS4inWPVzA4aDOfXiY/1Fj26vd5T1mkb1FddGRe9nw7G9MiEj9m2mffxrQZCPBV86rLLspOw3lMnloKR82kaXXT8EoWA+YvGkw6X7geunfrbDtTZkfnm8M3jNbHFseIa+tLvcorqpquEKTG2VX/xH6yVR1XHWkC/B0ZDvRgFim0YiWLi/ZTrBet2c47cFm+tE37ftTRdGV9GnKq/qS2BLL7sw+/K6E4f2wBE6SsbMCwpd8ePsuJDfi00axiDedBDfdR5evPZ2T2FykxQdPkbrpGx82pMsLs4IvTaNd+AwQrr7dhQI+kvf0AIbWCcmj8mHg3lFuG5nEEb0Lne00PylJf9ZDfBFWvaje42z3WQqK9ciomRKcdMvJxNZGjkz2IdMhe2Byx8EkYtJ66WN9T5b10ui19/s0Yymc6dcPD5Is0Fn3tkoD0EtvXj0aqNeMcLIpBMZMJd6HfNrgeydYS/v4qV8oUHhFLMlzHPeEQBAdu8auGiBF1cUVMOfOPg8tJH6oV8v71GGX8nv9s8rCqN5gIxMOKc5iiB6hFHsoHpqwcibvya9VlBNlaJsvPMmxPnYZiWJ190II8Vrm96nCGKtc91qoqlZ1zv6zWSvxosJ6QYGtqFH3fiR6zfZM369YOW8FG9PTaiaeKbXNRKW27YT1X08ZTqRJXHQVA6sbNHBCFY06KqIU4dQQ+kG0/iT9UNpHygap8FFkxYhOI2Zmzr7aH/xSksLxTg+4O3RB/W3F8pgsPF1M0BziJjum+r6ME6kvQEXqj9tWo09fBgUWFh1DjKBa/9GUGcT2AUwecnPfK1Bc4L+GBFjsveAu2ghffJ7mgclBhiSf1WSN+GuyvH7BjACd2eN/CIQWVp3wczBDMWFMSzzfL2ZjrrtZker7f6HJSLzknJjV/iMtCSaXuoeLl5UJCpfhvM7S1Lwefrp9oW/zik2V33kHin2NWwOeMSNpyLhXd2G1HSwgxM/lKCzxJFW/utDcterGVjnTAQwn3PWNrofDIyGw3d+Voe80QrW1cIST/1YLfwuwFLzRCydZs+mcV4/V2WhQjSoaMnQM61S5D7i+yyvNyVVtJUIyesfzLVAZ796z55x2UbUf8uDtSxMWzOHurVSqKkvmSX3xl2rvuQE/BRi6PJ+hKjK9YBDMhhtdrSf0CZEE2dNIVUQgl42361/S2AtGPGEO0/t30sO1+30+3uRN9hYK786AqjQ4Hdmp4jnq8kCv5N9ngfa08ZpyoCmFx92k3v+Zt3g3G9SqN0ybCS5j83JBMOOWtjaYUGf8+t3/Llbg6i2yT493d89Yq9kd5+aEMpOPu0FNFmHSun9iW39zeuVPTQxiRN7n/Ckne7i6mFMK8TgjefElALCUezoM4peM/A9BaAOh9ABMfIChZWPJNoS5wftw9KeOCCpqz4f/Itbb5nrR+mbrdZ/O8+ZIaF2d9eZ/jqQl2P850AtnWs+8BJ9/W193IMFtc59ltk6Opm4H5+r04P0tpm1nkfOK1JUZIWpLrixbneJ6PCu+R2xK4hnWjduf+vH+g2LI6rnhiWNBR8lHon76L1BLAwQUAAIACAAQioRIy/yDJEoAAABqAAAAGwAAAHVuaXZlcnNhbC91bml2ZXJzYWwucG5nLnhtbLOxr8jNUShLLSrOzM+zVTLUM1Cyt+PlsikoSi3LTC1XqACKAQUhQEmhEsg1QnDLM1NKMmyVLCzNEGIZqZnpGSW2SmbmCIX6QCMBUEsBAgAAFAACAAgAD4qESA5qJE5iBAAABREAAB0AAAAAAAAAAQAAAAAAAAAAAHVuaXZlcnNhbC9jb21tb25fbWVzc2FnZXMubG5nUEsBAgAAFAACAAgAD4qESAh+CyMpAwAAhgwAACcAAAAAAAAAAQAAAAAAnQQAAHVuaXZlcnNhbC9mbGFzaF9wdWJsaXNoaW5nX3NldHRpbmdzLnhtbFBLAQIAABQAAgAIAA+KhEiRazzMvwIAAFUKAAAhAAAAAAAAAAEAAAAAAAsIAAB1bml2ZXJzYWwvZmxhc2hfc2tpbl9zZXR0aW5ncy54bWxQSwECAAAUAAIACAAPioRIKpYPZ/4CAACXCwAAJgAAAAAAAAABAAAAAAAJCwAAdW5pdmVyc2FsL2h0bWxfcHVibGlzaGluZ19zZXR0aW5ncy54bWxQSwECAAAUAAIACAAPioRIdI+CCZ4BAAAfBgAAHwAAAAAAAAABAAAAAABLDgAAdW5pdmVyc2FsL2h0bWxfc2tpbl9zZXR0aW5ncy5qc1BLAQIAABQAAgAIAA+KhEg9PC/RwQAAAOUBAAAaAAAAAAAAAAEAAAAAACYQAAB1bml2ZXJzYWwvaTE4bl9wcmVzZXRzLnhtbFBLAQIAABQAAgAIAA+KhEiE3p1XbgAAAHAAAAAcAAAAAAAAAAEAAAAAAB8RAAB1bml2ZXJzYWwvbG9jYWxfc2V0dGluZ3MueG1sUEsBAgAAFAACAAgARJRXRyO0Tvv7AgAAsAgAABQAAAAAAAAAAQAAAAAAxxEAAHVuaXZlcnNhbC9wbGF5ZXIueG1sUEsBAgAAFAACAAgAD4qESEVXagFMCAAAeSAAACkAAAAAAAAAAQAAAAAA9BQAAHVuaXZlcnNhbC9za2luX2N1c3RvbWl6YXRpb25fc2V0dGluZ3MueG1sUEsBAgAAFAACAAgAEIqESPq3IlkpDQAAWh0AABcAAAAAAAAAAAAAAAAAhx0AAHVuaXZlcnNhbC91bml2ZXJzYWwucG5nUEsBAgAAFAACAAgAEIqESMv8gyRKAAAAagAAABsAAAAAAAAAAQAAAAAA5SoAAHVuaXZlcnNhbC91bml2ZXJzYWwucG5nLnhtbFBLBQYAAAAACwALAEkDAABoKwAAAAA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 主题">
  <a:themeElements>
    <a:clrScheme name="自定义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034A90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1F3864"/>
      </a:folHlink>
    </a:clrScheme>
    <a:fontScheme name="kmtzzooc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845</Words>
  <Application>Microsoft Macintosh PowerPoint</Application>
  <PresentationFormat>Custom</PresentationFormat>
  <Paragraphs>171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微软雅黑</vt:lpstr>
      <vt:lpstr>Arial</vt:lpstr>
      <vt:lpstr>Calibri</vt:lpstr>
      <vt:lpstr>Times</vt:lpstr>
      <vt:lpstr>Wingdings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蓝色海洋帆船</dc:title>
  <dc:creator/>
  <cp:lastModifiedBy/>
  <cp:revision>5</cp:revision>
  <dcterms:created xsi:type="dcterms:W3CDTF">2022-09-16T02:59:28Z</dcterms:created>
  <dcterms:modified xsi:type="dcterms:W3CDTF">2023-08-26T15:31:46Z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5705A230BB253482C4E42363C51095E3</vt:lpwstr>
  </property>
  <property fmtid="{D5CDD505-2E9C-101B-9397-08002B2CF9AE}" pid="3" name="KSOProductBuildVer">
    <vt:lpwstr>2052-4.6.1.7467</vt:lpwstr>
  </property>
</Properties>
</file>