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40"/>
  </p:notesMasterIdLst>
  <p:handoutMasterIdLst>
    <p:handoutMasterId r:id="rId41"/>
  </p:handoutMasterIdLst>
  <p:sldIdLst>
    <p:sldId id="256" r:id="rId3"/>
    <p:sldId id="257" r:id="rId4"/>
    <p:sldId id="259" r:id="rId5"/>
    <p:sldId id="260" r:id="rId6"/>
    <p:sldId id="261" r:id="rId7"/>
    <p:sldId id="267" r:id="rId8"/>
    <p:sldId id="262" r:id="rId9"/>
    <p:sldId id="263" r:id="rId10"/>
    <p:sldId id="264" r:id="rId11"/>
    <p:sldId id="265" r:id="rId12"/>
    <p:sldId id="266" r:id="rId13"/>
    <p:sldId id="268" r:id="rId14"/>
    <p:sldId id="269" r:id="rId15"/>
    <p:sldId id="270" r:id="rId16"/>
    <p:sldId id="271" r:id="rId17"/>
    <p:sldId id="272" r:id="rId18"/>
    <p:sldId id="276" r:id="rId19"/>
    <p:sldId id="277" r:id="rId20"/>
    <p:sldId id="273" r:id="rId21"/>
    <p:sldId id="274" r:id="rId22"/>
    <p:sldId id="275" r:id="rId23"/>
    <p:sldId id="280" r:id="rId24"/>
    <p:sldId id="283" r:id="rId25"/>
    <p:sldId id="281" r:id="rId26"/>
    <p:sldId id="286" r:id="rId27"/>
    <p:sldId id="282" r:id="rId28"/>
    <p:sldId id="291" r:id="rId29"/>
    <p:sldId id="278" r:id="rId30"/>
    <p:sldId id="279" r:id="rId31"/>
    <p:sldId id="292" r:id="rId32"/>
    <p:sldId id="290" r:id="rId33"/>
    <p:sldId id="293" r:id="rId34"/>
    <p:sldId id="295" r:id="rId35"/>
    <p:sldId id="294" r:id="rId36"/>
    <p:sldId id="289" r:id="rId37"/>
    <p:sldId id="288" r:id="rId38"/>
    <p:sldId id="296" r:id="rId3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9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498" autoAdjust="0"/>
    <p:restoredTop sz="82566" autoAdjust="0"/>
  </p:normalViewPr>
  <p:slideViewPr>
    <p:cSldViewPr snapToGrid="0" snapToObjects="1">
      <p:cViewPr varScale="1">
        <p:scale>
          <a:sx n="121" d="100"/>
          <a:sy n="121" d="100"/>
        </p:scale>
        <p:origin x="-1304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notesMaster" Target="notesMasters/notesMaster1.xml"/><Relationship Id="rId41" Type="http://schemas.openxmlformats.org/officeDocument/2006/relationships/handoutMaster" Target="handoutMasters/handoutMaster1.xml"/><Relationship Id="rId42" Type="http://schemas.openxmlformats.org/officeDocument/2006/relationships/printerSettings" Target="printerSettings/printerSettings1.bin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457D62-1F29-7C46-803C-7B868921280F}" type="datetimeFigureOut">
              <a:rPr lang="en-US" smtClean="0"/>
              <a:t>28/01/2011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60FDC3-9D38-9F48-A791-6ADEB4C28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5849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76D709-7553-D848-B601-1149F132D5D6}" type="datetimeFigureOut">
              <a:rPr lang="en-US" smtClean="0"/>
              <a:t>28/01/2011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BFE963-645F-D942-BC03-BD918D8643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869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Cern.ch</a:t>
            </a:r>
            <a:r>
              <a:rPr lang="en-US" dirty="0" smtClean="0"/>
              <a:t> : many</a:t>
            </a:r>
            <a:r>
              <a:rPr lang="en-US" baseline="0" dirty="0" smtClean="0"/>
              <a:t> challenges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FE963-645F-D942-BC03-BD918D8643D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907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There</a:t>
            </a:r>
            <a:r>
              <a:rPr lang="en-US" baseline="0" dirty="0" smtClean="0"/>
              <a:t> were in fact 2 ‘templates’ – one with </a:t>
            </a:r>
            <a:r>
              <a:rPr lang="en-US" baseline="0" dirty="0" err="1" smtClean="0"/>
              <a:t>coloured</a:t>
            </a:r>
            <a:r>
              <a:rPr lang="en-US" baseline="0" dirty="0" smtClean="0"/>
              <a:t> backgrounds -  like this – intended for pages targeted primarily at external audiences, and pages with white backgrounds for internal audiences.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FE963-645F-D942-BC03-BD918D8643D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6779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…but</a:t>
            </a:r>
            <a:r>
              <a:rPr lang="en-US" baseline="0" dirty="0" smtClean="0"/>
              <a:t> this logic was clearly not respected. Even by ourselves.</a:t>
            </a:r>
          </a:p>
          <a:p>
            <a:r>
              <a:rPr lang="en-US" baseline="0" dirty="0" smtClean="0"/>
              <a:t>(Here green was used to denote English content; blue, French)</a:t>
            </a:r>
          </a:p>
          <a:p>
            <a:endParaRPr lang="en-US" baseline="0" dirty="0" smtClean="0"/>
          </a:p>
          <a:p>
            <a:r>
              <a:rPr lang="en-US" baseline="0" dirty="0" smtClean="0"/>
              <a:t>In this example there are also more subtle differences – search box for example searches CDS!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FE963-645F-D942-BC03-BD918D8643D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4427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And then</a:t>
            </a:r>
            <a:r>
              <a:rPr lang="en-US" baseline="0" dirty="0" smtClean="0"/>
              <a:t> there was the lack of adoption…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FE963-645F-D942-BC03-BD918D8643D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0445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…including the ATLAS</a:t>
            </a:r>
            <a:r>
              <a:rPr lang="en-US" baseline="0" dirty="0" smtClean="0"/>
              <a:t> experiment’s website – not hosted on </a:t>
            </a:r>
            <a:r>
              <a:rPr lang="en-US" baseline="0" dirty="0" err="1" smtClean="0"/>
              <a:t>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FE963-645F-D942-BC03-BD918D8643D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4069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… and</a:t>
            </a:r>
            <a:r>
              <a:rPr lang="en-US" baseline="0" dirty="0" smtClean="0"/>
              <a:t> we see this trend continue.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There is clearly a demand for diversity of design and positioning.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FE963-645F-D942-BC03-BD918D8643D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7034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Co-branding</a:t>
            </a:r>
            <a:r>
              <a:rPr lang="en-US" baseline="0" dirty="0" smtClean="0"/>
              <a:t> for CERN and some CERN constituents is clearly problematic; especially so in the context of the template that we were trying to roll out.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FE963-645F-D942-BC03-BD918D8643D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2022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 the end user, this became baffling. Here, for</a:t>
            </a:r>
            <a:r>
              <a:rPr lang="en-US" baseline="0" dirty="0" smtClean="0"/>
              <a:t> example, is the CERN page about the CMS experiment. One would have to be particularly observant to discern the difference.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It is my opinion that branding in the form of a strict layout and strong design would be simply unworkable at CERN, as I hope these examples have shown.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FE963-645F-D942-BC03-BD918D8643D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561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FE963-645F-D942-BC03-BD918D8643D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8879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In order to address this need for flexibility of design, the need to work with strong co-branding, and provide a baseline standard for </a:t>
            </a:r>
            <a:r>
              <a:rPr lang="en-US" baseline="0" dirty="0" err="1" smtClean="0"/>
              <a:t>cern.ch</a:t>
            </a:r>
            <a:r>
              <a:rPr lang="en-US" baseline="0" dirty="0" smtClean="0"/>
              <a:t> websites, DG-CO suggested a new graphic charter for the web.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This</a:t>
            </a:r>
            <a:r>
              <a:rPr lang="en-US" baseline="0" dirty="0" smtClean="0"/>
              <a:t> has not yet been officially launched – we are awaiting final confirmation from the directorate and the legal service on the name to use (“European Organization for Nuclear Research” versus “European Laboratory for Particle Physics” – the latter denoting the facility (the lab), the former the organization (council)). Once approved this branding will become mandatory and will be widely advertised a conformance timeline published.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FE963-645F-D942-BC03-BD918D8643D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1273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r>
              <a:rPr lang="en-US" baseline="0" dirty="0" smtClean="0"/>
              <a:t>The new guidelines require that every page under </a:t>
            </a:r>
            <a:r>
              <a:rPr lang="en-US" baseline="0" dirty="0" err="1" smtClean="0"/>
              <a:t>cern.ch</a:t>
            </a:r>
            <a:r>
              <a:rPr lang="en-US" baseline="0" dirty="0" smtClean="0"/>
              <a:t> have 2 elements:</a:t>
            </a:r>
          </a:p>
          <a:p>
            <a:endParaRPr lang="en-US" baseline="0" dirty="0" smtClean="0"/>
          </a:p>
          <a:p>
            <a:pPr marL="228600" indent="-228600">
              <a:buAutoNum type="arabicParenR"/>
            </a:pPr>
            <a:r>
              <a:rPr lang="en-US" baseline="0" dirty="0" smtClean="0"/>
              <a:t>A grey strapline with the laboratory’s name at the top of the viewport</a:t>
            </a:r>
          </a:p>
          <a:p>
            <a:pPr marL="228600" indent="-228600">
              <a:buAutoNum type="arabicParenR"/>
            </a:pPr>
            <a:r>
              <a:rPr lang="en-US" baseline="0" dirty="0" smtClean="0"/>
              <a:t>The CERN logo (any corner)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FE963-645F-D942-BC03-BD918D8643D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2566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will talk about….</a:t>
            </a:r>
          </a:p>
          <a:p>
            <a:endParaRPr lang="en-US" dirty="0" smtClean="0"/>
          </a:p>
          <a:p>
            <a:r>
              <a:rPr lang="en-US" dirty="0" smtClean="0"/>
              <a:t>Not</a:t>
            </a:r>
            <a:r>
              <a:rPr lang="en-US" baseline="0" dirty="0" smtClean="0"/>
              <a:t> particularly in this order – I will move back and forth between these topics.</a:t>
            </a:r>
          </a:p>
          <a:p>
            <a:endParaRPr lang="en-US" baseline="0" dirty="0" smtClean="0"/>
          </a:p>
          <a:p>
            <a:pPr marL="457200" lvl="0" indent="-514350">
              <a:buFont typeface="Courier New"/>
              <a:buChar char="o"/>
            </a:pPr>
            <a:r>
              <a:rPr lang="en-US" dirty="0" smtClean="0"/>
              <a:t>A single managed site for official communications</a:t>
            </a:r>
          </a:p>
          <a:p>
            <a:pPr marL="457200" lvl="0" indent="-514350">
              <a:buFont typeface="Courier New"/>
              <a:buChar char="o"/>
            </a:pPr>
            <a:r>
              <a:rPr lang="en-US" dirty="0" smtClean="0"/>
              <a:t>Clear positioning of all other websites</a:t>
            </a:r>
          </a:p>
          <a:p>
            <a:pPr marL="457200" lvl="0" indent="-514350">
              <a:buFont typeface="Courier New"/>
              <a:buChar char="o"/>
            </a:pPr>
            <a:r>
              <a:rPr lang="en-US" dirty="0" smtClean="0"/>
              <a:t>Engaging wider problems of </a:t>
            </a:r>
            <a:r>
              <a:rPr lang="en-US" dirty="0" err="1" smtClean="0"/>
              <a:t>cern.ch</a:t>
            </a:r>
            <a:endParaRPr lang="en-US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What I hope you will get out of this is:</a:t>
            </a:r>
          </a:p>
          <a:p>
            <a:r>
              <a:rPr lang="en-US" baseline="0" dirty="0" smtClean="0"/>
              <a:t> - An understanding of DG-CO’s plans for official communication via the web</a:t>
            </a:r>
          </a:p>
          <a:p>
            <a:r>
              <a:rPr lang="en-US" baseline="0" dirty="0" smtClean="0"/>
              <a:t> - An appreciation that the challenges that </a:t>
            </a:r>
            <a:r>
              <a:rPr lang="en-US" baseline="0" dirty="0" err="1" smtClean="0"/>
              <a:t>cern.ch</a:t>
            </a:r>
            <a:r>
              <a:rPr lang="en-US" baseline="0" dirty="0" smtClean="0"/>
              <a:t> faces run much, much deeper than branding, and that addressing these challenges is going to require considerable effort over a long period of time.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FE963-645F-D942-BC03-BD918D8643D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7954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will</a:t>
            </a:r>
            <a:r>
              <a:rPr lang="en-US" baseline="0" dirty="0" smtClean="0"/>
              <a:t> notice that the logo is NOT placed at the top-left (it may be placed top-right, bottom-right, or bottom-left). This is quite deliberate. It allows for strong co-branding, easier adoption with existing websites, and even automated application (the two elements frame the HTML content in this example).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FE963-645F-D942-BC03-BD918D8643D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2530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FE963-645F-D942-BC03-BD918D8643D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86623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FE963-645F-D942-BC03-BD918D8643D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22066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….allows us to position CERN as one</a:t>
            </a:r>
            <a:r>
              <a:rPr lang="en-US" baseline="0" dirty="0" smtClean="0"/>
              <a:t> of several partners in a particular project. (Think back to CLIC).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FE963-645F-D942-BC03-BD918D8643D6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57241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FE963-645F-D942-BC03-BD918D8643D6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90394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FE963-645F-D942-BC03-BD918D8643D6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7396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Can be applied to old designs.</a:t>
            </a:r>
          </a:p>
          <a:p>
            <a:endParaRPr lang="en-US" dirty="0" smtClean="0"/>
          </a:p>
          <a:p>
            <a:r>
              <a:rPr lang="en-US" dirty="0" smtClean="0"/>
              <a:t>The CERN logo doesn’t always have to be visible.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FE963-645F-D942-BC03-BD918D8643D6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3588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FE963-645F-D942-BC03-BD918D8643D6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31823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FE963-645F-D942-BC03-BD918D8643D6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93494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FE963-645F-D942-BC03-BD918D8643D6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9983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10 000 + websites – MOST OF THEM OF</a:t>
            </a:r>
            <a:r>
              <a:rPr lang="en-US" baseline="0" dirty="0" smtClean="0"/>
              <a:t> A VERY POOR STANDARD. INFORMATION IS DUPLICATED, WRONG, OUT OF DATE…</a:t>
            </a:r>
            <a:endParaRPr lang="en-US" dirty="0" smtClean="0"/>
          </a:p>
          <a:p>
            <a:r>
              <a:rPr lang="en-US" dirty="0" smtClean="0"/>
              <a:t>No architecture</a:t>
            </a:r>
          </a:p>
          <a:p>
            <a:r>
              <a:rPr lang="en-US" dirty="0" smtClean="0"/>
              <a:t>Unmanaged</a:t>
            </a:r>
          </a:p>
          <a:p>
            <a:r>
              <a:rPr lang="en-US" dirty="0" smtClean="0"/>
              <a:t>Poor metadata – AND THEREFORE SEARCH</a:t>
            </a:r>
            <a:r>
              <a:rPr lang="en-US" baseline="0" dirty="0" smtClean="0"/>
              <a:t> DOESN’T WORK. KNOWING WHO OWNS CONTENT AND WHEN IT WAS LAST UPDATED IS NOT EASY.</a:t>
            </a:r>
            <a:endParaRPr lang="en-US" dirty="0" smtClean="0"/>
          </a:p>
          <a:p>
            <a:r>
              <a:rPr lang="en-US" dirty="0" smtClean="0"/>
              <a:t>Unclear ownership / responsibilities –</a:t>
            </a:r>
            <a:r>
              <a:rPr lang="en-US" baseline="0" dirty="0" smtClean="0"/>
              <a:t> I’LL TALK ABOUT WHY THIS IS A PROBLEM LATER</a:t>
            </a:r>
            <a:endParaRPr lang="en-US" dirty="0" smtClean="0"/>
          </a:p>
          <a:p>
            <a:r>
              <a:rPr lang="en-US" dirty="0" smtClean="0"/>
              <a:t>No archival policy – WEBSITES NEVER DIE.</a:t>
            </a:r>
          </a:p>
          <a:p>
            <a:r>
              <a:rPr lang="en-US" dirty="0" smtClean="0"/>
              <a:t>Range of technologies – NOT A PROBLEM</a:t>
            </a:r>
            <a:r>
              <a:rPr lang="en-US" baseline="0" dirty="0" smtClean="0"/>
              <a:t> IN ITSELF NECESSARILY, BUT IMPLEMENTING CHANGES ACROSS CERN.CH NOT POSSIBLE.</a:t>
            </a:r>
            <a:endParaRPr lang="en-US" dirty="0" smtClean="0"/>
          </a:p>
          <a:p>
            <a:r>
              <a:rPr lang="en-US" dirty="0" smtClean="0"/>
              <a:t>….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FE963-645F-D942-BC03-BD918D8643D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64572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FE963-645F-D942-BC03-BD918D8643D6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99830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FE963-645F-D942-BC03-BD918D8643D6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99830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FE963-645F-D942-BC03-BD918D8643D6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99830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FE963-645F-D942-BC03-BD918D8643D6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01209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FE963-645F-D942-BC03-BD918D8643D6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5062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There is</a:t>
            </a:r>
            <a:r>
              <a:rPr lang="en-US" baseline="0" dirty="0" smtClean="0"/>
              <a:t> no ‘CERN website’ – user/ public/ split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The users’ page is a product of its environment. In the context of a massive number of websites with no overall structure, poor metadata and search, we need a page that regroups links to the resources one needs when working at CERN. This is what many websites were like before Google – Alta Vista, Yahoo, Lycos, AOL…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FE963-645F-D942-BC03-BD918D8643D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6272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There is</a:t>
            </a:r>
            <a:r>
              <a:rPr lang="en-US" baseline="0" dirty="0" smtClean="0"/>
              <a:t> no ‘CERN website’ – user/ public/ split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FE963-645F-D942-BC03-BD918D8643D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8563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terms of look and feel</a:t>
            </a:r>
            <a:r>
              <a:rPr lang="en-US" baseline="0" dirty="0" smtClean="0"/>
              <a:t>, there was a big drive two years ago to standardize.</a:t>
            </a:r>
          </a:p>
          <a:p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CERN logo top-left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Site name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Logo didn’t link to CERN but to site’s homepage, thus the links above the search box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Blue background showing standard image – bubble chamber images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Section navigation across the top of the page</a:t>
            </a:r>
          </a:p>
          <a:p>
            <a:endParaRPr lang="en-US" baseline="0" dirty="0" smtClean="0"/>
          </a:p>
          <a:p>
            <a:r>
              <a:rPr lang="en-US" baseline="0" dirty="0" smtClean="0"/>
              <a:t>One of my first tasks when I joined CERN two years ago was to ‘Roll out the template’ - </a:t>
            </a:r>
          </a:p>
          <a:p>
            <a:r>
              <a:rPr lang="en-US" baseline="0" dirty="0" smtClean="0"/>
              <a:t>But this failed…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FE963-645F-D942-BC03-BD918D8643D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0735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Notice</a:t>
            </a:r>
            <a:r>
              <a:rPr lang="en-US" baseline="0" dirty="0" smtClean="0"/>
              <a:t> the bubble chamber images have gone…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FE963-645F-D942-BC03-BD918D8643D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5908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Page</a:t>
            </a:r>
            <a:r>
              <a:rPr lang="en-US" baseline="0" dirty="0" smtClean="0"/>
              <a:t> width has changed – oh and look: people!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FE963-645F-D942-BC03-BD918D8643D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0101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Full width now!</a:t>
            </a:r>
          </a:p>
          <a:p>
            <a:r>
              <a:rPr lang="en-US" dirty="0" smtClean="0"/>
              <a:t>Books!</a:t>
            </a:r>
          </a:p>
          <a:p>
            <a:r>
              <a:rPr lang="en-US" dirty="0" smtClean="0"/>
              <a:t>Different</a:t>
            </a:r>
            <a:r>
              <a:rPr lang="en-US" baseline="0" dirty="0" smtClean="0"/>
              <a:t> blue!</a:t>
            </a:r>
          </a:p>
          <a:p>
            <a:r>
              <a:rPr lang="en-US" baseline="0" dirty="0" smtClean="0"/>
              <a:t>Two titles!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FE963-645F-D942-BC03-BD918D8643D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112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AD81A-5141-F545-8249-83607668423D}" type="datetimeFigureOut">
              <a:rPr lang="en-US" smtClean="0"/>
              <a:t>28/01/2011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27ACE-8ABC-0F4D-9196-7454BEA00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098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AD81A-5141-F545-8249-83607668423D}" type="datetimeFigureOut">
              <a:rPr lang="en-US" smtClean="0"/>
              <a:t>28/01/2011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27ACE-8ABC-0F4D-9196-7454BEA00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361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AD81A-5141-F545-8249-83607668423D}" type="datetimeFigureOut">
              <a:rPr lang="en-US" smtClean="0"/>
              <a:t>28/01/2011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27ACE-8ABC-0F4D-9196-7454BEA00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2990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82B3E-401F-1444-88C0-DC7616C6675A}" type="datetimeFigureOut">
              <a:rPr lang="en-US" smtClean="0"/>
              <a:t>28/01/2011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FC28A-8CDD-4340-B494-1AF1D0C79C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7126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82B3E-401F-1444-88C0-DC7616C6675A}" type="datetimeFigureOut">
              <a:rPr lang="en-US" smtClean="0"/>
              <a:t>28/01/2011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FC28A-8CDD-4340-B494-1AF1D0C79C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0228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82B3E-401F-1444-88C0-DC7616C6675A}" type="datetimeFigureOut">
              <a:rPr lang="en-US" smtClean="0"/>
              <a:t>28/01/2011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FC28A-8CDD-4340-B494-1AF1D0C79C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9052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82B3E-401F-1444-88C0-DC7616C6675A}" type="datetimeFigureOut">
              <a:rPr lang="en-US" smtClean="0"/>
              <a:t>28/01/2011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FC28A-8CDD-4340-B494-1AF1D0C79C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4656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82B3E-401F-1444-88C0-DC7616C6675A}" type="datetimeFigureOut">
              <a:rPr lang="en-US" smtClean="0"/>
              <a:t>28/01/2011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FC28A-8CDD-4340-B494-1AF1D0C79C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8370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82B3E-401F-1444-88C0-DC7616C6675A}" type="datetimeFigureOut">
              <a:rPr lang="en-US" smtClean="0"/>
              <a:t>28/01/2011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FC28A-8CDD-4340-B494-1AF1D0C79C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5908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82B3E-401F-1444-88C0-DC7616C6675A}" type="datetimeFigureOut">
              <a:rPr lang="en-US" smtClean="0"/>
              <a:t>28/01/2011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FC28A-8CDD-4340-B494-1AF1D0C79C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8235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82B3E-401F-1444-88C0-DC7616C6675A}" type="datetimeFigureOut">
              <a:rPr lang="en-US" smtClean="0"/>
              <a:t>28/01/2011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FC28A-8CDD-4340-B494-1AF1D0C79C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708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AD81A-5141-F545-8249-83607668423D}" type="datetimeFigureOut">
              <a:rPr lang="en-US" smtClean="0"/>
              <a:t>28/01/2011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27ACE-8ABC-0F4D-9196-7454BEA00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1274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82B3E-401F-1444-88C0-DC7616C6675A}" type="datetimeFigureOut">
              <a:rPr lang="en-US" smtClean="0"/>
              <a:t>28/01/2011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FC28A-8CDD-4340-B494-1AF1D0C79C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5240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82B3E-401F-1444-88C0-DC7616C6675A}" type="datetimeFigureOut">
              <a:rPr lang="en-US" smtClean="0"/>
              <a:t>28/01/2011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FC28A-8CDD-4340-B494-1AF1D0C79C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8788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82B3E-401F-1444-88C0-DC7616C6675A}" type="datetimeFigureOut">
              <a:rPr lang="en-US" smtClean="0"/>
              <a:t>28/01/2011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FC28A-8CDD-4340-B494-1AF1D0C79C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817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AD81A-5141-F545-8249-83607668423D}" type="datetimeFigureOut">
              <a:rPr lang="en-US" smtClean="0"/>
              <a:t>28/01/2011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27ACE-8ABC-0F4D-9196-7454BEA00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322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AD81A-5141-F545-8249-83607668423D}" type="datetimeFigureOut">
              <a:rPr lang="en-US" smtClean="0"/>
              <a:t>28/01/2011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27ACE-8ABC-0F4D-9196-7454BEA00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431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AD81A-5141-F545-8249-83607668423D}" type="datetimeFigureOut">
              <a:rPr lang="en-US" smtClean="0"/>
              <a:t>28/01/2011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27ACE-8ABC-0F4D-9196-7454BEA00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650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AD81A-5141-F545-8249-83607668423D}" type="datetimeFigureOut">
              <a:rPr lang="en-US" smtClean="0"/>
              <a:t>28/01/2011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27ACE-8ABC-0F4D-9196-7454BEA00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844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AD81A-5141-F545-8249-83607668423D}" type="datetimeFigureOut">
              <a:rPr lang="en-US" smtClean="0"/>
              <a:t>28/01/2011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27ACE-8ABC-0F4D-9196-7454BEA00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843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AD81A-5141-F545-8249-83607668423D}" type="datetimeFigureOut">
              <a:rPr lang="en-US" smtClean="0"/>
              <a:t>28/01/2011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27ACE-8ABC-0F4D-9196-7454BEA00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13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AD81A-5141-F545-8249-83607668423D}" type="datetimeFigureOut">
              <a:rPr lang="en-US" smtClean="0"/>
              <a:t>28/01/2011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27ACE-8ABC-0F4D-9196-7454BEA00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223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AD81A-5141-F545-8249-83607668423D}" type="datetimeFigureOut">
              <a:rPr lang="en-US" smtClean="0"/>
              <a:t>28/01/2011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227ACE-8ABC-0F4D-9196-7454BEA008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308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5715000"/>
            <a:ext cx="91440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64166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82B3E-401F-1444-88C0-DC7616C6675A}" type="datetimeFigureOut">
              <a:rPr lang="en-US" smtClean="0"/>
              <a:t>28/01/2011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CFC28A-8CDD-4340-B494-1AF1D0C79C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37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2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Relationship Id="rId3" Type="http://schemas.openxmlformats.org/officeDocument/2006/relationships/hyperlink" Target="http://user.web.cern.ch/user/Institute/Integration/GetToCERN/GetToCERN.html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CERN branding on the web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Dan Noyes, January 2011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2805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8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940" r="-11940"/>
          <a:stretch>
            <a:fillRect/>
          </a:stretch>
        </p:blipFill>
        <p:spPr>
          <a:xfrm>
            <a:off x="-1012125" y="348277"/>
            <a:ext cx="11175474" cy="6146080"/>
          </a:xfrm>
        </p:spPr>
      </p:pic>
    </p:spTree>
    <p:extLst>
      <p:ext uri="{BB962C8B-B14F-4D97-AF65-F5344CB8AC3E}">
        <p14:creationId xmlns:p14="http://schemas.microsoft.com/office/powerpoint/2010/main" val="2101564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7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940" r="-11940"/>
          <a:stretch>
            <a:fillRect/>
          </a:stretch>
        </p:blipFill>
        <p:spPr>
          <a:xfrm>
            <a:off x="-878698" y="274638"/>
            <a:ext cx="10895872" cy="5992310"/>
          </a:xfrm>
        </p:spPr>
      </p:pic>
    </p:spTree>
    <p:extLst>
      <p:ext uri="{BB962C8B-B14F-4D97-AF65-F5344CB8AC3E}">
        <p14:creationId xmlns:p14="http://schemas.microsoft.com/office/powerpoint/2010/main" val="2156387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3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940" r="-11940"/>
          <a:stretch>
            <a:fillRect/>
          </a:stretch>
        </p:blipFill>
        <p:spPr>
          <a:xfrm>
            <a:off x="-959081" y="274638"/>
            <a:ext cx="11058195" cy="6081581"/>
          </a:xfrm>
        </p:spPr>
      </p:pic>
    </p:spTree>
    <p:extLst>
      <p:ext uri="{BB962C8B-B14F-4D97-AF65-F5344CB8AC3E}">
        <p14:creationId xmlns:p14="http://schemas.microsoft.com/office/powerpoint/2010/main" val="1068483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9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940" r="-11940"/>
          <a:stretch>
            <a:fillRect/>
          </a:stretch>
        </p:blipFill>
        <p:spPr>
          <a:xfrm>
            <a:off x="-1031256" y="274638"/>
            <a:ext cx="11097082" cy="6102967"/>
          </a:xfrm>
        </p:spPr>
      </p:pic>
    </p:spTree>
    <p:extLst>
      <p:ext uri="{BB962C8B-B14F-4D97-AF65-F5344CB8AC3E}">
        <p14:creationId xmlns:p14="http://schemas.microsoft.com/office/powerpoint/2010/main" val="1386543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0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940" r="-11940"/>
          <a:stretch>
            <a:fillRect/>
          </a:stretch>
        </p:blipFill>
        <p:spPr>
          <a:xfrm>
            <a:off x="-867376" y="274638"/>
            <a:ext cx="10843580" cy="5963551"/>
          </a:xfrm>
        </p:spPr>
      </p:pic>
    </p:spTree>
    <p:extLst>
      <p:ext uri="{BB962C8B-B14F-4D97-AF65-F5344CB8AC3E}">
        <p14:creationId xmlns:p14="http://schemas.microsoft.com/office/powerpoint/2010/main" val="3873797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3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940" r="-11940"/>
          <a:stretch>
            <a:fillRect/>
          </a:stretch>
        </p:blipFill>
        <p:spPr>
          <a:xfrm>
            <a:off x="-860370" y="274638"/>
            <a:ext cx="10899182" cy="5994130"/>
          </a:xfrm>
        </p:spPr>
      </p:pic>
    </p:spTree>
    <p:extLst>
      <p:ext uri="{BB962C8B-B14F-4D97-AF65-F5344CB8AC3E}">
        <p14:creationId xmlns:p14="http://schemas.microsoft.com/office/powerpoint/2010/main" val="2108994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4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940" r="-11940"/>
          <a:stretch>
            <a:fillRect/>
          </a:stretch>
        </p:blipFill>
        <p:spPr>
          <a:xfrm>
            <a:off x="-992613" y="271776"/>
            <a:ext cx="11138220" cy="6125592"/>
          </a:xfrm>
        </p:spPr>
      </p:pic>
    </p:spTree>
    <p:extLst>
      <p:ext uri="{BB962C8B-B14F-4D97-AF65-F5344CB8AC3E}">
        <p14:creationId xmlns:p14="http://schemas.microsoft.com/office/powerpoint/2010/main" val="3488632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Strict templates have not worked at CERN</a:t>
            </a:r>
          </a:p>
          <a:p>
            <a:pPr lvl="1"/>
            <a:r>
              <a:rPr lang="en-US" dirty="0" smtClean="0"/>
              <a:t>Collegiate culture</a:t>
            </a:r>
          </a:p>
          <a:p>
            <a:pPr lvl="1"/>
            <a:r>
              <a:rPr lang="en-US" dirty="0" smtClean="0"/>
              <a:t>Range of technologies</a:t>
            </a:r>
          </a:p>
          <a:p>
            <a:pPr lvl="1"/>
            <a:r>
              <a:rPr lang="en-US" dirty="0" smtClean="0"/>
              <a:t>Lack of design and front-end developer skills</a:t>
            </a:r>
          </a:p>
          <a:p>
            <a:pPr lvl="1"/>
            <a:r>
              <a:rPr lang="en-US" dirty="0" smtClean="0"/>
              <a:t>Demand for divergent designs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785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Pragmatic branding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Allow design flexibility</a:t>
            </a:r>
          </a:p>
          <a:p>
            <a:r>
              <a:rPr lang="en-US" dirty="0" smtClean="0"/>
              <a:t>Easy to implement</a:t>
            </a:r>
          </a:p>
          <a:p>
            <a:r>
              <a:rPr lang="en-US" dirty="0" smtClean="0"/>
              <a:t>Consistent</a:t>
            </a:r>
            <a:endParaRPr lang="en-US" dirty="0" smtClean="0"/>
          </a:p>
          <a:p>
            <a:r>
              <a:rPr lang="en-US" dirty="0" smtClean="0"/>
              <a:t>Can be applied </a:t>
            </a:r>
            <a:r>
              <a:rPr lang="en-US" dirty="0" smtClean="0"/>
              <a:t>retrospectively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956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1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940" r="-11940"/>
          <a:stretch>
            <a:fillRect/>
          </a:stretch>
        </p:blipFill>
        <p:spPr>
          <a:xfrm>
            <a:off x="-942597" y="391471"/>
            <a:ext cx="11022428" cy="6061911"/>
          </a:xfrm>
        </p:spPr>
      </p:pic>
    </p:spTree>
    <p:extLst>
      <p:ext uri="{BB962C8B-B14F-4D97-AF65-F5344CB8AC3E}">
        <p14:creationId xmlns:p14="http://schemas.microsoft.com/office/powerpoint/2010/main" val="201159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cern.ch</a:t>
            </a:r>
            <a:r>
              <a:rPr lang="en-US" dirty="0" smtClean="0"/>
              <a:t> today</a:t>
            </a:r>
          </a:p>
          <a:p>
            <a:r>
              <a:rPr lang="en-US" dirty="0" smtClean="0"/>
              <a:t>Previous attempts at branding on </a:t>
            </a:r>
            <a:r>
              <a:rPr lang="en-US" dirty="0" err="1" smtClean="0"/>
              <a:t>cern.ch</a:t>
            </a:r>
            <a:endParaRPr lang="en-US" dirty="0" smtClean="0"/>
          </a:p>
          <a:p>
            <a:r>
              <a:rPr lang="en-US" dirty="0" smtClean="0"/>
              <a:t>The way </a:t>
            </a:r>
            <a:r>
              <a:rPr lang="en-US" dirty="0" smtClean="0"/>
              <a:t>forwards</a:t>
            </a:r>
          </a:p>
          <a:p>
            <a:pPr lvl="1"/>
            <a:r>
              <a:rPr lang="en-US" dirty="0" smtClean="0"/>
              <a:t>A single website for official communications</a:t>
            </a:r>
          </a:p>
          <a:p>
            <a:pPr lvl="1"/>
            <a:r>
              <a:rPr lang="en-US" dirty="0" smtClean="0"/>
              <a:t>Consistent branding on other sites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10114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10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940" r="-11940"/>
          <a:stretch>
            <a:fillRect/>
          </a:stretch>
        </p:blipFill>
        <p:spPr>
          <a:xfrm>
            <a:off x="-878630" y="450712"/>
            <a:ext cx="10916289" cy="6003539"/>
          </a:xfrm>
        </p:spPr>
      </p:pic>
    </p:spTree>
    <p:extLst>
      <p:ext uri="{BB962C8B-B14F-4D97-AF65-F5344CB8AC3E}">
        <p14:creationId xmlns:p14="http://schemas.microsoft.com/office/powerpoint/2010/main" val="827815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940" r="-11940"/>
          <a:stretch>
            <a:fillRect/>
          </a:stretch>
        </p:blipFill>
        <p:spPr>
          <a:xfrm>
            <a:off x="-1050014" y="274638"/>
            <a:ext cx="11231068" cy="6176655"/>
          </a:xfrm>
        </p:spPr>
      </p:pic>
    </p:spTree>
    <p:extLst>
      <p:ext uri="{BB962C8B-B14F-4D97-AF65-F5344CB8AC3E}">
        <p14:creationId xmlns:p14="http://schemas.microsoft.com/office/powerpoint/2010/main" val="34406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940" r="-11940"/>
          <a:stretch>
            <a:fillRect/>
          </a:stretch>
        </p:blipFill>
        <p:spPr>
          <a:xfrm>
            <a:off x="-998022" y="204870"/>
            <a:ext cx="11139258" cy="6126163"/>
          </a:xfrm>
        </p:spPr>
      </p:pic>
    </p:spTree>
    <p:extLst>
      <p:ext uri="{BB962C8B-B14F-4D97-AF65-F5344CB8AC3E}">
        <p14:creationId xmlns:p14="http://schemas.microsoft.com/office/powerpoint/2010/main" val="3589980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7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940" r="-11940"/>
          <a:stretch>
            <a:fillRect/>
          </a:stretch>
        </p:blipFill>
        <p:spPr>
          <a:xfrm>
            <a:off x="-928833" y="274638"/>
            <a:ext cx="11027947" cy="6064946"/>
          </a:xfrm>
        </p:spPr>
      </p:pic>
    </p:spTree>
    <p:extLst>
      <p:ext uri="{BB962C8B-B14F-4D97-AF65-F5344CB8AC3E}">
        <p14:creationId xmlns:p14="http://schemas.microsoft.com/office/powerpoint/2010/main" val="1608240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4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940" r="-11940"/>
          <a:stretch>
            <a:fillRect/>
          </a:stretch>
        </p:blipFill>
        <p:spPr>
          <a:xfrm>
            <a:off x="-964624" y="336098"/>
            <a:ext cx="11160366" cy="6137771"/>
          </a:xfrm>
        </p:spPr>
      </p:pic>
    </p:spTree>
    <p:extLst>
      <p:ext uri="{BB962C8B-B14F-4D97-AF65-F5344CB8AC3E}">
        <p14:creationId xmlns:p14="http://schemas.microsoft.com/office/powerpoint/2010/main" val="3886009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38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940" r="-11940"/>
          <a:stretch>
            <a:fillRect/>
          </a:stretch>
        </p:blipFill>
        <p:spPr>
          <a:xfrm>
            <a:off x="-908348" y="274638"/>
            <a:ext cx="11011361" cy="6055824"/>
          </a:xfrm>
        </p:spPr>
      </p:pic>
    </p:spTree>
    <p:extLst>
      <p:ext uri="{BB962C8B-B14F-4D97-AF65-F5344CB8AC3E}">
        <p14:creationId xmlns:p14="http://schemas.microsoft.com/office/powerpoint/2010/main" val="2497826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3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940" r="-11940"/>
          <a:stretch>
            <a:fillRect/>
          </a:stretch>
        </p:blipFill>
        <p:spPr>
          <a:xfrm>
            <a:off x="-968074" y="389251"/>
            <a:ext cx="11067188" cy="6086527"/>
          </a:xfrm>
        </p:spPr>
      </p:pic>
    </p:spTree>
    <p:extLst>
      <p:ext uri="{BB962C8B-B14F-4D97-AF65-F5344CB8AC3E}">
        <p14:creationId xmlns:p14="http://schemas.microsoft.com/office/powerpoint/2010/main" val="2804877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website for CERN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7528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Communications ‘spray’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Press releases</a:t>
            </a:r>
          </a:p>
          <a:p>
            <a:r>
              <a:rPr lang="en-US" dirty="0" smtClean="0"/>
              <a:t>Users’ page announcements</a:t>
            </a:r>
          </a:p>
          <a:p>
            <a:r>
              <a:rPr lang="en-US" dirty="0" smtClean="0"/>
              <a:t>Twitter</a:t>
            </a:r>
          </a:p>
          <a:p>
            <a:r>
              <a:rPr lang="en-US" dirty="0" smtClean="0"/>
              <a:t>YouTube</a:t>
            </a:r>
          </a:p>
          <a:p>
            <a:r>
              <a:rPr lang="en-US" dirty="0" smtClean="0"/>
              <a:t>Bulletin</a:t>
            </a:r>
          </a:p>
          <a:p>
            <a:r>
              <a:rPr lang="en-US" dirty="0" smtClean="0"/>
              <a:t>Custom websites</a:t>
            </a:r>
          </a:p>
          <a:p>
            <a:r>
              <a:rPr lang="en-US" dirty="0" smtClean="0"/>
              <a:t>Email</a:t>
            </a:r>
          </a:p>
          <a:p>
            <a:r>
              <a:rPr lang="en-U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626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needs a website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News</a:t>
            </a:r>
          </a:p>
          <a:p>
            <a:r>
              <a:rPr lang="en-US" dirty="0" smtClean="0"/>
              <a:t>Announcements</a:t>
            </a:r>
          </a:p>
          <a:p>
            <a:r>
              <a:rPr lang="en-US" dirty="0" smtClean="0"/>
              <a:t>Key events</a:t>
            </a:r>
          </a:p>
          <a:p>
            <a:r>
              <a:rPr lang="en-US" dirty="0" smtClean="0"/>
              <a:t>Information for the public</a:t>
            </a:r>
          </a:p>
          <a:p>
            <a:r>
              <a:rPr lang="en-US" dirty="0" smtClean="0"/>
              <a:t>Official blogs</a:t>
            </a:r>
          </a:p>
          <a:p>
            <a:r>
              <a:rPr lang="en-US" dirty="0" smtClean="0"/>
              <a:t>…</a:t>
            </a:r>
          </a:p>
          <a:p>
            <a:pPr marL="0" indent="0" algn="r">
              <a:buNone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481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</a:t>
            </a:r>
            <a:r>
              <a:rPr lang="en-US" dirty="0" err="1" smtClean="0"/>
              <a:t>ern.ch</a:t>
            </a:r>
            <a:r>
              <a:rPr lang="en-US" dirty="0" smtClean="0"/>
              <a:t> today: we have a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10 000 + websites</a:t>
            </a:r>
          </a:p>
          <a:p>
            <a:r>
              <a:rPr lang="en-US" dirty="0" smtClean="0"/>
              <a:t>No architecture</a:t>
            </a:r>
          </a:p>
          <a:p>
            <a:r>
              <a:rPr lang="en-US" dirty="0" smtClean="0"/>
              <a:t>Unmanaged</a:t>
            </a:r>
            <a:endParaRPr lang="en-US" dirty="0"/>
          </a:p>
          <a:p>
            <a:r>
              <a:rPr lang="en-US" dirty="0" smtClean="0"/>
              <a:t>Poor metadata</a:t>
            </a:r>
          </a:p>
          <a:p>
            <a:r>
              <a:rPr lang="en-US" dirty="0" smtClean="0"/>
              <a:t>Unclear ownership / responsibilities</a:t>
            </a:r>
          </a:p>
          <a:p>
            <a:r>
              <a:rPr lang="en-US" dirty="0" smtClean="0"/>
              <a:t>No archival policy</a:t>
            </a:r>
          </a:p>
          <a:p>
            <a:r>
              <a:rPr lang="en-US" dirty="0" smtClean="0"/>
              <a:t>Range of technologies</a:t>
            </a:r>
          </a:p>
          <a:p>
            <a:r>
              <a:rPr lang="en-US" dirty="0" smtClean="0"/>
              <a:t>….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70116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CERN’s website needs to be…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Trusted</a:t>
            </a:r>
          </a:p>
          <a:p>
            <a:r>
              <a:rPr lang="en-US" dirty="0" smtClean="0"/>
              <a:t>Managed</a:t>
            </a:r>
          </a:p>
          <a:p>
            <a:r>
              <a:rPr lang="en-US" dirty="0" smtClean="0"/>
              <a:t>Structured</a:t>
            </a:r>
          </a:p>
          <a:p>
            <a:r>
              <a:rPr lang="en-US" dirty="0" smtClean="0"/>
              <a:t>Identifiable</a:t>
            </a:r>
          </a:p>
          <a:p>
            <a:r>
              <a:rPr lang="en-US" dirty="0" smtClean="0"/>
              <a:t>Prioritized in search</a:t>
            </a:r>
          </a:p>
          <a:p>
            <a:pPr marL="400050" lvl="1" indent="0" algn="r">
              <a:buNone/>
            </a:pPr>
            <a:endParaRPr lang="en-US" dirty="0" smtClean="0"/>
          </a:p>
          <a:p>
            <a:pPr marL="400050" lvl="1" indent="0" algn="r">
              <a:buNone/>
            </a:pPr>
            <a:endParaRPr lang="en-US" dirty="0"/>
          </a:p>
          <a:p>
            <a:pPr marL="400050" lvl="1" indent="0" algn="r">
              <a:buNone/>
            </a:pPr>
            <a:r>
              <a:rPr lang="en-US" b="1" dirty="0" smtClean="0"/>
              <a:t>Our current environment has none of these things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359822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Time</a:t>
            </a:r>
          </a:p>
          <a:p>
            <a:r>
              <a:rPr lang="en-US" dirty="0" smtClean="0"/>
              <a:t>Message</a:t>
            </a:r>
          </a:p>
          <a:p>
            <a:r>
              <a:rPr lang="en-US" dirty="0" smtClean="0"/>
              <a:t>Consistency</a:t>
            </a:r>
          </a:p>
          <a:p>
            <a:r>
              <a:rPr lang="en-US" dirty="0" smtClean="0"/>
              <a:t>Honesty</a:t>
            </a:r>
          </a:p>
          <a:p>
            <a:r>
              <a:rPr lang="en-US" dirty="0" smtClean="0"/>
              <a:t>Management and stewardship</a:t>
            </a:r>
          </a:p>
        </p:txBody>
      </p:sp>
    </p:spTree>
    <p:extLst>
      <p:ext uri="{BB962C8B-B14F-4D97-AF65-F5344CB8AC3E}">
        <p14:creationId xmlns:p14="http://schemas.microsoft.com/office/powerpoint/2010/main" val="934167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04239"/>
            <a:ext cx="8229600" cy="1143000"/>
          </a:xfrm>
        </p:spPr>
        <p:txBody>
          <a:bodyPr/>
          <a:lstStyle/>
          <a:p>
            <a:r>
              <a:rPr lang="en-US" dirty="0" err="1" smtClean="0"/>
              <a:t>cern.org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911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141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515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URLs are important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http://user.web.cern.ch/user/Institute/Integration/GetToCERN/GetToCERN.html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http://</a:t>
            </a:r>
            <a:r>
              <a:rPr lang="en-US" dirty="0" err="1" smtClean="0"/>
              <a:t>cern.ch</a:t>
            </a:r>
            <a:r>
              <a:rPr lang="en-US" dirty="0" smtClean="0"/>
              <a:t>/directions-to-</a:t>
            </a:r>
            <a:r>
              <a:rPr lang="en-US" dirty="0" err="1" smtClean="0"/>
              <a:t>cern</a:t>
            </a:r>
            <a:r>
              <a:rPr lang="en-US" dirty="0" smtClean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94505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URIs are for humans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/news</a:t>
            </a:r>
          </a:p>
          <a:p>
            <a:r>
              <a:rPr lang="en-US" dirty="0" err="1" smtClean="0"/>
              <a:t>fr</a:t>
            </a:r>
            <a:r>
              <a:rPr lang="en-US" dirty="0" smtClean="0"/>
              <a:t>/news</a:t>
            </a:r>
          </a:p>
          <a:p>
            <a:r>
              <a:rPr lang="en-US" dirty="0" smtClean="0"/>
              <a:t>/news/users</a:t>
            </a:r>
          </a:p>
          <a:p>
            <a:r>
              <a:rPr lang="en-US" dirty="0" smtClean="0"/>
              <a:t>/news/2010/</a:t>
            </a:r>
            <a:r>
              <a:rPr lang="en-US" dirty="0" err="1" smtClean="0"/>
              <a:t>december</a:t>
            </a:r>
            <a:r>
              <a:rPr lang="en-US" dirty="0" smtClean="0"/>
              <a:t>/</a:t>
            </a:r>
          </a:p>
          <a:p>
            <a:r>
              <a:rPr lang="en-US" dirty="0" smtClean="0"/>
              <a:t>/news/2010/</a:t>
            </a:r>
            <a:r>
              <a:rPr lang="en-US" dirty="0" err="1" smtClean="0"/>
              <a:t>december</a:t>
            </a:r>
            <a:r>
              <a:rPr lang="en-US" dirty="0" smtClean="0"/>
              <a:t>/council-welcomes-candidates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836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URI structure of </a:t>
            </a:r>
            <a:r>
              <a:rPr lang="en-US" dirty="0" err="1" smtClean="0"/>
              <a:t>cern.org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cern.org/news</a:t>
            </a:r>
          </a:p>
          <a:p>
            <a:r>
              <a:rPr lang="en-US" dirty="0" smtClean="0"/>
              <a:t>cern.org/fr</a:t>
            </a:r>
          </a:p>
          <a:p>
            <a:r>
              <a:rPr lang="en-US" dirty="0" smtClean="0"/>
              <a:t>cern.org/news/all/2010/01/LHC-schedule-announced</a:t>
            </a:r>
          </a:p>
          <a:p>
            <a:r>
              <a:rPr lang="en-US" dirty="0" err="1" smtClean="0"/>
              <a:t>cern.org</a:t>
            </a:r>
            <a:r>
              <a:rPr lang="en-US" dirty="0" smtClean="0"/>
              <a:t>/news/users</a:t>
            </a:r>
          </a:p>
          <a:p>
            <a:r>
              <a:rPr lang="en-US" dirty="0" smtClean="0"/>
              <a:t>cern.org/discover</a:t>
            </a:r>
          </a:p>
          <a:p>
            <a:r>
              <a:rPr lang="en-US" dirty="0" smtClean="0"/>
              <a:t>cern.org/discover/physics/standard-model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3414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Content Placeholder 5" descr="Picture 25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940" r="-11940"/>
          <a:stretch>
            <a:fillRect/>
          </a:stretch>
        </p:blipFill>
        <p:spPr>
          <a:xfrm>
            <a:off x="-1065221" y="274638"/>
            <a:ext cx="11226942" cy="6174386"/>
          </a:xfrm>
        </p:spPr>
      </p:pic>
    </p:spTree>
    <p:extLst>
      <p:ext uri="{BB962C8B-B14F-4D97-AF65-F5344CB8AC3E}">
        <p14:creationId xmlns:p14="http://schemas.microsoft.com/office/powerpoint/2010/main" val="726155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Content Placeholder 5" descr="Picture 24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940" r="-11940"/>
          <a:stretch>
            <a:fillRect/>
          </a:stretch>
        </p:blipFill>
        <p:spPr>
          <a:xfrm>
            <a:off x="-942311" y="389251"/>
            <a:ext cx="11000455" cy="6049826"/>
          </a:xfrm>
        </p:spPr>
      </p:pic>
    </p:spTree>
    <p:extLst>
      <p:ext uri="{BB962C8B-B14F-4D97-AF65-F5344CB8AC3E}">
        <p14:creationId xmlns:p14="http://schemas.microsoft.com/office/powerpoint/2010/main" val="1568957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8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940" r="-11940"/>
          <a:stretch>
            <a:fillRect/>
          </a:stretch>
        </p:blipFill>
        <p:spPr>
          <a:xfrm>
            <a:off x="-932729" y="274638"/>
            <a:ext cx="11011360" cy="6055824"/>
          </a:xfrm>
        </p:spPr>
      </p:pic>
    </p:spTree>
    <p:extLst>
      <p:ext uri="{BB962C8B-B14F-4D97-AF65-F5344CB8AC3E}">
        <p14:creationId xmlns:p14="http://schemas.microsoft.com/office/powerpoint/2010/main" val="12561347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26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940" r="-11940"/>
          <a:stretch>
            <a:fillRect/>
          </a:stretch>
        </p:blipFill>
        <p:spPr>
          <a:xfrm>
            <a:off x="-997238" y="326775"/>
            <a:ext cx="11140065" cy="6126607"/>
          </a:xfrm>
        </p:spPr>
      </p:pic>
    </p:spTree>
    <p:extLst>
      <p:ext uri="{BB962C8B-B14F-4D97-AF65-F5344CB8AC3E}">
        <p14:creationId xmlns:p14="http://schemas.microsoft.com/office/powerpoint/2010/main" val="3084796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7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940" r="-11940"/>
          <a:stretch>
            <a:fillRect/>
          </a:stretch>
        </p:blipFill>
        <p:spPr>
          <a:xfrm>
            <a:off x="-898045" y="377073"/>
            <a:ext cx="10936856" cy="6014849"/>
          </a:xfrm>
        </p:spPr>
      </p:pic>
    </p:spTree>
    <p:extLst>
      <p:ext uri="{BB962C8B-B14F-4D97-AF65-F5344CB8AC3E}">
        <p14:creationId xmlns:p14="http://schemas.microsoft.com/office/powerpoint/2010/main" val="306974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cture 9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940" r="-11940"/>
          <a:stretch>
            <a:fillRect/>
          </a:stretch>
        </p:blipFill>
        <p:spPr>
          <a:xfrm>
            <a:off x="-862199" y="274639"/>
            <a:ext cx="10920343" cy="6005768"/>
          </a:xfrm>
        </p:spPr>
      </p:pic>
    </p:spTree>
    <p:extLst>
      <p:ext uri="{BB962C8B-B14F-4D97-AF65-F5344CB8AC3E}">
        <p14:creationId xmlns:p14="http://schemas.microsoft.com/office/powerpoint/2010/main" val="551812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572</TotalTime>
  <Words>1185</Words>
  <Application>Microsoft Macintosh PowerPoint</Application>
  <PresentationFormat>On-screen Show (4:3)</PresentationFormat>
  <Paragraphs>182</Paragraphs>
  <Slides>37</Slides>
  <Notes>34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37</vt:i4>
      </vt:variant>
    </vt:vector>
  </HeadingPairs>
  <TitlesOfParts>
    <vt:vector size="39" baseType="lpstr">
      <vt:lpstr>Office Theme</vt:lpstr>
      <vt:lpstr>Custom Design</vt:lpstr>
      <vt:lpstr>CERN branding on the web</vt:lpstr>
      <vt:lpstr>PowerPoint Presentation</vt:lpstr>
      <vt:lpstr>cern.ch today: we have a problem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Pragmatic branding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 website for CERN</vt:lpstr>
      <vt:lpstr>Communications ‘spray’</vt:lpstr>
      <vt:lpstr>CERN needs a website</vt:lpstr>
      <vt:lpstr>CERN’s website needs to be…</vt:lpstr>
      <vt:lpstr>Brand</vt:lpstr>
      <vt:lpstr>cern.org</vt:lpstr>
      <vt:lpstr>PowerPoint Presentation</vt:lpstr>
      <vt:lpstr>PowerPoint Presentation</vt:lpstr>
      <vt:lpstr>URLs are important</vt:lpstr>
      <vt:lpstr>URIs are for humans</vt:lpstr>
      <vt:lpstr>URI structure of cern.org</vt:lpstr>
    </vt:vector>
  </TitlesOfParts>
  <Company>McGill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branding on the web</dc:title>
  <dc:creator>Dan Noyes</dc:creator>
  <cp:lastModifiedBy>Dan Noyes</cp:lastModifiedBy>
  <cp:revision>34</cp:revision>
  <cp:lastPrinted>2011-01-28T15:53:11Z</cp:lastPrinted>
  <dcterms:created xsi:type="dcterms:W3CDTF">2011-01-27T09:36:50Z</dcterms:created>
  <dcterms:modified xsi:type="dcterms:W3CDTF">2011-01-28T16:41:21Z</dcterms:modified>
</cp:coreProperties>
</file>