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1191" r:id="rId5"/>
    <p:sldId id="1136" r:id="rId6"/>
    <p:sldId id="1190" r:id="rId7"/>
    <p:sldId id="1172" r:id="rId8"/>
    <p:sldId id="1188" r:id="rId9"/>
    <p:sldId id="1189" r:id="rId10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3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pos="1655" userDrawn="1">
          <p15:clr>
            <a:srgbClr val="A4A3A4"/>
          </p15:clr>
        </p15:guide>
        <p15:guide id="4" pos="3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5711"/>
    <a:srgbClr val="0093BE"/>
    <a:srgbClr val="007635"/>
    <a:srgbClr val="D09E00"/>
    <a:srgbClr val="FF00FF"/>
    <a:srgbClr val="FFCC66"/>
    <a:srgbClr val="512373"/>
    <a:srgbClr val="C59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0" autoAdjust="0"/>
    <p:restoredTop sz="92659" autoAdjust="0"/>
  </p:normalViewPr>
  <p:slideViewPr>
    <p:cSldViewPr snapToObjects="1" showGuides="1">
      <p:cViewPr varScale="1">
        <p:scale>
          <a:sx n="151" d="100"/>
          <a:sy n="151" d="100"/>
        </p:scale>
        <p:origin x="582" y="174"/>
      </p:cViewPr>
      <p:guideLst>
        <p:guide orient="horz" pos="1393"/>
        <p:guide pos="2880"/>
        <p:guide pos="1655"/>
        <p:guide pos="36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O. Boettcher, Visit of Q1-TAXS region mock-up, 12 September 2022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O. Boettcher, Visit of Q1-TAXS region mock-up, 12 September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O. Boettcher, Visit of Q1-TAXS region mock-up, 12 September 2022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O. Boettcher, Visit of Q1-TAXS region mock-up, 12 September 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O. Boettcher, Visit of Q1-TAXS region mock-up, 12 September 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O. Boettcher, Visit of Q1-TAXS region mock-up, 12 September 2022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O. Boettcher, Visit of Q1-TAXS region mock-up, 12 September 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O. Boettcher, Visit of Q1-TAXS region mock-up, 12 September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B60F-A88F-44CC-BAD0-031A8521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55696"/>
            <a:ext cx="9180512" cy="540000"/>
          </a:xfrm>
        </p:spPr>
        <p:txBody>
          <a:bodyPr/>
          <a:lstStyle/>
          <a:p>
            <a:r>
              <a:rPr lang="en-US" sz="2800" b="1" dirty="0"/>
              <a:t>Why a Q1-TAXS region mock-up 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3E9C4-F992-4BD5-BF30-E36FC2A81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629" y="914401"/>
            <a:ext cx="8820867" cy="3961604"/>
          </a:xfrm>
        </p:spPr>
        <p:txBody>
          <a:bodyPr>
            <a:normAutofit/>
          </a:bodyPr>
          <a:lstStyle/>
          <a:p>
            <a:pPr marL="266700" indent="-266700">
              <a:buNone/>
            </a:pPr>
            <a:r>
              <a:rPr lang="en-US" sz="2000" b="1" dirty="0"/>
              <a:t>M</a:t>
            </a:r>
            <a:r>
              <a:rPr lang="en-US" sz="2000" b="1" dirty="0">
                <a:sym typeface="Wingdings" panose="05000000000000000000" pitchFamily="2" charset="2"/>
              </a:rPr>
              <a:t>ain </a:t>
            </a:r>
            <a:r>
              <a:rPr lang="en-US" sz="2000" b="1" dirty="0"/>
              <a:t>challenges for LS3 !</a:t>
            </a:r>
          </a:p>
          <a:p>
            <a:pPr marL="266700" indent="-266700">
              <a:buNone/>
            </a:pPr>
            <a:r>
              <a:rPr lang="en-US" sz="1800" dirty="0"/>
              <a:t>1) Narrow space for ion pump integration </a:t>
            </a:r>
            <a:br>
              <a:rPr lang="en-US" sz="1800" dirty="0"/>
            </a:br>
            <a:r>
              <a:rPr lang="en-US" sz="1800" dirty="0"/>
              <a:t>(three different tunnel situations)</a:t>
            </a:r>
          </a:p>
          <a:p>
            <a:pPr marL="266700" indent="-266700">
              <a:buNone/>
            </a:pPr>
            <a:r>
              <a:rPr lang="en-US" sz="1800" dirty="0"/>
              <a:t>2) Less space and accessibility for integration and </a:t>
            </a:r>
            <a:br>
              <a:rPr lang="en-US" sz="1800" dirty="0"/>
            </a:br>
            <a:r>
              <a:rPr lang="en-US" sz="1800" dirty="0"/>
              <a:t>connection of all components related to LHC</a:t>
            </a:r>
          </a:p>
          <a:p>
            <a:pPr marL="266700" indent="-266700">
              <a:buNone/>
            </a:pPr>
            <a:r>
              <a:rPr lang="en-US" sz="1800" dirty="0"/>
              <a:t>3) Decoupling of HL-LHC activities from ATLAS and CMS experiments planning</a:t>
            </a:r>
          </a:p>
          <a:p>
            <a:pPr marL="266700" indent="-266700">
              <a:buNone/>
            </a:pPr>
            <a:r>
              <a:rPr lang="en-US" sz="1800" dirty="0"/>
              <a:t>4) Alignment precision of TAXS chamber</a:t>
            </a:r>
          </a:p>
          <a:p>
            <a:pPr marL="266700" indent="-266700">
              <a:buNone/>
            </a:pPr>
            <a:r>
              <a:rPr lang="en-US" sz="1600" i="1" dirty="0">
                <a:solidFill>
                  <a:srgbClr val="0093BE"/>
                </a:solidFill>
              </a:rPr>
              <a:t>(clipped slides taken from </a:t>
            </a:r>
            <a:r>
              <a:rPr lang="en-GB" sz="1600" i="1" dirty="0">
                <a:solidFill>
                  <a:srgbClr val="0093BE"/>
                </a:solidFill>
              </a:rPr>
              <a:t>WP8 meeting – 31 August 2021)</a:t>
            </a:r>
            <a:endParaRPr lang="en-US" sz="1600" i="1" dirty="0">
              <a:solidFill>
                <a:srgbClr val="0093BE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5609F-2821-49FF-8857-26D92390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GB" sz="900">
                <a:solidFill>
                  <a:srgbClr val="64BCD9"/>
                </a:solidFill>
                <a:latin typeface="Arial"/>
              </a:rPr>
              <a:t>O. Boettcher, Visit of Q1-TAXS region mock-up, 12 September 2022</a:t>
            </a:r>
            <a:endParaRPr lang="en-GB" sz="900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970FDD-25F8-4D49-9D5F-AAFA71B8D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320" y="735180"/>
            <a:ext cx="3073051" cy="1731152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170392-5F7F-404D-B62B-5A9D7A4FE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422333"/>
            <a:ext cx="2580481" cy="145367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6AFC76-A5A4-4788-A797-5B6648E24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96" y="3422334"/>
            <a:ext cx="2580481" cy="145367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1810D7-D16B-40E6-A635-56A1713E6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0275" y="3424128"/>
            <a:ext cx="2580483" cy="145367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F81F1-0A58-4F77-BA9C-13201516B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587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B60F-A88F-44CC-BAD0-031A8521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55696"/>
            <a:ext cx="9180512" cy="540000"/>
          </a:xfrm>
        </p:spPr>
        <p:txBody>
          <a:bodyPr/>
          <a:lstStyle/>
          <a:p>
            <a:r>
              <a:rPr lang="en-US" dirty="0"/>
              <a:t>Challenge 1) Narrow space for ion pump </a:t>
            </a:r>
            <a:br>
              <a:rPr lang="en-US" dirty="0"/>
            </a:br>
            <a:r>
              <a:rPr lang="en-US" dirty="0"/>
              <a:t>integration (three different situations)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3E9C4-F992-4BD5-BF30-E36FC2A81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14401"/>
            <a:ext cx="2869536" cy="3961604"/>
          </a:xfrm>
        </p:spPr>
        <p:txBody>
          <a:bodyPr>
            <a:normAutofit/>
          </a:bodyPr>
          <a:lstStyle/>
          <a:p>
            <a:pPr marL="177800" indent="-177800"/>
            <a:endParaRPr lang="en-US" sz="1600" dirty="0"/>
          </a:p>
          <a:p>
            <a:pPr marL="177800" indent="-177800"/>
            <a:r>
              <a:rPr lang="en-US" sz="1600" dirty="0"/>
              <a:t>Only 490 mm on ATLAS </a:t>
            </a:r>
            <a:br>
              <a:rPr lang="en-US" sz="1600" dirty="0"/>
            </a:br>
            <a:r>
              <a:rPr lang="en-US" sz="1600" dirty="0"/>
              <a:t>A side between Q1 chamber and TAXS chamber flanges (before 1.3m in LHC)</a:t>
            </a:r>
          </a:p>
          <a:p>
            <a:pPr marL="177800" indent="-177800"/>
            <a:endParaRPr lang="en-US" sz="1600" dirty="0"/>
          </a:p>
          <a:p>
            <a:pPr marL="177800" indent="-177800"/>
            <a:r>
              <a:rPr lang="en-US" sz="1600" dirty="0"/>
              <a:t>For ATLAS and CMS in total 3 different TAXS chamber flange positions to be studied</a:t>
            </a:r>
            <a:br>
              <a:rPr lang="en-US" sz="1600" dirty="0"/>
            </a:br>
            <a:r>
              <a:rPr lang="en-US" sz="1600" dirty="0"/>
              <a:t>(see EDMS 2243804 - Design TAXS vacuum chambers study)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0A65-AEB0-4F37-8E5B-ADD21A25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BFDCA1C4-9514-7B4F-976F-D92F7E296653}" type="slidenum">
              <a:rPr lang="fr-FR" sz="900">
                <a:solidFill>
                  <a:srgbClr val="64BCD9"/>
                </a:solidFill>
                <a:latin typeface="Arial"/>
              </a:rPr>
              <a:pPr defTabSz="342900">
                <a:defRPr/>
              </a:pPr>
              <a:t>2</a:t>
            </a:fld>
            <a:endParaRPr lang="fr-FR" sz="900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5609F-2821-49FF-8857-26D92390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GB" sz="900">
                <a:solidFill>
                  <a:srgbClr val="64BCD9"/>
                </a:solidFill>
                <a:latin typeface="Arial"/>
              </a:rPr>
              <a:t>O. Boettcher, Visit of Q1-TAXS region mock-up, 12 September 2022</a:t>
            </a:r>
            <a:endParaRPr lang="en-GB" sz="900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C4D1BF7D-0743-493A-935E-8F0D5709E1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7864" y="914401"/>
            <a:ext cx="5738390" cy="3961605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623284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557A6F5-448E-4957-A257-4EBB0F763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3888" y="1032002"/>
            <a:ext cx="5400600" cy="2259828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/>
              <a:t>Existing LHC configuration</a:t>
            </a:r>
          </a:p>
          <a:p>
            <a:pPr marL="0" indent="0" algn="ctr">
              <a:buNone/>
            </a:pPr>
            <a:endParaRPr lang="en-US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70B60F-A88F-44CC-BAD0-031A8521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55696"/>
            <a:ext cx="9180512" cy="540000"/>
          </a:xfrm>
        </p:spPr>
        <p:txBody>
          <a:bodyPr/>
          <a:lstStyle/>
          <a:p>
            <a:r>
              <a:rPr lang="en-US" dirty="0"/>
              <a:t>Challenge 2) Less space and accessibility for integration and connection of all 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0A65-AEB0-4F37-8E5B-ADD21A25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BFDCA1C4-9514-7B4F-976F-D92F7E296653}" type="slidenum">
              <a:rPr lang="fr-FR" sz="900">
                <a:solidFill>
                  <a:srgbClr val="64BCD9"/>
                </a:solidFill>
                <a:latin typeface="Arial"/>
              </a:rPr>
              <a:pPr defTabSz="342900">
                <a:defRPr/>
              </a:pPr>
              <a:t>3</a:t>
            </a:fld>
            <a:endParaRPr lang="fr-FR" sz="900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5609F-2821-49FF-8857-26D92390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GB" sz="900">
                <a:solidFill>
                  <a:srgbClr val="64BCD9"/>
                </a:solidFill>
                <a:latin typeface="Arial"/>
              </a:rPr>
              <a:t>O. Boettcher, Visit of Q1-TAXS region mock-up, 12 September 2022</a:t>
            </a:r>
            <a:endParaRPr lang="en-GB" sz="900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7" name="pasted-image.png">
            <a:extLst>
              <a:ext uri="{FF2B5EF4-FFF2-40B4-BE49-F238E27FC236}">
                <a16:creationId xmlns:a16="http://schemas.microsoft.com/office/drawing/2014/main" id="{4F840E4F-A9D1-416B-8599-482199C77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001" y="1316302"/>
            <a:ext cx="2538208" cy="1903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Content Placeholder 5" descr="A picture containing indoor, motorcycle, sitting, engine&#10;&#10;Description automatically generated">
            <a:extLst>
              <a:ext uri="{FF2B5EF4-FFF2-40B4-BE49-F238E27FC236}">
                <a16:creationId xmlns:a16="http://schemas.microsoft.com/office/drawing/2014/main" id="{C7682745-EF0E-4C54-9417-446DDC2EC99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645776" y="1316302"/>
            <a:ext cx="2538025" cy="1903519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3F3E224E-ED33-41E4-9097-8E14ABCBE66B}"/>
              </a:ext>
            </a:extLst>
          </p:cNvPr>
          <p:cNvSpPr txBox="1">
            <a:spLocks/>
          </p:cNvSpPr>
          <p:nvPr/>
        </p:nvSpPr>
        <p:spPr>
          <a:xfrm>
            <a:off x="6343496" y="1400734"/>
            <a:ext cx="755952" cy="273567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/>
              <a:t>CMS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6E57737D-AB9D-4E44-B7E7-548C2EFCFEB8}"/>
              </a:ext>
            </a:extLst>
          </p:cNvPr>
          <p:cNvSpPr txBox="1">
            <a:spLocks/>
          </p:cNvSpPr>
          <p:nvPr/>
        </p:nvSpPr>
        <p:spPr>
          <a:xfrm>
            <a:off x="4316371" y="1405155"/>
            <a:ext cx="792088" cy="28803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/>
              <a:t>ATLAS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AEA186F8-38CD-409D-8049-0C29A96BE041}"/>
              </a:ext>
            </a:extLst>
          </p:cNvPr>
          <p:cNvSpPr txBox="1">
            <a:spLocks/>
          </p:cNvSpPr>
          <p:nvPr/>
        </p:nvSpPr>
        <p:spPr>
          <a:xfrm>
            <a:off x="3840864" y="3493082"/>
            <a:ext cx="5194432" cy="1211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/>
            <a:r>
              <a:rPr lang="en-US" sz="1800" dirty="0"/>
              <a:t>In HL-LHC configuration Q1 reaches more into Monobloc (ATLAS) and Nose shielding (CMS).</a:t>
            </a:r>
          </a:p>
          <a:p>
            <a:pPr marL="266700" indent="-266700"/>
            <a:r>
              <a:rPr lang="en-US" sz="1800" dirty="0"/>
              <a:t>After Q1 insertion CMS Q1-TAXS region only accessible via Lateral Doors in open position.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AB4B9-F987-4BCA-8EB8-158A47447F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272" y="1349251"/>
            <a:ext cx="3294600" cy="2824363"/>
          </a:xfrm>
          <a:prstGeom prst="rect">
            <a:avLst/>
          </a:prstGeom>
          <a:ln>
            <a:noFill/>
          </a:ln>
        </p:spPr>
      </p:pic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E2FA211A-A707-DCDF-ED24-57ABC9AF5D85}"/>
              </a:ext>
            </a:extLst>
          </p:cNvPr>
          <p:cNvSpPr txBox="1">
            <a:spLocks/>
          </p:cNvSpPr>
          <p:nvPr/>
        </p:nvSpPr>
        <p:spPr>
          <a:xfrm>
            <a:off x="61269" y="1032004"/>
            <a:ext cx="3412799" cy="319593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1800" dirty="0"/>
              <a:t>HL-LHC configuration</a:t>
            </a:r>
          </a:p>
          <a:p>
            <a:pPr marL="0" indent="0" algn="ctr">
              <a:buFont typeface="Wingdings" charset="2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9011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67AE9-E7FE-4F06-A3FD-FD18D8438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95486"/>
            <a:ext cx="7920000" cy="540000"/>
          </a:xfrm>
        </p:spPr>
        <p:txBody>
          <a:bodyPr/>
          <a:lstStyle/>
          <a:p>
            <a:r>
              <a:rPr lang="en-US" dirty="0"/>
              <a:t>Challenge 3) Decoupling of HL-LHC activities from ATLAS and CMS experiments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7E6E44-99D2-4A8A-A6A6-A1B00B50C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74" y="1118277"/>
            <a:ext cx="2980584" cy="368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Installing Q1 before TAXS is in place requires a new approach and procedure that need to be validated: </a:t>
            </a:r>
          </a:p>
          <a:p>
            <a:r>
              <a:rPr lang="en-US" sz="2000" dirty="0"/>
              <a:t>Installation of Ion pump with Q1 by means of Q1 supports,</a:t>
            </a:r>
          </a:p>
          <a:p>
            <a:r>
              <a:rPr lang="en-US" sz="2000" dirty="0"/>
              <a:t>Handover to TAXS support, </a:t>
            </a:r>
          </a:p>
          <a:p>
            <a:r>
              <a:rPr lang="en-US" sz="2000" dirty="0"/>
              <a:t>Alignment and testing</a:t>
            </a:r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69BE74-B7B7-4069-A087-E6EC0745F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O. Boettcher, Visit of Q1-TAXS region mock-up, 12 September 2022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FF17D-54D5-4A24-9F8A-C9D3B4CB4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C2BA70-42C8-48DE-A4FB-1ED853EF3B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0658" y="914402"/>
            <a:ext cx="5826142" cy="38840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83787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B60F-A88F-44CC-BAD0-031A8521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16" y="195942"/>
            <a:ext cx="8856984" cy="540000"/>
          </a:xfrm>
        </p:spPr>
        <p:txBody>
          <a:bodyPr/>
          <a:lstStyle/>
          <a:p>
            <a:r>
              <a:rPr lang="en-US" dirty="0"/>
              <a:t> Challenge 4) Alignment precision of TAXS chamber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3E9C4-F992-4BD5-BF30-E36FC2A81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16" y="1635646"/>
            <a:ext cx="1560384" cy="3263220"/>
          </a:xfrm>
        </p:spPr>
        <p:txBody>
          <a:bodyPr>
            <a:normAutofit/>
          </a:bodyPr>
          <a:lstStyle/>
          <a:p>
            <a:pPr marL="182563" indent="-182563"/>
            <a:r>
              <a:rPr lang="en-US" sz="1600" dirty="0"/>
              <a:t>Tolerances for alignment to be respected. </a:t>
            </a:r>
          </a:p>
          <a:p>
            <a:pPr marL="182563" indent="-182563"/>
            <a:r>
              <a:rPr lang="en-US" sz="1600" dirty="0"/>
              <a:t>Compensation in bellows to be reduced (see next slide).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0A65-AEB0-4F37-8E5B-ADD21A25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BFDCA1C4-9514-7B4F-976F-D92F7E296653}" type="slidenum">
              <a:rPr lang="fr-FR" sz="900">
                <a:solidFill>
                  <a:srgbClr val="64BCD9"/>
                </a:solidFill>
                <a:latin typeface="Arial"/>
              </a:rPr>
              <a:pPr defTabSz="342900">
                <a:defRPr/>
              </a:pPr>
              <a:t>5</a:t>
            </a:fld>
            <a:endParaRPr lang="fr-FR" sz="900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5609F-2821-49FF-8857-26D92390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GB" sz="900">
                <a:solidFill>
                  <a:srgbClr val="64BCD9"/>
                </a:solidFill>
                <a:latin typeface="Arial"/>
              </a:rPr>
              <a:t>O. Boettcher, Visit of Q1-TAXS region mock-up, 12 September 2022</a:t>
            </a:r>
            <a:endParaRPr lang="en-GB" sz="900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7" name="Picture 6" descr="A picture containing timeline&#10;&#10;Description automatically generated">
            <a:extLst>
              <a:ext uri="{FF2B5EF4-FFF2-40B4-BE49-F238E27FC236}">
                <a16:creationId xmlns:a16="http://schemas.microsoft.com/office/drawing/2014/main" id="{1C086E32-D80E-4477-81F2-1667F2D19C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756482" y="1059582"/>
            <a:ext cx="7306694" cy="360040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068598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B60F-A88F-44CC-BAD0-031A8521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16" y="195942"/>
            <a:ext cx="8856984" cy="540000"/>
          </a:xfrm>
        </p:spPr>
        <p:txBody>
          <a:bodyPr/>
          <a:lstStyle/>
          <a:p>
            <a:pPr marL="361950" indent="-361950" algn="l"/>
            <a:r>
              <a:rPr lang="en-US" dirty="0"/>
              <a:t> Challenge 4) Alignment precision of TAXS chamber</a:t>
            </a:r>
            <a:br>
              <a:rPr lang="en-US" dirty="0"/>
            </a:br>
            <a:r>
              <a:rPr lang="en-US" dirty="0"/>
              <a:t>(continued)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10A65-AEB0-4F37-8E5B-ADD21A25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BFDCA1C4-9514-7B4F-976F-D92F7E296653}" type="slidenum">
              <a:rPr lang="fr-FR" sz="900">
                <a:solidFill>
                  <a:srgbClr val="64BCD9"/>
                </a:solidFill>
                <a:latin typeface="Arial"/>
              </a:rPr>
              <a:pPr defTabSz="342900">
                <a:defRPr/>
              </a:pPr>
              <a:t>6</a:t>
            </a:fld>
            <a:endParaRPr lang="fr-FR" sz="900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5609F-2821-49FF-8857-26D923902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GB" sz="900">
                <a:solidFill>
                  <a:srgbClr val="64BCD9"/>
                </a:solidFill>
                <a:latin typeface="Arial"/>
              </a:rPr>
              <a:t>O. Boettcher, Visit of Q1-TAXS region mock-up, 12 September 2022</a:t>
            </a:r>
            <a:endParaRPr lang="en-GB" sz="900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8" name="Picture 7" descr="A picture containing text, indoor, screenshot, several&#10;&#10;Description automatically generated">
            <a:extLst>
              <a:ext uri="{FF2B5EF4-FFF2-40B4-BE49-F238E27FC236}">
                <a16:creationId xmlns:a16="http://schemas.microsoft.com/office/drawing/2014/main" id="{1A0B7F02-A6DF-4A52-9F7E-7293F9CE27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882154" y="1136936"/>
            <a:ext cx="7154343" cy="316835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20B6F4F-361B-4111-9F88-6660D8CA23C1}"/>
              </a:ext>
            </a:extLst>
          </p:cNvPr>
          <p:cNvSpPr txBox="1">
            <a:spLocks/>
          </p:cNvSpPr>
          <p:nvPr/>
        </p:nvSpPr>
        <p:spPr>
          <a:xfrm>
            <a:off x="107503" y="1171970"/>
            <a:ext cx="1675961" cy="32632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/>
            <a:r>
              <a:rPr lang="en-US" sz="1600" dirty="0"/>
              <a:t>“Rolling” approach in discussion!</a:t>
            </a:r>
          </a:p>
          <a:p>
            <a:pPr marL="182563" indent="-182563"/>
            <a:r>
              <a:rPr lang="en-US" sz="1600" dirty="0"/>
              <a:t>Compensation in bellows could be reduced by rolling approach (TAXS chamber inclined </a:t>
            </a:r>
            <a:r>
              <a:rPr lang="en-US" sz="1600" dirty="0">
                <a:sym typeface="Wingdings" panose="05000000000000000000" pitchFamily="2" charset="2"/>
              </a:rPr>
              <a:t> ½ compensation in both bellows)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7386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DEFC234-6D02-476D-A9EA-17EF77BB67B6}">
  <ds:schemaRefs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42306</TotalTime>
  <Words>393</Words>
  <Application>Microsoft Office PowerPoint</Application>
  <PresentationFormat>On-screen Show (16:9)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Why a Q1-TAXS region mock-up ?</vt:lpstr>
      <vt:lpstr>Challenge 1) Narrow space for ion pump  integration (three different situations)</vt:lpstr>
      <vt:lpstr>Challenge 2) Less space and accessibility for integration and connection of all components</vt:lpstr>
      <vt:lpstr>Challenge 3) Decoupling of HL-LHC activities from ATLAS and CMS experiments planning</vt:lpstr>
      <vt:lpstr> Challenge 4) Alignment precision of TAXS chamber</vt:lpstr>
      <vt:lpstr> Challenge 4) Alignment precision of TAXS chamber (continued)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transport in LS3</dc:title>
  <dc:creator>Oliver.Boettcher@cern.ch</dc:creator>
  <cp:lastModifiedBy>Oliver Boettcher</cp:lastModifiedBy>
  <cp:revision>1466</cp:revision>
  <cp:lastPrinted>2021-06-24T07:59:52Z</cp:lastPrinted>
  <dcterms:created xsi:type="dcterms:W3CDTF">2017-08-01T14:41:34Z</dcterms:created>
  <dcterms:modified xsi:type="dcterms:W3CDTF">2022-09-12T10:28:37Z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