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mp" ContentType="image/p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4"/>
  </p:notesMasterIdLst>
  <p:handoutMasterIdLst>
    <p:handoutMasterId r:id="rId15"/>
  </p:handoutMasterIdLst>
  <p:sldIdLst>
    <p:sldId id="1187" r:id="rId5"/>
    <p:sldId id="1177" r:id="rId6"/>
    <p:sldId id="1180" r:id="rId7"/>
    <p:sldId id="1181" r:id="rId8"/>
    <p:sldId id="1182" r:id="rId9"/>
    <p:sldId id="1183" r:id="rId10"/>
    <p:sldId id="1184" r:id="rId11"/>
    <p:sldId id="1185" r:id="rId12"/>
    <p:sldId id="1186" r:id="rId13"/>
  </p:sldIdLst>
  <p:sldSz cx="9144000" cy="5143500" type="screen16x9"/>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93" userDrawn="1">
          <p15:clr>
            <a:srgbClr val="A4A3A4"/>
          </p15:clr>
        </p15:guide>
        <p15:guide id="2" pos="2880">
          <p15:clr>
            <a:srgbClr val="A4A3A4"/>
          </p15:clr>
        </p15:guide>
        <p15:guide id="3" pos="1655" userDrawn="1">
          <p15:clr>
            <a:srgbClr val="A4A3A4"/>
          </p15:clr>
        </p15:guide>
        <p15:guide id="4" pos="369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5711"/>
    <a:srgbClr val="0093BE"/>
    <a:srgbClr val="007635"/>
    <a:srgbClr val="D09E00"/>
    <a:srgbClr val="FF00FF"/>
    <a:srgbClr val="FFCC66"/>
    <a:srgbClr val="512373"/>
    <a:srgbClr val="C59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30" autoAdjust="0"/>
    <p:restoredTop sz="92659" autoAdjust="0"/>
  </p:normalViewPr>
  <p:slideViewPr>
    <p:cSldViewPr snapToObjects="1" showGuides="1">
      <p:cViewPr varScale="1">
        <p:scale>
          <a:sx n="151" d="100"/>
          <a:sy n="151" d="100"/>
        </p:scale>
        <p:origin x="582" y="144"/>
      </p:cViewPr>
      <p:guideLst>
        <p:guide orient="horz" pos="1393"/>
        <p:guide pos="2880"/>
        <p:guide pos="1655"/>
        <p:guide pos="3696"/>
      </p:guideLst>
    </p:cSldViewPr>
  </p:slideViewPr>
  <p:outlineViewPr>
    <p:cViewPr>
      <p:scale>
        <a:sx n="33" d="100"/>
        <a:sy n="33" d="100"/>
      </p:scale>
      <p:origin x="0" y="0"/>
    </p:cViewPr>
  </p:outlineViewPr>
  <p:notesTextViewPr>
    <p:cViewPr>
      <p:scale>
        <a:sx n="150" d="100"/>
        <a:sy n="150" d="100"/>
      </p:scale>
      <p:origin x="0" y="0"/>
    </p:cViewPr>
  </p:notesTextViewPr>
  <p:notesViewPr>
    <p:cSldViewPr snapToObjects="1">
      <p:cViewPr varScale="1">
        <p:scale>
          <a:sx n="84" d="100"/>
          <a:sy n="84" d="100"/>
        </p:scale>
        <p:origin x="253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12/09/2022</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4405382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12/09/2022</a:t>
            </a:fld>
            <a:endParaRPr lang="fr-FR"/>
          </a:p>
        </p:txBody>
      </p:sp>
      <p:sp>
        <p:nvSpPr>
          <p:cNvPr id="4" name="Espace réservé de l'image des diapositives 3"/>
          <p:cNvSpPr>
            <a:spLocks noGrp="1" noRot="1" noChangeAspect="1"/>
          </p:cNvSpPr>
          <p:nvPr>
            <p:ph type="sldImg" idx="2"/>
          </p:nvPr>
        </p:nvSpPr>
        <p:spPr>
          <a:xfrm>
            <a:off x="107950" y="739775"/>
            <a:ext cx="658177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605962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9</a:t>
            </a:fld>
            <a:endParaRPr lang="fr-FR"/>
          </a:p>
        </p:txBody>
      </p:sp>
    </p:spTree>
    <p:extLst>
      <p:ext uri="{BB962C8B-B14F-4D97-AF65-F5344CB8AC3E}">
        <p14:creationId xmlns:p14="http://schemas.microsoft.com/office/powerpoint/2010/main" val="12099804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888608"/>
          </a:xfrm>
        </p:spPr>
        <p:txBody>
          <a:bodyPr lIns="0" tIns="0" rIns="0" bIns="0" anchor="t" anchorCtr="0">
            <a:noAutofit/>
          </a:bodyPr>
          <a:lstStyle>
            <a:lvl1pPr algn="l">
              <a:defRPr sz="2800" b="1" baseline="0">
                <a:solidFill>
                  <a:schemeClr val="accent5"/>
                </a:solidFill>
              </a:defRPr>
            </a:lvl1pPr>
          </a:lstStyle>
          <a:p>
            <a:r>
              <a:rPr lang="en-GB" noProof="0" dirty="0"/>
              <a:t>Integration Meeting Template</a:t>
            </a:r>
            <a:br>
              <a:rPr lang="en-GB" noProof="0" dirty="0"/>
            </a:br>
            <a:r>
              <a:rPr lang="en-GB" noProof="0" dirty="0"/>
              <a:t>Title</a:t>
            </a:r>
          </a:p>
        </p:txBody>
      </p:sp>
      <p:sp>
        <p:nvSpPr>
          <p:cNvPr id="3" name="Sous-titre 2"/>
          <p:cNvSpPr>
            <a:spLocks noGrp="1"/>
          </p:cNvSpPr>
          <p:nvPr>
            <p:ph type="subTitle" idx="1" hasCustomPrompt="1"/>
          </p:nvPr>
        </p:nvSpPr>
        <p:spPr>
          <a:xfrm>
            <a:off x="1371600" y="2747084"/>
            <a:ext cx="6480000" cy="328722"/>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27" name="Text Placeholder 26"/>
          <p:cNvSpPr>
            <a:spLocks noGrp="1"/>
          </p:cNvSpPr>
          <p:nvPr>
            <p:ph type="body" sz="quarter" idx="17" hasCustomPrompt="1"/>
          </p:nvPr>
        </p:nvSpPr>
        <p:spPr>
          <a:xfrm>
            <a:off x="1371600" y="3219450"/>
            <a:ext cx="6480175" cy="1081088"/>
          </a:xfrm>
        </p:spPr>
        <p:txBody>
          <a:bodyPr/>
          <a:lstStyle>
            <a:lvl1pPr marL="0" indent="0">
              <a:buFontTx/>
              <a:buNone/>
              <a:defRPr sz="1600"/>
            </a:lvl1pPr>
          </a:lstStyle>
          <a:p>
            <a:pPr lvl="0"/>
            <a:r>
              <a:rPr lang="en-US" dirty="0"/>
              <a:t>ST Number (Top product) / HLLHC-building name-reference-services</a:t>
            </a:r>
          </a:p>
        </p:txBody>
      </p:sp>
      <p:sp>
        <p:nvSpPr>
          <p:cNvPr id="29" name="Footer Placeholder 28"/>
          <p:cNvSpPr>
            <a:spLocks noGrp="1"/>
          </p:cNvSpPr>
          <p:nvPr>
            <p:ph type="ftr" sz="quarter" idx="18"/>
          </p:nvPr>
        </p:nvSpPr>
        <p:spPr/>
        <p:txBody>
          <a:bodyPr/>
          <a:lstStyle/>
          <a:p>
            <a:r>
              <a:rPr lang="en-GB"/>
              <a:t>O. Boettcher, 109th WP8 meeting, 31 August 2021</a:t>
            </a:r>
            <a:endParaRPr lang="en-GB" dirty="0"/>
          </a:p>
        </p:txBody>
      </p:sp>
      <p:sp>
        <p:nvSpPr>
          <p:cNvPr id="31" name="Text Placeholder 30"/>
          <p:cNvSpPr>
            <a:spLocks noGrp="1"/>
          </p:cNvSpPr>
          <p:nvPr>
            <p:ph type="body" sz="quarter" idx="19" hasCustomPrompt="1"/>
          </p:nvPr>
        </p:nvSpPr>
        <p:spPr>
          <a:xfrm>
            <a:off x="3243448" y="4767263"/>
            <a:ext cx="2736304" cy="269875"/>
          </a:xfrm>
        </p:spPr>
        <p:txBody>
          <a:bodyPr anchor="b">
            <a:normAutofit/>
          </a:bodyPr>
          <a:lstStyle>
            <a:lvl1pPr marL="0" indent="0" algn="ctr">
              <a:buFontTx/>
              <a:buNone/>
              <a:defRPr sz="1100" baseline="0">
                <a:solidFill>
                  <a:schemeClr val="bg2"/>
                </a:solidFill>
              </a:defRPr>
            </a:lvl1pPr>
          </a:lstStyle>
          <a:p>
            <a:pPr lvl="0"/>
            <a:r>
              <a:rPr lang="en-GB" sz="1050" dirty="0"/>
              <a:t>EDMS No. / Date</a:t>
            </a:r>
            <a:endParaRPr lang="en-GB" dirty="0"/>
          </a:p>
        </p:txBody>
      </p:sp>
    </p:spTree>
    <p:extLst>
      <p:ext uri="{BB962C8B-B14F-4D97-AF65-F5344CB8AC3E}">
        <p14:creationId xmlns:p14="http://schemas.microsoft.com/office/powerpoint/2010/main" val="2830239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en-GB" noProof="0"/>
              <a:t>O. Boettcher, 109th WP8 meeting, 31 August 2021</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en-GB" noProof="0"/>
              <a:t>O. Boettcher, 109th WP8 meeting, 31 August 2021</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en-GB" noProof="0"/>
              <a:t>O. Boettcher, 109th WP8 meeting, 31 August 2021</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en-GB" noProof="0"/>
              <a:t>O. Boettcher, 109th WP8 meeting, 31 August 2021</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a:t>O. Boettcher, 109th WP8 meeting, 31 August 2021</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219200" y="4767263"/>
            <a:ext cx="6573000" cy="270000"/>
          </a:xfrm>
        </p:spPr>
        <p:txBody>
          <a:bodyPr/>
          <a:lstStyle/>
          <a:p>
            <a:r>
              <a:rPr lang="en-GB" noProof="0"/>
              <a:t>O. Boettcher, 109th WP8 meeting, 31 August 2021</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4767263"/>
            <a:ext cx="6550800" cy="270000"/>
          </a:xfrm>
          <a:prstGeom prst="rect">
            <a:avLst/>
          </a:prstGeom>
        </p:spPr>
        <p:txBody>
          <a:bodyPr vert="horz" lIns="0" tIns="0" rIns="0" bIns="0" rtlCol="0" anchor="b"/>
          <a:lstStyle>
            <a:lvl1pPr algn="r">
              <a:defRPr sz="1100">
                <a:solidFill>
                  <a:schemeClr val="accent1"/>
                </a:solidFill>
              </a:defRPr>
            </a:lvl1pPr>
          </a:lstStyle>
          <a:p>
            <a:r>
              <a:rPr lang="en-GB"/>
              <a:t>O. Boettcher, 109th WP8 meeting, 31 August 2021</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5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0.emf"/><Relationship Id="rId4" Type="http://schemas.openxmlformats.org/officeDocument/2006/relationships/package" Target="../embeddings/Microsoft_Excel_Worksheet.xlsx"/></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tmp"/><Relationship Id="rId1" Type="http://schemas.openxmlformats.org/officeDocument/2006/relationships/slideLayout" Target="../slideLayouts/slideLayout2.xml"/><Relationship Id="rId6" Type="http://schemas.openxmlformats.org/officeDocument/2006/relationships/image" Target="../media/image14.emf"/><Relationship Id="rId5" Type="http://schemas.openxmlformats.org/officeDocument/2006/relationships/package" Target="../embeddings/Microsoft_Excel_Worksheet1.xlsx"/><Relationship Id="rId4" Type="http://schemas.openxmlformats.org/officeDocument/2006/relationships/image" Target="../media/image13.tmp"/></Relationships>
</file>

<file path=ppt/slides/_rels/slide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package" Target="../embeddings/Microsoft_Excel_Worksheet2.xlsx"/><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0.emf"/><Relationship Id="rId4" Type="http://schemas.openxmlformats.org/officeDocument/2006/relationships/package" Target="../embeddings/Microsoft_Excel_Worksheet3.xlsx"/></Relationships>
</file>

<file path=ppt/slides/_rels/slide6.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2.emf"/></Relationships>
</file>

<file path=ppt/slides/_rels/slide7.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package" Target="../embeddings/Microsoft_Excel_Worksheet5.xlsx"/><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package" Target="../embeddings/Microsoft_Excel_Worksheet6.xlsx"/><Relationship Id="rId1" Type="http://schemas.openxmlformats.org/officeDocument/2006/relationships/slideLayout" Target="../slideLayouts/slideLayout2.xml"/><Relationship Id="rId5" Type="http://schemas.openxmlformats.org/officeDocument/2006/relationships/image" Target="../media/image28.tmp"/><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9BB66-72C3-43A1-B0E6-5BBADFF2AE55}"/>
              </a:ext>
            </a:extLst>
          </p:cNvPr>
          <p:cNvSpPr>
            <a:spLocks noGrp="1"/>
          </p:cNvSpPr>
          <p:nvPr>
            <p:ph type="title"/>
          </p:nvPr>
        </p:nvSpPr>
        <p:spPr>
          <a:xfrm>
            <a:off x="-8771" y="69702"/>
            <a:ext cx="7632848" cy="540000"/>
          </a:xfrm>
        </p:spPr>
        <p:txBody>
          <a:bodyPr/>
          <a:lstStyle/>
          <a:p>
            <a:r>
              <a:rPr lang="en-GB" sz="2800" dirty="0"/>
              <a:t>Overview Q1-TAXS mock-up user tests</a:t>
            </a:r>
            <a:endParaRPr lang="en-US" dirty="0"/>
          </a:p>
        </p:txBody>
      </p:sp>
      <p:sp>
        <p:nvSpPr>
          <p:cNvPr id="3" name="Content Placeholder 2">
            <a:extLst>
              <a:ext uri="{FF2B5EF4-FFF2-40B4-BE49-F238E27FC236}">
                <a16:creationId xmlns:a16="http://schemas.microsoft.com/office/drawing/2014/main" id="{872D60A9-A94D-49DA-ABEE-D84D2875DA64}"/>
              </a:ext>
            </a:extLst>
          </p:cNvPr>
          <p:cNvSpPr>
            <a:spLocks noGrp="1"/>
          </p:cNvSpPr>
          <p:nvPr>
            <p:ph idx="1"/>
          </p:nvPr>
        </p:nvSpPr>
        <p:spPr>
          <a:xfrm>
            <a:off x="467544" y="675000"/>
            <a:ext cx="8496944" cy="888638"/>
          </a:xfrm>
        </p:spPr>
        <p:txBody>
          <a:bodyPr>
            <a:normAutofit/>
          </a:bodyPr>
          <a:lstStyle/>
          <a:p>
            <a:r>
              <a:rPr lang="en-GB" sz="1800" dirty="0">
                <a:solidFill>
                  <a:srgbClr val="0093BE"/>
                </a:solidFill>
              </a:rPr>
              <a:t>Resume WP8 meeting – 31 August 2021</a:t>
            </a:r>
          </a:p>
        </p:txBody>
      </p:sp>
      <p:sp>
        <p:nvSpPr>
          <p:cNvPr id="4" name="Footer Placeholder 3">
            <a:extLst>
              <a:ext uri="{FF2B5EF4-FFF2-40B4-BE49-F238E27FC236}">
                <a16:creationId xmlns:a16="http://schemas.microsoft.com/office/drawing/2014/main" id="{6E931235-7409-4FBE-B291-DDD2E361C1F7}"/>
              </a:ext>
            </a:extLst>
          </p:cNvPr>
          <p:cNvSpPr>
            <a:spLocks noGrp="1"/>
          </p:cNvSpPr>
          <p:nvPr>
            <p:ph type="ftr" sz="quarter" idx="11"/>
          </p:nvPr>
        </p:nvSpPr>
        <p:spPr/>
        <p:txBody>
          <a:bodyPr/>
          <a:lstStyle/>
          <a:p>
            <a:r>
              <a:rPr lang="en-GB" noProof="0"/>
              <a:t>O. Boettcher, 115th WP8 meeting, 1 March 2022</a:t>
            </a:r>
          </a:p>
        </p:txBody>
      </p:sp>
      <p:graphicFrame>
        <p:nvGraphicFramePr>
          <p:cNvPr id="5" name="Table 4">
            <a:extLst>
              <a:ext uri="{FF2B5EF4-FFF2-40B4-BE49-F238E27FC236}">
                <a16:creationId xmlns:a16="http://schemas.microsoft.com/office/drawing/2014/main" id="{C85FF639-6184-43BF-919F-4E908EED604D}"/>
              </a:ext>
            </a:extLst>
          </p:cNvPr>
          <p:cNvGraphicFramePr>
            <a:graphicFrameLocks noGrp="1"/>
          </p:cNvGraphicFramePr>
          <p:nvPr/>
        </p:nvGraphicFramePr>
        <p:xfrm>
          <a:off x="155592" y="985672"/>
          <a:ext cx="6768751" cy="3786711"/>
        </p:xfrm>
        <a:graphic>
          <a:graphicData uri="http://schemas.openxmlformats.org/drawingml/2006/table">
            <a:tbl>
              <a:tblPr/>
              <a:tblGrid>
                <a:gridCol w="589014">
                  <a:extLst>
                    <a:ext uri="{9D8B030D-6E8A-4147-A177-3AD203B41FA5}">
                      <a16:colId xmlns:a16="http://schemas.microsoft.com/office/drawing/2014/main" val="1085338654"/>
                    </a:ext>
                  </a:extLst>
                </a:gridCol>
                <a:gridCol w="493299">
                  <a:extLst>
                    <a:ext uri="{9D8B030D-6E8A-4147-A177-3AD203B41FA5}">
                      <a16:colId xmlns:a16="http://schemas.microsoft.com/office/drawing/2014/main" val="2662363994"/>
                    </a:ext>
                  </a:extLst>
                </a:gridCol>
                <a:gridCol w="1612425">
                  <a:extLst>
                    <a:ext uri="{9D8B030D-6E8A-4147-A177-3AD203B41FA5}">
                      <a16:colId xmlns:a16="http://schemas.microsoft.com/office/drawing/2014/main" val="1927762035"/>
                    </a:ext>
                  </a:extLst>
                </a:gridCol>
                <a:gridCol w="431944">
                  <a:extLst>
                    <a:ext uri="{9D8B030D-6E8A-4147-A177-3AD203B41FA5}">
                      <a16:colId xmlns:a16="http://schemas.microsoft.com/office/drawing/2014/main" val="2200872547"/>
                    </a:ext>
                  </a:extLst>
                </a:gridCol>
                <a:gridCol w="1050407">
                  <a:extLst>
                    <a:ext uri="{9D8B030D-6E8A-4147-A177-3AD203B41FA5}">
                      <a16:colId xmlns:a16="http://schemas.microsoft.com/office/drawing/2014/main" val="4089519306"/>
                    </a:ext>
                  </a:extLst>
                </a:gridCol>
                <a:gridCol w="2591662">
                  <a:extLst>
                    <a:ext uri="{9D8B030D-6E8A-4147-A177-3AD203B41FA5}">
                      <a16:colId xmlns:a16="http://schemas.microsoft.com/office/drawing/2014/main" val="280532652"/>
                    </a:ext>
                  </a:extLst>
                </a:gridCol>
              </a:tblGrid>
              <a:tr h="125106">
                <a:tc>
                  <a:txBody>
                    <a:bodyPr/>
                    <a:lstStyle/>
                    <a:p>
                      <a:pPr algn="ctr" fontAlgn="ctr"/>
                      <a:r>
                        <a:rPr lang="en-GB" sz="600" b="1" i="0" u="none" strike="noStrike">
                          <a:solidFill>
                            <a:srgbClr val="000000"/>
                          </a:solidFill>
                          <a:effectLst/>
                          <a:latin typeface="Calibri" panose="020F0502020204030204" pitchFamily="34" charset="0"/>
                        </a:rPr>
                        <a:t>UserCat.</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GB" sz="600" b="1" i="0" u="none" strike="noStrike">
                          <a:solidFill>
                            <a:srgbClr val="000000"/>
                          </a:solidFill>
                          <a:effectLst/>
                          <a:latin typeface="Calibri" panose="020F0502020204030204" pitchFamily="34" charset="0"/>
                        </a:rPr>
                        <a:t>User-Case</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l" fontAlgn="ctr"/>
                      <a:r>
                        <a:rPr lang="en-GB" sz="600" b="1" i="0" u="none" strike="noStrike">
                          <a:solidFill>
                            <a:srgbClr val="000000"/>
                          </a:solidFill>
                          <a:effectLst/>
                          <a:latin typeface="Calibri" panose="020F0502020204030204" pitchFamily="34" charset="0"/>
                        </a:rPr>
                        <a:t>User test title</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GB" sz="600" b="1" i="0" u="none" strike="noStrike">
                          <a:solidFill>
                            <a:srgbClr val="000000"/>
                          </a:solidFill>
                          <a:effectLst/>
                          <a:latin typeface="Calibri" panose="020F0502020204030204" pitchFamily="34" charset="0"/>
                        </a:rPr>
                        <a:t>Regions</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l" fontAlgn="ctr"/>
                      <a:r>
                        <a:rPr lang="en-GB" sz="600" b="1" i="0" u="none" strike="noStrike">
                          <a:solidFill>
                            <a:srgbClr val="000000"/>
                          </a:solidFill>
                          <a:effectLst/>
                          <a:latin typeface="Calibri" panose="020F0502020204030204" pitchFamily="34" charset="0"/>
                        </a:rPr>
                        <a:t>LS3 related</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l" fontAlgn="ctr"/>
                      <a:r>
                        <a:rPr lang="en-GB" sz="600" b="1" i="0" u="none" strike="noStrike">
                          <a:solidFill>
                            <a:srgbClr val="000000"/>
                          </a:solidFill>
                          <a:effectLst/>
                          <a:latin typeface="Calibri" panose="020F0502020204030204" pitchFamily="34" charset="0"/>
                        </a:rPr>
                        <a:t>Test description</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1657764244"/>
                  </a:ext>
                </a:extLst>
              </a:tr>
              <a:tr h="187659">
                <a:tc>
                  <a:txBody>
                    <a:bodyPr/>
                    <a:lstStyle/>
                    <a:p>
                      <a:pPr algn="ctr" fontAlgn="ctr"/>
                      <a:r>
                        <a:rPr lang="en-GB" sz="600" b="0" i="0" u="none" strike="noStrike">
                          <a:solidFill>
                            <a:srgbClr val="000000"/>
                          </a:solidFill>
                          <a:effectLst/>
                          <a:latin typeface="Calibri" panose="020F0502020204030204" pitchFamily="34" charset="0"/>
                        </a:rPr>
                        <a:t> </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CCFF"/>
                    </a:solidFill>
                  </a:tcPr>
                </a:tc>
                <a:tc>
                  <a:txBody>
                    <a:bodyPr/>
                    <a:lstStyle/>
                    <a:p>
                      <a:pPr algn="ctr" fontAlgn="ctr"/>
                      <a:r>
                        <a:rPr lang="en-GB" sz="600" b="0" i="0" u="none" strike="noStrike">
                          <a:solidFill>
                            <a:srgbClr val="000000"/>
                          </a:solidFill>
                          <a:effectLst/>
                          <a:latin typeface="Calibri" panose="020F0502020204030204" pitchFamily="34" charset="0"/>
                        </a:rPr>
                        <a:t>WP8-1</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VAX service pipe passages drilling in CMS nose (d=140mm, l=250mm)</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600" b="0" i="0" u="none" strike="noStrike">
                          <a:solidFill>
                            <a:srgbClr val="000000"/>
                          </a:solidFill>
                          <a:effectLst/>
                          <a:latin typeface="Calibri" panose="020F0502020204030204" pitchFamily="34" charset="0"/>
                        </a:rPr>
                        <a:t>CMS only</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Region preparation</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Simulation of the machining process, realization of approx. 15mm drilling in narrow envirionment </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(CMS shielding doors open). </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56335141"/>
                  </a:ext>
                </a:extLst>
              </a:tr>
              <a:tr h="250212">
                <a:tc>
                  <a:txBody>
                    <a:bodyPr/>
                    <a:lstStyle/>
                    <a:p>
                      <a:pPr algn="ctr" fontAlgn="ctr"/>
                      <a:r>
                        <a:rPr lang="en-GB" sz="600" b="0" i="0" u="none" strike="noStrike">
                          <a:solidFill>
                            <a:srgbClr val="000000"/>
                          </a:solidFill>
                          <a:effectLst/>
                          <a:latin typeface="Calibri" panose="020F0502020204030204" pitchFamily="34" charset="0"/>
                        </a:rPr>
                        <a:t> </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CCFF"/>
                    </a:solidFill>
                  </a:tcPr>
                </a:tc>
                <a:tc>
                  <a:txBody>
                    <a:bodyPr/>
                    <a:lstStyle/>
                    <a:p>
                      <a:pPr algn="ctr" fontAlgn="ctr"/>
                      <a:r>
                        <a:rPr lang="en-GB" sz="600" b="0" i="0" u="none" strike="noStrike">
                          <a:solidFill>
                            <a:srgbClr val="000000"/>
                          </a:solidFill>
                          <a:effectLst/>
                          <a:latin typeface="Calibri" panose="020F0502020204030204" pitchFamily="34" charset="0"/>
                        </a:rPr>
                        <a:t>WP8-2</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Development and installation of TAXS Z-stopper</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600" b="0" i="0" u="none" strike="noStrike">
                          <a:solidFill>
                            <a:srgbClr val="000000"/>
                          </a:solidFill>
                          <a:effectLst/>
                          <a:latin typeface="Calibri" panose="020F0502020204030204" pitchFamily="34" charset="0"/>
                        </a:rPr>
                        <a:t>ATLAS</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 CMS</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TAXS installed</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TAXS z-stopper design, functionality and installation tests (incl. mechanical stress tests).</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Additional z-stopper between Cradle and Monobloc for ATLAS. </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14999501"/>
                  </a:ext>
                </a:extLst>
              </a:tr>
              <a:tr h="250212">
                <a:tc>
                  <a:txBody>
                    <a:bodyPr/>
                    <a:lstStyle/>
                    <a:p>
                      <a:pPr algn="ctr" fontAlgn="ctr"/>
                      <a:r>
                        <a:rPr lang="en-GB" sz="600" b="0" i="0" u="none" strike="noStrike">
                          <a:solidFill>
                            <a:srgbClr val="000000"/>
                          </a:solidFill>
                          <a:effectLst/>
                          <a:latin typeface="Calibri" panose="020F0502020204030204" pitchFamily="34" charset="0"/>
                        </a:rPr>
                        <a:t>Main Users</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CCFF"/>
                    </a:solidFill>
                  </a:tcPr>
                </a:tc>
                <a:tc>
                  <a:txBody>
                    <a:bodyPr/>
                    <a:lstStyle/>
                    <a:p>
                      <a:pPr algn="ctr" fontAlgn="ctr"/>
                      <a:r>
                        <a:rPr lang="en-GB" sz="600" b="0" i="0" u="none" strike="noStrike">
                          <a:solidFill>
                            <a:srgbClr val="000000"/>
                          </a:solidFill>
                          <a:effectLst/>
                          <a:latin typeface="Calibri" panose="020F0502020204030204" pitchFamily="34" charset="0"/>
                        </a:rPr>
                        <a:t>WP8-3</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HiLumi Helium barrier </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 for CMS: TAXS-shielding  </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 for ATLAS: TAXS-Cradle-Shielding</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600" b="0" i="0" u="none" strike="noStrike">
                          <a:solidFill>
                            <a:srgbClr val="000000"/>
                          </a:solidFill>
                          <a:effectLst/>
                          <a:latin typeface="Calibri" panose="020F0502020204030204" pitchFamily="34" charset="0"/>
                        </a:rPr>
                        <a:t>ATLAS</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 CMS</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TAXS installed</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Helium barrier design, functionality and installation tests (He leak simulation)</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02643280"/>
                  </a:ext>
                </a:extLst>
              </a:tr>
              <a:tr h="312765">
                <a:tc>
                  <a:txBody>
                    <a:bodyPr/>
                    <a:lstStyle/>
                    <a:p>
                      <a:pPr algn="ctr" fontAlgn="ctr"/>
                      <a:r>
                        <a:rPr lang="en-GB" sz="600" b="0" i="0" u="none" strike="noStrike">
                          <a:solidFill>
                            <a:srgbClr val="000000"/>
                          </a:solidFill>
                          <a:effectLst/>
                          <a:latin typeface="Calibri" panose="020F0502020204030204" pitchFamily="34" charset="0"/>
                        </a:rPr>
                        <a:t> </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CCFF"/>
                    </a:solidFill>
                  </a:tcPr>
                </a:tc>
                <a:tc>
                  <a:txBody>
                    <a:bodyPr/>
                    <a:lstStyle/>
                    <a:p>
                      <a:pPr algn="ctr" fontAlgn="ctr"/>
                      <a:r>
                        <a:rPr lang="en-GB" sz="600" b="0" i="0" u="none" strike="noStrike">
                          <a:solidFill>
                            <a:srgbClr val="000000"/>
                          </a:solidFill>
                          <a:effectLst/>
                          <a:latin typeface="Calibri" panose="020F0502020204030204" pitchFamily="34" charset="0"/>
                        </a:rPr>
                        <a:t>WP12-1</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VAX service pipes installation in CMS tunnel through nose shielding</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600" b="0" i="0" u="none" strike="noStrike">
                          <a:solidFill>
                            <a:srgbClr val="000000"/>
                          </a:solidFill>
                          <a:effectLst/>
                          <a:latin typeface="Calibri" panose="020F0502020204030204" pitchFamily="34" charset="0"/>
                        </a:rPr>
                        <a:t>CMS only</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Region preparation</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Installation of the CMS VAX service pipes guided from the tunnel, throught then inside of the nose, left and right between ion pump and TAXS, through the machined holes to the VAX side. </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506571482"/>
                  </a:ext>
                </a:extLst>
              </a:tr>
              <a:tr h="437871">
                <a:tc>
                  <a:txBody>
                    <a:bodyPr/>
                    <a:lstStyle/>
                    <a:p>
                      <a:pPr algn="ctr" fontAlgn="ctr"/>
                      <a:r>
                        <a:rPr lang="en-GB" sz="600" b="0" i="0" u="none" strike="noStrike">
                          <a:solidFill>
                            <a:srgbClr val="000000"/>
                          </a:solidFill>
                          <a:effectLst/>
                          <a:latin typeface="Calibri" panose="020F0502020204030204" pitchFamily="34" charset="0"/>
                        </a:rPr>
                        <a:t> </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CCFF"/>
                    </a:solidFill>
                  </a:tcPr>
                </a:tc>
                <a:tc>
                  <a:txBody>
                    <a:bodyPr/>
                    <a:lstStyle/>
                    <a:p>
                      <a:pPr algn="ctr" fontAlgn="ctr"/>
                      <a:r>
                        <a:rPr lang="en-GB" sz="600" b="0" i="0" u="none" strike="noStrike">
                          <a:solidFill>
                            <a:srgbClr val="000000"/>
                          </a:solidFill>
                          <a:effectLst/>
                          <a:latin typeface="Calibri" panose="020F0502020204030204" pitchFamily="34" charset="0"/>
                        </a:rPr>
                        <a:t>WP12-2</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dirty="0">
                          <a:solidFill>
                            <a:srgbClr val="000000"/>
                          </a:solidFill>
                          <a:effectLst/>
                          <a:latin typeface="Calibri" panose="020F0502020204030204" pitchFamily="34" charset="0"/>
                        </a:rPr>
                        <a:t>Ion pump design and installation tests incl. Q1 supports, handover to TAXS supports.</a:t>
                      </a:r>
                      <a:br>
                        <a:rPr lang="en-GB" sz="600" b="0" i="0" u="none" strike="noStrike" dirty="0">
                          <a:solidFill>
                            <a:srgbClr val="000000"/>
                          </a:solidFill>
                          <a:effectLst/>
                          <a:latin typeface="Calibri" panose="020F0502020204030204" pitchFamily="34" charset="0"/>
                        </a:rPr>
                      </a:br>
                      <a:r>
                        <a:rPr lang="en-GB" sz="600" b="0" i="0" u="none" strike="noStrike" dirty="0">
                          <a:solidFill>
                            <a:srgbClr val="000000"/>
                          </a:solidFill>
                          <a:effectLst/>
                          <a:latin typeface="Calibri" panose="020F0502020204030204" pitchFamily="34" charset="0"/>
                        </a:rPr>
                        <a:t>(3 different TAXS chamber lengths to Ion Pump for ATLAS A side, ATLAS C side and CMS ) </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600" b="0" i="0" u="none" strike="noStrike">
                          <a:solidFill>
                            <a:srgbClr val="000000"/>
                          </a:solidFill>
                          <a:effectLst/>
                          <a:latin typeface="Calibri" panose="020F0502020204030204" pitchFamily="34" charset="0"/>
                        </a:rPr>
                        <a:t>ATLAS</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 CMS</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Region preparation</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TAXS preparation</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Q1 preparation</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Q1+TAXS installed</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Q1+TAXS connected</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Ion pump design, supports to Q1 and TAXS design, Vacuum chamber incl. connection flanges and bellows design, region preparation (signal and powering cables, pipes, connectors, tests of different installation scenarios (Q1 or TAXS first installed), final connection tests and evtl. underpressure tests. </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5105365"/>
                  </a:ext>
                </a:extLst>
              </a:tr>
              <a:tr h="250212">
                <a:tc>
                  <a:txBody>
                    <a:bodyPr/>
                    <a:lstStyle/>
                    <a:p>
                      <a:pPr algn="ctr" fontAlgn="ctr"/>
                      <a:r>
                        <a:rPr lang="en-GB" sz="600" b="0" i="0" u="none" strike="noStrike">
                          <a:solidFill>
                            <a:srgbClr val="000000"/>
                          </a:solidFill>
                          <a:effectLst/>
                          <a:latin typeface="Calibri" panose="020F0502020204030204" pitchFamily="34" charset="0"/>
                        </a:rPr>
                        <a:t> </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CC99"/>
                    </a:solidFill>
                  </a:tcPr>
                </a:tc>
                <a:tc>
                  <a:txBody>
                    <a:bodyPr/>
                    <a:lstStyle/>
                    <a:p>
                      <a:pPr algn="ctr" fontAlgn="ctr"/>
                      <a:r>
                        <a:rPr lang="en-GB" sz="600" b="0" i="0" u="none" strike="noStrike">
                          <a:solidFill>
                            <a:srgbClr val="000000"/>
                          </a:solidFill>
                          <a:effectLst/>
                          <a:latin typeface="Calibri" panose="020F0502020204030204" pitchFamily="34" charset="0"/>
                        </a:rPr>
                        <a:t>WP3-1</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Q1 end cover design + Ion pump support plate</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600" b="0" i="0" u="none" strike="noStrike">
                          <a:solidFill>
                            <a:srgbClr val="000000"/>
                          </a:solidFill>
                          <a:effectLst/>
                          <a:latin typeface="Calibri" panose="020F0502020204030204" pitchFamily="34" charset="0"/>
                        </a:rPr>
                        <a:t>ATLAS</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 CMS</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Q1 preparaton</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Q1 installed</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dirty="0">
                          <a:solidFill>
                            <a:srgbClr val="000000"/>
                          </a:solidFill>
                          <a:effectLst/>
                          <a:latin typeface="Calibri" panose="020F0502020204030204" pitchFamily="34" charset="0"/>
                        </a:rPr>
                        <a:t>Q1 end cover interfaces design, functionality and installation tests (</a:t>
                      </a:r>
                      <a:r>
                        <a:rPr lang="en-GB" sz="600" b="0" i="0" u="none" strike="noStrike" dirty="0" err="1">
                          <a:solidFill>
                            <a:srgbClr val="000000"/>
                          </a:solidFill>
                          <a:effectLst/>
                          <a:latin typeface="Calibri" panose="020F0502020204030204" pitchFamily="34" charset="0"/>
                        </a:rPr>
                        <a:t>underpressure</a:t>
                      </a:r>
                      <a:r>
                        <a:rPr lang="en-GB" sz="600" b="0" i="0" u="none" strike="noStrike" dirty="0">
                          <a:solidFill>
                            <a:srgbClr val="000000"/>
                          </a:solidFill>
                          <a:effectLst/>
                          <a:latin typeface="Calibri" panose="020F0502020204030204" pitchFamily="34" charset="0"/>
                        </a:rPr>
                        <a:t> leak tests).</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82026335"/>
                  </a:ext>
                </a:extLst>
              </a:tr>
              <a:tr h="250212">
                <a:tc>
                  <a:txBody>
                    <a:bodyPr/>
                    <a:lstStyle/>
                    <a:p>
                      <a:pPr algn="ctr" fontAlgn="ctr"/>
                      <a:r>
                        <a:rPr lang="en-GB" sz="600" b="0" i="0" u="none" strike="noStrike">
                          <a:solidFill>
                            <a:srgbClr val="000000"/>
                          </a:solidFill>
                          <a:effectLst/>
                          <a:latin typeface="Calibri" panose="020F0502020204030204" pitchFamily="34" charset="0"/>
                        </a:rPr>
                        <a:t>Secondary Users</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CC99"/>
                    </a:solidFill>
                  </a:tcPr>
                </a:tc>
                <a:tc>
                  <a:txBody>
                    <a:bodyPr/>
                    <a:lstStyle/>
                    <a:p>
                      <a:pPr algn="ctr" fontAlgn="ctr"/>
                      <a:r>
                        <a:rPr lang="en-GB" sz="600" b="0" i="0" u="none" strike="noStrike">
                          <a:solidFill>
                            <a:srgbClr val="000000"/>
                          </a:solidFill>
                          <a:effectLst/>
                          <a:latin typeface="Calibri" panose="020F0502020204030204" pitchFamily="34" charset="0"/>
                        </a:rPr>
                        <a:t>WP13-1</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Access and functional test of Q1 BPM cryostat flange connections</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600" b="0" i="0" u="none" strike="noStrike">
                          <a:solidFill>
                            <a:srgbClr val="000000"/>
                          </a:solidFill>
                          <a:effectLst/>
                          <a:latin typeface="Calibri" panose="020F0502020204030204" pitchFamily="34" charset="0"/>
                        </a:rPr>
                        <a:t>CMS only</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Region preparation</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Q1 preparaton</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Q1 installed</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Verification of accessibility of the Q1 BPM cryostat feedthrough flanges for connection and disconnect of long coaxial cables linking the BPM with the electronics in a technical gallery. </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651736096"/>
                  </a:ext>
                </a:extLst>
              </a:tr>
              <a:tr h="250212">
                <a:tc>
                  <a:txBody>
                    <a:bodyPr/>
                    <a:lstStyle/>
                    <a:p>
                      <a:pPr algn="ctr" fontAlgn="ctr"/>
                      <a:r>
                        <a:rPr lang="en-GB" sz="600" b="0" i="0" u="none" strike="noStrike">
                          <a:solidFill>
                            <a:srgbClr val="000000"/>
                          </a:solidFill>
                          <a:effectLst/>
                          <a:latin typeface="Calibri" panose="020F0502020204030204" pitchFamily="34" charset="0"/>
                        </a:rPr>
                        <a:t> </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CC99"/>
                    </a:solidFill>
                  </a:tcPr>
                </a:tc>
                <a:tc>
                  <a:txBody>
                    <a:bodyPr/>
                    <a:lstStyle/>
                    <a:p>
                      <a:pPr algn="ctr" fontAlgn="ctr"/>
                      <a:r>
                        <a:rPr lang="en-GB" sz="600" b="0" i="0" u="none" strike="noStrike">
                          <a:solidFill>
                            <a:srgbClr val="000000"/>
                          </a:solidFill>
                          <a:effectLst/>
                          <a:latin typeface="Calibri" panose="020F0502020204030204" pitchFamily="34" charset="0"/>
                        </a:rPr>
                        <a:t>WP7-1</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Access and functional test of to Q1 instrumentation connectors </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600" b="0" i="0" u="none" strike="noStrike">
                          <a:solidFill>
                            <a:srgbClr val="000000"/>
                          </a:solidFill>
                          <a:effectLst/>
                          <a:latin typeface="Calibri" panose="020F0502020204030204" pitchFamily="34" charset="0"/>
                        </a:rPr>
                        <a:t>CMS only</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Region preparation</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Q1 preparaton</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Q1 installed</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dirty="0">
                          <a:solidFill>
                            <a:srgbClr val="000000"/>
                          </a:solidFill>
                          <a:effectLst/>
                          <a:latin typeface="Calibri" panose="020F0502020204030204" pitchFamily="34" charset="0"/>
                        </a:rPr>
                        <a:t>Verification of accessibility of the Q1 instrumentation flanges for connection and disconnect of cables linking the in the Q1 with the electronics in a technical gallery.</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63627652"/>
                  </a:ext>
                </a:extLst>
              </a:tr>
              <a:tr h="187659">
                <a:tc>
                  <a:txBody>
                    <a:bodyPr/>
                    <a:lstStyle/>
                    <a:p>
                      <a:pPr algn="ctr" fontAlgn="ctr"/>
                      <a:r>
                        <a:rPr lang="en-GB" sz="600" b="0" i="0" u="none" strike="noStrike">
                          <a:solidFill>
                            <a:srgbClr val="000000"/>
                          </a:solidFill>
                          <a:effectLst/>
                          <a:latin typeface="Calibri" panose="020F0502020204030204" pitchFamily="34" charset="0"/>
                        </a:rPr>
                        <a:t> </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CC"/>
                    </a:solidFill>
                  </a:tcPr>
                </a:tc>
                <a:tc>
                  <a:txBody>
                    <a:bodyPr/>
                    <a:lstStyle/>
                    <a:p>
                      <a:pPr algn="ctr" fontAlgn="ctr"/>
                      <a:r>
                        <a:rPr lang="en-GB" sz="600" b="0" i="0" u="none" strike="noStrike">
                          <a:solidFill>
                            <a:srgbClr val="000000"/>
                          </a:solidFill>
                          <a:effectLst/>
                          <a:latin typeface="Calibri" panose="020F0502020204030204" pitchFamily="34" charset="0"/>
                        </a:rPr>
                        <a:t>WP15.4-1</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Integration and space occupation of the survey alignment system.</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600" b="0" i="0" u="none" strike="noStrike">
                          <a:solidFill>
                            <a:srgbClr val="000000"/>
                          </a:solidFill>
                          <a:effectLst/>
                          <a:latin typeface="Calibri" panose="020F0502020204030204" pitchFamily="34" charset="0"/>
                        </a:rPr>
                        <a:t>ATLAS</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 CMS</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all phases: from region preparation to finalization</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Checking of conflicts related to space reservation of compontents. Eventually installation of dummy equipment. </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64331675"/>
                  </a:ext>
                </a:extLst>
              </a:tr>
              <a:tr h="187659">
                <a:tc>
                  <a:txBody>
                    <a:bodyPr/>
                    <a:lstStyle/>
                    <a:p>
                      <a:pPr algn="ctr" fontAlgn="ctr"/>
                      <a:r>
                        <a:rPr lang="en-GB" sz="600" b="0" i="0" u="none" strike="noStrike">
                          <a:solidFill>
                            <a:srgbClr val="000000"/>
                          </a:solidFill>
                          <a:effectLst/>
                          <a:latin typeface="Calibri" panose="020F0502020204030204" pitchFamily="34" charset="0"/>
                        </a:rPr>
                        <a:t>Services-with-Equipm.</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CC"/>
                    </a:solidFill>
                  </a:tcPr>
                </a:tc>
                <a:tc>
                  <a:txBody>
                    <a:bodyPr/>
                    <a:lstStyle/>
                    <a:p>
                      <a:pPr algn="ctr" fontAlgn="ctr"/>
                      <a:r>
                        <a:rPr lang="en-GB" sz="600" b="0" i="0" u="none" strike="noStrike">
                          <a:solidFill>
                            <a:srgbClr val="000000"/>
                          </a:solidFill>
                          <a:effectLst/>
                          <a:latin typeface="Calibri" panose="020F0502020204030204" pitchFamily="34" charset="0"/>
                        </a:rPr>
                        <a:t>WP17.3-1</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Integration and space occupation of cooling + ventillation equipment. </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600" b="0" i="0" u="none" strike="noStrike">
                          <a:solidFill>
                            <a:srgbClr val="000000"/>
                          </a:solidFill>
                          <a:effectLst/>
                          <a:latin typeface="Calibri" panose="020F0502020204030204" pitchFamily="34" charset="0"/>
                        </a:rPr>
                        <a:t>ATLAS</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 CMS</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Region preparation</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Checking of conflicts related to space reservation of compontents. Eventually installation of dummy equipment. </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57343690"/>
                  </a:ext>
                </a:extLst>
              </a:tr>
              <a:tr h="250212">
                <a:tc>
                  <a:txBody>
                    <a:bodyPr/>
                    <a:lstStyle/>
                    <a:p>
                      <a:pPr algn="ctr" fontAlgn="ctr"/>
                      <a:r>
                        <a:rPr lang="en-GB" sz="600" b="0" i="0" u="none" strike="noStrike">
                          <a:solidFill>
                            <a:srgbClr val="000000"/>
                          </a:solidFill>
                          <a:effectLst/>
                          <a:latin typeface="Calibri" panose="020F0502020204030204" pitchFamily="34" charset="0"/>
                        </a:rPr>
                        <a:t> </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en-GB" sz="600" b="0" i="0" u="none" strike="noStrike">
                          <a:solidFill>
                            <a:srgbClr val="000000"/>
                          </a:solidFill>
                          <a:effectLst/>
                          <a:latin typeface="Calibri" panose="020F0502020204030204" pitchFamily="34" charset="0"/>
                        </a:rPr>
                        <a:t>WP17.2-1</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Integration and space occupation of the electrical power supply and other EN-EL equipment.</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600" b="0" i="0" u="none" strike="noStrike">
                          <a:solidFill>
                            <a:srgbClr val="000000"/>
                          </a:solidFill>
                          <a:effectLst/>
                          <a:latin typeface="Calibri" panose="020F0502020204030204" pitchFamily="34" charset="0"/>
                        </a:rPr>
                        <a:t>ATLAS</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 CMS</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Region preparation</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Checking of conflicts related to space reservation of compontents. Eventually installation of dummy equipment. </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724276990"/>
                  </a:ext>
                </a:extLst>
              </a:tr>
              <a:tr h="250212">
                <a:tc>
                  <a:txBody>
                    <a:bodyPr/>
                    <a:lstStyle/>
                    <a:p>
                      <a:pPr algn="ctr" fontAlgn="ctr"/>
                      <a:r>
                        <a:rPr lang="en-GB" sz="600" b="0" i="0" u="none" strike="noStrike">
                          <a:solidFill>
                            <a:srgbClr val="000000"/>
                          </a:solidFill>
                          <a:effectLst/>
                          <a:latin typeface="Calibri" panose="020F0502020204030204" pitchFamily="34" charset="0"/>
                        </a:rPr>
                        <a:t>Services-Integration</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GB" sz="600" b="0" i="0" u="none" strike="noStrike">
                          <a:solidFill>
                            <a:srgbClr val="000000"/>
                          </a:solidFill>
                          <a:effectLst/>
                          <a:latin typeface="Calibri" panose="020F0502020204030204" pitchFamily="34" charset="0"/>
                        </a:rPr>
                        <a:t>WP15-1</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Optimisation of space occupation</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600" b="0" i="0" u="none" strike="noStrike">
                          <a:solidFill>
                            <a:srgbClr val="000000"/>
                          </a:solidFill>
                          <a:effectLst/>
                          <a:latin typeface="Calibri" panose="020F0502020204030204" pitchFamily="34" charset="0"/>
                        </a:rPr>
                        <a:t>ATLAS</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 CMS</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all phases: from region preparation to finalization</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Ongoining reporting, dicussions and updates of evolving components and integration designs related to HL-LHC integration environment.</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654186983"/>
                  </a:ext>
                </a:extLst>
              </a:tr>
              <a:tr h="187659">
                <a:tc>
                  <a:txBody>
                    <a:bodyPr/>
                    <a:lstStyle/>
                    <a:p>
                      <a:pPr algn="ctr" fontAlgn="ctr"/>
                      <a:r>
                        <a:rPr lang="en-GB" sz="600" b="0" i="0" u="none" strike="noStrike">
                          <a:solidFill>
                            <a:srgbClr val="000000"/>
                          </a:solidFill>
                          <a:effectLst/>
                          <a:latin typeface="Calibri" panose="020F0502020204030204" pitchFamily="34" charset="0"/>
                        </a:rPr>
                        <a:t>Services-Planning</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GB" sz="600" b="0" i="0" u="none" strike="noStrike">
                          <a:solidFill>
                            <a:srgbClr val="000000"/>
                          </a:solidFill>
                          <a:effectLst/>
                          <a:latin typeface="Calibri" panose="020F0502020204030204" pitchFamily="34" charset="0"/>
                        </a:rPr>
                        <a:t>WP15-1</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Planning optimisation of LS3 activities and installation sequences</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600" b="0" i="0" u="none" strike="noStrike">
                          <a:solidFill>
                            <a:srgbClr val="000000"/>
                          </a:solidFill>
                          <a:effectLst/>
                          <a:latin typeface="Calibri" panose="020F0502020204030204" pitchFamily="34" charset="0"/>
                        </a:rPr>
                        <a:t>ATLAS</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 CMS</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all phases: from region preparation to finalization</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Ongoining reporting and documentation of test results related to HL-LHC planning.</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98353475"/>
                  </a:ext>
                </a:extLst>
              </a:tr>
              <a:tr h="187659">
                <a:tc>
                  <a:txBody>
                    <a:bodyPr/>
                    <a:lstStyle/>
                    <a:p>
                      <a:pPr algn="ctr" fontAlgn="ctr"/>
                      <a:r>
                        <a:rPr lang="en-GB" sz="600" b="0" i="0" u="none" strike="noStrike">
                          <a:solidFill>
                            <a:srgbClr val="000000"/>
                          </a:solidFill>
                          <a:effectLst/>
                          <a:latin typeface="Calibri" panose="020F0502020204030204" pitchFamily="34" charset="0"/>
                        </a:rPr>
                        <a:t>Services-Operation</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GB" sz="600" b="0" i="0" u="none" strike="noStrike">
                          <a:solidFill>
                            <a:srgbClr val="000000"/>
                          </a:solidFill>
                          <a:effectLst/>
                          <a:latin typeface="Calibri" panose="020F0502020204030204" pitchFamily="34" charset="0"/>
                        </a:rPr>
                        <a:t>WP15.5-1</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Validation of TAXS and Q1 insertion and adjustment procedure</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600" b="0" i="0" u="none" strike="noStrike">
                          <a:solidFill>
                            <a:srgbClr val="000000"/>
                          </a:solidFill>
                          <a:effectLst/>
                          <a:latin typeface="Calibri" panose="020F0502020204030204" pitchFamily="34" charset="0"/>
                        </a:rPr>
                        <a:t>ATLAS</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 CMS</a:t>
                      </a:r>
                    </a:p>
                  </a:txBody>
                  <a:tcPr marL="3128"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a:solidFill>
                            <a:srgbClr val="000000"/>
                          </a:solidFill>
                          <a:effectLst/>
                          <a:latin typeface="Calibri" panose="020F0502020204030204" pitchFamily="34" charset="0"/>
                        </a:rPr>
                        <a:t>TAXS installation</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Q1 installation</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600" b="0" i="0" u="none" strike="noStrike" dirty="0">
                          <a:solidFill>
                            <a:srgbClr val="000000"/>
                          </a:solidFill>
                          <a:effectLst/>
                          <a:latin typeface="Calibri" panose="020F0502020204030204" pitchFamily="34" charset="0"/>
                        </a:rPr>
                        <a:t>In case of possible conflicts, reporting and demonstration of risks, distances and margins and discussions of measures. </a:t>
                      </a:r>
                    </a:p>
                  </a:txBody>
                  <a:tcPr marL="28149" marR="3128" marT="31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694966549"/>
                  </a:ext>
                </a:extLst>
              </a:tr>
            </a:tbl>
          </a:graphicData>
        </a:graphic>
      </p:graphicFrame>
      <p:pic>
        <p:nvPicPr>
          <p:cNvPr id="6" name="Picture 5">
            <a:extLst>
              <a:ext uri="{FF2B5EF4-FFF2-40B4-BE49-F238E27FC236}">
                <a16:creationId xmlns:a16="http://schemas.microsoft.com/office/drawing/2014/main" id="{AA2A6173-30F5-415A-8433-0842EE32478F}"/>
              </a:ext>
            </a:extLst>
          </p:cNvPr>
          <p:cNvPicPr>
            <a:picLocks noChangeAspect="1"/>
          </p:cNvPicPr>
          <p:nvPr/>
        </p:nvPicPr>
        <p:blipFill>
          <a:blip r:embed="rId2"/>
          <a:stretch>
            <a:fillRect/>
          </a:stretch>
        </p:blipFill>
        <p:spPr>
          <a:xfrm>
            <a:off x="7125598" y="3834274"/>
            <a:ext cx="1883282" cy="1060916"/>
          </a:xfrm>
          <a:prstGeom prst="rect">
            <a:avLst/>
          </a:prstGeom>
          <a:ln>
            <a:solidFill>
              <a:schemeClr val="tx2"/>
            </a:solidFill>
          </a:ln>
        </p:spPr>
      </p:pic>
      <p:pic>
        <p:nvPicPr>
          <p:cNvPr id="9" name="Picture 8">
            <a:extLst>
              <a:ext uri="{FF2B5EF4-FFF2-40B4-BE49-F238E27FC236}">
                <a16:creationId xmlns:a16="http://schemas.microsoft.com/office/drawing/2014/main" id="{096D74CC-F3CB-4BF0-ACAB-9F879733CCCD}"/>
              </a:ext>
            </a:extLst>
          </p:cNvPr>
          <p:cNvPicPr>
            <a:picLocks noChangeAspect="1"/>
          </p:cNvPicPr>
          <p:nvPr/>
        </p:nvPicPr>
        <p:blipFill>
          <a:blip r:embed="rId3"/>
          <a:stretch>
            <a:fillRect/>
          </a:stretch>
        </p:blipFill>
        <p:spPr>
          <a:xfrm>
            <a:off x="7125596" y="2692496"/>
            <a:ext cx="1883283" cy="1060916"/>
          </a:xfrm>
          <a:prstGeom prst="rect">
            <a:avLst/>
          </a:prstGeom>
          <a:ln>
            <a:solidFill>
              <a:schemeClr val="tx2"/>
            </a:solidFill>
          </a:ln>
        </p:spPr>
      </p:pic>
      <p:pic>
        <p:nvPicPr>
          <p:cNvPr id="10" name="Picture 9">
            <a:extLst>
              <a:ext uri="{FF2B5EF4-FFF2-40B4-BE49-F238E27FC236}">
                <a16:creationId xmlns:a16="http://schemas.microsoft.com/office/drawing/2014/main" id="{99CC24FC-2ADF-4016-BFA0-C675C4BD6373}"/>
              </a:ext>
            </a:extLst>
          </p:cNvPr>
          <p:cNvPicPr>
            <a:picLocks noChangeAspect="1"/>
          </p:cNvPicPr>
          <p:nvPr/>
        </p:nvPicPr>
        <p:blipFill>
          <a:blip r:embed="rId4"/>
          <a:stretch>
            <a:fillRect/>
          </a:stretch>
        </p:blipFill>
        <p:spPr>
          <a:xfrm>
            <a:off x="7108697" y="1550717"/>
            <a:ext cx="1883284" cy="1060917"/>
          </a:xfrm>
          <a:prstGeom prst="rect">
            <a:avLst/>
          </a:prstGeom>
          <a:ln>
            <a:solidFill>
              <a:schemeClr val="tx2"/>
            </a:solidFill>
          </a:ln>
        </p:spPr>
      </p:pic>
      <p:pic>
        <p:nvPicPr>
          <p:cNvPr id="11" name="Picture 10">
            <a:extLst>
              <a:ext uri="{FF2B5EF4-FFF2-40B4-BE49-F238E27FC236}">
                <a16:creationId xmlns:a16="http://schemas.microsoft.com/office/drawing/2014/main" id="{0B86FE28-2B9E-4BF3-891B-646E3E996AAE}"/>
              </a:ext>
            </a:extLst>
          </p:cNvPr>
          <p:cNvPicPr>
            <a:picLocks noChangeAspect="1"/>
          </p:cNvPicPr>
          <p:nvPr/>
        </p:nvPicPr>
        <p:blipFill>
          <a:blip r:embed="rId5"/>
          <a:stretch>
            <a:fillRect/>
          </a:stretch>
        </p:blipFill>
        <p:spPr>
          <a:xfrm>
            <a:off x="7112009" y="414751"/>
            <a:ext cx="1883285" cy="1060917"/>
          </a:xfrm>
          <a:prstGeom prst="rect">
            <a:avLst/>
          </a:prstGeom>
          <a:ln>
            <a:solidFill>
              <a:schemeClr val="tx2"/>
            </a:solidFill>
          </a:ln>
        </p:spPr>
      </p:pic>
      <p:sp>
        <p:nvSpPr>
          <p:cNvPr id="7" name="Slide Number Placeholder 6">
            <a:extLst>
              <a:ext uri="{FF2B5EF4-FFF2-40B4-BE49-F238E27FC236}">
                <a16:creationId xmlns:a16="http://schemas.microsoft.com/office/drawing/2014/main" id="{C9AD9F47-59BA-4712-BC40-ED61A44AC02F}"/>
              </a:ext>
            </a:extLst>
          </p:cNvPr>
          <p:cNvSpPr>
            <a:spLocks noGrp="1"/>
          </p:cNvSpPr>
          <p:nvPr>
            <p:ph type="sldNum" sz="quarter" idx="12"/>
          </p:nvPr>
        </p:nvSpPr>
        <p:spPr/>
        <p:txBody>
          <a:bodyPr/>
          <a:lstStyle/>
          <a:p>
            <a:fld id="{BFDCA1C4-9514-7B4F-976F-D92F7E296653}" type="slidenum">
              <a:rPr lang="fr-FR" smtClean="0"/>
              <a:pPr/>
              <a:t>1</a:t>
            </a:fld>
            <a:endParaRPr lang="fr-FR"/>
          </a:p>
        </p:txBody>
      </p:sp>
    </p:spTree>
    <p:extLst>
      <p:ext uri="{BB962C8B-B14F-4D97-AF65-F5344CB8AC3E}">
        <p14:creationId xmlns:p14="http://schemas.microsoft.com/office/powerpoint/2010/main" val="33206867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499AD12D-24E8-4336-AECC-B84CD582E484}"/>
              </a:ext>
            </a:extLst>
          </p:cNvPr>
          <p:cNvPicPr>
            <a:picLocks noChangeAspect="1"/>
          </p:cNvPicPr>
          <p:nvPr/>
        </p:nvPicPr>
        <p:blipFill>
          <a:blip r:embed="rId2"/>
          <a:stretch>
            <a:fillRect/>
          </a:stretch>
        </p:blipFill>
        <p:spPr>
          <a:xfrm>
            <a:off x="3194790" y="2139962"/>
            <a:ext cx="3195924" cy="2421653"/>
          </a:xfrm>
          <a:prstGeom prst="rect">
            <a:avLst/>
          </a:prstGeom>
        </p:spPr>
      </p:pic>
      <p:sp>
        <p:nvSpPr>
          <p:cNvPr id="2" name="Title 1">
            <a:extLst>
              <a:ext uri="{FF2B5EF4-FFF2-40B4-BE49-F238E27FC236}">
                <a16:creationId xmlns:a16="http://schemas.microsoft.com/office/drawing/2014/main" id="{D52D4A50-F3F9-4C8D-AE47-200D51A20752}"/>
              </a:ext>
            </a:extLst>
          </p:cNvPr>
          <p:cNvSpPr>
            <a:spLocks noGrp="1"/>
          </p:cNvSpPr>
          <p:nvPr>
            <p:ph type="title"/>
          </p:nvPr>
        </p:nvSpPr>
        <p:spPr/>
        <p:txBody>
          <a:bodyPr/>
          <a:lstStyle/>
          <a:p>
            <a:r>
              <a:rPr lang="en-US" dirty="0"/>
              <a:t>WP8-1: Vax service pipe passages drilling </a:t>
            </a:r>
            <a:br>
              <a:rPr lang="en-US" dirty="0"/>
            </a:br>
            <a:r>
              <a:rPr lang="en-US" dirty="0"/>
              <a:t>(CMS, Region preparation)</a:t>
            </a:r>
          </a:p>
        </p:txBody>
      </p:sp>
      <p:sp>
        <p:nvSpPr>
          <p:cNvPr id="4" name="Footer Placeholder 3">
            <a:extLst>
              <a:ext uri="{FF2B5EF4-FFF2-40B4-BE49-F238E27FC236}">
                <a16:creationId xmlns:a16="http://schemas.microsoft.com/office/drawing/2014/main" id="{C23E7C4B-8572-4F3F-AA73-2C44917F9C89}"/>
              </a:ext>
            </a:extLst>
          </p:cNvPr>
          <p:cNvSpPr>
            <a:spLocks noGrp="1"/>
          </p:cNvSpPr>
          <p:nvPr>
            <p:ph type="ftr" sz="quarter" idx="11"/>
          </p:nvPr>
        </p:nvSpPr>
        <p:spPr/>
        <p:txBody>
          <a:bodyPr/>
          <a:lstStyle/>
          <a:p>
            <a:r>
              <a:rPr lang="en-GB" noProof="0" dirty="0"/>
              <a:t>O. Boettcher, 109th WP8 meeting, 31 August 2021</a:t>
            </a:r>
          </a:p>
        </p:txBody>
      </p:sp>
      <p:sp>
        <p:nvSpPr>
          <p:cNvPr id="5" name="Slide Number Placeholder 4">
            <a:extLst>
              <a:ext uri="{FF2B5EF4-FFF2-40B4-BE49-F238E27FC236}">
                <a16:creationId xmlns:a16="http://schemas.microsoft.com/office/drawing/2014/main" id="{BE4B3555-6A29-4F69-AEF6-0CAA60E762E7}"/>
              </a:ext>
            </a:extLst>
          </p:cNvPr>
          <p:cNvSpPr>
            <a:spLocks noGrp="1"/>
          </p:cNvSpPr>
          <p:nvPr>
            <p:ph type="sldNum" sz="quarter" idx="12"/>
          </p:nvPr>
        </p:nvSpPr>
        <p:spPr/>
        <p:txBody>
          <a:bodyPr/>
          <a:lstStyle/>
          <a:p>
            <a:fld id="{BFDCA1C4-9514-7B4F-976F-D92F7E296653}" type="slidenum">
              <a:rPr lang="fr-FR" smtClean="0"/>
              <a:pPr/>
              <a:t>2</a:t>
            </a:fld>
            <a:endParaRPr lang="fr-FR"/>
          </a:p>
        </p:txBody>
      </p:sp>
      <p:pic>
        <p:nvPicPr>
          <p:cNvPr id="7" name="Picture 6">
            <a:extLst>
              <a:ext uri="{FF2B5EF4-FFF2-40B4-BE49-F238E27FC236}">
                <a16:creationId xmlns:a16="http://schemas.microsoft.com/office/drawing/2014/main" id="{22B6B21F-298A-4D79-9565-D596FBF6C195}"/>
              </a:ext>
            </a:extLst>
          </p:cNvPr>
          <p:cNvPicPr>
            <a:picLocks noChangeAspect="1"/>
          </p:cNvPicPr>
          <p:nvPr/>
        </p:nvPicPr>
        <p:blipFill rotWithShape="1">
          <a:blip r:embed="rId3">
            <a:extLst>
              <a:ext uri="{28A0092B-C50C-407E-A947-70E740481C1C}">
                <a14:useLocalDpi xmlns:a14="http://schemas.microsoft.com/office/drawing/2010/main" val="0"/>
              </a:ext>
            </a:extLst>
          </a:blip>
          <a:srcRect l="20487" r="11268"/>
          <a:stretch/>
        </p:blipFill>
        <p:spPr>
          <a:xfrm>
            <a:off x="179511" y="2152343"/>
            <a:ext cx="2914057" cy="2409272"/>
          </a:xfrm>
          <a:prstGeom prst="rect">
            <a:avLst/>
          </a:prstGeom>
        </p:spPr>
      </p:pic>
      <p:cxnSp>
        <p:nvCxnSpPr>
          <p:cNvPr id="17" name="Straight Arrow Connector 16">
            <a:extLst>
              <a:ext uri="{FF2B5EF4-FFF2-40B4-BE49-F238E27FC236}">
                <a16:creationId xmlns:a16="http://schemas.microsoft.com/office/drawing/2014/main" id="{90CD2086-DFF0-407C-AF73-18032C31534E}"/>
              </a:ext>
            </a:extLst>
          </p:cNvPr>
          <p:cNvCxnSpPr>
            <a:cxnSpLocks/>
          </p:cNvCxnSpPr>
          <p:nvPr/>
        </p:nvCxnSpPr>
        <p:spPr>
          <a:xfrm flipH="1" flipV="1">
            <a:off x="1460198" y="3617306"/>
            <a:ext cx="1383610" cy="89866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18" name="TextBox 17">
            <a:extLst>
              <a:ext uri="{FF2B5EF4-FFF2-40B4-BE49-F238E27FC236}">
                <a16:creationId xmlns:a16="http://schemas.microsoft.com/office/drawing/2014/main" id="{36BF6CB5-0A69-484D-9E0E-8012A94AAB82}"/>
              </a:ext>
            </a:extLst>
          </p:cNvPr>
          <p:cNvSpPr txBox="1"/>
          <p:nvPr/>
        </p:nvSpPr>
        <p:spPr>
          <a:xfrm>
            <a:off x="1720440" y="4561615"/>
            <a:ext cx="4219712" cy="261610"/>
          </a:xfrm>
          <a:prstGeom prst="rect">
            <a:avLst/>
          </a:prstGeom>
          <a:solidFill>
            <a:schemeClr val="bg1"/>
          </a:solidFill>
        </p:spPr>
        <p:txBody>
          <a:bodyPr wrap="square" rtlCol="0">
            <a:spAutoFit/>
          </a:bodyPr>
          <a:lstStyle/>
          <a:p>
            <a:pPr algn="ctr"/>
            <a:r>
              <a:rPr lang="en-US" sz="1100" dirty="0"/>
              <a:t>Drilled holes </a:t>
            </a:r>
            <a:r>
              <a:rPr lang="en-US" sz="1100" dirty="0" err="1"/>
              <a:t>D</a:t>
            </a:r>
            <a:r>
              <a:rPr lang="en-US" sz="1100" baseline="-25000" dirty="0" err="1"/>
              <a:t>max</a:t>
            </a:r>
            <a:r>
              <a:rPr lang="en-US" sz="1100" dirty="0"/>
              <a:t> ~150 mm and through 235mm shielding</a:t>
            </a:r>
            <a:endParaRPr lang="en-GB" sz="1100" dirty="0"/>
          </a:p>
        </p:txBody>
      </p:sp>
      <p:cxnSp>
        <p:nvCxnSpPr>
          <p:cNvPr id="25" name="Straight Arrow Connector 24">
            <a:extLst>
              <a:ext uri="{FF2B5EF4-FFF2-40B4-BE49-F238E27FC236}">
                <a16:creationId xmlns:a16="http://schemas.microsoft.com/office/drawing/2014/main" id="{EFEFD1E8-528D-4B39-84C6-7735C713F366}"/>
              </a:ext>
            </a:extLst>
          </p:cNvPr>
          <p:cNvCxnSpPr>
            <a:cxnSpLocks/>
          </p:cNvCxnSpPr>
          <p:nvPr/>
        </p:nvCxnSpPr>
        <p:spPr>
          <a:xfrm flipH="1" flipV="1">
            <a:off x="1941420" y="3584299"/>
            <a:ext cx="902388" cy="93166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7" name="Straight Arrow Connector 26">
            <a:extLst>
              <a:ext uri="{FF2B5EF4-FFF2-40B4-BE49-F238E27FC236}">
                <a16:creationId xmlns:a16="http://schemas.microsoft.com/office/drawing/2014/main" id="{8BFC1EC9-648F-44FF-943E-8E92E9B7076C}"/>
              </a:ext>
            </a:extLst>
          </p:cNvPr>
          <p:cNvCxnSpPr>
            <a:cxnSpLocks/>
          </p:cNvCxnSpPr>
          <p:nvPr/>
        </p:nvCxnSpPr>
        <p:spPr>
          <a:xfrm flipV="1">
            <a:off x="2843808" y="3883807"/>
            <a:ext cx="1773453" cy="632159"/>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4" name="Straight Arrow Connector 33">
            <a:extLst>
              <a:ext uri="{FF2B5EF4-FFF2-40B4-BE49-F238E27FC236}">
                <a16:creationId xmlns:a16="http://schemas.microsoft.com/office/drawing/2014/main" id="{B8162793-ECC5-438B-809D-BADF17854786}"/>
              </a:ext>
            </a:extLst>
          </p:cNvPr>
          <p:cNvCxnSpPr>
            <a:cxnSpLocks/>
          </p:cNvCxnSpPr>
          <p:nvPr/>
        </p:nvCxnSpPr>
        <p:spPr>
          <a:xfrm flipV="1">
            <a:off x="2843808" y="4125629"/>
            <a:ext cx="2441778" cy="390338"/>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graphicFrame>
        <p:nvGraphicFramePr>
          <p:cNvPr id="39" name="Object 38">
            <a:extLst>
              <a:ext uri="{FF2B5EF4-FFF2-40B4-BE49-F238E27FC236}">
                <a16:creationId xmlns:a16="http://schemas.microsoft.com/office/drawing/2014/main" id="{7913AD29-F94F-428C-8401-FAC1FDFC9750}"/>
              </a:ext>
            </a:extLst>
          </p:cNvPr>
          <p:cNvGraphicFramePr>
            <a:graphicFrameLocks noChangeAspect="1"/>
          </p:cNvGraphicFramePr>
          <p:nvPr>
            <p:extLst>
              <p:ext uri="{D42A27DB-BD31-4B8C-83A1-F6EECF244321}">
                <p14:modId xmlns:p14="http://schemas.microsoft.com/office/powerpoint/2010/main" val="4240983373"/>
              </p:ext>
            </p:extLst>
          </p:nvPr>
        </p:nvGraphicFramePr>
        <p:xfrm>
          <a:off x="19050" y="1017871"/>
          <a:ext cx="9124950" cy="962025"/>
        </p:xfrm>
        <a:graphic>
          <a:graphicData uri="http://schemas.openxmlformats.org/presentationml/2006/ole">
            <mc:AlternateContent xmlns:mc="http://schemas.openxmlformats.org/markup-compatibility/2006">
              <mc:Choice xmlns:v="urn:schemas-microsoft-com:vml" Requires="v">
                <p:oleObj name="Worksheet" r:id="rId4" imgW="9124935" imgH="962025" progId="Excel.Sheet.12">
                  <p:embed/>
                </p:oleObj>
              </mc:Choice>
              <mc:Fallback>
                <p:oleObj name="Worksheet" r:id="rId4" imgW="9124935" imgH="962025" progId="Excel.Sheet.12">
                  <p:embed/>
                  <p:pic>
                    <p:nvPicPr>
                      <p:cNvPr id="0" name=""/>
                      <p:cNvPicPr/>
                      <p:nvPr/>
                    </p:nvPicPr>
                    <p:blipFill>
                      <a:blip r:embed="rId5"/>
                      <a:stretch>
                        <a:fillRect/>
                      </a:stretch>
                    </p:blipFill>
                    <p:spPr>
                      <a:xfrm>
                        <a:off x="19050" y="1017871"/>
                        <a:ext cx="9124950" cy="962025"/>
                      </a:xfrm>
                      <a:prstGeom prst="rect">
                        <a:avLst/>
                      </a:prstGeom>
                    </p:spPr>
                  </p:pic>
                </p:oleObj>
              </mc:Fallback>
            </mc:AlternateContent>
          </a:graphicData>
        </a:graphic>
      </p:graphicFrame>
      <p:sp>
        <p:nvSpPr>
          <p:cNvPr id="43" name="Content Placeholder 2">
            <a:extLst>
              <a:ext uri="{FF2B5EF4-FFF2-40B4-BE49-F238E27FC236}">
                <a16:creationId xmlns:a16="http://schemas.microsoft.com/office/drawing/2014/main" id="{DF378D6A-CCD4-42BB-BCDE-A1FE44439060}"/>
              </a:ext>
            </a:extLst>
          </p:cNvPr>
          <p:cNvSpPr>
            <a:spLocks noGrp="1"/>
          </p:cNvSpPr>
          <p:nvPr>
            <p:ph idx="1"/>
          </p:nvPr>
        </p:nvSpPr>
        <p:spPr>
          <a:xfrm>
            <a:off x="6491935" y="2185543"/>
            <a:ext cx="2400545" cy="2376072"/>
          </a:xfrm>
        </p:spPr>
        <p:txBody>
          <a:bodyPr>
            <a:noAutofit/>
          </a:bodyPr>
          <a:lstStyle/>
          <a:p>
            <a:pPr marL="0" indent="0">
              <a:buNone/>
            </a:pPr>
            <a:r>
              <a:rPr lang="en-US" sz="1800" u="sng" dirty="0"/>
              <a:t>Side note: </a:t>
            </a:r>
          </a:p>
          <a:p>
            <a:pPr marL="182563" indent="-182563"/>
            <a:r>
              <a:rPr lang="en-US" sz="1800" dirty="0"/>
              <a:t>Challenge was  presented to </a:t>
            </a:r>
            <a:br>
              <a:rPr lang="en-US" sz="1800" dirty="0"/>
            </a:br>
            <a:r>
              <a:rPr lang="en-US" sz="1800" dirty="0"/>
              <a:t>EN-MME workshop and drillings seems to be feasible for them. </a:t>
            </a:r>
          </a:p>
        </p:txBody>
      </p:sp>
    </p:spTree>
    <p:extLst>
      <p:ext uri="{BB962C8B-B14F-4D97-AF65-F5344CB8AC3E}">
        <p14:creationId xmlns:p14="http://schemas.microsoft.com/office/powerpoint/2010/main" val="30076765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D4A50-F3F9-4C8D-AE47-200D51A20752}"/>
              </a:ext>
            </a:extLst>
          </p:cNvPr>
          <p:cNvSpPr>
            <a:spLocks noGrp="1"/>
          </p:cNvSpPr>
          <p:nvPr>
            <p:ph type="title"/>
          </p:nvPr>
        </p:nvSpPr>
        <p:spPr/>
        <p:txBody>
          <a:bodyPr/>
          <a:lstStyle/>
          <a:p>
            <a:r>
              <a:rPr lang="en-US" dirty="0"/>
              <a:t>WP8-2: </a:t>
            </a:r>
            <a:r>
              <a:rPr lang="en-GB" dirty="0"/>
              <a:t>Development and installation of TAXS Z-stopper </a:t>
            </a:r>
            <a:r>
              <a:rPr lang="en-US" dirty="0"/>
              <a:t>(ATLAS + CMS, TAXS installed)</a:t>
            </a:r>
          </a:p>
        </p:txBody>
      </p:sp>
      <p:sp>
        <p:nvSpPr>
          <p:cNvPr id="4" name="Footer Placeholder 3">
            <a:extLst>
              <a:ext uri="{FF2B5EF4-FFF2-40B4-BE49-F238E27FC236}">
                <a16:creationId xmlns:a16="http://schemas.microsoft.com/office/drawing/2014/main" id="{C23E7C4B-8572-4F3F-AA73-2C44917F9C89}"/>
              </a:ext>
            </a:extLst>
          </p:cNvPr>
          <p:cNvSpPr>
            <a:spLocks noGrp="1"/>
          </p:cNvSpPr>
          <p:nvPr>
            <p:ph type="ftr" sz="quarter" idx="11"/>
          </p:nvPr>
        </p:nvSpPr>
        <p:spPr/>
        <p:txBody>
          <a:bodyPr/>
          <a:lstStyle/>
          <a:p>
            <a:r>
              <a:rPr lang="en-GB" noProof="0" dirty="0"/>
              <a:t>O. Boettcher, 109th WP8 meeting, 31 August 2021</a:t>
            </a:r>
          </a:p>
        </p:txBody>
      </p:sp>
      <p:sp>
        <p:nvSpPr>
          <p:cNvPr id="5" name="Slide Number Placeholder 4">
            <a:extLst>
              <a:ext uri="{FF2B5EF4-FFF2-40B4-BE49-F238E27FC236}">
                <a16:creationId xmlns:a16="http://schemas.microsoft.com/office/drawing/2014/main" id="{BE4B3555-6A29-4F69-AEF6-0CAA60E762E7}"/>
              </a:ext>
            </a:extLst>
          </p:cNvPr>
          <p:cNvSpPr>
            <a:spLocks noGrp="1"/>
          </p:cNvSpPr>
          <p:nvPr>
            <p:ph type="sldNum" sz="quarter" idx="12"/>
          </p:nvPr>
        </p:nvSpPr>
        <p:spPr/>
        <p:txBody>
          <a:bodyPr/>
          <a:lstStyle/>
          <a:p>
            <a:fld id="{BFDCA1C4-9514-7B4F-976F-D92F7E296653}" type="slidenum">
              <a:rPr lang="fr-FR" smtClean="0"/>
              <a:pPr/>
              <a:t>3</a:t>
            </a:fld>
            <a:endParaRPr lang="fr-FR"/>
          </a:p>
        </p:txBody>
      </p:sp>
      <p:sp>
        <p:nvSpPr>
          <p:cNvPr id="43" name="Content Placeholder 2">
            <a:extLst>
              <a:ext uri="{FF2B5EF4-FFF2-40B4-BE49-F238E27FC236}">
                <a16:creationId xmlns:a16="http://schemas.microsoft.com/office/drawing/2014/main" id="{DF378D6A-CCD4-42BB-BCDE-A1FE44439060}"/>
              </a:ext>
            </a:extLst>
          </p:cNvPr>
          <p:cNvSpPr>
            <a:spLocks noGrp="1"/>
          </p:cNvSpPr>
          <p:nvPr>
            <p:ph idx="1"/>
          </p:nvPr>
        </p:nvSpPr>
        <p:spPr>
          <a:xfrm>
            <a:off x="1337615" y="4299942"/>
            <a:ext cx="7349185" cy="632159"/>
          </a:xfrm>
        </p:spPr>
        <p:txBody>
          <a:bodyPr>
            <a:noAutofit/>
          </a:bodyPr>
          <a:lstStyle/>
          <a:p>
            <a:pPr marL="266700" indent="-266700">
              <a:buNone/>
            </a:pPr>
            <a:r>
              <a:rPr lang="en-US" sz="1800" u="sng" dirty="0"/>
              <a:t>Additional information helpful:</a:t>
            </a:r>
            <a:r>
              <a:rPr lang="en-US" sz="1800" dirty="0"/>
              <a:t> How actually z-stopper is realized for ATLAS TAS? (EDMS 1386628 design is not implemented in CMS)</a:t>
            </a:r>
          </a:p>
        </p:txBody>
      </p:sp>
      <p:pic>
        <p:nvPicPr>
          <p:cNvPr id="14" name="Content Placeholder 7" descr="A close-up of a machine&#10;&#10;Description automatically generated with low confidence">
            <a:extLst>
              <a:ext uri="{FF2B5EF4-FFF2-40B4-BE49-F238E27FC236}">
                <a16:creationId xmlns:a16="http://schemas.microsoft.com/office/drawing/2014/main" id="{306E69AC-E16C-44AC-AEA3-4A1C6CC92E1A}"/>
              </a:ext>
            </a:extLst>
          </p:cNvPr>
          <p:cNvPicPr>
            <a:picLocks noChangeAspect="1"/>
          </p:cNvPicPr>
          <p:nvPr/>
        </p:nvPicPr>
        <p:blipFill>
          <a:blip r:embed="rId2"/>
          <a:stretch>
            <a:fillRect/>
          </a:stretch>
        </p:blipFill>
        <p:spPr>
          <a:xfrm>
            <a:off x="257090" y="2119763"/>
            <a:ext cx="2118282" cy="2073978"/>
          </a:xfrm>
          <a:prstGeom prst="rect">
            <a:avLst/>
          </a:prstGeom>
        </p:spPr>
      </p:pic>
      <p:pic>
        <p:nvPicPr>
          <p:cNvPr id="15" name="Picture 14">
            <a:extLst>
              <a:ext uri="{FF2B5EF4-FFF2-40B4-BE49-F238E27FC236}">
                <a16:creationId xmlns:a16="http://schemas.microsoft.com/office/drawing/2014/main" id="{973C75D4-9175-4DE9-917B-CC24B58A7A7D}"/>
              </a:ext>
            </a:extLst>
          </p:cNvPr>
          <p:cNvPicPr/>
          <p:nvPr/>
        </p:nvPicPr>
        <p:blipFill>
          <a:blip r:embed="rId3">
            <a:extLst>
              <a:ext uri="{28A0092B-C50C-407E-A947-70E740481C1C}">
                <a14:useLocalDpi xmlns:a14="http://schemas.microsoft.com/office/drawing/2010/main"/>
              </a:ext>
            </a:extLst>
          </a:blip>
          <a:stretch>
            <a:fillRect/>
          </a:stretch>
        </p:blipFill>
        <p:spPr>
          <a:xfrm flipV="1">
            <a:off x="2482192" y="2126049"/>
            <a:ext cx="2512465" cy="2067691"/>
          </a:xfrm>
          <a:prstGeom prst="rect">
            <a:avLst/>
          </a:prstGeom>
          <a:scene3d>
            <a:camera prst="orthographicFront">
              <a:rot lat="0" lon="10800000" rev="10800000"/>
            </a:camera>
            <a:lightRig rig="threePt" dir="t"/>
          </a:scene3d>
        </p:spPr>
      </p:pic>
      <p:pic>
        <p:nvPicPr>
          <p:cNvPr id="20" name="Picture 19" descr="Diagram&#10;&#10;Description automatically generated">
            <a:extLst>
              <a:ext uri="{FF2B5EF4-FFF2-40B4-BE49-F238E27FC236}">
                <a16:creationId xmlns:a16="http://schemas.microsoft.com/office/drawing/2014/main" id="{CE9855F5-BF13-4059-90C9-C27378177755}"/>
              </a:ext>
            </a:extLst>
          </p:cNvPr>
          <p:cNvPicPr>
            <a:picLocks noChangeAspect="1"/>
          </p:cNvPicPr>
          <p:nvPr/>
        </p:nvPicPr>
        <p:blipFill>
          <a:blip r:embed="rId4"/>
          <a:stretch>
            <a:fillRect/>
          </a:stretch>
        </p:blipFill>
        <p:spPr>
          <a:xfrm>
            <a:off x="5084518" y="2115218"/>
            <a:ext cx="2727842" cy="2184724"/>
          </a:xfrm>
          <a:prstGeom prst="rect">
            <a:avLst/>
          </a:prstGeom>
        </p:spPr>
      </p:pic>
      <p:graphicFrame>
        <p:nvGraphicFramePr>
          <p:cNvPr id="3" name="Object 2">
            <a:extLst>
              <a:ext uri="{FF2B5EF4-FFF2-40B4-BE49-F238E27FC236}">
                <a16:creationId xmlns:a16="http://schemas.microsoft.com/office/drawing/2014/main" id="{EDE24BE5-FA77-4688-92F8-95667F4B5D76}"/>
              </a:ext>
            </a:extLst>
          </p:cNvPr>
          <p:cNvGraphicFramePr>
            <a:graphicFrameLocks noChangeAspect="1"/>
          </p:cNvGraphicFramePr>
          <p:nvPr>
            <p:extLst>
              <p:ext uri="{D42A27DB-BD31-4B8C-83A1-F6EECF244321}">
                <p14:modId xmlns:p14="http://schemas.microsoft.com/office/powerpoint/2010/main" val="2469138761"/>
              </p:ext>
            </p:extLst>
          </p:nvPr>
        </p:nvGraphicFramePr>
        <p:xfrm>
          <a:off x="19050" y="880648"/>
          <a:ext cx="9124950" cy="1152525"/>
        </p:xfrm>
        <a:graphic>
          <a:graphicData uri="http://schemas.openxmlformats.org/presentationml/2006/ole">
            <mc:AlternateContent xmlns:mc="http://schemas.openxmlformats.org/markup-compatibility/2006">
              <mc:Choice xmlns:v="urn:schemas-microsoft-com:vml" Requires="v">
                <p:oleObj name="Worksheet" r:id="rId5" imgW="9124935" imgH="1152525" progId="Excel.Sheet.12">
                  <p:embed/>
                </p:oleObj>
              </mc:Choice>
              <mc:Fallback>
                <p:oleObj name="Worksheet" r:id="rId5" imgW="9124935" imgH="1152525" progId="Excel.Sheet.12">
                  <p:embed/>
                  <p:pic>
                    <p:nvPicPr>
                      <p:cNvPr id="0" name=""/>
                      <p:cNvPicPr/>
                      <p:nvPr/>
                    </p:nvPicPr>
                    <p:blipFill>
                      <a:blip r:embed="rId6"/>
                      <a:stretch>
                        <a:fillRect/>
                      </a:stretch>
                    </p:blipFill>
                    <p:spPr>
                      <a:xfrm>
                        <a:off x="19050" y="880648"/>
                        <a:ext cx="9124950" cy="1152525"/>
                      </a:xfrm>
                      <a:prstGeom prst="rect">
                        <a:avLst/>
                      </a:prstGeom>
                    </p:spPr>
                  </p:pic>
                </p:oleObj>
              </mc:Fallback>
            </mc:AlternateContent>
          </a:graphicData>
        </a:graphic>
      </p:graphicFrame>
    </p:spTree>
    <p:extLst>
      <p:ext uri="{BB962C8B-B14F-4D97-AF65-F5344CB8AC3E}">
        <p14:creationId xmlns:p14="http://schemas.microsoft.com/office/powerpoint/2010/main" val="33375885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D4A50-F3F9-4C8D-AE47-200D51A20752}"/>
              </a:ext>
            </a:extLst>
          </p:cNvPr>
          <p:cNvSpPr>
            <a:spLocks noGrp="1"/>
          </p:cNvSpPr>
          <p:nvPr>
            <p:ph type="title"/>
          </p:nvPr>
        </p:nvSpPr>
        <p:spPr/>
        <p:txBody>
          <a:bodyPr/>
          <a:lstStyle/>
          <a:p>
            <a:r>
              <a:rPr lang="en-US" dirty="0"/>
              <a:t>WP8-3: Helium barrier TAXS-shielding (CMS), TAXS-cradle and Cradle-shielding (ATLAS)</a:t>
            </a:r>
          </a:p>
        </p:txBody>
      </p:sp>
      <p:sp>
        <p:nvSpPr>
          <p:cNvPr id="4" name="Footer Placeholder 3">
            <a:extLst>
              <a:ext uri="{FF2B5EF4-FFF2-40B4-BE49-F238E27FC236}">
                <a16:creationId xmlns:a16="http://schemas.microsoft.com/office/drawing/2014/main" id="{C23E7C4B-8572-4F3F-AA73-2C44917F9C89}"/>
              </a:ext>
            </a:extLst>
          </p:cNvPr>
          <p:cNvSpPr>
            <a:spLocks noGrp="1"/>
          </p:cNvSpPr>
          <p:nvPr>
            <p:ph type="ftr" sz="quarter" idx="11"/>
          </p:nvPr>
        </p:nvSpPr>
        <p:spPr/>
        <p:txBody>
          <a:bodyPr/>
          <a:lstStyle/>
          <a:p>
            <a:r>
              <a:rPr lang="en-GB" noProof="0" dirty="0"/>
              <a:t>O. Boettcher, 109th WP8 meeting, 31 August 2021</a:t>
            </a:r>
          </a:p>
        </p:txBody>
      </p:sp>
      <p:sp>
        <p:nvSpPr>
          <p:cNvPr id="5" name="Slide Number Placeholder 4">
            <a:extLst>
              <a:ext uri="{FF2B5EF4-FFF2-40B4-BE49-F238E27FC236}">
                <a16:creationId xmlns:a16="http://schemas.microsoft.com/office/drawing/2014/main" id="{BE4B3555-6A29-4F69-AEF6-0CAA60E762E7}"/>
              </a:ext>
            </a:extLst>
          </p:cNvPr>
          <p:cNvSpPr>
            <a:spLocks noGrp="1"/>
          </p:cNvSpPr>
          <p:nvPr>
            <p:ph type="sldNum" sz="quarter" idx="12"/>
          </p:nvPr>
        </p:nvSpPr>
        <p:spPr/>
        <p:txBody>
          <a:bodyPr/>
          <a:lstStyle/>
          <a:p>
            <a:fld id="{BFDCA1C4-9514-7B4F-976F-D92F7E296653}" type="slidenum">
              <a:rPr lang="fr-FR" smtClean="0"/>
              <a:pPr/>
              <a:t>4</a:t>
            </a:fld>
            <a:endParaRPr lang="fr-FR"/>
          </a:p>
        </p:txBody>
      </p:sp>
      <p:sp>
        <p:nvSpPr>
          <p:cNvPr id="43" name="Content Placeholder 2">
            <a:extLst>
              <a:ext uri="{FF2B5EF4-FFF2-40B4-BE49-F238E27FC236}">
                <a16:creationId xmlns:a16="http://schemas.microsoft.com/office/drawing/2014/main" id="{DF378D6A-CCD4-42BB-BCDE-A1FE44439060}"/>
              </a:ext>
            </a:extLst>
          </p:cNvPr>
          <p:cNvSpPr>
            <a:spLocks noGrp="1"/>
          </p:cNvSpPr>
          <p:nvPr>
            <p:ph idx="1"/>
          </p:nvPr>
        </p:nvSpPr>
        <p:spPr>
          <a:xfrm>
            <a:off x="5535197" y="2185543"/>
            <a:ext cx="3168352" cy="2376072"/>
          </a:xfrm>
        </p:spPr>
        <p:txBody>
          <a:bodyPr>
            <a:noAutofit/>
          </a:bodyPr>
          <a:lstStyle/>
          <a:p>
            <a:pPr marL="0" indent="0">
              <a:buNone/>
            </a:pPr>
            <a:r>
              <a:rPr lang="en-US" sz="1800" u="sng" dirty="0"/>
              <a:t>Side note: </a:t>
            </a:r>
          </a:p>
          <a:p>
            <a:pPr marL="182563" indent="-182563"/>
            <a:r>
              <a:rPr lang="en-US" sz="1800" dirty="0"/>
              <a:t>For CMS add. 2x ~150 mm drilled holes (see WP8-1) to be included in He barrier solution.</a:t>
            </a:r>
          </a:p>
        </p:txBody>
      </p:sp>
      <p:graphicFrame>
        <p:nvGraphicFramePr>
          <p:cNvPr id="3" name="Object 2">
            <a:extLst>
              <a:ext uri="{FF2B5EF4-FFF2-40B4-BE49-F238E27FC236}">
                <a16:creationId xmlns:a16="http://schemas.microsoft.com/office/drawing/2014/main" id="{B3E82FD4-8422-4505-9A0B-AB3B9BE31539}"/>
              </a:ext>
            </a:extLst>
          </p:cNvPr>
          <p:cNvGraphicFramePr>
            <a:graphicFrameLocks noChangeAspect="1"/>
          </p:cNvGraphicFramePr>
          <p:nvPr>
            <p:extLst>
              <p:ext uri="{D42A27DB-BD31-4B8C-83A1-F6EECF244321}">
                <p14:modId xmlns:p14="http://schemas.microsoft.com/office/powerpoint/2010/main" val="3188043758"/>
              </p:ext>
            </p:extLst>
          </p:nvPr>
        </p:nvGraphicFramePr>
        <p:xfrm>
          <a:off x="0" y="893303"/>
          <a:ext cx="9124950" cy="1152525"/>
        </p:xfrm>
        <a:graphic>
          <a:graphicData uri="http://schemas.openxmlformats.org/presentationml/2006/ole">
            <mc:AlternateContent xmlns:mc="http://schemas.openxmlformats.org/markup-compatibility/2006">
              <mc:Choice xmlns:v="urn:schemas-microsoft-com:vml" Requires="v">
                <p:oleObj name="Worksheet" r:id="rId2" imgW="9124935" imgH="1152525" progId="Excel.Sheet.12">
                  <p:embed/>
                </p:oleObj>
              </mc:Choice>
              <mc:Fallback>
                <p:oleObj name="Worksheet" r:id="rId2" imgW="9124935" imgH="1152525" progId="Excel.Sheet.12">
                  <p:embed/>
                  <p:pic>
                    <p:nvPicPr>
                      <p:cNvPr id="0" name=""/>
                      <p:cNvPicPr/>
                      <p:nvPr/>
                    </p:nvPicPr>
                    <p:blipFill>
                      <a:blip r:embed="rId3"/>
                      <a:stretch>
                        <a:fillRect/>
                      </a:stretch>
                    </p:blipFill>
                    <p:spPr>
                      <a:xfrm>
                        <a:off x="0" y="893303"/>
                        <a:ext cx="9124950" cy="1152525"/>
                      </a:xfrm>
                      <a:prstGeom prst="rect">
                        <a:avLst/>
                      </a:prstGeom>
                    </p:spPr>
                  </p:pic>
                </p:oleObj>
              </mc:Fallback>
            </mc:AlternateContent>
          </a:graphicData>
        </a:graphic>
      </p:graphicFrame>
      <p:pic>
        <p:nvPicPr>
          <p:cNvPr id="15" name="Picture 14">
            <a:extLst>
              <a:ext uri="{FF2B5EF4-FFF2-40B4-BE49-F238E27FC236}">
                <a16:creationId xmlns:a16="http://schemas.microsoft.com/office/drawing/2014/main" id="{D78DC4B0-78BD-4E10-9CAC-A453E304B91F}"/>
              </a:ext>
            </a:extLst>
          </p:cNvPr>
          <p:cNvPicPr/>
          <p:nvPr/>
        </p:nvPicPr>
        <p:blipFill>
          <a:blip r:embed="rId4">
            <a:extLst>
              <a:ext uri="{28A0092B-C50C-407E-A947-70E740481C1C}">
                <a14:useLocalDpi xmlns:a14="http://schemas.microsoft.com/office/drawing/2010/main"/>
              </a:ext>
            </a:extLst>
          </a:blip>
          <a:stretch>
            <a:fillRect/>
          </a:stretch>
        </p:blipFill>
        <p:spPr>
          <a:xfrm>
            <a:off x="1331640" y="2174064"/>
            <a:ext cx="1798955" cy="2399030"/>
          </a:xfrm>
          <a:prstGeom prst="rect">
            <a:avLst/>
          </a:prstGeom>
        </p:spPr>
      </p:pic>
      <p:pic>
        <p:nvPicPr>
          <p:cNvPr id="16" name="Picture 15">
            <a:extLst>
              <a:ext uri="{FF2B5EF4-FFF2-40B4-BE49-F238E27FC236}">
                <a16:creationId xmlns:a16="http://schemas.microsoft.com/office/drawing/2014/main" id="{F2DEF3FB-CEED-49C8-827C-1C1477BC4174}"/>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3259152" y="2174064"/>
            <a:ext cx="1798955" cy="2399030"/>
          </a:xfrm>
          <a:prstGeom prst="rect">
            <a:avLst/>
          </a:prstGeom>
        </p:spPr>
      </p:pic>
    </p:spTree>
    <p:extLst>
      <p:ext uri="{BB962C8B-B14F-4D97-AF65-F5344CB8AC3E}">
        <p14:creationId xmlns:p14="http://schemas.microsoft.com/office/powerpoint/2010/main" val="307158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D4A50-F3F9-4C8D-AE47-200D51A20752}"/>
              </a:ext>
            </a:extLst>
          </p:cNvPr>
          <p:cNvSpPr>
            <a:spLocks noGrp="1"/>
          </p:cNvSpPr>
          <p:nvPr>
            <p:ph type="title"/>
          </p:nvPr>
        </p:nvSpPr>
        <p:spPr/>
        <p:txBody>
          <a:bodyPr/>
          <a:lstStyle/>
          <a:p>
            <a:r>
              <a:rPr lang="en-US" dirty="0"/>
              <a:t>WP12-1: </a:t>
            </a:r>
            <a:r>
              <a:rPr lang="en-GB" dirty="0"/>
              <a:t>VAX service pipes installation</a:t>
            </a:r>
            <a:br>
              <a:rPr lang="en-US" dirty="0"/>
            </a:br>
            <a:r>
              <a:rPr lang="en-US" dirty="0"/>
              <a:t>(CMS, Region preparation)</a:t>
            </a:r>
          </a:p>
        </p:txBody>
      </p:sp>
      <p:sp>
        <p:nvSpPr>
          <p:cNvPr id="4" name="Footer Placeholder 3">
            <a:extLst>
              <a:ext uri="{FF2B5EF4-FFF2-40B4-BE49-F238E27FC236}">
                <a16:creationId xmlns:a16="http://schemas.microsoft.com/office/drawing/2014/main" id="{C23E7C4B-8572-4F3F-AA73-2C44917F9C89}"/>
              </a:ext>
            </a:extLst>
          </p:cNvPr>
          <p:cNvSpPr>
            <a:spLocks noGrp="1"/>
          </p:cNvSpPr>
          <p:nvPr>
            <p:ph type="ftr" sz="quarter" idx="11"/>
          </p:nvPr>
        </p:nvSpPr>
        <p:spPr/>
        <p:txBody>
          <a:bodyPr/>
          <a:lstStyle/>
          <a:p>
            <a:r>
              <a:rPr lang="en-GB" noProof="0" dirty="0"/>
              <a:t>O. Boettcher, 109th WP8 meeting, 31 August 2021</a:t>
            </a:r>
          </a:p>
        </p:txBody>
      </p:sp>
      <p:sp>
        <p:nvSpPr>
          <p:cNvPr id="5" name="Slide Number Placeholder 4">
            <a:extLst>
              <a:ext uri="{FF2B5EF4-FFF2-40B4-BE49-F238E27FC236}">
                <a16:creationId xmlns:a16="http://schemas.microsoft.com/office/drawing/2014/main" id="{BE4B3555-6A29-4F69-AEF6-0CAA60E762E7}"/>
              </a:ext>
            </a:extLst>
          </p:cNvPr>
          <p:cNvSpPr>
            <a:spLocks noGrp="1"/>
          </p:cNvSpPr>
          <p:nvPr>
            <p:ph type="sldNum" sz="quarter" idx="12"/>
          </p:nvPr>
        </p:nvSpPr>
        <p:spPr/>
        <p:txBody>
          <a:bodyPr/>
          <a:lstStyle/>
          <a:p>
            <a:fld id="{BFDCA1C4-9514-7B4F-976F-D92F7E296653}" type="slidenum">
              <a:rPr lang="fr-FR" smtClean="0"/>
              <a:pPr/>
              <a:t>5</a:t>
            </a:fld>
            <a:endParaRPr lang="fr-FR"/>
          </a:p>
        </p:txBody>
      </p:sp>
      <p:sp>
        <p:nvSpPr>
          <p:cNvPr id="43" name="Content Placeholder 2">
            <a:extLst>
              <a:ext uri="{FF2B5EF4-FFF2-40B4-BE49-F238E27FC236}">
                <a16:creationId xmlns:a16="http://schemas.microsoft.com/office/drawing/2014/main" id="{DF378D6A-CCD4-42BB-BCDE-A1FE44439060}"/>
              </a:ext>
            </a:extLst>
          </p:cNvPr>
          <p:cNvSpPr>
            <a:spLocks noGrp="1"/>
          </p:cNvSpPr>
          <p:nvPr>
            <p:ph idx="1"/>
          </p:nvPr>
        </p:nvSpPr>
        <p:spPr>
          <a:xfrm>
            <a:off x="6084168" y="2185543"/>
            <a:ext cx="2962631" cy="2376072"/>
          </a:xfrm>
        </p:spPr>
        <p:txBody>
          <a:bodyPr>
            <a:noAutofit/>
          </a:bodyPr>
          <a:lstStyle/>
          <a:p>
            <a:pPr marL="0" indent="0">
              <a:buNone/>
            </a:pPr>
            <a:r>
              <a:rPr lang="en-US" sz="1800" u="sng" dirty="0"/>
              <a:t>Side note: </a:t>
            </a:r>
          </a:p>
          <a:p>
            <a:pPr marL="182563" indent="-182563"/>
            <a:r>
              <a:rPr lang="en-US" sz="1800" dirty="0"/>
              <a:t>To be clarified to what structure VAX service pipes supports can be attached. Different options to be checked with CMS. </a:t>
            </a:r>
          </a:p>
        </p:txBody>
      </p:sp>
      <p:pic>
        <p:nvPicPr>
          <p:cNvPr id="15" name="Picture 14">
            <a:extLst>
              <a:ext uri="{FF2B5EF4-FFF2-40B4-BE49-F238E27FC236}">
                <a16:creationId xmlns:a16="http://schemas.microsoft.com/office/drawing/2014/main" id="{33307ABC-99ED-4B0B-9A88-956F81856778}"/>
              </a:ext>
            </a:extLst>
          </p:cNvPr>
          <p:cNvPicPr>
            <a:picLocks noChangeAspect="1"/>
          </p:cNvPicPr>
          <p:nvPr/>
        </p:nvPicPr>
        <p:blipFill>
          <a:blip r:embed="rId2"/>
          <a:stretch>
            <a:fillRect/>
          </a:stretch>
        </p:blipFill>
        <p:spPr>
          <a:xfrm>
            <a:off x="2449284" y="2194486"/>
            <a:ext cx="2736304" cy="2345753"/>
          </a:xfrm>
          <a:prstGeom prst="rect">
            <a:avLst/>
          </a:prstGeom>
        </p:spPr>
      </p:pic>
      <p:pic>
        <p:nvPicPr>
          <p:cNvPr id="16" name="Picture 15">
            <a:extLst>
              <a:ext uri="{FF2B5EF4-FFF2-40B4-BE49-F238E27FC236}">
                <a16:creationId xmlns:a16="http://schemas.microsoft.com/office/drawing/2014/main" id="{9DC13A04-9DE4-4EC7-9D01-46E3383FB756}"/>
              </a:ext>
            </a:extLst>
          </p:cNvPr>
          <p:cNvPicPr>
            <a:picLocks noChangeAspect="1"/>
          </p:cNvPicPr>
          <p:nvPr/>
        </p:nvPicPr>
        <p:blipFill>
          <a:blip r:embed="rId3"/>
          <a:stretch>
            <a:fillRect/>
          </a:stretch>
        </p:blipFill>
        <p:spPr>
          <a:xfrm>
            <a:off x="53330" y="2199551"/>
            <a:ext cx="2330643" cy="2348055"/>
          </a:xfrm>
          <a:prstGeom prst="rect">
            <a:avLst/>
          </a:prstGeom>
        </p:spPr>
      </p:pic>
      <p:graphicFrame>
        <p:nvGraphicFramePr>
          <p:cNvPr id="8" name="Object 7">
            <a:extLst>
              <a:ext uri="{FF2B5EF4-FFF2-40B4-BE49-F238E27FC236}">
                <a16:creationId xmlns:a16="http://schemas.microsoft.com/office/drawing/2014/main" id="{D5E99EDB-4D96-46C7-89D9-071833DBE528}"/>
              </a:ext>
            </a:extLst>
          </p:cNvPr>
          <p:cNvGraphicFramePr>
            <a:graphicFrameLocks noChangeAspect="1"/>
          </p:cNvGraphicFramePr>
          <p:nvPr>
            <p:extLst>
              <p:ext uri="{D42A27DB-BD31-4B8C-83A1-F6EECF244321}">
                <p14:modId xmlns:p14="http://schemas.microsoft.com/office/powerpoint/2010/main" val="2158315639"/>
              </p:ext>
            </p:extLst>
          </p:nvPr>
        </p:nvGraphicFramePr>
        <p:xfrm>
          <a:off x="0" y="822486"/>
          <a:ext cx="9124950" cy="1343025"/>
        </p:xfrm>
        <a:graphic>
          <a:graphicData uri="http://schemas.openxmlformats.org/presentationml/2006/ole">
            <mc:AlternateContent xmlns:mc="http://schemas.openxmlformats.org/markup-compatibility/2006">
              <mc:Choice xmlns:v="urn:schemas-microsoft-com:vml" Requires="v">
                <p:oleObj name="Worksheet" r:id="rId4" imgW="9124935" imgH="1343025" progId="Excel.Sheet.12">
                  <p:embed/>
                </p:oleObj>
              </mc:Choice>
              <mc:Fallback>
                <p:oleObj name="Worksheet" r:id="rId4" imgW="9124935" imgH="1343025" progId="Excel.Sheet.12">
                  <p:embed/>
                  <p:pic>
                    <p:nvPicPr>
                      <p:cNvPr id="0" name=""/>
                      <p:cNvPicPr/>
                      <p:nvPr/>
                    </p:nvPicPr>
                    <p:blipFill>
                      <a:blip r:embed="rId5"/>
                      <a:stretch>
                        <a:fillRect/>
                      </a:stretch>
                    </p:blipFill>
                    <p:spPr>
                      <a:xfrm>
                        <a:off x="0" y="822486"/>
                        <a:ext cx="9124950" cy="1343025"/>
                      </a:xfrm>
                      <a:prstGeom prst="rect">
                        <a:avLst/>
                      </a:prstGeom>
                    </p:spPr>
                  </p:pic>
                </p:oleObj>
              </mc:Fallback>
            </mc:AlternateContent>
          </a:graphicData>
        </a:graphic>
      </p:graphicFrame>
    </p:spTree>
    <p:extLst>
      <p:ext uri="{BB962C8B-B14F-4D97-AF65-F5344CB8AC3E}">
        <p14:creationId xmlns:p14="http://schemas.microsoft.com/office/powerpoint/2010/main" val="2925157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D4A50-F3F9-4C8D-AE47-200D51A20752}"/>
              </a:ext>
            </a:extLst>
          </p:cNvPr>
          <p:cNvSpPr>
            <a:spLocks noGrp="1"/>
          </p:cNvSpPr>
          <p:nvPr>
            <p:ph type="title"/>
          </p:nvPr>
        </p:nvSpPr>
        <p:spPr/>
        <p:txBody>
          <a:bodyPr/>
          <a:lstStyle/>
          <a:p>
            <a:r>
              <a:rPr lang="en-US" dirty="0"/>
              <a:t>WP12-2: </a:t>
            </a:r>
            <a:r>
              <a:rPr lang="en-GB" dirty="0"/>
              <a:t>Ion pump installation tests and handover procedure to TAXS supports</a:t>
            </a:r>
            <a:endParaRPr lang="en-US" dirty="0"/>
          </a:p>
        </p:txBody>
      </p:sp>
      <p:sp>
        <p:nvSpPr>
          <p:cNvPr id="4" name="Footer Placeholder 3">
            <a:extLst>
              <a:ext uri="{FF2B5EF4-FFF2-40B4-BE49-F238E27FC236}">
                <a16:creationId xmlns:a16="http://schemas.microsoft.com/office/drawing/2014/main" id="{C23E7C4B-8572-4F3F-AA73-2C44917F9C89}"/>
              </a:ext>
            </a:extLst>
          </p:cNvPr>
          <p:cNvSpPr>
            <a:spLocks noGrp="1"/>
          </p:cNvSpPr>
          <p:nvPr>
            <p:ph type="ftr" sz="quarter" idx="11"/>
          </p:nvPr>
        </p:nvSpPr>
        <p:spPr/>
        <p:txBody>
          <a:bodyPr/>
          <a:lstStyle/>
          <a:p>
            <a:r>
              <a:rPr lang="en-GB" noProof="0" dirty="0"/>
              <a:t>O. Boettcher, 109th WP8 meeting, 31 August 2021</a:t>
            </a:r>
          </a:p>
        </p:txBody>
      </p:sp>
      <p:sp>
        <p:nvSpPr>
          <p:cNvPr id="5" name="Slide Number Placeholder 4">
            <a:extLst>
              <a:ext uri="{FF2B5EF4-FFF2-40B4-BE49-F238E27FC236}">
                <a16:creationId xmlns:a16="http://schemas.microsoft.com/office/drawing/2014/main" id="{BE4B3555-6A29-4F69-AEF6-0CAA60E762E7}"/>
              </a:ext>
            </a:extLst>
          </p:cNvPr>
          <p:cNvSpPr>
            <a:spLocks noGrp="1"/>
          </p:cNvSpPr>
          <p:nvPr>
            <p:ph type="sldNum" sz="quarter" idx="12"/>
          </p:nvPr>
        </p:nvSpPr>
        <p:spPr/>
        <p:txBody>
          <a:bodyPr/>
          <a:lstStyle/>
          <a:p>
            <a:fld id="{BFDCA1C4-9514-7B4F-976F-D92F7E296653}" type="slidenum">
              <a:rPr lang="fr-FR" smtClean="0"/>
              <a:pPr/>
              <a:t>6</a:t>
            </a:fld>
            <a:endParaRPr lang="fr-FR"/>
          </a:p>
        </p:txBody>
      </p:sp>
      <p:sp>
        <p:nvSpPr>
          <p:cNvPr id="43" name="Content Placeholder 2">
            <a:extLst>
              <a:ext uri="{FF2B5EF4-FFF2-40B4-BE49-F238E27FC236}">
                <a16:creationId xmlns:a16="http://schemas.microsoft.com/office/drawing/2014/main" id="{DF378D6A-CCD4-42BB-BCDE-A1FE44439060}"/>
              </a:ext>
            </a:extLst>
          </p:cNvPr>
          <p:cNvSpPr>
            <a:spLocks noGrp="1"/>
          </p:cNvSpPr>
          <p:nvPr>
            <p:ph idx="1"/>
          </p:nvPr>
        </p:nvSpPr>
        <p:spPr>
          <a:xfrm>
            <a:off x="5973944" y="2629663"/>
            <a:ext cx="3062552" cy="2376072"/>
          </a:xfrm>
        </p:spPr>
        <p:txBody>
          <a:bodyPr>
            <a:noAutofit/>
          </a:bodyPr>
          <a:lstStyle/>
          <a:p>
            <a:pPr marL="0" indent="0">
              <a:buNone/>
            </a:pPr>
            <a:r>
              <a:rPr lang="en-US" sz="1600" u="sng" dirty="0"/>
              <a:t>Side note: </a:t>
            </a:r>
          </a:p>
          <a:p>
            <a:pPr marL="182563" indent="-182563"/>
            <a:r>
              <a:rPr lang="en-US" sz="1600" dirty="0"/>
              <a:t>WP8 includes attachment plates to Q1 end cover simulator and to TAXS</a:t>
            </a:r>
          </a:p>
          <a:p>
            <a:pPr marL="182563" indent="-182563"/>
            <a:r>
              <a:rPr lang="en-US" sz="1600" dirty="0"/>
              <a:t>WP12 provides test components such as chambers, flanges, supports transfer tables. </a:t>
            </a:r>
          </a:p>
        </p:txBody>
      </p:sp>
      <p:sp>
        <p:nvSpPr>
          <p:cNvPr id="20" name="TextBox 19">
            <a:extLst>
              <a:ext uri="{FF2B5EF4-FFF2-40B4-BE49-F238E27FC236}">
                <a16:creationId xmlns:a16="http://schemas.microsoft.com/office/drawing/2014/main" id="{1BAE8A3E-2B1C-421A-9E89-F1F3BD94982A}"/>
              </a:ext>
            </a:extLst>
          </p:cNvPr>
          <p:cNvSpPr txBox="1"/>
          <p:nvPr/>
        </p:nvSpPr>
        <p:spPr>
          <a:xfrm>
            <a:off x="971600" y="4735254"/>
            <a:ext cx="3966937" cy="261610"/>
          </a:xfrm>
          <a:prstGeom prst="rect">
            <a:avLst/>
          </a:prstGeom>
          <a:noFill/>
        </p:spPr>
        <p:txBody>
          <a:bodyPr wrap="square" rtlCol="0">
            <a:spAutoFit/>
          </a:bodyPr>
          <a:lstStyle/>
          <a:p>
            <a:pPr algn="ctr"/>
            <a:r>
              <a:rPr lang="en-US" sz="1100" dirty="0"/>
              <a:t>(</a:t>
            </a:r>
            <a:r>
              <a:rPr lang="en-US" sz="1100" dirty="0" err="1"/>
              <a:t>Cortesy</a:t>
            </a:r>
            <a:r>
              <a:rPr lang="en-US" sz="1100" dirty="0"/>
              <a:t> </a:t>
            </a:r>
            <a:r>
              <a:rPr lang="en-US" sz="1100" dirty="0">
                <a:highlight>
                  <a:srgbClr val="FFFF00"/>
                </a:highlight>
              </a:rPr>
              <a:t>Rita</a:t>
            </a:r>
            <a:r>
              <a:rPr lang="en-US" sz="1100" dirty="0"/>
              <a:t>)</a:t>
            </a:r>
            <a:endParaRPr lang="en-GB" sz="1100" dirty="0"/>
          </a:p>
        </p:txBody>
      </p:sp>
      <p:pic>
        <p:nvPicPr>
          <p:cNvPr id="12" name="Picture 11">
            <a:extLst>
              <a:ext uri="{FF2B5EF4-FFF2-40B4-BE49-F238E27FC236}">
                <a16:creationId xmlns:a16="http://schemas.microsoft.com/office/drawing/2014/main" id="{4E4F2B8E-7BF8-4147-B51A-BA598367F8F1}"/>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97200" y="2660505"/>
            <a:ext cx="5575028" cy="2399025"/>
          </a:xfrm>
          <a:prstGeom prst="rect">
            <a:avLst/>
          </a:prstGeom>
          <a:ln>
            <a:noFill/>
          </a:ln>
        </p:spPr>
      </p:pic>
      <p:graphicFrame>
        <p:nvGraphicFramePr>
          <p:cNvPr id="9" name="Object 8">
            <a:extLst>
              <a:ext uri="{FF2B5EF4-FFF2-40B4-BE49-F238E27FC236}">
                <a16:creationId xmlns:a16="http://schemas.microsoft.com/office/drawing/2014/main" id="{8CAEAE1D-22FE-4DFD-89C6-79B4B2339560}"/>
              </a:ext>
            </a:extLst>
          </p:cNvPr>
          <p:cNvGraphicFramePr>
            <a:graphicFrameLocks noChangeAspect="1"/>
          </p:cNvGraphicFramePr>
          <p:nvPr>
            <p:extLst>
              <p:ext uri="{D42A27DB-BD31-4B8C-83A1-F6EECF244321}">
                <p14:modId xmlns:p14="http://schemas.microsoft.com/office/powerpoint/2010/main" val="4136632079"/>
              </p:ext>
            </p:extLst>
          </p:nvPr>
        </p:nvGraphicFramePr>
        <p:xfrm>
          <a:off x="19050" y="847725"/>
          <a:ext cx="9124950" cy="1724025"/>
        </p:xfrm>
        <a:graphic>
          <a:graphicData uri="http://schemas.openxmlformats.org/presentationml/2006/ole">
            <mc:AlternateContent xmlns:mc="http://schemas.openxmlformats.org/markup-compatibility/2006">
              <mc:Choice xmlns:v="urn:schemas-microsoft-com:vml" Requires="v">
                <p:oleObj name="Worksheet" r:id="rId3" imgW="9124935" imgH="1724025" progId="Excel.Sheet.12">
                  <p:embed/>
                </p:oleObj>
              </mc:Choice>
              <mc:Fallback>
                <p:oleObj name="Worksheet" r:id="rId3" imgW="9124935" imgH="1724025" progId="Excel.Sheet.12">
                  <p:embed/>
                  <p:pic>
                    <p:nvPicPr>
                      <p:cNvPr id="0" name=""/>
                      <p:cNvPicPr/>
                      <p:nvPr/>
                    </p:nvPicPr>
                    <p:blipFill>
                      <a:blip r:embed="rId4"/>
                      <a:stretch>
                        <a:fillRect/>
                      </a:stretch>
                    </p:blipFill>
                    <p:spPr>
                      <a:xfrm>
                        <a:off x="19050" y="847725"/>
                        <a:ext cx="9124950" cy="1724025"/>
                      </a:xfrm>
                      <a:prstGeom prst="rect">
                        <a:avLst/>
                      </a:prstGeom>
                    </p:spPr>
                  </p:pic>
                </p:oleObj>
              </mc:Fallback>
            </mc:AlternateContent>
          </a:graphicData>
        </a:graphic>
      </p:graphicFrame>
    </p:spTree>
    <p:extLst>
      <p:ext uri="{BB962C8B-B14F-4D97-AF65-F5344CB8AC3E}">
        <p14:creationId xmlns:p14="http://schemas.microsoft.com/office/powerpoint/2010/main" val="2538759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D4A50-F3F9-4C8D-AE47-200D51A20752}"/>
              </a:ext>
            </a:extLst>
          </p:cNvPr>
          <p:cNvSpPr>
            <a:spLocks noGrp="1"/>
          </p:cNvSpPr>
          <p:nvPr>
            <p:ph type="title"/>
          </p:nvPr>
        </p:nvSpPr>
        <p:spPr>
          <a:xfrm>
            <a:off x="379870" y="252240"/>
            <a:ext cx="8666930" cy="540000"/>
          </a:xfrm>
        </p:spPr>
        <p:txBody>
          <a:bodyPr/>
          <a:lstStyle/>
          <a:p>
            <a:r>
              <a:rPr lang="en-US" dirty="0"/>
              <a:t>WP3 / WP</a:t>
            </a:r>
            <a:r>
              <a:rPr lang="en-GB" dirty="0">
                <a:sym typeface="Wingdings" panose="05000000000000000000" pitchFamily="2" charset="2"/>
              </a:rPr>
              <a:t>7 / WP13</a:t>
            </a:r>
            <a:r>
              <a:rPr lang="en-US" dirty="0"/>
              <a:t>: </a:t>
            </a:r>
            <a:r>
              <a:rPr lang="en-GB" dirty="0"/>
              <a:t>Q1 end cover design (Ion pump support, access to BPM and Q1 connectors)</a:t>
            </a:r>
            <a:endParaRPr lang="en-US" dirty="0"/>
          </a:p>
        </p:txBody>
      </p:sp>
      <p:sp>
        <p:nvSpPr>
          <p:cNvPr id="4" name="Footer Placeholder 3">
            <a:extLst>
              <a:ext uri="{FF2B5EF4-FFF2-40B4-BE49-F238E27FC236}">
                <a16:creationId xmlns:a16="http://schemas.microsoft.com/office/drawing/2014/main" id="{C23E7C4B-8572-4F3F-AA73-2C44917F9C89}"/>
              </a:ext>
            </a:extLst>
          </p:cNvPr>
          <p:cNvSpPr>
            <a:spLocks noGrp="1"/>
          </p:cNvSpPr>
          <p:nvPr>
            <p:ph type="ftr" sz="quarter" idx="11"/>
          </p:nvPr>
        </p:nvSpPr>
        <p:spPr/>
        <p:txBody>
          <a:bodyPr/>
          <a:lstStyle/>
          <a:p>
            <a:r>
              <a:rPr lang="en-GB" noProof="0" dirty="0"/>
              <a:t>O. Boettcher, 109th WP8 meeting, 31 August 2021</a:t>
            </a:r>
          </a:p>
        </p:txBody>
      </p:sp>
      <p:sp>
        <p:nvSpPr>
          <p:cNvPr id="5" name="Slide Number Placeholder 4">
            <a:extLst>
              <a:ext uri="{FF2B5EF4-FFF2-40B4-BE49-F238E27FC236}">
                <a16:creationId xmlns:a16="http://schemas.microsoft.com/office/drawing/2014/main" id="{BE4B3555-6A29-4F69-AEF6-0CAA60E762E7}"/>
              </a:ext>
            </a:extLst>
          </p:cNvPr>
          <p:cNvSpPr>
            <a:spLocks noGrp="1"/>
          </p:cNvSpPr>
          <p:nvPr>
            <p:ph type="sldNum" sz="quarter" idx="12"/>
          </p:nvPr>
        </p:nvSpPr>
        <p:spPr/>
        <p:txBody>
          <a:bodyPr/>
          <a:lstStyle/>
          <a:p>
            <a:fld id="{BFDCA1C4-9514-7B4F-976F-D92F7E296653}" type="slidenum">
              <a:rPr lang="fr-FR" smtClean="0"/>
              <a:pPr/>
              <a:t>7</a:t>
            </a:fld>
            <a:endParaRPr lang="fr-FR"/>
          </a:p>
        </p:txBody>
      </p:sp>
      <p:sp>
        <p:nvSpPr>
          <p:cNvPr id="43" name="Content Placeholder 2">
            <a:extLst>
              <a:ext uri="{FF2B5EF4-FFF2-40B4-BE49-F238E27FC236}">
                <a16:creationId xmlns:a16="http://schemas.microsoft.com/office/drawing/2014/main" id="{DF378D6A-CCD4-42BB-BCDE-A1FE44439060}"/>
              </a:ext>
            </a:extLst>
          </p:cNvPr>
          <p:cNvSpPr>
            <a:spLocks noGrp="1"/>
          </p:cNvSpPr>
          <p:nvPr>
            <p:ph idx="1"/>
          </p:nvPr>
        </p:nvSpPr>
        <p:spPr>
          <a:xfrm>
            <a:off x="5939712" y="2178153"/>
            <a:ext cx="2808752" cy="2376072"/>
          </a:xfrm>
        </p:spPr>
        <p:txBody>
          <a:bodyPr>
            <a:noAutofit/>
          </a:bodyPr>
          <a:lstStyle/>
          <a:p>
            <a:pPr marL="0" indent="0">
              <a:buNone/>
            </a:pPr>
            <a:r>
              <a:rPr lang="en-US" sz="1600" u="sng" dirty="0"/>
              <a:t>Side note: </a:t>
            </a:r>
          </a:p>
          <a:p>
            <a:pPr marL="182563" indent="-182563"/>
            <a:r>
              <a:rPr lang="en-US" sz="1600" dirty="0"/>
              <a:t>Mock-up includes a simplified solution but is capable to integrate a real prototype Q1 end cover</a:t>
            </a:r>
          </a:p>
          <a:p>
            <a:pPr marL="182563" indent="-182563"/>
            <a:r>
              <a:rPr lang="en-US" sz="1600" dirty="0"/>
              <a:t>WP7 (Q1 instrumentation) and WP13 (BPM) connector accessibility checks related to Q1 end cover design </a:t>
            </a:r>
          </a:p>
        </p:txBody>
      </p:sp>
      <p:graphicFrame>
        <p:nvGraphicFramePr>
          <p:cNvPr id="6" name="Object 5">
            <a:extLst>
              <a:ext uri="{FF2B5EF4-FFF2-40B4-BE49-F238E27FC236}">
                <a16:creationId xmlns:a16="http://schemas.microsoft.com/office/drawing/2014/main" id="{6C6AD50E-1F97-4529-B178-860CF0674929}"/>
              </a:ext>
            </a:extLst>
          </p:cNvPr>
          <p:cNvGraphicFramePr>
            <a:graphicFrameLocks noChangeAspect="1"/>
          </p:cNvGraphicFramePr>
          <p:nvPr>
            <p:extLst>
              <p:ext uri="{D42A27DB-BD31-4B8C-83A1-F6EECF244321}">
                <p14:modId xmlns:p14="http://schemas.microsoft.com/office/powerpoint/2010/main" val="545501666"/>
              </p:ext>
            </p:extLst>
          </p:nvPr>
        </p:nvGraphicFramePr>
        <p:xfrm>
          <a:off x="9525" y="915566"/>
          <a:ext cx="9124950" cy="1152525"/>
        </p:xfrm>
        <a:graphic>
          <a:graphicData uri="http://schemas.openxmlformats.org/presentationml/2006/ole">
            <mc:AlternateContent xmlns:mc="http://schemas.openxmlformats.org/markup-compatibility/2006">
              <mc:Choice xmlns:v="urn:schemas-microsoft-com:vml" Requires="v">
                <p:oleObj name="Worksheet" r:id="rId2" imgW="9124935" imgH="1152525" progId="Excel.Sheet.12">
                  <p:embed/>
                </p:oleObj>
              </mc:Choice>
              <mc:Fallback>
                <p:oleObj name="Worksheet" r:id="rId2" imgW="9124935" imgH="1152525" progId="Excel.Sheet.12">
                  <p:embed/>
                  <p:pic>
                    <p:nvPicPr>
                      <p:cNvPr id="0" name=""/>
                      <p:cNvPicPr/>
                      <p:nvPr/>
                    </p:nvPicPr>
                    <p:blipFill>
                      <a:blip r:embed="rId3"/>
                      <a:stretch>
                        <a:fillRect/>
                      </a:stretch>
                    </p:blipFill>
                    <p:spPr>
                      <a:xfrm>
                        <a:off x="9525" y="915566"/>
                        <a:ext cx="9124950" cy="1152525"/>
                      </a:xfrm>
                      <a:prstGeom prst="rect">
                        <a:avLst/>
                      </a:prstGeom>
                    </p:spPr>
                  </p:pic>
                </p:oleObj>
              </mc:Fallback>
            </mc:AlternateContent>
          </a:graphicData>
        </a:graphic>
      </p:graphicFrame>
      <p:pic>
        <p:nvPicPr>
          <p:cNvPr id="11" name="Picture 1">
            <a:extLst>
              <a:ext uri="{FF2B5EF4-FFF2-40B4-BE49-F238E27FC236}">
                <a16:creationId xmlns:a16="http://schemas.microsoft.com/office/drawing/2014/main" id="{DE6A73D9-E2D7-43BE-9EFB-632AF919BD1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107504" y="2183492"/>
            <a:ext cx="2592288" cy="2297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0">
            <a:extLst>
              <a:ext uri="{FF2B5EF4-FFF2-40B4-BE49-F238E27FC236}">
                <a16:creationId xmlns:a16="http://schemas.microsoft.com/office/drawing/2014/main" id="{805690B5-F76D-4354-8D59-EDFF22DC735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2843808" y="2183491"/>
            <a:ext cx="2915897" cy="2297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47399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D4A50-F3F9-4C8D-AE47-200D51A20752}"/>
              </a:ext>
            </a:extLst>
          </p:cNvPr>
          <p:cNvSpPr>
            <a:spLocks noGrp="1"/>
          </p:cNvSpPr>
          <p:nvPr>
            <p:ph type="title"/>
          </p:nvPr>
        </p:nvSpPr>
        <p:spPr>
          <a:xfrm>
            <a:off x="467544" y="148776"/>
            <a:ext cx="8666930" cy="540000"/>
          </a:xfrm>
        </p:spPr>
        <p:txBody>
          <a:bodyPr/>
          <a:lstStyle/>
          <a:p>
            <a:r>
              <a:rPr lang="en-US" dirty="0"/>
              <a:t>WP15.4 Survey / WP17.2</a:t>
            </a:r>
            <a:r>
              <a:rPr lang="en-GB" dirty="0">
                <a:sym typeface="Wingdings" panose="05000000000000000000" pitchFamily="2" charset="2"/>
              </a:rPr>
              <a:t> EN-EL </a:t>
            </a:r>
            <a:r>
              <a:rPr lang="en-US" dirty="0"/>
              <a:t>/ WP17.3 EN-CV</a:t>
            </a:r>
            <a:br>
              <a:rPr lang="en-US" dirty="0"/>
            </a:br>
            <a:r>
              <a:rPr lang="en-US" dirty="0"/>
              <a:t>Integration and space occupation of equipment</a:t>
            </a:r>
          </a:p>
        </p:txBody>
      </p:sp>
      <p:sp>
        <p:nvSpPr>
          <p:cNvPr id="4" name="Footer Placeholder 3">
            <a:extLst>
              <a:ext uri="{FF2B5EF4-FFF2-40B4-BE49-F238E27FC236}">
                <a16:creationId xmlns:a16="http://schemas.microsoft.com/office/drawing/2014/main" id="{C23E7C4B-8572-4F3F-AA73-2C44917F9C89}"/>
              </a:ext>
            </a:extLst>
          </p:cNvPr>
          <p:cNvSpPr>
            <a:spLocks noGrp="1"/>
          </p:cNvSpPr>
          <p:nvPr>
            <p:ph type="ftr" sz="quarter" idx="11"/>
          </p:nvPr>
        </p:nvSpPr>
        <p:spPr/>
        <p:txBody>
          <a:bodyPr/>
          <a:lstStyle/>
          <a:p>
            <a:r>
              <a:rPr lang="en-GB" noProof="0" dirty="0"/>
              <a:t>O. Boettcher, 109th WP8 meeting, 31 August 2021</a:t>
            </a:r>
          </a:p>
        </p:txBody>
      </p:sp>
      <p:sp>
        <p:nvSpPr>
          <p:cNvPr id="5" name="Slide Number Placeholder 4">
            <a:extLst>
              <a:ext uri="{FF2B5EF4-FFF2-40B4-BE49-F238E27FC236}">
                <a16:creationId xmlns:a16="http://schemas.microsoft.com/office/drawing/2014/main" id="{BE4B3555-6A29-4F69-AEF6-0CAA60E762E7}"/>
              </a:ext>
            </a:extLst>
          </p:cNvPr>
          <p:cNvSpPr>
            <a:spLocks noGrp="1"/>
          </p:cNvSpPr>
          <p:nvPr>
            <p:ph type="sldNum" sz="quarter" idx="12"/>
          </p:nvPr>
        </p:nvSpPr>
        <p:spPr/>
        <p:txBody>
          <a:bodyPr/>
          <a:lstStyle/>
          <a:p>
            <a:fld id="{BFDCA1C4-9514-7B4F-976F-D92F7E296653}" type="slidenum">
              <a:rPr lang="fr-FR" smtClean="0"/>
              <a:pPr/>
              <a:t>8</a:t>
            </a:fld>
            <a:endParaRPr lang="fr-FR"/>
          </a:p>
        </p:txBody>
      </p:sp>
      <p:sp>
        <p:nvSpPr>
          <p:cNvPr id="43" name="Content Placeholder 2">
            <a:extLst>
              <a:ext uri="{FF2B5EF4-FFF2-40B4-BE49-F238E27FC236}">
                <a16:creationId xmlns:a16="http://schemas.microsoft.com/office/drawing/2014/main" id="{DF378D6A-CCD4-42BB-BCDE-A1FE44439060}"/>
              </a:ext>
            </a:extLst>
          </p:cNvPr>
          <p:cNvSpPr>
            <a:spLocks noGrp="1"/>
          </p:cNvSpPr>
          <p:nvPr>
            <p:ph idx="1"/>
          </p:nvPr>
        </p:nvSpPr>
        <p:spPr>
          <a:xfrm>
            <a:off x="1364292" y="4486788"/>
            <a:ext cx="6415416" cy="299612"/>
          </a:xfrm>
        </p:spPr>
        <p:txBody>
          <a:bodyPr>
            <a:noAutofit/>
          </a:bodyPr>
          <a:lstStyle/>
          <a:p>
            <a:pPr marL="0" indent="0">
              <a:buNone/>
            </a:pPr>
            <a:r>
              <a:rPr lang="en-US" sz="1600" u="sng" dirty="0"/>
              <a:t>Side note:</a:t>
            </a:r>
            <a:r>
              <a:rPr lang="en-US" sz="1600" dirty="0"/>
              <a:t> All users contacted, no priority issue for the moment. </a:t>
            </a:r>
          </a:p>
        </p:txBody>
      </p:sp>
      <p:graphicFrame>
        <p:nvGraphicFramePr>
          <p:cNvPr id="7" name="Object 6">
            <a:extLst>
              <a:ext uri="{FF2B5EF4-FFF2-40B4-BE49-F238E27FC236}">
                <a16:creationId xmlns:a16="http://schemas.microsoft.com/office/drawing/2014/main" id="{97B7954B-0D70-4BB9-9971-1DF43FF27AD0}"/>
              </a:ext>
            </a:extLst>
          </p:cNvPr>
          <p:cNvGraphicFramePr>
            <a:graphicFrameLocks noChangeAspect="1"/>
          </p:cNvGraphicFramePr>
          <p:nvPr>
            <p:extLst>
              <p:ext uri="{D42A27DB-BD31-4B8C-83A1-F6EECF244321}">
                <p14:modId xmlns:p14="http://schemas.microsoft.com/office/powerpoint/2010/main" val="2601340687"/>
              </p:ext>
            </p:extLst>
          </p:nvPr>
        </p:nvGraphicFramePr>
        <p:xfrm>
          <a:off x="0" y="912292"/>
          <a:ext cx="9124950" cy="962025"/>
        </p:xfrm>
        <a:graphic>
          <a:graphicData uri="http://schemas.openxmlformats.org/presentationml/2006/ole">
            <mc:AlternateContent xmlns:mc="http://schemas.openxmlformats.org/markup-compatibility/2006">
              <mc:Choice xmlns:v="urn:schemas-microsoft-com:vml" Requires="v">
                <p:oleObj name="Worksheet" r:id="rId2" imgW="9124935" imgH="962025" progId="Excel.Sheet.12">
                  <p:embed/>
                </p:oleObj>
              </mc:Choice>
              <mc:Fallback>
                <p:oleObj name="Worksheet" r:id="rId2" imgW="9124935" imgH="962025" progId="Excel.Sheet.12">
                  <p:embed/>
                  <p:pic>
                    <p:nvPicPr>
                      <p:cNvPr id="0" name=""/>
                      <p:cNvPicPr/>
                      <p:nvPr/>
                    </p:nvPicPr>
                    <p:blipFill>
                      <a:blip r:embed="rId3"/>
                      <a:stretch>
                        <a:fillRect/>
                      </a:stretch>
                    </p:blipFill>
                    <p:spPr>
                      <a:xfrm>
                        <a:off x="0" y="912292"/>
                        <a:ext cx="9124950" cy="962025"/>
                      </a:xfrm>
                      <a:prstGeom prst="rect">
                        <a:avLst/>
                      </a:prstGeom>
                    </p:spPr>
                  </p:pic>
                </p:oleObj>
              </mc:Fallback>
            </mc:AlternateContent>
          </a:graphicData>
        </a:graphic>
      </p:graphicFrame>
      <p:pic>
        <p:nvPicPr>
          <p:cNvPr id="12" name="Picture 6">
            <a:extLst>
              <a:ext uri="{FF2B5EF4-FFF2-40B4-BE49-F238E27FC236}">
                <a16:creationId xmlns:a16="http://schemas.microsoft.com/office/drawing/2014/main" id="{FF4C74FF-DD82-42E1-8911-57DB76CAACF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936688" y="1929230"/>
            <a:ext cx="3711535" cy="2470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Content Placeholder 5" descr="A close up of a train&#10;&#10;Description automatically generated">
            <a:extLst>
              <a:ext uri="{FF2B5EF4-FFF2-40B4-BE49-F238E27FC236}">
                <a16:creationId xmlns:a16="http://schemas.microsoft.com/office/drawing/2014/main" id="{A5F9EC8B-7E2F-4531-A05B-62DFC74CFA25}"/>
              </a:ext>
            </a:extLst>
          </p:cNvPr>
          <p:cNvPicPr>
            <a:picLocks noChangeAspect="1"/>
          </p:cNvPicPr>
          <p:nvPr/>
        </p:nvPicPr>
        <p:blipFill>
          <a:blip r:embed="rId5"/>
          <a:stretch>
            <a:fillRect/>
          </a:stretch>
        </p:blipFill>
        <p:spPr>
          <a:xfrm>
            <a:off x="4705588" y="1929230"/>
            <a:ext cx="3538820" cy="2470497"/>
          </a:xfrm>
          <a:prstGeom prst="rect">
            <a:avLst/>
          </a:prstGeom>
        </p:spPr>
      </p:pic>
    </p:spTree>
    <p:extLst>
      <p:ext uri="{BB962C8B-B14F-4D97-AF65-F5344CB8AC3E}">
        <p14:creationId xmlns:p14="http://schemas.microsoft.com/office/powerpoint/2010/main" val="4235164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D4A50-F3F9-4C8D-AE47-200D51A20752}"/>
              </a:ext>
            </a:extLst>
          </p:cNvPr>
          <p:cNvSpPr>
            <a:spLocks noGrp="1"/>
          </p:cNvSpPr>
          <p:nvPr>
            <p:ph type="title"/>
          </p:nvPr>
        </p:nvSpPr>
        <p:spPr>
          <a:xfrm>
            <a:off x="379870" y="289014"/>
            <a:ext cx="8666930" cy="540000"/>
          </a:xfrm>
        </p:spPr>
        <p:txBody>
          <a:bodyPr/>
          <a:lstStyle/>
          <a:p>
            <a:r>
              <a:rPr lang="en-US" dirty="0"/>
              <a:t>WP15 Integration and Planning + WP15.5 Transport</a:t>
            </a:r>
          </a:p>
        </p:txBody>
      </p:sp>
      <p:sp>
        <p:nvSpPr>
          <p:cNvPr id="4" name="Footer Placeholder 3">
            <a:extLst>
              <a:ext uri="{FF2B5EF4-FFF2-40B4-BE49-F238E27FC236}">
                <a16:creationId xmlns:a16="http://schemas.microsoft.com/office/drawing/2014/main" id="{C23E7C4B-8572-4F3F-AA73-2C44917F9C89}"/>
              </a:ext>
            </a:extLst>
          </p:cNvPr>
          <p:cNvSpPr>
            <a:spLocks noGrp="1"/>
          </p:cNvSpPr>
          <p:nvPr>
            <p:ph type="ftr" sz="quarter" idx="11"/>
          </p:nvPr>
        </p:nvSpPr>
        <p:spPr/>
        <p:txBody>
          <a:bodyPr/>
          <a:lstStyle/>
          <a:p>
            <a:r>
              <a:rPr lang="en-GB" noProof="0" dirty="0"/>
              <a:t>O. Boettcher, 109th WP8 meeting, 31 August 2021</a:t>
            </a:r>
          </a:p>
        </p:txBody>
      </p:sp>
      <p:sp>
        <p:nvSpPr>
          <p:cNvPr id="5" name="Slide Number Placeholder 4">
            <a:extLst>
              <a:ext uri="{FF2B5EF4-FFF2-40B4-BE49-F238E27FC236}">
                <a16:creationId xmlns:a16="http://schemas.microsoft.com/office/drawing/2014/main" id="{BE4B3555-6A29-4F69-AEF6-0CAA60E762E7}"/>
              </a:ext>
            </a:extLst>
          </p:cNvPr>
          <p:cNvSpPr>
            <a:spLocks noGrp="1"/>
          </p:cNvSpPr>
          <p:nvPr>
            <p:ph type="sldNum" sz="quarter" idx="12"/>
          </p:nvPr>
        </p:nvSpPr>
        <p:spPr/>
        <p:txBody>
          <a:bodyPr/>
          <a:lstStyle/>
          <a:p>
            <a:fld id="{BFDCA1C4-9514-7B4F-976F-D92F7E296653}" type="slidenum">
              <a:rPr lang="fr-FR" smtClean="0"/>
              <a:pPr/>
              <a:t>9</a:t>
            </a:fld>
            <a:endParaRPr lang="fr-FR"/>
          </a:p>
        </p:txBody>
      </p:sp>
      <p:graphicFrame>
        <p:nvGraphicFramePr>
          <p:cNvPr id="8" name="Object 7">
            <a:extLst>
              <a:ext uri="{FF2B5EF4-FFF2-40B4-BE49-F238E27FC236}">
                <a16:creationId xmlns:a16="http://schemas.microsoft.com/office/drawing/2014/main" id="{4B4043BD-9619-4258-A99A-744716E33E86}"/>
              </a:ext>
            </a:extLst>
          </p:cNvPr>
          <p:cNvGraphicFramePr>
            <a:graphicFrameLocks noChangeAspect="1"/>
          </p:cNvGraphicFramePr>
          <p:nvPr>
            <p:extLst>
              <p:ext uri="{D42A27DB-BD31-4B8C-83A1-F6EECF244321}">
                <p14:modId xmlns:p14="http://schemas.microsoft.com/office/powerpoint/2010/main" val="218057792"/>
              </p:ext>
            </p:extLst>
          </p:nvPr>
        </p:nvGraphicFramePr>
        <p:xfrm>
          <a:off x="2312" y="837415"/>
          <a:ext cx="9044488" cy="1990258"/>
        </p:xfrm>
        <a:graphic>
          <a:graphicData uri="http://schemas.openxmlformats.org/presentationml/2006/ole">
            <mc:AlternateContent xmlns:mc="http://schemas.openxmlformats.org/markup-compatibility/2006">
              <mc:Choice xmlns:v="urn:schemas-microsoft-com:vml" Requires="v">
                <p:oleObj name="Worksheet" r:id="rId3" imgW="10429809" imgH="2295525" progId="Excel.Sheet.12">
                  <p:embed/>
                </p:oleObj>
              </mc:Choice>
              <mc:Fallback>
                <p:oleObj name="Worksheet" r:id="rId3" imgW="10429809" imgH="2295525" progId="Excel.Sheet.12">
                  <p:embed/>
                  <p:pic>
                    <p:nvPicPr>
                      <p:cNvPr id="0" name=""/>
                      <p:cNvPicPr/>
                      <p:nvPr/>
                    </p:nvPicPr>
                    <p:blipFill>
                      <a:blip r:embed="rId4"/>
                      <a:stretch>
                        <a:fillRect/>
                      </a:stretch>
                    </p:blipFill>
                    <p:spPr>
                      <a:xfrm>
                        <a:off x="2312" y="837415"/>
                        <a:ext cx="9044488" cy="1990258"/>
                      </a:xfrm>
                      <a:prstGeom prst="rect">
                        <a:avLst/>
                      </a:prstGeom>
                    </p:spPr>
                  </p:pic>
                </p:oleObj>
              </mc:Fallback>
            </mc:AlternateContent>
          </a:graphicData>
        </a:graphic>
      </p:graphicFrame>
      <p:pic>
        <p:nvPicPr>
          <p:cNvPr id="15" name="Picture 6">
            <a:extLst>
              <a:ext uri="{FF2B5EF4-FFF2-40B4-BE49-F238E27FC236}">
                <a16:creationId xmlns:a16="http://schemas.microsoft.com/office/drawing/2014/main" id="{7C9694E8-52C5-4AD7-A1E8-EA849DBD4A3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1291236" y="2881799"/>
            <a:ext cx="7318164" cy="2193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395207"/>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16-9-Integration" id="{A29532B7-A0DF-4973-894C-11E961ACA970}" vid="{3568402F-AE79-41DB-8182-EB2668257C98}"/>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762BF6B036FB246B915C1E337BEB51A" ma:contentTypeVersion="0" ma:contentTypeDescription="Create a new document." ma:contentTypeScope="" ma:versionID="8abce66ba14fd67e6be8791e0fec18a4">
  <xsd:schema xmlns:xsd="http://www.w3.org/2001/XMLSchema" xmlns:xs="http://www.w3.org/2001/XMLSchema" xmlns:p="http://schemas.microsoft.com/office/2006/metadata/properties" targetNamespace="http://schemas.microsoft.com/office/2006/metadata/properties" ma:root="true" ma:fieldsID="f3e687d5f98ee29b9cfcc2ff24550dc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DEFC234-6D02-476D-A9EA-17EF77BB67B6}">
  <ds:schemaRefs>
    <ds:schemaRef ds:uri="http://purl.org/dc/dcmitype/"/>
    <ds:schemaRef ds:uri="http://purl.org/dc/terms/"/>
    <ds:schemaRef ds:uri="http://schemas.microsoft.com/office/infopath/2007/PartnerControls"/>
    <ds:schemaRef ds:uri="http://schemas.microsoft.com/office/2006/metadata/properties"/>
    <ds:schemaRef ds:uri="http://schemas.microsoft.com/office/2006/documentManagement/types"/>
    <ds:schemaRef ds:uri="http://schemas.openxmlformats.org/package/2006/metadata/core-properties"/>
    <ds:schemaRef ds:uri="http://www.w3.org/XML/1998/namespace"/>
    <ds:schemaRef ds:uri="http://purl.org/dc/elements/1.1/"/>
  </ds:schemaRefs>
</ds:datastoreItem>
</file>

<file path=customXml/itemProps2.xml><?xml version="1.0" encoding="utf-8"?>
<ds:datastoreItem xmlns:ds="http://schemas.openxmlformats.org/officeDocument/2006/customXml" ds:itemID="{50A9B3E9-643C-4BFB-92EB-A10FBEB5BEE1}">
  <ds:schemaRefs>
    <ds:schemaRef ds:uri="http://schemas.microsoft.com/sharepoint/v3/contenttype/forms"/>
  </ds:schemaRefs>
</ds:datastoreItem>
</file>

<file path=customXml/itemProps3.xml><?xml version="1.0" encoding="utf-8"?>
<ds:datastoreItem xmlns:ds="http://schemas.openxmlformats.org/officeDocument/2006/customXml" ds:itemID="{E73D67BA-FE42-4FAD-A20C-A56A090282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42283</TotalTime>
  <Words>1080</Words>
  <Application>Microsoft Office PowerPoint</Application>
  <PresentationFormat>On-screen Show (16:9)</PresentationFormat>
  <Paragraphs>135</Paragraphs>
  <Slides>9</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4" baseType="lpstr">
      <vt:lpstr>Arial</vt:lpstr>
      <vt:lpstr>Calibri</vt:lpstr>
      <vt:lpstr>Wingdings</vt:lpstr>
      <vt:lpstr>Thème Office</vt:lpstr>
      <vt:lpstr>Worksheet</vt:lpstr>
      <vt:lpstr>Overview Q1-TAXS mock-up user tests</vt:lpstr>
      <vt:lpstr>WP8-1: Vax service pipe passages drilling  (CMS, Region preparation)</vt:lpstr>
      <vt:lpstr>WP8-2: Development and installation of TAXS Z-stopper (ATLAS + CMS, TAXS installed)</vt:lpstr>
      <vt:lpstr>WP8-3: Helium barrier TAXS-shielding (CMS), TAXS-cradle and Cradle-shielding (ATLAS)</vt:lpstr>
      <vt:lpstr>WP12-1: VAX service pipes installation (CMS, Region preparation)</vt:lpstr>
      <vt:lpstr>WP12-2: Ion pump installation tests and handover procedure to TAXS supports</vt:lpstr>
      <vt:lpstr>WP3 / WP7 / WP13: Q1 end cover design (Ion pump support, access to BPM and Q1 connectors)</vt:lpstr>
      <vt:lpstr>WP15.4 Survey / WP17.2 EN-EL / WP17.3 EN-CV Integration and space occupation of equipment</vt:lpstr>
      <vt:lpstr>WP15 Integration and Planning + WP15.5 Transport</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Magnet transport in LS3</dc:title>
  <dc:creator>Oliver.Boettcher@cern.ch</dc:creator>
  <cp:lastModifiedBy>Oliver Boettcher</cp:lastModifiedBy>
  <cp:revision>1462</cp:revision>
  <cp:lastPrinted>2021-06-24T07:59:52Z</cp:lastPrinted>
  <dcterms:created xsi:type="dcterms:W3CDTF">2017-08-01T14:41:34Z</dcterms:created>
  <dcterms:modified xsi:type="dcterms:W3CDTF">2022-09-12T10:06:57Z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0x0101007762BF6B036FB246B915C1E337BEB51A</vt:lpwstr>
  </property>
</Properties>
</file>