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9" r:id="rId2"/>
    <p:sldId id="331" r:id="rId3"/>
    <p:sldId id="332" r:id="rId4"/>
    <p:sldId id="333" r:id="rId5"/>
    <p:sldId id="388" r:id="rId6"/>
    <p:sldId id="334" r:id="rId7"/>
    <p:sldId id="336" r:id="rId8"/>
    <p:sldId id="335" r:id="rId9"/>
    <p:sldId id="337" r:id="rId10"/>
    <p:sldId id="340" r:id="rId11"/>
    <p:sldId id="353" r:id="rId12"/>
    <p:sldId id="341" r:id="rId13"/>
    <p:sldId id="343" r:id="rId14"/>
    <p:sldId id="342" r:id="rId15"/>
    <p:sldId id="344" r:id="rId16"/>
    <p:sldId id="345" r:id="rId17"/>
    <p:sldId id="355" r:id="rId18"/>
    <p:sldId id="387" r:id="rId19"/>
    <p:sldId id="346" r:id="rId20"/>
    <p:sldId id="347" r:id="rId21"/>
    <p:sldId id="348" r:id="rId22"/>
    <p:sldId id="350" r:id="rId23"/>
    <p:sldId id="352" r:id="rId24"/>
    <p:sldId id="354" r:id="rId25"/>
    <p:sldId id="356" r:id="rId26"/>
    <p:sldId id="305" r:id="rId27"/>
    <p:sldId id="361" r:id="rId28"/>
    <p:sldId id="306" r:id="rId29"/>
    <p:sldId id="307" r:id="rId30"/>
    <p:sldId id="357" r:id="rId31"/>
    <p:sldId id="310" r:id="rId32"/>
    <p:sldId id="360" r:id="rId33"/>
    <p:sldId id="362" r:id="rId34"/>
    <p:sldId id="363" r:id="rId35"/>
    <p:sldId id="389" r:id="rId36"/>
    <p:sldId id="365" r:id="rId37"/>
    <p:sldId id="366" r:id="rId38"/>
    <p:sldId id="367" r:id="rId39"/>
    <p:sldId id="368" r:id="rId40"/>
    <p:sldId id="369" r:id="rId41"/>
    <p:sldId id="391" r:id="rId42"/>
    <p:sldId id="392" r:id="rId43"/>
    <p:sldId id="370" r:id="rId44"/>
    <p:sldId id="371" r:id="rId45"/>
    <p:sldId id="372" r:id="rId46"/>
    <p:sldId id="375" r:id="rId47"/>
    <p:sldId id="376" r:id="rId48"/>
    <p:sldId id="377" r:id="rId49"/>
    <p:sldId id="378" r:id="rId50"/>
    <p:sldId id="379" r:id="rId51"/>
    <p:sldId id="381" r:id="rId52"/>
    <p:sldId id="383" r:id="rId53"/>
    <p:sldId id="385" r:id="rId54"/>
    <p:sldId id="359" r:id="rId55"/>
    <p:sldId id="390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DDF"/>
    <a:srgbClr val="E7E8F0"/>
    <a:srgbClr val="D8D8E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33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emf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emf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7" Type="http://schemas.openxmlformats.org/officeDocument/2006/relationships/image" Target="../media/image96.png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emf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7" Type="http://schemas.openxmlformats.org/officeDocument/2006/relationships/image" Target="../media/image102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1.emf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5.png"/><Relationship Id="rId4" Type="http://schemas.openxmlformats.org/officeDocument/2006/relationships/image" Target="../media/image9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4.emf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emf"/><Relationship Id="rId5" Type="http://schemas.openxmlformats.org/officeDocument/2006/relationships/image" Target="../media/image104.png"/><Relationship Id="rId4" Type="http://schemas.openxmlformats.org/officeDocument/2006/relationships/image" Target="../media/image8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One bunch at a time: </a:t>
            </a:r>
            <a:r>
              <a:rPr lang="en-US" dirty="0" err="1"/>
              <a:t>wakefield</a:t>
            </a:r>
            <a:r>
              <a:rPr lang="en-US" dirty="0"/>
              <a:t> damping in a distributed coupling accelerating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Evan Ericson, </a:t>
            </a:r>
            <a:r>
              <a:rPr lang="en-US" sz="1800" dirty="0" err="1"/>
              <a:t>Alexej</a:t>
            </a:r>
            <a:r>
              <a:rPr lang="en-US" sz="1800" dirty="0"/>
              <a:t> </a:t>
            </a:r>
            <a:r>
              <a:rPr lang="en-US" sz="1800" dirty="0" err="1"/>
              <a:t>Grudiev</a:t>
            </a:r>
            <a:endParaRPr lang="en-US" sz="1800" dirty="0"/>
          </a:p>
          <a:p>
            <a:pPr algn="l"/>
            <a:r>
              <a:rPr lang="en-US" sz="1800" dirty="0"/>
              <a:t>RF Development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31E28A-1C7A-2E30-33A1-619AC553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AE54A-0B52-D9E0-1BF3-E89D16839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C2B73-5B6D-F2D6-A6C4-40899E7AB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D6C0F-0ABF-24D6-9303-EA899D316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CF984AE7-584E-FB50-1F9E-D53B1CB1B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662138"/>
              </p:ext>
            </p:extLst>
          </p:nvPr>
        </p:nvGraphicFramePr>
        <p:xfrm>
          <a:off x="370712" y="1030588"/>
          <a:ext cx="5949062" cy="5140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517">
                  <a:extLst>
                    <a:ext uri="{9D8B030D-6E8A-4147-A177-3AD203B41FA5}">
                      <a16:colId xmlns:a16="http://schemas.microsoft.com/office/drawing/2014/main" val="70641489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3716146526"/>
                    </a:ext>
                  </a:extLst>
                </a:gridCol>
                <a:gridCol w="905523">
                  <a:extLst>
                    <a:ext uri="{9D8B030D-6E8A-4147-A177-3AD203B41FA5}">
                      <a16:colId xmlns:a16="http://schemas.microsoft.com/office/drawing/2014/main" val="2056727327"/>
                    </a:ext>
                  </a:extLst>
                </a:gridCol>
                <a:gridCol w="905523">
                  <a:extLst>
                    <a:ext uri="{9D8B030D-6E8A-4147-A177-3AD203B41FA5}">
                      <a16:colId xmlns:a16="http://schemas.microsoft.com/office/drawing/2014/main" val="2588898606"/>
                    </a:ext>
                  </a:extLst>
                </a:gridCol>
                <a:gridCol w="905523">
                  <a:extLst>
                    <a:ext uri="{9D8B030D-6E8A-4147-A177-3AD203B41FA5}">
                      <a16:colId xmlns:a16="http://schemas.microsoft.com/office/drawing/2014/main" val="2616638520"/>
                    </a:ext>
                  </a:extLst>
                </a:gridCol>
                <a:gridCol w="905523">
                  <a:extLst>
                    <a:ext uri="{9D8B030D-6E8A-4147-A177-3AD203B41FA5}">
                      <a16:colId xmlns:a16="http://schemas.microsoft.com/office/drawing/2014/main" val="662094524"/>
                    </a:ext>
                  </a:extLst>
                </a:gridCol>
                <a:gridCol w="905523">
                  <a:extLst>
                    <a:ext uri="{9D8B030D-6E8A-4147-A177-3AD203B41FA5}">
                      <a16:colId xmlns:a16="http://schemas.microsoft.com/office/drawing/2014/main" val="980797563"/>
                    </a:ext>
                  </a:extLst>
                </a:gridCol>
              </a:tblGrid>
              <a:tr h="54485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TW – </a:t>
                      </a:r>
                    </a:p>
                    <a:p>
                      <a:pPr algn="ctr"/>
                      <a:r>
                        <a:rPr lang="en-US" sz="1400" dirty="0"/>
                        <a:t>Mid cell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SW –</a:t>
                      </a:r>
                    </a:p>
                    <a:p>
                      <a:pPr algn="ctr"/>
                      <a:r>
                        <a:rPr lang="en-US" sz="1400" dirty="0"/>
                        <a:t>Opt0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SW –</a:t>
                      </a:r>
                    </a:p>
                    <a:p>
                      <a:pPr algn="ctr"/>
                      <a:r>
                        <a:rPr lang="en-US" sz="1400" dirty="0"/>
                        <a:t>Opt1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SW –</a:t>
                      </a:r>
                    </a:p>
                    <a:p>
                      <a:pPr algn="ctr"/>
                      <a:r>
                        <a:rPr lang="en-US" sz="1400" dirty="0"/>
                        <a:t>Opt2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SW –</a:t>
                      </a:r>
                    </a:p>
                    <a:p>
                      <a:pPr algn="ctr"/>
                      <a:r>
                        <a:rPr lang="en-US" sz="1400" dirty="0"/>
                        <a:t>Opt3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369646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8.5249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8.4286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8.5638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8.4918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8.4709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46946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8.3316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08501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817911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1.153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1.600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1.179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043577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  <a:r>
                        <a:rPr lang="en-US" sz="1400" baseline="-25000" dirty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11.9939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11.9938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268407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Φ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°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923134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  <a:r>
                        <a:rPr lang="en-US" sz="1400" baseline="-25000" dirty="0"/>
                        <a:t>0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5,855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7,133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6,927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6,937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6,913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714738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R/Q</a:t>
                      </a:r>
                      <a:r>
                        <a:rPr lang="en-US" sz="1400" baseline="-25000" dirty="0"/>
                        <a:t>0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16,466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11,208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10,962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11,184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11,350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476448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79.95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75.93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77.58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78.48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939283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</a:t>
                      </a:r>
                      <a:r>
                        <a:rPr lang="en-US" sz="1400" baseline="-25000" dirty="0"/>
                        <a:t>g</a:t>
                      </a:r>
                      <a:r>
                        <a:rPr lang="en-US" sz="1400" dirty="0"/>
                        <a:t>/c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1.226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4760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1.80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1.99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353074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3.73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4.62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4.60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632711"/>
                  </a:ext>
                </a:extLst>
              </a:tr>
              <a:tr h="3535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  <a:r>
                        <a:rPr lang="en-US" sz="1400" baseline="-25000" dirty="0"/>
                        <a:t>c</a:t>
                      </a:r>
                      <a:r>
                        <a:rPr lang="en-US" sz="1400" dirty="0"/>
                        <a:t>/E</a:t>
                      </a:r>
                      <a:r>
                        <a:rPr lang="en-US" sz="1400" baseline="-25000" dirty="0"/>
                        <a:t>a</a:t>
                      </a:r>
                      <a:r>
                        <a:rPr lang="en-US" sz="1400" baseline="300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375475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ED139F9-1F43-3A34-A860-3D73312CC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978" y="2612337"/>
            <a:ext cx="1857164" cy="18885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5C6204-B284-7D6B-0FE4-C1F47A33D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244" y="2612337"/>
            <a:ext cx="1819180" cy="1888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4D680C-C036-A5C0-5B3D-1DE2E4A92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8526" y="2612336"/>
            <a:ext cx="1806734" cy="18885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EA0728-1317-9CD6-6DCB-A67F50E7A1B6}"/>
              </a:ext>
            </a:extLst>
          </p:cNvPr>
          <p:cNvSpPr txBox="1"/>
          <p:nvPr/>
        </p:nvSpPr>
        <p:spPr>
          <a:xfrm>
            <a:off x="8212724" y="4685896"/>
            <a:ext cx="209621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Opt3: E, H, S</a:t>
            </a:r>
            <a:r>
              <a:rPr lang="en-US" sz="1800" baseline="-25000" dirty="0"/>
              <a:t>c </a:t>
            </a:r>
            <a:r>
              <a:rPr lang="en-US" sz="1800" dirty="0"/>
              <a:t>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573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9D7011-ED04-B15D-1278-C0369119D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649A6-38F0-03B2-64C3-A97E4C54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A6497-6CDD-E475-39EE-C0AECC20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304B0-72C5-5379-C07B-D76480E1F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FC7FFF0B-DE86-9CA0-E0DE-D3168E144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676045"/>
              </p:ext>
            </p:extLst>
          </p:nvPr>
        </p:nvGraphicFramePr>
        <p:xfrm>
          <a:off x="8180077" y="4085384"/>
          <a:ext cx="3608723" cy="17678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58839">
                  <a:extLst>
                    <a:ext uri="{9D8B030D-6E8A-4147-A177-3AD203B41FA5}">
                      <a16:colId xmlns:a16="http://schemas.microsoft.com/office/drawing/2014/main" val="2969384454"/>
                    </a:ext>
                  </a:extLst>
                </a:gridCol>
                <a:gridCol w="2149884">
                  <a:extLst>
                    <a:ext uri="{9D8B030D-6E8A-4147-A177-3AD203B41FA5}">
                      <a16:colId xmlns:a16="http://schemas.microsoft.com/office/drawing/2014/main" val="3724099216"/>
                    </a:ext>
                  </a:extLst>
                </a:gridCol>
              </a:tblGrid>
              <a:tr h="31308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Dashed line </a:t>
                      </a:r>
                    </a:p>
                    <a:p>
                      <a:pPr algn="ctr"/>
                      <a:r>
                        <a:rPr lang="en-US" sz="1400" dirty="0"/>
                        <a:t>orientation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082367"/>
                  </a:ext>
                </a:extLst>
              </a:tr>
              <a:tr h="67806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Horizontal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dynamics transverse </a:t>
                      </a:r>
                      <a:r>
                        <a:rPr lang="en-US" sz="1400" dirty="0" err="1"/>
                        <a:t>wakepotential</a:t>
                      </a:r>
                      <a:r>
                        <a:rPr lang="en-US" sz="1400" dirty="0"/>
                        <a:t> threshold: 6 V/</a:t>
                      </a:r>
                      <a:r>
                        <a:rPr lang="en-US" sz="1400" dirty="0" err="1"/>
                        <a:t>pC</a:t>
                      </a:r>
                      <a:r>
                        <a:rPr lang="en-US" sz="1400" dirty="0"/>
                        <a:t>/m/mm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800398"/>
                  </a:ext>
                </a:extLst>
              </a:tr>
              <a:tr h="4802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Vertical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Witness bunch positions (0.5 ns spacing)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7325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7777F54-5D96-0856-CABD-2584B304C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552" y="968088"/>
            <a:ext cx="3411220" cy="25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4F5077-0D3D-8CDD-7C9A-7160707E1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63" y="3668088"/>
            <a:ext cx="3411219" cy="25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20A64C-F22D-A9B0-DB97-0B5D2BDCE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552" y="3668888"/>
            <a:ext cx="3411221" cy="25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44E6ED-D672-78F1-BE01-ED0C8DFD5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960" y="968888"/>
            <a:ext cx="339073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92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D58E13-542E-21EB-BA68-B52A4357B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815" y="1215983"/>
            <a:ext cx="3878256" cy="2865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1E27A0-6581-FE83-6DAD-BF90D0EBC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242" y="1215984"/>
            <a:ext cx="3889902" cy="2865017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E7FF6D3-4E29-DE4A-A94A-EFEA4667FFBA}"/>
              </a:ext>
            </a:extLst>
          </p:cNvPr>
          <p:cNvSpPr txBox="1">
            <a:spLocks/>
          </p:cNvSpPr>
          <p:nvPr/>
        </p:nvSpPr>
        <p:spPr>
          <a:xfrm>
            <a:off x="407989" y="4236577"/>
            <a:ext cx="11376024" cy="19641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Iris geometry does not have strong effect on long-range </a:t>
            </a:r>
            <a:r>
              <a:rPr lang="en-US" b="0" dirty="0" err="1"/>
              <a:t>wakepotentials</a:t>
            </a:r>
            <a:endParaRPr lang="en-US" b="0" dirty="0"/>
          </a:p>
          <a:p>
            <a:r>
              <a:rPr lang="en-US" b="0" dirty="0"/>
              <a:t>Issues with 4 HOM waveguide cell for distributed coupling application:</a:t>
            </a:r>
          </a:p>
          <a:p>
            <a:pPr lvl="1"/>
            <a:r>
              <a:rPr lang="en-US" dirty="0"/>
              <a:t>Transverse </a:t>
            </a:r>
            <a:r>
              <a:rPr lang="en-US" dirty="0" err="1"/>
              <a:t>wakepotential</a:t>
            </a:r>
            <a:r>
              <a:rPr lang="en-US" dirty="0"/>
              <a:t> above threshold at 2</a:t>
            </a:r>
            <a:r>
              <a:rPr lang="en-US" baseline="30000" dirty="0"/>
              <a:t>nd</a:t>
            </a:r>
            <a:r>
              <a:rPr lang="en-US" dirty="0"/>
              <a:t> bunch</a:t>
            </a:r>
          </a:p>
          <a:p>
            <a:pPr lvl="1"/>
            <a:r>
              <a:rPr lang="en-US" dirty="0"/>
              <a:t>No way of coupling power into individual cells (solve this first since we might get a good </a:t>
            </a:r>
            <a:r>
              <a:rPr lang="en-US" dirty="0" err="1"/>
              <a:t>wakepotential</a:t>
            </a:r>
            <a:r>
              <a:rPr lang="en-US" dirty="0"/>
              <a:t> for free)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155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  <a:alpha val="30000"/>
                  </a:schemeClr>
                </a:solidFill>
              </a:rPr>
              <a:t>Motivation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SW cell design</a:t>
            </a:r>
          </a:p>
          <a:p>
            <a:r>
              <a:rPr lang="en-GB" dirty="0"/>
              <a:t>Distributed coupling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Wakefield modelling of a distribution network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Nose cone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01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A0701D-D228-55AF-F6C1-DD5DC140D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28448" cy="4608512"/>
          </a:xfrm>
        </p:spPr>
        <p:txBody>
          <a:bodyPr/>
          <a:lstStyle/>
          <a:p>
            <a:r>
              <a:rPr lang="en-US" b="0" dirty="0"/>
              <a:t>Use design TW structure coupler cell to couple power into cell</a:t>
            </a:r>
          </a:p>
          <a:p>
            <a:r>
              <a:rPr lang="en-US" b="0" dirty="0"/>
              <a:t>Reduce coupler waveguides from 2 to 1 to improve damping</a:t>
            </a:r>
          </a:p>
          <a:p>
            <a:r>
              <a:rPr lang="en-US" b="0" dirty="0"/>
              <a:t>Match cell to power source, </a:t>
            </a:r>
            <a:r>
              <a:rPr lang="el-GR" b="0" dirty="0"/>
              <a:t>β</a:t>
            </a:r>
            <a:r>
              <a:rPr lang="en-US" b="0" dirty="0"/>
              <a:t> = 1.93, by adjusting icw, b 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07406AB-2DC8-6BEC-5072-9BA920DD72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5962"/>
          <a:stretch/>
        </p:blipFill>
        <p:spPr>
          <a:xfrm>
            <a:off x="3385050" y="3014038"/>
            <a:ext cx="4150426" cy="3037167"/>
          </a:xfrm>
          <a:custGeom>
            <a:avLst/>
            <a:gdLst>
              <a:gd name="connsiteX0" fmla="*/ 2588276 w 4150426"/>
              <a:gd name="connsiteY0" fmla="*/ 0 h 3037167"/>
              <a:gd name="connsiteX1" fmla="*/ 3745776 w 4150426"/>
              <a:gd name="connsiteY1" fmla="*/ 0 h 3037167"/>
              <a:gd name="connsiteX2" fmla="*/ 4150426 w 4150426"/>
              <a:gd name="connsiteY2" fmla="*/ 606345 h 3037167"/>
              <a:gd name="connsiteX3" fmla="*/ 4150426 w 4150426"/>
              <a:gd name="connsiteY3" fmla="*/ 1466010 h 3037167"/>
              <a:gd name="connsiteX4" fmla="*/ 1796139 w 4150426"/>
              <a:gd name="connsiteY4" fmla="*/ 3037167 h 3037167"/>
              <a:gd name="connsiteX5" fmla="*/ 405142 w 4150426"/>
              <a:gd name="connsiteY5" fmla="*/ 3037167 h 3037167"/>
              <a:gd name="connsiteX6" fmla="*/ 0 w 4150426"/>
              <a:gd name="connsiteY6" fmla="*/ 2430087 h 3037167"/>
              <a:gd name="connsiteX7" fmla="*/ 0 w 4150426"/>
              <a:gd name="connsiteY7" fmla="*/ 1727312 h 3037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0426" h="3037167">
                <a:moveTo>
                  <a:pt x="2588276" y="0"/>
                </a:moveTo>
                <a:lnTo>
                  <a:pt x="3745776" y="0"/>
                </a:lnTo>
                <a:lnTo>
                  <a:pt x="4150426" y="606345"/>
                </a:lnTo>
                <a:lnTo>
                  <a:pt x="4150426" y="1466010"/>
                </a:lnTo>
                <a:lnTo>
                  <a:pt x="1796139" y="3037167"/>
                </a:lnTo>
                <a:lnTo>
                  <a:pt x="405142" y="3037167"/>
                </a:lnTo>
                <a:lnTo>
                  <a:pt x="0" y="2430087"/>
                </a:lnTo>
                <a:lnTo>
                  <a:pt x="0" y="1727312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DBC835-BC10-0F1E-323F-1E43B63496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03" t="31204" r="60716" b="5962"/>
          <a:stretch/>
        </p:blipFill>
        <p:spPr>
          <a:xfrm>
            <a:off x="4090760" y="4021829"/>
            <a:ext cx="924726" cy="2029376"/>
          </a:xfrm>
          <a:custGeom>
            <a:avLst/>
            <a:gdLst>
              <a:gd name="connsiteX0" fmla="*/ 462363 w 924726"/>
              <a:gd name="connsiteY0" fmla="*/ 0 h 2029376"/>
              <a:gd name="connsiteX1" fmla="*/ 924726 w 924726"/>
              <a:gd name="connsiteY1" fmla="*/ 1134681 h 2029376"/>
              <a:gd name="connsiteX2" fmla="*/ 756469 w 924726"/>
              <a:gd name="connsiteY2" fmla="*/ 2010256 h 2029376"/>
              <a:gd name="connsiteX3" fmla="*/ 746050 w 924726"/>
              <a:gd name="connsiteY3" fmla="*/ 2029376 h 2029376"/>
              <a:gd name="connsiteX4" fmla="*/ 178676 w 924726"/>
              <a:gd name="connsiteY4" fmla="*/ 2029376 h 2029376"/>
              <a:gd name="connsiteX5" fmla="*/ 168257 w 924726"/>
              <a:gd name="connsiteY5" fmla="*/ 2010256 h 2029376"/>
              <a:gd name="connsiteX6" fmla="*/ 0 w 924726"/>
              <a:gd name="connsiteY6" fmla="*/ 1134681 h 2029376"/>
              <a:gd name="connsiteX7" fmla="*/ 462363 w 924726"/>
              <a:gd name="connsiteY7" fmla="*/ 0 h 202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4726" h="2029376">
                <a:moveTo>
                  <a:pt x="462363" y="0"/>
                </a:moveTo>
                <a:cubicBezTo>
                  <a:pt x="717719" y="0"/>
                  <a:pt x="924726" y="508014"/>
                  <a:pt x="924726" y="1134681"/>
                </a:cubicBezTo>
                <a:cubicBezTo>
                  <a:pt x="924726" y="1487181"/>
                  <a:pt x="859228" y="1802139"/>
                  <a:pt x="756469" y="2010256"/>
                </a:cubicBezTo>
                <a:lnTo>
                  <a:pt x="746050" y="2029376"/>
                </a:lnTo>
                <a:lnTo>
                  <a:pt x="178676" y="2029376"/>
                </a:lnTo>
                <a:lnTo>
                  <a:pt x="168257" y="2010256"/>
                </a:lnTo>
                <a:cubicBezTo>
                  <a:pt x="65498" y="1802139"/>
                  <a:pt x="0" y="1487181"/>
                  <a:pt x="0" y="1134681"/>
                </a:cubicBezTo>
                <a:cubicBezTo>
                  <a:pt x="0" y="508014"/>
                  <a:pt x="207007" y="0"/>
                  <a:pt x="462363" y="0"/>
                </a:cubicBezTo>
                <a:close/>
              </a:path>
            </a:pathLst>
          </a:cu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C4A21F1-08EA-DF52-7C06-4ADA2E48503C}"/>
              </a:ext>
            </a:extLst>
          </p:cNvPr>
          <p:cNvSpPr/>
          <p:nvPr/>
        </p:nvSpPr>
        <p:spPr>
          <a:xfrm>
            <a:off x="4090761" y="4021829"/>
            <a:ext cx="924725" cy="226936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C81DE01C-927D-6825-DA9F-77C62DE5C6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976623"/>
              </p:ext>
            </p:extLst>
          </p:nvPr>
        </p:nvGraphicFramePr>
        <p:xfrm>
          <a:off x="9160158" y="2135778"/>
          <a:ext cx="2628642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321">
                  <a:extLst>
                    <a:ext uri="{9D8B030D-6E8A-4147-A177-3AD203B41FA5}">
                      <a16:colId xmlns:a16="http://schemas.microsoft.com/office/drawing/2014/main" val="1088581620"/>
                    </a:ext>
                  </a:extLst>
                </a:gridCol>
                <a:gridCol w="1314321">
                  <a:extLst>
                    <a:ext uri="{9D8B030D-6E8A-4147-A177-3AD203B41FA5}">
                      <a16:colId xmlns:a16="http://schemas.microsoft.com/office/drawing/2014/main" val="287853342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55447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8.5833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0847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icw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5.963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52692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11.9938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648763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  <a:r>
                        <a:rPr lang="en-US" sz="1400" baseline="-25000" dirty="0"/>
                        <a:t>0</a:t>
                      </a:r>
                      <a:endParaRPr lang="en-GB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7,025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06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Q</a:t>
                      </a:r>
                      <a:r>
                        <a:rPr lang="en-US" sz="1400" baseline="-25000" dirty="0" err="1"/>
                        <a:t>ext</a:t>
                      </a:r>
                      <a:endParaRPr lang="en-GB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3,595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6072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R/Q (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11,479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55904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 (M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80.6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449962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endParaRPr lang="en-GB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2.06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17085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r>
                        <a:rPr lang="en-US" sz="1400" dirty="0"/>
                        <a:t> (mA/V)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4.42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637444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  <a:r>
                        <a:rPr lang="en-US" sz="1400" baseline="-25000" dirty="0"/>
                        <a:t>c</a:t>
                      </a:r>
                      <a:r>
                        <a:rPr lang="en-US" sz="1400" dirty="0"/>
                        <a:t>/E</a:t>
                      </a:r>
                      <a:r>
                        <a:rPr lang="en-US" sz="1400" baseline="-25000" dirty="0"/>
                        <a:t>a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dirty="0"/>
                        <a:t> (mA/V)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741681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893912E-8394-FA04-CBC9-27C8FB926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3490" y="2477860"/>
            <a:ext cx="1425134" cy="301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50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FA597A-7C0C-BE85-15B8-76C1F09B0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404" y="2375850"/>
            <a:ext cx="2232006" cy="25741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6F602-5E30-6F22-EFD8-7769E422C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903" y="1048423"/>
            <a:ext cx="3383908" cy="25015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8A0FE6-B594-0283-30AD-EE1E9D851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0612" y="3699204"/>
            <a:ext cx="3383907" cy="250157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7D473C-45A8-EBB8-2669-418CD5B4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28448" cy="4608512"/>
          </a:xfrm>
        </p:spPr>
        <p:txBody>
          <a:bodyPr/>
          <a:lstStyle/>
          <a:p>
            <a:r>
              <a:rPr lang="en-US" b="0" dirty="0"/>
              <a:t>Alternate orientation of couplers to reduce kick</a:t>
            </a:r>
          </a:p>
          <a:p>
            <a:r>
              <a:rPr lang="en-US" b="0" dirty="0"/>
              <a:t>Reducing symmetry from ¼ to ½ gives 2 wake polarizations</a:t>
            </a:r>
          </a:p>
          <a:p>
            <a:r>
              <a:rPr lang="en-US" b="0" dirty="0"/>
              <a:t>While coupler cell has input power, </a:t>
            </a:r>
            <a:r>
              <a:rPr lang="en-US" b="0" dirty="0" err="1"/>
              <a:t>wakepotentials</a:t>
            </a:r>
            <a:r>
              <a:rPr lang="en-US" b="0" dirty="0"/>
              <a:t> are above threshold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082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F83CE6BF-26A1-58A6-196C-F8E3D39F3C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0148220"/>
              </p:ext>
            </p:extLst>
          </p:nvPr>
        </p:nvGraphicFramePr>
        <p:xfrm>
          <a:off x="8787161" y="1962159"/>
          <a:ext cx="3167528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764">
                  <a:extLst>
                    <a:ext uri="{9D8B030D-6E8A-4147-A177-3AD203B41FA5}">
                      <a16:colId xmlns:a16="http://schemas.microsoft.com/office/drawing/2014/main" val="1088581620"/>
                    </a:ext>
                  </a:extLst>
                </a:gridCol>
                <a:gridCol w="1583764">
                  <a:extLst>
                    <a:ext uri="{9D8B030D-6E8A-4147-A177-3AD203B41FA5}">
                      <a16:colId xmlns:a16="http://schemas.microsoft.com/office/drawing/2014/main" val="287853342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5447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847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slot length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7.55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3794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11.9946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48763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  <a:r>
                        <a:rPr lang="en-US" sz="1400" baseline="-25000" dirty="0"/>
                        <a:t>0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6,867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106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Q</a:t>
                      </a:r>
                      <a:r>
                        <a:rPr lang="en-US" sz="1400" baseline="-25000" dirty="0" err="1"/>
                        <a:t>ext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3,508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6072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R/Q</a:t>
                      </a:r>
                      <a:r>
                        <a:rPr lang="en-US" sz="1400" baseline="-25000" dirty="0"/>
                        <a:t>0</a:t>
                      </a:r>
                      <a:r>
                        <a:rPr lang="en-US" sz="1400" dirty="0"/>
                        <a:t> (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11,321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59042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 (M</a:t>
                      </a:r>
                      <a:r>
                        <a:rPr lang="el-GR" sz="1400" dirty="0"/>
                        <a:t>Ω</a:t>
                      </a:r>
                      <a:r>
                        <a:rPr lang="en-US" sz="1400" dirty="0"/>
                        <a:t>/m)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77.74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49962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2.15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7085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  <a:r>
                        <a:rPr lang="en-US" sz="1400" baseline="-25000" dirty="0"/>
                        <a:t>s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a</a:t>
                      </a:r>
                      <a:r>
                        <a:rPr lang="en-US" sz="1400" dirty="0"/>
                        <a:t> (mA/V)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4.58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37444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  <a:r>
                        <a:rPr lang="en-US" sz="1400" baseline="-25000" dirty="0"/>
                        <a:t>c</a:t>
                      </a:r>
                      <a:r>
                        <a:rPr lang="en-US" sz="1400" dirty="0"/>
                        <a:t>/E</a:t>
                      </a:r>
                      <a:r>
                        <a:rPr lang="en-US" sz="1400" baseline="-25000" dirty="0"/>
                        <a:t>a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dirty="0"/>
                        <a:t> (mA/V)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1681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34E1A60E-6DC5-2EB8-4ACA-7F23F92E0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565" y="1711230"/>
            <a:ext cx="2015575" cy="4489545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F7747F0-20FB-CCA2-B184-6768FEA204E5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5328448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Introduce HOM waveguide transition between cell and high-power waveguide</a:t>
            </a:r>
          </a:p>
          <a:p>
            <a:r>
              <a:rPr lang="en-US" b="0" dirty="0"/>
              <a:t>Match cell to power source by adjusting slot length, b 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B9762D-201C-A40D-49F8-F63038AC79C2}"/>
              </a:ext>
            </a:extLst>
          </p:cNvPr>
          <p:cNvCxnSpPr>
            <a:cxnSpLocks/>
          </p:cNvCxnSpPr>
          <p:nvPr/>
        </p:nvCxnSpPr>
        <p:spPr>
          <a:xfrm>
            <a:off x="7013275" y="3657600"/>
            <a:ext cx="0" cy="238919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E25C01-569F-B41D-F29D-DB66034F1ECD}"/>
              </a:ext>
            </a:extLst>
          </p:cNvPr>
          <p:cNvSpPr txBox="1"/>
          <p:nvPr/>
        </p:nvSpPr>
        <p:spPr>
          <a:xfrm>
            <a:off x="7152050" y="3638559"/>
            <a:ext cx="11803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slot length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14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F7747F0-20FB-CCA2-B184-6768FEA204E5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6053196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err="1"/>
              <a:t>Wakepotential</a:t>
            </a:r>
            <a:r>
              <a:rPr lang="en-US" b="0" dirty="0"/>
              <a:t> of this geometry (longSlot2) is lower than coupler cell but still above threshold</a:t>
            </a:r>
          </a:p>
          <a:p>
            <a:r>
              <a:rPr lang="en-US" b="0" dirty="0"/>
              <a:t>Impedance peaks of longSlot2 geometry almost same as 4 HOM waveguide cell but 22 GHz mode has higher Q-</a:t>
            </a:r>
            <a:r>
              <a:rPr lang="en-US" b="0" dirty="0" err="1"/>
              <a:t>ext</a:t>
            </a:r>
            <a:r>
              <a:rPr lang="en-US" b="0" dirty="0"/>
              <a:t> for longSlot2 geometry</a:t>
            </a:r>
          </a:p>
          <a:p>
            <a:endParaRPr lang="en-US" b="0" dirty="0"/>
          </a:p>
          <a:p>
            <a:endParaRPr lang="en-GB" b="0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305B47-2DE3-F93C-257A-424A7D2D6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529" y="3614997"/>
            <a:ext cx="1019621" cy="21540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0D4CCA-ED62-6B73-4784-3C44DA70F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693" y="3614996"/>
            <a:ext cx="991095" cy="21540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65773C-64B5-E278-3489-479266B46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88" y="4281404"/>
            <a:ext cx="1339999" cy="14876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E07CA1-86FE-AB42-484F-B21D2442C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8464" y="1038401"/>
            <a:ext cx="3487832" cy="25765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34EE8F-8230-DD8E-24EB-DA85F25D4C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8464" y="3671920"/>
            <a:ext cx="3498304" cy="257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795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F7747F0-20FB-CCA2-B184-6768FEA204E5}"/>
              </a:ext>
            </a:extLst>
          </p:cNvPr>
          <p:cNvSpPr txBox="1">
            <a:spLocks/>
          </p:cNvSpPr>
          <p:nvPr/>
        </p:nvSpPr>
        <p:spPr>
          <a:xfrm>
            <a:off x="531800" y="5207319"/>
            <a:ext cx="11380811" cy="10657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1874D1-5A54-4C30-8BF5-67EEB5DC4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1" y="1227324"/>
            <a:ext cx="3247901" cy="2392167"/>
          </a:xfrm>
          <a:prstGeom prst="rect">
            <a:avLst/>
          </a:prstGeom>
        </p:spPr>
      </p:pic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ACEECD1E-1E99-0A58-C666-F5822BB19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90321"/>
              </p:ext>
            </p:extLst>
          </p:nvPr>
        </p:nvGraphicFramePr>
        <p:xfrm>
          <a:off x="4320601" y="1813807"/>
          <a:ext cx="340940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351">
                  <a:extLst>
                    <a:ext uri="{9D8B030D-6E8A-4147-A177-3AD203B41FA5}">
                      <a16:colId xmlns:a16="http://schemas.microsoft.com/office/drawing/2014/main" val="716726716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3635977496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1632028027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2875108873"/>
                    </a:ext>
                  </a:extLst>
                </a:gridCol>
              </a:tblGrid>
              <a:tr h="21139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47238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4575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Q-</a:t>
                      </a:r>
                      <a:r>
                        <a:rPr lang="en-US" sz="1400" dirty="0" err="1"/>
                        <a:t>ext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219220"/>
                  </a:ext>
                </a:extLst>
              </a:tr>
              <a:tr h="2084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 = 2*Z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10,000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22,500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6,200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2713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20B476A9-17C4-8B5D-DCF8-F4F188FDC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6024" y="1227324"/>
            <a:ext cx="3238177" cy="2392167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84713EBC-32D4-3241-0000-0B62A0F9AA5F}"/>
              </a:ext>
            </a:extLst>
          </p:cNvPr>
          <p:cNvSpPr/>
          <p:nvPr/>
        </p:nvSpPr>
        <p:spPr>
          <a:xfrm>
            <a:off x="3477666" y="2251605"/>
            <a:ext cx="627784" cy="343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47F19B2-E18D-E2A3-6DA9-6D1CCF9A03FC}"/>
              </a:ext>
            </a:extLst>
          </p:cNvPr>
          <p:cNvSpPr/>
          <p:nvPr/>
        </p:nvSpPr>
        <p:spPr>
          <a:xfrm>
            <a:off x="7945156" y="2251605"/>
            <a:ext cx="627784" cy="343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3834C529-3D93-3EBE-66F5-D913AC20805C}"/>
              </a:ext>
            </a:extLst>
          </p:cNvPr>
          <p:cNvSpPr txBox="1">
            <a:spLocks/>
          </p:cNvSpPr>
          <p:nvPr/>
        </p:nvSpPr>
        <p:spPr>
          <a:xfrm>
            <a:off x="407988" y="3752589"/>
            <a:ext cx="10534075" cy="6902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22 GHz mode dominates wake at 2</a:t>
            </a:r>
            <a:r>
              <a:rPr lang="en-US" b="0" baseline="30000" dirty="0"/>
              <a:t>nd</a:t>
            </a:r>
            <a:r>
              <a:rPr lang="en-US" b="0" dirty="0"/>
              <a:t> bunch position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E3C6C876-2B2E-9A01-E9F2-57ADAA80FB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03263"/>
              </p:ext>
            </p:extLst>
          </p:nvPr>
        </p:nvGraphicFramePr>
        <p:xfrm>
          <a:off x="7082798" y="4597719"/>
          <a:ext cx="223066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332">
                  <a:extLst>
                    <a:ext uri="{9D8B030D-6E8A-4147-A177-3AD203B41FA5}">
                      <a16:colId xmlns:a16="http://schemas.microsoft.com/office/drawing/2014/main" val="1659822990"/>
                    </a:ext>
                  </a:extLst>
                </a:gridCol>
                <a:gridCol w="1115332">
                  <a:extLst>
                    <a:ext uri="{9D8B030D-6E8A-4147-A177-3AD203B41FA5}">
                      <a16:colId xmlns:a16="http://schemas.microsoft.com/office/drawing/2014/main" val="873239416"/>
                    </a:ext>
                  </a:extLst>
                </a:gridCol>
              </a:tblGrid>
              <a:tr h="21139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911988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540680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Q-</a:t>
                      </a:r>
                      <a:r>
                        <a:rPr lang="en-US" sz="1400" dirty="0" err="1"/>
                        <a:t>ext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780350"/>
                  </a:ext>
                </a:extLst>
              </a:tr>
              <a:tr h="2084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 = 2*Z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19,900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120173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6B50E33E-C7EE-0AA6-5B42-E3F70453F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2591" y="3972692"/>
            <a:ext cx="2417783" cy="22137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278440-0660-CBA2-8151-7B4CCD2A98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26" y="4228237"/>
            <a:ext cx="2650682" cy="1958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CB0A39-56B1-1C4F-C858-8ACEC82351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1638" y="4228237"/>
            <a:ext cx="2626802" cy="195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56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11D4E-B742-E70E-F45B-7B8841D8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0F75-1417-7BBE-9EAA-D208A7B8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4A9DD-5EE8-671A-175E-26447192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69F3-37B4-C261-396A-E5521ED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F7747F0-20FB-CCA2-B184-6768FEA204E5}"/>
              </a:ext>
            </a:extLst>
          </p:cNvPr>
          <p:cNvSpPr txBox="1">
            <a:spLocks/>
          </p:cNvSpPr>
          <p:nvPr/>
        </p:nvSpPr>
        <p:spPr>
          <a:xfrm>
            <a:off x="531800" y="5207319"/>
            <a:ext cx="11380811" cy="10657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2A0EEB1-FA0D-A838-D319-458B00362EB5}"/>
              </a:ext>
            </a:extLst>
          </p:cNvPr>
          <p:cNvSpPr txBox="1">
            <a:spLocks/>
          </p:cNvSpPr>
          <p:nvPr/>
        </p:nvSpPr>
        <p:spPr>
          <a:xfrm>
            <a:off x="79532" y="5121983"/>
            <a:ext cx="11380810" cy="7482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B7A7175-1C5B-57B3-B8A9-82E5C33AB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679" y="2483393"/>
            <a:ext cx="3238178" cy="2392167"/>
          </a:xfrm>
          <a:prstGeom prst="rect">
            <a:avLst/>
          </a:prstGeom>
        </p:spPr>
      </p:pic>
      <p:graphicFrame>
        <p:nvGraphicFramePr>
          <p:cNvPr id="17" name="Table 6">
            <a:extLst>
              <a:ext uri="{FF2B5EF4-FFF2-40B4-BE49-F238E27FC236}">
                <a16:creationId xmlns:a16="http://schemas.microsoft.com/office/drawing/2014/main" id="{606149F6-3527-82B0-FC5B-1CAC7DE4D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382540"/>
              </p:ext>
            </p:extLst>
          </p:nvPr>
        </p:nvGraphicFramePr>
        <p:xfrm>
          <a:off x="407988" y="3012515"/>
          <a:ext cx="340940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351">
                  <a:extLst>
                    <a:ext uri="{9D8B030D-6E8A-4147-A177-3AD203B41FA5}">
                      <a16:colId xmlns:a16="http://schemas.microsoft.com/office/drawing/2014/main" val="716726716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3635977496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1632028027"/>
                    </a:ext>
                  </a:extLst>
                </a:gridCol>
                <a:gridCol w="852351">
                  <a:extLst>
                    <a:ext uri="{9D8B030D-6E8A-4147-A177-3AD203B41FA5}">
                      <a16:colId xmlns:a16="http://schemas.microsoft.com/office/drawing/2014/main" val="2875108873"/>
                    </a:ext>
                  </a:extLst>
                </a:gridCol>
              </a:tblGrid>
              <a:tr h="21139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Mode 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47238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4575"/>
                  </a:ext>
                </a:extLst>
              </a:tr>
              <a:tr h="2113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Q-</a:t>
                      </a:r>
                      <a:r>
                        <a:rPr lang="en-US" sz="1400" dirty="0" err="1"/>
                        <a:t>ext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20→15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219220"/>
                  </a:ext>
                </a:extLst>
              </a:tr>
              <a:tr h="2084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 = 2*Z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10,000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22,500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6,200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27136"/>
                  </a:ext>
                </a:extLst>
              </a:tr>
            </a:tbl>
          </a:graphicData>
        </a:graphic>
      </p:graphicFrame>
      <p:sp>
        <p:nvSpPr>
          <p:cNvPr id="18" name="Arrow: Right 17">
            <a:extLst>
              <a:ext uri="{FF2B5EF4-FFF2-40B4-BE49-F238E27FC236}">
                <a16:creationId xmlns:a16="http://schemas.microsoft.com/office/drawing/2014/main" id="{AD4CCD97-09D1-1133-9790-CDCE39490EC0}"/>
              </a:ext>
            </a:extLst>
          </p:cNvPr>
          <p:cNvSpPr/>
          <p:nvPr/>
        </p:nvSpPr>
        <p:spPr>
          <a:xfrm>
            <a:off x="4032543" y="3450313"/>
            <a:ext cx="627784" cy="343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3834C529-3D93-3EBE-66F5-D913AC20805C}"/>
              </a:ext>
            </a:extLst>
          </p:cNvPr>
          <p:cNvSpPr txBox="1">
            <a:spLocks/>
          </p:cNvSpPr>
          <p:nvPr/>
        </p:nvSpPr>
        <p:spPr>
          <a:xfrm>
            <a:off x="8080401" y="3012515"/>
            <a:ext cx="3708399" cy="12994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Reducing Q-</a:t>
            </a:r>
            <a:r>
              <a:rPr lang="en-US" b="0" dirty="0" err="1"/>
              <a:t>ext</a:t>
            </a:r>
            <a:r>
              <a:rPr lang="en-US" b="0" dirty="0"/>
              <a:t> of 22 GHz mode from 20 to 15 gives a wake below threshold at 2</a:t>
            </a:r>
            <a:r>
              <a:rPr lang="en-US" b="0" baseline="30000" dirty="0"/>
              <a:t>nd</a:t>
            </a:r>
            <a:r>
              <a:rPr lang="en-US" b="0" dirty="0"/>
              <a:t> bunch position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72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GB" dirty="0"/>
              <a:t>SW cell design</a:t>
            </a:r>
          </a:p>
          <a:p>
            <a:r>
              <a:rPr lang="en-GB" dirty="0"/>
              <a:t>Distributed coupling cell design</a:t>
            </a:r>
          </a:p>
          <a:p>
            <a:r>
              <a:rPr lang="en-GB" dirty="0"/>
              <a:t>Wakefield modelling of a distribution network</a:t>
            </a:r>
          </a:p>
          <a:p>
            <a:r>
              <a:rPr lang="en-GB" dirty="0"/>
              <a:t>Nose cone cell design</a:t>
            </a:r>
          </a:p>
          <a:p>
            <a:r>
              <a:rPr lang="en-GB" dirty="0"/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42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166003" cy="4608512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What cell geometry has a 22 GHz mode with Q-</a:t>
            </a:r>
            <a:r>
              <a:rPr lang="en-GB" b="0" dirty="0" err="1">
                <a:solidFill>
                  <a:schemeClr val="tx2"/>
                </a:solidFill>
              </a:rPr>
              <a:t>ext</a:t>
            </a:r>
            <a:r>
              <a:rPr lang="en-GB" b="0" dirty="0">
                <a:solidFill>
                  <a:schemeClr val="tx2"/>
                </a:solidFill>
              </a:rPr>
              <a:t> = 15?</a:t>
            </a:r>
          </a:p>
          <a:p>
            <a:r>
              <a:rPr lang="en-GB" b="0" dirty="0">
                <a:solidFill>
                  <a:schemeClr val="tx2"/>
                </a:solidFill>
              </a:rPr>
              <a:t>Strategy: vary w, </a:t>
            </a:r>
            <a:r>
              <a:rPr lang="en-GB" b="0" dirty="0" err="1">
                <a:solidFill>
                  <a:schemeClr val="tx2"/>
                </a:solidFill>
              </a:rPr>
              <a:t>iw</a:t>
            </a:r>
            <a:endParaRPr lang="en-GB" b="0" dirty="0">
              <a:solidFill>
                <a:schemeClr val="tx2"/>
              </a:solidFill>
            </a:endParaRPr>
          </a:p>
          <a:p>
            <a:r>
              <a:rPr lang="en-GB" b="0" dirty="0">
                <a:solidFill>
                  <a:schemeClr val="tx2"/>
                </a:solidFill>
              </a:rPr>
              <a:t>Since cell frequency is sensitive to </a:t>
            </a:r>
            <a:r>
              <a:rPr lang="en-GB" b="0" dirty="0" err="1">
                <a:solidFill>
                  <a:schemeClr val="tx2"/>
                </a:solidFill>
              </a:rPr>
              <a:t>iw</a:t>
            </a:r>
            <a:r>
              <a:rPr lang="en-GB" b="0" dirty="0">
                <a:solidFill>
                  <a:schemeClr val="tx2"/>
                </a:solidFill>
              </a:rPr>
              <a:t>, find b for every </a:t>
            </a:r>
            <a:r>
              <a:rPr lang="en-GB" b="0" dirty="0" err="1">
                <a:solidFill>
                  <a:schemeClr val="tx2"/>
                </a:solidFill>
              </a:rPr>
              <a:t>iw</a:t>
            </a:r>
            <a:r>
              <a:rPr lang="en-GB" b="0" dirty="0">
                <a:solidFill>
                  <a:schemeClr val="tx2"/>
                </a:solidFill>
              </a:rPr>
              <a:t> that gives f = 11.994 GHz </a:t>
            </a:r>
          </a:p>
          <a:p>
            <a:r>
              <a:rPr lang="en-GB" b="0" dirty="0">
                <a:solidFill>
                  <a:schemeClr val="tx2"/>
                </a:solidFill>
              </a:rPr>
              <a:t>During sweeps, the cell will no longer be matched. We focused on finding a design that satisfied damping requirement before matching the cell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ABB96C-9EF9-4654-8075-96278862E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5880" y="1073804"/>
            <a:ext cx="2107499" cy="512697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984FD7-E32B-50F0-B896-2536715B8B9C}"/>
              </a:ext>
            </a:extLst>
          </p:cNvPr>
          <p:cNvCxnSpPr>
            <a:cxnSpLocks/>
          </p:cNvCxnSpPr>
          <p:nvPr/>
        </p:nvCxnSpPr>
        <p:spPr>
          <a:xfrm>
            <a:off x="11418783" y="3382250"/>
            <a:ext cx="0" cy="864614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F33B926-1FAF-FEDB-6651-1F9DBB636684}"/>
              </a:ext>
            </a:extLst>
          </p:cNvPr>
          <p:cNvSpPr txBox="1"/>
          <p:nvPr/>
        </p:nvSpPr>
        <p:spPr>
          <a:xfrm>
            <a:off x="11418783" y="3604030"/>
            <a:ext cx="34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100B9D-E5E5-BD52-B51C-84287B7E287E}"/>
              </a:ext>
            </a:extLst>
          </p:cNvPr>
          <p:cNvCxnSpPr>
            <a:cxnSpLocks/>
          </p:cNvCxnSpPr>
          <p:nvPr/>
        </p:nvCxnSpPr>
        <p:spPr>
          <a:xfrm>
            <a:off x="10484255" y="3495379"/>
            <a:ext cx="0" cy="664234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87C40F8-EE96-BAFD-3E05-196DD1D21ACA}"/>
              </a:ext>
            </a:extLst>
          </p:cNvPr>
          <p:cNvSpPr txBox="1"/>
          <p:nvPr/>
        </p:nvSpPr>
        <p:spPr>
          <a:xfrm>
            <a:off x="10512046" y="3598111"/>
            <a:ext cx="55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3"/>
                </a:solidFill>
              </a:rPr>
              <a:t>iw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59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ABB96C-9EF9-4654-8075-96278862E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5880" y="1073804"/>
            <a:ext cx="2107499" cy="512697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100B9D-E5E5-BD52-B51C-84287B7E287E}"/>
              </a:ext>
            </a:extLst>
          </p:cNvPr>
          <p:cNvCxnSpPr>
            <a:cxnSpLocks/>
          </p:cNvCxnSpPr>
          <p:nvPr/>
        </p:nvCxnSpPr>
        <p:spPr>
          <a:xfrm>
            <a:off x="10484255" y="3495379"/>
            <a:ext cx="0" cy="664234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87C40F8-EE96-BAFD-3E05-196DD1D21ACA}"/>
              </a:ext>
            </a:extLst>
          </p:cNvPr>
          <p:cNvSpPr txBox="1"/>
          <p:nvPr/>
        </p:nvSpPr>
        <p:spPr>
          <a:xfrm>
            <a:off x="10512046" y="3598111"/>
            <a:ext cx="55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3"/>
                </a:solidFill>
              </a:rPr>
              <a:t>iw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43B452-86D2-C7A4-7552-D7FF4ED52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57" y="937289"/>
            <a:ext cx="3654878" cy="27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DAE100-C2FC-A6F4-7464-2BD87A489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604" y="937289"/>
            <a:ext cx="3665853" cy="27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30F20D-04D4-FF70-B286-4F3C3D11FD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17" y="3613169"/>
            <a:ext cx="3676829" cy="270000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CB30903-564A-C8FA-C058-81A87D857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14746"/>
              </p:ext>
            </p:extLst>
          </p:nvPr>
        </p:nvGraphicFramePr>
        <p:xfrm>
          <a:off x="4584521" y="3637289"/>
          <a:ext cx="424990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476">
                  <a:extLst>
                    <a:ext uri="{9D8B030D-6E8A-4147-A177-3AD203B41FA5}">
                      <a16:colId xmlns:a16="http://schemas.microsoft.com/office/drawing/2014/main" val="193046736"/>
                    </a:ext>
                  </a:extLst>
                </a:gridCol>
                <a:gridCol w="1062476">
                  <a:extLst>
                    <a:ext uri="{9D8B030D-6E8A-4147-A177-3AD203B41FA5}">
                      <a16:colId xmlns:a16="http://schemas.microsoft.com/office/drawing/2014/main" val="3792756086"/>
                    </a:ext>
                  </a:extLst>
                </a:gridCol>
                <a:gridCol w="1062476">
                  <a:extLst>
                    <a:ext uri="{9D8B030D-6E8A-4147-A177-3AD203B41FA5}">
                      <a16:colId xmlns:a16="http://schemas.microsoft.com/office/drawing/2014/main" val="2922477697"/>
                    </a:ext>
                  </a:extLst>
                </a:gridCol>
                <a:gridCol w="1062476">
                  <a:extLst>
                    <a:ext uri="{9D8B030D-6E8A-4147-A177-3AD203B41FA5}">
                      <a16:colId xmlns:a16="http://schemas.microsoft.com/office/drawing/2014/main" val="1872896130"/>
                    </a:ext>
                  </a:extLst>
                </a:gridCol>
              </a:tblGrid>
              <a:tr h="454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iw</a:t>
                      </a:r>
                      <a:r>
                        <a:rPr lang="en-US" sz="1400" dirty="0"/>
                        <a:t>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 (mm) for f0 =11.994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Q_ext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203038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028049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8.19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8.4355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213115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8.29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8.4035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373726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8.39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8.3703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21.82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19.75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27335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8.3361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761272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8.59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8.3008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21.74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308634"/>
                  </a:ext>
                </a:extLst>
              </a:tr>
              <a:tr h="267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8.2644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149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827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702F1F9-F0C7-B979-8693-2290806AB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73324"/>
              </p:ext>
            </p:extLst>
          </p:nvPr>
        </p:nvGraphicFramePr>
        <p:xfrm>
          <a:off x="4584521" y="3646819"/>
          <a:ext cx="424990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154">
                  <a:extLst>
                    <a:ext uri="{9D8B030D-6E8A-4147-A177-3AD203B41FA5}">
                      <a16:colId xmlns:a16="http://schemas.microsoft.com/office/drawing/2014/main" val="751361854"/>
                    </a:ext>
                  </a:extLst>
                </a:gridCol>
                <a:gridCol w="1078302">
                  <a:extLst>
                    <a:ext uri="{9D8B030D-6E8A-4147-A177-3AD203B41FA5}">
                      <a16:colId xmlns:a16="http://schemas.microsoft.com/office/drawing/2014/main" val="1455572154"/>
                    </a:ext>
                  </a:extLst>
                </a:gridCol>
                <a:gridCol w="1061049">
                  <a:extLst>
                    <a:ext uri="{9D8B030D-6E8A-4147-A177-3AD203B41FA5}">
                      <a16:colId xmlns:a16="http://schemas.microsoft.com/office/drawing/2014/main" val="177187631"/>
                    </a:ext>
                  </a:extLst>
                </a:gridCol>
                <a:gridCol w="1053399">
                  <a:extLst>
                    <a:ext uri="{9D8B030D-6E8A-4147-A177-3AD203B41FA5}">
                      <a16:colId xmlns:a16="http://schemas.microsoft.com/office/drawing/2014/main" val="2374745729"/>
                    </a:ext>
                  </a:extLst>
                </a:gridCol>
              </a:tblGrid>
              <a:tr h="4455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 (mm) for f0 =11.994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 (GHz)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Q_ext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768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119399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20.75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564905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058398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20.25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809882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621024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83460"/>
                  </a:ext>
                </a:extLst>
              </a:tr>
              <a:tr h="2620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8.4660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21.93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05958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C5CC756-8B36-3AD0-DB4A-F89F842D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604" y="927759"/>
            <a:ext cx="3665853" cy="27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6837EA-7130-8CBB-FEAE-42685BCC1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16" y="3613169"/>
            <a:ext cx="3676830" cy="270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291999-1CCA-6625-C3A0-ECA6C8C17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5880" y="1073804"/>
            <a:ext cx="2107499" cy="512697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F4F3AC-0638-ECF9-273F-616BC4A8D574}"/>
              </a:ext>
            </a:extLst>
          </p:cNvPr>
          <p:cNvCxnSpPr>
            <a:cxnSpLocks/>
          </p:cNvCxnSpPr>
          <p:nvPr/>
        </p:nvCxnSpPr>
        <p:spPr>
          <a:xfrm>
            <a:off x="11418783" y="3382250"/>
            <a:ext cx="0" cy="864614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5C35CBC-03E9-21D7-1A10-7AC6613DDC0D}"/>
              </a:ext>
            </a:extLst>
          </p:cNvPr>
          <p:cNvSpPr txBox="1"/>
          <p:nvPr/>
        </p:nvSpPr>
        <p:spPr>
          <a:xfrm>
            <a:off x="11418783" y="3604030"/>
            <a:ext cx="34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52EE84-33E9-D9F6-6567-F1D144561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16" y="937289"/>
            <a:ext cx="3654878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16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97E187-46DA-5EAB-1C9D-7C5220CBE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7482526" cy="4608512"/>
          </a:xfrm>
        </p:spPr>
        <p:txBody>
          <a:bodyPr/>
          <a:lstStyle/>
          <a:p>
            <a:r>
              <a:rPr lang="en-US" b="0" dirty="0"/>
              <a:t>Chose to vary w since increasing </a:t>
            </a:r>
            <a:r>
              <a:rPr lang="en-US" b="0" dirty="0" err="1"/>
              <a:t>iw</a:t>
            </a:r>
            <a:r>
              <a:rPr lang="en-US" b="0" dirty="0"/>
              <a:t> decreases Q</a:t>
            </a:r>
            <a:r>
              <a:rPr lang="en-US" b="0" baseline="-25000" dirty="0"/>
              <a:t>0</a:t>
            </a:r>
            <a:r>
              <a:rPr lang="en-US" b="0" dirty="0"/>
              <a:t>, increases surface magnetic field (heating)</a:t>
            </a:r>
            <a:endParaRPr lang="en-GB" b="0" dirty="0"/>
          </a:p>
          <a:p>
            <a:r>
              <a:rPr lang="en-US" b="0" dirty="0"/>
              <a:t> Expected Q-</a:t>
            </a:r>
            <a:r>
              <a:rPr lang="en-US" b="0" dirty="0" err="1"/>
              <a:t>ext</a:t>
            </a:r>
            <a:r>
              <a:rPr lang="en-US" b="0" dirty="0"/>
              <a:t> = 15 for </a:t>
            </a:r>
            <a:r>
              <a:rPr lang="en-US" b="0" dirty="0" err="1"/>
              <a:t>wakepotential</a:t>
            </a:r>
            <a:r>
              <a:rPr lang="en-US" b="0" dirty="0"/>
              <a:t> to be below threshold but Q-</a:t>
            </a:r>
            <a:r>
              <a:rPr lang="en-US" b="0" dirty="0" err="1"/>
              <a:t>ext</a:t>
            </a:r>
            <a:r>
              <a:rPr lang="en-US" b="0" dirty="0"/>
              <a:t> = 17.5 was sufficient</a:t>
            </a:r>
          </a:p>
          <a:p>
            <a:pPr lvl="1"/>
            <a:r>
              <a:rPr lang="en-US" dirty="0"/>
              <a:t>Q-</a:t>
            </a:r>
            <a:r>
              <a:rPr lang="en-US" dirty="0" err="1"/>
              <a:t>ext</a:t>
            </a:r>
            <a:r>
              <a:rPr lang="en-US" dirty="0"/>
              <a:t> of Mode 1 at 17 GHz was also affected by geometry changes</a:t>
            </a:r>
          </a:p>
          <a:p>
            <a:pPr lvl="1"/>
            <a:r>
              <a:rPr lang="en-US" dirty="0"/>
              <a:t>Impedance peaks are asymmetric, fitting was done by eye</a:t>
            </a:r>
            <a:endParaRPr lang="en-US" b="0" dirty="0"/>
          </a:p>
          <a:p>
            <a:r>
              <a:rPr lang="en-US" b="0" dirty="0" err="1"/>
              <a:t>Wakepotentials</a:t>
            </a:r>
            <a:r>
              <a:rPr lang="en-US" b="0" dirty="0"/>
              <a:t> of cell with different                        waveguide w = 10.1 mm, </a:t>
            </a:r>
            <a:r>
              <a:rPr lang="en-US" b="0" dirty="0" err="1"/>
              <a:t>wVert</a:t>
            </a:r>
            <a:r>
              <a:rPr lang="en-US" b="0" dirty="0"/>
              <a:t> = 10.7 mm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7E4BCC-A15E-F872-149E-81224D852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2FB21-3CEF-117B-CD9F-360B2D104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BCE74-05E5-B0B3-456A-A380947D3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26B70-E93B-F4C7-D81D-81296BCF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9061EF-A41D-AB60-26B6-895E31547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7484" y="2596517"/>
            <a:ext cx="2753664" cy="20342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49A050-ABBB-5B7F-1E5A-96DFC62489A0}"/>
              </a:ext>
            </a:extLst>
          </p:cNvPr>
          <p:cNvSpPr txBox="1"/>
          <p:nvPr/>
        </p:nvSpPr>
        <p:spPr>
          <a:xfrm>
            <a:off x="8146106" y="4568481"/>
            <a:ext cx="3971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Vary w of vertical HOM waveguides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689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2FB21-3CEF-117B-CD9F-360B2D104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BCE74-05E5-B0B3-456A-A380947D3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26B70-E93B-F4C7-D81D-81296BCF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2" name="Title 2">
            <a:extLst>
              <a:ext uri="{FF2B5EF4-FFF2-40B4-BE49-F238E27FC236}">
                <a16:creationId xmlns:a16="http://schemas.microsoft.com/office/drawing/2014/main" id="{184025F5-D439-A912-1AFA-1A584D6C4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Distributed coupling cell design</a:t>
            </a:r>
            <a:endParaRPr lang="en-GB" dirty="0"/>
          </a:p>
        </p:txBody>
      </p:sp>
      <p:sp>
        <p:nvSpPr>
          <p:cNvPr id="33" name="Content Placeholder 12">
            <a:extLst>
              <a:ext uri="{FF2B5EF4-FFF2-40B4-BE49-F238E27FC236}">
                <a16:creationId xmlns:a16="http://schemas.microsoft.com/office/drawing/2014/main" id="{EF31D7E7-930D-98F4-F151-E1D648C4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276819" cy="4608512"/>
          </a:xfrm>
        </p:spPr>
        <p:txBody>
          <a:bodyPr/>
          <a:lstStyle/>
          <a:p>
            <a:r>
              <a:rPr lang="en-US" b="0" dirty="0" err="1"/>
              <a:t>Wakepotentials</a:t>
            </a:r>
            <a:r>
              <a:rPr lang="en-US" b="0" dirty="0"/>
              <a:t> are now below threshold</a:t>
            </a:r>
          </a:p>
          <a:p>
            <a:r>
              <a:rPr lang="en-US" b="0" dirty="0"/>
              <a:t>We can now simulate wakes of distribution network</a:t>
            </a:r>
            <a:endParaRPr lang="en-GB" b="0" dirty="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D2A36534-17C9-05C8-3865-15EB48C73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17487"/>
              </p:ext>
            </p:extLst>
          </p:nvPr>
        </p:nvGraphicFramePr>
        <p:xfrm>
          <a:off x="8612390" y="1687250"/>
          <a:ext cx="3161506" cy="383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753">
                  <a:extLst>
                    <a:ext uri="{9D8B030D-6E8A-4147-A177-3AD203B41FA5}">
                      <a16:colId xmlns:a16="http://schemas.microsoft.com/office/drawing/2014/main" val="229280454"/>
                    </a:ext>
                  </a:extLst>
                </a:gridCol>
                <a:gridCol w="1580753">
                  <a:extLst>
                    <a:ext uri="{9D8B030D-6E8A-4147-A177-3AD203B41FA5}">
                      <a16:colId xmlns:a16="http://schemas.microsoft.com/office/drawing/2014/main" val="3295389687"/>
                    </a:ext>
                  </a:extLst>
                </a:gridCol>
              </a:tblGrid>
              <a:tr h="319374"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621327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b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8.4395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65110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slot length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9.4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852585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w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10.7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90916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f (GHz)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11.9937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841904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Q</a:t>
                      </a:r>
                      <a:r>
                        <a:rPr lang="en-US" sz="1400" baseline="-25000" dirty="0">
                          <a:latin typeface="+mj-lt"/>
                        </a:rPr>
                        <a:t>0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6,766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8095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latin typeface="+mj-lt"/>
                        </a:rPr>
                        <a:t>Q</a:t>
                      </a:r>
                      <a:r>
                        <a:rPr lang="en-US" sz="1400" baseline="-25000" dirty="0" err="1">
                          <a:latin typeface="+mj-lt"/>
                        </a:rPr>
                        <a:t>ext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3,557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264536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j-lt"/>
                        </a:rPr>
                        <a:t>R/Q</a:t>
                      </a:r>
                      <a:r>
                        <a:rPr lang="en-US" sz="1400" baseline="-25000" dirty="0">
                          <a:latin typeface="+mj-lt"/>
                        </a:rPr>
                        <a:t>0</a:t>
                      </a:r>
                      <a:r>
                        <a:rPr lang="en-GB" sz="1400" baseline="-25000" dirty="0">
                          <a:latin typeface="+mj-lt"/>
                        </a:rPr>
                        <a:t> </a:t>
                      </a:r>
                      <a:r>
                        <a:rPr lang="en-US" sz="1400" dirty="0">
                          <a:latin typeface="+mj-lt"/>
                        </a:rPr>
                        <a:t>(</a:t>
                      </a:r>
                      <a:r>
                        <a:rPr lang="el-GR" sz="1400" dirty="0">
                          <a:latin typeface="+mj-lt"/>
                        </a:rPr>
                        <a:t>Ω</a:t>
                      </a:r>
                      <a:r>
                        <a:rPr lang="en-US" sz="1400" dirty="0">
                          <a:latin typeface="+mj-lt"/>
                        </a:rPr>
                        <a:t>/m)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11,476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054419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R (M</a:t>
                      </a:r>
                      <a:r>
                        <a:rPr lang="el-GR" sz="1400" dirty="0">
                          <a:latin typeface="+mj-lt"/>
                        </a:rPr>
                        <a:t>Ω</a:t>
                      </a:r>
                      <a:r>
                        <a:rPr lang="en-US" sz="1400" dirty="0">
                          <a:latin typeface="+mj-lt"/>
                        </a:rPr>
                        <a:t>/m)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77.65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257209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E</a:t>
                      </a:r>
                      <a:r>
                        <a:rPr lang="en-US" sz="1400" baseline="-25000" dirty="0">
                          <a:latin typeface="+mj-lt"/>
                        </a:rPr>
                        <a:t>s</a:t>
                      </a:r>
                      <a:r>
                        <a:rPr lang="en-US" sz="1400" dirty="0"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latin typeface="+mj-lt"/>
                        </a:rPr>
                        <a:t>a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2.15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43784973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H</a:t>
                      </a:r>
                      <a:r>
                        <a:rPr lang="en-US" sz="1400" baseline="-25000" dirty="0">
                          <a:latin typeface="+mj-lt"/>
                        </a:rPr>
                        <a:t>s</a:t>
                      </a:r>
                      <a:r>
                        <a:rPr lang="en-US" sz="1400" dirty="0"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latin typeface="+mj-lt"/>
                        </a:rPr>
                        <a:t>a</a:t>
                      </a:r>
                      <a:r>
                        <a:rPr lang="en-US" sz="1400" dirty="0">
                          <a:latin typeface="+mj-lt"/>
                        </a:rPr>
                        <a:t> (mA/V)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4.67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1304965"/>
                  </a:ext>
                </a:extLst>
              </a:tr>
              <a:tr h="3193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</a:t>
                      </a:r>
                      <a:r>
                        <a:rPr lang="en-US" sz="1400" baseline="-25000" dirty="0">
                          <a:latin typeface="+mj-lt"/>
                        </a:rPr>
                        <a:t>c</a:t>
                      </a:r>
                      <a:r>
                        <a:rPr lang="en-US" sz="1400" dirty="0">
                          <a:latin typeface="+mj-lt"/>
                        </a:rPr>
                        <a:t>/E</a:t>
                      </a:r>
                      <a:r>
                        <a:rPr lang="en-US" sz="1400" baseline="-25000" dirty="0">
                          <a:latin typeface="+mj-lt"/>
                        </a:rPr>
                        <a:t>a</a:t>
                      </a:r>
                      <a:r>
                        <a:rPr lang="en-US" sz="1400" baseline="30000" dirty="0">
                          <a:latin typeface="+mj-lt"/>
                        </a:rPr>
                        <a:t>2</a:t>
                      </a:r>
                      <a:r>
                        <a:rPr lang="en-US" sz="1400" dirty="0">
                          <a:latin typeface="+mj-lt"/>
                        </a:rPr>
                        <a:t> (mA/V)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021987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A70EB244-1889-A8D8-8ADA-182F94A42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681" y="1097244"/>
            <a:ext cx="2107499" cy="5126971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62C5132-DDD2-8812-3F75-D6A040424E87}"/>
              </a:ext>
            </a:extLst>
          </p:cNvPr>
          <p:cNvCxnSpPr>
            <a:cxnSpLocks/>
          </p:cNvCxnSpPr>
          <p:nvPr/>
        </p:nvCxnSpPr>
        <p:spPr>
          <a:xfrm>
            <a:off x="7995995" y="3433030"/>
            <a:ext cx="0" cy="864614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10511DE-1C86-E2B4-DA00-FFFB5C8343EB}"/>
              </a:ext>
            </a:extLst>
          </p:cNvPr>
          <p:cNvSpPr txBox="1"/>
          <p:nvPr/>
        </p:nvSpPr>
        <p:spPr>
          <a:xfrm>
            <a:off x="7646219" y="3660729"/>
            <a:ext cx="34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F8426FC-48D4-9917-B6BD-0DE03618EF86}"/>
              </a:ext>
            </a:extLst>
          </p:cNvPr>
          <p:cNvCxnSpPr>
            <a:cxnSpLocks/>
          </p:cNvCxnSpPr>
          <p:nvPr/>
        </p:nvCxnSpPr>
        <p:spPr>
          <a:xfrm flipH="1">
            <a:off x="6303717" y="2688671"/>
            <a:ext cx="481722" cy="0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0200629-E627-4E4E-2373-79F70727331B}"/>
              </a:ext>
            </a:extLst>
          </p:cNvPr>
          <p:cNvSpPr txBox="1"/>
          <p:nvPr/>
        </p:nvSpPr>
        <p:spPr>
          <a:xfrm>
            <a:off x="6296615" y="2319339"/>
            <a:ext cx="68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w/2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A5FBB1E-73AA-B08C-9971-388971EB0414}"/>
              </a:ext>
            </a:extLst>
          </p:cNvPr>
          <p:cNvCxnSpPr>
            <a:cxnSpLocks/>
          </p:cNvCxnSpPr>
          <p:nvPr/>
        </p:nvCxnSpPr>
        <p:spPr>
          <a:xfrm flipH="1">
            <a:off x="6300923" y="5889071"/>
            <a:ext cx="484516" cy="0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EB98AB8-3DB4-B310-F373-3EB38ED97092}"/>
              </a:ext>
            </a:extLst>
          </p:cNvPr>
          <p:cNvSpPr txBox="1"/>
          <p:nvPr/>
        </p:nvSpPr>
        <p:spPr>
          <a:xfrm>
            <a:off x="6293821" y="5519739"/>
            <a:ext cx="68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w/2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4CD3D7-CF36-8CA0-F7FA-69B0D08DA627}"/>
              </a:ext>
            </a:extLst>
          </p:cNvPr>
          <p:cNvSpPr txBox="1"/>
          <p:nvPr/>
        </p:nvSpPr>
        <p:spPr>
          <a:xfrm>
            <a:off x="1661561" y="5745759"/>
            <a:ext cx="3367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Vary w of all HOM waveguides</a:t>
            </a:r>
            <a:endParaRPr lang="en-GB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61DFA36-A5F0-7B9C-B8BF-733EE6717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652" y="3258159"/>
            <a:ext cx="3367362" cy="24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64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  <a:alpha val="30000"/>
                  </a:schemeClr>
                </a:solidFill>
              </a:rPr>
              <a:t>Motivation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SW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Distributed coupling cell design</a:t>
            </a:r>
          </a:p>
          <a:p>
            <a:r>
              <a:rPr lang="en-GB" dirty="0"/>
              <a:t>Wakefield modelling of a distribution network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Nose cone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25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586B5D-5BEF-9FB0-CE9D-401D30F68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8716"/>
            <a:ext cx="1051560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Approximate RF device feeding accelerating structure with a PEC plane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Pessimistically assume all wakefields that “see” feed network are reflected back into cell </a:t>
            </a:r>
            <a:endParaRPr lang="en-GB" b="0" dirty="0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3716EBF1-6179-D5A9-5B3A-DD4571CFAF18}"/>
              </a:ext>
            </a:extLst>
          </p:cNvPr>
          <p:cNvSpPr/>
          <p:nvPr/>
        </p:nvSpPr>
        <p:spPr>
          <a:xfrm>
            <a:off x="2192974" y="4543860"/>
            <a:ext cx="259015" cy="2388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F34DBD60-95E5-6057-961F-2A8F1BFC786D}"/>
              </a:ext>
            </a:extLst>
          </p:cNvPr>
          <p:cNvSpPr/>
          <p:nvPr/>
        </p:nvSpPr>
        <p:spPr>
          <a:xfrm>
            <a:off x="2640882" y="4543860"/>
            <a:ext cx="259015" cy="2388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152A480D-A2C4-C451-7915-9CB4DAC2927D}"/>
              </a:ext>
            </a:extLst>
          </p:cNvPr>
          <p:cNvSpPr/>
          <p:nvPr/>
        </p:nvSpPr>
        <p:spPr>
          <a:xfrm>
            <a:off x="3087273" y="4543860"/>
            <a:ext cx="259015" cy="2388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F52648C-394E-9C78-59F7-5F79F6CE8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796" y="3748537"/>
            <a:ext cx="2855826" cy="18295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ABB213-891A-96F8-BE1B-10216073BD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15" r="19870"/>
          <a:stretch/>
        </p:blipFill>
        <p:spPr>
          <a:xfrm>
            <a:off x="7419431" y="2697012"/>
            <a:ext cx="4201510" cy="869864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14B420A-03E8-2B69-85AC-E206530D5AA3}"/>
              </a:ext>
            </a:extLst>
          </p:cNvPr>
          <p:cNvSpPr/>
          <p:nvPr/>
        </p:nvSpPr>
        <p:spPr>
          <a:xfrm>
            <a:off x="475972" y="4109662"/>
            <a:ext cx="1657646" cy="105242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C09313F-B530-C14A-701D-79D7D049BE7E}"/>
              </a:ext>
            </a:extLst>
          </p:cNvPr>
          <p:cNvCxnSpPr>
            <a:cxnSpLocks/>
          </p:cNvCxnSpPr>
          <p:nvPr/>
        </p:nvCxnSpPr>
        <p:spPr>
          <a:xfrm>
            <a:off x="7419431" y="2966070"/>
            <a:ext cx="4201510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32F6652-3DA6-4C2C-9335-9047F7AD3343}"/>
              </a:ext>
            </a:extLst>
          </p:cNvPr>
          <p:cNvSpPr txBox="1"/>
          <p:nvPr/>
        </p:nvSpPr>
        <p:spPr>
          <a:xfrm>
            <a:off x="8692961" y="2364207"/>
            <a:ext cx="204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Open Boundary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674845B-8E78-E20E-84A1-FB806D702918}"/>
              </a:ext>
            </a:extLst>
          </p:cNvPr>
          <p:cNvCxnSpPr>
            <a:cxnSpLocks/>
            <a:endCxn id="18" idx="3"/>
          </p:cNvCxnSpPr>
          <p:nvPr/>
        </p:nvCxnSpPr>
        <p:spPr>
          <a:xfrm>
            <a:off x="7419431" y="3122306"/>
            <a:ext cx="4201510" cy="9638"/>
          </a:xfrm>
          <a:prstGeom prst="line">
            <a:avLst/>
          </a:prstGeom>
          <a:ln w="57150">
            <a:solidFill>
              <a:schemeClr val="accent3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23D9EF4-EB56-3A0C-45B4-3DD09999DA60}"/>
              </a:ext>
            </a:extLst>
          </p:cNvPr>
          <p:cNvSpPr txBox="1"/>
          <p:nvPr/>
        </p:nvSpPr>
        <p:spPr>
          <a:xfrm>
            <a:off x="8212173" y="3525349"/>
            <a:ext cx="3020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Effective Electric Boundary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AF6BD7-BA28-8BCB-5941-F4A7139ECAA8}"/>
              </a:ext>
            </a:extLst>
          </p:cNvPr>
          <p:cNvSpPr txBox="1"/>
          <p:nvPr/>
        </p:nvSpPr>
        <p:spPr>
          <a:xfrm>
            <a:off x="475972" y="4190580"/>
            <a:ext cx="1664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Power distribution network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23075-F896-B236-558A-638DEBEAD0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7218" y="4081302"/>
            <a:ext cx="1387376" cy="2161566"/>
          </a:xfrm>
          <a:prstGeom prst="rect">
            <a:avLst/>
          </a:prstGeom>
        </p:spPr>
      </p:pic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623E4578-3FAA-8740-AF90-0E9A8D7698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16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92F6FCF-53D4-054F-AA78-F62F2C4B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12DA72F1-2C74-5D1C-379D-ADF95C330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532" y="1741685"/>
            <a:ext cx="3891480" cy="35963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42E45E-BDA6-7D7F-2298-B7B7EA56FA32}"/>
              </a:ext>
            </a:extLst>
          </p:cNvPr>
          <p:cNvSpPr txBox="1"/>
          <p:nvPr/>
        </p:nvSpPr>
        <p:spPr>
          <a:xfrm>
            <a:off x="2390821" y="5388979"/>
            <a:ext cx="204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Open Boundary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069750-E219-50DB-E1F4-58E9D5718C83}"/>
              </a:ext>
            </a:extLst>
          </p:cNvPr>
          <p:cNvSpPr txBox="1"/>
          <p:nvPr/>
        </p:nvSpPr>
        <p:spPr>
          <a:xfrm>
            <a:off x="2390821" y="1321386"/>
            <a:ext cx="204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Electric Boundary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79A20B-1FEC-951B-BF14-36B6024FB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249" y="2037374"/>
            <a:ext cx="4228234" cy="31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84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A660048-3E9A-23F4-EF4A-B0DA84B9D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8716"/>
            <a:ext cx="1051560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b="0" dirty="0">
                <a:solidFill>
                  <a:schemeClr val="tx2"/>
                </a:solidFill>
              </a:rPr>
              <a:t>Distance between the distribution network and the beam-axis determines the arrival time of the reflected wake</a:t>
            </a:r>
            <a:endParaRPr lang="en-GB" sz="2100" b="0" dirty="0">
              <a:solidFill>
                <a:schemeClr val="tx2"/>
              </a:solidFill>
            </a:endParaRPr>
          </a:p>
        </p:txBody>
      </p:sp>
      <p:pic>
        <p:nvPicPr>
          <p:cNvPr id="18" name="Content Placeholder 4" descr="Chart, diagram&#10;&#10;Description automatically generated">
            <a:extLst>
              <a:ext uri="{FF2B5EF4-FFF2-40B4-BE49-F238E27FC236}">
                <a16:creationId xmlns:a16="http://schemas.microsoft.com/office/drawing/2014/main" id="{E2A38AF4-A3AD-F0E8-A9CE-11B0B938A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81" y="2412939"/>
            <a:ext cx="8517438" cy="3321801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0B9974D-4059-E64B-BCAA-0A12863AF5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50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3005A9-4A95-C1D6-CF11-8AE9FDAF0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7222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Offset of 100 mm between PEC plane and beam axis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Reflected modes group around non-reflected impedance modes (17, 22 GHz)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Impedance peaks are very narrow (high Q-</a:t>
            </a:r>
            <a:r>
              <a:rPr lang="en-US" b="0" dirty="0" err="1"/>
              <a:t>ext</a:t>
            </a:r>
            <a:r>
              <a:rPr lang="en-US" b="0" dirty="0"/>
              <a:t>, slow damping)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Different arrival, decay times for the 2 families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F45772-DF98-D270-F944-769A6F96F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177" y="1439335"/>
            <a:ext cx="4471657" cy="4471657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92F6FCF-53D4-054F-AA78-F62F2C4B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268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SW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Distributed coupling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Wakefield modelling of a distribution network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Nose cone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399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4C673D-302B-4480-896C-EFE822F6C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18E0E-3F51-4069-9641-A51387A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73A4E-01B0-4C46-9446-E577FAF48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3005A9-4A95-C1D6-CF11-8AE9FDAF0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882551"/>
            <a:ext cx="11376024" cy="131822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Larger offsets have lower amplitude, longer lasting reflected </a:t>
            </a:r>
            <a:r>
              <a:rPr lang="en-US" b="0" dirty="0" err="1"/>
              <a:t>wakepotentials</a:t>
            </a:r>
            <a:r>
              <a:rPr lang="en-US" b="0" dirty="0"/>
              <a:t> due to: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The difference in arrival time of the modes is exaggerated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Dispersion causes the modes to be “spread” in time</a:t>
            </a:r>
          </a:p>
          <a:p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92F6FCF-53D4-054F-AA78-F62F2C4B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8E178A-D3C9-8BC4-263F-B00769321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6" y="1008658"/>
            <a:ext cx="3718317" cy="37183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E62B23-4885-7C21-88DE-2193F4E43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840" y="1008656"/>
            <a:ext cx="3718317" cy="37183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F82D6F-43B8-1700-3375-95766E1F8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6374" y="1008656"/>
            <a:ext cx="3718317" cy="371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27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E047F-6388-7B26-A48D-02AB37CF3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Can the reflected wakes be damped by increasing w or </a:t>
            </a:r>
            <a:r>
              <a:rPr lang="en-US" b="0" dirty="0" err="1"/>
              <a:t>iw</a:t>
            </a:r>
            <a:r>
              <a:rPr lang="en-US" b="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Offet</a:t>
            </a:r>
            <a:r>
              <a:rPr lang="en-US" b="0" dirty="0"/>
              <a:t> of 150 mm between PEC plane and beam axis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Reflected wake is unaffected by increasing w or </a:t>
            </a:r>
            <a:r>
              <a:rPr lang="en-US" b="0" dirty="0" err="1"/>
              <a:t>iw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BB3E50-697D-5C1E-4AC2-E6DEA754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86B45-5039-B33C-8A49-BC484045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7B53-C473-FC95-CFDA-8A4DC944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EFF89EA-6727-7E4A-A34D-B3A28BC8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1A140A-9A17-C6BA-8B8E-8BA4A7751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80" y="3428998"/>
            <a:ext cx="5581520" cy="2771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A95CB1-23AC-CBAF-8252-24FC2B826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491" y="3428998"/>
            <a:ext cx="558152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244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E047F-6388-7B26-A48D-02AB37CF3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Biplane cell has 5 HOM waveguides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Wakepotential</a:t>
            </a:r>
            <a:r>
              <a:rPr lang="en-US" b="0" dirty="0"/>
              <a:t> at 3</a:t>
            </a:r>
            <a:r>
              <a:rPr lang="en-US" b="0" baseline="30000" dirty="0"/>
              <a:t>rd</a:t>
            </a:r>
            <a:r>
              <a:rPr lang="en-US" b="0" dirty="0"/>
              <a:t> witness bunch very close to threshold 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BB3E50-697D-5C1E-4AC2-E6DEA754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86B45-5039-B33C-8A49-BC484045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7B53-C473-FC95-CFDA-8A4DC944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EFF89EA-6727-7E4A-A34D-B3A28BC8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783270-D754-997F-2E60-9BCEC5CB2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985" y="2618213"/>
            <a:ext cx="1783867" cy="3538491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EC410918-1CF5-89B1-16B4-9443A262B7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431665"/>
              </p:ext>
            </p:extLst>
          </p:nvPr>
        </p:nvGraphicFramePr>
        <p:xfrm>
          <a:off x="4584707" y="2618213"/>
          <a:ext cx="302258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293">
                  <a:extLst>
                    <a:ext uri="{9D8B030D-6E8A-4147-A177-3AD203B41FA5}">
                      <a16:colId xmlns:a16="http://schemas.microsoft.com/office/drawing/2014/main" val="229280454"/>
                    </a:ext>
                  </a:extLst>
                </a:gridCol>
                <a:gridCol w="1511293">
                  <a:extLst>
                    <a:ext uri="{9D8B030D-6E8A-4147-A177-3AD203B41FA5}">
                      <a16:colId xmlns:a16="http://schemas.microsoft.com/office/drawing/2014/main" val="3295389687"/>
                    </a:ext>
                  </a:extLst>
                </a:gridCol>
              </a:tblGrid>
              <a:tr h="303421"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621327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b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8.5440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65110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slot length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8.95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852585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w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10.7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90916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f (GHz)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11.9937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841904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Q</a:t>
                      </a:r>
                      <a:r>
                        <a:rPr lang="en-US" sz="1400" baseline="-25000" dirty="0">
                          <a:latin typeface="+mj-lt"/>
                        </a:rPr>
                        <a:t>0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6,786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8095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latin typeface="+mj-lt"/>
                        </a:rPr>
                        <a:t>Q</a:t>
                      </a:r>
                      <a:r>
                        <a:rPr lang="en-US" sz="1400" baseline="-25000" dirty="0" err="1">
                          <a:latin typeface="+mj-lt"/>
                        </a:rPr>
                        <a:t>ext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3,604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264536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j-lt"/>
                        </a:rPr>
                        <a:t>R/Q</a:t>
                      </a:r>
                      <a:r>
                        <a:rPr lang="en-US" sz="1400" baseline="-25000" dirty="0">
                          <a:latin typeface="+mj-lt"/>
                        </a:rPr>
                        <a:t>0</a:t>
                      </a:r>
                      <a:r>
                        <a:rPr lang="en-GB" sz="1400" baseline="-25000" dirty="0">
                          <a:latin typeface="+mj-lt"/>
                        </a:rPr>
                        <a:t> </a:t>
                      </a:r>
                      <a:r>
                        <a:rPr lang="en-US" sz="1400" dirty="0">
                          <a:latin typeface="+mj-lt"/>
                        </a:rPr>
                        <a:t>(</a:t>
                      </a:r>
                      <a:r>
                        <a:rPr lang="el-GR" sz="1400" dirty="0">
                          <a:latin typeface="+mj-lt"/>
                        </a:rPr>
                        <a:t>Ω</a:t>
                      </a:r>
                      <a:r>
                        <a:rPr lang="en-US" sz="1400" dirty="0">
                          <a:latin typeface="+mj-lt"/>
                        </a:rPr>
                        <a:t>/m)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10,873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054419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R (M</a:t>
                      </a:r>
                      <a:r>
                        <a:rPr lang="el-GR" sz="1400" dirty="0">
                          <a:latin typeface="+mj-lt"/>
                        </a:rPr>
                        <a:t>Ω</a:t>
                      </a:r>
                      <a:r>
                        <a:rPr lang="en-US" sz="1400" dirty="0">
                          <a:latin typeface="+mj-lt"/>
                        </a:rPr>
                        <a:t>/m)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73.8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257209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E</a:t>
                      </a:r>
                      <a:r>
                        <a:rPr lang="en-US" sz="1400" baseline="-25000" dirty="0">
                          <a:latin typeface="+mj-lt"/>
                        </a:rPr>
                        <a:t>s</a:t>
                      </a:r>
                      <a:r>
                        <a:rPr lang="en-US" sz="1400" dirty="0"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latin typeface="+mj-lt"/>
                        </a:rPr>
                        <a:t>a</a:t>
                      </a:r>
                      <a:endParaRPr lang="en-GB" sz="1400" baseline="-25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43784973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H</a:t>
                      </a:r>
                      <a:r>
                        <a:rPr lang="en-US" sz="1400" baseline="-25000" dirty="0">
                          <a:latin typeface="+mj-lt"/>
                        </a:rPr>
                        <a:t>s</a:t>
                      </a:r>
                      <a:r>
                        <a:rPr lang="en-US" sz="1400" dirty="0"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latin typeface="+mj-lt"/>
                        </a:rPr>
                        <a:t>a</a:t>
                      </a:r>
                      <a:r>
                        <a:rPr lang="en-US" sz="1400" dirty="0">
                          <a:latin typeface="+mj-lt"/>
                        </a:rPr>
                        <a:t> (mA/V)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4.69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1304965"/>
                  </a:ext>
                </a:extLst>
              </a:tr>
              <a:tr h="303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j-lt"/>
                        </a:rPr>
                        <a:t>S</a:t>
                      </a:r>
                      <a:r>
                        <a:rPr lang="en-US" sz="1400" baseline="-25000" dirty="0">
                          <a:latin typeface="+mj-lt"/>
                        </a:rPr>
                        <a:t>c</a:t>
                      </a:r>
                      <a:r>
                        <a:rPr lang="en-US" sz="1400" dirty="0">
                          <a:latin typeface="+mj-lt"/>
                        </a:rPr>
                        <a:t>/E</a:t>
                      </a:r>
                      <a:r>
                        <a:rPr lang="en-US" sz="1400" baseline="-25000" dirty="0">
                          <a:latin typeface="+mj-lt"/>
                        </a:rPr>
                        <a:t>a</a:t>
                      </a:r>
                      <a:r>
                        <a:rPr lang="en-US" sz="1400" baseline="30000" dirty="0">
                          <a:latin typeface="+mj-lt"/>
                        </a:rPr>
                        <a:t>2</a:t>
                      </a:r>
                      <a:r>
                        <a:rPr lang="en-US" sz="1400" dirty="0">
                          <a:latin typeface="+mj-lt"/>
                        </a:rPr>
                        <a:t> (mA/V)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j-lt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02198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DD9F3A7-AA99-A618-6083-BCFCF88E1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148" y="2618213"/>
            <a:ext cx="3853483" cy="284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636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E047F-6388-7B26-A48D-02AB37CF3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1802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Horizontal coupler cell is fed power from the side of one of the HOM waveguides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err="1"/>
              <a:t>Wakefields</a:t>
            </a:r>
            <a:r>
              <a:rPr lang="en-GB" b="0" dirty="0"/>
              <a:t> extracted through HOM waveguide couple weakly to high power waveguide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BB3E50-697D-5C1E-4AC2-E6DEA754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86B45-5039-B33C-8A49-BC484045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7B53-C473-FC95-CFDA-8A4DC944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EFF89EA-6727-7E4A-A34D-B3A28BC8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8F112C-DC6F-0612-2E93-0E6928726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382" y="3429000"/>
            <a:ext cx="2147760" cy="253866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FB6424-13C2-43AC-563A-1989667ED3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243234"/>
              </p:ext>
            </p:extLst>
          </p:nvPr>
        </p:nvGraphicFramePr>
        <p:xfrm>
          <a:off x="8206868" y="1907971"/>
          <a:ext cx="3266474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237">
                  <a:extLst>
                    <a:ext uri="{9D8B030D-6E8A-4147-A177-3AD203B41FA5}">
                      <a16:colId xmlns:a16="http://schemas.microsoft.com/office/drawing/2014/main" val="3365009972"/>
                    </a:ext>
                  </a:extLst>
                </a:gridCol>
                <a:gridCol w="1633237">
                  <a:extLst>
                    <a:ext uri="{9D8B030D-6E8A-4147-A177-3AD203B41FA5}">
                      <a16:colId xmlns:a16="http://schemas.microsoft.com/office/drawing/2014/main" val="4457228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98231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8.5380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926556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offset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694765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wallThickness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192795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slotWidth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02332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180858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 (GHz)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11.9943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468637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Q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GB" sz="1400" baseline="-25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6,759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633847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j-lt"/>
                        </a:rPr>
                        <a:t>Q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  <a:latin typeface="+mj-lt"/>
                        </a:rPr>
                        <a:t>ext</a:t>
                      </a:r>
                      <a:endParaRPr lang="en-GB" sz="1400" baseline="-25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3,570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35573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R/Q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(</a:t>
                      </a:r>
                      <a:r>
                        <a:rPr lang="el-GR" sz="1400" dirty="0">
                          <a:solidFill>
                            <a:schemeClr val="tx1"/>
                          </a:solidFill>
                          <a:latin typeface="+mj-lt"/>
                        </a:rPr>
                        <a:t>Ω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/m)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10,822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942556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R (M</a:t>
                      </a:r>
                      <a:r>
                        <a:rPr lang="el-GR" sz="1400" dirty="0">
                          <a:solidFill>
                            <a:schemeClr val="tx1"/>
                          </a:solidFill>
                          <a:latin typeface="+mj-lt"/>
                        </a:rPr>
                        <a:t>Ω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/m)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73.1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841827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  <a:latin typeface="+mj-lt"/>
                        </a:rPr>
                        <a:t>a</a:t>
                      </a:r>
                      <a:endParaRPr lang="en-GB" sz="1400" baseline="-25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1.78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720535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H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r>
                        <a:rPr lang="en-US" sz="1400" baseline="-25000" dirty="0" err="1">
                          <a:solidFill>
                            <a:schemeClr val="tx1"/>
                          </a:solidFill>
                          <a:latin typeface="+mj-lt"/>
                        </a:rPr>
                        <a:t>a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 (mA/V)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4.72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351433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/E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+mj-lt"/>
                        </a:rPr>
                        <a:t>a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</a:rPr>
                        <a:t> (mA/V)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4331555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866CA655-23EF-9CA0-8AA1-8DED514EEB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59"/>
          <a:stretch/>
        </p:blipFill>
        <p:spPr>
          <a:xfrm>
            <a:off x="5802404" y="3428999"/>
            <a:ext cx="2130517" cy="253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9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BB3E50-697D-5C1E-4AC2-E6DEA7544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86B45-5039-B33C-8A49-BC484045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7B53-C473-FC95-CFDA-8A4DC944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EFF89EA-6727-7E4A-A34D-B3A28BC8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D6E23B3-5D52-1139-A1C2-04AD2B88D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4169"/>
            <a:ext cx="11376024" cy="200660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Reflected </a:t>
            </a:r>
            <a:r>
              <a:rPr lang="en-US" b="0" dirty="0" err="1"/>
              <a:t>wakepotential</a:t>
            </a:r>
            <a:r>
              <a:rPr lang="en-US" b="0" dirty="0"/>
              <a:t> very similar to </a:t>
            </a:r>
            <a:r>
              <a:rPr lang="en-US" b="0" dirty="0" err="1"/>
              <a:t>wakepotential</a:t>
            </a:r>
            <a:r>
              <a:rPr lang="en-US" b="0" dirty="0"/>
              <a:t> when open boundaries are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 err="1"/>
              <a:t>Wakefields</a:t>
            </a:r>
            <a:r>
              <a:rPr lang="en-GB" b="0" dirty="0"/>
              <a:t> in cell do not “see” distribution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Power feed structure can be designed separately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481825-9D42-A699-4EE2-ED21BBBFB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352" y="1717050"/>
            <a:ext cx="3693782" cy="2199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F58C6C-0982-78A6-6536-9876C080C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92263"/>
            <a:ext cx="4877537" cy="260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105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6C905D-7659-C30A-3574-76393492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Wakepotential</a:t>
            </a:r>
            <a:r>
              <a:rPr lang="en-US" dirty="0"/>
              <a:t> at 4</a:t>
            </a:r>
            <a:r>
              <a:rPr lang="en-US" baseline="30000" dirty="0"/>
              <a:t>th</a:t>
            </a:r>
            <a:r>
              <a:rPr lang="en-US" dirty="0"/>
              <a:t> bunch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825B3-4C69-03AA-E24A-39BB700D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2CEE8-01CC-6567-770D-FA327007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7FEC6-91C8-7495-CB85-6A641DD30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3B871-4561-E6DE-B949-E489DBCD2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86" y="1439335"/>
            <a:ext cx="3195099" cy="519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3A3C0-8A82-E293-B38D-2C48DB6A1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728" y="2133208"/>
            <a:ext cx="2261617" cy="20904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2BE4AF-3B74-2314-7220-4F997E455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317" y="1478833"/>
            <a:ext cx="4510627" cy="4588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65F77B-3595-829A-B707-8CA77B7BC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9071" y="1937718"/>
            <a:ext cx="2477117" cy="13795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880300-42C6-5B15-9BEA-5A6D5CC66D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66"/>
          <a:stretch/>
        </p:blipFill>
        <p:spPr>
          <a:xfrm>
            <a:off x="126048" y="4383055"/>
            <a:ext cx="4185744" cy="652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3D4E79-EA60-5608-AA48-AAE6645AF5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492" y="5186598"/>
            <a:ext cx="4295955" cy="1004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57A8E3-B740-74F7-C990-59CF35E85E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7556" y="4200945"/>
            <a:ext cx="3860146" cy="6521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A30107-BC32-0728-E5A8-24306DB97D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6693" y="4867924"/>
            <a:ext cx="4081871" cy="13635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C14DF9-1F83-3A37-C4AA-B26C4149A9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5926" y="2181391"/>
            <a:ext cx="3860147" cy="242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272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3D9E35-B5D4-93E5-D0F6-11864A32D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Alternating coupler cell and normal cells increases the number of HOM waveguides and potential damping</a:t>
            </a:r>
            <a:endParaRPr lang="en-GB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5ED10C-1390-0A2E-D11C-94FEAA83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1F51C-3E92-BE9C-CD19-3429F4BC3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513D8-3B08-07B4-936C-5E0DA60E0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45359-8C37-66D6-EABA-026D40BEB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73BD46-F0F6-4C68-2987-EB45E0C0C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209" y="2331442"/>
            <a:ext cx="1844978" cy="36338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E7C6E4-1232-BF9A-A050-B8E5843E3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310" y="2331442"/>
            <a:ext cx="1595499" cy="36338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41FFEF-4E44-F2C6-8DA5-CA3AC8A47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7588" y="2331442"/>
            <a:ext cx="2047853" cy="363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33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85A56B-4E22-F544-E8A0-48747F836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847897"/>
            <a:ext cx="11376024" cy="13528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Doublet, triplet structures have acceptable wakes at all bunch 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Wakepotentials</a:t>
            </a:r>
            <a:r>
              <a:rPr lang="en-US" b="0" dirty="0"/>
              <a:t> of doublet, triplet structures show low amplitude mode beating after 4</a:t>
            </a:r>
            <a:r>
              <a:rPr lang="en-US" b="0" baseline="30000" dirty="0"/>
              <a:t>th</a:t>
            </a:r>
            <a:r>
              <a:rPr lang="en-US" b="0" dirty="0"/>
              <a:t> bunch (0.45 m)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EA312-4459-BDF8-373B-BED1C3654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926F-C753-F9C8-B835-CF53BE84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1D228-4970-FEBC-5FE8-1F951C0EA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1CB44-F73A-C5AF-35FF-DF6B2383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67B328-D8EF-4BA1-9FCB-130362FCC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381" y="1462124"/>
            <a:ext cx="4383256" cy="323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026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5404F9-08AB-AEB4-0921-8FF9ACD1C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49888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Doublet, triplet structures require:</a:t>
            </a:r>
          </a:p>
          <a:p>
            <a:pPr lvl="2"/>
            <a:r>
              <a:rPr lang="en-US" dirty="0"/>
              <a:t>less feed waveguides</a:t>
            </a:r>
          </a:p>
          <a:p>
            <a:pPr lvl="2"/>
            <a:r>
              <a:rPr lang="en-US" dirty="0"/>
              <a:t>coupling between cells (iris radius = 2.75 mm)</a:t>
            </a:r>
          </a:p>
          <a:p>
            <a:pPr lvl="2"/>
            <a:r>
              <a:rPr lang="en-US" dirty="0"/>
              <a:t>consideration of 0 mode (doublet) or 0, π/2 modes (triplet)</a:t>
            </a:r>
          </a:p>
          <a:p>
            <a:pPr lvl="2"/>
            <a:r>
              <a:rPr lang="en-US" dirty="0"/>
              <a:t>Balancing of on-axis field by adjusting cells in module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0BE793-3C61-EEB0-0FD1-911F2BCF8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E0B9C-0634-8CC9-B543-ACC8C86EB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A1B00-AB15-0436-2AA0-DE4AC6CF7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4EB4F-8FBD-33DE-1229-8B536205F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CF8939-FA7A-3614-F4AD-F2CC06709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836" y="1592263"/>
            <a:ext cx="2828300" cy="380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649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0BE793-3C61-EEB0-0FD1-911F2BCF8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E0B9C-0634-8CC9-B543-ACC8C86EB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A1B00-AB15-0436-2AA0-DE4AC6CF7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4EB4F-8FBD-33DE-1229-8B536205F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94A259C-BC25-1705-7933-A886A6BE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250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Horizontal coupler and triplet topologies were be combined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Surface field values of operating mode are not reported since fields need to be balanced first</a:t>
            </a:r>
            <a:endParaRPr lang="en-GB" b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B7B7C4-CF2A-BA41-D9A1-7D0E613A0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59" y="3872814"/>
            <a:ext cx="2496580" cy="2160661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E64AE70-3AD5-75E3-D56B-26561E3C0D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931827"/>
              </p:ext>
            </p:extLst>
          </p:nvPr>
        </p:nvGraphicFramePr>
        <p:xfrm>
          <a:off x="6033719" y="1431291"/>
          <a:ext cx="3510388" cy="1723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194">
                  <a:extLst>
                    <a:ext uri="{9D8B030D-6E8A-4147-A177-3AD203B41FA5}">
                      <a16:colId xmlns:a16="http://schemas.microsoft.com/office/drawing/2014/main" val="2734258399"/>
                    </a:ext>
                  </a:extLst>
                </a:gridCol>
                <a:gridCol w="1755194">
                  <a:extLst>
                    <a:ext uri="{9D8B030D-6E8A-4147-A177-3AD203B41FA5}">
                      <a16:colId xmlns:a16="http://schemas.microsoft.com/office/drawing/2014/main" val="3155108135"/>
                    </a:ext>
                  </a:extLst>
                </a:gridCol>
              </a:tblGrid>
              <a:tr h="344755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746797"/>
                  </a:ext>
                </a:extLst>
              </a:tr>
              <a:tr h="3447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3935587"/>
                  </a:ext>
                </a:extLst>
              </a:tr>
              <a:tr h="3447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8.5388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6078525"/>
                  </a:ext>
                </a:extLst>
              </a:tr>
              <a:tr h="3447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slotWidth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9.78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5649939"/>
                  </a:ext>
                </a:extLst>
              </a:tr>
              <a:tr h="3447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 (GHz)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11.9938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435944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C878EAEE-6038-58C5-DC4F-705A3FD65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063" y="3876910"/>
            <a:ext cx="1355864" cy="21606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82214B-150F-FD55-B20D-F08BAEB70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651" y="3876910"/>
            <a:ext cx="1924592" cy="19724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46D2E0-8F7C-24A9-D7D2-3686D88BC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6967" y="3872814"/>
            <a:ext cx="1892156" cy="19724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4E37D9-378F-0FB0-E801-68428E465D1F}"/>
              </a:ext>
            </a:extLst>
          </p:cNvPr>
          <p:cNvSpPr txBox="1"/>
          <p:nvPr/>
        </p:nvSpPr>
        <p:spPr>
          <a:xfrm>
            <a:off x="8377349" y="5625772"/>
            <a:ext cx="20962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Horizontal coupler triplet: E, H, S</a:t>
            </a:r>
            <a:r>
              <a:rPr lang="en-US" sz="1800" baseline="-25000" dirty="0"/>
              <a:t>c </a:t>
            </a:r>
            <a:r>
              <a:rPr lang="en-US" sz="1800" dirty="0"/>
              <a:t>fields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7B0BB9-764C-A824-A275-C9C511F34C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7288" y="3211882"/>
            <a:ext cx="3148068" cy="2325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36100-C7AB-4B03-8C99-490C1ED2B37B}"/>
                  </a:ext>
                </a:extLst>
              </p:cNvPr>
              <p:cNvSpPr txBox="1"/>
              <p:nvPr/>
            </p:nvSpPr>
            <p:spPr>
              <a:xfrm>
                <a:off x="2850327" y="6024431"/>
                <a:ext cx="11881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36100-C7AB-4B03-8C99-490C1ED2B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327" y="6024431"/>
                <a:ext cx="1188146" cy="276999"/>
              </a:xfrm>
              <a:prstGeom prst="rect">
                <a:avLst/>
              </a:prstGeom>
              <a:blipFill>
                <a:blip r:embed="rId7"/>
                <a:stretch>
                  <a:fillRect l="-4124" r="-5155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146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06547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b="0" dirty="0"/>
              <a:t>SW structure for CLIC could have higher RF-to-beam efficiency than TW structure ~31% vs ~28%                      </a:t>
            </a:r>
            <a:r>
              <a:rPr lang="en-US" sz="1200" b="0" dirty="0"/>
              <a:t>(</a:t>
            </a:r>
            <a:r>
              <a:rPr lang="en-GB" sz="1200" b="0" dirty="0"/>
              <a:t>A Standing Wave Structure Possibility For CLIC Main LINACs, </a:t>
            </a:r>
            <a:r>
              <a:rPr lang="en-US" sz="1200" b="0" dirty="0" err="1"/>
              <a:t>Vasim</a:t>
            </a:r>
            <a:r>
              <a:rPr lang="en-US" sz="1200" b="0" dirty="0"/>
              <a:t> Khan at HG2013 workshop) </a:t>
            </a:r>
          </a:p>
          <a:p>
            <a:pPr>
              <a:lnSpc>
                <a:spcPct val="100000"/>
              </a:lnSpc>
            </a:pPr>
            <a:r>
              <a:rPr lang="en-US" sz="1800" b="0" dirty="0"/>
              <a:t>SW cells have shown better RF breakdown performance                                                             </a:t>
            </a:r>
            <a:r>
              <a:rPr lang="en-US" sz="1200" b="0" dirty="0"/>
              <a:t>(</a:t>
            </a:r>
            <a:r>
              <a:rPr lang="en-GB" sz="1200" b="0" i="0" dirty="0">
                <a:effectLst/>
                <a:latin typeface="+mj-lt"/>
              </a:rPr>
              <a:t>Study of basic RF breakdown </a:t>
            </a:r>
            <a:r>
              <a:rPr lang="en-GB" sz="1200" b="0" dirty="0">
                <a:latin typeface="+mj-lt"/>
              </a:rPr>
              <a:t>p</a:t>
            </a:r>
            <a:r>
              <a:rPr lang="en-GB" sz="1200" b="0" i="0" dirty="0">
                <a:effectLst/>
                <a:latin typeface="+mj-lt"/>
              </a:rPr>
              <a:t>henomena in hight </a:t>
            </a:r>
            <a:r>
              <a:rPr lang="en-GB" sz="1200" b="0" dirty="0">
                <a:latin typeface="+mj-lt"/>
              </a:rPr>
              <a:t>g</a:t>
            </a:r>
            <a:r>
              <a:rPr lang="en-GB" sz="1200" b="0" i="0" dirty="0">
                <a:effectLst/>
                <a:latin typeface="+mj-lt"/>
              </a:rPr>
              <a:t>radient </a:t>
            </a:r>
            <a:r>
              <a:rPr lang="en-GB" sz="1200" b="0" dirty="0">
                <a:latin typeface="+mj-lt"/>
              </a:rPr>
              <a:t>v</a:t>
            </a:r>
            <a:r>
              <a:rPr lang="en-GB" sz="1200" b="0" i="0" dirty="0">
                <a:effectLst/>
                <a:latin typeface="+mj-lt"/>
              </a:rPr>
              <a:t>acuum </a:t>
            </a:r>
            <a:r>
              <a:rPr lang="en-GB" sz="1200" b="0" dirty="0">
                <a:latin typeface="+mj-lt"/>
              </a:rPr>
              <a:t>s</a:t>
            </a:r>
            <a:r>
              <a:rPr lang="en-GB" sz="1200" b="0" i="0" dirty="0">
                <a:effectLst/>
                <a:latin typeface="+mj-lt"/>
              </a:rPr>
              <a:t>tructures, </a:t>
            </a:r>
            <a:r>
              <a:rPr lang="en-GB" sz="1200" b="0" i="0" dirty="0" err="1">
                <a:effectLst/>
                <a:latin typeface="+mj-lt"/>
              </a:rPr>
              <a:t>Dolgashev</a:t>
            </a:r>
            <a:r>
              <a:rPr lang="en-GB" sz="1200" b="0" i="0" dirty="0">
                <a:effectLst/>
                <a:latin typeface="+mj-lt"/>
              </a:rPr>
              <a:t> et al. at LINAC2010)</a:t>
            </a:r>
          </a:p>
          <a:p>
            <a:pPr>
              <a:lnSpc>
                <a:spcPct val="100000"/>
              </a:lnSpc>
            </a:pPr>
            <a:r>
              <a:rPr lang="en-US" sz="1800" b="0" dirty="0"/>
              <a:t>Number of cells before mode overlap                                </a:t>
            </a:r>
            <a:r>
              <a:rPr lang="el-GR" sz="1800" b="0" dirty="0"/>
              <a:t>π</a:t>
            </a:r>
            <a:r>
              <a:rPr lang="en-US" sz="1800" b="0" dirty="0"/>
              <a:t>-mode: 9                                                                           </a:t>
            </a:r>
            <a:r>
              <a:rPr lang="el-GR" sz="1800" b="0" dirty="0"/>
              <a:t>π</a:t>
            </a:r>
            <a:r>
              <a:rPr lang="en-US" sz="1800" b="0" dirty="0"/>
              <a:t>/2-mode: 83 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E677E3-AC9D-9025-547F-661BE410AD24}"/>
              </a:ext>
            </a:extLst>
          </p:cNvPr>
          <p:cNvSpPr txBox="1"/>
          <p:nvPr/>
        </p:nvSpPr>
        <p:spPr>
          <a:xfrm>
            <a:off x="8224208" y="2764527"/>
            <a:ext cx="2765845" cy="784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TW structure</a:t>
            </a:r>
          </a:p>
          <a:p>
            <a:pPr algn="ctr"/>
            <a:r>
              <a:rPr lang="en-US" sz="1100" dirty="0"/>
              <a:t>(source: </a:t>
            </a:r>
            <a:r>
              <a:rPr lang="en-GB" sz="1100" dirty="0"/>
              <a:t>High gradient structures and rf systems for high brightness electron </a:t>
            </a:r>
            <a:r>
              <a:rPr lang="en-GB" sz="1100" dirty="0" err="1"/>
              <a:t>linacs</a:t>
            </a:r>
            <a:r>
              <a:rPr lang="en-GB" sz="1100" dirty="0"/>
              <a:t>, </a:t>
            </a:r>
            <a:r>
              <a:rPr lang="en-US" sz="1100" dirty="0"/>
              <a:t>Marco Diomede)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80F522-7795-ACC1-A9BA-A752D6D5F77F}"/>
              </a:ext>
            </a:extLst>
          </p:cNvPr>
          <p:cNvSpPr txBox="1"/>
          <p:nvPr/>
        </p:nvSpPr>
        <p:spPr>
          <a:xfrm>
            <a:off x="8261271" y="5710684"/>
            <a:ext cx="2651585" cy="446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SW structure</a:t>
            </a:r>
          </a:p>
          <a:p>
            <a:pPr algn="ctr"/>
            <a:r>
              <a:rPr lang="en-US" sz="1100" dirty="0"/>
              <a:t>(source: Ping Wang)</a:t>
            </a:r>
            <a:endParaRPr lang="en-GB" sz="1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0CF169-35F2-9794-FB20-5C819C76D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918"/>
          <a:stretch/>
        </p:blipFill>
        <p:spPr>
          <a:xfrm>
            <a:off x="7380540" y="999594"/>
            <a:ext cx="4403471" cy="883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D0A053-C729-9994-CC62-B1E4EA16E5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918"/>
          <a:stretch/>
        </p:blipFill>
        <p:spPr>
          <a:xfrm flipV="1">
            <a:off x="7380540" y="1882713"/>
            <a:ext cx="4403471" cy="8831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F5D717-B703-BEC9-8AFA-BB6C8213C8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81"/>
          <a:stretch/>
        </p:blipFill>
        <p:spPr>
          <a:xfrm>
            <a:off x="7516475" y="3829925"/>
            <a:ext cx="4076631" cy="191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12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93A309-4DA2-55C6-0DCE-9B25DFD41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alpha val="30000"/>
                  </a:schemeClr>
                </a:solidFill>
              </a:rPr>
              <a:t>Motivation</a:t>
            </a:r>
          </a:p>
          <a:p>
            <a:r>
              <a:rPr lang="en-GB" dirty="0">
                <a:solidFill>
                  <a:schemeClr val="tx2">
                    <a:alpha val="30000"/>
                  </a:schemeClr>
                </a:solidFill>
              </a:rPr>
              <a:t>SW cell design</a:t>
            </a:r>
          </a:p>
          <a:p>
            <a:r>
              <a:rPr lang="en-GB" dirty="0">
                <a:solidFill>
                  <a:schemeClr val="tx2">
                    <a:alpha val="30000"/>
                  </a:schemeClr>
                </a:solidFill>
              </a:rPr>
              <a:t>Distributed coupling cell design</a:t>
            </a:r>
          </a:p>
          <a:p>
            <a:r>
              <a:rPr lang="en-GB" dirty="0">
                <a:solidFill>
                  <a:schemeClr val="tx2">
                    <a:alpha val="30000"/>
                  </a:schemeClr>
                </a:solidFill>
              </a:rPr>
              <a:t>Wakefield modelling of a distribution network</a:t>
            </a:r>
          </a:p>
          <a:p>
            <a:r>
              <a:rPr lang="en-GB" dirty="0"/>
              <a:t>Nose cone cell design</a:t>
            </a:r>
          </a:p>
          <a:p>
            <a:r>
              <a:rPr lang="en-GB" dirty="0">
                <a:solidFill>
                  <a:schemeClr val="tx2">
                    <a:alpha val="30000"/>
                  </a:schemeClr>
                </a:solidFill>
              </a:rPr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D77B95-8551-4948-6E1E-C668D7F5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Wakefield modelling of a distribution network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53E2A-DAE5-26D0-8DE1-C46F149B7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CF05F-71FC-E1E3-BE74-AA5F43670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6F3E4-9AD8-EAD8-9BE4-AF590AE66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723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9FBFE8-8CC8-E43F-074D-4154640B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47E46-59D4-5AE0-1447-66C15C2C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D68DD-6411-A07F-CEBB-11D289AD9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34AC5-5776-632C-4F88-7C3AC0F1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22B026-D688-432C-7E19-CC2DC789D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367" y="989981"/>
            <a:ext cx="3148537" cy="23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150DD0-D2DB-802A-DC3D-E97CBA89C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849" y="989981"/>
            <a:ext cx="3167561" cy="23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50A30C-15ED-47CB-3823-5678396D5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5476" y="3741223"/>
            <a:ext cx="3148537" cy="23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DE5BA1-CEBF-D83A-D59C-D137A0153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3355" y="989981"/>
            <a:ext cx="3139024" cy="23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AB0DD8-7E71-8514-3F92-12C8C6469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9974" y="3741223"/>
            <a:ext cx="3148537" cy="23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7D2BF1-8206-3A0B-6D46-20A7CEE212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833" y="3457040"/>
            <a:ext cx="3013672" cy="262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412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9FBFE8-8CC8-E43F-074D-4154640B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47E46-59D4-5AE0-1447-66C15C2C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D68DD-6411-A07F-CEBB-11D289AD9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34AC5-5776-632C-4F88-7C3AC0F1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3E9771-9780-696C-40E8-4F9FFD356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881525"/>
            <a:ext cx="3148537" cy="23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E1533F-53FE-7987-C3B4-85F2598C3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652" y="3881525"/>
            <a:ext cx="3148537" cy="23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2144CC-4695-4339-74F7-E4661B952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78" y="1406700"/>
            <a:ext cx="3148537" cy="23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D97B82B-58F8-216D-E1C8-E9D2F2D28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589" y="1406700"/>
            <a:ext cx="3148537" cy="23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3F8FE5-956A-C42F-5BCC-E38CAA36CD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6188" y="1406700"/>
            <a:ext cx="3148537" cy="23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8BD21C-C278-EEF9-F889-611D0D7523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4028" y="3881525"/>
            <a:ext cx="3148537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211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9FBFE8-8CC8-E43F-074D-4154640B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47E46-59D4-5AE0-1447-66C15C2C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D68DD-6411-A07F-CEBB-11D289AD9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34AC5-5776-632C-4F88-7C3AC0F1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65E2306-0E38-A402-2365-A402E8260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43258"/>
              </p:ext>
            </p:extLst>
          </p:nvPr>
        </p:nvGraphicFramePr>
        <p:xfrm>
          <a:off x="6755227" y="264420"/>
          <a:ext cx="4867992" cy="5858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998">
                  <a:extLst>
                    <a:ext uri="{9D8B030D-6E8A-4147-A177-3AD203B41FA5}">
                      <a16:colId xmlns:a16="http://schemas.microsoft.com/office/drawing/2014/main" val="3853600546"/>
                    </a:ext>
                  </a:extLst>
                </a:gridCol>
                <a:gridCol w="1216998">
                  <a:extLst>
                    <a:ext uri="{9D8B030D-6E8A-4147-A177-3AD203B41FA5}">
                      <a16:colId xmlns:a16="http://schemas.microsoft.com/office/drawing/2014/main" val="2899998802"/>
                    </a:ext>
                  </a:extLst>
                </a:gridCol>
                <a:gridCol w="1216998">
                  <a:extLst>
                    <a:ext uri="{9D8B030D-6E8A-4147-A177-3AD203B41FA5}">
                      <a16:colId xmlns:a16="http://schemas.microsoft.com/office/drawing/2014/main" val="614604042"/>
                    </a:ext>
                  </a:extLst>
                </a:gridCol>
                <a:gridCol w="1216998">
                  <a:extLst>
                    <a:ext uri="{9D8B030D-6E8A-4147-A177-3AD203B41FA5}">
                      <a16:colId xmlns:a16="http://schemas.microsoft.com/office/drawing/2014/main" val="2793016053"/>
                    </a:ext>
                  </a:extLst>
                </a:gridCol>
              </a:tblGrid>
              <a:tr h="344636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n-lt"/>
                        </a:rPr>
                        <a:t>Nose cone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Opt1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959685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ncrz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06065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ncry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46591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theta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deg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79869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R3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0.65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10356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R4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0.65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05892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1.0355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93268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0.17665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0.17665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326559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209143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7.8067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8.5638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410698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11.994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11.9945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678786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6,118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6,927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16713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R/Q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13,552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10,962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385896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l-GR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82.9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75.9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352187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3.27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1.80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445330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mA/V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4.86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4.67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530946"/>
                  </a:ext>
                </a:extLst>
              </a:tr>
              <a:tr h="3446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/E</a:t>
                      </a:r>
                      <a:r>
                        <a:rPr lang="en-GB" sz="16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en-GB" sz="16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mA/V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0.35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18290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54E911B-9D34-7F3C-8701-A3C9A4334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86" y="4404464"/>
            <a:ext cx="2941225" cy="14584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A823A1-0BE4-9824-18B2-CFD5CEBB2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238671"/>
            <a:ext cx="2449985" cy="254261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2534D72-02E3-47EC-F782-071FE25FE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675" y="1124818"/>
            <a:ext cx="3364470" cy="29296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B1279F5-A452-C867-7477-0F5497758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388" y="4137147"/>
            <a:ext cx="1710892" cy="212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506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9DEF00-4854-AD38-4355-EC2CD271E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359165"/>
            <a:ext cx="11376024" cy="1841609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Nose cones give larger peak wake at s = 0 m than elliptical iris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Lower Q-</a:t>
            </a:r>
            <a:r>
              <a:rPr lang="en-US" sz="1600" b="0" dirty="0" err="1"/>
              <a:t>ext</a:t>
            </a:r>
            <a:r>
              <a:rPr lang="en-US" sz="1600" b="0" dirty="0"/>
              <a:t> of mode above 20 GHz gives faster damped wakes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Reduced radius of nose cone cell helps damping since HOM waveguides are higher % of surface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No increase in w required for wakes to be sufficiently low at 2</a:t>
            </a:r>
            <a:r>
              <a:rPr lang="en-US" sz="1600" b="0" baseline="30000" dirty="0"/>
              <a:t>nd</a:t>
            </a:r>
            <a:r>
              <a:rPr lang="en-US" sz="1600" b="0" dirty="0"/>
              <a:t> bunch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4D4FFE-420F-5D4D-D7A0-228C7C2B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FB620-1D22-5C58-FE6C-D6C2DCEB9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26923-A580-B601-5686-C28733E5B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EACB5-ED51-80D5-F7BC-C83162275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850F4D-E916-EB11-069F-48C926782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2" y="1434551"/>
            <a:ext cx="3719053" cy="2747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D94535-D8C3-A984-F836-2BB0ABA97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926" y="1439335"/>
            <a:ext cx="3662085" cy="26972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28E3AA-1928-C3EE-63DE-A9F4AE42A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806" y="2205193"/>
            <a:ext cx="1861007" cy="19313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40CF5E-C93D-E8D3-0C50-ABDCE245A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8310" y="1343966"/>
            <a:ext cx="1742450" cy="193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25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A410C8-9C04-8224-44A0-8AAAF3924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Reflected wake simulations show </a:t>
            </a:r>
            <a:r>
              <a:rPr lang="en-US" b="0" dirty="0" err="1"/>
              <a:t>wakepotential</a:t>
            </a:r>
            <a:r>
              <a:rPr lang="en-US" b="0" dirty="0"/>
              <a:t> below threshold for offsets above 40 mm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20E4B0-D9B1-BCDB-EEAA-B52FEBD9D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CF137-9FD2-AD23-3872-F5AA58870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A40E8-C0EA-4A04-D180-9ECA2C33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6B317-E001-6B2B-0D29-C0A33F15F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15712E-D82F-B729-BE7C-EA236AD65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102" y="2117122"/>
            <a:ext cx="4440987" cy="3573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5A86FB-09F1-78A3-9817-65244902F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24" y="2537418"/>
            <a:ext cx="5882376" cy="313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705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20E4B0-D9B1-BCDB-EEAA-B52FEBD9D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Nose cone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CF137-9FD2-AD23-3872-F5AA58870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A40E8-C0EA-4A04-D180-9ECA2C33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6B317-E001-6B2B-0D29-C0A33F15F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683A23-C451-F6C4-5210-552438723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40" y="3771614"/>
            <a:ext cx="2030501" cy="2228021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E9857C5-731E-7A17-155C-505E8EAB0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753944"/>
              </p:ext>
            </p:extLst>
          </p:nvPr>
        </p:nvGraphicFramePr>
        <p:xfrm>
          <a:off x="5897678" y="832713"/>
          <a:ext cx="3510388" cy="206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194">
                  <a:extLst>
                    <a:ext uri="{9D8B030D-6E8A-4147-A177-3AD203B41FA5}">
                      <a16:colId xmlns:a16="http://schemas.microsoft.com/office/drawing/2014/main" val="2734258399"/>
                    </a:ext>
                  </a:extLst>
                </a:gridCol>
                <a:gridCol w="1755194">
                  <a:extLst>
                    <a:ext uri="{9D8B030D-6E8A-4147-A177-3AD203B41FA5}">
                      <a16:colId xmlns:a16="http://schemas.microsoft.com/office/drawing/2014/main" val="3155108135"/>
                    </a:ext>
                  </a:extLst>
                </a:gridCol>
              </a:tblGrid>
              <a:tr h="34473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746797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w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3935587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7.7580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6078525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offset (mm)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9583959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slotWidth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19.2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5649939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 (GHz)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11.9942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4359440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0E0B9AB-E120-BC91-EC0B-88B24114B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099" y="3772121"/>
            <a:ext cx="1349148" cy="2251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2DB9A1-09E2-A4BD-88A5-5A768CC30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605" y="3772121"/>
            <a:ext cx="1818073" cy="2015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1C4DA0-778E-3D51-6F3B-8BA1890A8A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4036" y="3772121"/>
            <a:ext cx="1359025" cy="2251314"/>
          </a:xfrm>
          <a:prstGeom prst="rect">
            <a:avLst/>
          </a:prstGeom>
        </p:spPr>
      </p:pic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67CDCFA5-CDBA-48AF-F3BD-F917EB0F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250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Horizontal coupler, triplet and nose cone topologies were be combined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Accelerating field even more unbalanced in coupling cell than for flat iris horizontal coupler triplet</a:t>
            </a:r>
            <a:endParaRPr lang="en-GB" b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AE725D-EA22-7B5A-B6A9-37A1EF67190B}"/>
              </a:ext>
            </a:extLst>
          </p:cNvPr>
          <p:cNvSpPr txBox="1"/>
          <p:nvPr/>
        </p:nvSpPr>
        <p:spPr>
          <a:xfrm>
            <a:off x="8006413" y="5358896"/>
            <a:ext cx="273019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Horizontal coupler nose cone triplet: E, H, S</a:t>
            </a:r>
            <a:r>
              <a:rPr lang="en-US" sz="1800" baseline="-25000" dirty="0"/>
              <a:t>c </a:t>
            </a:r>
            <a:r>
              <a:rPr lang="en-US" sz="1800" dirty="0"/>
              <a:t>fields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CE6DB4-8CBF-A5D1-C7E4-6DFCB11B21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0105" y="3033055"/>
            <a:ext cx="3148068" cy="2325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AADEA7-411D-64D9-DEAF-08BA6272D289}"/>
                  </a:ext>
                </a:extLst>
              </p:cNvPr>
              <p:cNvSpPr txBox="1"/>
              <p:nvPr/>
            </p:nvSpPr>
            <p:spPr>
              <a:xfrm>
                <a:off x="2577929" y="5941987"/>
                <a:ext cx="15558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=0.099 %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AADEA7-411D-64D9-DEAF-08BA6272D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929" y="5941987"/>
                <a:ext cx="1555811" cy="276999"/>
              </a:xfrm>
              <a:prstGeom prst="rect">
                <a:avLst/>
              </a:prstGeom>
              <a:blipFill>
                <a:blip r:embed="rId7"/>
                <a:stretch>
                  <a:fillRect l="-3137" r="-3529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3139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  <a:alpha val="30000"/>
                  </a:schemeClr>
                </a:solidFill>
              </a:rPr>
              <a:t>Motivation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SW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Distributed coupling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Wakefield modelling of a distribution network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Nose cone cell design</a:t>
            </a:r>
          </a:p>
          <a:p>
            <a:r>
              <a:rPr lang="en-GB" dirty="0"/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8918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&amp; cryogenic structure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1DCEBB6-31DF-2374-4304-D4C221266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b="0" dirty="0"/>
              <a:t>Interest in cryogenic accelerators comes from:</a:t>
            </a:r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of resonant cells ↑                                                                                                                                </a:t>
            </a:r>
            <a:r>
              <a:rPr lang="en-US" sz="1100" dirty="0"/>
              <a:t>(source: </a:t>
            </a:r>
            <a:r>
              <a:rPr lang="en-GB" sz="1100" dirty="0"/>
              <a:t>Experimental demonstration of particle acceleration with normal conducting accelerating structure at cryogenic temperature by Nasr et al.)</a:t>
            </a:r>
            <a:endParaRPr lang="en-US" sz="1100" dirty="0"/>
          </a:p>
          <a:p>
            <a:pPr lvl="1"/>
            <a:r>
              <a:rPr lang="en-US" dirty="0"/>
              <a:t>RF pulsed heating ↓                                                                                                                                   </a:t>
            </a:r>
            <a:r>
              <a:rPr lang="en-US" sz="1100" dirty="0"/>
              <a:t>(source: </a:t>
            </a:r>
            <a:r>
              <a:rPr lang="en-GB" sz="1100" dirty="0"/>
              <a:t>High gradient experiments with X -band cryogenic copper accelerating cavities by Cahill et al.)</a:t>
            </a:r>
            <a:endParaRPr lang="en-US" sz="1100" dirty="0"/>
          </a:p>
          <a:p>
            <a:pPr lvl="1"/>
            <a:r>
              <a:rPr lang="en-US" dirty="0"/>
              <a:t>Operating limits before breakdown ? </a:t>
            </a:r>
          </a:p>
          <a:p>
            <a:r>
              <a:rPr lang="en-US" b="0" dirty="0"/>
              <a:t>Surface magnetic field depends on cell design, not power coupling method</a:t>
            </a:r>
          </a:p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7E6C0D-4302-6EDB-FB78-87379FC74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909" y="4195037"/>
            <a:ext cx="1326182" cy="20057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BC989A-BD04-3371-2781-52ACCBD21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833" y="4195037"/>
            <a:ext cx="984800" cy="20057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607DBD-0178-C7D0-CF5C-6004770A3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367" y="4195037"/>
            <a:ext cx="2213227" cy="200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5396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E525E0-BF70-B803-4873-39668AEAB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&amp; cryogenic structure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BD0B6-8ADD-CBFC-29F4-536690586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C6771-D0D3-F525-1A3C-7C6FFA9F7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9BBFC-ED84-B7B6-5421-34686897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6975099A-96FA-38CF-67B5-07E5731E0E3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91899" y="1975751"/>
          <a:ext cx="5335280" cy="2906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820">
                  <a:extLst>
                    <a:ext uri="{9D8B030D-6E8A-4147-A177-3AD203B41FA5}">
                      <a16:colId xmlns:a16="http://schemas.microsoft.com/office/drawing/2014/main" val="3877433749"/>
                    </a:ext>
                  </a:extLst>
                </a:gridCol>
                <a:gridCol w="1333820">
                  <a:extLst>
                    <a:ext uri="{9D8B030D-6E8A-4147-A177-3AD203B41FA5}">
                      <a16:colId xmlns:a16="http://schemas.microsoft.com/office/drawing/2014/main" val="1830497317"/>
                    </a:ext>
                  </a:extLst>
                </a:gridCol>
                <a:gridCol w="1333820">
                  <a:extLst>
                    <a:ext uri="{9D8B030D-6E8A-4147-A177-3AD203B41FA5}">
                      <a16:colId xmlns:a16="http://schemas.microsoft.com/office/drawing/2014/main" val="4109935383"/>
                    </a:ext>
                  </a:extLst>
                </a:gridCol>
                <a:gridCol w="1333820">
                  <a:extLst>
                    <a:ext uri="{9D8B030D-6E8A-4147-A177-3AD203B41FA5}">
                      <a16:colId xmlns:a16="http://schemas.microsoft.com/office/drawing/2014/main" val="3220217444"/>
                    </a:ext>
                  </a:extLst>
                </a:gridCol>
              </a:tblGrid>
              <a:tr h="257035">
                <a:tc>
                  <a:txBody>
                    <a:bodyPr/>
                    <a:lstStyle/>
                    <a:p>
                      <a:pPr algn="ctr" fontAlgn="b"/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300 K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77 K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1537949863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f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GHz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11.994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11.994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221655339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err="1">
                          <a:effectLst/>
                        </a:rPr>
                        <a:t>E</a:t>
                      </a:r>
                      <a:r>
                        <a:rPr lang="en-GB" sz="1700" u="none" strike="noStrike" baseline="-25000" dirty="0" err="1">
                          <a:effectLst/>
                        </a:rPr>
                        <a:t>a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MV/m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100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100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2137209748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H</a:t>
                      </a:r>
                      <a:r>
                        <a:rPr lang="en-GB" sz="1700" u="none" strike="noStrike" baseline="-25000" dirty="0">
                          <a:effectLst/>
                        </a:rPr>
                        <a:t>s</a:t>
                      </a:r>
                      <a:r>
                        <a:rPr lang="en-GB" sz="1700" u="none" strike="noStrike" dirty="0">
                          <a:effectLst/>
                        </a:rPr>
                        <a:t>/</a:t>
                      </a:r>
                      <a:r>
                        <a:rPr lang="en-GB" sz="1700" u="none" strike="noStrike" dirty="0" err="1">
                          <a:effectLst/>
                        </a:rPr>
                        <a:t>E</a:t>
                      </a:r>
                      <a:r>
                        <a:rPr lang="en-GB" sz="1700" u="none" strike="noStrike" baseline="-25000" dirty="0" err="1">
                          <a:effectLst/>
                        </a:rPr>
                        <a:t>a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mA/V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4.67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4.67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01099063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H</a:t>
                      </a:r>
                      <a:r>
                        <a:rPr lang="en-GB" sz="1700" u="none" strike="noStrike" baseline="-25000" dirty="0">
                          <a:effectLst/>
                        </a:rPr>
                        <a:t>s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MA/m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0.467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0.467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704829262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err="1">
                          <a:effectLst/>
                        </a:rPr>
                        <a:t>t</a:t>
                      </a:r>
                      <a:r>
                        <a:rPr lang="en-GB" sz="1700" u="none" strike="noStrike" baseline="-25000" dirty="0" err="1">
                          <a:effectLst/>
                        </a:rPr>
                        <a:t>p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ns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238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238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356596499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rho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kg/m^3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8.95e3</a:t>
                      </a:r>
                    </a:p>
                  </a:txBody>
                  <a:tcPr marL="5147" marR="5147" marT="5147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8.95e3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220083913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R</a:t>
                      </a:r>
                      <a:r>
                        <a:rPr lang="en-GB" sz="1700" u="none" strike="noStrike" baseline="-25000" dirty="0">
                          <a:effectLst/>
                        </a:rPr>
                        <a:t>s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Ohm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0.027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0.011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40881032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k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W/m/K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4.01e2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5.00e2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3687306542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err="1">
                          <a:effectLst/>
                        </a:rPr>
                        <a:t>c</a:t>
                      </a:r>
                      <a:r>
                        <a:rPr lang="en-GB" sz="1700" u="none" strike="noStrike" baseline="-25000" dirty="0" err="1">
                          <a:effectLst/>
                        </a:rPr>
                        <a:t>ε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J/K/kg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385.2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200.0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/>
                </a:tc>
                <a:extLst>
                  <a:ext uri="{0D108BD9-81ED-4DB2-BD59-A6C34878D82A}">
                    <a16:rowId xmlns:a16="http://schemas.microsoft.com/office/drawing/2014/main" val="2093300312"/>
                  </a:ext>
                </a:extLst>
              </a:tr>
              <a:tr h="257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ΔT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K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</a:rPr>
                        <a:t>43.59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</a:rPr>
                        <a:t>22.07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7" marR="5147" marT="514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54049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2DCFCDB-5086-A2D0-644F-EA44AB3BB63C}"/>
              </a:ext>
            </a:extLst>
          </p:cNvPr>
          <p:cNvSpPr txBox="1"/>
          <p:nvPr/>
        </p:nvSpPr>
        <p:spPr>
          <a:xfrm>
            <a:off x="2947882" y="5340921"/>
            <a:ext cx="84059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Operating at 77 K, temperature increase due to pulsed heating is 50% of temperature increase when operating at 300 K</a:t>
            </a:r>
            <a:endParaRPr lang="en-GB" sz="2100" dirty="0">
              <a:solidFill>
                <a:schemeClr val="tx2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B1212C7-A619-A798-9134-43B812C22BEC}"/>
              </a:ext>
            </a:extLst>
          </p:cNvPr>
          <p:cNvSpPr/>
          <p:nvPr/>
        </p:nvSpPr>
        <p:spPr>
          <a:xfrm>
            <a:off x="9607270" y="2261952"/>
            <a:ext cx="437990" cy="99156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C91C9-A330-26F0-C097-6977C45A0939}"/>
              </a:ext>
            </a:extLst>
          </p:cNvPr>
          <p:cNvSpPr txBox="1"/>
          <p:nvPr/>
        </p:nvSpPr>
        <p:spPr>
          <a:xfrm>
            <a:off x="10017419" y="2713305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Cell parameters</a:t>
            </a:r>
            <a:endParaRPr lang="en-GB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C5DC8D1-6E96-9FA4-E83E-10D06F25CD68}"/>
              </a:ext>
            </a:extLst>
          </p:cNvPr>
          <p:cNvSpPr/>
          <p:nvPr/>
        </p:nvSpPr>
        <p:spPr>
          <a:xfrm>
            <a:off x="9579429" y="3604489"/>
            <a:ext cx="437990" cy="96767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FB5176-E4B9-94DE-6D12-4BA6125CDFB4}"/>
              </a:ext>
            </a:extLst>
          </p:cNvPr>
          <p:cNvSpPr txBox="1"/>
          <p:nvPr/>
        </p:nvSpPr>
        <p:spPr>
          <a:xfrm>
            <a:off x="9989578" y="4055843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 parameters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07D5A1-C91E-A525-A2BB-9B79C0C88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4088326"/>
            <a:ext cx="1699057" cy="19906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71306A-BF18-003D-CD97-787872CBA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23" y="1680507"/>
            <a:ext cx="2128463" cy="192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48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D4C12F-C09F-7C4C-83EB-170A14570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16939" cy="4608512"/>
          </a:xfrm>
        </p:spPr>
        <p:txBody>
          <a:bodyPr/>
          <a:lstStyle/>
          <a:p>
            <a:r>
              <a:rPr lang="en-US" sz="1800" b="0" dirty="0"/>
              <a:t>Operating using </a:t>
            </a:r>
            <a:r>
              <a:rPr lang="el-GR" sz="1800" b="0" dirty="0"/>
              <a:t>π</a:t>
            </a:r>
            <a:r>
              <a:rPr lang="en-US" sz="1800" b="0" dirty="0"/>
              <a:t>/2-mode with biperiodic structure difficult to realize because of cells’ HOM waveguides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BB000F-3977-104A-8413-3A7D35B7B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AAB0A-A682-4645-866B-BA26BD57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06610-91E5-2A47-8969-22B52247F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23EE6-DC89-4E4C-9467-AAE41D4A9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827918-FCEF-4449-8EB6-606D9A6B9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92" y="2921348"/>
            <a:ext cx="3505431" cy="23151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746C87-753B-534B-AFB6-E3283DD5B2CD}"/>
              </a:ext>
            </a:extLst>
          </p:cNvPr>
          <p:cNvSpPr txBox="1"/>
          <p:nvPr/>
        </p:nvSpPr>
        <p:spPr>
          <a:xfrm>
            <a:off x="1169486" y="5410876"/>
            <a:ext cx="34939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Biperiodic structure</a:t>
            </a:r>
          </a:p>
          <a:p>
            <a:pPr algn="ctr"/>
            <a:r>
              <a:rPr lang="en-US" sz="1100" dirty="0"/>
              <a:t>(source: </a:t>
            </a:r>
            <a:r>
              <a:rPr lang="en-CA" sz="1100" dirty="0"/>
              <a:t>Electron bunchers for industrial RF linear accelerators: theory and design guide, Sergey </a:t>
            </a:r>
            <a:r>
              <a:rPr lang="en-CA" sz="1100" dirty="0" err="1"/>
              <a:t>Kutsaev</a:t>
            </a:r>
            <a:r>
              <a:rPr lang="en-US" sz="1100" dirty="0"/>
              <a:t>)</a:t>
            </a:r>
            <a:endParaRPr lang="en-GB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C7B8E1-A961-9BC7-C8D3-1BCC5CF17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744" y="2500723"/>
            <a:ext cx="2789362" cy="29262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C96853-2628-3456-ABFF-9A912D233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0365" y="2045636"/>
            <a:ext cx="4206463" cy="29262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1E7EC1-B45F-547E-F69C-16DB3A8476DB}"/>
              </a:ext>
            </a:extLst>
          </p:cNvPr>
          <p:cNvSpPr txBox="1"/>
          <p:nvPr/>
        </p:nvSpPr>
        <p:spPr>
          <a:xfrm>
            <a:off x="7898551" y="5134496"/>
            <a:ext cx="399364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Biperiodic structure with CLIC-G* cell</a:t>
            </a:r>
          </a:p>
          <a:p>
            <a:pPr algn="ctr"/>
            <a:r>
              <a:rPr lang="en-US" sz="1100" dirty="0"/>
              <a:t>(source: </a:t>
            </a:r>
            <a:r>
              <a:rPr lang="en-GB" sz="1100" b="0" dirty="0"/>
              <a:t>A Standing Wave Structure Possibility For CLIC Main LINACs, </a:t>
            </a:r>
            <a:r>
              <a:rPr lang="en-US" sz="1100" b="0" dirty="0" err="1"/>
              <a:t>Vasim</a:t>
            </a:r>
            <a:r>
              <a:rPr lang="en-US" sz="1100" b="0" dirty="0"/>
              <a:t> Khan at HG2013 workshop) </a:t>
            </a:r>
          </a:p>
        </p:txBody>
      </p:sp>
    </p:spTree>
    <p:extLst>
      <p:ext uri="{BB962C8B-B14F-4D97-AF65-F5344CB8AC3E}">
        <p14:creationId xmlns:p14="http://schemas.microsoft.com/office/powerpoint/2010/main" val="23980644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6E0D28-2C08-FC72-F3C7-7F39B27E9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CLIC DB source: What are the efficiency, gradient and breakdown indicators structure when it is fed the CLIC drive beam pulse?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Other source: What are the P</a:t>
            </a:r>
            <a:r>
              <a:rPr lang="en-US" b="0" baseline="-25000" dirty="0"/>
              <a:t>in</a:t>
            </a:r>
            <a:r>
              <a:rPr lang="en-US" b="0" dirty="0"/>
              <a:t>, </a:t>
            </a:r>
            <a:r>
              <a:rPr lang="en-US" b="0" dirty="0" err="1"/>
              <a:t>t</a:t>
            </a:r>
            <a:r>
              <a:rPr lang="en-US" b="0" baseline="-25000" dirty="0" err="1"/>
              <a:t>p</a:t>
            </a:r>
            <a:r>
              <a:rPr lang="en-US" b="0" dirty="0"/>
              <a:t> requirements for a power source if we wanted to operate a structure at 100 MV/m?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C5B3A0-F16F-D762-CF69-7C957054F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&amp; cryogenic structure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A44E4-B8A6-742E-0637-43DA7123B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0B11F-8C74-F0B9-A59B-3A7F103EA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728AA-4C2B-D5C2-508A-C2E9A6CE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979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C4AE67-1686-BF53-0B8C-D60CEBA3D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drive beam source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4AF99-EC74-3B0D-3960-AC6F67373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9A79D-FED9-28E7-A3DD-1D5352D23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D97B7-F582-9EE2-765D-D34A5791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30EDCC3-7848-2126-7BF2-24E222E00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001787"/>
              </p:ext>
            </p:extLst>
          </p:nvPr>
        </p:nvGraphicFramePr>
        <p:xfrm>
          <a:off x="319515" y="1543716"/>
          <a:ext cx="8796470" cy="4359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889">
                  <a:extLst>
                    <a:ext uri="{9D8B030D-6E8A-4147-A177-3AD203B41FA5}">
                      <a16:colId xmlns:a16="http://schemas.microsoft.com/office/drawing/2014/main" val="476336703"/>
                    </a:ext>
                  </a:extLst>
                </a:gridCol>
                <a:gridCol w="907220">
                  <a:extLst>
                    <a:ext uri="{9D8B030D-6E8A-4147-A177-3AD203B41FA5}">
                      <a16:colId xmlns:a16="http://schemas.microsoft.com/office/drawing/2014/main" val="1550295947"/>
                    </a:ext>
                  </a:extLst>
                </a:gridCol>
                <a:gridCol w="1054450">
                  <a:extLst>
                    <a:ext uri="{9D8B030D-6E8A-4147-A177-3AD203B41FA5}">
                      <a16:colId xmlns:a16="http://schemas.microsoft.com/office/drawing/2014/main" val="2425969623"/>
                    </a:ext>
                  </a:extLst>
                </a:gridCol>
                <a:gridCol w="1054450">
                  <a:extLst>
                    <a:ext uri="{9D8B030D-6E8A-4147-A177-3AD203B41FA5}">
                      <a16:colId xmlns:a16="http://schemas.microsoft.com/office/drawing/2014/main" val="1817543678"/>
                    </a:ext>
                  </a:extLst>
                </a:gridCol>
                <a:gridCol w="1229060">
                  <a:extLst>
                    <a:ext uri="{9D8B030D-6E8A-4147-A177-3AD203B41FA5}">
                      <a16:colId xmlns:a16="http://schemas.microsoft.com/office/drawing/2014/main" val="1455226769"/>
                    </a:ext>
                  </a:extLst>
                </a:gridCol>
                <a:gridCol w="1229060">
                  <a:extLst>
                    <a:ext uri="{9D8B030D-6E8A-4147-A177-3AD203B41FA5}">
                      <a16:colId xmlns:a16="http://schemas.microsoft.com/office/drawing/2014/main" val="3262810430"/>
                    </a:ext>
                  </a:extLst>
                </a:gridCol>
                <a:gridCol w="911341">
                  <a:extLst>
                    <a:ext uri="{9D8B030D-6E8A-4147-A177-3AD203B41FA5}">
                      <a16:colId xmlns:a16="http://schemas.microsoft.com/office/drawing/2014/main" val="3998313898"/>
                    </a:ext>
                  </a:extLst>
                </a:gridCol>
              </a:tblGrid>
              <a:tr h="197131"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unit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TW – mid cell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Opt1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Opt1 (300K)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Opt1 (77K)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limits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2681160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5,637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6,927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6,927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15,586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852373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R/Q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Ohm/m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16,227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64943821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MOhm/m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91.5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75.93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75.93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170.85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045719587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1.98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52499108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2533464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/Ea</a:t>
                      </a:r>
                      <a:r>
                        <a:rPr lang="en-US" sz="14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0542603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 err="1">
                          <a:effectLst/>
                          <a:latin typeface="+mj-lt"/>
                        </a:rPr>
                        <a:t>acc</a:t>
                      </a:r>
                      <a:r>
                        <a:rPr lang="en-GB" sz="1400" u="none" strike="noStrike" baseline="30000" dirty="0" err="1">
                          <a:effectLst/>
                          <a:latin typeface="+mj-lt"/>
                        </a:rPr>
                        <a:t>load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avg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108.25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140.75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19119383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number of bunches in train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314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242</a:t>
                      </a:r>
                      <a:endParaRPr lang="en-GB" sz="1400" b="0" i="0" u="none" strike="noStrike">
                        <a:solidFill>
                          <a:srgbClr val="0061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90364556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P</a:t>
                      </a:r>
                      <a:r>
                        <a:rPr lang="en-GB" sz="1400" u="none" strike="noStrike" baseline="-25000" dirty="0">
                          <a:effectLst/>
                          <a:latin typeface="+mj-lt"/>
                        </a:rPr>
                        <a:t>in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62.3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56.3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63.6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63.6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11233271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effectLst/>
                          <a:latin typeface="+mj-lt"/>
                        </a:rPr>
                        <a:t>fill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82.0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87.3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123.1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4505338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>
                          <a:effectLst/>
                          <a:latin typeface="+mj-lt"/>
                        </a:rPr>
                        <a:t>b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156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157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121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463399256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effectLst/>
                          <a:latin typeface="+mj-lt"/>
                        </a:rPr>
                        <a:t>p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238.0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244.3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244.1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244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17768689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RF-steady state efficiency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47.3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45.4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59.0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89873236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RF-pulse efficiency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65.5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64.3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49.6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709085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total RF-beam efficiency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28.4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31.0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29.2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29.2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54407351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201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201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262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 (300)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1836344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+mj-lt"/>
                        </a:rPr>
                        <a:t>Δ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26.86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43.59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51.75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44.28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?)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65353345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baseline="-25000" dirty="0">
                          <a:effectLst/>
                          <a:latin typeface="+mj-lt"/>
                        </a:rPr>
                        <a:t>c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MW/mm2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5.50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3.71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4.38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7.41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8)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39096970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B4E37998-36CC-4095-2E5A-DD2C2A2C285D}"/>
              </a:ext>
            </a:extLst>
          </p:cNvPr>
          <p:cNvSpPr/>
          <p:nvPr/>
        </p:nvSpPr>
        <p:spPr>
          <a:xfrm>
            <a:off x="9240540" y="1963522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EB6BF9C8-B939-8409-E70F-0F48DA4CDCEA}"/>
              </a:ext>
            </a:extLst>
          </p:cNvPr>
          <p:cNvSpPr/>
          <p:nvPr/>
        </p:nvSpPr>
        <p:spPr>
          <a:xfrm>
            <a:off x="9240540" y="3272056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9CC771C6-973C-C46E-C556-F867D45F7DFA}"/>
              </a:ext>
            </a:extLst>
          </p:cNvPr>
          <p:cNvSpPr/>
          <p:nvPr/>
        </p:nvSpPr>
        <p:spPr>
          <a:xfrm>
            <a:off x="9240540" y="4589067"/>
            <a:ext cx="285590" cy="54333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153FD63-C134-EC32-243F-75C0B358CF74}"/>
              </a:ext>
            </a:extLst>
          </p:cNvPr>
          <p:cNvSpPr/>
          <p:nvPr/>
        </p:nvSpPr>
        <p:spPr>
          <a:xfrm>
            <a:off x="9240540" y="5242844"/>
            <a:ext cx="285590" cy="543338"/>
          </a:xfrm>
          <a:prstGeom prst="rightBrace">
            <a:avLst>
              <a:gd name="adj1" fmla="val 8333"/>
              <a:gd name="adj2" fmla="val 4858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3D7768-468F-30B4-85C7-2E982F7D08AF}"/>
              </a:ext>
            </a:extLst>
          </p:cNvPr>
          <p:cNvSpPr txBox="1"/>
          <p:nvPr/>
        </p:nvSpPr>
        <p:spPr>
          <a:xfrm>
            <a:off x="9603471" y="5078136"/>
            <a:ext cx="2269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accelerating structure RF breakdown limits </a:t>
            </a:r>
          </a:p>
          <a:p>
            <a:r>
              <a:rPr lang="en-US" dirty="0"/>
              <a:t>with 20% margin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F309E7-653C-FC09-B342-184DA682C046}"/>
              </a:ext>
            </a:extLst>
          </p:cNvPr>
          <p:cNvSpPr txBox="1"/>
          <p:nvPr/>
        </p:nvSpPr>
        <p:spPr>
          <a:xfrm>
            <a:off x="9650690" y="4708804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Efficiencies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936C4E-9DF8-911F-7E7B-25B9BF747E42}"/>
              </a:ext>
            </a:extLst>
          </p:cNvPr>
          <p:cNvSpPr txBox="1"/>
          <p:nvPr/>
        </p:nvSpPr>
        <p:spPr>
          <a:xfrm>
            <a:off x="9650690" y="3723410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Structure parameters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BE7E7B-2E9D-0C86-540B-8EF37DCDC4ED}"/>
              </a:ext>
            </a:extLst>
          </p:cNvPr>
          <p:cNvSpPr txBox="1"/>
          <p:nvPr/>
        </p:nvSpPr>
        <p:spPr>
          <a:xfrm>
            <a:off x="9650689" y="2414876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367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6AE46A-002F-47FB-2EFE-124036F74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power source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27B04-BAF6-700A-5805-E771868FC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B0963-C05E-644C-E506-185293195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21972-66F5-809C-5ADA-4808BC3CC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7FBEB52-CEEE-268F-7092-9CB824986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843066"/>
              </p:ext>
            </p:extLst>
          </p:nvPr>
        </p:nvGraphicFramePr>
        <p:xfrm>
          <a:off x="1138336" y="1355445"/>
          <a:ext cx="7949770" cy="4359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583">
                  <a:extLst>
                    <a:ext uri="{9D8B030D-6E8A-4147-A177-3AD203B41FA5}">
                      <a16:colId xmlns:a16="http://schemas.microsoft.com/office/drawing/2014/main" val="476336703"/>
                    </a:ext>
                  </a:extLst>
                </a:gridCol>
                <a:gridCol w="931564">
                  <a:extLst>
                    <a:ext uri="{9D8B030D-6E8A-4147-A177-3AD203B41FA5}">
                      <a16:colId xmlns:a16="http://schemas.microsoft.com/office/drawing/2014/main" val="1550295947"/>
                    </a:ext>
                  </a:extLst>
                </a:gridCol>
                <a:gridCol w="1082746">
                  <a:extLst>
                    <a:ext uri="{9D8B030D-6E8A-4147-A177-3AD203B41FA5}">
                      <a16:colId xmlns:a16="http://schemas.microsoft.com/office/drawing/2014/main" val="2425969623"/>
                    </a:ext>
                  </a:extLst>
                </a:gridCol>
                <a:gridCol w="1262040">
                  <a:extLst>
                    <a:ext uri="{9D8B030D-6E8A-4147-A177-3AD203B41FA5}">
                      <a16:colId xmlns:a16="http://schemas.microsoft.com/office/drawing/2014/main" val="1455226769"/>
                    </a:ext>
                  </a:extLst>
                </a:gridCol>
                <a:gridCol w="1262040">
                  <a:extLst>
                    <a:ext uri="{9D8B030D-6E8A-4147-A177-3AD203B41FA5}">
                      <a16:colId xmlns:a16="http://schemas.microsoft.com/office/drawing/2014/main" val="3262810430"/>
                    </a:ext>
                  </a:extLst>
                </a:gridCol>
                <a:gridCol w="935797">
                  <a:extLst>
                    <a:ext uri="{9D8B030D-6E8A-4147-A177-3AD203B41FA5}">
                      <a16:colId xmlns:a16="http://schemas.microsoft.com/office/drawing/2014/main" val="3998313898"/>
                    </a:ext>
                  </a:extLst>
                </a:gridCol>
              </a:tblGrid>
              <a:tr h="197131"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unit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TW – mid cell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Opt1 (300K)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Opt1 (77K)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limits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2681160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5,637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6,927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15,586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852373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R/Q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Ohm/m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16,227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64943821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MOhm/m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91.5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75.93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170.85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045719587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1.98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52499108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2533464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/Ea</a:t>
                      </a:r>
                      <a:r>
                        <a:rPr lang="en-US" sz="14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0542603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acc</a:t>
                      </a:r>
                      <a:r>
                        <a:rPr lang="en-GB" sz="140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load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avg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19119383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number of bunches in train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90364556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MW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62.3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56.3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39.81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11233271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fill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82.0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88.0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4505338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463399256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238.0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244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17768689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RF-steady state efficiency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47.3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66.92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89873236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RF-pulse efficiency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65.5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63.9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7090852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RF-beam efficiency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28.4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42.8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544073514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201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 (300)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18363441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Δ</a:t>
                      </a:r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K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26.86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43.59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22.35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?)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65353345"/>
                  </a:ext>
                </a:extLst>
              </a:tr>
              <a:tr h="197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MW/mm2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5.50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8)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39096970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F592D05A-EACF-49A6-E15C-A73065B24AA5}"/>
              </a:ext>
            </a:extLst>
          </p:cNvPr>
          <p:cNvSpPr/>
          <p:nvPr/>
        </p:nvSpPr>
        <p:spPr>
          <a:xfrm>
            <a:off x="9109634" y="1867235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A4544C39-9F65-3034-06EC-912D40E5E310}"/>
              </a:ext>
            </a:extLst>
          </p:cNvPr>
          <p:cNvSpPr/>
          <p:nvPr/>
        </p:nvSpPr>
        <p:spPr>
          <a:xfrm>
            <a:off x="9109634" y="3175769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B7657E1-7CF4-1C79-D605-CAC78326E792}"/>
              </a:ext>
            </a:extLst>
          </p:cNvPr>
          <p:cNvSpPr/>
          <p:nvPr/>
        </p:nvSpPr>
        <p:spPr>
          <a:xfrm>
            <a:off x="9109634" y="4492780"/>
            <a:ext cx="285590" cy="54333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C34FF21F-BD4F-2D4D-5440-B1C8D027E149}"/>
              </a:ext>
            </a:extLst>
          </p:cNvPr>
          <p:cNvSpPr/>
          <p:nvPr/>
        </p:nvSpPr>
        <p:spPr>
          <a:xfrm>
            <a:off x="9109634" y="5146557"/>
            <a:ext cx="285590" cy="543338"/>
          </a:xfrm>
          <a:prstGeom prst="rightBrace">
            <a:avLst>
              <a:gd name="adj1" fmla="val 8333"/>
              <a:gd name="adj2" fmla="val 4858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7FE14-0766-3E82-C788-A8337BC51C9A}"/>
              </a:ext>
            </a:extLst>
          </p:cNvPr>
          <p:cNvSpPr txBox="1"/>
          <p:nvPr/>
        </p:nvSpPr>
        <p:spPr>
          <a:xfrm>
            <a:off x="9519785" y="4997746"/>
            <a:ext cx="2269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accelerating structure RF breakdown limits</a:t>
            </a:r>
          </a:p>
          <a:p>
            <a:r>
              <a:rPr lang="en-US" dirty="0"/>
              <a:t>with 20% margin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FA7BA8-E876-612A-14C9-36F769A283F8}"/>
              </a:ext>
            </a:extLst>
          </p:cNvPr>
          <p:cNvSpPr txBox="1"/>
          <p:nvPr/>
        </p:nvSpPr>
        <p:spPr>
          <a:xfrm>
            <a:off x="9519784" y="4612517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Efficiencies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9BFFDD-CC3B-7AA2-7D9A-C813FA643792}"/>
              </a:ext>
            </a:extLst>
          </p:cNvPr>
          <p:cNvSpPr txBox="1"/>
          <p:nvPr/>
        </p:nvSpPr>
        <p:spPr>
          <a:xfrm>
            <a:off x="9519784" y="3627123"/>
            <a:ext cx="2174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Structure parameters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A6EB1F-B6CD-2382-1AB8-6D9F34259822}"/>
              </a:ext>
            </a:extLst>
          </p:cNvPr>
          <p:cNvSpPr txBox="1"/>
          <p:nvPr/>
        </p:nvSpPr>
        <p:spPr>
          <a:xfrm>
            <a:off x="9519783" y="2318589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7370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B665A2-84DD-D4E6-DA58-3DAB108F1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power source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61A91-BB40-285E-65F1-336E1384D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BAF96-646D-59A9-E50D-14655C0B3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88854-0DD9-F9F3-E1BF-AF76E0C7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6747" y="6291036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E29418-4D03-69AE-A618-2A5C49AFB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07575"/>
              </p:ext>
            </p:extLst>
          </p:nvPr>
        </p:nvGraphicFramePr>
        <p:xfrm>
          <a:off x="2650939" y="1504649"/>
          <a:ext cx="6175062" cy="4146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835">
                  <a:extLst>
                    <a:ext uri="{9D8B030D-6E8A-4147-A177-3AD203B41FA5}">
                      <a16:colId xmlns:a16="http://schemas.microsoft.com/office/drawing/2014/main" val="476336703"/>
                    </a:ext>
                  </a:extLst>
                </a:gridCol>
                <a:gridCol w="1001274">
                  <a:extLst>
                    <a:ext uri="{9D8B030D-6E8A-4147-A177-3AD203B41FA5}">
                      <a16:colId xmlns:a16="http://schemas.microsoft.com/office/drawing/2014/main" val="1550295947"/>
                    </a:ext>
                  </a:extLst>
                </a:gridCol>
                <a:gridCol w="1507129">
                  <a:extLst>
                    <a:ext uri="{9D8B030D-6E8A-4147-A177-3AD203B41FA5}">
                      <a16:colId xmlns:a16="http://schemas.microsoft.com/office/drawing/2014/main" val="3262810430"/>
                    </a:ext>
                  </a:extLst>
                </a:gridCol>
                <a:gridCol w="1005824">
                  <a:extLst>
                    <a:ext uri="{9D8B030D-6E8A-4147-A177-3AD203B41FA5}">
                      <a16:colId xmlns:a16="http://schemas.microsoft.com/office/drawing/2014/main" val="3998313898"/>
                    </a:ext>
                  </a:extLst>
                </a:gridCol>
              </a:tblGrid>
              <a:tr h="218212"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unit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Opt1 (77K)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limits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2681160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15,586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8523732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R/Q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Ohm/m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10,962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649438212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MOhm/m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170.85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045719587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1.8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452499108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400" b="0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4.67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25334641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US" sz="14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/Ea</a:t>
                      </a:r>
                      <a:r>
                        <a:rPr lang="en-US" sz="14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mA/V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05426034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acc</a:t>
                      </a:r>
                      <a:r>
                        <a:rPr lang="en-GB" sz="1400" u="none" strike="noStrike" baseline="30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load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avg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019119383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number of bunches in train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1,400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490364556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MW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39.81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3112332712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fill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88.0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053381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463399256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r>
                        <a:rPr lang="en-GB" sz="140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</a:t>
                      </a:r>
                      <a:endParaRPr lang="en-GB" sz="1400" b="1" i="0" u="none" strike="noStrike" baseline="-25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ns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788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17768689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RF-steady state efficiency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66.92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2898732364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RF-pulse efficiency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88.83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7090852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RF-beam efficiency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59.4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544073514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226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 (300)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18363441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Δ</a:t>
                      </a:r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K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40.16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?)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665353345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GB" sz="1400" u="none" strike="noStrike" baseline="-25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scaled to 200 ns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MW/mm2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 (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cryo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: 8)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852" marR="4852" marT="4852" marB="0" anchor="b"/>
                </a:tc>
                <a:extLst>
                  <a:ext uri="{0D108BD9-81ED-4DB2-BD59-A6C34878D82A}">
                    <a16:rowId xmlns:a16="http://schemas.microsoft.com/office/drawing/2014/main" val="1839096970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DDA84A7F-5F7D-8A3A-04AC-275FEFC6D7C2}"/>
              </a:ext>
            </a:extLst>
          </p:cNvPr>
          <p:cNvSpPr/>
          <p:nvPr/>
        </p:nvSpPr>
        <p:spPr>
          <a:xfrm>
            <a:off x="8968875" y="1717410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E911FE5-D41E-EA2E-1023-A354677C2049}"/>
              </a:ext>
            </a:extLst>
          </p:cNvPr>
          <p:cNvSpPr/>
          <p:nvPr/>
        </p:nvSpPr>
        <p:spPr>
          <a:xfrm>
            <a:off x="8968875" y="3025944"/>
            <a:ext cx="437990" cy="1272041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06F0C7ED-5D87-CEFF-8129-880AD5717E36}"/>
              </a:ext>
            </a:extLst>
          </p:cNvPr>
          <p:cNvSpPr/>
          <p:nvPr/>
        </p:nvSpPr>
        <p:spPr>
          <a:xfrm>
            <a:off x="8968875" y="4342955"/>
            <a:ext cx="285590" cy="54333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9B9F6A5-0AA7-9B1A-BAD0-520057F260F7}"/>
              </a:ext>
            </a:extLst>
          </p:cNvPr>
          <p:cNvSpPr/>
          <p:nvPr/>
        </p:nvSpPr>
        <p:spPr>
          <a:xfrm>
            <a:off x="8968875" y="4996731"/>
            <a:ext cx="285590" cy="653945"/>
          </a:xfrm>
          <a:prstGeom prst="rightBrace">
            <a:avLst>
              <a:gd name="adj1" fmla="val 8333"/>
              <a:gd name="adj2" fmla="val 4858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04093D-2E14-ED59-AE39-4D2726385656}"/>
              </a:ext>
            </a:extLst>
          </p:cNvPr>
          <p:cNvSpPr txBox="1"/>
          <p:nvPr/>
        </p:nvSpPr>
        <p:spPr>
          <a:xfrm>
            <a:off x="9379024" y="4867786"/>
            <a:ext cx="2269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accelerating structure RF breakdown limits with 20% margin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0414A-E21E-7E98-E3A3-E4526B3DA144}"/>
              </a:ext>
            </a:extLst>
          </p:cNvPr>
          <p:cNvSpPr txBox="1"/>
          <p:nvPr/>
        </p:nvSpPr>
        <p:spPr>
          <a:xfrm>
            <a:off x="9379025" y="4462692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Efficiencies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C1B79A-CDFF-7DC4-1E39-36CB9D773F41}"/>
              </a:ext>
            </a:extLst>
          </p:cNvPr>
          <p:cNvSpPr txBox="1"/>
          <p:nvPr/>
        </p:nvSpPr>
        <p:spPr>
          <a:xfrm>
            <a:off x="9379025" y="3477298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Structure parameters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244C8A-9E2A-0369-50AF-7C22DE8F0A8A}"/>
              </a:ext>
            </a:extLst>
          </p:cNvPr>
          <p:cNvSpPr txBox="1"/>
          <p:nvPr/>
        </p:nvSpPr>
        <p:spPr>
          <a:xfrm>
            <a:off x="9379024" y="2168764"/>
            <a:ext cx="217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9022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2E3472-07A6-BA7F-63F3-6630F7202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43778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Opt1 iris design was selected as the best SW cell design due to its low surface electric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Horizontal coupler cell design is transparent to wakefields and allows power distribution system to be designed separately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Doublet and triplet cell designs take advantage of cell-to-cell coupling while damping wakefields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Nose cone design has high surface fields and may be better-suited for a low gradient, high efficiency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Cryogenic structures are more “RF” efficient and have lower  breakdown indicators than room temperature counterparts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E6B835-3182-C804-42B7-6873AA29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A783A-A2CB-82FC-3540-28EA1E70A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E246A-EE51-1F2B-8C8B-3F1545B4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61089-8519-499C-EB45-2C82050C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8EFE6A-DA48-BF48-B327-F26002B7F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0111" y="836263"/>
            <a:ext cx="1218469" cy="14402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FDB49C-3AE6-1D4C-89CB-716BC8576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1161" y="847298"/>
            <a:ext cx="731230" cy="14402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2D8DA9-7BB3-E840-8FB9-E4AEDFE17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1015" y="855096"/>
            <a:ext cx="811637" cy="14402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3E9478-F853-D64C-933F-228848793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1160" y="4980967"/>
            <a:ext cx="1250323" cy="12975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77AB2B-584E-D946-A5FD-ED0135381E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8992" y="2564273"/>
            <a:ext cx="3955568" cy="211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405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2E3472-07A6-BA7F-63F3-6630F7202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01869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Recommend continuing design and optimization using cell with: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Opt1 iris (d=2.6 mm, e=2.4) for low surface electric field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Power coupled through the side of a HOM waveguide for minimal reflected </a:t>
            </a:r>
            <a:r>
              <a:rPr lang="en-US" b="0" dirty="0" err="1"/>
              <a:t>wakefields</a:t>
            </a:r>
            <a:endParaRPr lang="en-US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Triplet module to take advantage of cell-to-cell coupling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E6B835-3182-C804-42B7-6873AA29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A783A-A2CB-82FC-3540-28EA1E70A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E246A-EE51-1F2B-8C8B-3F1545B4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61089-8519-499C-EB45-2C82050C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0058BF-C82D-8E1B-C390-1EF626F6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469" y="2255295"/>
            <a:ext cx="4774541" cy="234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73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53860" cy="4608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Distributed coupling scheme treats cells as individual SW cavities, avoiding mode overlap</a:t>
            </a:r>
          </a:p>
          <a:p>
            <a:pPr>
              <a:lnSpc>
                <a:spcPct val="100000"/>
              </a:lnSpc>
            </a:pPr>
            <a:r>
              <a:rPr lang="en-US" dirty="0"/>
              <a:t> Other advantages of distributed coupling:</a:t>
            </a:r>
          </a:p>
          <a:p>
            <a:pPr lvl="1"/>
            <a:r>
              <a:rPr lang="en-US" dirty="0"/>
              <a:t>Coupling between cells does not need to be a design constraint allowing cell shape to be optimized for RF performance</a:t>
            </a:r>
          </a:p>
          <a:p>
            <a:pPr lvl="1"/>
            <a:r>
              <a:rPr lang="en-US" dirty="0"/>
              <a:t>Limited coupling/power flow through irises of SW cell may reduce RF breakdowns in this sensitive area</a:t>
            </a:r>
          </a:p>
          <a:p>
            <a:pPr>
              <a:lnSpc>
                <a:spcPct val="100000"/>
              </a:lnSpc>
            </a:pPr>
            <a:r>
              <a:rPr lang="en-US" dirty="0"/>
              <a:t>Disadvantages of distributed coupling:</a:t>
            </a:r>
          </a:p>
          <a:p>
            <a:pPr lvl="1"/>
            <a:r>
              <a:rPr lang="en-US" dirty="0"/>
              <a:t>Complexity of design and fabrication</a:t>
            </a:r>
          </a:p>
          <a:p>
            <a:pPr lvl="1"/>
            <a:r>
              <a:rPr lang="en-US" dirty="0"/>
              <a:t>Cost of fabrication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sz="11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8E2166-CFC0-5759-440B-9B5B8CE71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175" y="3426285"/>
            <a:ext cx="4936377" cy="16474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C634A8-6DD2-9522-D4C1-C4A280E96D20}"/>
              </a:ext>
            </a:extLst>
          </p:cNvPr>
          <p:cNvSpPr txBox="1"/>
          <p:nvPr/>
        </p:nvSpPr>
        <p:spPr>
          <a:xfrm>
            <a:off x="7694650" y="5207210"/>
            <a:ext cx="39174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source: (SLAC research Activities on normal conducting RF accelerators, Sami Tantawi at Linear collider workshop 2019)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4483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9FD77-64EA-C8B2-E1F7-7D2820B2D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  <a:alpha val="30000"/>
                  </a:schemeClr>
                </a:solidFill>
              </a:rPr>
              <a:t>Motivation</a:t>
            </a:r>
          </a:p>
          <a:p>
            <a:r>
              <a:rPr lang="en-GB" dirty="0"/>
              <a:t>SW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Distributed coupling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Wakefield modelling of a distribution network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Nose cone cell design</a:t>
            </a:r>
          </a:p>
          <a:p>
            <a:r>
              <a:rPr lang="en-GB" dirty="0">
                <a:solidFill>
                  <a:schemeClr val="tx2">
                    <a:lumMod val="50000"/>
                    <a:alpha val="30000"/>
                  </a:schemeClr>
                </a:solidFill>
              </a:rPr>
              <a:t>Structure &amp; cryogenic structure performance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8BA494-C7AF-8207-99E9-69E46A46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5E9FB-DD3E-6226-1DC9-203EBC65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27A9F-D4D5-17D9-35BD-3C26B57B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276FA-8B2A-1419-B289-EE4FAAA3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6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C3A203-C767-3006-91F1-542F4D149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59965" cy="4608512"/>
          </a:xfrm>
        </p:spPr>
        <p:txBody>
          <a:bodyPr/>
          <a:lstStyle/>
          <a:p>
            <a:r>
              <a:rPr lang="en-US" b="0" dirty="0"/>
              <a:t>Started with CLIC-G* TW cell design </a:t>
            </a:r>
          </a:p>
          <a:p>
            <a:r>
              <a:rPr lang="en-US" b="0" dirty="0"/>
              <a:t>Adjusted length for </a:t>
            </a:r>
            <a:r>
              <a:rPr lang="el-GR" sz="2400" b="0" dirty="0"/>
              <a:t>π</a:t>
            </a:r>
            <a:r>
              <a:rPr lang="en-US" sz="2400" b="0" dirty="0"/>
              <a:t>-mode</a:t>
            </a:r>
          </a:p>
          <a:p>
            <a:r>
              <a:rPr lang="en-US" b="0" dirty="0"/>
              <a:t>Adjusted A0, A2 of outer wall to minimize surface magnetic field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D3177B-8E7E-C6C9-C73B-91EB7A437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F1C23-8A5C-2D2D-3F4D-D8EE275A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9969C-E30F-E139-F912-CC87D887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2D181-D6A2-BF98-450A-E472EE6C0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2284D9-BD52-2F59-1B03-7F7011C86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0327" y="1528725"/>
            <a:ext cx="4728473" cy="35600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1B7584-D6F3-3E2C-6A3A-EEF5B736D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99" y="3748794"/>
            <a:ext cx="1975986" cy="21936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1BB01C-43E8-AE1B-26E2-9CF88FCB9E77}"/>
              </a:ext>
            </a:extLst>
          </p:cNvPr>
          <p:cNvSpPr txBox="1"/>
          <p:nvPr/>
        </p:nvSpPr>
        <p:spPr>
          <a:xfrm>
            <a:off x="7781026" y="5434642"/>
            <a:ext cx="410617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source: </a:t>
            </a:r>
            <a:r>
              <a:rPr lang="en-GB" sz="1100" dirty="0"/>
              <a:t>RF design and parameters of 2015 re-baselined 3TeV CLIC main </a:t>
            </a:r>
            <a:r>
              <a:rPr lang="en-GB" sz="1100" dirty="0" err="1"/>
              <a:t>linac</a:t>
            </a:r>
            <a:r>
              <a:rPr lang="en-GB" sz="1100" dirty="0"/>
              <a:t> AS at 12 GHz with compact couplers: CLIC-G* or TD26_vg1.8_R1_CC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F858D0-E803-A94A-B9D2-803391F3D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926" y="3748794"/>
            <a:ext cx="2951659" cy="219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1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C3A203-C767-3006-91F1-542F4D149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80811" cy="4608512"/>
          </a:xfrm>
        </p:spPr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D3177B-8E7E-C6C9-C73B-91EB7A437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cell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F1C23-8A5C-2D2D-3F4D-D8EE275A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September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9969C-E30F-E139-F912-CC87D887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Wakefield Damping in Distributed Coupling 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2D181-D6A2-BF98-450A-E472EE6C0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0DC998-3CF4-C78D-8364-EC2245E13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378351"/>
            <a:ext cx="3211420" cy="237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5AADBC-9373-B3C8-4D85-19FE3DAF2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34" y="1378351"/>
            <a:ext cx="3192132" cy="2372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55EC17-6B34-9094-D7D0-6073D1FF00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7380" y="1378351"/>
            <a:ext cx="3211420" cy="2372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7F03CC-C95D-1030-9C06-990B718DF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0" y="3818895"/>
            <a:ext cx="3202619" cy="2372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2CAE2E-793E-E227-00CA-4FC4B634A0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0289" y="3818895"/>
            <a:ext cx="3211421" cy="2372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76B2D5-C1C1-C7F0-3F9D-B9D24BF04B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2169" y="3789563"/>
            <a:ext cx="3211420" cy="23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41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3538</TotalTime>
  <Words>3572</Words>
  <Application>Microsoft Office PowerPoint</Application>
  <PresentationFormat>Widescreen</PresentationFormat>
  <Paragraphs>1116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Calibri</vt:lpstr>
      <vt:lpstr>Cambria Math</vt:lpstr>
      <vt:lpstr>Courier New</vt:lpstr>
      <vt:lpstr>Office Theme</vt:lpstr>
      <vt:lpstr>One bunch at a time: wakefield damping in a distributed coupling accelerating structure</vt:lpstr>
      <vt:lpstr>Overview</vt:lpstr>
      <vt:lpstr>Overview</vt:lpstr>
      <vt:lpstr>Motivation</vt:lpstr>
      <vt:lpstr>Motivation</vt:lpstr>
      <vt:lpstr>Motivation</vt:lpstr>
      <vt:lpstr>Overview</vt:lpstr>
      <vt:lpstr>SW cell design</vt:lpstr>
      <vt:lpstr>SW cell design</vt:lpstr>
      <vt:lpstr>SW cell design</vt:lpstr>
      <vt:lpstr>SW cell design</vt:lpstr>
      <vt:lpstr>SW cell design</vt:lpstr>
      <vt:lpstr>Overview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Distributed coupling cell design</vt:lpstr>
      <vt:lpstr>Overview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Wakepotential at 4th bunch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Wakefield modelling of a distribution network</vt:lpstr>
      <vt:lpstr>Nose cone cell design</vt:lpstr>
      <vt:lpstr>Nose cone cell design</vt:lpstr>
      <vt:lpstr>Nose cone cell design</vt:lpstr>
      <vt:lpstr>Nose cone cell design</vt:lpstr>
      <vt:lpstr>Nose cone cell design</vt:lpstr>
      <vt:lpstr>Nose cone cell design</vt:lpstr>
      <vt:lpstr>Overview</vt:lpstr>
      <vt:lpstr>Structure &amp; cryogenic structure performance</vt:lpstr>
      <vt:lpstr>Structure &amp; cryogenic structure performance</vt:lpstr>
      <vt:lpstr>Structure &amp; cryogenic structure performance</vt:lpstr>
      <vt:lpstr>CLIC drive beam source</vt:lpstr>
      <vt:lpstr>Other power source</vt:lpstr>
      <vt:lpstr>Other power source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Wakefield Damping of a Distributed Coupling LINAC for CLIC</dc:title>
  <dc:creator>Evan James Ericson</dc:creator>
  <cp:lastModifiedBy>Evan James Ericson</cp:lastModifiedBy>
  <cp:revision>284</cp:revision>
  <dcterms:created xsi:type="dcterms:W3CDTF">2022-05-09T13:57:01Z</dcterms:created>
  <dcterms:modified xsi:type="dcterms:W3CDTF">2022-09-28T10:49:09Z</dcterms:modified>
</cp:coreProperties>
</file>