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3651" r:id="rId3"/>
    <p:sldId id="3785" r:id="rId4"/>
    <p:sldId id="3518" r:id="rId5"/>
    <p:sldId id="3759" r:id="rId6"/>
    <p:sldId id="3673" r:id="rId7"/>
    <p:sldId id="3669" r:id="rId8"/>
    <p:sldId id="3761" r:id="rId9"/>
    <p:sldId id="3564" r:id="rId10"/>
    <p:sldId id="3624" r:id="rId11"/>
    <p:sldId id="3640" r:id="rId12"/>
    <p:sldId id="3633" r:id="rId13"/>
    <p:sldId id="3701" r:id="rId14"/>
    <p:sldId id="3762" r:id="rId15"/>
    <p:sldId id="3779" r:id="rId16"/>
    <p:sldId id="3780" r:id="rId17"/>
    <p:sldId id="3783" r:id="rId18"/>
    <p:sldId id="3616" r:id="rId19"/>
    <p:sldId id="3723" r:id="rId20"/>
    <p:sldId id="3758" r:id="rId21"/>
    <p:sldId id="3784" r:id="rId22"/>
    <p:sldId id="3620" r:id="rId23"/>
    <p:sldId id="257" r:id="rId24"/>
    <p:sldId id="3733" r:id="rId25"/>
    <p:sldId id="3728" r:id="rId26"/>
    <p:sldId id="3768" r:id="rId27"/>
    <p:sldId id="3781" r:id="rId28"/>
    <p:sldId id="3702" r:id="rId29"/>
    <p:sldId id="3671" r:id="rId30"/>
    <p:sldId id="3674" r:id="rId31"/>
    <p:sldId id="3755" r:id="rId32"/>
    <p:sldId id="3782" r:id="rId33"/>
    <p:sldId id="3670" r:id="rId34"/>
    <p:sldId id="3668" r:id="rId35"/>
    <p:sldId id="1675" r:id="rId36"/>
    <p:sldId id="3756" r:id="rId37"/>
    <p:sldId id="3769" r:id="rId38"/>
    <p:sldId id="3771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FFFC00"/>
    <a:srgbClr val="A6A6A6"/>
    <a:srgbClr val="DDE9F7"/>
    <a:srgbClr val="0055A5"/>
    <a:srgbClr val="437AAB"/>
    <a:srgbClr val="385273"/>
    <a:srgbClr val="EF3723"/>
    <a:srgbClr val="3341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15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22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40B7A-9A06-42E7-BEE9-7EEA08A63A9F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28567-BDF5-451C-8737-F40313BC91E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628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Maria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428567-BDF5-451C-8737-F40313BC91E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119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Maria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428567-BDF5-451C-8737-F40313BC91E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3959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D6FE7A-B020-4958-8B6D-27CB296925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94639"/>
            <a:ext cx="12192000" cy="71526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7148D2-B24D-4976-994F-BB66CEEA5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3488" y="1939633"/>
            <a:ext cx="7813967" cy="1043854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30B7C0-3837-4386-90FE-545DE779A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32723" y="3153930"/>
            <a:ext cx="7813967" cy="812944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FFC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5D55CEB-8871-4376-83C3-EB75954FFB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93939" y="376194"/>
            <a:ext cx="278815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40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40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40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40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40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FFC2DC-0A79-4704-822E-B6075471282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3995" y="273553"/>
            <a:ext cx="2788151" cy="126123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829EB28-3979-4E23-B67B-4BD9DC678876}"/>
              </a:ext>
            </a:extLst>
          </p:cNvPr>
          <p:cNvSpPr/>
          <p:nvPr userDrawn="1"/>
        </p:nvSpPr>
        <p:spPr>
          <a:xfrm rot="5400000">
            <a:off x="1734098" y="3620994"/>
            <a:ext cx="1152130" cy="4032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E90DE8-3BA8-471E-9749-65A67AA27786}"/>
              </a:ext>
            </a:extLst>
          </p:cNvPr>
          <p:cNvSpPr txBox="1"/>
          <p:nvPr userDrawn="1"/>
        </p:nvSpPr>
        <p:spPr>
          <a:xfrm>
            <a:off x="974908" y="6288044"/>
            <a:ext cx="3309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solidFill>
                  <a:schemeClr val="bg1"/>
                </a:solidFill>
              </a:rPr>
              <a:t>This project has received funding from the European Union´s Horizon Europe research and innovation programme under grant agreement </a:t>
            </a:r>
          </a:p>
          <a:p>
            <a:r>
              <a:rPr lang="en-GB" sz="800">
                <a:solidFill>
                  <a:schemeClr val="bg1"/>
                </a:solidFill>
              </a:rPr>
              <a:t>No. 101079773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5D08789-6EA1-4445-B452-85ED00E5C105}"/>
              </a:ext>
            </a:extLst>
          </p:cNvPr>
          <p:cNvGrpSpPr/>
          <p:nvPr userDrawn="1"/>
        </p:nvGrpSpPr>
        <p:grpSpPr>
          <a:xfrm>
            <a:off x="442100" y="5210346"/>
            <a:ext cx="3736126" cy="853744"/>
            <a:chOff x="400753" y="5359778"/>
            <a:chExt cx="3736126" cy="853744"/>
          </a:xfrm>
        </p:grpSpPr>
        <p:pic>
          <p:nvPicPr>
            <p:cNvPr id="16" name="Picture 15" descr="Shape, background pattern, rectangle&#10;&#10;Description automatically generated">
              <a:extLst>
                <a:ext uri="{FF2B5EF4-FFF2-40B4-BE49-F238E27FC236}">
                  <a16:creationId xmlns:a16="http://schemas.microsoft.com/office/drawing/2014/main" id="{EB353F2C-276C-46A5-BFB4-EDBF3952D3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0072" y="5359778"/>
              <a:ext cx="539714" cy="360000"/>
            </a:xfrm>
            <a:prstGeom prst="rect">
              <a:avLst/>
            </a:prstGeom>
          </p:spPr>
        </p:pic>
        <p:pic>
          <p:nvPicPr>
            <p:cNvPr id="20" name="Picture 19" descr="Shape&#10;&#10;Description automatically generated">
              <a:extLst>
                <a:ext uri="{FF2B5EF4-FFF2-40B4-BE49-F238E27FC236}">
                  <a16:creationId xmlns:a16="http://schemas.microsoft.com/office/drawing/2014/main" id="{B40DA2FC-500E-4637-AD7D-89070242F1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0753" y="5359778"/>
              <a:ext cx="539895" cy="360000"/>
            </a:xfrm>
            <a:prstGeom prst="rect">
              <a:avLst/>
            </a:prstGeom>
          </p:spPr>
        </p:pic>
        <p:pic>
          <p:nvPicPr>
            <p:cNvPr id="22" name="Picture 21" descr="Logo, company name&#10;&#10;Description automatically generated">
              <a:extLst>
                <a:ext uri="{FF2B5EF4-FFF2-40B4-BE49-F238E27FC236}">
                  <a16:creationId xmlns:a16="http://schemas.microsoft.com/office/drawing/2014/main" id="{5B92E49D-42F5-4F3F-87B5-89E4F69384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79210" y="5359778"/>
              <a:ext cx="539714" cy="360000"/>
            </a:xfrm>
            <a:prstGeom prst="rect">
              <a:avLst/>
            </a:prstGeom>
          </p:spPr>
        </p:pic>
        <p:pic>
          <p:nvPicPr>
            <p:cNvPr id="28" name="Picture 27" descr="Shape&#10;&#10;Description automatically generated">
              <a:extLst>
                <a:ext uri="{FF2B5EF4-FFF2-40B4-BE49-F238E27FC236}">
                  <a16:creationId xmlns:a16="http://schemas.microsoft.com/office/drawing/2014/main" id="{23025C6F-90C7-462A-8C0E-8079D07BC3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18348" y="5359778"/>
              <a:ext cx="539895" cy="360000"/>
            </a:xfrm>
            <a:prstGeom prst="rect">
              <a:avLst/>
            </a:prstGeom>
          </p:spPr>
        </p:pic>
        <p:pic>
          <p:nvPicPr>
            <p:cNvPr id="30" name="Picture 29" descr="Chart&#10;&#10;Description automatically generated">
              <a:extLst>
                <a:ext uri="{FF2B5EF4-FFF2-40B4-BE49-F238E27FC236}">
                  <a16:creationId xmlns:a16="http://schemas.microsoft.com/office/drawing/2014/main" id="{5EEF9B71-7283-4C50-AF40-4C42338F61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7667" y="5359778"/>
              <a:ext cx="539895" cy="360000"/>
            </a:xfrm>
            <a:prstGeom prst="rect">
              <a:avLst/>
            </a:prstGeom>
          </p:spPr>
        </p:pic>
        <p:pic>
          <p:nvPicPr>
            <p:cNvPr id="32" name="Picture 31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54181E05-6FC8-4FE7-96E3-22D4AE603C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6984" y="5359778"/>
              <a:ext cx="539895" cy="360000"/>
            </a:xfrm>
            <a:prstGeom prst="rect">
              <a:avLst/>
            </a:prstGeom>
          </p:spPr>
        </p:pic>
        <p:pic>
          <p:nvPicPr>
            <p:cNvPr id="34" name="Picture 33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1B7B7ABD-7FF4-416E-82E5-F7D825396B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0753" y="5853522"/>
              <a:ext cx="539895" cy="360000"/>
            </a:xfrm>
            <a:prstGeom prst="rect">
              <a:avLst/>
            </a:prstGeom>
          </p:spPr>
        </p:pic>
        <p:pic>
          <p:nvPicPr>
            <p:cNvPr id="36" name="Picture 35" descr="Shape, rectangle&#10;&#10;Description automatically generated">
              <a:extLst>
                <a:ext uri="{FF2B5EF4-FFF2-40B4-BE49-F238E27FC236}">
                  <a16:creationId xmlns:a16="http://schemas.microsoft.com/office/drawing/2014/main" id="{0E6B17BD-38E6-40E8-81B9-61656C20CE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0072" y="5853522"/>
              <a:ext cx="539895" cy="360000"/>
            </a:xfrm>
            <a:prstGeom prst="rect">
              <a:avLst/>
            </a:prstGeom>
          </p:spPr>
        </p:pic>
        <p:pic>
          <p:nvPicPr>
            <p:cNvPr id="38" name="Picture 37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AFBA9081-7D6A-4386-BE99-3B9915CAF3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18710" y="5853522"/>
              <a:ext cx="539895" cy="360000"/>
            </a:xfrm>
            <a:prstGeom prst="rect">
              <a:avLst/>
            </a:prstGeom>
          </p:spPr>
        </p:pic>
        <p:pic>
          <p:nvPicPr>
            <p:cNvPr id="40" name="Picture 39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EF4B1B9E-9C34-41AA-BA3F-19A5FC834B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8029" y="5853522"/>
              <a:ext cx="539714" cy="360000"/>
            </a:xfrm>
            <a:prstGeom prst="rect">
              <a:avLst/>
            </a:prstGeom>
          </p:spPr>
        </p:pic>
        <p:pic>
          <p:nvPicPr>
            <p:cNvPr id="42" name="Picture 41" descr="Logo&#10;&#10;Description automatically generated">
              <a:extLst>
                <a:ext uri="{FF2B5EF4-FFF2-40B4-BE49-F238E27FC236}">
                  <a16:creationId xmlns:a16="http://schemas.microsoft.com/office/drawing/2014/main" id="{DAFE8E6F-FDE1-40AB-A91E-75B4752808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79391" y="5853522"/>
              <a:ext cx="539895" cy="360000"/>
            </a:xfrm>
            <a:prstGeom prst="rect">
              <a:avLst/>
            </a:prstGeom>
          </p:spPr>
        </p:pic>
        <p:pic>
          <p:nvPicPr>
            <p:cNvPr id="44" name="Picture 43" descr="Background pattern&#10;&#10;Description automatically generated">
              <a:extLst>
                <a:ext uri="{FF2B5EF4-FFF2-40B4-BE49-F238E27FC236}">
                  <a16:creationId xmlns:a16="http://schemas.microsoft.com/office/drawing/2014/main" id="{6DC76842-022A-455A-913E-9A58E2CB99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7165" y="5853522"/>
              <a:ext cx="539714" cy="360000"/>
            </a:xfrm>
            <a:prstGeom prst="rect">
              <a:avLst/>
            </a:prstGeom>
          </p:spPr>
        </p:pic>
      </p:grpSp>
      <p:pic>
        <p:nvPicPr>
          <p:cNvPr id="47" name="Picture 46" descr="A blue background with yellow stars&#10;&#10;Description automatically generated with low confidence">
            <a:extLst>
              <a:ext uri="{FF2B5EF4-FFF2-40B4-BE49-F238E27FC236}">
                <a16:creationId xmlns:a16="http://schemas.microsoft.com/office/drawing/2014/main" id="{5B2C4CE0-B863-4444-AEEB-8AA58C194D91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00" y="6339528"/>
            <a:ext cx="543816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893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89FF0-0307-4B4D-A505-B6EF11E6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D7D9C3-6A3D-4B49-8F69-6DD526721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6D667-E267-4B13-95C1-C3CB82FF2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111F9-9D6D-4B00-A3A0-9F8E5E517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Assmann - DN Kickoff - 16 Jan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F3CE0-8238-4AB5-96E8-D7E7DC9F7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765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EB73AB-ED98-4653-B7C8-8E9A1CAE88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C88A75-0E25-484A-ABB6-91EE48CB68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853A6-59D6-4F0D-867C-E0769B650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F17E7-7655-43A1-88B7-88B541B0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Assmann - DN Kickoff - 16 Jan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C23E5-FBEB-4136-8F33-3D684E5DE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970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R. Assmann - DN Kickoff - 16 Jan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61832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C411757-6C00-4818-AAC7-B952F80424A0}"/>
              </a:ext>
            </a:extLst>
          </p:cNvPr>
          <p:cNvSpPr/>
          <p:nvPr userDrawn="1"/>
        </p:nvSpPr>
        <p:spPr>
          <a:xfrm>
            <a:off x="0" y="6462572"/>
            <a:ext cx="12192000" cy="401561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67453-40FC-4135-9BBF-E2B2967A5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E585B8-9B74-42AB-BF12-E38CF20412A3}"/>
              </a:ext>
            </a:extLst>
          </p:cNvPr>
          <p:cNvSpPr/>
          <p:nvPr userDrawn="1"/>
        </p:nvSpPr>
        <p:spPr>
          <a:xfrm>
            <a:off x="0" y="-20367"/>
            <a:ext cx="12192000" cy="803121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6D9F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0A59D-C33F-4A72-AE63-A30B8327B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1673" y="6480789"/>
            <a:ext cx="2743200" cy="365125"/>
          </a:xfrm>
        </p:spPr>
        <p:txBody>
          <a:bodyPr/>
          <a:lstStyle>
            <a:lvl1pPr>
              <a:defRPr>
                <a:solidFill>
                  <a:srgbClr val="334186"/>
                </a:solidFill>
              </a:defRPr>
            </a:lvl1pPr>
          </a:lstStyle>
          <a:p>
            <a:fld id="{3A3A6714-3D1F-4857-9904-D935B84167FA}" type="slidenum">
              <a:rPr lang="en-GB" smtClean="0"/>
              <a:pPr/>
              <a:t>‹Nr.›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24E374-2929-425B-AB91-F7DB9C25E8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44" y="83790"/>
            <a:ext cx="1421141" cy="6105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07062F-D1E3-4938-A350-3A6A49BD0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7" y="-272186"/>
            <a:ext cx="7961747" cy="1325563"/>
          </a:xfrm>
        </p:spPr>
        <p:txBody>
          <a:bodyPr>
            <a:normAutofit/>
          </a:bodyPr>
          <a:lstStyle>
            <a:lvl1pPr algn="ctr">
              <a:defRPr sz="3500" b="1">
                <a:solidFill>
                  <a:srgbClr val="33418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91A38598-CD5E-4EEA-8C9C-B6A45CED45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114800" cy="365125"/>
          </a:xfrm>
        </p:spPr>
        <p:txBody>
          <a:bodyPr/>
          <a:lstStyle>
            <a:lvl1pPr>
              <a:defRPr i="1">
                <a:solidFill>
                  <a:srgbClr val="334186"/>
                </a:solidFill>
              </a:defRPr>
            </a:lvl1pPr>
          </a:lstStyle>
          <a:p>
            <a:pPr algn="l"/>
            <a:r>
              <a:rPr lang="en-GB"/>
              <a:t>R. Assmann - DN Kickoff - 16 Jan 2023</a:t>
            </a:r>
          </a:p>
        </p:txBody>
      </p:sp>
      <p:pic>
        <p:nvPicPr>
          <p:cNvPr id="13" name="Picture 12" descr="A blue background with yellow stars&#10;&#10;Description automatically generated with low confidence">
            <a:extLst>
              <a:ext uri="{FF2B5EF4-FFF2-40B4-BE49-F238E27FC236}">
                <a16:creationId xmlns:a16="http://schemas.microsoft.com/office/drawing/2014/main" id="{973C7385-2199-42AF-B848-1AA17D566D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4939" y="52479"/>
            <a:ext cx="670727" cy="4440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9017754-B362-4B90-AFAB-3C5BE07D2499}"/>
              </a:ext>
            </a:extLst>
          </p:cNvPr>
          <p:cNvSpPr txBox="1"/>
          <p:nvPr userDrawn="1"/>
        </p:nvSpPr>
        <p:spPr>
          <a:xfrm>
            <a:off x="11171767" y="506633"/>
            <a:ext cx="800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>
                <a:solidFill>
                  <a:srgbClr val="0055A5"/>
                </a:solidFill>
                <a:latin typeface="Arial Rounded MT Bold" panose="020F0704030504030204" pitchFamily="34" charset="0"/>
              </a:rPr>
              <a:t>Funded by the European Union</a:t>
            </a:r>
          </a:p>
        </p:txBody>
      </p:sp>
    </p:spTree>
    <p:extLst>
      <p:ext uri="{BB962C8B-B14F-4D97-AF65-F5344CB8AC3E}">
        <p14:creationId xmlns:p14="http://schemas.microsoft.com/office/powerpoint/2010/main" val="4637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B3ECE-38C0-41C5-B5FD-FE7542F4B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F0D06-D3A0-4DE6-8CC0-4A4DB982C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DBD5B-7B49-4589-B594-DC9A90BE6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5FAE6-1818-45F4-AEC4-DBBFF2AEB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Assmann - DN Kickoff - 16 Jan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A27FB-CC42-4806-BF2F-FE72E1D41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643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6CA7D-A958-4D83-BD37-67554F183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B50BF-F605-4DE5-B849-F548979E3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1190D-8B24-4D0B-AB84-0487BA62C0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64D7AB-43E4-4907-8B55-0CABC49F7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FD668E-A853-4EB6-A108-544CE1BEA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Assmann - DN Kickoff - 16 Jan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DDB9E-69C7-425F-BA2E-AB92B1435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6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9C7D-0F9D-47A1-9DB8-D92207491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1449B-6526-4DB3-A7E1-BCFE694AB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AC8AFD-55B9-4DEF-9594-32D67BF89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14B171-114D-4EB3-B2F6-76B341C17B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35E9F9-8F3C-4A54-9D9D-4866E84F51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8F391B-4A5B-44FF-9112-4C72FEEEF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32BDC6-EF28-4639-A57D-93A951DEB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Assmann - DN Kickoff - 16 Jan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5C620B-A49F-4FC3-9CDE-D3A099B3F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40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2FE39-874E-4CD5-9BD9-668C5962A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5816B5-48BD-495C-97CE-D4EC4A72C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65F970-D40B-41CC-905B-66E452A45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Assmann - DN Kickoff - 16 Jan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39323-00DD-40F7-BE76-2E6C11066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675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E74BC5-C71B-4911-8D4D-48BF1DDF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889837-F55F-4D94-96C6-FDC14111A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Assmann - DN Kickoff - 16 Jan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EE0A9-FF88-435A-A5BA-C04A4A20F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100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6F680-0DF0-4DB9-84FC-E03D1D17E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2A6C4-45FE-4F28-9E5D-C22C4EABA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39418E-6DFD-433F-B449-1AC315412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FE703E-50D6-4624-ADC0-1F454A4F7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204868-D742-42C8-B758-8015CC939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Assmann - DN Kickoff - 16 Jan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304860-41DB-4D59-92DE-2D5DCEB6C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959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F056A-5A1D-46F6-8C0E-C94D64AB0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20A7AD-34E1-479D-96D9-41D73D2BC7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CF396-5BDA-493A-BE14-6970B2A6A4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549718-E11B-4798-B557-8535A42A3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2643F-AD2D-4880-8FAA-CCFBD436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Assmann - DN Kickoff - 16 Jan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73E56F-CB65-40EB-80C3-544322231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72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46E843-1B05-4977-8104-1DC6A86DD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577BB-E99E-4876-8CC0-1A7F4D259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D2D1D-E502-44D4-87BD-F17605908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72751-5C8B-42ED-AFFA-8B417E0C7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R. Assmann - DN Kickoff - 16 Jan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9079B-8063-4254-9FF2-FCFA3D1E13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A6714-3D1F-4857-9904-D935B84167F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177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16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gif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50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9.jpeg"/><Relationship Id="rId5" Type="http://schemas.openxmlformats.org/officeDocument/2006/relationships/image" Target="../media/image39.png"/><Relationship Id="rId10" Type="http://schemas.openxmlformats.org/officeDocument/2006/relationships/image" Target="../media/image48.png"/><Relationship Id="rId4" Type="http://schemas.openxmlformats.org/officeDocument/2006/relationships/image" Target="../media/image38.png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oadmap2021.esfri.eu/" TargetMode="Externa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oadmap2021.esfri.eu/" TargetMode="External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13" Type="http://schemas.openxmlformats.org/officeDocument/2006/relationships/image" Target="../media/image85.emf"/><Relationship Id="rId3" Type="http://schemas.openxmlformats.org/officeDocument/2006/relationships/image" Target="../media/image75.emf"/><Relationship Id="rId7" Type="http://schemas.openxmlformats.org/officeDocument/2006/relationships/image" Target="../media/image79.emf"/><Relationship Id="rId12" Type="http://schemas.openxmlformats.org/officeDocument/2006/relationships/image" Target="../media/image84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emf"/><Relationship Id="rId11" Type="http://schemas.openxmlformats.org/officeDocument/2006/relationships/image" Target="../media/image83.emf"/><Relationship Id="rId5" Type="http://schemas.openxmlformats.org/officeDocument/2006/relationships/image" Target="../media/image77.emf"/><Relationship Id="rId15" Type="http://schemas.openxmlformats.org/officeDocument/2006/relationships/image" Target="../media/image87.png"/><Relationship Id="rId10" Type="http://schemas.openxmlformats.org/officeDocument/2006/relationships/image" Target="../media/image82.emf"/><Relationship Id="rId4" Type="http://schemas.openxmlformats.org/officeDocument/2006/relationships/image" Target="../media/image76.emf"/><Relationship Id="rId9" Type="http://schemas.openxmlformats.org/officeDocument/2006/relationships/image" Target="../media/image81.emf"/><Relationship Id="rId14" Type="http://schemas.openxmlformats.org/officeDocument/2006/relationships/image" Target="../media/image86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jpeg"/><Relationship Id="rId4" Type="http://schemas.openxmlformats.org/officeDocument/2006/relationships/image" Target="../media/image10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7" Type="http://schemas.openxmlformats.org/officeDocument/2006/relationships/image" Target="../media/image108.pn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6.png"/><Relationship Id="rId4" Type="http://schemas.openxmlformats.org/officeDocument/2006/relationships/image" Target="../media/image10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emf"/><Relationship Id="rId13" Type="http://schemas.openxmlformats.org/officeDocument/2006/relationships/image" Target="../media/image126.png"/><Relationship Id="rId18" Type="http://schemas.openxmlformats.org/officeDocument/2006/relationships/image" Target="../media/image131.png"/><Relationship Id="rId26" Type="http://schemas.openxmlformats.org/officeDocument/2006/relationships/image" Target="../media/image139.png"/><Relationship Id="rId3" Type="http://schemas.openxmlformats.org/officeDocument/2006/relationships/image" Target="../media/image116.png"/><Relationship Id="rId21" Type="http://schemas.openxmlformats.org/officeDocument/2006/relationships/image" Target="../media/image134.png"/><Relationship Id="rId7" Type="http://schemas.openxmlformats.org/officeDocument/2006/relationships/image" Target="../media/image120.png"/><Relationship Id="rId12" Type="http://schemas.openxmlformats.org/officeDocument/2006/relationships/image" Target="../media/image125.png"/><Relationship Id="rId17" Type="http://schemas.openxmlformats.org/officeDocument/2006/relationships/image" Target="../media/image130.png"/><Relationship Id="rId25" Type="http://schemas.openxmlformats.org/officeDocument/2006/relationships/image" Target="../media/image13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9.png"/><Relationship Id="rId20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jpeg"/><Relationship Id="rId11" Type="http://schemas.openxmlformats.org/officeDocument/2006/relationships/image" Target="../media/image124.png"/><Relationship Id="rId24" Type="http://schemas.openxmlformats.org/officeDocument/2006/relationships/image" Target="../media/image137.jpeg"/><Relationship Id="rId5" Type="http://schemas.openxmlformats.org/officeDocument/2006/relationships/image" Target="../media/image118.png"/><Relationship Id="rId15" Type="http://schemas.openxmlformats.org/officeDocument/2006/relationships/image" Target="../media/image128.png"/><Relationship Id="rId23" Type="http://schemas.openxmlformats.org/officeDocument/2006/relationships/image" Target="../media/image136.png"/><Relationship Id="rId28" Type="http://schemas.openxmlformats.org/officeDocument/2006/relationships/image" Target="../media/image141.gif"/><Relationship Id="rId10" Type="http://schemas.openxmlformats.org/officeDocument/2006/relationships/image" Target="../media/image123.png"/><Relationship Id="rId19" Type="http://schemas.openxmlformats.org/officeDocument/2006/relationships/image" Target="../media/image132.png"/><Relationship Id="rId4" Type="http://schemas.openxmlformats.org/officeDocument/2006/relationships/image" Target="../media/image117.png"/><Relationship Id="rId9" Type="http://schemas.openxmlformats.org/officeDocument/2006/relationships/image" Target="../media/image122.png"/><Relationship Id="rId14" Type="http://schemas.openxmlformats.org/officeDocument/2006/relationships/image" Target="../media/image127.png"/><Relationship Id="rId22" Type="http://schemas.openxmlformats.org/officeDocument/2006/relationships/image" Target="../media/image135.jpeg"/><Relationship Id="rId27" Type="http://schemas.openxmlformats.org/officeDocument/2006/relationships/image" Target="../media/image14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jpeg"/><Relationship Id="rId3" Type="http://schemas.openxmlformats.org/officeDocument/2006/relationships/image" Target="../media/image118.png"/><Relationship Id="rId7" Type="http://schemas.openxmlformats.org/officeDocument/2006/relationships/image" Target="../media/image14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8.jpeg"/><Relationship Id="rId4" Type="http://schemas.openxmlformats.org/officeDocument/2006/relationships/image" Target="../media/image11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6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emf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51A33-5772-438A-823D-C015E90B01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78906" y="1884216"/>
            <a:ext cx="7813967" cy="1043854"/>
          </a:xfrm>
        </p:spPr>
        <p:txBody>
          <a:bodyPr>
            <a:normAutofit/>
          </a:bodyPr>
          <a:lstStyle/>
          <a:p>
            <a:r>
              <a:rPr lang="en-GB" sz="5400" dirty="0" err="1">
                <a:latin typeface="+mn-lt"/>
              </a:rPr>
              <a:t>EuPRAXIA</a:t>
            </a:r>
            <a:endParaRPr lang="en-GB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0E5BE7-F6D2-4725-85A7-B8FD0022C0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88141" y="3098513"/>
            <a:ext cx="7813967" cy="812944"/>
          </a:xfrm>
        </p:spPr>
        <p:txBody>
          <a:bodyPr>
            <a:noAutofit/>
          </a:bodyPr>
          <a:lstStyle/>
          <a:p>
            <a:r>
              <a:rPr lang="en-GB" dirty="0"/>
              <a:t>R. </a:t>
            </a:r>
            <a:r>
              <a:rPr lang="en-GB" dirty="0" err="1"/>
              <a:t>Assmann</a:t>
            </a:r>
            <a:r>
              <a:rPr lang="en-GB" dirty="0"/>
              <a:t>, INFN &amp; DESY</a:t>
            </a:r>
          </a:p>
          <a:p>
            <a:r>
              <a:rPr lang="en-GB" dirty="0" err="1"/>
              <a:t>EuPRAXIA</a:t>
            </a:r>
            <a:r>
              <a:rPr lang="en-GB" dirty="0"/>
              <a:t>-DN </a:t>
            </a:r>
            <a:r>
              <a:rPr lang="en-GB" dirty="0" err="1"/>
              <a:t>Kickoff</a:t>
            </a:r>
            <a:r>
              <a:rPr lang="en-GB" dirty="0"/>
              <a:t> Meeting, Brussels, 16 – 17 Jan 2023</a:t>
            </a:r>
          </a:p>
        </p:txBody>
      </p:sp>
    </p:spTree>
    <p:extLst>
      <p:ext uri="{BB962C8B-B14F-4D97-AF65-F5344CB8AC3E}">
        <p14:creationId xmlns:p14="http://schemas.microsoft.com/office/powerpoint/2010/main" val="224765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F492915-EDDF-F88E-B867-8FDC1C87D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+mn-lt"/>
              </a:rPr>
              <a:t>X Ray FEL User </a:t>
            </a:r>
            <a:r>
              <a:rPr lang="de-DE" sz="3200" dirty="0" err="1">
                <a:latin typeface="+mn-lt"/>
              </a:rPr>
              <a:t>Facilities</a:t>
            </a:r>
            <a:r>
              <a:rPr lang="de-DE" sz="3200" dirty="0">
                <a:latin typeface="+mn-lt"/>
              </a:rPr>
              <a:t> World-Wide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F3A3455-380B-39C1-A751-5B6C3BDE91F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/>
              <a:t>R. Assmann - DN Kickoff - 16 Jan 2023</a:t>
            </a:r>
            <a:endParaRPr lang="en-GB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74DEAC72-0FD2-23B4-8428-CD9DE808C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42" t="4001" r="3499" b="3529"/>
          <a:stretch>
            <a:fillRect/>
          </a:stretch>
        </p:blipFill>
        <p:spPr bwMode="auto">
          <a:xfrm>
            <a:off x="115888" y="892026"/>
            <a:ext cx="8920162" cy="412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">
            <a:extLst>
              <a:ext uri="{FF2B5EF4-FFF2-40B4-BE49-F238E27FC236}">
                <a16:creationId xmlns:a16="http://schemas.microsoft.com/office/drawing/2014/main" id="{75E27C1A-BA2C-B7AA-F815-69C8E6ACBBD5}"/>
              </a:ext>
            </a:extLst>
          </p:cNvPr>
          <p:cNvSpPr txBox="1"/>
          <p:nvPr/>
        </p:nvSpPr>
        <p:spPr>
          <a:xfrm>
            <a:off x="4420107" y="1224939"/>
            <a:ext cx="671979" cy="39241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50" b="1" dirty="0"/>
              <a:t>2016</a:t>
            </a:r>
          </a:p>
          <a:p>
            <a:pPr algn="ctr"/>
            <a:r>
              <a:rPr lang="de-DE" sz="900" dirty="0"/>
              <a:t>17,5 </a:t>
            </a:r>
            <a:r>
              <a:rPr lang="de-DE" sz="900" dirty="0" err="1"/>
              <a:t>GeV</a:t>
            </a:r>
            <a:endParaRPr lang="de-DE" sz="900" dirty="0"/>
          </a:p>
        </p:txBody>
      </p:sp>
      <p:sp>
        <p:nvSpPr>
          <p:cNvPr id="19" name="TextBox 6">
            <a:extLst>
              <a:ext uri="{FF2B5EF4-FFF2-40B4-BE49-F238E27FC236}">
                <a16:creationId xmlns:a16="http://schemas.microsoft.com/office/drawing/2014/main" id="{17DB6870-9194-9BF3-6654-47B92E177550}"/>
              </a:ext>
            </a:extLst>
          </p:cNvPr>
          <p:cNvSpPr txBox="1"/>
          <p:nvPr/>
        </p:nvSpPr>
        <p:spPr>
          <a:xfrm>
            <a:off x="5116269" y="2263918"/>
            <a:ext cx="607859" cy="39241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50" b="1" dirty="0"/>
              <a:t>2005</a:t>
            </a:r>
          </a:p>
          <a:p>
            <a:pPr algn="ctr"/>
            <a:r>
              <a:rPr lang="de-DE" sz="900" dirty="0"/>
              <a:t>1,2 </a:t>
            </a:r>
            <a:r>
              <a:rPr lang="de-DE" sz="900" dirty="0" err="1"/>
              <a:t>GeV</a:t>
            </a:r>
            <a:endParaRPr lang="de-DE" sz="900" dirty="0"/>
          </a:p>
        </p:txBody>
      </p:sp>
      <p:sp>
        <p:nvSpPr>
          <p:cNvPr id="20" name="TextBox 7">
            <a:extLst>
              <a:ext uri="{FF2B5EF4-FFF2-40B4-BE49-F238E27FC236}">
                <a16:creationId xmlns:a16="http://schemas.microsoft.com/office/drawing/2014/main" id="{2C6B7C4F-56CF-611A-B5E3-B2094024E6D3}"/>
              </a:ext>
            </a:extLst>
          </p:cNvPr>
          <p:cNvSpPr txBox="1"/>
          <p:nvPr/>
        </p:nvSpPr>
        <p:spPr>
          <a:xfrm>
            <a:off x="2698970" y="2762549"/>
            <a:ext cx="607859" cy="53091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50" b="1" dirty="0"/>
              <a:t>2016</a:t>
            </a:r>
          </a:p>
          <a:p>
            <a:pPr algn="ctr"/>
            <a:r>
              <a:rPr lang="de-DE" sz="900" dirty="0"/>
              <a:t>2,1 </a:t>
            </a:r>
            <a:r>
              <a:rPr lang="de-DE" sz="900" dirty="0" err="1"/>
              <a:t>GeV</a:t>
            </a:r>
            <a:endParaRPr lang="de-DE" sz="900" dirty="0"/>
          </a:p>
          <a:p>
            <a:pPr algn="ctr"/>
            <a:r>
              <a:rPr lang="de-DE" sz="900" dirty="0"/>
              <a:t>5,8 </a:t>
            </a:r>
            <a:r>
              <a:rPr lang="de-DE" sz="900" dirty="0" err="1"/>
              <a:t>GeV</a:t>
            </a:r>
            <a:endParaRPr lang="de-DE" sz="900" dirty="0"/>
          </a:p>
        </p:txBody>
      </p:sp>
      <p:sp>
        <p:nvSpPr>
          <p:cNvPr id="21" name="TextBox 8">
            <a:extLst>
              <a:ext uri="{FF2B5EF4-FFF2-40B4-BE49-F238E27FC236}">
                <a16:creationId xmlns:a16="http://schemas.microsoft.com/office/drawing/2014/main" id="{8D28CD92-A531-3D92-CE41-3A1D926ABDD8}"/>
              </a:ext>
            </a:extLst>
          </p:cNvPr>
          <p:cNvSpPr txBox="1"/>
          <p:nvPr/>
        </p:nvSpPr>
        <p:spPr>
          <a:xfrm>
            <a:off x="2205410" y="3335939"/>
            <a:ext cx="607859" cy="39241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50" b="1" dirty="0"/>
              <a:t>2010</a:t>
            </a:r>
          </a:p>
          <a:p>
            <a:pPr algn="ctr"/>
            <a:r>
              <a:rPr lang="de-DE" sz="900" dirty="0"/>
              <a:t>1,2 </a:t>
            </a:r>
            <a:r>
              <a:rPr lang="de-DE" sz="900" dirty="0" err="1"/>
              <a:t>GeV</a:t>
            </a:r>
            <a:endParaRPr lang="de-DE" sz="900" dirty="0"/>
          </a:p>
        </p:txBody>
      </p:sp>
      <p:sp>
        <p:nvSpPr>
          <p:cNvPr id="22" name="TextBox 9">
            <a:extLst>
              <a:ext uri="{FF2B5EF4-FFF2-40B4-BE49-F238E27FC236}">
                <a16:creationId xmlns:a16="http://schemas.microsoft.com/office/drawing/2014/main" id="{5D31CD33-0352-6034-25CD-3964F839240C}"/>
              </a:ext>
            </a:extLst>
          </p:cNvPr>
          <p:cNvSpPr txBox="1"/>
          <p:nvPr/>
        </p:nvSpPr>
        <p:spPr>
          <a:xfrm>
            <a:off x="87687" y="2756393"/>
            <a:ext cx="575799" cy="39241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50" b="1" dirty="0"/>
              <a:t>2009</a:t>
            </a:r>
          </a:p>
          <a:p>
            <a:pPr algn="ctr"/>
            <a:r>
              <a:rPr lang="de-DE" sz="900" dirty="0"/>
              <a:t>14 </a:t>
            </a:r>
            <a:r>
              <a:rPr lang="de-DE" sz="900" dirty="0" err="1"/>
              <a:t>GeV</a:t>
            </a:r>
            <a:endParaRPr lang="de-DE" sz="900" dirty="0"/>
          </a:p>
        </p:txBody>
      </p:sp>
      <p:sp>
        <p:nvSpPr>
          <p:cNvPr id="23" name="TextBox 10">
            <a:extLst>
              <a:ext uri="{FF2B5EF4-FFF2-40B4-BE49-F238E27FC236}">
                <a16:creationId xmlns:a16="http://schemas.microsoft.com/office/drawing/2014/main" id="{52D669FD-F948-05B5-9634-1A22E1F2E36F}"/>
              </a:ext>
            </a:extLst>
          </p:cNvPr>
          <p:cNvSpPr txBox="1"/>
          <p:nvPr/>
        </p:nvSpPr>
        <p:spPr>
          <a:xfrm>
            <a:off x="5809855" y="2273319"/>
            <a:ext cx="607859" cy="39241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50" b="1" dirty="0"/>
              <a:t>2015</a:t>
            </a:r>
          </a:p>
          <a:p>
            <a:pPr algn="ctr"/>
            <a:r>
              <a:rPr lang="de-DE" sz="900" dirty="0"/>
              <a:t>1,2 </a:t>
            </a:r>
            <a:r>
              <a:rPr lang="de-DE" sz="900" dirty="0" err="1"/>
              <a:t>GeV</a:t>
            </a:r>
            <a:endParaRPr lang="de-DE" sz="900" dirty="0"/>
          </a:p>
        </p:txBody>
      </p:sp>
      <p:sp>
        <p:nvSpPr>
          <p:cNvPr id="24" name="TextBox 11">
            <a:extLst>
              <a:ext uri="{FF2B5EF4-FFF2-40B4-BE49-F238E27FC236}">
                <a16:creationId xmlns:a16="http://schemas.microsoft.com/office/drawing/2014/main" id="{8658CE75-177F-25C7-D142-E70E3BF1CDDE}"/>
              </a:ext>
            </a:extLst>
          </p:cNvPr>
          <p:cNvSpPr txBox="1"/>
          <p:nvPr/>
        </p:nvSpPr>
        <p:spPr>
          <a:xfrm>
            <a:off x="807872" y="2756393"/>
            <a:ext cx="463588" cy="39241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50" b="1" dirty="0"/>
              <a:t>2020</a:t>
            </a:r>
          </a:p>
          <a:p>
            <a:pPr algn="ctr"/>
            <a:r>
              <a:rPr lang="de-DE" sz="900" dirty="0"/>
              <a:t>4 </a:t>
            </a:r>
            <a:r>
              <a:rPr lang="de-DE" sz="900" dirty="0" err="1"/>
              <a:t>GeV</a:t>
            </a:r>
            <a:endParaRPr lang="de-DE" sz="900" dirty="0"/>
          </a:p>
        </p:txBody>
      </p:sp>
      <p:sp>
        <p:nvSpPr>
          <p:cNvPr id="25" name="TextBox 12">
            <a:extLst>
              <a:ext uri="{FF2B5EF4-FFF2-40B4-BE49-F238E27FC236}">
                <a16:creationId xmlns:a16="http://schemas.microsoft.com/office/drawing/2014/main" id="{864B833D-C6EE-9E84-EBC4-8383FF7BB96A}"/>
              </a:ext>
            </a:extLst>
          </p:cNvPr>
          <p:cNvSpPr txBox="1"/>
          <p:nvPr/>
        </p:nvSpPr>
        <p:spPr>
          <a:xfrm>
            <a:off x="7172310" y="1697860"/>
            <a:ext cx="607859" cy="39241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50" b="1" dirty="0"/>
              <a:t>2015</a:t>
            </a:r>
          </a:p>
          <a:p>
            <a:pPr algn="ctr"/>
            <a:r>
              <a:rPr lang="de-DE" sz="900" dirty="0"/>
              <a:t>10 </a:t>
            </a:r>
            <a:r>
              <a:rPr lang="de-DE" sz="900" dirty="0" err="1"/>
              <a:t>GeV</a:t>
            </a:r>
            <a:endParaRPr lang="de-DE" sz="900" dirty="0"/>
          </a:p>
        </p:txBody>
      </p:sp>
      <p:sp>
        <p:nvSpPr>
          <p:cNvPr id="26" name="TextBox 13">
            <a:extLst>
              <a:ext uri="{FF2B5EF4-FFF2-40B4-BE49-F238E27FC236}">
                <a16:creationId xmlns:a16="http://schemas.microsoft.com/office/drawing/2014/main" id="{4A3C4B62-D5D3-2920-9121-5B7EF9A5E5C9}"/>
              </a:ext>
            </a:extLst>
          </p:cNvPr>
          <p:cNvSpPr txBox="1"/>
          <p:nvPr/>
        </p:nvSpPr>
        <p:spPr>
          <a:xfrm>
            <a:off x="7172309" y="2263917"/>
            <a:ext cx="607859" cy="39241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50" b="1" dirty="0"/>
              <a:t>2010</a:t>
            </a:r>
          </a:p>
          <a:p>
            <a:pPr algn="ctr"/>
            <a:r>
              <a:rPr lang="de-DE" sz="900" dirty="0"/>
              <a:t>3,5 </a:t>
            </a:r>
            <a:r>
              <a:rPr lang="de-DE" sz="900" dirty="0" err="1"/>
              <a:t>GeV</a:t>
            </a:r>
            <a:endParaRPr lang="de-DE" sz="900" dirty="0"/>
          </a:p>
        </p:txBody>
      </p:sp>
      <p:sp>
        <p:nvSpPr>
          <p:cNvPr id="27" name="TextBox 14">
            <a:extLst>
              <a:ext uri="{FF2B5EF4-FFF2-40B4-BE49-F238E27FC236}">
                <a16:creationId xmlns:a16="http://schemas.microsoft.com/office/drawing/2014/main" id="{BB7F94D1-6B25-278A-9F78-07105B00F5D3}"/>
              </a:ext>
            </a:extLst>
          </p:cNvPr>
          <p:cNvSpPr txBox="1"/>
          <p:nvPr/>
        </p:nvSpPr>
        <p:spPr>
          <a:xfrm>
            <a:off x="7159486" y="3357320"/>
            <a:ext cx="633507" cy="39241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50" b="1" dirty="0"/>
              <a:t>2015</a:t>
            </a:r>
          </a:p>
          <a:p>
            <a:pPr algn="ctr"/>
            <a:r>
              <a:rPr lang="de-DE" sz="900" dirty="0"/>
              <a:t>0,2 </a:t>
            </a:r>
            <a:r>
              <a:rPr lang="de-DE" sz="900" dirty="0" err="1"/>
              <a:t>GeV</a:t>
            </a:r>
            <a:endParaRPr lang="de-DE" sz="900" dirty="0"/>
          </a:p>
        </p:txBody>
      </p:sp>
      <p:sp>
        <p:nvSpPr>
          <p:cNvPr id="28" name="TextBox 2">
            <a:extLst>
              <a:ext uri="{FF2B5EF4-FFF2-40B4-BE49-F238E27FC236}">
                <a16:creationId xmlns:a16="http://schemas.microsoft.com/office/drawing/2014/main" id="{20831516-6785-8291-CD74-DBCEC4409A92}"/>
              </a:ext>
            </a:extLst>
          </p:cNvPr>
          <p:cNvSpPr txBox="1"/>
          <p:nvPr/>
        </p:nvSpPr>
        <p:spPr>
          <a:xfrm>
            <a:off x="251623" y="5463865"/>
            <a:ext cx="8533105" cy="46166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2005: </a:t>
            </a:r>
            <a:r>
              <a:rPr lang="en-US" sz="2400" b="1" dirty="0"/>
              <a:t>1</a:t>
            </a:r>
            <a:r>
              <a:rPr lang="en-US" sz="2400" dirty="0"/>
              <a:t>   </a:t>
            </a:r>
            <a:r>
              <a:rPr lang="en-US" sz="2400" dirty="0">
                <a:sym typeface="Wingdings"/>
              </a:rPr>
              <a:t>   2015: </a:t>
            </a:r>
            <a:r>
              <a:rPr lang="en-US" sz="2400" b="1" dirty="0">
                <a:sym typeface="Wingdings"/>
              </a:rPr>
              <a:t>5</a:t>
            </a:r>
            <a:r>
              <a:rPr lang="en-US" sz="2400" dirty="0">
                <a:sym typeface="Wingdings"/>
              </a:rPr>
              <a:t>      2022: </a:t>
            </a:r>
            <a:r>
              <a:rPr lang="en-US" sz="2400" b="1" dirty="0">
                <a:sym typeface="Wingdings"/>
              </a:rPr>
              <a:t>8</a:t>
            </a:r>
            <a:r>
              <a:rPr lang="en-US" sz="2400" dirty="0">
                <a:sym typeface="Wingdings"/>
              </a:rPr>
              <a:t>   </a:t>
            </a:r>
            <a:r>
              <a:rPr lang="en-US" sz="2400" dirty="0">
                <a:sym typeface="Wingdings" pitchFamily="2" charset="2"/>
              </a:rPr>
              <a:t>   </a:t>
            </a:r>
            <a:r>
              <a:rPr lang="en-US" sz="2400" dirty="0">
                <a:sym typeface="Wingdings"/>
              </a:rPr>
              <a:t>2029: </a:t>
            </a:r>
            <a:r>
              <a:rPr lang="en-US" sz="2400" b="1" dirty="0">
                <a:sym typeface="Wingdings"/>
              </a:rPr>
              <a:t>10 </a:t>
            </a:r>
            <a:r>
              <a:rPr lang="en-US" sz="2400" dirty="0">
                <a:sym typeface="Wingdings"/>
              </a:rPr>
              <a:t>(?)   </a:t>
            </a:r>
            <a:r>
              <a:rPr lang="en-US" sz="2400" dirty="0">
                <a:sym typeface="Wingdings" pitchFamily="2" charset="2"/>
              </a:rPr>
              <a:t>   2036: </a:t>
            </a:r>
            <a:r>
              <a:rPr lang="en-US" sz="2400" b="1" dirty="0">
                <a:sym typeface="Wingdings" pitchFamily="2" charset="2"/>
              </a:rPr>
              <a:t>???</a:t>
            </a:r>
            <a:endParaRPr lang="en-US" sz="2400" b="1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774AE6EE-22CF-BC49-8F9F-A015BFDD34C3}"/>
              </a:ext>
            </a:extLst>
          </p:cNvPr>
          <p:cNvSpPr/>
          <p:nvPr/>
        </p:nvSpPr>
        <p:spPr>
          <a:xfrm>
            <a:off x="807872" y="2102150"/>
            <a:ext cx="225281" cy="296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DCAE67A-64C9-FF9B-3558-03E81276403D}"/>
              </a:ext>
            </a:extLst>
          </p:cNvPr>
          <p:cNvSpPr/>
          <p:nvPr/>
        </p:nvSpPr>
        <p:spPr>
          <a:xfrm>
            <a:off x="3335030" y="2644457"/>
            <a:ext cx="333058" cy="193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66CC7128-4E96-AE81-E31C-22E53583D350}"/>
              </a:ext>
            </a:extLst>
          </p:cNvPr>
          <p:cNvSpPr/>
          <p:nvPr/>
        </p:nvSpPr>
        <p:spPr>
          <a:xfrm>
            <a:off x="7857551" y="1479928"/>
            <a:ext cx="333058" cy="193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D5D46AC0-1DAB-6664-E6FE-03B968CE58EF}"/>
              </a:ext>
            </a:extLst>
          </p:cNvPr>
          <p:cNvSpPr/>
          <p:nvPr/>
        </p:nvSpPr>
        <p:spPr>
          <a:xfrm>
            <a:off x="5150233" y="1000558"/>
            <a:ext cx="333058" cy="193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EEDF9E5-1507-32BA-EC8A-F29E2117B829}"/>
              </a:ext>
            </a:extLst>
          </p:cNvPr>
          <p:cNvSpPr/>
          <p:nvPr/>
        </p:nvSpPr>
        <p:spPr>
          <a:xfrm>
            <a:off x="5842544" y="1714603"/>
            <a:ext cx="333058" cy="193359"/>
          </a:xfrm>
          <a:prstGeom prst="rect">
            <a:avLst/>
          </a:prstGeom>
          <a:solidFill>
            <a:srgbClr val="D4D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12569217-897E-1889-BC9C-ACEE63E152CC}"/>
              </a:ext>
            </a:extLst>
          </p:cNvPr>
          <p:cNvSpPr/>
          <p:nvPr/>
        </p:nvSpPr>
        <p:spPr>
          <a:xfrm>
            <a:off x="7815953" y="3134637"/>
            <a:ext cx="333058" cy="193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68072F37-93DA-5629-15B0-FE6E68050795}"/>
              </a:ext>
            </a:extLst>
          </p:cNvPr>
          <p:cNvSpPr txBox="1">
            <a:spLocks/>
          </p:cNvSpPr>
          <p:nvPr/>
        </p:nvSpPr>
        <p:spPr>
          <a:xfrm>
            <a:off x="9135655" y="892026"/>
            <a:ext cx="2727629" cy="5434610"/>
          </a:xfrm>
          <a:prstGeom prst="rect">
            <a:avLst/>
          </a:prstGeom>
        </p:spPr>
        <p:txBody>
          <a:bodyPr lIns="91438" tIns="45719" rIns="91438" bIns="45719"/>
          <a:lstStyle>
            <a:lvl1pPr marL="228573" indent="-228573" algn="l" defTabSz="91428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18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58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00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43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86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30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73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18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73" marR="0" lvl="0" indent="-228573" algn="l" defTabSz="914286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dirty="0">
                <a:latin typeface="Calibri"/>
                <a:sym typeface="Wingdings"/>
              </a:rPr>
              <a:t>Tremendous success story</a:t>
            </a:r>
          </a:p>
          <a:p>
            <a:pPr marL="228573" marR="0" lvl="0" indent="-228573" algn="l" defTabSz="914286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latin typeface="Calibri"/>
                <a:sym typeface="Wingdings"/>
              </a:rPr>
              <a:t>New facilities and strong upgrade program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  <a:sym typeface="Wingdings"/>
            </a:endParaRPr>
          </a:p>
          <a:p>
            <a:pPr marL="228573" marR="0" lvl="0" indent="-228573" algn="l" defTabSz="914286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dirty="0">
                <a:latin typeface="Calibri"/>
                <a:sym typeface="Wingdings"/>
              </a:rPr>
              <a:t>New p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rojects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:</a:t>
            </a:r>
          </a:p>
          <a:p>
            <a:pPr lvl="1">
              <a:lnSpc>
                <a:spcPct val="120000"/>
              </a:lnSpc>
              <a:spcBef>
                <a:spcPts val="1000"/>
              </a:spcBef>
              <a:defRPr/>
            </a:pPr>
            <a:r>
              <a:rPr lang="en-US" sz="2000" dirty="0">
                <a:latin typeface="Calibri"/>
                <a:sym typeface="Wingdings"/>
              </a:rPr>
              <a:t>MAX IV FEL (CDR)</a:t>
            </a:r>
          </a:p>
          <a:p>
            <a:pPr lvl="1">
              <a:lnSpc>
                <a:spcPct val="120000"/>
              </a:lnSpc>
              <a:spcBef>
                <a:spcPts val="1000"/>
              </a:spcBef>
              <a:defRPr/>
            </a:pPr>
            <a:r>
              <a:rPr lang="en-US" sz="2000" dirty="0" err="1">
                <a:solidFill>
                  <a:srgbClr val="FF0000"/>
                </a:solidFill>
                <a:latin typeface="Calibri"/>
                <a:sym typeface="Wingdings"/>
              </a:rPr>
              <a:t>EuPRAXIA</a:t>
            </a:r>
            <a:r>
              <a:rPr lang="en-US" sz="2000" dirty="0">
                <a:solidFill>
                  <a:srgbClr val="FF0000"/>
                </a:solidFill>
                <a:latin typeface="Calibri"/>
                <a:sym typeface="Wingdings"/>
              </a:rPr>
              <a:t> (TDR, ESFRI Project)</a:t>
            </a:r>
          </a:p>
          <a:p>
            <a:pPr lvl="1">
              <a:lnSpc>
                <a:spcPct val="120000"/>
              </a:lnSpc>
              <a:spcBef>
                <a:spcPts val="1000"/>
              </a:spcBef>
              <a:defRPr/>
            </a:pPr>
            <a:r>
              <a:rPr lang="en-US" sz="2000" dirty="0">
                <a:sym typeface="Wingdings"/>
              </a:rPr>
              <a:t>POLFEL </a:t>
            </a:r>
          </a:p>
          <a:p>
            <a:pPr lvl="1">
              <a:lnSpc>
                <a:spcPct val="120000"/>
              </a:lnSpc>
              <a:spcBef>
                <a:spcPts val="1000"/>
              </a:spcBef>
              <a:defRPr/>
            </a:pPr>
            <a:r>
              <a:rPr lang="en-US" sz="2000" dirty="0">
                <a:sym typeface="Wingdings"/>
              </a:rPr>
              <a:t>UK FEL</a:t>
            </a:r>
          </a:p>
        </p:txBody>
      </p:sp>
    </p:spTree>
    <p:extLst>
      <p:ext uri="{BB962C8B-B14F-4D97-AF65-F5344CB8AC3E}">
        <p14:creationId xmlns:p14="http://schemas.microsoft.com/office/powerpoint/2010/main" val="1368161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52D43AC-6DA1-29DD-EE21-63F847FFD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+mn-lt"/>
              </a:rPr>
              <a:t>Human-made Sources </a:t>
            </a:r>
            <a:r>
              <a:rPr lang="de-DE" sz="3200" dirty="0" err="1">
                <a:latin typeface="+mn-lt"/>
              </a:rPr>
              <a:t>of</a:t>
            </a:r>
            <a:r>
              <a:rPr lang="de-DE" sz="3200" dirty="0">
                <a:latin typeface="+mn-lt"/>
              </a:rPr>
              <a:t> Light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9768128-8DD4-0517-E93E-FA30C710BAB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/>
              <a:t>R. Assmann - DN Kickoff - 16 Jan 2023</a:t>
            </a:r>
            <a:endParaRPr lang="en-GB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1DD8216-30CD-D43E-9259-495FD7D4F2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06" t="43271" r="3657" b="6626"/>
          <a:stretch/>
        </p:blipFill>
        <p:spPr>
          <a:xfrm flipH="1">
            <a:off x="185170" y="926276"/>
            <a:ext cx="11744696" cy="4952012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BAA88C6C-E947-2038-E240-2FA92943A2FF}"/>
              </a:ext>
            </a:extLst>
          </p:cNvPr>
          <p:cNvSpPr txBox="1"/>
          <p:nvPr/>
        </p:nvSpPr>
        <p:spPr>
          <a:xfrm>
            <a:off x="91045" y="5866409"/>
            <a:ext cx="12250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1 </a:t>
            </a:r>
            <a:r>
              <a:rPr lang="de-DE" sz="2400" dirty="0">
                <a:latin typeface="Symbol" pitchFamily="2" charset="2"/>
              </a:rPr>
              <a:t>m</a:t>
            </a:r>
            <a:r>
              <a:rPr lang="de-DE" sz="2400" dirty="0"/>
              <a:t>m        100 </a:t>
            </a:r>
            <a:r>
              <a:rPr lang="de-DE" sz="2400" dirty="0" err="1"/>
              <a:t>nm</a:t>
            </a:r>
            <a:r>
              <a:rPr lang="de-DE" sz="2400" dirty="0"/>
              <a:t>         10 </a:t>
            </a:r>
            <a:r>
              <a:rPr lang="de-DE" sz="2400" dirty="0" err="1"/>
              <a:t>nm</a:t>
            </a:r>
            <a:r>
              <a:rPr lang="de-DE" sz="2400" dirty="0"/>
              <a:t>          1 </a:t>
            </a:r>
            <a:r>
              <a:rPr lang="de-DE" sz="2400" dirty="0" err="1"/>
              <a:t>nm</a:t>
            </a:r>
            <a:r>
              <a:rPr lang="de-DE" sz="2400" dirty="0"/>
              <a:t>          100 </a:t>
            </a:r>
            <a:r>
              <a:rPr lang="de-DE" sz="2400" dirty="0" err="1"/>
              <a:t>pm</a:t>
            </a:r>
            <a:r>
              <a:rPr lang="de-DE" sz="2400" dirty="0"/>
              <a:t>       10 </a:t>
            </a:r>
            <a:r>
              <a:rPr lang="de-DE" sz="2400" dirty="0" err="1"/>
              <a:t>pm</a:t>
            </a:r>
            <a:r>
              <a:rPr lang="de-DE" sz="2400" dirty="0"/>
              <a:t>           1 </a:t>
            </a:r>
            <a:r>
              <a:rPr lang="de-DE" sz="2400" dirty="0" err="1"/>
              <a:t>pm</a:t>
            </a:r>
            <a:r>
              <a:rPr lang="de-DE" sz="2400" dirty="0"/>
              <a:t>        100 fm          10 fm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4A12E7D-D586-7708-BF6E-EBF3340090C1}"/>
              </a:ext>
            </a:extLst>
          </p:cNvPr>
          <p:cNvSpPr/>
          <p:nvPr/>
        </p:nvSpPr>
        <p:spPr>
          <a:xfrm>
            <a:off x="715969" y="1481598"/>
            <a:ext cx="314024" cy="53439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69B6384-A415-77EB-82D7-C4AD6609153E}"/>
              </a:ext>
            </a:extLst>
          </p:cNvPr>
          <p:cNvSpPr/>
          <p:nvPr/>
        </p:nvSpPr>
        <p:spPr>
          <a:xfrm>
            <a:off x="1043985" y="2282700"/>
            <a:ext cx="2274947" cy="53439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ACB4CAD8-FC97-A550-6CEA-06BE8A955A14}"/>
              </a:ext>
            </a:extLst>
          </p:cNvPr>
          <p:cNvSpPr/>
          <p:nvPr/>
        </p:nvSpPr>
        <p:spPr>
          <a:xfrm>
            <a:off x="3318932" y="3056639"/>
            <a:ext cx="2540001" cy="53439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61C3AFE-E4E9-535E-4EFD-1076BAB7E3FD}"/>
              </a:ext>
            </a:extLst>
          </p:cNvPr>
          <p:cNvSpPr/>
          <p:nvPr/>
        </p:nvSpPr>
        <p:spPr>
          <a:xfrm>
            <a:off x="5858934" y="3848674"/>
            <a:ext cx="1744133" cy="53439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BFA7DE4-8869-5DDF-4F5A-D5E4161A0DEC}"/>
              </a:ext>
            </a:extLst>
          </p:cNvPr>
          <p:cNvSpPr/>
          <p:nvPr/>
        </p:nvSpPr>
        <p:spPr>
          <a:xfrm>
            <a:off x="7603066" y="4657642"/>
            <a:ext cx="4222349" cy="53439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EF5F8874-3C83-4CF8-A324-7A1884475C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33"/>
          <a:stretch/>
        </p:blipFill>
        <p:spPr>
          <a:xfrm>
            <a:off x="1043985" y="2004740"/>
            <a:ext cx="2335823" cy="81579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69500B95-F5A4-6A32-C858-8B30217362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33"/>
          <a:stretch/>
        </p:blipFill>
        <p:spPr>
          <a:xfrm>
            <a:off x="3318932" y="2779724"/>
            <a:ext cx="2613093" cy="81579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58F90C24-B828-9B14-5B42-841AEAABDFB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33"/>
          <a:stretch/>
        </p:blipFill>
        <p:spPr>
          <a:xfrm>
            <a:off x="7606344" y="4378804"/>
            <a:ext cx="4323521" cy="81579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9FAD8845-4A06-92FA-1B27-40A9D7A74DA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33"/>
          <a:stretch/>
        </p:blipFill>
        <p:spPr>
          <a:xfrm>
            <a:off x="5853146" y="3569581"/>
            <a:ext cx="1800000" cy="829359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C7818D31-3252-98ED-5FCB-2B43DBCC598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33"/>
          <a:stretch/>
        </p:blipFill>
        <p:spPr>
          <a:xfrm>
            <a:off x="715970" y="1196203"/>
            <a:ext cx="314024" cy="81579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21395EDE-1992-98B4-0E88-12D9D1C6F7D6}"/>
              </a:ext>
            </a:extLst>
          </p:cNvPr>
          <p:cNvSpPr txBox="1"/>
          <p:nvPr/>
        </p:nvSpPr>
        <p:spPr>
          <a:xfrm>
            <a:off x="1309816" y="2360139"/>
            <a:ext cx="176054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</a:rPr>
              <a:t>Ultraviolet</a:t>
            </a:r>
            <a:r>
              <a:rPr lang="de-DE" b="1" dirty="0">
                <a:solidFill>
                  <a:schemeClr val="bg1"/>
                </a:solidFill>
              </a:rPr>
              <a:t> light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B61B91E-7261-35FA-6EA3-6AE911EDBE44}"/>
              </a:ext>
            </a:extLst>
          </p:cNvPr>
          <p:cNvSpPr txBox="1"/>
          <p:nvPr/>
        </p:nvSpPr>
        <p:spPr>
          <a:xfrm>
            <a:off x="3974799" y="3131473"/>
            <a:ext cx="130240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Soft X Rays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9C1BE24-4A33-1B06-5F8D-EACE9C7C8E98}"/>
              </a:ext>
            </a:extLst>
          </p:cNvPr>
          <p:cNvSpPr txBox="1"/>
          <p:nvPr/>
        </p:nvSpPr>
        <p:spPr>
          <a:xfrm>
            <a:off x="6057518" y="3906891"/>
            <a:ext cx="138281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Hard X Rays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5ADA6391-DE71-13D6-EE05-CB774E30A974}"/>
              </a:ext>
            </a:extLst>
          </p:cNvPr>
          <p:cNvSpPr txBox="1"/>
          <p:nvPr/>
        </p:nvSpPr>
        <p:spPr>
          <a:xfrm>
            <a:off x="9056018" y="4732476"/>
            <a:ext cx="149797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Gamma Rays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7A5999AA-A617-64DB-8C2E-2D50DFA72720}"/>
              </a:ext>
            </a:extLst>
          </p:cNvPr>
          <p:cNvSpPr txBox="1"/>
          <p:nvPr/>
        </p:nvSpPr>
        <p:spPr>
          <a:xfrm>
            <a:off x="9530" y="926992"/>
            <a:ext cx="91403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Visible </a:t>
            </a:r>
          </a:p>
          <a:p>
            <a:r>
              <a:rPr lang="de-DE" b="1" dirty="0"/>
              <a:t>light</a:t>
            </a:r>
          </a:p>
        </p:txBody>
      </p:sp>
      <p:pic>
        <p:nvPicPr>
          <p:cNvPr id="39" name="Picture 7">
            <a:extLst>
              <a:ext uri="{FF2B5EF4-FFF2-40B4-BE49-F238E27FC236}">
                <a16:creationId xmlns:a16="http://schemas.microsoft.com/office/drawing/2014/main" id="{53038515-8B68-BAFE-AF50-3AD59948EAB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831" y="1210746"/>
            <a:ext cx="2229661" cy="1482479"/>
          </a:xfrm>
          <a:prstGeom prst="rect">
            <a:avLst/>
          </a:prstGeom>
        </p:spPr>
      </p:pic>
      <p:pic>
        <p:nvPicPr>
          <p:cNvPr id="41" name="Picture 12" descr="http://img.welt.de/img/wissenschaft/crop100341233/1609732964-ci3x2l-w540/booster-DW-Wissenschaft-San-Ignacio.jpg">
            <a:extLst>
              <a:ext uri="{FF2B5EF4-FFF2-40B4-BE49-F238E27FC236}">
                <a16:creationId xmlns:a16="http://schemas.microsoft.com/office/drawing/2014/main" id="{8E4FA2C2-495E-0781-132F-A52BBD67D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6464" y="1171489"/>
            <a:ext cx="2476898" cy="165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D4F645A4-7D41-3DC1-B55C-78DD75FE106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4220" y="2912028"/>
            <a:ext cx="2028704" cy="582808"/>
          </a:xfrm>
          <a:prstGeom prst="rect">
            <a:avLst/>
          </a:prstGeom>
        </p:spPr>
      </p:pic>
      <p:sp>
        <p:nvSpPr>
          <p:cNvPr id="42" name="Textfeld 41">
            <a:extLst>
              <a:ext uri="{FF2B5EF4-FFF2-40B4-BE49-F238E27FC236}">
                <a16:creationId xmlns:a16="http://schemas.microsoft.com/office/drawing/2014/main" id="{4CB8AE00-A55A-D012-6407-95BD1936D709}"/>
              </a:ext>
            </a:extLst>
          </p:cNvPr>
          <p:cNvSpPr txBox="1"/>
          <p:nvPr/>
        </p:nvSpPr>
        <p:spPr>
          <a:xfrm>
            <a:off x="8762331" y="1384105"/>
            <a:ext cx="3002691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/>
              <a:t>New </a:t>
            </a:r>
            <a:r>
              <a:rPr lang="de-DE" i="1" dirty="0" err="1"/>
              <a:t>capabilities</a:t>
            </a:r>
            <a:r>
              <a:rPr lang="de-DE" i="1" dirty="0"/>
              <a:t> </a:t>
            </a:r>
            <a:r>
              <a:rPr lang="de-DE" i="1" dirty="0" err="1"/>
              <a:t>with</a:t>
            </a:r>
            <a:r>
              <a:rPr lang="de-DE" i="1" dirty="0"/>
              <a:t> light </a:t>
            </a:r>
            <a:r>
              <a:rPr lang="de-DE" i="1" dirty="0" err="1"/>
              <a:t>sources</a:t>
            </a:r>
            <a:r>
              <a:rPr lang="de-DE" i="1" dirty="0"/>
              <a:t> </a:t>
            </a:r>
            <a:r>
              <a:rPr lang="de-DE" i="1" dirty="0" err="1"/>
              <a:t>based</a:t>
            </a:r>
            <a:r>
              <a:rPr lang="de-DE" i="1" dirty="0"/>
              <a:t> on </a:t>
            </a:r>
            <a:r>
              <a:rPr lang="de-DE" i="1" dirty="0" err="1"/>
              <a:t>circular</a:t>
            </a:r>
            <a:r>
              <a:rPr lang="de-DE" i="1" dirty="0"/>
              <a:t> (</a:t>
            </a:r>
            <a:r>
              <a:rPr lang="de-DE" i="1" dirty="0">
                <a:solidFill>
                  <a:srgbClr val="FF0000"/>
                </a:solidFill>
              </a:rPr>
              <a:t>1970</a:t>
            </a:r>
            <a:r>
              <a:rPr lang="de-DE" i="1" dirty="0"/>
              <a:t>) and linear (</a:t>
            </a:r>
            <a:r>
              <a:rPr lang="de-DE" i="1" dirty="0">
                <a:solidFill>
                  <a:srgbClr val="FF0000"/>
                </a:solidFill>
              </a:rPr>
              <a:t>2005</a:t>
            </a:r>
            <a:r>
              <a:rPr lang="de-DE" i="1" dirty="0"/>
              <a:t>) </a:t>
            </a:r>
            <a:r>
              <a:rPr lang="de-DE" i="1" dirty="0" err="1"/>
              <a:t>particle</a:t>
            </a:r>
            <a:r>
              <a:rPr lang="de-DE" i="1" dirty="0"/>
              <a:t> </a:t>
            </a:r>
            <a:r>
              <a:rPr lang="de-DE" i="1" dirty="0" err="1"/>
              <a:t>accelerators</a:t>
            </a:r>
            <a:endParaRPr lang="de-DE" i="1" dirty="0"/>
          </a:p>
          <a:p>
            <a:endParaRPr lang="de-DE" sz="1200" i="1" dirty="0"/>
          </a:p>
          <a:p>
            <a:r>
              <a:rPr lang="de-DE" i="1" dirty="0"/>
              <a:t>X </a:t>
            </a:r>
            <a:r>
              <a:rPr lang="de-DE" i="1" dirty="0" err="1"/>
              <a:t>rays</a:t>
            </a:r>
            <a:r>
              <a:rPr lang="de-DE" i="1" dirty="0"/>
              <a:t> </a:t>
            </a:r>
            <a:r>
              <a:rPr lang="de-DE" i="1" dirty="0" err="1"/>
              <a:t>with</a:t>
            </a:r>
            <a:r>
              <a:rPr lang="de-DE" i="1" dirty="0"/>
              <a:t> </a:t>
            </a:r>
            <a:r>
              <a:rPr lang="de-DE" i="1" dirty="0" err="1"/>
              <a:t>extremely</a:t>
            </a:r>
            <a:r>
              <a:rPr lang="de-DE" i="1" dirty="0"/>
              <a:t> high </a:t>
            </a:r>
            <a:r>
              <a:rPr lang="de-DE" i="1" dirty="0" err="1"/>
              <a:t>brilliance</a:t>
            </a:r>
            <a:r>
              <a:rPr lang="de-DE" i="1" dirty="0"/>
              <a:t> and time </a:t>
            </a:r>
            <a:r>
              <a:rPr lang="de-DE" i="1" dirty="0" err="1"/>
              <a:t>resolution</a:t>
            </a:r>
            <a:r>
              <a:rPr lang="de-DE" i="1" dirty="0"/>
              <a:t> </a:t>
            </a:r>
            <a:r>
              <a:rPr lang="de-DE" i="1" dirty="0" err="1"/>
              <a:t>capabilities</a:t>
            </a:r>
            <a:endParaRPr lang="de-DE" i="1" dirty="0"/>
          </a:p>
          <a:p>
            <a:endParaRPr lang="de-DE" sz="1100" i="1" dirty="0"/>
          </a:p>
          <a:p>
            <a:r>
              <a:rPr lang="de-DE" i="1" dirty="0"/>
              <a:t>Problem: </a:t>
            </a:r>
            <a:r>
              <a:rPr lang="de-DE" b="1" i="1" dirty="0"/>
              <a:t>BIG</a:t>
            </a:r>
            <a:r>
              <a:rPr lang="de-DE" i="1" dirty="0"/>
              <a:t> and expensive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346BD02-F64F-40DE-F05F-13A9E865DC8C}"/>
              </a:ext>
            </a:extLst>
          </p:cNvPr>
          <p:cNvGrpSpPr/>
          <p:nvPr/>
        </p:nvGrpSpPr>
        <p:grpSpPr>
          <a:xfrm>
            <a:off x="347127" y="3917950"/>
            <a:ext cx="5843609" cy="1634606"/>
            <a:chOff x="347127" y="3917950"/>
            <a:chExt cx="5843609" cy="1634606"/>
          </a:xfrm>
        </p:grpSpPr>
        <p:pic>
          <p:nvPicPr>
            <p:cNvPr id="28" name="Picture 7">
              <a:extLst>
                <a:ext uri="{FF2B5EF4-FFF2-40B4-BE49-F238E27FC236}">
                  <a16:creationId xmlns:a16="http://schemas.microsoft.com/office/drawing/2014/main" id="{C1EFBCD0-6BC8-E483-B356-D7DD89359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127" y="4698381"/>
              <a:ext cx="1421141" cy="610580"/>
            </a:xfrm>
            <a:prstGeom prst="rect">
              <a:avLst/>
            </a:prstGeom>
          </p:spPr>
        </p:pic>
        <p:sp>
          <p:nvSpPr>
            <p:cNvPr id="37" name="Pfeil nach links und rechts 36">
              <a:extLst>
                <a:ext uri="{FF2B5EF4-FFF2-40B4-BE49-F238E27FC236}">
                  <a16:creationId xmlns:a16="http://schemas.microsoft.com/office/drawing/2014/main" id="{35A42826-0032-3752-0ED0-808A208FBD66}"/>
                </a:ext>
              </a:extLst>
            </p:cNvPr>
            <p:cNvSpPr/>
            <p:nvPr/>
          </p:nvSpPr>
          <p:spPr>
            <a:xfrm>
              <a:off x="1853514" y="5247836"/>
              <a:ext cx="3854031" cy="168787"/>
            </a:xfrm>
            <a:prstGeom prst="leftRightArrow">
              <a:avLst/>
            </a:pr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60AE77E5-F7A9-774D-D799-0A851BD6BBE2}"/>
                </a:ext>
              </a:extLst>
            </p:cNvPr>
            <p:cNvGrpSpPr/>
            <p:nvPr/>
          </p:nvGrpSpPr>
          <p:grpSpPr>
            <a:xfrm>
              <a:off x="466546" y="3917950"/>
              <a:ext cx="5724190" cy="1634606"/>
              <a:chOff x="466546" y="3917950"/>
              <a:chExt cx="5724190" cy="1634606"/>
            </a:xfrm>
          </p:grpSpPr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A46BB384-5B85-0350-FEC1-A3857AF6623C}"/>
                  </a:ext>
                </a:extLst>
              </p:cNvPr>
              <p:cNvSpPr/>
              <p:nvPr/>
            </p:nvSpPr>
            <p:spPr>
              <a:xfrm>
                <a:off x="1867216" y="4595058"/>
                <a:ext cx="4323520" cy="957498"/>
              </a:xfrm>
              <a:custGeom>
                <a:avLst/>
                <a:gdLst>
                  <a:gd name="connsiteX0" fmla="*/ 0 w 4323520"/>
                  <a:gd name="connsiteY0" fmla="*/ 0 h 957498"/>
                  <a:gd name="connsiteX1" fmla="*/ 574411 w 4323520"/>
                  <a:gd name="connsiteY1" fmla="*/ 0 h 957498"/>
                  <a:gd name="connsiteX2" fmla="*/ 1062351 w 4323520"/>
                  <a:gd name="connsiteY2" fmla="*/ 0 h 957498"/>
                  <a:gd name="connsiteX3" fmla="*/ 1766467 w 4323520"/>
                  <a:gd name="connsiteY3" fmla="*/ 0 h 957498"/>
                  <a:gd name="connsiteX4" fmla="*/ 2340877 w 4323520"/>
                  <a:gd name="connsiteY4" fmla="*/ 0 h 957498"/>
                  <a:gd name="connsiteX5" fmla="*/ 2915288 w 4323520"/>
                  <a:gd name="connsiteY5" fmla="*/ 0 h 957498"/>
                  <a:gd name="connsiteX6" fmla="*/ 3619404 w 4323520"/>
                  <a:gd name="connsiteY6" fmla="*/ 0 h 957498"/>
                  <a:gd name="connsiteX7" fmla="*/ 4323520 w 4323520"/>
                  <a:gd name="connsiteY7" fmla="*/ 0 h 957498"/>
                  <a:gd name="connsiteX8" fmla="*/ 4323520 w 4323520"/>
                  <a:gd name="connsiteY8" fmla="*/ 497899 h 957498"/>
                  <a:gd name="connsiteX9" fmla="*/ 4323520 w 4323520"/>
                  <a:gd name="connsiteY9" fmla="*/ 957498 h 957498"/>
                  <a:gd name="connsiteX10" fmla="*/ 3792345 w 4323520"/>
                  <a:gd name="connsiteY10" fmla="*/ 957498 h 957498"/>
                  <a:gd name="connsiteX11" fmla="*/ 3174699 w 4323520"/>
                  <a:gd name="connsiteY11" fmla="*/ 957498 h 957498"/>
                  <a:gd name="connsiteX12" fmla="*/ 2600288 w 4323520"/>
                  <a:gd name="connsiteY12" fmla="*/ 957498 h 957498"/>
                  <a:gd name="connsiteX13" fmla="*/ 1896172 w 4323520"/>
                  <a:gd name="connsiteY13" fmla="*/ 957498 h 957498"/>
                  <a:gd name="connsiteX14" fmla="*/ 1192056 w 4323520"/>
                  <a:gd name="connsiteY14" fmla="*/ 957498 h 957498"/>
                  <a:gd name="connsiteX15" fmla="*/ 660881 w 4323520"/>
                  <a:gd name="connsiteY15" fmla="*/ 957498 h 957498"/>
                  <a:gd name="connsiteX16" fmla="*/ 0 w 4323520"/>
                  <a:gd name="connsiteY16" fmla="*/ 957498 h 957498"/>
                  <a:gd name="connsiteX17" fmla="*/ 0 w 4323520"/>
                  <a:gd name="connsiteY17" fmla="*/ 459599 h 957498"/>
                  <a:gd name="connsiteX18" fmla="*/ 0 w 4323520"/>
                  <a:gd name="connsiteY18" fmla="*/ 0 h 95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323520" h="957498" extrusionOk="0">
                    <a:moveTo>
                      <a:pt x="0" y="0"/>
                    </a:moveTo>
                    <a:cubicBezTo>
                      <a:pt x="235595" y="19347"/>
                      <a:pt x="335716" y="26837"/>
                      <a:pt x="574411" y="0"/>
                    </a:cubicBezTo>
                    <a:cubicBezTo>
                      <a:pt x="813106" y="-26837"/>
                      <a:pt x="871246" y="16394"/>
                      <a:pt x="1062351" y="0"/>
                    </a:cubicBezTo>
                    <a:cubicBezTo>
                      <a:pt x="1253456" y="-16394"/>
                      <a:pt x="1515202" y="29921"/>
                      <a:pt x="1766467" y="0"/>
                    </a:cubicBezTo>
                    <a:cubicBezTo>
                      <a:pt x="2017732" y="-29921"/>
                      <a:pt x="2105429" y="-22934"/>
                      <a:pt x="2340877" y="0"/>
                    </a:cubicBezTo>
                    <a:cubicBezTo>
                      <a:pt x="2576325" y="22934"/>
                      <a:pt x="2639476" y="28242"/>
                      <a:pt x="2915288" y="0"/>
                    </a:cubicBezTo>
                    <a:cubicBezTo>
                      <a:pt x="3191100" y="-28242"/>
                      <a:pt x="3408741" y="16892"/>
                      <a:pt x="3619404" y="0"/>
                    </a:cubicBezTo>
                    <a:cubicBezTo>
                      <a:pt x="3830067" y="-16892"/>
                      <a:pt x="4086900" y="24462"/>
                      <a:pt x="4323520" y="0"/>
                    </a:cubicBezTo>
                    <a:cubicBezTo>
                      <a:pt x="4313029" y="166116"/>
                      <a:pt x="4301818" y="291435"/>
                      <a:pt x="4323520" y="497899"/>
                    </a:cubicBezTo>
                    <a:cubicBezTo>
                      <a:pt x="4345222" y="704363"/>
                      <a:pt x="4331146" y="854865"/>
                      <a:pt x="4323520" y="957498"/>
                    </a:cubicBezTo>
                    <a:cubicBezTo>
                      <a:pt x="4069138" y="953614"/>
                      <a:pt x="4040094" y="935909"/>
                      <a:pt x="3792345" y="957498"/>
                    </a:cubicBezTo>
                    <a:cubicBezTo>
                      <a:pt x="3544596" y="979087"/>
                      <a:pt x="3469350" y="980091"/>
                      <a:pt x="3174699" y="957498"/>
                    </a:cubicBezTo>
                    <a:cubicBezTo>
                      <a:pt x="2880048" y="934905"/>
                      <a:pt x="2824395" y="945746"/>
                      <a:pt x="2600288" y="957498"/>
                    </a:cubicBezTo>
                    <a:cubicBezTo>
                      <a:pt x="2376181" y="969250"/>
                      <a:pt x="2188204" y="947266"/>
                      <a:pt x="1896172" y="957498"/>
                    </a:cubicBezTo>
                    <a:cubicBezTo>
                      <a:pt x="1604140" y="967730"/>
                      <a:pt x="1337633" y="977697"/>
                      <a:pt x="1192056" y="957498"/>
                    </a:cubicBezTo>
                    <a:cubicBezTo>
                      <a:pt x="1046479" y="937299"/>
                      <a:pt x="905244" y="975908"/>
                      <a:pt x="660881" y="957498"/>
                    </a:cubicBezTo>
                    <a:cubicBezTo>
                      <a:pt x="416518" y="939088"/>
                      <a:pt x="313942" y="970089"/>
                      <a:pt x="0" y="957498"/>
                    </a:cubicBezTo>
                    <a:cubicBezTo>
                      <a:pt x="18084" y="729537"/>
                      <a:pt x="11954" y="603364"/>
                      <a:pt x="0" y="459599"/>
                    </a:cubicBezTo>
                    <a:cubicBezTo>
                      <a:pt x="-11954" y="315834"/>
                      <a:pt x="20883" y="147123"/>
                      <a:pt x="0" y="0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6E32C536-4460-1FA7-226E-A39BFD035517}"/>
                  </a:ext>
                </a:extLst>
              </p:cNvPr>
              <p:cNvSpPr txBox="1"/>
              <p:nvPr/>
            </p:nvSpPr>
            <p:spPr>
              <a:xfrm>
                <a:off x="466546" y="3917950"/>
                <a:ext cx="2188173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b="1" i="1" dirty="0">
                    <a:solidFill>
                      <a:srgbClr val="FF0000"/>
                    </a:solidFill>
                  </a:rPr>
                  <a:t>Compact plasma-</a:t>
                </a:r>
                <a:r>
                  <a:rPr lang="de-DE" b="1" i="1" dirty="0" err="1">
                    <a:solidFill>
                      <a:srgbClr val="FF0000"/>
                    </a:solidFill>
                  </a:rPr>
                  <a:t>based</a:t>
                </a:r>
                <a:r>
                  <a:rPr lang="de-DE" b="1" i="1" dirty="0">
                    <a:solidFill>
                      <a:srgbClr val="FF0000"/>
                    </a:solidFill>
                  </a:rPr>
                  <a:t> source</a:t>
                </a:r>
              </a:p>
            </p:txBody>
          </p:sp>
          <p:pic>
            <p:nvPicPr>
              <p:cNvPr id="43" name="Bildplatzhalter 6">
                <a:extLst>
                  <a:ext uri="{FF2B5EF4-FFF2-40B4-BE49-F238E27FC236}">
                    <a16:creationId xmlns:a16="http://schemas.microsoft.com/office/drawing/2014/main" id="{83A7F9F9-32FB-E102-A6C5-622C807BCC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704798" y="4384504"/>
                <a:ext cx="2540002" cy="846229"/>
              </a:xfrm>
              <a:prstGeom prst="rect">
                <a:avLst/>
              </a:prstGeom>
              <a:solidFill>
                <a:schemeClr val="tx1"/>
              </a:solidFill>
            </p:spPr>
          </p:pic>
        </p:grpSp>
      </p:grpSp>
    </p:spTree>
    <p:extLst>
      <p:ext uri="{BB962C8B-B14F-4D97-AF65-F5344CB8AC3E}">
        <p14:creationId xmlns:p14="http://schemas.microsoft.com/office/powerpoint/2010/main" val="7593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52D43AC-6DA1-29DD-EE21-63F847FFD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err="1">
                <a:latin typeface="+mn-lt"/>
              </a:rPr>
              <a:t>Why</a:t>
            </a:r>
            <a:r>
              <a:rPr lang="de-DE" sz="3200" dirty="0">
                <a:latin typeface="+mn-lt"/>
              </a:rPr>
              <a:t> Additional Compact </a:t>
            </a:r>
            <a:r>
              <a:rPr lang="de-DE" sz="2800" i="1" dirty="0">
                <a:latin typeface="+mn-lt"/>
              </a:rPr>
              <a:t>(</a:t>
            </a:r>
            <a:r>
              <a:rPr lang="de-DE" sz="2800" i="1" dirty="0" err="1">
                <a:latin typeface="+mn-lt"/>
              </a:rPr>
              <a:t>Less</a:t>
            </a:r>
            <a:r>
              <a:rPr lang="de-DE" sz="2800" i="1" dirty="0">
                <a:latin typeface="+mn-lt"/>
              </a:rPr>
              <a:t> Powerful) </a:t>
            </a:r>
            <a:r>
              <a:rPr lang="de-DE" sz="3200" dirty="0" err="1">
                <a:latin typeface="+mn-lt"/>
              </a:rPr>
              <a:t>FEL`s</a:t>
            </a:r>
            <a:r>
              <a:rPr lang="de-DE" sz="3200" dirty="0">
                <a:latin typeface="+mn-lt"/>
              </a:rPr>
              <a:t>?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9768128-8DD4-0517-E93E-FA30C710BAB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1DD8216-30CD-D43E-9259-495FD7D4F2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06" t="43271" r="3657" b="6626"/>
          <a:stretch/>
        </p:blipFill>
        <p:spPr>
          <a:xfrm flipH="1">
            <a:off x="185170" y="926276"/>
            <a:ext cx="11744696" cy="4952012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BAA88C6C-E947-2038-E240-2FA92943A2FF}"/>
              </a:ext>
            </a:extLst>
          </p:cNvPr>
          <p:cNvSpPr txBox="1"/>
          <p:nvPr/>
        </p:nvSpPr>
        <p:spPr>
          <a:xfrm>
            <a:off x="91045" y="5866409"/>
            <a:ext cx="12250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m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        100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nm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10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nm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1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nm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100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pm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10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pm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1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pm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100 fm          10 fm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4A12E7D-D586-7708-BF6E-EBF3340090C1}"/>
              </a:ext>
            </a:extLst>
          </p:cNvPr>
          <p:cNvSpPr/>
          <p:nvPr/>
        </p:nvSpPr>
        <p:spPr>
          <a:xfrm>
            <a:off x="715969" y="1481598"/>
            <a:ext cx="314024" cy="53439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69B6384-A415-77EB-82D7-C4AD6609153E}"/>
              </a:ext>
            </a:extLst>
          </p:cNvPr>
          <p:cNvSpPr/>
          <p:nvPr/>
        </p:nvSpPr>
        <p:spPr>
          <a:xfrm>
            <a:off x="1043985" y="2282700"/>
            <a:ext cx="2274947" cy="53439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ACB4CAD8-FC97-A550-6CEA-06BE8A955A14}"/>
              </a:ext>
            </a:extLst>
          </p:cNvPr>
          <p:cNvSpPr/>
          <p:nvPr/>
        </p:nvSpPr>
        <p:spPr>
          <a:xfrm>
            <a:off x="3318932" y="3056639"/>
            <a:ext cx="2540001" cy="53439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61C3AFE-E4E9-535E-4EFD-1076BAB7E3FD}"/>
              </a:ext>
            </a:extLst>
          </p:cNvPr>
          <p:cNvSpPr/>
          <p:nvPr/>
        </p:nvSpPr>
        <p:spPr>
          <a:xfrm>
            <a:off x="5858934" y="3848674"/>
            <a:ext cx="1744133" cy="53439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BFA7DE4-8869-5DDF-4F5A-D5E4161A0DEC}"/>
              </a:ext>
            </a:extLst>
          </p:cNvPr>
          <p:cNvSpPr/>
          <p:nvPr/>
        </p:nvSpPr>
        <p:spPr>
          <a:xfrm>
            <a:off x="7603066" y="4657642"/>
            <a:ext cx="4222349" cy="53439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EF5F8874-3C83-4CF8-A324-7A1884475C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33"/>
          <a:stretch/>
        </p:blipFill>
        <p:spPr>
          <a:xfrm>
            <a:off x="1043985" y="2004740"/>
            <a:ext cx="2335823" cy="81579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69500B95-F5A4-6A32-C858-8B30217362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33"/>
          <a:stretch/>
        </p:blipFill>
        <p:spPr>
          <a:xfrm>
            <a:off x="3318932" y="2779724"/>
            <a:ext cx="2613093" cy="81579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58F90C24-B828-9B14-5B42-841AEAABDFB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33"/>
          <a:stretch/>
        </p:blipFill>
        <p:spPr>
          <a:xfrm>
            <a:off x="7606344" y="4378804"/>
            <a:ext cx="4323521" cy="81579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9FAD8845-4A06-92FA-1B27-40A9D7A74DA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33"/>
          <a:stretch/>
        </p:blipFill>
        <p:spPr>
          <a:xfrm>
            <a:off x="5853146" y="3569581"/>
            <a:ext cx="1800000" cy="829359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C7818D31-3252-98ED-5FCB-2B43DBCC598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33"/>
          <a:stretch/>
        </p:blipFill>
        <p:spPr>
          <a:xfrm>
            <a:off x="715970" y="1196203"/>
            <a:ext cx="314024" cy="81579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21395EDE-1992-98B4-0E88-12D9D1C6F7D6}"/>
              </a:ext>
            </a:extLst>
          </p:cNvPr>
          <p:cNvSpPr txBox="1"/>
          <p:nvPr/>
        </p:nvSpPr>
        <p:spPr>
          <a:xfrm>
            <a:off x="1309816" y="2360139"/>
            <a:ext cx="176054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Ultraviolet</a:t>
            </a: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light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B61B91E-7261-35FA-6EA3-6AE911EDBE44}"/>
              </a:ext>
            </a:extLst>
          </p:cNvPr>
          <p:cNvSpPr txBox="1"/>
          <p:nvPr/>
        </p:nvSpPr>
        <p:spPr>
          <a:xfrm>
            <a:off x="3974799" y="3131473"/>
            <a:ext cx="130240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Soft X Rays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9C1BE24-4A33-1B06-5F8D-EACE9C7C8E98}"/>
              </a:ext>
            </a:extLst>
          </p:cNvPr>
          <p:cNvSpPr txBox="1"/>
          <p:nvPr/>
        </p:nvSpPr>
        <p:spPr>
          <a:xfrm>
            <a:off x="6057518" y="3906891"/>
            <a:ext cx="138281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Hard X Rays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5ADA6391-DE71-13D6-EE05-CB774E30A974}"/>
              </a:ext>
            </a:extLst>
          </p:cNvPr>
          <p:cNvSpPr txBox="1"/>
          <p:nvPr/>
        </p:nvSpPr>
        <p:spPr>
          <a:xfrm>
            <a:off x="9056018" y="4732476"/>
            <a:ext cx="149797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Gamma Rays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7A5999AA-A617-64DB-8C2E-2D50DFA72720}"/>
              </a:ext>
            </a:extLst>
          </p:cNvPr>
          <p:cNvSpPr txBox="1"/>
          <p:nvPr/>
        </p:nvSpPr>
        <p:spPr>
          <a:xfrm>
            <a:off x="9530" y="926992"/>
            <a:ext cx="91403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Visible 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light</a:t>
            </a:r>
          </a:p>
        </p:txBody>
      </p:sp>
      <p:sp>
        <p:nvSpPr>
          <p:cNvPr id="42" name="Pfeil nach links und rechts 41">
            <a:extLst>
              <a:ext uri="{FF2B5EF4-FFF2-40B4-BE49-F238E27FC236}">
                <a16:creationId xmlns:a16="http://schemas.microsoft.com/office/drawing/2014/main" id="{EEA55BAB-8236-56BD-1643-CF925C017EBD}"/>
              </a:ext>
            </a:extLst>
          </p:cNvPr>
          <p:cNvSpPr/>
          <p:nvPr/>
        </p:nvSpPr>
        <p:spPr>
          <a:xfrm>
            <a:off x="1853514" y="5247836"/>
            <a:ext cx="3854031" cy="168787"/>
          </a:xfrm>
          <a:prstGeom prst="leftRightArrow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3" name="Picture 4" descr="http://www.pci.tu-bs.de/aggericke/PC1/Kap_I/nacl.gif">
            <a:extLst>
              <a:ext uri="{FF2B5EF4-FFF2-40B4-BE49-F238E27FC236}">
                <a16:creationId xmlns:a16="http://schemas.microsoft.com/office/drawing/2014/main" id="{1D27A9C9-8474-E6B2-42A4-520C36DF4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6959" y="3754017"/>
            <a:ext cx="1428413" cy="142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7">
            <a:extLst>
              <a:ext uri="{FF2B5EF4-FFF2-40B4-BE49-F238E27FC236}">
                <a16:creationId xmlns:a16="http://schemas.microsoft.com/office/drawing/2014/main" id="{5E2916EF-B22F-F836-BE9D-B3BA2971398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932" y="5195406"/>
            <a:ext cx="1063101" cy="456751"/>
          </a:xfrm>
          <a:prstGeom prst="rect">
            <a:avLst/>
          </a:prstGeom>
        </p:spPr>
      </p:pic>
      <p:pic>
        <p:nvPicPr>
          <p:cNvPr id="44" name="Picture 143" descr="taqpolymerase">
            <a:extLst>
              <a:ext uri="{FF2B5EF4-FFF2-40B4-BE49-F238E27FC236}">
                <a16:creationId xmlns:a16="http://schemas.microsoft.com/office/drawing/2014/main" id="{39D1FE00-AFBE-7A5A-9E0A-BA590DEB98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56" t="19151" r="5023" b="15938"/>
          <a:stretch/>
        </p:blipFill>
        <p:spPr bwMode="auto">
          <a:xfrm>
            <a:off x="5165996" y="757158"/>
            <a:ext cx="1800000" cy="1565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10">
            <a:extLst>
              <a:ext uri="{FF2B5EF4-FFF2-40B4-BE49-F238E27FC236}">
                <a16:creationId xmlns:a16="http://schemas.microsoft.com/office/drawing/2014/main" id="{7006B5AD-1C7E-2599-8FBA-1E933DC3AF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51" b="-234784"/>
          <a:stretch/>
        </p:blipFill>
        <p:spPr bwMode="auto">
          <a:xfrm>
            <a:off x="3430319" y="1921191"/>
            <a:ext cx="1647857" cy="2766079"/>
          </a:xfrm>
          <a:custGeom>
            <a:avLst/>
            <a:gdLst/>
            <a:ahLst/>
            <a:cxnLst/>
            <a:rect l="l" t="t" r="r" b="b"/>
            <a:pathLst>
              <a:path w="4151376" h="2349401">
                <a:moveTo>
                  <a:pt x="20101" y="0"/>
                </a:moveTo>
                <a:lnTo>
                  <a:pt x="4131276" y="0"/>
                </a:lnTo>
                <a:lnTo>
                  <a:pt x="4140659" y="61486"/>
                </a:lnTo>
                <a:cubicBezTo>
                  <a:pt x="4147746" y="131265"/>
                  <a:pt x="4151376" y="202065"/>
                  <a:pt x="4151376" y="273713"/>
                </a:cubicBezTo>
                <a:cubicBezTo>
                  <a:pt x="4151376" y="1420084"/>
                  <a:pt x="3222059" y="2349401"/>
                  <a:pt x="2075688" y="2349401"/>
                </a:cubicBezTo>
                <a:cubicBezTo>
                  <a:pt x="929317" y="2349401"/>
                  <a:pt x="0" y="1420084"/>
                  <a:pt x="0" y="273713"/>
                </a:cubicBezTo>
                <a:cubicBezTo>
                  <a:pt x="0" y="202065"/>
                  <a:pt x="3630" y="131265"/>
                  <a:pt x="10717" y="6148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&quot;Severe acute respiratory syndrome coronavirus 2&quot;">
            <a:extLst>
              <a:ext uri="{FF2B5EF4-FFF2-40B4-BE49-F238E27FC236}">
                <a16:creationId xmlns:a16="http://schemas.microsoft.com/office/drawing/2014/main" id="{DDF08635-B3A7-0D9E-8892-8AC12FC14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7207" y="1935719"/>
            <a:ext cx="1806146" cy="180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feld 48">
            <a:extLst>
              <a:ext uri="{FF2B5EF4-FFF2-40B4-BE49-F238E27FC236}">
                <a16:creationId xmlns:a16="http://schemas.microsoft.com/office/drawing/2014/main" id="{EF6C971F-B32F-FBB9-50A0-808546775B0F}"/>
              </a:ext>
            </a:extLst>
          </p:cNvPr>
          <p:cNvSpPr txBox="1"/>
          <p:nvPr/>
        </p:nvSpPr>
        <p:spPr>
          <a:xfrm>
            <a:off x="8129043" y="961643"/>
            <a:ext cx="3572806" cy="330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Practically</a:t>
            </a: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unlimited</a:t>
            </a: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number</a:t>
            </a: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of</a:t>
            </a: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study</a:t>
            </a: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1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objects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with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potentially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high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impact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on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our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lives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: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About 320,000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unknown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viruses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that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infect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F0502020204030204" pitchFamily="34" charset="0"/>
                <a:ea typeface="+mn-ea"/>
                <a:cs typeface="+mn-cs"/>
              </a:rPr>
              <a:t>mammals</a:t>
            </a:r>
            <a:endParaRPr kumimoji="0" lang="de-DE" sz="19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Source Sans Pro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There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may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million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bacterial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species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30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grams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rich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soil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Norway</a:t>
            </a:r>
            <a:endParaRPr kumimoji="0" lang="de-DE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Need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access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screening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time –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students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at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many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universities</a:t>
            </a:r>
            <a:endParaRPr kumimoji="0" lang="de-DE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8060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 descr="ESFRI-EuPRAXIA-15-Organigramm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397"/>
          <a:stretch/>
        </p:blipFill>
        <p:spPr>
          <a:xfrm>
            <a:off x="15487" y="0"/>
            <a:ext cx="10197489" cy="6852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 rot="5400000">
            <a:off x="8556260" y="2721063"/>
            <a:ext cx="53676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1" i="0" u="none" strike="noStrike" kern="1200" cap="none" spc="0" normalizeH="0" baseline="0" noProof="0" dirty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Distributed RI Concept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fik 7" descr="Ein Bild, das Text, Erste Hilfe-Kasten, Vektorgrafiken enthält.&#10;&#10;Automatisch generierte Beschreibung">
            <a:extLst>
              <a:ext uri="{FF2B5EF4-FFF2-40B4-BE49-F238E27FC236}">
                <a16:creationId xmlns:a16="http://schemas.microsoft.com/office/drawing/2014/main" id="{31C737D3-A8D4-001D-3898-5409E27130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2521" y="148282"/>
            <a:ext cx="2045001" cy="198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514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6AA09F8-91E9-170C-742D-8D55019B6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latin typeface="Calibri"/>
              </a:rPr>
              <a:t>EuPRAXIA</a:t>
            </a:r>
            <a:r>
              <a:rPr lang="en-US" sz="3200" dirty="0">
                <a:latin typeface="Calibri"/>
              </a:rPr>
              <a:t> Project Overview &amp; Funding Lines</a:t>
            </a:r>
            <a:endParaRPr lang="en-US" b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4334D-CE74-3FFC-AC64-BDD7B6207D2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952288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39F83FE-1464-9773-9B7D-11149BFB8D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468" y="803274"/>
            <a:ext cx="11736888" cy="565403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E934368-7A76-AF67-2934-BA44240EFBF3}"/>
              </a:ext>
            </a:extLst>
          </p:cNvPr>
          <p:cNvSpPr txBox="1"/>
          <p:nvPr/>
        </p:nvSpPr>
        <p:spPr>
          <a:xfrm>
            <a:off x="2886688" y="6054726"/>
            <a:ext cx="4927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</a:rPr>
              <a:t>162.6 M€ </a:t>
            </a:r>
            <a:r>
              <a:rPr lang="de-DE" sz="2000" b="1" dirty="0" err="1">
                <a:solidFill>
                  <a:srgbClr val="FF0000"/>
                </a:solidFill>
              </a:rPr>
              <a:t>resources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approved</a:t>
            </a:r>
            <a:r>
              <a:rPr lang="de-DE" i="1" dirty="0"/>
              <a:t>, </a:t>
            </a:r>
            <a:r>
              <a:rPr lang="de-DE" sz="1600" i="1" dirty="0"/>
              <a:t>25 M€ </a:t>
            </a:r>
            <a:r>
              <a:rPr lang="de-DE" sz="1600" i="1" dirty="0" err="1"/>
              <a:t>applied</a:t>
            </a:r>
            <a:r>
              <a:rPr lang="de-DE" sz="1600" i="1" dirty="0"/>
              <a:t> </a:t>
            </a:r>
            <a:r>
              <a:rPr lang="de-DE" sz="1600" i="1" dirty="0" err="1"/>
              <a:t>for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3767900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6AA09F8-91E9-170C-742D-8D55019B6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latin typeface="Calibri"/>
              </a:rPr>
              <a:t>EuPRAXIA</a:t>
            </a:r>
            <a:r>
              <a:rPr lang="en-US" sz="3200" dirty="0">
                <a:latin typeface="Calibri"/>
              </a:rPr>
              <a:t> Project Overview</a:t>
            </a:r>
            <a:endParaRPr lang="en-US" b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4334D-CE74-3FFC-AC64-BDD7B6207D2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952288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5EB8FBE-5EE0-361B-F078-27A76E0647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3" t="8324" r="10378" b="28781"/>
          <a:stretch/>
        </p:blipFill>
        <p:spPr>
          <a:xfrm>
            <a:off x="347287" y="566600"/>
            <a:ext cx="11370912" cy="605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732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6AA09F8-91E9-170C-742D-8D55019B6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latin typeface="Calibri"/>
              </a:rPr>
              <a:t>EuPRAXIA</a:t>
            </a:r>
            <a:r>
              <a:rPr lang="en-US" sz="3200" dirty="0">
                <a:latin typeface="Calibri"/>
              </a:rPr>
              <a:t> Project Overview</a:t>
            </a:r>
            <a:endParaRPr lang="en-US" b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4334D-CE74-3FFC-AC64-BDD7B6207D2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952288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5EB8FBE-5EE0-361B-F078-27A76E0647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3" t="8324" r="10378" b="77918"/>
          <a:stretch/>
        </p:blipFill>
        <p:spPr>
          <a:xfrm>
            <a:off x="347287" y="566601"/>
            <a:ext cx="11370912" cy="132556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3B07E24-14E9-99D9-A0AC-3162DE136A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3" t="47916" r="10378" b="28781"/>
          <a:stretch/>
        </p:blipFill>
        <p:spPr>
          <a:xfrm>
            <a:off x="347287" y="4613035"/>
            <a:ext cx="11370912" cy="224514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349EC5B-484F-7DA2-FCB5-BF0C4569E3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4" t="21107" r="10378" b="49328"/>
          <a:stretch/>
        </p:blipFill>
        <p:spPr>
          <a:xfrm>
            <a:off x="390223" y="1821044"/>
            <a:ext cx="11327975" cy="284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861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6AA09F8-91E9-170C-742D-8D55019B6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7" y="-272186"/>
            <a:ext cx="7961747" cy="1325563"/>
          </a:xfrm>
        </p:spPr>
        <p:txBody>
          <a:bodyPr>
            <a:normAutofit/>
          </a:bodyPr>
          <a:lstStyle/>
          <a:p>
            <a:r>
              <a:rPr lang="en-US" sz="3200" dirty="0" err="1">
                <a:latin typeface="Calibri"/>
              </a:rPr>
              <a:t>EuPRAXIA</a:t>
            </a:r>
            <a:r>
              <a:rPr lang="en-US" sz="3200" dirty="0">
                <a:latin typeface="Calibri"/>
              </a:rPr>
              <a:t> Project Overview</a:t>
            </a:r>
            <a:endParaRPr lang="en-US" b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4334D-CE74-3FFC-AC64-BDD7B6207D2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952288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5EB8FBE-5EE0-361B-F078-27A76E0647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3" t="8324" r="10378" b="77918"/>
          <a:stretch/>
        </p:blipFill>
        <p:spPr>
          <a:xfrm>
            <a:off x="347287" y="566601"/>
            <a:ext cx="11370912" cy="132556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3B07E24-14E9-99D9-A0AC-3162DE136A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3" t="47916" r="10378" b="28781"/>
          <a:stretch/>
        </p:blipFill>
        <p:spPr>
          <a:xfrm>
            <a:off x="347287" y="4613035"/>
            <a:ext cx="11370912" cy="224514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349EC5B-484F-7DA2-FCB5-BF0C4569E3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4" t="21107" r="10378" b="49328"/>
          <a:stretch/>
        </p:blipFill>
        <p:spPr>
          <a:xfrm>
            <a:off x="390223" y="1821044"/>
            <a:ext cx="11327975" cy="2846684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A79F7DA-1891-214D-8671-D9BBB096FA02}"/>
              </a:ext>
            </a:extLst>
          </p:cNvPr>
          <p:cNvSpPr/>
          <p:nvPr/>
        </p:nvSpPr>
        <p:spPr>
          <a:xfrm>
            <a:off x="3850640" y="2621280"/>
            <a:ext cx="5261033" cy="55580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748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 descr="The inside of a building&#10;&#10;Description automatically generated">
            <a:extLst>
              <a:ext uri="{FF2B5EF4-FFF2-40B4-BE49-F238E27FC236}">
                <a16:creationId xmlns:a16="http://schemas.microsoft.com/office/drawing/2014/main" id="{18439129-7F12-360C-F09E-0A5DBAFBDF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569" y="758720"/>
            <a:ext cx="8956431" cy="5725189"/>
          </a:xfrm>
          <a:prstGeom prst="rect">
            <a:avLst/>
          </a:prstGeom>
        </p:spPr>
      </p:pic>
      <p:sp>
        <p:nvSpPr>
          <p:cNvPr id="12" name="TextBox 7">
            <a:extLst>
              <a:ext uri="{FF2B5EF4-FFF2-40B4-BE49-F238E27FC236}">
                <a16:creationId xmlns:a16="http://schemas.microsoft.com/office/drawing/2014/main" id="{889924E4-3B68-CDC2-8DD3-4EA5F7903DA8}"/>
              </a:ext>
            </a:extLst>
          </p:cNvPr>
          <p:cNvSpPr txBox="1"/>
          <p:nvPr/>
        </p:nvSpPr>
        <p:spPr>
          <a:xfrm>
            <a:off x="3315721" y="6067732"/>
            <a:ext cx="350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glow rad="101600">
                    <a:prstClr val="black">
                      <a:alpha val="75000"/>
                    </a:prst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EuPRAXIA facility rendering picture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DF57CC0-B871-1045-9A32-72D82C988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+mn-lt"/>
              </a:rPr>
              <a:t>ESFRI Roadmap Update </a:t>
            </a:r>
            <a:r>
              <a:rPr lang="de-DE" sz="3200" dirty="0" err="1">
                <a:latin typeface="+mn-lt"/>
              </a:rPr>
              <a:t>December</a:t>
            </a:r>
            <a:r>
              <a:rPr lang="de-DE" sz="3200" dirty="0">
                <a:latin typeface="+mn-lt"/>
              </a:rPr>
              <a:t> 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5D70B32-E4A2-D848-86C4-BB59D4D8D1D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198526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F8D2F96-2A81-0240-B353-B90032DCFE0F}"/>
              </a:ext>
            </a:extLst>
          </p:cNvPr>
          <p:cNvSpPr txBox="1"/>
          <p:nvPr/>
        </p:nvSpPr>
        <p:spPr>
          <a:xfrm>
            <a:off x="91301" y="758720"/>
            <a:ext cx="385592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0167A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 </a:t>
            </a: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uropean 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0167A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 </a:t>
            </a: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trategy 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0167A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 </a:t>
            </a: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orum on 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0167A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 </a:t>
            </a: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esearch 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0167A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 </a:t>
            </a: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nfrastructures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CBD6E48-72DA-014A-BBB0-B21AEE75D1B5}"/>
              </a:ext>
            </a:extLst>
          </p:cNvPr>
          <p:cNvSpPr txBox="1"/>
          <p:nvPr/>
        </p:nvSpPr>
        <p:spPr>
          <a:xfrm>
            <a:off x="0" y="3702546"/>
            <a:ext cx="3304571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https://roadmap2021.esfri.eu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Roadmap projects selected after thorough review by ESFRI committee and approved by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 governments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every few years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2006 – 2008 – 2012 – 2016 – 2018 –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2021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E64E303-DF2A-2555-C1CD-A0145C0FB1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4296" y="953136"/>
            <a:ext cx="5117149" cy="1325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FEA87F96-9021-5804-9094-6B87975C4C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1445" y="3852472"/>
            <a:ext cx="3396489" cy="1453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0338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84C46EC-CE80-384A-9028-B70A653EE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+mn-lt"/>
              </a:rPr>
              <a:t>ESFRI Projects Roadmap 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1777F81-BC52-4F42-8087-8C52D27FDED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581586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D783FB6-F35B-5147-843E-11AEFBCB89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389476"/>
            <a:ext cx="12192001" cy="31380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5579A5A-9201-A74C-8EBA-AF2C66B771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70676"/>
            <a:ext cx="12192000" cy="102153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7E225C4-4B90-4743-B382-57F8DE912D58}"/>
              </a:ext>
            </a:extLst>
          </p:cNvPr>
          <p:cNvSpPr txBox="1"/>
          <p:nvPr/>
        </p:nvSpPr>
        <p:spPr>
          <a:xfrm>
            <a:off x="3396814" y="4021488"/>
            <a:ext cx="7597529" cy="12885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57178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Two new entries in 2021: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Einstein Telescope (ET)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EuPRAXIA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178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EuPRAXIA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is the only accelerator facility selected in the last 6 years</a:t>
            </a:r>
          </a:p>
          <a:p>
            <a:pPr marL="342900" marR="0" lvl="0" indent="-342900" algn="l" defTabSz="457178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EuPRAXIA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is the first plasma accelerator facility ever included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080A44E-EE54-5D4B-9B70-BA0CDE420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271700" y="3522046"/>
            <a:ext cx="485116" cy="4754136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E4D71C2-8CE8-3743-9CAF-655447EFBD7B}"/>
              </a:ext>
            </a:extLst>
          </p:cNvPr>
          <p:cNvSpPr txBox="1"/>
          <p:nvPr/>
        </p:nvSpPr>
        <p:spPr>
          <a:xfrm>
            <a:off x="9013044" y="861016"/>
            <a:ext cx="3304571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/>
              </a:rPr>
              <a:t>https://roadmap2021.esfri.eu</a:t>
            </a:r>
            <a:endParaRPr kumimoji="0" lang="de-DE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2279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8DB1C3C-F08A-0CA4-B123-46CB9764F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+mn-lt"/>
              </a:rPr>
              <a:t>Progress in </a:t>
            </a:r>
            <a:r>
              <a:rPr lang="de-DE" sz="3200" dirty="0" err="1">
                <a:latin typeface="+mn-lt"/>
              </a:rPr>
              <a:t>Particle</a:t>
            </a:r>
            <a:r>
              <a:rPr lang="de-DE" sz="3200" dirty="0">
                <a:latin typeface="+mn-lt"/>
              </a:rPr>
              <a:t> </a:t>
            </a:r>
            <a:r>
              <a:rPr lang="de-DE" sz="3200" dirty="0" err="1">
                <a:latin typeface="+mn-lt"/>
              </a:rPr>
              <a:t>Accelerators</a:t>
            </a:r>
            <a:r>
              <a:rPr lang="de-DE" sz="3200" dirty="0">
                <a:latin typeface="+mn-lt"/>
              </a:rPr>
              <a:t>: Limits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5653C-0677-3A48-9731-2131D87B011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hr-HR"/>
              <a:t>R. Assmann - DN Kickoff - 16 Jan 2023</a:t>
            </a:r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09990EF-D6AF-AEA9-FC39-EAEE6C3D4A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865" b="24865"/>
          <a:stretch/>
        </p:blipFill>
        <p:spPr>
          <a:xfrm>
            <a:off x="1526781" y="679620"/>
            <a:ext cx="9050612" cy="588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239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AB4805-E0D6-4C72-8189-D0F671E31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6" y="-261300"/>
            <a:ext cx="7961747" cy="1325563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+mn-lt"/>
              </a:rPr>
              <a:t>Reference Documents </a:t>
            </a:r>
            <a:r>
              <a:rPr lang="en-GB" sz="3200" dirty="0" err="1">
                <a:latin typeface="+mn-lt"/>
              </a:rPr>
              <a:t>EuPRAXIA</a:t>
            </a:r>
            <a:r>
              <a:rPr lang="en-GB" sz="3200" dirty="0">
                <a:latin typeface="+mn-lt"/>
              </a:rPr>
              <a:t>-ESFRI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AD0C7-5E00-4708-B044-120893627FD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236FAFF5-7F00-59B7-20C1-36C495B3EC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604" y="912478"/>
            <a:ext cx="3678825" cy="5350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39031A28-71CB-0B0B-42C7-FC15B86F5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170" y="912478"/>
            <a:ext cx="3784773" cy="5354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1371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6AA09F8-91E9-170C-742D-8D55019B6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7" y="-272186"/>
            <a:ext cx="7961747" cy="1325563"/>
          </a:xfrm>
        </p:spPr>
        <p:txBody>
          <a:bodyPr>
            <a:normAutofit/>
          </a:bodyPr>
          <a:lstStyle/>
          <a:p>
            <a:r>
              <a:rPr lang="en-US" sz="3200" dirty="0" err="1">
                <a:latin typeface="Calibri"/>
              </a:rPr>
              <a:t>EuPRAXIA</a:t>
            </a:r>
            <a:r>
              <a:rPr lang="en-US" sz="3200" dirty="0">
                <a:latin typeface="Calibri"/>
              </a:rPr>
              <a:t> Project Overview</a:t>
            </a:r>
            <a:endParaRPr lang="en-US" b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4334D-CE74-3FFC-AC64-BDD7B6207D2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952288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5EB8FBE-5EE0-361B-F078-27A76E0647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3" t="8324" r="10378" b="77918"/>
          <a:stretch/>
        </p:blipFill>
        <p:spPr>
          <a:xfrm>
            <a:off x="347287" y="566601"/>
            <a:ext cx="11370912" cy="132556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3B07E24-14E9-99D9-A0AC-3162DE136A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3" t="47916" r="10378" b="28781"/>
          <a:stretch/>
        </p:blipFill>
        <p:spPr>
          <a:xfrm>
            <a:off x="347287" y="4613035"/>
            <a:ext cx="11370912" cy="224514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349EC5B-484F-7DA2-FCB5-BF0C4569E3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4" t="21107" r="10378" b="49328"/>
          <a:stretch/>
        </p:blipFill>
        <p:spPr>
          <a:xfrm>
            <a:off x="390223" y="1821044"/>
            <a:ext cx="11327975" cy="2846684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A79F7DA-1891-214D-8671-D9BBB096FA02}"/>
              </a:ext>
            </a:extLst>
          </p:cNvPr>
          <p:cNvSpPr/>
          <p:nvPr/>
        </p:nvSpPr>
        <p:spPr>
          <a:xfrm>
            <a:off x="6190428" y="3177087"/>
            <a:ext cx="2921245" cy="48779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0816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5075D31E-2CAF-0D60-9E06-4FE962CD91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0566" y="785078"/>
            <a:ext cx="4761434" cy="2222256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56AA09F8-91E9-170C-742D-8D55019B6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9" y="-272186"/>
            <a:ext cx="8578271" cy="1325563"/>
          </a:xfrm>
        </p:spPr>
        <p:txBody>
          <a:bodyPr/>
          <a:lstStyle/>
          <a:p>
            <a:r>
              <a:rPr lang="en-US" sz="3200" dirty="0" err="1">
                <a:latin typeface="Calibri"/>
              </a:rPr>
              <a:t>EuPRAXIA</a:t>
            </a:r>
            <a:r>
              <a:rPr lang="en-US" sz="3200" dirty="0">
                <a:latin typeface="Calibri"/>
              </a:rPr>
              <a:t>-PP (Preparatory Phase) Key Facts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4334D-CE74-3FFC-AC64-BDD7B6207D2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136742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6A3269A-0189-81EF-91E8-27BD3AE940EF}"/>
              </a:ext>
            </a:extLst>
          </p:cNvPr>
          <p:cNvSpPr txBox="1"/>
          <p:nvPr/>
        </p:nvSpPr>
        <p:spPr>
          <a:xfrm>
            <a:off x="182638" y="835687"/>
            <a:ext cx="6885427" cy="5586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implementation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RI in Europe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Total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project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volume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including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in-kind): 	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8.3 M€</a:t>
            </a:r>
          </a:p>
          <a:p>
            <a:pPr marL="800078" marR="0" lvl="1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funding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		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2.49 M€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(EU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without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in-kind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800078" marR="0" lvl="1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Outside EU	 		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0.69 M€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(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Switzerland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			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0.51 M€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(UK)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organized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16 Work Packages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Project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dates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		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Nov 2022 – 31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Oct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2026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Coordinator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location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headquarters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  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INFN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participating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organizations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12 countries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Will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establish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 “Board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Financial Sponsors“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representatives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funding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agencies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far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~ 25%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total M&amp;P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funding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569 M€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secured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Site 1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essentially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financed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0E35245A-0830-5918-2918-F506275821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0565" y="3104793"/>
            <a:ext cx="4761435" cy="1919610"/>
          </a:xfrm>
          <a:prstGeom prst="rect">
            <a:avLst/>
          </a:prstGeom>
        </p:spPr>
      </p:pic>
      <p:pic>
        <p:nvPicPr>
          <p:cNvPr id="41" name="Bildplatzhalter 6">
            <a:extLst>
              <a:ext uri="{FF2B5EF4-FFF2-40B4-BE49-F238E27FC236}">
                <a16:creationId xmlns:a16="http://schemas.microsoft.com/office/drawing/2014/main" id="{7F37C363-E5DC-1E96-D2F9-C5C490CCF9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7327" y="5121862"/>
            <a:ext cx="3714673" cy="1237583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1301671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85A1D19-F0B8-CFE1-B9B3-D8A684C26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114" y="904577"/>
            <a:ext cx="8298004" cy="5557995"/>
          </a:xfrm>
        </p:spPr>
        <p:txBody>
          <a:bodyPr>
            <a:noAutofit/>
          </a:bodyPr>
          <a:lstStyle/>
          <a:p>
            <a:pPr>
              <a:spcAft>
                <a:spcPts val="100"/>
              </a:spcAft>
            </a:pPr>
            <a:r>
              <a:rPr lang="de-DE" sz="2400" dirty="0"/>
              <a:t>Updates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b="1" dirty="0"/>
              <a:t>CDR </a:t>
            </a:r>
            <a:r>
              <a:rPr lang="de-DE" sz="2400" b="1" dirty="0" err="1"/>
              <a:t>concepts</a:t>
            </a:r>
            <a:r>
              <a:rPr lang="de-DE" sz="2400" b="1" dirty="0"/>
              <a:t> –  </a:t>
            </a:r>
            <a:r>
              <a:rPr lang="de-DE" sz="2400" b="1" dirty="0" err="1"/>
              <a:t>towards</a:t>
            </a:r>
            <a:r>
              <a:rPr lang="de-DE" sz="2400" b="1" dirty="0"/>
              <a:t> a TDR</a:t>
            </a:r>
          </a:p>
          <a:p>
            <a:pPr>
              <a:spcAft>
                <a:spcPts val="100"/>
              </a:spcAft>
            </a:pPr>
            <a:r>
              <a:rPr lang="de-DE" sz="2400" dirty="0"/>
              <a:t>Second </a:t>
            </a:r>
            <a:r>
              <a:rPr lang="de-DE" sz="2400" b="1" dirty="0" err="1"/>
              <a:t>site</a:t>
            </a:r>
            <a:r>
              <a:rPr lang="de-DE" sz="2400" b="1" dirty="0"/>
              <a:t> on LWFA</a:t>
            </a:r>
            <a:r>
              <a:rPr lang="de-DE" sz="2400" dirty="0"/>
              <a:t>: Location and </a:t>
            </a:r>
            <a:r>
              <a:rPr lang="de-DE" sz="2400" dirty="0" err="1"/>
              <a:t>definition</a:t>
            </a:r>
            <a:r>
              <a:rPr lang="de-DE" sz="2400" dirty="0"/>
              <a:t>. </a:t>
            </a:r>
          </a:p>
          <a:p>
            <a:pPr>
              <a:spcAft>
                <a:spcPts val="100"/>
              </a:spcAft>
            </a:pPr>
            <a:r>
              <a:rPr lang="de-DE" sz="2400" dirty="0"/>
              <a:t>Excellence </a:t>
            </a:r>
            <a:r>
              <a:rPr lang="de-DE" sz="2400" dirty="0" err="1"/>
              <a:t>centres</a:t>
            </a:r>
            <a:r>
              <a:rPr lang="de-DE" sz="2400" dirty="0"/>
              <a:t> </a:t>
            </a:r>
            <a:r>
              <a:rPr lang="de-DE" sz="1600" i="1" dirty="0"/>
              <a:t>(</a:t>
            </a:r>
            <a:r>
              <a:rPr lang="de-DE" sz="1600" i="1" dirty="0" err="1"/>
              <a:t>add</a:t>
            </a:r>
            <a:r>
              <a:rPr lang="de-DE" sz="1600" i="1" dirty="0"/>
              <a:t> excellence </a:t>
            </a:r>
            <a:r>
              <a:rPr lang="de-DE" sz="1600" i="1" dirty="0" err="1"/>
              <a:t>centre</a:t>
            </a:r>
            <a:r>
              <a:rPr lang="de-DE" sz="1600" i="1" dirty="0"/>
              <a:t> </a:t>
            </a:r>
            <a:r>
              <a:rPr lang="de-DE" sz="1600" i="1" dirty="0" err="1"/>
              <a:t>lines</a:t>
            </a:r>
            <a:r>
              <a:rPr lang="de-DE" sz="1600" i="1" dirty="0"/>
              <a:t> </a:t>
            </a:r>
            <a:r>
              <a:rPr lang="de-DE" sz="1600" i="1" dirty="0" err="1"/>
              <a:t>to</a:t>
            </a:r>
            <a:r>
              <a:rPr lang="de-DE" sz="1600" i="1" dirty="0"/>
              <a:t> </a:t>
            </a:r>
            <a:r>
              <a:rPr lang="de-DE" sz="1600" i="1" dirty="0" err="1"/>
              <a:t>project</a:t>
            </a:r>
            <a:r>
              <a:rPr lang="de-DE" sz="1600" i="1" dirty="0"/>
              <a:t> </a:t>
            </a:r>
            <a:r>
              <a:rPr lang="de-DE" sz="1600" i="1" dirty="0" err="1"/>
              <a:t>overview</a:t>
            </a:r>
            <a:r>
              <a:rPr lang="de-DE" sz="1600" i="1" dirty="0"/>
              <a:t> and </a:t>
            </a:r>
            <a:r>
              <a:rPr lang="de-DE" sz="1600" i="1" dirty="0" err="1"/>
              <a:t>funding</a:t>
            </a:r>
            <a:r>
              <a:rPr lang="de-DE" sz="1600" i="1" dirty="0"/>
              <a:t> </a:t>
            </a:r>
            <a:r>
              <a:rPr lang="de-DE" sz="1600" i="1" dirty="0" err="1"/>
              <a:t>lines</a:t>
            </a:r>
            <a:r>
              <a:rPr lang="de-DE" sz="1600" i="1" dirty="0"/>
              <a:t>)</a:t>
            </a:r>
            <a:r>
              <a:rPr lang="de-DE" sz="2400" dirty="0"/>
              <a:t>:</a:t>
            </a:r>
          </a:p>
          <a:p>
            <a:pPr lvl="1">
              <a:spcAft>
                <a:spcPts val="100"/>
              </a:spcAft>
            </a:pPr>
            <a:r>
              <a:rPr lang="de-DE" sz="2000" dirty="0" err="1"/>
              <a:t>Define</a:t>
            </a:r>
            <a:r>
              <a:rPr lang="de-DE" sz="2000" dirty="0"/>
              <a:t> final </a:t>
            </a:r>
            <a:r>
              <a:rPr lang="de-DE" sz="2000" dirty="0" err="1"/>
              <a:t>number</a:t>
            </a:r>
            <a:r>
              <a:rPr lang="de-DE" sz="2000" dirty="0"/>
              <a:t> and </a:t>
            </a:r>
            <a:r>
              <a:rPr lang="de-DE" sz="2000" dirty="0" err="1"/>
              <a:t>concepts</a:t>
            </a:r>
            <a:r>
              <a:rPr lang="de-DE" sz="2000" dirty="0"/>
              <a:t> (</a:t>
            </a:r>
            <a:r>
              <a:rPr lang="de-DE" sz="2000" dirty="0" err="1"/>
              <a:t>single</a:t>
            </a:r>
            <a:r>
              <a:rPr lang="de-DE" sz="2000" dirty="0"/>
              <a:t> hub, </a:t>
            </a:r>
            <a:r>
              <a:rPr lang="de-DE" sz="2000" dirty="0" err="1"/>
              <a:t>multi</a:t>
            </a:r>
            <a:r>
              <a:rPr lang="de-DE" sz="2000" dirty="0"/>
              <a:t> hub, </a:t>
            </a:r>
            <a:r>
              <a:rPr lang="de-DE" sz="2000" dirty="0" err="1"/>
              <a:t>connections</a:t>
            </a:r>
            <a:r>
              <a:rPr lang="de-DE" sz="2000" dirty="0"/>
              <a:t>)</a:t>
            </a:r>
          </a:p>
          <a:p>
            <a:pPr lvl="1">
              <a:spcAft>
                <a:spcPts val="100"/>
              </a:spcAft>
            </a:pPr>
            <a:r>
              <a:rPr lang="de-DE" sz="2000" dirty="0"/>
              <a:t>Can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cross</a:t>
            </a:r>
            <a:r>
              <a:rPr lang="de-DE" sz="2000" dirty="0"/>
              <a:t>-WP </a:t>
            </a:r>
            <a:r>
              <a:rPr lang="de-DE" sz="2000" dirty="0" err="1"/>
              <a:t>or</a:t>
            </a:r>
            <a:r>
              <a:rPr lang="de-DE" sz="2000" dirty="0"/>
              <a:t> </a:t>
            </a:r>
            <a:r>
              <a:rPr lang="de-DE" sz="2000" dirty="0" err="1"/>
              <a:t>single</a:t>
            </a:r>
            <a:r>
              <a:rPr lang="de-DE" sz="2000" dirty="0"/>
              <a:t> WP </a:t>
            </a:r>
            <a:r>
              <a:rPr lang="de-DE" sz="2000" dirty="0">
                <a:sym typeface="Wingdings" pitchFamily="2" charset="2"/>
              </a:rPr>
              <a:t> </a:t>
            </a:r>
            <a:r>
              <a:rPr lang="de-DE" sz="2000" b="1" u="sng" dirty="0" err="1">
                <a:sym typeface="Wingdings" pitchFamily="2" charset="2"/>
              </a:rPr>
              <a:t>EuPRAXIA</a:t>
            </a:r>
            <a:r>
              <a:rPr lang="de-DE" sz="2000" b="1" u="sng" dirty="0">
                <a:sym typeface="Wingdings" pitchFamily="2" charset="2"/>
              </a:rPr>
              <a:t> PP </a:t>
            </a:r>
            <a:r>
              <a:rPr lang="de-DE" sz="2000" b="1" u="sng" dirty="0" err="1">
                <a:sym typeface="Wingdings" pitchFamily="2" charset="2"/>
              </a:rPr>
              <a:t>workshop</a:t>
            </a:r>
            <a:r>
              <a:rPr lang="de-DE" sz="2000" b="1" u="sng" dirty="0">
                <a:sym typeface="Wingdings" pitchFamily="2" charset="2"/>
              </a:rPr>
              <a:t> in </a:t>
            </a:r>
            <a:r>
              <a:rPr lang="de-DE" sz="2000" b="1" u="sng" dirty="0" err="1">
                <a:sym typeface="Wingdings" pitchFamily="2" charset="2"/>
              </a:rPr>
              <a:t>first</a:t>
            </a:r>
            <a:r>
              <a:rPr lang="de-DE" sz="2000" b="1" u="sng" dirty="0">
                <a:sym typeface="Wingdings" pitchFamily="2" charset="2"/>
              </a:rPr>
              <a:t> </a:t>
            </a:r>
            <a:r>
              <a:rPr lang="de-DE" sz="2000" b="1" u="sng" dirty="0" err="1">
                <a:sym typeface="Wingdings" pitchFamily="2" charset="2"/>
              </a:rPr>
              <a:t>year</a:t>
            </a:r>
            <a:endParaRPr lang="de-DE" sz="2000" b="1" u="sng" dirty="0"/>
          </a:p>
          <a:p>
            <a:pPr lvl="1">
              <a:spcAft>
                <a:spcPts val="100"/>
              </a:spcAft>
            </a:pPr>
            <a:r>
              <a:rPr lang="de-DE" sz="2000" dirty="0" err="1"/>
              <a:t>Specify</a:t>
            </a:r>
            <a:r>
              <a:rPr lang="de-DE" sz="2000" dirty="0"/>
              <a:t> R&amp;D, </a:t>
            </a:r>
            <a:r>
              <a:rPr lang="de-DE" sz="2000" dirty="0" err="1"/>
              <a:t>prototyping</a:t>
            </a:r>
            <a:r>
              <a:rPr lang="de-DE" sz="2000" dirty="0"/>
              <a:t>, </a:t>
            </a:r>
            <a:r>
              <a:rPr lang="de-DE" sz="2000" dirty="0" err="1"/>
              <a:t>testing</a:t>
            </a:r>
            <a:r>
              <a:rPr lang="de-DE" sz="2000" dirty="0"/>
              <a:t> and possible </a:t>
            </a:r>
            <a:r>
              <a:rPr lang="de-DE" sz="2000" b="1" dirty="0" err="1"/>
              <a:t>deliverables</a:t>
            </a:r>
            <a:r>
              <a:rPr lang="de-DE" sz="2000" dirty="0"/>
              <a:t> (</a:t>
            </a:r>
            <a:r>
              <a:rPr lang="de-DE" sz="2000" dirty="0" err="1"/>
              <a:t>baseline</a:t>
            </a:r>
            <a:r>
              <a:rPr lang="de-DE" sz="2000" dirty="0"/>
              <a:t> </a:t>
            </a:r>
            <a:r>
              <a:rPr lang="de-DE" sz="2000" dirty="0" err="1"/>
              <a:t>or</a:t>
            </a:r>
            <a:r>
              <a:rPr lang="de-DE" sz="2000" dirty="0"/>
              <a:t> </a:t>
            </a:r>
            <a:r>
              <a:rPr lang="de-DE" sz="2000" dirty="0" err="1"/>
              <a:t>upgrades</a:t>
            </a:r>
            <a:r>
              <a:rPr lang="de-DE" sz="2000" dirty="0"/>
              <a:t>)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construction</a:t>
            </a:r>
            <a:r>
              <a:rPr lang="de-DE" sz="2000" dirty="0"/>
              <a:t> </a:t>
            </a:r>
            <a:r>
              <a:rPr lang="de-DE" sz="2000" dirty="0" err="1"/>
              <a:t>sites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each</a:t>
            </a:r>
            <a:r>
              <a:rPr lang="de-DE" sz="2000" dirty="0"/>
              <a:t> excellence </a:t>
            </a:r>
            <a:r>
              <a:rPr lang="de-DE" sz="2000" dirty="0" err="1"/>
              <a:t>center</a:t>
            </a:r>
            <a:endParaRPr lang="de-DE" sz="2000" dirty="0"/>
          </a:p>
          <a:p>
            <a:pPr lvl="1">
              <a:spcAft>
                <a:spcPts val="100"/>
              </a:spcAft>
            </a:pPr>
            <a:r>
              <a:rPr lang="de-DE" sz="2000" dirty="0" err="1"/>
              <a:t>Determine</a:t>
            </a:r>
            <a:r>
              <a:rPr lang="de-DE" sz="2000" dirty="0"/>
              <a:t> </a:t>
            </a:r>
            <a:r>
              <a:rPr lang="de-DE" sz="2000" dirty="0" err="1"/>
              <a:t>required</a:t>
            </a:r>
            <a:r>
              <a:rPr lang="de-DE" sz="2000" dirty="0"/>
              <a:t> </a:t>
            </a:r>
            <a:r>
              <a:rPr lang="de-DE" sz="2000" dirty="0" err="1"/>
              <a:t>budget</a:t>
            </a:r>
            <a:r>
              <a:rPr lang="de-DE" sz="2000" dirty="0"/>
              <a:t> and </a:t>
            </a:r>
            <a:r>
              <a:rPr lang="de-DE" sz="2000" dirty="0" err="1"/>
              <a:t>discuss</a:t>
            </a:r>
            <a:r>
              <a:rPr lang="de-DE" sz="2000" dirty="0"/>
              <a:t> </a:t>
            </a:r>
            <a:r>
              <a:rPr lang="de-DE" sz="2000" dirty="0" err="1"/>
              <a:t>implementation</a:t>
            </a:r>
            <a:r>
              <a:rPr lang="de-DE" sz="2000" dirty="0"/>
              <a:t> </a:t>
            </a:r>
            <a:r>
              <a:rPr lang="de-DE" sz="2000" dirty="0" err="1"/>
              <a:t>possibilities</a:t>
            </a:r>
            <a:endParaRPr lang="de-DE" sz="2000" dirty="0"/>
          </a:p>
          <a:p>
            <a:pPr>
              <a:spcAft>
                <a:spcPts val="100"/>
              </a:spcAft>
            </a:pPr>
            <a:r>
              <a:rPr lang="de-DE" sz="2400" b="1" dirty="0"/>
              <a:t>User</a:t>
            </a:r>
            <a:r>
              <a:rPr lang="de-DE" sz="2400" dirty="0"/>
              <a:t> </a:t>
            </a:r>
            <a:r>
              <a:rPr lang="de-DE" sz="2400" dirty="0" err="1"/>
              <a:t>services</a:t>
            </a:r>
            <a:r>
              <a:rPr lang="de-DE" sz="2400" dirty="0"/>
              <a:t> and </a:t>
            </a:r>
            <a:r>
              <a:rPr lang="de-DE" sz="2400" dirty="0" err="1"/>
              <a:t>access</a:t>
            </a:r>
            <a:r>
              <a:rPr lang="de-DE" sz="2400" dirty="0"/>
              <a:t> </a:t>
            </a:r>
            <a:r>
              <a:rPr lang="de-DE" sz="2400" dirty="0" err="1"/>
              <a:t>models</a:t>
            </a:r>
            <a:endParaRPr lang="de-DE" sz="2400" dirty="0"/>
          </a:p>
          <a:p>
            <a:pPr>
              <a:spcAft>
                <a:spcPts val="100"/>
              </a:spcAft>
            </a:pPr>
            <a:r>
              <a:rPr lang="de-DE" sz="2400" b="1" dirty="0"/>
              <a:t>E </a:t>
            </a:r>
            <a:r>
              <a:rPr lang="de-DE" sz="2400" b="1" dirty="0" err="1"/>
              <a:t>infrastructure</a:t>
            </a:r>
            <a:r>
              <a:rPr lang="de-DE" sz="2400" b="1" dirty="0"/>
              <a:t> </a:t>
            </a:r>
            <a:r>
              <a:rPr lang="de-DE" sz="2400" dirty="0" err="1"/>
              <a:t>requirement</a:t>
            </a:r>
            <a:r>
              <a:rPr lang="de-DE" sz="2400" dirty="0"/>
              <a:t> and </a:t>
            </a:r>
            <a:r>
              <a:rPr lang="de-DE" sz="2400" dirty="0" err="1"/>
              <a:t>integration</a:t>
            </a:r>
            <a:endParaRPr lang="de-DE" sz="2400" dirty="0"/>
          </a:p>
          <a:p>
            <a:pPr>
              <a:spcAft>
                <a:spcPts val="100"/>
              </a:spcAft>
            </a:pPr>
            <a:r>
              <a:rPr lang="de-DE" sz="2400" b="1" dirty="0"/>
              <a:t>Legal</a:t>
            </a:r>
            <a:r>
              <a:rPr lang="de-DE" sz="2400" dirty="0"/>
              <a:t> and </a:t>
            </a:r>
            <a:r>
              <a:rPr lang="de-DE" sz="2400" b="1" dirty="0" err="1"/>
              <a:t>financial</a:t>
            </a:r>
            <a:r>
              <a:rPr lang="de-DE" sz="2400" dirty="0"/>
              <a:t> </a:t>
            </a:r>
            <a:r>
              <a:rPr lang="de-DE" sz="2400" dirty="0" err="1"/>
              <a:t>models</a:t>
            </a:r>
            <a:r>
              <a:rPr lang="de-DE" sz="2400" dirty="0"/>
              <a:t>. </a:t>
            </a:r>
            <a:r>
              <a:rPr lang="de-DE" sz="2400" b="1" dirty="0"/>
              <a:t>Open</a:t>
            </a:r>
            <a:r>
              <a:rPr lang="de-DE" sz="2400" dirty="0"/>
              <a:t> </a:t>
            </a:r>
            <a:r>
              <a:rPr lang="de-DE" sz="2400" dirty="0" err="1"/>
              <a:t>science</a:t>
            </a:r>
            <a:r>
              <a:rPr lang="de-DE" sz="2400" dirty="0"/>
              <a:t> and open </a:t>
            </a:r>
            <a:r>
              <a:rPr lang="de-DE" sz="2400" dirty="0" err="1"/>
              <a:t>innovation</a:t>
            </a:r>
            <a:r>
              <a:rPr lang="de-DE" sz="2400" dirty="0"/>
              <a:t>. </a:t>
            </a:r>
          </a:p>
          <a:p>
            <a:pPr>
              <a:spcAft>
                <a:spcPts val="100"/>
              </a:spcAft>
            </a:pPr>
            <a:r>
              <a:rPr lang="de-DE" sz="2400" dirty="0"/>
              <a:t>Rules and </a:t>
            </a:r>
            <a:r>
              <a:rPr lang="de-DE" sz="2400" b="1" dirty="0" err="1"/>
              <a:t>organization</a:t>
            </a:r>
            <a:r>
              <a:rPr lang="de-DE" sz="2400" dirty="0"/>
              <a:t>. </a:t>
            </a:r>
            <a:r>
              <a:rPr lang="de-DE" sz="2400" b="1" dirty="0"/>
              <a:t>Extension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membership</a:t>
            </a:r>
            <a:r>
              <a:rPr lang="de-DE" sz="2400" dirty="0"/>
              <a:t>.</a:t>
            </a:r>
          </a:p>
          <a:p>
            <a:pPr>
              <a:spcAft>
                <a:spcPts val="100"/>
              </a:spcAft>
            </a:pPr>
            <a:r>
              <a:rPr lang="de-DE" sz="2400" dirty="0"/>
              <a:t>…</a:t>
            </a:r>
          </a:p>
          <a:p>
            <a:pPr>
              <a:spcAft>
                <a:spcPts val="100"/>
              </a:spcAft>
            </a:pPr>
            <a:endParaRPr lang="de-DE" sz="2400" dirty="0"/>
          </a:p>
          <a:p>
            <a:pPr>
              <a:spcAft>
                <a:spcPts val="100"/>
              </a:spcAft>
            </a:pPr>
            <a:endParaRPr lang="de-DE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AB4805-E0D6-4C72-8189-D0F671E31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+mn-lt"/>
              </a:rPr>
              <a:t>Relevant Questions for Preparatory Phase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AD0C7-5E00-4708-B044-120893627FD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1" descr="ESFRI-EuPRAXIA-15-Organigramm.pdf">
            <a:extLst>
              <a:ext uri="{FF2B5EF4-FFF2-40B4-BE49-F238E27FC236}">
                <a16:creationId xmlns:a16="http://schemas.microsoft.com/office/drawing/2014/main" id="{EDD7EE8F-2A61-F1FD-FA1F-D7CD5B184B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425" t="40639" r="26518"/>
          <a:stretch/>
        </p:blipFill>
        <p:spPr>
          <a:xfrm>
            <a:off x="9031228" y="1053377"/>
            <a:ext cx="2852658" cy="487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55159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hteck 90">
            <a:extLst>
              <a:ext uri="{FF2B5EF4-FFF2-40B4-BE49-F238E27FC236}">
                <a16:creationId xmlns:a16="http://schemas.microsoft.com/office/drawing/2014/main" id="{0CF25A3E-739C-F45E-9E8E-F532E2D61647}"/>
              </a:ext>
            </a:extLst>
          </p:cNvPr>
          <p:cNvSpPr/>
          <p:nvPr/>
        </p:nvSpPr>
        <p:spPr>
          <a:xfrm>
            <a:off x="88300" y="827727"/>
            <a:ext cx="12045381" cy="48338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DC66DD0-63D2-C99E-1555-125CA62B5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latin typeface="+mn-lt"/>
              </a:rPr>
              <a:t>EuPRAXIA</a:t>
            </a:r>
            <a:r>
              <a:rPr lang="en-US" sz="3200" dirty="0">
                <a:latin typeface="+mn-lt"/>
              </a:rPr>
              <a:t>-Preparatory Phase Consortium</a:t>
            </a:r>
            <a:br>
              <a:rPr lang="en-US" sz="3200" dirty="0">
                <a:latin typeface="+mn-lt"/>
              </a:rPr>
            </a:br>
            <a:r>
              <a:rPr lang="en-US" sz="2000" b="0" i="1" dirty="0">
                <a:latin typeface="+mn-lt"/>
              </a:rPr>
              <a:t>34 Institutes from 12 Countries </a:t>
            </a:r>
            <a:r>
              <a:rPr lang="en-US" sz="2000" b="0" i="1" dirty="0">
                <a:latin typeface="+mn-lt"/>
                <a:sym typeface="Wingdings" pitchFamily="2" charset="2"/>
              </a:rPr>
              <a:t> to be merged with ESFRI Consortium</a:t>
            </a:r>
            <a:endParaRPr lang="de-DE" b="0" i="1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A31E474-8F60-E445-B660-8B421D97FCD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569229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5D63892-1663-4762-7520-51E286CA2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467" y="916383"/>
            <a:ext cx="5407370" cy="1573787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61DF2D71-6B6E-BEB6-0E74-6496E3A01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6946" y="1871052"/>
            <a:ext cx="4946754" cy="1621695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8E72371F-1AA8-9A1D-B623-5633D88E5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6152" y="3987000"/>
            <a:ext cx="3535064" cy="1621696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829D2BC-D324-8114-37D3-C9550AEDBD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6807" y="904485"/>
            <a:ext cx="1619250" cy="958850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5693865F-0C26-29BD-320F-25F32B310F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3266" y="2968535"/>
            <a:ext cx="4249135" cy="998644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C0B61474-6224-32E0-D29E-BBFDED8406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9968" y="3986688"/>
            <a:ext cx="1391007" cy="1498559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215C9BB2-86AA-39EA-04C5-1E67FF569B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80529" y="904408"/>
            <a:ext cx="2463800" cy="965200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66D40399-E147-7FE3-BABA-1F06DDAD13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4490" y="2450851"/>
            <a:ext cx="2611724" cy="1550891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F2D70898-16EC-DF8F-E380-3F2D1F93F0B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2926" y="4039493"/>
            <a:ext cx="1879595" cy="1497022"/>
          </a:xfrm>
          <a:prstGeom prst="rect">
            <a:avLst/>
          </a:prstGeom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815BE3AE-0512-A247-7F42-FDF86C5086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36409" y="3494870"/>
            <a:ext cx="3969372" cy="957908"/>
          </a:xfrm>
          <a:prstGeom prst="rect">
            <a:avLst/>
          </a:prstGeom>
        </p:spPr>
      </p:pic>
      <p:pic>
        <p:nvPicPr>
          <p:cNvPr id="80" name="Grafik 79">
            <a:extLst>
              <a:ext uri="{FF2B5EF4-FFF2-40B4-BE49-F238E27FC236}">
                <a16:creationId xmlns:a16="http://schemas.microsoft.com/office/drawing/2014/main" id="{B7D37322-E76D-2706-3001-10956AA06B5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01365" y="1882785"/>
            <a:ext cx="1619249" cy="1108674"/>
          </a:xfrm>
          <a:prstGeom prst="rect">
            <a:avLst/>
          </a:prstGeom>
        </p:spPr>
      </p:pic>
      <p:pic>
        <p:nvPicPr>
          <p:cNvPr id="84" name="Grafik 83">
            <a:extLst>
              <a:ext uri="{FF2B5EF4-FFF2-40B4-BE49-F238E27FC236}">
                <a16:creationId xmlns:a16="http://schemas.microsoft.com/office/drawing/2014/main" id="{C5B1A97F-A08A-3BFC-0DB5-1FBBD0B1CAE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52087" y="4519266"/>
            <a:ext cx="1723737" cy="1066739"/>
          </a:xfrm>
          <a:prstGeom prst="rect">
            <a:avLst/>
          </a:prstGeom>
        </p:spPr>
      </p:pic>
      <p:pic>
        <p:nvPicPr>
          <p:cNvPr id="89" name="Grafik 88">
            <a:extLst>
              <a:ext uri="{FF2B5EF4-FFF2-40B4-BE49-F238E27FC236}">
                <a16:creationId xmlns:a16="http://schemas.microsoft.com/office/drawing/2014/main" id="{7714152E-61A6-8831-1022-ACEB93A97B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900072" y="4540204"/>
            <a:ext cx="1953815" cy="1064444"/>
          </a:xfrm>
          <a:prstGeom prst="rect">
            <a:avLst/>
          </a:prstGeom>
        </p:spPr>
      </p:pic>
      <p:sp>
        <p:nvSpPr>
          <p:cNvPr id="90" name="Textfeld 89">
            <a:extLst>
              <a:ext uri="{FF2B5EF4-FFF2-40B4-BE49-F238E27FC236}">
                <a16:creationId xmlns:a16="http://schemas.microsoft.com/office/drawing/2014/main" id="{6BB9DBD4-9545-7FD8-D569-31D5D7308059}"/>
              </a:ext>
            </a:extLst>
          </p:cNvPr>
          <p:cNvSpPr txBox="1"/>
          <p:nvPr/>
        </p:nvSpPr>
        <p:spPr>
          <a:xfrm>
            <a:off x="1028099" y="5676079"/>
            <a:ext cx="1082578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Complemented by institutes in </a:t>
            </a:r>
            <a:r>
              <a:rPr kumimoji="0" lang="en-US" sz="19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EuPRAXIA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ESFRI consortium: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additional 17 institutes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 France, Germany, Poland, Sweden, United Kingdom, China, Japan, United States. Russian institutes presently suspended.</a:t>
            </a:r>
          </a:p>
        </p:txBody>
      </p:sp>
      <p:pic>
        <p:nvPicPr>
          <p:cNvPr id="96" name="Grafik 95">
            <a:extLst>
              <a:ext uri="{FF2B5EF4-FFF2-40B4-BE49-F238E27FC236}">
                <a16:creationId xmlns:a16="http://schemas.microsoft.com/office/drawing/2014/main" id="{2931BAC2-4136-662B-BA37-748864F778C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536" y="984920"/>
            <a:ext cx="2114696" cy="957039"/>
          </a:xfrm>
          <a:prstGeom prst="rect">
            <a:avLst/>
          </a:prstGeom>
        </p:spPr>
      </p:pic>
      <p:sp>
        <p:nvSpPr>
          <p:cNvPr id="97" name="Textfeld 96">
            <a:extLst>
              <a:ext uri="{FF2B5EF4-FFF2-40B4-BE49-F238E27FC236}">
                <a16:creationId xmlns:a16="http://schemas.microsoft.com/office/drawing/2014/main" id="{BBF9053A-3603-1EAE-4C45-A05AA0D40147}"/>
              </a:ext>
            </a:extLst>
          </p:cNvPr>
          <p:cNvSpPr txBox="1"/>
          <p:nvPr/>
        </p:nvSpPr>
        <p:spPr>
          <a:xfrm>
            <a:off x="150113" y="1956439"/>
            <a:ext cx="22838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Preparatory Phase</a:t>
            </a:r>
          </a:p>
        </p:txBody>
      </p:sp>
    </p:spTree>
    <p:extLst>
      <p:ext uri="{BB962C8B-B14F-4D97-AF65-F5344CB8AC3E}">
        <p14:creationId xmlns:p14="http://schemas.microsoft.com/office/powerpoint/2010/main" val="42654718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EA9BD55-2826-C8C2-8D05-60748CC4B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9" y="-272186"/>
            <a:ext cx="8898012" cy="1325563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+mn-lt"/>
              </a:rPr>
              <a:t>PP Steering Committee: Leaders Behind </a:t>
            </a:r>
            <a:r>
              <a:rPr lang="de-DE" sz="3200" dirty="0" err="1">
                <a:latin typeface="+mn-lt"/>
              </a:rPr>
              <a:t>EuPRAXIA</a:t>
            </a:r>
            <a:endParaRPr lang="de-DE" sz="3200" dirty="0">
              <a:latin typeface="+mn-lt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12D26F-8238-A0A1-567B-8C433BF15F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631013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31928CB-9107-464E-7500-DEDAC825C89F}"/>
              </a:ext>
            </a:extLst>
          </p:cNvPr>
          <p:cNvSpPr txBox="1"/>
          <p:nvPr/>
        </p:nvSpPr>
        <p:spPr>
          <a:xfrm>
            <a:off x="2138229" y="859304"/>
            <a:ext cx="3094287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WP1 -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Coordination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&amp; Project Management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R. Assmann, INFN &amp; DESY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M.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Ferrario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INFN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WP2 - Dissemination and Public Relations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C. Welsch, U Liverpool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Bertellii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INFN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WP3 -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Organization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and Rules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A.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Specka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CNRS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A.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Ghigo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INFN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WP4 - Financial &amp; Legal Model.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Economic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Impact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A.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Falone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INFN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WP5 - User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Strategy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and Services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F.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Stellato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U Tor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Vergata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E.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Principi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ELETTRA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WP6 - Membership Extension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Strategy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B. Cros, CNRS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A.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Mostacci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U Sapienza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DF91E18-7E23-EAE8-2CD8-6C3C511CF7C0}"/>
              </a:ext>
            </a:extLst>
          </p:cNvPr>
          <p:cNvSpPr txBox="1"/>
          <p:nvPr/>
        </p:nvSpPr>
        <p:spPr>
          <a:xfrm>
            <a:off x="5436049" y="830213"/>
            <a:ext cx="344225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WP7 - E-Needs and Data Policy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R. Fonseca, IST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S. Pioli, INFN 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WP8 - Theory &amp; Simulation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J.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Vieria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IST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H.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Vincenti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CEA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WP9  - RF, Magnets &amp;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Beamline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Components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Antipov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DESY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F. Nguyen, ENEA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WP10 - Plasma Components &amp; Systems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K.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Cassou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CNRS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J. Osterhoff, DESY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WP11 -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Applications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G.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Sarri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U Belfast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E.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Chiadroni,U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Sapienza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WP12 - Laser Technology, Liaison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to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Industry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L.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Gizzi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CNR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P.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Crump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FBH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2B080D5-C0EA-54F6-EFD1-877E382708B5}"/>
              </a:ext>
            </a:extLst>
          </p:cNvPr>
          <p:cNvSpPr txBox="1"/>
          <p:nvPr/>
        </p:nvSpPr>
        <p:spPr>
          <a:xfrm>
            <a:off x="8687714" y="843660"/>
            <a:ext cx="3442259" cy="33393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WP13 -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Diagnostics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A.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Cianchi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U Tor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Vergata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R.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Ischebeck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EPFL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WP14 - Transformative Innovation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Paths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B. Hidding, U Strathclyde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S. Karsch, LMU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WP15 - TDR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EuPRAXIA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@SPARC-lab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C.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Vaccarezza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INFN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R.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Pompili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INFN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de-DE" sz="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WP16 - TDR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EuPRAXIA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Site 2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A.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Molodozhentsev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ELI-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Beamlines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R.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Pattahil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, STFC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4AFB973-2AA4-B0B2-733A-EA081AA95172}"/>
              </a:ext>
            </a:extLst>
          </p:cNvPr>
          <p:cNvSpPr txBox="1"/>
          <p:nvPr/>
        </p:nvSpPr>
        <p:spPr>
          <a:xfrm>
            <a:off x="956120" y="5797431"/>
            <a:ext cx="43172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EE220D"/>
                </a:solidFill>
                <a:effectLst/>
                <a:uLnTx/>
                <a:uFillTx/>
                <a:latin typeface="Calibri"/>
                <a:ea typeface="+mn-ea"/>
                <a:cs typeface="Aharoni" panose="02010803020104030203" pitchFamily="2" charset="-79"/>
              </a:rPr>
              <a:t>WP’s on coordination &amp; implementation as ESFRI RI (organization, legal model, financing, users)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9EF04AD-5BAC-4FDF-41BA-910B07DF7F61}"/>
              </a:ext>
            </a:extLst>
          </p:cNvPr>
          <p:cNvSpPr txBox="1"/>
          <p:nvPr/>
        </p:nvSpPr>
        <p:spPr>
          <a:xfrm>
            <a:off x="8295480" y="5797431"/>
            <a:ext cx="38965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Aharoni" panose="02010803020104030203" pitchFamily="2" charset="-79"/>
              </a:rPr>
              <a:t>WPs on technical implementation and sites 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5E67F90-46CB-5732-AE0E-AB8DA49BE9F0}"/>
              </a:ext>
            </a:extLst>
          </p:cNvPr>
          <p:cNvSpPr/>
          <p:nvPr/>
        </p:nvSpPr>
        <p:spPr>
          <a:xfrm>
            <a:off x="2080868" y="830213"/>
            <a:ext cx="3120078" cy="492019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39F0BC3-E583-DD2F-34FA-45CB34E8F236}"/>
              </a:ext>
            </a:extLst>
          </p:cNvPr>
          <p:cNvSpPr/>
          <p:nvPr/>
        </p:nvSpPr>
        <p:spPr>
          <a:xfrm>
            <a:off x="5342783" y="839426"/>
            <a:ext cx="6701764" cy="4910978"/>
          </a:xfrm>
          <a:prstGeom prst="rect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C6EDFFC9-AB65-15AA-9507-AFD89F7C2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34" y="914231"/>
            <a:ext cx="1522736" cy="3478866"/>
          </a:xfrm>
          <a:prstGeom prst="rect">
            <a:avLst/>
          </a:prstGeom>
        </p:spPr>
      </p:pic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E939DBF0-BF69-3BE7-8F6E-EDEA366FFEC6}"/>
              </a:ext>
            </a:extLst>
          </p:cNvPr>
          <p:cNvCxnSpPr>
            <a:cxnSpLocks/>
          </p:cNvCxnSpPr>
          <p:nvPr/>
        </p:nvCxnSpPr>
        <p:spPr>
          <a:xfrm flipV="1">
            <a:off x="1556088" y="830213"/>
            <a:ext cx="524780" cy="78343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FEE52BE7-B5DE-D596-8C75-63C1F2AD1832}"/>
              </a:ext>
            </a:extLst>
          </p:cNvPr>
          <p:cNvCxnSpPr>
            <a:cxnSpLocks/>
          </p:cNvCxnSpPr>
          <p:nvPr/>
        </p:nvCxnSpPr>
        <p:spPr>
          <a:xfrm>
            <a:off x="1556088" y="2051385"/>
            <a:ext cx="524780" cy="369901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307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AB4805-E0D6-4C72-8189-D0F671E31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6" y="-261300"/>
            <a:ext cx="7961747" cy="1325563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+mn-lt"/>
              </a:rPr>
              <a:t>Reference Documents </a:t>
            </a:r>
            <a:r>
              <a:rPr lang="en-GB" sz="3200" dirty="0" err="1">
                <a:latin typeface="+mn-lt"/>
              </a:rPr>
              <a:t>EuPRAXIA</a:t>
            </a:r>
            <a:r>
              <a:rPr lang="en-GB" sz="3200" dirty="0">
                <a:latin typeface="+mn-lt"/>
              </a:rPr>
              <a:t>-PP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AD0C7-5E00-4708-B044-120893627FD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236FAFF5-7F00-59B7-20C1-36C495B3EC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604" y="912478"/>
            <a:ext cx="3678825" cy="5350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E4864D2-AFF0-6F71-E257-73CB670AE7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360" y="912478"/>
            <a:ext cx="3981679" cy="5350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3081E2D-9171-73A6-29E5-A61BDE7593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3742" y="912477"/>
            <a:ext cx="3781904" cy="5350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32028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6AA09F8-91E9-170C-742D-8D55019B6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latin typeface="Calibri"/>
              </a:rPr>
              <a:t>EuPRAXIA</a:t>
            </a:r>
            <a:r>
              <a:rPr lang="en-US" sz="3200" dirty="0">
                <a:latin typeface="Calibri"/>
              </a:rPr>
              <a:t> Project Overview</a:t>
            </a:r>
            <a:endParaRPr lang="en-US" b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4334D-CE74-3FFC-AC64-BDD7B6207D2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952288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5EB8FBE-5EE0-361B-F078-27A76E0647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3" t="8323" r="10378" b="51054"/>
          <a:stretch/>
        </p:blipFill>
        <p:spPr>
          <a:xfrm>
            <a:off x="347287" y="566600"/>
            <a:ext cx="11370912" cy="391395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3B07E24-14E9-99D9-A0AC-3162DE136A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3" t="57298" r="10378" b="28781"/>
          <a:stretch/>
        </p:blipFill>
        <p:spPr>
          <a:xfrm>
            <a:off x="347287" y="5262879"/>
            <a:ext cx="11370912" cy="134129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BD4196E-CAFA-B698-B649-19A38FD736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4" t="50839" r="10378" b="40508"/>
          <a:stretch/>
        </p:blipFill>
        <p:spPr>
          <a:xfrm>
            <a:off x="380063" y="4450080"/>
            <a:ext cx="11327975" cy="83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103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65E3BD8-79AD-B940-B322-B524D8B32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+mn-lt"/>
              </a:rPr>
              <a:t>Headquarter and Site 1: </a:t>
            </a:r>
            <a:r>
              <a:rPr lang="de-DE" sz="3200" dirty="0" err="1">
                <a:latin typeface="+mn-lt"/>
              </a:rPr>
              <a:t>EuPRAXIA@SPARClab</a:t>
            </a:r>
            <a:endParaRPr lang="de-DE" sz="3200" dirty="0">
              <a:latin typeface="+mn-lt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90383C0-95DD-AC45-AB95-89879BB8398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41063AD-B51B-F546-AA50-91CCA881FF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4951"/>
            <a:ext cx="8812693" cy="488913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714C69E-0970-5E48-B855-1B0515BBDA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8558" y="3818074"/>
            <a:ext cx="4224813" cy="255083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3E6052D-3D32-D440-91C9-D360B35B19EE}"/>
              </a:ext>
            </a:extLst>
          </p:cNvPr>
          <p:cNvSpPr txBox="1"/>
          <p:nvPr/>
        </p:nvSpPr>
        <p:spPr>
          <a:xfrm>
            <a:off x="8924102" y="900879"/>
            <a:ext cx="2967859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Frascati`s future facility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&gt; 130 M€ invest funding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Beam-driven plasma accelerator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Europe`s most compact and most southern FEL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world`s most compact RF accelerator (X band with CERN)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21682AD-5799-694B-B576-5E5681C7C17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4" y="4530350"/>
            <a:ext cx="1531394" cy="240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158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9EF8029-FF01-7BE0-098E-D6E6DB061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err="1">
                <a:latin typeface="Calibri"/>
              </a:rPr>
              <a:t>Electron</a:t>
            </a:r>
            <a:r>
              <a:rPr lang="de-DE" sz="3600" dirty="0">
                <a:latin typeface="Calibri"/>
              </a:rPr>
              <a:t> Driver: X Band RF </a:t>
            </a:r>
            <a:r>
              <a:rPr lang="de-DE" sz="3600" dirty="0" err="1">
                <a:latin typeface="Calibri"/>
              </a:rPr>
              <a:t>Linac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727E55-D16E-79E3-43AF-F487F3029CC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/>
              <a:t>R. Assmann - DN Kickoff - 16 Jan 2023</a:t>
            </a:r>
            <a:endParaRPr lang="en-GB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56F02DA-0F54-B0E1-BF70-84A7E1555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901014"/>
            <a:ext cx="5600700" cy="23622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10C977A-F5FE-4D35-AD8C-EDCE64E60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376" y="3263214"/>
            <a:ext cx="8019439" cy="308712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5211522-276E-C441-00CD-8324AFD813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8611" y="901014"/>
            <a:ext cx="5029200" cy="20193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1E4D07E-F8C4-0F5E-C8F7-58C0D56DD3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66" y="3493197"/>
            <a:ext cx="3990126" cy="224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418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8DB1C3C-F08A-0CA4-B123-46CB9764F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+mn-lt"/>
              </a:rPr>
              <a:t>Progress in </a:t>
            </a:r>
            <a:r>
              <a:rPr lang="de-DE" sz="3200" dirty="0" err="1">
                <a:latin typeface="+mn-lt"/>
              </a:rPr>
              <a:t>Particle</a:t>
            </a:r>
            <a:r>
              <a:rPr lang="de-DE" sz="3200" dirty="0">
                <a:latin typeface="+mn-lt"/>
              </a:rPr>
              <a:t> </a:t>
            </a:r>
            <a:r>
              <a:rPr lang="de-DE" sz="3200" dirty="0" err="1">
                <a:latin typeface="+mn-lt"/>
              </a:rPr>
              <a:t>Accelerators</a:t>
            </a:r>
            <a:r>
              <a:rPr lang="de-DE" sz="3200" dirty="0">
                <a:latin typeface="+mn-lt"/>
              </a:rPr>
              <a:t>: Potential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5653C-0677-3A48-9731-2131D87B011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hr-HR"/>
              <a:t>R. Assmann - DN Kickoff - 16 Jan 2023</a:t>
            </a:r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70ED862-9E85-3552-903D-58A6A6ACFF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714" b="26025"/>
          <a:stretch/>
        </p:blipFill>
        <p:spPr>
          <a:xfrm>
            <a:off x="1534583" y="782758"/>
            <a:ext cx="9035008" cy="5642744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67970993-5F5E-1F8F-E278-F1E775A06A07}"/>
              </a:ext>
            </a:extLst>
          </p:cNvPr>
          <p:cNvGrpSpPr/>
          <p:nvPr/>
        </p:nvGrpSpPr>
        <p:grpSpPr>
          <a:xfrm>
            <a:off x="8364071" y="2743200"/>
            <a:ext cx="2501152" cy="921234"/>
            <a:chOff x="8364071" y="2743200"/>
            <a:chExt cx="2501152" cy="921234"/>
          </a:xfrm>
        </p:grpSpPr>
        <p:sp>
          <p:nvSpPr>
            <p:cNvPr id="2" name="Pfeil nach links 1">
              <a:extLst>
                <a:ext uri="{FF2B5EF4-FFF2-40B4-BE49-F238E27FC236}">
                  <a16:creationId xmlns:a16="http://schemas.microsoft.com/office/drawing/2014/main" id="{34304EB9-77FE-2A3C-CAED-BC631EBDFE03}"/>
                </a:ext>
              </a:extLst>
            </p:cNvPr>
            <p:cNvSpPr/>
            <p:nvPr/>
          </p:nvSpPr>
          <p:spPr>
            <a:xfrm rot="585806">
              <a:off x="9928955" y="3059317"/>
              <a:ext cx="936268" cy="605117"/>
            </a:xfrm>
            <a:prstGeom prst="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5351E67-639A-649A-AA94-803ED678D1A6}"/>
                </a:ext>
              </a:extLst>
            </p:cNvPr>
            <p:cNvSpPr/>
            <p:nvPr/>
          </p:nvSpPr>
          <p:spPr>
            <a:xfrm>
              <a:off x="8364071" y="2743200"/>
              <a:ext cx="1533803" cy="847483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83173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EDDB878-3CE5-219B-F5FB-C1F50816C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>
                <a:latin typeface="Calibri"/>
              </a:rPr>
              <a:t>Site 1: </a:t>
            </a:r>
            <a:r>
              <a:rPr lang="de-DE" sz="3200" dirty="0" err="1">
                <a:latin typeface="Calibri"/>
              </a:rPr>
              <a:t>EuPRAXIA@SPARClab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12B74D6-330E-C2DF-842D-27BA9AAD472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/>
              <a:t>R. Assmann - DN Kickoff - 16 Jan 2023</a:t>
            </a:r>
            <a:endParaRPr lang="en-GB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EE737B5-B03B-66FC-E362-BFBA65696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48057"/>
            <a:ext cx="12193599" cy="311134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4590BCA-ACD6-FE42-740E-366B3580E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3075" y="4148265"/>
            <a:ext cx="2755900" cy="2273300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CC043538-2D6A-C2F3-60BE-FA608B332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1684" y="4247822"/>
            <a:ext cx="3847171" cy="2096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4AB343D9-667D-D576-66D0-F3B4FFD066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0653" y="4159403"/>
            <a:ext cx="3523786" cy="2096461"/>
          </a:xfrm>
          <a:prstGeom prst="rect">
            <a:avLst/>
          </a:prstGeom>
          <a:noFill/>
          <a:ln>
            <a:noFill/>
          </a:ln>
          <a:effectLst>
            <a:outerShdw dist="101823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-626" t="16884" b="15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308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727283-04A5-82D6-F4AC-45FA2368097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el 2">
            <a:extLst>
              <a:ext uri="{FF2B5EF4-FFF2-40B4-BE49-F238E27FC236}">
                <a16:creationId xmlns:a16="http://schemas.microsoft.com/office/drawing/2014/main" id="{7EF22289-3094-EE5F-33D0-24A6B3CB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4" y="-258973"/>
            <a:ext cx="7961747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It Fits the Frascati Site</a:t>
            </a:r>
            <a:br>
              <a:rPr lang="en-US" sz="3200" dirty="0">
                <a:latin typeface="+mn-lt"/>
              </a:rPr>
            </a:br>
            <a:r>
              <a:rPr lang="en-US" sz="2400" b="0" i="1" dirty="0">
                <a:latin typeface="+mn-lt"/>
              </a:rPr>
              <a:t>(also fits sites at a large university, hospital, company, …)</a:t>
            </a:r>
            <a:endParaRPr lang="en-US" sz="3200" b="0" i="1" dirty="0">
              <a:latin typeface="+mn-lt"/>
            </a:endParaRPr>
          </a:p>
        </p:txBody>
      </p:sp>
      <p:pic>
        <p:nvPicPr>
          <p:cNvPr id="1026" name="Picture 2" descr="Location of the new facility within the LNF site.">
            <a:extLst>
              <a:ext uri="{FF2B5EF4-FFF2-40B4-BE49-F238E27FC236}">
                <a16:creationId xmlns:a16="http://schemas.microsoft.com/office/drawing/2014/main" id="{E18C9FEC-547D-5F4C-76A8-43BB4A194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143" y="1472477"/>
            <a:ext cx="5961662" cy="27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 descr="Ein Bild, das Gras, Himmel, draußen, Hochland enthält.&#10;&#10;Automatisch generierte Beschreibung">
            <a:extLst>
              <a:ext uri="{FF2B5EF4-FFF2-40B4-BE49-F238E27FC236}">
                <a16:creationId xmlns:a16="http://schemas.microsoft.com/office/drawing/2014/main" id="{2A328054-DD42-6ADC-C90C-7FAEF01E05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000" y="1970773"/>
            <a:ext cx="6283114" cy="4730815"/>
          </a:xfrm>
          <a:prstGeom prst="rect">
            <a:avLst/>
          </a:prstGeom>
        </p:spPr>
      </p:pic>
      <p:pic>
        <p:nvPicPr>
          <p:cNvPr id="10" name="Grafik 9" descr="Ein Bild, das Text, Himmel, Straße, draußen enthält.&#10;&#10;Automatisch generierte Beschreibung">
            <a:extLst>
              <a:ext uri="{FF2B5EF4-FFF2-40B4-BE49-F238E27FC236}">
                <a16:creationId xmlns:a16="http://schemas.microsoft.com/office/drawing/2014/main" id="{96E62E4B-028A-6431-CFC5-0761B0C0BB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2000" y="863600"/>
            <a:ext cx="6283114" cy="2833562"/>
          </a:xfrm>
          <a:prstGeom prst="rect">
            <a:avLst/>
          </a:prstGeom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AEF2E395-6FDC-F99D-3897-910F7B479A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07" y="4693551"/>
            <a:ext cx="3496654" cy="1502305"/>
          </a:xfrm>
          <a:prstGeom prst="rect">
            <a:avLst/>
          </a:prstGeom>
        </p:spPr>
      </p:pic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B814F2A9-040F-5750-A744-CF61AF71ED33}"/>
              </a:ext>
            </a:extLst>
          </p:cNvPr>
          <p:cNvCxnSpPr>
            <a:cxnSpLocks/>
          </p:cNvCxnSpPr>
          <p:nvPr/>
        </p:nvCxnSpPr>
        <p:spPr>
          <a:xfrm flipH="1">
            <a:off x="1575309" y="4116262"/>
            <a:ext cx="355091" cy="5772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51CE7055-439D-A2CA-489F-3F9564DECC51}"/>
              </a:ext>
            </a:extLst>
          </p:cNvPr>
          <p:cNvSpPr txBox="1"/>
          <p:nvPr/>
        </p:nvSpPr>
        <p:spPr>
          <a:xfrm>
            <a:off x="1530772" y="804242"/>
            <a:ext cx="215212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Directorate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building</a:t>
            </a:r>
            <a:endParaRPr kumimoji="0" lang="de-DE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872D6965-2FAA-2801-3503-C8C12E900A45}"/>
              </a:ext>
            </a:extLst>
          </p:cNvPr>
          <p:cNvCxnSpPr>
            <a:cxnSpLocks/>
          </p:cNvCxnSpPr>
          <p:nvPr/>
        </p:nvCxnSpPr>
        <p:spPr>
          <a:xfrm>
            <a:off x="1743362" y="1210096"/>
            <a:ext cx="0" cy="58360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AD56DDD8-F66E-ECEB-5EF6-3FB5435009C8}"/>
              </a:ext>
            </a:extLst>
          </p:cNvPr>
          <p:cNvCxnSpPr>
            <a:cxnSpLocks/>
            <a:endCxn id="19" idx="0"/>
          </p:cNvCxnSpPr>
          <p:nvPr/>
        </p:nvCxnSpPr>
        <p:spPr>
          <a:xfrm flipH="1">
            <a:off x="696822" y="2938394"/>
            <a:ext cx="540106" cy="79299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FFA42286-4A10-9632-40FA-951ED5731893}"/>
              </a:ext>
            </a:extLst>
          </p:cNvPr>
          <p:cNvSpPr txBox="1"/>
          <p:nvPr/>
        </p:nvSpPr>
        <p:spPr>
          <a:xfrm>
            <a:off x="-3867" y="3731387"/>
            <a:ext cx="1401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INFN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central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administra-tion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C5179E6F-E8B2-7E06-CFEB-75D90AA98A6B}"/>
              </a:ext>
            </a:extLst>
          </p:cNvPr>
          <p:cNvSpPr txBox="1"/>
          <p:nvPr/>
        </p:nvSpPr>
        <p:spPr>
          <a:xfrm>
            <a:off x="-10736" y="2664949"/>
            <a:ext cx="11049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Canteen</a:t>
            </a:r>
            <a:endParaRPr kumimoji="0" lang="de-DE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4800597A-D6D9-023C-7C73-51EB9FEA1C35}"/>
              </a:ext>
            </a:extLst>
          </p:cNvPr>
          <p:cNvCxnSpPr>
            <a:cxnSpLocks/>
          </p:cNvCxnSpPr>
          <p:nvPr/>
        </p:nvCxnSpPr>
        <p:spPr>
          <a:xfrm flipH="1">
            <a:off x="410545" y="2217314"/>
            <a:ext cx="268144" cy="44763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A27E50F0-1B7E-E657-29EB-5E26D2089898}"/>
              </a:ext>
            </a:extLst>
          </p:cNvPr>
          <p:cNvCxnSpPr>
            <a:cxnSpLocks/>
          </p:cNvCxnSpPr>
          <p:nvPr/>
        </p:nvCxnSpPr>
        <p:spPr>
          <a:xfrm>
            <a:off x="2544268" y="3878418"/>
            <a:ext cx="831452" cy="23784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ABF972EF-3EDF-A782-E8A4-52EA32D7148E}"/>
              </a:ext>
            </a:extLst>
          </p:cNvPr>
          <p:cNvSpPr txBox="1"/>
          <p:nvPr/>
        </p:nvSpPr>
        <p:spPr>
          <a:xfrm>
            <a:off x="3392839" y="3919502"/>
            <a:ext cx="22713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SPARClab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seeding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plasma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acc.)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9A88755A-C151-FFF8-D928-0891B37E7D7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94177" y="3412270"/>
            <a:ext cx="3397823" cy="923910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311CF44B-2282-9288-1FDC-11EE4FB6EF0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6400" y="4277847"/>
            <a:ext cx="1630694" cy="533455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841005EC-C309-2F31-3492-01752EA3081C}"/>
              </a:ext>
            </a:extLst>
          </p:cNvPr>
          <p:cNvSpPr txBox="1"/>
          <p:nvPr/>
        </p:nvSpPr>
        <p:spPr>
          <a:xfrm>
            <a:off x="3608209" y="5381748"/>
            <a:ext cx="224734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srgbClr val="2C398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@ </a:t>
            </a:r>
            <a:r>
              <a:rPr kumimoji="0" lang="de-DE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2C398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SPARClab</a:t>
            </a: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2C3982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1" u="none" strike="noStrike" kern="1200" cap="none" spc="0" normalizeH="0" baseline="0" noProof="0" dirty="0">
                <a:ln>
                  <a:noFill/>
                </a:ln>
                <a:solidFill>
                  <a:srgbClr val="2C398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(European </a:t>
            </a:r>
            <a:r>
              <a:rPr kumimoji="0" lang="de-DE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2C398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site</a:t>
            </a:r>
            <a:r>
              <a:rPr kumimoji="0" lang="de-DE" sz="2000" b="0" i="1" u="none" strike="noStrike" kern="1200" cap="none" spc="0" normalizeH="0" baseline="0" noProof="0" dirty="0">
                <a:ln>
                  <a:noFill/>
                </a:ln>
                <a:solidFill>
                  <a:srgbClr val="2C398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1)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A5B0C82F-A9D8-5027-BA72-5FBCEFC7BFBF}"/>
              </a:ext>
            </a:extLst>
          </p:cNvPr>
          <p:cNvSpPr txBox="1"/>
          <p:nvPr/>
        </p:nvSpPr>
        <p:spPr>
          <a:xfrm>
            <a:off x="9844810" y="5083949"/>
            <a:ext cx="2347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Tor </a:t>
            </a:r>
            <a:r>
              <a:rPr kumimoji="0" lang="de-DE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Raubenheimer</a:t>
            </a:r>
            <a:endParaRPr kumimoji="0" lang="de-DE" sz="16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SLAC, Stanford University, USA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FD96512-5235-F96E-FD93-F0FC4239465E}"/>
              </a:ext>
            </a:extLst>
          </p:cNvPr>
          <p:cNvSpPr txBox="1"/>
          <p:nvPr/>
        </p:nvSpPr>
        <p:spPr>
          <a:xfrm>
            <a:off x="6095997" y="6324161"/>
            <a:ext cx="4507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Vladimir </a:t>
            </a:r>
            <a:r>
              <a:rPr kumimoji="0" lang="de-DE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Shiltsev</a:t>
            </a:r>
            <a:r>
              <a:rPr kumimoji="0" lang="de-DE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de-DE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Fermilab</a:t>
            </a:r>
            <a:r>
              <a:rPr kumimoji="0" lang="de-DE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National Laboratory, USA</a:t>
            </a:r>
          </a:p>
        </p:txBody>
      </p:sp>
      <p:cxnSp>
        <p:nvCxnSpPr>
          <p:cNvPr id="38" name="Gerade Verbindung 37">
            <a:extLst>
              <a:ext uri="{FF2B5EF4-FFF2-40B4-BE49-F238E27FC236}">
                <a16:creationId xmlns:a16="http://schemas.microsoft.com/office/drawing/2014/main" id="{F68CE016-0DE9-7BF4-AD58-8FB6EBEC3F09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8349883" y="6091518"/>
            <a:ext cx="162105" cy="2326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>
            <a:extLst>
              <a:ext uri="{FF2B5EF4-FFF2-40B4-BE49-F238E27FC236}">
                <a16:creationId xmlns:a16="http://schemas.microsoft.com/office/drawing/2014/main" id="{D402294D-7898-FA78-9753-131A3BA6BB5F}"/>
              </a:ext>
            </a:extLst>
          </p:cNvPr>
          <p:cNvCxnSpPr>
            <a:cxnSpLocks/>
          </p:cNvCxnSpPr>
          <p:nvPr/>
        </p:nvCxnSpPr>
        <p:spPr>
          <a:xfrm>
            <a:off x="9750681" y="5152106"/>
            <a:ext cx="137279" cy="266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75545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6AA09F8-91E9-170C-742D-8D55019B6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latin typeface="Calibri"/>
              </a:rPr>
              <a:t>EuPRAXIA</a:t>
            </a:r>
            <a:r>
              <a:rPr lang="en-US" sz="3200" dirty="0">
                <a:latin typeface="Calibri"/>
              </a:rPr>
              <a:t> Project Overview</a:t>
            </a:r>
            <a:endParaRPr lang="en-US" b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4334D-CE74-3FFC-AC64-BDD7B6207D2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544" y="6462572"/>
            <a:ext cx="4952288" cy="365125"/>
          </a:xfrm>
        </p:spPr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5EB8FBE-5EE0-361B-F078-27A76E0647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3" t="8323" r="10378" b="41541"/>
          <a:stretch/>
        </p:blipFill>
        <p:spPr>
          <a:xfrm>
            <a:off x="347287" y="566600"/>
            <a:ext cx="11370912" cy="483046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BD4196E-CAFA-B698-B649-19A38FD736F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4" t="60863" r="10378" b="28260"/>
          <a:stretch/>
        </p:blipFill>
        <p:spPr>
          <a:xfrm>
            <a:off x="380063" y="5374639"/>
            <a:ext cx="11338136" cy="104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8753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9EF8029-FF01-7BE0-098E-D6E6DB061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>
                <a:latin typeface="Calibri"/>
              </a:rPr>
              <a:t>Laser-Driver Chain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727E55-D16E-79E3-43AF-F487F3029CC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/>
              <a:t>R. Assmann - DN Kickoff - 16 Jan 2023</a:t>
            </a:r>
            <a:endParaRPr lang="en-GB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67C5FFD-E520-C539-4731-A954DF490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21" y="826872"/>
            <a:ext cx="7516168" cy="564996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5038588-5815-D21F-162C-E1E38814F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4893" y="964685"/>
            <a:ext cx="3784600" cy="516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4638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DCBBEE0-E04B-FA96-B085-39D74C5C16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9892" y="1545655"/>
            <a:ext cx="8732108" cy="4911811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851FDCB7-999D-415A-9351-C1097C491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9" y="-272186"/>
            <a:ext cx="8189851" cy="1325563"/>
          </a:xfrm>
        </p:spPr>
        <p:txBody>
          <a:bodyPr>
            <a:normAutofit/>
          </a:bodyPr>
          <a:lstStyle/>
          <a:p>
            <a:r>
              <a:rPr lang="de-DE" sz="3600" dirty="0">
                <a:latin typeface="Calibri"/>
              </a:rPr>
              <a:t>Laser Transport Lines: In- and </a:t>
            </a:r>
            <a:r>
              <a:rPr lang="de-DE" sz="3600" dirty="0" err="1">
                <a:latin typeface="Calibri"/>
              </a:rPr>
              <a:t>Outcoupling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8D36699-1063-4D10-B25D-273E9EA91DF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/>
              <a:t>R. Assmann - DN Kickoff - 16 Jan 2023</a:t>
            </a:r>
            <a:endParaRPr lang="en-GB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4A5F8B6-361E-11AC-7D35-00B1BC3BE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82" y="878413"/>
            <a:ext cx="7961747" cy="2494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E7E16B2-4FD0-4AE0-04E4-6A491A9C68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82" y="3572886"/>
            <a:ext cx="3209986" cy="274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9387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5010C6D1-8EBD-064F-83CB-5DD9FD63DB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2983" y="3671868"/>
            <a:ext cx="2850641" cy="196595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9DDC0ED-D1A5-8949-B73D-6DF11A597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E" sz="3200">
                <a:latin typeface="+mn-lt"/>
              </a:rPr>
              <a:t>Reminder: Candidate 2</a:t>
            </a:r>
            <a:r>
              <a:rPr lang="en-DE" sz="3200" baseline="30000">
                <a:latin typeface="+mn-lt"/>
              </a:rPr>
              <a:t>nd</a:t>
            </a:r>
            <a:r>
              <a:rPr lang="en-DE" sz="3200">
                <a:latin typeface="+mn-lt"/>
              </a:rPr>
              <a:t> Sites from CDR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97271-5EB4-944A-A44A-24BD3B43B71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8947C8-AC75-904A-88FA-4B892C56BF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2983" y="1200276"/>
            <a:ext cx="2561890" cy="20661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B8AD5A-D22D-7143-84D5-04F7DC2AC5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1436" y="960326"/>
            <a:ext cx="4950237" cy="247065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9731B5-E0E8-4447-A379-5A49309A6F2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8" y="960326"/>
            <a:ext cx="4375068" cy="246867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1" name="Picture 10" descr="Screen Shot 2017-06-05 at 11.56.21.png">
            <a:extLst>
              <a:ext uri="{FF2B5EF4-FFF2-40B4-BE49-F238E27FC236}">
                <a16:creationId xmlns:a16="http://schemas.microsoft.com/office/drawing/2014/main" id="{200BCCD7-5A5A-D64A-A059-BF538604633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6250" y="4416483"/>
            <a:ext cx="2396385" cy="16968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C89333-6CA5-BD44-B45D-4C41D393B7D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44" r="13281"/>
          <a:stretch/>
        </p:blipFill>
        <p:spPr>
          <a:xfrm>
            <a:off x="2519605" y="3663545"/>
            <a:ext cx="4065396" cy="2593179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5251B758-B3BC-C849-8D33-50D6745F5FB2}"/>
              </a:ext>
            </a:extLst>
          </p:cNvPr>
          <p:cNvGrpSpPr/>
          <p:nvPr/>
        </p:nvGrpSpPr>
        <p:grpSpPr>
          <a:xfrm>
            <a:off x="115321" y="3699402"/>
            <a:ext cx="2403035" cy="2557927"/>
            <a:chOff x="8554502" y="2778929"/>
            <a:chExt cx="2540962" cy="2704745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A2AD1A8-A324-5D4F-8D3A-3609F9D84D6C}"/>
                </a:ext>
              </a:extLst>
            </p:cNvPr>
            <p:cNvSpPr/>
            <p:nvPr/>
          </p:nvSpPr>
          <p:spPr>
            <a:xfrm>
              <a:off x="8554502" y="3100014"/>
              <a:ext cx="2540962" cy="2383660"/>
            </a:xfrm>
            <a:prstGeom prst="ellipse">
              <a:avLst/>
            </a:prstGeom>
            <a:solidFill>
              <a:schemeClr val="bg1">
                <a:alpha val="82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9AFFEFB-D973-2D49-9EA0-935E5C06BABE}"/>
                </a:ext>
              </a:extLst>
            </p:cNvPr>
            <p:cNvGrpSpPr/>
            <p:nvPr/>
          </p:nvGrpSpPr>
          <p:grpSpPr>
            <a:xfrm>
              <a:off x="8559702" y="2778929"/>
              <a:ext cx="2442115" cy="2511146"/>
              <a:chOff x="6156176" y="444934"/>
              <a:chExt cx="2893690" cy="3024189"/>
            </a:xfrm>
          </p:grpSpPr>
          <p:pic>
            <p:nvPicPr>
              <p:cNvPr id="31" name="Picture 11">
                <a:extLst>
                  <a:ext uri="{FF2B5EF4-FFF2-40B4-BE49-F238E27FC236}">
                    <a16:creationId xmlns:a16="http://schemas.microsoft.com/office/drawing/2014/main" id="{2E112574-E668-604C-AE69-1B9ACD95F6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09219" y="444934"/>
                <a:ext cx="2046208" cy="3024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23" descr="http://www.adams-institute.ac.uk/sites/jai.physics.ox.ac.uk/themes/micrositetheme/logo.png">
                <a:extLst>
                  <a:ext uri="{FF2B5EF4-FFF2-40B4-BE49-F238E27FC236}">
                    <a16:creationId xmlns:a16="http://schemas.microsoft.com/office/drawing/2014/main" id="{549783F4-4DC5-534A-BA8A-F59D4ECD1DA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4623" y="2429967"/>
                <a:ext cx="834874" cy="260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" name="Picture 40" descr="top_logo">
                <a:extLst>
                  <a:ext uri="{FF2B5EF4-FFF2-40B4-BE49-F238E27FC236}">
                    <a16:creationId xmlns:a16="http://schemas.microsoft.com/office/drawing/2014/main" id="{E47BD981-18EE-DB40-9ECC-676E3AE4817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24899" y="2243407"/>
                <a:ext cx="632235" cy="318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" name="Picture 2" descr="Image result for lancaster university logo">
                <a:extLst>
                  <a:ext uri="{FF2B5EF4-FFF2-40B4-BE49-F238E27FC236}">
                    <a16:creationId xmlns:a16="http://schemas.microsoft.com/office/drawing/2014/main" id="{8DA873E2-BFA3-F04B-8594-42326A89126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83163" y="1933055"/>
                <a:ext cx="827670" cy="2510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" name="Picture 6" descr="Image result for york university logo">
                <a:extLst>
                  <a:ext uri="{FF2B5EF4-FFF2-40B4-BE49-F238E27FC236}">
                    <a16:creationId xmlns:a16="http://schemas.microsoft.com/office/drawing/2014/main" id="{E77F604F-9A50-BB40-B4D3-917E30C3AC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15085" y="1545115"/>
                <a:ext cx="876303" cy="3835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Rectangle 11">
                <a:extLst>
                  <a:ext uri="{FF2B5EF4-FFF2-40B4-BE49-F238E27FC236}">
                    <a16:creationId xmlns:a16="http://schemas.microsoft.com/office/drawing/2014/main" id="{EA1D25CF-8AC5-EA46-BD74-876C0D93C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8292" y="1955760"/>
                <a:ext cx="1105356" cy="339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altLang="de-DE" sz="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Helvetica" panose="020B0500000000000000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800" b="1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Helvetica" panose="020B0500000000000000" pitchFamily="34" charset="0"/>
                    <a:ea typeface="+mn-ea"/>
                    <a:cs typeface="+mn-cs"/>
                  </a:rPr>
                  <a:t>PWASC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altLang="de-DE" sz="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Helvetica" panose="020B0500000000000000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37" name="Picture 8" descr="Image result for university of liverpool logo">
                <a:extLst>
                  <a:ext uri="{FF2B5EF4-FFF2-40B4-BE49-F238E27FC236}">
                    <a16:creationId xmlns:a16="http://schemas.microsoft.com/office/drawing/2014/main" id="{AE3A5269-EED0-1149-AB36-E82D5646C3C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6176" y="2036796"/>
                <a:ext cx="1212234" cy="4786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" name="Picture 10" descr="Image result for university of manchester logo">
                <a:extLst>
                  <a:ext uri="{FF2B5EF4-FFF2-40B4-BE49-F238E27FC236}">
                    <a16:creationId xmlns:a16="http://schemas.microsoft.com/office/drawing/2014/main" id="{70E377F7-8376-9C4C-81B4-BAD6C3BB8AA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32135" y="1886851"/>
                <a:ext cx="789843" cy="322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Picture 14" descr="Image result for university college london logo">
                <a:extLst>
                  <a:ext uri="{FF2B5EF4-FFF2-40B4-BE49-F238E27FC236}">
                    <a16:creationId xmlns:a16="http://schemas.microsoft.com/office/drawing/2014/main" id="{98EDD3EC-4693-2643-8D76-0C66957188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95616" y="2706320"/>
                <a:ext cx="770029" cy="218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0" name="Picture 5">
                <a:extLst>
                  <a:ext uri="{FF2B5EF4-FFF2-40B4-BE49-F238E27FC236}">
                    <a16:creationId xmlns:a16="http://schemas.microsoft.com/office/drawing/2014/main" id="{E4E2EBE9-1280-DA41-B151-BAADE8610E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12727" y="1241737"/>
                <a:ext cx="692577" cy="3792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" name="Picture 1">
                <a:extLst>
                  <a:ext uri="{FF2B5EF4-FFF2-40B4-BE49-F238E27FC236}">
                    <a16:creationId xmlns:a16="http://schemas.microsoft.com/office/drawing/2014/main" id="{3C6BD913-9B94-E44C-B550-889F5279D8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21328" y="2599963"/>
                <a:ext cx="928538" cy="2362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2" name="Picture 1">
                <a:extLst>
                  <a:ext uri="{FF2B5EF4-FFF2-40B4-BE49-F238E27FC236}">
                    <a16:creationId xmlns:a16="http://schemas.microsoft.com/office/drawing/2014/main" id="{8973E600-68F3-FD4D-981E-3FEB635857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5304" y="2559861"/>
                <a:ext cx="679067" cy="516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3" name="Picture 3">
                <a:extLst>
                  <a:ext uri="{FF2B5EF4-FFF2-40B4-BE49-F238E27FC236}">
                    <a16:creationId xmlns:a16="http://schemas.microsoft.com/office/drawing/2014/main" id="{B05E97D6-2AFA-6642-B676-54F81E0C55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39558" y="1204251"/>
                <a:ext cx="1234750" cy="524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4" name="Picture 2">
                <a:extLst>
                  <a:ext uri="{FF2B5EF4-FFF2-40B4-BE49-F238E27FC236}">
                    <a16:creationId xmlns:a16="http://schemas.microsoft.com/office/drawing/2014/main" id="{EA3F05CC-8442-3540-A45C-FD422E266A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74126" y="1635780"/>
                <a:ext cx="788943" cy="2754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4D73A3D-55C3-EA4C-965D-2B813A017723}"/>
              </a:ext>
            </a:extLst>
          </p:cNvPr>
          <p:cNvGrpSpPr/>
          <p:nvPr/>
        </p:nvGrpSpPr>
        <p:grpSpPr>
          <a:xfrm>
            <a:off x="6257023" y="3660000"/>
            <a:ext cx="2622905" cy="620181"/>
            <a:chOff x="5404181" y="3652985"/>
            <a:chExt cx="3514504" cy="830998"/>
          </a:xfrm>
        </p:grpSpPr>
        <p:pic>
          <p:nvPicPr>
            <p:cNvPr id="45" name="Picture 4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4C7245-B56E-D441-8895-82CDF750AF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04181" y="3652985"/>
              <a:ext cx="1887249" cy="830998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97D7E83-3420-654A-A138-443D40580B7E}"/>
                </a:ext>
              </a:extLst>
            </p:cNvPr>
            <p:cNvSpPr txBox="1"/>
            <p:nvPr/>
          </p:nvSpPr>
          <p:spPr>
            <a:xfrm>
              <a:off x="7278259" y="3707082"/>
              <a:ext cx="1640426" cy="651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@ EPAC</a:t>
              </a: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F81B3BB1-E7FA-954B-857C-22CF95890569}"/>
              </a:ext>
            </a:extLst>
          </p:cNvPr>
          <p:cNvSpPr/>
          <p:nvPr/>
        </p:nvSpPr>
        <p:spPr>
          <a:xfrm>
            <a:off x="17638" y="3663545"/>
            <a:ext cx="8964997" cy="259317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7F44DF-1FC4-7441-AFB9-C9EF89015B45}"/>
              </a:ext>
            </a:extLst>
          </p:cNvPr>
          <p:cNvSpPr txBox="1"/>
          <p:nvPr/>
        </p:nvSpPr>
        <p:spPr>
          <a:xfrm>
            <a:off x="9321157" y="5676529"/>
            <a:ext cx="2715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CNR Campus Pisa</a:t>
            </a:r>
          </a:p>
        </p:txBody>
      </p:sp>
      <p:pic>
        <p:nvPicPr>
          <p:cNvPr id="51" name="Immagine 3">
            <a:extLst>
              <a:ext uri="{FF2B5EF4-FFF2-40B4-BE49-F238E27FC236}">
                <a16:creationId xmlns:a16="http://schemas.microsoft.com/office/drawing/2014/main" id="{A25D19D3-52CF-B440-8C2E-0C44B27CE3E1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817019" y="4320454"/>
            <a:ext cx="1994188" cy="65902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61BD5AF1-F315-744F-8A90-2D1C0079A178}"/>
              </a:ext>
            </a:extLst>
          </p:cNvPr>
          <p:cNvSpPr/>
          <p:nvPr/>
        </p:nvSpPr>
        <p:spPr>
          <a:xfrm>
            <a:off x="9292983" y="3652870"/>
            <a:ext cx="2854173" cy="259317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2" name="Picture 2" descr="CLF | WayForLight">
            <a:extLst>
              <a:ext uri="{FF2B5EF4-FFF2-40B4-BE49-F238E27FC236}">
                <a16:creationId xmlns:a16="http://schemas.microsoft.com/office/drawing/2014/main" id="{40BBB5F1-68F2-8644-8E71-999C4A8B4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8307" y="3673773"/>
            <a:ext cx="770186" cy="75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8D275CE0-2FDC-734B-B154-79E24CCD43C7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938" y="988000"/>
            <a:ext cx="1681229" cy="67369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83759BA-83FB-F645-AAC0-EACBDD8FD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70" y="3659783"/>
            <a:ext cx="773468" cy="515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C12B29-C8C4-2D48-9D51-736BD380874C}"/>
              </a:ext>
            </a:extLst>
          </p:cNvPr>
          <p:cNvSpPr txBox="1"/>
          <p:nvPr/>
        </p:nvSpPr>
        <p:spPr>
          <a:xfrm>
            <a:off x="7311590" y="4100580"/>
            <a:ext cx="170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Rutherford, STFC, UK</a:t>
            </a:r>
          </a:p>
        </p:txBody>
      </p:sp>
      <p:pic>
        <p:nvPicPr>
          <p:cNvPr id="1028" name="Picture 4" descr="Flag of the Czech Republic - Wikipedia">
            <a:extLst>
              <a:ext uri="{FF2B5EF4-FFF2-40B4-BE49-F238E27FC236}">
                <a16:creationId xmlns:a16="http://schemas.microsoft.com/office/drawing/2014/main" id="{6702FB39-EE04-2F4D-A72E-247B2C11B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1" y="975814"/>
            <a:ext cx="835331" cy="556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02328852-B208-2D4B-846C-82F033284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2940" y="3659783"/>
            <a:ext cx="812567" cy="540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2D09613-A434-F346-99E2-166EF6014D90}"/>
              </a:ext>
            </a:extLst>
          </p:cNvPr>
          <p:cNvSpPr txBox="1"/>
          <p:nvPr/>
        </p:nvSpPr>
        <p:spPr>
          <a:xfrm>
            <a:off x="2275967" y="930204"/>
            <a:ext cx="994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Prague, Czech Republi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endParaRPr kumimoji="0" lang="en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Interaktive Schaltfläche: Anpassen 5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2416878E-5079-6748-B98C-8DB3216D2614}"/>
              </a:ext>
            </a:extLst>
          </p:cNvPr>
          <p:cNvSpPr/>
          <p:nvPr/>
        </p:nvSpPr>
        <p:spPr>
          <a:xfrm>
            <a:off x="11799746" y="920905"/>
            <a:ext cx="337127" cy="324000"/>
          </a:xfrm>
          <a:prstGeom prst="actionButtonBlank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↑</a:t>
            </a:r>
          </a:p>
        </p:txBody>
      </p:sp>
    </p:spTree>
    <p:extLst>
      <p:ext uri="{BB962C8B-B14F-4D97-AF65-F5344CB8AC3E}">
        <p14:creationId xmlns:p14="http://schemas.microsoft.com/office/powerpoint/2010/main" val="17618057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9DDC0ED-D1A5-8949-B73D-6DF11A597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dirty="0" err="1">
                <a:latin typeface="+mn-lt"/>
              </a:rPr>
              <a:t>Visit</a:t>
            </a:r>
            <a:r>
              <a:rPr lang="de-CH" sz="3200" dirty="0">
                <a:latin typeface="+mn-lt"/>
              </a:rPr>
              <a:t> </a:t>
            </a:r>
            <a:r>
              <a:rPr lang="de-CH" sz="3200" dirty="0" err="1">
                <a:latin typeface="+mn-lt"/>
              </a:rPr>
              <a:t>to</a:t>
            </a:r>
            <a:r>
              <a:rPr lang="de-CH" sz="3200" dirty="0">
                <a:latin typeface="+mn-lt"/>
              </a:rPr>
              <a:t> ELI-</a:t>
            </a:r>
            <a:r>
              <a:rPr lang="de-CH" sz="3200" dirty="0" err="1">
                <a:latin typeface="+mn-lt"/>
              </a:rPr>
              <a:t>Beamlines</a:t>
            </a:r>
            <a:r>
              <a:rPr lang="de-CH" sz="3200" dirty="0">
                <a:latin typeface="+mn-lt"/>
              </a:rPr>
              <a:t> </a:t>
            </a:r>
            <a:r>
              <a:rPr lang="de-CH" sz="2400" b="0" dirty="0">
                <a:latin typeface="+mn-lt"/>
              </a:rPr>
              <a:t>(13 - 14 </a:t>
            </a:r>
            <a:r>
              <a:rPr lang="de-CH" sz="2400" b="0" dirty="0" err="1">
                <a:latin typeface="+mn-lt"/>
              </a:rPr>
              <a:t>Oct</a:t>
            </a:r>
            <a:r>
              <a:rPr lang="de-CH" sz="2400" b="0" dirty="0">
                <a:latin typeface="+mn-lt"/>
              </a:rPr>
              <a:t> 2022)</a:t>
            </a:r>
            <a:endParaRPr lang="en-DE" sz="3200" b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97271-5EB4-944A-A44A-24BD3B43B71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B8AD5A-D22D-7143-84D5-04F7DC2AC5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82" y="3835470"/>
            <a:ext cx="4950237" cy="247065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9731B5-E0E8-4447-A379-5A49309A6F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9" y="816534"/>
            <a:ext cx="5104499" cy="288026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8D275CE0-2FDC-734B-B154-79E24CCD43C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938" y="937896"/>
            <a:ext cx="1681229" cy="673699"/>
          </a:xfrm>
          <a:prstGeom prst="rect">
            <a:avLst/>
          </a:prstGeom>
        </p:spPr>
      </p:pic>
      <p:pic>
        <p:nvPicPr>
          <p:cNvPr id="1028" name="Picture 4" descr="Flag of the Czech Republic - Wikipedia">
            <a:extLst>
              <a:ext uri="{FF2B5EF4-FFF2-40B4-BE49-F238E27FC236}">
                <a16:creationId xmlns:a16="http://schemas.microsoft.com/office/drawing/2014/main" id="{6702FB39-EE04-2F4D-A72E-247B2C11B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1" y="925710"/>
            <a:ext cx="835331" cy="556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2D09613-A434-F346-99E2-166EF6014D90}"/>
              </a:ext>
            </a:extLst>
          </p:cNvPr>
          <p:cNvSpPr txBox="1"/>
          <p:nvPr/>
        </p:nvSpPr>
        <p:spPr>
          <a:xfrm>
            <a:off x="2275967" y="880100"/>
            <a:ext cx="994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Prague, Czech Republi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endParaRPr kumimoji="0" lang="en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DADAC98-27FE-4E6E-49D6-B72C88701B2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832" y="3657554"/>
            <a:ext cx="5208203" cy="292961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ED63651-985C-2817-82A9-452E0236A33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623" y="758757"/>
            <a:ext cx="4950237" cy="290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272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3F62EF1-65D0-211D-6A4B-D89E0E2C1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err="1">
                <a:latin typeface="+mn-lt"/>
              </a:rPr>
              <a:t>Conclusion</a:t>
            </a:r>
            <a:endParaRPr lang="de-DE" dirty="0">
              <a:latin typeface="+mn-lt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23720D-4092-2A42-FE42-FBCE247B2CC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AAFF40BA-3E25-59B9-3A5C-9829A8EC5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860" y="1043747"/>
            <a:ext cx="8816814" cy="5185640"/>
          </a:xfrm>
        </p:spPr>
        <p:txBody>
          <a:bodyPr>
            <a:normAutofit/>
          </a:bodyPr>
          <a:lstStyle/>
          <a:p>
            <a:r>
              <a:rPr lang="en-US" sz="2400" dirty="0" err="1"/>
              <a:t>EuPRAXIA</a:t>
            </a:r>
            <a:r>
              <a:rPr lang="en-US" sz="2400" dirty="0"/>
              <a:t> is so far </a:t>
            </a:r>
            <a:r>
              <a:rPr lang="en-US" sz="2400" b="1" dirty="0"/>
              <a:t>highly attractive </a:t>
            </a:r>
            <a:r>
              <a:rPr lang="en-US" sz="2400" dirty="0"/>
              <a:t>for young scientists and funding: high tech and urgent science!</a:t>
            </a:r>
          </a:p>
          <a:p>
            <a:r>
              <a:rPr lang="en-US" sz="2400" dirty="0"/>
              <a:t>The doctoral network </a:t>
            </a:r>
            <a:r>
              <a:rPr lang="en-US" sz="2400" b="1" dirty="0" err="1"/>
              <a:t>EuPRAXIA</a:t>
            </a:r>
            <a:r>
              <a:rPr lang="en-US" sz="2400" b="1" dirty="0"/>
              <a:t> DN is an important corner stone </a:t>
            </a:r>
            <a:r>
              <a:rPr lang="en-US" sz="2400" dirty="0"/>
              <a:t>of our work:</a:t>
            </a:r>
          </a:p>
          <a:p>
            <a:pPr lvl="1"/>
            <a:r>
              <a:rPr lang="en-US" sz="2000" dirty="0">
                <a:sym typeface="Wingdings" pitchFamily="2" charset="2"/>
              </a:rPr>
              <a:t>DN provides a </a:t>
            </a:r>
            <a:r>
              <a:rPr lang="en-US" sz="2000" b="1" dirty="0">
                <a:sym typeface="Wingdings" pitchFamily="2" charset="2"/>
              </a:rPr>
              <a:t>central contact, support and networking resources</a:t>
            </a:r>
          </a:p>
          <a:p>
            <a:pPr lvl="1"/>
            <a:r>
              <a:rPr lang="en-US" sz="2000" dirty="0">
                <a:sym typeface="Wingdings" pitchFamily="2" charset="2"/>
              </a:rPr>
              <a:t>DN </a:t>
            </a:r>
            <a:r>
              <a:rPr lang="en-US" sz="2000" b="1" dirty="0">
                <a:sym typeface="Wingdings" pitchFamily="2" charset="2"/>
              </a:rPr>
              <a:t>connects students to the many interesting subjects </a:t>
            </a:r>
            <a:r>
              <a:rPr lang="en-US" sz="2000" dirty="0">
                <a:sym typeface="Wingdings" pitchFamily="2" charset="2"/>
              </a:rPr>
              <a:t>we have in our project: scientific, technical, managerial challenges</a:t>
            </a:r>
          </a:p>
          <a:p>
            <a:pPr lvl="1"/>
            <a:r>
              <a:rPr lang="en-US" sz="2000" dirty="0">
                <a:sym typeface="Wingdings" pitchFamily="2" charset="2"/>
              </a:rPr>
              <a:t>DN </a:t>
            </a:r>
            <a:r>
              <a:rPr lang="en-US" sz="2000" b="1" dirty="0">
                <a:sym typeface="Wingdings" pitchFamily="2" charset="2"/>
              </a:rPr>
              <a:t>trains students </a:t>
            </a:r>
            <a:r>
              <a:rPr lang="en-US" sz="2000" dirty="0">
                <a:sym typeface="Wingdings" pitchFamily="2" charset="2"/>
              </a:rPr>
              <a:t>in this promising field</a:t>
            </a:r>
          </a:p>
          <a:p>
            <a:r>
              <a:rPr lang="en-US" sz="2400" dirty="0">
                <a:sym typeface="Wingdings" pitchFamily="2" charset="2"/>
              </a:rPr>
              <a:t>Many thanks to Carsten and his team for organizing the funding application and the DN project</a:t>
            </a:r>
          </a:p>
          <a:p>
            <a:r>
              <a:rPr lang="en-US" sz="2400" dirty="0">
                <a:sym typeface="Wingdings" pitchFamily="2" charset="2"/>
              </a:rPr>
              <a:t>Please feel free to contact us for any questions. Any feedback, ideas and proposals are very welcome!</a:t>
            </a:r>
          </a:p>
        </p:txBody>
      </p:sp>
      <p:pic>
        <p:nvPicPr>
          <p:cNvPr id="7" name="Bild 1">
            <a:extLst>
              <a:ext uri="{FF2B5EF4-FFF2-40B4-BE49-F238E27FC236}">
                <a16:creationId xmlns:a16="http://schemas.microsoft.com/office/drawing/2014/main" id="{F78ADC9C-E759-922F-1FD4-A6477764A4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5034" y="834803"/>
            <a:ext cx="2887264" cy="1622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DF1DC00-6D0A-B359-D772-135039B52D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7375" y="2515906"/>
            <a:ext cx="2884923" cy="1622769"/>
          </a:xfrm>
          <a:prstGeom prst="rect">
            <a:avLst/>
          </a:prstGeom>
        </p:spPr>
      </p:pic>
      <p:pic>
        <p:nvPicPr>
          <p:cNvPr id="10" name="Picture 9" descr="ESFRI-EuPRAXIA-03-highlight-picture.jpg">
            <a:extLst>
              <a:ext uri="{FF2B5EF4-FFF2-40B4-BE49-F238E27FC236}">
                <a16:creationId xmlns:a16="http://schemas.microsoft.com/office/drawing/2014/main" id="{F0978D52-A10D-11D6-EFF9-30F432DA47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75034" y="4195479"/>
            <a:ext cx="2884923" cy="2137363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558359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3F62EF1-65D0-211D-6A4B-D89E0E2C1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err="1">
                <a:latin typeface="+mn-lt"/>
              </a:rPr>
              <a:t>Thank</a:t>
            </a:r>
            <a:r>
              <a:rPr lang="de-DE" sz="3200" dirty="0">
                <a:latin typeface="+mn-lt"/>
              </a:rPr>
              <a:t> </a:t>
            </a:r>
            <a:r>
              <a:rPr lang="de-DE" sz="3200" dirty="0" err="1">
                <a:latin typeface="+mn-lt"/>
              </a:rPr>
              <a:t>You</a:t>
            </a:r>
            <a:endParaRPr lang="de-DE" dirty="0">
              <a:latin typeface="+mn-lt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23720D-4092-2A42-FE42-FBCE247B2CC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2337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5130" y="-272186"/>
            <a:ext cx="5266216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libri"/>
                <a:cs typeface="Calibri"/>
              </a:rPr>
              <a:t>The EuPRAXIA Project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54FCAE5-FBF9-4843-91B6-CBE6AC91153C}"/>
              </a:ext>
            </a:extLst>
          </p:cNvPr>
          <p:cNvSpPr txBox="1">
            <a:spLocks/>
          </p:cNvSpPr>
          <p:nvPr/>
        </p:nvSpPr>
        <p:spPr>
          <a:xfrm>
            <a:off x="659756" y="842469"/>
            <a:ext cx="7685957" cy="5546219"/>
          </a:xfrm>
          <a:prstGeom prst="rect">
            <a:avLst/>
          </a:prstGeom>
        </p:spPr>
        <p:txBody>
          <a:bodyPr lIns="91438" tIns="45719" rIns="91438" bIns="45719"/>
          <a:lstStyle>
            <a:lvl1pPr marL="228573" indent="-228573" algn="l" defTabSz="91428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18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58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00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43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86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30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73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18" indent="-228573" algn="l" defTabSz="91428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73" marR="0" lvl="0" indent="-228573" algn="l" defTabSz="914286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First ever design of a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plasma accelerator facility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prstClr val="black"/>
                </a:solidFill>
              </a:rPr>
              <a:t>Conceptual Design Report for a distributed research infrastructure </a:t>
            </a:r>
            <a:r>
              <a:rPr lang="en-US" sz="2400" dirty="0">
                <a:solidFill>
                  <a:prstClr val="black"/>
                </a:solidFill>
              </a:rPr>
              <a:t>funded by </a:t>
            </a:r>
            <a:r>
              <a:rPr lang="en-US" sz="2400" dirty="0">
                <a:solidFill>
                  <a:prstClr val="black"/>
                </a:solidFill>
                <a:sym typeface="Wingdings"/>
              </a:rPr>
              <a:t>EU Horizon2020 program. Completed by 16+25 institutes.</a:t>
            </a:r>
          </a:p>
          <a:p>
            <a:pPr marL="228573" marR="0" lvl="0" indent="-228573" algn="l" defTabSz="914286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Challenges addressed by EuPRAXIA since 2015:</a:t>
            </a:r>
          </a:p>
          <a:p>
            <a:pPr marL="685718" marR="0" lvl="1" indent="-228573" algn="l" defTabSz="914286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Can plasma accelerators produce usable electron beams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?</a:t>
            </a:r>
          </a:p>
          <a:p>
            <a:pPr marL="685718" marR="0" lvl="1" indent="-228573" algn="l" defTabSz="914286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what can we use those beams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while we increase the beam energy towards HEP and collider usages?</a:t>
            </a:r>
          </a:p>
          <a:p>
            <a:pPr marL="228573" marR="0" lvl="0" indent="-228573" algn="l" defTabSz="914286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Next phase consortium: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&gt; 50 institutes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Wingding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Wingdings"/>
            </a:endParaRPr>
          </a:p>
          <a:p>
            <a:pPr marL="228573" marR="0" lvl="0" indent="-228573" algn="l" defTabSz="914286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noProof="0" dirty="0">
                <a:solidFill>
                  <a:prstClr val="black"/>
                </a:solidFill>
                <a:latin typeface="Calibri"/>
                <a:sym typeface="Wingdings"/>
              </a:rPr>
              <a:t>Preparatory Phase project: 	  </a:t>
            </a:r>
            <a:r>
              <a:rPr lang="en-US" sz="2400" b="1" noProof="0" dirty="0">
                <a:solidFill>
                  <a:srgbClr val="FF0000"/>
                </a:solidFill>
                <a:latin typeface="Calibri"/>
                <a:sym typeface="Wingdings"/>
              </a:rPr>
              <a:t>2022 – 2026 </a:t>
            </a:r>
            <a:r>
              <a:rPr lang="en-US" sz="1200" noProof="0" dirty="0">
                <a:latin typeface="Calibri"/>
                <a:sym typeface="Wingdings"/>
              </a:rPr>
              <a:t>(approved)</a:t>
            </a:r>
            <a:endParaRPr lang="en-US" sz="2400" noProof="0" dirty="0">
              <a:latin typeface="Calibri"/>
              <a:sym typeface="Wingdings"/>
            </a:endParaRPr>
          </a:p>
          <a:p>
            <a:pPr marL="228573" marR="0" lvl="0" indent="-228573" algn="l" defTabSz="914286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Start of 1</a:t>
            </a:r>
            <a:r>
              <a:rPr kumimoji="0" lang="en-US" sz="2400" b="0" i="0" u="none" strike="noStrike" kern="1200" cap="none" spc="0" normalizeH="0" baseline="3000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st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 operation: 	</a:t>
            </a:r>
            <a:r>
              <a:rPr kumimoji="0" lang="en-US" sz="2400" b="0" i="0" u="none" strike="noStrike" kern="1200" cap="none" spc="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 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2028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  <a:sym typeface="Wingding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3FB874-D206-4783-9D14-E1CA93C9BAC3}"/>
              </a:ext>
            </a:extLst>
          </p:cNvPr>
          <p:cNvSpPr/>
          <p:nvPr/>
        </p:nvSpPr>
        <p:spPr>
          <a:xfrm>
            <a:off x="7381345" y="198234"/>
            <a:ext cx="3539111" cy="384721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marL="0" marR="0" lvl="0" indent="0" algn="l" defTabSz="457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http://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www.eupraxia-project.eu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AEAC910-FF42-6540-B24C-DB4975BB859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">
            <a:extLst>
              <a:ext uri="{FF2B5EF4-FFF2-40B4-BE49-F238E27FC236}">
                <a16:creationId xmlns:a16="http://schemas.microsoft.com/office/drawing/2014/main" id="{578A0D0E-9364-CE46-B32B-570D8AD39A55}"/>
              </a:ext>
            </a:extLst>
          </p:cNvPr>
          <p:cNvGrpSpPr/>
          <p:nvPr/>
        </p:nvGrpSpPr>
        <p:grpSpPr>
          <a:xfrm>
            <a:off x="7721600" y="842469"/>
            <a:ext cx="4316456" cy="5512464"/>
            <a:chOff x="7721600" y="842469"/>
            <a:chExt cx="4316456" cy="5512464"/>
          </a:xfrm>
        </p:grpSpPr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677943A8-A92F-1946-A65C-3237298D2FF3}"/>
                </a:ext>
              </a:extLst>
            </p:cNvPr>
            <p:cNvSpPr/>
            <p:nvPr/>
          </p:nvSpPr>
          <p:spPr>
            <a:xfrm>
              <a:off x="7721600" y="6016381"/>
              <a:ext cx="4301942" cy="338552"/>
            </a:xfrm>
            <a:prstGeom prst="rect">
              <a:avLst/>
            </a:prstGeom>
          </p:spPr>
          <p:txBody>
            <a:bodyPr wrap="square" lIns="91438" tIns="45719" rIns="91438" bIns="45719">
              <a:spAutoFit/>
            </a:bodyPr>
            <a:lstStyle/>
            <a:p>
              <a:pPr marL="0" marR="0" lvl="0" indent="0" algn="r" defTabSz="4571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600+ page CDR,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240 scientists contributed</a:t>
              </a:r>
            </a:p>
          </p:txBody>
        </p:sp>
        <p:pic>
          <p:nvPicPr>
            <p:cNvPr id="15" name="Picture 7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5736B283-8172-C845-9DE4-D0B87B3177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98945" y="842469"/>
              <a:ext cx="3539111" cy="51473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5546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84C46EC-CE80-384A-9028-B70A653EE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+mn-lt"/>
              </a:rPr>
              <a:t>A New European High-Tech Research Facility </a:t>
            </a:r>
            <a:r>
              <a:rPr lang="de-DE" sz="3200" dirty="0" err="1">
                <a:latin typeface="+mn-lt"/>
              </a:rPr>
              <a:t>Delivering</a:t>
            </a:r>
            <a:r>
              <a:rPr lang="de-DE" sz="3200" dirty="0">
                <a:latin typeface="+mn-lt"/>
              </a:rPr>
              <a:t> Frontier Science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1777F81-BC52-4F42-8087-8C52D27FDED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Bildplatzhalter 6">
            <a:extLst>
              <a:ext uri="{FF2B5EF4-FFF2-40B4-BE49-F238E27FC236}">
                <a16:creationId xmlns:a16="http://schemas.microsoft.com/office/drawing/2014/main" id="{1A91FCDC-9945-930E-9D04-7D4E73CAEC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8049" y="1053378"/>
            <a:ext cx="5198768" cy="173202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79002D0-5EB6-50D0-3F83-401EC477B6A4}"/>
              </a:ext>
            </a:extLst>
          </p:cNvPr>
          <p:cNvSpPr/>
          <p:nvPr/>
        </p:nvSpPr>
        <p:spPr>
          <a:xfrm>
            <a:off x="124755" y="888165"/>
            <a:ext cx="8384345" cy="28698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Building a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facility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very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high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field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plasma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accelerators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driven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by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lasers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– 100 GV/m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accelerating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field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Shrink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down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facility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size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00C443D-4AA0-D68F-E330-5FFE7E19BA28}"/>
              </a:ext>
            </a:extLst>
          </p:cNvPr>
          <p:cNvSpPr txBox="1"/>
          <p:nvPr/>
        </p:nvSpPr>
        <p:spPr>
          <a:xfrm>
            <a:off x="633045" y="1761175"/>
            <a:ext cx="506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7C5B402-68E9-1496-B465-A1C3F2526DF1}"/>
              </a:ext>
            </a:extLst>
          </p:cNvPr>
          <p:cNvSpPr txBox="1"/>
          <p:nvPr/>
        </p:nvSpPr>
        <p:spPr>
          <a:xfrm>
            <a:off x="4189826" y="4410493"/>
            <a:ext cx="506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FC05FBB-C98B-9634-46E2-97337ADB6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288" y="3449875"/>
            <a:ext cx="3268529" cy="2354747"/>
          </a:xfrm>
          <a:prstGeom prst="rect">
            <a:avLst/>
          </a:prstGeom>
        </p:spPr>
      </p:pic>
      <p:grpSp>
        <p:nvGrpSpPr>
          <p:cNvPr id="6" name="Group 1">
            <a:extLst>
              <a:ext uri="{FF2B5EF4-FFF2-40B4-BE49-F238E27FC236}">
                <a16:creationId xmlns:a16="http://schemas.microsoft.com/office/drawing/2014/main" id="{46431742-48D8-DF1A-5862-0D6C27731E3D}"/>
              </a:ext>
            </a:extLst>
          </p:cNvPr>
          <p:cNvGrpSpPr/>
          <p:nvPr/>
        </p:nvGrpSpPr>
        <p:grpSpPr>
          <a:xfrm>
            <a:off x="235183" y="3757974"/>
            <a:ext cx="4461080" cy="2556045"/>
            <a:chOff x="8404731" y="297762"/>
            <a:chExt cx="10182884" cy="5834442"/>
          </a:xfrm>
        </p:grpSpPr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5FA0FF2E-FB8D-DFB1-BE8D-BA6B8D4AE5BE}"/>
                </a:ext>
              </a:extLst>
            </p:cNvPr>
            <p:cNvSpPr/>
            <p:nvPr/>
          </p:nvSpPr>
          <p:spPr>
            <a:xfrm>
              <a:off x="12619566" y="2584962"/>
              <a:ext cx="5968049" cy="3372150"/>
            </a:xfrm>
            <a:prstGeom prst="rect">
              <a:avLst/>
            </a:prstGeom>
            <a:solidFill>
              <a:schemeClr val="bg1">
                <a:alpha val="53783"/>
              </a:schemeClr>
            </a:solidFill>
          </p:spPr>
          <p:txBody>
            <a:bodyPr wrap="square" lIns="91438" tIns="45719" rIns="91438" bIns="45719">
              <a:spAutoFit/>
            </a:bodyPr>
            <a:lstStyle/>
            <a:p>
              <a:pPr marL="0" marR="0" lvl="0" indent="0" defTabSz="4571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2020 Publication of Conceptual Design Report</a:t>
              </a:r>
            </a:p>
            <a:p>
              <a:pPr marL="0" marR="0" lvl="0" indent="0" defTabSz="4571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600+ page CDR,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240 scientists contributed</a:t>
              </a:r>
            </a:p>
          </p:txBody>
        </p:sp>
        <p:pic>
          <p:nvPicPr>
            <p:cNvPr id="9" name="Picture 7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A05E7934-10B4-BC12-C07B-5D02E1604C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04731" y="297762"/>
              <a:ext cx="4011516" cy="58344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8815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17A630C-E87B-559C-1667-2BE3CEDBE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129" y="-272186"/>
            <a:ext cx="8286171" cy="1325563"/>
          </a:xfrm>
        </p:spPr>
        <p:txBody>
          <a:bodyPr/>
          <a:lstStyle/>
          <a:p>
            <a:r>
              <a:rPr lang="en-US" sz="3600" dirty="0" err="1">
                <a:latin typeface="Calibri"/>
                <a:cs typeface="Calibri"/>
              </a:rPr>
              <a:t>EuPRAXIA</a:t>
            </a:r>
            <a:r>
              <a:rPr lang="en-US" sz="3600" dirty="0">
                <a:latin typeface="Calibri"/>
                <a:cs typeface="Calibri"/>
              </a:rPr>
              <a:t> Facility Size:   C O M P A C T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A02754D-9D70-560C-4FC7-773DA3C5A8D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B533797-B6D8-F18A-7A20-8126F8E53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98" y="869175"/>
            <a:ext cx="9151124" cy="548326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19BADD1-B883-C4A9-EA3E-5A3256866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881" y="3554944"/>
            <a:ext cx="4486750" cy="750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A0F5C84-4A5D-013E-9511-2FB0FC308117}"/>
              </a:ext>
            </a:extLst>
          </p:cNvPr>
          <p:cNvSpPr txBox="1"/>
          <p:nvPr/>
        </p:nvSpPr>
        <p:spPr>
          <a:xfrm>
            <a:off x="4340561" y="1234985"/>
            <a:ext cx="18553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EuPRAXIA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at </a:t>
            </a:r>
            <a:b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Frascati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D81264F-1C75-339E-F0C1-6C4C6BE6C6C3}"/>
              </a:ext>
            </a:extLst>
          </p:cNvPr>
          <p:cNvSpPr txBox="1"/>
          <p:nvPr/>
        </p:nvSpPr>
        <p:spPr>
          <a:xfrm>
            <a:off x="4329580" y="2492305"/>
            <a:ext cx="46834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EuPRAXIA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at 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ELI-</a:t>
            </a:r>
            <a:r>
              <a:rPr kumimoji="0" lang="de-DE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Beamlines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EPAC </a:t>
            </a:r>
          </a:p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Pisa </a:t>
            </a:r>
            <a:r>
              <a:rPr kumimoji="0" lang="de-DE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</a:t>
            </a: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???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D25A2371-4F49-F686-0581-355EAAF6FE52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3682900" y="1575582"/>
            <a:ext cx="657661" cy="74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FF58821-EB93-25D2-85FA-B37E98050B74}"/>
              </a:ext>
            </a:extLst>
          </p:cNvPr>
          <p:cNvCxnSpPr>
            <a:cxnSpLocks/>
          </p:cNvCxnSpPr>
          <p:nvPr/>
        </p:nvCxnSpPr>
        <p:spPr>
          <a:xfrm flipH="1">
            <a:off x="2847278" y="2805278"/>
            <a:ext cx="14447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D58B793D-A529-E6E0-FEC6-CFCE96613CAC}"/>
              </a:ext>
            </a:extLst>
          </p:cNvPr>
          <p:cNvSpPr txBox="1"/>
          <p:nvPr/>
        </p:nvSpPr>
        <p:spPr>
          <a:xfrm>
            <a:off x="9494664" y="964686"/>
            <a:ext cx="269733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Distributed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Construction Sites</a:t>
            </a:r>
          </a:p>
          <a:p>
            <a:pPr marL="342900" marR="0" lvl="0" indent="-34290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Several</a:t>
            </a:r>
            <a:r>
              <a:rPr kumimoji="0" lang="de-DE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Excellence Centers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D37D0C4-CA65-E921-E560-D00F410E2C5B}"/>
              </a:ext>
            </a:extLst>
          </p:cNvPr>
          <p:cNvSpPr/>
          <p:nvPr/>
        </p:nvSpPr>
        <p:spPr>
          <a:xfrm>
            <a:off x="193598" y="869175"/>
            <a:ext cx="3947671" cy="2559825"/>
          </a:xfrm>
          <a:prstGeom prst="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88CDE273-C162-9AD2-8A5A-48390D9B0E37}"/>
              </a:ext>
            </a:extLst>
          </p:cNvPr>
          <p:cNvSpPr/>
          <p:nvPr/>
        </p:nvSpPr>
        <p:spPr>
          <a:xfrm>
            <a:off x="9198631" y="2342516"/>
            <a:ext cx="2896062" cy="214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IMPORTANT: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</a:b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EuPRAXIA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 design includes</a:t>
            </a:r>
          </a:p>
          <a:p>
            <a:pPr marL="457200" marR="0" lvl="1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innovative concepts &amp; solutions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but also lab space, RF injectors, transfer lines,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undulator lines, shielding, ... (the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real space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needed)</a:t>
            </a:r>
          </a:p>
        </p:txBody>
      </p:sp>
      <p:pic>
        <p:nvPicPr>
          <p:cNvPr id="13" name="Image 3" descr="Une image contenant bâtiment&#10;&#10;Description générée automatiquement">
            <a:extLst>
              <a:ext uri="{FF2B5EF4-FFF2-40B4-BE49-F238E27FC236}">
                <a16:creationId xmlns:a16="http://schemas.microsoft.com/office/drawing/2014/main" id="{7838D3E7-3182-7A7F-129E-107A3FB1EF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4725" y="4693178"/>
            <a:ext cx="2647275" cy="148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852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9B71D85-9A55-47D1-3CDD-BD811C2DBD9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/>
              <a:t>R. Assmann - DN Kickoff - 16 Jan 2023</a:t>
            </a:r>
            <a:endParaRPr lang="en-GB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C9BBD53-EC4F-701D-A02B-274FC0DC55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3" y="-8495"/>
            <a:ext cx="12153230" cy="6836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B0037300-864A-AC28-55C7-BA805EFDD2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59444">
            <a:off x="4479458" y="331788"/>
            <a:ext cx="3516218" cy="151071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B949985-32A4-1620-563E-A6B773E250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5" y="79731"/>
            <a:ext cx="4241366" cy="2353036"/>
          </a:xfrm>
          <a:prstGeom prst="rect">
            <a:avLst/>
          </a:prstGeom>
        </p:spPr>
      </p:pic>
      <p:pic>
        <p:nvPicPr>
          <p:cNvPr id="8" name="Bildplatzhalter 6">
            <a:extLst>
              <a:ext uri="{FF2B5EF4-FFF2-40B4-BE49-F238E27FC236}">
                <a16:creationId xmlns:a16="http://schemas.microsoft.com/office/drawing/2014/main" id="{A46319D9-23DE-DA3D-074F-89237A2D92E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327017">
            <a:off x="6459345" y="3965075"/>
            <a:ext cx="5327658" cy="177496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6915C93D-E1D1-6680-D7C1-BDD897F8CCD0}"/>
              </a:ext>
            </a:extLst>
          </p:cNvPr>
          <p:cNvSpPr txBox="1"/>
          <p:nvPr/>
        </p:nvSpPr>
        <p:spPr>
          <a:xfrm rot="20523824">
            <a:off x="8591013" y="395984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135 – 175 m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35D5334-FD02-FA09-0D0F-E4345937E00B}"/>
              </a:ext>
            </a:extLst>
          </p:cNvPr>
          <p:cNvSpPr txBox="1"/>
          <p:nvPr/>
        </p:nvSpPr>
        <p:spPr>
          <a:xfrm rot="4248183">
            <a:off x="2563381" y="4401888"/>
            <a:ext cx="103425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2400" b="1" dirty="0"/>
              <a:t>∼35 m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7765C63-2B3C-B342-20EB-EFEF59B658D7}"/>
              </a:ext>
            </a:extLst>
          </p:cNvPr>
          <p:cNvCxnSpPr/>
          <p:nvPr/>
        </p:nvCxnSpPr>
        <p:spPr>
          <a:xfrm>
            <a:off x="2430100" y="3278458"/>
            <a:ext cx="870663" cy="259823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A3891FEC-53AA-AD02-201F-3AFDCBA8D3B9}"/>
              </a:ext>
            </a:extLst>
          </p:cNvPr>
          <p:cNvCxnSpPr>
            <a:cxnSpLocks/>
          </p:cNvCxnSpPr>
          <p:nvPr/>
        </p:nvCxnSpPr>
        <p:spPr>
          <a:xfrm flipV="1">
            <a:off x="23338" y="-8495"/>
            <a:ext cx="12008831" cy="394037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127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>
            <a:extLst>
              <a:ext uri="{FF2B5EF4-FFF2-40B4-BE49-F238E27FC236}">
                <a16:creationId xmlns:a16="http://schemas.microsoft.com/office/drawing/2014/main" id="{774B0811-2323-B552-0DEA-CCB8FB9F511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890" y="3920576"/>
            <a:ext cx="3800131" cy="2323688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1777F81-BC52-4F42-8087-8C52D27FDED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1" u="none" strike="noStrike" kern="1200" cap="none" spc="0" normalizeH="0" baseline="0" noProof="0">
                <a:ln>
                  <a:noFill/>
                </a:ln>
                <a:solidFill>
                  <a:srgbClr val="33418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Assmann - DN Kickoff - 16 Jan 2023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33418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FCFC6D9-E9E2-A6F8-E928-C4737F28DCD7}"/>
              </a:ext>
            </a:extLst>
          </p:cNvPr>
          <p:cNvSpPr/>
          <p:nvPr/>
        </p:nvSpPr>
        <p:spPr>
          <a:xfrm>
            <a:off x="3682900" y="3592763"/>
            <a:ext cx="8384345" cy="28698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Producing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photon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pulses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support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several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urgent and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timely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science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cases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Enable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frontier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science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regions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parameter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regimes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pic>
        <p:nvPicPr>
          <p:cNvPr id="11" name="Bildplatzhalter 6">
            <a:extLst>
              <a:ext uri="{FF2B5EF4-FFF2-40B4-BE49-F238E27FC236}">
                <a16:creationId xmlns:a16="http://schemas.microsoft.com/office/drawing/2014/main" id="{1A91FCDC-9945-930E-9D04-7D4E73CAEC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8049" y="1053378"/>
            <a:ext cx="5198768" cy="173202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79002D0-5EB6-50D0-3F83-401EC477B6A4}"/>
              </a:ext>
            </a:extLst>
          </p:cNvPr>
          <p:cNvSpPr/>
          <p:nvPr/>
        </p:nvSpPr>
        <p:spPr>
          <a:xfrm>
            <a:off x="124755" y="888165"/>
            <a:ext cx="8384345" cy="2869809"/>
          </a:xfrm>
          <a:prstGeom prst="ellipse">
            <a:avLst/>
          </a:prstGeom>
          <a:solidFill>
            <a:schemeClr val="accent1">
              <a:alpha val="70978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Building a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facility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very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high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field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plasma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accelerators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driven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by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lasers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– 100 GV/m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accelerating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field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Shrink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down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facility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size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00C443D-4AA0-D68F-E330-5FFE7E19BA28}"/>
              </a:ext>
            </a:extLst>
          </p:cNvPr>
          <p:cNvSpPr txBox="1"/>
          <p:nvPr/>
        </p:nvSpPr>
        <p:spPr>
          <a:xfrm>
            <a:off x="633045" y="1761175"/>
            <a:ext cx="506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7C5B402-68E9-1496-B465-A1C3F2526DF1}"/>
              </a:ext>
            </a:extLst>
          </p:cNvPr>
          <p:cNvSpPr txBox="1"/>
          <p:nvPr/>
        </p:nvSpPr>
        <p:spPr>
          <a:xfrm>
            <a:off x="4189826" y="4410493"/>
            <a:ext cx="506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6" name="Titel 2">
            <a:extLst>
              <a:ext uri="{FF2B5EF4-FFF2-40B4-BE49-F238E27FC236}">
                <a16:creationId xmlns:a16="http://schemas.microsoft.com/office/drawing/2014/main" id="{58F5FB40-CC53-830A-9E6B-DD2E17687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+mn-lt"/>
              </a:rPr>
              <a:t>A New European High-Tech Research Facility </a:t>
            </a:r>
            <a:r>
              <a:rPr lang="de-DE" sz="3200" dirty="0" err="1">
                <a:latin typeface="+mn-lt"/>
              </a:rPr>
              <a:t>Delivering</a:t>
            </a:r>
            <a:r>
              <a:rPr lang="de-DE" sz="3200" dirty="0">
                <a:latin typeface="+mn-lt"/>
              </a:rPr>
              <a:t> Frontier Science</a:t>
            </a:r>
          </a:p>
        </p:txBody>
      </p:sp>
    </p:spTree>
    <p:extLst>
      <p:ext uri="{BB962C8B-B14F-4D97-AF65-F5344CB8AC3E}">
        <p14:creationId xmlns:p14="http://schemas.microsoft.com/office/powerpoint/2010/main" val="1519315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5">
            <a:extLst>
              <a:ext uri="{FF2B5EF4-FFF2-40B4-BE49-F238E27FC236}">
                <a16:creationId xmlns:a16="http://schemas.microsoft.com/office/drawing/2014/main" id="{7C919F25-AB85-634D-A34E-5896C87E81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7000" y="5209892"/>
            <a:ext cx="1738614" cy="16159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308" y="359343"/>
            <a:ext cx="11376024" cy="451098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chemeClr val="accent2"/>
                </a:solidFill>
                <a:latin typeface="Arial" charset="0"/>
              </a:rPr>
              <a:t>Eu</a:t>
            </a:r>
            <a:r>
              <a:rPr lang="en-US" sz="1800" dirty="0">
                <a:solidFill>
                  <a:srgbClr val="224B93"/>
                </a:solidFill>
                <a:latin typeface="Arial" charset="0"/>
              </a:rPr>
              <a:t>ropean </a:t>
            </a:r>
            <a:r>
              <a:rPr lang="en-US" sz="1800" dirty="0">
                <a:solidFill>
                  <a:schemeClr val="accent2"/>
                </a:solidFill>
                <a:latin typeface="Arial" charset="0"/>
              </a:rPr>
              <a:t>P</a:t>
            </a:r>
            <a:r>
              <a:rPr lang="en-US" sz="1800" dirty="0">
                <a:solidFill>
                  <a:srgbClr val="224B93"/>
                </a:solidFill>
                <a:latin typeface="Arial" charset="0"/>
              </a:rPr>
              <a:t>lasma </a:t>
            </a:r>
            <a:r>
              <a:rPr lang="en-US" sz="1800" dirty="0">
                <a:solidFill>
                  <a:schemeClr val="accent2"/>
                </a:solidFill>
                <a:latin typeface="Arial" charset="0"/>
              </a:rPr>
              <a:t>R</a:t>
            </a:r>
            <a:r>
              <a:rPr lang="en-US" sz="1800" dirty="0">
                <a:solidFill>
                  <a:srgbClr val="224B93"/>
                </a:solidFill>
                <a:latin typeface="Arial" charset="0"/>
              </a:rPr>
              <a:t>esearch </a:t>
            </a:r>
            <a:r>
              <a:rPr lang="en-US" sz="1800" dirty="0">
                <a:solidFill>
                  <a:schemeClr val="accent2"/>
                </a:solidFill>
                <a:latin typeface="Arial" charset="0"/>
              </a:rPr>
              <a:t>A</a:t>
            </a:r>
            <a:r>
              <a:rPr lang="en-US" sz="1800" dirty="0">
                <a:solidFill>
                  <a:srgbClr val="224B93"/>
                </a:solidFill>
                <a:latin typeface="Arial" charset="0"/>
              </a:rPr>
              <a:t>ccelerator with </a:t>
            </a:r>
            <a:r>
              <a:rPr lang="en-US" sz="1800" dirty="0" err="1">
                <a:solidFill>
                  <a:srgbClr val="224B93"/>
                </a:solidFill>
                <a:latin typeface="Arial" charset="0"/>
              </a:rPr>
              <a:t>e</a:t>
            </a:r>
            <a:r>
              <a:rPr lang="en-US" sz="1800" dirty="0" err="1">
                <a:solidFill>
                  <a:schemeClr val="accent2"/>
                </a:solidFill>
                <a:latin typeface="Arial" charset="0"/>
              </a:rPr>
              <a:t>X</a:t>
            </a:r>
            <a:r>
              <a:rPr lang="en-US" sz="1800" dirty="0" err="1">
                <a:solidFill>
                  <a:srgbClr val="224B93"/>
                </a:solidFill>
                <a:latin typeface="Arial" charset="0"/>
              </a:rPr>
              <a:t>cellence</a:t>
            </a:r>
            <a:r>
              <a:rPr lang="en-US" sz="1800" dirty="0">
                <a:solidFill>
                  <a:srgbClr val="224B93"/>
                </a:solidFill>
                <a:latin typeface="Arial" charset="0"/>
              </a:rPr>
              <a:t> </a:t>
            </a:r>
            <a:r>
              <a:rPr lang="en-US" sz="1800" dirty="0">
                <a:solidFill>
                  <a:schemeClr val="accent2"/>
                </a:solidFill>
                <a:latin typeface="Arial" charset="0"/>
              </a:rPr>
              <a:t>I</a:t>
            </a:r>
            <a:r>
              <a:rPr lang="en-US" sz="1800" dirty="0">
                <a:solidFill>
                  <a:srgbClr val="224B93"/>
                </a:solidFill>
                <a:latin typeface="Arial" charset="0"/>
              </a:rPr>
              <a:t>n </a:t>
            </a:r>
            <a:r>
              <a:rPr lang="en-US" sz="1800" dirty="0">
                <a:solidFill>
                  <a:schemeClr val="accent2"/>
                </a:solidFill>
                <a:latin typeface="Arial" charset="0"/>
              </a:rPr>
              <a:t>A</a:t>
            </a:r>
            <a:r>
              <a:rPr lang="en-US" sz="1800" dirty="0">
                <a:solidFill>
                  <a:srgbClr val="224B93"/>
                </a:solidFill>
                <a:latin typeface="Arial" charset="0"/>
              </a:rPr>
              <a:t>pplications</a:t>
            </a:r>
            <a:br>
              <a:rPr lang="en-US" sz="1800" dirty="0">
                <a:solidFill>
                  <a:srgbClr val="224B93"/>
                </a:solidFill>
                <a:latin typeface="Arial" charset="0"/>
              </a:rPr>
            </a:br>
            <a:br>
              <a:rPr lang="en-US" sz="1800" dirty="0">
                <a:solidFill>
                  <a:srgbClr val="224B93"/>
                </a:solidFill>
                <a:latin typeface="Arial" charset="0"/>
              </a:rPr>
            </a:br>
            <a:r>
              <a:rPr lang="en-US" sz="3200" dirty="0">
                <a:solidFill>
                  <a:srgbClr val="224B93"/>
                </a:solidFill>
                <a:latin typeface="Arial" charset="0"/>
              </a:rPr>
              <a:t>Versatile – Designed for Users in Multiple Science Fields</a:t>
            </a:r>
            <a:endParaRPr lang="en-US" sz="3200" dirty="0">
              <a:solidFill>
                <a:srgbClr val="224B93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049463" y="1588"/>
            <a:ext cx="5913437" cy="10223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9FDF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0682756" y="0"/>
            <a:ext cx="1509244" cy="6858000"/>
            <a:chOff x="10682756" y="0"/>
            <a:chExt cx="1509244" cy="6858000"/>
          </a:xfrm>
          <a:solidFill>
            <a:srgbClr val="224B93"/>
          </a:solidFill>
        </p:grpSpPr>
        <p:sp>
          <p:nvSpPr>
            <p:cNvPr id="20" name="Rectangle 19"/>
            <p:cNvSpPr/>
            <p:nvPr/>
          </p:nvSpPr>
          <p:spPr>
            <a:xfrm>
              <a:off x="10682756" y="0"/>
              <a:ext cx="1509244" cy="6858000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9769172" y="1134227"/>
              <a:ext cx="3336413" cy="1509242"/>
            </a:xfrm>
            <a:prstGeom prst="rect">
              <a:avLst/>
            </a:prstGeom>
            <a:grpFill/>
          </p:spPr>
        </p:pic>
      </p:grpSp>
      <p:pic>
        <p:nvPicPr>
          <p:cNvPr id="23" name="Picture 22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4369" y="6449733"/>
            <a:ext cx="472110" cy="28833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7" name="Picture 3">
            <a:extLst>
              <a:ext uri="{FF2B5EF4-FFF2-40B4-BE49-F238E27FC236}">
                <a16:creationId xmlns:a16="http://schemas.microsoft.com/office/drawing/2014/main" id="{42AE2ED8-7A10-FA45-9950-87E34BCDB3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308" y="1484689"/>
            <a:ext cx="6816392" cy="3700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7665E6F-7F83-D34A-B401-F2E7CB86B9F9}"/>
              </a:ext>
            </a:extLst>
          </p:cNvPr>
          <p:cNvSpPr txBox="1"/>
          <p:nvPr/>
        </p:nvSpPr>
        <p:spPr>
          <a:xfrm>
            <a:off x="144552" y="5347911"/>
            <a:ext cx="5329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Topics of research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proteins, viruses, bacteria, cells, metals, semiconductors, superconductors, magnetic materials, organic molecules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5F662452-062A-9FA9-0AD8-E56F740B089A}"/>
              </a:ext>
            </a:extLst>
          </p:cNvPr>
          <p:cNvSpPr txBox="1"/>
          <p:nvPr/>
        </p:nvSpPr>
        <p:spPr>
          <a:xfrm>
            <a:off x="7251079" y="1459289"/>
            <a:ext cx="3239122" cy="4555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Delivers 10-100 Hz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ultra-short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pulses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Electrons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(0.1-5 GeV, 30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Positrons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(0.5-10 MeV, 10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Positrons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(GeV source)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Lasers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(100 J, 50 fs, 10-100 Hz)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Betatron X rays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(1-110 keV, 10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FEL light 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(0.2-36 nm, 10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-10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53FA50E-9C6E-96E1-3BB4-27194296F0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552" y="6457505"/>
            <a:ext cx="4127500" cy="368300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81411BC-ADED-D7D3-5D29-C7EBD11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R. Assmann - DN Kickoff - 16 Jan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5286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2117</Words>
  <Application>Microsoft Macintosh PowerPoint</Application>
  <PresentationFormat>Breitbild</PresentationFormat>
  <Paragraphs>262</Paragraphs>
  <Slides>38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7" baseType="lpstr">
      <vt:lpstr>Arial</vt:lpstr>
      <vt:lpstr>Arial Narrow</vt:lpstr>
      <vt:lpstr>Arial Rounded MT Bold</vt:lpstr>
      <vt:lpstr>Calibri</vt:lpstr>
      <vt:lpstr>Calibri Light</vt:lpstr>
      <vt:lpstr>Helvetica</vt:lpstr>
      <vt:lpstr>Source Sans Pro</vt:lpstr>
      <vt:lpstr>Symbol</vt:lpstr>
      <vt:lpstr>Office Theme</vt:lpstr>
      <vt:lpstr>EuPRAXIA</vt:lpstr>
      <vt:lpstr>Progress in Particle Accelerators: Limits</vt:lpstr>
      <vt:lpstr>Progress in Particle Accelerators: Potential</vt:lpstr>
      <vt:lpstr>The EuPRAXIA Project</vt:lpstr>
      <vt:lpstr>A New European High-Tech Research Facility Delivering Frontier Science</vt:lpstr>
      <vt:lpstr>EuPRAXIA Facility Size:   C O M P A C T</vt:lpstr>
      <vt:lpstr>PowerPoint-Präsentation</vt:lpstr>
      <vt:lpstr>A New European High-Tech Research Facility Delivering Frontier Science</vt:lpstr>
      <vt:lpstr>European Plasma Research Accelerator with eXcellence In Applications  Versatile – Designed for Users in Multiple Science Fields</vt:lpstr>
      <vt:lpstr>X Ray FEL User Facilities World-Wide</vt:lpstr>
      <vt:lpstr>Human-made Sources of Light</vt:lpstr>
      <vt:lpstr>Why Additional Compact (Less Powerful) FEL`s?</vt:lpstr>
      <vt:lpstr>PowerPoint-Präsentation</vt:lpstr>
      <vt:lpstr>EuPRAXIA Project Overview &amp; Funding Lines</vt:lpstr>
      <vt:lpstr>EuPRAXIA Project Overview</vt:lpstr>
      <vt:lpstr>EuPRAXIA Project Overview</vt:lpstr>
      <vt:lpstr>EuPRAXIA Project Overview</vt:lpstr>
      <vt:lpstr>ESFRI Roadmap Update December 2021</vt:lpstr>
      <vt:lpstr>ESFRI Projects Roadmap 2021</vt:lpstr>
      <vt:lpstr>Reference Documents EuPRAXIA-ESFRI</vt:lpstr>
      <vt:lpstr>EuPRAXIA Project Overview</vt:lpstr>
      <vt:lpstr>EuPRAXIA-PP (Preparatory Phase) Key Facts</vt:lpstr>
      <vt:lpstr>Relevant Questions for Preparatory Phase</vt:lpstr>
      <vt:lpstr>EuPRAXIA-Preparatory Phase Consortium 34 Institutes from 12 Countries  to be merged with ESFRI Consortium</vt:lpstr>
      <vt:lpstr>PP Steering Committee: Leaders Behind EuPRAXIA</vt:lpstr>
      <vt:lpstr>Reference Documents EuPRAXIA-PP</vt:lpstr>
      <vt:lpstr>EuPRAXIA Project Overview</vt:lpstr>
      <vt:lpstr>Headquarter and Site 1: EuPRAXIA@SPARClab</vt:lpstr>
      <vt:lpstr>Electron Driver: X Band RF Linac</vt:lpstr>
      <vt:lpstr>Site 1: EuPRAXIA@SPARClab</vt:lpstr>
      <vt:lpstr>It Fits the Frascati Site (also fits sites at a large university, hospital, company, …)</vt:lpstr>
      <vt:lpstr>EuPRAXIA Project Overview</vt:lpstr>
      <vt:lpstr>Laser-Driver Chain</vt:lpstr>
      <vt:lpstr>Laser Transport Lines: In- and Outcoupling</vt:lpstr>
      <vt:lpstr>Reminder: Candidate 2nd Sites from CDR</vt:lpstr>
      <vt:lpstr>Visit to ELI-Beamlines (13 - 14 Oct 2022)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Welsch, Alexandra (Cockcroft Inst,DL,-)</dc:creator>
  <cp:lastModifiedBy>Ralph W. Assmann</cp:lastModifiedBy>
  <cp:revision>86</cp:revision>
  <dcterms:created xsi:type="dcterms:W3CDTF">2018-02-09T13:41:45Z</dcterms:created>
  <dcterms:modified xsi:type="dcterms:W3CDTF">2023-01-15T22:34:37Z</dcterms:modified>
</cp:coreProperties>
</file>