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456" r:id="rId3"/>
    <p:sldId id="460" r:id="rId4"/>
    <p:sldId id="462" r:id="rId5"/>
    <p:sldId id="262" r:id="rId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83FF"/>
    <a:srgbClr val="D2DEEF"/>
    <a:srgbClr val="EAEFF7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49" autoAdjust="0"/>
    <p:restoredTop sz="96247" autoAdjust="0"/>
  </p:normalViewPr>
  <p:slideViewPr>
    <p:cSldViewPr snapToGrid="0" showGuides="1">
      <p:cViewPr varScale="1">
        <p:scale>
          <a:sx n="73" d="100"/>
          <a:sy n="73" d="100"/>
        </p:scale>
        <p:origin x="90" y="3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179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913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Footer Placeholder 4"/>
          <p:cNvSpPr txBox="1"/>
          <p:nvPr/>
        </p:nvSpPr>
        <p:spPr>
          <a:xfrm>
            <a:off x="4084318" y="6356350"/>
            <a:ext cx="4562016" cy="36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r>
              <a:rPr lang="en-US" dirty="0"/>
              <a:t>B. </a:t>
            </a:r>
            <a:r>
              <a:rPr lang="en-US" dirty="0" err="1"/>
              <a:t>Mikulec</a:t>
            </a:r>
            <a:r>
              <a:rPr lang="en-US" dirty="0"/>
              <a:t> BE-OP-PS</a:t>
            </a:r>
            <a:endParaRPr dirty="0"/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hf hd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9372114100?pwd=L29BcmlHUENCdFBRSytXYVcrM1B4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44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13D4F4-A5E7-64BD-8821-63E69DCD0D63}"/>
              </a:ext>
            </a:extLst>
          </p:cNvPr>
          <p:cNvSpPr txBox="1"/>
          <p:nvPr/>
        </p:nvSpPr>
        <p:spPr>
          <a:xfrm>
            <a:off x="5747658" y="6415657"/>
            <a:ext cx="1528354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A. Guerrero SY-BI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dirty="0">
                <a:solidFill>
                  <a:schemeClr val="accent5"/>
                </a:solidFill>
                <a:latin typeface="+mn-lt"/>
              </a:rPr>
              <a:t>Beam availability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1455E3-10D5-F4FD-F173-596A53A28A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820" y="482620"/>
            <a:ext cx="10963220" cy="593303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F435DDEF-C996-AC46-A76F-B0CE22BF4FAE}"/>
              </a:ext>
            </a:extLst>
          </p:cNvPr>
          <p:cNvSpPr txBox="1"/>
          <p:nvPr/>
        </p:nvSpPr>
        <p:spPr>
          <a:xfrm>
            <a:off x="9590385" y="5065523"/>
            <a:ext cx="956350" cy="338552"/>
          </a:xfrm>
          <a:prstGeom prst="rect">
            <a:avLst/>
          </a:prstGeom>
          <a:solidFill>
            <a:schemeClr val="bg1"/>
          </a:solidFill>
          <a:ln w="254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1600" dirty="0"/>
              <a:t>PE.SMH16</a:t>
            </a:r>
            <a:endParaRPr kumimoji="0" lang="en-CH" sz="16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35D604-07E8-C317-BAEA-F68F51BAF26A}"/>
              </a:ext>
            </a:extLst>
          </p:cNvPr>
          <p:cNvSpPr txBox="1"/>
          <p:nvPr/>
        </p:nvSpPr>
        <p:spPr>
          <a:xfrm>
            <a:off x="5747658" y="6415657"/>
            <a:ext cx="1528354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A. Guerrero SY-BI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1D17F197-B216-70D9-0E8E-7004BBC78EE5}"/>
              </a:ext>
            </a:extLst>
          </p:cNvPr>
          <p:cNvSpPr txBox="1"/>
          <p:nvPr/>
        </p:nvSpPr>
        <p:spPr>
          <a:xfrm>
            <a:off x="10445875" y="4420110"/>
            <a:ext cx="621323" cy="338552"/>
          </a:xfrm>
          <a:prstGeom prst="rect">
            <a:avLst/>
          </a:prstGeom>
          <a:solidFill>
            <a:schemeClr val="bg1"/>
          </a:solidFill>
          <a:ln w="254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/>
            <a:r>
              <a:rPr kumimoji="0" lang="en-US" sz="16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Linac4</a:t>
            </a:r>
            <a:endParaRPr kumimoji="0" lang="en-CH" sz="16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395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622299" y="120589"/>
            <a:ext cx="10201121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issues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83A1F-554A-9441-0DD5-DDD8E2D932F8}"/>
              </a:ext>
            </a:extLst>
          </p:cNvPr>
          <p:cNvSpPr txBox="1"/>
          <p:nvPr/>
        </p:nvSpPr>
        <p:spPr>
          <a:xfrm>
            <a:off x="5747658" y="6415657"/>
            <a:ext cx="1528354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A. Guerrero SY-BI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D89489A-4B2A-3EB7-0691-D641A9683C87}"/>
              </a:ext>
            </a:extLst>
          </p:cNvPr>
          <p:cNvSpPr txBox="1">
            <a:spLocks/>
          </p:cNvSpPr>
          <p:nvPr/>
        </p:nvSpPr>
        <p:spPr>
          <a:xfrm>
            <a:off x="622299" y="467973"/>
            <a:ext cx="10559507" cy="6058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 fontScale="85000" lnSpcReduction="20000"/>
          </a:bodyPr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457200" lvl="1" indent="0" hangingPunct="1">
              <a:spcBef>
                <a:spcPts val="0"/>
              </a:spcBef>
              <a:buNone/>
            </a:pPr>
            <a:endParaRPr lang="en-GB" sz="2000" dirty="0">
              <a:latin typeface="Calibri" panose="020F0502020204030204" pitchFamily="34" charset="0"/>
              <a:ea typeface="Times New Roman" panose="02020603050405020304" pitchFamily="18" charset="0"/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We were informed of ions in T8 -&gt; Tuesday 17h24 to 17h34 (10 shots)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the beam was well from the beginning to EAST_DUMP but when the sequence changed the default destinationT8 took over.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TE-VSC: vacuum peak lasting a few hours in the night of the 2</a:t>
            </a:r>
            <a:r>
              <a:rPr lang="en-US" sz="2400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nd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 Nov at the beginning of TT2 line. Nothing particular happened, only a loss peak at around the start time of the vacuum level decrease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Several </a:t>
            </a:r>
            <a:r>
              <a:rPr lang="en-US" sz="2400" dirty="0" err="1"/>
              <a:t>Kfa</a:t>
            </a:r>
            <a:r>
              <a:rPr lang="en-US" sz="2400" dirty="0"/>
              <a:t> 71 module trips causing radiation alarms.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Radiation alarms due to wrong synchro frequency from the SPS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Several problems with the 10MHz and 200MHz cavities during the week-end (multiple trips)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Piquet HLRF intervention for C86 and 91 not following the voltage program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Cavity 202 in fault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2 POPS trips: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(20m) It has to do with the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Bmeas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received the fault is not the past weeks type. This is also confirmed by the fact the scope on the chassis didn’t trig and the voltages are still clean.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400" dirty="0">
                <a:ea typeface="Times New Roman" panose="02020603050405020304" pitchFamily="18" charset="0"/>
              </a:rPr>
              <a:t>(15m) induced by a test</a:t>
            </a:r>
            <a:endParaRPr lang="en-GB" sz="2400" dirty="0">
              <a:effectLst/>
              <a:ea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SMH16 non-resettable trip. PIPO intervention for an insulation problem (~1h10). Another intervention will be needed. At the same an issue with kfa45 stopped the beam towards EAST too. A reboot of the FEC solved the issue (~30m)</a:t>
            </a:r>
          </a:p>
          <a:p>
            <a:pPr marL="0" indent="-38100" hangingPunct="1">
              <a:spcBef>
                <a:spcPts val="400"/>
              </a:spcBef>
              <a:buNone/>
            </a:pPr>
            <a:endParaRPr lang="en-US" sz="24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9FFDDE15-5975-467B-6974-CAD5F0640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9715"/>
            <a:ext cx="65" cy="25776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06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942319"/>
            <a:ext cx="10960101" cy="5473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A week full of MDs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PB80+ injected in PS. </a:t>
            </a:r>
            <a:r>
              <a:rPr lang="en-US" sz="2400" dirty="0">
                <a:solidFill>
                  <a:schemeClr val="tx1"/>
                </a:solidFill>
              </a:rPr>
              <a:t>B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eam accelerated to almost the end of the first ramp, when enough intensity is captured.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en-US" sz="2400" dirty="0"/>
              <a:t>Poor transmission probably due to large energy spread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Setting up of the MD beams for Wednesday and LHC MD2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MTE very low intensity (50e10p – 200e10p)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BCMS &amp; 8b4e beams up to 1.8e1011p/b, 36 &amp; 48 bunches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Ions to SPS in preparation for FT and later for LHC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Work on EAST spill and tail reduction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MTE BB </a:t>
            </a:r>
            <a:r>
              <a:rPr lang="en-US" sz="2400">
                <a:solidFill>
                  <a:schemeClr val="tx1"/>
                </a:solidFill>
                <a:sym typeface="Wingdings" panose="05000000000000000000" pitchFamily="2" charset="2"/>
              </a:rPr>
              <a:t>adjustments for loss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reduction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T9 beam re-center to maximize secondary particle production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endParaRPr lang="en-US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endParaRPr lang="en-US" sz="20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596901" y="259845"/>
            <a:ext cx="10201121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Activities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286295-9EC2-1FD3-13E4-FD71E9CD60AD}"/>
              </a:ext>
            </a:extLst>
          </p:cNvPr>
          <p:cNvSpPr txBox="1"/>
          <p:nvPr/>
        </p:nvSpPr>
        <p:spPr>
          <a:xfrm>
            <a:off x="5747658" y="6415657"/>
            <a:ext cx="1528354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A. Guerrero SY-BI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603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90" y="3115389"/>
            <a:ext cx="1220582" cy="1067611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6"/>
          <p:cNvSpPr txBox="1">
            <a:spLocks noGrp="1"/>
          </p:cNvSpPr>
          <p:nvPr>
            <p:ph type="title"/>
          </p:nvPr>
        </p:nvSpPr>
        <p:spPr>
          <a:xfrm>
            <a:off x="838200" y="1013009"/>
            <a:ext cx="10515600" cy="1661992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rPr lang="fr-CH" sz="3200" dirty="0">
                <a:sym typeface="Calibri"/>
              </a:rPr>
              <a:t>PS </a:t>
            </a:r>
            <a:r>
              <a:rPr lang="fr-CH" sz="3200" dirty="0" err="1">
                <a:sym typeface="Calibri"/>
              </a:rPr>
              <a:t>Coordinator</a:t>
            </a:r>
            <a:r>
              <a:rPr lang="fr-CH" sz="3200" dirty="0">
                <a:sym typeface="Calibri"/>
              </a:rPr>
              <a:t>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45 – </a:t>
            </a:r>
            <a:r>
              <a:rPr lang="fr-CH" sz="3200" b="1" dirty="0">
                <a:sym typeface="Calibri"/>
              </a:rPr>
              <a:t>Denis Gerard Cotte</a:t>
            </a:r>
            <a:endParaRPr b="1" dirty="0"/>
          </a:p>
        </p:txBody>
      </p:sp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592390" y="4271867"/>
            <a:ext cx="10515601" cy="1679288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dirty="0"/>
              <a:t>9</a:t>
            </a:r>
            <a:r>
              <a:rPr dirty="0"/>
              <a:t>:</a:t>
            </a:r>
            <a:r>
              <a:rPr lang="en-US" dirty="0"/>
              <a:t>00</a:t>
            </a:r>
            <a:r>
              <a:rPr sz="1800" dirty="0"/>
              <a:t> Daily Zoom meeting</a:t>
            </a:r>
            <a:r>
              <a:rPr lang="en-US" sz="1800" dirty="0"/>
              <a:t> (PS-MPC on Monday morning)</a:t>
            </a:r>
            <a:endParaRPr sz="1800" dirty="0"/>
          </a:p>
          <a:p>
            <a:r>
              <a:rPr dirty="0"/>
              <a:t>Web address: </a:t>
            </a:r>
            <a:r>
              <a:rPr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https://cern.zoom.us/j/9372114100?pwd=L29BcmlHUENCdFBRSytXYVcrM1B4Zz09</a:t>
            </a:r>
          </a:p>
          <a:p>
            <a:r>
              <a:rPr dirty="0"/>
              <a:t>Meeting ID : 937 211 4100</a:t>
            </a:r>
          </a:p>
          <a:p>
            <a:r>
              <a:rPr dirty="0"/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883919" y="186362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3200" b="1" dirty="0">
                <a:solidFill>
                  <a:schemeClr val="accent5"/>
                </a:solidFill>
                <a:latin typeface="+mn-lt"/>
              </a:rPr>
              <a:t>Questions and Comments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B6B197-8546-87FE-EBDB-0ED46E5C4C44}"/>
              </a:ext>
            </a:extLst>
          </p:cNvPr>
          <p:cNvSpPr txBox="1"/>
          <p:nvPr/>
        </p:nvSpPr>
        <p:spPr>
          <a:xfrm>
            <a:off x="5747658" y="6415657"/>
            <a:ext cx="1528354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A. Guerrero SY-BI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47074</TotalTime>
  <Words>437</Words>
  <Application>Microsoft Office PowerPoint</Application>
  <PresentationFormat>Widescreen</PresentationFormat>
  <Paragraphs>49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PS Report week 44</vt:lpstr>
      <vt:lpstr>Beam availability</vt:lpstr>
      <vt:lpstr>PowerPoint Presentation</vt:lpstr>
      <vt:lpstr>PowerPoint Presentation</vt:lpstr>
      <vt:lpstr>PS Coordinator for week 45 – Denis Gerard Cotte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W28</dc:title>
  <dc:creator>Heiko Damerau</dc:creator>
  <cp:lastModifiedBy>Ana Guerrero Ollacarizqueta</cp:lastModifiedBy>
  <cp:revision>920</cp:revision>
  <dcterms:modified xsi:type="dcterms:W3CDTF">2022-11-08T08:15:29Z</dcterms:modified>
</cp:coreProperties>
</file>