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sldIdLst>
    <p:sldId id="261" r:id="rId2"/>
    <p:sldId id="263" r:id="rId3"/>
    <p:sldId id="267" r:id="rId4"/>
    <p:sldId id="266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81"/>
    <p:restoredTop sz="94655"/>
  </p:normalViewPr>
  <p:slideViewPr>
    <p:cSldViewPr>
      <p:cViewPr varScale="1">
        <p:scale>
          <a:sx n="94" d="100"/>
          <a:sy n="94" d="100"/>
        </p:scale>
        <p:origin x="164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36C8F-88BF-4F55-BEBE-C90BC5BE42D5}" type="datetimeFigureOut">
              <a:rPr lang="en-US" smtClean="0"/>
              <a:t>11/8/22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8C73A-3481-4F3E-A065-EA76A6F94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5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7BFAB7-BA94-6540-AEEF-8EAE5EA163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28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7BFAB7-BA94-6540-AEEF-8EAE5EA163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22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Date XX/XX/XXXX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XXXXXX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sz="4800"/>
            </a:lvl1pPr>
          </a:lstStyle>
          <a:p>
            <a:r>
              <a:rPr lang="en-US" sz="4000" dirty="0" smtClean="0"/>
              <a:t>Recap of main actions for LIU</a:t>
            </a:r>
            <a:endParaRPr lang="en-US" sz="400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CA50B-A0CB-4D96-BB46-D0B1A90A4B9E}" type="datetimeFigureOut">
              <a:rPr lang="en-US" smtClean="0"/>
              <a:t>11/8/22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1A814-A1FE-4AB3-9B62-DD742762BF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457200" y="1026603"/>
            <a:ext cx="8229600" cy="5029200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marL="0" lvl="0" indent="0" algn="just">
              <a:buNone/>
            </a:pPr>
            <a:r>
              <a:rPr lang="en-US" sz="2000" b="1" smtClean="0"/>
              <a:t>Click to edit Master text styles</a:t>
            </a:r>
          </a:p>
          <a:p>
            <a:pPr marL="0" lvl="1" indent="0" algn="just">
              <a:buNone/>
            </a:pPr>
            <a:r>
              <a:rPr lang="en-US" sz="2000" b="1" smtClean="0"/>
              <a:t>Second level</a:t>
            </a:r>
          </a:p>
          <a:p>
            <a:pPr marL="0" lvl="2" indent="0" algn="just">
              <a:buNone/>
            </a:pPr>
            <a:r>
              <a:rPr lang="en-US" sz="2000" b="1" smtClean="0"/>
              <a:t>Third level</a:t>
            </a:r>
          </a:p>
          <a:p>
            <a:pPr marL="0" lvl="3" indent="0" algn="just">
              <a:buNone/>
            </a:pPr>
            <a:r>
              <a:rPr lang="en-US" sz="2000" b="1" smtClean="0"/>
              <a:t>Fourth level</a:t>
            </a:r>
          </a:p>
          <a:p>
            <a:pPr marL="0" lvl="4" indent="0" algn="just">
              <a:buNone/>
            </a:pPr>
            <a:r>
              <a:rPr lang="en-US" sz="2000" b="1" smtClean="0"/>
              <a:t>Fifth level</a:t>
            </a:r>
            <a:endParaRPr lang="en-US" sz="2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CA50B-A0CB-4D96-BB46-D0B1A90A4B9E}" type="datetimeFigureOut">
              <a:rPr lang="en-US" smtClean="0"/>
              <a:t>11/8/22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1A814-A1FE-4AB3-9B62-DD742762BFA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>
            <a:off x="457200" y="1026603"/>
            <a:ext cx="8229600" cy="5029200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marL="0" lvl="0" indent="0" algn="just">
              <a:buNone/>
            </a:pPr>
            <a:r>
              <a:rPr lang="en-US" sz="2000" b="1" smtClean="0"/>
              <a:t>Click to edit Master text styles</a:t>
            </a:r>
          </a:p>
          <a:p>
            <a:pPr marL="0" lvl="1" indent="0" algn="just">
              <a:buNone/>
            </a:pPr>
            <a:r>
              <a:rPr lang="en-US" sz="2000" b="1" smtClean="0"/>
              <a:t>Second level</a:t>
            </a:r>
          </a:p>
          <a:p>
            <a:pPr marL="0" lvl="2" indent="0" algn="just">
              <a:buNone/>
            </a:pPr>
            <a:r>
              <a:rPr lang="en-US" sz="2000" b="1" smtClean="0"/>
              <a:t>Third level</a:t>
            </a:r>
          </a:p>
          <a:p>
            <a:pPr marL="0" lvl="3" indent="0" algn="just">
              <a:buNone/>
            </a:pPr>
            <a:r>
              <a:rPr lang="en-US" sz="2000" b="1" smtClean="0"/>
              <a:t>Fourth level</a:t>
            </a:r>
          </a:p>
          <a:p>
            <a:pPr marL="0" lvl="4" indent="0" algn="just">
              <a:buNone/>
            </a:pPr>
            <a:r>
              <a:rPr lang="en-US" sz="2000" b="1" smtClean="0"/>
              <a:t>Fifth level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CA50B-A0CB-4D96-BB46-D0B1A90A4B9E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A814-A1FE-4AB3-9B62-DD742762B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5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CA50B-A0CB-4D96-BB46-D0B1A90A4B9E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A814-A1FE-4AB3-9B62-DD742762B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78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5"/>
            <a:ext cx="8226854" cy="94044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Date XX/XX/XXXX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XXXXXX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5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988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CA50B-A0CB-4D96-BB46-D0B1A90A4B9E}" type="datetimeFigureOut">
              <a:rPr lang="en-US" smtClean="0"/>
              <a:t>11/8/22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1A814-A1FE-4AB3-9B62-DD742762BF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0" r:id="rId8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5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0345"/>
            <a:ext cx="8226854" cy="1921999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cs typeface="Arial"/>
              </a:rPr>
              <a:t>LEIR </a:t>
            </a:r>
            <a:r>
              <a:rPr lang="en-US" dirty="0" smtClean="0">
                <a:cs typeface="Arial"/>
              </a:rPr>
              <a:t>W44 </a:t>
            </a:r>
            <a:r>
              <a:rPr lang="en-US" dirty="0" smtClean="0">
                <a:cs typeface="Arial"/>
              </a:rPr>
              <a:t>summary</a:t>
            </a:r>
            <a:endParaRPr lang="fr-FR" dirty="0">
              <a:latin typeface="Arial"/>
              <a:cs typeface="Arial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371600" y="3200400"/>
            <a:ext cx="5638800" cy="990600"/>
          </a:xfrm>
        </p:spPr>
        <p:txBody>
          <a:bodyPr>
            <a:noAutofit/>
          </a:bodyPr>
          <a:lstStyle/>
          <a:p>
            <a:pPr algn="ctr"/>
            <a:r>
              <a:rPr lang="fr-FR" sz="2000" b="1" dirty="0" smtClean="0">
                <a:solidFill>
                  <a:srgbClr val="0070C0"/>
                </a:solidFill>
                <a:cs typeface="Arial"/>
              </a:rPr>
              <a:t>Reyes Alemany Fernandez</a:t>
            </a:r>
            <a:r>
              <a:rPr lang="fr-FR" sz="2000" dirty="0" smtClean="0">
                <a:solidFill>
                  <a:srgbClr val="0070C0"/>
                </a:solidFill>
                <a:cs typeface="Arial"/>
              </a:rPr>
              <a:t>,  </a:t>
            </a:r>
            <a:r>
              <a:rPr lang="fr-FR" sz="2000" dirty="0" err="1" smtClean="0">
                <a:solidFill>
                  <a:srgbClr val="0070C0"/>
                </a:solidFill>
                <a:cs typeface="Arial"/>
              </a:rPr>
              <a:t>Nicolo</a:t>
            </a:r>
            <a:r>
              <a:rPr lang="fr-FR" sz="20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fr-FR" sz="2000" dirty="0" err="1" smtClean="0">
                <a:solidFill>
                  <a:srgbClr val="0070C0"/>
                </a:solidFill>
                <a:cs typeface="Arial"/>
              </a:rPr>
              <a:t>Biancacci</a:t>
            </a:r>
            <a:r>
              <a:rPr lang="fr-FR" sz="2000" dirty="0" smtClean="0">
                <a:solidFill>
                  <a:srgbClr val="0070C0"/>
                </a:solidFill>
                <a:cs typeface="Arial"/>
              </a:rPr>
              <a:t>, </a:t>
            </a:r>
            <a:r>
              <a:rPr lang="fr-FR" sz="2000" dirty="0" err="1" smtClean="0">
                <a:solidFill>
                  <a:srgbClr val="0070C0"/>
                </a:solidFill>
                <a:cs typeface="Arial"/>
              </a:rPr>
              <a:t>Michele</a:t>
            </a:r>
            <a:r>
              <a:rPr lang="fr-FR" sz="2000" dirty="0" smtClean="0">
                <a:solidFill>
                  <a:srgbClr val="0070C0"/>
                </a:solidFill>
                <a:cs typeface="Arial"/>
              </a:rPr>
              <a:t> </a:t>
            </a:r>
            <a:r>
              <a:rPr lang="fr-FR" sz="2000" dirty="0" err="1" smtClean="0">
                <a:solidFill>
                  <a:srgbClr val="0070C0"/>
                </a:solidFill>
                <a:cs typeface="Arial"/>
              </a:rPr>
              <a:t>Bozzolan</a:t>
            </a:r>
            <a:r>
              <a:rPr lang="fr-FR" sz="2000" dirty="0" smtClean="0">
                <a:solidFill>
                  <a:srgbClr val="0070C0"/>
                </a:solidFill>
                <a:cs typeface="Arial"/>
              </a:rPr>
              <a:t>, Nico </a:t>
            </a:r>
            <a:r>
              <a:rPr lang="fr-FR" sz="2000" dirty="0" err="1" smtClean="0">
                <a:solidFill>
                  <a:srgbClr val="0070C0"/>
                </a:solidFill>
                <a:cs typeface="Arial"/>
              </a:rPr>
              <a:t>Madysa</a:t>
            </a:r>
            <a:endParaRPr lang="fr-FR" sz="2000" dirty="0">
              <a:solidFill>
                <a:srgbClr val="0070C0"/>
              </a:solidFill>
              <a:cs typeface="Arial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307546" y="4934698"/>
            <a:ext cx="8531654" cy="1008902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 smtClean="0">
                <a:solidFill>
                  <a:srgbClr val="0070C0"/>
                </a:solidFill>
                <a:latin typeface="Arial"/>
                <a:cs typeface="Arial"/>
              </a:rPr>
              <a:t>FOM meeting, </a:t>
            </a:r>
            <a:r>
              <a:rPr lang="fr-FR" sz="2400" dirty="0" smtClean="0">
                <a:solidFill>
                  <a:srgbClr val="0070C0"/>
                </a:solidFill>
                <a:latin typeface="Arial"/>
                <a:cs typeface="Arial"/>
              </a:rPr>
              <a:t>08.11.2022</a:t>
            </a:r>
            <a:endParaRPr lang="fr-FR" sz="2400" dirty="0" smtClean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4469056"/>
            <a:ext cx="7483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week coordinator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>
                <a:sym typeface="Wingdings"/>
              </a:rPr>
              <a:t>Michele </a:t>
            </a:r>
            <a:r>
              <a:rPr lang="en-US" smtClean="0">
                <a:sym typeface="Wingdings"/>
              </a:rPr>
              <a:t>(except Thursday &amp; Friday  Reyes)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87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226854" cy="940443"/>
          </a:xfrm>
        </p:spPr>
        <p:txBody>
          <a:bodyPr>
            <a:normAutofit/>
          </a:bodyPr>
          <a:lstStyle/>
          <a:p>
            <a:r>
              <a:rPr lang="fr-FR" sz="4000" dirty="0" smtClean="0">
                <a:latin typeface="Arial"/>
                <a:cs typeface="Arial"/>
              </a:rPr>
              <a:t>LEIR </a:t>
            </a:r>
            <a:r>
              <a:rPr lang="fr-FR" sz="4000" dirty="0" smtClean="0">
                <a:latin typeface="Arial"/>
                <a:cs typeface="Arial"/>
              </a:rPr>
              <a:t>W44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latin typeface="Arial"/>
                <a:cs typeface="Arial"/>
              </a:rPr>
              <a:pPr/>
              <a:t>2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846177"/>
            <a:ext cx="853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Main activities: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Performance at the limit, we suspect “stripper foil degradation” </a:t>
            </a:r>
            <a:r>
              <a:rPr lang="en-US" sz="2000" dirty="0" smtClean="0">
                <a:solidFill>
                  <a:schemeClr val="tx2"/>
                </a:solidFill>
                <a:sym typeface="Wingdings"/>
              </a:rPr>
              <a:t> wil</a:t>
            </a:r>
            <a:r>
              <a:rPr lang="en-US" sz="2000" dirty="0" smtClean="0">
                <a:solidFill>
                  <a:schemeClr val="tx2"/>
                </a:solidFill>
                <a:sym typeface="Wingdings"/>
              </a:rPr>
              <a:t>l be changed this morning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90" y="1784345"/>
            <a:ext cx="8472610" cy="424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8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226854" cy="940443"/>
          </a:xfrm>
        </p:spPr>
        <p:txBody>
          <a:bodyPr>
            <a:normAutofit/>
          </a:bodyPr>
          <a:lstStyle/>
          <a:p>
            <a:r>
              <a:rPr lang="fr-FR" sz="4000" dirty="0" smtClean="0">
                <a:latin typeface="Arial"/>
                <a:cs typeface="Arial"/>
              </a:rPr>
              <a:t>LEIR </a:t>
            </a:r>
            <a:r>
              <a:rPr lang="fr-FR" sz="4000" dirty="0" smtClean="0">
                <a:latin typeface="Arial"/>
                <a:cs typeface="Arial"/>
              </a:rPr>
              <a:t>W44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latin typeface="Arial"/>
                <a:cs typeface="Arial"/>
              </a:rPr>
              <a:pPr/>
              <a:t>3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846177"/>
            <a:ext cx="853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Main activities: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Calibri" charset="0"/>
              </a:rPr>
              <a:t>Beam </a:t>
            </a:r>
            <a:r>
              <a:rPr lang="en-US" sz="2000" dirty="0">
                <a:solidFill>
                  <a:schemeClr val="tx2"/>
                </a:solidFill>
                <a:latin typeface="Calibri" charset="0"/>
              </a:rPr>
              <a:t>delivery to </a:t>
            </a:r>
            <a:r>
              <a:rPr lang="en-US" sz="2000" dirty="0" smtClean="0">
                <a:solidFill>
                  <a:schemeClr val="tx2"/>
                </a:solidFill>
                <a:latin typeface="Calibri" charset="0"/>
              </a:rPr>
              <a:t>SPS: NOMINAL </a:t>
            </a:r>
            <a:r>
              <a:rPr lang="en-US" sz="2000" dirty="0">
                <a:solidFill>
                  <a:schemeClr val="tx2"/>
                </a:solidFill>
                <a:latin typeface="Calibri" charset="0"/>
              </a:rPr>
              <a:t>and EARLY, Monday, Tuesday and </a:t>
            </a:r>
            <a:r>
              <a:rPr lang="en-US" sz="2000" dirty="0" smtClean="0">
                <a:solidFill>
                  <a:schemeClr val="tx2"/>
                </a:solidFill>
                <a:latin typeface="Calibri" charset="0"/>
              </a:rPr>
              <a:t>Thursday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Calibri" charset="0"/>
              </a:rPr>
              <a:t>Beam delivery to PS for Pb80+ MD </a:t>
            </a:r>
            <a:r>
              <a:rPr lang="en-US" sz="2000" dirty="0" smtClean="0">
                <a:solidFill>
                  <a:schemeClr val="tx2"/>
                </a:solidFill>
                <a:latin typeface="Calibri" charset="0"/>
              </a:rPr>
              <a:t>Wednesday</a:t>
            </a:r>
          </a:p>
        </p:txBody>
      </p:sp>
      <p:pic>
        <p:nvPicPr>
          <p:cNvPr id="7" name="Content Placeholder 2"/>
          <p:cNvPicPr>
            <a:picLocks noGrp="1" noChangeAspect="1"/>
          </p:cNvPicPr>
          <p:nvPr>
            <p:ph idx="10"/>
          </p:nvPr>
        </p:nvPicPr>
        <p:blipFill>
          <a:blip r:embed="rId3"/>
          <a:stretch>
            <a:fillRect/>
          </a:stretch>
        </p:blipFill>
        <p:spPr>
          <a:xfrm>
            <a:off x="1112720" y="1769560"/>
            <a:ext cx="2514600" cy="21639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38098" y="2074836"/>
            <a:ext cx="22362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Pb80+ capture and first acceleration</a:t>
            </a:r>
          </a:p>
          <a:p>
            <a:pPr algn="ctr"/>
            <a:r>
              <a:rPr lang="en-US" dirty="0" smtClean="0"/>
              <a:t>(synchronization with LEIR decoupled from PS)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6194" y="1786620"/>
            <a:ext cx="2808575" cy="21411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86200" y="2338685"/>
            <a:ext cx="20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Turn-by-turn BPM</a:t>
            </a:r>
            <a:endParaRPr lang="en-US"/>
          </a:p>
        </p:txBody>
      </p:sp>
      <p:sp>
        <p:nvSpPr>
          <p:cNvPr id="10" name="Content Placeholder 1"/>
          <p:cNvSpPr>
            <a:spLocks noGrp="1"/>
          </p:cNvSpPr>
          <p:nvPr>
            <p:ph idx="10"/>
          </p:nvPr>
        </p:nvSpPr>
        <p:spPr>
          <a:xfrm>
            <a:off x="228600" y="4299470"/>
            <a:ext cx="3886200" cy="914400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Calibri" charset="0"/>
              </a:rPr>
              <a:t>Beam delivery to PS for </a:t>
            </a:r>
            <a:r>
              <a:rPr lang="en-US" sz="2000" dirty="0" err="1">
                <a:solidFill>
                  <a:schemeClr val="tx2"/>
                </a:solidFill>
                <a:latin typeface="Calibri" charset="0"/>
              </a:rPr>
              <a:t>Pb</a:t>
            </a:r>
            <a:r>
              <a:rPr lang="en-US" sz="2000" dirty="0">
                <a:solidFill>
                  <a:schemeClr val="tx2"/>
                </a:solidFill>
                <a:latin typeface="Calibri" charset="0"/>
              </a:rPr>
              <a:t> </a:t>
            </a:r>
            <a:r>
              <a:rPr lang="en-US" sz="2000" b="1" dirty="0" err="1">
                <a:solidFill>
                  <a:schemeClr val="tx2"/>
                </a:solidFill>
                <a:latin typeface="Calibri" charset="0"/>
              </a:rPr>
              <a:t>LifeTime</a:t>
            </a:r>
            <a:r>
              <a:rPr lang="en-US" sz="2000" b="1" dirty="0">
                <a:solidFill>
                  <a:schemeClr val="tx2"/>
                </a:solidFill>
                <a:latin typeface="Calibri" charset="0"/>
              </a:rPr>
              <a:t> measurements </a:t>
            </a:r>
            <a:r>
              <a:rPr lang="en-US" sz="2000" dirty="0">
                <a:solidFill>
                  <a:schemeClr val="tx2"/>
                </a:solidFill>
                <a:latin typeface="Calibri" charset="0"/>
              </a:rPr>
              <a:t>cycle commissioning Thursday</a:t>
            </a: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b="47624"/>
          <a:stretch/>
        </p:blipFill>
        <p:spPr>
          <a:xfrm>
            <a:off x="4114800" y="4140807"/>
            <a:ext cx="5029200" cy="184748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433047" y="4522694"/>
            <a:ext cx="36576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537931" y="4177862"/>
            <a:ext cx="1447832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bg2">
                    <a:lumMod val="10000"/>
                  </a:schemeClr>
                </a:solidFill>
              </a:rPr>
              <a:t>Injection energy</a:t>
            </a:r>
            <a:endParaRPr lang="en-US" sz="140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4753535" y="4518212"/>
            <a:ext cx="3180230" cy="342900"/>
          </a:xfrm>
          <a:custGeom>
            <a:avLst/>
            <a:gdLst>
              <a:gd name="connsiteX0" fmla="*/ 0 w 3180230"/>
              <a:gd name="connsiteY0" fmla="*/ 0 h 342900"/>
              <a:gd name="connsiteX1" fmla="*/ 349624 w 3180230"/>
              <a:gd name="connsiteY1" fmla="*/ 60512 h 342900"/>
              <a:gd name="connsiteX2" fmla="*/ 826994 w 3180230"/>
              <a:gd name="connsiteY2" fmla="*/ 94129 h 342900"/>
              <a:gd name="connsiteX3" fmla="*/ 1425389 w 3180230"/>
              <a:gd name="connsiteY3" fmla="*/ 141194 h 342900"/>
              <a:gd name="connsiteX4" fmla="*/ 1721224 w 3180230"/>
              <a:gd name="connsiteY4" fmla="*/ 134470 h 342900"/>
              <a:gd name="connsiteX5" fmla="*/ 1775012 w 3180230"/>
              <a:gd name="connsiteY5" fmla="*/ 168088 h 342900"/>
              <a:gd name="connsiteX6" fmla="*/ 2326341 w 3180230"/>
              <a:gd name="connsiteY6" fmla="*/ 268941 h 342900"/>
              <a:gd name="connsiteX7" fmla="*/ 2978524 w 3180230"/>
              <a:gd name="connsiteY7" fmla="*/ 316006 h 342900"/>
              <a:gd name="connsiteX8" fmla="*/ 3180230 w 3180230"/>
              <a:gd name="connsiteY8" fmla="*/ 342900 h 342900"/>
              <a:gd name="connsiteX9" fmla="*/ 3180230 w 3180230"/>
              <a:gd name="connsiteY9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230" h="342900">
                <a:moveTo>
                  <a:pt x="0" y="0"/>
                </a:moveTo>
                <a:cubicBezTo>
                  <a:pt x="105896" y="22412"/>
                  <a:pt x="211792" y="44824"/>
                  <a:pt x="349624" y="60512"/>
                </a:cubicBezTo>
                <a:cubicBezTo>
                  <a:pt x="487456" y="76200"/>
                  <a:pt x="826994" y="94129"/>
                  <a:pt x="826994" y="94129"/>
                </a:cubicBezTo>
                <a:cubicBezTo>
                  <a:pt x="1006288" y="107576"/>
                  <a:pt x="1276351" y="134471"/>
                  <a:pt x="1425389" y="141194"/>
                </a:cubicBezTo>
                <a:cubicBezTo>
                  <a:pt x="1574427" y="147917"/>
                  <a:pt x="1662954" y="129988"/>
                  <a:pt x="1721224" y="134470"/>
                </a:cubicBezTo>
                <a:cubicBezTo>
                  <a:pt x="1779495" y="138952"/>
                  <a:pt x="1674159" y="145676"/>
                  <a:pt x="1775012" y="168088"/>
                </a:cubicBezTo>
                <a:cubicBezTo>
                  <a:pt x="1875865" y="190500"/>
                  <a:pt x="2125756" y="244288"/>
                  <a:pt x="2326341" y="268941"/>
                </a:cubicBezTo>
                <a:cubicBezTo>
                  <a:pt x="2526926" y="293594"/>
                  <a:pt x="2836209" y="303680"/>
                  <a:pt x="2978524" y="316006"/>
                </a:cubicBezTo>
                <a:cubicBezTo>
                  <a:pt x="3120839" y="328332"/>
                  <a:pt x="3180230" y="342900"/>
                  <a:pt x="3180230" y="342900"/>
                </a:cubicBezTo>
                <a:lnTo>
                  <a:pt x="3180230" y="342900"/>
                </a:ln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91187" y="4589322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Pb54+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9594" y="5163636"/>
            <a:ext cx="3276600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Plan: three measurements per day ~ 10 minutes during </a:t>
            </a:r>
            <a:r>
              <a:rPr lang="en-US" smtClean="0"/>
              <a:t>the ion run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2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532691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Stable equipment over the week: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BPM H 33 &amp; 34 did not work, BI rebooted the crate and now they are back</a:t>
            </a:r>
            <a:endParaRPr lang="en-US" sz="2000" b="1" dirty="0">
              <a:solidFill>
                <a:schemeClr val="tx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AC dipole-like kick tests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Commissioning new cycle with single NOMINAL bunch (h=1 capture</a:t>
            </a:r>
            <a:r>
              <a:rPr lang="en-US" sz="2000" dirty="0" smtClean="0">
                <a:solidFill>
                  <a:schemeClr val="tx2"/>
                </a:solidFill>
              </a:rPr>
              <a:t>) for PS life time measurement vs bunch intensity </a:t>
            </a:r>
            <a:r>
              <a:rPr lang="en-US" sz="2000" dirty="0" smtClean="0">
                <a:solidFill>
                  <a:schemeClr val="tx2"/>
                </a:solidFill>
                <a:sym typeface="Wingdings"/>
              </a:rPr>
              <a:t> simulation benchmark in the context of the Future Ions development in Accelerator Complex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/>
            </a:r>
            <a:br>
              <a:rPr lang="en-US" sz="2000" dirty="0">
                <a:solidFill>
                  <a:schemeClr val="tx2"/>
                </a:solidFill>
              </a:rPr>
            </a:br>
            <a:r>
              <a:rPr lang="en-US" sz="2000" b="1" dirty="0">
                <a:solidFill>
                  <a:schemeClr val="tx2"/>
                </a:solidFill>
              </a:rPr>
              <a:t>This week: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BI </a:t>
            </a:r>
            <a:r>
              <a:rPr lang="en-US" sz="2000" u="sng" dirty="0">
                <a:solidFill>
                  <a:schemeClr val="tx2"/>
                </a:solidFill>
              </a:rPr>
              <a:t>access today </a:t>
            </a:r>
            <a:r>
              <a:rPr lang="en-US" sz="2000" dirty="0">
                <a:solidFill>
                  <a:schemeClr val="tx2"/>
                </a:solidFill>
              </a:rPr>
              <a:t>to put in place a special amplifier in one ring BPM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Beam to SPS Wednesday (continuation ion commissioning)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b="1" dirty="0">
                <a:solidFill>
                  <a:schemeClr val="tx2"/>
                </a:solidFill>
                <a:sym typeface="Wingdings"/>
              </a:rPr>
              <a:t>Thursday dedicated L3 </a:t>
            </a:r>
            <a:r>
              <a:rPr lang="en-US" sz="2000" b="1" dirty="0" smtClean="0">
                <a:solidFill>
                  <a:schemeClr val="tx2"/>
                </a:solidFill>
                <a:sym typeface="Wingdings"/>
              </a:rPr>
              <a:t>MD </a:t>
            </a:r>
            <a:r>
              <a:rPr lang="en-US" sz="2000" dirty="0" smtClean="0">
                <a:solidFill>
                  <a:schemeClr val="tx2"/>
                </a:solidFill>
                <a:sym typeface="Wingdings"/>
              </a:rPr>
              <a:t>(as announced last week)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8226854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smtClean="0">
                <a:latin typeface="Arial"/>
                <a:cs typeface="Arial"/>
              </a:rPr>
              <a:t>LEIR W44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2217" y="1022864"/>
            <a:ext cx="2018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000" b="1">
                <a:solidFill>
                  <a:schemeClr val="tx2"/>
                </a:solidFill>
              </a:rPr>
              <a:t>Main activities:</a:t>
            </a:r>
            <a:endParaRPr lang="en-US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136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52681" y="2133600"/>
            <a:ext cx="8892674" cy="26208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81711" y="1279364"/>
            <a:ext cx="3980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LEIR extracted intensity</a:t>
            </a:r>
            <a:endParaRPr lang="en-US" sz="2800"/>
          </a:p>
        </p:txBody>
      </p:sp>
      <p:cxnSp>
        <p:nvCxnSpPr>
          <p:cNvPr id="6" name="Straight Connector 5"/>
          <p:cNvCxnSpPr/>
          <p:nvPr/>
        </p:nvCxnSpPr>
        <p:spPr>
          <a:xfrm>
            <a:off x="4876800" y="1981200"/>
            <a:ext cx="0" cy="358140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84236" y="1811402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WEEK 44</a:t>
            </a:r>
            <a:endParaRPr lang="en-US" b="1"/>
          </a:p>
        </p:txBody>
      </p:sp>
      <p:sp>
        <p:nvSpPr>
          <p:cNvPr id="8" name="TextBox 7"/>
          <p:cNvSpPr txBox="1"/>
          <p:nvPr/>
        </p:nvSpPr>
        <p:spPr>
          <a:xfrm>
            <a:off x="6019800" y="281940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LIU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41118" y="2743200"/>
            <a:ext cx="8232339" cy="0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81800" y="1996068"/>
            <a:ext cx="0" cy="358140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57800" y="1829987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WEEK 43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931934" y="2002124"/>
            <a:ext cx="0" cy="358140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63224" y="1829987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WEEK 42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73228" y="3553515"/>
            <a:ext cx="186891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NOMINAL beam</a:t>
            </a: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8746162" y="1857282"/>
            <a:ext cx="0" cy="3581400"/>
          </a:xfrm>
          <a:prstGeom prst="line">
            <a:avLst/>
          </a:prstGeom>
          <a:ln>
            <a:solidFill>
              <a:schemeClr val="tx2"/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783118" y="2743200"/>
            <a:ext cx="827482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95823" y="3188732"/>
            <a:ext cx="99097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Oven refill</a:t>
            </a:r>
          </a:p>
          <a:p>
            <a:r>
              <a:rPr lang="en-US" sz="1400" dirty="0" smtClean="0"/>
              <a:t>Weekend</a:t>
            </a:r>
          </a:p>
          <a:p>
            <a:r>
              <a:rPr lang="en-US" sz="1400" dirty="0" smtClean="0"/>
              <a:t>LEIR OFF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427813" y="4626180"/>
            <a:ext cx="13163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Stripper foil change</a:t>
            </a:r>
          </a:p>
          <a:p>
            <a:pPr algn="r"/>
            <a:r>
              <a:rPr lang="en-US" dirty="0" smtClean="0"/>
              <a:t>08.11.2022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733207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23964</TotalTime>
  <Words>218</Words>
  <Application>Microsoft Macintosh PowerPoint</Application>
  <PresentationFormat>On-screen Show (4:3)</PresentationFormat>
  <Paragraphs>43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Optima</vt:lpstr>
      <vt:lpstr>Wingdings</vt:lpstr>
      <vt:lpstr>Arial</vt:lpstr>
      <vt:lpstr>CERN</vt:lpstr>
      <vt:lpstr>LEIR W44 summary</vt:lpstr>
      <vt:lpstr>LEIR W44</vt:lpstr>
      <vt:lpstr>LEIR W44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LEIR NOMINAL beam commissioning step by step</dc:title>
  <dc:creator>nbiancac</dc:creator>
  <cp:lastModifiedBy>Reyes Alemany Fernandez</cp:lastModifiedBy>
  <cp:revision>138</cp:revision>
  <dcterms:created xsi:type="dcterms:W3CDTF">2021-08-02T06:48:44Z</dcterms:created>
  <dcterms:modified xsi:type="dcterms:W3CDTF">2022-11-08T09:20:56Z</dcterms:modified>
</cp:coreProperties>
</file>