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sldIdLst>
    <p:sldId id="256" r:id="rId3"/>
    <p:sldId id="257" r:id="rId4"/>
    <p:sldId id="258" r:id="rId5"/>
  </p:sldIdLst>
  <p:sldSz cx="9144000" cy="6858000" type="screen4x3"/>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52"/>
    <p:restoredTop sz="94694"/>
  </p:normalViewPr>
  <p:slideViewPr>
    <p:cSldViewPr snapToGrid="0">
      <p:cViewPr varScale="1">
        <p:scale>
          <a:sx n="121" d="100"/>
          <a:sy n="121" d="100"/>
        </p:scale>
        <p:origin x="190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3.xml"/><Relationship Id="rId4" Type="http://schemas.openxmlformats.org/officeDocument/2006/relationships/slide" Target="slides/slide2.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en-GB" sz="4400" b="0" strike="noStrike" spc="-1">
              <a:latin typeface="Arial"/>
            </a:endParaRPr>
          </a:p>
        </p:txBody>
      </p:sp>
      <p:sp>
        <p:nvSpPr>
          <p:cNvPr id="29"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GB" sz="3200" b="0" strike="noStrike" spc="-1">
              <a:latin typeface="Arial"/>
            </a:endParaRPr>
          </a:p>
        </p:txBody>
      </p:sp>
      <p:sp>
        <p:nvSpPr>
          <p:cNvPr id="30"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GB"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en-GB" sz="4400" b="0" strike="noStrike" spc="-1">
              <a:latin typeface="Arial"/>
            </a:endParaRPr>
          </a:p>
        </p:txBody>
      </p:sp>
      <p:sp>
        <p:nvSpPr>
          <p:cNvPr id="32"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GB" sz="3200" b="0" strike="noStrike" spc="-1">
              <a:latin typeface="Arial"/>
            </a:endParaRPr>
          </a:p>
        </p:txBody>
      </p:sp>
      <p:sp>
        <p:nvSpPr>
          <p:cNvPr id="33"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GB" sz="3200" b="0" strike="noStrike" spc="-1">
              <a:latin typeface="Arial"/>
            </a:endParaRPr>
          </a:p>
        </p:txBody>
      </p:sp>
      <p:sp>
        <p:nvSpPr>
          <p:cNvPr id="34"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GB" sz="3200" b="0" strike="noStrike" spc="-1">
              <a:latin typeface="Arial"/>
            </a:endParaRPr>
          </a:p>
        </p:txBody>
      </p:sp>
      <p:sp>
        <p:nvSpPr>
          <p:cNvPr id="35"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GB"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en-GB" sz="4400" b="0" strike="noStrike" spc="-1">
              <a:latin typeface="Arial"/>
            </a:endParaRPr>
          </a:p>
        </p:txBody>
      </p:sp>
      <p:sp>
        <p:nvSpPr>
          <p:cNvPr id="37"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GB" sz="3200" b="0" strike="noStrike" spc="-1">
              <a:latin typeface="Arial"/>
            </a:endParaRPr>
          </a:p>
        </p:txBody>
      </p:sp>
      <p:sp>
        <p:nvSpPr>
          <p:cNvPr id="38"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GB" sz="3200" b="0" strike="noStrike" spc="-1">
              <a:latin typeface="Arial"/>
            </a:endParaRPr>
          </a:p>
        </p:txBody>
      </p:sp>
      <p:sp>
        <p:nvSpPr>
          <p:cNvPr id="39"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GB" sz="3200" b="0" strike="noStrike" spc="-1">
              <a:latin typeface="Arial"/>
            </a:endParaRPr>
          </a:p>
        </p:txBody>
      </p:sp>
      <p:sp>
        <p:nvSpPr>
          <p:cNvPr id="40"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GB" sz="3200" b="0" strike="noStrike" spc="-1">
              <a:latin typeface="Arial"/>
            </a:endParaRPr>
          </a:p>
        </p:txBody>
      </p:sp>
      <p:sp>
        <p:nvSpPr>
          <p:cNvPr id="41"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GB" sz="3200" b="0" strike="noStrike" spc="-1">
              <a:latin typeface="Arial"/>
            </a:endParaRPr>
          </a:p>
        </p:txBody>
      </p:sp>
      <p:sp>
        <p:nvSpPr>
          <p:cNvPr id="42"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GB" sz="3200" b="0" strike="noStrike" spc="-1">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0"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en-GB" sz="4400" b="0" strike="noStrike" spc="-1">
              <a:latin typeface="Arial"/>
            </a:endParaRPr>
          </a:p>
        </p:txBody>
      </p:sp>
      <p:sp>
        <p:nvSpPr>
          <p:cNvPr id="51" name="PlaceHolder 2"/>
          <p:cNvSpPr>
            <a:spLocks noGrp="1"/>
          </p:cNvSpPr>
          <p:nvPr>
            <p:ph type="subTitle"/>
          </p:nvPr>
        </p:nvSpPr>
        <p:spPr>
          <a:xfrm>
            <a:off x="457200" y="1604520"/>
            <a:ext cx="8229240" cy="3977280"/>
          </a:xfrm>
          <a:prstGeom prst="rect">
            <a:avLst/>
          </a:prstGeom>
        </p:spPr>
        <p:txBody>
          <a:bodyPr lIns="0" tIns="0" rIns="0" bIns="0" anchor="ctr">
            <a:noAutofit/>
          </a:bodyPr>
          <a:lstStyle/>
          <a:p>
            <a:pPr algn="ctr"/>
            <a:endParaRPr lang="en-GB"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en-GB" sz="4400" b="0" strike="noStrike" spc="-1">
              <a:latin typeface="Arial"/>
            </a:endParaRPr>
          </a:p>
        </p:txBody>
      </p:sp>
      <p:sp>
        <p:nvSpPr>
          <p:cNvPr id="53"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GB" sz="3200" b="0" strike="noStrike" spc="-1">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en-GB" sz="4400" b="0" strike="noStrike" spc="-1">
              <a:latin typeface="Arial"/>
            </a:endParaRPr>
          </a:p>
        </p:txBody>
      </p:sp>
      <p:sp>
        <p:nvSpPr>
          <p:cNvPr id="55"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GB" sz="3200" b="0" strike="noStrike" spc="-1">
              <a:latin typeface="Arial"/>
            </a:endParaRPr>
          </a:p>
        </p:txBody>
      </p:sp>
      <p:sp>
        <p:nvSpPr>
          <p:cNvPr id="56"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GB" sz="3200" b="0" strike="noStrike" spc="-1">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en-GB" sz="4400" b="0" strike="noStrike" spc="-1">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8" name="PlaceHolder 1"/>
          <p:cNvSpPr>
            <a:spLocks noGrp="1"/>
          </p:cNvSpPr>
          <p:nvPr>
            <p:ph type="subTitle"/>
          </p:nvPr>
        </p:nvSpPr>
        <p:spPr>
          <a:xfrm>
            <a:off x="457200" y="273600"/>
            <a:ext cx="8229240" cy="5307840"/>
          </a:xfrm>
          <a:prstGeom prst="rect">
            <a:avLst/>
          </a:prstGeom>
        </p:spPr>
        <p:txBody>
          <a:bodyPr lIns="0" tIns="0" rIns="0" bIns="0" anchor="ctr">
            <a:noAutofit/>
          </a:bodyPr>
          <a:lstStyle/>
          <a:p>
            <a:pPr algn="ctr"/>
            <a:endParaRPr lang="en-GB"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en-GB" sz="4400" b="0" strike="noStrike" spc="-1">
              <a:latin typeface="Arial"/>
            </a:endParaRPr>
          </a:p>
        </p:txBody>
      </p:sp>
      <p:sp>
        <p:nvSpPr>
          <p:cNvPr id="6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GB" sz="3200" b="0" strike="noStrike" spc="-1">
              <a:latin typeface="Arial"/>
            </a:endParaRPr>
          </a:p>
        </p:txBody>
      </p:sp>
      <p:sp>
        <p:nvSpPr>
          <p:cNvPr id="61"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GB" sz="3200" b="0" strike="noStrike" spc="-1">
              <a:latin typeface="Arial"/>
            </a:endParaRPr>
          </a:p>
        </p:txBody>
      </p:sp>
      <p:sp>
        <p:nvSpPr>
          <p:cNvPr id="62"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GB"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en-GB" sz="4400" b="0" strike="noStrike" spc="-1">
              <a:latin typeface="Arial"/>
            </a:endParaRPr>
          </a:p>
        </p:txBody>
      </p:sp>
      <p:sp>
        <p:nvSpPr>
          <p:cNvPr id="8" name="PlaceHolder 2"/>
          <p:cNvSpPr>
            <a:spLocks noGrp="1"/>
          </p:cNvSpPr>
          <p:nvPr>
            <p:ph type="subTitle"/>
          </p:nvPr>
        </p:nvSpPr>
        <p:spPr>
          <a:xfrm>
            <a:off x="457200" y="1604520"/>
            <a:ext cx="8229240" cy="3977280"/>
          </a:xfrm>
          <a:prstGeom prst="rect">
            <a:avLst/>
          </a:prstGeom>
        </p:spPr>
        <p:txBody>
          <a:bodyPr lIns="0" tIns="0" rIns="0" bIns="0" anchor="ctr">
            <a:noAutofit/>
          </a:bodyPr>
          <a:lstStyle/>
          <a:p>
            <a:pPr algn="ctr"/>
            <a:endParaRPr lang="en-GB"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en-GB" sz="4400" b="0" strike="noStrike" spc="-1">
              <a:latin typeface="Arial"/>
            </a:endParaRPr>
          </a:p>
        </p:txBody>
      </p:sp>
      <p:sp>
        <p:nvSpPr>
          <p:cNvPr id="64"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GB" sz="3200" b="0" strike="noStrike" spc="-1">
              <a:latin typeface="Arial"/>
            </a:endParaRPr>
          </a:p>
        </p:txBody>
      </p:sp>
      <p:sp>
        <p:nvSpPr>
          <p:cNvPr id="65"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GB" sz="3200" b="0" strike="noStrike" spc="-1">
              <a:latin typeface="Arial"/>
            </a:endParaRPr>
          </a:p>
        </p:txBody>
      </p:sp>
      <p:sp>
        <p:nvSpPr>
          <p:cNvPr id="66"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GB" sz="3200" b="0" strike="noStrike" spc="-1">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en-GB" sz="4400" b="0" strike="noStrike" spc="-1">
              <a:latin typeface="Arial"/>
            </a:endParaRPr>
          </a:p>
        </p:txBody>
      </p:sp>
      <p:sp>
        <p:nvSpPr>
          <p:cNvPr id="68"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GB" sz="3200" b="0" strike="noStrike" spc="-1">
              <a:latin typeface="Arial"/>
            </a:endParaRPr>
          </a:p>
        </p:txBody>
      </p:sp>
      <p:sp>
        <p:nvSpPr>
          <p:cNvPr id="69"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GB" sz="3200" b="0" strike="noStrike" spc="-1">
              <a:latin typeface="Arial"/>
            </a:endParaRPr>
          </a:p>
        </p:txBody>
      </p:sp>
      <p:sp>
        <p:nvSpPr>
          <p:cNvPr id="70"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GB" sz="3200" b="0" strike="noStrike" spc="-1">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en-GB" sz="4400" b="0" strike="noStrike" spc="-1">
              <a:latin typeface="Arial"/>
            </a:endParaRPr>
          </a:p>
        </p:txBody>
      </p:sp>
      <p:sp>
        <p:nvSpPr>
          <p:cNvPr id="72"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GB" sz="3200" b="0" strike="noStrike" spc="-1">
              <a:latin typeface="Arial"/>
            </a:endParaRPr>
          </a:p>
        </p:txBody>
      </p:sp>
      <p:sp>
        <p:nvSpPr>
          <p:cNvPr id="73"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GB" sz="3200" b="0" strike="noStrike" spc="-1">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en-GB" sz="4400" b="0" strike="noStrike" spc="-1">
              <a:latin typeface="Arial"/>
            </a:endParaRPr>
          </a:p>
        </p:txBody>
      </p:sp>
      <p:sp>
        <p:nvSpPr>
          <p:cNvPr id="75"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GB" sz="3200" b="0" strike="noStrike" spc="-1">
              <a:latin typeface="Arial"/>
            </a:endParaRPr>
          </a:p>
        </p:txBody>
      </p:sp>
      <p:sp>
        <p:nvSpPr>
          <p:cNvPr id="76"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GB" sz="3200" b="0" strike="noStrike" spc="-1">
              <a:latin typeface="Arial"/>
            </a:endParaRPr>
          </a:p>
        </p:txBody>
      </p:sp>
      <p:sp>
        <p:nvSpPr>
          <p:cNvPr id="77"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GB" sz="3200" b="0" strike="noStrike" spc="-1">
              <a:latin typeface="Arial"/>
            </a:endParaRPr>
          </a:p>
        </p:txBody>
      </p:sp>
      <p:sp>
        <p:nvSpPr>
          <p:cNvPr id="78"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GB" sz="3200" b="0" strike="noStrike" spc="-1">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9"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en-GB" sz="4400" b="0" strike="noStrike" spc="-1">
              <a:latin typeface="Arial"/>
            </a:endParaRPr>
          </a:p>
        </p:txBody>
      </p:sp>
      <p:sp>
        <p:nvSpPr>
          <p:cNvPr id="80"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GB" sz="3200" b="0" strike="noStrike" spc="-1">
              <a:latin typeface="Arial"/>
            </a:endParaRPr>
          </a:p>
        </p:txBody>
      </p:sp>
      <p:sp>
        <p:nvSpPr>
          <p:cNvPr id="81"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GB" sz="3200" b="0" strike="noStrike" spc="-1">
              <a:latin typeface="Arial"/>
            </a:endParaRPr>
          </a:p>
        </p:txBody>
      </p:sp>
      <p:sp>
        <p:nvSpPr>
          <p:cNvPr id="82"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GB" sz="3200" b="0" strike="noStrike" spc="-1">
              <a:latin typeface="Arial"/>
            </a:endParaRPr>
          </a:p>
        </p:txBody>
      </p:sp>
      <p:sp>
        <p:nvSpPr>
          <p:cNvPr id="83"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GB" sz="3200" b="0" strike="noStrike" spc="-1">
              <a:latin typeface="Arial"/>
            </a:endParaRPr>
          </a:p>
        </p:txBody>
      </p:sp>
      <p:sp>
        <p:nvSpPr>
          <p:cNvPr id="84"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GB" sz="3200" b="0" strike="noStrike" spc="-1">
              <a:latin typeface="Arial"/>
            </a:endParaRPr>
          </a:p>
        </p:txBody>
      </p:sp>
      <p:sp>
        <p:nvSpPr>
          <p:cNvPr id="85"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GB"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en-GB" sz="4400" b="0" strike="noStrike" spc="-1">
              <a:latin typeface="Arial"/>
            </a:endParaRPr>
          </a:p>
        </p:txBody>
      </p:sp>
      <p:sp>
        <p:nvSpPr>
          <p:cNvPr id="10"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GB"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en-GB" sz="4400" b="0" strike="noStrike" spc="-1">
              <a:latin typeface="Arial"/>
            </a:endParaRPr>
          </a:p>
        </p:txBody>
      </p:sp>
      <p:sp>
        <p:nvSpPr>
          <p:cNvPr id="12"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GB" sz="3200" b="0" strike="noStrike" spc="-1">
              <a:latin typeface="Arial"/>
            </a:endParaRPr>
          </a:p>
        </p:txBody>
      </p:sp>
      <p:sp>
        <p:nvSpPr>
          <p:cNvPr id="13"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GB" sz="32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en-GB" sz="44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5" name="PlaceHolder 1"/>
          <p:cNvSpPr>
            <a:spLocks noGrp="1"/>
          </p:cNvSpPr>
          <p:nvPr>
            <p:ph type="subTitle"/>
          </p:nvPr>
        </p:nvSpPr>
        <p:spPr>
          <a:xfrm>
            <a:off x="457200" y="273600"/>
            <a:ext cx="8229240" cy="5307840"/>
          </a:xfrm>
          <a:prstGeom prst="rect">
            <a:avLst/>
          </a:prstGeom>
        </p:spPr>
        <p:txBody>
          <a:bodyPr lIns="0" tIns="0" rIns="0" bIns="0" anchor="ctr">
            <a:noAutofit/>
          </a:bodyPr>
          <a:lstStyle/>
          <a:p>
            <a:pPr algn="ctr"/>
            <a:endParaRPr lang="en-GB"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en-GB" sz="4400" b="0" strike="noStrike" spc="-1">
              <a:latin typeface="Arial"/>
            </a:endParaRPr>
          </a:p>
        </p:txBody>
      </p:sp>
      <p:sp>
        <p:nvSpPr>
          <p:cNvPr id="17"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GB" sz="3200" b="0" strike="noStrike" spc="-1">
              <a:latin typeface="Arial"/>
            </a:endParaRPr>
          </a:p>
        </p:txBody>
      </p:sp>
      <p:sp>
        <p:nvSpPr>
          <p:cNvPr id="18"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GB" sz="3200" b="0" strike="noStrike" spc="-1">
              <a:latin typeface="Arial"/>
            </a:endParaRPr>
          </a:p>
        </p:txBody>
      </p:sp>
      <p:sp>
        <p:nvSpPr>
          <p:cNvPr id="19"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GB"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en-GB" sz="4400" b="0" strike="noStrike" spc="-1">
              <a:latin typeface="Arial"/>
            </a:endParaRPr>
          </a:p>
        </p:txBody>
      </p:sp>
      <p:sp>
        <p:nvSpPr>
          <p:cNvPr id="21"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GB" sz="3200" b="0" strike="noStrike" spc="-1">
              <a:latin typeface="Arial"/>
            </a:endParaRPr>
          </a:p>
        </p:txBody>
      </p:sp>
      <p:sp>
        <p:nvSpPr>
          <p:cNvPr id="22"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GB" sz="3200" b="0" strike="noStrike" spc="-1">
              <a:latin typeface="Arial"/>
            </a:endParaRPr>
          </a:p>
        </p:txBody>
      </p:sp>
      <p:sp>
        <p:nvSpPr>
          <p:cNvPr id="23"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GB"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en-GB" sz="4400" b="0" strike="noStrike" spc="-1">
              <a:latin typeface="Arial"/>
            </a:endParaRPr>
          </a:p>
        </p:txBody>
      </p:sp>
      <p:sp>
        <p:nvSpPr>
          <p:cNvPr id="25"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GB" sz="3200" b="0" strike="noStrike" spc="-1">
              <a:latin typeface="Arial"/>
            </a:endParaRPr>
          </a:p>
        </p:txBody>
      </p:sp>
      <p:sp>
        <p:nvSpPr>
          <p:cNvPr id="26"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GB" sz="3200" b="0" strike="noStrike" spc="-1">
              <a:latin typeface="Arial"/>
            </a:endParaRPr>
          </a:p>
        </p:txBody>
      </p:sp>
      <p:sp>
        <p:nvSpPr>
          <p:cNvPr id="27"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GB"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CustomShape 1"/>
          <p:cNvSpPr/>
          <p:nvPr/>
        </p:nvSpPr>
        <p:spPr>
          <a:xfrm>
            <a:off x="8758080" y="6578640"/>
            <a:ext cx="383760" cy="277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fld id="{77652667-7F73-4579-B318-16BDF5DC7CFF}" type="slidenum">
              <a:rPr lang="en-US" sz="1000" b="0" strike="noStrike" spc="-1">
                <a:solidFill>
                  <a:srgbClr val="7F7F7F"/>
                </a:solidFill>
                <a:latin typeface="Georgia"/>
                <a:ea typeface="ＭＳ Ｐゴシック"/>
              </a:rPr>
              <a:t>‹#›</a:t>
            </a:fld>
            <a:endParaRPr lang="en-GB" sz="1000" b="0" strike="noStrike" spc="-1">
              <a:latin typeface="Arial"/>
            </a:endParaRPr>
          </a:p>
        </p:txBody>
      </p:sp>
      <p:sp>
        <p:nvSpPr>
          <p:cNvPr id="8" name="Line 2"/>
          <p:cNvSpPr/>
          <p:nvPr/>
        </p:nvSpPr>
        <p:spPr>
          <a:xfrm flipH="1">
            <a:off x="1269000" y="356400"/>
            <a:ext cx="7181640" cy="0"/>
          </a:xfrm>
          <a:prstGeom prst="line">
            <a:avLst/>
          </a:prstGeom>
          <a:ln w="9360">
            <a:solidFill>
              <a:srgbClr val="000090"/>
            </a:solidFill>
            <a:round/>
          </a:ln>
        </p:spPr>
        <p:style>
          <a:lnRef idx="0">
            <a:scrgbClr r="0" g="0" b="0"/>
          </a:lnRef>
          <a:fillRef idx="0">
            <a:scrgbClr r="0" g="0" b="0"/>
          </a:fillRef>
          <a:effectRef idx="0">
            <a:scrgbClr r="0" g="0" b="0"/>
          </a:effectRef>
          <a:fontRef idx="minor"/>
        </p:style>
      </p:sp>
      <p:pic>
        <p:nvPicPr>
          <p:cNvPr id="2" name="Picture 12" descr="CERN-logo_outline.jpg"/>
          <p:cNvPicPr/>
          <p:nvPr/>
        </p:nvPicPr>
        <p:blipFill>
          <a:blip r:embed="rId14"/>
          <a:stretch/>
        </p:blipFill>
        <p:spPr>
          <a:xfrm>
            <a:off x="8544600" y="56520"/>
            <a:ext cx="543240" cy="534240"/>
          </a:xfrm>
          <a:prstGeom prst="rect">
            <a:avLst/>
          </a:prstGeom>
          <a:ln>
            <a:noFill/>
          </a:ln>
        </p:spPr>
      </p:pic>
      <p:sp>
        <p:nvSpPr>
          <p:cNvPr id="3" name="CustomShape 3"/>
          <p:cNvSpPr/>
          <p:nvPr/>
        </p:nvSpPr>
        <p:spPr>
          <a:xfrm>
            <a:off x="2882160" y="76680"/>
            <a:ext cx="5643360" cy="277560"/>
          </a:xfrm>
          <a:prstGeom prst="rect">
            <a:avLst/>
          </a:prstGeom>
          <a:noFill/>
          <a:ln w="9360">
            <a:noFill/>
          </a:ln>
          <a:effectLst>
            <a:outerShdw dist="37674" dir="2700000">
              <a:srgbClr val="000000">
                <a:alpha val="40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en-US" sz="1000" b="0" strike="noStrike" spc="-1">
                <a:solidFill>
                  <a:srgbClr val="00187E"/>
                </a:solidFill>
                <a:latin typeface="Century Gothic"/>
                <a:ea typeface="DejaVu Sans"/>
              </a:rPr>
              <a:t>Facilities Operation Meeting</a:t>
            </a:r>
            <a:endParaRPr lang="en-GB" sz="1000" b="0" strike="noStrike" spc="-1">
              <a:latin typeface="Arial"/>
            </a:endParaRPr>
          </a:p>
        </p:txBody>
      </p:sp>
      <p:pic>
        <p:nvPicPr>
          <p:cNvPr id="4" name="Picture 3"/>
          <p:cNvPicPr/>
          <p:nvPr/>
        </p:nvPicPr>
        <p:blipFill>
          <a:blip r:embed="rId15"/>
          <a:stretch/>
        </p:blipFill>
        <p:spPr>
          <a:xfrm>
            <a:off x="132120" y="14760"/>
            <a:ext cx="1058040" cy="388080"/>
          </a:xfrm>
          <a:prstGeom prst="rect">
            <a:avLst/>
          </a:prstGeom>
          <a:ln>
            <a:noFill/>
          </a:ln>
        </p:spPr>
      </p:pic>
      <p:sp>
        <p:nvSpPr>
          <p:cNvPr id="5" name="PlaceHolder 4"/>
          <p:cNvSpPr>
            <a:spLocks noGrp="1"/>
          </p:cNvSpPr>
          <p:nvPr>
            <p:ph type="title"/>
          </p:nvPr>
        </p:nvSpPr>
        <p:spPr>
          <a:xfrm>
            <a:off x="457200" y="273600"/>
            <a:ext cx="8229240" cy="1144800"/>
          </a:xfrm>
          <a:prstGeom prst="rect">
            <a:avLst/>
          </a:prstGeom>
        </p:spPr>
        <p:txBody>
          <a:bodyPr lIns="0" tIns="0" rIns="0" bIns="0" anchor="ctr">
            <a:noAutofit/>
          </a:bodyPr>
          <a:lstStyle/>
          <a:p>
            <a:pPr algn="ctr"/>
            <a:r>
              <a:rPr lang="en-GB" sz="4400" b="0" strike="noStrike" spc="-1">
                <a:latin typeface="Arial"/>
              </a:rPr>
              <a:t>Click to edit the title text format</a:t>
            </a:r>
          </a:p>
        </p:txBody>
      </p:sp>
      <p:sp>
        <p:nvSpPr>
          <p:cNvPr id="6" name="PlaceHolder 5"/>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GB"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GB" sz="2800" b="0" strike="noStrike" spc="-1">
                <a:latin typeface="Arial"/>
              </a:rPr>
              <a:t>Second Outline Level</a:t>
            </a:r>
          </a:p>
          <a:p>
            <a:pPr marL="1296000" lvl="2" indent="-288000">
              <a:spcBef>
                <a:spcPts val="850"/>
              </a:spcBef>
              <a:buClr>
                <a:srgbClr val="000000"/>
              </a:buClr>
              <a:buSzPct val="45000"/>
              <a:buFont typeface="Wingdings" charset="2"/>
              <a:buChar char=""/>
            </a:pPr>
            <a:r>
              <a:rPr lang="en-GB" sz="2400" b="0" strike="noStrike" spc="-1">
                <a:latin typeface="Arial"/>
              </a:rPr>
              <a:t>Third Outline Level</a:t>
            </a:r>
          </a:p>
          <a:p>
            <a:pPr marL="1728000" lvl="3" indent="-216000">
              <a:spcBef>
                <a:spcPts val="567"/>
              </a:spcBef>
              <a:buClr>
                <a:srgbClr val="000000"/>
              </a:buClr>
              <a:buSzPct val="75000"/>
              <a:buFont typeface="Symbol" charset="2"/>
              <a:buChar char=""/>
            </a:pPr>
            <a:r>
              <a:rPr lang="en-GB" sz="2000" b="0" strike="noStrike" spc="-1">
                <a:latin typeface="Arial"/>
              </a:rPr>
              <a:t>Fourth Outline Level</a:t>
            </a:r>
          </a:p>
          <a:p>
            <a:pPr marL="2160000" lvl="4" indent="-216000">
              <a:spcBef>
                <a:spcPts val="283"/>
              </a:spcBef>
              <a:buClr>
                <a:srgbClr val="000000"/>
              </a:buClr>
              <a:buSzPct val="45000"/>
              <a:buFont typeface="Wingdings" charset="2"/>
              <a:buChar char=""/>
            </a:pPr>
            <a:r>
              <a:rPr lang="en-GB" sz="2000" b="0" strike="noStrike" spc="-1">
                <a:latin typeface="Arial"/>
              </a:rPr>
              <a:t>Fifth Outline Level</a:t>
            </a:r>
          </a:p>
          <a:p>
            <a:pPr marL="2592000" lvl="5" indent="-216000">
              <a:spcBef>
                <a:spcPts val="283"/>
              </a:spcBef>
              <a:buClr>
                <a:srgbClr val="000000"/>
              </a:buClr>
              <a:buSzPct val="45000"/>
              <a:buFont typeface="Wingdings" charset="2"/>
              <a:buChar char=""/>
            </a:pPr>
            <a:r>
              <a:rPr lang="en-GB" sz="2000" b="0" strike="noStrike" spc="-1">
                <a:latin typeface="Arial"/>
              </a:rPr>
              <a:t>Sixth Outline Level</a:t>
            </a:r>
          </a:p>
          <a:p>
            <a:pPr marL="3024000" lvl="6" indent="-216000">
              <a:spcBef>
                <a:spcPts val="283"/>
              </a:spcBef>
              <a:buClr>
                <a:srgbClr val="000000"/>
              </a:buClr>
              <a:buSzPct val="45000"/>
              <a:buFont typeface="Wingdings" charset="2"/>
              <a:buChar char=""/>
            </a:pPr>
            <a:r>
              <a:rPr lang="en-GB"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 name="CustomShape 1"/>
          <p:cNvSpPr/>
          <p:nvPr/>
        </p:nvSpPr>
        <p:spPr>
          <a:xfrm>
            <a:off x="8758080" y="6578640"/>
            <a:ext cx="383760" cy="277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fld id="{6A048D0B-F06F-4316-9D30-5C5A1FC76B5F}" type="slidenum">
              <a:rPr lang="en-US" sz="1000" b="0" strike="noStrike" spc="-1">
                <a:solidFill>
                  <a:srgbClr val="7F7F7F"/>
                </a:solidFill>
                <a:latin typeface="Georgia"/>
                <a:ea typeface="ＭＳ Ｐゴシック"/>
              </a:rPr>
              <a:t>‹#›</a:t>
            </a:fld>
            <a:endParaRPr lang="en-GB" sz="1000" b="0" strike="noStrike" spc="-1">
              <a:latin typeface="Arial"/>
            </a:endParaRPr>
          </a:p>
        </p:txBody>
      </p:sp>
      <p:sp>
        <p:nvSpPr>
          <p:cNvPr id="44" name="Line 2"/>
          <p:cNvSpPr/>
          <p:nvPr/>
        </p:nvSpPr>
        <p:spPr>
          <a:xfrm flipH="1">
            <a:off x="1269000" y="356400"/>
            <a:ext cx="7181640" cy="0"/>
          </a:xfrm>
          <a:prstGeom prst="line">
            <a:avLst/>
          </a:prstGeom>
          <a:ln w="9360">
            <a:solidFill>
              <a:srgbClr val="000090"/>
            </a:solidFill>
            <a:round/>
          </a:ln>
        </p:spPr>
        <p:style>
          <a:lnRef idx="0">
            <a:scrgbClr r="0" g="0" b="0"/>
          </a:lnRef>
          <a:fillRef idx="0">
            <a:scrgbClr r="0" g="0" b="0"/>
          </a:fillRef>
          <a:effectRef idx="0">
            <a:scrgbClr r="0" g="0" b="0"/>
          </a:effectRef>
          <a:fontRef idx="minor"/>
        </p:style>
      </p:sp>
      <p:pic>
        <p:nvPicPr>
          <p:cNvPr id="45" name="Picture 12" descr="CERN-logo_outline.jpg"/>
          <p:cNvPicPr/>
          <p:nvPr/>
        </p:nvPicPr>
        <p:blipFill>
          <a:blip r:embed="rId14"/>
          <a:stretch/>
        </p:blipFill>
        <p:spPr>
          <a:xfrm>
            <a:off x="8544600" y="56520"/>
            <a:ext cx="543240" cy="534240"/>
          </a:xfrm>
          <a:prstGeom prst="rect">
            <a:avLst/>
          </a:prstGeom>
          <a:ln>
            <a:noFill/>
          </a:ln>
        </p:spPr>
      </p:pic>
      <p:sp>
        <p:nvSpPr>
          <p:cNvPr id="46" name="CustomShape 3"/>
          <p:cNvSpPr/>
          <p:nvPr/>
        </p:nvSpPr>
        <p:spPr>
          <a:xfrm>
            <a:off x="2882160" y="76680"/>
            <a:ext cx="5643360" cy="277560"/>
          </a:xfrm>
          <a:prstGeom prst="rect">
            <a:avLst/>
          </a:prstGeom>
          <a:noFill/>
          <a:ln w="9360">
            <a:noFill/>
          </a:ln>
          <a:effectLst>
            <a:outerShdw dist="37674" dir="2700000">
              <a:srgbClr val="000000">
                <a:alpha val="40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en-US" sz="1000" b="0" strike="noStrike" spc="-1">
                <a:solidFill>
                  <a:srgbClr val="00187E"/>
                </a:solidFill>
                <a:latin typeface="Century Gothic"/>
                <a:ea typeface="DejaVu Sans"/>
              </a:rPr>
              <a:t>Facilities Operation Meeting</a:t>
            </a:r>
            <a:endParaRPr lang="en-GB" sz="1000" b="0" strike="noStrike" spc="-1">
              <a:latin typeface="Arial"/>
            </a:endParaRPr>
          </a:p>
        </p:txBody>
      </p:sp>
      <p:pic>
        <p:nvPicPr>
          <p:cNvPr id="47" name="Picture 3"/>
          <p:cNvPicPr/>
          <p:nvPr/>
        </p:nvPicPr>
        <p:blipFill>
          <a:blip r:embed="rId15"/>
          <a:stretch/>
        </p:blipFill>
        <p:spPr>
          <a:xfrm>
            <a:off x="132120" y="14760"/>
            <a:ext cx="1058040" cy="388080"/>
          </a:xfrm>
          <a:prstGeom prst="rect">
            <a:avLst/>
          </a:prstGeom>
          <a:ln>
            <a:noFill/>
          </a:ln>
        </p:spPr>
      </p:pic>
      <p:sp>
        <p:nvSpPr>
          <p:cNvPr id="48" name="PlaceHolder 4"/>
          <p:cNvSpPr>
            <a:spLocks noGrp="1"/>
          </p:cNvSpPr>
          <p:nvPr>
            <p:ph type="title"/>
          </p:nvPr>
        </p:nvSpPr>
        <p:spPr>
          <a:xfrm>
            <a:off x="457200" y="273600"/>
            <a:ext cx="8229240" cy="1144800"/>
          </a:xfrm>
          <a:prstGeom prst="rect">
            <a:avLst/>
          </a:prstGeom>
        </p:spPr>
        <p:txBody>
          <a:bodyPr lIns="0" tIns="0" rIns="0" bIns="0" anchor="ctr">
            <a:noAutofit/>
          </a:bodyPr>
          <a:lstStyle/>
          <a:p>
            <a:pPr algn="ctr"/>
            <a:r>
              <a:rPr lang="en-GB" sz="4400" b="0" strike="noStrike" spc="-1">
                <a:latin typeface="Arial"/>
              </a:rPr>
              <a:t>Click to edit the title text format</a:t>
            </a:r>
          </a:p>
        </p:txBody>
      </p:sp>
      <p:sp>
        <p:nvSpPr>
          <p:cNvPr id="49" name="PlaceHolder 5"/>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GB"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GB" sz="2800" b="0" strike="noStrike" spc="-1">
                <a:latin typeface="Arial"/>
              </a:rPr>
              <a:t>Second Outline Level</a:t>
            </a:r>
          </a:p>
          <a:p>
            <a:pPr marL="1296000" lvl="2" indent="-288000">
              <a:spcBef>
                <a:spcPts val="850"/>
              </a:spcBef>
              <a:buClr>
                <a:srgbClr val="000000"/>
              </a:buClr>
              <a:buSzPct val="45000"/>
              <a:buFont typeface="Wingdings" charset="2"/>
              <a:buChar char=""/>
            </a:pPr>
            <a:r>
              <a:rPr lang="en-GB" sz="2400" b="0" strike="noStrike" spc="-1">
                <a:latin typeface="Arial"/>
              </a:rPr>
              <a:t>Third Outline Level</a:t>
            </a:r>
          </a:p>
          <a:p>
            <a:pPr marL="1728000" lvl="3" indent="-216000">
              <a:spcBef>
                <a:spcPts val="567"/>
              </a:spcBef>
              <a:buClr>
                <a:srgbClr val="000000"/>
              </a:buClr>
              <a:buSzPct val="75000"/>
              <a:buFont typeface="Symbol" charset="2"/>
              <a:buChar char=""/>
            </a:pPr>
            <a:r>
              <a:rPr lang="en-GB" sz="2000" b="0" strike="noStrike" spc="-1">
                <a:latin typeface="Arial"/>
              </a:rPr>
              <a:t>Fourth Outline Level</a:t>
            </a:r>
          </a:p>
          <a:p>
            <a:pPr marL="2160000" lvl="4" indent="-216000">
              <a:spcBef>
                <a:spcPts val="283"/>
              </a:spcBef>
              <a:buClr>
                <a:srgbClr val="000000"/>
              </a:buClr>
              <a:buSzPct val="45000"/>
              <a:buFont typeface="Wingdings" charset="2"/>
              <a:buChar char=""/>
            </a:pPr>
            <a:r>
              <a:rPr lang="en-GB" sz="2000" b="0" strike="noStrike" spc="-1">
                <a:latin typeface="Arial"/>
              </a:rPr>
              <a:t>Fifth Outline Level</a:t>
            </a:r>
          </a:p>
          <a:p>
            <a:pPr marL="2592000" lvl="5" indent="-216000">
              <a:spcBef>
                <a:spcPts val="283"/>
              </a:spcBef>
              <a:buClr>
                <a:srgbClr val="000000"/>
              </a:buClr>
              <a:buSzPct val="45000"/>
              <a:buFont typeface="Wingdings" charset="2"/>
              <a:buChar char=""/>
            </a:pPr>
            <a:r>
              <a:rPr lang="en-GB" sz="2000" b="0" strike="noStrike" spc="-1">
                <a:latin typeface="Arial"/>
              </a:rPr>
              <a:t>Sixth Outline Level</a:t>
            </a:r>
          </a:p>
          <a:p>
            <a:pPr marL="3024000" lvl="6" indent="-216000">
              <a:spcBef>
                <a:spcPts val="283"/>
              </a:spcBef>
              <a:buClr>
                <a:srgbClr val="000000"/>
              </a:buClr>
              <a:buSzPct val="45000"/>
              <a:buFont typeface="Wingdings" charset="2"/>
              <a:buChar char=""/>
            </a:pPr>
            <a:r>
              <a:rPr lang="en-GB"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CustomShape 1"/>
          <p:cNvSpPr/>
          <p:nvPr/>
        </p:nvSpPr>
        <p:spPr>
          <a:xfrm>
            <a:off x="37440" y="4798262"/>
            <a:ext cx="9106560" cy="184520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n-US" sz="2400" b="0" strike="noStrike" spc="-1" dirty="0">
                <a:solidFill>
                  <a:srgbClr val="000000"/>
                </a:solidFill>
                <a:latin typeface="Arial"/>
                <a:ea typeface="ＭＳ Ｐゴシック"/>
              </a:rPr>
              <a:t>Facilities Operation Meeting</a:t>
            </a:r>
            <a:endParaRPr lang="en-GB" sz="2400" b="0" strike="noStrike" spc="-1" dirty="0">
              <a:latin typeface="Arial"/>
            </a:endParaRPr>
          </a:p>
          <a:p>
            <a:pPr algn="ctr">
              <a:lnSpc>
                <a:spcPct val="100000"/>
              </a:lnSpc>
            </a:pPr>
            <a:r>
              <a:rPr lang="en-US" sz="2400" spc="-1" dirty="0">
                <a:solidFill>
                  <a:srgbClr val="000000"/>
                </a:solidFill>
                <a:ea typeface="ＭＳ Ｐゴシック"/>
              </a:rPr>
              <a:t>Week 45: 7/11 to 13/11</a:t>
            </a:r>
          </a:p>
          <a:p>
            <a:pPr algn="ctr">
              <a:lnSpc>
                <a:spcPct val="100000"/>
              </a:lnSpc>
            </a:pPr>
            <a:br>
              <a:rPr dirty="0"/>
            </a:br>
            <a:r>
              <a:rPr lang="en-US" sz="2400" spc="-1" dirty="0">
                <a:solidFill>
                  <a:srgbClr val="000000"/>
                </a:solidFill>
                <a:latin typeface="Arial"/>
                <a:ea typeface="ＭＳ Ｐゴシック"/>
              </a:rPr>
              <a:t>W</a:t>
            </a:r>
            <a:r>
              <a:rPr lang="en-US" sz="2400" b="0" strike="noStrike" spc="-1" dirty="0">
                <a:solidFill>
                  <a:srgbClr val="000000"/>
                </a:solidFill>
                <a:latin typeface="Arial"/>
                <a:ea typeface="ＭＳ Ｐゴシック"/>
              </a:rPr>
              <a:t>eekly supervisor: Wilfrid </a:t>
            </a:r>
            <a:r>
              <a:rPr lang="en-US" sz="2400" b="0" strike="noStrike" spc="-1" dirty="0" err="1">
                <a:solidFill>
                  <a:srgbClr val="000000"/>
                </a:solidFill>
                <a:latin typeface="Arial"/>
                <a:ea typeface="ＭＳ Ｐゴシック"/>
              </a:rPr>
              <a:t>Farabolini</a:t>
            </a:r>
            <a:endParaRPr lang="en-US" sz="2400" spc="-1" dirty="0">
              <a:solidFill>
                <a:srgbClr val="000000"/>
              </a:solidFill>
              <a:latin typeface="Arial"/>
              <a:ea typeface="ＭＳ Ｐゴシック"/>
            </a:endParaRPr>
          </a:p>
          <a:p>
            <a:pPr algn="ctr">
              <a:lnSpc>
                <a:spcPct val="100000"/>
              </a:lnSpc>
            </a:pPr>
            <a:r>
              <a:rPr lang="en-US" sz="2400" b="0" strike="noStrike" spc="-1" dirty="0">
                <a:solidFill>
                  <a:srgbClr val="000000"/>
                </a:solidFill>
                <a:latin typeface="Arial"/>
                <a:ea typeface="ＭＳ Ｐゴシック"/>
              </a:rPr>
              <a:t>Speaker: </a:t>
            </a:r>
            <a:r>
              <a:rPr lang="en-US" sz="2400" spc="-1" dirty="0">
                <a:solidFill>
                  <a:srgbClr val="000000"/>
                </a:solidFill>
                <a:latin typeface="Arial"/>
                <a:ea typeface="ＭＳ Ｐゴシック"/>
              </a:rPr>
              <a:t>Alexander Malyzhenkov</a:t>
            </a:r>
            <a:endParaRPr lang="en-US" sz="2400" b="0" strike="noStrike" spc="-1" dirty="0">
              <a:solidFill>
                <a:srgbClr val="000000"/>
              </a:solidFill>
              <a:latin typeface="Arial"/>
              <a:ea typeface="ＭＳ Ｐゴシック"/>
            </a:endParaRPr>
          </a:p>
        </p:txBody>
      </p:sp>
      <p:pic>
        <p:nvPicPr>
          <p:cNvPr id="87" name="Picture 3"/>
          <p:cNvPicPr/>
          <p:nvPr/>
        </p:nvPicPr>
        <p:blipFill>
          <a:blip r:embed="rId2"/>
          <a:srcRect t="16465" b="26529"/>
          <a:stretch/>
        </p:blipFill>
        <p:spPr>
          <a:xfrm>
            <a:off x="288000" y="1440000"/>
            <a:ext cx="8524080" cy="3238200"/>
          </a:xfrm>
          <a:prstGeom prst="rect">
            <a:avLst/>
          </a:prstGeom>
          <a:ln>
            <a:noFill/>
          </a:ln>
        </p:spPr>
      </p:pic>
      <p:pic>
        <p:nvPicPr>
          <p:cNvPr id="88" name="Picture 87"/>
          <p:cNvPicPr/>
          <p:nvPr/>
        </p:nvPicPr>
        <p:blipFill>
          <a:blip r:embed="rId3"/>
          <a:stretch/>
        </p:blipFill>
        <p:spPr>
          <a:xfrm>
            <a:off x="3477960" y="503640"/>
            <a:ext cx="2424600" cy="891720"/>
          </a:xfrm>
          <a:prstGeom prst="rect">
            <a:avLst/>
          </a:prstGeom>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96491" y="303236"/>
            <a:ext cx="8951018" cy="686196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marL="216000" indent="-214920">
              <a:lnSpc>
                <a:spcPct val="100000"/>
              </a:lnSpc>
              <a:buClr>
                <a:srgbClr val="000000"/>
              </a:buClr>
              <a:buFont typeface="Symbol" charset="2"/>
              <a:buChar char=""/>
            </a:pPr>
            <a:r>
              <a:rPr lang="en-US" sz="2000" b="0" strike="noStrike" spc="-1" dirty="0">
                <a:solidFill>
                  <a:srgbClr val="000000"/>
                </a:solidFill>
                <a:latin typeface="Times New Roman" panose="02020603050405020304" pitchFamily="18" charset="0"/>
                <a:ea typeface="ＭＳ Ｐゴシック"/>
                <a:cs typeface="Times New Roman" panose="02020603050405020304" pitchFamily="18" charset="0"/>
              </a:rPr>
              <a:t>5 experiments last week:</a:t>
            </a:r>
          </a:p>
          <a:p>
            <a:pPr marL="915480" lvl="1" indent="-457200">
              <a:buClr>
                <a:srgbClr val="000000"/>
              </a:buClr>
              <a:buFont typeface="+mj-lt"/>
              <a:buAutoNum type="arabicPeriod"/>
            </a:pPr>
            <a:r>
              <a:rPr lang="en-US" sz="2000" kern="100" dirty="0">
                <a:effectLst/>
                <a:latin typeface="Times New Roman" panose="02020603050405020304" pitchFamily="18" charset="0"/>
                <a:ea typeface="Times New Roman" panose="02020603050405020304" pitchFamily="18" charset="0"/>
                <a:cs typeface="Times New Roman" panose="02020603050405020304" pitchFamily="18" charset="0"/>
              </a:rPr>
              <a:t>Grid collimator and scintillator on optic fiber</a:t>
            </a:r>
            <a:r>
              <a:rPr lang="en-CH" sz="2000" dirty="0">
                <a:effectLst/>
                <a:latin typeface="Times New Roman" panose="02020603050405020304" pitchFamily="18" charset="0"/>
                <a:cs typeface="Times New Roman" panose="02020603050405020304" pitchFamily="18" charset="0"/>
              </a:rPr>
              <a:t> (</a:t>
            </a:r>
            <a:r>
              <a:rPr lang="fr-FR" sz="2000" kern="100" dirty="0">
                <a:effectLst/>
                <a:latin typeface="Times New Roman" panose="02020603050405020304" pitchFamily="18" charset="0"/>
                <a:ea typeface="Times New Roman" panose="02020603050405020304" pitchFamily="18" charset="0"/>
                <a:cs typeface="Times New Roman" panose="02020603050405020304" pitchFamily="18" charset="0"/>
              </a:rPr>
              <a:t>Victoria Univ. Canada</a:t>
            </a:r>
            <a:r>
              <a:rPr lang="en-CH" sz="2000" dirty="0">
                <a:effectLst/>
                <a:latin typeface="Times New Roman" panose="02020603050405020304" pitchFamily="18" charset="0"/>
                <a:cs typeface="Times New Roman" panose="02020603050405020304" pitchFamily="18" charset="0"/>
              </a:rPr>
              <a:t>)</a:t>
            </a:r>
            <a:endParaRPr lang="en-US" sz="2000" spc="-1" dirty="0">
              <a:solidFill>
                <a:srgbClr val="000000"/>
              </a:solidFill>
              <a:latin typeface="Times New Roman" panose="02020603050405020304" pitchFamily="18" charset="0"/>
              <a:ea typeface="ＭＳ Ｐゴシック"/>
              <a:cs typeface="Times New Roman" panose="02020603050405020304" pitchFamily="18" charset="0"/>
            </a:endParaRPr>
          </a:p>
          <a:p>
            <a:pPr marL="915480" lvl="1" indent="-457200">
              <a:buClr>
                <a:srgbClr val="000000"/>
              </a:buClr>
              <a:buFont typeface="+mj-lt"/>
              <a:buAutoNum type="arabicPeriod"/>
            </a:pPr>
            <a:r>
              <a:rPr lang="en-US" sz="2000" spc="-1" dirty="0">
                <a:solidFill>
                  <a:srgbClr val="000000"/>
                </a:solidFill>
                <a:latin typeface="Times New Roman" panose="02020603050405020304" pitchFamily="18" charset="0"/>
                <a:ea typeface="ＭＳ Ｐゴシック"/>
                <a:cs typeface="Times New Roman" panose="02020603050405020304" pitchFamily="18" charset="0"/>
              </a:rPr>
              <a:t>Optical </a:t>
            </a:r>
            <a:r>
              <a:rPr lang="en-US" sz="2000" spc="-1" dirty="0" err="1">
                <a:solidFill>
                  <a:srgbClr val="000000"/>
                </a:solidFill>
                <a:latin typeface="Times New Roman" panose="02020603050405020304" pitchFamily="18" charset="0"/>
                <a:ea typeface="ＭＳ Ｐゴシック"/>
                <a:cs typeface="Times New Roman" panose="02020603050405020304" pitchFamily="18" charset="0"/>
              </a:rPr>
              <a:t>fibre</a:t>
            </a:r>
            <a:r>
              <a:rPr lang="en-US" sz="2000" spc="-1" dirty="0">
                <a:solidFill>
                  <a:srgbClr val="000000"/>
                </a:solidFill>
                <a:latin typeface="Times New Roman" panose="02020603050405020304" pitchFamily="18" charset="0"/>
                <a:ea typeface="ＭＳ Ｐゴシック"/>
                <a:cs typeface="Times New Roman" panose="02020603050405020304" pitchFamily="18" charset="0"/>
              </a:rPr>
              <a:t> dosimetry</a:t>
            </a:r>
            <a:r>
              <a:rPr lang="en-CH" sz="2000" spc="-1" dirty="0">
                <a:solidFill>
                  <a:srgbClr val="000000"/>
                </a:solidFill>
                <a:latin typeface="Times New Roman" panose="02020603050405020304" pitchFamily="18" charset="0"/>
                <a:ea typeface="ＭＳ Ｐゴシック"/>
                <a:cs typeface="Times New Roman" panose="02020603050405020304" pitchFamily="18" charset="0"/>
              </a:rPr>
              <a:t> </a:t>
            </a:r>
            <a:r>
              <a:rPr lang="en-US" sz="2000" spc="-1" dirty="0">
                <a:solidFill>
                  <a:srgbClr val="000000"/>
                </a:solidFill>
                <a:latin typeface="Times New Roman" panose="02020603050405020304" pitchFamily="18" charset="0"/>
                <a:ea typeface="ＭＳ Ｐゴシック"/>
                <a:cs typeface="Times New Roman" panose="02020603050405020304" pitchFamily="18" charset="0"/>
              </a:rPr>
              <a:t>(CERN / Oxford Univ.) </a:t>
            </a:r>
          </a:p>
          <a:p>
            <a:pPr marL="915480" lvl="1" indent="-457200">
              <a:buClr>
                <a:srgbClr val="000000"/>
              </a:buClr>
              <a:buFont typeface="+mj-lt"/>
              <a:buAutoNum type="arabicPeriod"/>
            </a:pPr>
            <a:r>
              <a:rPr lang="en-US" sz="2000" spc="-1" dirty="0">
                <a:solidFill>
                  <a:srgbClr val="000000"/>
                </a:solidFill>
                <a:latin typeface="Times New Roman" panose="02020603050405020304" pitchFamily="18" charset="0"/>
                <a:ea typeface="ＭＳ Ｐゴシック"/>
                <a:cs typeface="Times New Roman" panose="02020603050405020304" pitchFamily="18" charset="0"/>
              </a:rPr>
              <a:t>Conical shaped collimator </a:t>
            </a:r>
            <a:r>
              <a:rPr lang="en-US" sz="2000" spc="-1">
                <a:solidFill>
                  <a:srgbClr val="000000"/>
                </a:solidFill>
                <a:latin typeface="Times New Roman" panose="02020603050405020304" pitchFamily="18" charset="0"/>
                <a:ea typeface="ＭＳ Ｐゴシック"/>
                <a:cs typeface="Times New Roman" panose="02020603050405020304" pitchFamily="18" charset="0"/>
              </a:rPr>
              <a:t>(CERN </a:t>
            </a:r>
            <a:r>
              <a:rPr lang="en-US" sz="2000" spc="-1" dirty="0">
                <a:solidFill>
                  <a:srgbClr val="000000"/>
                </a:solidFill>
                <a:latin typeface="Times New Roman" panose="02020603050405020304" pitchFamily="18" charset="0"/>
                <a:ea typeface="ＭＳ Ｐゴシック"/>
                <a:cs typeface="Times New Roman" panose="02020603050405020304" pitchFamily="18" charset="0"/>
              </a:rPr>
              <a:t>/ Oxford Univ.) </a:t>
            </a:r>
          </a:p>
          <a:p>
            <a:pPr marL="915480" lvl="1" indent="-457200">
              <a:buClr>
                <a:srgbClr val="000000"/>
              </a:buClr>
              <a:buFont typeface="+mj-lt"/>
              <a:buAutoNum type="arabicPeriod"/>
            </a:pPr>
            <a:r>
              <a:rPr lang="en-US" sz="2000" spc="-1" dirty="0">
                <a:solidFill>
                  <a:srgbClr val="000000"/>
                </a:solidFill>
                <a:latin typeface="Times New Roman" panose="02020603050405020304" pitchFamily="18" charset="0"/>
                <a:ea typeface="ＭＳ Ｐゴシック"/>
                <a:cs typeface="Times New Roman" panose="02020603050405020304" pitchFamily="18" charset="0"/>
              </a:rPr>
              <a:t>ChDR BLM (CERN BI / Oxford Univ.) {After hours / weekend}</a:t>
            </a:r>
          </a:p>
          <a:p>
            <a:pPr marL="915480" lvl="1" indent="-457200">
              <a:buClr>
                <a:srgbClr val="000000"/>
              </a:buClr>
              <a:buFont typeface="+mj-lt"/>
              <a:buAutoNum type="arabicPeriod"/>
            </a:pPr>
            <a:r>
              <a:rPr lang="en-US" sz="2000" spc="-1" dirty="0">
                <a:solidFill>
                  <a:srgbClr val="000000"/>
                </a:solidFill>
                <a:latin typeface="Times New Roman" panose="02020603050405020304" pitchFamily="18" charset="0"/>
                <a:ea typeface="ＭＳ Ｐゴシック"/>
                <a:cs typeface="Times New Roman" panose="02020603050405020304" pitchFamily="18" charset="0"/>
              </a:rPr>
              <a:t>ChDR BPM (CERN BI / Oxford Univ.) {After hours / weekend}</a:t>
            </a:r>
          </a:p>
          <a:p>
            <a:pPr marL="458280" lvl="1">
              <a:buClr>
                <a:srgbClr val="000000"/>
              </a:buClr>
            </a:pPr>
            <a:endParaRPr lang="en-US" sz="2000" spc="-1" dirty="0">
              <a:solidFill>
                <a:srgbClr val="000000"/>
              </a:solidFill>
              <a:latin typeface="Times New Roman" panose="02020603050405020304" pitchFamily="18" charset="0"/>
              <a:ea typeface="ＭＳ Ｐゴシック"/>
              <a:cs typeface="Times New Roman" panose="02020603050405020304" pitchFamily="18" charset="0"/>
            </a:endParaRPr>
          </a:p>
          <a:p>
            <a:pPr marL="216000" indent="-214920">
              <a:lnSpc>
                <a:spcPct val="100000"/>
              </a:lnSpc>
              <a:buClr>
                <a:srgbClr val="000000"/>
              </a:buClr>
              <a:buFont typeface="Symbol" charset="2"/>
              <a:buChar char=""/>
            </a:pPr>
            <a:r>
              <a:rPr lang="en-US" sz="2000" spc="-1" dirty="0">
                <a:solidFill>
                  <a:srgbClr val="000000"/>
                </a:solidFill>
                <a:latin typeface="Times New Roman" panose="02020603050405020304" pitchFamily="18" charset="0"/>
                <a:ea typeface="ＭＳ Ｐゴシック"/>
                <a:cs typeface="Times New Roman" panose="02020603050405020304" pitchFamily="18" charset="0"/>
              </a:rPr>
              <a:t>Due to the anticipated CERN accelerators shutdown, a crash program was deployed after discussion with BI, to allow their PhD students before the end of their sojourn at CERN to achieve the experiments that were foreseen during the two first weeks of December, using nights and weekends</a:t>
            </a:r>
          </a:p>
          <a:p>
            <a:pPr marL="216000" indent="-214920">
              <a:buClr>
                <a:srgbClr val="000000"/>
              </a:buClr>
              <a:buFont typeface="Symbol" charset="2"/>
              <a:buChar char=""/>
            </a:pPr>
            <a:r>
              <a:rPr lang="en-US" sz="2000" strike="noStrike" spc="-1" dirty="0">
                <a:solidFill>
                  <a:srgbClr val="000000"/>
                </a:solidFill>
                <a:latin typeface="Times New Roman" panose="02020603050405020304" pitchFamily="18" charset="0"/>
                <a:ea typeface="ＭＳ Ｐゴシック"/>
                <a:cs typeface="Times New Roman" panose="02020603050405020304" pitchFamily="18" charset="0"/>
              </a:rPr>
              <a:t>7 days of operation </a:t>
            </a:r>
            <a:r>
              <a:rPr lang="en-US" sz="2000" b="0" strike="noStrike" spc="-1" dirty="0">
                <a:solidFill>
                  <a:srgbClr val="000000"/>
                </a:solidFill>
                <a:latin typeface="Times New Roman" panose="02020603050405020304" pitchFamily="18" charset="0"/>
                <a:ea typeface="ＭＳ Ｐゴシック"/>
                <a:cs typeface="Times New Roman" panose="02020603050405020304" pitchFamily="18" charset="0"/>
              </a:rPr>
              <a:t>last week (~</a:t>
            </a:r>
            <a:r>
              <a:rPr lang="en-US" sz="2000" b="0" strike="noStrike" spc="-1" dirty="0" err="1">
                <a:solidFill>
                  <a:srgbClr val="000000"/>
                </a:solidFill>
                <a:latin typeface="Times New Roman" panose="02020603050405020304" pitchFamily="18" charset="0"/>
                <a:ea typeface="ＭＳ Ｐゴシック"/>
                <a:cs typeface="Times New Roman" panose="02020603050405020304" pitchFamily="18" charset="0"/>
              </a:rPr>
              <a:t>53h</a:t>
            </a:r>
            <a:r>
              <a:rPr lang="en-US" sz="2000" b="0" strike="noStrike" spc="-1" dirty="0">
                <a:solidFill>
                  <a:srgbClr val="000000"/>
                </a:solidFill>
                <a:latin typeface="Times New Roman" panose="02020603050405020304" pitchFamily="18" charset="0"/>
                <a:ea typeface="ＭＳ Ｐゴシック"/>
                <a:cs typeface="Times New Roman" panose="02020603050405020304" pitchFamily="18" charset="0"/>
              </a:rPr>
              <a:t>). </a:t>
            </a:r>
            <a:r>
              <a:rPr lang="en-US" sz="2000" spc="-1" dirty="0">
                <a:solidFill>
                  <a:srgbClr val="000000"/>
                </a:solidFill>
                <a:latin typeface="Times New Roman" panose="02020603050405020304" pitchFamily="18" charset="0"/>
                <a:ea typeface="ＭＳ Ｐゴシック"/>
                <a:cs typeface="Times New Roman" panose="02020603050405020304" pitchFamily="18" charset="0"/>
              </a:rPr>
              <a:t>Thanks to all the operators and RP!</a:t>
            </a:r>
          </a:p>
          <a:p>
            <a:pPr marL="216000" indent="-214920">
              <a:lnSpc>
                <a:spcPct val="100000"/>
              </a:lnSpc>
              <a:buClr>
                <a:srgbClr val="000000"/>
              </a:buClr>
              <a:buFont typeface="Symbol" charset="2"/>
              <a:buChar char=""/>
            </a:pPr>
            <a:r>
              <a:rPr lang="en-US" sz="2000" b="0" strike="noStrike" spc="-1" dirty="0">
                <a:latin typeface="Times New Roman" panose="02020603050405020304" pitchFamily="18" charset="0"/>
                <a:cs typeface="Times New Roman" panose="02020603050405020304" pitchFamily="18" charset="0"/>
              </a:rPr>
              <a:t>Overall stable beam</a:t>
            </a:r>
            <a:r>
              <a:rPr lang="en-US" sz="2000" spc="-1" dirty="0">
                <a:latin typeface="Times New Roman" panose="02020603050405020304" pitchFamily="18" charset="0"/>
                <a:cs typeface="Times New Roman" panose="02020603050405020304" pitchFamily="18" charset="0"/>
              </a:rPr>
              <a:t> during the operation</a:t>
            </a:r>
          </a:p>
          <a:p>
            <a:pPr marL="216000" indent="-214920">
              <a:lnSpc>
                <a:spcPct val="100000"/>
              </a:lnSpc>
              <a:buClr>
                <a:srgbClr val="000000"/>
              </a:buClr>
              <a:buFont typeface="Symbol" charset="2"/>
              <a:buChar char=""/>
            </a:pPr>
            <a:endParaRPr lang="en-US" sz="2000" b="0" strike="noStrike" spc="-1" dirty="0">
              <a:latin typeface="Times New Roman" panose="02020603050405020304" pitchFamily="18" charset="0"/>
              <a:cs typeface="Times New Roman" panose="02020603050405020304" pitchFamily="18" charset="0"/>
            </a:endParaRPr>
          </a:p>
          <a:p>
            <a:pPr marL="216000" indent="-214920">
              <a:lnSpc>
                <a:spcPct val="100000"/>
              </a:lnSpc>
              <a:buClr>
                <a:srgbClr val="000000"/>
              </a:buClr>
              <a:buFont typeface="Symbol" charset="2"/>
              <a:buChar char=""/>
            </a:pPr>
            <a:r>
              <a:rPr lang="en-US" sz="2000" b="1" strike="noStrike" spc="-1" dirty="0">
                <a:latin typeface="Times New Roman" panose="02020603050405020304" pitchFamily="18" charset="0"/>
                <a:cs typeface="Times New Roman" panose="02020603050405020304" pitchFamily="18" charset="0"/>
              </a:rPr>
              <a:t>Issues</a:t>
            </a:r>
          </a:p>
          <a:p>
            <a:pPr marL="801180" lvl="1" indent="-342900">
              <a:buClr>
                <a:srgbClr val="000000"/>
              </a:buClr>
              <a:buFont typeface="Wingdings" pitchFamily="2" charset="2"/>
              <a:buChar char="ü"/>
            </a:pPr>
            <a:r>
              <a:rPr lang="en-US" sz="2000" dirty="0">
                <a:latin typeface="Times New Roman" panose="02020603050405020304" pitchFamily="18" charset="0"/>
                <a:cs typeface="Times New Roman" panose="02020603050405020304" pitchFamily="18" charset="0"/>
              </a:rPr>
              <a:t>Several klystron trips (not critical and fast restart)</a:t>
            </a:r>
          </a:p>
          <a:p>
            <a:pPr marL="801180" lvl="1" indent="-342900">
              <a:buClr>
                <a:srgbClr val="000000"/>
              </a:buClr>
              <a:buFont typeface="Wingdings" pitchFamily="2" charset="2"/>
              <a:buChar char="ü"/>
            </a:pPr>
            <a:r>
              <a:rPr lang="en-US" sz="2000" dirty="0">
                <a:latin typeface="Times New Roman" panose="02020603050405020304" pitchFamily="18" charset="0"/>
                <a:cs typeface="Times New Roman" panose="02020603050405020304" pitchFamily="18" charset="0"/>
              </a:rPr>
              <a:t>Problem with the laser synchronization and amplitude stability (solved by Edu and Miguel quickly)</a:t>
            </a:r>
          </a:p>
          <a:p>
            <a:pPr marL="801180" lvl="1" indent="-342900">
              <a:buClr>
                <a:srgbClr val="000000"/>
              </a:buClr>
              <a:buFont typeface="Wingdings" pitchFamily="2" charset="2"/>
              <a:buChar char="ü"/>
            </a:pPr>
            <a:r>
              <a:rPr lang="en-US" sz="2000" dirty="0">
                <a:latin typeface="Times New Roman" panose="02020603050405020304" pitchFamily="18" charset="0"/>
                <a:cs typeface="Times New Roman" panose="02020603050405020304" pitchFamily="18" charset="0"/>
              </a:rPr>
              <a:t>Problems with cameras / motor limit switches, etc.  </a:t>
            </a:r>
          </a:p>
          <a:p>
            <a:pPr marL="801180" lvl="1" indent="-342900">
              <a:buClr>
                <a:srgbClr val="000000"/>
              </a:buClr>
              <a:buFont typeface="Wingdings" pitchFamily="2" charset="2"/>
              <a:buChar char="ü"/>
            </a:pPr>
            <a:r>
              <a:rPr lang="en-US" sz="2000" dirty="0">
                <a:latin typeface="Times New Roman" panose="02020603050405020304" pitchFamily="18" charset="0"/>
                <a:cs typeface="Times New Roman" panose="02020603050405020304" pitchFamily="18" charset="0"/>
              </a:rPr>
              <a:t>Changing beam characteristics for the various experiments was time consuming</a:t>
            </a:r>
          </a:p>
          <a:p>
            <a:pPr marL="458280" lvl="1">
              <a:buClr>
                <a:srgbClr val="000000"/>
              </a:buClr>
            </a:pPr>
            <a:endParaRPr lang="en-US" sz="2000" spc="-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107001" y="589253"/>
            <a:ext cx="5222129" cy="716974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marL="216000" indent="-214920">
              <a:lnSpc>
                <a:spcPct val="100000"/>
              </a:lnSpc>
              <a:buClr>
                <a:srgbClr val="000000"/>
              </a:buClr>
              <a:buFont typeface="Symbol" charset="2"/>
              <a:buChar char=""/>
            </a:pPr>
            <a:r>
              <a:rPr lang="en-US" sz="2000" b="0" strike="noStrike" spc="-1" dirty="0">
                <a:solidFill>
                  <a:srgbClr val="000000"/>
                </a:solidFill>
                <a:latin typeface="Times New Roman" panose="02020603050405020304" pitchFamily="18" charset="0"/>
                <a:ea typeface="ＭＳ Ｐゴシック"/>
                <a:cs typeface="Times New Roman" panose="02020603050405020304" pitchFamily="18" charset="0"/>
              </a:rPr>
              <a:t>Summary of the results:</a:t>
            </a:r>
          </a:p>
          <a:p>
            <a:pPr marL="1080">
              <a:lnSpc>
                <a:spcPct val="100000"/>
              </a:lnSpc>
              <a:buClr>
                <a:srgbClr val="000000"/>
              </a:buClr>
            </a:pPr>
            <a:endParaRPr lang="en-US" sz="2000" b="0" strike="noStrike" spc="-1" dirty="0">
              <a:solidFill>
                <a:srgbClr val="000000"/>
              </a:solidFill>
              <a:latin typeface="Times New Roman" panose="02020603050405020304" pitchFamily="18" charset="0"/>
              <a:ea typeface="ＭＳ Ｐゴシック"/>
              <a:cs typeface="Times New Roman" panose="02020603050405020304" pitchFamily="18" charset="0"/>
            </a:endParaRPr>
          </a:p>
          <a:p>
            <a:pPr marL="915480" lvl="1" indent="-457200">
              <a:buClr>
                <a:srgbClr val="000000"/>
              </a:buClr>
              <a:buFont typeface="+mj-lt"/>
              <a:buAutoNum type="arabicPeriod"/>
            </a:pPr>
            <a:r>
              <a:rPr lang="en-US" sz="2000" kern="100" dirty="0">
                <a:effectLst/>
                <a:latin typeface="Times New Roman" panose="02020603050405020304" pitchFamily="18" charset="0"/>
                <a:ea typeface="Times New Roman" panose="02020603050405020304" pitchFamily="18" charset="0"/>
                <a:cs typeface="Times New Roman" panose="02020603050405020304" pitchFamily="18" charset="0"/>
              </a:rPr>
              <a:t>Grid collimator and scintillator on optic fiber</a:t>
            </a:r>
            <a:r>
              <a:rPr lang="en-CH" sz="2000" kern="100" dirty="0">
                <a:latin typeface="Times New Roman" panose="02020603050405020304" pitchFamily="18" charset="0"/>
                <a:ea typeface="Times New Roman" panose="02020603050405020304" pitchFamily="18" charset="0"/>
                <a:cs typeface="Times New Roman" panose="02020603050405020304" pitchFamily="18" charset="0"/>
              </a:rPr>
              <a:t>: </a:t>
            </a:r>
            <a:r>
              <a:rPr lang="en-GB" sz="2000" dirty="0">
                <a:effectLst/>
                <a:latin typeface="Times New Roman" panose="02020603050405020304" pitchFamily="18" charset="0"/>
                <a:cs typeface="Times New Roman" panose="02020603050405020304" pitchFamily="18" charset="0"/>
              </a:rPr>
              <a:t>v</a:t>
            </a:r>
            <a:r>
              <a:rPr lang="en-CH" sz="2000" dirty="0">
                <a:effectLst/>
                <a:latin typeface="Times New Roman" panose="02020603050405020304" pitchFamily="18" charset="0"/>
                <a:cs typeface="Times New Roman" panose="02020603050405020304" pitchFamily="18" charset="0"/>
              </a:rPr>
              <a:t>ery successful and multiple experiments were done at different energy 70 - 200 MeV range + film irradiations </a:t>
            </a:r>
          </a:p>
          <a:p>
            <a:pPr marL="915480" lvl="1" indent="-457200">
              <a:buClr>
                <a:srgbClr val="000000"/>
              </a:buClr>
              <a:buFont typeface="+mj-lt"/>
              <a:buAutoNum type="arabicPeriod"/>
            </a:pPr>
            <a:endParaRPr lang="en-US" sz="2000" spc="-1" dirty="0">
              <a:solidFill>
                <a:srgbClr val="000000"/>
              </a:solidFill>
              <a:latin typeface="Times New Roman" panose="02020603050405020304" pitchFamily="18" charset="0"/>
              <a:ea typeface="ＭＳ Ｐゴシック"/>
              <a:cs typeface="Times New Roman" panose="02020603050405020304" pitchFamily="18" charset="0"/>
            </a:endParaRPr>
          </a:p>
          <a:p>
            <a:pPr marL="915480" lvl="1" indent="-457200">
              <a:buClr>
                <a:srgbClr val="000000"/>
              </a:buClr>
              <a:buFont typeface="+mj-lt"/>
              <a:buAutoNum type="arabicPeriod"/>
            </a:pPr>
            <a:r>
              <a:rPr lang="en-US" sz="2000" spc="-1" dirty="0" err="1">
                <a:solidFill>
                  <a:srgbClr val="000000"/>
                </a:solidFill>
                <a:latin typeface="Times New Roman" panose="02020603050405020304" pitchFamily="18" charset="0"/>
                <a:ea typeface="ＭＳ Ｐゴシック"/>
                <a:cs typeface="Times New Roman" panose="02020603050405020304" pitchFamily="18" charset="0"/>
              </a:rPr>
              <a:t>Fibre</a:t>
            </a:r>
            <a:r>
              <a:rPr lang="en-US" sz="2000" spc="-1" dirty="0">
                <a:solidFill>
                  <a:srgbClr val="000000"/>
                </a:solidFill>
                <a:latin typeface="Times New Roman" panose="02020603050405020304" pitchFamily="18" charset="0"/>
                <a:ea typeface="ＭＳ Ｐゴシック"/>
                <a:cs typeface="Times New Roman" panose="02020603050405020304" pitchFamily="18" charset="0"/>
              </a:rPr>
              <a:t> dosimetry: some tests for upcoming conference in Barcelona </a:t>
            </a:r>
          </a:p>
          <a:p>
            <a:pPr marL="915480" lvl="1" indent="-457200">
              <a:buClr>
                <a:srgbClr val="000000"/>
              </a:buClr>
              <a:buFont typeface="+mj-lt"/>
              <a:buAutoNum type="arabicPeriod"/>
            </a:pPr>
            <a:endParaRPr lang="en-US" sz="2000" spc="-1" dirty="0">
              <a:solidFill>
                <a:srgbClr val="000000"/>
              </a:solidFill>
              <a:latin typeface="Times New Roman" panose="02020603050405020304" pitchFamily="18" charset="0"/>
              <a:ea typeface="ＭＳ Ｐゴシック"/>
              <a:cs typeface="Times New Roman" panose="02020603050405020304" pitchFamily="18" charset="0"/>
            </a:endParaRPr>
          </a:p>
          <a:p>
            <a:pPr marL="915480" lvl="1" indent="-457200">
              <a:buClr>
                <a:srgbClr val="000000"/>
              </a:buClr>
              <a:buFont typeface="+mj-lt"/>
              <a:buAutoNum type="arabicPeriod"/>
            </a:pPr>
            <a:r>
              <a:rPr lang="en-US" sz="2000" spc="-1" dirty="0">
                <a:solidFill>
                  <a:srgbClr val="000000"/>
                </a:solidFill>
                <a:latin typeface="Times New Roman" panose="02020603050405020304" pitchFamily="18" charset="0"/>
                <a:ea typeface="ＭＳ Ｐゴシック"/>
                <a:cs typeface="Times New Roman" panose="02020603050405020304" pitchFamily="18" charset="0"/>
              </a:rPr>
              <a:t>Conical shaped collimator: routine tests as expected</a:t>
            </a:r>
          </a:p>
          <a:p>
            <a:pPr marL="915480" lvl="1" indent="-457200">
              <a:buClr>
                <a:srgbClr val="000000"/>
              </a:buClr>
              <a:buFont typeface="+mj-lt"/>
              <a:buAutoNum type="arabicPeriod"/>
            </a:pPr>
            <a:endParaRPr lang="en-US" sz="2000" spc="-1" dirty="0">
              <a:solidFill>
                <a:srgbClr val="000000"/>
              </a:solidFill>
              <a:latin typeface="Times New Roman" panose="02020603050405020304" pitchFamily="18" charset="0"/>
              <a:ea typeface="ＭＳ Ｐゴシック"/>
              <a:cs typeface="Times New Roman" panose="02020603050405020304" pitchFamily="18" charset="0"/>
            </a:endParaRPr>
          </a:p>
          <a:p>
            <a:pPr marL="915480" lvl="1" indent="-457200">
              <a:buClr>
                <a:srgbClr val="000000"/>
              </a:buClr>
              <a:buFont typeface="+mj-lt"/>
              <a:buAutoNum type="arabicPeriod"/>
            </a:pPr>
            <a:r>
              <a:rPr lang="en-US" sz="2000" spc="-1" dirty="0">
                <a:solidFill>
                  <a:srgbClr val="000000"/>
                </a:solidFill>
                <a:latin typeface="Times New Roman" panose="02020603050405020304" pitchFamily="18" charset="0"/>
                <a:ea typeface="ＭＳ Ｐゴシック"/>
                <a:cs typeface="Times New Roman" panose="02020603050405020304" pitchFamily="18" charset="0"/>
              </a:rPr>
              <a:t>ChDR BLM: multiple bunch length, interferometric scans, etc. </a:t>
            </a:r>
          </a:p>
          <a:p>
            <a:pPr marL="915480" lvl="1" indent="-457200">
              <a:buClr>
                <a:srgbClr val="000000"/>
              </a:buClr>
              <a:buFont typeface="+mj-lt"/>
              <a:buAutoNum type="arabicPeriod"/>
            </a:pPr>
            <a:endParaRPr lang="en-US" sz="2000" spc="-1" dirty="0">
              <a:solidFill>
                <a:srgbClr val="000000"/>
              </a:solidFill>
              <a:latin typeface="Times New Roman" panose="02020603050405020304" pitchFamily="18" charset="0"/>
              <a:ea typeface="ＭＳ Ｐゴシック"/>
              <a:cs typeface="Times New Roman" panose="02020603050405020304" pitchFamily="18" charset="0"/>
            </a:endParaRPr>
          </a:p>
          <a:p>
            <a:pPr marL="915480" lvl="1" indent="-457200">
              <a:buClr>
                <a:srgbClr val="000000"/>
              </a:buClr>
              <a:buFont typeface="+mj-lt"/>
              <a:buAutoNum type="arabicPeriod"/>
            </a:pPr>
            <a:r>
              <a:rPr lang="en-US" sz="2000" spc="-1" dirty="0">
                <a:solidFill>
                  <a:srgbClr val="000000"/>
                </a:solidFill>
                <a:latin typeface="Times New Roman" panose="02020603050405020304" pitchFamily="18" charset="0"/>
                <a:ea typeface="ＭＳ Ｐゴシック"/>
                <a:cs typeface="Times New Roman" panose="02020603050405020304" pitchFamily="18" charset="0"/>
              </a:rPr>
              <a:t>ChDR BPM: multiple scans, not symmetric result in two arms</a:t>
            </a:r>
          </a:p>
          <a:p>
            <a:pPr marL="915480" lvl="1" indent="-457200">
              <a:buClr>
                <a:srgbClr val="000000"/>
              </a:buClr>
              <a:buFont typeface="+mj-lt"/>
              <a:buAutoNum type="arabicPeriod"/>
            </a:pPr>
            <a:endParaRPr lang="en-US" sz="2000" spc="-1" dirty="0">
              <a:solidFill>
                <a:srgbClr val="000000"/>
              </a:solidFill>
              <a:latin typeface="Times New Roman" panose="02020603050405020304" pitchFamily="18" charset="0"/>
              <a:ea typeface="ＭＳ Ｐゴシック"/>
              <a:cs typeface="Times New Roman" panose="02020603050405020304" pitchFamily="18" charset="0"/>
            </a:endParaRPr>
          </a:p>
          <a:p>
            <a:pPr marL="458280" lvl="1">
              <a:buClr>
                <a:srgbClr val="000000"/>
              </a:buClr>
            </a:pPr>
            <a:endParaRPr lang="en-US" sz="2000" spc="-1" dirty="0">
              <a:solidFill>
                <a:srgbClr val="000000"/>
              </a:solidFill>
              <a:latin typeface="Times New Roman" panose="02020603050405020304" pitchFamily="18" charset="0"/>
              <a:ea typeface="ＭＳ Ｐゴシック"/>
              <a:cs typeface="Times New Roman" panose="02020603050405020304" pitchFamily="18" charset="0"/>
            </a:endParaRPr>
          </a:p>
          <a:p>
            <a:pPr marL="458280" lvl="1">
              <a:buClr>
                <a:srgbClr val="000000"/>
              </a:buClr>
            </a:pPr>
            <a:endParaRPr lang="en-US" sz="2000" spc="-1" dirty="0">
              <a:solidFill>
                <a:srgbClr val="000000"/>
              </a:solidFill>
              <a:latin typeface="Times New Roman" panose="02020603050405020304" pitchFamily="18" charset="0"/>
              <a:ea typeface="ＭＳ Ｐゴシック"/>
              <a:cs typeface="Times New Roman" panose="02020603050405020304" pitchFamily="18" charset="0"/>
            </a:endParaRPr>
          </a:p>
          <a:p>
            <a:pPr marL="458280" lvl="1">
              <a:buClr>
                <a:srgbClr val="000000"/>
              </a:buClr>
            </a:pPr>
            <a:endParaRPr lang="en-US" sz="2000" spc="-1" dirty="0">
              <a:latin typeface="Times New Roman" panose="02020603050405020304" pitchFamily="18" charset="0"/>
              <a:cs typeface="Times New Roman" panose="02020603050405020304" pitchFamily="18" charset="0"/>
            </a:endParaRPr>
          </a:p>
        </p:txBody>
      </p:sp>
      <p:pic>
        <p:nvPicPr>
          <p:cNvPr id="3" name="Picture 2" descr="A picture containing light, blue, dark, laser&#10;&#10;Description automatically generated">
            <a:extLst>
              <a:ext uri="{FF2B5EF4-FFF2-40B4-BE49-F238E27FC236}">
                <a16:creationId xmlns:a16="http://schemas.microsoft.com/office/drawing/2014/main" id="{AF950F73-DD12-18C9-3659-D68F57C498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23646" y="3370245"/>
            <a:ext cx="3323195" cy="2963821"/>
          </a:xfrm>
          <a:prstGeom prst="rect">
            <a:avLst/>
          </a:prstGeom>
        </p:spPr>
      </p:pic>
      <p:pic>
        <p:nvPicPr>
          <p:cNvPr id="5" name="Picture 4">
            <a:extLst>
              <a:ext uri="{FF2B5EF4-FFF2-40B4-BE49-F238E27FC236}">
                <a16:creationId xmlns:a16="http://schemas.microsoft.com/office/drawing/2014/main" id="{34BD5779-C648-290D-E2BA-CB1CC841B8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23646" y="822120"/>
            <a:ext cx="3323195" cy="2435566"/>
          </a:xfrm>
          <a:prstGeom prst="rect">
            <a:avLst/>
          </a:prstGeom>
        </p:spPr>
      </p:pic>
    </p:spTree>
    <p:extLst>
      <p:ext uri="{BB962C8B-B14F-4D97-AF65-F5344CB8AC3E}">
        <p14:creationId xmlns:p14="http://schemas.microsoft.com/office/powerpoint/2010/main" val="31448228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CLEARpresentation</Template>
  <TotalTime>348</TotalTime>
  <Words>279</Words>
  <Application>Microsoft Macintosh PowerPoint</Application>
  <PresentationFormat>On-screen Show (4:3)</PresentationFormat>
  <Paragraphs>33</Paragraphs>
  <Slides>3</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vt:i4>
      </vt:variant>
    </vt:vector>
  </HeadingPairs>
  <TitlesOfParts>
    <vt:vector size="11" baseType="lpstr">
      <vt:lpstr>Arial</vt:lpstr>
      <vt:lpstr>Century Gothic</vt:lpstr>
      <vt:lpstr>Georgia</vt:lpstr>
      <vt:lpstr>Symbol</vt:lpstr>
      <vt:lpstr>Times New Roman</vt:lpstr>
      <vt:lpstr>Wingdings</vt:lpstr>
      <vt:lpstr>Office Theme</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Pierre</dc:creator>
  <dc:description/>
  <cp:lastModifiedBy>Malyzhenkov Alexander</cp:lastModifiedBy>
  <cp:revision>33</cp:revision>
  <dcterms:created xsi:type="dcterms:W3CDTF">2022-03-29T07:22:49Z</dcterms:created>
  <dcterms:modified xsi:type="dcterms:W3CDTF">2022-11-15T09:36:56Z</dcterms:modified>
  <dc:language>en-GB</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0</vt:i4>
  </property>
  <property fmtid="{D5CDD505-2E9C-101B-9397-08002B2CF9AE}" pid="8" name="PresentationFormat">
    <vt:lpwstr>On-screen Show (4:3)</vt:lpwstr>
  </property>
  <property fmtid="{D5CDD505-2E9C-101B-9397-08002B2CF9AE}" pid="9" name="ScaleCrop">
    <vt:bool>false</vt:bool>
  </property>
  <property fmtid="{D5CDD505-2E9C-101B-9397-08002B2CF9AE}" pid="10" name="ShareDoc">
    <vt:bool>false</vt:bool>
  </property>
  <property fmtid="{D5CDD505-2E9C-101B-9397-08002B2CF9AE}" pid="11" name="Slides">
    <vt:i4>1</vt:i4>
  </property>
</Properties>
</file>