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256" r:id="rId2"/>
    <p:sldId id="456" r:id="rId3"/>
    <p:sldId id="461" r:id="rId4"/>
    <p:sldId id="462" r:id="rId5"/>
    <p:sldId id="445" r:id="rId6"/>
    <p:sldId id="262" r:id="rId7"/>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DEEF"/>
    <a:srgbClr val="EAEFF7"/>
    <a:srgbClr val="EBEFF7"/>
    <a:srgbClr val="D2DFEF"/>
    <a:srgbClr val="D1DF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DEEF"/>
          </a:solidFill>
        </a:fill>
      </a:tcStyle>
    </a:wholeTbl>
    <a:band2H>
      <a:tcTxStyle/>
      <a:tcStyle>
        <a:tcBdr/>
        <a:fill>
          <a:solidFill>
            <a:srgbClr val="E9EFF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366" autoAdjust="0"/>
    <p:restoredTop sz="96247" autoAdjust="0"/>
  </p:normalViewPr>
  <p:slideViewPr>
    <p:cSldViewPr snapToGrid="0" showGuides="1">
      <p:cViewPr varScale="1">
        <p:scale>
          <a:sx n="111" d="100"/>
          <a:sy n="111" d="100"/>
        </p:scale>
        <p:origin x="630" y="9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 name="Shape 24"/>
          <p:cNvSpPr>
            <a:spLocks noGrp="1" noRot="1" noChangeAspect="1"/>
          </p:cNvSpPr>
          <p:nvPr>
            <p:ph type="sldImg"/>
          </p:nvPr>
        </p:nvSpPr>
        <p:spPr>
          <a:xfrm>
            <a:off x="1143000" y="685800"/>
            <a:ext cx="4572000" cy="3429000"/>
          </a:xfrm>
          <a:prstGeom prst="rect">
            <a:avLst/>
          </a:prstGeom>
        </p:spPr>
        <p:txBody>
          <a:bodyPr/>
          <a:lstStyle/>
          <a:p>
            <a:endParaRPr/>
          </a:p>
        </p:txBody>
      </p:sp>
      <p:sp>
        <p:nvSpPr>
          <p:cNvPr id="25" name="Shape 25"/>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805AE1-18CE-454E-9C13-3F68B944CA1D}" type="slidenum">
              <a:rPr lang="en-GB" smtClean="0"/>
              <a:t>2</a:t>
            </a:fld>
            <a:endParaRPr lang="en-GB"/>
          </a:p>
        </p:txBody>
      </p:sp>
    </p:spTree>
    <p:extLst>
      <p:ext uri="{BB962C8B-B14F-4D97-AF65-F5344CB8AC3E}">
        <p14:creationId xmlns:p14="http://schemas.microsoft.com/office/powerpoint/2010/main" val="4721795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805AE1-18CE-454E-9C13-3F68B944CA1D}" type="slidenum">
              <a:rPr lang="en-GB" smtClean="0"/>
              <a:t>3</a:t>
            </a:fld>
            <a:endParaRPr lang="en-GB"/>
          </a:p>
        </p:txBody>
      </p:sp>
    </p:spTree>
    <p:extLst>
      <p:ext uri="{BB962C8B-B14F-4D97-AF65-F5344CB8AC3E}">
        <p14:creationId xmlns:p14="http://schemas.microsoft.com/office/powerpoint/2010/main" val="35853334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805AE1-18CE-454E-9C13-3F68B944CA1D}" type="slidenum">
              <a:rPr lang="en-GB" smtClean="0"/>
              <a:t>4</a:t>
            </a:fld>
            <a:endParaRPr lang="en-GB"/>
          </a:p>
        </p:txBody>
      </p:sp>
    </p:spTree>
    <p:extLst>
      <p:ext uri="{BB962C8B-B14F-4D97-AF65-F5344CB8AC3E}">
        <p14:creationId xmlns:p14="http://schemas.microsoft.com/office/powerpoint/2010/main" val="17026801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805AE1-18CE-454E-9C13-3F68B944CA1D}" type="slidenum">
              <a:rPr lang="en-GB" smtClean="0"/>
              <a:t>5</a:t>
            </a:fld>
            <a:endParaRPr lang="en-GB"/>
          </a:p>
        </p:txBody>
      </p:sp>
    </p:spTree>
    <p:extLst>
      <p:ext uri="{BB962C8B-B14F-4D97-AF65-F5344CB8AC3E}">
        <p14:creationId xmlns:p14="http://schemas.microsoft.com/office/powerpoint/2010/main" val="15350803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Tree>
    <p:extLst>
      <p:ext uri="{BB962C8B-B14F-4D97-AF65-F5344CB8AC3E}">
        <p14:creationId xmlns:p14="http://schemas.microsoft.com/office/powerpoint/2010/main" val="16620900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6" name="Title Text"/>
          <p:cNvSpPr txBox="1">
            <a:spLocks noGrp="1"/>
          </p:cNvSpPr>
          <p:nvPr>
            <p:ph type="title"/>
          </p:nvPr>
        </p:nvSpPr>
        <p:spPr>
          <a:prstGeom prst="rect">
            <a:avLst/>
          </a:prstGeom>
        </p:spPr>
        <p:txBody>
          <a:bodyPr/>
          <a:lstStyle/>
          <a:p>
            <a:r>
              <a:t>Title Text</a:t>
            </a:r>
          </a:p>
        </p:txBody>
      </p:sp>
      <p:sp>
        <p:nvSpPr>
          <p:cNvPr id="17" name="Body Level One…"/>
          <p:cNvSpPr txBox="1">
            <a:spLocks noGrp="1"/>
          </p:cNvSpPr>
          <p:nvPr>
            <p:ph type="body" idx="1"/>
          </p:nvPr>
        </p:nvSpPr>
        <p:spPr>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5" name="Group 10"/>
          <p:cNvGrpSpPr/>
          <p:nvPr/>
        </p:nvGrpSpPr>
        <p:grpSpPr>
          <a:xfrm>
            <a:off x="208373" y="6311900"/>
            <a:ext cx="3177636" cy="449230"/>
            <a:chOff x="0" y="0"/>
            <a:chExt cx="3177635" cy="449229"/>
          </a:xfrm>
        </p:grpSpPr>
        <p:pic>
          <p:nvPicPr>
            <p:cNvPr id="2" name="Picture 11" descr="Picture 11"/>
            <p:cNvPicPr>
              <a:picLocks noChangeAspect="1"/>
            </p:cNvPicPr>
            <p:nvPr/>
          </p:nvPicPr>
          <p:blipFill>
            <a:blip r:embed="rId3"/>
            <a:stretch>
              <a:fillRect/>
            </a:stretch>
          </p:blipFill>
          <p:spPr>
            <a:xfrm>
              <a:off x="398527" y="0"/>
              <a:ext cx="2779109" cy="449230"/>
            </a:xfrm>
            <a:prstGeom prst="rect">
              <a:avLst/>
            </a:prstGeom>
            <a:ln w="12700" cap="flat">
              <a:noFill/>
              <a:miter lim="400000"/>
            </a:ln>
            <a:effectLst/>
          </p:spPr>
        </p:pic>
        <p:pic>
          <p:nvPicPr>
            <p:cNvPr id="3" name="Picture 12" descr="Picture 12"/>
            <p:cNvPicPr>
              <a:picLocks noChangeAspect="1"/>
            </p:cNvPicPr>
            <p:nvPr/>
          </p:nvPicPr>
          <p:blipFill>
            <a:blip r:embed="rId4"/>
            <a:stretch>
              <a:fillRect/>
            </a:stretch>
          </p:blipFill>
          <p:spPr>
            <a:xfrm>
              <a:off x="0" y="31355"/>
              <a:ext cx="398528" cy="386520"/>
            </a:xfrm>
            <a:prstGeom prst="rect">
              <a:avLst/>
            </a:prstGeom>
            <a:ln w="12700" cap="flat">
              <a:noFill/>
              <a:miter lim="400000"/>
            </a:ln>
            <a:effectLst/>
          </p:spPr>
        </p:pic>
        <p:sp>
          <p:nvSpPr>
            <p:cNvPr id="4" name="Straight Connector 13"/>
            <p:cNvSpPr/>
            <p:nvPr/>
          </p:nvSpPr>
          <p:spPr>
            <a:xfrm flipH="1">
              <a:off x="462968" y="31355"/>
              <a:ext cx="1" cy="386520"/>
            </a:xfrm>
            <a:prstGeom prst="line">
              <a:avLst/>
            </a:prstGeom>
            <a:noFill/>
            <a:ln w="19050" cap="flat">
              <a:solidFill>
                <a:schemeClr val="accent1"/>
              </a:solidFill>
              <a:prstDash val="solid"/>
              <a:miter lim="800000"/>
            </a:ln>
            <a:effectLst/>
          </p:spPr>
          <p:txBody>
            <a:bodyPr wrap="square" lIns="45719" tIns="45719" rIns="45719" bIns="45719" numCol="1" anchor="t">
              <a:noAutofit/>
            </a:bodyPr>
            <a:lstStyle/>
            <a:p>
              <a:endParaRPr/>
            </a:p>
          </p:txBody>
        </p:sp>
      </p:grpSp>
      <p:sp>
        <p:nvSpPr>
          <p:cNvPr id="6" name="Title Text"/>
          <p:cNvSpPr txBox="1">
            <a:spLocks noGrp="1"/>
          </p:cNvSpPr>
          <p:nvPr>
            <p:ph type="title"/>
          </p:nvPr>
        </p:nvSpPr>
        <p:spPr>
          <a:xfrm>
            <a:off x="838200" y="365125"/>
            <a:ext cx="10515600" cy="13255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7" name="Body Level One…"/>
          <p:cNvSpPr txBox="1">
            <a:spLocks noGrp="1"/>
          </p:cNvSpPr>
          <p:nvPr>
            <p:ph type="body" idx="1"/>
          </p:nvPr>
        </p:nvSpPr>
        <p:spPr>
          <a:xfrm>
            <a:off x="838200" y="1825625"/>
            <a:ext cx="10515600" cy="43513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8" name="Footer Placeholder 4"/>
          <p:cNvSpPr txBox="1"/>
          <p:nvPr/>
        </p:nvSpPr>
        <p:spPr>
          <a:xfrm>
            <a:off x="4084318" y="6356350"/>
            <a:ext cx="4562016" cy="36512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algn="ctr">
              <a:spcBef>
                <a:spcPts val="600"/>
              </a:spcBef>
              <a:defRPr sz="1200">
                <a:solidFill>
                  <a:srgbClr val="888888"/>
                </a:solidFill>
              </a:defRPr>
            </a:lvl1pPr>
          </a:lstStyle>
          <a:p>
            <a:r>
              <a:rPr lang="en-US" dirty="0" err="1"/>
              <a:t>D.Cotte</a:t>
            </a:r>
            <a:r>
              <a:rPr lang="en-US" dirty="0"/>
              <a:t> BE-OP-PS</a:t>
            </a:r>
            <a:endParaRPr dirty="0"/>
          </a:p>
        </p:txBody>
      </p:sp>
      <p:sp>
        <p:nvSpPr>
          <p:cNvPr id="9" name="Slide Number"/>
          <p:cNvSpPr txBox="1">
            <a:spLocks noGrp="1"/>
          </p:cNvSpPr>
          <p:nvPr>
            <p:ph type="sldNum" sz="quarter" idx="2"/>
          </p:nvPr>
        </p:nvSpPr>
        <p:spPr>
          <a:xfrm>
            <a:off x="8737600" y="6356350"/>
            <a:ext cx="2844800" cy="368300"/>
          </a:xfrm>
          <a:prstGeom prst="rect">
            <a:avLst/>
          </a:prstGeom>
          <a:ln w="12700">
            <a:miter lim="400000"/>
          </a:ln>
        </p:spPr>
        <p:txBody>
          <a:bodyPr wrap="none" lIns="45719" rIns="45719">
            <a:spAutoFit/>
          </a:bodyPr>
          <a:lstStyle>
            <a:lvl1pPr>
              <a:defRPr sz="1600">
                <a:solidFill>
                  <a:srgbClr val="729FCF"/>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9pPr>
    </p:bodyStyle>
    <p:otherStyle>
      <a:lvl1pPr marL="0" marR="0" indent="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1pPr>
      <a:lvl2pPr marL="0" marR="0" indent="45720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2pPr>
      <a:lvl3pPr marL="0" marR="0" indent="91440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3pPr>
      <a:lvl4pPr marL="0" marR="0" indent="137160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4pPr>
      <a:lvl5pPr marL="0" marR="0" indent="182880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5pPr>
      <a:lvl6pPr marL="0" marR="0" indent="228600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6pPr>
      <a:lvl7pPr marL="0" marR="0" indent="274320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7pPr>
      <a:lvl8pPr marL="0" marR="0" indent="320040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8pPr>
      <a:lvl9pPr marL="0" marR="0" indent="365760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6"/>
          <p:cNvSpPr txBox="1">
            <a:spLocks noGrp="1"/>
          </p:cNvSpPr>
          <p:nvPr>
            <p:ph type="title"/>
          </p:nvPr>
        </p:nvSpPr>
        <p:spPr>
          <a:xfrm>
            <a:off x="838200" y="365125"/>
            <a:ext cx="10515600" cy="1694903"/>
          </a:xfrm>
          <a:prstGeom prst="rect">
            <a:avLst/>
          </a:prstGeom>
        </p:spPr>
        <p:txBody>
          <a:bodyPr/>
          <a:lstStyle>
            <a:lvl1pPr algn="ctr">
              <a:defRPr b="1">
                <a:solidFill>
                  <a:srgbClr val="2F5597"/>
                </a:solidFill>
                <a:latin typeface="Carlito"/>
                <a:ea typeface="Carlito"/>
                <a:cs typeface="Carlito"/>
                <a:sym typeface="Carlito"/>
              </a:defRPr>
            </a:lvl1pPr>
          </a:lstStyle>
          <a:p>
            <a:r>
              <a:rPr dirty="0">
                <a:latin typeface="+mn-lt"/>
              </a:rPr>
              <a:t>PS Report</a:t>
            </a:r>
            <a:r>
              <a:rPr lang="en-US" dirty="0">
                <a:latin typeface="+mn-lt"/>
              </a:rPr>
              <a:t> week 47</a:t>
            </a:r>
            <a:endParaRPr dirty="0">
              <a:latin typeface="+mn-lt"/>
            </a:endParaRPr>
          </a:p>
        </p:txBody>
      </p:sp>
      <p:sp>
        <p:nvSpPr>
          <p:cNvPr id="28" name="Slide Number Placeholder 5"/>
          <p:cNvSpPr txBox="1">
            <a:spLocks noGrp="1"/>
          </p:cNvSpPr>
          <p:nvPr>
            <p:ph type="sldNum" sz="quarter" idx="4294967295"/>
          </p:nvPr>
        </p:nvSpPr>
        <p:spPr>
          <a:xfrm>
            <a:off x="11172418" y="6414760"/>
            <a:ext cx="181383" cy="248305"/>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nchor="ctr">
            <a:normAutofit fontScale="92500" lnSpcReduction="10000"/>
          </a:bodyPr>
          <a:lstStyle>
            <a:lvl1pPr algn="r">
              <a:spcBef>
                <a:spcPts val="600"/>
              </a:spcBef>
              <a:defRPr sz="1200">
                <a:solidFill>
                  <a:srgbClr val="888888"/>
                </a:solidFill>
              </a:defRPr>
            </a:lvl1pPr>
          </a:lstStyle>
          <a:p>
            <a:fld id="{86CB4B4D-7CA3-9044-876B-883B54F8677D}" type="slidenum">
              <a:rPr/>
              <a:t>1</a:t>
            </a:fld>
            <a:endParaRPr/>
          </a:p>
        </p:txBody>
      </p:sp>
      <p:pic>
        <p:nvPicPr>
          <p:cNvPr id="29" name="Picture 7" descr="Picture 7"/>
          <p:cNvPicPr>
            <a:picLocks noChangeAspect="1"/>
          </p:cNvPicPr>
          <p:nvPr/>
        </p:nvPicPr>
        <p:blipFill>
          <a:blip r:embed="rId2"/>
          <a:stretch>
            <a:fillRect/>
          </a:stretch>
        </p:blipFill>
        <p:spPr>
          <a:xfrm>
            <a:off x="0" y="2193743"/>
            <a:ext cx="12192000" cy="1480459"/>
          </a:xfrm>
          <a:prstGeom prst="rect">
            <a:avLst/>
          </a:prstGeom>
          <a:ln w="12700">
            <a:miter lim="400000"/>
          </a:ln>
        </p:spPr>
      </p:pic>
      <p:sp>
        <p:nvSpPr>
          <p:cNvPr id="30" name="Title 6"/>
          <p:cNvSpPr txBox="1"/>
          <p:nvPr/>
        </p:nvSpPr>
        <p:spPr>
          <a:xfrm>
            <a:off x="799836" y="4317417"/>
            <a:ext cx="10917819" cy="13255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a:lnSpc>
                <a:spcPct val="90000"/>
              </a:lnSpc>
              <a:defRPr sz="2000">
                <a:solidFill>
                  <a:srgbClr val="404040"/>
                </a:solidFill>
                <a:latin typeface="Calibri Light"/>
                <a:ea typeface="Calibri Light"/>
                <a:cs typeface="Calibri Light"/>
                <a:sym typeface="Calibri Light"/>
              </a:defRPr>
            </a:lvl1pPr>
          </a:lstStyle>
          <a:p>
            <a:pPr algn="ctr"/>
            <a:r>
              <a:rPr dirty="0"/>
              <a:t>Many thanks</a:t>
            </a:r>
            <a:endParaRPr lang="en-US" dirty="0"/>
          </a:p>
          <a:p>
            <a:pPr algn="ctr"/>
            <a:r>
              <a:rPr dirty="0"/>
              <a:t>to</a:t>
            </a:r>
            <a:r>
              <a:rPr lang="en-US" dirty="0"/>
              <a:t> the PS OP and coordination teams as well as all equipment experts and support teams!</a:t>
            </a:r>
            <a:endParaRPr dirty="0"/>
          </a:p>
        </p:txBody>
      </p:sp>
      <p:pic>
        <p:nvPicPr>
          <p:cNvPr id="31" name="Picture 2" descr="Picture 2"/>
          <p:cNvPicPr>
            <a:picLocks noChangeAspect="1"/>
          </p:cNvPicPr>
          <p:nvPr/>
        </p:nvPicPr>
        <p:blipFill>
          <a:blip r:embed="rId3"/>
          <a:srcRect b="25808"/>
          <a:stretch>
            <a:fillRect/>
          </a:stretch>
        </p:blipFill>
        <p:spPr>
          <a:xfrm>
            <a:off x="0" y="1995364"/>
            <a:ext cx="12192000" cy="1988808"/>
          </a:xfrm>
          <a:prstGeom prst="rect">
            <a:avLst/>
          </a:prstGeom>
          <a:ln w="12700">
            <a:miter lim="400000"/>
          </a:ln>
        </p:spPr>
      </p:pic>
      <p:sp>
        <p:nvSpPr>
          <p:cNvPr id="7" name="TextBox 6">
            <a:extLst>
              <a:ext uri="{FF2B5EF4-FFF2-40B4-BE49-F238E27FC236}">
                <a16:creationId xmlns:a16="http://schemas.microsoft.com/office/drawing/2014/main" id="{9C446444-82FC-D708-01B2-5E836B0C280B}"/>
              </a:ext>
            </a:extLst>
          </p:cNvPr>
          <p:cNvSpPr txBox="1"/>
          <p:nvPr/>
        </p:nvSpPr>
        <p:spPr>
          <a:xfrm>
            <a:off x="5289080" y="6400413"/>
            <a:ext cx="1939330" cy="27699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chemeClr val="tx2"/>
                </a:solidFill>
                <a:effectLst/>
                <a:uFillTx/>
                <a:ea typeface="+mn-ea"/>
                <a:cs typeface="+mn-cs"/>
                <a:sym typeface="Calibri"/>
              </a:rPr>
              <a:t>A. Lasheen SY-RF-BR</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0F2205C-CA6B-F6E2-E93C-27388D88F22A}"/>
              </a:ext>
            </a:extLst>
          </p:cNvPr>
          <p:cNvPicPr>
            <a:picLocks noChangeAspect="1"/>
          </p:cNvPicPr>
          <p:nvPr/>
        </p:nvPicPr>
        <p:blipFill>
          <a:blip r:embed="rId3"/>
          <a:stretch>
            <a:fillRect/>
          </a:stretch>
        </p:blipFill>
        <p:spPr>
          <a:xfrm>
            <a:off x="715992" y="585307"/>
            <a:ext cx="10269126" cy="5580000"/>
          </a:xfrm>
          <a:prstGeom prst="rect">
            <a:avLst/>
          </a:prstGeom>
        </p:spPr>
      </p:pic>
      <p:sp>
        <p:nvSpPr>
          <p:cNvPr id="77" name="Title 6">
            <a:extLst>
              <a:ext uri="{FF2B5EF4-FFF2-40B4-BE49-F238E27FC236}">
                <a16:creationId xmlns:a16="http://schemas.microsoft.com/office/drawing/2014/main" id="{304BC6D6-3FD9-1249-9FA3-089786DA5A48}"/>
              </a:ext>
            </a:extLst>
          </p:cNvPr>
          <p:cNvSpPr>
            <a:spLocks noGrp="1"/>
          </p:cNvSpPr>
          <p:nvPr>
            <p:ph type="title"/>
          </p:nvPr>
        </p:nvSpPr>
        <p:spPr>
          <a:xfrm>
            <a:off x="838200" y="62576"/>
            <a:ext cx="10515600" cy="564832"/>
          </a:xfrm>
        </p:spPr>
        <p:txBody>
          <a:bodyPr vert="horz" lIns="91440" tIns="45720" rIns="91440" bIns="45720" rtlCol="0" anchor="ctr">
            <a:noAutofit/>
          </a:bodyPr>
          <a:lstStyle/>
          <a:p>
            <a:pPr algn="ctr"/>
            <a:r>
              <a:rPr lang="en-GB" sz="3200" b="1" dirty="0">
                <a:solidFill>
                  <a:schemeClr val="accent5"/>
                </a:solidFill>
                <a:latin typeface="+mn-lt"/>
              </a:rPr>
              <a:t>Beam availability W47</a:t>
            </a:r>
            <a:endParaRPr lang="en-US" sz="3200" b="1" kern="1200" dirty="0">
              <a:solidFill>
                <a:schemeClr val="accent5"/>
              </a:solidFill>
              <a:latin typeface="+mn-lt"/>
              <a:ea typeface="+mj-ea"/>
              <a:cs typeface="+mj-cs"/>
            </a:endParaRPr>
          </a:p>
        </p:txBody>
      </p:sp>
      <p:sp>
        <p:nvSpPr>
          <p:cNvPr id="6" name="Slide Number Placeholder 5"/>
          <p:cNvSpPr>
            <a:spLocks noGrp="1"/>
          </p:cNvSpPr>
          <p:nvPr>
            <p:ph type="sldNum" sz="quarter" idx="2"/>
          </p:nvPr>
        </p:nvSpPr>
        <p:spPr/>
        <p:txBody>
          <a:bodyPr vert="horz" lIns="91440" tIns="45720" rIns="91440" bIns="45720" rtlCol="0" anchor="ctr">
            <a:normAutofit/>
          </a:bodyPr>
          <a:lstStyle/>
          <a:p>
            <a:pPr algn="r">
              <a:spcAft>
                <a:spcPts val="600"/>
              </a:spcAft>
            </a:pPr>
            <a:fld id="{8767D11E-21AA-4477-9E07-5CD7A6E93C2C}" type="slidenum">
              <a:rPr lang="en-US" sz="1200" smtClean="0">
                <a:solidFill>
                  <a:schemeClr val="tx1">
                    <a:tint val="75000"/>
                  </a:schemeClr>
                </a:solidFill>
                <a:cs typeface="+mn-cs"/>
              </a:rPr>
              <a:pPr algn="r">
                <a:spcAft>
                  <a:spcPts val="600"/>
                </a:spcAft>
              </a:pPr>
              <a:t>2</a:t>
            </a:fld>
            <a:endParaRPr lang="en-US" sz="1200" dirty="0">
              <a:solidFill>
                <a:schemeClr val="tx1">
                  <a:tint val="75000"/>
                </a:schemeClr>
              </a:solidFill>
              <a:cs typeface="+mn-cs"/>
            </a:endParaRPr>
          </a:p>
        </p:txBody>
      </p:sp>
      <p:sp>
        <p:nvSpPr>
          <p:cNvPr id="11" name="TextBox 10">
            <a:extLst>
              <a:ext uri="{FF2B5EF4-FFF2-40B4-BE49-F238E27FC236}">
                <a16:creationId xmlns:a16="http://schemas.microsoft.com/office/drawing/2014/main" id="{20DCAEB3-3B4D-2FDC-5D67-A3A512F3F9E5}"/>
              </a:ext>
            </a:extLst>
          </p:cNvPr>
          <p:cNvSpPr txBox="1"/>
          <p:nvPr/>
        </p:nvSpPr>
        <p:spPr>
          <a:xfrm>
            <a:off x="5289080" y="6400413"/>
            <a:ext cx="1939330" cy="27699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chemeClr val="tx2"/>
                </a:solidFill>
                <a:effectLst/>
                <a:uFillTx/>
                <a:ea typeface="+mn-ea"/>
                <a:cs typeface="+mn-cs"/>
                <a:sym typeface="Calibri"/>
              </a:rPr>
              <a:t>A. Lasheen SY-RF-BR</a:t>
            </a:r>
          </a:p>
        </p:txBody>
      </p:sp>
      <p:sp>
        <p:nvSpPr>
          <p:cNvPr id="4" name="Oval 3">
            <a:extLst>
              <a:ext uri="{FF2B5EF4-FFF2-40B4-BE49-F238E27FC236}">
                <a16:creationId xmlns:a16="http://schemas.microsoft.com/office/drawing/2014/main" id="{CB4599DB-FA8D-BA8F-A913-90D19E9D63D3}"/>
              </a:ext>
            </a:extLst>
          </p:cNvPr>
          <p:cNvSpPr/>
          <p:nvPr/>
        </p:nvSpPr>
        <p:spPr>
          <a:xfrm>
            <a:off x="811214" y="775380"/>
            <a:ext cx="1086928" cy="564832"/>
          </a:xfrm>
          <a:prstGeom prst="ellipse">
            <a:avLst/>
          </a:prstGeom>
          <a:noFill/>
          <a:ln w="38100" cap="flat">
            <a:solidFill>
              <a:srgbClr val="FF00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10" name="TextBox 7">
            <a:extLst>
              <a:ext uri="{FF2B5EF4-FFF2-40B4-BE49-F238E27FC236}">
                <a16:creationId xmlns:a16="http://schemas.microsoft.com/office/drawing/2014/main" id="{02D421A6-D82F-2A94-D477-C5A2A62DF9A6}"/>
              </a:ext>
            </a:extLst>
          </p:cNvPr>
          <p:cNvSpPr txBox="1"/>
          <p:nvPr/>
        </p:nvSpPr>
        <p:spPr>
          <a:xfrm>
            <a:off x="1898142" y="5303147"/>
            <a:ext cx="2025553" cy="27699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non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en-US" sz="1200" b="1" i="1" dirty="0">
                <a:solidFill>
                  <a:srgbClr val="000000"/>
                </a:solidFill>
              </a:rPr>
              <a:t>PS Corrector Ejection (p+ only)</a:t>
            </a:r>
            <a:endParaRPr kumimoji="0" lang="en-US" sz="1200" b="1" i="1" u="none" strike="noStrike" cap="none" spc="0" normalizeH="0" baseline="0" dirty="0">
              <a:ln>
                <a:noFill/>
              </a:ln>
              <a:solidFill>
                <a:srgbClr val="000000"/>
              </a:solidFill>
              <a:effectLst/>
              <a:uFillTx/>
              <a:latin typeface="+mn-lt"/>
              <a:ea typeface="+mn-ea"/>
              <a:cs typeface="+mn-cs"/>
              <a:sym typeface="Calibri"/>
            </a:endParaRPr>
          </a:p>
        </p:txBody>
      </p:sp>
      <p:sp>
        <p:nvSpPr>
          <p:cNvPr id="9" name="TextBox 7">
            <a:extLst>
              <a:ext uri="{FF2B5EF4-FFF2-40B4-BE49-F238E27FC236}">
                <a16:creationId xmlns:a16="http://schemas.microsoft.com/office/drawing/2014/main" id="{A94C1934-3BAC-947B-258F-5D146D1BF1D1}"/>
              </a:ext>
            </a:extLst>
          </p:cNvPr>
          <p:cNvSpPr txBox="1"/>
          <p:nvPr/>
        </p:nvSpPr>
        <p:spPr>
          <a:xfrm>
            <a:off x="9909833" y="4751944"/>
            <a:ext cx="1192363" cy="461663"/>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en-US" sz="1200" b="1" i="1" dirty="0">
                <a:solidFill>
                  <a:srgbClr val="000000"/>
                </a:solidFill>
              </a:rPr>
              <a:t>Setting fault triggering RF trip </a:t>
            </a:r>
            <a:endParaRPr kumimoji="0" lang="en-US" sz="1200" b="1" i="1" u="none" strike="noStrike" cap="none" spc="0" normalizeH="0" baseline="0" dirty="0">
              <a:ln>
                <a:noFill/>
              </a:ln>
              <a:solidFill>
                <a:srgbClr val="000000"/>
              </a:solidFill>
              <a:effectLst/>
              <a:uFillTx/>
              <a:latin typeface="+mn-lt"/>
              <a:ea typeface="+mn-ea"/>
              <a:cs typeface="+mn-cs"/>
              <a:sym typeface="Calibri"/>
            </a:endParaRPr>
          </a:p>
        </p:txBody>
      </p:sp>
      <p:sp>
        <p:nvSpPr>
          <p:cNvPr id="13" name="TextBox 7">
            <a:extLst>
              <a:ext uri="{FF2B5EF4-FFF2-40B4-BE49-F238E27FC236}">
                <a16:creationId xmlns:a16="http://schemas.microsoft.com/office/drawing/2014/main" id="{8A05A4F5-6663-0824-2E06-EBB0DCA03EF4}"/>
              </a:ext>
            </a:extLst>
          </p:cNvPr>
          <p:cNvSpPr txBox="1"/>
          <p:nvPr/>
        </p:nvSpPr>
        <p:spPr>
          <a:xfrm>
            <a:off x="8967637" y="5824549"/>
            <a:ext cx="1192363" cy="27699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200" b="1" i="1" u="none" strike="noStrike" cap="none" spc="0" normalizeH="0" baseline="0" dirty="0">
                <a:ln>
                  <a:noFill/>
                </a:ln>
                <a:solidFill>
                  <a:srgbClr val="000000"/>
                </a:solidFill>
                <a:effectLst/>
                <a:uFillTx/>
                <a:latin typeface="+mn-lt"/>
                <a:ea typeface="+mn-ea"/>
                <a:cs typeface="+mn-cs"/>
                <a:sym typeface="Calibri"/>
              </a:rPr>
              <a:t>TT2 Stripper foil</a:t>
            </a:r>
          </a:p>
        </p:txBody>
      </p:sp>
      <p:sp>
        <p:nvSpPr>
          <p:cNvPr id="14" name="TextBox 7">
            <a:extLst>
              <a:ext uri="{FF2B5EF4-FFF2-40B4-BE49-F238E27FC236}">
                <a16:creationId xmlns:a16="http://schemas.microsoft.com/office/drawing/2014/main" id="{2CF2B67B-4CBA-12DB-101F-A444F8AB8BCD}"/>
              </a:ext>
            </a:extLst>
          </p:cNvPr>
          <p:cNvSpPr txBox="1"/>
          <p:nvPr/>
        </p:nvSpPr>
        <p:spPr>
          <a:xfrm>
            <a:off x="4313265" y="4053642"/>
            <a:ext cx="552393" cy="27699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non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en-US" sz="1200" b="1" i="1" dirty="0">
                <a:solidFill>
                  <a:srgbClr val="000000"/>
                </a:solidFill>
              </a:rPr>
              <a:t>LINAC3</a:t>
            </a:r>
            <a:endParaRPr kumimoji="0" lang="en-US" sz="1200" b="1" i="1" u="none" strike="noStrike" cap="none" spc="0" normalizeH="0" baseline="0" dirty="0">
              <a:ln>
                <a:noFill/>
              </a:ln>
              <a:solidFill>
                <a:srgbClr val="000000"/>
              </a:solidFill>
              <a:effectLst/>
              <a:uFillTx/>
              <a:latin typeface="+mn-lt"/>
              <a:ea typeface="+mn-ea"/>
              <a:cs typeface="+mn-cs"/>
              <a:sym typeface="Calibri"/>
            </a:endParaRPr>
          </a:p>
        </p:txBody>
      </p:sp>
      <p:sp>
        <p:nvSpPr>
          <p:cNvPr id="15" name="TextBox 7">
            <a:extLst>
              <a:ext uri="{FF2B5EF4-FFF2-40B4-BE49-F238E27FC236}">
                <a16:creationId xmlns:a16="http://schemas.microsoft.com/office/drawing/2014/main" id="{7DE40F71-62A8-1815-6A59-F8398B14B94F}"/>
              </a:ext>
            </a:extLst>
          </p:cNvPr>
          <p:cNvSpPr txBox="1"/>
          <p:nvPr/>
        </p:nvSpPr>
        <p:spPr>
          <a:xfrm>
            <a:off x="7715058" y="4053641"/>
            <a:ext cx="552393" cy="27699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non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en-US" sz="1200" b="1" i="1" dirty="0">
                <a:solidFill>
                  <a:srgbClr val="000000"/>
                </a:solidFill>
              </a:rPr>
              <a:t>LINAC3</a:t>
            </a:r>
            <a:endParaRPr kumimoji="0" lang="en-US" sz="1200" b="1" i="1" u="none" strike="noStrike" cap="none" spc="0" normalizeH="0" baseline="0" dirty="0">
              <a:ln>
                <a:noFill/>
              </a:ln>
              <a:solidFill>
                <a:srgbClr val="000000"/>
              </a:solidFill>
              <a:effectLst/>
              <a:uFillTx/>
              <a:latin typeface="+mn-lt"/>
              <a:ea typeface="+mn-ea"/>
              <a:cs typeface="+mn-cs"/>
              <a:sym typeface="Calibri"/>
            </a:endParaRPr>
          </a:p>
        </p:txBody>
      </p:sp>
      <p:sp>
        <p:nvSpPr>
          <p:cNvPr id="16" name="TextBox 7">
            <a:extLst>
              <a:ext uri="{FF2B5EF4-FFF2-40B4-BE49-F238E27FC236}">
                <a16:creationId xmlns:a16="http://schemas.microsoft.com/office/drawing/2014/main" id="{226D30EC-7186-5071-1FB9-B73E494180F5}"/>
              </a:ext>
            </a:extLst>
          </p:cNvPr>
          <p:cNvSpPr txBox="1"/>
          <p:nvPr/>
        </p:nvSpPr>
        <p:spPr>
          <a:xfrm>
            <a:off x="8141418" y="4787331"/>
            <a:ext cx="1192363" cy="27699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200" b="1" i="1" u="none" strike="noStrike" cap="none" spc="0" normalizeH="0" baseline="0" dirty="0">
                <a:ln>
                  <a:noFill/>
                </a:ln>
                <a:solidFill>
                  <a:srgbClr val="000000"/>
                </a:solidFill>
                <a:effectLst/>
                <a:uFillTx/>
                <a:latin typeface="+mn-lt"/>
                <a:ea typeface="+mn-ea"/>
                <a:cs typeface="+mn-cs"/>
                <a:sym typeface="Calibri"/>
              </a:rPr>
              <a:t>F16 BHZ167</a:t>
            </a:r>
          </a:p>
        </p:txBody>
      </p:sp>
    </p:spTree>
    <p:extLst>
      <p:ext uri="{BB962C8B-B14F-4D97-AF65-F5344CB8AC3E}">
        <p14:creationId xmlns:p14="http://schemas.microsoft.com/office/powerpoint/2010/main" val="2943952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a:extLst>
              <a:ext uri="{FF2B5EF4-FFF2-40B4-BE49-F238E27FC236}">
                <a16:creationId xmlns:a16="http://schemas.microsoft.com/office/drawing/2014/main" id="{2A2139AB-6D24-B406-D8AE-870A7302E52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0117" t="15267" r="42375" b="27294"/>
          <a:stretch/>
        </p:blipFill>
        <p:spPr bwMode="auto">
          <a:xfrm>
            <a:off x="8965302" y="4344802"/>
            <a:ext cx="3043156" cy="1978354"/>
          </a:xfrm>
          <a:prstGeom prst="rect">
            <a:avLst/>
          </a:prstGeom>
          <a:noFill/>
          <a:extLst>
            <a:ext uri="{909E8E84-426E-40DD-AFC4-6F175D3DCCD1}">
              <a14:hiddenFill xmlns:a14="http://schemas.microsoft.com/office/drawing/2010/main">
                <a:solidFill>
                  <a:srgbClr val="FFFFFF"/>
                </a:solidFill>
              </a14:hiddenFill>
            </a:ext>
          </a:extLst>
        </p:spPr>
      </p:pic>
      <p:sp>
        <p:nvSpPr>
          <p:cNvPr id="2" name="Text Placeholder 1">
            <a:extLst>
              <a:ext uri="{FF2B5EF4-FFF2-40B4-BE49-F238E27FC236}">
                <a16:creationId xmlns:a16="http://schemas.microsoft.com/office/drawing/2014/main" id="{26DD1F51-B69D-334D-8EAF-7DFCB28CBE39}"/>
              </a:ext>
            </a:extLst>
          </p:cNvPr>
          <p:cNvSpPr>
            <a:spLocks noGrp="1"/>
          </p:cNvSpPr>
          <p:nvPr>
            <p:ph type="body" idx="1"/>
          </p:nvPr>
        </p:nvSpPr>
        <p:spPr>
          <a:xfrm>
            <a:off x="154492" y="690112"/>
            <a:ext cx="9180008" cy="5666238"/>
          </a:xfrm>
        </p:spPr>
        <p:txBody>
          <a:bodyPr>
            <a:normAutofit fontScale="92500" lnSpcReduction="10000"/>
          </a:bodyPr>
          <a:lstStyle/>
          <a:p>
            <a:pPr marL="342900" indent="-342900">
              <a:spcBef>
                <a:spcPts val="0"/>
              </a:spcBef>
              <a:buFont typeface="Calibri" panose="020F0502020204030204" pitchFamily="34" charset="0"/>
              <a:buChar char="-"/>
            </a:pPr>
            <a:r>
              <a:rPr lang="en-GB" sz="2400" b="1" dirty="0">
                <a:latin typeface="Calibri" panose="020F0502020204030204" pitchFamily="34" charset="0"/>
                <a:ea typeface="Times New Roman" panose="02020603050405020304" pitchFamily="18" charset="0"/>
              </a:rPr>
              <a:t>Good availability and small number of faults, mostly affecting the ion chain</a:t>
            </a:r>
          </a:p>
          <a:p>
            <a:pPr marL="0" indent="0">
              <a:spcBef>
                <a:spcPts val="0"/>
              </a:spcBef>
              <a:buNone/>
            </a:pPr>
            <a:endParaRPr lang="en-GB" sz="2400" b="1" dirty="0">
              <a:latin typeface="Calibri" panose="020F0502020204030204" pitchFamily="34" charset="0"/>
              <a:ea typeface="Times New Roman" panose="02020603050405020304" pitchFamily="18" charset="0"/>
            </a:endParaRPr>
          </a:p>
          <a:p>
            <a:pPr marL="342900" indent="-342900">
              <a:spcBef>
                <a:spcPts val="0"/>
              </a:spcBef>
              <a:buFont typeface="Calibri" panose="020F0502020204030204" pitchFamily="34" charset="0"/>
              <a:buChar char="-"/>
            </a:pPr>
            <a:r>
              <a:rPr lang="en-GB" sz="2400" b="1" dirty="0">
                <a:latin typeface="Calibri" panose="020F0502020204030204" pitchFamily="34" charset="0"/>
                <a:ea typeface="Times New Roman" panose="02020603050405020304" pitchFamily="18" charset="0"/>
              </a:rPr>
              <a:t>Beam produced for ion run in EAST and SFTION</a:t>
            </a:r>
          </a:p>
          <a:p>
            <a:pPr marL="838200" lvl="1" indent="-342900">
              <a:spcBef>
                <a:spcPts val="0"/>
              </a:spcBef>
              <a:buFont typeface="Calibri" panose="020F0502020204030204" pitchFamily="34" charset="0"/>
              <a:buChar char="-"/>
            </a:pPr>
            <a:r>
              <a:rPr lang="en-GB" sz="2400" dirty="0">
                <a:latin typeface="Calibri" panose="020F0502020204030204" pitchFamily="34" charset="0"/>
                <a:ea typeface="Times New Roman" panose="02020603050405020304" pitchFamily="18" charset="0"/>
              </a:rPr>
              <a:t>Single bunches sent to SFTION, mitigation of longitudinal instability at transition by increasing the longitudinal emittance.</a:t>
            </a:r>
          </a:p>
          <a:p>
            <a:pPr marL="838200" lvl="1" indent="-342900">
              <a:spcBef>
                <a:spcPts val="0"/>
              </a:spcBef>
              <a:buFont typeface="Calibri" panose="020F0502020204030204" pitchFamily="34" charset="0"/>
              <a:buChar char="-"/>
            </a:pPr>
            <a:r>
              <a:rPr lang="en-GB" sz="2400" dirty="0">
                <a:latin typeface="Calibri" panose="020F0502020204030204" pitchFamily="34" charset="0"/>
                <a:ea typeface="Times New Roman" panose="02020603050405020304" pitchFamily="18" charset="0"/>
              </a:rPr>
              <a:t>Spill at variable energies sent for the CHIMERA run (EAST), three cycles prepared at 0.65, 0.75 and 1 GeV/u. </a:t>
            </a:r>
          </a:p>
          <a:p>
            <a:pPr marL="838200" lvl="1" indent="-342900">
              <a:spcBef>
                <a:spcPts val="0"/>
              </a:spcBef>
              <a:buFont typeface="Calibri" panose="020F0502020204030204" pitchFamily="34" charset="0"/>
              <a:buChar char="-"/>
            </a:pPr>
            <a:endParaRPr lang="en-GB" sz="2400" dirty="0">
              <a:latin typeface="Calibri" panose="020F0502020204030204" pitchFamily="34" charset="0"/>
              <a:ea typeface="Times New Roman" panose="02020603050405020304" pitchFamily="18" charset="0"/>
            </a:endParaRPr>
          </a:p>
          <a:p>
            <a:pPr marL="342900" indent="-342900">
              <a:spcBef>
                <a:spcPts val="0"/>
              </a:spcBef>
              <a:buFont typeface="Calibri" panose="020F0502020204030204" pitchFamily="34" charset="0"/>
              <a:buChar char="-"/>
            </a:pPr>
            <a:r>
              <a:rPr lang="en-GB" sz="2400" b="1" dirty="0">
                <a:latin typeface="Calibri" panose="020F0502020204030204" pitchFamily="34" charset="0"/>
                <a:ea typeface="Times New Roman" panose="02020603050405020304" pitchFamily="18" charset="0"/>
              </a:rPr>
              <a:t>Optimization of TOF bunch for short bunch extraction</a:t>
            </a:r>
          </a:p>
          <a:p>
            <a:pPr marL="838200" lvl="1" indent="-342900">
              <a:spcBef>
                <a:spcPts val="0"/>
              </a:spcBef>
              <a:buFont typeface="Calibri" panose="020F0502020204030204" pitchFamily="34" charset="0"/>
              <a:buChar char="-"/>
            </a:pPr>
            <a:r>
              <a:rPr lang="en-GB" sz="2400" dirty="0">
                <a:latin typeface="Calibri" panose="020F0502020204030204" pitchFamily="34" charset="0"/>
                <a:ea typeface="Times New Roman" panose="02020603050405020304" pitchFamily="18" charset="0"/>
              </a:rPr>
              <a:t>Optimization of the gamma jump at transition crossing to mitigate transverse instability with small longitudinal emittance</a:t>
            </a:r>
          </a:p>
          <a:p>
            <a:pPr marL="838200" lvl="1" indent="-342900">
              <a:spcBef>
                <a:spcPts val="0"/>
              </a:spcBef>
              <a:buFont typeface="Calibri" panose="020F0502020204030204" pitchFamily="34" charset="0"/>
              <a:buChar char="-"/>
            </a:pPr>
            <a:r>
              <a:rPr lang="en-GB" sz="2400" dirty="0">
                <a:latin typeface="Calibri" panose="020F0502020204030204" pitchFamily="34" charset="0"/>
                <a:ea typeface="Times New Roman" panose="02020603050405020304" pitchFamily="18" charset="0"/>
              </a:rPr>
              <a:t>28ns bunch length at extraction, horizontal beam size OK, smaller vertical beam size</a:t>
            </a:r>
          </a:p>
          <a:p>
            <a:pPr marL="838200" lvl="1" indent="-342900">
              <a:spcBef>
                <a:spcPts val="0"/>
              </a:spcBef>
              <a:buFont typeface="Calibri" panose="020F0502020204030204" pitchFamily="34" charset="0"/>
              <a:buChar char="-"/>
            </a:pPr>
            <a:r>
              <a:rPr lang="en-GB" sz="2400" dirty="0">
                <a:latin typeface="Calibri" panose="020F0502020204030204" pitchFamily="34" charset="0"/>
                <a:ea typeface="Times New Roman" panose="02020603050405020304" pitchFamily="18" charset="0"/>
              </a:rPr>
              <a:t>Bunch rotation adjusted for sharper rising edge of the bunch</a:t>
            </a:r>
            <a:br>
              <a:rPr lang="en-GB" sz="2400" dirty="0">
                <a:latin typeface="Calibri" panose="020F0502020204030204" pitchFamily="34" charset="0"/>
                <a:ea typeface="Times New Roman" panose="02020603050405020304" pitchFamily="18" charset="0"/>
              </a:rPr>
            </a:br>
            <a:endParaRPr lang="en-GB" sz="2400" b="1" dirty="0">
              <a:latin typeface="Calibri" panose="020F0502020204030204" pitchFamily="34" charset="0"/>
              <a:ea typeface="Times New Roman" panose="02020603050405020304" pitchFamily="18" charset="0"/>
            </a:endParaRPr>
          </a:p>
          <a:p>
            <a:pPr marL="342900" indent="-342900">
              <a:spcBef>
                <a:spcPts val="0"/>
              </a:spcBef>
              <a:buFont typeface="Calibri" panose="020F0502020204030204" pitchFamily="34" charset="0"/>
              <a:buChar char="-"/>
            </a:pPr>
            <a:r>
              <a:rPr lang="en-GB" sz="2400" b="1" dirty="0">
                <a:latin typeface="Calibri" panose="020F0502020204030204" pitchFamily="34" charset="0"/>
                <a:ea typeface="Times New Roman" panose="02020603050405020304" pitchFamily="18" charset="0"/>
              </a:rPr>
              <a:t>Cavity C10-51 in spare until the end of the run (available in degraded mode)</a:t>
            </a:r>
          </a:p>
          <a:p>
            <a:pPr marL="838200" lvl="1" indent="-342900">
              <a:spcBef>
                <a:spcPts val="0"/>
              </a:spcBef>
              <a:buFont typeface="Calibri" panose="020F0502020204030204" pitchFamily="34" charset="0"/>
              <a:buChar char="-"/>
            </a:pPr>
            <a:r>
              <a:rPr lang="en-GB" sz="2400" dirty="0">
                <a:solidFill>
                  <a:schemeClr val="tx1"/>
                </a:solidFill>
                <a:latin typeface="Calibri" panose="020F0502020204030204" pitchFamily="34" charset="0"/>
                <a:sym typeface="Wingdings" panose="05000000000000000000" pitchFamily="2" charset="2"/>
              </a:rPr>
              <a:t>Mostly affects production of high intensity beams such as AD.</a:t>
            </a:r>
          </a:p>
          <a:p>
            <a:pPr marL="838200" lvl="1" indent="-342900">
              <a:spcBef>
                <a:spcPts val="0"/>
              </a:spcBef>
              <a:buFont typeface="Calibri" panose="020F0502020204030204" pitchFamily="34" charset="0"/>
              <a:buChar char="-"/>
            </a:pPr>
            <a:r>
              <a:rPr lang="en-GB" sz="2400" dirty="0">
                <a:solidFill>
                  <a:schemeClr val="tx1"/>
                </a:solidFill>
                <a:latin typeface="Calibri" panose="020F0502020204030204" pitchFamily="34" charset="0"/>
                <a:sym typeface="Wingdings" panose="05000000000000000000" pitchFamily="2" charset="2"/>
              </a:rPr>
              <a:t>Was used on Sunday evening after C10-46 couldn’t restart following</a:t>
            </a:r>
            <a:br>
              <a:rPr lang="en-GB" sz="2400" dirty="0">
                <a:solidFill>
                  <a:schemeClr val="tx1"/>
                </a:solidFill>
                <a:latin typeface="Calibri" panose="020F0502020204030204" pitchFamily="34" charset="0"/>
                <a:sym typeface="Wingdings" panose="05000000000000000000" pitchFamily="2" charset="2"/>
              </a:rPr>
            </a:br>
            <a:r>
              <a:rPr lang="en-GB" sz="2400" dirty="0">
                <a:solidFill>
                  <a:schemeClr val="tx1"/>
                </a:solidFill>
                <a:latin typeface="Calibri" panose="020F0502020204030204" pitchFamily="34" charset="0"/>
                <a:sym typeface="Wingdings" panose="05000000000000000000" pitchFamily="2" charset="2"/>
              </a:rPr>
              <a:t>a trip triggered by a settings issue on an MD cycle</a:t>
            </a:r>
          </a:p>
        </p:txBody>
      </p:sp>
      <p:sp>
        <p:nvSpPr>
          <p:cNvPr id="6" name="Slide Number Placeholder 5"/>
          <p:cNvSpPr>
            <a:spLocks noGrp="1"/>
          </p:cNvSpPr>
          <p:nvPr>
            <p:ph type="sldNum" sz="quarter" idx="2"/>
          </p:nvPr>
        </p:nvSpPr>
        <p:spPr/>
        <p:txBody>
          <a:bodyPr vert="horz" lIns="91440" tIns="45720" rIns="91440" bIns="45720" rtlCol="0" anchor="ctr">
            <a:normAutofit/>
          </a:bodyPr>
          <a:lstStyle/>
          <a:p>
            <a:pPr algn="r">
              <a:spcAft>
                <a:spcPts val="600"/>
              </a:spcAft>
            </a:pPr>
            <a:fld id="{8767D11E-21AA-4477-9E07-5CD7A6E93C2C}" type="slidenum">
              <a:rPr lang="en-US" sz="1200" smtClean="0">
                <a:solidFill>
                  <a:schemeClr val="tx1">
                    <a:tint val="75000"/>
                  </a:schemeClr>
                </a:solidFill>
                <a:cs typeface="+mn-cs"/>
              </a:rPr>
              <a:pPr algn="r">
                <a:spcAft>
                  <a:spcPts val="600"/>
                </a:spcAft>
              </a:pPr>
              <a:t>3</a:t>
            </a:fld>
            <a:endParaRPr lang="en-US" sz="1200" dirty="0">
              <a:solidFill>
                <a:schemeClr val="tx1">
                  <a:tint val="75000"/>
                </a:schemeClr>
              </a:solidFill>
              <a:cs typeface="+mn-cs"/>
            </a:endParaRPr>
          </a:p>
        </p:txBody>
      </p:sp>
      <p:sp>
        <p:nvSpPr>
          <p:cNvPr id="7" name="AutoShape 2">
            <a:extLst>
              <a:ext uri="{FF2B5EF4-FFF2-40B4-BE49-F238E27FC236}">
                <a16:creationId xmlns:a16="http://schemas.microsoft.com/office/drawing/2014/main" id="{4BF0CAF0-7C97-8A40-8622-D563259D9D9F}"/>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Title 6">
            <a:extLst>
              <a:ext uri="{FF2B5EF4-FFF2-40B4-BE49-F238E27FC236}">
                <a16:creationId xmlns:a16="http://schemas.microsoft.com/office/drawing/2014/main" id="{1A95BDEB-26BB-4504-A108-FEAAE9070514}"/>
              </a:ext>
            </a:extLst>
          </p:cNvPr>
          <p:cNvSpPr txBox="1">
            <a:spLocks/>
          </p:cNvSpPr>
          <p:nvPr/>
        </p:nvSpPr>
        <p:spPr>
          <a:xfrm>
            <a:off x="448200" y="101926"/>
            <a:ext cx="10515600" cy="7113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vert="horz" lIns="91440" tIns="45720" rIns="91440" bIns="45720" rtlCol="0" anchor="ctr">
            <a:noAutofit/>
          </a:bodyPr>
          <a:lst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9pPr>
          </a:lstStyle>
          <a:p>
            <a:pPr hangingPunct="1"/>
            <a:r>
              <a:rPr lang="en-GB" sz="3200" b="1" kern="1200" dirty="0">
                <a:solidFill>
                  <a:schemeClr val="accent5"/>
                </a:solidFill>
                <a:latin typeface="+mn-lt"/>
                <a:ea typeface="+mj-ea"/>
                <a:cs typeface="+mj-cs"/>
              </a:rPr>
              <a:t>Main issues / updates</a:t>
            </a:r>
            <a:endParaRPr lang="en-US" sz="3200" b="1" kern="1200" dirty="0">
              <a:solidFill>
                <a:schemeClr val="accent5"/>
              </a:solidFill>
              <a:latin typeface="+mn-lt"/>
              <a:ea typeface="+mj-ea"/>
              <a:cs typeface="+mj-cs"/>
            </a:endParaRPr>
          </a:p>
        </p:txBody>
      </p:sp>
      <p:sp>
        <p:nvSpPr>
          <p:cNvPr id="8" name="TextBox 7">
            <a:extLst>
              <a:ext uri="{FF2B5EF4-FFF2-40B4-BE49-F238E27FC236}">
                <a16:creationId xmlns:a16="http://schemas.microsoft.com/office/drawing/2014/main" id="{1CB08C88-AFBD-74CE-DD0F-70AF690B15B4}"/>
              </a:ext>
            </a:extLst>
          </p:cNvPr>
          <p:cNvSpPr txBox="1"/>
          <p:nvPr/>
        </p:nvSpPr>
        <p:spPr>
          <a:xfrm>
            <a:off x="5289080" y="6400413"/>
            <a:ext cx="1939330" cy="27699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chemeClr val="tx2"/>
                </a:solidFill>
                <a:effectLst/>
                <a:uFillTx/>
                <a:ea typeface="+mn-ea"/>
                <a:cs typeface="+mn-cs"/>
                <a:sym typeface="Calibri"/>
              </a:rPr>
              <a:t>A. Lasheen SY-RF-BR</a:t>
            </a:r>
          </a:p>
        </p:txBody>
      </p:sp>
      <p:pic>
        <p:nvPicPr>
          <p:cNvPr id="2050" name="Picture 2">
            <a:extLst>
              <a:ext uri="{FF2B5EF4-FFF2-40B4-BE49-F238E27FC236}">
                <a16:creationId xmlns:a16="http://schemas.microsoft.com/office/drawing/2014/main" id="{782BC243-3A8F-C578-5238-095B9FCD5ADC}"/>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137" t="6304" r="21291" b="23227"/>
          <a:stretch/>
        </p:blipFill>
        <p:spPr bwMode="auto">
          <a:xfrm>
            <a:off x="9513390" y="101926"/>
            <a:ext cx="2524118" cy="1999041"/>
          </a:xfrm>
          <a:prstGeom prst="rect">
            <a:avLst/>
          </a:prstGeom>
          <a:noFill/>
          <a:extLst>
            <a:ext uri="{909E8E84-426E-40DD-AFC4-6F175D3DCCD1}">
              <a14:hiddenFill xmlns:a14="http://schemas.microsoft.com/office/drawing/2010/main">
                <a:solidFill>
                  <a:srgbClr val="FFFFFF"/>
                </a:solidFill>
              </a14:hiddenFill>
            </a:ext>
          </a:extLst>
        </p:spPr>
      </p:pic>
      <p:cxnSp>
        <p:nvCxnSpPr>
          <p:cNvPr id="4" name="Straight Arrow Connector 3">
            <a:extLst>
              <a:ext uri="{FF2B5EF4-FFF2-40B4-BE49-F238E27FC236}">
                <a16:creationId xmlns:a16="http://schemas.microsoft.com/office/drawing/2014/main" id="{12EE392E-7C61-AF02-F360-8284846B143A}"/>
              </a:ext>
            </a:extLst>
          </p:cNvPr>
          <p:cNvCxnSpPr>
            <a:cxnSpLocks/>
            <a:stCxn id="5" idx="0"/>
          </p:cNvCxnSpPr>
          <p:nvPr/>
        </p:nvCxnSpPr>
        <p:spPr>
          <a:xfrm flipV="1">
            <a:off x="10042120" y="1022619"/>
            <a:ext cx="642838" cy="328959"/>
          </a:xfrm>
          <a:prstGeom prst="straightConnector1">
            <a:avLst/>
          </a:prstGeom>
          <a:noFill/>
          <a:ln w="12700" cap="flat">
            <a:solidFill>
              <a:schemeClr val="accent1"/>
            </a:solidFill>
            <a:prstDash val="solid"/>
            <a:miter lim="800000"/>
            <a:tailEnd type="triangle"/>
          </a:ln>
          <a:effectLst/>
          <a:sp3d/>
        </p:spPr>
        <p:style>
          <a:lnRef idx="0">
            <a:scrgbClr r="0" g="0" b="0"/>
          </a:lnRef>
          <a:fillRef idx="0">
            <a:scrgbClr r="0" g="0" b="0"/>
          </a:fillRef>
          <a:effectRef idx="0">
            <a:scrgbClr r="0" g="0" b="0"/>
          </a:effectRef>
          <a:fontRef idx="none"/>
        </p:style>
      </p:cxnSp>
      <p:sp>
        <p:nvSpPr>
          <p:cNvPr id="5" name="TextBox 4">
            <a:extLst>
              <a:ext uri="{FF2B5EF4-FFF2-40B4-BE49-F238E27FC236}">
                <a16:creationId xmlns:a16="http://schemas.microsoft.com/office/drawing/2014/main" id="{2635D3D1-B1F8-E1DD-EC68-A68B3660A248}"/>
              </a:ext>
            </a:extLst>
          </p:cNvPr>
          <p:cNvSpPr txBox="1"/>
          <p:nvPr/>
        </p:nvSpPr>
        <p:spPr>
          <a:xfrm>
            <a:off x="9484808" y="1351578"/>
            <a:ext cx="1114624" cy="4308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en-US" sz="1100" b="1" i="1" dirty="0"/>
              <a:t>SFTION 1b</a:t>
            </a:r>
            <a:br>
              <a:rPr lang="en-US" sz="1100" b="1" i="1" dirty="0"/>
            </a:br>
            <a:r>
              <a:rPr kumimoji="0" lang="en-US" sz="1100" b="1" i="1" u="none" strike="noStrike" cap="none" spc="0" normalizeH="0" baseline="0" dirty="0">
                <a:ln>
                  <a:noFill/>
                </a:ln>
                <a:solidFill>
                  <a:srgbClr val="000000"/>
                </a:solidFill>
                <a:effectLst/>
                <a:uFillTx/>
                <a:latin typeface="+mn-lt"/>
                <a:ea typeface="+mn-ea"/>
                <a:cs typeface="+mn-cs"/>
                <a:sym typeface="Calibri"/>
              </a:rPr>
              <a:t>Microbunching</a:t>
            </a:r>
            <a:endParaRPr kumimoji="0" lang="en-US" sz="1200" b="1" i="1" u="none" strike="noStrike" cap="none" spc="0" normalizeH="0" baseline="0" dirty="0">
              <a:ln>
                <a:noFill/>
              </a:ln>
              <a:solidFill>
                <a:srgbClr val="000000"/>
              </a:solidFill>
              <a:effectLst/>
              <a:uFillTx/>
              <a:latin typeface="+mn-lt"/>
              <a:ea typeface="+mn-ea"/>
              <a:cs typeface="+mn-cs"/>
              <a:sym typeface="Calibri"/>
            </a:endParaRPr>
          </a:p>
        </p:txBody>
      </p:sp>
      <p:pic>
        <p:nvPicPr>
          <p:cNvPr id="2052" name="Picture 4">
            <a:extLst>
              <a:ext uri="{FF2B5EF4-FFF2-40B4-BE49-F238E27FC236}">
                <a16:creationId xmlns:a16="http://schemas.microsoft.com/office/drawing/2014/main" id="{0569E797-AE8E-F2DC-23A1-F0E46993CD1F}"/>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4828" t="17377" r="36019" b="50000"/>
          <a:stretch/>
        </p:blipFill>
        <p:spPr bwMode="auto">
          <a:xfrm>
            <a:off x="8765713" y="4275162"/>
            <a:ext cx="1006130" cy="1366164"/>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187CC50F-01F6-AB41-C981-0381EF181F81}"/>
              </a:ext>
            </a:extLst>
          </p:cNvPr>
          <p:cNvSpPr txBox="1"/>
          <p:nvPr/>
        </p:nvSpPr>
        <p:spPr>
          <a:xfrm>
            <a:off x="10915072" y="5086360"/>
            <a:ext cx="581247" cy="4308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100" b="1" i="1" u="none" strike="noStrike" cap="none" spc="0" normalizeH="0" baseline="0" dirty="0">
                <a:ln>
                  <a:noFill/>
                </a:ln>
                <a:solidFill>
                  <a:srgbClr val="000000"/>
                </a:solidFill>
                <a:effectLst/>
                <a:uFillTx/>
                <a:latin typeface="+mn-lt"/>
                <a:ea typeface="+mn-ea"/>
                <a:cs typeface="+mn-cs"/>
                <a:sym typeface="Calibri"/>
              </a:rPr>
              <a:t>TOF</a:t>
            </a:r>
            <a:br>
              <a:rPr kumimoji="0" lang="en-US" sz="1100" b="1" i="1" u="none" strike="noStrike" cap="none" spc="0" normalizeH="0" baseline="0" dirty="0">
                <a:ln>
                  <a:noFill/>
                </a:ln>
                <a:solidFill>
                  <a:srgbClr val="000000"/>
                </a:solidFill>
                <a:effectLst/>
                <a:uFillTx/>
                <a:latin typeface="+mn-lt"/>
                <a:ea typeface="+mn-ea"/>
                <a:cs typeface="+mn-cs"/>
                <a:sym typeface="Calibri"/>
              </a:rPr>
            </a:br>
            <a:r>
              <a:rPr kumimoji="0" lang="en-US" sz="1100" b="1" i="1" u="none" strike="noStrike" cap="none" spc="0" normalizeH="0" baseline="0" dirty="0">
                <a:ln>
                  <a:noFill/>
                </a:ln>
                <a:solidFill>
                  <a:srgbClr val="000000"/>
                </a:solidFill>
                <a:effectLst/>
                <a:uFillTx/>
                <a:latin typeface="+mn-lt"/>
                <a:ea typeface="+mn-ea"/>
                <a:cs typeface="+mn-cs"/>
                <a:sym typeface="Calibri"/>
              </a:rPr>
              <a:t>27.09 ns</a:t>
            </a:r>
            <a:endParaRPr kumimoji="0" lang="en-US" sz="1200" b="1" i="1" u="none" strike="noStrike" cap="none" spc="0" normalizeH="0" baseline="0" dirty="0">
              <a:ln>
                <a:noFill/>
              </a:ln>
              <a:solidFill>
                <a:srgbClr val="000000"/>
              </a:solidFill>
              <a:effectLst/>
              <a:uFillTx/>
              <a:latin typeface="+mn-lt"/>
              <a:ea typeface="+mn-ea"/>
              <a:cs typeface="+mn-cs"/>
              <a:sym typeface="Calibri"/>
            </a:endParaRPr>
          </a:p>
        </p:txBody>
      </p:sp>
      <p:pic>
        <p:nvPicPr>
          <p:cNvPr id="11" name="Picture 10">
            <a:extLst>
              <a:ext uri="{FF2B5EF4-FFF2-40B4-BE49-F238E27FC236}">
                <a16:creationId xmlns:a16="http://schemas.microsoft.com/office/drawing/2014/main" id="{D2D2902F-5110-1EB3-71BA-B88DDEFC9E18}"/>
              </a:ext>
            </a:extLst>
          </p:cNvPr>
          <p:cNvPicPr>
            <a:picLocks noChangeAspect="1"/>
          </p:cNvPicPr>
          <p:nvPr/>
        </p:nvPicPr>
        <p:blipFill>
          <a:blip r:embed="rId6"/>
          <a:stretch>
            <a:fillRect/>
          </a:stretch>
        </p:blipFill>
        <p:spPr>
          <a:xfrm>
            <a:off x="8765713" y="2370649"/>
            <a:ext cx="3292174" cy="1881242"/>
          </a:xfrm>
          <a:prstGeom prst="rect">
            <a:avLst/>
          </a:prstGeom>
        </p:spPr>
      </p:pic>
      <p:sp>
        <p:nvSpPr>
          <p:cNvPr id="12" name="TextBox 11">
            <a:extLst>
              <a:ext uri="{FF2B5EF4-FFF2-40B4-BE49-F238E27FC236}">
                <a16:creationId xmlns:a16="http://schemas.microsoft.com/office/drawing/2014/main" id="{ADE723DC-97F8-E628-3F4B-3B1AD534DD0F}"/>
              </a:ext>
            </a:extLst>
          </p:cNvPr>
          <p:cNvSpPr txBox="1"/>
          <p:nvPr/>
        </p:nvSpPr>
        <p:spPr>
          <a:xfrm>
            <a:off x="8641381" y="3776058"/>
            <a:ext cx="1565129" cy="261608"/>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100" b="1" i="1" u="none" strike="noStrike" cap="none" spc="0" normalizeH="0" baseline="0" dirty="0">
                <a:ln>
                  <a:noFill/>
                </a:ln>
                <a:solidFill>
                  <a:srgbClr val="000000"/>
                </a:solidFill>
                <a:effectLst/>
                <a:uFillTx/>
                <a:latin typeface="+mn-lt"/>
                <a:ea typeface="+mn-ea"/>
                <a:cs typeface="+mn-cs"/>
                <a:sym typeface="Calibri"/>
              </a:rPr>
              <a:t>IEAST_Pb_1GeVu_22</a:t>
            </a:r>
            <a:endParaRPr kumimoji="0" lang="en-US" sz="1200" b="1" i="1" u="none" strike="noStrike" cap="none" spc="0" normalizeH="0" baseline="0" dirty="0">
              <a:ln>
                <a:noFill/>
              </a:ln>
              <a:solidFill>
                <a:srgbClr val="000000"/>
              </a:solidFill>
              <a:effectLst/>
              <a:uFillTx/>
              <a:latin typeface="+mn-lt"/>
              <a:ea typeface="+mn-ea"/>
              <a:cs typeface="+mn-cs"/>
              <a:sym typeface="Calibri"/>
            </a:endParaRPr>
          </a:p>
        </p:txBody>
      </p:sp>
    </p:spTree>
    <p:extLst>
      <p:ext uri="{BB962C8B-B14F-4D97-AF65-F5344CB8AC3E}">
        <p14:creationId xmlns:p14="http://schemas.microsoft.com/office/powerpoint/2010/main" val="180514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6DD1F51-B69D-334D-8EAF-7DFCB28CBE39}"/>
              </a:ext>
            </a:extLst>
          </p:cNvPr>
          <p:cNvSpPr>
            <a:spLocks noGrp="1"/>
          </p:cNvSpPr>
          <p:nvPr>
            <p:ph type="body" idx="1"/>
          </p:nvPr>
        </p:nvSpPr>
        <p:spPr>
          <a:xfrm>
            <a:off x="154491" y="690112"/>
            <a:ext cx="11943723" cy="5666238"/>
          </a:xfrm>
        </p:spPr>
        <p:txBody>
          <a:bodyPr>
            <a:normAutofit/>
          </a:bodyPr>
          <a:lstStyle/>
          <a:p>
            <a:pPr marL="342900" indent="-342900">
              <a:spcBef>
                <a:spcPts val="0"/>
              </a:spcBef>
              <a:buFont typeface="Calibri" panose="020F0502020204030204" pitchFamily="34" charset="0"/>
              <a:buChar char="-"/>
            </a:pPr>
            <a:r>
              <a:rPr lang="en-GB" sz="2400" b="1" dirty="0">
                <a:latin typeface="Calibri" panose="020F0502020204030204" pitchFamily="34" charset="0"/>
                <a:ea typeface="Times New Roman" panose="02020603050405020304" pitchFamily="18" charset="0"/>
              </a:rPr>
              <a:t>Issue with the TT2 ion stripper overnight Saturday -&gt; Sunday</a:t>
            </a:r>
          </a:p>
          <a:p>
            <a:pPr marL="342900" indent="-342900">
              <a:spcBef>
                <a:spcPts val="0"/>
              </a:spcBef>
              <a:buFont typeface="Calibri" panose="020F0502020204030204" pitchFamily="34" charset="0"/>
              <a:buChar char="-"/>
            </a:pPr>
            <a:endParaRPr lang="en-GB" sz="2400" b="1" dirty="0">
              <a:solidFill>
                <a:schemeClr val="tx1"/>
              </a:solidFill>
              <a:latin typeface="Calibri" panose="020F0502020204030204" pitchFamily="34" charset="0"/>
              <a:sym typeface="Wingdings" panose="05000000000000000000" pitchFamily="2" charset="2"/>
            </a:endParaRPr>
          </a:p>
          <a:p>
            <a:pPr marL="838200" lvl="1" indent="-342900">
              <a:spcBef>
                <a:spcPts val="0"/>
              </a:spcBef>
              <a:buFont typeface="Calibri" panose="020F0502020204030204" pitchFamily="34" charset="0"/>
              <a:buChar char="-"/>
            </a:pPr>
            <a:r>
              <a:rPr lang="en-GB" sz="2400" dirty="0">
                <a:solidFill>
                  <a:schemeClr val="tx1"/>
                </a:solidFill>
                <a:latin typeface="Calibri" panose="020F0502020204030204" pitchFamily="34" charset="0"/>
                <a:sym typeface="Wingdings" panose="05000000000000000000" pitchFamily="2" charset="2"/>
              </a:rPr>
              <a:t>Manifested as a sudden change in first turn orbit and transmission in TT10-SPS.</a:t>
            </a:r>
            <a:br>
              <a:rPr lang="en-GB" sz="2400" dirty="0">
                <a:solidFill>
                  <a:schemeClr val="tx1"/>
                </a:solidFill>
                <a:latin typeface="Calibri" panose="020F0502020204030204" pitchFamily="34" charset="0"/>
                <a:sym typeface="Wingdings" panose="05000000000000000000" pitchFamily="2" charset="2"/>
              </a:rPr>
            </a:br>
            <a:endParaRPr lang="en-GB" sz="2400" dirty="0">
              <a:solidFill>
                <a:schemeClr val="tx1"/>
              </a:solidFill>
              <a:latin typeface="Calibri" panose="020F0502020204030204" pitchFamily="34" charset="0"/>
              <a:sym typeface="Wingdings" panose="05000000000000000000" pitchFamily="2" charset="2"/>
            </a:endParaRPr>
          </a:p>
          <a:p>
            <a:pPr marL="838200" lvl="1" indent="-342900">
              <a:spcBef>
                <a:spcPts val="0"/>
              </a:spcBef>
              <a:buFont typeface="Calibri" panose="020F0502020204030204" pitchFamily="34" charset="0"/>
              <a:buChar char="-"/>
            </a:pPr>
            <a:r>
              <a:rPr lang="en-GB" sz="2400" dirty="0">
                <a:solidFill>
                  <a:schemeClr val="tx1"/>
                </a:solidFill>
                <a:latin typeface="Calibri" panose="020F0502020204030204" pitchFamily="34" charset="0"/>
                <a:sym typeface="Wingdings" panose="05000000000000000000" pitchFamily="2" charset="2"/>
              </a:rPr>
              <a:t>Issue compensated by lowering extraction B field in </a:t>
            </a:r>
            <a:r>
              <a:rPr lang="en-GB" sz="2400">
                <a:solidFill>
                  <a:schemeClr val="tx1"/>
                </a:solidFill>
                <a:latin typeface="Calibri" panose="020F0502020204030204" pitchFamily="34" charset="0"/>
                <a:sym typeface="Wingdings" panose="05000000000000000000" pitchFamily="2" charset="2"/>
              </a:rPr>
              <a:t>the PS</a:t>
            </a:r>
            <a:r>
              <a:rPr lang="en-GB" sz="2400" dirty="0">
                <a:solidFill>
                  <a:schemeClr val="tx1"/>
                </a:solidFill>
                <a:latin typeface="Calibri" panose="020F0502020204030204" pitchFamily="34" charset="0"/>
                <a:sym typeface="Wingdings" panose="05000000000000000000" pitchFamily="2" charset="2"/>
              </a:rPr>
              <a:t>, requiring important adjustments in the PS-SPS synchronization, but providing with reasonable transmission.</a:t>
            </a:r>
          </a:p>
          <a:p>
            <a:pPr marL="838200" lvl="1" indent="-342900">
              <a:spcBef>
                <a:spcPts val="0"/>
              </a:spcBef>
              <a:buFont typeface="Calibri" panose="020F0502020204030204" pitchFamily="34" charset="0"/>
              <a:buChar char="-"/>
            </a:pPr>
            <a:endParaRPr lang="en-GB" sz="2400" dirty="0">
              <a:solidFill>
                <a:schemeClr val="tx1"/>
              </a:solidFill>
              <a:latin typeface="Calibri" panose="020F0502020204030204" pitchFamily="34" charset="0"/>
              <a:sym typeface="Wingdings" panose="05000000000000000000" pitchFamily="2" charset="2"/>
            </a:endParaRPr>
          </a:p>
          <a:p>
            <a:pPr marL="838200" lvl="1" indent="-342900">
              <a:spcBef>
                <a:spcPts val="0"/>
              </a:spcBef>
              <a:buFont typeface="Calibri" panose="020F0502020204030204" pitchFamily="34" charset="0"/>
              <a:buChar char="-"/>
            </a:pPr>
            <a:r>
              <a:rPr lang="en-GB" sz="2400" dirty="0">
                <a:solidFill>
                  <a:schemeClr val="tx1"/>
                </a:solidFill>
                <a:latin typeface="Calibri" panose="020F0502020204030204" pitchFamily="34" charset="0"/>
                <a:sym typeface="Wingdings" panose="05000000000000000000" pitchFamily="2" charset="2"/>
              </a:rPr>
              <a:t>Beam lost intermittently and then completely on Sunday morning, impossibility to find any good setting in B field and steering.</a:t>
            </a:r>
          </a:p>
          <a:p>
            <a:pPr marL="838200" lvl="1" indent="-342900">
              <a:spcBef>
                <a:spcPts val="0"/>
              </a:spcBef>
              <a:buFont typeface="Calibri" panose="020F0502020204030204" pitchFamily="34" charset="0"/>
              <a:buChar char="-"/>
            </a:pPr>
            <a:endParaRPr lang="en-GB" sz="2400" dirty="0">
              <a:solidFill>
                <a:schemeClr val="tx1"/>
              </a:solidFill>
              <a:latin typeface="Calibri" panose="020F0502020204030204" pitchFamily="34" charset="0"/>
              <a:sym typeface="Wingdings" panose="05000000000000000000" pitchFamily="2" charset="2"/>
            </a:endParaRPr>
          </a:p>
          <a:p>
            <a:pPr marL="838200" lvl="1" indent="-342900">
              <a:spcBef>
                <a:spcPts val="0"/>
              </a:spcBef>
              <a:buFont typeface="Calibri" panose="020F0502020204030204" pitchFamily="34" charset="0"/>
              <a:buChar char="-"/>
            </a:pPr>
            <a:r>
              <a:rPr lang="en-GB" sz="2400" dirty="0">
                <a:solidFill>
                  <a:schemeClr val="tx1"/>
                </a:solidFill>
                <a:latin typeface="Calibri" panose="020F0502020204030204" pitchFamily="34" charset="0"/>
                <a:sym typeface="Wingdings" panose="05000000000000000000" pitchFamily="2" charset="2"/>
              </a:rPr>
              <a:t>Complete beam loss facilitated the understanding that the stripper foil was the root cause of the issue. Replacing with the spare one allowed to resume good operation (many thanks to the operators on shift!).</a:t>
            </a:r>
          </a:p>
          <a:p>
            <a:pPr marL="838200" lvl="1" indent="-342900">
              <a:spcBef>
                <a:spcPts val="0"/>
              </a:spcBef>
              <a:buFont typeface="Calibri" panose="020F0502020204030204" pitchFamily="34" charset="0"/>
              <a:buChar char="-"/>
            </a:pPr>
            <a:endParaRPr lang="en-GB" sz="2400" dirty="0">
              <a:solidFill>
                <a:schemeClr val="tx1"/>
              </a:solidFill>
              <a:latin typeface="Calibri" panose="020F0502020204030204" pitchFamily="34" charset="0"/>
              <a:sym typeface="Wingdings" panose="05000000000000000000" pitchFamily="2" charset="2"/>
            </a:endParaRPr>
          </a:p>
          <a:p>
            <a:pPr marL="838200" lvl="1" indent="-342900">
              <a:spcBef>
                <a:spcPts val="0"/>
              </a:spcBef>
              <a:buFont typeface="Calibri" panose="020F0502020204030204" pitchFamily="34" charset="0"/>
              <a:buChar char="-"/>
            </a:pPr>
            <a:r>
              <a:rPr lang="en-GB" sz="2400" dirty="0">
                <a:solidFill>
                  <a:schemeClr val="tx1"/>
                </a:solidFill>
                <a:latin typeface="Calibri" panose="020F0502020204030204" pitchFamily="34" charset="0"/>
                <a:sym typeface="Wingdings" panose="05000000000000000000" pitchFamily="2" charset="2"/>
              </a:rPr>
              <a:t>Motion and position of the foil doesn’t seem to be the issue according to the controls reading, stripper will be inspected during the YETS.</a:t>
            </a:r>
          </a:p>
          <a:p>
            <a:pPr marL="838200" lvl="1" indent="-342900">
              <a:spcBef>
                <a:spcPts val="0"/>
              </a:spcBef>
              <a:buFont typeface="Calibri" panose="020F0502020204030204" pitchFamily="34" charset="0"/>
              <a:buChar char="-"/>
            </a:pPr>
            <a:endParaRPr lang="en-GB" sz="2400" dirty="0">
              <a:solidFill>
                <a:schemeClr val="tx1"/>
              </a:solidFill>
              <a:latin typeface="Calibri" panose="020F0502020204030204" pitchFamily="34" charset="0"/>
              <a:sym typeface="Wingdings" panose="05000000000000000000" pitchFamily="2" charset="2"/>
            </a:endParaRPr>
          </a:p>
          <a:p>
            <a:pPr marL="838200" lvl="1" indent="-342900">
              <a:spcBef>
                <a:spcPts val="0"/>
              </a:spcBef>
              <a:buFont typeface="Calibri" panose="020F0502020204030204" pitchFamily="34" charset="0"/>
              <a:buChar char="-"/>
            </a:pPr>
            <a:endParaRPr lang="en-GB" sz="2400" dirty="0">
              <a:solidFill>
                <a:schemeClr val="tx1"/>
              </a:solidFill>
              <a:latin typeface="Calibri" panose="020F0502020204030204" pitchFamily="34" charset="0"/>
              <a:sym typeface="Wingdings" panose="05000000000000000000" pitchFamily="2" charset="2"/>
            </a:endParaRPr>
          </a:p>
        </p:txBody>
      </p:sp>
      <p:sp>
        <p:nvSpPr>
          <p:cNvPr id="6" name="Slide Number Placeholder 5"/>
          <p:cNvSpPr>
            <a:spLocks noGrp="1"/>
          </p:cNvSpPr>
          <p:nvPr>
            <p:ph type="sldNum" sz="quarter" idx="2"/>
          </p:nvPr>
        </p:nvSpPr>
        <p:spPr/>
        <p:txBody>
          <a:bodyPr vert="horz" lIns="91440" tIns="45720" rIns="91440" bIns="45720" rtlCol="0" anchor="ctr">
            <a:normAutofit/>
          </a:bodyPr>
          <a:lstStyle/>
          <a:p>
            <a:pPr algn="r">
              <a:spcAft>
                <a:spcPts val="600"/>
              </a:spcAft>
            </a:pPr>
            <a:fld id="{8767D11E-21AA-4477-9E07-5CD7A6E93C2C}" type="slidenum">
              <a:rPr lang="en-US" sz="1200" smtClean="0">
                <a:solidFill>
                  <a:schemeClr val="tx1">
                    <a:tint val="75000"/>
                  </a:schemeClr>
                </a:solidFill>
                <a:cs typeface="+mn-cs"/>
              </a:rPr>
              <a:pPr algn="r">
                <a:spcAft>
                  <a:spcPts val="600"/>
                </a:spcAft>
              </a:pPr>
              <a:t>4</a:t>
            </a:fld>
            <a:endParaRPr lang="en-US" sz="1200" dirty="0">
              <a:solidFill>
                <a:schemeClr val="tx1">
                  <a:tint val="75000"/>
                </a:schemeClr>
              </a:solidFill>
              <a:cs typeface="+mn-cs"/>
            </a:endParaRPr>
          </a:p>
        </p:txBody>
      </p:sp>
      <p:sp>
        <p:nvSpPr>
          <p:cNvPr id="7" name="AutoShape 2">
            <a:extLst>
              <a:ext uri="{FF2B5EF4-FFF2-40B4-BE49-F238E27FC236}">
                <a16:creationId xmlns:a16="http://schemas.microsoft.com/office/drawing/2014/main" id="{4BF0CAF0-7C97-8A40-8622-D563259D9D9F}"/>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Title 6">
            <a:extLst>
              <a:ext uri="{FF2B5EF4-FFF2-40B4-BE49-F238E27FC236}">
                <a16:creationId xmlns:a16="http://schemas.microsoft.com/office/drawing/2014/main" id="{1A95BDEB-26BB-4504-A108-FEAAE9070514}"/>
              </a:ext>
            </a:extLst>
          </p:cNvPr>
          <p:cNvSpPr txBox="1">
            <a:spLocks/>
          </p:cNvSpPr>
          <p:nvPr/>
        </p:nvSpPr>
        <p:spPr>
          <a:xfrm>
            <a:off x="448200" y="101926"/>
            <a:ext cx="10515600" cy="7113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vert="horz" lIns="91440" tIns="45720" rIns="91440" bIns="45720" rtlCol="0" anchor="ctr">
            <a:noAutofit/>
          </a:bodyPr>
          <a:lst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9pPr>
          </a:lstStyle>
          <a:p>
            <a:pPr hangingPunct="1"/>
            <a:r>
              <a:rPr lang="en-GB" sz="3200" b="1" kern="1200" dirty="0">
                <a:solidFill>
                  <a:schemeClr val="accent5"/>
                </a:solidFill>
                <a:latin typeface="+mn-lt"/>
                <a:ea typeface="+mj-ea"/>
                <a:cs typeface="+mj-cs"/>
              </a:rPr>
              <a:t>Main issues / updates</a:t>
            </a:r>
            <a:endParaRPr lang="en-US" sz="3200" b="1" kern="1200" dirty="0">
              <a:solidFill>
                <a:schemeClr val="accent5"/>
              </a:solidFill>
              <a:latin typeface="+mn-lt"/>
              <a:ea typeface="+mj-ea"/>
              <a:cs typeface="+mj-cs"/>
            </a:endParaRPr>
          </a:p>
        </p:txBody>
      </p:sp>
      <p:sp>
        <p:nvSpPr>
          <p:cNvPr id="8" name="TextBox 7">
            <a:extLst>
              <a:ext uri="{FF2B5EF4-FFF2-40B4-BE49-F238E27FC236}">
                <a16:creationId xmlns:a16="http://schemas.microsoft.com/office/drawing/2014/main" id="{1CB08C88-AFBD-74CE-DD0F-70AF690B15B4}"/>
              </a:ext>
            </a:extLst>
          </p:cNvPr>
          <p:cNvSpPr txBox="1"/>
          <p:nvPr/>
        </p:nvSpPr>
        <p:spPr>
          <a:xfrm>
            <a:off x="5289080" y="6400413"/>
            <a:ext cx="1939330" cy="27699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chemeClr val="tx2"/>
                </a:solidFill>
                <a:effectLst/>
                <a:uFillTx/>
                <a:ea typeface="+mn-ea"/>
                <a:cs typeface="+mn-cs"/>
                <a:sym typeface="Calibri"/>
              </a:rPr>
              <a:t>A. Lasheen SY-RF-BR</a:t>
            </a:r>
          </a:p>
        </p:txBody>
      </p:sp>
    </p:spTree>
    <p:extLst>
      <p:ext uri="{BB962C8B-B14F-4D97-AF65-F5344CB8AC3E}">
        <p14:creationId xmlns:p14="http://schemas.microsoft.com/office/powerpoint/2010/main" val="4185392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294967295"/>
          </p:nvPr>
        </p:nvSpPr>
        <p:spPr>
          <a:xfrm>
            <a:off x="8610600" y="6356350"/>
            <a:ext cx="2743200" cy="365125"/>
          </a:xfrm>
        </p:spPr>
        <p:txBody>
          <a:bodyPr vert="horz" lIns="91440" tIns="45720" rIns="91440" bIns="45720" rtlCol="0" anchor="ctr">
            <a:normAutofit/>
          </a:bodyPr>
          <a:lstStyle/>
          <a:p>
            <a:pPr algn="r">
              <a:spcAft>
                <a:spcPts val="600"/>
              </a:spcAft>
            </a:pPr>
            <a:fld id="{8767D11E-21AA-4477-9E07-5CD7A6E93C2C}" type="slidenum">
              <a:rPr lang="en-US" sz="1200" smtClean="0">
                <a:solidFill>
                  <a:schemeClr val="tx1">
                    <a:tint val="75000"/>
                  </a:schemeClr>
                </a:solidFill>
                <a:cs typeface="+mn-cs"/>
              </a:rPr>
              <a:pPr algn="r">
                <a:spcAft>
                  <a:spcPts val="600"/>
                </a:spcAft>
              </a:pPr>
              <a:t>5</a:t>
            </a:fld>
            <a:endParaRPr lang="en-US" sz="1200" dirty="0">
              <a:solidFill>
                <a:schemeClr val="tx1">
                  <a:tint val="75000"/>
                </a:schemeClr>
              </a:solidFill>
              <a:cs typeface="+mn-cs"/>
            </a:endParaRPr>
          </a:p>
        </p:txBody>
      </p:sp>
      <p:sp>
        <p:nvSpPr>
          <p:cNvPr id="11" name="Title 6">
            <a:extLst>
              <a:ext uri="{FF2B5EF4-FFF2-40B4-BE49-F238E27FC236}">
                <a16:creationId xmlns:a16="http://schemas.microsoft.com/office/drawing/2014/main" id="{1247020F-FDC0-2042-BB6A-0EB50670A280}"/>
              </a:ext>
            </a:extLst>
          </p:cNvPr>
          <p:cNvSpPr txBox="1">
            <a:spLocks/>
          </p:cNvSpPr>
          <p:nvPr/>
        </p:nvSpPr>
        <p:spPr>
          <a:xfrm>
            <a:off x="551793" y="-533539"/>
            <a:ext cx="11088413" cy="47528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3200" b="1" dirty="0">
              <a:solidFill>
                <a:schemeClr val="accent5"/>
              </a:solidFill>
              <a:latin typeface="+mn-lt"/>
            </a:endParaRPr>
          </a:p>
        </p:txBody>
      </p:sp>
      <p:sp>
        <p:nvSpPr>
          <p:cNvPr id="9" name="Title 6">
            <a:extLst>
              <a:ext uri="{FF2B5EF4-FFF2-40B4-BE49-F238E27FC236}">
                <a16:creationId xmlns:a16="http://schemas.microsoft.com/office/drawing/2014/main" id="{8E89AD0C-E890-4A93-BA24-77BAFD43F668}"/>
              </a:ext>
            </a:extLst>
          </p:cNvPr>
          <p:cNvSpPr>
            <a:spLocks noGrp="1"/>
          </p:cNvSpPr>
          <p:nvPr>
            <p:ph type="title"/>
          </p:nvPr>
        </p:nvSpPr>
        <p:spPr>
          <a:xfrm>
            <a:off x="838199" y="11821"/>
            <a:ext cx="10515600" cy="711321"/>
          </a:xfrm>
        </p:spPr>
        <p:txBody>
          <a:bodyPr vert="horz" lIns="91440" tIns="45720" rIns="91440" bIns="45720" rtlCol="0" anchor="ctr">
            <a:noAutofit/>
          </a:bodyPr>
          <a:lstStyle/>
          <a:p>
            <a:pPr algn="ctr"/>
            <a:r>
              <a:rPr lang="en-GB" sz="3200" b="1" kern="1200" dirty="0">
                <a:solidFill>
                  <a:schemeClr val="accent5"/>
                </a:solidFill>
                <a:latin typeface="+mn-lt"/>
                <a:ea typeface="+mj-ea"/>
                <a:cs typeface="+mj-cs"/>
              </a:rPr>
              <a:t>Status of operational beams</a:t>
            </a:r>
          </a:p>
        </p:txBody>
      </p:sp>
      <p:sp>
        <p:nvSpPr>
          <p:cNvPr id="7" name="TextBox 6">
            <a:extLst>
              <a:ext uri="{FF2B5EF4-FFF2-40B4-BE49-F238E27FC236}">
                <a16:creationId xmlns:a16="http://schemas.microsoft.com/office/drawing/2014/main" id="{82A0007F-5D24-0524-FB0A-6944DD5A7C54}"/>
              </a:ext>
            </a:extLst>
          </p:cNvPr>
          <p:cNvSpPr txBox="1"/>
          <p:nvPr/>
        </p:nvSpPr>
        <p:spPr>
          <a:xfrm>
            <a:off x="5289080" y="6400413"/>
            <a:ext cx="1939330" cy="27699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chemeClr val="tx2"/>
                </a:solidFill>
                <a:effectLst/>
                <a:uFillTx/>
                <a:ea typeface="+mn-ea"/>
                <a:cs typeface="+mn-cs"/>
                <a:sym typeface="Calibri"/>
              </a:rPr>
              <a:t>A. Lasheen SY-RF-BR</a:t>
            </a:r>
          </a:p>
        </p:txBody>
      </p:sp>
      <p:graphicFrame>
        <p:nvGraphicFramePr>
          <p:cNvPr id="8" name="Table 7">
            <a:extLst>
              <a:ext uri="{FF2B5EF4-FFF2-40B4-BE49-F238E27FC236}">
                <a16:creationId xmlns:a16="http://schemas.microsoft.com/office/drawing/2014/main" id="{DCE246E3-08F9-280A-5A5C-1E7DDFF3E912}"/>
              </a:ext>
            </a:extLst>
          </p:cNvPr>
          <p:cNvGraphicFramePr>
            <a:graphicFrameLocks noGrp="1"/>
          </p:cNvGraphicFramePr>
          <p:nvPr>
            <p:extLst>
              <p:ext uri="{D42A27DB-BD31-4B8C-83A1-F6EECF244321}">
                <p14:modId xmlns:p14="http://schemas.microsoft.com/office/powerpoint/2010/main" val="224379585"/>
              </p:ext>
            </p:extLst>
          </p:nvPr>
        </p:nvGraphicFramePr>
        <p:xfrm>
          <a:off x="551793" y="555780"/>
          <a:ext cx="11088414" cy="5729188"/>
        </p:xfrm>
        <a:graphic>
          <a:graphicData uri="http://schemas.openxmlformats.org/drawingml/2006/table">
            <a:tbl>
              <a:tblPr firstRow="1" bandRow="1"/>
              <a:tblGrid>
                <a:gridCol w="3225478">
                  <a:extLst>
                    <a:ext uri="{9D8B030D-6E8A-4147-A177-3AD203B41FA5}">
                      <a16:colId xmlns:a16="http://schemas.microsoft.com/office/drawing/2014/main" val="20000"/>
                    </a:ext>
                  </a:extLst>
                </a:gridCol>
                <a:gridCol w="2532332">
                  <a:extLst>
                    <a:ext uri="{9D8B030D-6E8A-4147-A177-3AD203B41FA5}">
                      <a16:colId xmlns:a16="http://schemas.microsoft.com/office/drawing/2014/main" val="20001"/>
                    </a:ext>
                  </a:extLst>
                </a:gridCol>
                <a:gridCol w="5330604">
                  <a:extLst>
                    <a:ext uri="{9D8B030D-6E8A-4147-A177-3AD203B41FA5}">
                      <a16:colId xmlns:a16="http://schemas.microsoft.com/office/drawing/2014/main" val="20002"/>
                    </a:ext>
                  </a:extLst>
                </a:gridCol>
              </a:tblGrid>
              <a:tr h="379997">
                <a:tc>
                  <a:txBody>
                    <a:bodyPr/>
                    <a:lstStyle>
                      <a:lvl1pPr marL="0" algn="l" rtl="0" eaLnBrk="1" latinLnBrk="0" hangingPunct="1">
                        <a:defRPr kumimoji="0" b="1" kern="1200">
                          <a:solidFill>
                            <a:schemeClr val="lt1"/>
                          </a:solidFill>
                          <a:latin typeface="Calibri" panose="020F0502020204030204"/>
                        </a:defRPr>
                      </a:lvl1pPr>
                      <a:lvl2pPr marL="457200" algn="l" rtl="0" eaLnBrk="1" latinLnBrk="0" hangingPunct="1">
                        <a:defRPr kumimoji="0" b="1" kern="1200">
                          <a:solidFill>
                            <a:schemeClr val="lt1"/>
                          </a:solidFill>
                          <a:latin typeface="Calibri" panose="020F0502020204030204"/>
                        </a:defRPr>
                      </a:lvl2pPr>
                      <a:lvl3pPr marL="914400" algn="l" rtl="0" eaLnBrk="1" latinLnBrk="0" hangingPunct="1">
                        <a:defRPr kumimoji="0" b="1" kern="1200">
                          <a:solidFill>
                            <a:schemeClr val="lt1"/>
                          </a:solidFill>
                          <a:latin typeface="Calibri" panose="020F0502020204030204"/>
                        </a:defRPr>
                      </a:lvl3pPr>
                      <a:lvl4pPr marL="1371600" algn="l" rtl="0" eaLnBrk="1" latinLnBrk="0" hangingPunct="1">
                        <a:defRPr kumimoji="0" b="1" kern="1200">
                          <a:solidFill>
                            <a:schemeClr val="lt1"/>
                          </a:solidFill>
                          <a:latin typeface="Calibri" panose="020F0502020204030204"/>
                        </a:defRPr>
                      </a:lvl4pPr>
                      <a:lvl5pPr marL="1828800" algn="l" rtl="0" eaLnBrk="1" latinLnBrk="0" hangingPunct="1">
                        <a:defRPr kumimoji="0" b="1" kern="1200">
                          <a:solidFill>
                            <a:schemeClr val="lt1"/>
                          </a:solidFill>
                          <a:latin typeface="Calibri" panose="020F0502020204030204"/>
                        </a:defRPr>
                      </a:lvl5pPr>
                      <a:lvl6pPr marL="2286000" algn="l" rtl="0" eaLnBrk="1" latinLnBrk="0" hangingPunct="1">
                        <a:defRPr kumimoji="0" b="1" kern="1200">
                          <a:solidFill>
                            <a:schemeClr val="lt1"/>
                          </a:solidFill>
                          <a:latin typeface="Calibri" panose="020F0502020204030204"/>
                        </a:defRPr>
                      </a:lvl6pPr>
                      <a:lvl7pPr marL="2743200" algn="l" rtl="0" eaLnBrk="1" latinLnBrk="0" hangingPunct="1">
                        <a:defRPr kumimoji="0" b="1" kern="1200">
                          <a:solidFill>
                            <a:schemeClr val="lt1"/>
                          </a:solidFill>
                          <a:latin typeface="Calibri" panose="020F0502020204030204"/>
                        </a:defRPr>
                      </a:lvl7pPr>
                      <a:lvl8pPr marL="3200400" algn="l" rtl="0" eaLnBrk="1" latinLnBrk="0" hangingPunct="1">
                        <a:defRPr kumimoji="0" b="1" kern="1200">
                          <a:solidFill>
                            <a:schemeClr val="lt1"/>
                          </a:solidFill>
                          <a:latin typeface="Calibri" panose="020F0502020204030204"/>
                        </a:defRPr>
                      </a:lvl8pPr>
                      <a:lvl9pPr marL="3657600" algn="l" rtl="0" eaLnBrk="1" latinLnBrk="0" hangingPunct="1">
                        <a:defRPr kumimoji="0" b="1" kern="1200">
                          <a:solidFill>
                            <a:schemeClr val="lt1"/>
                          </a:solidFill>
                          <a:latin typeface="Calibri" panose="020F0502020204030204"/>
                        </a:defRPr>
                      </a:lvl9pPr>
                    </a:lstStyle>
                    <a:p>
                      <a:r>
                        <a:rPr lang="en-GB" sz="1800" noProof="0" dirty="0">
                          <a:latin typeface="+mj-lt"/>
                        </a:rPr>
                        <a:t>Fixed target beams</a:t>
                      </a:r>
                    </a:p>
                  </a:txBody>
                  <a:tcP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solidFill>
                  </a:tcPr>
                </a:tc>
                <a:tc>
                  <a:txBody>
                    <a:bodyPr/>
                    <a:lstStyle>
                      <a:lvl1pPr marL="0" algn="l" rtl="0" eaLnBrk="1" latinLnBrk="0" hangingPunct="1">
                        <a:defRPr kumimoji="0" b="1" kern="1200">
                          <a:solidFill>
                            <a:schemeClr val="lt1"/>
                          </a:solidFill>
                          <a:latin typeface="Calibri" panose="020F0502020204030204"/>
                        </a:defRPr>
                      </a:lvl1pPr>
                      <a:lvl2pPr marL="457200" algn="l" rtl="0" eaLnBrk="1" latinLnBrk="0" hangingPunct="1">
                        <a:defRPr kumimoji="0" b="1" kern="1200">
                          <a:solidFill>
                            <a:schemeClr val="lt1"/>
                          </a:solidFill>
                          <a:latin typeface="Calibri" panose="020F0502020204030204"/>
                        </a:defRPr>
                      </a:lvl2pPr>
                      <a:lvl3pPr marL="914400" algn="l" rtl="0" eaLnBrk="1" latinLnBrk="0" hangingPunct="1">
                        <a:defRPr kumimoji="0" b="1" kern="1200">
                          <a:solidFill>
                            <a:schemeClr val="lt1"/>
                          </a:solidFill>
                          <a:latin typeface="Calibri" panose="020F0502020204030204"/>
                        </a:defRPr>
                      </a:lvl3pPr>
                      <a:lvl4pPr marL="1371600" algn="l" rtl="0" eaLnBrk="1" latinLnBrk="0" hangingPunct="1">
                        <a:defRPr kumimoji="0" b="1" kern="1200">
                          <a:solidFill>
                            <a:schemeClr val="lt1"/>
                          </a:solidFill>
                          <a:latin typeface="Calibri" panose="020F0502020204030204"/>
                        </a:defRPr>
                      </a:lvl4pPr>
                      <a:lvl5pPr marL="1828800" algn="l" rtl="0" eaLnBrk="1" latinLnBrk="0" hangingPunct="1">
                        <a:defRPr kumimoji="0" b="1" kern="1200">
                          <a:solidFill>
                            <a:schemeClr val="lt1"/>
                          </a:solidFill>
                          <a:latin typeface="Calibri" panose="020F0502020204030204"/>
                        </a:defRPr>
                      </a:lvl5pPr>
                      <a:lvl6pPr marL="2286000" algn="l" rtl="0" eaLnBrk="1" latinLnBrk="0" hangingPunct="1">
                        <a:defRPr kumimoji="0" b="1" kern="1200">
                          <a:solidFill>
                            <a:schemeClr val="lt1"/>
                          </a:solidFill>
                          <a:latin typeface="Calibri" panose="020F0502020204030204"/>
                        </a:defRPr>
                      </a:lvl6pPr>
                      <a:lvl7pPr marL="2743200" algn="l" rtl="0" eaLnBrk="1" latinLnBrk="0" hangingPunct="1">
                        <a:defRPr kumimoji="0" b="1" kern="1200">
                          <a:solidFill>
                            <a:schemeClr val="lt1"/>
                          </a:solidFill>
                          <a:latin typeface="Calibri" panose="020F0502020204030204"/>
                        </a:defRPr>
                      </a:lvl7pPr>
                      <a:lvl8pPr marL="3200400" algn="l" rtl="0" eaLnBrk="1" latinLnBrk="0" hangingPunct="1">
                        <a:defRPr kumimoji="0" b="1" kern="1200">
                          <a:solidFill>
                            <a:schemeClr val="lt1"/>
                          </a:solidFill>
                          <a:latin typeface="Calibri" panose="020F0502020204030204"/>
                        </a:defRPr>
                      </a:lvl8pPr>
                      <a:lvl9pPr marL="3657600" algn="l" rtl="0" eaLnBrk="1" latinLnBrk="0" hangingPunct="1">
                        <a:defRPr kumimoji="0" b="1" kern="1200">
                          <a:solidFill>
                            <a:schemeClr val="lt1"/>
                          </a:solidFill>
                          <a:latin typeface="Calibri" panose="020F0502020204030204"/>
                        </a:defRPr>
                      </a:lvl9pPr>
                    </a:lstStyle>
                    <a:p>
                      <a:r>
                        <a:rPr lang="en-GB" sz="1800" noProof="0" dirty="0">
                          <a:latin typeface="+mj-lt"/>
                        </a:rPr>
                        <a:t>Status</a:t>
                      </a:r>
                    </a:p>
                  </a:txBody>
                  <a:tcP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solidFill>
                  </a:tcPr>
                </a:tc>
                <a:tc>
                  <a:txBody>
                    <a:bodyPr/>
                    <a:lstStyle>
                      <a:lvl1pPr marL="0" algn="l" rtl="0" eaLnBrk="1" latinLnBrk="0" hangingPunct="1">
                        <a:defRPr kumimoji="0" b="1" kern="1200">
                          <a:solidFill>
                            <a:schemeClr val="lt1"/>
                          </a:solidFill>
                          <a:latin typeface="Calibri" panose="020F0502020204030204"/>
                        </a:defRPr>
                      </a:lvl1pPr>
                      <a:lvl2pPr marL="457200" algn="l" rtl="0" eaLnBrk="1" latinLnBrk="0" hangingPunct="1">
                        <a:defRPr kumimoji="0" b="1" kern="1200">
                          <a:solidFill>
                            <a:schemeClr val="lt1"/>
                          </a:solidFill>
                          <a:latin typeface="Calibri" panose="020F0502020204030204"/>
                        </a:defRPr>
                      </a:lvl2pPr>
                      <a:lvl3pPr marL="914400" algn="l" rtl="0" eaLnBrk="1" latinLnBrk="0" hangingPunct="1">
                        <a:defRPr kumimoji="0" b="1" kern="1200">
                          <a:solidFill>
                            <a:schemeClr val="lt1"/>
                          </a:solidFill>
                          <a:latin typeface="Calibri" panose="020F0502020204030204"/>
                        </a:defRPr>
                      </a:lvl3pPr>
                      <a:lvl4pPr marL="1371600" algn="l" rtl="0" eaLnBrk="1" latinLnBrk="0" hangingPunct="1">
                        <a:defRPr kumimoji="0" b="1" kern="1200">
                          <a:solidFill>
                            <a:schemeClr val="lt1"/>
                          </a:solidFill>
                          <a:latin typeface="Calibri" panose="020F0502020204030204"/>
                        </a:defRPr>
                      </a:lvl4pPr>
                      <a:lvl5pPr marL="1828800" algn="l" rtl="0" eaLnBrk="1" latinLnBrk="0" hangingPunct="1">
                        <a:defRPr kumimoji="0" b="1" kern="1200">
                          <a:solidFill>
                            <a:schemeClr val="lt1"/>
                          </a:solidFill>
                          <a:latin typeface="Calibri" panose="020F0502020204030204"/>
                        </a:defRPr>
                      </a:lvl5pPr>
                      <a:lvl6pPr marL="2286000" algn="l" rtl="0" eaLnBrk="1" latinLnBrk="0" hangingPunct="1">
                        <a:defRPr kumimoji="0" b="1" kern="1200">
                          <a:solidFill>
                            <a:schemeClr val="lt1"/>
                          </a:solidFill>
                          <a:latin typeface="Calibri" panose="020F0502020204030204"/>
                        </a:defRPr>
                      </a:lvl6pPr>
                      <a:lvl7pPr marL="2743200" algn="l" rtl="0" eaLnBrk="1" latinLnBrk="0" hangingPunct="1">
                        <a:defRPr kumimoji="0" b="1" kern="1200">
                          <a:solidFill>
                            <a:schemeClr val="lt1"/>
                          </a:solidFill>
                          <a:latin typeface="Calibri" panose="020F0502020204030204"/>
                        </a:defRPr>
                      </a:lvl7pPr>
                      <a:lvl8pPr marL="3200400" algn="l" rtl="0" eaLnBrk="1" latinLnBrk="0" hangingPunct="1">
                        <a:defRPr kumimoji="0" b="1" kern="1200">
                          <a:solidFill>
                            <a:schemeClr val="lt1"/>
                          </a:solidFill>
                          <a:latin typeface="Calibri" panose="020F0502020204030204"/>
                        </a:defRPr>
                      </a:lvl8pPr>
                      <a:lvl9pPr marL="3657600" algn="l" rtl="0" eaLnBrk="1" latinLnBrk="0" hangingPunct="1">
                        <a:defRPr kumimoji="0" b="1" kern="1200">
                          <a:solidFill>
                            <a:schemeClr val="lt1"/>
                          </a:solidFill>
                          <a:latin typeface="Calibri" panose="020F0502020204030204"/>
                        </a:defRPr>
                      </a:lvl9pPr>
                    </a:lstStyle>
                    <a:p>
                      <a:r>
                        <a:rPr lang="en-GB" sz="1800" noProof="0">
                          <a:latin typeface="+mj-lt"/>
                        </a:rPr>
                        <a:t>Comment</a:t>
                      </a:r>
                    </a:p>
                  </a:txBody>
                  <a:tcP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solidFill>
                  </a:tcPr>
                </a:tc>
                <a:extLst>
                  <a:ext uri="{0D108BD9-81ED-4DB2-BD59-A6C34878D82A}">
                    <a16:rowId xmlns:a16="http://schemas.microsoft.com/office/drawing/2014/main" val="10000"/>
                  </a:ext>
                </a:extLst>
              </a:tr>
              <a:tr h="321536">
                <a:tc>
                  <a:txBody>
                    <a:bodyPr/>
                    <a:lstStyle/>
                    <a:p>
                      <a:pPr>
                        <a:defRPr sz="1800"/>
                      </a:pPr>
                      <a:r>
                        <a:rPr lang="en-GB" sz="1400" noProof="0"/>
                        <a:t>SFTPRO (core only)</a:t>
                      </a:r>
                    </a:p>
                  </a:txBody>
                  <a:tcPr marL="45720" marR="45720" horzOverflow="overflow">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p>
                      <a:pPr>
                        <a:defRPr sz="1800"/>
                      </a:pPr>
                      <a:r>
                        <a:rPr lang="en-GB" sz="1400" b="1" noProof="0"/>
                        <a:t>Operational</a:t>
                      </a:r>
                      <a:r>
                        <a:rPr lang="en-GB" sz="1400" noProof="0"/>
                        <a:t> </a:t>
                      </a:r>
                    </a:p>
                  </a:txBody>
                  <a:tcPr marL="45720" marR="45720" horzOverflow="overflow">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b="0" noProof="0" dirty="0"/>
                        <a:t>Available up to</a:t>
                      </a:r>
                      <a:r>
                        <a:rPr lang="en-GB" sz="1400" b="1" noProof="0" dirty="0"/>
                        <a:t> 2 ∙ 10</a:t>
                      </a:r>
                      <a:r>
                        <a:rPr lang="en-GB" sz="1400" b="1" baseline="30000" noProof="0" dirty="0"/>
                        <a:t>12</a:t>
                      </a:r>
                      <a:r>
                        <a:rPr lang="en-GB" sz="1400" b="1" noProof="0" dirty="0"/>
                        <a:t> p/p</a:t>
                      </a:r>
                    </a:p>
                  </a:txBody>
                  <a:tcPr marL="45720" marR="45720" horzOverflow="overflow">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extLst>
                  <a:ext uri="{0D108BD9-81ED-4DB2-BD59-A6C34878D82A}">
                    <a16:rowId xmlns:a16="http://schemas.microsoft.com/office/drawing/2014/main" val="10001"/>
                  </a:ext>
                </a:extLst>
              </a:tr>
              <a:tr h="321536">
                <a:tc>
                  <a:txBody>
                    <a:bodyPr/>
                    <a:lstStyle/>
                    <a:p>
                      <a:pPr>
                        <a:defRPr sz="1800"/>
                      </a:pPr>
                      <a:r>
                        <a:rPr lang="en-GB" sz="1400" noProof="0"/>
                        <a:t>SFTPRO (5 turn extraction)</a:t>
                      </a:r>
                    </a:p>
                  </a:txBody>
                  <a:tcPr marL="45720" marR="45720" horzOverflow="overflow">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p>
                      <a:pPr>
                        <a:defRPr sz="1800"/>
                      </a:pPr>
                      <a:r>
                        <a:rPr lang="en-GB" sz="1400" b="1" noProof="0"/>
                        <a:t>Operational</a:t>
                      </a:r>
                      <a:endParaRPr lang="en-GB" sz="1400" b="0" noProof="0"/>
                    </a:p>
                  </a:txBody>
                  <a:tcPr marL="45720" marR="45720" horzOverflow="overflow">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p>
                      <a:pPr>
                        <a:defRPr sz="1800" b="1"/>
                      </a:pPr>
                      <a:r>
                        <a:rPr lang="en-GB" sz="1400" b="0" noProof="0" dirty="0">
                          <a:solidFill>
                            <a:schemeClr val="tx1"/>
                          </a:solidFill>
                        </a:rPr>
                        <a:t>Available </a:t>
                      </a:r>
                      <a:r>
                        <a:rPr lang="en-GB" sz="1400" b="1" noProof="0" dirty="0">
                          <a:solidFill>
                            <a:schemeClr val="tx1"/>
                          </a:solidFill>
                        </a:rPr>
                        <a:t>up to 2.3 ∙ 10</a:t>
                      </a:r>
                      <a:r>
                        <a:rPr lang="en-GB" sz="1400" b="1" baseline="30000" noProof="0" dirty="0">
                          <a:solidFill>
                            <a:schemeClr val="tx1"/>
                          </a:solidFill>
                        </a:rPr>
                        <a:t>13 </a:t>
                      </a:r>
                      <a:r>
                        <a:rPr lang="en-GB" sz="1400" b="1" noProof="0" dirty="0">
                          <a:solidFill>
                            <a:schemeClr val="tx1"/>
                          </a:solidFill>
                        </a:rPr>
                        <a:t>p/p</a:t>
                      </a:r>
                      <a:endParaRPr lang="en-GB" sz="1400" b="0" noProof="0" dirty="0">
                        <a:solidFill>
                          <a:schemeClr val="tx1"/>
                        </a:solidFill>
                      </a:endParaRPr>
                    </a:p>
                  </a:txBody>
                  <a:tcPr marL="45720" marR="45720" horzOverflow="overflow">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extLst>
                  <a:ext uri="{0D108BD9-81ED-4DB2-BD59-A6C34878D82A}">
                    <a16:rowId xmlns:a16="http://schemas.microsoft.com/office/drawing/2014/main" val="10002"/>
                  </a:ext>
                </a:extLst>
              </a:tr>
              <a:tr h="321536">
                <a:tc>
                  <a:txBody>
                    <a:bodyPr/>
                    <a:lstStyle/>
                    <a:p>
                      <a:pPr>
                        <a:defRPr sz="1800"/>
                      </a:pPr>
                      <a:r>
                        <a:rPr lang="en-GB" sz="1400" noProof="0"/>
                        <a:t>AD</a:t>
                      </a:r>
                    </a:p>
                  </a:txBody>
                  <a:tcPr marL="45720" marR="45720" horzOverflow="overflow">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D2DEEF"/>
                    </a:solidFill>
                  </a:tcPr>
                </a:tc>
                <a:tc>
                  <a:txBody>
                    <a:bodyPr/>
                    <a:lstStyle/>
                    <a:p>
                      <a:pPr>
                        <a:defRPr sz="1800"/>
                      </a:pPr>
                      <a:r>
                        <a:rPr lang="en-GB" sz="1400" b="1" noProof="0"/>
                        <a:t>Operational</a:t>
                      </a:r>
                      <a:endParaRPr lang="en-GB" sz="1400" noProof="0"/>
                    </a:p>
                  </a:txBody>
                  <a:tcPr marL="45720" marR="45720"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D2DEEF"/>
                    </a:solidFill>
                  </a:tcPr>
                </a:tc>
                <a:tc>
                  <a:txBody>
                    <a:bodyPr/>
                    <a:lstStyle/>
                    <a:p>
                      <a:pPr>
                        <a:defRPr sz="1800" b="1"/>
                      </a:pPr>
                      <a:r>
                        <a:rPr lang="en-GB" sz="1400" b="0" noProof="0" dirty="0"/>
                        <a:t>Nominal beam (</a:t>
                      </a:r>
                      <a:r>
                        <a:rPr lang="en-GB" sz="1400" b="1" noProof="0" dirty="0"/>
                        <a:t>5 bunches</a:t>
                      </a:r>
                      <a:r>
                        <a:rPr lang="en-GB" sz="1400" b="0" noProof="0" dirty="0"/>
                        <a:t>)</a:t>
                      </a:r>
                    </a:p>
                  </a:txBody>
                  <a:tcPr marL="45720" marR="45720" horzOverflow="overflow">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D2DEEF"/>
                    </a:solidFill>
                  </a:tcPr>
                </a:tc>
                <a:extLst>
                  <a:ext uri="{0D108BD9-81ED-4DB2-BD59-A6C34878D82A}">
                    <a16:rowId xmlns:a16="http://schemas.microsoft.com/office/drawing/2014/main" val="2014446939"/>
                  </a:ext>
                </a:extLst>
              </a:tr>
              <a:tr h="321536">
                <a:tc>
                  <a:txBody>
                    <a:bodyPr/>
                    <a:lstStyle/>
                    <a:p>
                      <a:pPr>
                        <a:defRPr sz="1800"/>
                      </a:pPr>
                      <a:r>
                        <a:rPr lang="en-GB" sz="1400" noProof="0"/>
                        <a:t>TOF</a:t>
                      </a:r>
                    </a:p>
                  </a:txBody>
                  <a:tcPr marL="45720" marR="45720" horzOverflow="overflow">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p>
                      <a:pPr>
                        <a:defRPr sz="1800"/>
                      </a:pPr>
                      <a:r>
                        <a:rPr lang="en-GB" sz="1400" b="1" noProof="0" dirty="0"/>
                        <a:t>Operational</a:t>
                      </a:r>
                      <a:endParaRPr lang="en-GB" sz="1400" noProof="0" dirty="0"/>
                    </a:p>
                  </a:txBody>
                  <a:tcPr marL="45720" marR="45720"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p>
                      <a:pPr>
                        <a:defRPr sz="1800" b="1"/>
                      </a:pPr>
                      <a:r>
                        <a:rPr lang="en-GB" sz="1400" b="1" noProof="0" dirty="0"/>
                        <a:t>Nominal</a:t>
                      </a:r>
                      <a:r>
                        <a:rPr lang="en-GB" sz="1400" b="0" noProof="0" dirty="0"/>
                        <a:t> and </a:t>
                      </a:r>
                      <a:r>
                        <a:rPr lang="en-GB" sz="1400" b="1" noProof="0" dirty="0"/>
                        <a:t>parasitic beams</a:t>
                      </a:r>
                      <a:endParaRPr lang="en-GB" sz="1400" b="0" noProof="0" dirty="0"/>
                    </a:p>
                  </a:txBody>
                  <a:tcPr marL="45720" marR="45720" horzOverflow="overflow">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extLst>
                  <a:ext uri="{0D108BD9-81ED-4DB2-BD59-A6C34878D82A}">
                    <a16:rowId xmlns:a16="http://schemas.microsoft.com/office/drawing/2014/main" val="370739695"/>
                  </a:ext>
                </a:extLst>
              </a:tr>
              <a:tr h="321536">
                <a:tc>
                  <a:txBody>
                    <a:bodyPr/>
                    <a:lstStyle/>
                    <a:p>
                      <a:pPr>
                        <a:defRPr sz="1800"/>
                      </a:pPr>
                      <a:r>
                        <a:rPr lang="en-GB" sz="1400" noProof="0" dirty="0"/>
                        <a:t>EAST</a:t>
                      </a:r>
                    </a:p>
                  </a:txBody>
                  <a:tcPr marL="45720" marR="45720" horzOverflow="overflow">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D2DEEF"/>
                    </a:solidFill>
                  </a:tcPr>
                </a:tc>
                <a:tc>
                  <a:txBody>
                    <a:bodyPr/>
                    <a:lstStyle/>
                    <a:p>
                      <a:pPr>
                        <a:defRPr sz="1800"/>
                      </a:pPr>
                      <a:r>
                        <a:rPr lang="en-GB" sz="1400" b="1" noProof="0" dirty="0"/>
                        <a:t>Operational</a:t>
                      </a:r>
                      <a:endParaRPr lang="en-GB" sz="1400" noProof="0" dirty="0"/>
                    </a:p>
                  </a:txBody>
                  <a:tcPr marL="45720" marR="45720"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D2DEEF"/>
                    </a:solidFill>
                  </a:tcPr>
                </a:tc>
                <a:tc>
                  <a:txBody>
                    <a:bodyPr/>
                    <a:lstStyle/>
                    <a:p>
                      <a:pPr>
                        <a:defRPr sz="1800"/>
                      </a:pPr>
                      <a:r>
                        <a:rPr lang="en-GB" sz="1400" b="1" i="0" noProof="0" dirty="0">
                          <a:solidFill>
                            <a:srgbClr val="FF0000"/>
                          </a:solidFill>
                        </a:rPr>
                        <a:t>IEAST</a:t>
                      </a:r>
                      <a:r>
                        <a:rPr lang="en-GB" sz="1400" b="0" i="1" noProof="0" dirty="0"/>
                        <a:t> </a:t>
                      </a:r>
                    </a:p>
                  </a:txBody>
                  <a:tcPr marL="45720" marR="45720" horzOverflow="overflow">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D2DEEF"/>
                    </a:solidFill>
                  </a:tcPr>
                </a:tc>
                <a:extLst>
                  <a:ext uri="{0D108BD9-81ED-4DB2-BD59-A6C34878D82A}">
                    <a16:rowId xmlns:a16="http://schemas.microsoft.com/office/drawing/2014/main" val="4201979612"/>
                  </a:ext>
                </a:extLst>
              </a:tr>
              <a:tr h="379997">
                <a:tc>
                  <a:txBody>
                    <a:bodyPr/>
                    <a:lstStyle>
                      <a:lvl1pPr marL="0" algn="l" rtl="0" eaLnBrk="1" latinLnBrk="0" hangingPunct="1">
                        <a:defRPr kumimoji="0" kern="1200">
                          <a:solidFill>
                            <a:schemeClr val="dk1"/>
                          </a:solidFill>
                          <a:latin typeface="Calibri" panose="020F0502020204030204"/>
                        </a:defRPr>
                      </a:lvl1pPr>
                      <a:lvl2pPr marL="457200" algn="l" rtl="0" eaLnBrk="1" latinLnBrk="0" hangingPunct="1">
                        <a:defRPr kumimoji="0" kern="1200">
                          <a:solidFill>
                            <a:schemeClr val="dk1"/>
                          </a:solidFill>
                          <a:latin typeface="Calibri" panose="020F0502020204030204"/>
                        </a:defRPr>
                      </a:lvl2pPr>
                      <a:lvl3pPr marL="914400" algn="l" rtl="0" eaLnBrk="1" latinLnBrk="0" hangingPunct="1">
                        <a:defRPr kumimoji="0" kern="1200">
                          <a:solidFill>
                            <a:schemeClr val="dk1"/>
                          </a:solidFill>
                          <a:latin typeface="Calibri" panose="020F0502020204030204"/>
                        </a:defRPr>
                      </a:lvl3pPr>
                      <a:lvl4pPr marL="1371600" algn="l" rtl="0" eaLnBrk="1" latinLnBrk="0" hangingPunct="1">
                        <a:defRPr kumimoji="0" kern="1200">
                          <a:solidFill>
                            <a:schemeClr val="dk1"/>
                          </a:solidFill>
                          <a:latin typeface="Calibri" panose="020F0502020204030204"/>
                        </a:defRPr>
                      </a:lvl4pPr>
                      <a:lvl5pPr marL="1828800" algn="l" rtl="0" eaLnBrk="1" latinLnBrk="0" hangingPunct="1">
                        <a:defRPr kumimoji="0" kern="1200">
                          <a:solidFill>
                            <a:schemeClr val="dk1"/>
                          </a:solidFill>
                          <a:latin typeface="Calibri" panose="020F0502020204030204"/>
                        </a:defRPr>
                      </a:lvl5pPr>
                      <a:lvl6pPr marL="2286000" algn="l" rtl="0" eaLnBrk="1" latinLnBrk="0" hangingPunct="1">
                        <a:defRPr kumimoji="0" kern="1200">
                          <a:solidFill>
                            <a:schemeClr val="dk1"/>
                          </a:solidFill>
                          <a:latin typeface="Calibri" panose="020F0502020204030204"/>
                        </a:defRPr>
                      </a:lvl6pPr>
                      <a:lvl7pPr marL="2743200" algn="l" rtl="0" eaLnBrk="1" latinLnBrk="0" hangingPunct="1">
                        <a:defRPr kumimoji="0" kern="1200">
                          <a:solidFill>
                            <a:schemeClr val="dk1"/>
                          </a:solidFill>
                          <a:latin typeface="Calibri" panose="020F0502020204030204"/>
                        </a:defRPr>
                      </a:lvl7pPr>
                      <a:lvl8pPr marL="3200400" algn="l" rtl="0" eaLnBrk="1" latinLnBrk="0" hangingPunct="1">
                        <a:defRPr kumimoji="0" kern="1200">
                          <a:solidFill>
                            <a:schemeClr val="dk1"/>
                          </a:solidFill>
                          <a:latin typeface="Calibri" panose="020F0502020204030204"/>
                        </a:defRPr>
                      </a:lvl8pPr>
                      <a:lvl9pPr marL="3657600" algn="l" rtl="0" eaLnBrk="1" latinLnBrk="0" hangingPunct="1">
                        <a:defRPr kumimoji="0" kern="1200">
                          <a:solidFill>
                            <a:schemeClr val="dk1"/>
                          </a:solidFill>
                          <a:latin typeface="Calibri" panose="020F0502020204030204"/>
                        </a:defRPr>
                      </a:lvl9pPr>
                    </a:lstStyle>
                    <a:p>
                      <a:r>
                        <a:rPr lang="en-GB" sz="1800" b="1" noProof="0">
                          <a:solidFill>
                            <a:schemeClr val="bg1"/>
                          </a:solidFill>
                          <a:latin typeface="+mj-lt"/>
                        </a:rPr>
                        <a:t>LHC-type</a:t>
                      </a:r>
                      <a:r>
                        <a:rPr lang="en-GB" sz="1800" b="1" baseline="0" noProof="0">
                          <a:solidFill>
                            <a:schemeClr val="bg1"/>
                          </a:solidFill>
                          <a:latin typeface="+mj-lt"/>
                        </a:rPr>
                        <a:t> beams</a:t>
                      </a:r>
                      <a:endParaRPr lang="en-GB" sz="1800" b="1" noProof="0">
                        <a:solidFill>
                          <a:schemeClr val="bg1"/>
                        </a:solidFill>
                        <a:latin typeface="+mj-lt"/>
                      </a:endParaRP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A9AD6"/>
                    </a:solidFill>
                  </a:tcPr>
                </a:tc>
                <a:tc>
                  <a:txBody>
                    <a:bodyPr/>
                    <a:lstStyle>
                      <a:lvl1pPr marL="0" algn="l" rtl="0" eaLnBrk="1" latinLnBrk="0" hangingPunct="1">
                        <a:defRPr kumimoji="0" kern="1200">
                          <a:solidFill>
                            <a:schemeClr val="dk1"/>
                          </a:solidFill>
                          <a:latin typeface="Calibri" panose="020F0502020204030204"/>
                        </a:defRPr>
                      </a:lvl1pPr>
                      <a:lvl2pPr marL="457200" algn="l" rtl="0" eaLnBrk="1" latinLnBrk="0" hangingPunct="1">
                        <a:defRPr kumimoji="0" kern="1200">
                          <a:solidFill>
                            <a:schemeClr val="dk1"/>
                          </a:solidFill>
                          <a:latin typeface="Calibri" panose="020F0502020204030204"/>
                        </a:defRPr>
                      </a:lvl2pPr>
                      <a:lvl3pPr marL="914400" algn="l" rtl="0" eaLnBrk="1" latinLnBrk="0" hangingPunct="1">
                        <a:defRPr kumimoji="0" kern="1200">
                          <a:solidFill>
                            <a:schemeClr val="dk1"/>
                          </a:solidFill>
                          <a:latin typeface="Calibri" panose="020F0502020204030204"/>
                        </a:defRPr>
                      </a:lvl3pPr>
                      <a:lvl4pPr marL="1371600" algn="l" rtl="0" eaLnBrk="1" latinLnBrk="0" hangingPunct="1">
                        <a:defRPr kumimoji="0" kern="1200">
                          <a:solidFill>
                            <a:schemeClr val="dk1"/>
                          </a:solidFill>
                          <a:latin typeface="Calibri" panose="020F0502020204030204"/>
                        </a:defRPr>
                      </a:lvl4pPr>
                      <a:lvl5pPr marL="1828800" algn="l" rtl="0" eaLnBrk="1" latinLnBrk="0" hangingPunct="1">
                        <a:defRPr kumimoji="0" kern="1200">
                          <a:solidFill>
                            <a:schemeClr val="dk1"/>
                          </a:solidFill>
                          <a:latin typeface="Calibri" panose="020F0502020204030204"/>
                        </a:defRPr>
                      </a:lvl5pPr>
                      <a:lvl6pPr marL="2286000" algn="l" rtl="0" eaLnBrk="1" latinLnBrk="0" hangingPunct="1">
                        <a:defRPr kumimoji="0" kern="1200">
                          <a:solidFill>
                            <a:schemeClr val="dk1"/>
                          </a:solidFill>
                          <a:latin typeface="Calibri" panose="020F0502020204030204"/>
                        </a:defRPr>
                      </a:lvl6pPr>
                      <a:lvl7pPr marL="2743200" algn="l" rtl="0" eaLnBrk="1" latinLnBrk="0" hangingPunct="1">
                        <a:defRPr kumimoji="0" kern="1200">
                          <a:solidFill>
                            <a:schemeClr val="dk1"/>
                          </a:solidFill>
                          <a:latin typeface="Calibri" panose="020F0502020204030204"/>
                        </a:defRPr>
                      </a:lvl7pPr>
                      <a:lvl8pPr marL="3200400" algn="l" rtl="0" eaLnBrk="1" latinLnBrk="0" hangingPunct="1">
                        <a:defRPr kumimoji="0" kern="1200">
                          <a:solidFill>
                            <a:schemeClr val="dk1"/>
                          </a:solidFill>
                          <a:latin typeface="Calibri" panose="020F0502020204030204"/>
                        </a:defRPr>
                      </a:lvl8pPr>
                      <a:lvl9pPr marL="3657600" algn="l" rtl="0" eaLnBrk="1" latinLnBrk="0" hangingPunct="1">
                        <a:defRPr kumimoji="0" kern="1200">
                          <a:solidFill>
                            <a:schemeClr val="dk1"/>
                          </a:solidFill>
                          <a:latin typeface="Calibri" panose="020F0502020204030204"/>
                        </a:defRPr>
                      </a:lvl9pPr>
                    </a:lstStyle>
                    <a:p>
                      <a:r>
                        <a:rPr lang="en-GB" sz="1800" b="1" noProof="0">
                          <a:solidFill>
                            <a:schemeClr val="bg1"/>
                          </a:solidFill>
                          <a:latin typeface="+mj-lt"/>
                        </a:rPr>
                        <a:t>Status</a:t>
                      </a: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A9AD6"/>
                    </a:solidFill>
                  </a:tcPr>
                </a:tc>
                <a:tc>
                  <a:txBody>
                    <a:bodyPr/>
                    <a:lstStyle>
                      <a:lvl1pPr marL="0" algn="l" rtl="0" eaLnBrk="1" latinLnBrk="0" hangingPunct="1">
                        <a:defRPr kumimoji="0" kern="1200">
                          <a:solidFill>
                            <a:schemeClr val="dk1"/>
                          </a:solidFill>
                          <a:latin typeface="Calibri" panose="020F0502020204030204"/>
                        </a:defRPr>
                      </a:lvl1pPr>
                      <a:lvl2pPr marL="457200" algn="l" rtl="0" eaLnBrk="1" latinLnBrk="0" hangingPunct="1">
                        <a:defRPr kumimoji="0" kern="1200">
                          <a:solidFill>
                            <a:schemeClr val="dk1"/>
                          </a:solidFill>
                          <a:latin typeface="Calibri" panose="020F0502020204030204"/>
                        </a:defRPr>
                      </a:lvl2pPr>
                      <a:lvl3pPr marL="914400" algn="l" rtl="0" eaLnBrk="1" latinLnBrk="0" hangingPunct="1">
                        <a:defRPr kumimoji="0" kern="1200">
                          <a:solidFill>
                            <a:schemeClr val="dk1"/>
                          </a:solidFill>
                          <a:latin typeface="Calibri" panose="020F0502020204030204"/>
                        </a:defRPr>
                      </a:lvl3pPr>
                      <a:lvl4pPr marL="1371600" algn="l" rtl="0" eaLnBrk="1" latinLnBrk="0" hangingPunct="1">
                        <a:defRPr kumimoji="0" kern="1200">
                          <a:solidFill>
                            <a:schemeClr val="dk1"/>
                          </a:solidFill>
                          <a:latin typeface="Calibri" panose="020F0502020204030204"/>
                        </a:defRPr>
                      </a:lvl4pPr>
                      <a:lvl5pPr marL="1828800" algn="l" rtl="0" eaLnBrk="1" latinLnBrk="0" hangingPunct="1">
                        <a:defRPr kumimoji="0" kern="1200">
                          <a:solidFill>
                            <a:schemeClr val="dk1"/>
                          </a:solidFill>
                          <a:latin typeface="Calibri" panose="020F0502020204030204"/>
                        </a:defRPr>
                      </a:lvl5pPr>
                      <a:lvl6pPr marL="2286000" algn="l" rtl="0" eaLnBrk="1" latinLnBrk="0" hangingPunct="1">
                        <a:defRPr kumimoji="0" kern="1200">
                          <a:solidFill>
                            <a:schemeClr val="dk1"/>
                          </a:solidFill>
                          <a:latin typeface="Calibri" panose="020F0502020204030204"/>
                        </a:defRPr>
                      </a:lvl6pPr>
                      <a:lvl7pPr marL="2743200" algn="l" rtl="0" eaLnBrk="1" latinLnBrk="0" hangingPunct="1">
                        <a:defRPr kumimoji="0" kern="1200">
                          <a:solidFill>
                            <a:schemeClr val="dk1"/>
                          </a:solidFill>
                          <a:latin typeface="Calibri" panose="020F0502020204030204"/>
                        </a:defRPr>
                      </a:lvl7pPr>
                      <a:lvl8pPr marL="3200400" algn="l" rtl="0" eaLnBrk="1" latinLnBrk="0" hangingPunct="1">
                        <a:defRPr kumimoji="0" kern="1200">
                          <a:solidFill>
                            <a:schemeClr val="dk1"/>
                          </a:solidFill>
                          <a:latin typeface="Calibri" panose="020F0502020204030204"/>
                        </a:defRPr>
                      </a:lvl8pPr>
                      <a:lvl9pPr marL="3657600" algn="l" rtl="0" eaLnBrk="1" latinLnBrk="0" hangingPunct="1">
                        <a:defRPr kumimoji="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noProof="0">
                          <a:solidFill>
                            <a:schemeClr val="bg1"/>
                          </a:solidFill>
                          <a:latin typeface="+mj-lt"/>
                        </a:rPr>
                        <a:t>Comment</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A9AD6"/>
                    </a:solidFill>
                  </a:tcPr>
                </a:tc>
                <a:extLst>
                  <a:ext uri="{0D108BD9-81ED-4DB2-BD59-A6C34878D82A}">
                    <a16:rowId xmlns:a16="http://schemas.microsoft.com/office/drawing/2014/main" val="1382827714"/>
                  </a:ext>
                </a:extLst>
              </a:tr>
              <a:tr h="321536">
                <a:tc>
                  <a:txBody>
                    <a:bodyPr/>
                    <a:lstStyle/>
                    <a:p>
                      <a:pPr>
                        <a:defRPr sz="1800"/>
                      </a:pPr>
                      <a:r>
                        <a:rPr lang="en-GB" sz="1400" noProof="0"/>
                        <a:t>LHCPILOT, LHCINDIV</a:t>
                      </a:r>
                    </a:p>
                  </a:txBody>
                  <a:tcPr marL="45720" marR="45720" horzOverflow="overflow">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b="1" noProof="0"/>
                        <a:t>Operational</a:t>
                      </a:r>
                    </a:p>
                  </a:txBody>
                  <a:tcPr marL="45720" marR="45720"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p>
                      <a:pPr>
                        <a:defRPr sz="1800"/>
                      </a:pPr>
                      <a:endParaRPr lang="en-GB" sz="1400" noProof="0"/>
                    </a:p>
                  </a:txBody>
                  <a:tcPr marL="45720" marR="45720" anchor="ctr" horzOverflow="overflow">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extLst>
                  <a:ext uri="{0D108BD9-81ED-4DB2-BD59-A6C34878D82A}">
                    <a16:rowId xmlns:a16="http://schemas.microsoft.com/office/drawing/2014/main" val="1407864597"/>
                  </a:ext>
                </a:extLst>
              </a:tr>
              <a:tr h="555381">
                <a:tc>
                  <a:txBody>
                    <a:bodyPr/>
                    <a:lstStyle/>
                    <a:p>
                      <a:pPr>
                        <a:defRPr sz="1800"/>
                      </a:pPr>
                      <a:r>
                        <a:rPr lang="en-GB" sz="1400" noProof="0"/>
                        <a:t>LHC25 (72b) </a:t>
                      </a:r>
                    </a:p>
                  </a:txBody>
                  <a:tcPr marL="45720" marR="45720" horzOverflow="overflow">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6DFE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b="1" noProof="0"/>
                        <a:t>Operational</a:t>
                      </a:r>
                    </a:p>
                  </a:txBody>
                  <a:tcPr marL="45720" marR="45720"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6DFEF"/>
                    </a:solidFill>
                  </a:tcPr>
                </a:tc>
                <a:tc>
                  <a:txBody>
                    <a:bodyPr/>
                    <a:lstStyle/>
                    <a:p>
                      <a:pPr>
                        <a:defRPr sz="1800"/>
                      </a:pPr>
                      <a:r>
                        <a:rPr lang="en-GB" sz="1400" noProof="0" dirty="0"/>
                        <a:t>Operational at </a:t>
                      </a:r>
                      <a:r>
                        <a:rPr lang="en-GB" sz="1400" b="1" noProof="0" dirty="0"/>
                        <a:t>1.2 ∙ 10</a:t>
                      </a:r>
                      <a:r>
                        <a:rPr lang="en-GB" sz="1400" b="1" baseline="30000" noProof="0" dirty="0"/>
                        <a:t>11 </a:t>
                      </a:r>
                      <a:r>
                        <a:rPr lang="en-GB" sz="1400" b="1" noProof="0" dirty="0"/>
                        <a:t>p/b</a:t>
                      </a:r>
                      <a:r>
                        <a:rPr lang="en-GB" sz="1400" noProof="0" dirty="0"/>
                        <a:t>; </a:t>
                      </a:r>
                    </a:p>
                    <a:p>
                      <a:pPr>
                        <a:defRPr sz="1800"/>
                      </a:pPr>
                      <a:r>
                        <a:rPr lang="en-GB" sz="1400" b="0" noProof="0" dirty="0"/>
                        <a:t>Available up to </a:t>
                      </a:r>
                      <a:r>
                        <a:rPr lang="en-GB" sz="1400" b="1" noProof="0" dirty="0"/>
                        <a:t>2.6 ∙ 10</a:t>
                      </a:r>
                      <a:r>
                        <a:rPr lang="en-GB" sz="1400" b="1" baseline="30000" noProof="0" dirty="0"/>
                        <a:t>11 </a:t>
                      </a:r>
                      <a:r>
                        <a:rPr lang="en-GB" sz="1400" b="1" noProof="0" dirty="0"/>
                        <a:t>p/b</a:t>
                      </a:r>
                    </a:p>
                  </a:txBody>
                  <a:tcPr marL="45720" marR="45720" horzOverflow="overflow">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6DFEF"/>
                    </a:solidFill>
                  </a:tcPr>
                </a:tc>
                <a:extLst>
                  <a:ext uri="{0D108BD9-81ED-4DB2-BD59-A6C34878D82A}">
                    <a16:rowId xmlns:a16="http://schemas.microsoft.com/office/drawing/2014/main" val="828123115"/>
                  </a:ext>
                </a:extLst>
              </a:tr>
              <a:tr h="321536">
                <a:tc>
                  <a:txBody>
                    <a:bodyPr/>
                    <a:lstStyle/>
                    <a:p>
                      <a:pPr>
                        <a:defRPr sz="1800"/>
                      </a:pPr>
                      <a:r>
                        <a:rPr lang="en-GB" sz="1400" noProof="0"/>
                        <a:t>LHC25 (12b or 24b) </a:t>
                      </a:r>
                    </a:p>
                  </a:txBody>
                  <a:tcPr marL="45720" marR="45720" horzOverflow="overflow">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b="1" noProof="0"/>
                        <a:t>Operational</a:t>
                      </a:r>
                    </a:p>
                  </a:txBody>
                  <a:tcPr marL="45720" marR="45720"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tc>
                  <a:txBody>
                    <a:bodyPr/>
                    <a:lstStyle/>
                    <a:p>
                      <a:pPr>
                        <a:defRPr sz="1800"/>
                      </a:pPr>
                      <a:endParaRPr lang="en-GB" sz="1400" noProof="0"/>
                    </a:p>
                  </a:txBody>
                  <a:tcPr marL="45720" marR="45720" horzOverflow="overflow">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extLst>
                  <a:ext uri="{0D108BD9-81ED-4DB2-BD59-A6C34878D82A}">
                    <a16:rowId xmlns:a16="http://schemas.microsoft.com/office/drawing/2014/main" val="1062844836"/>
                  </a:ext>
                </a:extLst>
              </a:tr>
              <a:tr h="555381">
                <a:tc>
                  <a:txBody>
                    <a:bodyPr/>
                    <a:lstStyle/>
                    <a:p>
                      <a:pPr>
                        <a:defRPr sz="1800"/>
                      </a:pPr>
                      <a:r>
                        <a:rPr lang="en-GB" sz="1400" noProof="0" dirty="0"/>
                        <a:t>LHC25 BCMS (48b)</a:t>
                      </a:r>
                    </a:p>
                  </a:txBody>
                  <a:tcPr marL="45720" marR="45720" horzOverflow="overflow">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2DEE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b="1" noProof="0" dirty="0"/>
                        <a:t>Operational</a:t>
                      </a:r>
                      <a:r>
                        <a:rPr lang="en-GB" sz="1400" noProof="0" dirty="0"/>
                        <a:t>  </a:t>
                      </a:r>
                    </a:p>
                  </a:txBody>
                  <a:tcPr marL="45720" marR="45720"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2DEEF"/>
                    </a:solidFill>
                  </a:tcPr>
                </a:tc>
                <a:tc>
                  <a:txBody>
                    <a:bodyPr/>
                    <a:lstStyle/>
                    <a:p>
                      <a:pPr>
                        <a:defRPr sz="1800"/>
                      </a:pPr>
                      <a:r>
                        <a:rPr lang="en-GB" sz="1400" noProof="0" dirty="0"/>
                        <a:t>Operational at </a:t>
                      </a:r>
                      <a:r>
                        <a:rPr lang="en-GB" sz="1400" b="1" noProof="0" dirty="0"/>
                        <a:t>1.2 ∙ 10</a:t>
                      </a:r>
                      <a:r>
                        <a:rPr lang="en-GB" sz="1400" b="1" baseline="30000" noProof="0" dirty="0"/>
                        <a:t>11 </a:t>
                      </a:r>
                      <a:r>
                        <a:rPr lang="en-GB" sz="1400" b="1" noProof="0" dirty="0"/>
                        <a:t>p/b</a:t>
                      </a:r>
                      <a:endParaRPr lang="en-GB" sz="1400" noProof="0" dirty="0"/>
                    </a:p>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b="0" noProof="0" dirty="0"/>
                        <a:t>Available up to </a:t>
                      </a:r>
                      <a:r>
                        <a:rPr lang="en-GB" sz="1400" b="1" noProof="0" dirty="0"/>
                        <a:t>2.6 ∙ 10</a:t>
                      </a:r>
                      <a:r>
                        <a:rPr lang="en-GB" sz="1400" b="1" baseline="30000" noProof="0" dirty="0"/>
                        <a:t>11 </a:t>
                      </a:r>
                      <a:r>
                        <a:rPr lang="en-GB" sz="1400" b="1" noProof="0" dirty="0"/>
                        <a:t>p/b</a:t>
                      </a:r>
                    </a:p>
                  </a:txBody>
                  <a:tcPr marL="45720" marR="45720" horzOverflow="overflow">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2DEEF"/>
                    </a:solidFill>
                  </a:tcPr>
                </a:tc>
                <a:extLst>
                  <a:ext uri="{0D108BD9-81ED-4DB2-BD59-A6C34878D82A}">
                    <a16:rowId xmlns:a16="http://schemas.microsoft.com/office/drawing/2014/main" val="225222109"/>
                  </a:ext>
                </a:extLst>
              </a:tr>
              <a:tr h="3215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US" sz="1400" noProof="0" dirty="0"/>
                        <a:t>LHC25 8b4e (56b)</a:t>
                      </a:r>
                      <a:endParaRPr lang="en-GB" sz="1400" noProof="0" dirty="0"/>
                    </a:p>
                  </a:txBody>
                  <a:tcPr marL="45720" marR="45720" horzOverflow="overflow">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b="1" noProof="0" dirty="0"/>
                        <a:t>Operational</a:t>
                      </a:r>
                      <a:r>
                        <a:rPr lang="en-GB" sz="1400" noProof="0" dirty="0"/>
                        <a:t> </a:t>
                      </a:r>
                      <a:endParaRPr lang="en-GB" sz="1400" i="1" noProof="0" dirty="0">
                        <a:solidFill>
                          <a:srgbClr val="FF0000"/>
                        </a:solidFill>
                      </a:endParaRPr>
                    </a:p>
                  </a:txBody>
                  <a:tcPr marL="45720" marR="45720"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endParaRPr lang="en-GB" sz="1400" b="1" noProof="0" dirty="0"/>
                    </a:p>
                  </a:txBody>
                  <a:tcPr marL="45720" marR="45720" horzOverflow="overflow">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extLst>
                  <a:ext uri="{0D108BD9-81ED-4DB2-BD59-A6C34878D82A}">
                    <a16:rowId xmlns:a16="http://schemas.microsoft.com/office/drawing/2014/main" val="3671193763"/>
                  </a:ext>
                </a:extLst>
              </a:tr>
              <a:tr h="3215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noProof="0" dirty="0"/>
                        <a:t>AWAKE</a:t>
                      </a:r>
                    </a:p>
                  </a:txBody>
                  <a:tcPr marL="45720" marR="45720" horzOverflow="overflow">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b="1" noProof="0" dirty="0"/>
                        <a:t>Operational</a:t>
                      </a:r>
                      <a:r>
                        <a:rPr lang="en-GB" sz="1400" noProof="0" dirty="0"/>
                        <a:t>  </a:t>
                      </a:r>
                    </a:p>
                  </a:txBody>
                  <a:tcPr marL="45720" marR="45720"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b="0" noProof="0" dirty="0"/>
                        <a:t>Available up to</a:t>
                      </a:r>
                      <a:r>
                        <a:rPr lang="en-GB" sz="1400" b="1" noProof="0" dirty="0"/>
                        <a:t> 3 ∙ 10</a:t>
                      </a:r>
                      <a:r>
                        <a:rPr lang="en-GB" sz="1400" b="1" baseline="30000" noProof="0" dirty="0"/>
                        <a:t>11</a:t>
                      </a:r>
                      <a:r>
                        <a:rPr lang="en-GB" sz="1400" b="1" noProof="0" dirty="0"/>
                        <a:t> p/p</a:t>
                      </a:r>
                    </a:p>
                  </a:txBody>
                  <a:tcPr marL="45720" marR="45720" horzOverflow="overflow">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extLst>
                  <a:ext uri="{0D108BD9-81ED-4DB2-BD59-A6C34878D82A}">
                    <a16:rowId xmlns:a16="http://schemas.microsoft.com/office/drawing/2014/main" val="3396376335"/>
                  </a:ext>
                </a:extLst>
              </a:tr>
              <a:tr h="3215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noProof="0" dirty="0" err="1"/>
                        <a:t>HiRadMat</a:t>
                      </a:r>
                      <a:endParaRPr lang="en-GB" sz="1400" noProof="0" dirty="0"/>
                    </a:p>
                  </a:txBody>
                  <a:tcPr marL="45720" marR="45720" horzOverflow="overflow">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b="1" noProof="0" dirty="0"/>
                        <a:t>Operational</a:t>
                      </a:r>
                      <a:endParaRPr lang="en-GB" sz="1400" noProof="0" dirty="0"/>
                    </a:p>
                  </a:txBody>
                  <a:tcPr marL="45720" marR="45720"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tc>
                  <a:txBody>
                    <a:bodyPr/>
                    <a:lstStyle/>
                    <a:p>
                      <a:pPr>
                        <a:defRPr sz="1800"/>
                      </a:pPr>
                      <a:endParaRPr lang="en-GB" sz="1400" noProof="0" dirty="0"/>
                    </a:p>
                  </a:txBody>
                  <a:tcPr marL="45720" marR="45720" horzOverflow="overflow">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extLst>
                  <a:ext uri="{0D108BD9-81ED-4DB2-BD59-A6C34878D82A}">
                    <a16:rowId xmlns:a16="http://schemas.microsoft.com/office/drawing/2014/main" val="439202942"/>
                  </a:ext>
                </a:extLst>
              </a:tr>
              <a:tr h="3215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noProof="0" dirty="0"/>
                        <a:t>ILHC (1b)</a:t>
                      </a:r>
                    </a:p>
                  </a:txBody>
                  <a:tcPr marL="45720" marR="45720" horzOverflow="overflow">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b="1" noProof="0" dirty="0"/>
                        <a:t>Operational</a:t>
                      </a:r>
                      <a:r>
                        <a:rPr lang="en-GB" sz="1400" noProof="0" dirty="0"/>
                        <a:t> </a:t>
                      </a:r>
                      <a:endParaRPr lang="en-GB" sz="1400" i="1" noProof="0" dirty="0">
                        <a:solidFill>
                          <a:srgbClr val="FF0000"/>
                        </a:solidFill>
                      </a:endParaRPr>
                    </a:p>
                  </a:txBody>
                  <a:tcPr marL="45720" marR="45720"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tc>
                  <a:txBody>
                    <a:bodyPr/>
                    <a:lstStyle/>
                    <a:p>
                      <a:pPr>
                        <a:defRPr sz="1800"/>
                      </a:pPr>
                      <a:r>
                        <a:rPr lang="en-GB" sz="1400" b="1" noProof="0" dirty="0">
                          <a:solidFill>
                            <a:srgbClr val="FF0000"/>
                          </a:solidFill>
                        </a:rPr>
                        <a:t>SFTION</a:t>
                      </a:r>
                    </a:p>
                  </a:txBody>
                  <a:tcPr marL="45720" marR="45720" horzOverflow="overflow">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extLst>
                  <a:ext uri="{0D108BD9-81ED-4DB2-BD59-A6C34878D82A}">
                    <a16:rowId xmlns:a16="http://schemas.microsoft.com/office/drawing/2014/main" val="2745857042"/>
                  </a:ext>
                </a:extLst>
              </a:tr>
              <a:tr h="3215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noProof="0" dirty="0"/>
                        <a:t>ILHC (4b)</a:t>
                      </a:r>
                    </a:p>
                  </a:txBody>
                  <a:tcPr marL="45720" marR="45720" horzOverflow="overflow">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b="1" noProof="0" dirty="0"/>
                        <a:t>Operational</a:t>
                      </a:r>
                      <a:r>
                        <a:rPr lang="en-GB" sz="1400" noProof="0" dirty="0"/>
                        <a:t> </a:t>
                      </a:r>
                      <a:endParaRPr lang="en-GB" sz="1400" i="1" noProof="0" dirty="0">
                        <a:solidFill>
                          <a:srgbClr val="FF0000"/>
                        </a:solidFill>
                      </a:endParaRPr>
                    </a:p>
                  </a:txBody>
                  <a:tcPr marL="45720" marR="45720"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tc>
                  <a:txBody>
                    <a:bodyPr/>
                    <a:lstStyle/>
                    <a:p>
                      <a:pPr>
                        <a:defRPr sz="1800"/>
                      </a:pPr>
                      <a:endParaRPr lang="en-GB" sz="1400" noProof="0" dirty="0"/>
                    </a:p>
                  </a:txBody>
                  <a:tcPr marL="45720" marR="45720" horzOverflow="overflow">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extLst>
                  <a:ext uri="{0D108BD9-81ED-4DB2-BD59-A6C34878D82A}">
                    <a16:rowId xmlns:a16="http://schemas.microsoft.com/office/drawing/2014/main" val="2974428823"/>
                  </a:ext>
                </a:extLst>
              </a:tr>
            </a:tbl>
          </a:graphicData>
        </a:graphic>
      </p:graphicFrame>
    </p:spTree>
    <p:extLst>
      <p:ext uri="{BB962C8B-B14F-4D97-AF65-F5344CB8AC3E}">
        <p14:creationId xmlns:p14="http://schemas.microsoft.com/office/powerpoint/2010/main" val="570049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Picture 1" descr="Picture 1"/>
          <p:cNvPicPr>
            <a:picLocks noChangeAspect="1"/>
          </p:cNvPicPr>
          <p:nvPr/>
        </p:nvPicPr>
        <p:blipFill>
          <a:blip r:embed="rId3"/>
          <a:stretch>
            <a:fillRect/>
          </a:stretch>
        </p:blipFill>
        <p:spPr>
          <a:xfrm>
            <a:off x="422786" y="2387100"/>
            <a:ext cx="1902696" cy="1664238"/>
          </a:xfrm>
          <a:prstGeom prst="rect">
            <a:avLst/>
          </a:prstGeom>
          <a:ln w="12700">
            <a:miter lim="400000"/>
          </a:ln>
        </p:spPr>
      </p:pic>
      <p:sp>
        <p:nvSpPr>
          <p:cNvPr id="82" name="Title 6"/>
          <p:cNvSpPr txBox="1">
            <a:spLocks noGrp="1"/>
          </p:cNvSpPr>
          <p:nvPr>
            <p:ph type="title"/>
          </p:nvPr>
        </p:nvSpPr>
        <p:spPr>
          <a:xfrm>
            <a:off x="838200" y="1013009"/>
            <a:ext cx="10515600" cy="1661992"/>
          </a:xfrm>
          <a:prstGeom prst="rect">
            <a:avLst/>
          </a:prstGeom>
        </p:spPr>
        <p:txBody>
          <a:bodyPr/>
          <a:lstStyle/>
          <a:p>
            <a:pPr>
              <a:defRPr sz="3200">
                <a:latin typeface="+mn-lt"/>
                <a:ea typeface="+mn-ea"/>
                <a:cs typeface="+mn-cs"/>
                <a:sym typeface="Calibri"/>
              </a:defRPr>
            </a:pPr>
            <a:r>
              <a:rPr lang="fr-CH" sz="3200" dirty="0">
                <a:sym typeface="Calibri"/>
              </a:rPr>
              <a:t>PS Coordinator for </a:t>
            </a:r>
            <a:r>
              <a:rPr lang="fr-CH" sz="3200" dirty="0" err="1">
                <a:sym typeface="Calibri"/>
              </a:rPr>
              <a:t>week</a:t>
            </a:r>
            <a:r>
              <a:rPr lang="fr-CH" sz="3200" dirty="0">
                <a:sym typeface="Calibri"/>
              </a:rPr>
              <a:t> 48+ – </a:t>
            </a:r>
            <a:r>
              <a:rPr lang="fr-CH" sz="3200" b="1" dirty="0">
                <a:sym typeface="Calibri"/>
              </a:rPr>
              <a:t>Santa Claus</a:t>
            </a:r>
            <a:endParaRPr b="1" dirty="0"/>
          </a:p>
        </p:txBody>
      </p:sp>
      <p:sp>
        <p:nvSpPr>
          <p:cNvPr id="83" name="Slide Number Placeholder 5"/>
          <p:cNvSpPr txBox="1">
            <a:spLocks noGrp="1"/>
          </p:cNvSpPr>
          <p:nvPr>
            <p:ph type="sldNum" sz="quarter" idx="4294967295"/>
          </p:nvPr>
        </p:nvSpPr>
        <p:spPr>
          <a:xfrm>
            <a:off x="11172418" y="6414760"/>
            <a:ext cx="181383" cy="248305"/>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nchor="ctr">
            <a:normAutofit fontScale="92500" lnSpcReduction="10000"/>
          </a:bodyPr>
          <a:lstStyle>
            <a:lvl1pPr algn="r">
              <a:spcBef>
                <a:spcPts val="600"/>
              </a:spcBef>
              <a:defRPr sz="1200">
                <a:solidFill>
                  <a:srgbClr val="888888"/>
                </a:solidFill>
              </a:defRPr>
            </a:lvl1pPr>
          </a:lstStyle>
          <a:p>
            <a:fld id="{86CB4B4D-7CA3-9044-876B-883B54F8677D}" type="slidenum">
              <a:rPr/>
              <a:t>6</a:t>
            </a:fld>
            <a:endParaRPr/>
          </a:p>
        </p:txBody>
      </p:sp>
      <p:sp>
        <p:nvSpPr>
          <p:cNvPr id="84" name="TextBox 9"/>
          <p:cNvSpPr txBox="1"/>
          <p:nvPr/>
        </p:nvSpPr>
        <p:spPr>
          <a:xfrm>
            <a:off x="3506940" y="4686464"/>
            <a:ext cx="5503610" cy="954107"/>
          </a:xfrm>
          <a:prstGeom prst="rect">
            <a:avLst/>
          </a:prstGeom>
          <a:ln w="12700">
            <a:solidFill>
              <a:srgbClr val="C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defRPr sz="4800" b="1">
                <a:solidFill>
                  <a:srgbClr val="C00000"/>
                </a:solidFill>
              </a:defRPr>
            </a:pPr>
            <a:r>
              <a:rPr lang="en-US" sz="2800" i="1" dirty="0"/>
              <a:t>Ad-hoc PS Coordination meetings on</a:t>
            </a:r>
            <a:br>
              <a:rPr lang="en-US" sz="2800" i="1" dirty="0"/>
            </a:br>
            <a:r>
              <a:rPr lang="en-US" sz="2800" i="1" dirty="0"/>
              <a:t>Monday 09:00 during the shutdown </a:t>
            </a:r>
            <a:endParaRPr sz="900" i="1" dirty="0"/>
          </a:p>
        </p:txBody>
      </p:sp>
      <p:sp>
        <p:nvSpPr>
          <p:cNvPr id="85" name="Title 6"/>
          <p:cNvSpPr txBox="1"/>
          <p:nvPr/>
        </p:nvSpPr>
        <p:spPr>
          <a:xfrm>
            <a:off x="883919" y="186362"/>
            <a:ext cx="10424161" cy="8266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a:lnSpc>
                <a:spcPct val="90000"/>
              </a:lnSpc>
              <a:defRPr sz="3100">
                <a:solidFill>
                  <a:srgbClr val="404040"/>
                </a:solidFill>
                <a:latin typeface="Calibri Light"/>
                <a:ea typeface="Calibri Light"/>
                <a:cs typeface="Calibri Light"/>
                <a:sym typeface="Calibri Light"/>
              </a:defRPr>
            </a:lvl1pPr>
          </a:lstStyle>
          <a:p>
            <a:r>
              <a:rPr sz="3200" b="1" dirty="0">
                <a:solidFill>
                  <a:schemeClr val="accent5"/>
                </a:solidFill>
                <a:latin typeface="+mn-lt"/>
              </a:rPr>
              <a:t>Questions and Comments</a:t>
            </a:r>
          </a:p>
        </p:txBody>
      </p:sp>
      <p:sp>
        <p:nvSpPr>
          <p:cNvPr id="7" name="TextBox 6">
            <a:extLst>
              <a:ext uri="{FF2B5EF4-FFF2-40B4-BE49-F238E27FC236}">
                <a16:creationId xmlns:a16="http://schemas.microsoft.com/office/drawing/2014/main" id="{89926DAC-F531-509D-BB3C-427360EA8B22}"/>
              </a:ext>
            </a:extLst>
          </p:cNvPr>
          <p:cNvSpPr txBox="1"/>
          <p:nvPr/>
        </p:nvSpPr>
        <p:spPr>
          <a:xfrm>
            <a:off x="5289080" y="6400413"/>
            <a:ext cx="1939330" cy="27699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chemeClr val="tx2"/>
                </a:solidFill>
                <a:effectLst/>
                <a:uFillTx/>
                <a:ea typeface="+mn-ea"/>
                <a:cs typeface="+mn-cs"/>
                <a:sym typeface="Calibri"/>
              </a:rPr>
              <a:t>A. Lasheen SY-RF-BR</a:t>
            </a:r>
          </a:p>
        </p:txBody>
      </p:sp>
      <p:pic>
        <p:nvPicPr>
          <p:cNvPr id="1026" name="Picture 2">
            <a:extLst>
              <a:ext uri="{FF2B5EF4-FFF2-40B4-BE49-F238E27FC236}">
                <a16:creationId xmlns:a16="http://schemas.microsoft.com/office/drawing/2014/main" id="{930BD724-E1FD-E47C-658A-F5DBDDB276D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40709" y="151084"/>
            <a:ext cx="3058810" cy="390025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7BA5BB82-9DAC-5F0A-DC04-12C05EB3C36A}"/>
              </a:ext>
            </a:extLst>
          </p:cNvPr>
          <p:cNvSpPr txBox="1"/>
          <p:nvPr/>
        </p:nvSpPr>
        <p:spPr>
          <a:xfrm>
            <a:off x="3522192" y="2697321"/>
            <a:ext cx="3533776" cy="9233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en-US" b="1" dirty="0"/>
              <a:t>Many thanks to you and to the PS operation team for the 2022 run on behalf of the PS coordination team!</a:t>
            </a:r>
            <a:endParaRPr kumimoji="0" lang="en-US" sz="2000" b="1" u="none" strike="noStrike" cap="none" spc="0" normalizeH="0" baseline="0" dirty="0">
              <a:ln>
                <a:noFill/>
              </a:ln>
              <a:solidFill>
                <a:srgbClr val="000000"/>
              </a:solidFill>
              <a:effectLst/>
              <a:uFillTx/>
              <a:latin typeface="+mn-lt"/>
              <a:ea typeface="+mn-ea"/>
              <a:cs typeface="+mn-cs"/>
              <a:sym typeface="Calibri"/>
            </a:endParaRPr>
          </a:p>
        </p:txBody>
      </p:sp>
      <p:cxnSp>
        <p:nvCxnSpPr>
          <p:cNvPr id="5" name="Straight Connector 4">
            <a:extLst>
              <a:ext uri="{FF2B5EF4-FFF2-40B4-BE49-F238E27FC236}">
                <a16:creationId xmlns:a16="http://schemas.microsoft.com/office/drawing/2014/main" id="{28199420-C409-BFA1-FC93-C5F4EF5D4289}"/>
              </a:ext>
            </a:extLst>
          </p:cNvPr>
          <p:cNvCxnSpPr/>
          <p:nvPr/>
        </p:nvCxnSpPr>
        <p:spPr>
          <a:xfrm>
            <a:off x="7067691" y="1629508"/>
            <a:ext cx="172442" cy="351692"/>
          </a:xfrm>
          <a:prstGeom prst="line">
            <a:avLst/>
          </a:prstGeom>
          <a:noFill/>
          <a:ln w="38100" cap="flat">
            <a:solidFill>
              <a:srgbClr val="FF0000"/>
            </a:solidFill>
            <a:prstDash val="solid"/>
            <a:miter lim="800000"/>
          </a:ln>
          <a:effectLst/>
          <a:sp3d/>
        </p:spPr>
        <p:style>
          <a:lnRef idx="0">
            <a:scrgbClr r="0" g="0" b="0"/>
          </a:lnRef>
          <a:fillRef idx="0">
            <a:scrgbClr r="0" g="0" b="0"/>
          </a:fillRef>
          <a:effectRef idx="0">
            <a:scrgbClr r="0" g="0" b="0"/>
          </a:effectRef>
          <a:fontRef idx="none"/>
        </p:style>
      </p:cxnSp>
      <p:sp>
        <p:nvSpPr>
          <p:cNvPr id="6" name="TextBox 5">
            <a:extLst>
              <a:ext uri="{FF2B5EF4-FFF2-40B4-BE49-F238E27FC236}">
                <a16:creationId xmlns:a16="http://schemas.microsoft.com/office/drawing/2014/main" id="{A034575A-EE4C-0827-7FAA-403BF1F07762}"/>
              </a:ext>
            </a:extLst>
          </p:cNvPr>
          <p:cNvSpPr txBox="1"/>
          <p:nvPr/>
        </p:nvSpPr>
        <p:spPr>
          <a:xfrm>
            <a:off x="7133301" y="1878613"/>
            <a:ext cx="278279"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800" b="0" i="0" u="none" strike="noStrike" cap="none" spc="0" normalizeH="0" baseline="0" dirty="0">
                <a:ln>
                  <a:noFill/>
                </a:ln>
                <a:solidFill>
                  <a:srgbClr val="FF0000"/>
                </a:solidFill>
                <a:effectLst/>
                <a:uFillTx/>
                <a:latin typeface="+mn-lt"/>
                <a:ea typeface="+mn-ea"/>
                <a:cs typeface="+mn-cs"/>
                <a:sym typeface="Calibri"/>
              </a:rPr>
              <a:t>K</a:t>
            </a:r>
          </a:p>
        </p:txBody>
      </p:sp>
    </p:spTree>
  </p:cSld>
  <p:clrMapOvr>
    <a:masterClrMapping/>
  </p:clrMapOvr>
  <mc:AlternateContent xmlns:mc="http://schemas.openxmlformats.org/markup-compatibility/2006" xmlns:p14="http://schemas.microsoft.com/office/powerpoint/2010/main">
    <mc:Choice Requires="p14">
      <p:transition spd="slow" p14:dur="1500">
        <p:fade/>
      </p:transition>
    </mc:Choice>
    <mc:Fallback xmlns="" xmlns:m="http://schemas.openxmlformats.org/officeDocument/2006/math" xmlns:a14="http://schemas.microsoft.com/office/drawing/2010/main">
      <p:transition spd="slow">
        <p:fade/>
      </p:transition>
    </mc:Fallback>
  </mc:AlternateContent>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37012</TotalTime>
  <Words>596</Words>
  <Application>Microsoft Office PowerPoint</Application>
  <PresentationFormat>Widescreen</PresentationFormat>
  <Paragraphs>105</Paragraphs>
  <Slides>6</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PS Report week 47</vt:lpstr>
      <vt:lpstr>Beam availability W47</vt:lpstr>
      <vt:lpstr>PowerPoint Presentation</vt:lpstr>
      <vt:lpstr>PowerPoint Presentation</vt:lpstr>
      <vt:lpstr>Status of operational beams</vt:lpstr>
      <vt:lpstr>PS Coordinator for week 48+ – Santa Claus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 Report W28</dc:title>
  <dc:creator>Heiko Damerau</dc:creator>
  <cp:lastModifiedBy>Alexandre Lasheen</cp:lastModifiedBy>
  <cp:revision>1011</cp:revision>
  <dcterms:modified xsi:type="dcterms:W3CDTF">2022-11-28T09:35:42Z</dcterms:modified>
</cp:coreProperties>
</file>