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499" r:id="rId2"/>
    <p:sldId id="571" r:id="rId3"/>
    <p:sldId id="572" r:id="rId4"/>
    <p:sldId id="581" r:id="rId5"/>
    <p:sldId id="577" r:id="rId6"/>
    <p:sldId id="573" r:id="rId7"/>
    <p:sldId id="574" r:id="rId8"/>
    <p:sldId id="578" r:id="rId9"/>
    <p:sldId id="579" r:id="rId10"/>
    <p:sldId id="580" r:id="rId11"/>
  </p:sldIdLst>
  <p:sldSz cx="9906000" cy="6858000" type="A4"/>
  <p:notesSz cx="9296400" cy="7010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209" userDrawn="1">
          <p15:clr>
            <a:srgbClr val="A4A3A4"/>
          </p15:clr>
        </p15:guide>
        <p15:guide id="2" pos="292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F6600"/>
    <a:srgbClr val="0000FF"/>
    <a:srgbClr val="00C102"/>
    <a:srgbClr val="A3FF00"/>
    <a:srgbClr val="00FF52"/>
    <a:srgbClr val="0066FF"/>
    <a:srgbClr val="004C92"/>
    <a:srgbClr val="5F5F5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0A1B5D5-9B99-4C35-A422-299274C87663}" styleName="Stile medio 1 - Color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84" autoAdjust="0"/>
    <p:restoredTop sz="89264" autoAdjust="0"/>
  </p:normalViewPr>
  <p:slideViewPr>
    <p:cSldViewPr snapToGrid="0">
      <p:cViewPr varScale="1">
        <p:scale>
          <a:sx n="65" d="100"/>
          <a:sy n="65" d="100"/>
        </p:scale>
        <p:origin x="90" y="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81" d="100"/>
          <a:sy n="81" d="100"/>
        </p:scale>
        <p:origin x="-1272" y="-78"/>
      </p:cViewPr>
      <p:guideLst>
        <p:guide orient="horz" pos="2209"/>
        <p:guide pos="292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30722" cy="351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905" tIns="45951" rIns="91905" bIns="45951" numCol="1" anchor="t" anchorCtr="0" compatLnSpc="1">
            <a:prstTxWarp prst="textNoShape">
              <a:avLst/>
            </a:prstTxWarp>
          </a:bodyPr>
          <a:lstStyle>
            <a:lvl1pPr defTabSz="919163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65679" y="0"/>
            <a:ext cx="4030721" cy="351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905" tIns="45951" rIns="91905" bIns="45951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658972"/>
            <a:ext cx="4030722" cy="351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905" tIns="45951" rIns="91905" bIns="45951" numCol="1" anchor="b" anchorCtr="0" compatLnSpc="1">
            <a:prstTxWarp prst="textNoShape">
              <a:avLst/>
            </a:prstTxWarp>
          </a:bodyPr>
          <a:lstStyle>
            <a:lvl1pPr defTabSz="919163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65679" y="6658972"/>
            <a:ext cx="4030721" cy="351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905" tIns="45951" rIns="91905" bIns="45951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7DA8B4F0-658F-431B-BCE3-9013DA038392}" type="slidenum">
              <a:rPr lang="en-US"/>
              <a:pPr>
                <a:defRPr/>
              </a:pPr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0062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30722" cy="351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905" tIns="45951" rIns="91905" bIns="45951" numCol="1" anchor="t" anchorCtr="0" compatLnSpc="1">
            <a:prstTxWarp prst="textNoShape">
              <a:avLst/>
            </a:prstTxWarp>
          </a:bodyPr>
          <a:lstStyle>
            <a:lvl1pPr defTabSz="919163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65679" y="0"/>
            <a:ext cx="4030721" cy="351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905" tIns="45951" rIns="91905" bIns="45951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752725" y="527050"/>
            <a:ext cx="3797300" cy="26289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39422" y="3331136"/>
            <a:ext cx="6817558" cy="3152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905" tIns="45951" rIns="91905" bIns="4595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40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658972"/>
            <a:ext cx="4030722" cy="351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905" tIns="45951" rIns="91905" bIns="45951" numCol="1" anchor="b" anchorCtr="0" compatLnSpc="1">
            <a:prstTxWarp prst="textNoShape">
              <a:avLst/>
            </a:prstTxWarp>
          </a:bodyPr>
          <a:lstStyle>
            <a:lvl1pPr defTabSz="919163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40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65679" y="6658972"/>
            <a:ext cx="4030721" cy="351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905" tIns="45951" rIns="91905" bIns="45951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1430D1FC-EB44-4436-B6E7-24D1D5D37AB4}" type="slidenum">
              <a:rPr lang="en-US"/>
              <a:pPr>
                <a:defRPr/>
              </a:pPr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68691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30D1FC-EB44-4436-B6E7-24D1D5D37AB4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0557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30D1FC-EB44-4436-B6E7-24D1D5D37AB4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3549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30D1FC-EB44-4436-B6E7-24D1D5D37AB4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6538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30D1FC-EB44-4436-B6E7-24D1D5D37AB4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5239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30D1FC-EB44-4436-B6E7-24D1D5D37AB4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56175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30D1FC-EB44-4436-B6E7-24D1D5D37AB4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03219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30D1FC-EB44-4436-B6E7-24D1D5D37AB4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42868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30D1FC-EB44-4436-B6E7-24D1D5D37AB4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982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30D1FC-EB44-4436-B6E7-24D1D5D37AB4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5791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30D1FC-EB44-4436-B6E7-24D1D5D37AB4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41802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2"/>
          <p:cNvSpPr>
            <a:spLocks noChangeArrowheads="1"/>
          </p:cNvSpPr>
          <p:nvPr userDrawn="1"/>
        </p:nvSpPr>
        <p:spPr bwMode="auto">
          <a:xfrm>
            <a:off x="0" y="304800"/>
            <a:ext cx="9906000" cy="6096000"/>
          </a:xfrm>
          <a:prstGeom prst="rect">
            <a:avLst/>
          </a:prstGeom>
          <a:solidFill>
            <a:schemeClr val="bg1">
              <a:alpha val="12000"/>
            </a:schemeClr>
          </a:solidFill>
          <a:ln w="317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47"/>
            <a:ext cx="84201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D72048-452A-45CB-AE34-BFE84AD191D9}" type="slidenum">
              <a:rPr lang="en-US"/>
              <a:pPr>
                <a:defRPr/>
              </a:pPr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1821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2"/>
          <p:cNvSpPr>
            <a:spLocks noChangeArrowheads="1"/>
          </p:cNvSpPr>
          <p:nvPr userDrawn="1"/>
        </p:nvSpPr>
        <p:spPr bwMode="auto">
          <a:xfrm>
            <a:off x="0" y="304800"/>
            <a:ext cx="9906000" cy="6096000"/>
          </a:xfrm>
          <a:prstGeom prst="rect">
            <a:avLst/>
          </a:prstGeom>
          <a:solidFill>
            <a:schemeClr val="bg1"/>
          </a:solidFill>
          <a:ln w="317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it-IT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A1389B6-A1B5-4EC7-A945-FA9F1188ABA3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5" name="Segnaposto contenuto 2"/>
          <p:cNvSpPr>
            <a:spLocks noGrp="1"/>
          </p:cNvSpPr>
          <p:nvPr>
            <p:ph idx="1"/>
          </p:nvPr>
        </p:nvSpPr>
        <p:spPr>
          <a:xfrm>
            <a:off x="272480" y="1052736"/>
            <a:ext cx="9361040" cy="4680520"/>
          </a:xfrm>
        </p:spPr>
        <p:txBody>
          <a:bodyPr/>
          <a:lstStyle>
            <a:lvl1pPr>
              <a:buClr>
                <a:srgbClr val="00727D"/>
              </a:buClr>
              <a:buFont typeface="Wingdings" pitchFamily="2" charset="2"/>
              <a:buChar char="§"/>
              <a:defRPr sz="2400"/>
            </a:lvl1pPr>
            <a:lvl2pPr>
              <a:buClrTx/>
              <a:defRPr sz="2000"/>
            </a:lvl2pPr>
            <a:lvl3pPr>
              <a:buClrTx/>
              <a:defRPr sz="1800"/>
            </a:lvl3pPr>
            <a:lvl4pPr>
              <a:defRPr sz="1600"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44832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7" name="Rectangle 53"/>
          <p:cNvSpPr>
            <a:spLocks noChangeArrowheads="1"/>
          </p:cNvSpPr>
          <p:nvPr/>
        </p:nvSpPr>
        <p:spPr bwMode="auto">
          <a:xfrm>
            <a:off x="0" y="0"/>
            <a:ext cx="9906000" cy="6858000"/>
          </a:xfrm>
          <a:prstGeom prst="rect">
            <a:avLst/>
          </a:prstGeom>
          <a:solidFill>
            <a:srgbClr val="0057A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auto">
          <a:xfrm>
            <a:off x="0" y="304800"/>
            <a:ext cx="9906000" cy="6096000"/>
          </a:xfrm>
          <a:prstGeom prst="rect">
            <a:avLst/>
          </a:prstGeom>
          <a:solidFill>
            <a:schemeClr val="bg1">
              <a:alpha val="65000"/>
            </a:schemeClr>
          </a:solidFill>
          <a:ln w="317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60400" y="457200"/>
            <a:ext cx="85852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371600"/>
            <a:ext cx="84201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21201" y="6477000"/>
            <a:ext cx="86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fld id="{6E4E4959-CFB8-4031-BF55-579349F0A7FC}" type="slidenum">
              <a:rPr lang="en-US"/>
              <a:pPr>
                <a:defRPr/>
              </a:pPr>
              <a:t>‹N›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0057A6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0057A6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0057A6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0057A6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0057A6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 b="1">
          <a:solidFill>
            <a:srgbClr val="0057A6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 b="1">
          <a:solidFill>
            <a:srgbClr val="0057A6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 b="1">
          <a:solidFill>
            <a:srgbClr val="0057A6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 b="1">
          <a:solidFill>
            <a:srgbClr val="0057A6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519264" y="2508045"/>
            <a:ext cx="7596035" cy="3247130"/>
          </a:xfrm>
        </p:spPr>
        <p:txBody>
          <a:bodyPr/>
          <a:lstStyle/>
          <a:p>
            <a:pPr algn="l"/>
            <a:r>
              <a:rPr lang="en-US" sz="2800" dirty="0"/>
              <a:t>Politecnico di </a:t>
            </a:r>
            <a:r>
              <a:rPr lang="en-US" sz="2800" dirty="0" err="1"/>
              <a:t>Torino@CHIMERA</a:t>
            </a:r>
            <a:br>
              <a:rPr lang="en-US" sz="2800" dirty="0"/>
            </a:br>
            <a:r>
              <a:rPr lang="en-US" sz="2800" dirty="0"/>
              <a:t>radiation test</a:t>
            </a:r>
            <a:br>
              <a:rPr lang="en-US" sz="2800" dirty="0"/>
            </a:br>
            <a:br>
              <a:rPr lang="en-US" sz="2800" dirty="0"/>
            </a:br>
            <a:r>
              <a:rPr lang="en-US" sz="2800" dirty="0"/>
              <a:t>Beam time</a:t>
            </a:r>
            <a:br>
              <a:rPr lang="en-US" sz="2800" dirty="0"/>
            </a:br>
            <a:r>
              <a:rPr lang="en-US" sz="2000" dirty="0"/>
              <a:t>12.2022</a:t>
            </a:r>
            <a:br>
              <a:rPr lang="en-US" sz="2000" dirty="0"/>
            </a:br>
            <a:br>
              <a:rPr lang="en-US" sz="2800" dirty="0"/>
            </a:br>
            <a:br>
              <a:rPr lang="en-US" sz="2800" dirty="0"/>
            </a:br>
            <a:br>
              <a:rPr lang="en-US" sz="2800" dirty="0"/>
            </a:br>
            <a:br>
              <a:rPr lang="en-US" sz="2800" dirty="0"/>
            </a:br>
            <a:br>
              <a:rPr lang="en-US" sz="2800" dirty="0"/>
            </a:br>
            <a:endParaRPr lang="en-US" sz="2800" b="0" dirty="0"/>
          </a:p>
        </p:txBody>
      </p:sp>
    </p:spTree>
    <p:extLst>
      <p:ext uri="{BB962C8B-B14F-4D97-AF65-F5344CB8AC3E}">
        <p14:creationId xmlns:p14="http://schemas.microsoft.com/office/powerpoint/2010/main" val="26869186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A1389B6-A1B5-4EC7-A945-FA9F1188ABA3}" type="slidenum">
              <a:rPr lang="it-IT" smtClean="0"/>
              <a:pPr/>
              <a:t>10</a:t>
            </a:fld>
            <a:endParaRPr lang="it-IT"/>
          </a:p>
        </p:txBody>
      </p:sp>
      <p:sp>
        <p:nvSpPr>
          <p:cNvPr id="6" name="Titolo 5"/>
          <p:cNvSpPr>
            <a:spLocks noGrp="1"/>
          </p:cNvSpPr>
          <p:nvPr>
            <p:ph type="title"/>
          </p:nvPr>
        </p:nvSpPr>
        <p:spPr>
          <a:xfrm>
            <a:off x="286439" y="211423"/>
            <a:ext cx="9166033" cy="801452"/>
          </a:xfrm>
        </p:spPr>
        <p:txBody>
          <a:bodyPr/>
          <a:lstStyle/>
          <a:p>
            <a:r>
              <a:rPr lang="it-IT" dirty="0"/>
              <a:t>11.2021 – Cross-section Comparison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3BB2F8C-C46B-4419-B568-E24CACD86A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9670" y="1262888"/>
            <a:ext cx="6339840" cy="433222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1B0540C-152E-494B-8CD3-3F5EF3B5AE2E}"/>
              </a:ext>
            </a:extLst>
          </p:cNvPr>
          <p:cNvSpPr txBox="1"/>
          <p:nvPr/>
        </p:nvSpPr>
        <p:spPr>
          <a:xfrm>
            <a:off x="7205902" y="2903220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rgbClr val="FF6600"/>
                </a:solidFill>
              </a:rPr>
              <a:t>Z7020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E342A06-A0A3-4060-AF3E-C52461E71534}"/>
              </a:ext>
            </a:extLst>
          </p:cNvPr>
          <p:cNvSpPr txBox="1"/>
          <p:nvPr/>
        </p:nvSpPr>
        <p:spPr>
          <a:xfrm>
            <a:off x="7205902" y="3560803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rgbClr val="002060"/>
                </a:solidFill>
              </a:rPr>
              <a:t>XCZU7EV</a:t>
            </a:r>
          </a:p>
        </p:txBody>
      </p:sp>
    </p:spTree>
    <p:extLst>
      <p:ext uri="{BB962C8B-B14F-4D97-AF65-F5344CB8AC3E}">
        <p14:creationId xmlns:p14="http://schemas.microsoft.com/office/powerpoint/2010/main" val="3599013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A1389B6-A1B5-4EC7-A945-FA9F1188ABA3}" type="slidenum">
              <a:rPr lang="it-IT" smtClean="0"/>
              <a:pPr/>
              <a:t>2</a:t>
            </a:fld>
            <a:endParaRPr lang="it-IT"/>
          </a:p>
        </p:txBody>
      </p:sp>
      <p:sp>
        <p:nvSpPr>
          <p:cNvPr id="6" name="Titolo 5"/>
          <p:cNvSpPr>
            <a:spLocks noGrp="1"/>
          </p:cNvSpPr>
          <p:nvPr>
            <p:ph type="title"/>
          </p:nvPr>
        </p:nvSpPr>
        <p:spPr>
          <a:xfrm>
            <a:off x="425450" y="274430"/>
            <a:ext cx="9055100" cy="801452"/>
          </a:xfrm>
        </p:spPr>
        <p:txBody>
          <a:bodyPr/>
          <a:lstStyle/>
          <a:p>
            <a:r>
              <a:rPr lang="it-IT" dirty="0"/>
              <a:t>Beam time 12/22 CHIMERA – Hardware Setup</a:t>
            </a:r>
          </a:p>
        </p:txBody>
      </p:sp>
      <p:pic>
        <p:nvPicPr>
          <p:cNvPr id="8" name="Immagine 4" descr="Immagine che contiene pannello di controllo&#10;&#10;Descrizione generata automaticamente">
            <a:extLst>
              <a:ext uri="{FF2B5EF4-FFF2-40B4-BE49-F238E27FC236}">
                <a16:creationId xmlns:a16="http://schemas.microsoft.com/office/drawing/2014/main" id="{2A9C61EC-2513-420F-939F-B48D3ECBA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6227" y="1075882"/>
            <a:ext cx="3253886" cy="4340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egnaposto contenuto 1">
            <a:extLst>
              <a:ext uri="{FF2B5EF4-FFF2-40B4-BE49-F238E27FC236}">
                <a16:creationId xmlns:a16="http://schemas.microsoft.com/office/drawing/2014/main" id="{FA517194-D80C-4D0D-8E87-58A00AEB5034}"/>
              </a:ext>
            </a:extLst>
          </p:cNvPr>
          <p:cNvSpPr txBox="1">
            <a:spLocks/>
          </p:cNvSpPr>
          <p:nvPr/>
        </p:nvSpPr>
        <p:spPr bwMode="auto">
          <a:xfrm>
            <a:off x="309489" y="1277813"/>
            <a:ext cx="5556738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727D"/>
              </a:buClr>
              <a:buFont typeface="Wingdings" pitchFamily="2" charset="2"/>
              <a:buChar char="§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Tx/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Tx/>
              <a:buChar char="•"/>
              <a:defRPr sz="18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it-IT" b="0" kern="0" dirty="0"/>
              <a:t>1st board: XCZU7EV </a:t>
            </a:r>
          </a:p>
          <a:p>
            <a:r>
              <a:rPr lang="it-IT" b="0" kern="0" dirty="0"/>
              <a:t>2nd board: Z7020</a:t>
            </a:r>
          </a:p>
          <a:p>
            <a:r>
              <a:rPr lang="it-IT" b="0" kern="0" dirty="0"/>
              <a:t>3rd board: Tegra X1</a:t>
            </a:r>
          </a:p>
          <a:p>
            <a:r>
              <a:rPr lang="it-IT" b="0" kern="0" dirty="0"/>
              <a:t>4th board NG-Medium</a:t>
            </a:r>
          </a:p>
          <a:p>
            <a:r>
              <a:rPr lang="it-IT" b="0" kern="0" dirty="0"/>
              <a:t>5th board: KCU105</a:t>
            </a:r>
          </a:p>
          <a:p>
            <a:endParaRPr lang="it-IT" b="0" kern="0" dirty="0"/>
          </a:p>
          <a:p>
            <a:pPr marL="0" indent="0">
              <a:buNone/>
            </a:pPr>
            <a:endParaRPr lang="it-IT" kern="0" dirty="0"/>
          </a:p>
        </p:txBody>
      </p:sp>
    </p:spTree>
    <p:extLst>
      <p:ext uri="{BB962C8B-B14F-4D97-AF65-F5344CB8AC3E}">
        <p14:creationId xmlns:p14="http://schemas.microsoft.com/office/powerpoint/2010/main" val="2503198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A1389B6-A1B5-4EC7-A945-FA9F1188ABA3}" type="slidenum">
              <a:rPr lang="it-IT" smtClean="0"/>
              <a:pPr/>
              <a:t>3</a:t>
            </a:fld>
            <a:endParaRPr lang="it-IT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AD7773B-D225-451A-960A-0D865F4F6F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809" y="1561254"/>
            <a:ext cx="8738382" cy="3735492"/>
          </a:xfrm>
          <a:prstGeom prst="rect">
            <a:avLst/>
          </a:prstGeom>
        </p:spPr>
      </p:pic>
      <p:sp>
        <p:nvSpPr>
          <p:cNvPr id="8" name="Titolo 5">
            <a:extLst>
              <a:ext uri="{FF2B5EF4-FFF2-40B4-BE49-F238E27FC236}">
                <a16:creationId xmlns:a16="http://schemas.microsoft.com/office/drawing/2014/main" id="{12403A68-4B03-43D9-AB8E-76F705D856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450" y="274430"/>
            <a:ext cx="9055100" cy="801452"/>
          </a:xfrm>
        </p:spPr>
        <p:txBody>
          <a:bodyPr/>
          <a:lstStyle/>
          <a:p>
            <a:r>
              <a:rPr lang="it-IT" dirty="0"/>
              <a:t>Beam time 12/22 CHIMERA – Hardware Setup</a:t>
            </a:r>
          </a:p>
        </p:txBody>
      </p:sp>
    </p:spTree>
    <p:extLst>
      <p:ext uri="{BB962C8B-B14F-4D97-AF65-F5344CB8AC3E}">
        <p14:creationId xmlns:p14="http://schemas.microsoft.com/office/powerpoint/2010/main" val="3678805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A1389B6-A1B5-4EC7-A945-FA9F1188ABA3}" type="slidenum">
              <a:rPr lang="it-IT" smtClean="0"/>
              <a:pPr/>
              <a:t>4</a:t>
            </a:fld>
            <a:endParaRPr lang="it-IT"/>
          </a:p>
        </p:txBody>
      </p:sp>
      <p:sp>
        <p:nvSpPr>
          <p:cNvPr id="8" name="Titolo 5">
            <a:extLst>
              <a:ext uri="{FF2B5EF4-FFF2-40B4-BE49-F238E27FC236}">
                <a16:creationId xmlns:a16="http://schemas.microsoft.com/office/drawing/2014/main" id="{12403A68-4B03-43D9-AB8E-76F705D856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450" y="274430"/>
            <a:ext cx="9055100" cy="801452"/>
          </a:xfrm>
        </p:spPr>
        <p:txBody>
          <a:bodyPr/>
          <a:lstStyle/>
          <a:p>
            <a:r>
              <a:rPr lang="it-IT" dirty="0"/>
              <a:t>Beam time 12/22 CHIMERA – Circuit Setup</a:t>
            </a:r>
          </a:p>
        </p:txBody>
      </p:sp>
      <p:sp>
        <p:nvSpPr>
          <p:cNvPr id="6" name="Segnaposto contenuto 1">
            <a:extLst>
              <a:ext uri="{FF2B5EF4-FFF2-40B4-BE49-F238E27FC236}">
                <a16:creationId xmlns:a16="http://schemas.microsoft.com/office/drawing/2014/main" id="{4803848B-3365-4E4B-9A04-0F08F6424EB1}"/>
              </a:ext>
            </a:extLst>
          </p:cNvPr>
          <p:cNvSpPr txBox="1">
            <a:spLocks/>
          </p:cNvSpPr>
          <p:nvPr/>
        </p:nvSpPr>
        <p:spPr bwMode="auto">
          <a:xfrm>
            <a:off x="309489" y="1277813"/>
            <a:ext cx="10075482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727D"/>
              </a:buClr>
              <a:buFont typeface="Wingdings" pitchFamily="2" charset="2"/>
              <a:buChar char="§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Tx/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Tx/>
              <a:buChar char="•"/>
              <a:defRPr sz="18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it-IT" b="0" kern="0" dirty="0" err="1"/>
              <a:t>Tensor</a:t>
            </a:r>
            <a:r>
              <a:rPr lang="it-IT" b="0" kern="0" dirty="0"/>
              <a:t> Processing </a:t>
            </a:r>
            <a:r>
              <a:rPr lang="it-IT" b="0" kern="0" dirty="0" err="1"/>
              <a:t>Units</a:t>
            </a:r>
            <a:r>
              <a:rPr lang="it-IT" b="0" kern="0" dirty="0"/>
              <a:t> (TPU) on COTS and </a:t>
            </a:r>
            <a:r>
              <a:rPr lang="it-IT" b="0" kern="0" dirty="0" err="1"/>
              <a:t>Rad</a:t>
            </a:r>
            <a:r>
              <a:rPr lang="it-IT" b="0" kern="0" dirty="0"/>
              <a:t>-Hard </a:t>
            </a:r>
            <a:r>
              <a:rPr lang="it-IT" b="0" kern="0" dirty="0" err="1"/>
              <a:t>FPGAs</a:t>
            </a:r>
            <a:endParaRPr lang="it-IT" b="0" kern="0" dirty="0"/>
          </a:p>
          <a:p>
            <a:pPr lvl="1"/>
            <a:r>
              <a:rPr lang="it-IT" kern="0" dirty="0"/>
              <a:t>MMU </a:t>
            </a:r>
            <a:r>
              <a:rPr lang="it-IT" kern="0" dirty="0" err="1"/>
              <a:t>having</a:t>
            </a:r>
            <a:r>
              <a:rPr lang="it-IT" kern="0" dirty="0"/>
              <a:t> Matrix </a:t>
            </a:r>
            <a:r>
              <a:rPr lang="it-IT" kern="0" dirty="0" err="1"/>
              <a:t>Width</a:t>
            </a:r>
            <a:r>
              <a:rPr lang="it-IT" kern="0" dirty="0"/>
              <a:t> = 9</a:t>
            </a:r>
            <a:r>
              <a:rPr lang="it-IT" b="0" kern="0" dirty="0"/>
              <a:t> </a:t>
            </a:r>
          </a:p>
          <a:p>
            <a:r>
              <a:rPr lang="it-IT" b="0" kern="0" dirty="0"/>
              <a:t>HW </a:t>
            </a:r>
            <a:r>
              <a:rPr lang="it-IT" b="0" kern="0" dirty="0" err="1"/>
              <a:t>accelerator</a:t>
            </a:r>
            <a:r>
              <a:rPr lang="it-IT" b="0" kern="0" dirty="0"/>
              <a:t> </a:t>
            </a:r>
            <a:r>
              <a:rPr lang="it-IT" b="0" kern="0" dirty="0" err="1"/>
              <a:t>setups</a:t>
            </a:r>
            <a:endParaRPr lang="it-IT" b="0" kern="0" dirty="0"/>
          </a:p>
          <a:p>
            <a:endParaRPr lang="it-IT" b="0" kern="0" dirty="0"/>
          </a:p>
          <a:p>
            <a:pPr marL="0" indent="0">
              <a:buNone/>
            </a:pPr>
            <a:endParaRPr lang="it-IT" kern="0" dirty="0"/>
          </a:p>
        </p:txBody>
      </p:sp>
      <p:pic>
        <p:nvPicPr>
          <p:cNvPr id="7" name="Immagine 6" descr="Immagine che contiene testo&#10;&#10;Descrizione generata automaticamente">
            <a:extLst>
              <a:ext uri="{FF2B5EF4-FFF2-40B4-BE49-F238E27FC236}">
                <a16:creationId xmlns:a16="http://schemas.microsoft.com/office/drawing/2014/main" id="{21F03E3E-A4E8-4AF6-B4F3-346782F7B985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644" y="2910696"/>
            <a:ext cx="3066097" cy="2779065"/>
          </a:xfrm>
          <a:prstGeom prst="rect">
            <a:avLst/>
          </a:prstGeom>
        </p:spPr>
      </p:pic>
      <p:pic>
        <p:nvPicPr>
          <p:cNvPr id="9" name="Immagine 8" descr="Immagine che contiene testo, tabellonesegnapunti, screenshot&#10;&#10;Descrizione generata automaticamente">
            <a:extLst>
              <a:ext uri="{FF2B5EF4-FFF2-40B4-BE49-F238E27FC236}">
                <a16:creationId xmlns:a16="http://schemas.microsoft.com/office/drawing/2014/main" id="{D6107291-F19A-4A36-A68B-9064C016C49A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201" y="2673187"/>
            <a:ext cx="5075310" cy="3254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75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A1389B6-A1B5-4EC7-A945-FA9F1188ABA3}" type="slidenum">
              <a:rPr lang="it-IT" smtClean="0"/>
              <a:pPr/>
              <a:t>5</a:t>
            </a:fld>
            <a:endParaRPr lang="it-IT"/>
          </a:p>
        </p:txBody>
      </p:sp>
      <p:pic>
        <p:nvPicPr>
          <p:cNvPr id="7" name="Picture 6" descr="Chart, diagram&#10;&#10;Description automatically generated">
            <a:extLst>
              <a:ext uri="{FF2B5EF4-FFF2-40B4-BE49-F238E27FC236}">
                <a16:creationId xmlns:a16="http://schemas.microsoft.com/office/drawing/2014/main" id="{CCC5998B-2996-4338-9B9A-720B16A5EDC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7257" y="1576808"/>
            <a:ext cx="5911485" cy="4180102"/>
          </a:xfrm>
          <a:prstGeom prst="rect">
            <a:avLst/>
          </a:prstGeom>
        </p:spPr>
      </p:pic>
      <p:sp>
        <p:nvSpPr>
          <p:cNvPr id="8" name="Titolo 5">
            <a:extLst>
              <a:ext uri="{FF2B5EF4-FFF2-40B4-BE49-F238E27FC236}">
                <a16:creationId xmlns:a16="http://schemas.microsoft.com/office/drawing/2014/main" id="{1D5058EF-7176-4E78-AD08-0B3E9AA6AA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450" y="274430"/>
            <a:ext cx="9055100" cy="801452"/>
          </a:xfrm>
        </p:spPr>
        <p:txBody>
          <a:bodyPr/>
          <a:lstStyle/>
          <a:p>
            <a:r>
              <a:rPr lang="it-IT" dirty="0"/>
              <a:t>Beam time 12/22 CHIMERA – Hardware Setup</a:t>
            </a:r>
          </a:p>
        </p:txBody>
      </p:sp>
    </p:spTree>
    <p:extLst>
      <p:ext uri="{BB962C8B-B14F-4D97-AF65-F5344CB8AC3E}">
        <p14:creationId xmlns:p14="http://schemas.microsoft.com/office/powerpoint/2010/main" val="23952205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A1389B6-A1B5-4EC7-A945-FA9F1188ABA3}" type="slidenum">
              <a:rPr lang="it-IT" smtClean="0"/>
              <a:pPr/>
              <a:t>6</a:t>
            </a:fld>
            <a:endParaRPr lang="it-IT"/>
          </a:p>
        </p:txBody>
      </p:sp>
      <p:sp>
        <p:nvSpPr>
          <p:cNvPr id="7" name="Segnaposto contenuto 1">
            <a:extLst>
              <a:ext uri="{FF2B5EF4-FFF2-40B4-BE49-F238E27FC236}">
                <a16:creationId xmlns:a16="http://schemas.microsoft.com/office/drawing/2014/main" id="{B2687DC8-A927-4AEE-B573-282988955778}"/>
              </a:ext>
            </a:extLst>
          </p:cNvPr>
          <p:cNvSpPr txBox="1">
            <a:spLocks/>
          </p:cNvSpPr>
          <p:nvPr/>
        </p:nvSpPr>
        <p:spPr bwMode="auto">
          <a:xfrm>
            <a:off x="-1" y="1295399"/>
            <a:ext cx="9467557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727D"/>
              </a:buClr>
              <a:buFont typeface="Wingdings" pitchFamily="2" charset="2"/>
              <a:buChar char="§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Tx/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Tx/>
              <a:buChar char="•"/>
              <a:defRPr sz="18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/>
              <a:t>ZCU104 </a:t>
            </a:r>
            <a:r>
              <a:rPr lang="en-US" b="0" kern="0" dirty="0"/>
              <a:t>(XCZU7EV)</a:t>
            </a:r>
          </a:p>
          <a:p>
            <a:pPr lvl="1"/>
            <a:r>
              <a:rPr lang="en-US" kern="0" dirty="0"/>
              <a:t>Periodic application transparent readback and counting of configuration memory upset</a:t>
            </a:r>
          </a:p>
          <a:p>
            <a:pPr lvl="1"/>
            <a:r>
              <a:rPr lang="en-US" kern="0" dirty="0"/>
              <a:t>Monitoring of each Cordic Core status as functional failure</a:t>
            </a:r>
          </a:p>
          <a:p>
            <a:pPr lvl="1"/>
            <a:r>
              <a:rPr lang="en-US" kern="0" dirty="0"/>
              <a:t>Timeout</a:t>
            </a:r>
          </a:p>
          <a:p>
            <a:pPr lvl="1"/>
            <a:r>
              <a:rPr lang="en-US" kern="0" dirty="0"/>
              <a:t>SEFI event requiring power cycle</a:t>
            </a:r>
          </a:p>
          <a:p>
            <a:r>
              <a:rPr lang="en-US" kern="0" dirty="0"/>
              <a:t>PYNQ-Z2 </a:t>
            </a:r>
            <a:r>
              <a:rPr lang="en-US" b="0" kern="0" dirty="0"/>
              <a:t>(Z7020)</a:t>
            </a:r>
          </a:p>
          <a:p>
            <a:pPr lvl="1"/>
            <a:r>
              <a:rPr lang="en-US" kern="0" dirty="0"/>
              <a:t>Application triggered readback and counting of configuration memory upset</a:t>
            </a:r>
          </a:p>
          <a:p>
            <a:pPr lvl="1"/>
            <a:r>
              <a:rPr lang="en-US" kern="0" dirty="0"/>
              <a:t>Monitoring of circuit functional failure </a:t>
            </a:r>
          </a:p>
          <a:p>
            <a:pPr lvl="1"/>
            <a:r>
              <a:rPr lang="en-US" kern="0" dirty="0"/>
              <a:t>Timeout</a:t>
            </a:r>
          </a:p>
          <a:p>
            <a:pPr lvl="1"/>
            <a:endParaRPr lang="en-US" kern="0" dirty="0"/>
          </a:p>
          <a:p>
            <a:pPr lvl="1"/>
            <a:endParaRPr lang="en-US" kern="0" dirty="0"/>
          </a:p>
          <a:p>
            <a:pPr lvl="1"/>
            <a:endParaRPr lang="en-US" kern="0" dirty="0"/>
          </a:p>
          <a:p>
            <a:pPr lvl="1"/>
            <a:endParaRPr lang="en-US" kern="0" dirty="0"/>
          </a:p>
          <a:p>
            <a:pPr lvl="1"/>
            <a:endParaRPr lang="en-US" kern="0" dirty="0"/>
          </a:p>
          <a:p>
            <a:pPr lvl="1"/>
            <a:endParaRPr lang="en-US" kern="0" dirty="0"/>
          </a:p>
          <a:p>
            <a:endParaRPr lang="en-US" b="0" kern="0" dirty="0"/>
          </a:p>
          <a:p>
            <a:endParaRPr lang="en-US" b="0" kern="0" dirty="0"/>
          </a:p>
          <a:p>
            <a:pPr marL="0" indent="0">
              <a:buNone/>
            </a:pPr>
            <a:endParaRPr lang="en-US" kern="0" dirty="0"/>
          </a:p>
        </p:txBody>
      </p:sp>
      <p:sp>
        <p:nvSpPr>
          <p:cNvPr id="8" name="Titolo 5">
            <a:extLst>
              <a:ext uri="{FF2B5EF4-FFF2-40B4-BE49-F238E27FC236}">
                <a16:creationId xmlns:a16="http://schemas.microsoft.com/office/drawing/2014/main" id="{B33C2B03-3ADE-40A8-85BA-CC2A313DCA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450" y="274430"/>
            <a:ext cx="9055100" cy="801452"/>
          </a:xfrm>
        </p:spPr>
        <p:txBody>
          <a:bodyPr/>
          <a:lstStyle/>
          <a:p>
            <a:r>
              <a:rPr lang="it-IT" dirty="0"/>
              <a:t>Beam time 12/22 CHIMERA – Monitoring</a:t>
            </a:r>
          </a:p>
        </p:txBody>
      </p:sp>
    </p:spTree>
    <p:extLst>
      <p:ext uri="{BB962C8B-B14F-4D97-AF65-F5344CB8AC3E}">
        <p14:creationId xmlns:p14="http://schemas.microsoft.com/office/powerpoint/2010/main" val="25915416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A1389B6-A1B5-4EC7-A945-FA9F1188ABA3}" type="slidenum">
              <a:rPr lang="it-IT" smtClean="0"/>
              <a:pPr/>
              <a:t>7</a:t>
            </a:fld>
            <a:endParaRPr lang="it-IT"/>
          </a:p>
        </p:txBody>
      </p:sp>
      <p:sp>
        <p:nvSpPr>
          <p:cNvPr id="6" name="Titolo 5"/>
          <p:cNvSpPr>
            <a:spLocks noGrp="1"/>
          </p:cNvSpPr>
          <p:nvPr>
            <p:ph type="title"/>
          </p:nvPr>
        </p:nvSpPr>
        <p:spPr>
          <a:xfrm>
            <a:off x="660400" y="211423"/>
            <a:ext cx="8585200" cy="801452"/>
          </a:xfrm>
        </p:spPr>
        <p:txBody>
          <a:bodyPr/>
          <a:lstStyle/>
          <a:p>
            <a:r>
              <a:rPr lang="it-IT" dirty="0"/>
              <a:t>GPU Monitoring</a:t>
            </a:r>
          </a:p>
        </p:txBody>
      </p:sp>
      <p:sp>
        <p:nvSpPr>
          <p:cNvPr id="7" name="Segnaposto contenuto 1">
            <a:extLst>
              <a:ext uri="{FF2B5EF4-FFF2-40B4-BE49-F238E27FC236}">
                <a16:creationId xmlns:a16="http://schemas.microsoft.com/office/drawing/2014/main" id="{B2687DC8-A927-4AEE-B573-282988955778}"/>
              </a:ext>
            </a:extLst>
          </p:cNvPr>
          <p:cNvSpPr txBox="1">
            <a:spLocks/>
          </p:cNvSpPr>
          <p:nvPr/>
        </p:nvSpPr>
        <p:spPr bwMode="auto">
          <a:xfrm>
            <a:off x="-1" y="1295399"/>
            <a:ext cx="9467557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727D"/>
              </a:buClr>
              <a:buFont typeface="Wingdings" pitchFamily="2" charset="2"/>
              <a:buChar char="§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Tx/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Tx/>
              <a:buChar char="•"/>
              <a:defRPr sz="18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/>
              <a:t>Jetson Nano </a:t>
            </a:r>
            <a:r>
              <a:rPr lang="en-US" b="0" kern="0" dirty="0"/>
              <a:t>(Tegra X1)</a:t>
            </a:r>
          </a:p>
          <a:p>
            <a:pPr lvl="1"/>
            <a:r>
              <a:rPr lang="en-US" kern="0" dirty="0"/>
              <a:t>Counting of register, local, shared and global memory upsets</a:t>
            </a:r>
          </a:p>
          <a:p>
            <a:pPr lvl="1"/>
            <a:r>
              <a:rPr lang="en-US" kern="0" dirty="0"/>
              <a:t>Monitoring of GPU and host CPU functional failure</a:t>
            </a:r>
          </a:p>
          <a:p>
            <a:pPr lvl="1"/>
            <a:r>
              <a:rPr lang="en-US" kern="0" dirty="0"/>
              <a:t>Timeout</a:t>
            </a:r>
          </a:p>
          <a:p>
            <a:pPr lvl="1"/>
            <a:r>
              <a:rPr lang="en-US" kern="0" dirty="0"/>
              <a:t>SEFI event requiring power cycle</a:t>
            </a:r>
          </a:p>
          <a:p>
            <a:pPr lvl="1"/>
            <a:endParaRPr lang="en-US" kern="0" dirty="0"/>
          </a:p>
          <a:p>
            <a:pPr lvl="1"/>
            <a:endParaRPr lang="en-US" kern="0" dirty="0"/>
          </a:p>
          <a:p>
            <a:pPr lvl="1"/>
            <a:endParaRPr lang="en-US" kern="0" dirty="0"/>
          </a:p>
          <a:p>
            <a:pPr lvl="1"/>
            <a:endParaRPr lang="en-US" kern="0" dirty="0"/>
          </a:p>
          <a:p>
            <a:pPr lvl="1"/>
            <a:endParaRPr lang="en-US" kern="0" dirty="0"/>
          </a:p>
          <a:p>
            <a:pPr lvl="1"/>
            <a:endParaRPr lang="en-US" kern="0" dirty="0"/>
          </a:p>
          <a:p>
            <a:endParaRPr lang="en-US" b="0" kern="0" dirty="0"/>
          </a:p>
          <a:p>
            <a:endParaRPr lang="en-US" b="0" kern="0" dirty="0"/>
          </a:p>
          <a:p>
            <a:pPr marL="0" indent="0">
              <a:buNone/>
            </a:pPr>
            <a:endParaRPr lang="en-US" kern="0" dirty="0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D780A799-0764-4CCA-8152-F39FA8C430B1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750378" y="3314699"/>
            <a:ext cx="6405244" cy="2759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2727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A1389B6-A1B5-4EC7-A945-FA9F1188ABA3}" type="slidenum">
              <a:rPr lang="it-IT" smtClean="0"/>
              <a:pPr/>
              <a:t>8</a:t>
            </a:fld>
            <a:endParaRPr lang="it-IT"/>
          </a:p>
        </p:txBody>
      </p:sp>
      <p:sp>
        <p:nvSpPr>
          <p:cNvPr id="6" name="Titolo 5"/>
          <p:cNvSpPr>
            <a:spLocks noGrp="1"/>
          </p:cNvSpPr>
          <p:nvPr>
            <p:ph type="title"/>
          </p:nvPr>
        </p:nvSpPr>
        <p:spPr>
          <a:xfrm>
            <a:off x="660400" y="211423"/>
            <a:ext cx="8585200" cy="801452"/>
          </a:xfrm>
        </p:spPr>
        <p:txBody>
          <a:bodyPr/>
          <a:lstStyle/>
          <a:p>
            <a:r>
              <a:rPr lang="it-IT" dirty="0"/>
              <a:t>11.2021@PSI – XCZU7EV cross-section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E34C2D0-6C39-4688-AFC5-E255EDD6A2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400" y="1012875"/>
            <a:ext cx="3548585" cy="509778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F7541A2-3AC2-4790-8B35-EE2BCCE97E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1201" y="1837740"/>
            <a:ext cx="5153025" cy="344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1967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A1389B6-A1B5-4EC7-A945-FA9F1188ABA3}" type="slidenum">
              <a:rPr lang="it-IT" smtClean="0"/>
              <a:pPr/>
              <a:t>9</a:t>
            </a:fld>
            <a:endParaRPr lang="it-IT"/>
          </a:p>
        </p:txBody>
      </p:sp>
      <p:sp>
        <p:nvSpPr>
          <p:cNvPr id="6" name="Titolo 5"/>
          <p:cNvSpPr>
            <a:spLocks noGrp="1"/>
          </p:cNvSpPr>
          <p:nvPr>
            <p:ph type="title"/>
          </p:nvPr>
        </p:nvSpPr>
        <p:spPr>
          <a:xfrm>
            <a:off x="660400" y="211423"/>
            <a:ext cx="8585200" cy="801452"/>
          </a:xfrm>
        </p:spPr>
        <p:txBody>
          <a:bodyPr/>
          <a:lstStyle/>
          <a:p>
            <a:r>
              <a:rPr lang="it-IT" dirty="0"/>
              <a:t>11.2021 – </a:t>
            </a:r>
            <a:r>
              <a:rPr lang="en-US" dirty="0"/>
              <a:t>Z7020</a:t>
            </a:r>
            <a:r>
              <a:rPr lang="it-IT" dirty="0"/>
              <a:t> cross-</a:t>
            </a:r>
            <a:r>
              <a:rPr lang="it-IT" dirty="0" err="1"/>
              <a:t>section</a:t>
            </a:r>
            <a:endParaRPr lang="it-IT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9B937F9-3F83-48E3-A60B-05653811C0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774" y="1572210"/>
            <a:ext cx="4351808" cy="384334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595D295-7F73-4741-A76C-B53A74681E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2976" y="1868512"/>
            <a:ext cx="4747986" cy="3457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165090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13010</TotalTime>
  <Words>210</Words>
  <Application>Microsoft Office PowerPoint</Application>
  <PresentationFormat>A4 (21x29,7 cm)</PresentationFormat>
  <Paragraphs>67</Paragraphs>
  <Slides>10</Slides>
  <Notes>10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4" baseType="lpstr">
      <vt:lpstr>Arial</vt:lpstr>
      <vt:lpstr>Times New Roman</vt:lpstr>
      <vt:lpstr>Wingdings</vt:lpstr>
      <vt:lpstr>Default Design</vt:lpstr>
      <vt:lpstr>Politecnico di Torino@CHIMERA radiation test  Beam time 12.2022      </vt:lpstr>
      <vt:lpstr>Beam time 12/22 CHIMERA – Hardware Setup</vt:lpstr>
      <vt:lpstr>Beam time 12/22 CHIMERA – Hardware Setup</vt:lpstr>
      <vt:lpstr>Beam time 12/22 CHIMERA – Circuit Setup</vt:lpstr>
      <vt:lpstr>Beam time 12/22 CHIMERA – Hardware Setup</vt:lpstr>
      <vt:lpstr>Beam time 12/22 CHIMERA – Monitoring</vt:lpstr>
      <vt:lpstr>GPU Monitoring</vt:lpstr>
      <vt:lpstr>11.2021@PSI – XCZU7EV cross-section</vt:lpstr>
      <vt:lpstr>11.2021 – Z7020 cross-section</vt:lpstr>
      <vt:lpstr>11.2021 – Cross-section Comparison</vt:lpstr>
    </vt:vector>
  </TitlesOfParts>
  <Company>Politecnico di Torino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the presentation</dc:title>
  <dc:creator>Luca Sterpone</dc:creator>
  <cp:lastModifiedBy>Sterpone  Luca</cp:lastModifiedBy>
  <cp:revision>1822</cp:revision>
  <cp:lastPrinted>2016-02-25T10:01:48Z</cp:lastPrinted>
  <dcterms:created xsi:type="dcterms:W3CDTF">2002-12-03T13:40:16Z</dcterms:created>
  <dcterms:modified xsi:type="dcterms:W3CDTF">2022-09-26T12:10:07Z</dcterms:modified>
</cp:coreProperties>
</file>