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notesMasterIdLst>
    <p:notesMasterId r:id="rId20"/>
  </p:notesMasterIdLst>
  <p:handoutMasterIdLst>
    <p:handoutMasterId r:id="rId21"/>
  </p:handoutMasterIdLst>
  <p:sldIdLst>
    <p:sldId id="333" r:id="rId3"/>
    <p:sldId id="351" r:id="rId4"/>
    <p:sldId id="344" r:id="rId5"/>
    <p:sldId id="355" r:id="rId6"/>
    <p:sldId id="352" r:id="rId7"/>
    <p:sldId id="357" r:id="rId8"/>
    <p:sldId id="358" r:id="rId9"/>
    <p:sldId id="353" r:id="rId10"/>
    <p:sldId id="354" r:id="rId11"/>
    <p:sldId id="345" r:id="rId12"/>
    <p:sldId id="346" r:id="rId13"/>
    <p:sldId id="342" r:id="rId14"/>
    <p:sldId id="339" r:id="rId15"/>
    <p:sldId id="336" r:id="rId16"/>
    <p:sldId id="360" r:id="rId17"/>
    <p:sldId id="361" r:id="rId18"/>
    <p:sldId id="338" r:id="rId19"/>
  </p:sldIdLst>
  <p:sldSz cx="9906000" cy="6858000" type="A4"/>
  <p:notesSz cx="7104063" cy="10234613"/>
  <p:defaultTextStyle>
    <a:defPPr>
      <a:defRPr lang="sv-S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1489">
          <p15:clr>
            <a:srgbClr val="A4A3A4"/>
          </p15:clr>
        </p15:guide>
        <p15:guide id="3" pos="1260">
          <p15:clr>
            <a:srgbClr val="A4A3A4"/>
          </p15:clr>
        </p15:guide>
        <p15:guide id="4" pos="1481">
          <p15:clr>
            <a:srgbClr val="A4A3A4"/>
          </p15:clr>
        </p15:guide>
        <p15:guide id="5" pos="3121">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sabel Runebjörk" initials="I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18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0474" autoAdjust="0"/>
    <p:restoredTop sz="94494" autoAdjust="0"/>
  </p:normalViewPr>
  <p:slideViewPr>
    <p:cSldViewPr snapToGrid="0" showGuides="1">
      <p:cViewPr varScale="1">
        <p:scale>
          <a:sx n="97" d="100"/>
          <a:sy n="97" d="100"/>
        </p:scale>
        <p:origin x="72" y="160"/>
      </p:cViewPr>
      <p:guideLst>
        <p:guide orient="horz" pos="2160"/>
        <p:guide pos="1489"/>
        <p:guide pos="1260"/>
        <p:guide pos="1481"/>
        <p:guide pos="312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80" d="100"/>
        <a:sy n="80" d="100"/>
      </p:scale>
      <p:origin x="0" y="0"/>
    </p:cViewPr>
  </p:sorterViewPr>
  <p:notesViewPr>
    <p:cSldViewPr snapToGrid="0" showGuides="1">
      <p:cViewPr varScale="1">
        <p:scale>
          <a:sx n="80" d="100"/>
          <a:sy n="80" d="100"/>
        </p:scale>
        <p:origin x="-1890" y="-84"/>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hdr" sz="quarter"/>
          </p:nvPr>
        </p:nvSpPr>
        <p:spPr bwMode="auto">
          <a:xfrm>
            <a:off x="0" y="0"/>
            <a:ext cx="3079202" cy="512304"/>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lvl1pPr>
              <a:defRPr sz="1200"/>
            </a:lvl1pPr>
          </a:lstStyle>
          <a:p>
            <a:pPr>
              <a:defRPr/>
            </a:pPr>
            <a:endParaRPr lang="sv-SE"/>
          </a:p>
        </p:txBody>
      </p:sp>
      <p:sp>
        <p:nvSpPr>
          <p:cNvPr id="64515" name="Rectangle 3"/>
          <p:cNvSpPr>
            <a:spLocks noGrp="1" noChangeArrowheads="1"/>
          </p:cNvSpPr>
          <p:nvPr>
            <p:ph type="dt" sz="quarter" idx="1"/>
          </p:nvPr>
        </p:nvSpPr>
        <p:spPr bwMode="auto">
          <a:xfrm>
            <a:off x="4023203" y="0"/>
            <a:ext cx="3079202" cy="512304"/>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lvl1pPr algn="r">
              <a:defRPr sz="1200"/>
            </a:lvl1pPr>
          </a:lstStyle>
          <a:p>
            <a:pPr>
              <a:defRPr/>
            </a:pPr>
            <a:endParaRPr lang="sv-SE"/>
          </a:p>
        </p:txBody>
      </p:sp>
      <p:sp>
        <p:nvSpPr>
          <p:cNvPr id="64516" name="Rectangle 4"/>
          <p:cNvSpPr>
            <a:spLocks noGrp="1" noChangeArrowheads="1"/>
          </p:cNvSpPr>
          <p:nvPr>
            <p:ph type="ftr" sz="quarter" idx="2"/>
          </p:nvPr>
        </p:nvSpPr>
        <p:spPr bwMode="auto">
          <a:xfrm>
            <a:off x="0" y="9720673"/>
            <a:ext cx="3079202" cy="512303"/>
          </a:xfrm>
          <a:prstGeom prst="rect">
            <a:avLst/>
          </a:prstGeom>
          <a:noFill/>
          <a:ln w="9525">
            <a:noFill/>
            <a:miter lim="800000"/>
            <a:headEnd/>
            <a:tailEnd/>
          </a:ln>
          <a:effectLst/>
        </p:spPr>
        <p:txBody>
          <a:bodyPr vert="horz" wrap="square" lIns="94796" tIns="47398" rIns="94796" bIns="47398" numCol="1" anchor="b" anchorCtr="0" compatLnSpc="1">
            <a:prstTxWarp prst="textNoShape">
              <a:avLst/>
            </a:prstTxWarp>
          </a:bodyPr>
          <a:lstStyle>
            <a:lvl1pPr>
              <a:defRPr sz="1200"/>
            </a:lvl1pPr>
          </a:lstStyle>
          <a:p>
            <a:pPr>
              <a:defRPr/>
            </a:pPr>
            <a:endParaRPr lang="sv-SE"/>
          </a:p>
        </p:txBody>
      </p:sp>
      <p:sp>
        <p:nvSpPr>
          <p:cNvPr id="64517" name="Rectangle 5"/>
          <p:cNvSpPr>
            <a:spLocks noGrp="1" noChangeArrowheads="1"/>
          </p:cNvSpPr>
          <p:nvPr>
            <p:ph type="sldNum" sz="quarter" idx="3"/>
          </p:nvPr>
        </p:nvSpPr>
        <p:spPr bwMode="auto">
          <a:xfrm>
            <a:off x="4023203" y="9720673"/>
            <a:ext cx="3079202" cy="512303"/>
          </a:xfrm>
          <a:prstGeom prst="rect">
            <a:avLst/>
          </a:prstGeom>
          <a:noFill/>
          <a:ln w="9525">
            <a:noFill/>
            <a:miter lim="800000"/>
            <a:headEnd/>
            <a:tailEnd/>
          </a:ln>
          <a:effectLst/>
        </p:spPr>
        <p:txBody>
          <a:bodyPr vert="horz" wrap="square" lIns="94796" tIns="47398" rIns="94796" bIns="47398" numCol="1" anchor="b" anchorCtr="0" compatLnSpc="1">
            <a:prstTxWarp prst="textNoShape">
              <a:avLst/>
            </a:prstTxWarp>
          </a:bodyPr>
          <a:lstStyle>
            <a:lvl1pPr algn="r">
              <a:defRPr sz="1200"/>
            </a:lvl1pPr>
          </a:lstStyle>
          <a:p>
            <a:pPr>
              <a:defRPr/>
            </a:pPr>
            <a:fld id="{B927785B-FAB4-45B6-AD23-7B0CABC22D4C}" type="slidenum">
              <a:rPr lang="sv-SE"/>
              <a:pPr>
                <a:defRPr/>
              </a:pPr>
              <a:t>‹#›</a:t>
            </a:fld>
            <a:endParaRPr lang="sv-SE"/>
          </a:p>
        </p:txBody>
      </p:sp>
    </p:spTree>
    <p:extLst>
      <p:ext uri="{BB962C8B-B14F-4D97-AF65-F5344CB8AC3E}">
        <p14:creationId xmlns:p14="http://schemas.microsoft.com/office/powerpoint/2010/main" val="32663533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3079202" cy="512304"/>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lvl1pPr>
              <a:defRPr sz="1200"/>
            </a:lvl1pPr>
          </a:lstStyle>
          <a:p>
            <a:pPr>
              <a:defRPr/>
            </a:pPr>
            <a:endParaRPr lang="sv-SE"/>
          </a:p>
        </p:txBody>
      </p:sp>
      <p:sp>
        <p:nvSpPr>
          <p:cNvPr id="7171" name="Rectangle 3"/>
          <p:cNvSpPr>
            <a:spLocks noGrp="1" noChangeArrowheads="1"/>
          </p:cNvSpPr>
          <p:nvPr>
            <p:ph type="dt" idx="1"/>
          </p:nvPr>
        </p:nvSpPr>
        <p:spPr bwMode="auto">
          <a:xfrm>
            <a:off x="4023203" y="0"/>
            <a:ext cx="3079202" cy="512304"/>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lvl1pPr algn="r">
              <a:defRPr sz="1200"/>
            </a:lvl1pPr>
          </a:lstStyle>
          <a:p>
            <a:pPr>
              <a:defRPr/>
            </a:pPr>
            <a:endParaRPr lang="sv-SE"/>
          </a:p>
        </p:txBody>
      </p:sp>
      <p:sp>
        <p:nvSpPr>
          <p:cNvPr id="20484" name="Rectangle 4"/>
          <p:cNvSpPr>
            <a:spLocks noGrp="1" noRot="1" noChangeAspect="1" noChangeArrowheads="1" noTextEdit="1"/>
          </p:cNvSpPr>
          <p:nvPr>
            <p:ph type="sldImg" idx="2"/>
          </p:nvPr>
        </p:nvSpPr>
        <p:spPr bwMode="auto">
          <a:xfrm>
            <a:off x="781050" y="768350"/>
            <a:ext cx="5541963" cy="38369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73" name="Rectangle 5"/>
          <p:cNvSpPr>
            <a:spLocks noGrp="1" noChangeArrowheads="1"/>
          </p:cNvSpPr>
          <p:nvPr>
            <p:ph type="body" sz="quarter" idx="3"/>
          </p:nvPr>
        </p:nvSpPr>
        <p:spPr bwMode="auto">
          <a:xfrm>
            <a:off x="710075" y="4861155"/>
            <a:ext cx="5683914" cy="4605821"/>
          </a:xfrm>
          <a:prstGeom prst="rect">
            <a:avLst/>
          </a:prstGeom>
          <a:noFill/>
          <a:ln w="9525">
            <a:noFill/>
            <a:miter lim="800000"/>
            <a:headEnd/>
            <a:tailEnd/>
          </a:ln>
          <a:effectLst/>
        </p:spPr>
        <p:txBody>
          <a:bodyPr vert="horz" wrap="square" lIns="94796" tIns="47398" rIns="94796" bIns="47398" numCol="1" anchor="t" anchorCtr="0" compatLnSpc="1">
            <a:prstTxWarp prst="textNoShape">
              <a:avLst/>
            </a:prstTxWarp>
          </a:bodyPr>
          <a:lstStyle/>
          <a:p>
            <a:pPr lvl="0"/>
            <a:r>
              <a:rPr lang="sv-SE" noProof="0" smtClean="0"/>
              <a:t>Klicka här för att ändra format på bakgrundstexten</a:t>
            </a:r>
          </a:p>
          <a:p>
            <a:pPr lvl="1"/>
            <a:r>
              <a:rPr lang="sv-SE" noProof="0" smtClean="0"/>
              <a:t>Nivå två</a:t>
            </a:r>
          </a:p>
          <a:p>
            <a:pPr lvl="2"/>
            <a:r>
              <a:rPr lang="sv-SE" noProof="0" smtClean="0"/>
              <a:t>Nivå tre</a:t>
            </a:r>
          </a:p>
          <a:p>
            <a:pPr lvl="3"/>
            <a:r>
              <a:rPr lang="sv-SE" noProof="0" smtClean="0"/>
              <a:t>Nivå fyra</a:t>
            </a:r>
          </a:p>
          <a:p>
            <a:pPr lvl="4"/>
            <a:r>
              <a:rPr lang="sv-SE" noProof="0" smtClean="0"/>
              <a:t>Nivå fem</a:t>
            </a:r>
          </a:p>
        </p:txBody>
      </p:sp>
      <p:sp>
        <p:nvSpPr>
          <p:cNvPr id="7174" name="Rectangle 6"/>
          <p:cNvSpPr>
            <a:spLocks noGrp="1" noChangeArrowheads="1"/>
          </p:cNvSpPr>
          <p:nvPr>
            <p:ph type="ftr" sz="quarter" idx="4"/>
          </p:nvPr>
        </p:nvSpPr>
        <p:spPr bwMode="auto">
          <a:xfrm>
            <a:off x="0" y="9720673"/>
            <a:ext cx="3079202" cy="512303"/>
          </a:xfrm>
          <a:prstGeom prst="rect">
            <a:avLst/>
          </a:prstGeom>
          <a:noFill/>
          <a:ln w="9525">
            <a:noFill/>
            <a:miter lim="800000"/>
            <a:headEnd/>
            <a:tailEnd/>
          </a:ln>
          <a:effectLst/>
        </p:spPr>
        <p:txBody>
          <a:bodyPr vert="horz" wrap="square" lIns="94796" tIns="47398" rIns="94796" bIns="47398" numCol="1" anchor="b" anchorCtr="0" compatLnSpc="1">
            <a:prstTxWarp prst="textNoShape">
              <a:avLst/>
            </a:prstTxWarp>
          </a:bodyPr>
          <a:lstStyle>
            <a:lvl1pPr>
              <a:defRPr sz="1200"/>
            </a:lvl1pPr>
          </a:lstStyle>
          <a:p>
            <a:pPr>
              <a:defRPr/>
            </a:pPr>
            <a:endParaRPr lang="sv-SE"/>
          </a:p>
        </p:txBody>
      </p:sp>
      <p:sp>
        <p:nvSpPr>
          <p:cNvPr id="7175" name="Rectangle 7"/>
          <p:cNvSpPr>
            <a:spLocks noGrp="1" noChangeArrowheads="1"/>
          </p:cNvSpPr>
          <p:nvPr>
            <p:ph type="sldNum" sz="quarter" idx="5"/>
          </p:nvPr>
        </p:nvSpPr>
        <p:spPr bwMode="auto">
          <a:xfrm>
            <a:off x="4023203" y="9720673"/>
            <a:ext cx="3079202" cy="512303"/>
          </a:xfrm>
          <a:prstGeom prst="rect">
            <a:avLst/>
          </a:prstGeom>
          <a:noFill/>
          <a:ln w="9525">
            <a:noFill/>
            <a:miter lim="800000"/>
            <a:headEnd/>
            <a:tailEnd/>
          </a:ln>
          <a:effectLst/>
        </p:spPr>
        <p:txBody>
          <a:bodyPr vert="horz" wrap="square" lIns="94796" tIns="47398" rIns="94796" bIns="47398" numCol="1" anchor="b" anchorCtr="0" compatLnSpc="1">
            <a:prstTxWarp prst="textNoShape">
              <a:avLst/>
            </a:prstTxWarp>
          </a:bodyPr>
          <a:lstStyle>
            <a:lvl1pPr algn="r">
              <a:defRPr sz="1200"/>
            </a:lvl1pPr>
          </a:lstStyle>
          <a:p>
            <a:pPr>
              <a:defRPr/>
            </a:pPr>
            <a:fld id="{BC464233-22CB-426F-A9AE-06F78AE98989}" type="slidenum">
              <a:rPr lang="sv-SE"/>
              <a:pPr>
                <a:defRPr/>
              </a:pPr>
              <a:t>‹#›</a:t>
            </a:fld>
            <a:endParaRPr lang="sv-SE"/>
          </a:p>
        </p:txBody>
      </p:sp>
    </p:spTree>
    <p:extLst>
      <p:ext uri="{BB962C8B-B14F-4D97-AF65-F5344CB8AC3E}">
        <p14:creationId xmlns:p14="http://schemas.microsoft.com/office/powerpoint/2010/main" val="380569340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10"/>
          </p:nvPr>
        </p:nvSpPr>
        <p:spPr/>
        <p:txBody>
          <a:bodyPr/>
          <a:lstStyle/>
          <a:p>
            <a:pPr>
              <a:defRPr/>
            </a:pPr>
            <a:fld id="{BC464233-22CB-426F-A9AE-06F78AE98989}" type="slidenum">
              <a:rPr lang="sv-SE" smtClean="0"/>
              <a:pPr>
                <a:defRPr/>
              </a:pPr>
              <a:t>1</a:t>
            </a:fld>
            <a:endParaRPr lang="sv-SE"/>
          </a:p>
        </p:txBody>
      </p:sp>
    </p:spTree>
    <p:extLst>
      <p:ext uri="{BB962C8B-B14F-4D97-AF65-F5344CB8AC3E}">
        <p14:creationId xmlns:p14="http://schemas.microsoft.com/office/powerpoint/2010/main" val="518361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No TSO in Sweden</a:t>
            </a:r>
            <a:endParaRPr lang="sv-SE" dirty="0"/>
          </a:p>
        </p:txBody>
      </p:sp>
      <p:sp>
        <p:nvSpPr>
          <p:cNvPr id="4" name="Platshållare för bildnummer 3"/>
          <p:cNvSpPr>
            <a:spLocks noGrp="1"/>
          </p:cNvSpPr>
          <p:nvPr>
            <p:ph type="sldNum" sz="quarter" idx="10"/>
          </p:nvPr>
        </p:nvSpPr>
        <p:spPr/>
        <p:txBody>
          <a:bodyPr/>
          <a:lstStyle/>
          <a:p>
            <a:pPr>
              <a:defRPr/>
            </a:pPr>
            <a:fld id="{BC464233-22CB-426F-A9AE-06F78AE98989}" type="slidenum">
              <a:rPr lang="sv-SE" smtClean="0"/>
              <a:pPr>
                <a:defRPr/>
              </a:pPr>
              <a:t>4</a:t>
            </a:fld>
            <a:endParaRPr lang="sv-SE"/>
          </a:p>
        </p:txBody>
      </p:sp>
    </p:spTree>
    <p:extLst>
      <p:ext uri="{BB962C8B-B14F-4D97-AF65-F5344CB8AC3E}">
        <p14:creationId xmlns:p14="http://schemas.microsoft.com/office/powerpoint/2010/main" val="3297536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Ledamöter:</a:t>
            </a:r>
          </a:p>
          <a:p>
            <a:r>
              <a:rPr lang="sv-SE" dirty="0" smtClean="0"/>
              <a:t>Ordförande Eva Simic, forskningschef Strålsäkerhetsmyndigheten</a:t>
            </a:r>
          </a:p>
          <a:p>
            <a:r>
              <a:rPr lang="sv-SE" dirty="0" smtClean="0"/>
              <a:t>Professor Mats Isaksson, Sahlgrenska Universitetssjukhuset</a:t>
            </a:r>
          </a:p>
          <a:p>
            <a:r>
              <a:rPr lang="sv-SE" dirty="0" smtClean="0"/>
              <a:t>Professor Auli </a:t>
            </a:r>
            <a:r>
              <a:rPr lang="sv-SE" dirty="0" err="1" smtClean="0"/>
              <a:t>Niemi,Uppsala</a:t>
            </a:r>
            <a:r>
              <a:rPr lang="sv-SE" dirty="0" smtClean="0"/>
              <a:t> Universitet</a:t>
            </a:r>
          </a:p>
          <a:p>
            <a:r>
              <a:rPr lang="sv-SE" dirty="0" smtClean="0"/>
              <a:t>Professor Christophe </a:t>
            </a:r>
            <a:r>
              <a:rPr lang="sv-SE" dirty="0" err="1" smtClean="0"/>
              <a:t>Demaziere</a:t>
            </a:r>
            <a:r>
              <a:rPr lang="sv-SE" dirty="0" smtClean="0"/>
              <a:t>, Chalmers Tekniska Högskola</a:t>
            </a:r>
          </a:p>
          <a:p>
            <a:r>
              <a:rPr lang="sv-SE" dirty="0" smtClean="0"/>
              <a:t>Professor Andrzej Wojcik, Stockholms Universitet</a:t>
            </a:r>
          </a:p>
          <a:p>
            <a:r>
              <a:rPr lang="sv-SE" dirty="0" smtClean="0"/>
              <a:t>Universitetslektor Jonas Faleskog, Kungliga Tekniska Högskolan</a:t>
            </a:r>
          </a:p>
          <a:p>
            <a:r>
              <a:rPr lang="sv-SE" dirty="0" smtClean="0"/>
              <a:t>Professor Margareta Törnqvist, Stockholms Universitet </a:t>
            </a:r>
          </a:p>
          <a:p>
            <a:r>
              <a:rPr lang="sv-SE" dirty="0" smtClean="0"/>
              <a:t>Docent Pernilla Ulfvengren, Kungliga Tekniska Högskolan</a:t>
            </a:r>
          </a:p>
          <a:p>
            <a:r>
              <a:rPr lang="sv-SE" baseline="0" dirty="0" smtClean="0"/>
              <a:t> </a:t>
            </a:r>
            <a:endParaRPr lang="sv-SE" dirty="0"/>
          </a:p>
        </p:txBody>
      </p:sp>
      <p:sp>
        <p:nvSpPr>
          <p:cNvPr id="4" name="Platshållare för bildnummer 3"/>
          <p:cNvSpPr>
            <a:spLocks noGrp="1"/>
          </p:cNvSpPr>
          <p:nvPr>
            <p:ph type="sldNum" sz="quarter" idx="10"/>
          </p:nvPr>
        </p:nvSpPr>
        <p:spPr/>
        <p:txBody>
          <a:bodyPr/>
          <a:lstStyle/>
          <a:p>
            <a:pPr>
              <a:defRPr/>
            </a:pPr>
            <a:fld id="{BC464233-22CB-426F-A9AE-06F78AE98989}" type="slidenum">
              <a:rPr lang="sv-SE" smtClean="0"/>
              <a:pPr>
                <a:defRPr/>
              </a:pPr>
              <a:t>10</a:t>
            </a:fld>
            <a:endParaRPr lang="sv-SE"/>
          </a:p>
        </p:txBody>
      </p:sp>
    </p:spTree>
    <p:extLst>
      <p:ext uri="{BB962C8B-B14F-4D97-AF65-F5344CB8AC3E}">
        <p14:creationId xmlns:p14="http://schemas.microsoft.com/office/powerpoint/2010/main" val="205251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Två utredningar kring statusen inom strålsäkerhetsforskning och utbildning</a:t>
            </a:r>
          </a:p>
          <a:p>
            <a:r>
              <a:rPr lang="sv-SE" dirty="0" smtClean="0"/>
              <a:t>Brister identifierade gällande kompetensläget inom strålskyddsområdet</a:t>
            </a:r>
          </a:p>
          <a:p>
            <a:endParaRPr lang="sv-SE" dirty="0"/>
          </a:p>
        </p:txBody>
      </p:sp>
      <p:sp>
        <p:nvSpPr>
          <p:cNvPr id="4" name="Platshållare för bildnummer 3"/>
          <p:cNvSpPr>
            <a:spLocks noGrp="1"/>
          </p:cNvSpPr>
          <p:nvPr>
            <p:ph type="sldNum" sz="quarter" idx="10"/>
          </p:nvPr>
        </p:nvSpPr>
        <p:spPr/>
        <p:txBody>
          <a:bodyPr/>
          <a:lstStyle/>
          <a:p>
            <a:pPr>
              <a:defRPr/>
            </a:pPr>
            <a:fld id="{BC464233-22CB-426F-A9AE-06F78AE98989}" type="slidenum">
              <a:rPr lang="sv-SE" smtClean="0"/>
              <a:pPr>
                <a:defRPr/>
              </a:pPr>
              <a:t>14</a:t>
            </a:fld>
            <a:endParaRPr lang="sv-SE"/>
          </a:p>
        </p:txBody>
      </p:sp>
    </p:spTree>
    <p:extLst>
      <p:ext uri="{BB962C8B-B14F-4D97-AF65-F5344CB8AC3E}">
        <p14:creationId xmlns:p14="http://schemas.microsoft.com/office/powerpoint/2010/main" val="25748359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defTabSz="947958">
              <a:defRPr/>
            </a:pPr>
            <a:r>
              <a:rPr lang="sv-SE" dirty="0" smtClean="0"/>
              <a:t>Strålsäkerhetsmyndigheten föreslår regeringen att myndigheten ges det samlade ansvaret för att finansiera, följa upp och utvärdera forskningen inom strålsäkerhetsområdet och att regeringen tillsätter en särskild utredare för att genomföra förändringen. Det är två av de förslag som Strålsäkerhetsmyndigheten ger i sitt underlag till regeringens forskningspolitik.</a:t>
            </a:r>
          </a:p>
          <a:p>
            <a:endParaRPr lang="sv-SE" dirty="0"/>
          </a:p>
        </p:txBody>
      </p:sp>
      <p:sp>
        <p:nvSpPr>
          <p:cNvPr id="4" name="Platshållare för bildnummer 3"/>
          <p:cNvSpPr>
            <a:spLocks noGrp="1"/>
          </p:cNvSpPr>
          <p:nvPr>
            <p:ph type="sldNum" sz="quarter" idx="10"/>
          </p:nvPr>
        </p:nvSpPr>
        <p:spPr/>
        <p:txBody>
          <a:bodyPr/>
          <a:lstStyle/>
          <a:p>
            <a:pPr>
              <a:defRPr/>
            </a:pPr>
            <a:fld id="{BC464233-22CB-426F-A9AE-06F78AE98989}" type="slidenum">
              <a:rPr lang="sv-SE" smtClean="0"/>
              <a:pPr>
                <a:defRPr/>
              </a:pPr>
              <a:t>17</a:t>
            </a:fld>
            <a:endParaRPr lang="sv-SE"/>
          </a:p>
        </p:txBody>
      </p:sp>
    </p:spTree>
    <p:extLst>
      <p:ext uri="{BB962C8B-B14F-4D97-AF65-F5344CB8AC3E}">
        <p14:creationId xmlns:p14="http://schemas.microsoft.com/office/powerpoint/2010/main" val="10916111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Rubrikbild">
    <p:spTree>
      <p:nvGrpSpPr>
        <p:cNvPr id="1" name=""/>
        <p:cNvGrpSpPr/>
        <p:nvPr/>
      </p:nvGrpSpPr>
      <p:grpSpPr>
        <a:xfrm>
          <a:off x="0" y="0"/>
          <a:ext cx="0" cy="0"/>
          <a:chOff x="0" y="0"/>
          <a:chExt cx="0" cy="0"/>
        </a:xfrm>
      </p:grpSpPr>
      <p:pic>
        <p:nvPicPr>
          <p:cNvPr id="4" name="Picture 12" descr="Logo_PM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1075" y="247650"/>
            <a:ext cx="1816100" cy="135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4"/>
          <p:cNvSpPr>
            <a:spLocks noChangeArrowheads="1"/>
          </p:cNvSpPr>
          <p:nvPr/>
        </p:nvSpPr>
        <p:spPr bwMode="auto">
          <a:xfrm>
            <a:off x="0" y="0"/>
            <a:ext cx="9906000" cy="685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sv-SE" altLang="sv-SE" smtClean="0"/>
          </a:p>
        </p:txBody>
      </p:sp>
      <p:sp>
        <p:nvSpPr>
          <p:cNvPr id="5122" name="Rectangle 2"/>
          <p:cNvSpPr>
            <a:spLocks noGrp="1" noChangeArrowheads="1"/>
          </p:cNvSpPr>
          <p:nvPr>
            <p:ph type="ctrTitle"/>
          </p:nvPr>
        </p:nvSpPr>
        <p:spPr>
          <a:xfrm>
            <a:off x="2000250" y="2130425"/>
            <a:ext cx="7107238" cy="882650"/>
          </a:xfrm>
        </p:spPr>
        <p:txBody>
          <a:bodyPr/>
          <a:lstStyle>
            <a:lvl1pPr>
              <a:defRPr/>
            </a:lvl1pPr>
          </a:lstStyle>
          <a:p>
            <a:r>
              <a:rPr lang="sv-SE"/>
              <a:t>Klicka här för att ändra format</a:t>
            </a:r>
          </a:p>
        </p:txBody>
      </p:sp>
      <p:sp>
        <p:nvSpPr>
          <p:cNvPr id="5123" name="Rectangle 3"/>
          <p:cNvSpPr>
            <a:spLocks noGrp="1" noChangeArrowheads="1"/>
          </p:cNvSpPr>
          <p:nvPr>
            <p:ph type="subTitle" idx="1"/>
          </p:nvPr>
        </p:nvSpPr>
        <p:spPr>
          <a:xfrm>
            <a:off x="2000250" y="3151188"/>
            <a:ext cx="7107238" cy="1663700"/>
          </a:xfrm>
        </p:spPr>
        <p:txBody>
          <a:bodyPr/>
          <a:lstStyle>
            <a:lvl1pPr marL="0" indent="0">
              <a:buFontTx/>
              <a:buNone/>
              <a:defRPr/>
            </a:lvl1pPr>
          </a:lstStyle>
          <a:p>
            <a:r>
              <a:rPr lang="sv-SE"/>
              <a:t>Klicka här för att ändra format på underrubrik i bakgrunden</a:t>
            </a:r>
          </a:p>
        </p:txBody>
      </p:sp>
      <p:sp>
        <p:nvSpPr>
          <p:cNvPr id="6" name="Rectangle 16"/>
          <p:cNvSpPr>
            <a:spLocks noGrp="1" noChangeArrowheads="1"/>
          </p:cNvSpPr>
          <p:nvPr>
            <p:ph type="dt" sz="half" idx="10"/>
          </p:nvPr>
        </p:nvSpPr>
        <p:spPr/>
        <p:txBody>
          <a:bodyPr/>
          <a:lstStyle>
            <a:lvl1pPr>
              <a:defRPr/>
            </a:lvl1pPr>
          </a:lstStyle>
          <a:p>
            <a:pPr>
              <a:defRPr/>
            </a:pPr>
            <a:r>
              <a:rPr lang="sv-SE"/>
              <a:t>2008-09-24</a:t>
            </a:r>
          </a:p>
        </p:txBody>
      </p:sp>
      <p:sp>
        <p:nvSpPr>
          <p:cNvPr id="7" name="Rectangle 17"/>
          <p:cNvSpPr>
            <a:spLocks noGrp="1" noChangeArrowheads="1"/>
          </p:cNvSpPr>
          <p:nvPr>
            <p:ph type="ftr" sz="quarter" idx="11"/>
          </p:nvPr>
        </p:nvSpPr>
        <p:spPr/>
        <p:txBody>
          <a:bodyPr/>
          <a:lstStyle>
            <a:lvl1pPr>
              <a:defRPr/>
            </a:lvl1pPr>
          </a:lstStyle>
          <a:p>
            <a:pPr>
              <a:defRPr/>
            </a:pPr>
            <a:r>
              <a:rPr lang="sv-SE"/>
              <a:t>Förnamn Efternamn, Strålsäkerhetsmyndigheten</a:t>
            </a:r>
          </a:p>
        </p:txBody>
      </p:sp>
      <p:sp>
        <p:nvSpPr>
          <p:cNvPr id="8" name="Rectangle 18"/>
          <p:cNvSpPr>
            <a:spLocks noGrp="1" noChangeArrowheads="1"/>
          </p:cNvSpPr>
          <p:nvPr>
            <p:ph type="sldNum" sz="quarter" idx="12"/>
          </p:nvPr>
        </p:nvSpPr>
        <p:spPr/>
        <p:txBody>
          <a:bodyPr/>
          <a:lstStyle>
            <a:lvl1pPr>
              <a:defRPr/>
            </a:lvl1pPr>
          </a:lstStyle>
          <a:p>
            <a:pPr>
              <a:defRPr/>
            </a:pPr>
            <a:r>
              <a:rPr lang="sv-SE"/>
              <a:t>Sida </a:t>
            </a:r>
            <a:fld id="{2616C1C4-7AEA-4FB0-AF46-2539FC37812A}" type="slidenum">
              <a:rPr lang="sv-SE"/>
              <a:pPr>
                <a:defRPr/>
              </a:pPr>
              <a:t>‹#›</a:t>
            </a:fld>
            <a:endParaRPr lang="sv-SE"/>
          </a:p>
        </p:txBody>
      </p:sp>
    </p:spTree>
    <p:extLst>
      <p:ext uri="{BB962C8B-B14F-4D97-AF65-F5344CB8AC3E}">
        <p14:creationId xmlns:p14="http://schemas.microsoft.com/office/powerpoint/2010/main" val="33797951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5"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6" name="Rectangle 14"/>
          <p:cNvSpPr>
            <a:spLocks noGrp="1" noChangeArrowheads="1"/>
          </p:cNvSpPr>
          <p:nvPr>
            <p:ph type="sldNum" sz="quarter" idx="12"/>
          </p:nvPr>
        </p:nvSpPr>
        <p:spPr>
          <a:ln/>
        </p:spPr>
        <p:txBody>
          <a:bodyPr/>
          <a:lstStyle>
            <a:lvl1pPr>
              <a:defRPr/>
            </a:lvl1pPr>
          </a:lstStyle>
          <a:p>
            <a:pPr>
              <a:defRPr/>
            </a:pPr>
            <a:r>
              <a:rPr lang="sv-SE"/>
              <a:t>Sida </a:t>
            </a:r>
            <a:fld id="{8F6026BC-0AD3-47CE-B4A6-340F1E5A0424}" type="slidenum">
              <a:rPr lang="sv-SE"/>
              <a:pPr>
                <a:defRPr/>
              </a:pPr>
              <a:t>‹#›</a:t>
            </a:fld>
            <a:endParaRPr lang="sv-SE"/>
          </a:p>
        </p:txBody>
      </p:sp>
    </p:spTree>
    <p:extLst>
      <p:ext uri="{BB962C8B-B14F-4D97-AF65-F5344CB8AC3E}">
        <p14:creationId xmlns:p14="http://schemas.microsoft.com/office/powerpoint/2010/main" val="37667212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7331075" y="1309688"/>
            <a:ext cx="1776413" cy="442277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2000250" y="1309688"/>
            <a:ext cx="5178425" cy="442277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5"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6" name="Rectangle 14"/>
          <p:cNvSpPr>
            <a:spLocks noGrp="1" noChangeArrowheads="1"/>
          </p:cNvSpPr>
          <p:nvPr>
            <p:ph type="sldNum" sz="quarter" idx="12"/>
          </p:nvPr>
        </p:nvSpPr>
        <p:spPr>
          <a:ln/>
        </p:spPr>
        <p:txBody>
          <a:bodyPr/>
          <a:lstStyle>
            <a:lvl1pPr>
              <a:defRPr/>
            </a:lvl1pPr>
          </a:lstStyle>
          <a:p>
            <a:pPr>
              <a:defRPr/>
            </a:pPr>
            <a:r>
              <a:rPr lang="sv-SE"/>
              <a:t>Sida </a:t>
            </a:r>
            <a:fld id="{A9B7CB64-3707-403D-8859-41EFB8CF09E5}" type="slidenum">
              <a:rPr lang="sv-SE"/>
              <a:pPr>
                <a:defRPr/>
              </a:pPr>
              <a:t>‹#›</a:t>
            </a:fld>
            <a:endParaRPr lang="sv-SE"/>
          </a:p>
        </p:txBody>
      </p:sp>
    </p:spTree>
    <p:extLst>
      <p:ext uri="{BB962C8B-B14F-4D97-AF65-F5344CB8AC3E}">
        <p14:creationId xmlns:p14="http://schemas.microsoft.com/office/powerpoint/2010/main" val="17231887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nehåll">
    <p:spTree>
      <p:nvGrpSpPr>
        <p:cNvPr id="1" name=""/>
        <p:cNvGrpSpPr/>
        <p:nvPr/>
      </p:nvGrpSpPr>
      <p:grpSpPr>
        <a:xfrm>
          <a:off x="0" y="0"/>
          <a:ext cx="0" cy="0"/>
          <a:chOff x="0" y="0"/>
          <a:chExt cx="0" cy="0"/>
        </a:xfrm>
      </p:grpSpPr>
      <p:sp>
        <p:nvSpPr>
          <p:cNvPr id="2" name="Platshållare för innehåll 1"/>
          <p:cNvSpPr>
            <a:spLocks noGrp="1"/>
          </p:cNvSpPr>
          <p:nvPr>
            <p:ph/>
          </p:nvPr>
        </p:nvSpPr>
        <p:spPr>
          <a:xfrm>
            <a:off x="2000250" y="1309688"/>
            <a:ext cx="7107238" cy="4422775"/>
          </a:xfrm>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3"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4"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5" name="Rectangle 14"/>
          <p:cNvSpPr>
            <a:spLocks noGrp="1" noChangeArrowheads="1"/>
          </p:cNvSpPr>
          <p:nvPr>
            <p:ph type="sldNum" sz="quarter" idx="12"/>
          </p:nvPr>
        </p:nvSpPr>
        <p:spPr>
          <a:ln/>
        </p:spPr>
        <p:txBody>
          <a:bodyPr/>
          <a:lstStyle>
            <a:lvl1pPr>
              <a:defRPr/>
            </a:lvl1pPr>
          </a:lstStyle>
          <a:p>
            <a:pPr>
              <a:defRPr/>
            </a:pPr>
            <a:r>
              <a:rPr lang="sv-SE"/>
              <a:t>Sida </a:t>
            </a:r>
            <a:fld id="{C29903FD-1EA5-49C1-8D4D-900FA90BD6CE}" type="slidenum">
              <a:rPr lang="sv-SE"/>
              <a:pPr>
                <a:defRPr/>
              </a:pPr>
              <a:t>‹#›</a:t>
            </a:fld>
            <a:endParaRPr lang="sv-SE"/>
          </a:p>
        </p:txBody>
      </p:sp>
    </p:spTree>
    <p:extLst>
      <p:ext uri="{BB962C8B-B14F-4D97-AF65-F5344CB8AC3E}">
        <p14:creationId xmlns:p14="http://schemas.microsoft.com/office/powerpoint/2010/main" val="15099246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Rubrikbild">
    <p:bg>
      <p:bgPr>
        <a:solidFill>
          <a:schemeClr val="accent1"/>
        </a:solidFill>
        <a:effectLst/>
      </p:bgPr>
    </p:bg>
    <p:spTree>
      <p:nvGrpSpPr>
        <p:cNvPr id="1" name=""/>
        <p:cNvGrpSpPr/>
        <p:nvPr/>
      </p:nvGrpSpPr>
      <p:grpSpPr>
        <a:xfrm>
          <a:off x="0" y="0"/>
          <a:ext cx="0" cy="0"/>
          <a:chOff x="0" y="0"/>
          <a:chExt cx="0" cy="0"/>
        </a:xfrm>
      </p:grpSpPr>
      <p:pic>
        <p:nvPicPr>
          <p:cNvPr id="4" name="Picture 10" descr="Logo_vi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51075" y="247650"/>
            <a:ext cx="28575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1"/>
          <p:cNvSpPr>
            <a:spLocks noChangeArrowheads="1"/>
          </p:cNvSpPr>
          <p:nvPr/>
        </p:nvSpPr>
        <p:spPr bwMode="auto">
          <a:xfrm>
            <a:off x="0" y="0"/>
            <a:ext cx="9906000" cy="685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sv-SE" altLang="sv-SE" smtClean="0"/>
          </a:p>
        </p:txBody>
      </p:sp>
      <p:sp>
        <p:nvSpPr>
          <p:cNvPr id="11266" name="Rectangle 2"/>
          <p:cNvSpPr>
            <a:spLocks noGrp="1" noChangeArrowheads="1"/>
          </p:cNvSpPr>
          <p:nvPr>
            <p:ph type="ctrTitle"/>
          </p:nvPr>
        </p:nvSpPr>
        <p:spPr>
          <a:xfrm>
            <a:off x="2000250" y="2130425"/>
            <a:ext cx="7107238" cy="881063"/>
          </a:xfrm>
        </p:spPr>
        <p:txBody>
          <a:bodyPr/>
          <a:lstStyle>
            <a:lvl1pPr>
              <a:defRPr>
                <a:solidFill>
                  <a:schemeClr val="bg1"/>
                </a:solidFill>
              </a:defRPr>
            </a:lvl1pPr>
          </a:lstStyle>
          <a:p>
            <a:r>
              <a:rPr lang="sv-SE"/>
              <a:t>Klicka här för att ändra format</a:t>
            </a:r>
          </a:p>
        </p:txBody>
      </p:sp>
      <p:sp>
        <p:nvSpPr>
          <p:cNvPr id="11267" name="Rectangle 3"/>
          <p:cNvSpPr>
            <a:spLocks noGrp="1" noChangeArrowheads="1"/>
          </p:cNvSpPr>
          <p:nvPr>
            <p:ph type="subTitle" idx="1"/>
          </p:nvPr>
        </p:nvSpPr>
        <p:spPr>
          <a:xfrm>
            <a:off x="2000250" y="3149600"/>
            <a:ext cx="7107238" cy="1665288"/>
          </a:xfrm>
        </p:spPr>
        <p:txBody>
          <a:bodyPr/>
          <a:lstStyle>
            <a:lvl1pPr marL="0" indent="0">
              <a:buFontTx/>
              <a:buNone/>
              <a:defRPr>
                <a:solidFill>
                  <a:schemeClr val="bg1"/>
                </a:solidFill>
              </a:defRPr>
            </a:lvl1pPr>
          </a:lstStyle>
          <a:p>
            <a:r>
              <a:rPr lang="sv-SE"/>
              <a:t>Klicka här för att ändra format på underrubrik i bakgrunden</a:t>
            </a:r>
          </a:p>
        </p:txBody>
      </p:sp>
      <p:sp>
        <p:nvSpPr>
          <p:cNvPr id="6" name="Rectangle 16"/>
          <p:cNvSpPr>
            <a:spLocks noGrp="1" noChangeArrowheads="1"/>
          </p:cNvSpPr>
          <p:nvPr>
            <p:ph type="dt" sz="half" idx="10"/>
          </p:nvPr>
        </p:nvSpPr>
        <p:spPr/>
        <p:txBody>
          <a:bodyPr/>
          <a:lstStyle>
            <a:lvl1pPr>
              <a:defRPr>
                <a:solidFill>
                  <a:schemeClr val="bg1"/>
                </a:solidFill>
              </a:defRPr>
            </a:lvl1pPr>
          </a:lstStyle>
          <a:p>
            <a:pPr>
              <a:defRPr/>
            </a:pPr>
            <a:r>
              <a:rPr lang="sv-SE"/>
              <a:t>2008-09-24</a:t>
            </a:r>
          </a:p>
        </p:txBody>
      </p:sp>
      <p:sp>
        <p:nvSpPr>
          <p:cNvPr id="7" name="Rectangle 17"/>
          <p:cNvSpPr>
            <a:spLocks noGrp="1" noChangeArrowheads="1"/>
          </p:cNvSpPr>
          <p:nvPr>
            <p:ph type="ftr" sz="quarter" idx="11"/>
          </p:nvPr>
        </p:nvSpPr>
        <p:spPr/>
        <p:txBody>
          <a:bodyPr/>
          <a:lstStyle>
            <a:lvl1pPr>
              <a:defRPr>
                <a:solidFill>
                  <a:schemeClr val="bg1"/>
                </a:solidFill>
              </a:defRPr>
            </a:lvl1pPr>
          </a:lstStyle>
          <a:p>
            <a:pPr>
              <a:defRPr/>
            </a:pPr>
            <a:r>
              <a:rPr lang="sv-SE"/>
              <a:t>Förnamn Efternamn, Strålsäkerhetsmyndigheten</a:t>
            </a:r>
          </a:p>
        </p:txBody>
      </p:sp>
      <p:sp>
        <p:nvSpPr>
          <p:cNvPr id="8" name="Rectangle 18"/>
          <p:cNvSpPr>
            <a:spLocks noGrp="1" noChangeArrowheads="1"/>
          </p:cNvSpPr>
          <p:nvPr>
            <p:ph type="sldNum" sz="quarter" idx="12"/>
          </p:nvPr>
        </p:nvSpPr>
        <p:spPr/>
        <p:txBody>
          <a:bodyPr/>
          <a:lstStyle>
            <a:lvl1pPr>
              <a:defRPr>
                <a:solidFill>
                  <a:schemeClr val="bg1"/>
                </a:solidFill>
              </a:defRPr>
            </a:lvl1pPr>
          </a:lstStyle>
          <a:p>
            <a:pPr>
              <a:defRPr/>
            </a:pPr>
            <a:r>
              <a:rPr lang="sv-SE"/>
              <a:t>Sida </a:t>
            </a:r>
            <a:fld id="{23FA2E9E-D4C0-4C28-B773-C04513059A24}" type="slidenum">
              <a:rPr lang="sv-SE"/>
              <a:pPr>
                <a:defRPr/>
              </a:pPr>
              <a:t>‹#›</a:t>
            </a:fld>
            <a:endParaRPr lang="sv-SE"/>
          </a:p>
        </p:txBody>
      </p:sp>
    </p:spTree>
    <p:extLst>
      <p:ext uri="{BB962C8B-B14F-4D97-AF65-F5344CB8AC3E}">
        <p14:creationId xmlns:p14="http://schemas.microsoft.com/office/powerpoint/2010/main" val="42215405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5"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6" name="Rectangle 21"/>
          <p:cNvSpPr>
            <a:spLocks noGrp="1" noChangeArrowheads="1"/>
          </p:cNvSpPr>
          <p:nvPr>
            <p:ph type="sldNum" sz="quarter" idx="12"/>
          </p:nvPr>
        </p:nvSpPr>
        <p:spPr>
          <a:ln/>
        </p:spPr>
        <p:txBody>
          <a:bodyPr/>
          <a:lstStyle>
            <a:lvl1pPr>
              <a:defRPr/>
            </a:lvl1pPr>
          </a:lstStyle>
          <a:p>
            <a:pPr>
              <a:defRPr/>
            </a:pPr>
            <a:r>
              <a:rPr lang="sv-SE"/>
              <a:t>Sida </a:t>
            </a:r>
            <a:fld id="{58CF40EB-9BB5-47A4-8254-4D3FA30F6F16}" type="slidenum">
              <a:rPr lang="sv-SE"/>
              <a:pPr>
                <a:defRPr/>
              </a:pPr>
              <a:t>‹#›</a:t>
            </a:fld>
            <a:endParaRPr lang="sv-SE"/>
          </a:p>
        </p:txBody>
      </p:sp>
    </p:spTree>
    <p:extLst>
      <p:ext uri="{BB962C8B-B14F-4D97-AF65-F5344CB8AC3E}">
        <p14:creationId xmlns:p14="http://schemas.microsoft.com/office/powerpoint/2010/main" val="41167774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82638" y="4406900"/>
            <a:ext cx="84201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smtClean="0"/>
              <a:t>Klicka här för att ändra format på bakgrundstexten</a:t>
            </a:r>
          </a:p>
        </p:txBody>
      </p:sp>
      <p:sp>
        <p:nvSpPr>
          <p:cNvPr id="4"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5"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6" name="Rectangle 21"/>
          <p:cNvSpPr>
            <a:spLocks noGrp="1" noChangeArrowheads="1"/>
          </p:cNvSpPr>
          <p:nvPr>
            <p:ph type="sldNum" sz="quarter" idx="12"/>
          </p:nvPr>
        </p:nvSpPr>
        <p:spPr>
          <a:ln/>
        </p:spPr>
        <p:txBody>
          <a:bodyPr/>
          <a:lstStyle>
            <a:lvl1pPr>
              <a:defRPr/>
            </a:lvl1pPr>
          </a:lstStyle>
          <a:p>
            <a:pPr>
              <a:defRPr/>
            </a:pPr>
            <a:r>
              <a:rPr lang="sv-SE"/>
              <a:t>Sida </a:t>
            </a:r>
            <a:fld id="{3276180B-469E-44EC-B9A0-C13689D2EB28}" type="slidenum">
              <a:rPr lang="sv-SE"/>
              <a:pPr>
                <a:defRPr/>
              </a:pPr>
              <a:t>‹#›</a:t>
            </a:fld>
            <a:endParaRPr lang="sv-SE"/>
          </a:p>
        </p:txBody>
      </p:sp>
    </p:spTree>
    <p:extLst>
      <p:ext uri="{BB962C8B-B14F-4D97-AF65-F5344CB8AC3E}">
        <p14:creationId xmlns:p14="http://schemas.microsoft.com/office/powerpoint/2010/main" val="31168044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2000250" y="2317750"/>
            <a:ext cx="3476625" cy="3414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5629275" y="2317750"/>
            <a:ext cx="3478213" cy="3414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6"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7" name="Rectangle 21"/>
          <p:cNvSpPr>
            <a:spLocks noGrp="1" noChangeArrowheads="1"/>
          </p:cNvSpPr>
          <p:nvPr>
            <p:ph type="sldNum" sz="quarter" idx="12"/>
          </p:nvPr>
        </p:nvSpPr>
        <p:spPr>
          <a:ln/>
        </p:spPr>
        <p:txBody>
          <a:bodyPr/>
          <a:lstStyle>
            <a:lvl1pPr>
              <a:defRPr/>
            </a:lvl1pPr>
          </a:lstStyle>
          <a:p>
            <a:pPr>
              <a:defRPr/>
            </a:pPr>
            <a:r>
              <a:rPr lang="sv-SE"/>
              <a:t>Sida </a:t>
            </a:r>
            <a:fld id="{8F27716B-5EBF-4662-9E6E-399833D9242C}" type="slidenum">
              <a:rPr lang="sv-SE"/>
              <a:pPr>
                <a:defRPr/>
              </a:pPr>
              <a:t>‹#›</a:t>
            </a:fld>
            <a:endParaRPr lang="sv-SE"/>
          </a:p>
        </p:txBody>
      </p:sp>
    </p:spTree>
    <p:extLst>
      <p:ext uri="{BB962C8B-B14F-4D97-AF65-F5344CB8AC3E}">
        <p14:creationId xmlns:p14="http://schemas.microsoft.com/office/powerpoint/2010/main" val="5134199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95300" y="274638"/>
            <a:ext cx="8915400"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8"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9" name="Rectangle 21"/>
          <p:cNvSpPr>
            <a:spLocks noGrp="1" noChangeArrowheads="1"/>
          </p:cNvSpPr>
          <p:nvPr>
            <p:ph type="sldNum" sz="quarter" idx="12"/>
          </p:nvPr>
        </p:nvSpPr>
        <p:spPr>
          <a:ln/>
        </p:spPr>
        <p:txBody>
          <a:bodyPr/>
          <a:lstStyle>
            <a:lvl1pPr>
              <a:defRPr/>
            </a:lvl1pPr>
          </a:lstStyle>
          <a:p>
            <a:pPr>
              <a:defRPr/>
            </a:pPr>
            <a:r>
              <a:rPr lang="sv-SE"/>
              <a:t>Sida </a:t>
            </a:r>
            <a:fld id="{1AE9E0EE-F90E-406C-98D1-869C540C0301}" type="slidenum">
              <a:rPr lang="sv-SE"/>
              <a:pPr>
                <a:defRPr/>
              </a:pPr>
              <a:t>‹#›</a:t>
            </a:fld>
            <a:endParaRPr lang="sv-SE"/>
          </a:p>
        </p:txBody>
      </p:sp>
    </p:spTree>
    <p:extLst>
      <p:ext uri="{BB962C8B-B14F-4D97-AF65-F5344CB8AC3E}">
        <p14:creationId xmlns:p14="http://schemas.microsoft.com/office/powerpoint/2010/main" val="194449348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4"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5" name="Rectangle 21"/>
          <p:cNvSpPr>
            <a:spLocks noGrp="1" noChangeArrowheads="1"/>
          </p:cNvSpPr>
          <p:nvPr>
            <p:ph type="sldNum" sz="quarter" idx="12"/>
          </p:nvPr>
        </p:nvSpPr>
        <p:spPr>
          <a:ln/>
        </p:spPr>
        <p:txBody>
          <a:bodyPr/>
          <a:lstStyle>
            <a:lvl1pPr>
              <a:defRPr/>
            </a:lvl1pPr>
          </a:lstStyle>
          <a:p>
            <a:pPr>
              <a:defRPr/>
            </a:pPr>
            <a:r>
              <a:rPr lang="sv-SE"/>
              <a:t>Sida </a:t>
            </a:r>
            <a:fld id="{3E139A36-F359-45E5-87AF-B1F8612ED08B}" type="slidenum">
              <a:rPr lang="sv-SE"/>
              <a:pPr>
                <a:defRPr/>
              </a:pPr>
              <a:t>‹#›</a:t>
            </a:fld>
            <a:endParaRPr lang="sv-SE"/>
          </a:p>
        </p:txBody>
      </p:sp>
    </p:spTree>
    <p:extLst>
      <p:ext uri="{BB962C8B-B14F-4D97-AF65-F5344CB8AC3E}">
        <p14:creationId xmlns:p14="http://schemas.microsoft.com/office/powerpoint/2010/main" val="333621353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3"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4" name="Rectangle 21"/>
          <p:cNvSpPr>
            <a:spLocks noGrp="1" noChangeArrowheads="1"/>
          </p:cNvSpPr>
          <p:nvPr>
            <p:ph type="sldNum" sz="quarter" idx="12"/>
          </p:nvPr>
        </p:nvSpPr>
        <p:spPr>
          <a:ln/>
        </p:spPr>
        <p:txBody>
          <a:bodyPr/>
          <a:lstStyle>
            <a:lvl1pPr>
              <a:defRPr/>
            </a:lvl1pPr>
          </a:lstStyle>
          <a:p>
            <a:pPr>
              <a:defRPr/>
            </a:pPr>
            <a:r>
              <a:rPr lang="sv-SE"/>
              <a:t>Sida </a:t>
            </a:r>
            <a:fld id="{C83C2FFE-6764-448B-AAC5-6F7D0A1D72A7}" type="slidenum">
              <a:rPr lang="sv-SE"/>
              <a:pPr>
                <a:defRPr/>
              </a:pPr>
              <a:t>‹#›</a:t>
            </a:fld>
            <a:endParaRPr lang="sv-SE"/>
          </a:p>
        </p:txBody>
      </p:sp>
    </p:spTree>
    <p:extLst>
      <p:ext uri="{BB962C8B-B14F-4D97-AF65-F5344CB8AC3E}">
        <p14:creationId xmlns:p14="http://schemas.microsoft.com/office/powerpoint/2010/main" val="2845866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5"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6" name="Rectangle 14"/>
          <p:cNvSpPr>
            <a:spLocks noGrp="1" noChangeArrowheads="1"/>
          </p:cNvSpPr>
          <p:nvPr>
            <p:ph type="sldNum" sz="quarter" idx="12"/>
          </p:nvPr>
        </p:nvSpPr>
        <p:spPr>
          <a:ln/>
        </p:spPr>
        <p:txBody>
          <a:bodyPr/>
          <a:lstStyle>
            <a:lvl1pPr>
              <a:defRPr/>
            </a:lvl1pPr>
          </a:lstStyle>
          <a:p>
            <a:pPr>
              <a:defRPr/>
            </a:pPr>
            <a:r>
              <a:rPr lang="sv-SE"/>
              <a:t>Sida </a:t>
            </a:r>
            <a:fld id="{D5765F4F-2983-4819-89C1-1FA0A6799EA5}" type="slidenum">
              <a:rPr lang="sv-SE"/>
              <a:pPr>
                <a:defRPr/>
              </a:pPr>
              <a:t>‹#›</a:t>
            </a:fld>
            <a:endParaRPr lang="sv-SE"/>
          </a:p>
        </p:txBody>
      </p:sp>
    </p:spTree>
    <p:extLst>
      <p:ext uri="{BB962C8B-B14F-4D97-AF65-F5344CB8AC3E}">
        <p14:creationId xmlns:p14="http://schemas.microsoft.com/office/powerpoint/2010/main" val="37645603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95300" y="273050"/>
            <a:ext cx="3259138" cy="1162050"/>
          </a:xfrm>
        </p:spPr>
        <p:txBody>
          <a:bodyPr/>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6"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7" name="Rectangle 21"/>
          <p:cNvSpPr>
            <a:spLocks noGrp="1" noChangeArrowheads="1"/>
          </p:cNvSpPr>
          <p:nvPr>
            <p:ph type="sldNum" sz="quarter" idx="12"/>
          </p:nvPr>
        </p:nvSpPr>
        <p:spPr>
          <a:ln/>
        </p:spPr>
        <p:txBody>
          <a:bodyPr/>
          <a:lstStyle>
            <a:lvl1pPr>
              <a:defRPr/>
            </a:lvl1pPr>
          </a:lstStyle>
          <a:p>
            <a:pPr>
              <a:defRPr/>
            </a:pPr>
            <a:r>
              <a:rPr lang="sv-SE"/>
              <a:t>Sida </a:t>
            </a:r>
            <a:fld id="{77B7945F-5741-4782-8CDC-02D78D106C4B}" type="slidenum">
              <a:rPr lang="sv-SE"/>
              <a:pPr>
                <a:defRPr/>
              </a:pPr>
              <a:t>‹#›</a:t>
            </a:fld>
            <a:endParaRPr lang="sv-SE"/>
          </a:p>
        </p:txBody>
      </p:sp>
    </p:spTree>
    <p:extLst>
      <p:ext uri="{BB962C8B-B14F-4D97-AF65-F5344CB8AC3E}">
        <p14:creationId xmlns:p14="http://schemas.microsoft.com/office/powerpoint/2010/main" val="8187954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941513" y="4800600"/>
            <a:ext cx="5943600" cy="566738"/>
          </a:xfrm>
        </p:spPr>
        <p:txBody>
          <a:bodyPr/>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v-SE" noProof="0" smtClean="0"/>
          </a:p>
        </p:txBody>
      </p:sp>
      <p:sp>
        <p:nvSpPr>
          <p:cNvPr id="4" name="Platshållare för text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6"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7" name="Rectangle 21"/>
          <p:cNvSpPr>
            <a:spLocks noGrp="1" noChangeArrowheads="1"/>
          </p:cNvSpPr>
          <p:nvPr>
            <p:ph type="sldNum" sz="quarter" idx="12"/>
          </p:nvPr>
        </p:nvSpPr>
        <p:spPr>
          <a:ln/>
        </p:spPr>
        <p:txBody>
          <a:bodyPr/>
          <a:lstStyle>
            <a:lvl1pPr>
              <a:defRPr/>
            </a:lvl1pPr>
          </a:lstStyle>
          <a:p>
            <a:pPr>
              <a:defRPr/>
            </a:pPr>
            <a:r>
              <a:rPr lang="sv-SE"/>
              <a:t>Sida </a:t>
            </a:r>
            <a:fld id="{E54FE0BA-97FE-486F-9A37-6A106E5C9D86}" type="slidenum">
              <a:rPr lang="sv-SE"/>
              <a:pPr>
                <a:defRPr/>
              </a:pPr>
              <a:t>‹#›</a:t>
            </a:fld>
            <a:endParaRPr lang="sv-SE"/>
          </a:p>
        </p:txBody>
      </p:sp>
    </p:spTree>
    <p:extLst>
      <p:ext uri="{BB962C8B-B14F-4D97-AF65-F5344CB8AC3E}">
        <p14:creationId xmlns:p14="http://schemas.microsoft.com/office/powerpoint/2010/main" val="4473511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5"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6" name="Rectangle 21"/>
          <p:cNvSpPr>
            <a:spLocks noGrp="1" noChangeArrowheads="1"/>
          </p:cNvSpPr>
          <p:nvPr>
            <p:ph type="sldNum" sz="quarter" idx="12"/>
          </p:nvPr>
        </p:nvSpPr>
        <p:spPr>
          <a:ln/>
        </p:spPr>
        <p:txBody>
          <a:bodyPr/>
          <a:lstStyle>
            <a:lvl1pPr>
              <a:defRPr/>
            </a:lvl1pPr>
          </a:lstStyle>
          <a:p>
            <a:pPr>
              <a:defRPr/>
            </a:pPr>
            <a:r>
              <a:rPr lang="sv-SE"/>
              <a:t>Sida </a:t>
            </a:r>
            <a:fld id="{532C3220-7552-4338-8F40-2BDD390D5024}" type="slidenum">
              <a:rPr lang="sv-SE"/>
              <a:pPr>
                <a:defRPr/>
              </a:pPr>
              <a:t>‹#›</a:t>
            </a:fld>
            <a:endParaRPr lang="sv-SE"/>
          </a:p>
        </p:txBody>
      </p:sp>
    </p:spTree>
    <p:extLst>
      <p:ext uri="{BB962C8B-B14F-4D97-AF65-F5344CB8AC3E}">
        <p14:creationId xmlns:p14="http://schemas.microsoft.com/office/powerpoint/2010/main" val="292144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7331075" y="1309688"/>
            <a:ext cx="1776413" cy="442277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2000250" y="1309688"/>
            <a:ext cx="5178425" cy="442277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Rectangle 19"/>
          <p:cNvSpPr>
            <a:spLocks noGrp="1" noChangeArrowheads="1"/>
          </p:cNvSpPr>
          <p:nvPr>
            <p:ph type="dt" sz="half" idx="10"/>
          </p:nvPr>
        </p:nvSpPr>
        <p:spPr>
          <a:ln/>
        </p:spPr>
        <p:txBody>
          <a:bodyPr/>
          <a:lstStyle>
            <a:lvl1pPr>
              <a:defRPr/>
            </a:lvl1pPr>
          </a:lstStyle>
          <a:p>
            <a:pPr>
              <a:defRPr/>
            </a:pPr>
            <a:r>
              <a:rPr lang="sv-SE"/>
              <a:t>2008-09-24</a:t>
            </a:r>
          </a:p>
        </p:txBody>
      </p:sp>
      <p:sp>
        <p:nvSpPr>
          <p:cNvPr id="5" name="Rectangle 20"/>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6" name="Rectangle 21"/>
          <p:cNvSpPr>
            <a:spLocks noGrp="1" noChangeArrowheads="1"/>
          </p:cNvSpPr>
          <p:nvPr>
            <p:ph type="sldNum" sz="quarter" idx="12"/>
          </p:nvPr>
        </p:nvSpPr>
        <p:spPr>
          <a:ln/>
        </p:spPr>
        <p:txBody>
          <a:bodyPr/>
          <a:lstStyle>
            <a:lvl1pPr>
              <a:defRPr/>
            </a:lvl1pPr>
          </a:lstStyle>
          <a:p>
            <a:pPr>
              <a:defRPr/>
            </a:pPr>
            <a:r>
              <a:rPr lang="sv-SE"/>
              <a:t>Sida </a:t>
            </a:r>
            <a:fld id="{84EC614F-53D6-4303-A203-200DB555ADC1}" type="slidenum">
              <a:rPr lang="sv-SE"/>
              <a:pPr>
                <a:defRPr/>
              </a:pPr>
              <a:t>‹#›</a:t>
            </a:fld>
            <a:endParaRPr lang="sv-SE"/>
          </a:p>
        </p:txBody>
      </p:sp>
    </p:spTree>
    <p:extLst>
      <p:ext uri="{BB962C8B-B14F-4D97-AF65-F5344CB8AC3E}">
        <p14:creationId xmlns:p14="http://schemas.microsoft.com/office/powerpoint/2010/main" val="2632428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82638" y="4406900"/>
            <a:ext cx="8420100" cy="1362075"/>
          </a:xfrm>
        </p:spPr>
        <p:txBody>
          <a:bodyPr anchor="t"/>
          <a:lstStyle>
            <a:lvl1pPr algn="l">
              <a:defRPr sz="4000" b="1" cap="all"/>
            </a:lvl1pPr>
          </a:lstStyle>
          <a:p>
            <a:r>
              <a:rPr lang="sv-SE" smtClean="0"/>
              <a:t>Klicka här för att ändra format</a:t>
            </a:r>
            <a:endParaRPr lang="sv-SE"/>
          </a:p>
        </p:txBody>
      </p:sp>
      <p:sp>
        <p:nvSpPr>
          <p:cNvPr id="3" name="Platshållare för text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v-SE" smtClean="0"/>
              <a:t>Klicka här för att ändra format på bakgrundstexten</a:t>
            </a:r>
          </a:p>
        </p:txBody>
      </p:sp>
      <p:sp>
        <p:nvSpPr>
          <p:cNvPr id="4"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5"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6" name="Rectangle 14"/>
          <p:cNvSpPr>
            <a:spLocks noGrp="1" noChangeArrowheads="1"/>
          </p:cNvSpPr>
          <p:nvPr>
            <p:ph type="sldNum" sz="quarter" idx="12"/>
          </p:nvPr>
        </p:nvSpPr>
        <p:spPr>
          <a:ln/>
        </p:spPr>
        <p:txBody>
          <a:bodyPr/>
          <a:lstStyle>
            <a:lvl1pPr>
              <a:defRPr/>
            </a:lvl1pPr>
          </a:lstStyle>
          <a:p>
            <a:pPr>
              <a:defRPr/>
            </a:pPr>
            <a:r>
              <a:rPr lang="sv-SE"/>
              <a:t>Sida </a:t>
            </a:r>
            <a:fld id="{3E8AC1DC-153F-45A8-9F8E-7F011AD3F111}" type="slidenum">
              <a:rPr lang="sv-SE"/>
              <a:pPr>
                <a:defRPr/>
              </a:pPr>
              <a:t>‹#›</a:t>
            </a:fld>
            <a:endParaRPr lang="sv-SE"/>
          </a:p>
        </p:txBody>
      </p:sp>
    </p:spTree>
    <p:extLst>
      <p:ext uri="{BB962C8B-B14F-4D97-AF65-F5344CB8AC3E}">
        <p14:creationId xmlns:p14="http://schemas.microsoft.com/office/powerpoint/2010/main" val="1581523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2000250" y="2317750"/>
            <a:ext cx="3476625" cy="3414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5629275" y="2317750"/>
            <a:ext cx="3478213" cy="3414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6"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7" name="Rectangle 14"/>
          <p:cNvSpPr>
            <a:spLocks noGrp="1" noChangeArrowheads="1"/>
          </p:cNvSpPr>
          <p:nvPr>
            <p:ph type="sldNum" sz="quarter" idx="12"/>
          </p:nvPr>
        </p:nvSpPr>
        <p:spPr>
          <a:ln/>
        </p:spPr>
        <p:txBody>
          <a:bodyPr/>
          <a:lstStyle>
            <a:lvl1pPr>
              <a:defRPr/>
            </a:lvl1pPr>
          </a:lstStyle>
          <a:p>
            <a:pPr>
              <a:defRPr/>
            </a:pPr>
            <a:r>
              <a:rPr lang="sv-SE"/>
              <a:t>Sida </a:t>
            </a:r>
            <a:fld id="{37A6F682-A3CE-4D15-B4B0-DCBD33813DE5}" type="slidenum">
              <a:rPr lang="sv-SE"/>
              <a:pPr>
                <a:defRPr/>
              </a:pPr>
              <a:t>‹#›</a:t>
            </a:fld>
            <a:endParaRPr lang="sv-SE"/>
          </a:p>
        </p:txBody>
      </p:sp>
    </p:spTree>
    <p:extLst>
      <p:ext uri="{BB962C8B-B14F-4D97-AF65-F5344CB8AC3E}">
        <p14:creationId xmlns:p14="http://schemas.microsoft.com/office/powerpoint/2010/main" val="3265953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a:xfrm>
            <a:off x="495300" y="274638"/>
            <a:ext cx="8915400" cy="1143000"/>
          </a:xfrm>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8"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9" name="Rectangle 14"/>
          <p:cNvSpPr>
            <a:spLocks noGrp="1" noChangeArrowheads="1"/>
          </p:cNvSpPr>
          <p:nvPr>
            <p:ph type="sldNum" sz="quarter" idx="12"/>
          </p:nvPr>
        </p:nvSpPr>
        <p:spPr>
          <a:ln/>
        </p:spPr>
        <p:txBody>
          <a:bodyPr/>
          <a:lstStyle>
            <a:lvl1pPr>
              <a:defRPr/>
            </a:lvl1pPr>
          </a:lstStyle>
          <a:p>
            <a:pPr>
              <a:defRPr/>
            </a:pPr>
            <a:r>
              <a:rPr lang="sv-SE"/>
              <a:t>Sida </a:t>
            </a:r>
            <a:fld id="{6CD75344-D7CD-47E2-A613-67EEB853858E}" type="slidenum">
              <a:rPr lang="sv-SE"/>
              <a:pPr>
                <a:defRPr/>
              </a:pPr>
              <a:t>‹#›</a:t>
            </a:fld>
            <a:endParaRPr lang="sv-SE"/>
          </a:p>
        </p:txBody>
      </p:sp>
    </p:spTree>
    <p:extLst>
      <p:ext uri="{BB962C8B-B14F-4D97-AF65-F5344CB8AC3E}">
        <p14:creationId xmlns:p14="http://schemas.microsoft.com/office/powerpoint/2010/main" val="966687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4"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5" name="Rectangle 14"/>
          <p:cNvSpPr>
            <a:spLocks noGrp="1" noChangeArrowheads="1"/>
          </p:cNvSpPr>
          <p:nvPr>
            <p:ph type="sldNum" sz="quarter" idx="12"/>
          </p:nvPr>
        </p:nvSpPr>
        <p:spPr>
          <a:ln/>
        </p:spPr>
        <p:txBody>
          <a:bodyPr/>
          <a:lstStyle>
            <a:lvl1pPr>
              <a:defRPr/>
            </a:lvl1pPr>
          </a:lstStyle>
          <a:p>
            <a:pPr>
              <a:defRPr/>
            </a:pPr>
            <a:r>
              <a:rPr lang="sv-SE"/>
              <a:t>Sida </a:t>
            </a:r>
            <a:fld id="{A3CD95AF-E41B-4445-B337-7DADE87F68BF}" type="slidenum">
              <a:rPr lang="sv-SE"/>
              <a:pPr>
                <a:defRPr/>
              </a:pPr>
              <a:t>‹#›</a:t>
            </a:fld>
            <a:endParaRPr lang="sv-SE"/>
          </a:p>
        </p:txBody>
      </p:sp>
    </p:spTree>
    <p:extLst>
      <p:ext uri="{BB962C8B-B14F-4D97-AF65-F5344CB8AC3E}">
        <p14:creationId xmlns:p14="http://schemas.microsoft.com/office/powerpoint/2010/main" val="4235830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3"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4" name="Rectangle 14"/>
          <p:cNvSpPr>
            <a:spLocks noGrp="1" noChangeArrowheads="1"/>
          </p:cNvSpPr>
          <p:nvPr>
            <p:ph type="sldNum" sz="quarter" idx="12"/>
          </p:nvPr>
        </p:nvSpPr>
        <p:spPr>
          <a:ln/>
        </p:spPr>
        <p:txBody>
          <a:bodyPr/>
          <a:lstStyle>
            <a:lvl1pPr>
              <a:defRPr/>
            </a:lvl1pPr>
          </a:lstStyle>
          <a:p>
            <a:pPr>
              <a:defRPr/>
            </a:pPr>
            <a:r>
              <a:rPr lang="sv-SE"/>
              <a:t>Sida </a:t>
            </a:r>
            <a:fld id="{A7A2CEA2-B296-43C3-8211-509D6C4D0973}" type="slidenum">
              <a:rPr lang="sv-SE"/>
              <a:pPr>
                <a:defRPr/>
              </a:pPr>
              <a:t>‹#›</a:t>
            </a:fld>
            <a:endParaRPr lang="sv-SE"/>
          </a:p>
        </p:txBody>
      </p:sp>
    </p:spTree>
    <p:extLst>
      <p:ext uri="{BB962C8B-B14F-4D97-AF65-F5344CB8AC3E}">
        <p14:creationId xmlns:p14="http://schemas.microsoft.com/office/powerpoint/2010/main" val="2558015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95300" y="273050"/>
            <a:ext cx="3259138" cy="1162050"/>
          </a:xfrm>
        </p:spPr>
        <p:txBody>
          <a:bodyPr/>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6"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7" name="Rectangle 14"/>
          <p:cNvSpPr>
            <a:spLocks noGrp="1" noChangeArrowheads="1"/>
          </p:cNvSpPr>
          <p:nvPr>
            <p:ph type="sldNum" sz="quarter" idx="12"/>
          </p:nvPr>
        </p:nvSpPr>
        <p:spPr>
          <a:ln/>
        </p:spPr>
        <p:txBody>
          <a:bodyPr/>
          <a:lstStyle>
            <a:lvl1pPr>
              <a:defRPr/>
            </a:lvl1pPr>
          </a:lstStyle>
          <a:p>
            <a:pPr>
              <a:defRPr/>
            </a:pPr>
            <a:r>
              <a:rPr lang="sv-SE"/>
              <a:t>Sida </a:t>
            </a:r>
            <a:fld id="{AD9BDC95-DB1D-45E2-A280-6EFFD76B3750}" type="slidenum">
              <a:rPr lang="sv-SE"/>
              <a:pPr>
                <a:defRPr/>
              </a:pPr>
              <a:t>‹#›</a:t>
            </a:fld>
            <a:endParaRPr lang="sv-SE"/>
          </a:p>
        </p:txBody>
      </p:sp>
    </p:spTree>
    <p:extLst>
      <p:ext uri="{BB962C8B-B14F-4D97-AF65-F5344CB8AC3E}">
        <p14:creationId xmlns:p14="http://schemas.microsoft.com/office/powerpoint/2010/main" val="694823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941513" y="4800600"/>
            <a:ext cx="5943600" cy="566738"/>
          </a:xfrm>
        </p:spPr>
        <p:txBody>
          <a:bodyPr/>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v-SE" noProof="0" smtClean="0"/>
          </a:p>
        </p:txBody>
      </p:sp>
      <p:sp>
        <p:nvSpPr>
          <p:cNvPr id="4" name="Platshållare för text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Rectangle 12"/>
          <p:cNvSpPr>
            <a:spLocks noGrp="1" noChangeArrowheads="1"/>
          </p:cNvSpPr>
          <p:nvPr>
            <p:ph type="dt" sz="half" idx="10"/>
          </p:nvPr>
        </p:nvSpPr>
        <p:spPr>
          <a:ln/>
        </p:spPr>
        <p:txBody>
          <a:bodyPr/>
          <a:lstStyle>
            <a:lvl1pPr>
              <a:defRPr/>
            </a:lvl1pPr>
          </a:lstStyle>
          <a:p>
            <a:pPr>
              <a:defRPr/>
            </a:pPr>
            <a:r>
              <a:rPr lang="sv-SE"/>
              <a:t>2008-09-24</a:t>
            </a:r>
          </a:p>
        </p:txBody>
      </p:sp>
      <p:sp>
        <p:nvSpPr>
          <p:cNvPr id="6" name="Rectangle 13"/>
          <p:cNvSpPr>
            <a:spLocks noGrp="1" noChangeArrowheads="1"/>
          </p:cNvSpPr>
          <p:nvPr>
            <p:ph type="ftr" sz="quarter" idx="11"/>
          </p:nvPr>
        </p:nvSpPr>
        <p:spPr>
          <a:ln/>
        </p:spPr>
        <p:txBody>
          <a:bodyPr/>
          <a:lstStyle>
            <a:lvl1pPr>
              <a:defRPr/>
            </a:lvl1pPr>
          </a:lstStyle>
          <a:p>
            <a:pPr>
              <a:defRPr/>
            </a:pPr>
            <a:r>
              <a:rPr lang="sv-SE"/>
              <a:t>Förnamn Efternamn, Strålsäkerhetsmyndigheten</a:t>
            </a:r>
          </a:p>
        </p:txBody>
      </p:sp>
      <p:sp>
        <p:nvSpPr>
          <p:cNvPr id="7" name="Rectangle 14"/>
          <p:cNvSpPr>
            <a:spLocks noGrp="1" noChangeArrowheads="1"/>
          </p:cNvSpPr>
          <p:nvPr>
            <p:ph type="sldNum" sz="quarter" idx="12"/>
          </p:nvPr>
        </p:nvSpPr>
        <p:spPr>
          <a:ln/>
        </p:spPr>
        <p:txBody>
          <a:bodyPr/>
          <a:lstStyle>
            <a:lvl1pPr>
              <a:defRPr/>
            </a:lvl1pPr>
          </a:lstStyle>
          <a:p>
            <a:pPr>
              <a:defRPr/>
            </a:pPr>
            <a:r>
              <a:rPr lang="sv-SE"/>
              <a:t>Sida </a:t>
            </a:r>
            <a:fld id="{FC4CA62B-E468-43A2-B5EA-219B1CA08E57}" type="slidenum">
              <a:rPr lang="sv-SE"/>
              <a:pPr>
                <a:defRPr/>
              </a:pPr>
              <a:t>‹#›</a:t>
            </a:fld>
            <a:endParaRPr lang="sv-SE"/>
          </a:p>
        </p:txBody>
      </p:sp>
    </p:spTree>
    <p:extLst>
      <p:ext uri="{BB962C8B-B14F-4D97-AF65-F5344CB8AC3E}">
        <p14:creationId xmlns:p14="http://schemas.microsoft.com/office/powerpoint/2010/main" val="4756582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4.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2.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000250" y="1309688"/>
            <a:ext cx="7107238"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sv-SE" altLang="sv-SE" smtClean="0"/>
              <a:t>Klicka här för att ändra format</a:t>
            </a:r>
          </a:p>
        </p:txBody>
      </p:sp>
      <p:sp>
        <p:nvSpPr>
          <p:cNvPr id="1027" name="Rectangle 3"/>
          <p:cNvSpPr>
            <a:spLocks noGrp="1" noChangeArrowheads="1"/>
          </p:cNvSpPr>
          <p:nvPr>
            <p:ph type="body" idx="1"/>
          </p:nvPr>
        </p:nvSpPr>
        <p:spPr bwMode="auto">
          <a:xfrm>
            <a:off x="2000250" y="2317750"/>
            <a:ext cx="7107238" cy="341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sv-SE" altLang="sv-SE" smtClean="0"/>
              <a:t>Klicka här för att ändra format på bakgrundstexten</a:t>
            </a:r>
          </a:p>
          <a:p>
            <a:pPr lvl="1"/>
            <a:r>
              <a:rPr lang="sv-SE" altLang="sv-SE" smtClean="0"/>
              <a:t>Nivå två</a:t>
            </a:r>
          </a:p>
          <a:p>
            <a:pPr lvl="2"/>
            <a:r>
              <a:rPr lang="sv-SE" altLang="sv-SE" smtClean="0"/>
              <a:t>Nivå tre</a:t>
            </a:r>
          </a:p>
          <a:p>
            <a:pPr lvl="3"/>
            <a:r>
              <a:rPr lang="sv-SE" altLang="sv-SE" smtClean="0"/>
              <a:t>Nivå fyra</a:t>
            </a:r>
          </a:p>
          <a:p>
            <a:pPr lvl="4"/>
            <a:r>
              <a:rPr lang="sv-SE" altLang="sv-SE" smtClean="0"/>
              <a:t>Nivå fem</a:t>
            </a:r>
          </a:p>
        </p:txBody>
      </p:sp>
      <p:sp>
        <p:nvSpPr>
          <p:cNvPr id="1036" name="Rectangle 12"/>
          <p:cNvSpPr>
            <a:spLocks noGrp="1" noChangeArrowheads="1"/>
          </p:cNvSpPr>
          <p:nvPr>
            <p:ph type="dt" sz="half" idx="2"/>
          </p:nvPr>
        </p:nvSpPr>
        <p:spPr bwMode="auto">
          <a:xfrm>
            <a:off x="2374900" y="6218238"/>
            <a:ext cx="2881313" cy="1254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900"/>
            </a:lvl1pPr>
          </a:lstStyle>
          <a:p>
            <a:pPr>
              <a:defRPr/>
            </a:pPr>
            <a:r>
              <a:rPr lang="sv-SE"/>
              <a:t>2008-09-24</a:t>
            </a:r>
          </a:p>
        </p:txBody>
      </p:sp>
      <p:sp>
        <p:nvSpPr>
          <p:cNvPr id="1037" name="Rectangle 13"/>
          <p:cNvSpPr>
            <a:spLocks noGrp="1" noChangeArrowheads="1"/>
          </p:cNvSpPr>
          <p:nvPr>
            <p:ph type="ftr" sz="quarter" idx="3"/>
          </p:nvPr>
        </p:nvSpPr>
        <p:spPr bwMode="auto">
          <a:xfrm>
            <a:off x="2374900" y="6067425"/>
            <a:ext cx="2881313" cy="1254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900"/>
            </a:lvl1pPr>
          </a:lstStyle>
          <a:p>
            <a:pPr>
              <a:defRPr/>
            </a:pPr>
            <a:r>
              <a:rPr lang="sv-SE"/>
              <a:t>Förnamn Efternamn, Strålsäkerhetsmyndigheten</a:t>
            </a:r>
          </a:p>
        </p:txBody>
      </p:sp>
      <p:sp>
        <p:nvSpPr>
          <p:cNvPr id="1038" name="Rectangle 14"/>
          <p:cNvSpPr>
            <a:spLocks noGrp="1" noChangeArrowheads="1"/>
          </p:cNvSpPr>
          <p:nvPr>
            <p:ph type="sldNum" sz="quarter" idx="4"/>
          </p:nvPr>
        </p:nvSpPr>
        <p:spPr bwMode="auto">
          <a:xfrm>
            <a:off x="2374900" y="6369050"/>
            <a:ext cx="2881313" cy="1254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900"/>
            </a:lvl1pPr>
          </a:lstStyle>
          <a:p>
            <a:pPr>
              <a:defRPr/>
            </a:pPr>
            <a:r>
              <a:rPr lang="sv-SE"/>
              <a:t>Sida </a:t>
            </a:r>
            <a:fld id="{3654EB61-610F-4711-A9F1-ECCCE5E26206}" type="slidenum">
              <a:rPr lang="sv-SE"/>
              <a:pPr>
                <a:defRPr/>
              </a:pPr>
              <a:t>‹#›</a:t>
            </a:fld>
            <a:endParaRPr lang="sv-SE"/>
          </a:p>
        </p:txBody>
      </p:sp>
      <p:pic>
        <p:nvPicPr>
          <p:cNvPr id="1031" name="Picture 16" descr="Logo_PMS"/>
          <p:cNvPicPr>
            <a:picLocks noChangeAspect="1" noChangeArrowheads="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r="85039" b="79298"/>
          <a:stretch>
            <a:fillRect/>
          </a:stretch>
        </p:blipFill>
        <p:spPr bwMode="auto">
          <a:xfrm>
            <a:off x="2251075" y="247650"/>
            <a:ext cx="27305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2" name="Rectangle 20"/>
          <p:cNvSpPr>
            <a:spLocks noChangeArrowheads="1"/>
          </p:cNvSpPr>
          <p:nvPr/>
        </p:nvSpPr>
        <p:spPr bwMode="auto">
          <a:xfrm>
            <a:off x="0" y="0"/>
            <a:ext cx="9906000" cy="685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sv-SE" altLang="sv-SE" smtClean="0"/>
          </a:p>
        </p:txBody>
      </p:sp>
    </p:spTree>
  </p:cSld>
  <p:clrMap bg1="lt1" tx1="dk1" bg2="lt2" tx2="dk2" accent1="accent1" accent2="accent2" accent3="accent3" accent4="accent4" accent5="accent5" accent6="accent6" hlink="hlink" folHlink="folHlink"/>
  <p:sldLayoutIdLst>
    <p:sldLayoutId id="2147484373" r:id="rId1"/>
    <p:sldLayoutId id="2147484352" r:id="rId2"/>
    <p:sldLayoutId id="2147484353" r:id="rId3"/>
    <p:sldLayoutId id="2147484354" r:id="rId4"/>
    <p:sldLayoutId id="2147484355" r:id="rId5"/>
    <p:sldLayoutId id="2147484356" r:id="rId6"/>
    <p:sldLayoutId id="2147484357" r:id="rId7"/>
    <p:sldLayoutId id="2147484358" r:id="rId8"/>
    <p:sldLayoutId id="2147484359" r:id="rId9"/>
    <p:sldLayoutId id="2147484360" r:id="rId10"/>
    <p:sldLayoutId id="2147484361" r:id="rId11"/>
    <p:sldLayoutId id="2147484362" r:id="rId12"/>
  </p:sldLayoutIdLst>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charset="0"/>
        </a:defRPr>
      </a:lvl2pPr>
      <a:lvl3pPr algn="l" rtl="0" eaLnBrk="0" fontAlgn="base" hangingPunct="0">
        <a:spcBef>
          <a:spcPct val="0"/>
        </a:spcBef>
        <a:spcAft>
          <a:spcPct val="0"/>
        </a:spcAft>
        <a:defRPr sz="3000" b="1">
          <a:solidFill>
            <a:schemeClr val="tx2"/>
          </a:solidFill>
          <a:latin typeface="Arial" charset="0"/>
        </a:defRPr>
      </a:lvl3pPr>
      <a:lvl4pPr algn="l" rtl="0" eaLnBrk="0" fontAlgn="base" hangingPunct="0">
        <a:spcBef>
          <a:spcPct val="0"/>
        </a:spcBef>
        <a:spcAft>
          <a:spcPct val="0"/>
        </a:spcAft>
        <a:defRPr sz="3000" b="1">
          <a:solidFill>
            <a:schemeClr val="tx2"/>
          </a:solidFill>
          <a:latin typeface="Arial" charset="0"/>
        </a:defRPr>
      </a:lvl4pPr>
      <a:lvl5pPr algn="l" rtl="0" eaLnBrk="0" fontAlgn="base" hangingPunct="0">
        <a:spcBef>
          <a:spcPct val="0"/>
        </a:spcBef>
        <a:spcAft>
          <a:spcPct val="0"/>
        </a:spcAft>
        <a:defRPr sz="3000" b="1">
          <a:solidFill>
            <a:schemeClr val="tx2"/>
          </a:solidFill>
          <a:latin typeface="Arial" charset="0"/>
        </a:defRPr>
      </a:lvl5pPr>
      <a:lvl6pPr marL="457200" algn="l" rtl="0" fontAlgn="base">
        <a:spcBef>
          <a:spcPct val="0"/>
        </a:spcBef>
        <a:spcAft>
          <a:spcPct val="0"/>
        </a:spcAft>
        <a:defRPr sz="3000" b="1">
          <a:solidFill>
            <a:schemeClr val="tx2"/>
          </a:solidFill>
          <a:latin typeface="Arial" charset="0"/>
        </a:defRPr>
      </a:lvl6pPr>
      <a:lvl7pPr marL="914400" algn="l" rtl="0" fontAlgn="base">
        <a:spcBef>
          <a:spcPct val="0"/>
        </a:spcBef>
        <a:spcAft>
          <a:spcPct val="0"/>
        </a:spcAft>
        <a:defRPr sz="3000" b="1">
          <a:solidFill>
            <a:schemeClr val="tx2"/>
          </a:solidFill>
          <a:latin typeface="Arial" charset="0"/>
        </a:defRPr>
      </a:lvl7pPr>
      <a:lvl8pPr marL="1371600" algn="l" rtl="0" fontAlgn="base">
        <a:spcBef>
          <a:spcPct val="0"/>
        </a:spcBef>
        <a:spcAft>
          <a:spcPct val="0"/>
        </a:spcAft>
        <a:defRPr sz="3000" b="1">
          <a:solidFill>
            <a:schemeClr val="tx2"/>
          </a:solidFill>
          <a:latin typeface="Arial" charset="0"/>
        </a:defRPr>
      </a:lvl8pPr>
      <a:lvl9pPr marL="1828800" algn="l" rtl="0" fontAlgn="base">
        <a:spcBef>
          <a:spcPct val="0"/>
        </a:spcBef>
        <a:spcAft>
          <a:spcPct val="0"/>
        </a:spcAft>
        <a:defRPr sz="3000" b="1">
          <a:solidFill>
            <a:schemeClr val="tx2"/>
          </a:solidFill>
          <a:latin typeface="Arial" charset="0"/>
        </a:defRPr>
      </a:lvl9pPr>
    </p:titleStyle>
    <p:bodyStyle>
      <a:lvl1pPr marL="342900" indent="-342900" algn="l" rtl="0" eaLnBrk="0" fontAlgn="base" hangingPunct="0">
        <a:spcBef>
          <a:spcPct val="20000"/>
        </a:spcBef>
        <a:spcAft>
          <a:spcPct val="0"/>
        </a:spcAft>
        <a:buSzPct val="80000"/>
        <a:buBlip>
          <a:blip r:embed="rId15"/>
        </a:buBlip>
        <a:defRPr sz="25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11" descr="mšnster_ppt"/>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0" y="0"/>
            <a:ext cx="9906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3"/>
          <p:cNvSpPr>
            <a:spLocks noGrp="1" noChangeArrowheads="1"/>
          </p:cNvSpPr>
          <p:nvPr>
            <p:ph type="title"/>
          </p:nvPr>
        </p:nvSpPr>
        <p:spPr bwMode="auto">
          <a:xfrm>
            <a:off x="2000250" y="1309688"/>
            <a:ext cx="7107238"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sv-SE" altLang="sv-SE" smtClean="0"/>
              <a:t>Klicka här för att ändra format</a:t>
            </a:r>
          </a:p>
        </p:txBody>
      </p:sp>
      <p:sp>
        <p:nvSpPr>
          <p:cNvPr id="2052" name="Rectangle 10"/>
          <p:cNvSpPr>
            <a:spLocks noChangeArrowheads="1"/>
          </p:cNvSpPr>
          <p:nvPr/>
        </p:nvSpPr>
        <p:spPr bwMode="auto">
          <a:xfrm>
            <a:off x="0" y="0"/>
            <a:ext cx="9906000" cy="68580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sv-SE" altLang="sv-SE" smtClean="0"/>
          </a:p>
        </p:txBody>
      </p:sp>
      <p:sp>
        <p:nvSpPr>
          <p:cNvPr id="2053" name="Rectangle 15"/>
          <p:cNvSpPr>
            <a:spLocks noGrp="1" noChangeArrowheads="1"/>
          </p:cNvSpPr>
          <p:nvPr>
            <p:ph type="body" idx="1"/>
          </p:nvPr>
        </p:nvSpPr>
        <p:spPr bwMode="auto">
          <a:xfrm>
            <a:off x="2000250" y="2317750"/>
            <a:ext cx="7107238" cy="341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sv-SE" altLang="sv-SE" smtClean="0"/>
              <a:t>Klicka här för att ändra format på bakgrundstexten</a:t>
            </a:r>
          </a:p>
          <a:p>
            <a:pPr lvl="1"/>
            <a:r>
              <a:rPr lang="sv-SE" altLang="sv-SE" smtClean="0"/>
              <a:t>Nivå två</a:t>
            </a:r>
          </a:p>
          <a:p>
            <a:pPr lvl="2"/>
            <a:r>
              <a:rPr lang="sv-SE" altLang="sv-SE" smtClean="0"/>
              <a:t>Nivå tre</a:t>
            </a:r>
          </a:p>
          <a:p>
            <a:pPr lvl="3"/>
            <a:r>
              <a:rPr lang="sv-SE" altLang="sv-SE" smtClean="0"/>
              <a:t>Nivå fyra</a:t>
            </a:r>
          </a:p>
          <a:p>
            <a:pPr lvl="4"/>
            <a:r>
              <a:rPr lang="sv-SE" altLang="sv-SE" smtClean="0"/>
              <a:t>Nivå fem</a:t>
            </a:r>
          </a:p>
        </p:txBody>
      </p:sp>
      <p:sp>
        <p:nvSpPr>
          <p:cNvPr id="10259" name="Rectangle 19"/>
          <p:cNvSpPr>
            <a:spLocks noGrp="1" noChangeArrowheads="1"/>
          </p:cNvSpPr>
          <p:nvPr>
            <p:ph type="dt" sz="half" idx="2"/>
          </p:nvPr>
        </p:nvSpPr>
        <p:spPr bwMode="auto">
          <a:xfrm>
            <a:off x="2374900" y="6218238"/>
            <a:ext cx="2881313" cy="125412"/>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900"/>
            </a:lvl1pPr>
          </a:lstStyle>
          <a:p>
            <a:pPr>
              <a:defRPr/>
            </a:pPr>
            <a:r>
              <a:rPr lang="sv-SE"/>
              <a:t>2008-09-24</a:t>
            </a:r>
          </a:p>
        </p:txBody>
      </p:sp>
      <p:sp>
        <p:nvSpPr>
          <p:cNvPr id="10260" name="Rectangle 20"/>
          <p:cNvSpPr>
            <a:spLocks noGrp="1" noChangeArrowheads="1"/>
          </p:cNvSpPr>
          <p:nvPr>
            <p:ph type="ftr" sz="quarter" idx="3"/>
          </p:nvPr>
        </p:nvSpPr>
        <p:spPr bwMode="auto">
          <a:xfrm>
            <a:off x="2374900" y="6067425"/>
            <a:ext cx="2881313" cy="1254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900"/>
            </a:lvl1pPr>
          </a:lstStyle>
          <a:p>
            <a:pPr>
              <a:defRPr/>
            </a:pPr>
            <a:r>
              <a:rPr lang="sv-SE"/>
              <a:t>Förnamn Efternamn, Strålsäkerhetsmyndigheten</a:t>
            </a:r>
          </a:p>
        </p:txBody>
      </p:sp>
      <p:sp>
        <p:nvSpPr>
          <p:cNvPr id="10261" name="Rectangle 21"/>
          <p:cNvSpPr>
            <a:spLocks noGrp="1" noChangeArrowheads="1"/>
          </p:cNvSpPr>
          <p:nvPr>
            <p:ph type="sldNum" sz="quarter" idx="4"/>
          </p:nvPr>
        </p:nvSpPr>
        <p:spPr bwMode="auto">
          <a:xfrm>
            <a:off x="2374900" y="6369050"/>
            <a:ext cx="2881313" cy="12541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defRPr sz="900"/>
            </a:lvl1pPr>
          </a:lstStyle>
          <a:p>
            <a:pPr>
              <a:defRPr/>
            </a:pPr>
            <a:r>
              <a:rPr lang="sv-SE"/>
              <a:t>Sida </a:t>
            </a:r>
            <a:fld id="{74597D95-A346-458B-93EC-2CEBD51E399D}" type="slidenum">
              <a:rPr lang="sv-SE"/>
              <a:pPr>
                <a:defRPr/>
              </a:pPr>
              <a:t>‹#›</a:t>
            </a:fld>
            <a:endParaRPr lang="sv-SE"/>
          </a:p>
        </p:txBody>
      </p:sp>
      <p:pic>
        <p:nvPicPr>
          <p:cNvPr id="2057" name="Picture 23" descr="Logo_PMS"/>
          <p:cNvPicPr>
            <a:picLocks noChangeAspect="1" noChangeArrowheads="1"/>
          </p:cNvPicPr>
          <p:nvPr userDrawn="1"/>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r="85039" b="79298"/>
          <a:stretch>
            <a:fillRect/>
          </a:stretch>
        </p:blipFill>
        <p:spPr bwMode="auto">
          <a:xfrm>
            <a:off x="2251075" y="247650"/>
            <a:ext cx="273050" cy="280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374" r:id="rId1"/>
    <p:sldLayoutId id="2147484363" r:id="rId2"/>
    <p:sldLayoutId id="2147484364" r:id="rId3"/>
    <p:sldLayoutId id="2147484365" r:id="rId4"/>
    <p:sldLayoutId id="2147484366" r:id="rId5"/>
    <p:sldLayoutId id="2147484367" r:id="rId6"/>
    <p:sldLayoutId id="2147484368" r:id="rId7"/>
    <p:sldLayoutId id="2147484369" r:id="rId8"/>
    <p:sldLayoutId id="2147484370" r:id="rId9"/>
    <p:sldLayoutId id="2147484371" r:id="rId10"/>
    <p:sldLayoutId id="2147484372" r:id="rId11"/>
  </p:sldLayoutIdLst>
  <p:txStyles>
    <p:titleStyle>
      <a:lvl1pPr algn="l" rtl="0" eaLnBrk="0" fontAlgn="base" hangingPunct="0">
        <a:spcBef>
          <a:spcPct val="0"/>
        </a:spcBef>
        <a:spcAft>
          <a:spcPct val="0"/>
        </a:spcAft>
        <a:defRPr sz="3000" b="1">
          <a:solidFill>
            <a:schemeClr val="tx2"/>
          </a:solidFill>
          <a:latin typeface="+mj-lt"/>
          <a:ea typeface="+mj-ea"/>
          <a:cs typeface="+mj-cs"/>
        </a:defRPr>
      </a:lvl1pPr>
      <a:lvl2pPr algn="l" rtl="0" eaLnBrk="0" fontAlgn="base" hangingPunct="0">
        <a:spcBef>
          <a:spcPct val="0"/>
        </a:spcBef>
        <a:spcAft>
          <a:spcPct val="0"/>
        </a:spcAft>
        <a:defRPr sz="3000" b="1">
          <a:solidFill>
            <a:schemeClr val="tx2"/>
          </a:solidFill>
          <a:latin typeface="Arial" charset="0"/>
        </a:defRPr>
      </a:lvl2pPr>
      <a:lvl3pPr algn="l" rtl="0" eaLnBrk="0" fontAlgn="base" hangingPunct="0">
        <a:spcBef>
          <a:spcPct val="0"/>
        </a:spcBef>
        <a:spcAft>
          <a:spcPct val="0"/>
        </a:spcAft>
        <a:defRPr sz="3000" b="1">
          <a:solidFill>
            <a:schemeClr val="tx2"/>
          </a:solidFill>
          <a:latin typeface="Arial" charset="0"/>
        </a:defRPr>
      </a:lvl3pPr>
      <a:lvl4pPr algn="l" rtl="0" eaLnBrk="0" fontAlgn="base" hangingPunct="0">
        <a:spcBef>
          <a:spcPct val="0"/>
        </a:spcBef>
        <a:spcAft>
          <a:spcPct val="0"/>
        </a:spcAft>
        <a:defRPr sz="3000" b="1">
          <a:solidFill>
            <a:schemeClr val="tx2"/>
          </a:solidFill>
          <a:latin typeface="Arial" charset="0"/>
        </a:defRPr>
      </a:lvl4pPr>
      <a:lvl5pPr algn="l" rtl="0" eaLnBrk="0" fontAlgn="base" hangingPunct="0">
        <a:spcBef>
          <a:spcPct val="0"/>
        </a:spcBef>
        <a:spcAft>
          <a:spcPct val="0"/>
        </a:spcAft>
        <a:defRPr sz="3000" b="1">
          <a:solidFill>
            <a:schemeClr val="tx2"/>
          </a:solidFill>
          <a:latin typeface="Arial" charset="0"/>
        </a:defRPr>
      </a:lvl5pPr>
      <a:lvl6pPr marL="457200" algn="l" rtl="0" fontAlgn="base">
        <a:spcBef>
          <a:spcPct val="0"/>
        </a:spcBef>
        <a:spcAft>
          <a:spcPct val="0"/>
        </a:spcAft>
        <a:defRPr sz="3000" b="1">
          <a:solidFill>
            <a:schemeClr val="tx2"/>
          </a:solidFill>
          <a:latin typeface="Arial" charset="0"/>
        </a:defRPr>
      </a:lvl6pPr>
      <a:lvl7pPr marL="914400" algn="l" rtl="0" fontAlgn="base">
        <a:spcBef>
          <a:spcPct val="0"/>
        </a:spcBef>
        <a:spcAft>
          <a:spcPct val="0"/>
        </a:spcAft>
        <a:defRPr sz="3000" b="1">
          <a:solidFill>
            <a:schemeClr val="tx2"/>
          </a:solidFill>
          <a:latin typeface="Arial" charset="0"/>
        </a:defRPr>
      </a:lvl7pPr>
      <a:lvl8pPr marL="1371600" algn="l" rtl="0" fontAlgn="base">
        <a:spcBef>
          <a:spcPct val="0"/>
        </a:spcBef>
        <a:spcAft>
          <a:spcPct val="0"/>
        </a:spcAft>
        <a:defRPr sz="3000" b="1">
          <a:solidFill>
            <a:schemeClr val="tx2"/>
          </a:solidFill>
          <a:latin typeface="Arial" charset="0"/>
        </a:defRPr>
      </a:lvl8pPr>
      <a:lvl9pPr marL="1828800" algn="l" rtl="0" fontAlgn="base">
        <a:spcBef>
          <a:spcPct val="0"/>
        </a:spcBef>
        <a:spcAft>
          <a:spcPct val="0"/>
        </a:spcAft>
        <a:defRPr sz="3000" b="1">
          <a:solidFill>
            <a:schemeClr val="tx2"/>
          </a:solidFill>
          <a:latin typeface="Arial" charset="0"/>
        </a:defRPr>
      </a:lvl9pPr>
    </p:titleStyle>
    <p:bodyStyle>
      <a:lvl1pPr marL="342900" indent="-342900" algn="l" rtl="0" eaLnBrk="0" fontAlgn="base" hangingPunct="0">
        <a:spcBef>
          <a:spcPct val="20000"/>
        </a:spcBef>
        <a:spcAft>
          <a:spcPct val="0"/>
        </a:spcAft>
        <a:buSzPct val="80000"/>
        <a:buBlip>
          <a:blip r:embed="rId15"/>
        </a:buBlip>
        <a:defRPr sz="25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hyperlink" Target="http://www.notisum.se/Pub/Doc.aspx?url=/rnp/sls/lag/20080452.htm" TargetMode="Externa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781175" y="2266950"/>
            <a:ext cx="7107238" cy="3057525"/>
          </a:xfrm>
        </p:spPr>
        <p:txBody>
          <a:bodyPr/>
          <a:lstStyle/>
          <a:p>
            <a:r>
              <a:rPr lang="en-US" dirty="0" smtClean="0"/>
              <a:t>Research, Capacity </a:t>
            </a:r>
            <a:r>
              <a:rPr lang="en-US" dirty="0"/>
              <a:t>building, </a:t>
            </a:r>
            <a:r>
              <a:rPr lang="en-US" dirty="0" smtClean="0"/>
              <a:t>Knowledge </a:t>
            </a:r>
            <a:r>
              <a:rPr lang="en-US" dirty="0"/>
              <a:t>Management</a:t>
            </a:r>
            <a:r>
              <a:rPr lang="sv-SE" dirty="0" smtClean="0"/>
              <a:t/>
            </a:r>
            <a:br>
              <a:rPr lang="sv-SE" dirty="0" smtClean="0"/>
            </a:br>
            <a:r>
              <a:rPr lang="sv-SE" sz="2400" dirty="0"/>
              <a:t/>
            </a:r>
            <a:br>
              <a:rPr lang="sv-SE" sz="2400" dirty="0"/>
            </a:br>
            <a:r>
              <a:rPr lang="sv-SE" sz="2400" dirty="0" smtClean="0"/>
              <a:t>Kåre Axell</a:t>
            </a:r>
            <a:br>
              <a:rPr lang="sv-SE" sz="2400" dirty="0" smtClean="0"/>
            </a:br>
            <a:r>
              <a:rPr lang="en-GB" sz="2400" dirty="0"/>
              <a:t>Senior scientific </a:t>
            </a:r>
            <a:r>
              <a:rPr lang="en-GB" sz="2400" dirty="0" smtClean="0"/>
              <a:t>secretary</a:t>
            </a:r>
            <a:r>
              <a:rPr lang="sv-SE" sz="2400" dirty="0" smtClean="0"/>
              <a:t/>
            </a:r>
            <a:br>
              <a:rPr lang="sv-SE" sz="2400" dirty="0" smtClean="0"/>
            </a:br>
            <a:r>
              <a:rPr lang="sv-SE" sz="2400" dirty="0" smtClean="0"/>
              <a:t/>
            </a:r>
            <a:br>
              <a:rPr lang="sv-SE" sz="2400" dirty="0" smtClean="0"/>
            </a:br>
            <a:endParaRPr lang="sv-SE" dirty="0"/>
          </a:p>
        </p:txBody>
      </p:sp>
    </p:spTree>
    <p:extLst>
      <p:ext uri="{BB962C8B-B14F-4D97-AF65-F5344CB8AC3E}">
        <p14:creationId xmlns:p14="http://schemas.microsoft.com/office/powerpoint/2010/main" val="38877123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989617" y="1043874"/>
            <a:ext cx="7107238" cy="860425"/>
          </a:xfrm>
        </p:spPr>
        <p:txBody>
          <a:bodyPr/>
          <a:lstStyle/>
          <a:p>
            <a:r>
              <a:rPr lang="sv-SE" dirty="0" smtClean="0"/>
              <a:t>Research </a:t>
            </a:r>
            <a:r>
              <a:rPr lang="sv-SE" dirty="0" err="1" smtClean="0"/>
              <a:t>committee</a:t>
            </a:r>
            <a:endParaRPr lang="sv-SE" dirty="0"/>
          </a:p>
        </p:txBody>
      </p:sp>
      <p:sp>
        <p:nvSpPr>
          <p:cNvPr id="3" name="Platshållare för innehåll 2"/>
          <p:cNvSpPr>
            <a:spLocks noGrp="1"/>
          </p:cNvSpPr>
          <p:nvPr>
            <p:ph idx="1"/>
          </p:nvPr>
        </p:nvSpPr>
        <p:spPr>
          <a:xfrm>
            <a:off x="1084521" y="1913712"/>
            <a:ext cx="7969804" cy="3414713"/>
          </a:xfrm>
        </p:spPr>
        <p:txBody>
          <a:bodyPr/>
          <a:lstStyle/>
          <a:p>
            <a:r>
              <a:rPr lang="en-US" dirty="0" smtClean="0"/>
              <a:t>Our research program </a:t>
            </a:r>
            <a:r>
              <a:rPr lang="en-US" dirty="0"/>
              <a:t>aims </a:t>
            </a:r>
            <a:r>
              <a:rPr lang="en-US" dirty="0" smtClean="0"/>
              <a:t>at high </a:t>
            </a:r>
            <a:r>
              <a:rPr lang="en-US" dirty="0"/>
              <a:t>scientific quality, and therefore has the support of a research </a:t>
            </a:r>
            <a:r>
              <a:rPr lang="en-US" dirty="0" smtClean="0"/>
              <a:t>committee.</a:t>
            </a:r>
            <a:endParaRPr lang="sv-SE" dirty="0"/>
          </a:p>
          <a:p>
            <a:r>
              <a:rPr lang="en-US" dirty="0" smtClean="0"/>
              <a:t>Appointed </a:t>
            </a:r>
            <a:r>
              <a:rPr lang="en-US" dirty="0"/>
              <a:t>by the Director General and consists of the chairman and </a:t>
            </a:r>
            <a:r>
              <a:rPr lang="en-US" dirty="0" smtClean="0"/>
              <a:t>seven </a:t>
            </a:r>
            <a:r>
              <a:rPr lang="en-US" dirty="0"/>
              <a:t>members who are elected for a period of three years with possibility of extension</a:t>
            </a:r>
            <a:r>
              <a:rPr lang="en-US" dirty="0" smtClean="0"/>
              <a:t>.</a:t>
            </a:r>
          </a:p>
          <a:p>
            <a:r>
              <a:rPr lang="en-US" dirty="0" smtClean="0"/>
              <a:t>Provides </a:t>
            </a:r>
            <a:r>
              <a:rPr lang="en-US" dirty="0"/>
              <a:t>recommendations and viewpoints on </a:t>
            </a:r>
            <a:r>
              <a:rPr lang="en-US" dirty="0" smtClean="0"/>
              <a:t>our </a:t>
            </a:r>
            <a:r>
              <a:rPr lang="en-US" dirty="0"/>
              <a:t>research. </a:t>
            </a:r>
            <a:endParaRPr lang="en-US" dirty="0" smtClean="0"/>
          </a:p>
          <a:p>
            <a:r>
              <a:rPr lang="en-US" dirty="0" smtClean="0"/>
              <a:t>Usually </a:t>
            </a:r>
            <a:r>
              <a:rPr lang="en-US" dirty="0"/>
              <a:t>convenes </a:t>
            </a:r>
            <a:r>
              <a:rPr lang="en-US" dirty="0" smtClean="0"/>
              <a:t>up to four </a:t>
            </a:r>
            <a:r>
              <a:rPr lang="en-US" dirty="0"/>
              <a:t>times per </a:t>
            </a:r>
            <a:r>
              <a:rPr lang="en-US" dirty="0" smtClean="0"/>
              <a:t>year</a:t>
            </a:r>
            <a:r>
              <a:rPr lang="en-US" dirty="0"/>
              <a:t>.</a:t>
            </a:r>
            <a:endParaRPr lang="en-US" dirty="0" smtClean="0"/>
          </a:p>
        </p:txBody>
      </p:sp>
    </p:spTree>
    <p:extLst>
      <p:ext uri="{BB962C8B-B14F-4D97-AF65-F5344CB8AC3E}">
        <p14:creationId xmlns:p14="http://schemas.microsoft.com/office/powerpoint/2010/main" val="1655730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Presentation </a:t>
            </a:r>
            <a:r>
              <a:rPr lang="sv-SE" dirty="0" err="1" smtClean="0"/>
              <a:t>of</a:t>
            </a:r>
            <a:r>
              <a:rPr lang="sv-SE" dirty="0" smtClean="0"/>
              <a:t> research </a:t>
            </a:r>
            <a:r>
              <a:rPr lang="sv-SE" dirty="0" err="1" smtClean="0"/>
              <a:t>findings</a:t>
            </a:r>
            <a:endParaRPr lang="sv-SE" dirty="0"/>
          </a:p>
        </p:txBody>
      </p:sp>
      <p:sp>
        <p:nvSpPr>
          <p:cNvPr id="3" name="Platshållare för innehåll 2"/>
          <p:cNvSpPr>
            <a:spLocks noGrp="1"/>
          </p:cNvSpPr>
          <p:nvPr>
            <p:ph idx="1"/>
          </p:nvPr>
        </p:nvSpPr>
        <p:spPr/>
        <p:txBody>
          <a:bodyPr/>
          <a:lstStyle/>
          <a:p>
            <a:r>
              <a:rPr lang="en-US" dirty="0" smtClean="0"/>
              <a:t>Research </a:t>
            </a:r>
            <a:r>
              <a:rPr lang="en-US" dirty="0"/>
              <a:t>findings are published either in the Swedish Radiation Safety Authority’s report series, in scientific journals or in some other way</a:t>
            </a:r>
            <a:r>
              <a:rPr lang="en-US" dirty="0" smtClean="0"/>
              <a:t>.</a:t>
            </a:r>
          </a:p>
          <a:p>
            <a:r>
              <a:rPr lang="en-US" dirty="0" smtClean="0"/>
              <a:t>Every two years – we arrange a research conference</a:t>
            </a:r>
          </a:p>
          <a:p>
            <a:r>
              <a:rPr lang="en-US" dirty="0" smtClean="0"/>
              <a:t>Internal seminars</a:t>
            </a:r>
          </a:p>
        </p:txBody>
      </p:sp>
    </p:spTree>
    <p:extLst>
      <p:ext uri="{BB962C8B-B14F-4D97-AF65-F5344CB8AC3E}">
        <p14:creationId xmlns:p14="http://schemas.microsoft.com/office/powerpoint/2010/main" val="8038821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smtClean="0"/>
              <a:t>Basis </a:t>
            </a:r>
            <a:r>
              <a:rPr lang="en-US" dirty="0" smtClean="0"/>
              <a:t>for </a:t>
            </a:r>
            <a:r>
              <a:rPr lang="en-US" dirty="0"/>
              <a:t>the government's new research </a:t>
            </a:r>
            <a:r>
              <a:rPr lang="en-US" dirty="0" smtClean="0"/>
              <a:t>policy</a:t>
            </a:r>
            <a:endParaRPr lang="sv-SE" dirty="0"/>
          </a:p>
        </p:txBody>
      </p:sp>
      <p:sp>
        <p:nvSpPr>
          <p:cNvPr id="3" name="Platshållare för innehåll 2"/>
          <p:cNvSpPr>
            <a:spLocks noGrp="1"/>
          </p:cNvSpPr>
          <p:nvPr>
            <p:ph idx="1"/>
          </p:nvPr>
        </p:nvSpPr>
        <p:spPr/>
        <p:txBody>
          <a:bodyPr/>
          <a:lstStyle/>
          <a:p>
            <a:r>
              <a:rPr lang="sv-SE" dirty="0" err="1" smtClean="0"/>
              <a:t>We</a:t>
            </a:r>
            <a:r>
              <a:rPr lang="sv-SE" dirty="0" smtClean="0"/>
              <a:t> </a:t>
            </a:r>
            <a:r>
              <a:rPr lang="sv-SE" dirty="0" err="1" smtClean="0"/>
              <a:t>formulate</a:t>
            </a:r>
            <a:r>
              <a:rPr lang="sv-SE" dirty="0" smtClean="0"/>
              <a:t> </a:t>
            </a:r>
            <a:r>
              <a:rPr lang="sv-SE" dirty="0" err="1" smtClean="0"/>
              <a:t>goals</a:t>
            </a:r>
            <a:r>
              <a:rPr lang="sv-SE" dirty="0" smtClean="0"/>
              <a:t> for </a:t>
            </a:r>
            <a:r>
              <a:rPr lang="sv-SE" dirty="0" err="1" smtClean="0"/>
              <a:t>our</a:t>
            </a:r>
            <a:r>
              <a:rPr lang="sv-SE" dirty="0" smtClean="0"/>
              <a:t> </a:t>
            </a:r>
            <a:r>
              <a:rPr lang="sv-SE" dirty="0" err="1" smtClean="0"/>
              <a:t>three</a:t>
            </a:r>
            <a:r>
              <a:rPr lang="sv-SE" dirty="0" smtClean="0"/>
              <a:t> </a:t>
            </a:r>
            <a:r>
              <a:rPr lang="sv-SE" dirty="0" err="1" smtClean="0"/>
              <a:t>main</a:t>
            </a:r>
            <a:r>
              <a:rPr lang="sv-SE" dirty="0" smtClean="0"/>
              <a:t> areas:  </a:t>
            </a:r>
          </a:p>
          <a:p>
            <a:pPr lvl="1"/>
            <a:r>
              <a:rPr lang="sv-SE" dirty="0" err="1" smtClean="0"/>
              <a:t>Radiation</a:t>
            </a:r>
            <a:r>
              <a:rPr lang="sv-SE" dirty="0" smtClean="0"/>
              <a:t> </a:t>
            </a:r>
            <a:r>
              <a:rPr lang="sv-SE" dirty="0" err="1" smtClean="0"/>
              <a:t>protection</a:t>
            </a:r>
            <a:endParaRPr lang="sv-SE" dirty="0" smtClean="0"/>
          </a:p>
          <a:p>
            <a:pPr lvl="1"/>
            <a:r>
              <a:rPr lang="sv-SE" dirty="0" err="1" smtClean="0"/>
              <a:t>Nuclear</a:t>
            </a:r>
            <a:r>
              <a:rPr lang="sv-SE" dirty="0" smtClean="0"/>
              <a:t> </a:t>
            </a:r>
            <a:r>
              <a:rPr lang="sv-SE" dirty="0" err="1" smtClean="0"/>
              <a:t>safety</a:t>
            </a:r>
            <a:endParaRPr lang="sv-SE" dirty="0" smtClean="0"/>
          </a:p>
          <a:p>
            <a:pPr lvl="1"/>
            <a:r>
              <a:rPr lang="sv-SE" dirty="0" smtClean="0"/>
              <a:t>Non-</a:t>
            </a:r>
            <a:r>
              <a:rPr lang="sv-SE" dirty="0" err="1" smtClean="0"/>
              <a:t>proliferation</a:t>
            </a:r>
            <a:r>
              <a:rPr lang="sv-SE" dirty="0" smtClean="0"/>
              <a:t>/</a:t>
            </a:r>
            <a:r>
              <a:rPr lang="sv-SE" dirty="0" err="1" smtClean="0"/>
              <a:t>safeguard</a:t>
            </a:r>
            <a:r>
              <a:rPr lang="sv-SE" dirty="0" smtClean="0"/>
              <a:t> </a:t>
            </a:r>
          </a:p>
          <a:p>
            <a:r>
              <a:rPr lang="en-US" dirty="0"/>
              <a:t>We </a:t>
            </a:r>
            <a:r>
              <a:rPr lang="en-US" dirty="0" smtClean="0"/>
              <a:t>wanted to make the government aware of:</a:t>
            </a:r>
          </a:p>
          <a:p>
            <a:pPr lvl="1"/>
            <a:r>
              <a:rPr lang="en-US" dirty="0" smtClean="0"/>
              <a:t>deficiencies </a:t>
            </a:r>
            <a:r>
              <a:rPr lang="en-US" dirty="0"/>
              <a:t>that we </a:t>
            </a:r>
            <a:r>
              <a:rPr lang="en-US" dirty="0" smtClean="0"/>
              <a:t>identify</a:t>
            </a:r>
          </a:p>
          <a:p>
            <a:pPr lvl="1"/>
            <a:r>
              <a:rPr lang="en-US" dirty="0" smtClean="0"/>
              <a:t>challenges </a:t>
            </a:r>
            <a:r>
              <a:rPr lang="en-US" dirty="0"/>
              <a:t>that we need to </a:t>
            </a:r>
            <a:r>
              <a:rPr lang="en-US" dirty="0" smtClean="0"/>
              <a:t>deal with</a:t>
            </a:r>
          </a:p>
          <a:p>
            <a:r>
              <a:rPr lang="sv-SE" dirty="0" err="1" smtClean="0"/>
              <a:t>We</a:t>
            </a:r>
            <a:r>
              <a:rPr lang="sv-SE" dirty="0" smtClean="0"/>
              <a:t> </a:t>
            </a:r>
            <a:r>
              <a:rPr lang="sv-SE" dirty="0" err="1" smtClean="0"/>
              <a:t>formulate</a:t>
            </a:r>
            <a:r>
              <a:rPr lang="sv-SE" dirty="0" smtClean="0"/>
              <a:t> a </a:t>
            </a:r>
            <a:r>
              <a:rPr lang="sv-SE" dirty="0" err="1" smtClean="0"/>
              <a:t>number</a:t>
            </a:r>
            <a:r>
              <a:rPr lang="sv-SE" dirty="0" smtClean="0"/>
              <a:t> </a:t>
            </a:r>
            <a:r>
              <a:rPr lang="sv-SE" dirty="0" err="1" smtClean="0"/>
              <a:t>of</a:t>
            </a:r>
            <a:r>
              <a:rPr lang="sv-SE" dirty="0" smtClean="0"/>
              <a:t> </a:t>
            </a:r>
            <a:r>
              <a:rPr lang="sv-SE" dirty="0" err="1" smtClean="0"/>
              <a:t>recommendations</a:t>
            </a:r>
            <a:endParaRPr lang="sv-SE" dirty="0" smtClean="0"/>
          </a:p>
          <a:p>
            <a:endParaRPr lang="sv-SE"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533525" y="1300163"/>
            <a:ext cx="7724775" cy="860425"/>
          </a:xfrm>
        </p:spPr>
        <p:txBody>
          <a:bodyPr/>
          <a:lstStyle/>
          <a:p>
            <a:r>
              <a:rPr lang="sv-SE" dirty="0" err="1" smtClean="0"/>
              <a:t>Why</a:t>
            </a:r>
            <a:r>
              <a:rPr lang="sv-SE" dirty="0" smtClean="0"/>
              <a:t> </a:t>
            </a:r>
            <a:r>
              <a:rPr lang="sv-SE" dirty="0" err="1" smtClean="0"/>
              <a:t>radiation</a:t>
            </a:r>
            <a:r>
              <a:rPr lang="sv-SE" dirty="0" smtClean="0"/>
              <a:t> </a:t>
            </a:r>
            <a:r>
              <a:rPr lang="sv-SE" dirty="0" err="1" smtClean="0"/>
              <a:t>safety</a:t>
            </a:r>
            <a:r>
              <a:rPr lang="sv-SE" dirty="0" smtClean="0"/>
              <a:t> </a:t>
            </a:r>
            <a:r>
              <a:rPr lang="sv-SE" dirty="0" err="1" smtClean="0"/>
              <a:t>reseach</a:t>
            </a:r>
            <a:r>
              <a:rPr lang="sv-SE" dirty="0" smtClean="0"/>
              <a:t>? </a:t>
            </a:r>
            <a:endParaRPr lang="sv-SE" dirty="0"/>
          </a:p>
        </p:txBody>
      </p:sp>
      <p:sp>
        <p:nvSpPr>
          <p:cNvPr id="3" name="Platshållare för innehåll 2"/>
          <p:cNvSpPr>
            <a:spLocks noGrp="1"/>
          </p:cNvSpPr>
          <p:nvPr>
            <p:ph idx="1"/>
          </p:nvPr>
        </p:nvSpPr>
        <p:spPr>
          <a:xfrm>
            <a:off x="1657350" y="2317750"/>
            <a:ext cx="7450138" cy="3414713"/>
          </a:xfrm>
        </p:spPr>
        <p:txBody>
          <a:bodyPr/>
          <a:lstStyle/>
          <a:p>
            <a:r>
              <a:rPr lang="sv-SE" dirty="0" err="1" smtClean="0"/>
              <a:t>Necessary</a:t>
            </a:r>
            <a:r>
              <a:rPr lang="sv-SE" dirty="0" smtClean="0"/>
              <a:t> </a:t>
            </a:r>
            <a:r>
              <a:rPr lang="sv-SE" dirty="0" err="1" smtClean="0"/>
              <a:t>with</a:t>
            </a:r>
            <a:r>
              <a:rPr lang="sv-SE" dirty="0" smtClean="0"/>
              <a:t> a </a:t>
            </a:r>
            <a:r>
              <a:rPr lang="sv-SE" dirty="0" err="1" smtClean="0"/>
              <a:t>high</a:t>
            </a:r>
            <a:r>
              <a:rPr lang="sv-SE" dirty="0" smtClean="0"/>
              <a:t> </a:t>
            </a:r>
            <a:r>
              <a:rPr lang="sv-SE" dirty="0" err="1" smtClean="0"/>
              <a:t>level</a:t>
            </a:r>
            <a:r>
              <a:rPr lang="sv-SE" dirty="0" smtClean="0"/>
              <a:t> </a:t>
            </a:r>
            <a:r>
              <a:rPr lang="sv-SE" dirty="0" err="1" smtClean="0"/>
              <a:t>of</a:t>
            </a:r>
            <a:r>
              <a:rPr lang="sv-SE" dirty="0" smtClean="0"/>
              <a:t> </a:t>
            </a:r>
            <a:r>
              <a:rPr lang="sv-SE" dirty="0" err="1" smtClean="0"/>
              <a:t>competens</a:t>
            </a:r>
            <a:r>
              <a:rPr lang="sv-SE" dirty="0" smtClean="0"/>
              <a:t> and a national </a:t>
            </a:r>
            <a:r>
              <a:rPr lang="sv-SE" dirty="0" err="1" smtClean="0"/>
              <a:t>competence</a:t>
            </a:r>
            <a:r>
              <a:rPr lang="sv-SE" dirty="0" smtClean="0"/>
              <a:t> </a:t>
            </a:r>
            <a:r>
              <a:rPr lang="sv-SE" dirty="0" err="1" smtClean="0"/>
              <a:t>development</a:t>
            </a:r>
            <a:r>
              <a:rPr lang="sv-SE" dirty="0" smtClean="0"/>
              <a:t> </a:t>
            </a:r>
            <a:r>
              <a:rPr lang="sv-SE" dirty="0" err="1" smtClean="0"/>
              <a:t>to</a:t>
            </a:r>
            <a:r>
              <a:rPr lang="sv-SE" dirty="0" smtClean="0"/>
              <a:t> </a:t>
            </a:r>
            <a:r>
              <a:rPr lang="sv-SE" dirty="0" err="1" smtClean="0"/>
              <a:t>ensure</a:t>
            </a:r>
            <a:r>
              <a:rPr lang="sv-SE" dirty="0" smtClean="0"/>
              <a:t>:</a:t>
            </a:r>
          </a:p>
          <a:p>
            <a:pPr lvl="1"/>
            <a:r>
              <a:rPr lang="sv-SE" dirty="0" smtClean="0"/>
              <a:t>a </a:t>
            </a:r>
            <a:r>
              <a:rPr lang="sv-SE" dirty="0" err="1" smtClean="0"/>
              <a:t>continued</a:t>
            </a:r>
            <a:r>
              <a:rPr lang="sv-SE" dirty="0" smtClean="0"/>
              <a:t> </a:t>
            </a:r>
            <a:r>
              <a:rPr lang="sv-SE" dirty="0" err="1" smtClean="0"/>
              <a:t>safe</a:t>
            </a:r>
            <a:r>
              <a:rPr lang="sv-SE" dirty="0" smtClean="0"/>
              <a:t> operation and </a:t>
            </a:r>
            <a:r>
              <a:rPr lang="sv-SE" dirty="0" err="1" smtClean="0"/>
              <a:t>decommissioning</a:t>
            </a:r>
            <a:r>
              <a:rPr lang="sv-SE" dirty="0" smtClean="0"/>
              <a:t> </a:t>
            </a:r>
            <a:r>
              <a:rPr lang="sv-SE" dirty="0" err="1" smtClean="0"/>
              <a:t>of</a:t>
            </a:r>
            <a:r>
              <a:rPr lang="sv-SE" dirty="0" smtClean="0"/>
              <a:t> Swedish </a:t>
            </a:r>
            <a:r>
              <a:rPr lang="sv-SE" dirty="0" err="1" smtClean="0"/>
              <a:t>nuclear</a:t>
            </a:r>
            <a:r>
              <a:rPr lang="sv-SE" dirty="0" smtClean="0"/>
              <a:t> </a:t>
            </a:r>
            <a:r>
              <a:rPr lang="sv-SE" dirty="0" err="1" smtClean="0"/>
              <a:t>power</a:t>
            </a:r>
            <a:r>
              <a:rPr lang="sv-SE" dirty="0" smtClean="0"/>
              <a:t> plants</a:t>
            </a:r>
          </a:p>
          <a:p>
            <a:pPr lvl="1"/>
            <a:r>
              <a:rPr lang="sv-SE" dirty="0"/>
              <a:t>a</a:t>
            </a:r>
            <a:r>
              <a:rPr lang="sv-SE" dirty="0" smtClean="0"/>
              <a:t> </a:t>
            </a:r>
            <a:r>
              <a:rPr lang="sv-SE" dirty="0" err="1" smtClean="0"/>
              <a:t>safe</a:t>
            </a:r>
            <a:r>
              <a:rPr lang="sv-SE" dirty="0" smtClean="0"/>
              <a:t> final </a:t>
            </a:r>
            <a:r>
              <a:rPr lang="sv-SE" dirty="0" err="1" smtClean="0"/>
              <a:t>storage</a:t>
            </a:r>
            <a:r>
              <a:rPr lang="sv-SE" dirty="0" smtClean="0"/>
              <a:t> </a:t>
            </a:r>
            <a:r>
              <a:rPr lang="sv-SE" dirty="0" err="1" smtClean="0"/>
              <a:t>of</a:t>
            </a:r>
            <a:r>
              <a:rPr lang="sv-SE" dirty="0" smtClean="0"/>
              <a:t> </a:t>
            </a:r>
            <a:r>
              <a:rPr lang="sv-SE" dirty="0" err="1" smtClean="0"/>
              <a:t>nuclear</a:t>
            </a:r>
            <a:r>
              <a:rPr lang="sv-SE" dirty="0" smtClean="0"/>
              <a:t> </a:t>
            </a:r>
            <a:r>
              <a:rPr lang="sv-SE" dirty="0" err="1" smtClean="0"/>
              <a:t>waste</a:t>
            </a:r>
            <a:r>
              <a:rPr lang="sv-SE" dirty="0" smtClean="0"/>
              <a:t> </a:t>
            </a:r>
          </a:p>
          <a:p>
            <a:pPr lvl="1"/>
            <a:r>
              <a:rPr lang="sv-SE" dirty="0"/>
              <a:t>t</a:t>
            </a:r>
            <a:r>
              <a:rPr lang="en-US" dirty="0" smtClean="0"/>
              <a:t>hat </a:t>
            </a:r>
            <a:r>
              <a:rPr lang="en-US" dirty="0"/>
              <a:t>activities involving radiation is carried out safely</a:t>
            </a:r>
            <a:r>
              <a:rPr lang="sv-SE" dirty="0" smtClean="0"/>
              <a:t>.</a:t>
            </a:r>
            <a:endParaRPr lang="sv-SE" dirty="0"/>
          </a:p>
        </p:txBody>
      </p:sp>
    </p:spTree>
    <p:extLst>
      <p:ext uri="{BB962C8B-B14F-4D97-AF65-F5344CB8AC3E}">
        <p14:creationId xmlns:p14="http://schemas.microsoft.com/office/powerpoint/2010/main" val="15322859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2031781" y="868253"/>
            <a:ext cx="7107238" cy="860425"/>
          </a:xfrm>
        </p:spPr>
        <p:txBody>
          <a:bodyPr/>
          <a:lstStyle/>
          <a:p>
            <a:r>
              <a:rPr lang="sv-SE" dirty="0" smtClean="0"/>
              <a:t>Challenges &amp; </a:t>
            </a:r>
            <a:r>
              <a:rPr lang="sv-SE" dirty="0" err="1" smtClean="0"/>
              <a:t>deficiences</a:t>
            </a:r>
            <a:endParaRPr lang="sv-SE" dirty="0"/>
          </a:p>
        </p:txBody>
      </p:sp>
      <p:sp>
        <p:nvSpPr>
          <p:cNvPr id="3" name="Platshållare för innehåll 2"/>
          <p:cNvSpPr>
            <a:spLocks noGrp="1"/>
          </p:cNvSpPr>
          <p:nvPr>
            <p:ph idx="1"/>
          </p:nvPr>
        </p:nvSpPr>
        <p:spPr>
          <a:xfrm>
            <a:off x="977462" y="1829019"/>
            <a:ext cx="8620453" cy="3414713"/>
          </a:xfrm>
        </p:spPr>
        <p:txBody>
          <a:bodyPr/>
          <a:lstStyle/>
          <a:p>
            <a:r>
              <a:rPr lang="en-US" dirty="0" smtClean="0"/>
              <a:t>Changes </a:t>
            </a:r>
            <a:r>
              <a:rPr lang="en-US" dirty="0"/>
              <a:t>within the Swedish nuclear industry</a:t>
            </a:r>
            <a:r>
              <a:rPr lang="en-US" dirty="0" smtClean="0"/>
              <a:t>:</a:t>
            </a:r>
          </a:p>
          <a:p>
            <a:pPr lvl="1"/>
            <a:r>
              <a:rPr lang="en-US" dirty="0" smtClean="0"/>
              <a:t>Earlier decommissioning of older </a:t>
            </a:r>
            <a:r>
              <a:rPr lang="en-US" dirty="0"/>
              <a:t>nuclear power </a:t>
            </a:r>
            <a:r>
              <a:rPr lang="en-US" dirty="0" smtClean="0"/>
              <a:t>plants</a:t>
            </a:r>
          </a:p>
          <a:p>
            <a:pPr lvl="1"/>
            <a:r>
              <a:rPr lang="en-US" dirty="0" smtClean="0"/>
              <a:t>An </a:t>
            </a:r>
            <a:r>
              <a:rPr lang="en-US" dirty="0"/>
              <a:t>industry that </a:t>
            </a:r>
            <a:r>
              <a:rPr lang="en-US" dirty="0" smtClean="0"/>
              <a:t>signals </a:t>
            </a:r>
            <a:r>
              <a:rPr lang="en-US" dirty="0"/>
              <a:t>the need to prioritize research efforts </a:t>
            </a:r>
            <a:endParaRPr lang="en-US" dirty="0" smtClean="0"/>
          </a:p>
          <a:p>
            <a:r>
              <a:rPr lang="en-US" dirty="0" smtClean="0"/>
              <a:t>Three investigations </a:t>
            </a:r>
            <a:r>
              <a:rPr lang="en-US" dirty="0"/>
              <a:t>regarding the status of </a:t>
            </a:r>
            <a:r>
              <a:rPr lang="en-US" dirty="0" smtClean="0"/>
              <a:t>radiation safety research and </a:t>
            </a:r>
            <a:r>
              <a:rPr lang="en-US" dirty="0"/>
              <a:t>education in </a:t>
            </a:r>
            <a:r>
              <a:rPr lang="en-US" dirty="0" smtClean="0"/>
              <a:t>Sweden.</a:t>
            </a:r>
            <a:endParaRPr lang="sv-SE" dirty="0" smtClean="0"/>
          </a:p>
          <a:p>
            <a:r>
              <a:rPr lang="en-US" dirty="0"/>
              <a:t>IAEA notes (2012) that Sweden did not fully live up to the requirement of </a:t>
            </a:r>
            <a:r>
              <a:rPr lang="en-US" dirty="0" smtClean="0"/>
              <a:t>having a </a:t>
            </a:r>
            <a:r>
              <a:rPr lang="en-US" dirty="0"/>
              <a:t>national policy and strategy that ensures </a:t>
            </a:r>
            <a:r>
              <a:rPr lang="en-US" dirty="0" smtClean="0"/>
              <a:t>adequate competence </a:t>
            </a:r>
            <a:r>
              <a:rPr lang="en-US" dirty="0"/>
              <a:t>to maintain and develop safety</a:t>
            </a:r>
            <a:r>
              <a:rPr lang="en-US" dirty="0" smtClean="0"/>
              <a:t>.</a:t>
            </a:r>
            <a:endParaRPr lang="sv-SE" dirty="0"/>
          </a:p>
        </p:txBody>
      </p:sp>
    </p:spTree>
    <p:extLst>
      <p:ext uri="{BB962C8B-B14F-4D97-AF65-F5344CB8AC3E}">
        <p14:creationId xmlns:p14="http://schemas.microsoft.com/office/powerpoint/2010/main" val="40651266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2000250" y="905651"/>
            <a:ext cx="7107238" cy="860425"/>
          </a:xfrm>
        </p:spPr>
        <p:txBody>
          <a:bodyPr/>
          <a:lstStyle/>
          <a:p>
            <a:r>
              <a:rPr lang="sv-SE" dirty="0" err="1" smtClean="0"/>
              <a:t>Radiation</a:t>
            </a:r>
            <a:r>
              <a:rPr lang="sv-SE" dirty="0" smtClean="0"/>
              <a:t> </a:t>
            </a:r>
            <a:r>
              <a:rPr lang="sv-SE" dirty="0" err="1" smtClean="0"/>
              <a:t>protection</a:t>
            </a:r>
            <a:endParaRPr lang="sv-SE" dirty="0"/>
          </a:p>
        </p:txBody>
      </p:sp>
      <p:sp>
        <p:nvSpPr>
          <p:cNvPr id="3" name="Platshållare för innehåll 2"/>
          <p:cNvSpPr>
            <a:spLocks noGrp="1"/>
          </p:cNvSpPr>
          <p:nvPr>
            <p:ph idx="1"/>
          </p:nvPr>
        </p:nvSpPr>
        <p:spPr>
          <a:xfrm>
            <a:off x="1585580" y="1913713"/>
            <a:ext cx="7717908" cy="3414713"/>
          </a:xfrm>
        </p:spPr>
        <p:txBody>
          <a:bodyPr/>
          <a:lstStyle/>
          <a:p>
            <a:r>
              <a:rPr lang="sv-SE" dirty="0" err="1" smtClean="0"/>
              <a:t>Competence</a:t>
            </a:r>
            <a:r>
              <a:rPr lang="sv-SE" dirty="0" smtClean="0"/>
              <a:t> </a:t>
            </a:r>
            <a:r>
              <a:rPr lang="sv-SE" dirty="0" err="1" smtClean="0"/>
              <a:t>mapping</a:t>
            </a:r>
            <a:r>
              <a:rPr lang="sv-SE" dirty="0" smtClean="0"/>
              <a:t> 2011 &amp; 2015 &amp; 2018:</a:t>
            </a:r>
          </a:p>
          <a:p>
            <a:pPr lvl="1"/>
            <a:r>
              <a:rPr lang="sv-SE" dirty="0" err="1" smtClean="0"/>
              <a:t>Deficiences</a:t>
            </a:r>
            <a:r>
              <a:rPr lang="sv-SE" dirty="0" smtClean="0"/>
              <a:t> </a:t>
            </a:r>
            <a:r>
              <a:rPr lang="sv-SE" dirty="0" err="1" smtClean="0"/>
              <a:t>found</a:t>
            </a:r>
            <a:r>
              <a:rPr lang="sv-SE" dirty="0" smtClean="0"/>
              <a:t> in </a:t>
            </a:r>
            <a:r>
              <a:rPr lang="sv-SE" dirty="0" err="1" smtClean="0"/>
              <a:t>competence</a:t>
            </a:r>
            <a:r>
              <a:rPr lang="sv-SE" dirty="0" smtClean="0"/>
              <a:t>, research and </a:t>
            </a:r>
            <a:r>
              <a:rPr lang="sv-SE" dirty="0" err="1" smtClean="0"/>
              <a:t>education</a:t>
            </a:r>
            <a:endParaRPr lang="sv-SE" dirty="0" smtClean="0"/>
          </a:p>
          <a:p>
            <a:r>
              <a:rPr lang="sv-SE" dirty="0" err="1" smtClean="0"/>
              <a:t>Conclusion</a:t>
            </a:r>
            <a:r>
              <a:rPr lang="sv-SE" dirty="0" smtClean="0"/>
              <a:t>:</a:t>
            </a:r>
          </a:p>
          <a:p>
            <a:pPr lvl="1"/>
            <a:r>
              <a:rPr lang="en-US" dirty="0" smtClean="0"/>
              <a:t>We need to strengthen </a:t>
            </a:r>
            <a:r>
              <a:rPr lang="en-US" dirty="0"/>
              <a:t>national expertise in radiation protection research and </a:t>
            </a:r>
            <a:r>
              <a:rPr lang="en-US" dirty="0" smtClean="0"/>
              <a:t>create a </a:t>
            </a:r>
            <a:r>
              <a:rPr lang="en-US" dirty="0"/>
              <a:t>platform for strong research environments.</a:t>
            </a:r>
          </a:p>
          <a:p>
            <a:pPr lvl="1"/>
            <a:r>
              <a:rPr lang="en-US" dirty="0" smtClean="0"/>
              <a:t>We contribute </a:t>
            </a:r>
            <a:r>
              <a:rPr lang="en-US" dirty="0"/>
              <a:t>to radiation protection research focusing on </a:t>
            </a:r>
            <a:r>
              <a:rPr lang="en-US" dirty="0" smtClean="0"/>
              <a:t>fundamental </a:t>
            </a:r>
            <a:r>
              <a:rPr lang="en-US" dirty="0"/>
              <a:t>research issues and competence </a:t>
            </a:r>
            <a:r>
              <a:rPr lang="en-US" dirty="0" smtClean="0"/>
              <a:t>building</a:t>
            </a:r>
            <a:endParaRPr lang="sv-SE" dirty="0"/>
          </a:p>
        </p:txBody>
      </p:sp>
    </p:spTree>
    <p:extLst>
      <p:ext uri="{BB962C8B-B14F-4D97-AF65-F5344CB8AC3E}">
        <p14:creationId xmlns:p14="http://schemas.microsoft.com/office/powerpoint/2010/main" val="230380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dirty="0" err="1" smtClean="0"/>
              <a:t>Nuclear</a:t>
            </a:r>
            <a:r>
              <a:rPr lang="sv-SE" dirty="0" smtClean="0"/>
              <a:t> </a:t>
            </a:r>
            <a:r>
              <a:rPr lang="sv-SE" dirty="0" err="1" smtClean="0"/>
              <a:t>safety</a:t>
            </a:r>
            <a:endParaRPr lang="sv-SE" dirty="0"/>
          </a:p>
        </p:txBody>
      </p:sp>
      <p:sp>
        <p:nvSpPr>
          <p:cNvPr id="3" name="Platshållare för innehåll 2"/>
          <p:cNvSpPr>
            <a:spLocks noGrp="1"/>
          </p:cNvSpPr>
          <p:nvPr>
            <p:ph idx="1"/>
          </p:nvPr>
        </p:nvSpPr>
        <p:spPr/>
        <p:txBody>
          <a:bodyPr/>
          <a:lstStyle/>
          <a:p>
            <a:r>
              <a:rPr lang="sv-SE" dirty="0" err="1" smtClean="0"/>
              <a:t>Competence</a:t>
            </a:r>
            <a:r>
              <a:rPr lang="sv-SE" dirty="0" smtClean="0"/>
              <a:t> </a:t>
            </a:r>
            <a:r>
              <a:rPr lang="sv-SE" dirty="0" err="1" smtClean="0"/>
              <a:t>mapping</a:t>
            </a:r>
            <a:r>
              <a:rPr lang="sv-SE" dirty="0" smtClean="0"/>
              <a:t> 2011: </a:t>
            </a:r>
          </a:p>
          <a:p>
            <a:pPr lvl="1"/>
            <a:r>
              <a:rPr lang="sv-SE" dirty="0" smtClean="0"/>
              <a:t>The situation </a:t>
            </a:r>
            <a:r>
              <a:rPr lang="sv-SE" dirty="0" err="1" smtClean="0"/>
              <a:t>stable</a:t>
            </a:r>
            <a:r>
              <a:rPr lang="sv-SE" dirty="0" smtClean="0"/>
              <a:t> </a:t>
            </a:r>
            <a:r>
              <a:rPr lang="sv-SE" dirty="0" err="1" smtClean="0"/>
              <a:t>regarding</a:t>
            </a:r>
            <a:r>
              <a:rPr lang="sv-SE" dirty="0" smtClean="0"/>
              <a:t> </a:t>
            </a:r>
            <a:r>
              <a:rPr lang="sv-SE" dirty="0" err="1" smtClean="0"/>
              <a:t>competence</a:t>
            </a:r>
            <a:r>
              <a:rPr lang="sv-SE" dirty="0" smtClean="0"/>
              <a:t>, research &amp; </a:t>
            </a:r>
            <a:r>
              <a:rPr lang="sv-SE" dirty="0" err="1" smtClean="0"/>
              <a:t>education</a:t>
            </a:r>
            <a:endParaRPr lang="sv-SE" dirty="0" smtClean="0"/>
          </a:p>
          <a:p>
            <a:r>
              <a:rPr lang="sv-SE" dirty="0" err="1" smtClean="0"/>
              <a:t>Competence</a:t>
            </a:r>
            <a:r>
              <a:rPr lang="sv-SE" dirty="0" smtClean="0"/>
              <a:t> </a:t>
            </a:r>
            <a:r>
              <a:rPr lang="sv-SE" dirty="0" err="1" smtClean="0"/>
              <a:t>mapping</a:t>
            </a:r>
            <a:r>
              <a:rPr lang="sv-SE" dirty="0" smtClean="0"/>
              <a:t> 2015 &amp; 2018:</a:t>
            </a:r>
          </a:p>
          <a:p>
            <a:pPr lvl="1"/>
            <a:r>
              <a:rPr lang="sv-SE" dirty="0" smtClean="0"/>
              <a:t>Challenges </a:t>
            </a:r>
            <a:r>
              <a:rPr lang="sv-SE" dirty="0" err="1" smtClean="0"/>
              <a:t>due</a:t>
            </a:r>
            <a:r>
              <a:rPr lang="sv-SE" dirty="0" smtClean="0"/>
              <a:t> </a:t>
            </a:r>
            <a:r>
              <a:rPr lang="sv-SE" dirty="0" err="1" smtClean="0"/>
              <a:t>to</a:t>
            </a:r>
            <a:r>
              <a:rPr lang="sv-SE" dirty="0" smtClean="0"/>
              <a:t> </a:t>
            </a:r>
            <a:r>
              <a:rPr lang="sv-SE" dirty="0" err="1" smtClean="0"/>
              <a:t>earlier</a:t>
            </a:r>
            <a:r>
              <a:rPr lang="sv-SE" dirty="0" smtClean="0"/>
              <a:t> </a:t>
            </a:r>
            <a:r>
              <a:rPr lang="sv-SE" dirty="0" err="1" smtClean="0"/>
              <a:t>decommissioning</a:t>
            </a:r>
            <a:r>
              <a:rPr lang="sv-SE" dirty="0" smtClean="0"/>
              <a:t> </a:t>
            </a:r>
            <a:r>
              <a:rPr lang="sv-SE" dirty="0" err="1" smtClean="0"/>
              <a:t>of</a:t>
            </a:r>
            <a:r>
              <a:rPr lang="sv-SE" dirty="0" smtClean="0"/>
              <a:t> </a:t>
            </a:r>
            <a:r>
              <a:rPr lang="sv-SE" dirty="0" err="1" smtClean="0"/>
              <a:t>older</a:t>
            </a:r>
            <a:r>
              <a:rPr lang="sv-SE" dirty="0" smtClean="0"/>
              <a:t> </a:t>
            </a:r>
            <a:r>
              <a:rPr lang="sv-SE" dirty="0" err="1" smtClean="0"/>
              <a:t>power</a:t>
            </a:r>
            <a:r>
              <a:rPr lang="sv-SE" dirty="0" smtClean="0"/>
              <a:t> plants, </a:t>
            </a:r>
            <a:r>
              <a:rPr lang="en-US" dirty="0"/>
              <a:t>strained economic situation for the nuclear </a:t>
            </a:r>
            <a:r>
              <a:rPr lang="en-US" dirty="0" smtClean="0"/>
              <a:t>industry, rapid decline in the number of students interested in nuclear subjects</a:t>
            </a:r>
          </a:p>
          <a:p>
            <a:pPr lvl="1"/>
            <a:r>
              <a:rPr lang="en-US" dirty="0" smtClean="0"/>
              <a:t>Conclusion: Need to go back to 2011-level.</a:t>
            </a:r>
            <a:endParaRPr lang="sv-SE" dirty="0"/>
          </a:p>
        </p:txBody>
      </p:sp>
    </p:spTree>
    <p:extLst>
      <p:ext uri="{BB962C8B-B14F-4D97-AF65-F5344CB8AC3E}">
        <p14:creationId xmlns:p14="http://schemas.microsoft.com/office/powerpoint/2010/main" val="40095888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981200" y="1042988"/>
            <a:ext cx="7107238" cy="860425"/>
          </a:xfrm>
        </p:spPr>
        <p:txBody>
          <a:bodyPr/>
          <a:lstStyle/>
          <a:p>
            <a:r>
              <a:rPr lang="sv-SE" dirty="0" err="1" smtClean="0"/>
              <a:t>Recommendations</a:t>
            </a:r>
            <a:r>
              <a:rPr lang="sv-SE" dirty="0" smtClean="0"/>
              <a:t> </a:t>
            </a:r>
            <a:r>
              <a:rPr lang="sv-SE" dirty="0" err="1" smtClean="0"/>
              <a:t>to</a:t>
            </a:r>
            <a:r>
              <a:rPr lang="sv-SE" dirty="0" smtClean="0"/>
              <a:t> the </a:t>
            </a:r>
            <a:r>
              <a:rPr lang="sv-SE" dirty="0" err="1" smtClean="0"/>
              <a:t>Government</a:t>
            </a:r>
            <a:endParaRPr lang="sv-SE" dirty="0"/>
          </a:p>
        </p:txBody>
      </p:sp>
      <p:sp>
        <p:nvSpPr>
          <p:cNvPr id="3" name="Platshållare för innehåll 2"/>
          <p:cNvSpPr>
            <a:spLocks noGrp="1"/>
          </p:cNvSpPr>
          <p:nvPr>
            <p:ph idx="1"/>
          </p:nvPr>
        </p:nvSpPr>
        <p:spPr>
          <a:xfrm>
            <a:off x="2057400" y="1946275"/>
            <a:ext cx="7677150" cy="4016375"/>
          </a:xfrm>
        </p:spPr>
        <p:txBody>
          <a:bodyPr/>
          <a:lstStyle/>
          <a:p>
            <a:r>
              <a:rPr lang="en-US" dirty="0" smtClean="0"/>
              <a:t>SSM formulates objectives</a:t>
            </a:r>
            <a:r>
              <a:rPr lang="en-US" dirty="0"/>
              <a:t>, priorities and suggests a way to </a:t>
            </a:r>
            <a:r>
              <a:rPr lang="en-US" dirty="0" smtClean="0"/>
              <a:t>ensure </a:t>
            </a:r>
            <a:r>
              <a:rPr lang="en-US" dirty="0"/>
              <a:t>the future of research and expertise in radiation safety</a:t>
            </a:r>
            <a:r>
              <a:rPr lang="en-US" dirty="0" smtClean="0"/>
              <a:t>.</a:t>
            </a:r>
            <a:endParaRPr lang="sv-SE" dirty="0" smtClean="0"/>
          </a:p>
          <a:p>
            <a:r>
              <a:rPr lang="sv-SE" dirty="0" err="1" smtClean="0"/>
              <a:t>We</a:t>
            </a:r>
            <a:r>
              <a:rPr lang="sv-SE" dirty="0" smtClean="0"/>
              <a:t> </a:t>
            </a:r>
            <a:r>
              <a:rPr lang="sv-SE" dirty="0" err="1" smtClean="0"/>
              <a:t>recommend</a:t>
            </a:r>
            <a:r>
              <a:rPr lang="sv-SE" dirty="0" smtClean="0"/>
              <a:t> </a:t>
            </a:r>
            <a:r>
              <a:rPr lang="sv-SE" dirty="0" err="1" smtClean="0"/>
              <a:t>that</a:t>
            </a:r>
            <a:endParaRPr lang="sv-SE" dirty="0" smtClean="0"/>
          </a:p>
          <a:p>
            <a:pPr lvl="1"/>
            <a:r>
              <a:rPr lang="en-US" dirty="0" smtClean="0"/>
              <a:t>SSM is given the </a:t>
            </a:r>
            <a:r>
              <a:rPr lang="en-US" dirty="0"/>
              <a:t>overall responsibility for </a:t>
            </a:r>
            <a:r>
              <a:rPr lang="en-US" dirty="0" smtClean="0"/>
              <a:t>financing</a:t>
            </a:r>
            <a:r>
              <a:rPr lang="en-US" dirty="0"/>
              <a:t>, monitoring and evaluating research in </a:t>
            </a:r>
            <a:r>
              <a:rPr lang="en-US" dirty="0" smtClean="0"/>
              <a:t>the radiation safety area</a:t>
            </a:r>
            <a:r>
              <a:rPr lang="sv-SE" dirty="0" smtClean="0"/>
              <a:t>.</a:t>
            </a:r>
          </a:p>
          <a:p>
            <a:pPr lvl="1"/>
            <a:r>
              <a:rPr lang="en-US" dirty="0" smtClean="0"/>
              <a:t>Funds are allocated to </a:t>
            </a:r>
            <a:r>
              <a:rPr lang="en-US" dirty="0"/>
              <a:t>the Authority so that research and training in </a:t>
            </a:r>
            <a:r>
              <a:rPr lang="en-US" dirty="0" smtClean="0"/>
              <a:t>the radiation </a:t>
            </a:r>
            <a:r>
              <a:rPr lang="en-US" dirty="0"/>
              <a:t>safety area - and thus the access to expertise </a:t>
            </a:r>
            <a:r>
              <a:rPr lang="en-US" dirty="0" smtClean="0"/>
              <a:t>– are secured.</a:t>
            </a:r>
            <a:endParaRPr lang="sv-SE" dirty="0"/>
          </a:p>
          <a:p>
            <a:endParaRPr lang="sv-SE" dirty="0"/>
          </a:p>
        </p:txBody>
      </p:sp>
    </p:spTree>
    <p:extLst>
      <p:ext uri="{BB962C8B-B14F-4D97-AF65-F5344CB8AC3E}">
        <p14:creationId xmlns:p14="http://schemas.microsoft.com/office/powerpoint/2010/main" val="35999686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p:cNvSpPr>
            <a:spLocks noGrp="1"/>
          </p:cNvSpPr>
          <p:nvPr>
            <p:ph type="title" idx="4294967295"/>
          </p:nvPr>
        </p:nvSpPr>
        <p:spPr>
          <a:xfrm>
            <a:off x="1964661" y="1582643"/>
            <a:ext cx="7108825" cy="860425"/>
          </a:xfrm>
        </p:spPr>
        <p:txBody>
          <a:bodyPr/>
          <a:lstStyle/>
          <a:p>
            <a:r>
              <a:rPr lang="en-US" dirty="0"/>
              <a:t>I</a:t>
            </a:r>
            <a:r>
              <a:rPr lang="en-US" dirty="0" smtClean="0"/>
              <a:t>nstructions </a:t>
            </a:r>
            <a:r>
              <a:rPr lang="en-US" dirty="0"/>
              <a:t>for </a:t>
            </a:r>
            <a:r>
              <a:rPr lang="en-US" dirty="0" smtClean="0"/>
              <a:t>Swedish Radiation Safety Authority (</a:t>
            </a:r>
            <a:r>
              <a:rPr lang="en-US" dirty="0"/>
              <a:t>2008: 452) </a:t>
            </a:r>
            <a:endParaRPr lang="sv-SE" dirty="0"/>
          </a:p>
        </p:txBody>
      </p:sp>
      <p:sp>
        <p:nvSpPr>
          <p:cNvPr id="5" name="Platshållare för innehåll 2"/>
          <p:cNvSpPr>
            <a:spLocks noGrp="1"/>
          </p:cNvSpPr>
          <p:nvPr>
            <p:ph idx="4294967295"/>
          </p:nvPr>
        </p:nvSpPr>
        <p:spPr>
          <a:xfrm>
            <a:off x="1964661" y="2590705"/>
            <a:ext cx="7108825" cy="3414713"/>
          </a:xfrm>
        </p:spPr>
        <p:txBody>
          <a:bodyPr/>
          <a:lstStyle/>
          <a:p>
            <a:pPr marL="400050" lvl="1" indent="0">
              <a:buNone/>
            </a:pPr>
            <a:r>
              <a:rPr lang="sv-SE" sz="1600" dirty="0">
                <a:hlinkClick r:id="rId2"/>
              </a:rPr>
              <a:t>http://www.notisum.se/Pub/Doc.aspx?url=/</a:t>
            </a:r>
            <a:r>
              <a:rPr lang="sv-SE" sz="1600" dirty="0" smtClean="0">
                <a:hlinkClick r:id="rId2"/>
              </a:rPr>
              <a:t>rnp/sls/lag/20080452.htm</a:t>
            </a:r>
            <a:endParaRPr lang="sv-SE" sz="1600" dirty="0" smtClean="0"/>
          </a:p>
          <a:p>
            <a:pPr marL="0" indent="0">
              <a:buNone/>
            </a:pPr>
            <a:endParaRPr lang="sv-SE" sz="1600" dirty="0" smtClean="0"/>
          </a:p>
          <a:p>
            <a:r>
              <a:rPr lang="sv-SE" sz="1800" b="1" dirty="0"/>
              <a:t>6 </a:t>
            </a:r>
            <a:r>
              <a:rPr lang="sv-SE" sz="1800" b="1" dirty="0" smtClean="0"/>
              <a:t>§</a:t>
            </a:r>
            <a:r>
              <a:rPr lang="en-US" sz="1800" dirty="0" smtClean="0"/>
              <a:t>…contribute </a:t>
            </a:r>
            <a:r>
              <a:rPr lang="en-US" sz="1800" dirty="0"/>
              <a:t>to national </a:t>
            </a:r>
            <a:r>
              <a:rPr lang="en-US" sz="1800" dirty="0" smtClean="0"/>
              <a:t>competence for </a:t>
            </a:r>
            <a:r>
              <a:rPr lang="en-US" sz="1800" dirty="0"/>
              <a:t>current and future needs </a:t>
            </a:r>
            <a:r>
              <a:rPr lang="en-US" sz="1800" dirty="0" smtClean="0"/>
              <a:t>within </a:t>
            </a:r>
            <a:r>
              <a:rPr lang="en-US" sz="1800" dirty="0"/>
              <a:t>the authority's area of ​​activity. The Authority shall therefore take the initiative to research, education </a:t>
            </a:r>
            <a:r>
              <a:rPr lang="en-US" sz="1800" dirty="0" smtClean="0"/>
              <a:t>and </a:t>
            </a:r>
            <a:r>
              <a:rPr lang="en-US" sz="1800" dirty="0"/>
              <a:t>conduct </a:t>
            </a:r>
            <a:r>
              <a:rPr lang="en-US" sz="1800" dirty="0" smtClean="0"/>
              <a:t>scenario analysis and development</a:t>
            </a:r>
          </a:p>
        </p:txBody>
      </p:sp>
    </p:spTree>
    <p:extLst>
      <p:ext uri="{BB962C8B-B14F-4D97-AF65-F5344CB8AC3E}">
        <p14:creationId xmlns:p14="http://schemas.microsoft.com/office/powerpoint/2010/main" val="5674330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1755702" y="980079"/>
            <a:ext cx="7107238" cy="860425"/>
          </a:xfrm>
        </p:spPr>
        <p:txBody>
          <a:bodyPr/>
          <a:lstStyle/>
          <a:p>
            <a:r>
              <a:rPr lang="sv-SE" dirty="0" err="1" smtClean="0"/>
              <a:t>Our</a:t>
            </a:r>
            <a:r>
              <a:rPr lang="sv-SE" dirty="0" smtClean="0"/>
              <a:t> research </a:t>
            </a:r>
            <a:r>
              <a:rPr lang="sv-SE" dirty="0" err="1" smtClean="0"/>
              <a:t>activities</a:t>
            </a:r>
            <a:endParaRPr lang="sv-SE" dirty="0"/>
          </a:p>
        </p:txBody>
      </p:sp>
      <p:sp>
        <p:nvSpPr>
          <p:cNvPr id="3" name="Platshållare för innehåll 2"/>
          <p:cNvSpPr>
            <a:spLocks noGrp="1"/>
          </p:cNvSpPr>
          <p:nvPr>
            <p:ph idx="1"/>
          </p:nvPr>
        </p:nvSpPr>
        <p:spPr>
          <a:xfrm>
            <a:off x="754911" y="1913714"/>
            <a:ext cx="8771860" cy="3414713"/>
          </a:xfrm>
        </p:spPr>
        <p:txBody>
          <a:bodyPr/>
          <a:lstStyle/>
          <a:p>
            <a:r>
              <a:rPr lang="en-US" dirty="0" smtClean="0"/>
              <a:t>Funding provided for </a:t>
            </a:r>
            <a:r>
              <a:rPr lang="en-US" dirty="0"/>
              <a:t>both basic and applied research. </a:t>
            </a:r>
            <a:endParaRPr lang="en-US" dirty="0" smtClean="0"/>
          </a:p>
          <a:p>
            <a:pPr lvl="1"/>
            <a:r>
              <a:rPr lang="en-US" dirty="0" smtClean="0"/>
              <a:t>Many </a:t>
            </a:r>
            <a:r>
              <a:rPr lang="en-US" dirty="0"/>
              <a:t>projects provide direct assistance to the work of the Authority and give essential input so that decision-making and recommendations rest on scientific grounds</a:t>
            </a:r>
            <a:r>
              <a:rPr lang="en-US" dirty="0" smtClean="0"/>
              <a:t>.</a:t>
            </a:r>
          </a:p>
          <a:p>
            <a:pPr lvl="1"/>
            <a:r>
              <a:rPr lang="en-US" dirty="0"/>
              <a:t>This research gives new knowledge, which in turn is </a:t>
            </a:r>
            <a:r>
              <a:rPr lang="en-US" dirty="0" smtClean="0"/>
              <a:t>useful in the </a:t>
            </a:r>
            <a:r>
              <a:rPr lang="en-US" dirty="0"/>
              <a:t>Authority’s regulatory </a:t>
            </a:r>
            <a:r>
              <a:rPr lang="en-US" dirty="0" smtClean="0"/>
              <a:t>supervision.</a:t>
            </a:r>
          </a:p>
          <a:p>
            <a:pPr lvl="1"/>
            <a:r>
              <a:rPr lang="en-US" dirty="0" smtClean="0"/>
              <a:t>Support to PhD-students and other research positions as part of our competence building activities.</a:t>
            </a:r>
          </a:p>
          <a:p>
            <a:r>
              <a:rPr lang="en-US" dirty="0" smtClean="0"/>
              <a:t>Annual </a:t>
            </a:r>
            <a:r>
              <a:rPr lang="en-US" dirty="0"/>
              <a:t>research </a:t>
            </a:r>
            <a:r>
              <a:rPr lang="en-US" dirty="0" smtClean="0"/>
              <a:t>budget: approx. 85 </a:t>
            </a:r>
            <a:r>
              <a:rPr lang="en-US" dirty="0"/>
              <a:t>million Swedish kronor. </a:t>
            </a:r>
            <a:endParaRPr lang="en-US" dirty="0" smtClean="0"/>
          </a:p>
          <a:p>
            <a:r>
              <a:rPr lang="en-US" dirty="0" smtClean="0"/>
              <a:t>The </a:t>
            </a:r>
            <a:r>
              <a:rPr lang="en-US" dirty="0"/>
              <a:t>research activities </a:t>
            </a:r>
            <a:r>
              <a:rPr lang="en-US" dirty="0" smtClean="0"/>
              <a:t>are mainly </a:t>
            </a:r>
            <a:r>
              <a:rPr lang="en-US" dirty="0"/>
              <a:t>conducted by institutions of higher education and consulting firms. </a:t>
            </a:r>
            <a:endParaRPr lang="sv-SE" dirty="0"/>
          </a:p>
        </p:txBody>
      </p:sp>
    </p:spTree>
    <p:extLst>
      <p:ext uri="{BB962C8B-B14F-4D97-AF65-F5344CB8AC3E}">
        <p14:creationId xmlns:p14="http://schemas.microsoft.com/office/powerpoint/2010/main" val="25990008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6"/>
          <p:cNvSpPr>
            <a:spLocks noGrp="1"/>
          </p:cNvSpPr>
          <p:nvPr>
            <p:ph type="title"/>
          </p:nvPr>
        </p:nvSpPr>
        <p:spPr>
          <a:xfrm>
            <a:off x="1982997" y="895620"/>
            <a:ext cx="7108825" cy="860425"/>
          </a:xfrm>
        </p:spPr>
        <p:txBody>
          <a:bodyPr/>
          <a:lstStyle/>
          <a:p>
            <a:r>
              <a:rPr lang="sv-SE" dirty="0" err="1" smtClean="0"/>
              <a:t>Important</a:t>
            </a:r>
            <a:r>
              <a:rPr lang="sv-SE" dirty="0" smtClean="0"/>
              <a:t> research organisations</a:t>
            </a:r>
            <a:endParaRPr lang="sv-SE" dirty="0"/>
          </a:p>
        </p:txBody>
      </p:sp>
      <p:sp>
        <p:nvSpPr>
          <p:cNvPr id="5" name="Platshållare för innehåll 1"/>
          <p:cNvSpPr>
            <a:spLocks noGrp="1"/>
          </p:cNvSpPr>
          <p:nvPr>
            <p:ph idx="1"/>
          </p:nvPr>
        </p:nvSpPr>
        <p:spPr>
          <a:xfrm>
            <a:off x="1991623" y="1975767"/>
            <a:ext cx="7108825" cy="4416407"/>
          </a:xfrm>
        </p:spPr>
        <p:txBody>
          <a:bodyPr/>
          <a:lstStyle/>
          <a:p>
            <a:r>
              <a:rPr lang="en-GB" dirty="0" smtClean="0"/>
              <a:t>Swedish universities</a:t>
            </a:r>
          </a:p>
          <a:p>
            <a:pPr lvl="1"/>
            <a:r>
              <a:rPr lang="en-GB" dirty="0" smtClean="0"/>
              <a:t>Chalmers University</a:t>
            </a:r>
          </a:p>
          <a:p>
            <a:pPr lvl="1"/>
            <a:r>
              <a:rPr lang="en-GB" dirty="0" smtClean="0"/>
              <a:t>Uppsala University</a:t>
            </a:r>
          </a:p>
          <a:p>
            <a:pPr lvl="1"/>
            <a:r>
              <a:rPr lang="en-GB" dirty="0" smtClean="0"/>
              <a:t>Royal Institute of Technology</a:t>
            </a:r>
          </a:p>
          <a:p>
            <a:r>
              <a:rPr lang="en-GB" dirty="0" smtClean="0"/>
              <a:t>Consultancy firms</a:t>
            </a:r>
          </a:p>
          <a:p>
            <a:pPr lvl="1"/>
            <a:r>
              <a:rPr lang="en-GB" dirty="0" err="1" smtClean="0"/>
              <a:t>Inspecta</a:t>
            </a:r>
            <a:r>
              <a:rPr lang="en-GB" dirty="0" smtClean="0"/>
              <a:t> technology</a:t>
            </a:r>
          </a:p>
          <a:p>
            <a:pPr lvl="1"/>
            <a:r>
              <a:rPr lang="en-GB" dirty="0" err="1" smtClean="0"/>
              <a:t>Studsvik</a:t>
            </a:r>
            <a:endParaRPr lang="en-GB" dirty="0" smtClean="0"/>
          </a:p>
          <a:p>
            <a:r>
              <a:rPr lang="en-GB" dirty="0" smtClean="0"/>
              <a:t>International organisations</a:t>
            </a:r>
          </a:p>
          <a:p>
            <a:pPr lvl="1"/>
            <a:r>
              <a:rPr lang="en-GB" dirty="0" smtClean="0"/>
              <a:t>OECD/NEA (</a:t>
            </a:r>
            <a:r>
              <a:rPr lang="en-GB" dirty="0" err="1" smtClean="0"/>
              <a:t>Halden</a:t>
            </a:r>
            <a:r>
              <a:rPr lang="en-GB" dirty="0" smtClean="0"/>
              <a:t>, SCIP)</a:t>
            </a:r>
          </a:p>
          <a:p>
            <a:pPr lvl="1"/>
            <a:r>
              <a:rPr lang="en-GB" dirty="0" smtClean="0"/>
              <a:t>US-NRC</a:t>
            </a:r>
          </a:p>
          <a:p>
            <a:pPr lvl="1"/>
            <a:r>
              <a:rPr lang="en-GB" dirty="0" smtClean="0"/>
              <a:t>SAFIR (Finnish research programme in nuclear safety)</a:t>
            </a:r>
          </a:p>
          <a:p>
            <a:r>
              <a:rPr lang="en-GB" dirty="0" smtClean="0"/>
              <a:t>SKC Swedish Centre for Nuclear Technology</a:t>
            </a:r>
          </a:p>
          <a:p>
            <a:pPr lvl="1"/>
            <a:endParaRPr lang="en-GB" dirty="0"/>
          </a:p>
        </p:txBody>
      </p:sp>
    </p:spTree>
    <p:extLst>
      <p:ext uri="{BB962C8B-B14F-4D97-AF65-F5344CB8AC3E}">
        <p14:creationId xmlns:p14="http://schemas.microsoft.com/office/powerpoint/2010/main" val="36071941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p:cNvSpPr>
            <a:spLocks noGrp="1"/>
          </p:cNvSpPr>
          <p:nvPr>
            <p:ph type="title"/>
          </p:nvPr>
        </p:nvSpPr>
        <p:spPr>
          <a:xfrm>
            <a:off x="1822829" y="1118620"/>
            <a:ext cx="7108825" cy="860425"/>
          </a:xfrm>
        </p:spPr>
        <p:txBody>
          <a:bodyPr/>
          <a:lstStyle/>
          <a:p>
            <a:r>
              <a:rPr lang="sv-SE" dirty="0" smtClean="0"/>
              <a:t>Research process</a:t>
            </a:r>
            <a:endParaRPr lang="sv-SE" dirty="0"/>
          </a:p>
        </p:txBody>
      </p:sp>
      <p:sp>
        <p:nvSpPr>
          <p:cNvPr id="5" name="Platshållare för innehåll 2"/>
          <p:cNvSpPr>
            <a:spLocks noGrp="1"/>
          </p:cNvSpPr>
          <p:nvPr>
            <p:ph idx="1"/>
          </p:nvPr>
        </p:nvSpPr>
        <p:spPr>
          <a:xfrm>
            <a:off x="1822829" y="2126682"/>
            <a:ext cx="7471296" cy="4369653"/>
          </a:xfrm>
        </p:spPr>
        <p:txBody>
          <a:bodyPr/>
          <a:lstStyle/>
          <a:p>
            <a:r>
              <a:rPr lang="en-US" dirty="0" smtClean="0"/>
              <a:t>support </a:t>
            </a:r>
            <a:r>
              <a:rPr lang="en-US" dirty="0"/>
              <a:t>in </a:t>
            </a:r>
            <a:r>
              <a:rPr lang="en-US" dirty="0" smtClean="0"/>
              <a:t>planning </a:t>
            </a:r>
            <a:r>
              <a:rPr lang="en-US" dirty="0"/>
              <a:t>and prioritization of research </a:t>
            </a:r>
            <a:r>
              <a:rPr lang="en-US" dirty="0" smtClean="0"/>
              <a:t>projects</a:t>
            </a:r>
          </a:p>
          <a:p>
            <a:r>
              <a:rPr lang="en-US" dirty="0" smtClean="0"/>
              <a:t>describe the </a:t>
            </a:r>
            <a:r>
              <a:rPr lang="en-US" dirty="0"/>
              <a:t>management model </a:t>
            </a:r>
            <a:r>
              <a:rPr lang="en-US" dirty="0" smtClean="0"/>
              <a:t>for </a:t>
            </a:r>
            <a:r>
              <a:rPr lang="en-US" dirty="0"/>
              <a:t>the planning, monitoring and </a:t>
            </a:r>
            <a:r>
              <a:rPr lang="en-US" dirty="0" smtClean="0"/>
              <a:t>evaluation of research activities</a:t>
            </a:r>
          </a:p>
          <a:p>
            <a:r>
              <a:rPr lang="en-US" dirty="0" smtClean="0"/>
              <a:t>enable effective </a:t>
            </a:r>
            <a:r>
              <a:rPr lang="en-US" dirty="0"/>
              <a:t>management </a:t>
            </a:r>
            <a:r>
              <a:rPr lang="en-US" dirty="0" smtClean="0"/>
              <a:t>and evaluation </a:t>
            </a:r>
            <a:r>
              <a:rPr lang="en-US" dirty="0"/>
              <a:t>of SSM's research, where </a:t>
            </a:r>
            <a:r>
              <a:rPr lang="en-US" dirty="0" smtClean="0"/>
              <a:t>quality assurance forms </a:t>
            </a:r>
            <a:r>
              <a:rPr lang="en-US" dirty="0"/>
              <a:t>a central </a:t>
            </a:r>
            <a:r>
              <a:rPr lang="en-US" dirty="0" smtClean="0"/>
              <a:t>part</a:t>
            </a:r>
          </a:p>
          <a:p>
            <a:r>
              <a:rPr lang="en-US" dirty="0" smtClean="0"/>
              <a:t>the </a:t>
            </a:r>
            <a:r>
              <a:rPr lang="en-US" dirty="0"/>
              <a:t>research SSM finances meet requirements of relevance, </a:t>
            </a:r>
            <a:r>
              <a:rPr lang="en-US" dirty="0" smtClean="0"/>
              <a:t>scientific soundness and quality</a:t>
            </a:r>
          </a:p>
        </p:txBody>
      </p:sp>
    </p:spTree>
    <p:extLst>
      <p:ext uri="{BB962C8B-B14F-4D97-AF65-F5344CB8AC3E}">
        <p14:creationId xmlns:p14="http://schemas.microsoft.com/office/powerpoint/2010/main" val="40897817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1"/>
          <p:cNvSpPr>
            <a:spLocks noGrp="1"/>
          </p:cNvSpPr>
          <p:nvPr>
            <p:ph type="title"/>
          </p:nvPr>
        </p:nvSpPr>
        <p:spPr>
          <a:xfrm>
            <a:off x="1699999" y="1255097"/>
            <a:ext cx="7108825" cy="860425"/>
          </a:xfrm>
        </p:spPr>
        <p:txBody>
          <a:bodyPr/>
          <a:lstStyle/>
          <a:p>
            <a:r>
              <a:rPr lang="sv-SE" dirty="0" smtClean="0"/>
              <a:t>Central </a:t>
            </a:r>
            <a:r>
              <a:rPr lang="sv-SE" dirty="0" err="1" smtClean="0"/>
              <a:t>components</a:t>
            </a:r>
            <a:endParaRPr lang="sv-SE" dirty="0"/>
          </a:p>
        </p:txBody>
      </p:sp>
      <p:sp>
        <p:nvSpPr>
          <p:cNvPr id="5" name="Platshållare för innehåll 2"/>
          <p:cNvSpPr>
            <a:spLocks noGrp="1"/>
          </p:cNvSpPr>
          <p:nvPr>
            <p:ph idx="1"/>
          </p:nvPr>
        </p:nvSpPr>
        <p:spPr>
          <a:xfrm>
            <a:off x="1699999" y="2263159"/>
            <a:ext cx="7108825" cy="3960220"/>
          </a:xfrm>
        </p:spPr>
        <p:txBody>
          <a:bodyPr/>
          <a:lstStyle/>
          <a:p>
            <a:r>
              <a:rPr lang="en-US" dirty="0" smtClean="0"/>
              <a:t>“Out-side world” analysis with </a:t>
            </a:r>
            <a:r>
              <a:rPr lang="en-US" dirty="0"/>
              <a:t>focus on research </a:t>
            </a:r>
            <a:r>
              <a:rPr lang="en-US" dirty="0" smtClean="0"/>
              <a:t>- get </a:t>
            </a:r>
            <a:r>
              <a:rPr lang="en-US" dirty="0"/>
              <a:t>a picture of what </a:t>
            </a:r>
            <a:r>
              <a:rPr lang="en-US" dirty="0" smtClean="0"/>
              <a:t>is happening </a:t>
            </a:r>
            <a:r>
              <a:rPr lang="en-US" dirty="0"/>
              <a:t>in the </a:t>
            </a:r>
            <a:r>
              <a:rPr lang="en-US" dirty="0" smtClean="0"/>
              <a:t>world</a:t>
            </a:r>
            <a:endParaRPr lang="en-US" dirty="0"/>
          </a:p>
          <a:p>
            <a:r>
              <a:rPr lang="en-US" dirty="0"/>
              <a:t>Regular evaluations by an external </a:t>
            </a:r>
            <a:r>
              <a:rPr lang="en-US" dirty="0" smtClean="0"/>
              <a:t>reviewer</a:t>
            </a:r>
          </a:p>
          <a:p>
            <a:r>
              <a:rPr lang="en-US" dirty="0"/>
              <a:t>Increased focus on </a:t>
            </a:r>
            <a:r>
              <a:rPr lang="en-US" dirty="0" smtClean="0"/>
              <a:t>follow-up</a:t>
            </a:r>
          </a:p>
          <a:p>
            <a:r>
              <a:rPr lang="en-US" dirty="0" smtClean="0"/>
              <a:t>Research areas </a:t>
            </a:r>
            <a:r>
              <a:rPr lang="en-US" dirty="0"/>
              <a:t>rather than </a:t>
            </a:r>
            <a:r>
              <a:rPr lang="en-US" dirty="0" smtClean="0"/>
              <a:t>organizational units</a:t>
            </a:r>
          </a:p>
          <a:p>
            <a:r>
              <a:rPr lang="en-US" dirty="0" smtClean="0"/>
              <a:t>Review panels</a:t>
            </a:r>
          </a:p>
          <a:p>
            <a:r>
              <a:rPr lang="en-US" dirty="0" smtClean="0"/>
              <a:t>Research committee</a:t>
            </a:r>
          </a:p>
          <a:p>
            <a:r>
              <a:rPr lang="en-US" dirty="0" smtClean="0"/>
              <a:t>More focus on open calls</a:t>
            </a:r>
            <a:endParaRPr lang="en-US" dirty="0"/>
          </a:p>
        </p:txBody>
      </p:sp>
    </p:spTree>
    <p:extLst>
      <p:ext uri="{BB962C8B-B14F-4D97-AF65-F5344CB8AC3E}">
        <p14:creationId xmlns:p14="http://schemas.microsoft.com/office/powerpoint/2010/main" val="3468785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title"/>
          </p:nvPr>
        </p:nvSpPr>
        <p:spPr>
          <a:xfrm>
            <a:off x="2000250" y="1309688"/>
            <a:ext cx="7108825" cy="860425"/>
          </a:xfrm>
        </p:spPr>
        <p:txBody>
          <a:bodyPr/>
          <a:lstStyle/>
          <a:p>
            <a:r>
              <a:rPr lang="sv-SE" dirty="0" smtClean="0"/>
              <a:t>Review panels </a:t>
            </a:r>
            <a:endParaRPr lang="sv-SE" dirty="0"/>
          </a:p>
        </p:txBody>
      </p:sp>
      <p:sp>
        <p:nvSpPr>
          <p:cNvPr id="5" name="Rectangle 7"/>
          <p:cNvSpPr txBox="1">
            <a:spLocks noChangeArrowheads="1"/>
          </p:cNvSpPr>
          <p:nvPr/>
        </p:nvSpPr>
        <p:spPr bwMode="auto">
          <a:xfrm>
            <a:off x="2000250" y="2170113"/>
            <a:ext cx="7108825" cy="3595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20000"/>
              </a:spcBef>
              <a:spcAft>
                <a:spcPct val="0"/>
              </a:spcAft>
              <a:buSzPct val="80000"/>
              <a:buBlip>
                <a:blip r:embed="rId2"/>
              </a:buBlip>
              <a:defRPr sz="25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r>
              <a:rPr lang="sv-SE" kern="0" dirty="0" err="1" smtClean="0"/>
              <a:t>Scientific</a:t>
            </a:r>
            <a:r>
              <a:rPr lang="sv-SE" kern="0" dirty="0" smtClean="0"/>
              <a:t> </a:t>
            </a:r>
            <a:r>
              <a:rPr lang="sv-SE" kern="0" dirty="0" err="1" smtClean="0"/>
              <a:t>quality</a:t>
            </a:r>
            <a:endParaRPr lang="sv-SE" kern="0" dirty="0" smtClean="0"/>
          </a:p>
          <a:p>
            <a:pPr lvl="1"/>
            <a:r>
              <a:rPr lang="en-US" sz="1600" kern="0" dirty="0" smtClean="0"/>
              <a:t>For example: quality of the research question, project methodology, will the results be publishable in the scientific journal, innovation/research front/know the international research field, project is part of an international collaboration</a:t>
            </a:r>
          </a:p>
          <a:p>
            <a:r>
              <a:rPr lang="sv-SE" kern="0" dirty="0" err="1" smtClean="0"/>
              <a:t>Competence</a:t>
            </a:r>
            <a:endParaRPr lang="sv-SE" kern="0" dirty="0" smtClean="0"/>
          </a:p>
          <a:p>
            <a:pPr lvl="1"/>
            <a:r>
              <a:rPr lang="en-US" sz="1600" kern="0" dirty="0" smtClean="0"/>
              <a:t>For example</a:t>
            </a:r>
            <a:r>
              <a:rPr lang="sv-SE" sz="1600" kern="0" dirty="0" smtClean="0"/>
              <a:t> </a:t>
            </a:r>
            <a:r>
              <a:rPr lang="en-US" sz="1600" kern="0" dirty="0" smtClean="0"/>
              <a:t>research skills, previous publications, the researchers' knowledge in the field</a:t>
            </a:r>
          </a:p>
          <a:p>
            <a:r>
              <a:rPr lang="sv-SE" kern="0" dirty="0" err="1" smtClean="0"/>
              <a:t>Feasability</a:t>
            </a:r>
            <a:endParaRPr lang="sv-SE" kern="0" dirty="0"/>
          </a:p>
          <a:p>
            <a:pPr lvl="1"/>
            <a:r>
              <a:rPr lang="sv-SE" sz="1600" kern="0" dirty="0" smtClean="0"/>
              <a:t>The </a:t>
            </a:r>
            <a:r>
              <a:rPr lang="sv-SE" sz="1600" kern="0" dirty="0" err="1" smtClean="0"/>
              <a:t>feasability</a:t>
            </a:r>
            <a:r>
              <a:rPr lang="sv-SE" sz="1600" kern="0" dirty="0" smtClean="0"/>
              <a:t> </a:t>
            </a:r>
            <a:r>
              <a:rPr lang="sv-SE" sz="1600" kern="0" dirty="0" err="1" smtClean="0"/>
              <a:t>of</a:t>
            </a:r>
            <a:r>
              <a:rPr lang="sv-SE" sz="1600" kern="0" dirty="0" smtClean="0"/>
              <a:t> the </a:t>
            </a:r>
            <a:r>
              <a:rPr lang="sv-SE" sz="1600" kern="0" dirty="0" err="1" smtClean="0"/>
              <a:t>specific</a:t>
            </a:r>
            <a:r>
              <a:rPr lang="sv-SE" sz="1600" kern="0" dirty="0" smtClean="0"/>
              <a:t> </a:t>
            </a:r>
            <a:r>
              <a:rPr lang="sv-SE" sz="1600" kern="0" dirty="0" err="1" smtClean="0"/>
              <a:t>project</a:t>
            </a:r>
            <a:endParaRPr lang="en-US" sz="1600" kern="0" dirty="0"/>
          </a:p>
          <a:p>
            <a:r>
              <a:rPr lang="sv-SE" kern="0" dirty="0" err="1" smtClean="0"/>
              <a:t>Relevance</a:t>
            </a:r>
            <a:endParaRPr lang="sv-SE" kern="0" dirty="0" smtClean="0"/>
          </a:p>
          <a:p>
            <a:pPr lvl="1"/>
            <a:r>
              <a:rPr lang="en-US" sz="1600" kern="0" dirty="0" smtClean="0"/>
              <a:t>For example: contributing to the knowledge of supervision, investigations, or licensing, provide access to expertise that is important to SSM or the country, the project's importance for international cooperation, also consider the long-term knowledge.</a:t>
            </a:r>
            <a:endParaRPr lang="sv-SE" sz="1600" kern="0" dirty="0"/>
          </a:p>
        </p:txBody>
      </p:sp>
    </p:spTree>
    <p:extLst>
      <p:ext uri="{BB962C8B-B14F-4D97-AF65-F5344CB8AC3E}">
        <p14:creationId xmlns:p14="http://schemas.microsoft.com/office/powerpoint/2010/main" val="3507691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p:cNvSpPr/>
          <p:nvPr/>
        </p:nvSpPr>
        <p:spPr>
          <a:xfrm>
            <a:off x="655092" y="1652602"/>
            <a:ext cx="9130351" cy="4678204"/>
          </a:xfrm>
          <a:prstGeom prst="rect">
            <a:avLst/>
          </a:prstGeom>
        </p:spPr>
        <p:txBody>
          <a:bodyPr wrap="square">
            <a:spAutoFit/>
          </a:bodyPr>
          <a:lstStyle/>
          <a:p>
            <a:r>
              <a:rPr lang="en-US" dirty="0"/>
              <a:t/>
            </a:r>
            <a:br>
              <a:rPr lang="en-US" dirty="0"/>
            </a:br>
            <a:r>
              <a:rPr lang="en-US" dirty="0" smtClean="0"/>
              <a:t>Man, </a:t>
            </a:r>
            <a:r>
              <a:rPr lang="en-US" dirty="0"/>
              <a:t>Technology and </a:t>
            </a:r>
            <a:r>
              <a:rPr lang="en-US" dirty="0" smtClean="0"/>
              <a:t>Organization </a:t>
            </a:r>
            <a:r>
              <a:rPr lang="en-US" dirty="0"/>
              <a:t>(</a:t>
            </a:r>
            <a:r>
              <a:rPr lang="en-US" dirty="0" smtClean="0"/>
              <a:t>MTO)</a:t>
            </a:r>
          </a:p>
          <a:p>
            <a:pPr lvl="1"/>
            <a:r>
              <a:rPr lang="en-US" sz="1400" dirty="0" smtClean="0"/>
              <a:t>Includes: design of human-machine interfaces, risk management and quality assurance, control management and safety culture (both in the nuclear field and in healthcare). Also risk assessment and risk communication in emergency preparedness is addressed.</a:t>
            </a:r>
          </a:p>
          <a:p>
            <a:r>
              <a:rPr lang="en-US" dirty="0" smtClean="0"/>
              <a:t>Reactor safety</a:t>
            </a:r>
          </a:p>
          <a:p>
            <a:pPr lvl="1"/>
            <a:r>
              <a:rPr lang="en-US" sz="1400" dirty="0" smtClean="0"/>
              <a:t>Includes: fuel</a:t>
            </a:r>
            <a:r>
              <a:rPr lang="en-US" sz="1400" dirty="0"/>
              <a:t>, core, severe accidents and thermal </a:t>
            </a:r>
            <a:r>
              <a:rPr lang="en-US" sz="1400" dirty="0" smtClean="0"/>
              <a:t>hydraulics</a:t>
            </a:r>
          </a:p>
          <a:p>
            <a:r>
              <a:rPr lang="en-US" dirty="0" smtClean="0"/>
              <a:t>Structural </a:t>
            </a:r>
            <a:r>
              <a:rPr lang="en-US" dirty="0"/>
              <a:t>integrity </a:t>
            </a:r>
            <a:endParaRPr lang="en-US" dirty="0" smtClean="0"/>
          </a:p>
          <a:p>
            <a:pPr lvl="1"/>
            <a:r>
              <a:rPr lang="en-US" sz="1400" dirty="0" smtClean="0"/>
              <a:t>Includes: material </a:t>
            </a:r>
            <a:r>
              <a:rPr lang="en-US" sz="1400" dirty="0"/>
              <a:t>and strength issues in the nuclear field and </a:t>
            </a:r>
            <a:r>
              <a:rPr lang="en-US" sz="1400" dirty="0" smtClean="0"/>
              <a:t>repository</a:t>
            </a:r>
          </a:p>
          <a:p>
            <a:r>
              <a:rPr lang="en-US" dirty="0" smtClean="0"/>
              <a:t>Safety Analysis</a:t>
            </a:r>
          </a:p>
          <a:p>
            <a:pPr lvl="1"/>
            <a:r>
              <a:rPr lang="en-US" sz="1400" dirty="0" smtClean="0"/>
              <a:t>Includes: electricity, </a:t>
            </a:r>
            <a:r>
              <a:rPr lang="en-US" sz="1400" dirty="0"/>
              <a:t>instrumentation and control, PSA, physical protection and other safety </a:t>
            </a:r>
            <a:r>
              <a:rPr lang="en-US" sz="1400" dirty="0" smtClean="0"/>
              <a:t>analysis</a:t>
            </a:r>
          </a:p>
          <a:p>
            <a:r>
              <a:rPr lang="en-US" dirty="0" smtClean="0"/>
              <a:t>Decommissioning </a:t>
            </a:r>
            <a:r>
              <a:rPr lang="en-US" dirty="0"/>
              <a:t>and </a:t>
            </a:r>
            <a:r>
              <a:rPr lang="en-US" dirty="0" smtClean="0"/>
              <a:t>Waste</a:t>
            </a:r>
          </a:p>
          <a:p>
            <a:pPr lvl="1"/>
            <a:r>
              <a:rPr lang="en-US" sz="1400" dirty="0" smtClean="0"/>
              <a:t>Includes: demolition</a:t>
            </a:r>
            <a:r>
              <a:rPr lang="en-US" sz="1400" dirty="0"/>
              <a:t>, financial control, risk </a:t>
            </a:r>
            <a:r>
              <a:rPr lang="en-US" sz="1400" dirty="0" smtClean="0"/>
              <a:t>analysis and radioecology </a:t>
            </a:r>
            <a:r>
              <a:rPr lang="en-US" sz="1400" dirty="0"/>
              <a:t>related to </a:t>
            </a:r>
            <a:r>
              <a:rPr lang="en-US" sz="1400" dirty="0" smtClean="0"/>
              <a:t>waste/disposal</a:t>
            </a:r>
            <a:r>
              <a:rPr lang="en-US" sz="1400" dirty="0"/>
              <a:t>. Material issues belongs area structural </a:t>
            </a:r>
            <a:r>
              <a:rPr lang="en-US" sz="1400" dirty="0" smtClean="0"/>
              <a:t>integrity</a:t>
            </a:r>
          </a:p>
          <a:p>
            <a:r>
              <a:rPr lang="en-US" dirty="0" smtClean="0"/>
              <a:t>Measurement technology</a:t>
            </a:r>
          </a:p>
          <a:p>
            <a:pPr lvl="1"/>
            <a:r>
              <a:rPr lang="en-US" sz="1400" dirty="0" smtClean="0"/>
              <a:t>Includes: measurement and </a:t>
            </a:r>
            <a:r>
              <a:rPr lang="en-US" sz="1400" dirty="0"/>
              <a:t>methods for nuclear preparedness and </a:t>
            </a:r>
            <a:r>
              <a:rPr lang="en-US" sz="1400" dirty="0" smtClean="0"/>
              <a:t>nuclear non-proliferation</a:t>
            </a:r>
          </a:p>
          <a:p>
            <a:r>
              <a:rPr lang="en-US" dirty="0" smtClean="0"/>
              <a:t>Radiation Protection</a:t>
            </a:r>
          </a:p>
          <a:p>
            <a:pPr lvl="1"/>
            <a:r>
              <a:rPr lang="en-US" sz="1400" dirty="0" smtClean="0"/>
              <a:t>Includes: medical </a:t>
            </a:r>
            <a:r>
              <a:rPr lang="en-US" sz="1400" dirty="0"/>
              <a:t>exposures, systematic evaluation of clinical radiological methods, metrology and dosimetry, </a:t>
            </a:r>
            <a:r>
              <a:rPr lang="en-US" sz="1400" dirty="0" smtClean="0"/>
              <a:t>low-dose research, </a:t>
            </a:r>
            <a:r>
              <a:rPr lang="en-US" sz="1400" dirty="0"/>
              <a:t>personnel radiation protection, non-ionizing radiation, </a:t>
            </a:r>
            <a:r>
              <a:rPr lang="en-US" sz="1400" dirty="0" smtClean="0"/>
              <a:t>radon.</a:t>
            </a:r>
          </a:p>
        </p:txBody>
      </p:sp>
      <p:sp>
        <p:nvSpPr>
          <p:cNvPr id="5" name="Rubrik 6"/>
          <p:cNvSpPr>
            <a:spLocks noGrp="1"/>
          </p:cNvSpPr>
          <p:nvPr>
            <p:ph type="title"/>
          </p:nvPr>
        </p:nvSpPr>
        <p:spPr>
          <a:xfrm>
            <a:off x="2314149" y="913902"/>
            <a:ext cx="7108825" cy="860425"/>
          </a:xfrm>
        </p:spPr>
        <p:txBody>
          <a:bodyPr/>
          <a:lstStyle/>
          <a:p>
            <a:r>
              <a:rPr lang="sv-SE" dirty="0" smtClean="0"/>
              <a:t>Research areas (under </a:t>
            </a:r>
            <a:r>
              <a:rPr lang="sv-SE" dirty="0" err="1" smtClean="0"/>
              <a:t>review</a:t>
            </a:r>
            <a:r>
              <a:rPr lang="sv-SE" dirty="0" smtClean="0"/>
              <a:t>)</a:t>
            </a:r>
            <a:endParaRPr lang="sv-SE" dirty="0"/>
          </a:p>
        </p:txBody>
      </p:sp>
    </p:spTree>
    <p:extLst>
      <p:ext uri="{BB962C8B-B14F-4D97-AF65-F5344CB8AC3E}">
        <p14:creationId xmlns:p14="http://schemas.microsoft.com/office/powerpoint/2010/main" val="16639955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ktangel 3"/>
          <p:cNvSpPr/>
          <p:nvPr/>
        </p:nvSpPr>
        <p:spPr>
          <a:xfrm>
            <a:off x="996286" y="1652602"/>
            <a:ext cx="8789157" cy="3416320"/>
          </a:xfrm>
          <a:prstGeom prst="rect">
            <a:avLst/>
          </a:prstGeom>
        </p:spPr>
        <p:txBody>
          <a:bodyPr wrap="square">
            <a:spAutoFit/>
          </a:bodyPr>
          <a:lstStyle/>
          <a:p>
            <a:pPr>
              <a:lnSpc>
                <a:spcPct val="150000"/>
              </a:lnSpc>
            </a:pPr>
            <a:r>
              <a:rPr lang="en-US" dirty="0"/>
              <a:t/>
            </a:r>
            <a:br>
              <a:rPr lang="en-US" dirty="0"/>
            </a:br>
            <a:r>
              <a:rPr lang="en-US" smtClean="0"/>
              <a:t>Reactor </a:t>
            </a:r>
            <a:r>
              <a:rPr lang="en-US" smtClean="0"/>
              <a:t>safety </a:t>
            </a:r>
            <a:r>
              <a:rPr lang="en-US" dirty="0" smtClean="0"/>
              <a:t>(including reactor physics, </a:t>
            </a:r>
            <a:r>
              <a:rPr lang="en-US" dirty="0" err="1" smtClean="0"/>
              <a:t>thermohydraulics</a:t>
            </a:r>
            <a:r>
              <a:rPr lang="en-US" dirty="0" smtClean="0"/>
              <a:t> and nuclear data)</a:t>
            </a:r>
          </a:p>
          <a:p>
            <a:pPr>
              <a:lnSpc>
                <a:spcPct val="150000"/>
              </a:lnSpc>
            </a:pPr>
            <a:r>
              <a:rPr lang="en-US" dirty="0" smtClean="0"/>
              <a:t>Severe </a:t>
            </a:r>
            <a:r>
              <a:rPr lang="en-US" dirty="0" smtClean="0"/>
              <a:t>accidents </a:t>
            </a:r>
            <a:r>
              <a:rPr lang="en-US" dirty="0" smtClean="0"/>
              <a:t>and </a:t>
            </a:r>
            <a:r>
              <a:rPr lang="en-US" dirty="0" smtClean="0"/>
              <a:t>nuclear chemistry</a:t>
            </a:r>
          </a:p>
          <a:p>
            <a:pPr>
              <a:lnSpc>
                <a:spcPct val="150000"/>
              </a:lnSpc>
            </a:pPr>
            <a:r>
              <a:rPr lang="en-US" dirty="0" smtClean="0"/>
              <a:t>Nuclear non-proliferation</a:t>
            </a:r>
          </a:p>
          <a:p>
            <a:pPr>
              <a:lnSpc>
                <a:spcPct val="150000"/>
              </a:lnSpc>
            </a:pPr>
            <a:r>
              <a:rPr lang="en-US" dirty="0" smtClean="0"/>
              <a:t>Radiation biology</a:t>
            </a:r>
          </a:p>
          <a:p>
            <a:pPr>
              <a:lnSpc>
                <a:spcPct val="150000"/>
              </a:lnSpc>
            </a:pPr>
            <a:r>
              <a:rPr lang="en-US" dirty="0" smtClean="0"/>
              <a:t>Radiation ecology</a:t>
            </a:r>
          </a:p>
          <a:p>
            <a:pPr>
              <a:lnSpc>
                <a:spcPct val="150000"/>
              </a:lnSpc>
            </a:pPr>
            <a:r>
              <a:rPr lang="en-US" dirty="0" smtClean="0"/>
              <a:t>Radiation dosimetry</a:t>
            </a:r>
          </a:p>
          <a:p>
            <a:pPr>
              <a:lnSpc>
                <a:spcPct val="150000"/>
              </a:lnSpc>
            </a:pPr>
            <a:endParaRPr lang="en-US" dirty="0" smtClean="0"/>
          </a:p>
        </p:txBody>
      </p:sp>
      <p:sp>
        <p:nvSpPr>
          <p:cNvPr id="5" name="Rubrik 6"/>
          <p:cNvSpPr>
            <a:spLocks noGrp="1"/>
          </p:cNvSpPr>
          <p:nvPr>
            <p:ph type="title"/>
          </p:nvPr>
        </p:nvSpPr>
        <p:spPr>
          <a:xfrm>
            <a:off x="2314149" y="913902"/>
            <a:ext cx="7108825" cy="860425"/>
          </a:xfrm>
        </p:spPr>
        <p:txBody>
          <a:bodyPr/>
          <a:lstStyle/>
          <a:p>
            <a:r>
              <a:rPr lang="sv-SE" dirty="0" err="1" smtClean="0"/>
              <a:t>Critical</a:t>
            </a:r>
            <a:r>
              <a:rPr lang="sv-SE" dirty="0" smtClean="0"/>
              <a:t> areas</a:t>
            </a:r>
            <a:endParaRPr lang="sv-SE" dirty="0"/>
          </a:p>
        </p:txBody>
      </p:sp>
    </p:spTree>
    <p:extLst>
      <p:ext uri="{BB962C8B-B14F-4D97-AF65-F5344CB8AC3E}">
        <p14:creationId xmlns:p14="http://schemas.microsoft.com/office/powerpoint/2010/main" val="4084193750"/>
      </p:ext>
    </p:extLst>
  </p:cSld>
  <p:clrMapOvr>
    <a:masterClrMapping/>
  </p:clrMapOvr>
  <p:timing>
    <p:tnLst>
      <p:par>
        <p:cTn id="1" dur="indefinite" restart="never" nodeType="tmRoot"/>
      </p:par>
    </p:tnLst>
  </p:timing>
</p:sld>
</file>

<file path=ppt/theme/theme1.xml><?xml version="1.0" encoding="utf-8"?>
<a:theme xmlns:a="http://schemas.openxmlformats.org/drawingml/2006/main" name="Vit bakgrund">
  <a:themeElements>
    <a:clrScheme name="Vit bakgrund 1">
      <a:dk1>
        <a:srgbClr val="000000"/>
      </a:dk1>
      <a:lt1>
        <a:srgbClr val="FFFFFF"/>
      </a:lt1>
      <a:dk2>
        <a:srgbClr val="000000"/>
      </a:dk2>
      <a:lt2>
        <a:srgbClr val="8C8D8F"/>
      </a:lt2>
      <a:accent1>
        <a:srgbClr val="9A2D98"/>
      </a:accent1>
      <a:accent2>
        <a:srgbClr val="5A8E23"/>
      </a:accent2>
      <a:accent3>
        <a:srgbClr val="FFFFFF"/>
      </a:accent3>
      <a:accent4>
        <a:srgbClr val="000000"/>
      </a:accent4>
      <a:accent5>
        <a:srgbClr val="CAADCA"/>
      </a:accent5>
      <a:accent6>
        <a:srgbClr val="51801F"/>
      </a:accent6>
      <a:hlink>
        <a:srgbClr val="DC281E"/>
      </a:hlink>
      <a:folHlink>
        <a:srgbClr val="AF8800"/>
      </a:folHlink>
    </a:clrScheme>
    <a:fontScheme name="Vit bakgrun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Vit bakgrund 1">
        <a:dk1>
          <a:srgbClr val="000000"/>
        </a:dk1>
        <a:lt1>
          <a:srgbClr val="FFFFFF"/>
        </a:lt1>
        <a:dk2>
          <a:srgbClr val="000000"/>
        </a:dk2>
        <a:lt2>
          <a:srgbClr val="8C8D8F"/>
        </a:lt2>
        <a:accent1>
          <a:srgbClr val="9A2D98"/>
        </a:accent1>
        <a:accent2>
          <a:srgbClr val="5A8E23"/>
        </a:accent2>
        <a:accent3>
          <a:srgbClr val="FFFFFF"/>
        </a:accent3>
        <a:accent4>
          <a:srgbClr val="000000"/>
        </a:accent4>
        <a:accent5>
          <a:srgbClr val="CAADCA"/>
        </a:accent5>
        <a:accent6>
          <a:srgbClr val="51801F"/>
        </a:accent6>
        <a:hlink>
          <a:srgbClr val="DC281E"/>
        </a:hlink>
        <a:folHlink>
          <a:srgbClr val="AF88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llustrerad/färgad bakgrund">
  <a:themeElements>
    <a:clrScheme name="Illustrerad/färgad bakgrund 1">
      <a:dk1>
        <a:srgbClr val="000000"/>
      </a:dk1>
      <a:lt1>
        <a:srgbClr val="FFFFFF"/>
      </a:lt1>
      <a:dk2>
        <a:srgbClr val="000000"/>
      </a:dk2>
      <a:lt2>
        <a:srgbClr val="8C8D8F"/>
      </a:lt2>
      <a:accent1>
        <a:srgbClr val="9A2D98"/>
      </a:accent1>
      <a:accent2>
        <a:srgbClr val="5A8E23"/>
      </a:accent2>
      <a:accent3>
        <a:srgbClr val="FFFFFF"/>
      </a:accent3>
      <a:accent4>
        <a:srgbClr val="000000"/>
      </a:accent4>
      <a:accent5>
        <a:srgbClr val="CAADCA"/>
      </a:accent5>
      <a:accent6>
        <a:srgbClr val="51801F"/>
      </a:accent6>
      <a:hlink>
        <a:srgbClr val="DC281E"/>
      </a:hlink>
      <a:folHlink>
        <a:srgbClr val="AF8800"/>
      </a:folHlink>
    </a:clrScheme>
    <a:fontScheme name="Illustrerad/färgad bakgrun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Illustrerad/färgad bakgrund 1">
        <a:dk1>
          <a:srgbClr val="000000"/>
        </a:dk1>
        <a:lt1>
          <a:srgbClr val="FFFFFF"/>
        </a:lt1>
        <a:dk2>
          <a:srgbClr val="000000"/>
        </a:dk2>
        <a:lt2>
          <a:srgbClr val="8C8D8F"/>
        </a:lt2>
        <a:accent1>
          <a:srgbClr val="9A2D98"/>
        </a:accent1>
        <a:accent2>
          <a:srgbClr val="5A8E23"/>
        </a:accent2>
        <a:accent3>
          <a:srgbClr val="FFFFFF"/>
        </a:accent3>
        <a:accent4>
          <a:srgbClr val="000000"/>
        </a:accent4>
        <a:accent5>
          <a:srgbClr val="CAADCA"/>
        </a:accent5>
        <a:accent6>
          <a:srgbClr val="51801F"/>
        </a:accent6>
        <a:hlink>
          <a:srgbClr val="DC281E"/>
        </a:hlink>
        <a:folHlink>
          <a:srgbClr val="AF88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11895</TotalTime>
  <Words>1191</Words>
  <Application>Microsoft Office PowerPoint</Application>
  <PresentationFormat>A4 (210 x 297 mm)</PresentationFormat>
  <Paragraphs>134</Paragraphs>
  <Slides>17</Slides>
  <Notes>5</Notes>
  <HiddenSlides>0</HiddenSlides>
  <MMClips>0</MMClips>
  <ScaleCrop>false</ScaleCrop>
  <HeadingPairs>
    <vt:vector size="6" baseType="variant">
      <vt:variant>
        <vt:lpstr>Använt teckensnitt</vt:lpstr>
      </vt:variant>
      <vt:variant>
        <vt:i4>1</vt:i4>
      </vt:variant>
      <vt:variant>
        <vt:lpstr>Tema</vt:lpstr>
      </vt:variant>
      <vt:variant>
        <vt:i4>2</vt:i4>
      </vt:variant>
      <vt:variant>
        <vt:lpstr>Bildrubriker</vt:lpstr>
      </vt:variant>
      <vt:variant>
        <vt:i4>17</vt:i4>
      </vt:variant>
    </vt:vector>
  </HeadingPairs>
  <TitlesOfParts>
    <vt:vector size="20" baseType="lpstr">
      <vt:lpstr>Arial</vt:lpstr>
      <vt:lpstr>Vit bakgrund</vt:lpstr>
      <vt:lpstr>Illustrerad/färgad bakgrund</vt:lpstr>
      <vt:lpstr>Research, Capacity building, Knowledge Management  Kåre Axell Senior scientific secretary  </vt:lpstr>
      <vt:lpstr>Instructions for Swedish Radiation Safety Authority (2008: 452) </vt:lpstr>
      <vt:lpstr>Our research activities</vt:lpstr>
      <vt:lpstr>Important research organisations</vt:lpstr>
      <vt:lpstr>Research process</vt:lpstr>
      <vt:lpstr>Central components</vt:lpstr>
      <vt:lpstr>Review panels </vt:lpstr>
      <vt:lpstr>Research areas (under review)</vt:lpstr>
      <vt:lpstr>Critical areas</vt:lpstr>
      <vt:lpstr>Research committee</vt:lpstr>
      <vt:lpstr>Presentation of research findings</vt:lpstr>
      <vt:lpstr>Basis for the government's new research policy</vt:lpstr>
      <vt:lpstr>Why radiation safety reseach? </vt:lpstr>
      <vt:lpstr>Challenges &amp; deficiences</vt:lpstr>
      <vt:lpstr>Radiation protection</vt:lpstr>
      <vt:lpstr>Nuclear safety</vt:lpstr>
      <vt:lpstr>Recommendations to the Government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Bild 1</dc:title>
  <dc:creator>Helen Hermundstad</dc:creator>
  <cp:lastModifiedBy>Axell, Kåre</cp:lastModifiedBy>
  <cp:revision>202</cp:revision>
  <cp:lastPrinted>2019-05-15T13:26:52Z</cp:lastPrinted>
  <dcterms:created xsi:type="dcterms:W3CDTF">2008-09-11T10:49:46Z</dcterms:created>
  <dcterms:modified xsi:type="dcterms:W3CDTF">2022-10-25T06:20:32Z</dcterms:modified>
</cp:coreProperties>
</file>