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605" r:id="rId2"/>
    <p:sldId id="2635" r:id="rId3"/>
    <p:sldId id="1835" r:id="rId4"/>
    <p:sldId id="2645" r:id="rId5"/>
    <p:sldId id="2644" r:id="rId6"/>
    <p:sldId id="2646" r:id="rId7"/>
    <p:sldId id="2647" r:id="rId8"/>
    <p:sldId id="2648" r:id="rId9"/>
    <p:sldId id="883" r:id="rId10"/>
    <p:sldId id="1221" r:id="rId1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00000"/>
    <a:srgbClr val="E2ECF8"/>
    <a:srgbClr val="EEE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27"/>
    <p:restoredTop sz="50000"/>
  </p:normalViewPr>
  <p:slideViewPr>
    <p:cSldViewPr snapToObjects="1">
      <p:cViewPr varScale="1">
        <p:scale>
          <a:sx n="114" d="100"/>
          <a:sy n="114" d="100"/>
        </p:scale>
        <p:origin x="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5" d="100"/>
        <a:sy n="3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pPr>
              <a:defRPr/>
            </a:pPr>
            <a:fld id="{43C2D9A6-56ED-C04E-99E8-E513E2B0C7EF}" type="datetime1">
              <a:rPr lang="en-US" altLang="en-US"/>
              <a:pPr>
                <a:defRPr/>
              </a:pPr>
              <a:t>9/15/22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pPr>
              <a:defRPr/>
            </a:pPr>
            <a:fld id="{CD9EEC65-7E91-FD4F-B3E3-2E02526496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pPr>
              <a:defRPr/>
            </a:pPr>
            <a:fld id="{0E43BBD3-4DDC-4E40-8125-62371B4F8EE7}" type="datetime1">
              <a:rPr lang="en-US" altLang="en-US"/>
              <a:pPr>
                <a:defRPr/>
              </a:pPr>
              <a:t>9/15/22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pPr>
              <a:defRPr/>
            </a:pPr>
            <a:fld id="{AD9C0EF5-7053-DD44-AD28-7F0F6449A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0E55BC-A24E-6847-B9EA-11EECFE3B451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7105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902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/>
              <a:t>Roma 12 giugno 2019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Nadia Pastrone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BB68F-7DD5-A14F-91C4-C23E363AA3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748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/>
              <a:t>Roma 12 giugno 2019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Nadia Pastrone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1767-5D1E-AC43-B67C-C095C59DE0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298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9479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1" smtClean="0">
                <a:solidFill>
                  <a:srgbClr val="000090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it-IT" altLang="en-US"/>
              <a:t>Roma 12 giugno 2019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5188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1">
                <a:solidFill>
                  <a:srgbClr val="000090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it-IT"/>
              <a:t>Nadia Pastrone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rgbClr val="000090"/>
                </a:solidFill>
                <a:latin typeface="Calibri" charset="0"/>
              </a:defRPr>
            </a:lvl1pPr>
          </a:lstStyle>
          <a:p>
            <a:pPr>
              <a:defRPr/>
            </a:pPr>
            <a:fld id="{DE7BC0F6-F5D2-E044-9E53-4A942982E9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800000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00000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http://personalpages.to.infn.it/~feliciel/media/logos/2_MY_TORINO_LOGO_NOME_ESTESO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5126/" TargetMode="External"/><Relationship Id="rId2" Type="http://schemas.openxmlformats.org/officeDocument/2006/relationships/hyperlink" Target="https://arxiv.org/abs/2209.0131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5"/>
          <p:cNvSpPr txBox="1">
            <a:spLocks/>
          </p:cNvSpPr>
          <p:nvPr/>
        </p:nvSpPr>
        <p:spPr bwMode="auto">
          <a:xfrm>
            <a:off x="3491880" y="4161755"/>
            <a:ext cx="4378145" cy="179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2060"/>
                </a:solidFill>
              </a:rPr>
              <a:t>Nadia </a:t>
            </a:r>
            <a:r>
              <a:rPr lang="en-US" altLang="en-US" sz="2800" b="1" dirty="0" err="1">
                <a:solidFill>
                  <a:srgbClr val="002060"/>
                </a:solidFill>
              </a:rPr>
              <a:t>Pastrone</a:t>
            </a:r>
            <a:endParaRPr lang="en-US" altLang="en-US" sz="2800" b="1" dirty="0">
              <a:solidFill>
                <a:srgbClr val="002060"/>
              </a:solidFill>
            </a:endParaRPr>
          </a:p>
        </p:txBody>
      </p:sp>
      <p:pic>
        <p:nvPicPr>
          <p:cNvPr id="11" name="Picture 7" descr="isultati immagini per logo infn torino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-9306" b="27078"/>
          <a:stretch>
            <a:fillRect/>
          </a:stretch>
        </p:blipFill>
        <p:spPr bwMode="auto">
          <a:xfrm>
            <a:off x="7020272" y="3989724"/>
            <a:ext cx="1144178" cy="56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2" descr="'INFN CAMBIA LOGO"/>
          <p:cNvSpPr>
            <a:spLocks noChangeAspect="1" noChangeArrowheads="1"/>
          </p:cNvSpPr>
          <p:nvPr/>
        </p:nvSpPr>
        <p:spPr bwMode="auto">
          <a:xfrm>
            <a:off x="0" y="0"/>
            <a:ext cx="28765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-108520" y="217577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i="1" dirty="0">
                <a:solidFill>
                  <a:srgbClr val="800000"/>
                </a:solidFill>
                <a:latin typeface="+mn-lt"/>
              </a:rPr>
              <a:t>IMCC</a:t>
            </a:r>
            <a:br>
              <a:rPr lang="en-US" sz="4400" i="1" dirty="0">
                <a:solidFill>
                  <a:srgbClr val="800000"/>
                </a:solidFill>
                <a:latin typeface="+mn-lt"/>
              </a:rPr>
            </a:br>
            <a:r>
              <a:rPr lang="en-US" sz="4000" i="1" dirty="0">
                <a:solidFill>
                  <a:srgbClr val="800000"/>
                </a:solidFill>
                <a:latin typeface="+mn-lt"/>
              </a:rPr>
              <a:t>Resources : status &amp; plan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67452" y="43933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en-US" sz="2400" b="1" i="1" dirty="0" err="1">
                <a:solidFill>
                  <a:srgbClr val="002060"/>
                </a:solidFill>
                <a:latin typeface="+mn-lt"/>
              </a:rPr>
              <a:t>September</a:t>
            </a:r>
            <a:r>
              <a:rPr lang="it-IT" altLang="en-US" sz="2400" b="1" i="1" dirty="0">
                <a:solidFill>
                  <a:srgbClr val="002060"/>
                </a:solidFill>
                <a:latin typeface="+mn-lt"/>
              </a:rPr>
              <a:t> 15, 2022</a:t>
            </a:r>
            <a:endParaRPr lang="en-US" altLang="en-US" sz="2400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8" name="Image 85" descr="MCC-inernational-finalV01.png">
            <a:extLst>
              <a:ext uri="{FF2B5EF4-FFF2-40B4-BE49-F238E27FC236}">
                <a16:creationId xmlns:a16="http://schemas.microsoft.com/office/drawing/2014/main" id="{D083E699-F240-4BB1-FF12-0AB287985D1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5229200"/>
            <a:ext cx="1423702" cy="142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90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FAST Kick-off Meeting">
            <a:extLst>
              <a:ext uri="{FF2B5EF4-FFF2-40B4-BE49-F238E27FC236}">
                <a16:creationId xmlns:a16="http://schemas.microsoft.com/office/drawing/2014/main" id="{C15F02BC-5A7B-2A43-980E-966CC7A1D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082" y="809150"/>
            <a:ext cx="1558020" cy="96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BC960C7-FA16-4B45-8EDA-6F868D1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118393"/>
            <a:ext cx="8874732" cy="934343"/>
          </a:xfrm>
        </p:spPr>
        <p:txBody>
          <a:bodyPr>
            <a:normAutofit fontScale="90000"/>
          </a:bodyPr>
          <a:lstStyle/>
          <a:p>
            <a:r>
              <a:rPr lang="en-US" b="0" i="1" dirty="0" err="1"/>
              <a:t>MUon</a:t>
            </a:r>
            <a:r>
              <a:rPr lang="en-US" b="0" i="1" dirty="0"/>
              <a:t>  collider </a:t>
            </a:r>
            <a:r>
              <a:rPr lang="en-US" b="0" i="1" dirty="0" err="1"/>
              <a:t>STrategy</a:t>
            </a:r>
            <a:r>
              <a:rPr lang="en-US" b="0" i="1" dirty="0"/>
              <a:t> network  </a:t>
            </a:r>
            <a:r>
              <a:rPr lang="mr-IN" dirty="0"/>
              <a:t>–</a:t>
            </a:r>
            <a:r>
              <a:rPr lang="en-US" b="0" i="1" dirty="0"/>
              <a:t>  MUST</a:t>
            </a:r>
            <a:br>
              <a:rPr lang="en-US" sz="2800" b="0" i="1" dirty="0"/>
            </a:br>
            <a:r>
              <a:rPr lang="en-GB" sz="2200" b="0" dirty="0">
                <a:solidFill>
                  <a:schemeClr val="tx1"/>
                </a:solidFill>
              </a:rPr>
              <a:t>INFN </a:t>
            </a:r>
            <a:r>
              <a:rPr lang="mr-IN" sz="2200" b="0" dirty="0">
                <a:solidFill>
                  <a:schemeClr val="tx1"/>
                </a:solidFill>
              </a:rPr>
              <a:t>–</a:t>
            </a:r>
            <a:r>
              <a:rPr lang="en-GB" sz="2200" b="0" dirty="0">
                <a:solidFill>
                  <a:schemeClr val="tx1"/>
                </a:solidFill>
              </a:rPr>
              <a:t> CERN (+BINP) </a:t>
            </a:r>
            <a:r>
              <a:rPr lang="mr-IN" sz="2200" b="0" dirty="0">
                <a:solidFill>
                  <a:schemeClr val="tx1"/>
                </a:solidFill>
              </a:rPr>
              <a:t>–</a:t>
            </a:r>
            <a:r>
              <a:rPr lang="en-GB" sz="2200" b="0" dirty="0">
                <a:solidFill>
                  <a:schemeClr val="tx1"/>
                </a:solidFill>
              </a:rPr>
              <a:t> CEA </a:t>
            </a:r>
            <a:r>
              <a:rPr lang="mr-IN" sz="2200" b="0" dirty="0">
                <a:solidFill>
                  <a:schemeClr val="tx1"/>
                </a:solidFill>
              </a:rPr>
              <a:t>–</a:t>
            </a:r>
            <a:r>
              <a:rPr lang="en-US" sz="2200" b="0" dirty="0">
                <a:solidFill>
                  <a:schemeClr val="tx1"/>
                </a:solidFill>
              </a:rPr>
              <a:t> </a:t>
            </a:r>
            <a:r>
              <a:rPr lang="en-GB" sz="2200" b="0" dirty="0">
                <a:solidFill>
                  <a:schemeClr val="tx1"/>
                </a:solidFill>
              </a:rPr>
              <a:t>IJCLAB </a:t>
            </a:r>
            <a:r>
              <a:rPr lang="mr-IN" sz="2200" b="0" dirty="0">
                <a:solidFill>
                  <a:schemeClr val="tx1"/>
                </a:solidFill>
              </a:rPr>
              <a:t>–</a:t>
            </a:r>
            <a:r>
              <a:rPr lang="en-GB" sz="2200" b="0" dirty="0">
                <a:solidFill>
                  <a:schemeClr val="tx1"/>
                </a:solidFill>
              </a:rPr>
              <a:t> KIT </a:t>
            </a:r>
            <a:r>
              <a:rPr lang="mr-IN" sz="2200" b="0" dirty="0">
                <a:solidFill>
                  <a:schemeClr val="tx1"/>
                </a:solidFill>
              </a:rPr>
              <a:t>–</a:t>
            </a:r>
            <a:r>
              <a:rPr lang="en-GB" sz="2200" b="0" dirty="0">
                <a:solidFill>
                  <a:schemeClr val="tx1"/>
                </a:solidFill>
              </a:rPr>
              <a:t> PSI </a:t>
            </a:r>
            <a:r>
              <a:rPr lang="mr-IN" sz="2200" b="0" dirty="0">
                <a:solidFill>
                  <a:schemeClr val="tx1"/>
                </a:solidFill>
              </a:rPr>
              <a:t>–</a:t>
            </a:r>
            <a:r>
              <a:rPr lang="en-GB" sz="2200" b="0" dirty="0">
                <a:solidFill>
                  <a:schemeClr val="tx1"/>
                </a:solidFill>
              </a:rPr>
              <a:t> UKRI </a:t>
            </a:r>
            <a:r>
              <a:rPr lang="mr-IN" sz="2200" b="0" dirty="0">
                <a:solidFill>
                  <a:schemeClr val="tx1"/>
                </a:solidFill>
              </a:rPr>
              <a:t>–</a:t>
            </a:r>
            <a:r>
              <a:rPr lang="en-US" sz="2200" b="0" dirty="0">
                <a:solidFill>
                  <a:schemeClr val="tx1"/>
                </a:solidFill>
              </a:rPr>
              <a:t> (USA not beneficiary)</a:t>
            </a:r>
            <a:br>
              <a:rPr lang="en-GB" sz="2200" b="0" dirty="0">
                <a:solidFill>
                  <a:schemeClr val="tx1"/>
                </a:solidFill>
              </a:rPr>
            </a:br>
            <a:endParaRPr lang="en-GB" sz="2200" b="0" i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E9A80A-F8A6-754A-AD86-A1C643A5575C}"/>
              </a:ext>
            </a:extLst>
          </p:cNvPr>
          <p:cNvSpPr/>
          <p:nvPr/>
        </p:nvSpPr>
        <p:spPr>
          <a:xfrm>
            <a:off x="89756" y="1052736"/>
            <a:ext cx="89055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800000"/>
                </a:solidFill>
                <a:latin typeface="+mn-lt"/>
                <a:cs typeface="Calibri" panose="020F0502020204030204" pitchFamily="34" charset="0"/>
              </a:rPr>
              <a:t>Task 5.1  </a:t>
            </a:r>
          </a:p>
          <a:p>
            <a:r>
              <a:rPr lang="mr-IN" sz="1600" i="1" dirty="0">
                <a:latin typeface="+mn-lt"/>
              </a:rPr>
              <a:t>…</a:t>
            </a:r>
            <a:r>
              <a:rPr lang="en-US" sz="1600" i="1" dirty="0">
                <a:latin typeface="+mn-lt"/>
                <a:cs typeface="Calibri" panose="020F0502020204030204" pitchFamily="34" charset="0"/>
              </a:rPr>
              <a:t>.</a:t>
            </a:r>
          </a:p>
          <a:p>
            <a:r>
              <a:rPr lang="en-US" sz="1600" b="1" i="1" dirty="0">
                <a:latin typeface="+mn-lt"/>
                <a:cs typeface="Calibri" panose="020F0502020204030204" pitchFamily="34" charset="0"/>
              </a:rPr>
              <a:t>It will serve as the common ground for a growing international muon-collider collaboration</a:t>
            </a:r>
            <a:endParaRPr lang="en-US" sz="1600" dirty="0">
              <a:latin typeface="+mn-lt"/>
              <a:cs typeface="Calibri" panose="020F0502020204030204" pitchFamily="34" charset="0"/>
            </a:endParaRPr>
          </a:p>
          <a:p>
            <a:r>
              <a:rPr lang="en-US" sz="1600" i="1" dirty="0">
                <a:latin typeface="+mn-lt"/>
                <a:cs typeface="Calibri" panose="020F0502020204030204" pitchFamily="34" charset="0"/>
              </a:rPr>
              <a:t>MUST will support to establish an international collaboration and develop an optimized R&amp;D roadmap towards a future muon collider, including the definition of optimum test facilities and possible intermediate steps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D87859-6BE0-154B-8EDD-A970CCE09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32F8B2-CC17-8A43-B672-B4BE29CACF9C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9218" name="Picture 2" descr="Logo">
            <a:extLst>
              <a:ext uri="{FF2B5EF4-FFF2-40B4-BE49-F238E27FC236}">
                <a16:creationId xmlns:a16="http://schemas.microsoft.com/office/drawing/2014/main" id="{54670FB2-E02D-1F4D-8C41-027CA584D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26" y="2847697"/>
            <a:ext cx="2577604" cy="135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35466BE-33D8-0B4A-A035-A2A7C4112911}"/>
              </a:ext>
            </a:extLst>
          </p:cNvPr>
          <p:cNvSpPr txBox="1"/>
          <p:nvPr/>
        </p:nvSpPr>
        <p:spPr>
          <a:xfrm>
            <a:off x="2737503" y="3526014"/>
            <a:ext cx="525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+mn-lt"/>
              </a:rPr>
              <a:t>1 January 2022 - 31 December 2025    EU RISE project</a:t>
            </a:r>
            <a:endParaRPr lang="en-IT" b="1" dirty="0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DC182B-51B5-9244-A7CF-EB4EF5EC26BA}"/>
              </a:ext>
            </a:extLst>
          </p:cNvPr>
          <p:cNvSpPr/>
          <p:nvPr/>
        </p:nvSpPr>
        <p:spPr>
          <a:xfrm>
            <a:off x="0" y="3895346"/>
            <a:ext cx="913117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err="1">
                <a:solidFill>
                  <a:srgbClr val="303030"/>
                </a:solidFill>
                <a:latin typeface="+mn-lt"/>
              </a:rPr>
              <a:t>aMUSE</a:t>
            </a:r>
            <a:r>
              <a:rPr lang="en-GB" sz="1600" dirty="0">
                <a:solidFill>
                  <a:srgbClr val="303030"/>
                </a:solidFill>
                <a:latin typeface="+mn-lt"/>
              </a:rPr>
              <a:t> further provides an excellent platform for an ambitious EU-US network to advance the development of muon beams.</a:t>
            </a:r>
            <a:endParaRPr lang="en-GB" dirty="0">
              <a:solidFill>
                <a:srgbClr val="303030"/>
              </a:solidFill>
              <a:latin typeface="+mn-lt"/>
            </a:endParaRPr>
          </a:p>
          <a:p>
            <a:r>
              <a:rPr lang="en-GB" b="1" dirty="0">
                <a:latin typeface="+mn-lt"/>
              </a:rPr>
              <a:t>Objectives  WP3 – leader: Donatella </a:t>
            </a:r>
            <a:r>
              <a:rPr lang="en-GB" b="1" dirty="0" err="1">
                <a:latin typeface="+mn-lt"/>
              </a:rPr>
              <a:t>Lucchesi</a:t>
            </a:r>
            <a:endParaRPr lang="en-GB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Study techniques of unstable particles beam cooling muon beams at different energies, aiming to validate the simulation with experimental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High energy muon beams: determine the optimal interaction region configuration by studying the beam induced background and new detector technologies able to handle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Design and simulate detector for different centre of mass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Evaluate the radiation hazards related to the neutrino flux emitted by the muon beams. </a:t>
            </a:r>
          </a:p>
          <a:p>
            <a:endParaRPr lang="en-GB" sz="1600" dirty="0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77F285-DCDC-7C48-BC10-DF6BA4A66F13}"/>
              </a:ext>
            </a:extLst>
          </p:cNvPr>
          <p:cNvSpPr txBox="1"/>
          <p:nvPr/>
        </p:nvSpPr>
        <p:spPr>
          <a:xfrm>
            <a:off x="2226403" y="920264"/>
            <a:ext cx="3137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+mn-lt"/>
              </a:rPr>
              <a:t>May 1, 2021 – April 30, 2024</a:t>
            </a:r>
            <a:endParaRPr lang="en-IT" b="1" dirty="0">
              <a:latin typeface="+mn-lt"/>
            </a:endParaRPr>
          </a:p>
        </p:txBody>
      </p:sp>
      <p:pic>
        <p:nvPicPr>
          <p:cNvPr id="4" name="Picture 2" descr="home">
            <a:extLst>
              <a:ext uri="{FF2B5EF4-FFF2-40B4-BE49-F238E27FC236}">
                <a16:creationId xmlns:a16="http://schemas.microsoft.com/office/drawing/2014/main" id="{D0B56388-847A-66F6-9546-AA3B7E4F15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83" b="29787"/>
          <a:stretch/>
        </p:blipFill>
        <p:spPr bwMode="auto">
          <a:xfrm>
            <a:off x="3405188" y="2271661"/>
            <a:ext cx="2793640" cy="113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363F49-318B-DC3D-911E-845E0C323F56}"/>
              </a:ext>
            </a:extLst>
          </p:cNvPr>
          <p:cNvSpPr txBox="1"/>
          <p:nvPr/>
        </p:nvSpPr>
        <p:spPr>
          <a:xfrm>
            <a:off x="6308482" y="2673661"/>
            <a:ext cx="1627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dirty="0">
                <a:latin typeface="+mn-lt"/>
              </a:rPr>
              <a:t>Detector R&amp;D</a:t>
            </a:r>
          </a:p>
        </p:txBody>
      </p:sp>
    </p:spTree>
    <p:extLst>
      <p:ext uri="{BB962C8B-B14F-4D97-AF65-F5344CB8AC3E}">
        <p14:creationId xmlns:p14="http://schemas.microsoft.com/office/powerpoint/2010/main" val="13168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FD11FC0-B201-5748-AAB1-31E115E73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292301"/>
            <a:ext cx="7986896" cy="405152"/>
          </a:xfrm>
        </p:spPr>
        <p:txBody>
          <a:bodyPr/>
          <a:lstStyle/>
          <a:p>
            <a:r>
              <a:rPr lang="en-US" sz="3600" b="0" i="1" dirty="0">
                <a:latin typeface="Calibri" charset="0"/>
                <a:ea typeface="Calibri" charset="0"/>
                <a:cs typeface="Calibri" charset="0"/>
              </a:rPr>
              <a:t>International Community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9F292D1-60CF-1640-B652-FA16600B0231}"/>
              </a:ext>
            </a:extLst>
          </p:cNvPr>
          <p:cNvSpPr txBox="1">
            <a:spLocks/>
          </p:cNvSpPr>
          <p:nvPr/>
        </p:nvSpPr>
        <p:spPr bwMode="auto">
          <a:xfrm>
            <a:off x="251520" y="836712"/>
            <a:ext cx="8892480" cy="5256584"/>
          </a:xfrm>
          <a:prstGeom prst="rect">
            <a:avLst/>
          </a:prstGeom>
          <a:ln w="28575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</a:rPr>
              <a:t>CONTEXT:</a:t>
            </a:r>
          </a:p>
          <a:p>
            <a:r>
              <a:rPr lang="en-US" sz="1800" b="1" dirty="0">
                <a:latin typeface="Calibri" charset="0"/>
                <a:ea typeface="Calibri" charset="0"/>
                <a:cs typeface="Calibri" charset="0"/>
              </a:rPr>
              <a:t>Laboratory Directors’ Group (LDG)  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</a:rPr>
              <a:t>initiated a muon collider collaboration  July 2, 2020</a:t>
            </a:r>
          </a:p>
          <a:p>
            <a:endParaRPr lang="en-US" sz="800" b="1" dirty="0">
              <a:solidFill>
                <a:srgbClr val="800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CERN Medium Term Plan 2021-2025 - dedicated budget line </a:t>
            </a:r>
            <a:r>
              <a:rPr lang="mr-IN" sz="1800" dirty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 ~2MCHF/year</a:t>
            </a:r>
          </a:p>
          <a:p>
            <a:endParaRPr lang="en-US" sz="8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1800" b="1" dirty="0">
                <a:latin typeface="Calibri" charset="0"/>
                <a:ea typeface="Calibri" charset="0"/>
                <a:cs typeface="Calibri" charset="0"/>
              </a:rPr>
              <a:t>International Design Study based at CERN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  <a:sym typeface="Wingdings"/>
              </a:rPr>
              <a:t> </a:t>
            </a:r>
            <a:r>
              <a:rPr lang="en-US" sz="1800" b="1" dirty="0" err="1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MoC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signed by ???  </a:t>
            </a:r>
            <a:b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</a:br>
            <a:r>
              <a:rPr lang="en-US" sz="1800" i="1" dirty="0">
                <a:latin typeface="Calibri" charset="0"/>
                <a:ea typeface="Calibri" charset="0"/>
                <a:cs typeface="Calibri" charset="0"/>
              </a:rPr>
              <a:t>the project encompasses physics, machine, detector and Machine Detector Interface</a:t>
            </a:r>
          </a:p>
          <a:p>
            <a:endParaRPr lang="en-US" sz="8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European LDG </a:t>
            </a:r>
            <a:r>
              <a:rPr lang="en-US" sz="1800" b="1" dirty="0">
                <a:latin typeface="Calibri" charset="0"/>
                <a:ea typeface="Calibri" charset="0"/>
                <a:cs typeface="Calibri" charset="0"/>
              </a:rPr>
              <a:t>Accelerator R&amp;D Roadmap 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  <a:sym typeface="Wingdings" pitchFamily="2" charset="2"/>
              </a:rPr>
              <a:t>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  <a:sym typeface="Wingdings" pitchFamily="2" charset="2"/>
              </a:rPr>
              <a:t> implementation after 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</a:rPr>
              <a:t>Council Dec 2021</a:t>
            </a:r>
            <a:b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1800" i="1" dirty="0">
                <a:latin typeface="Calibri" charset="0"/>
                <a:ea typeface="Calibri" charset="0"/>
                <a:cs typeface="Calibri" charset="0"/>
              </a:rPr>
              <a:t>dedicated Muon Beams Panel - but also synergies in High field magnets, RF and ERL</a:t>
            </a:r>
          </a:p>
          <a:p>
            <a:pPr marL="0" indent="0">
              <a:buNone/>
            </a:pPr>
            <a:endParaRPr lang="en-US" sz="800" i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European ECFA </a:t>
            </a:r>
            <a:r>
              <a:rPr lang="en-US" sz="1800" b="1" dirty="0">
                <a:latin typeface="Calibri" charset="0"/>
                <a:ea typeface="Calibri" charset="0"/>
                <a:cs typeface="Calibri" charset="0"/>
              </a:rPr>
              <a:t>Detector R&amp;D Roadmap 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  <a:sym typeface="Wingdings" pitchFamily="2" charset="2"/>
              </a:rPr>
              <a:t> 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  <a:sym typeface="Wingdings" pitchFamily="2" charset="2"/>
              </a:rPr>
              <a:t>implementation after 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</a:rPr>
              <a:t>Council Dec 2021</a:t>
            </a:r>
            <a:r>
              <a:rPr lang="en-US" sz="1800" i="1" dirty="0">
                <a:latin typeface="Calibri" charset="0"/>
                <a:ea typeface="Calibri" charset="0"/>
                <a:cs typeface="Calibri" charset="0"/>
              </a:rPr>
              <a:t>       Muon collider @ 10 </a:t>
            </a:r>
            <a:r>
              <a:rPr lang="en-US" sz="1800" i="1" dirty="0" err="1">
                <a:latin typeface="Calibri" charset="0"/>
                <a:ea typeface="Calibri" charset="0"/>
                <a:cs typeface="Calibri" charset="0"/>
              </a:rPr>
              <a:t>TeV</a:t>
            </a:r>
            <a:r>
              <a:rPr lang="en-US" sz="1800" i="1" dirty="0">
                <a:latin typeface="Calibri" charset="0"/>
                <a:ea typeface="Calibri" charset="0"/>
                <a:cs typeface="Calibri" charset="0"/>
              </a:rPr>
              <a:t> is one of the targeted facilities emerging from the EPPSU</a:t>
            </a:r>
          </a:p>
          <a:p>
            <a:pPr marL="0" indent="0">
              <a:buNone/>
            </a:pPr>
            <a:endParaRPr lang="en-US" sz="800" i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US </a:t>
            </a:r>
            <a:r>
              <a:rPr lang="en-US" sz="1800" dirty="0" err="1">
                <a:latin typeface="Calibri" charset="0"/>
                <a:ea typeface="Calibri" charset="0"/>
                <a:cs typeface="Calibri" charset="0"/>
              </a:rPr>
              <a:t>SnowMass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 Muon Collider Forum   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</a:rPr>
              <a:t>since  2021 </a:t>
            </a:r>
            <a:r>
              <a:rPr lang="en-GB" sz="1800" b="1" dirty="0">
                <a:hlinkClick r:id="rId2"/>
              </a:rPr>
              <a:t>Muon Collider Forum Report</a:t>
            </a:r>
            <a:r>
              <a:rPr lang="en-GB" sz="1800" b="1" dirty="0"/>
              <a:t> Sept 2022</a:t>
            </a:r>
          </a:p>
          <a:p>
            <a:pPr marL="0" indent="0">
              <a:buNone/>
            </a:pPr>
            <a:endParaRPr lang="en-US" sz="8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Snowmass/P5 process in the US  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  <a:sym typeface="Wingdings" pitchFamily="2" charset="2"/>
              </a:rPr>
              <a:t>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  <a:sym typeface="Wingdings" pitchFamily="2" charset="2"/>
              </a:rPr>
              <a:t>ready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ea typeface="Calibri" charset="0"/>
                <a:cs typeface="Calibri" charset="0"/>
              </a:rPr>
              <a:t>by Summer 2023</a:t>
            </a:r>
            <a:endParaRPr lang="en-US" sz="800" b="1" dirty="0">
              <a:solidFill>
                <a:srgbClr val="8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 algn="ctr">
              <a:buNone/>
            </a:pPr>
            <a:endParaRPr lang="en-US" sz="800" b="1" dirty="0">
              <a:solidFill>
                <a:srgbClr val="800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1800" dirty="0"/>
              <a:t>HORIZON-INFRA-2022-DEV-01-01 EU project </a:t>
            </a:r>
            <a:r>
              <a:rPr lang="en-GB" sz="1800" b="1" dirty="0" err="1">
                <a:solidFill>
                  <a:srgbClr val="800000"/>
                </a:solidFill>
              </a:rPr>
              <a:t>MuCol</a:t>
            </a:r>
            <a:r>
              <a:rPr lang="en-GB" sz="1800" dirty="0"/>
              <a:t>  for Design Study approved </a:t>
            </a:r>
            <a:r>
              <a:rPr lang="en-GB" sz="1800" b="1" dirty="0">
                <a:solidFill>
                  <a:srgbClr val="800000"/>
                </a:solidFill>
              </a:rPr>
              <a:t>July 2022</a:t>
            </a:r>
            <a:br>
              <a:rPr lang="en-GB" sz="1800" dirty="0"/>
            </a:br>
            <a:r>
              <a:rPr lang="en-GB" sz="1800" i="1" dirty="0"/>
              <a:t>Research infrastructure concept development  </a:t>
            </a:r>
            <a:r>
              <a:rPr lang="en-GB" sz="1800" i="1" dirty="0">
                <a:sym typeface="Wingdings" pitchFamily="2" charset="2"/>
              </a:rPr>
              <a:t>  </a:t>
            </a:r>
            <a:r>
              <a:rPr lang="en-GB" sz="1800" b="1" dirty="0">
                <a:solidFill>
                  <a:srgbClr val="800000"/>
                </a:solidFill>
                <a:sym typeface="Wingdings" pitchFamily="2" charset="2"/>
              </a:rPr>
              <a:t>supported  by TIARA</a:t>
            </a:r>
          </a:p>
          <a:p>
            <a:endParaRPr lang="en-GB" sz="800" b="1" dirty="0">
              <a:solidFill>
                <a:srgbClr val="800000"/>
              </a:solidFill>
              <a:sym typeface="Wingdings" pitchFamily="2" charset="2"/>
            </a:endParaRPr>
          </a:p>
          <a:p>
            <a:pPr marL="0" indent="0" algn="ctr">
              <a:buNone/>
            </a:pPr>
            <a:r>
              <a:rPr lang="en-GB" sz="2000" b="1" i="1" dirty="0">
                <a:solidFill>
                  <a:srgbClr val="002060"/>
                </a:solidFill>
              </a:rPr>
              <a:t>Collaboration Meeting of the Muon Collider Study  @ CERN </a:t>
            </a:r>
            <a:r>
              <a:rPr lang="en-GB" sz="1800" b="1" i="1" dirty="0">
                <a:solidFill>
                  <a:srgbClr val="002060"/>
                </a:solidFill>
              </a:rPr>
              <a:t> </a:t>
            </a:r>
            <a:br>
              <a:rPr lang="en-GB" sz="1800" b="1" i="1" dirty="0">
                <a:solidFill>
                  <a:srgbClr val="002060"/>
                </a:solidFill>
              </a:rPr>
            </a:br>
            <a:r>
              <a:rPr lang="en-GB" sz="1800" b="1" i="1" dirty="0">
                <a:solidFill>
                  <a:srgbClr val="002060"/>
                </a:solidFill>
              </a:rPr>
              <a:t>October 11-14, 2022   </a:t>
            </a:r>
            <a:r>
              <a:rPr lang="en-GB" sz="1800" b="1" i="1" dirty="0">
                <a:solidFill>
                  <a:srgbClr val="002060"/>
                </a:solidFill>
                <a:hlinkClick r:id="rId3"/>
              </a:rPr>
              <a:t>https://indico.cern.ch/event/1175126/</a:t>
            </a:r>
            <a:endParaRPr lang="en-IT" sz="1800" b="1" i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GB" sz="1800" b="1" dirty="0">
              <a:solidFill>
                <a:srgbClr val="800000"/>
              </a:solidFill>
            </a:endParaRPr>
          </a:p>
          <a:p>
            <a:endParaRPr lang="en-US" sz="18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244E2F-781B-0B44-8455-2EDA34DA9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32F8B2-CC17-8A43-B672-B4BE29CACF9C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97712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5">
            <a:extLst>
              <a:ext uri="{FF2B5EF4-FFF2-40B4-BE49-F238E27FC236}">
                <a16:creationId xmlns:a16="http://schemas.microsoft.com/office/drawing/2014/main" id="{5C031CBC-DD2E-8F46-A2F4-F70803567B6A}"/>
              </a:ext>
            </a:extLst>
          </p:cNvPr>
          <p:cNvSpPr txBox="1">
            <a:spLocks/>
          </p:cNvSpPr>
          <p:nvPr/>
        </p:nvSpPr>
        <p:spPr>
          <a:xfrm flipH="1">
            <a:off x="539552" y="188640"/>
            <a:ext cx="2317100" cy="123110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>
              <a:buClr>
                <a:schemeClr val="tx1"/>
              </a:buClr>
            </a:pPr>
            <a:r>
              <a:rPr lang="en-GB" sz="4000" b="0" i="1" dirty="0">
                <a:solidFill>
                  <a:srgbClr val="8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Roadmap Plan</a:t>
            </a: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3946F80B-A8A2-EB4F-A9E7-7837C4E363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153" y="0"/>
            <a:ext cx="5595026" cy="63563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48304BC-A5D1-3745-8E8B-6352FF984CA3}"/>
              </a:ext>
            </a:extLst>
          </p:cNvPr>
          <p:cNvSpPr/>
          <p:nvPr/>
        </p:nvSpPr>
        <p:spPr>
          <a:xfrm>
            <a:off x="92821" y="1468387"/>
            <a:ext cx="3312368" cy="14773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panel has identified </a:t>
            </a:r>
          </a:p>
          <a:p>
            <a:pPr algn="ctr"/>
            <a:r>
              <a:rPr lang="en-GB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development path that</a:t>
            </a:r>
          </a:p>
          <a:p>
            <a:pPr algn="ctr"/>
            <a:r>
              <a:rPr lang="en-GB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can address the major challenges and deliver a </a:t>
            </a:r>
          </a:p>
          <a:p>
            <a:pPr algn="ctr"/>
            <a:r>
              <a:rPr lang="en-GB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GB" b="1" dirty="0" err="1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muon collider by 2045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2DC3C-EE76-F143-A334-562F53BB5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32F8B2-CC17-8A43-B672-B4BE29CACF9C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graphicFrame>
        <p:nvGraphicFramePr>
          <p:cNvPr id="19" name="Table 10">
            <a:extLst>
              <a:ext uri="{FF2B5EF4-FFF2-40B4-BE49-F238E27FC236}">
                <a16:creationId xmlns:a16="http://schemas.microsoft.com/office/drawing/2014/main" id="{F43A5FAD-0FAB-1942-B57E-96F7F25AA8FB}"/>
              </a:ext>
            </a:extLst>
          </p:cNvPr>
          <p:cNvGraphicFramePr>
            <a:graphicFrameLocks noGrp="1"/>
          </p:cNvGraphicFramePr>
          <p:nvPr/>
        </p:nvGraphicFramePr>
        <p:xfrm>
          <a:off x="92821" y="4503374"/>
          <a:ext cx="2744852" cy="9858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6213">
                  <a:extLst>
                    <a:ext uri="{9D8B030D-6E8A-4147-A177-3AD203B41FA5}">
                      <a16:colId xmlns:a16="http://schemas.microsoft.com/office/drawing/2014/main" val="3975988125"/>
                    </a:ext>
                  </a:extLst>
                </a:gridCol>
                <a:gridCol w="686213">
                  <a:extLst>
                    <a:ext uri="{9D8B030D-6E8A-4147-A177-3AD203B41FA5}">
                      <a16:colId xmlns:a16="http://schemas.microsoft.com/office/drawing/2014/main" val="1870933631"/>
                    </a:ext>
                  </a:extLst>
                </a:gridCol>
                <a:gridCol w="686213">
                  <a:extLst>
                    <a:ext uri="{9D8B030D-6E8A-4147-A177-3AD203B41FA5}">
                      <a16:colId xmlns:a16="http://schemas.microsoft.com/office/drawing/2014/main" val="819834571"/>
                    </a:ext>
                  </a:extLst>
                </a:gridCol>
                <a:gridCol w="686213">
                  <a:extLst>
                    <a:ext uri="{9D8B030D-6E8A-4147-A177-3AD203B41FA5}">
                      <a16:colId xmlns:a16="http://schemas.microsoft.com/office/drawing/2014/main" val="1175093678"/>
                    </a:ext>
                  </a:extLst>
                </a:gridCol>
              </a:tblGrid>
              <a:tr h="328608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Aspirational 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T" sz="1400" b="1" dirty="0">
                          <a:latin typeface="+mn-lt"/>
                        </a:rPr>
                        <a:t>Minimal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224055"/>
                  </a:ext>
                </a:extLst>
              </a:tr>
              <a:tr h="328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FTEy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endParaRPr lang="en-IT" sz="14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endParaRPr lang="en-IT" sz="14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FTEy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endParaRPr lang="en-IT" sz="14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endParaRPr lang="en-IT" sz="14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9398477"/>
                  </a:ext>
                </a:extLst>
              </a:tr>
              <a:tr h="328608">
                <a:tc>
                  <a:txBody>
                    <a:bodyPr/>
                    <a:lstStyle/>
                    <a:p>
                      <a:pPr algn="ctr"/>
                      <a:r>
                        <a:rPr lang="en-IT" sz="1400" b="1" dirty="0">
                          <a:latin typeface="+mn-lt"/>
                        </a:rPr>
                        <a:t>445.9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b="1" dirty="0">
                          <a:latin typeface="+mn-lt"/>
                        </a:rPr>
                        <a:t>11875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b="1" dirty="0">
                          <a:latin typeface="+mn-lt"/>
                        </a:rPr>
                        <a:t>193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b="1" dirty="0">
                          <a:latin typeface="+mn-lt"/>
                        </a:rPr>
                        <a:t>2445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474926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AD38AE22-0899-F345-9BC6-3DA49E949164}"/>
              </a:ext>
            </a:extLst>
          </p:cNvPr>
          <p:cNvSpPr/>
          <p:nvPr/>
        </p:nvSpPr>
        <p:spPr>
          <a:xfrm>
            <a:off x="323528" y="6170049"/>
            <a:ext cx="1986826" cy="5062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IT" sz="20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~70 Meu/5 years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BC699D-B4AD-404B-B38B-F697B41746EF}"/>
              </a:ext>
            </a:extLst>
          </p:cNvPr>
          <p:cNvCxnSpPr>
            <a:cxnSpLocks/>
          </p:cNvCxnSpPr>
          <p:nvPr/>
        </p:nvCxnSpPr>
        <p:spPr>
          <a:xfrm flipV="1">
            <a:off x="457135" y="5489198"/>
            <a:ext cx="370449" cy="680851"/>
          </a:xfrm>
          <a:prstGeom prst="straightConnector1">
            <a:avLst/>
          </a:prstGeom>
          <a:ln>
            <a:solidFill>
              <a:srgbClr val="8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itle 5">
            <a:extLst>
              <a:ext uri="{FF2B5EF4-FFF2-40B4-BE49-F238E27FC236}">
                <a16:creationId xmlns:a16="http://schemas.microsoft.com/office/drawing/2014/main" id="{568439FF-F1C8-D24C-A584-3E6ED9EF1C09}"/>
              </a:ext>
            </a:extLst>
          </p:cNvPr>
          <p:cNvSpPr txBox="1">
            <a:spLocks/>
          </p:cNvSpPr>
          <p:nvPr/>
        </p:nvSpPr>
        <p:spPr>
          <a:xfrm flipH="1">
            <a:off x="205133" y="3985374"/>
            <a:ext cx="2317100" cy="55399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>
              <a:buClr>
                <a:schemeClr val="tx1"/>
              </a:buClr>
            </a:pPr>
            <a:r>
              <a:rPr lang="en-GB" sz="3600" b="0" i="1" dirty="0">
                <a:solidFill>
                  <a:srgbClr val="8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Scenarios</a:t>
            </a:r>
          </a:p>
        </p:txBody>
      </p:sp>
    </p:spTree>
    <p:extLst>
      <p:ext uri="{BB962C8B-B14F-4D97-AF65-F5344CB8AC3E}">
        <p14:creationId xmlns:p14="http://schemas.microsoft.com/office/powerpoint/2010/main" val="2701984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A0998-E244-51A2-B43B-015A97092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IT" b="0" i="1" dirty="0"/>
              <a:t>MTP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DB7F2-F98B-DBE7-747A-1159A9EBA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D5C2B0-DED9-3389-59B5-DB599F80D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41767-5D1E-AC43-B67C-C095C59DE0C6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725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209C3-D2D2-C856-A0F9-95AE4BC09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706" y="219293"/>
            <a:ext cx="8532440" cy="778098"/>
          </a:xfrm>
        </p:spPr>
        <p:txBody>
          <a:bodyPr/>
          <a:lstStyle/>
          <a:p>
            <a:r>
              <a:rPr lang="en-IT" b="0" i="1" dirty="0"/>
              <a:t>MuCol - </a:t>
            </a:r>
            <a:r>
              <a:rPr lang="en-GB" sz="3600" dirty="0"/>
              <a:t>HORIZON-INFRA-2022-DEV-01-01</a:t>
            </a:r>
            <a:endParaRPr lang="en-IT" sz="3600" b="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27DB9-93C0-E8CF-F8B9-4A03FAADC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4207198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WP 2: Physics and Detector Requirements  </a:t>
            </a:r>
            <a:b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Leader Univ. PD</a:t>
            </a:r>
          </a:p>
          <a:p>
            <a:pPr marL="0" indent="0">
              <a:buNone/>
            </a:pPr>
            <a:endParaRPr lang="en-US" sz="800" b="1" dirty="0">
              <a:solidFill>
                <a:srgbClr val="8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WP 3: The Proton Complex  </a:t>
            </a:r>
            <a:b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Leader ESS</a:t>
            </a:r>
            <a:br>
              <a:rPr lang="en-US" sz="800" b="1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IT" sz="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WP 4: Muon Production and Cooling  </a:t>
            </a:r>
            <a:b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Leader STFC</a:t>
            </a:r>
            <a:br>
              <a:rPr lang="en-US" sz="800" b="1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00" b="1" dirty="0">
              <a:solidFill>
                <a:srgbClr val="8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WP 5: High-energy Complex  </a:t>
            </a:r>
            <a:b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Leader CEA</a:t>
            </a:r>
            <a:br>
              <a:rPr lang="en-US" sz="800" b="1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00" b="1" dirty="0">
              <a:solidFill>
                <a:srgbClr val="8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WP 6: Radio Frequency Systems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Leader CEA</a:t>
            </a:r>
          </a:p>
          <a:p>
            <a:pPr marL="0" indent="0">
              <a:buNone/>
            </a:pPr>
            <a:endParaRPr lang="en-US" sz="800" b="1" dirty="0">
              <a:solidFill>
                <a:srgbClr val="8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WP 7: Magnet Systems</a:t>
            </a:r>
            <a:b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Leader CERN</a:t>
            </a:r>
          </a:p>
          <a:p>
            <a:pPr marL="0" indent="0">
              <a:buNone/>
            </a:pPr>
            <a:endParaRPr lang="en-US" sz="800" b="1" dirty="0">
              <a:solidFill>
                <a:srgbClr val="8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WP 8: Cooling Cell Integration</a:t>
            </a:r>
            <a:b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Leader </a:t>
            </a:r>
            <a:r>
              <a:rPr lang="en-US" sz="2000" b="1" dirty="0" err="1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CERN+Univ</a:t>
            </a:r>
            <a:r>
              <a:rPr lang="en-US" sz="2000" b="1" dirty="0">
                <a:solidFill>
                  <a:srgbClr val="8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MI</a:t>
            </a:r>
            <a:endParaRPr lang="en-GB" sz="2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CD08BB-7230-24D4-2329-5B81D34CE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41767-5D1E-AC43-B67C-C095C59DE0C6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1428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248F0-71B0-C536-6EE7-9E26AFABE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IT" dirty="0"/>
              <a:t>GOALS/main chapters 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D9353-0748-B6C7-128B-42CD7B28D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604" y="1268760"/>
            <a:ext cx="3936380" cy="4525963"/>
          </a:xfrm>
        </p:spPr>
        <p:txBody>
          <a:bodyPr/>
          <a:lstStyle/>
          <a:p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Physics </a:t>
            </a:r>
          </a:p>
          <a:p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Detector R&amp;D</a:t>
            </a:r>
          </a:p>
          <a:p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Computing</a:t>
            </a:r>
          </a:p>
          <a:p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Proton Complex  </a:t>
            </a:r>
            <a:endParaRPr lang="en-US" sz="1800" b="1" dirty="0">
              <a:solidFill>
                <a:srgbClr val="8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Muon Production and Cooling  </a:t>
            </a:r>
            <a:endParaRPr lang="en-US" sz="1800" b="1" dirty="0">
              <a:solidFill>
                <a:srgbClr val="8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High-energy Complex  </a:t>
            </a:r>
            <a:endParaRPr lang="en-US" sz="1800" b="1" dirty="0">
              <a:solidFill>
                <a:srgbClr val="8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Radio Frequency Systems </a:t>
            </a:r>
          </a:p>
          <a:p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Magnet Systems</a:t>
            </a:r>
          </a:p>
          <a:p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Cooling Cell Integration</a:t>
            </a:r>
            <a:b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IT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FF79C3-47CC-4E3A-11FF-E489B9D9A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41767-5D1E-AC43-B67C-C095C59DE0C6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177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1B34D-36B6-5EC1-4166-AD0304334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Years – budget categories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59860-B5BF-0566-2C70-5CFDB9179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1594520" cy="2692896"/>
          </a:xfrm>
        </p:spPr>
        <p:txBody>
          <a:bodyPr/>
          <a:lstStyle/>
          <a:p>
            <a:r>
              <a:rPr lang="en-IT" sz="2000" dirty="0"/>
              <a:t>&lt;2022</a:t>
            </a:r>
          </a:p>
          <a:p>
            <a:r>
              <a:rPr lang="en-IT" sz="2000" dirty="0"/>
              <a:t>2022</a:t>
            </a:r>
          </a:p>
          <a:p>
            <a:r>
              <a:rPr lang="en-IT" sz="2000" dirty="0"/>
              <a:t>2023</a:t>
            </a:r>
          </a:p>
          <a:p>
            <a:r>
              <a:rPr lang="en-IT" sz="2000" dirty="0"/>
              <a:t>2024</a:t>
            </a:r>
          </a:p>
          <a:p>
            <a:r>
              <a:rPr lang="en-IT" sz="2000" dirty="0"/>
              <a:t>2025</a:t>
            </a:r>
          </a:p>
          <a:p>
            <a:r>
              <a:rPr lang="en-IT" sz="2000" dirty="0"/>
              <a:t>2026</a:t>
            </a:r>
          </a:p>
          <a:p>
            <a:r>
              <a:rPr lang="en-IT" sz="2000" dirty="0"/>
              <a:t>&gt;2026</a:t>
            </a:r>
          </a:p>
          <a:p>
            <a:endParaRPr lang="en-IT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628BD-79AC-D10F-6BCE-E66DB8453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41767-5D1E-AC43-B67C-C095C59DE0C6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A7D6BD4-85E1-C75D-AE97-5DB9BF02A7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875740"/>
              </p:ext>
            </p:extLst>
          </p:nvPr>
        </p:nvGraphicFramePr>
        <p:xfrm>
          <a:off x="3733800" y="1657246"/>
          <a:ext cx="2819400" cy="17717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4850">
                  <a:extLst>
                    <a:ext uri="{9D8B030D-6E8A-4147-A177-3AD203B41FA5}">
                      <a16:colId xmlns:a16="http://schemas.microsoft.com/office/drawing/2014/main" val="1006801754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2456588932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2505963787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4033391056"/>
                    </a:ext>
                  </a:extLst>
                </a:gridCol>
              </a:tblGrid>
              <a:tr h="17717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>
                          <a:effectLst/>
                        </a:rPr>
                        <a:t>staff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>
                          <a:effectLst/>
                        </a:rPr>
                        <a:t>fellow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>
                          <a:effectLst/>
                        </a:rPr>
                        <a:t>student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material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/>
                </a:tc>
                <a:extLst>
                  <a:ext uri="{0D108BD9-81ED-4DB2-BD59-A6C34878D82A}">
                    <a16:rowId xmlns:a16="http://schemas.microsoft.com/office/drawing/2014/main" val="398217078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A179BE3-C139-7B83-E870-6D7C0B04005D}"/>
              </a:ext>
            </a:extLst>
          </p:cNvPr>
          <p:cNvSpPr txBox="1"/>
          <p:nvPr/>
        </p:nvSpPr>
        <p:spPr>
          <a:xfrm>
            <a:off x="7270595" y="3088888"/>
            <a:ext cx="120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IT" dirty="0"/>
              <a:t>ravel???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E225845-0410-9479-7FB4-EC329B93B77C}"/>
              </a:ext>
            </a:extLst>
          </p:cNvPr>
          <p:cNvSpPr txBox="1">
            <a:spLocks/>
          </p:cNvSpPr>
          <p:nvPr/>
        </p:nvSpPr>
        <p:spPr bwMode="auto">
          <a:xfrm>
            <a:off x="241196" y="452484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80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800000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800000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800000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800000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IT" dirty="0"/>
              <a:t>Main I</a:t>
            </a:r>
            <a:r>
              <a:rPr lang="en-GB" dirty="0"/>
              <a:t>n</a:t>
            </a:r>
            <a:r>
              <a:rPr lang="en-IT" dirty="0"/>
              <a:t>stitutes + all</a:t>
            </a:r>
          </a:p>
        </p:txBody>
      </p:sp>
    </p:spTree>
    <p:extLst>
      <p:ext uri="{BB962C8B-B14F-4D97-AF65-F5344CB8AC3E}">
        <p14:creationId xmlns:p14="http://schemas.microsoft.com/office/powerpoint/2010/main" val="3840812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AF97E-C7D9-8B59-0A12-3C57DE18F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C7DD6-6F65-CE8B-58A3-CDEC5007C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41767-5D1E-AC43-B67C-C095C59DE0C6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4A7657-0488-4D3E-0F5E-12BDB1AE6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1628800"/>
            <a:ext cx="8897417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69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0"/>
            <a:ext cx="8221807" cy="519530"/>
          </a:xfrm>
        </p:spPr>
        <p:txBody>
          <a:bodyPr>
            <a:noAutofit/>
          </a:bodyPr>
          <a:lstStyle/>
          <a:p>
            <a:r>
              <a:rPr lang="en-US" sz="3182" b="0" i="1" dirty="0"/>
              <a:t>Magnet Demands @ Muon Collider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773" y="2610114"/>
            <a:ext cx="9135341" cy="2259717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1" name="Picture 20" descr="Screen Shot 2013-06-23 at 12.56.39 PM.png">
            <a:extLst>
              <a:ext uri="{FF2B5EF4-FFF2-40B4-BE49-F238E27FC236}">
                <a16:creationId xmlns:a16="http://schemas.microsoft.com/office/drawing/2014/main" id="{9D98311E-CB4A-5A4C-8EC1-3D06DBB47D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" y="473292"/>
            <a:ext cx="3169320" cy="213682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5915EDD-2AF8-1143-B6A9-83AA571C50B1}"/>
              </a:ext>
            </a:extLst>
          </p:cNvPr>
          <p:cNvSpPr txBox="1"/>
          <p:nvPr/>
        </p:nvSpPr>
        <p:spPr>
          <a:xfrm>
            <a:off x="233485" y="526035"/>
            <a:ext cx="1731564" cy="3997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8" dirty="0">
                <a:solidFill>
                  <a:schemeClr val="bg1"/>
                </a:solidFill>
              </a:rPr>
              <a:t>20 T, 150 mm</a:t>
            </a:r>
          </a:p>
        </p:txBody>
      </p:sp>
      <p:pic>
        <p:nvPicPr>
          <p:cNvPr id="8" name="Picture 7" descr="Chart, radar chart&#10;&#10;Description automatically generated">
            <a:extLst>
              <a:ext uri="{FF2B5EF4-FFF2-40B4-BE49-F238E27FC236}">
                <a16:creationId xmlns:a16="http://schemas.microsoft.com/office/drawing/2014/main" id="{9B1AC109-801C-A34A-8C0B-1550B42CC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586" y="592169"/>
            <a:ext cx="2327694" cy="1430701"/>
          </a:xfrm>
          <a:prstGeom prst="rect">
            <a:avLst/>
          </a:prstGeom>
        </p:spPr>
      </p:pic>
      <p:pic>
        <p:nvPicPr>
          <p:cNvPr id="11" name="Picture 10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644A636D-0BC7-8648-9A60-AE63E922A8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1208" y="1979092"/>
            <a:ext cx="2435682" cy="6310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EAC2C8-452E-2040-AA97-483AAC5E060E}"/>
              </a:ext>
            </a:extLst>
          </p:cNvPr>
          <p:cNvSpPr txBox="1"/>
          <p:nvPr/>
        </p:nvSpPr>
        <p:spPr>
          <a:xfrm>
            <a:off x="5241975" y="1305385"/>
            <a:ext cx="2018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±2 T, 400 Hz</a:t>
            </a:r>
          </a:p>
          <a:p>
            <a:r>
              <a:rPr lang="en-US" sz="2000" dirty="0">
                <a:solidFill>
                  <a:srgbClr val="002060"/>
                </a:solidFill>
              </a:rPr>
              <a:t>80 mm x 40 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FFF4B9-3F12-924E-8655-CD9FE4116826}"/>
              </a:ext>
            </a:extLst>
          </p:cNvPr>
          <p:cNvSpPr txBox="1"/>
          <p:nvPr/>
        </p:nvSpPr>
        <p:spPr>
          <a:xfrm>
            <a:off x="3152097" y="917459"/>
            <a:ext cx="1852488" cy="1659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55" dirty="0"/>
              <a:t>High-field and large aperture target solenoid with heavy shielding to withstand heat (100 kW/m) and radiation loads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D54FC52-D1C9-424B-A547-412EE794B109}"/>
              </a:ext>
            </a:extLst>
          </p:cNvPr>
          <p:cNvSpPr txBox="1"/>
          <p:nvPr/>
        </p:nvSpPr>
        <p:spPr>
          <a:xfrm>
            <a:off x="7715501" y="1029378"/>
            <a:ext cx="1341830" cy="1659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55" dirty="0"/>
              <a:t>Combination of DC SC magnets (10 T) and AC resistive magnets (± 2T)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099B539-8B3D-D142-AC99-2B10E68CF2C9}"/>
              </a:ext>
            </a:extLst>
          </p:cNvPr>
          <p:cNvSpPr txBox="1"/>
          <p:nvPr/>
        </p:nvSpPr>
        <p:spPr>
          <a:xfrm>
            <a:off x="9434" y="4975306"/>
            <a:ext cx="1697417" cy="12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55" dirty="0"/>
              <a:t>Ultra-high-field solenoids (40…60 T) to achieve desired muon beam cooling</a:t>
            </a:r>
          </a:p>
        </p:txBody>
      </p:sp>
      <p:pic>
        <p:nvPicPr>
          <p:cNvPr id="26" name="Picture 25" descr="Screen Shot 2013-06-23 at 5.49.27 PM.png">
            <a:extLst>
              <a:ext uri="{FF2B5EF4-FFF2-40B4-BE49-F238E27FC236}">
                <a16:creationId xmlns:a16="http://schemas.microsoft.com/office/drawing/2014/main" id="{AB42B702-B6E3-E34D-997D-9C70198BAD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18"/>
          <a:stretch/>
        </p:blipFill>
        <p:spPr>
          <a:xfrm>
            <a:off x="7691476" y="4881242"/>
            <a:ext cx="1300592" cy="740378"/>
          </a:xfrm>
          <a:prstGeom prst="rect">
            <a:avLst/>
          </a:prstGeom>
        </p:spPr>
      </p:pic>
      <p:pic>
        <p:nvPicPr>
          <p:cNvPr id="27" name="Picture 26" descr="Screen Shot 2013-06-27 at 10.28.12 PM.png">
            <a:extLst>
              <a:ext uri="{FF2B5EF4-FFF2-40B4-BE49-F238E27FC236}">
                <a16:creationId xmlns:a16="http://schemas.microsoft.com/office/drawing/2014/main" id="{BCAEE7FC-80A9-504E-9C2A-B4848689C57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3"/>
          <a:stretch/>
        </p:blipFill>
        <p:spPr>
          <a:xfrm>
            <a:off x="7449703" y="5649764"/>
            <a:ext cx="1607628" cy="91272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811EFE1-1E16-C742-842D-FBA5CCC17408}"/>
              </a:ext>
            </a:extLst>
          </p:cNvPr>
          <p:cNvSpPr txBox="1"/>
          <p:nvPr/>
        </p:nvSpPr>
        <p:spPr>
          <a:xfrm>
            <a:off x="4885212" y="4975306"/>
            <a:ext cx="2830289" cy="1435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55" dirty="0"/>
              <a:t>Open midplane or large dipoles and quadrupoles in the range of 10…16 T, bore in excess of 150 mm to allow for shielding against heat (500 W/m) and radiation loads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524FE0-EDB4-5B49-8394-D9BE08FCE901}"/>
              </a:ext>
            </a:extLst>
          </p:cNvPr>
          <p:cNvSpPr txBox="1"/>
          <p:nvPr/>
        </p:nvSpPr>
        <p:spPr>
          <a:xfrm>
            <a:off x="8036326" y="4808348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10 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7649B2-B738-8944-90C2-205C7BB179F0}"/>
              </a:ext>
            </a:extLst>
          </p:cNvPr>
          <p:cNvSpPr txBox="1"/>
          <p:nvPr/>
        </p:nvSpPr>
        <p:spPr>
          <a:xfrm>
            <a:off x="8377459" y="5582183"/>
            <a:ext cx="693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16 T</a:t>
            </a:r>
          </a:p>
        </p:txBody>
      </p:sp>
      <p:pic>
        <p:nvPicPr>
          <p:cNvPr id="32" name="Picture 31" descr="Screen Shot 2013-06-23 at 6.22.12 PM.png">
            <a:extLst>
              <a:ext uri="{FF2B5EF4-FFF2-40B4-BE49-F238E27FC236}">
                <a16:creationId xmlns:a16="http://schemas.microsoft.com/office/drawing/2014/main" id="{36217BD9-A394-5043-AD85-82EF85CE8F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888" y="5075420"/>
            <a:ext cx="3106987" cy="1352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47E458-EAFF-FF0C-0058-FB38C523608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474" y="6280361"/>
            <a:ext cx="321377" cy="22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727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5000</TotalTime>
  <Words>699</Words>
  <Application>Microsoft Macintosh PowerPoint</Application>
  <PresentationFormat>On-screen Show (4:3)</PresentationFormat>
  <Paragraphs>111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International Community</vt:lpstr>
      <vt:lpstr>PowerPoint Presentation</vt:lpstr>
      <vt:lpstr>MTP</vt:lpstr>
      <vt:lpstr>MuCol - HORIZON-INFRA-2022-DEV-01-01</vt:lpstr>
      <vt:lpstr>GOALS/main chapters    </vt:lpstr>
      <vt:lpstr>Years – budget categories</vt:lpstr>
      <vt:lpstr>PowerPoint Presentation</vt:lpstr>
      <vt:lpstr>Magnet Demands @ Muon Collider</vt:lpstr>
      <vt:lpstr>MUon  collider STrategy network  –  MUST INFN – CERN (+BINP) – CEA – IJCLAB – KIT – PSI – UKRI – (USA not beneficiary)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INFN-CSN1: Bilancio    stato 2017 - previsione 2018 - piani 2018-2020</dc:title>
  <dc:creator>Microsoft Office User</dc:creator>
  <cp:lastModifiedBy>Nadia Pastrone</cp:lastModifiedBy>
  <cp:revision>256</cp:revision>
  <cp:lastPrinted>2012-04-19T10:21:24Z</cp:lastPrinted>
  <dcterms:created xsi:type="dcterms:W3CDTF">2017-05-31T07:13:50Z</dcterms:created>
  <dcterms:modified xsi:type="dcterms:W3CDTF">2022-09-15T12:05:52Z</dcterms:modified>
</cp:coreProperties>
</file>