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60" r:id="rId3"/>
    <p:sldId id="257" r:id="rId4"/>
    <p:sldId id="267" r:id="rId5"/>
    <p:sldId id="258" r:id="rId6"/>
    <p:sldId id="259" r:id="rId7"/>
    <p:sldId id="261" r:id="rId8"/>
    <p:sldId id="264" r:id="rId9"/>
    <p:sldId id="1210" r:id="rId10"/>
    <p:sldId id="263" r:id="rId11"/>
    <p:sldId id="265" r:id="rId12"/>
    <p:sldId id="458" r:id="rId13"/>
    <p:sldId id="266" r:id="rId14"/>
    <p:sldId id="269" r:id="rId15"/>
    <p:sldId id="268" r:id="rId16"/>
    <p:sldId id="521" r:id="rId17"/>
    <p:sldId id="459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23"/>
    <p:restoredTop sz="96327"/>
  </p:normalViewPr>
  <p:slideViewPr>
    <p:cSldViewPr snapToGrid="0" snapToObjects="1">
      <p:cViewPr varScale="1">
        <p:scale>
          <a:sx n="152" d="100"/>
          <a:sy n="152" d="100"/>
        </p:scale>
        <p:origin x="143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181048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016380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57520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876" y="0"/>
            <a:ext cx="6537463" cy="633112"/>
          </a:xfrm>
        </p:spPr>
        <p:txBody>
          <a:bodyPr>
            <a:normAutofit/>
          </a:bodyPr>
          <a:lstStyle>
            <a:lvl1pPr>
              <a:defRPr sz="32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537" y="912079"/>
            <a:ext cx="7886700" cy="4351338"/>
          </a:xfrm>
        </p:spPr>
        <p:txBody>
          <a:bodyPr>
            <a:normAutofit/>
          </a:bodyPr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6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BA9554-F510-4644-BE25-66036610AD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24000"/>
          </a:blip>
          <a:srcRect t="47788" b="37398"/>
          <a:stretch/>
        </p:blipFill>
        <p:spPr>
          <a:xfrm>
            <a:off x="-50800" y="-14582"/>
            <a:ext cx="9245600" cy="6476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7292F4F-B23B-7544-84C3-726062653F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6000"/>
          </a:blip>
          <a:srcRect l="-1250" t="74126" r="-972" b="20804"/>
          <a:stretch/>
        </p:blipFill>
        <p:spPr>
          <a:xfrm>
            <a:off x="-177800" y="6635318"/>
            <a:ext cx="9436100" cy="222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537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14565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64509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72438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262477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69057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360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469868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E577FC-0808-EC48-9A5F-01C8AC6207A9}" type="datetimeFigureOut">
              <a:rPr lang="en-FR" smtClean="0"/>
              <a:t>20/03/2023</a:t>
            </a:fld>
            <a:endParaRPr lang="en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6A565-15B2-0C44-B06F-3219523FF003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0031226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oleObject" Target="../embeddings/oleObject3.bin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19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2u2.org/elab/cms/ispy-webgl/" TargetMode="External"/><Relationship Id="rId2" Type="http://schemas.openxmlformats.org/officeDocument/2006/relationships/hyperlink" Target="https://www.i2u2.org/elab/cms/cima-wzh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7AE5E8-55DE-ED48-B8FB-24A356E5BB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96754C-E122-3542-B7BB-773F81D395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89C0D2-FE7C-1049-A37B-2849D125F02C}"/>
              </a:ext>
            </a:extLst>
          </p:cNvPr>
          <p:cNvSpPr/>
          <p:nvPr/>
        </p:nvSpPr>
        <p:spPr>
          <a:xfrm>
            <a:off x="-95250" y="-39687"/>
            <a:ext cx="9334500" cy="7099300"/>
          </a:xfrm>
          <a:prstGeom prst="rect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2E2A521-2EAD-A441-A6FA-843683F7F9B6}"/>
              </a:ext>
            </a:extLst>
          </p:cNvPr>
          <p:cNvSpPr/>
          <p:nvPr/>
        </p:nvSpPr>
        <p:spPr>
          <a:xfrm>
            <a:off x="1979786" y="5983160"/>
            <a:ext cx="518443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Chiara Mariotti,  CERN </a:t>
            </a:r>
            <a:r>
              <a:rPr lang="en-US" sz="2000" b="1" dirty="0" err="1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marzo</a:t>
            </a:r>
            <a:r>
              <a:rPr lang="en-US" sz="20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80D0F2E-E9CA-F747-B7CA-5BFB6B4DA0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250" y="1498161"/>
            <a:ext cx="9334500" cy="40236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DCA1A84-7295-A14C-B46C-79683C955425}"/>
              </a:ext>
            </a:extLst>
          </p:cNvPr>
          <p:cNvSpPr txBox="1"/>
          <p:nvPr/>
        </p:nvSpPr>
        <p:spPr>
          <a:xfrm>
            <a:off x="2674539" y="624749"/>
            <a:ext cx="30957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3200" b="1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Master Class</a:t>
            </a:r>
          </a:p>
        </p:txBody>
      </p:sp>
    </p:spTree>
    <p:extLst>
      <p:ext uri="{BB962C8B-B14F-4D97-AF65-F5344CB8AC3E}">
        <p14:creationId xmlns:p14="http://schemas.microsoft.com/office/powerpoint/2010/main" val="39928700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BE7CA6-0DBA-B84D-A471-4D8432CE3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ZZ, ZW et WW events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C9C78-4059-9440-8E64-CEB1109528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536" y="912079"/>
            <a:ext cx="8475593" cy="4351338"/>
          </a:xfrm>
        </p:spPr>
        <p:txBody>
          <a:bodyPr/>
          <a:lstStyle/>
          <a:p>
            <a:r>
              <a:rPr lang="en-FR" dirty="0"/>
              <a:t>Ci sono molti eventi con 4 leptoni (carichi o neutri)</a:t>
            </a:r>
          </a:p>
          <a:p>
            <a:r>
              <a:rPr lang="en-FR" dirty="0"/>
              <a:t>Sono eventi in cui sono stati prodotti:</a:t>
            </a:r>
          </a:p>
          <a:p>
            <a:pPr lvl="1"/>
            <a:r>
              <a:rPr lang="en-FR" dirty="0"/>
              <a:t>Z, ZZ, ou WW ou WZ, </a:t>
            </a:r>
          </a:p>
          <a:p>
            <a:pPr lvl="1"/>
            <a:r>
              <a:rPr lang="en-FR" dirty="0"/>
              <a:t>ou un Higgs </a:t>
            </a:r>
            <a:r>
              <a:rPr lang="en-FR" dirty="0">
                <a:sym typeface="Wingdings" pitchFamily="2" charset="2"/>
              </a:rPr>
              <a:t> WW / ZZ</a:t>
            </a:r>
          </a:p>
          <a:p>
            <a:pPr lvl="1"/>
            <a:endParaRPr lang="en-FR" dirty="0">
              <a:sym typeface="Wingdings" pitchFamily="2" charset="2"/>
            </a:endParaRPr>
          </a:p>
          <a:p>
            <a:pPr marL="457200" lvl="1" indent="0">
              <a:buNone/>
            </a:pPr>
            <a:endParaRPr lang="en-FR" dirty="0">
              <a:sym typeface="Wingdings" pitchFamily="2" charset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5111D63-7D2E-C546-93BF-1F90537C2E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139" y="2757704"/>
            <a:ext cx="5591313" cy="4100296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D210FD1B-152F-674A-919A-5C960A94D8D2}"/>
              </a:ext>
            </a:extLst>
          </p:cNvPr>
          <p:cNvSpPr/>
          <p:nvPr/>
        </p:nvSpPr>
        <p:spPr>
          <a:xfrm>
            <a:off x="993913" y="1669777"/>
            <a:ext cx="362226" cy="3379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noFill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825D47-22CD-AA4D-AAC8-0428F750E9E9}"/>
              </a:ext>
            </a:extLst>
          </p:cNvPr>
          <p:cNvSpPr/>
          <p:nvPr/>
        </p:nvSpPr>
        <p:spPr>
          <a:xfrm>
            <a:off x="1410252" y="1669777"/>
            <a:ext cx="362226" cy="33793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noFill/>
            </a:endParaRPr>
          </a:p>
        </p:txBody>
      </p:sp>
      <p:cxnSp>
        <p:nvCxnSpPr>
          <p:cNvPr id="15" name="Curved Connector 14">
            <a:extLst>
              <a:ext uri="{FF2B5EF4-FFF2-40B4-BE49-F238E27FC236}">
                <a16:creationId xmlns:a16="http://schemas.microsoft.com/office/drawing/2014/main" id="{19BD565E-EDC0-764F-854A-38D5B7492B67}"/>
              </a:ext>
            </a:extLst>
          </p:cNvPr>
          <p:cNvCxnSpPr>
            <a:cxnSpLocks/>
          </p:cNvCxnSpPr>
          <p:nvPr/>
        </p:nvCxnSpPr>
        <p:spPr>
          <a:xfrm rot="16200000" flipH="1">
            <a:off x="868018" y="2314713"/>
            <a:ext cx="1958009" cy="1343995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urved Connector 16">
            <a:extLst>
              <a:ext uri="{FF2B5EF4-FFF2-40B4-BE49-F238E27FC236}">
                <a16:creationId xmlns:a16="http://schemas.microsoft.com/office/drawing/2014/main" id="{7D820F79-9187-9744-97E8-E7F1B17CDC77}"/>
              </a:ext>
            </a:extLst>
          </p:cNvPr>
          <p:cNvCxnSpPr>
            <a:cxnSpLocks/>
            <a:stCxn id="6" idx="4"/>
          </p:cNvCxnSpPr>
          <p:nvPr/>
        </p:nvCxnSpPr>
        <p:spPr>
          <a:xfrm rot="16200000" flipH="1">
            <a:off x="1385681" y="2213390"/>
            <a:ext cx="2971796" cy="2560429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18501510-FF6D-6E40-BD42-4DE0B9255F4F}"/>
              </a:ext>
            </a:extLst>
          </p:cNvPr>
          <p:cNvSpPr/>
          <p:nvPr/>
        </p:nvSpPr>
        <p:spPr>
          <a:xfrm>
            <a:off x="1797878" y="1948071"/>
            <a:ext cx="721140" cy="33793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noFill/>
            </a:endParaRPr>
          </a:p>
        </p:txBody>
      </p:sp>
      <p:cxnSp>
        <p:nvCxnSpPr>
          <p:cNvPr id="20" name="Curved Connector 19">
            <a:extLst>
              <a:ext uri="{FF2B5EF4-FFF2-40B4-BE49-F238E27FC236}">
                <a16:creationId xmlns:a16="http://schemas.microsoft.com/office/drawing/2014/main" id="{835BAF3F-0A41-4547-9302-D7C5C9D82DF2}"/>
              </a:ext>
            </a:extLst>
          </p:cNvPr>
          <p:cNvCxnSpPr>
            <a:cxnSpLocks/>
          </p:cNvCxnSpPr>
          <p:nvPr/>
        </p:nvCxnSpPr>
        <p:spPr>
          <a:xfrm rot="16200000" flipH="1">
            <a:off x="1684685" y="2887321"/>
            <a:ext cx="2057397" cy="854760"/>
          </a:xfrm>
          <a:prstGeom prst="curvedConnector3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22227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43183F-249C-844A-86D7-7C2000CC7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>
                <a:solidFill>
                  <a:srgbClr val="002060"/>
                </a:solidFill>
              </a:rPr>
              <a:t> W+ et W-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1A20E-0341-2041-A221-CA66F6C4F8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9799" y="812861"/>
            <a:ext cx="7886700" cy="4351338"/>
          </a:xfrm>
        </p:spPr>
        <p:txBody>
          <a:bodyPr/>
          <a:lstStyle/>
          <a:p>
            <a:r>
              <a:rPr lang="en-GB" dirty="0"/>
              <a:t>U</a:t>
            </a:r>
            <a:r>
              <a:rPr lang="en-FR" dirty="0"/>
              <a:t>na misura molto interessante che possiamo fare e’ il rapporto </a:t>
            </a:r>
          </a:p>
          <a:p>
            <a:pPr marL="0" indent="0">
              <a:buNone/>
            </a:pPr>
            <a:r>
              <a:rPr lang="en-FR" dirty="0"/>
              <a:t>                       W+ /W -   pp</a:t>
            </a:r>
            <a:r>
              <a:rPr lang="en-FR" dirty="0">
                <a:sym typeface="Wingdings" pitchFamily="2" charset="2"/>
              </a:rPr>
              <a:t>W+ / ppW-</a:t>
            </a:r>
            <a:endParaRPr lang="en-FR" dirty="0"/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r>
              <a:rPr lang="en-FR" dirty="0"/>
              <a:t>   ci indica la composizione dei quark dentro il protone</a:t>
            </a:r>
          </a:p>
          <a:p>
            <a:pPr marL="0" indent="0">
              <a:buNone/>
            </a:pPr>
            <a:endParaRPr lang="en-FR" dirty="0"/>
          </a:p>
          <a:p>
            <a:r>
              <a:rPr lang="en-FR" dirty="0"/>
              <a:t>Q</a:t>
            </a:r>
            <a:r>
              <a:rPr lang="en-GB" dirty="0"/>
              <a:t>u</a:t>
            </a:r>
            <a:r>
              <a:rPr lang="en-FR" dirty="0"/>
              <a:t>indi dovete determinare se </a:t>
            </a:r>
            <a:r>
              <a:rPr lang="en-GB" dirty="0"/>
              <a:t>i</a:t>
            </a:r>
            <a:r>
              <a:rPr lang="en-FR" dirty="0"/>
              <a:t> W sono + o -</a:t>
            </a:r>
          </a:p>
          <a:p>
            <a:pPr marL="0" indent="0">
              <a:buNone/>
            </a:pPr>
            <a:r>
              <a:rPr lang="en-FR" dirty="0"/>
              <a:t>    (ovvero la carica dei leptoni)</a:t>
            </a:r>
          </a:p>
        </p:txBody>
      </p:sp>
      <p:sp>
        <p:nvSpPr>
          <p:cNvPr id="5" name="Circular Arrow 4">
            <a:extLst>
              <a:ext uri="{FF2B5EF4-FFF2-40B4-BE49-F238E27FC236}">
                <a16:creationId xmlns:a16="http://schemas.microsoft.com/office/drawing/2014/main" id="{FB2BA5D2-13E1-2444-B63C-C564CC4DF0F4}"/>
              </a:ext>
            </a:extLst>
          </p:cNvPr>
          <p:cNvSpPr/>
          <p:nvPr/>
        </p:nvSpPr>
        <p:spPr>
          <a:xfrm>
            <a:off x="613041" y="4345548"/>
            <a:ext cx="1371600" cy="169959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247794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tx1"/>
              </a:solidFill>
            </a:endParaRPr>
          </a:p>
        </p:txBody>
      </p:sp>
      <p:sp>
        <p:nvSpPr>
          <p:cNvPr id="6" name="Circular Arrow 5">
            <a:extLst>
              <a:ext uri="{FF2B5EF4-FFF2-40B4-BE49-F238E27FC236}">
                <a16:creationId xmlns:a16="http://schemas.microsoft.com/office/drawing/2014/main" id="{DA7A1F10-CB4E-C84F-A73E-69F04AE8C418}"/>
              </a:ext>
            </a:extLst>
          </p:cNvPr>
          <p:cNvSpPr/>
          <p:nvPr/>
        </p:nvSpPr>
        <p:spPr>
          <a:xfrm flipH="1">
            <a:off x="3505327" y="4413621"/>
            <a:ext cx="1255644" cy="1699591"/>
          </a:xfrm>
          <a:prstGeom prst="circularArrow">
            <a:avLst>
              <a:gd name="adj1" fmla="val 12500"/>
              <a:gd name="adj2" fmla="val 1142319"/>
              <a:gd name="adj3" fmla="val 20457681"/>
              <a:gd name="adj4" fmla="val 10247794"/>
              <a:gd name="adj5" fmla="val 125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>
              <a:solidFill>
                <a:schemeClr val="tx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223E71E-3E70-2244-8D0E-46CE32709D13}"/>
              </a:ext>
            </a:extLst>
          </p:cNvPr>
          <p:cNvSpPr txBox="1"/>
          <p:nvPr/>
        </p:nvSpPr>
        <p:spPr>
          <a:xfrm>
            <a:off x="966707" y="5263416"/>
            <a:ext cx="1095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POSITIVA </a:t>
            </a:r>
          </a:p>
          <a:p>
            <a:r>
              <a:rPr lang="en-FR" dirty="0"/>
              <a:t>      +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A66C8C-2180-CB43-8F43-518D572140EF}"/>
              </a:ext>
            </a:extLst>
          </p:cNvPr>
          <p:cNvSpPr txBox="1"/>
          <p:nvPr/>
        </p:nvSpPr>
        <p:spPr>
          <a:xfrm>
            <a:off x="3620571" y="5398808"/>
            <a:ext cx="11806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NEGATIVA </a:t>
            </a:r>
          </a:p>
          <a:p>
            <a:r>
              <a:rPr lang="en-FR" dirty="0"/>
              <a:t>     </a:t>
            </a:r>
            <a:r>
              <a:rPr lang="en-FR" dirty="0">
                <a:latin typeface="Symbol" pitchFamily="2" charset="2"/>
              </a:rPr>
              <a:t>-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5E766C-18F5-CB4A-AD43-49C7675EBF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1314" y="3708806"/>
            <a:ext cx="3446266" cy="28192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584EEF3-4CB3-E44E-9757-180B900BF7E2}"/>
              </a:ext>
            </a:extLst>
          </p:cNvPr>
          <p:cNvSpPr txBox="1"/>
          <p:nvPr/>
        </p:nvSpPr>
        <p:spPr>
          <a:xfrm>
            <a:off x="6907696" y="3429000"/>
            <a:ext cx="171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C00000"/>
                </a:solidFill>
              </a:rPr>
              <a:t>Legge di Lorentz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9D01A3-D249-9D44-A39A-EBE56C1DE502}"/>
              </a:ext>
            </a:extLst>
          </p:cNvPr>
          <p:cNvSpPr/>
          <p:nvPr/>
        </p:nvSpPr>
        <p:spPr>
          <a:xfrm>
            <a:off x="5521314" y="3289852"/>
            <a:ext cx="3622686" cy="3349487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6628954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Le champ </a:t>
            </a:r>
            <a:r>
              <a:rPr lang="en-US" b="1" dirty="0" err="1"/>
              <a:t>magnétique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939800"/>
            <a:ext cx="8636000" cy="5524500"/>
          </a:xfrm>
        </p:spPr>
        <p:txBody>
          <a:bodyPr>
            <a:normAutofit fontScale="92500" lnSpcReduction="10000"/>
          </a:bodyPr>
          <a:lstStyle/>
          <a:p>
            <a:r>
              <a:rPr lang="en-US" sz="2000" dirty="0"/>
              <a:t>Le champ </a:t>
            </a:r>
            <a:r>
              <a:rPr lang="en-US" sz="2000" dirty="0" err="1"/>
              <a:t>magnétique</a:t>
            </a:r>
            <a:r>
              <a:rPr lang="en-US" sz="2000" dirty="0"/>
              <a:t> </a:t>
            </a:r>
            <a:r>
              <a:rPr lang="en-US" sz="2000" dirty="0" err="1"/>
              <a:t>curbe</a:t>
            </a:r>
            <a:r>
              <a:rPr lang="en-US" sz="2000" dirty="0"/>
              <a:t> les </a:t>
            </a:r>
            <a:r>
              <a:rPr lang="en-US" sz="2000" dirty="0" err="1"/>
              <a:t>particules</a:t>
            </a:r>
            <a:r>
              <a:rPr lang="en-US" sz="2000" dirty="0"/>
              <a:t> avec charges </a:t>
            </a:r>
            <a:r>
              <a:rPr lang="en-US" sz="2000" dirty="0" err="1"/>
              <a:t>electrique</a:t>
            </a:r>
            <a:endParaRPr lang="en-US" sz="20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rgbClr val="0000FF"/>
                </a:solidFill>
              </a:rPr>
              <a:t>							</a:t>
            </a:r>
          </a:p>
          <a:p>
            <a:r>
              <a:rPr lang="en-US" sz="2000" dirty="0"/>
              <a:t>						 La force de Lorentz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1800" dirty="0"/>
          </a:p>
          <a:p>
            <a:r>
              <a:rPr lang="en-US" sz="1800" dirty="0"/>
              <a:t>Un champ </a:t>
            </a:r>
            <a:r>
              <a:rPr lang="en-US" sz="1800" dirty="0" err="1"/>
              <a:t>magnétique</a:t>
            </a:r>
            <a:r>
              <a:rPr lang="en-US" sz="1800" dirty="0"/>
              <a:t> </a:t>
            </a:r>
            <a:r>
              <a:rPr lang="en-US" sz="1800" dirty="0" err="1"/>
              <a:t>vous</a:t>
            </a:r>
            <a:r>
              <a:rPr lang="en-US" sz="1800" dirty="0"/>
              <a:t> </a:t>
            </a:r>
            <a:r>
              <a:rPr lang="en-US" sz="1800" dirty="0" err="1"/>
              <a:t>permet</a:t>
            </a:r>
            <a:r>
              <a:rPr lang="en-US" sz="1800" dirty="0"/>
              <a:t> de :</a:t>
            </a:r>
          </a:p>
          <a:p>
            <a:pPr marL="0" indent="0">
              <a:buNone/>
            </a:pPr>
            <a:r>
              <a:rPr lang="en-US" sz="1800" dirty="0"/>
              <a:t>    - </a:t>
            </a:r>
            <a:r>
              <a:rPr lang="en-US" sz="1800" dirty="0" err="1"/>
              <a:t>déterminer</a:t>
            </a:r>
            <a:r>
              <a:rPr lang="en-US" sz="1800" dirty="0"/>
              <a:t> la charge </a:t>
            </a:r>
            <a:r>
              <a:rPr lang="en-US" sz="1800" dirty="0" err="1"/>
              <a:t>d'une</a:t>
            </a:r>
            <a:r>
              <a:rPr lang="en-US" sz="1800" dirty="0"/>
              <a:t> </a:t>
            </a:r>
            <a:r>
              <a:rPr lang="en-US" sz="1800" dirty="0" err="1"/>
              <a:t>particule</a:t>
            </a:r>
            <a:r>
              <a:rPr lang="en-US" sz="1800" dirty="0"/>
              <a:t>,</a:t>
            </a:r>
          </a:p>
          <a:p>
            <a:pPr marL="0" indent="0">
              <a:buNone/>
            </a:pPr>
            <a:r>
              <a:rPr lang="en-US" sz="1800" dirty="0"/>
              <a:t>     - </a:t>
            </a:r>
            <a:r>
              <a:rPr lang="en-US" sz="1800" dirty="0" err="1"/>
              <a:t>étant</a:t>
            </a:r>
            <a:r>
              <a:rPr lang="en-US" sz="1800" dirty="0"/>
              <a:t> </a:t>
            </a:r>
            <a:r>
              <a:rPr lang="en-US" sz="1800" dirty="0" err="1"/>
              <a:t>donné</a:t>
            </a:r>
            <a:r>
              <a:rPr lang="en-US" sz="1800" dirty="0"/>
              <a:t> R, le rayon de </a:t>
            </a:r>
            <a:r>
              <a:rPr lang="en-US" sz="1800" dirty="0" err="1"/>
              <a:t>courbure</a:t>
            </a:r>
            <a:r>
              <a:rPr lang="en-US" sz="1800" dirty="0"/>
              <a:t>, et m,</a:t>
            </a:r>
          </a:p>
          <a:p>
            <a:pPr marL="0" indent="0">
              <a:buNone/>
            </a:pPr>
            <a:r>
              <a:rPr lang="en-US" sz="1800" dirty="0"/>
              <a:t>                  </a:t>
            </a:r>
            <a:r>
              <a:rPr lang="en-US" sz="1800" dirty="0" err="1"/>
              <a:t>déterminer</a:t>
            </a:r>
            <a:r>
              <a:rPr lang="en-US" sz="1800" dirty="0"/>
              <a:t> p (</a:t>
            </a:r>
            <a:r>
              <a:rPr lang="en-US" sz="1800" dirty="0" err="1"/>
              <a:t>l'impulsion</a:t>
            </a:r>
            <a:r>
              <a:rPr lang="en-US" sz="1800" dirty="0"/>
              <a:t>) </a:t>
            </a:r>
          </a:p>
          <a:p>
            <a:pPr marL="0" indent="0">
              <a:buNone/>
            </a:pPr>
            <a:r>
              <a:rPr lang="en-US" sz="1800" dirty="0"/>
              <a:t>     - </a:t>
            </a:r>
            <a:r>
              <a:rPr lang="en-US" sz="1800" dirty="0" err="1"/>
              <a:t>soit</a:t>
            </a:r>
            <a:r>
              <a:rPr lang="en-US" sz="1800" dirty="0"/>
              <a:t> </a:t>
            </a:r>
            <a:r>
              <a:rPr lang="en-US" sz="1800" dirty="0" err="1"/>
              <a:t>l'impulsion</a:t>
            </a:r>
            <a:r>
              <a:rPr lang="en-US" sz="1800" dirty="0"/>
              <a:t> </a:t>
            </a:r>
            <a:r>
              <a:rPr lang="en-US" sz="1800" dirty="0" err="1"/>
              <a:t>connue</a:t>
            </a:r>
            <a:r>
              <a:rPr lang="en-US" sz="1800" dirty="0"/>
              <a:t>, </a:t>
            </a:r>
            <a:r>
              <a:rPr lang="en-US" sz="1800" dirty="0" err="1"/>
              <a:t>détermine</a:t>
            </a:r>
            <a:r>
              <a:rPr lang="en-US" sz="1800" dirty="0"/>
              <a:t> la masse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-1257300" y="125730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12" name="Object 2"/>
          <p:cNvGraphicFramePr>
            <a:graphicFrameLocks noChangeAspect="1"/>
          </p:cNvGraphicFramePr>
          <p:nvPr/>
        </p:nvGraphicFramePr>
        <p:xfrm>
          <a:off x="4813300" y="2489993"/>
          <a:ext cx="3394075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Equation" r:id="rId3" imgW="1143000" imgH="253800" progId="Equation.3">
                  <p:embed/>
                </p:oleObj>
              </mc:Choice>
              <mc:Fallback>
                <p:oleObj name="Equation" r:id="rId3" imgW="1143000" imgH="253800" progId="Equation.3">
                  <p:embed/>
                  <p:pic>
                    <p:nvPicPr>
                      <p:cNvPr id="1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3300" y="2489993"/>
                        <a:ext cx="3394075" cy="754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3"/>
          <p:cNvGraphicFramePr>
            <a:graphicFrameLocks noChangeAspect="1"/>
          </p:cNvGraphicFramePr>
          <p:nvPr/>
        </p:nvGraphicFramePr>
        <p:xfrm>
          <a:off x="4813300" y="3404393"/>
          <a:ext cx="3848100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2" name="Equation" r:id="rId5" imgW="1295280" imgH="253800" progId="Equation.3">
                  <p:embed/>
                </p:oleObj>
              </mc:Choice>
              <mc:Fallback>
                <p:oleObj name="Equation" r:id="rId5" imgW="1295280" imgH="253800" progId="Equation.3">
                  <p:embed/>
                  <p:pic>
                    <p:nvPicPr>
                      <p:cNvPr id="13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13300" y="3404393"/>
                        <a:ext cx="3848100" cy="754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301" y="1537732"/>
            <a:ext cx="3149600" cy="258587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54700" y="4123611"/>
            <a:ext cx="2565400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160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D1D8E-734D-E74D-8A03-319D5F1DE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I quark </a:t>
            </a:r>
            <a:r>
              <a:rPr lang="en-US" dirty="0" err="1">
                <a:solidFill>
                  <a:srgbClr val="002060"/>
                </a:solidFill>
              </a:rPr>
              <a:t>nel</a:t>
            </a: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err="1">
                <a:solidFill>
                  <a:srgbClr val="002060"/>
                </a:solidFill>
              </a:rPr>
              <a:t>protone</a:t>
            </a:r>
            <a:endParaRPr lang="en-FR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4F5AC2-09C9-204F-A45F-45E6E363BD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76" y="772596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en-FR" dirty="0"/>
              <a:t>Il  protone e’ formato da :</a:t>
            </a:r>
          </a:p>
          <a:p>
            <a:r>
              <a:rPr lang="en-FR" dirty="0"/>
              <a:t>3 quark di valenza e </a:t>
            </a:r>
          </a:p>
          <a:p>
            <a:r>
              <a:rPr lang="en-GB" dirty="0"/>
              <a:t>un mare di quark, antiquark e </a:t>
            </a:r>
            <a:r>
              <a:rPr lang="en-GB" dirty="0" err="1"/>
              <a:t>gluoni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	</a:t>
            </a:r>
          </a:p>
          <a:p>
            <a:pPr marL="0" indent="0">
              <a:buNone/>
            </a:pPr>
            <a:r>
              <a:rPr lang="en-GB" dirty="0" err="1"/>
              <a:t>Protone</a:t>
            </a:r>
            <a:r>
              <a:rPr lang="en-GB" dirty="0"/>
              <a:t> = ( </a:t>
            </a:r>
            <a:r>
              <a:rPr lang="en-GB" dirty="0" err="1"/>
              <a:t>u,u,d</a:t>
            </a:r>
            <a:r>
              <a:rPr lang="en-GB" dirty="0"/>
              <a:t>)</a:t>
            </a:r>
            <a:r>
              <a:rPr lang="en-GB" baseline="-25000" dirty="0"/>
              <a:t>v</a:t>
            </a:r>
            <a:r>
              <a:rPr lang="en-GB" dirty="0"/>
              <a:t>  + mare</a:t>
            </a:r>
          </a:p>
          <a:p>
            <a:endParaRPr lang="en-FR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32B72CD-3E58-7345-AE9C-977BD28D7002}"/>
              </a:ext>
            </a:extLst>
          </p:cNvPr>
          <p:cNvSpPr/>
          <p:nvPr/>
        </p:nvSpPr>
        <p:spPr>
          <a:xfrm>
            <a:off x="119682" y="3138772"/>
            <a:ext cx="6857587" cy="369331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000000"/>
                </a:solidFill>
                <a:latin typeface="inherit"/>
              </a:rPr>
              <a:t>Abbiamo</a:t>
            </a:r>
            <a:r>
              <a:rPr lang="en-GB" dirty="0">
                <a:solidFill>
                  <a:srgbClr val="000000"/>
                </a:solidFill>
                <a:latin typeface="inherit"/>
              </a:rPr>
              <a:t> 3 </a:t>
            </a:r>
            <a:r>
              <a:rPr lang="en-GB" dirty="0" err="1">
                <a:solidFill>
                  <a:srgbClr val="000000"/>
                </a:solidFill>
                <a:latin typeface="inherit"/>
              </a:rPr>
              <a:t>modi</a:t>
            </a:r>
            <a:r>
              <a:rPr lang="en-GB" dirty="0">
                <a:solidFill>
                  <a:srgbClr val="000000"/>
                </a:solidFill>
                <a:latin typeface="inherit"/>
              </a:rPr>
              <a:t> di fare </a:t>
            </a:r>
            <a:r>
              <a:rPr lang="en-GB" dirty="0">
                <a:solidFill>
                  <a:srgbClr val="C00000"/>
                </a:solidFill>
                <a:latin typeface="inherit"/>
              </a:rPr>
              <a:t>W+ </a:t>
            </a:r>
            <a:endParaRPr lang="en-GB" dirty="0">
              <a:solidFill>
                <a:srgbClr val="000000"/>
              </a:solidFill>
              <a:latin typeface="-webkit-standard"/>
            </a:endParaRPr>
          </a:p>
          <a:p>
            <a:r>
              <a:rPr lang="en-GB" dirty="0">
                <a:solidFill>
                  <a:srgbClr val="000000"/>
                </a:solidFill>
                <a:latin typeface="-webkit-standard"/>
              </a:rPr>
              <a:t>- quark up </a:t>
            </a:r>
            <a:r>
              <a:rPr lang="en-GB" dirty="0">
                <a:solidFill>
                  <a:srgbClr val="00B050"/>
                </a:solidFill>
                <a:latin typeface="-webkit-standard"/>
              </a:rPr>
              <a:t>u</a:t>
            </a:r>
            <a:r>
              <a:rPr lang="en-GB" baseline="-25000" dirty="0">
                <a:solidFill>
                  <a:srgbClr val="00B050"/>
                </a:solidFill>
                <a:latin typeface="-webkit-standard"/>
              </a:rPr>
              <a:t>v1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di </a:t>
            </a:r>
            <a:r>
              <a:rPr lang="en-GB" dirty="0" err="1">
                <a:solidFill>
                  <a:srgbClr val="000000"/>
                </a:solidFill>
                <a:latin typeface="-webkit-standard"/>
              </a:rPr>
              <a:t>valenza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+ antidown quark </a:t>
            </a:r>
            <a:r>
              <a:rPr lang="en-GB" dirty="0" err="1">
                <a:solidFill>
                  <a:srgbClr val="00B050"/>
                </a:solidFill>
                <a:latin typeface="-webkit-standard"/>
              </a:rPr>
              <a:t>d</a:t>
            </a:r>
            <a:r>
              <a:rPr lang="en-GB" baseline="-25000" dirty="0" err="1">
                <a:solidFill>
                  <a:srgbClr val="00B050"/>
                </a:solidFill>
                <a:latin typeface="-webkit-standard"/>
              </a:rPr>
              <a:t>see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del mare</a:t>
            </a:r>
          </a:p>
          <a:p>
            <a:r>
              <a:rPr lang="en-GB" dirty="0">
                <a:solidFill>
                  <a:srgbClr val="000000"/>
                </a:solidFill>
                <a:latin typeface="-webkit-standard"/>
              </a:rPr>
              <a:t>- quark up </a:t>
            </a:r>
            <a:r>
              <a:rPr lang="en-GB" dirty="0">
                <a:solidFill>
                  <a:srgbClr val="00B050"/>
                </a:solidFill>
                <a:latin typeface="-webkit-standard"/>
              </a:rPr>
              <a:t>u</a:t>
            </a:r>
            <a:r>
              <a:rPr lang="en-GB" baseline="-25000" dirty="0">
                <a:solidFill>
                  <a:srgbClr val="00B050"/>
                </a:solidFill>
                <a:latin typeface="-webkit-standard"/>
              </a:rPr>
              <a:t>v2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de </a:t>
            </a:r>
            <a:r>
              <a:rPr lang="en-GB" dirty="0" err="1">
                <a:solidFill>
                  <a:srgbClr val="000000"/>
                </a:solidFill>
                <a:latin typeface="-webkit-standard"/>
              </a:rPr>
              <a:t>valenza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+ antidown </a:t>
            </a:r>
            <a:r>
              <a:rPr lang="en-GB" dirty="0" err="1">
                <a:solidFill>
                  <a:srgbClr val="00B050"/>
                </a:solidFill>
                <a:latin typeface="-webkit-standard"/>
              </a:rPr>
              <a:t>d</a:t>
            </a:r>
            <a:r>
              <a:rPr lang="en-GB" baseline="-25000" dirty="0" err="1">
                <a:solidFill>
                  <a:srgbClr val="00B050"/>
                </a:solidFill>
                <a:latin typeface="-webkit-standard"/>
              </a:rPr>
              <a:t>see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del mare </a:t>
            </a:r>
          </a:p>
          <a:p>
            <a:r>
              <a:rPr lang="en-GB" dirty="0">
                <a:solidFill>
                  <a:srgbClr val="000000"/>
                </a:solidFill>
                <a:latin typeface="-webkit-standard"/>
              </a:rPr>
              <a:t>- quark up </a:t>
            </a:r>
            <a:r>
              <a:rPr lang="en-GB" dirty="0" err="1">
                <a:solidFill>
                  <a:srgbClr val="00B050"/>
                </a:solidFill>
                <a:latin typeface="-webkit-standard"/>
              </a:rPr>
              <a:t>u</a:t>
            </a:r>
            <a:r>
              <a:rPr lang="en-GB" baseline="-25000" dirty="0" err="1">
                <a:solidFill>
                  <a:srgbClr val="00B050"/>
                </a:solidFill>
                <a:latin typeface="-webkit-standard"/>
              </a:rPr>
              <a:t>see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 del  mare + antidown </a:t>
            </a:r>
            <a:r>
              <a:rPr lang="en-GB" dirty="0" err="1">
                <a:solidFill>
                  <a:srgbClr val="00B050"/>
                </a:solidFill>
                <a:latin typeface="-webkit-standard"/>
              </a:rPr>
              <a:t>d</a:t>
            </a:r>
            <a:r>
              <a:rPr lang="en-GB" baseline="-25000" dirty="0" err="1">
                <a:solidFill>
                  <a:srgbClr val="00B050"/>
                </a:solidFill>
                <a:latin typeface="-webkit-standard"/>
              </a:rPr>
              <a:t>see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del mare</a:t>
            </a:r>
            <a:br>
              <a:rPr lang="en-GB" dirty="0">
                <a:solidFill>
                  <a:srgbClr val="000000"/>
                </a:solidFill>
                <a:latin typeface="-webkit-standard"/>
              </a:rPr>
            </a:br>
            <a:endParaRPr lang="en-GB" dirty="0">
              <a:solidFill>
                <a:srgbClr val="000000"/>
              </a:solidFill>
              <a:latin typeface="-webkit-standard"/>
            </a:endParaRPr>
          </a:p>
          <a:p>
            <a:r>
              <a:rPr lang="en-GB" dirty="0" err="1">
                <a:solidFill>
                  <a:srgbClr val="000000"/>
                </a:solidFill>
                <a:latin typeface="inherit"/>
              </a:rPr>
              <a:t>Abbiamo</a:t>
            </a:r>
            <a:r>
              <a:rPr lang="en-GB" dirty="0">
                <a:solidFill>
                  <a:srgbClr val="000000"/>
                </a:solidFill>
                <a:latin typeface="inherit"/>
              </a:rPr>
              <a:t> 2 </a:t>
            </a:r>
            <a:r>
              <a:rPr lang="en-GB" dirty="0" err="1">
                <a:solidFill>
                  <a:srgbClr val="000000"/>
                </a:solidFill>
                <a:latin typeface="inherit"/>
              </a:rPr>
              <a:t>modi</a:t>
            </a:r>
            <a:r>
              <a:rPr lang="en-GB" dirty="0">
                <a:solidFill>
                  <a:srgbClr val="000000"/>
                </a:solidFill>
                <a:latin typeface="inherit"/>
              </a:rPr>
              <a:t> di fare un </a:t>
            </a:r>
            <a:r>
              <a:rPr lang="en-GB" dirty="0">
                <a:solidFill>
                  <a:srgbClr val="C00000"/>
                </a:solidFill>
                <a:latin typeface="inherit"/>
              </a:rPr>
              <a:t>W- </a:t>
            </a:r>
            <a:endParaRPr lang="en-GB" dirty="0">
              <a:solidFill>
                <a:srgbClr val="000000"/>
              </a:solidFill>
              <a:latin typeface="-webkit-standard"/>
            </a:endParaRPr>
          </a:p>
          <a:p>
            <a:r>
              <a:rPr lang="en-GB" dirty="0">
                <a:solidFill>
                  <a:srgbClr val="000000"/>
                </a:solidFill>
                <a:latin typeface="-webkit-standard"/>
              </a:rPr>
              <a:t>- quark down </a:t>
            </a:r>
            <a:r>
              <a:rPr lang="en-GB" dirty="0">
                <a:solidFill>
                  <a:srgbClr val="00B050"/>
                </a:solidFill>
                <a:latin typeface="-webkit-standard"/>
              </a:rPr>
              <a:t>d</a:t>
            </a:r>
            <a:r>
              <a:rPr lang="en-GB" baseline="-25000" dirty="0">
                <a:solidFill>
                  <a:srgbClr val="00B050"/>
                </a:solidFill>
                <a:latin typeface="-webkit-standard"/>
              </a:rPr>
              <a:t>v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di </a:t>
            </a:r>
            <a:r>
              <a:rPr lang="en-GB" dirty="0" err="1">
                <a:solidFill>
                  <a:srgbClr val="000000"/>
                </a:solidFill>
                <a:latin typeface="-webkit-standard"/>
              </a:rPr>
              <a:t>valenza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 + antiup </a:t>
            </a:r>
            <a:r>
              <a:rPr lang="en-GB" dirty="0" err="1">
                <a:solidFill>
                  <a:srgbClr val="00B050"/>
                </a:solidFill>
                <a:latin typeface="-webkit-standard"/>
              </a:rPr>
              <a:t>u</a:t>
            </a:r>
            <a:r>
              <a:rPr lang="en-GB" baseline="-25000" dirty="0" err="1">
                <a:solidFill>
                  <a:srgbClr val="00B050"/>
                </a:solidFill>
                <a:latin typeface="-webkit-standard"/>
              </a:rPr>
              <a:t>see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del mare</a:t>
            </a:r>
          </a:p>
          <a:p>
            <a:r>
              <a:rPr lang="en-GB" dirty="0">
                <a:solidFill>
                  <a:srgbClr val="000000"/>
                </a:solidFill>
                <a:latin typeface="-webkit-standard"/>
              </a:rPr>
              <a:t>- down del mare </a:t>
            </a:r>
            <a:r>
              <a:rPr lang="en-GB" dirty="0" err="1">
                <a:solidFill>
                  <a:srgbClr val="00B050"/>
                </a:solidFill>
                <a:latin typeface="-webkit-standard"/>
              </a:rPr>
              <a:t>d</a:t>
            </a:r>
            <a:r>
              <a:rPr lang="en-GB" baseline="-25000" dirty="0" err="1">
                <a:solidFill>
                  <a:srgbClr val="00B050"/>
                </a:solidFill>
                <a:latin typeface="-webkit-standard"/>
              </a:rPr>
              <a:t>see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 + antiup </a:t>
            </a:r>
            <a:r>
              <a:rPr lang="en-GB" dirty="0" err="1">
                <a:solidFill>
                  <a:srgbClr val="00B050"/>
                </a:solidFill>
                <a:latin typeface="-webkit-standard"/>
              </a:rPr>
              <a:t>u</a:t>
            </a:r>
            <a:r>
              <a:rPr lang="en-GB" baseline="-25000" dirty="0" err="1">
                <a:solidFill>
                  <a:srgbClr val="00B050"/>
                </a:solidFill>
                <a:latin typeface="-webkit-standard"/>
              </a:rPr>
              <a:t>see</a:t>
            </a:r>
            <a:r>
              <a:rPr lang="en-GB" dirty="0">
                <a:solidFill>
                  <a:srgbClr val="00B050"/>
                </a:solidFill>
                <a:latin typeface="-webkit-standard"/>
              </a:rPr>
              <a:t> </a:t>
            </a:r>
            <a:r>
              <a:rPr lang="en-GB" dirty="0">
                <a:solidFill>
                  <a:srgbClr val="000000"/>
                </a:solidFill>
                <a:latin typeface="-webkit-standard"/>
              </a:rPr>
              <a:t>del mare</a:t>
            </a:r>
          </a:p>
          <a:p>
            <a:br>
              <a:rPr lang="en-GB" dirty="0">
                <a:solidFill>
                  <a:srgbClr val="000000"/>
                </a:solidFill>
                <a:latin typeface="-webkit-standard"/>
              </a:rPr>
            </a:br>
            <a:endParaRPr lang="en-GB" dirty="0">
              <a:solidFill>
                <a:srgbClr val="000000"/>
              </a:solidFill>
              <a:latin typeface="-webkit-standard"/>
            </a:endParaRPr>
          </a:p>
          <a:p>
            <a:r>
              <a:rPr lang="en-GB" dirty="0">
                <a:solidFill>
                  <a:srgbClr val="000000"/>
                </a:solidFill>
                <a:latin typeface="inherit"/>
              </a:rPr>
              <a:t>3 </a:t>
            </a:r>
            <a:r>
              <a:rPr lang="en-GB" dirty="0" err="1">
                <a:solidFill>
                  <a:srgbClr val="000000"/>
                </a:solidFill>
                <a:latin typeface="inherit"/>
              </a:rPr>
              <a:t>combinazioni</a:t>
            </a:r>
            <a:r>
              <a:rPr lang="en-GB" dirty="0">
                <a:solidFill>
                  <a:srgbClr val="000000"/>
                </a:solidFill>
                <a:latin typeface="inherit"/>
              </a:rPr>
              <a:t>   per</a:t>
            </a:r>
            <a:r>
              <a:rPr lang="en-GB" dirty="0">
                <a:solidFill>
                  <a:srgbClr val="C00000"/>
                </a:solidFill>
                <a:latin typeface="inherit"/>
              </a:rPr>
              <a:t> W+ </a:t>
            </a:r>
            <a:r>
              <a:rPr lang="en-GB" dirty="0">
                <a:solidFill>
                  <a:srgbClr val="000000"/>
                </a:solidFill>
                <a:latin typeface="inherit"/>
              </a:rPr>
              <a:t>/ 2 </a:t>
            </a:r>
            <a:r>
              <a:rPr lang="en-GB" dirty="0" err="1">
                <a:solidFill>
                  <a:srgbClr val="000000"/>
                </a:solidFill>
                <a:latin typeface="inherit"/>
              </a:rPr>
              <a:t>combinazioni</a:t>
            </a:r>
            <a:r>
              <a:rPr lang="en-GB" dirty="0">
                <a:solidFill>
                  <a:srgbClr val="000000"/>
                </a:solidFill>
                <a:latin typeface="inherit"/>
              </a:rPr>
              <a:t> per </a:t>
            </a:r>
            <a:r>
              <a:rPr lang="en-GB" dirty="0">
                <a:solidFill>
                  <a:srgbClr val="C00000"/>
                </a:solidFill>
                <a:latin typeface="inherit"/>
              </a:rPr>
              <a:t>W-     R = 1,5</a:t>
            </a:r>
            <a:endParaRPr lang="en-GB" dirty="0">
              <a:solidFill>
                <a:srgbClr val="C00000"/>
              </a:solidFill>
              <a:latin typeface="-webkit-standard"/>
            </a:endParaRPr>
          </a:p>
          <a:p>
            <a:br>
              <a:rPr lang="en-GB" dirty="0"/>
            </a:br>
            <a:endParaRPr lang="en-FR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E420FA6-220C-3D4E-90BC-7B9F280B3F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086054"/>
              </p:ext>
            </p:extLst>
          </p:nvPr>
        </p:nvGraphicFramePr>
        <p:xfrm>
          <a:off x="6530009" y="1972022"/>
          <a:ext cx="2494308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7154">
                  <a:extLst>
                    <a:ext uri="{9D8B030D-6E8A-4147-A177-3AD203B41FA5}">
                      <a16:colId xmlns:a16="http://schemas.microsoft.com/office/drawing/2014/main" val="1041622825"/>
                    </a:ext>
                  </a:extLst>
                </a:gridCol>
                <a:gridCol w="1247154">
                  <a:extLst>
                    <a:ext uri="{9D8B030D-6E8A-4147-A177-3AD203B41FA5}">
                      <a16:colId xmlns:a16="http://schemas.microsoft.com/office/drawing/2014/main" val="1422749578"/>
                    </a:ext>
                  </a:extLst>
                </a:gridCol>
              </a:tblGrid>
              <a:tr h="315250">
                <a:tc>
                  <a:txBody>
                    <a:bodyPr/>
                    <a:lstStyle/>
                    <a:p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charge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4003046"/>
                  </a:ext>
                </a:extLst>
              </a:tr>
              <a:tr h="315250">
                <a:tc>
                  <a:txBody>
                    <a:bodyPr/>
                    <a:lstStyle/>
                    <a:p>
                      <a:r>
                        <a:rPr lang="en-GB" dirty="0"/>
                        <a:t>up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+2/3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601148"/>
                  </a:ext>
                </a:extLst>
              </a:tr>
              <a:tr h="315250">
                <a:tc>
                  <a:txBody>
                    <a:bodyPr/>
                    <a:lstStyle/>
                    <a:p>
                      <a:r>
                        <a:rPr lang="en-FR" dirty="0"/>
                        <a:t>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-1/3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5915450"/>
                  </a:ext>
                </a:extLst>
              </a:tr>
              <a:tr h="315250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  <a:r>
                        <a:rPr lang="en-FR" dirty="0"/>
                        <a:t>nti-up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-2/3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058231"/>
                  </a:ext>
                </a:extLst>
              </a:tr>
              <a:tr h="315250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  <a:r>
                        <a:rPr lang="en-FR" dirty="0"/>
                        <a:t>nti-down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FR" dirty="0"/>
                        <a:t>+1/3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33927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06878D6B-AAB2-5D45-8216-5FE2118F862A}"/>
              </a:ext>
            </a:extLst>
          </p:cNvPr>
          <p:cNvSpPr txBox="1"/>
          <p:nvPr/>
        </p:nvSpPr>
        <p:spPr>
          <a:xfrm>
            <a:off x="3623604" y="3818151"/>
            <a:ext cx="158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B050"/>
                </a:solidFill>
                <a:latin typeface="Symbol" pitchFamily="2" charset="2"/>
              </a:rPr>
              <a:t>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AF263F-1513-834D-A8E0-E2A17A067A48}"/>
              </a:ext>
            </a:extLst>
          </p:cNvPr>
          <p:cNvSpPr txBox="1"/>
          <p:nvPr/>
        </p:nvSpPr>
        <p:spPr>
          <a:xfrm>
            <a:off x="4124739" y="3222256"/>
            <a:ext cx="622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B050"/>
                </a:solidFill>
                <a:latin typeface="Symbol" pitchFamily="2" charset="2"/>
              </a:rPr>
              <a:t>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DDDA74-7534-6143-BD50-6450A64531B1}"/>
              </a:ext>
            </a:extLst>
          </p:cNvPr>
          <p:cNvSpPr txBox="1"/>
          <p:nvPr/>
        </p:nvSpPr>
        <p:spPr>
          <a:xfrm>
            <a:off x="3437086" y="4616099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00B050"/>
                </a:solidFill>
                <a:latin typeface="Symbol" pitchFamily="2" charset="2"/>
              </a:rPr>
              <a:t>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D1342E-272E-6847-A65D-14E1EB26EE6A}"/>
              </a:ext>
            </a:extLst>
          </p:cNvPr>
          <p:cNvSpPr txBox="1"/>
          <p:nvPr/>
        </p:nvSpPr>
        <p:spPr>
          <a:xfrm>
            <a:off x="3547404" y="3541152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00B050"/>
                </a:solidFill>
                <a:latin typeface="Symbol" pitchFamily="2" charset="2"/>
              </a:rPr>
              <a:t>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DC1E9D2-B12D-2F43-92B7-DD60FC58FB01}"/>
              </a:ext>
            </a:extLst>
          </p:cNvPr>
          <p:cNvSpPr txBox="1"/>
          <p:nvPr/>
        </p:nvSpPr>
        <p:spPr>
          <a:xfrm>
            <a:off x="2859484" y="4939268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>
                <a:solidFill>
                  <a:srgbClr val="00B050"/>
                </a:solidFill>
                <a:latin typeface="Symbol" pitchFamily="2" charset="2"/>
              </a:rPr>
              <a:t>-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C7808E9-8942-9B4F-B9B3-2ED519143F11}"/>
              </a:ext>
            </a:extLst>
          </p:cNvPr>
          <p:cNvSpPr/>
          <p:nvPr/>
        </p:nvSpPr>
        <p:spPr>
          <a:xfrm>
            <a:off x="4453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FR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665763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71C258-8571-BD45-BC51-4963AAE650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6709A-F77E-1147-BAEC-A71AB8F959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16845D-E9E2-C149-99F8-59E0022272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179"/>
            <a:ext cx="9144000" cy="6577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587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6AC3A-050D-7C4E-8D66-09EC567CED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F8A68-3C7B-E246-B4B2-F5184F474F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907411-6C9E-FD49-8274-948EDEDA5C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978"/>
            <a:ext cx="9144000" cy="6658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002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2e2mu-7TeV-3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13" y="977901"/>
            <a:ext cx="8736245" cy="44109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" y="5453233"/>
            <a:ext cx="2552370" cy="275017"/>
          </a:xfrm>
        </p:spPr>
        <p:txBody>
          <a:bodyPr/>
          <a:lstStyle/>
          <a:p>
            <a:r>
              <a:rPr lang="en-US"/>
              <a:t>Chiara Mariotti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 bwMode="auto">
          <a:xfrm>
            <a:off x="3727339" y="5448850"/>
            <a:ext cx="2133600" cy="304271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0"/>
                </a:solidFill>
                <a:latin typeface="+mn-lt"/>
                <a:ea typeface="ＭＳ Ｐゴシック" charset="0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Times" charset="0"/>
                <a:ea typeface="ＭＳ Ｐゴシック" charset="0"/>
                <a:cs typeface="+mn-cs"/>
              </a:defRPr>
            </a:lvl9pPr>
          </a:lstStyle>
          <a:p>
            <a:fld id="{955D9E68-C183-AF4B-AADE-4476EA8337C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10166" y="2310501"/>
            <a:ext cx="3521479" cy="338554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sz="1600" b="1" dirty="0">
                <a:solidFill>
                  <a:srgbClr val="0000FF"/>
                </a:solidFill>
                <a:latin typeface="+mn-lt"/>
              </a:rPr>
              <a:t>4-lepton Mass : 125.8 </a:t>
            </a:r>
            <a:r>
              <a:rPr lang="en-US" sz="1600" b="1" dirty="0" err="1">
                <a:solidFill>
                  <a:srgbClr val="0000FF"/>
                </a:solidFill>
                <a:latin typeface="+mn-lt"/>
              </a:rPr>
              <a:t>GeV</a:t>
            </a:r>
            <a:endParaRPr lang="en-US" sz="1600" b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702" y="41021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 : 12 </a:t>
            </a:r>
            <a:r>
              <a:rPr lang="en-US" b="1" dirty="0" err="1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24566" y="31115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+mn-lt"/>
              </a:rPr>
              <a:t>e</a:t>
            </a:r>
            <a:r>
              <a:rPr lang="en-US" b="1" baseline="30000" dirty="0">
                <a:solidFill>
                  <a:prstClr val="black"/>
                </a:solidFill>
                <a:latin typeface="+mn-lt"/>
              </a:rPr>
              <a:t>+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 : 28 </a:t>
            </a:r>
            <a:r>
              <a:rPr lang="en-US" b="1" dirty="0" err="1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60997" y="5321301"/>
            <a:ext cx="2607079" cy="369332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defTabSz="457200"/>
            <a:r>
              <a:rPr lang="en-US" b="1" dirty="0">
                <a:solidFill>
                  <a:prstClr val="black"/>
                </a:solidFill>
                <a:latin typeface="+mn-lt"/>
              </a:rPr>
              <a:t>e</a:t>
            </a:r>
            <a:r>
              <a:rPr lang="en-US" b="1" baseline="30000" dirty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>
                <a:solidFill>
                  <a:prstClr val="black"/>
                </a:solidFill>
                <a:latin typeface="+mn-lt"/>
              </a:rPr>
              <a:t>1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 : 14 </a:t>
            </a:r>
            <a:r>
              <a:rPr lang="en-US" b="1" dirty="0" err="1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30474" y="977901"/>
            <a:ext cx="26070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l-GR" b="1" dirty="0">
                <a:solidFill>
                  <a:prstClr val="black"/>
                </a:solidFill>
                <a:latin typeface="+mn-lt"/>
              </a:rPr>
              <a:t>μ</a:t>
            </a:r>
            <a:r>
              <a:rPr lang="en-US" b="1" baseline="30000" dirty="0">
                <a:solidFill>
                  <a:prstClr val="black"/>
                </a:solidFill>
                <a:latin typeface="+mn-lt"/>
              </a:rPr>
              <a:t>-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(Z</a:t>
            </a:r>
            <a:r>
              <a:rPr lang="en-US" b="1" baseline="-25000" dirty="0">
                <a:solidFill>
                  <a:prstClr val="black"/>
                </a:solidFill>
                <a:latin typeface="+mn-lt"/>
              </a:rPr>
              <a:t>2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) </a:t>
            </a:r>
            <a:r>
              <a:rPr lang="en-US" b="1" dirty="0" err="1">
                <a:solidFill>
                  <a:prstClr val="black"/>
                </a:solidFill>
                <a:latin typeface="+mn-lt"/>
              </a:rPr>
              <a:t>p</a:t>
            </a:r>
            <a:r>
              <a:rPr lang="en-US" b="1" baseline="-25000" dirty="0" err="1">
                <a:solidFill>
                  <a:prstClr val="black"/>
                </a:solidFill>
                <a:latin typeface="+mn-lt"/>
              </a:rPr>
              <a:t>T</a:t>
            </a:r>
            <a:r>
              <a:rPr lang="en-US" b="1" dirty="0">
                <a:solidFill>
                  <a:prstClr val="black"/>
                </a:solidFill>
                <a:latin typeface="+mn-lt"/>
              </a:rPr>
              <a:t> : 15 </a:t>
            </a:r>
            <a:r>
              <a:rPr lang="en-US" b="1" dirty="0" err="1">
                <a:solidFill>
                  <a:prstClr val="black"/>
                </a:solidFill>
                <a:latin typeface="+mn-lt"/>
              </a:rPr>
              <a:t>GeV</a:t>
            </a:r>
            <a:endParaRPr lang="en-US" b="1" dirty="0">
              <a:solidFill>
                <a:prstClr val="black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7476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A9CD8-9D9A-F84F-9966-1206CFF4C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9D91EC-DA0D-1C43-B795-29EF69582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hlinkClick r:id="rId2"/>
              </a:rPr>
              <a:t>https://www.i2u2.org/elab/cms/cima-wzh/</a:t>
            </a:r>
            <a:endParaRPr lang="fr-FR" dirty="0"/>
          </a:p>
          <a:p>
            <a:endParaRPr lang="fr-FR" dirty="0"/>
          </a:p>
          <a:p>
            <a:r>
              <a:rPr lang="fr-FR" dirty="0">
                <a:hlinkClick r:id="rId3"/>
              </a:rPr>
              <a:t>https://www.i2u2.org/elab/cms/ispy-webgl/</a:t>
            </a:r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96958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A9E89-3415-7A4F-B81C-CCCD9599D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32" y="-84311"/>
            <a:ext cx="7531377" cy="720415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Come </a:t>
            </a:r>
            <a:r>
              <a:rPr lang="en-GB" sz="2800" dirty="0" err="1">
                <a:solidFill>
                  <a:srgbClr val="002060"/>
                </a:solidFill>
              </a:rPr>
              <a:t>ricostruiamo</a:t>
            </a:r>
            <a:r>
              <a:rPr lang="en-GB" sz="2800" dirty="0">
                <a:solidFill>
                  <a:srgbClr val="002060"/>
                </a:solidFill>
              </a:rPr>
              <a:t> le </a:t>
            </a:r>
            <a:r>
              <a:rPr lang="en-GB" sz="2800" dirty="0" err="1">
                <a:solidFill>
                  <a:srgbClr val="002060"/>
                </a:solidFill>
              </a:rPr>
              <a:t>particelle</a:t>
            </a:r>
            <a:endParaRPr lang="en-FR" sz="2800" dirty="0">
              <a:solidFill>
                <a:srgbClr val="00206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FE1CC-9CE9-5942-92CE-BD560A1BD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259" y="831712"/>
            <a:ext cx="7886700" cy="4351338"/>
          </a:xfrm>
        </p:spPr>
        <p:txBody>
          <a:bodyPr>
            <a:normAutofit/>
          </a:bodyPr>
          <a:lstStyle/>
          <a:p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Quando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bosone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 o Z decade, produce 2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particelle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</a:p>
          <a:p>
            <a:pPr marL="0" indent="0">
              <a:buNone/>
            </a:pPr>
            <a:r>
              <a:rPr lang="en-GB" dirty="0"/>
              <a:t>    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fermioni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</a:t>
            </a:r>
            <a:r>
              <a:rPr lang="en-GB" dirty="0" err="1"/>
              <a:t>leptoni</a:t>
            </a:r>
            <a:r>
              <a:rPr lang="en-GB" dirty="0"/>
              <a:t> o quark).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elettroni</a:t>
            </a:r>
            <a:r>
              <a:rPr lang="en-GB" dirty="0"/>
              <a:t>, I </a:t>
            </a:r>
            <a:r>
              <a:rPr lang="en-GB" dirty="0" err="1"/>
              <a:t>muoni</a:t>
            </a:r>
            <a:r>
              <a:rPr lang="en-GB" dirty="0"/>
              <a:t> e I neutrino </a:t>
            </a:r>
            <a:r>
              <a:rPr lang="en-GB" dirty="0" err="1"/>
              <a:t>sono</a:t>
            </a:r>
            <a:r>
              <a:rPr lang="en-GB" dirty="0"/>
              <a:t> </a:t>
            </a:r>
            <a:r>
              <a:rPr lang="en-GB" dirty="0" err="1"/>
              <a:t>dei</a:t>
            </a:r>
            <a:r>
              <a:rPr lang="en-GB" dirty="0"/>
              <a:t> </a:t>
            </a:r>
            <a:r>
              <a:rPr lang="en-GB" dirty="0" err="1"/>
              <a:t>leptoni</a:t>
            </a:r>
            <a:r>
              <a:rPr lang="en-GB" dirty="0"/>
              <a:t>, e </a:t>
            </a:r>
            <a:r>
              <a:rPr lang="en-GB" dirty="0" err="1"/>
              <a:t>cosi</a:t>
            </a:r>
            <a:r>
              <a:rPr lang="en-GB" dirty="0"/>
              <a:t>’ le </a:t>
            </a:r>
            <a:r>
              <a:rPr lang="en-GB" dirty="0" err="1"/>
              <a:t>loro</a:t>
            </a:r>
            <a:r>
              <a:rPr lang="en-GB" dirty="0"/>
              <a:t> </a:t>
            </a:r>
            <a:r>
              <a:rPr lang="en-GB" dirty="0" err="1"/>
              <a:t>antiparticelle</a:t>
            </a:r>
            <a:r>
              <a:rPr lang="en-GB" dirty="0"/>
              <a:t>.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Dato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bosone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 ha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carica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nulla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decadra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 in 2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leptoni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di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carica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opposta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dello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stesso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“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sapore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 </a:t>
            </a:r>
          </a:p>
          <a:p>
            <a:pPr marL="0" indent="0">
              <a:buNone/>
            </a:pP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(per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esempio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e+, e-  </a:t>
            </a:r>
            <a:r>
              <a:rPr lang="en-GB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oppure</a:t>
            </a:r>
            <a:r>
              <a:rPr lang="en-GB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mu+, mu-).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AE1A061-57F4-D342-9100-CCF4EA36C4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0813" y="3682999"/>
            <a:ext cx="3124200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60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2BFA8C-7418-E94B-8BDA-A1F2D0C64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380" y="1124331"/>
            <a:ext cx="7886700" cy="4351338"/>
          </a:xfrm>
        </p:spPr>
        <p:txBody>
          <a:bodyPr/>
          <a:lstStyle/>
          <a:p>
            <a:r>
              <a:rPr lang="en-GB" dirty="0"/>
              <a:t>I </a:t>
            </a:r>
            <a:r>
              <a:rPr lang="en-GB" dirty="0" err="1"/>
              <a:t>bosoni</a:t>
            </a:r>
            <a:r>
              <a:rPr lang="en-GB" dirty="0"/>
              <a:t> W </a:t>
            </a:r>
            <a:r>
              <a:rPr lang="en-GB" dirty="0" err="1"/>
              <a:t>hanno</a:t>
            </a:r>
            <a:r>
              <a:rPr lang="en-GB" dirty="0"/>
              <a:t> una </a:t>
            </a:r>
            <a:r>
              <a:rPr lang="en-GB" dirty="0" err="1"/>
              <a:t>carica</a:t>
            </a:r>
            <a:r>
              <a:rPr lang="en-GB" dirty="0"/>
              <a:t> +1 o -1  (W+ </a:t>
            </a:r>
            <a:r>
              <a:rPr lang="en-GB" dirty="0" err="1"/>
              <a:t>oppure</a:t>
            </a:r>
            <a:r>
              <a:rPr lang="en-GB" dirty="0"/>
              <a:t> W-).</a:t>
            </a:r>
          </a:p>
          <a:p>
            <a:r>
              <a:rPr lang="en-GB" dirty="0" err="1"/>
              <a:t>Quindi</a:t>
            </a:r>
            <a:r>
              <a:rPr lang="en-GB" dirty="0"/>
              <a:t> </a:t>
            </a:r>
            <a:r>
              <a:rPr lang="en-GB" dirty="0" err="1"/>
              <a:t>il</a:t>
            </a:r>
            <a:r>
              <a:rPr lang="en-GB" dirty="0"/>
              <a:t> W </a:t>
            </a:r>
            <a:r>
              <a:rPr lang="en-GB" dirty="0" err="1"/>
              <a:t>decadra</a:t>
            </a:r>
            <a:r>
              <a:rPr lang="en-GB" dirty="0"/>
              <a:t>’ in 1 </a:t>
            </a:r>
            <a:r>
              <a:rPr lang="en-GB" dirty="0" err="1"/>
              <a:t>leptone</a:t>
            </a:r>
            <a:r>
              <a:rPr lang="en-GB" dirty="0"/>
              <a:t> </a:t>
            </a:r>
            <a:r>
              <a:rPr lang="en-GB" dirty="0" err="1"/>
              <a:t>carico</a:t>
            </a:r>
            <a:r>
              <a:rPr lang="en-GB" dirty="0"/>
              <a:t> (</a:t>
            </a:r>
            <a:r>
              <a:rPr lang="en-GB" dirty="0" err="1"/>
              <a:t>elettrone</a:t>
            </a:r>
            <a:r>
              <a:rPr lang="en-GB" dirty="0"/>
              <a:t> o </a:t>
            </a:r>
            <a:r>
              <a:rPr lang="en-GB" dirty="0" err="1"/>
              <a:t>muone</a:t>
            </a:r>
            <a:r>
              <a:rPr lang="en-GB" dirty="0"/>
              <a:t>) e un neutrino (</a:t>
            </a:r>
            <a:r>
              <a:rPr lang="en-GB" dirty="0" err="1"/>
              <a:t>che</a:t>
            </a:r>
            <a:r>
              <a:rPr lang="en-GB" dirty="0"/>
              <a:t> ha </a:t>
            </a:r>
            <a:r>
              <a:rPr lang="en-GB" dirty="0" err="1"/>
              <a:t>carica</a:t>
            </a:r>
            <a:r>
              <a:rPr lang="en-GB" dirty="0"/>
              <a:t> </a:t>
            </a:r>
            <a:r>
              <a:rPr lang="en-GB" dirty="0" err="1"/>
              <a:t>nulla</a:t>
            </a:r>
            <a:r>
              <a:rPr lang="en-GB" dirty="0"/>
              <a:t>).</a:t>
            </a:r>
            <a:endParaRPr lang="en-FR" dirty="0"/>
          </a:p>
          <a:p>
            <a:pPr marL="0" indent="0">
              <a:buNone/>
            </a:pPr>
            <a:endParaRPr lang="en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52920B-A241-944C-B97D-D63EF8F76E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024" y="3022601"/>
            <a:ext cx="7124700" cy="24765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ADDECC0-6E9F-094B-A204-F8C179926FBF}"/>
              </a:ext>
            </a:extLst>
          </p:cNvPr>
          <p:cNvSpPr/>
          <p:nvPr/>
        </p:nvSpPr>
        <p:spPr>
          <a:xfrm>
            <a:off x="191255" y="114469"/>
            <a:ext cx="47398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C</a:t>
            </a:r>
            <a:r>
              <a:rPr lang="en-FR" sz="2800" dirty="0">
                <a:solidFill>
                  <a:srgbClr val="002060"/>
                </a:solidFill>
              </a:rPr>
              <a:t>ome ricostruiamo le particelle</a:t>
            </a:r>
          </a:p>
        </p:txBody>
      </p:sp>
    </p:spTree>
    <p:extLst>
      <p:ext uri="{BB962C8B-B14F-4D97-AF65-F5344CB8AC3E}">
        <p14:creationId xmlns:p14="http://schemas.microsoft.com/office/powerpoint/2010/main" val="1316368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5D4BA-4DC0-314B-AB1B-199A126B1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Il bosone di Higgs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5F232E-C0A6-FF41-A47D-088AF5045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58" y="4174454"/>
            <a:ext cx="4174038" cy="260617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1C81AB-4939-164C-BE20-4ED4A8435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5877" y="815598"/>
            <a:ext cx="4174038" cy="29207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A55945-A902-1A42-95C1-2D226AC1F1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6080" y="633112"/>
            <a:ext cx="6270365" cy="35413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69869F8-2E2A-A746-BFFE-6355FD5AE7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7839" y="4456402"/>
            <a:ext cx="3683000" cy="19812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A655E2F-8D3A-DD4A-8E47-55DB305AB2FD}"/>
              </a:ext>
            </a:extLst>
          </p:cNvPr>
          <p:cNvSpPr txBox="1"/>
          <p:nvPr/>
        </p:nvSpPr>
        <p:spPr>
          <a:xfrm>
            <a:off x="776080" y="1031846"/>
            <a:ext cx="145424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C00000"/>
                </a:solidFill>
              </a:rPr>
              <a:t>H</a:t>
            </a:r>
            <a:r>
              <a:rPr lang="fr-FR" dirty="0" err="1">
                <a:solidFill>
                  <a:srgbClr val="C00000"/>
                </a:solidFill>
                <a:sym typeface="Wingdings" pitchFamily="2" charset="2"/>
              </a:rPr>
              <a:t>ZZl</a:t>
            </a:r>
            <a:r>
              <a:rPr lang="fr-FR" baseline="30000" dirty="0" err="1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fr-FR" dirty="0" err="1">
                <a:solidFill>
                  <a:srgbClr val="C00000"/>
                </a:solidFill>
                <a:sym typeface="Wingdings" pitchFamily="2" charset="2"/>
              </a:rPr>
              <a:t>l</a:t>
            </a:r>
            <a:r>
              <a:rPr lang="fr-FR" baseline="30000" dirty="0" err="1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fr-FR" dirty="0" err="1">
                <a:solidFill>
                  <a:srgbClr val="C00000"/>
                </a:solidFill>
                <a:sym typeface="Wingdings" pitchFamily="2" charset="2"/>
              </a:rPr>
              <a:t>l</a:t>
            </a:r>
            <a:r>
              <a:rPr lang="fr-FR" baseline="30000" dirty="0" err="1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fr-FR" dirty="0" err="1">
                <a:solidFill>
                  <a:srgbClr val="C00000"/>
                </a:solidFill>
                <a:sym typeface="Wingdings" pitchFamily="2" charset="2"/>
              </a:rPr>
              <a:t>l</a:t>
            </a:r>
            <a:r>
              <a:rPr lang="fr-FR" baseline="30000" dirty="0">
                <a:solidFill>
                  <a:srgbClr val="C00000"/>
                </a:solidFill>
                <a:sym typeface="Wingdings" pitchFamily="2" charset="2"/>
              </a:rPr>
              <a:t>-</a:t>
            </a:r>
            <a:endParaRPr lang="fr-FR" baseline="30000" dirty="0">
              <a:solidFill>
                <a:srgbClr val="C0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22054D-A3A0-A54B-9AAB-638AD5A405DE}"/>
              </a:ext>
            </a:extLst>
          </p:cNvPr>
          <p:cNvSpPr txBox="1"/>
          <p:nvPr/>
        </p:nvSpPr>
        <p:spPr>
          <a:xfrm>
            <a:off x="244332" y="3761430"/>
            <a:ext cx="1777731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H</a:t>
            </a:r>
            <a:r>
              <a:rPr lang="fr-FR" dirty="0">
                <a:solidFill>
                  <a:srgbClr val="C00000"/>
                </a:solidFill>
                <a:sym typeface="Wingdings" pitchFamily="2" charset="2"/>
              </a:rPr>
              <a:t>W</a:t>
            </a:r>
            <a:r>
              <a:rPr lang="fr-FR" baseline="30000" dirty="0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fr-FR" dirty="0">
                <a:solidFill>
                  <a:srgbClr val="C00000"/>
                </a:solidFill>
                <a:sym typeface="Wingdings" pitchFamily="2" charset="2"/>
              </a:rPr>
              <a:t>W</a:t>
            </a:r>
            <a:r>
              <a:rPr lang="fr-FR" baseline="30000" dirty="0">
                <a:solidFill>
                  <a:srgbClr val="C00000"/>
                </a:solidFill>
                <a:sym typeface="Wingdings" pitchFamily="2" charset="2"/>
              </a:rPr>
              <a:t>-</a:t>
            </a:r>
            <a:r>
              <a:rPr lang="fr-FR" dirty="0">
                <a:solidFill>
                  <a:srgbClr val="C00000"/>
                </a:solidFill>
                <a:sym typeface="Wingdings" pitchFamily="2" charset="2"/>
              </a:rPr>
              <a:t></a:t>
            </a:r>
            <a:r>
              <a:rPr lang="fr-FR" dirty="0" err="1">
                <a:solidFill>
                  <a:srgbClr val="C00000"/>
                </a:solidFill>
                <a:sym typeface="Wingdings" pitchFamily="2" charset="2"/>
              </a:rPr>
              <a:t>l</a:t>
            </a:r>
            <a:r>
              <a:rPr lang="fr-FR" baseline="30000" dirty="0" err="1">
                <a:solidFill>
                  <a:srgbClr val="C00000"/>
                </a:solidFill>
                <a:sym typeface="Wingdings" pitchFamily="2" charset="2"/>
              </a:rPr>
              <a:t>+</a:t>
            </a:r>
            <a:r>
              <a:rPr lang="fr-FR" dirty="0" err="1">
                <a:solidFill>
                  <a:srgbClr val="C00000"/>
                </a:solidFill>
                <a:sym typeface="Wingdings" pitchFamily="2" charset="2"/>
              </a:rPr>
              <a:t>vl</a:t>
            </a:r>
            <a:r>
              <a:rPr lang="fr-FR" baseline="30000" dirty="0">
                <a:solidFill>
                  <a:srgbClr val="C00000"/>
                </a:solidFill>
                <a:sym typeface="Wingdings" pitchFamily="2" charset="2"/>
              </a:rPr>
              <a:t>- </a:t>
            </a:r>
            <a:r>
              <a:rPr lang="fr-FR" dirty="0">
                <a:solidFill>
                  <a:srgbClr val="C00000"/>
                </a:solidFill>
                <a:sym typeface="Wingdings" pitchFamily="2" charset="2"/>
              </a:rPr>
              <a:t>v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A1D277-FD6D-EE48-B9CE-C98E4A76921F}"/>
              </a:ext>
            </a:extLst>
          </p:cNvPr>
          <p:cNvSpPr txBox="1"/>
          <p:nvPr/>
        </p:nvSpPr>
        <p:spPr>
          <a:xfrm>
            <a:off x="7445424" y="3989788"/>
            <a:ext cx="744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H</a:t>
            </a:r>
            <a:r>
              <a:rPr lang="fr-FR" dirty="0" err="1">
                <a:sym typeface="Wingdings" pitchFamily="2" charset="2"/>
              </a:rPr>
              <a:t></a:t>
            </a:r>
            <a:r>
              <a:rPr lang="fr-FR" dirty="0" err="1">
                <a:latin typeface="Symbol" pitchFamily="2" charset="2"/>
                <a:sym typeface="Wingdings" pitchFamily="2" charset="2"/>
              </a:rPr>
              <a:t>gg</a:t>
            </a:r>
            <a:endParaRPr lang="fr-FR" baseline="30000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08265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1A998-C208-0A42-87A1-4E5FF3E15D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876" y="0"/>
            <a:ext cx="8406020" cy="633112"/>
          </a:xfrm>
        </p:spPr>
        <p:txBody>
          <a:bodyPr>
            <a:noAutofit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Come </a:t>
            </a:r>
            <a:r>
              <a:rPr lang="en-GB" sz="2800" dirty="0" err="1">
                <a:solidFill>
                  <a:srgbClr val="002060"/>
                </a:solidFill>
              </a:rPr>
              <a:t>ricostruiamo</a:t>
            </a:r>
            <a:r>
              <a:rPr lang="en-GB" sz="2800" dirty="0">
                <a:solidFill>
                  <a:srgbClr val="002060"/>
                </a:solidFill>
              </a:rPr>
              <a:t> le </a:t>
            </a:r>
            <a:r>
              <a:rPr lang="en-GB" sz="2800" dirty="0" err="1">
                <a:solidFill>
                  <a:srgbClr val="002060"/>
                </a:solidFill>
              </a:rPr>
              <a:t>particelle</a:t>
            </a:r>
            <a:endParaRPr lang="en-FR" sz="2800" dirty="0">
              <a:solidFill>
                <a:srgbClr val="00206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2167AD-DD1F-054E-BE84-F566EE5E88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Electrone </a:t>
            </a:r>
            <a:r>
              <a:rPr lang="en-FR" dirty="0">
                <a:sym typeface="Wingdings" pitchFamily="2" charset="2"/>
              </a:rPr>
              <a:t></a:t>
            </a:r>
            <a:r>
              <a:rPr lang="en-FR" dirty="0"/>
              <a:t> verde</a:t>
            </a:r>
          </a:p>
          <a:p>
            <a:r>
              <a:rPr lang="en-FR" dirty="0"/>
              <a:t>Muone </a:t>
            </a:r>
            <a:r>
              <a:rPr lang="en-FR" dirty="0">
                <a:sym typeface="Wingdings" pitchFamily="2" charset="2"/>
              </a:rPr>
              <a:t></a:t>
            </a:r>
            <a:r>
              <a:rPr lang="en-FR" dirty="0"/>
              <a:t> rosso</a:t>
            </a:r>
          </a:p>
          <a:p>
            <a:r>
              <a:rPr lang="en-FR" dirty="0"/>
              <a:t>Energia mancante / neutrino(s) </a:t>
            </a:r>
            <a:r>
              <a:rPr lang="en-FR" dirty="0">
                <a:sym typeface="Wingdings" pitchFamily="2" charset="2"/>
              </a:rPr>
              <a:t></a:t>
            </a:r>
            <a:r>
              <a:rPr lang="en-FR" dirty="0"/>
              <a:t> rosa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E3FF585-75C4-164E-A869-D18F39F30A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24115"/>
            <a:ext cx="9144000" cy="31975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11F15FD-D5EF-E24E-A1E4-6700A1BB1C36}"/>
              </a:ext>
            </a:extLst>
          </p:cNvPr>
          <p:cNvSpPr txBox="1"/>
          <p:nvPr/>
        </p:nvSpPr>
        <p:spPr>
          <a:xfrm>
            <a:off x="914400" y="6021710"/>
            <a:ext cx="83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</a:t>
            </a:r>
            <a:r>
              <a:rPr lang="fr-FR" dirty="0" err="1">
                <a:sym typeface="Wingdings" pitchFamily="2" charset="2"/>
              </a:rPr>
              <a:t>ev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FF7E7F-4333-254E-8729-AC467A48D35F}"/>
              </a:ext>
            </a:extLst>
          </p:cNvPr>
          <p:cNvSpPr txBox="1"/>
          <p:nvPr/>
        </p:nvSpPr>
        <p:spPr>
          <a:xfrm>
            <a:off x="3986169" y="6037011"/>
            <a:ext cx="83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</a:t>
            </a:r>
            <a:r>
              <a:rPr lang="fr-FR" dirty="0" err="1">
                <a:sym typeface="Wingdings" pitchFamily="2" charset="2"/>
              </a:rPr>
              <a:t>ev</a:t>
            </a:r>
            <a:endParaRPr lang="fr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2D53A2-666F-CF43-B094-54165F33186D}"/>
              </a:ext>
            </a:extLst>
          </p:cNvPr>
          <p:cNvSpPr txBox="1"/>
          <p:nvPr/>
        </p:nvSpPr>
        <p:spPr>
          <a:xfrm>
            <a:off x="7183773" y="6045400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</a:t>
            </a:r>
            <a:r>
              <a:rPr lang="fr-FR" dirty="0" err="1">
                <a:sym typeface="Wingdings" pitchFamily="2" charset="2"/>
              </a:rPr>
              <a:t></a:t>
            </a:r>
            <a:r>
              <a:rPr lang="fr-FR" dirty="0" err="1">
                <a:latin typeface="Symbol" pitchFamily="2" charset="2"/>
                <a:sym typeface="Wingdings" pitchFamily="2" charset="2"/>
              </a:rPr>
              <a:t>mm</a:t>
            </a:r>
            <a:endParaRPr lang="fr-FR" dirty="0">
              <a:latin typeface="Symbol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355748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9E73BF-F6F6-5A46-9696-01DC337F0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A7200B-0F9B-1F46-B6D5-B9918D6B26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FR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B0B5BDD-2FAC-9B47-B155-281A9E015E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9068"/>
            <a:ext cx="9144000" cy="434434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211BFCC-E6C1-C840-A396-572DA20CAABA}"/>
              </a:ext>
            </a:extLst>
          </p:cNvPr>
          <p:cNvSpPr txBox="1"/>
          <p:nvPr/>
        </p:nvSpPr>
        <p:spPr>
          <a:xfrm>
            <a:off x="1461083" y="5270406"/>
            <a:ext cx="834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</a:t>
            </a:r>
            <a:r>
              <a:rPr lang="fr-FR" dirty="0" err="1">
                <a:sym typeface="Wingdings" pitchFamily="2" charset="2"/>
              </a:rPr>
              <a:t>ev</a:t>
            </a:r>
            <a:endParaRPr lang="fr-FR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8D619D-A527-0747-8CA7-C5C78EA70E2E}"/>
              </a:ext>
            </a:extLst>
          </p:cNvPr>
          <p:cNvSpPr txBox="1"/>
          <p:nvPr/>
        </p:nvSpPr>
        <p:spPr>
          <a:xfrm>
            <a:off x="6848586" y="5364707"/>
            <a:ext cx="853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/>
              <a:t>W</a:t>
            </a:r>
            <a:r>
              <a:rPr lang="fr-FR" dirty="0" err="1">
                <a:sym typeface="Wingdings" pitchFamily="2" charset="2"/>
              </a:rPr>
              <a:t></a:t>
            </a:r>
            <a:r>
              <a:rPr lang="fr-FR" dirty="0" err="1">
                <a:latin typeface="Symbol" pitchFamily="2" charset="2"/>
                <a:sym typeface="Wingdings" pitchFamily="2" charset="2"/>
              </a:rPr>
              <a:t>m</a:t>
            </a:r>
            <a:r>
              <a:rPr lang="fr-FR" dirty="0" err="1">
                <a:sym typeface="Wingdings" pitchFamily="2" charset="2"/>
              </a:rPr>
              <a:t>v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50057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1FDBF6-1557-6748-8578-1C45FA116B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>
                <a:solidFill>
                  <a:srgbClr val="002060"/>
                </a:solidFill>
              </a:rPr>
              <a:t>N</a:t>
            </a:r>
            <a:r>
              <a:rPr lang="en-FR" sz="2800" dirty="0">
                <a:solidFill>
                  <a:srgbClr val="002060"/>
                </a:solidFill>
              </a:rPr>
              <a:t>eutrino &amp; energia mancante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D0F5C0-E5B6-4247-8811-EFB53B25CB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876" y="633112"/>
            <a:ext cx="8940248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dirty="0">
                <a:solidFill>
                  <a:srgbClr val="0432FF"/>
                </a:solidFill>
              </a:rPr>
              <a:t>Il neutrino non e’ </a:t>
            </a:r>
            <a:r>
              <a:rPr lang="en-GB" sz="1600" dirty="0" err="1">
                <a:solidFill>
                  <a:srgbClr val="0432FF"/>
                </a:solidFill>
              </a:rPr>
              <a:t>rivelabile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negli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esperimenti</a:t>
            </a:r>
            <a:r>
              <a:rPr lang="en-GB" sz="1600" dirty="0">
                <a:solidFill>
                  <a:srgbClr val="0432FF"/>
                </a:solidFill>
              </a:rPr>
              <a:t> di LHC </a:t>
            </a:r>
            <a:r>
              <a:rPr lang="en-GB" sz="1600" dirty="0" err="1">
                <a:solidFill>
                  <a:srgbClr val="0432FF"/>
                </a:solidFill>
              </a:rPr>
              <a:t>perche</a:t>
            </a:r>
            <a:r>
              <a:rPr lang="en-GB" sz="1600" dirty="0">
                <a:solidFill>
                  <a:srgbClr val="0432FF"/>
                </a:solidFill>
              </a:rPr>
              <a:t>’ </a:t>
            </a:r>
            <a:r>
              <a:rPr lang="en-GB" sz="1600" dirty="0" err="1">
                <a:solidFill>
                  <a:srgbClr val="0432FF"/>
                </a:solidFill>
              </a:rPr>
              <a:t>interagisce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molto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poco</a:t>
            </a:r>
            <a:r>
              <a:rPr lang="en-GB" sz="1600" dirty="0">
                <a:solidFill>
                  <a:srgbClr val="0432FF"/>
                </a:solidFill>
              </a:rPr>
              <a:t> con la </a:t>
            </a:r>
            <a:r>
              <a:rPr lang="en-GB" sz="1600" dirty="0" err="1">
                <a:solidFill>
                  <a:srgbClr val="0432FF"/>
                </a:solidFill>
              </a:rPr>
              <a:t>materia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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  </a:t>
            </a:r>
            <a:r>
              <a:rPr lang="en-GB" sz="1600" dirty="0" err="1">
                <a:solidFill>
                  <a:srgbClr val="0432FF"/>
                </a:solidFill>
                <a:sym typeface="Wingdings" pitchFamily="2" charset="2"/>
              </a:rPr>
              <a:t>si</a:t>
            </a: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0432FF"/>
                </a:solidFill>
                <a:sym typeface="Wingdings" pitchFamily="2" charset="2"/>
              </a:rPr>
              <a:t>manifesta</a:t>
            </a: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 come </a:t>
            </a:r>
            <a:r>
              <a:rPr lang="en-GB" sz="1600" dirty="0" err="1">
                <a:solidFill>
                  <a:srgbClr val="0432FF"/>
                </a:solidFill>
                <a:sym typeface="Wingdings" pitchFamily="2" charset="2"/>
              </a:rPr>
              <a:t>energia</a:t>
            </a: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 e </a:t>
            </a:r>
            <a:r>
              <a:rPr lang="en-GB" sz="1600" dirty="0" err="1">
                <a:solidFill>
                  <a:srgbClr val="0432FF"/>
                </a:solidFill>
                <a:sym typeface="Wingdings" pitchFamily="2" charset="2"/>
              </a:rPr>
              <a:t>momento</a:t>
            </a: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 </a:t>
            </a:r>
            <a:r>
              <a:rPr lang="en-GB" sz="1600" dirty="0" err="1">
                <a:solidFill>
                  <a:srgbClr val="0432FF"/>
                </a:solidFill>
                <a:sym typeface="Wingdings" pitchFamily="2" charset="2"/>
              </a:rPr>
              <a:t>mancante</a:t>
            </a:r>
            <a:r>
              <a:rPr lang="en-GB" sz="1600" dirty="0">
                <a:solidFill>
                  <a:srgbClr val="0432FF"/>
                </a:solidFill>
                <a:sym typeface="Wingdings" pitchFamily="2" charset="2"/>
              </a:rPr>
              <a:t>.</a:t>
            </a:r>
            <a:endParaRPr lang="en-GB" sz="1600" dirty="0">
              <a:solidFill>
                <a:srgbClr val="0432FF"/>
              </a:solidFill>
            </a:endParaRPr>
          </a:p>
          <a:p>
            <a:pPr marL="0" indent="0">
              <a:buNone/>
            </a:pPr>
            <a:r>
              <a:rPr lang="en-GB" sz="1600" dirty="0">
                <a:solidFill>
                  <a:srgbClr val="0432FF"/>
                </a:solidFill>
              </a:rPr>
              <a:t>  Le sue </a:t>
            </a:r>
            <a:r>
              <a:rPr lang="en-GB" sz="1600" dirty="0" err="1">
                <a:solidFill>
                  <a:srgbClr val="0432FF"/>
                </a:solidFill>
              </a:rPr>
              <a:t>caratteristiche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possono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essere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ricostruite</a:t>
            </a:r>
            <a:r>
              <a:rPr lang="en-GB" sz="1600" dirty="0">
                <a:solidFill>
                  <a:srgbClr val="0432FF"/>
                </a:solidFill>
              </a:rPr>
              <a:t> a </a:t>
            </a:r>
            <a:r>
              <a:rPr lang="en-GB" sz="1600" dirty="0" err="1">
                <a:solidFill>
                  <a:srgbClr val="0432FF"/>
                </a:solidFill>
              </a:rPr>
              <a:t>partire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dalla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cinematica</a:t>
            </a:r>
            <a:r>
              <a:rPr lang="en-GB" sz="1600" dirty="0">
                <a:solidFill>
                  <a:srgbClr val="0432FF"/>
                </a:solidFill>
              </a:rPr>
              <a:t> </a:t>
            </a:r>
            <a:r>
              <a:rPr lang="en-GB" sz="1600" dirty="0" err="1">
                <a:solidFill>
                  <a:srgbClr val="0432FF"/>
                </a:solidFill>
              </a:rPr>
              <a:t>dell’evento</a:t>
            </a:r>
            <a:r>
              <a:rPr lang="en-GB" sz="1600" dirty="0">
                <a:solidFill>
                  <a:srgbClr val="0432FF"/>
                </a:solidFill>
              </a:rPr>
              <a:t>: </a:t>
            </a:r>
          </a:p>
          <a:p>
            <a:pPr>
              <a:buFont typeface="Wingdings" pitchFamily="2" charset="2"/>
              <a:buChar char="à"/>
            </a:pPr>
            <a:r>
              <a:rPr lang="en-GB" sz="1400" dirty="0" err="1">
                <a:solidFill>
                  <a:srgbClr val="00B050"/>
                </a:solidFill>
              </a:rPr>
              <a:t>Sommiamo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tutte</a:t>
            </a:r>
            <a:r>
              <a:rPr lang="en-GB" sz="1400" dirty="0">
                <a:solidFill>
                  <a:srgbClr val="00B050"/>
                </a:solidFill>
              </a:rPr>
              <a:t> le </a:t>
            </a:r>
            <a:r>
              <a:rPr lang="en-GB" sz="1400" dirty="0" err="1">
                <a:solidFill>
                  <a:srgbClr val="00B050"/>
                </a:solidFill>
              </a:rPr>
              <a:t>particelle</a:t>
            </a:r>
            <a:r>
              <a:rPr lang="en-GB" sz="1400" dirty="0">
                <a:solidFill>
                  <a:srgbClr val="00B050"/>
                </a:solidFill>
              </a:rPr>
              <a:t> (</a:t>
            </a:r>
            <a:r>
              <a:rPr lang="en-GB" sz="1400" dirty="0" err="1">
                <a:solidFill>
                  <a:srgbClr val="00B050"/>
                </a:solidFill>
              </a:rPr>
              <a:t>energia</a:t>
            </a:r>
            <a:r>
              <a:rPr lang="en-GB" sz="1400" dirty="0">
                <a:solidFill>
                  <a:srgbClr val="00B050"/>
                </a:solidFill>
              </a:rPr>
              <a:t> e </a:t>
            </a:r>
            <a:r>
              <a:rPr lang="en-GB" sz="1400" dirty="0" err="1">
                <a:solidFill>
                  <a:srgbClr val="00B050"/>
                </a:solidFill>
              </a:rPr>
              <a:t>momento</a:t>
            </a:r>
            <a:r>
              <a:rPr lang="en-GB" sz="1400" dirty="0">
                <a:solidFill>
                  <a:srgbClr val="00B050"/>
                </a:solidFill>
              </a:rPr>
              <a:t>): </a:t>
            </a:r>
            <a:r>
              <a:rPr lang="en-GB" sz="1400" dirty="0" err="1">
                <a:solidFill>
                  <a:srgbClr val="00B050"/>
                </a:solidFill>
              </a:rPr>
              <a:t>quello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che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otteniamo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deve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essere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uguale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all’energia</a:t>
            </a:r>
            <a:r>
              <a:rPr lang="en-GB" sz="1400" dirty="0">
                <a:solidFill>
                  <a:srgbClr val="00B050"/>
                </a:solidFill>
              </a:rPr>
              <a:t> e al </a:t>
            </a:r>
            <a:r>
              <a:rPr lang="en-GB" sz="1400" dirty="0" err="1">
                <a:solidFill>
                  <a:srgbClr val="00B050"/>
                </a:solidFill>
              </a:rPr>
              <a:t>momento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dello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stato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iniziale</a:t>
            </a:r>
            <a:r>
              <a:rPr lang="en-GB" sz="1400" dirty="0">
                <a:solidFill>
                  <a:srgbClr val="00B050"/>
                </a:solidFill>
              </a:rPr>
              <a:t>, </a:t>
            </a:r>
            <a:r>
              <a:rPr lang="en-GB" sz="1400" dirty="0" err="1">
                <a:solidFill>
                  <a:srgbClr val="00B050"/>
                </a:solidFill>
              </a:rPr>
              <a:t>ovvero</a:t>
            </a:r>
            <a:r>
              <a:rPr lang="en-GB" sz="1400" dirty="0">
                <a:solidFill>
                  <a:srgbClr val="00B050"/>
                </a:solidFill>
              </a:rPr>
              <a:t> del Sistema </a:t>
            </a:r>
            <a:r>
              <a:rPr lang="en-GB" sz="1400" dirty="0" err="1">
                <a:solidFill>
                  <a:srgbClr val="00B050"/>
                </a:solidFill>
              </a:rPr>
              <a:t>protone-protone</a:t>
            </a:r>
            <a:r>
              <a:rPr lang="en-GB" sz="1400" dirty="0">
                <a:solidFill>
                  <a:srgbClr val="00B050"/>
                </a:solidFill>
              </a:rPr>
              <a:t>.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   </a:t>
            </a:r>
            <a:r>
              <a:rPr lang="en-GB" sz="1400" dirty="0" err="1">
                <a:solidFill>
                  <a:srgbClr val="00B050"/>
                </a:solidFill>
              </a:rPr>
              <a:t>Quello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che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manca</a:t>
            </a:r>
            <a:r>
              <a:rPr lang="en-GB" sz="1400" dirty="0">
                <a:solidFill>
                  <a:srgbClr val="00B050"/>
                </a:solidFill>
              </a:rPr>
              <a:t> lo </a:t>
            </a:r>
            <a:r>
              <a:rPr lang="en-GB" sz="1400" dirty="0" err="1">
                <a:solidFill>
                  <a:srgbClr val="00B050"/>
                </a:solidFill>
              </a:rPr>
              <a:t>possiamo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associare</a:t>
            </a:r>
            <a:r>
              <a:rPr lang="en-GB" sz="1400" dirty="0">
                <a:solidFill>
                  <a:srgbClr val="00B050"/>
                </a:solidFill>
              </a:rPr>
              <a:t> ad un neutrino </a:t>
            </a:r>
            <a:r>
              <a:rPr lang="en-GB" sz="1400" dirty="0" err="1">
                <a:solidFill>
                  <a:srgbClr val="00B050"/>
                </a:solidFill>
              </a:rPr>
              <a:t>che</a:t>
            </a:r>
            <a:r>
              <a:rPr lang="en-GB" sz="1400" dirty="0">
                <a:solidFill>
                  <a:srgbClr val="00B050"/>
                </a:solidFill>
              </a:rPr>
              <a:t> e’ </a:t>
            </a:r>
            <a:r>
              <a:rPr lang="en-GB" sz="1400" dirty="0" err="1">
                <a:solidFill>
                  <a:srgbClr val="00B050"/>
                </a:solidFill>
              </a:rPr>
              <a:t>stato</a:t>
            </a:r>
            <a:r>
              <a:rPr lang="en-GB" sz="1400" dirty="0">
                <a:solidFill>
                  <a:srgbClr val="00B050"/>
                </a:solidFill>
              </a:rPr>
              <a:t> </a:t>
            </a:r>
            <a:r>
              <a:rPr lang="en-GB" sz="1400" dirty="0" err="1">
                <a:solidFill>
                  <a:srgbClr val="00B050"/>
                </a:solidFill>
              </a:rPr>
              <a:t>prodotto</a:t>
            </a:r>
            <a:r>
              <a:rPr lang="en-GB" sz="1400" dirty="0">
                <a:solidFill>
                  <a:srgbClr val="00B050"/>
                </a:solidFill>
              </a:rPr>
              <a:t> ed e’ </a:t>
            </a:r>
            <a:r>
              <a:rPr lang="en-GB" sz="1400" dirty="0" err="1">
                <a:solidFill>
                  <a:srgbClr val="00B050"/>
                </a:solidFill>
              </a:rPr>
              <a:t>uscito</a:t>
            </a:r>
            <a:r>
              <a:rPr lang="en-GB" sz="1400" dirty="0">
                <a:solidFill>
                  <a:srgbClr val="00B050"/>
                </a:solidFill>
              </a:rPr>
              <a:t> non   </a:t>
            </a:r>
          </a:p>
          <a:p>
            <a:pPr marL="0" indent="0">
              <a:buNone/>
            </a:pPr>
            <a:r>
              <a:rPr lang="en-GB" sz="1400" dirty="0">
                <a:solidFill>
                  <a:srgbClr val="00B050"/>
                </a:solidFill>
              </a:rPr>
              <a:t>    </a:t>
            </a:r>
            <a:r>
              <a:rPr lang="en-GB" sz="1400" dirty="0" err="1">
                <a:solidFill>
                  <a:srgbClr val="00B050"/>
                </a:solidFill>
              </a:rPr>
              <a:t>rivelato</a:t>
            </a:r>
            <a:r>
              <a:rPr lang="en-GB" sz="1400" dirty="0">
                <a:solidFill>
                  <a:srgbClr val="00B050"/>
                </a:solidFill>
              </a:rPr>
              <a:t> dal </a:t>
            </a:r>
            <a:r>
              <a:rPr lang="en-GB" sz="1400" dirty="0" err="1">
                <a:solidFill>
                  <a:srgbClr val="00B050"/>
                </a:solidFill>
              </a:rPr>
              <a:t>rivelatore</a:t>
            </a:r>
            <a:r>
              <a:rPr lang="en-GB" sz="1600" dirty="0">
                <a:solidFill>
                  <a:srgbClr val="00B050"/>
                </a:solidFill>
              </a:rPr>
              <a:t>.</a:t>
            </a:r>
            <a:endParaRPr lang="en-FR" sz="1400" dirty="0">
              <a:solidFill>
                <a:srgbClr val="00B050"/>
              </a:solidFill>
            </a:endParaRPr>
          </a:p>
        </p:txBody>
      </p:sp>
      <p:graphicFrame>
        <p:nvGraphicFramePr>
          <p:cNvPr id="4" name="Object 8">
            <a:extLst>
              <a:ext uri="{FF2B5EF4-FFF2-40B4-BE49-F238E27FC236}">
                <a16:creationId xmlns:a16="http://schemas.microsoft.com/office/drawing/2014/main" id="{A60F1AC1-8DBD-7A4C-91CB-3C7FFAB3451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87370"/>
              </p:ext>
            </p:extLst>
          </p:nvPr>
        </p:nvGraphicFramePr>
        <p:xfrm>
          <a:off x="3546061" y="3027736"/>
          <a:ext cx="5075238" cy="20844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3" name="Equation" r:id="rId3" imgW="2844800" imgH="1168400" progId="Equation.3">
                  <p:embed/>
                </p:oleObj>
              </mc:Choice>
              <mc:Fallback>
                <p:oleObj name="Equation" r:id="rId3" imgW="2844800" imgH="1168400" progId="Equation.3">
                  <p:embed/>
                  <p:pic>
                    <p:nvPicPr>
                      <p:cNvPr id="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46061" y="3027736"/>
                        <a:ext cx="5075238" cy="2084473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008000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8">
            <a:extLst>
              <a:ext uri="{FF2B5EF4-FFF2-40B4-BE49-F238E27FC236}">
                <a16:creationId xmlns:a16="http://schemas.microsoft.com/office/drawing/2014/main" id="{BA7EA997-6E2A-9640-8F59-8D5F9EF185E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1530011"/>
              </p:ext>
            </p:extLst>
          </p:nvPr>
        </p:nvGraphicFramePr>
        <p:xfrm>
          <a:off x="3446048" y="5259846"/>
          <a:ext cx="5275263" cy="12508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Equation" r:id="rId5" imgW="3695700" imgH="876300" progId="Equation.3">
                  <p:embed/>
                </p:oleObj>
              </mc:Choice>
              <mc:Fallback>
                <p:oleObj name="Equation" r:id="rId5" imgW="3695700" imgH="876300" progId="Equation.3">
                  <p:embed/>
                  <p:pic>
                    <p:nvPicPr>
                      <p:cNvPr id="7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6048" y="5259846"/>
                        <a:ext cx="5275263" cy="1250836"/>
                      </a:xfrm>
                      <a:prstGeom prst="rect">
                        <a:avLst/>
                      </a:prstGeom>
                      <a:noFill/>
                      <a:ln>
                        <a:solidFill>
                          <a:srgbClr val="D8003B"/>
                        </a:solidFill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737232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1AD594-3A1B-E345-8E9D-307AAB67ED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FR" sz="2800" dirty="0">
                <a:solidFill>
                  <a:srgbClr val="002060"/>
                </a:solidFill>
              </a:rPr>
              <a:t>Massa e momento traverso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F8226-6A58-1B43-9724-347310E9E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0537" y="912078"/>
            <a:ext cx="8495472" cy="46438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FR" dirty="0"/>
              <a:t>		  MASS</a:t>
            </a:r>
          </a:p>
          <a:p>
            <a:pPr marL="0" indent="0">
              <a:buNone/>
            </a:pPr>
            <a:r>
              <a:rPr lang="en-FR" dirty="0"/>
              <a:t>						</a:t>
            </a:r>
          </a:p>
          <a:p>
            <a:pPr marL="0" indent="0">
              <a:buNone/>
            </a:pPr>
            <a:r>
              <a:rPr lang="en-FR" dirty="0">
                <a:solidFill>
                  <a:srgbClr val="0432FF"/>
                </a:solidFill>
              </a:rPr>
              <a:t>Z		~91 GeV 		pT (e,mu) ~ 45  GeV</a:t>
            </a:r>
          </a:p>
          <a:p>
            <a:endParaRPr lang="en-FR" dirty="0"/>
          </a:p>
          <a:p>
            <a:pPr marL="0" indent="0">
              <a:buNone/>
            </a:pPr>
            <a:r>
              <a:rPr lang="en-FR" dirty="0">
                <a:solidFill>
                  <a:schemeClr val="accent6">
                    <a:lumMod val="50000"/>
                  </a:schemeClr>
                </a:solidFill>
              </a:rPr>
              <a:t>W+W-		~80  GeV 		pT (e,mu) ~ 40 GeV</a:t>
            </a:r>
          </a:p>
          <a:p>
            <a:pPr marL="0" indent="0">
              <a:buNone/>
            </a:pPr>
            <a:r>
              <a:rPr lang="en-FR" dirty="0">
                <a:solidFill>
                  <a:schemeClr val="accent6">
                    <a:lumMod val="50000"/>
                  </a:schemeClr>
                </a:solidFill>
              </a:rPr>
              <a:t>                                                      pt (neutrino) ~ 40 GeV</a:t>
            </a:r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r>
              <a:rPr lang="en-FR" dirty="0">
                <a:solidFill>
                  <a:srgbClr val="C00000"/>
                </a:solidFill>
              </a:rPr>
              <a:t>H		~125 GeV 		 E(gamma) ~ 60 GeV</a:t>
            </a:r>
          </a:p>
          <a:p>
            <a:pPr marL="0" indent="0">
              <a:buNone/>
            </a:pPr>
            <a:r>
              <a:rPr lang="en-FR" dirty="0">
                <a:solidFill>
                  <a:srgbClr val="C00000"/>
                </a:solidFill>
              </a:rPr>
              <a:t>					 pT(e,mu) ~ 5–45 GeV</a:t>
            </a:r>
          </a:p>
          <a:p>
            <a:pPr marL="0" indent="0">
              <a:buNone/>
            </a:pPr>
            <a:endParaRPr lang="en-FR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FR" dirty="0"/>
          </a:p>
          <a:p>
            <a:pPr marL="0" indent="0">
              <a:buNone/>
            </a:pPr>
            <a:r>
              <a:rPr lang="en-FR" dirty="0"/>
              <a:t>“ZOO”</a:t>
            </a:r>
            <a:br>
              <a:rPr lang="en-FR" dirty="0"/>
            </a:br>
            <a:r>
              <a:rPr lang="en-FR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1FA860-4F80-0A46-8DF5-AD3AB1BB46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33304"/>
          <a:stretch/>
        </p:blipFill>
        <p:spPr>
          <a:xfrm>
            <a:off x="1258681" y="4522027"/>
            <a:ext cx="2730500" cy="131291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0B6FDA5-1CF7-4646-82AC-8E862D556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820" y="4560127"/>
            <a:ext cx="2273300" cy="18923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6798EC-D311-824F-A4B3-61D11EDFA1D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5018"/>
          <a:stretch/>
        </p:blipFill>
        <p:spPr>
          <a:xfrm>
            <a:off x="1209193" y="4989446"/>
            <a:ext cx="2889109" cy="68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24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16C4F-EFD3-0345-A1EF-393D6C3F5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564" y="64519"/>
            <a:ext cx="7575082" cy="533400"/>
          </a:xfrm>
        </p:spPr>
        <p:txBody>
          <a:bodyPr>
            <a:norm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4l final state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69B55-7BC6-3342-BABA-113A86564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2B60D-2C16-234D-B992-A5CB7E0D7813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71D9924-A0FC-F441-93CA-F5F4934C2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521" y="944660"/>
            <a:ext cx="8458957" cy="171429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407A492-84AF-504E-A62E-B8F7838BEB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1056" y="3136053"/>
            <a:ext cx="5943600" cy="13716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199076-572F-E64E-9BBE-030CDA86534C}"/>
              </a:ext>
            </a:extLst>
          </p:cNvPr>
          <p:cNvSpPr txBox="1"/>
          <p:nvPr/>
        </p:nvSpPr>
        <p:spPr>
          <a:xfrm>
            <a:off x="629728" y="944660"/>
            <a:ext cx="399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ZZ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C3857CD-632D-3D4F-A34D-F0950E766D54}"/>
              </a:ext>
            </a:extLst>
          </p:cNvPr>
          <p:cNvSpPr txBox="1"/>
          <p:nvPr/>
        </p:nvSpPr>
        <p:spPr>
          <a:xfrm>
            <a:off x="230260" y="3637187"/>
            <a:ext cx="996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/>
              <a:t>ZW/WW</a:t>
            </a:r>
            <a:endParaRPr lang="fr-FR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6BED255-8D26-DB44-927A-5C42AE7356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5717" y="4984750"/>
            <a:ext cx="4252211" cy="147804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D0AB93B-D425-E245-BE43-387417FFC4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51190" y="4984750"/>
            <a:ext cx="1903679" cy="160187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B807E91-07CA-154D-8BE1-4887EA055988}"/>
              </a:ext>
            </a:extLst>
          </p:cNvPr>
          <p:cNvSpPr txBox="1"/>
          <p:nvPr/>
        </p:nvSpPr>
        <p:spPr>
          <a:xfrm>
            <a:off x="3003259" y="423065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/W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E8303C0-9628-AE4D-98F1-0EF6A918F1E1}"/>
              </a:ext>
            </a:extLst>
          </p:cNvPr>
          <p:cNvSpPr txBox="1"/>
          <p:nvPr/>
        </p:nvSpPr>
        <p:spPr>
          <a:xfrm>
            <a:off x="4828725" y="4092154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/W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5B29F91-7F70-0943-BCD1-20D003E60CF4}"/>
              </a:ext>
            </a:extLst>
          </p:cNvPr>
          <p:cNvSpPr txBox="1"/>
          <p:nvPr/>
        </p:nvSpPr>
        <p:spPr>
          <a:xfrm>
            <a:off x="6771706" y="4237532"/>
            <a:ext cx="3802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/>
              <a:t>/W</a:t>
            </a:r>
          </a:p>
        </p:txBody>
      </p:sp>
    </p:spTree>
    <p:extLst>
      <p:ext uri="{BB962C8B-B14F-4D97-AF65-F5344CB8AC3E}">
        <p14:creationId xmlns:p14="http://schemas.microsoft.com/office/powerpoint/2010/main" val="153459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10448</TotalTime>
  <Words>798</Words>
  <Application>Microsoft Macintosh PowerPoint</Application>
  <PresentationFormat>On-screen Show (4:3)</PresentationFormat>
  <Paragraphs>128</Paragraphs>
  <Slides>17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7" baseType="lpstr">
      <vt:lpstr>-webkit-standard</vt:lpstr>
      <vt:lpstr>Arial</vt:lpstr>
      <vt:lpstr>Calibri</vt:lpstr>
      <vt:lpstr>Calibri Light</vt:lpstr>
      <vt:lpstr>inherit</vt:lpstr>
      <vt:lpstr>Symbol</vt:lpstr>
      <vt:lpstr>Verdana</vt:lpstr>
      <vt:lpstr>Wingdings</vt:lpstr>
      <vt:lpstr>Office Theme</vt:lpstr>
      <vt:lpstr>Equation</vt:lpstr>
      <vt:lpstr>PowerPoint Presentation</vt:lpstr>
      <vt:lpstr>Come ricostruiamo le particelle</vt:lpstr>
      <vt:lpstr>PowerPoint Presentation</vt:lpstr>
      <vt:lpstr>Il bosone di Higgs </vt:lpstr>
      <vt:lpstr>Come ricostruiamo le particelle</vt:lpstr>
      <vt:lpstr>PowerPoint Presentation</vt:lpstr>
      <vt:lpstr>Neutrino &amp; energia mancante</vt:lpstr>
      <vt:lpstr>Massa e momento traverso</vt:lpstr>
      <vt:lpstr>4l final state</vt:lpstr>
      <vt:lpstr>ZZ, ZW et WW events</vt:lpstr>
      <vt:lpstr> W+ et W-</vt:lpstr>
      <vt:lpstr>Le champ magnétique</vt:lpstr>
      <vt:lpstr>I quark nel protone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Mariotti</dc:creator>
  <cp:lastModifiedBy>Chiara Mariotti</cp:lastModifiedBy>
  <cp:revision>11</cp:revision>
  <dcterms:created xsi:type="dcterms:W3CDTF">2021-11-29T11:01:10Z</dcterms:created>
  <dcterms:modified xsi:type="dcterms:W3CDTF">2023-03-20T12:03:47Z</dcterms:modified>
</cp:coreProperties>
</file>