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5051" r:id="rId2"/>
  </p:sldMasterIdLst>
  <p:notesMasterIdLst>
    <p:notesMasterId r:id="rId55"/>
  </p:notesMasterIdLst>
  <p:handoutMasterIdLst>
    <p:handoutMasterId r:id="rId56"/>
  </p:handoutMasterIdLst>
  <p:sldIdLst>
    <p:sldId id="256" r:id="rId3"/>
    <p:sldId id="564" r:id="rId4"/>
    <p:sldId id="471" r:id="rId5"/>
    <p:sldId id="512" r:id="rId6"/>
    <p:sldId id="537" r:id="rId7"/>
    <p:sldId id="510" r:id="rId8"/>
    <p:sldId id="561" r:id="rId9"/>
    <p:sldId id="565" r:id="rId10"/>
    <p:sldId id="493" r:id="rId11"/>
    <p:sldId id="494" r:id="rId12"/>
    <p:sldId id="543" r:id="rId13"/>
    <p:sldId id="539" r:id="rId14"/>
    <p:sldId id="560" r:id="rId15"/>
    <p:sldId id="497" r:id="rId16"/>
    <p:sldId id="509" r:id="rId17"/>
    <p:sldId id="498" r:id="rId18"/>
    <p:sldId id="519" r:id="rId19"/>
    <p:sldId id="540" r:id="rId20"/>
    <p:sldId id="520" r:id="rId21"/>
    <p:sldId id="521" r:id="rId22"/>
    <p:sldId id="522" r:id="rId23"/>
    <p:sldId id="562" r:id="rId24"/>
    <p:sldId id="513" r:id="rId25"/>
    <p:sldId id="514" r:id="rId26"/>
    <p:sldId id="515" r:id="rId27"/>
    <p:sldId id="516" r:id="rId28"/>
    <p:sldId id="517" r:id="rId29"/>
    <p:sldId id="518" r:id="rId30"/>
    <p:sldId id="501" r:id="rId31"/>
    <p:sldId id="502" r:id="rId32"/>
    <p:sldId id="503" r:id="rId33"/>
    <p:sldId id="559" r:id="rId34"/>
    <p:sldId id="526" r:id="rId35"/>
    <p:sldId id="527" r:id="rId36"/>
    <p:sldId id="546" r:id="rId37"/>
    <p:sldId id="541" r:id="rId38"/>
    <p:sldId id="499" r:id="rId39"/>
    <p:sldId id="530" r:id="rId40"/>
    <p:sldId id="532" r:id="rId41"/>
    <p:sldId id="531" r:id="rId42"/>
    <p:sldId id="533" r:id="rId43"/>
    <p:sldId id="545" r:id="rId44"/>
    <p:sldId id="554" r:id="rId45"/>
    <p:sldId id="550" r:id="rId46"/>
    <p:sldId id="549" r:id="rId47"/>
    <p:sldId id="555" r:id="rId48"/>
    <p:sldId id="553" r:id="rId49"/>
    <p:sldId id="547" r:id="rId50"/>
    <p:sldId id="548" r:id="rId51"/>
    <p:sldId id="556" r:id="rId52"/>
    <p:sldId id="557" r:id="rId53"/>
    <p:sldId id="535" r:id="rId54"/>
  </p:sldIdLst>
  <p:sldSz cx="12192000" cy="6858000"/>
  <p:notesSz cx="7315200" cy="9601200"/>
  <p:defaultTextStyle>
    <a:defPPr>
      <a:defRPr lang="en-US"/>
    </a:defPPr>
    <a:lvl1pPr algn="l" rtl="0" eaLnBrk="0" fontAlgn="base" hangingPunct="0">
      <a:spcBef>
        <a:spcPct val="0"/>
      </a:spcBef>
      <a:spcAft>
        <a:spcPct val="0"/>
      </a:spcAft>
      <a:defRPr kern="1200">
        <a:solidFill>
          <a:schemeClr val="tx1"/>
        </a:solidFill>
        <a:latin typeface="Comic Sans MS" panose="030F0702030302020204" pitchFamily="66" charset="0"/>
        <a:ea typeface="+mn-ea"/>
        <a:cs typeface="+mn-cs"/>
      </a:defRPr>
    </a:lvl1pPr>
    <a:lvl2pPr marL="457200" algn="l" rtl="0" eaLnBrk="0" fontAlgn="base" hangingPunct="0">
      <a:spcBef>
        <a:spcPct val="0"/>
      </a:spcBef>
      <a:spcAft>
        <a:spcPct val="0"/>
      </a:spcAft>
      <a:defRPr kern="1200">
        <a:solidFill>
          <a:schemeClr val="tx1"/>
        </a:solidFill>
        <a:latin typeface="Comic Sans MS" panose="030F0702030302020204" pitchFamily="66" charset="0"/>
        <a:ea typeface="+mn-ea"/>
        <a:cs typeface="+mn-cs"/>
      </a:defRPr>
    </a:lvl2pPr>
    <a:lvl3pPr marL="914400" algn="l" rtl="0" eaLnBrk="0" fontAlgn="base" hangingPunct="0">
      <a:spcBef>
        <a:spcPct val="0"/>
      </a:spcBef>
      <a:spcAft>
        <a:spcPct val="0"/>
      </a:spcAft>
      <a:defRPr kern="1200">
        <a:solidFill>
          <a:schemeClr val="tx1"/>
        </a:solidFill>
        <a:latin typeface="Comic Sans MS" panose="030F0702030302020204" pitchFamily="66" charset="0"/>
        <a:ea typeface="+mn-ea"/>
        <a:cs typeface="+mn-cs"/>
      </a:defRPr>
    </a:lvl3pPr>
    <a:lvl4pPr marL="1371600" algn="l" rtl="0" eaLnBrk="0" fontAlgn="base" hangingPunct="0">
      <a:spcBef>
        <a:spcPct val="0"/>
      </a:spcBef>
      <a:spcAft>
        <a:spcPct val="0"/>
      </a:spcAft>
      <a:defRPr kern="1200">
        <a:solidFill>
          <a:schemeClr val="tx1"/>
        </a:solidFill>
        <a:latin typeface="Comic Sans MS" panose="030F0702030302020204" pitchFamily="66" charset="0"/>
        <a:ea typeface="+mn-ea"/>
        <a:cs typeface="+mn-cs"/>
      </a:defRPr>
    </a:lvl4pPr>
    <a:lvl5pPr marL="1828800" algn="l" rtl="0" eaLnBrk="0" fontAlgn="base" hangingPunct="0">
      <a:spcBef>
        <a:spcPct val="0"/>
      </a:spcBef>
      <a:spcAft>
        <a:spcPct val="0"/>
      </a:spcAft>
      <a:defRPr kern="1200">
        <a:solidFill>
          <a:schemeClr val="tx1"/>
        </a:solidFill>
        <a:latin typeface="Comic Sans MS" panose="030F0702030302020204" pitchFamily="66" charset="0"/>
        <a:ea typeface="+mn-ea"/>
        <a:cs typeface="+mn-cs"/>
      </a:defRPr>
    </a:lvl5pPr>
    <a:lvl6pPr marL="2286000" algn="l" defTabSz="914400" rtl="0" eaLnBrk="1" latinLnBrk="0" hangingPunct="1">
      <a:defRPr kern="1200">
        <a:solidFill>
          <a:schemeClr val="tx1"/>
        </a:solidFill>
        <a:latin typeface="Comic Sans MS" panose="030F0702030302020204" pitchFamily="66" charset="0"/>
        <a:ea typeface="+mn-ea"/>
        <a:cs typeface="+mn-cs"/>
      </a:defRPr>
    </a:lvl6pPr>
    <a:lvl7pPr marL="2743200" algn="l" defTabSz="914400" rtl="0" eaLnBrk="1" latinLnBrk="0" hangingPunct="1">
      <a:defRPr kern="1200">
        <a:solidFill>
          <a:schemeClr val="tx1"/>
        </a:solidFill>
        <a:latin typeface="Comic Sans MS" panose="030F0702030302020204" pitchFamily="66" charset="0"/>
        <a:ea typeface="+mn-ea"/>
        <a:cs typeface="+mn-cs"/>
      </a:defRPr>
    </a:lvl7pPr>
    <a:lvl8pPr marL="3200400" algn="l" defTabSz="914400" rtl="0" eaLnBrk="1" latinLnBrk="0" hangingPunct="1">
      <a:defRPr kern="1200">
        <a:solidFill>
          <a:schemeClr val="tx1"/>
        </a:solidFill>
        <a:latin typeface="Comic Sans MS" panose="030F0702030302020204" pitchFamily="66" charset="0"/>
        <a:ea typeface="+mn-ea"/>
        <a:cs typeface="+mn-cs"/>
      </a:defRPr>
    </a:lvl8pPr>
    <a:lvl9pPr marL="3657600" algn="l" defTabSz="914400" rtl="0" eaLnBrk="1" latinLnBrk="0" hangingPunct="1">
      <a:defRPr kern="1200">
        <a:solidFill>
          <a:schemeClr val="tx1"/>
        </a:solidFill>
        <a:latin typeface="Comic Sans MS" panose="030F0702030302020204" pitchFamily="66" charset="0"/>
        <a:ea typeface="+mn-ea"/>
        <a:cs typeface="+mn-cs"/>
      </a:defRPr>
    </a:lvl9pPr>
  </p:defaultTextStyle>
  <p:extLst>
    <p:ext uri="{EFAFB233-063F-42B5-8137-9DF3F51BA10A}">
      <p15:sldGuideLst xmlns:p15="http://schemas.microsoft.com/office/powerpoint/2012/main">
        <p15:guide id="1" orient="horz" pos="1872"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009900"/>
    <a:srgbClr val="CC3399"/>
    <a:srgbClr val="FF0000"/>
    <a:srgbClr val="FFFFCC"/>
    <a:srgbClr val="FFFF99"/>
    <a:srgbClr val="663300"/>
    <a:srgbClr val="FF6600"/>
    <a:srgbClr val="FFCC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730" autoAdjust="0"/>
    <p:restoredTop sz="93794" autoAdjust="0"/>
  </p:normalViewPr>
  <p:slideViewPr>
    <p:cSldViewPr>
      <p:cViewPr varScale="1">
        <p:scale>
          <a:sx n="106" d="100"/>
          <a:sy n="106" d="100"/>
        </p:scale>
        <p:origin x="348" y="102"/>
      </p:cViewPr>
      <p:guideLst>
        <p:guide orient="horz" pos="1872"/>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0"/>
    </p:cViewPr>
  </p:sorterViewPr>
  <p:gridSpacing cx="38405" cy="38405"/>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notesMaster" Target="notesMasters/notesMaster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viewProps" Target="viewProps.xml"/><Relationship Id="rId5" Type="http://schemas.openxmlformats.org/officeDocument/2006/relationships/slide" Target="slides/slide3.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handoutMaster" Target="handoutMasters/handoutMaster1.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theme" Target="theme/theme1.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presProps" Target="presProps.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image" Target="../media/image13.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5.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6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81013"/>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sz="quarter" idx="1"/>
          </p:nvPr>
        </p:nvSpPr>
        <p:spPr>
          <a:xfrm>
            <a:off x="4143375" y="0"/>
            <a:ext cx="3170238" cy="481013"/>
          </a:xfrm>
          <a:prstGeom prst="rect">
            <a:avLst/>
          </a:prstGeom>
        </p:spPr>
        <p:txBody>
          <a:bodyPr vert="horz" lIns="91440" tIns="45720" rIns="91440" bIns="45720" rtlCol="0"/>
          <a:lstStyle>
            <a:lvl1pPr algn="r">
              <a:defRPr sz="1200"/>
            </a:lvl1pPr>
          </a:lstStyle>
          <a:p>
            <a:pPr>
              <a:defRPr/>
            </a:pPr>
            <a:fld id="{FE5BCE94-3CC2-483E-92BE-05C64E7219D2}" type="datetimeFigureOut">
              <a:rPr lang="en-US"/>
              <a:pPr>
                <a:defRPr/>
              </a:pPr>
              <a:t>5/11/2022</a:t>
            </a:fld>
            <a:endParaRPr lang="en-US"/>
          </a:p>
        </p:txBody>
      </p:sp>
      <p:sp>
        <p:nvSpPr>
          <p:cNvPr id="4" name="Footer Placeholder 3"/>
          <p:cNvSpPr>
            <a:spLocks noGrp="1"/>
          </p:cNvSpPr>
          <p:nvPr>
            <p:ph type="ftr" sz="quarter" idx="2"/>
          </p:nvPr>
        </p:nvSpPr>
        <p:spPr>
          <a:xfrm>
            <a:off x="0" y="9118600"/>
            <a:ext cx="3170238" cy="481013"/>
          </a:xfrm>
          <a:prstGeom prst="rect">
            <a:avLst/>
          </a:prstGeom>
        </p:spPr>
        <p:txBody>
          <a:bodyPr vert="horz" lIns="91440" tIns="45720" rIns="91440" bIns="45720" rtlCol="0" anchor="b"/>
          <a:lstStyle>
            <a:lvl1pPr algn="l">
              <a:defRPr sz="1200"/>
            </a:lvl1pPr>
          </a:lstStyle>
          <a:p>
            <a:pPr>
              <a:defRPr/>
            </a:pPr>
            <a:endParaRPr lang="en-US"/>
          </a:p>
        </p:txBody>
      </p:sp>
      <p:sp>
        <p:nvSpPr>
          <p:cNvPr id="5" name="Slide Number Placeholder 4"/>
          <p:cNvSpPr>
            <a:spLocks noGrp="1"/>
          </p:cNvSpPr>
          <p:nvPr>
            <p:ph type="sldNum" sz="quarter" idx="3"/>
          </p:nvPr>
        </p:nvSpPr>
        <p:spPr>
          <a:xfrm>
            <a:off x="4143375" y="9118600"/>
            <a:ext cx="3170238" cy="481013"/>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3FAB6644-E619-4D5D-ACF5-3021143152C6}" type="slidenum">
              <a:rPr lang="en-US" altLang="en-US"/>
              <a:pPr/>
              <a:t>‹#›</a:t>
            </a:fld>
            <a:endParaRPr lang="en-US" altLang="en-US"/>
          </a:p>
        </p:txBody>
      </p:sp>
    </p:spTree>
    <p:extLst>
      <p:ext uri="{BB962C8B-B14F-4D97-AF65-F5344CB8AC3E}">
        <p14:creationId xmlns:p14="http://schemas.microsoft.com/office/powerpoint/2010/main" val="420741645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170238" cy="4810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en-US"/>
          </a:p>
        </p:txBody>
      </p:sp>
      <p:sp>
        <p:nvSpPr>
          <p:cNvPr id="8195" name="Rectangle 3"/>
          <p:cNvSpPr>
            <a:spLocks noGrp="1" noChangeArrowheads="1"/>
          </p:cNvSpPr>
          <p:nvPr>
            <p:ph type="dt" idx="1"/>
          </p:nvPr>
        </p:nvSpPr>
        <p:spPr bwMode="auto">
          <a:xfrm>
            <a:off x="4143375" y="0"/>
            <a:ext cx="3170238" cy="4810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en-US"/>
          </a:p>
        </p:txBody>
      </p:sp>
      <p:sp>
        <p:nvSpPr>
          <p:cNvPr id="73732" name="Rectangle 4"/>
          <p:cNvSpPr>
            <a:spLocks noGrp="1" noRot="1" noChangeAspect="1" noChangeArrowheads="1" noTextEdit="1"/>
          </p:cNvSpPr>
          <p:nvPr>
            <p:ph type="sldImg" idx="2"/>
          </p:nvPr>
        </p:nvSpPr>
        <p:spPr bwMode="auto">
          <a:xfrm>
            <a:off x="457200" y="719138"/>
            <a:ext cx="6400800" cy="36004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7" name="Rectangle 5"/>
          <p:cNvSpPr>
            <a:spLocks noGrp="1" noChangeArrowheads="1"/>
          </p:cNvSpPr>
          <p:nvPr>
            <p:ph type="body" sz="quarter" idx="3"/>
          </p:nvPr>
        </p:nvSpPr>
        <p:spPr bwMode="auto">
          <a:xfrm>
            <a:off x="731838" y="4560888"/>
            <a:ext cx="5851525" cy="43211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8198" name="Rectangle 6"/>
          <p:cNvSpPr>
            <a:spLocks noGrp="1" noChangeArrowheads="1"/>
          </p:cNvSpPr>
          <p:nvPr>
            <p:ph type="ftr" sz="quarter" idx="4"/>
          </p:nvPr>
        </p:nvSpPr>
        <p:spPr bwMode="auto">
          <a:xfrm>
            <a:off x="0" y="9118600"/>
            <a:ext cx="3170238" cy="4810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en-US"/>
          </a:p>
        </p:txBody>
      </p:sp>
      <p:sp>
        <p:nvSpPr>
          <p:cNvPr id="8199" name="Rectangle 7"/>
          <p:cNvSpPr>
            <a:spLocks noGrp="1" noChangeArrowheads="1"/>
          </p:cNvSpPr>
          <p:nvPr>
            <p:ph type="sldNum" sz="quarter" idx="5"/>
          </p:nvPr>
        </p:nvSpPr>
        <p:spPr bwMode="auto">
          <a:xfrm>
            <a:off x="4143375" y="9118600"/>
            <a:ext cx="3170238" cy="4810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panose="020B0604020202020204" pitchFamily="34" charset="0"/>
              </a:defRPr>
            </a:lvl1pPr>
          </a:lstStyle>
          <a:p>
            <a:fld id="{A0BE0B71-77FA-410D-BBE3-F64AEB828140}" type="slidenum">
              <a:rPr lang="en-US" altLang="en-US"/>
              <a:pPr/>
              <a:t>‹#›</a:t>
            </a:fld>
            <a:endParaRPr lang="en-US" altLang="en-US"/>
          </a:p>
        </p:txBody>
      </p:sp>
    </p:spTree>
    <p:extLst>
      <p:ext uri="{BB962C8B-B14F-4D97-AF65-F5344CB8AC3E}">
        <p14:creationId xmlns:p14="http://schemas.microsoft.com/office/powerpoint/2010/main" val="138955804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19138"/>
            <a:ext cx="6400800" cy="360045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A0BE0B71-77FA-410D-BBE3-F64AEB828140}" type="slidenum">
              <a:rPr lang="en-US" altLang="en-US" smtClean="0"/>
              <a:pPr/>
              <a:t>9</a:t>
            </a:fld>
            <a:endParaRPr lang="en-US" altLang="en-US"/>
          </a:p>
        </p:txBody>
      </p:sp>
    </p:spTree>
    <p:extLst>
      <p:ext uri="{BB962C8B-B14F-4D97-AF65-F5344CB8AC3E}">
        <p14:creationId xmlns:p14="http://schemas.microsoft.com/office/powerpoint/2010/main" val="6760425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r>
              <a:rPr lang="en-US"/>
              <a:t>12 May 2022</a:t>
            </a:r>
          </a:p>
        </p:txBody>
      </p:sp>
      <p:sp>
        <p:nvSpPr>
          <p:cNvPr id="5" name="Rectangle 5"/>
          <p:cNvSpPr>
            <a:spLocks noGrp="1" noChangeArrowheads="1"/>
          </p:cNvSpPr>
          <p:nvPr>
            <p:ph type="ftr" sz="quarter" idx="11"/>
          </p:nvPr>
        </p:nvSpPr>
        <p:spPr>
          <a:ln/>
        </p:spPr>
        <p:txBody>
          <a:bodyPr/>
          <a:lstStyle>
            <a:lvl1pPr>
              <a:defRPr/>
            </a:lvl1pPr>
          </a:lstStyle>
          <a:p>
            <a:pPr>
              <a:defRPr/>
            </a:pPr>
            <a:r>
              <a:rPr lang="en-GB"/>
              <a:t>Basic CAS - Linear Imperfections - J. Wenninger</a:t>
            </a:r>
            <a:endParaRPr lang="en-US"/>
          </a:p>
        </p:txBody>
      </p:sp>
      <p:sp>
        <p:nvSpPr>
          <p:cNvPr id="6" name="Rectangle 6"/>
          <p:cNvSpPr>
            <a:spLocks noGrp="1" noChangeArrowheads="1"/>
          </p:cNvSpPr>
          <p:nvPr>
            <p:ph type="sldNum" sz="quarter" idx="12"/>
          </p:nvPr>
        </p:nvSpPr>
        <p:spPr>
          <a:ln/>
        </p:spPr>
        <p:txBody>
          <a:bodyPr/>
          <a:lstStyle>
            <a:lvl1pPr>
              <a:defRPr/>
            </a:lvl1pPr>
          </a:lstStyle>
          <a:p>
            <a:fld id="{3730F4E1-0212-4600-8E17-78876CED652F}" type="slidenum">
              <a:rPr lang="en-US" altLang="en-US"/>
              <a:pPr/>
              <a:t>‹#›</a:t>
            </a:fld>
            <a:endParaRPr lang="en-US" altLang="en-US"/>
          </a:p>
        </p:txBody>
      </p:sp>
    </p:spTree>
    <p:extLst>
      <p:ext uri="{BB962C8B-B14F-4D97-AF65-F5344CB8AC3E}">
        <p14:creationId xmlns:p14="http://schemas.microsoft.com/office/powerpoint/2010/main" val="9016305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r>
              <a:rPr lang="en-US"/>
              <a:t>12 May 2022</a:t>
            </a:r>
          </a:p>
        </p:txBody>
      </p:sp>
      <p:sp>
        <p:nvSpPr>
          <p:cNvPr id="5" name="Rectangle 5"/>
          <p:cNvSpPr>
            <a:spLocks noGrp="1" noChangeArrowheads="1"/>
          </p:cNvSpPr>
          <p:nvPr>
            <p:ph type="ftr" sz="quarter" idx="11"/>
          </p:nvPr>
        </p:nvSpPr>
        <p:spPr>
          <a:ln/>
        </p:spPr>
        <p:txBody>
          <a:bodyPr/>
          <a:lstStyle>
            <a:lvl1pPr>
              <a:defRPr/>
            </a:lvl1pPr>
          </a:lstStyle>
          <a:p>
            <a:pPr>
              <a:defRPr/>
            </a:pPr>
            <a:r>
              <a:rPr lang="en-GB"/>
              <a:t>Basic CAS - Linear Imperfections - J. Wenninger</a:t>
            </a:r>
            <a:endParaRPr lang="en-US"/>
          </a:p>
        </p:txBody>
      </p:sp>
      <p:sp>
        <p:nvSpPr>
          <p:cNvPr id="6" name="Rectangle 6"/>
          <p:cNvSpPr>
            <a:spLocks noGrp="1" noChangeArrowheads="1"/>
          </p:cNvSpPr>
          <p:nvPr>
            <p:ph type="sldNum" sz="quarter" idx="12"/>
          </p:nvPr>
        </p:nvSpPr>
        <p:spPr>
          <a:ln/>
        </p:spPr>
        <p:txBody>
          <a:bodyPr/>
          <a:lstStyle>
            <a:lvl1pPr>
              <a:defRPr/>
            </a:lvl1pPr>
          </a:lstStyle>
          <a:p>
            <a:fld id="{8921CA58-FFD6-4BCA-A4E9-421990C91DE0}" type="slidenum">
              <a:rPr lang="en-US" altLang="en-US"/>
              <a:pPr/>
              <a:t>‹#›</a:t>
            </a:fld>
            <a:endParaRPr lang="en-US" altLang="en-US"/>
          </a:p>
        </p:txBody>
      </p:sp>
    </p:spTree>
    <p:extLst>
      <p:ext uri="{BB962C8B-B14F-4D97-AF65-F5344CB8AC3E}">
        <p14:creationId xmlns:p14="http://schemas.microsoft.com/office/powerpoint/2010/main" val="26647177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r>
              <a:rPr lang="en-US"/>
              <a:t>12 May 2022</a:t>
            </a:r>
          </a:p>
        </p:txBody>
      </p:sp>
      <p:sp>
        <p:nvSpPr>
          <p:cNvPr id="5" name="Rectangle 5"/>
          <p:cNvSpPr>
            <a:spLocks noGrp="1" noChangeArrowheads="1"/>
          </p:cNvSpPr>
          <p:nvPr>
            <p:ph type="ftr" sz="quarter" idx="11"/>
          </p:nvPr>
        </p:nvSpPr>
        <p:spPr>
          <a:ln/>
        </p:spPr>
        <p:txBody>
          <a:bodyPr/>
          <a:lstStyle>
            <a:lvl1pPr>
              <a:defRPr/>
            </a:lvl1pPr>
          </a:lstStyle>
          <a:p>
            <a:pPr>
              <a:defRPr/>
            </a:pPr>
            <a:r>
              <a:rPr lang="en-GB"/>
              <a:t>Basic CAS - Linear Imperfections - J. Wenninger</a:t>
            </a:r>
            <a:endParaRPr lang="en-US"/>
          </a:p>
        </p:txBody>
      </p:sp>
      <p:sp>
        <p:nvSpPr>
          <p:cNvPr id="6" name="Rectangle 6"/>
          <p:cNvSpPr>
            <a:spLocks noGrp="1" noChangeArrowheads="1"/>
          </p:cNvSpPr>
          <p:nvPr>
            <p:ph type="sldNum" sz="quarter" idx="12"/>
          </p:nvPr>
        </p:nvSpPr>
        <p:spPr>
          <a:ln/>
        </p:spPr>
        <p:txBody>
          <a:bodyPr/>
          <a:lstStyle>
            <a:lvl1pPr>
              <a:defRPr/>
            </a:lvl1pPr>
          </a:lstStyle>
          <a:p>
            <a:fld id="{C54D1728-C1E5-413F-91F9-8231047D7099}" type="slidenum">
              <a:rPr lang="en-US" altLang="en-US"/>
              <a:pPr/>
              <a:t>‹#›</a:t>
            </a:fld>
            <a:endParaRPr lang="en-US" altLang="en-US"/>
          </a:p>
        </p:txBody>
      </p:sp>
    </p:spTree>
    <p:extLst>
      <p:ext uri="{BB962C8B-B14F-4D97-AF65-F5344CB8AC3E}">
        <p14:creationId xmlns:p14="http://schemas.microsoft.com/office/powerpoint/2010/main" val="19899301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871200" cy="715962"/>
          </a:xfrm>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6197600" y="1600200"/>
            <a:ext cx="5384800" cy="21859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6197600" y="3938589"/>
            <a:ext cx="5384800" cy="2187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4"/>
          <p:cNvSpPr>
            <a:spLocks noGrp="1" noChangeArrowheads="1"/>
          </p:cNvSpPr>
          <p:nvPr>
            <p:ph type="dt" sz="half" idx="10"/>
          </p:nvPr>
        </p:nvSpPr>
        <p:spPr>
          <a:ln/>
        </p:spPr>
        <p:txBody>
          <a:bodyPr/>
          <a:lstStyle>
            <a:lvl1pPr>
              <a:defRPr/>
            </a:lvl1pPr>
          </a:lstStyle>
          <a:p>
            <a:pPr>
              <a:defRPr/>
            </a:pPr>
            <a:r>
              <a:rPr lang="en-US"/>
              <a:t>12 May 2022</a:t>
            </a:r>
          </a:p>
        </p:txBody>
      </p:sp>
      <p:sp>
        <p:nvSpPr>
          <p:cNvPr id="7" name="Rectangle 5"/>
          <p:cNvSpPr>
            <a:spLocks noGrp="1" noChangeArrowheads="1"/>
          </p:cNvSpPr>
          <p:nvPr>
            <p:ph type="ftr" sz="quarter" idx="11"/>
          </p:nvPr>
        </p:nvSpPr>
        <p:spPr>
          <a:ln/>
        </p:spPr>
        <p:txBody>
          <a:bodyPr/>
          <a:lstStyle>
            <a:lvl1pPr>
              <a:defRPr/>
            </a:lvl1pPr>
          </a:lstStyle>
          <a:p>
            <a:pPr>
              <a:defRPr/>
            </a:pPr>
            <a:r>
              <a:rPr lang="en-GB"/>
              <a:t>Basic CAS - Linear Imperfections - J. Wenninger</a:t>
            </a:r>
            <a:endParaRPr lang="en-US"/>
          </a:p>
        </p:txBody>
      </p:sp>
      <p:sp>
        <p:nvSpPr>
          <p:cNvPr id="8" name="Rectangle 6"/>
          <p:cNvSpPr>
            <a:spLocks noGrp="1" noChangeArrowheads="1"/>
          </p:cNvSpPr>
          <p:nvPr>
            <p:ph type="sldNum" sz="quarter" idx="12"/>
          </p:nvPr>
        </p:nvSpPr>
        <p:spPr>
          <a:ln/>
        </p:spPr>
        <p:txBody>
          <a:bodyPr/>
          <a:lstStyle>
            <a:lvl1pPr>
              <a:defRPr/>
            </a:lvl1pPr>
          </a:lstStyle>
          <a:p>
            <a:fld id="{DAA00652-F61C-44E1-A00F-A473ED1C1195}" type="slidenum">
              <a:rPr lang="en-US" altLang="en-US"/>
              <a:pPr/>
              <a:t>‹#›</a:t>
            </a:fld>
            <a:endParaRPr lang="en-US" altLang="en-US"/>
          </a:p>
        </p:txBody>
      </p:sp>
    </p:spTree>
    <p:extLst>
      <p:ext uri="{BB962C8B-B14F-4D97-AF65-F5344CB8AC3E}">
        <p14:creationId xmlns:p14="http://schemas.microsoft.com/office/powerpoint/2010/main" val="39108963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609600" y="274638"/>
            <a:ext cx="10871200" cy="715962"/>
          </a:xfrm>
        </p:spPr>
        <p:txBody>
          <a:bodyPr/>
          <a:lstStyle/>
          <a:p>
            <a:r>
              <a:rPr lang="en-US"/>
              <a:t>Click to edit Master title style</a:t>
            </a:r>
          </a:p>
        </p:txBody>
      </p:sp>
      <p:sp>
        <p:nvSpPr>
          <p:cNvPr id="3" name="Content Placeholder 2"/>
          <p:cNvSpPr>
            <a:spLocks noGrp="1"/>
          </p:cNvSpPr>
          <p:nvPr>
            <p:ph sz="quarter" idx="1"/>
          </p:nvPr>
        </p:nvSpPr>
        <p:spPr>
          <a:xfrm>
            <a:off x="609600" y="1600200"/>
            <a:ext cx="5384800" cy="21859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6197600" y="1600200"/>
            <a:ext cx="5384800" cy="21859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609600" y="3938589"/>
            <a:ext cx="5384800" cy="2187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6197600" y="3938589"/>
            <a:ext cx="5384800" cy="2187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r>
              <a:rPr lang="en-US"/>
              <a:t>12 May 2022</a:t>
            </a:r>
          </a:p>
        </p:txBody>
      </p:sp>
      <p:sp>
        <p:nvSpPr>
          <p:cNvPr id="8" name="Rectangle 5"/>
          <p:cNvSpPr>
            <a:spLocks noGrp="1" noChangeArrowheads="1"/>
          </p:cNvSpPr>
          <p:nvPr>
            <p:ph type="ftr" sz="quarter" idx="11"/>
          </p:nvPr>
        </p:nvSpPr>
        <p:spPr>
          <a:ln/>
        </p:spPr>
        <p:txBody>
          <a:bodyPr/>
          <a:lstStyle>
            <a:lvl1pPr>
              <a:defRPr/>
            </a:lvl1pPr>
          </a:lstStyle>
          <a:p>
            <a:pPr>
              <a:defRPr/>
            </a:pPr>
            <a:r>
              <a:rPr lang="en-GB"/>
              <a:t>Basic CAS - Linear Imperfections - J. Wenninger</a:t>
            </a:r>
            <a:endParaRPr lang="en-US"/>
          </a:p>
        </p:txBody>
      </p:sp>
      <p:sp>
        <p:nvSpPr>
          <p:cNvPr id="9" name="Rectangle 6"/>
          <p:cNvSpPr>
            <a:spLocks noGrp="1" noChangeArrowheads="1"/>
          </p:cNvSpPr>
          <p:nvPr>
            <p:ph type="sldNum" sz="quarter" idx="12"/>
          </p:nvPr>
        </p:nvSpPr>
        <p:spPr>
          <a:ln/>
        </p:spPr>
        <p:txBody>
          <a:bodyPr/>
          <a:lstStyle>
            <a:lvl1pPr>
              <a:defRPr/>
            </a:lvl1pPr>
          </a:lstStyle>
          <a:p>
            <a:fld id="{9A990A56-5BA6-464C-BA94-DA770A293B47}" type="slidenum">
              <a:rPr lang="en-US" altLang="en-US"/>
              <a:pPr/>
              <a:t>‹#›</a:t>
            </a:fld>
            <a:endParaRPr lang="en-US" altLang="en-US"/>
          </a:p>
        </p:txBody>
      </p:sp>
    </p:spTree>
    <p:extLst>
      <p:ext uri="{BB962C8B-B14F-4D97-AF65-F5344CB8AC3E}">
        <p14:creationId xmlns:p14="http://schemas.microsoft.com/office/powerpoint/2010/main" val="13763297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r>
              <a:rPr lang="en-US"/>
              <a:t>12 May 2022</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GB"/>
              <a:t>Basic CAS - Linear Imperfections - J. Wenninger</a:t>
            </a:r>
            <a:endParaRPr lang="en-US" dirty="0"/>
          </a:p>
        </p:txBody>
      </p:sp>
      <p:sp>
        <p:nvSpPr>
          <p:cNvPr id="6" name="Rectangle 6"/>
          <p:cNvSpPr>
            <a:spLocks noGrp="1" noChangeArrowheads="1"/>
          </p:cNvSpPr>
          <p:nvPr>
            <p:ph type="sldNum" sz="quarter" idx="12"/>
          </p:nvPr>
        </p:nvSpPr>
        <p:spPr>
          <a:ln/>
        </p:spPr>
        <p:txBody>
          <a:bodyPr/>
          <a:lstStyle>
            <a:lvl1pPr>
              <a:defRPr/>
            </a:lvl1pPr>
          </a:lstStyle>
          <a:p>
            <a:fld id="{DBD9DE02-05B5-47E3-B536-7CEA78B2DBAE}" type="slidenum">
              <a:rPr lang="en-US" altLang="en-US"/>
              <a:pPr/>
              <a:t>‹#›</a:t>
            </a:fld>
            <a:endParaRPr lang="en-US" altLang="en-US"/>
          </a:p>
        </p:txBody>
      </p:sp>
    </p:spTree>
    <p:extLst>
      <p:ext uri="{BB962C8B-B14F-4D97-AF65-F5344CB8AC3E}">
        <p14:creationId xmlns:p14="http://schemas.microsoft.com/office/powerpoint/2010/main" val="22897537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r>
              <a:rPr lang="en-US"/>
              <a:t>12 May 2022</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GB"/>
              <a:t>Basic CAS - Linear Imperfections - J. Wenninger</a:t>
            </a:r>
            <a:endParaRPr lang="en-US" dirty="0"/>
          </a:p>
        </p:txBody>
      </p:sp>
      <p:sp>
        <p:nvSpPr>
          <p:cNvPr id="6" name="Rectangle 6"/>
          <p:cNvSpPr>
            <a:spLocks noGrp="1" noChangeArrowheads="1"/>
          </p:cNvSpPr>
          <p:nvPr>
            <p:ph type="sldNum" sz="quarter" idx="12"/>
          </p:nvPr>
        </p:nvSpPr>
        <p:spPr>
          <a:ln/>
        </p:spPr>
        <p:txBody>
          <a:bodyPr/>
          <a:lstStyle>
            <a:lvl1pPr>
              <a:defRPr/>
            </a:lvl1pPr>
          </a:lstStyle>
          <a:p>
            <a:fld id="{C89DE0CD-3A0F-4C5D-AAAE-0A331BF330F2}" type="slidenum">
              <a:rPr lang="en-US" altLang="en-US"/>
              <a:pPr/>
              <a:t>‹#›</a:t>
            </a:fld>
            <a:endParaRPr lang="en-US" altLang="en-US"/>
          </a:p>
        </p:txBody>
      </p:sp>
    </p:spTree>
    <p:extLst>
      <p:ext uri="{BB962C8B-B14F-4D97-AF65-F5344CB8AC3E}">
        <p14:creationId xmlns:p14="http://schemas.microsoft.com/office/powerpoint/2010/main" val="45491073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a:t>12 May 2022</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GB"/>
              <a:t>Basic CAS - Linear Imperfections - J. Wenninger</a:t>
            </a:r>
            <a:endParaRPr lang="en-US" dirty="0"/>
          </a:p>
        </p:txBody>
      </p:sp>
      <p:sp>
        <p:nvSpPr>
          <p:cNvPr id="6" name="Rectangle 6"/>
          <p:cNvSpPr>
            <a:spLocks noGrp="1" noChangeArrowheads="1"/>
          </p:cNvSpPr>
          <p:nvPr>
            <p:ph type="sldNum" sz="quarter" idx="12"/>
          </p:nvPr>
        </p:nvSpPr>
        <p:spPr>
          <a:ln/>
        </p:spPr>
        <p:txBody>
          <a:bodyPr/>
          <a:lstStyle>
            <a:lvl1pPr>
              <a:defRPr/>
            </a:lvl1pPr>
          </a:lstStyle>
          <a:p>
            <a:fld id="{757BAB78-1C3B-43DD-B410-82DE414D15A1}" type="slidenum">
              <a:rPr lang="en-US" altLang="en-US"/>
              <a:pPr/>
              <a:t>‹#›</a:t>
            </a:fld>
            <a:endParaRPr lang="en-US" altLang="en-US"/>
          </a:p>
        </p:txBody>
      </p:sp>
    </p:spTree>
    <p:extLst>
      <p:ext uri="{BB962C8B-B14F-4D97-AF65-F5344CB8AC3E}">
        <p14:creationId xmlns:p14="http://schemas.microsoft.com/office/powerpoint/2010/main" val="94966951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1800"/>
            </a:lvl1pPr>
            <a:lvl2pPr>
              <a:defRPr sz="16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1"/>
            <a:ext cx="5384800" cy="4525963"/>
          </a:xfrm>
        </p:spPr>
        <p:txBody>
          <a:bodyPr/>
          <a:lstStyle>
            <a:lvl1pPr>
              <a:defRPr sz="1800"/>
            </a:lvl1pPr>
            <a:lvl2pPr>
              <a:defRPr sz="16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4"/>
          <p:cNvSpPr>
            <a:spLocks noGrp="1" noChangeArrowheads="1"/>
          </p:cNvSpPr>
          <p:nvPr>
            <p:ph type="dt" sz="half" idx="10"/>
          </p:nvPr>
        </p:nvSpPr>
        <p:spPr>
          <a:ln/>
        </p:spPr>
        <p:txBody>
          <a:bodyPr/>
          <a:lstStyle>
            <a:lvl1pPr>
              <a:defRPr/>
            </a:lvl1pPr>
          </a:lstStyle>
          <a:p>
            <a:pPr>
              <a:defRPr/>
            </a:pPr>
            <a:r>
              <a:rPr lang="en-US"/>
              <a:t>12 May 2022</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GB"/>
              <a:t>Basic CAS - Linear Imperfections - J. Wenninger</a:t>
            </a:r>
            <a:endParaRPr lang="en-US" dirty="0"/>
          </a:p>
        </p:txBody>
      </p:sp>
      <p:sp>
        <p:nvSpPr>
          <p:cNvPr id="7" name="Rectangle 6"/>
          <p:cNvSpPr>
            <a:spLocks noGrp="1" noChangeArrowheads="1"/>
          </p:cNvSpPr>
          <p:nvPr>
            <p:ph type="sldNum" sz="quarter" idx="12"/>
          </p:nvPr>
        </p:nvSpPr>
        <p:spPr>
          <a:ln/>
        </p:spPr>
        <p:txBody>
          <a:bodyPr/>
          <a:lstStyle>
            <a:lvl1pPr>
              <a:defRPr/>
            </a:lvl1pPr>
          </a:lstStyle>
          <a:p>
            <a:fld id="{59BA0920-2D05-4BE2-B56F-4EB7753D15B0}" type="slidenum">
              <a:rPr lang="en-US" altLang="en-US"/>
              <a:pPr/>
              <a:t>‹#›</a:t>
            </a:fld>
            <a:endParaRPr lang="en-US" altLang="en-US"/>
          </a:p>
        </p:txBody>
      </p:sp>
    </p:spTree>
    <p:extLst>
      <p:ext uri="{BB962C8B-B14F-4D97-AF65-F5344CB8AC3E}">
        <p14:creationId xmlns:p14="http://schemas.microsoft.com/office/powerpoint/2010/main" val="306717021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r>
              <a:rPr lang="en-US"/>
              <a:t>12 May 2022</a:t>
            </a: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GB"/>
              <a:t>Basic CAS - Linear Imperfections - J. Wenninger</a:t>
            </a:r>
            <a:endParaRPr lang="en-US" dirty="0"/>
          </a:p>
        </p:txBody>
      </p:sp>
      <p:sp>
        <p:nvSpPr>
          <p:cNvPr id="9" name="Rectangle 6"/>
          <p:cNvSpPr>
            <a:spLocks noGrp="1" noChangeArrowheads="1"/>
          </p:cNvSpPr>
          <p:nvPr>
            <p:ph type="sldNum" sz="quarter" idx="12"/>
          </p:nvPr>
        </p:nvSpPr>
        <p:spPr>
          <a:ln/>
        </p:spPr>
        <p:txBody>
          <a:bodyPr/>
          <a:lstStyle>
            <a:lvl1pPr>
              <a:defRPr/>
            </a:lvl1pPr>
          </a:lstStyle>
          <a:p>
            <a:fld id="{948C5F00-E881-45A5-8182-A1790883112A}" type="slidenum">
              <a:rPr lang="en-US" altLang="en-US"/>
              <a:pPr/>
              <a:t>‹#›</a:t>
            </a:fld>
            <a:endParaRPr lang="en-US" altLang="en-US"/>
          </a:p>
        </p:txBody>
      </p:sp>
    </p:spTree>
    <p:extLst>
      <p:ext uri="{BB962C8B-B14F-4D97-AF65-F5344CB8AC3E}">
        <p14:creationId xmlns:p14="http://schemas.microsoft.com/office/powerpoint/2010/main" val="69746859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Rectangle 36"/>
          <p:cNvSpPr>
            <a:spLocks noChangeArrowheads="1"/>
          </p:cNvSpPr>
          <p:nvPr userDrawn="1"/>
        </p:nvSpPr>
        <p:spPr bwMode="auto">
          <a:xfrm>
            <a:off x="0" y="0"/>
            <a:ext cx="12192000" cy="762000"/>
          </a:xfrm>
          <a:prstGeom prst="rect">
            <a:avLst/>
          </a:prstGeom>
          <a:gradFill rotWithShape="1">
            <a:gsLst>
              <a:gs pos="0">
                <a:srgbClr val="003368"/>
              </a:gs>
              <a:gs pos="100000">
                <a:srgbClr val="8BA2BA"/>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1435" tIns="45718" rIns="91435" bIns="45718" anchor="ctr"/>
          <a:lstStyle>
            <a:lvl1pPr>
              <a:defRPr>
                <a:solidFill>
                  <a:schemeClr val="tx1"/>
                </a:solidFill>
                <a:latin typeface="Comic Sans MS" pitchFamily="66" charset="0"/>
              </a:defRPr>
            </a:lvl1pPr>
            <a:lvl2pPr marL="742950" indent="-285750">
              <a:defRPr>
                <a:solidFill>
                  <a:schemeClr val="tx1"/>
                </a:solidFill>
                <a:latin typeface="Comic Sans MS" pitchFamily="66" charset="0"/>
              </a:defRPr>
            </a:lvl2pPr>
            <a:lvl3pPr marL="1143000" indent="-228600">
              <a:defRPr>
                <a:solidFill>
                  <a:schemeClr val="tx1"/>
                </a:solidFill>
                <a:latin typeface="Comic Sans MS" pitchFamily="66" charset="0"/>
              </a:defRPr>
            </a:lvl3pPr>
            <a:lvl4pPr marL="1600200" indent="-228600">
              <a:defRPr>
                <a:solidFill>
                  <a:schemeClr val="tx1"/>
                </a:solidFill>
                <a:latin typeface="Comic Sans MS" pitchFamily="66" charset="0"/>
              </a:defRPr>
            </a:lvl4pPr>
            <a:lvl5pPr marL="2057400" indent="-22860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defRPr/>
            </a:pPr>
            <a:endParaRPr lang="en-US" altLang="en-US" sz="2400">
              <a:solidFill>
                <a:srgbClr val="FFFFFF"/>
              </a:solidFill>
              <a:latin typeface="Calibri" pitchFamily="34" charset="0"/>
            </a:endParaRPr>
          </a:p>
        </p:txBody>
      </p:sp>
      <p:pic>
        <p:nvPicPr>
          <p:cNvPr id="4" name="Picture 8" descr="lhclogo.prev.eps"/>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1319080" y="1"/>
            <a:ext cx="872919" cy="817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37" descr="Logo CERN width=144,      height=144"/>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0"/>
            <a:ext cx="83451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1066800" y="0"/>
            <a:ext cx="9906000" cy="800100"/>
          </a:xfrm>
        </p:spPr>
        <p:txBody>
          <a:bodyPr/>
          <a:lstStyle>
            <a:lvl1pPr>
              <a:defRPr>
                <a:solidFill>
                  <a:schemeClr val="bg1"/>
                </a:solidFill>
                <a:latin typeface="Arial" pitchFamily="34" charset="0"/>
                <a:cs typeface="Arial" pitchFamily="34" charset="0"/>
              </a:defRPr>
            </a:lvl1pPr>
          </a:lstStyle>
          <a:p>
            <a:r>
              <a:rPr lang="en-US" dirty="0"/>
              <a:t>Click to edit Master title style</a:t>
            </a:r>
          </a:p>
        </p:txBody>
      </p:sp>
      <p:sp>
        <p:nvSpPr>
          <p:cNvPr id="6" name="Rectangle 5"/>
          <p:cNvSpPr>
            <a:spLocks noGrp="1" noChangeArrowheads="1"/>
          </p:cNvSpPr>
          <p:nvPr>
            <p:ph type="dt" sz="half" idx="10"/>
          </p:nvPr>
        </p:nvSpPr>
        <p:spPr>
          <a:xfrm rot="16200000">
            <a:off x="-495300" y="5905500"/>
            <a:ext cx="1447800" cy="457200"/>
          </a:xfrm>
        </p:spPr>
        <p:txBody>
          <a:bodyPr/>
          <a:lstStyle>
            <a:lvl1pPr>
              <a:defRPr sz="1200" b="1">
                <a:solidFill>
                  <a:srgbClr val="808080">
                    <a:lumMod val="75000"/>
                  </a:srgbClr>
                </a:solidFill>
                <a:latin typeface="Arial" pitchFamily="34" charset="0"/>
                <a:cs typeface="Arial" pitchFamily="34" charset="0"/>
              </a:defRPr>
            </a:lvl1pPr>
          </a:lstStyle>
          <a:p>
            <a:pPr>
              <a:defRPr/>
            </a:pPr>
            <a:r>
              <a:rPr lang="en-US"/>
              <a:t>12 May 2022</a:t>
            </a:r>
          </a:p>
        </p:txBody>
      </p:sp>
      <p:sp>
        <p:nvSpPr>
          <p:cNvPr id="7" name="Rectangle 6"/>
          <p:cNvSpPr>
            <a:spLocks noGrp="1" noChangeArrowheads="1"/>
          </p:cNvSpPr>
          <p:nvPr>
            <p:ph type="ftr" sz="quarter" idx="11"/>
          </p:nvPr>
        </p:nvSpPr>
        <p:spPr>
          <a:xfrm rot="16200000">
            <a:off x="-2076450" y="2876550"/>
            <a:ext cx="4610100" cy="457200"/>
          </a:xfrm>
        </p:spPr>
        <p:txBody>
          <a:bodyPr/>
          <a:lstStyle>
            <a:lvl1pPr>
              <a:defRPr sz="1200" b="1">
                <a:solidFill>
                  <a:srgbClr val="808080">
                    <a:lumMod val="75000"/>
                  </a:srgbClr>
                </a:solidFill>
                <a:latin typeface="Arial" pitchFamily="34" charset="0"/>
                <a:cs typeface="Arial" pitchFamily="34" charset="0"/>
              </a:defRPr>
            </a:lvl1pPr>
          </a:lstStyle>
          <a:p>
            <a:pPr>
              <a:defRPr/>
            </a:pPr>
            <a:r>
              <a:rPr lang="en-GB"/>
              <a:t>Basic CAS - Linear Imperfections - J. Wenninger</a:t>
            </a:r>
            <a:endParaRPr lang="en-US"/>
          </a:p>
        </p:txBody>
      </p:sp>
      <p:sp>
        <p:nvSpPr>
          <p:cNvPr id="8" name="Rectangle 7"/>
          <p:cNvSpPr>
            <a:spLocks noGrp="1" noChangeArrowheads="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CDE5CB26-BAF5-4B05-B144-6888C8927702}" type="slidenum">
              <a:rPr lang="en-US" altLang="en-US"/>
              <a:pPr/>
              <a:t>‹#›</a:t>
            </a:fld>
            <a:endParaRPr lang="en-US" altLang="en-US"/>
          </a:p>
        </p:txBody>
      </p:sp>
      <p:sp>
        <p:nvSpPr>
          <p:cNvPr id="9" name="Content Placeholder 2"/>
          <p:cNvSpPr>
            <a:spLocks noGrp="1"/>
          </p:cNvSpPr>
          <p:nvPr>
            <p:ph idx="1"/>
          </p:nvPr>
        </p:nvSpPr>
        <p:spPr>
          <a:xfrm>
            <a:off x="1084632" y="971081"/>
            <a:ext cx="10503435" cy="5112463"/>
          </a:xfrm>
        </p:spPr>
        <p:txBody>
          <a:bodyP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888278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r>
              <a:rPr lang="en-US"/>
              <a:t>12 May 2022</a:t>
            </a:r>
          </a:p>
        </p:txBody>
      </p:sp>
      <p:sp>
        <p:nvSpPr>
          <p:cNvPr id="5" name="Rectangle 5"/>
          <p:cNvSpPr>
            <a:spLocks noGrp="1" noChangeArrowheads="1"/>
          </p:cNvSpPr>
          <p:nvPr>
            <p:ph type="ftr" sz="quarter" idx="11"/>
          </p:nvPr>
        </p:nvSpPr>
        <p:spPr>
          <a:ln/>
        </p:spPr>
        <p:txBody>
          <a:bodyPr/>
          <a:lstStyle>
            <a:lvl1pPr>
              <a:defRPr/>
            </a:lvl1pPr>
          </a:lstStyle>
          <a:p>
            <a:pPr>
              <a:defRPr/>
            </a:pPr>
            <a:r>
              <a:rPr lang="en-GB"/>
              <a:t>Basic CAS - Linear Imperfections - J. Wenninger</a:t>
            </a:r>
            <a:endParaRPr lang="en-US"/>
          </a:p>
        </p:txBody>
      </p:sp>
      <p:sp>
        <p:nvSpPr>
          <p:cNvPr id="6" name="Rectangle 6"/>
          <p:cNvSpPr>
            <a:spLocks noGrp="1" noChangeArrowheads="1"/>
          </p:cNvSpPr>
          <p:nvPr>
            <p:ph type="sldNum" sz="quarter" idx="12"/>
          </p:nvPr>
        </p:nvSpPr>
        <p:spPr>
          <a:ln/>
        </p:spPr>
        <p:txBody>
          <a:bodyPr/>
          <a:lstStyle>
            <a:lvl1pPr>
              <a:defRPr/>
            </a:lvl1pPr>
          </a:lstStyle>
          <a:p>
            <a:fld id="{35641790-5168-4C8C-9B8F-D9913D589427}" type="slidenum">
              <a:rPr lang="en-US" altLang="en-US"/>
              <a:pPr/>
              <a:t>‹#›</a:t>
            </a:fld>
            <a:endParaRPr lang="en-US" altLang="en-US"/>
          </a:p>
        </p:txBody>
      </p:sp>
    </p:spTree>
    <p:extLst>
      <p:ext uri="{BB962C8B-B14F-4D97-AF65-F5344CB8AC3E}">
        <p14:creationId xmlns:p14="http://schemas.microsoft.com/office/powerpoint/2010/main" val="23145465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a:t>12 May 2022</a:t>
            </a: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GB"/>
              <a:t>Basic CAS - Linear Imperfections - J. Wenninger</a:t>
            </a:r>
            <a:endParaRPr lang="en-US" dirty="0"/>
          </a:p>
        </p:txBody>
      </p:sp>
      <p:sp>
        <p:nvSpPr>
          <p:cNvPr id="4" name="Rectangle 6"/>
          <p:cNvSpPr>
            <a:spLocks noGrp="1" noChangeArrowheads="1"/>
          </p:cNvSpPr>
          <p:nvPr>
            <p:ph type="sldNum" sz="quarter" idx="12"/>
          </p:nvPr>
        </p:nvSpPr>
        <p:spPr>
          <a:ln/>
        </p:spPr>
        <p:txBody>
          <a:bodyPr/>
          <a:lstStyle>
            <a:lvl1pPr>
              <a:defRPr/>
            </a:lvl1pPr>
          </a:lstStyle>
          <a:p>
            <a:fld id="{32C91B81-3352-4AD6-A78E-40B64019333E}" type="slidenum">
              <a:rPr lang="en-US" altLang="en-US"/>
              <a:pPr/>
              <a:t>‹#›</a:t>
            </a:fld>
            <a:endParaRPr lang="en-US" altLang="en-US"/>
          </a:p>
        </p:txBody>
      </p:sp>
    </p:spTree>
    <p:extLst>
      <p:ext uri="{BB962C8B-B14F-4D97-AF65-F5344CB8AC3E}">
        <p14:creationId xmlns:p14="http://schemas.microsoft.com/office/powerpoint/2010/main" val="59714031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a:t>12 May 2022</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GB"/>
              <a:t>Basic CAS - Linear Imperfections - J. Wenninger</a:t>
            </a:r>
            <a:endParaRPr lang="en-US" dirty="0"/>
          </a:p>
        </p:txBody>
      </p:sp>
      <p:sp>
        <p:nvSpPr>
          <p:cNvPr id="7" name="Rectangle 6"/>
          <p:cNvSpPr>
            <a:spLocks noGrp="1" noChangeArrowheads="1"/>
          </p:cNvSpPr>
          <p:nvPr>
            <p:ph type="sldNum" sz="quarter" idx="12"/>
          </p:nvPr>
        </p:nvSpPr>
        <p:spPr>
          <a:ln/>
        </p:spPr>
        <p:txBody>
          <a:bodyPr/>
          <a:lstStyle>
            <a:lvl1pPr>
              <a:defRPr/>
            </a:lvl1pPr>
          </a:lstStyle>
          <a:p>
            <a:fld id="{5D62FDA8-E521-4497-BCB4-3D3D5B0031DB}" type="slidenum">
              <a:rPr lang="en-US" altLang="en-US"/>
              <a:pPr/>
              <a:t>‹#›</a:t>
            </a:fld>
            <a:endParaRPr lang="en-US" altLang="en-US"/>
          </a:p>
        </p:txBody>
      </p:sp>
    </p:spTree>
    <p:extLst>
      <p:ext uri="{BB962C8B-B14F-4D97-AF65-F5344CB8AC3E}">
        <p14:creationId xmlns:p14="http://schemas.microsoft.com/office/powerpoint/2010/main" val="396048301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a:t>12 May 2022</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GB"/>
              <a:t>Basic CAS - Linear Imperfections - J. Wenninger</a:t>
            </a:r>
            <a:endParaRPr lang="en-US" dirty="0"/>
          </a:p>
        </p:txBody>
      </p:sp>
      <p:sp>
        <p:nvSpPr>
          <p:cNvPr id="7" name="Rectangle 6"/>
          <p:cNvSpPr>
            <a:spLocks noGrp="1" noChangeArrowheads="1"/>
          </p:cNvSpPr>
          <p:nvPr>
            <p:ph type="sldNum" sz="quarter" idx="12"/>
          </p:nvPr>
        </p:nvSpPr>
        <p:spPr>
          <a:ln/>
        </p:spPr>
        <p:txBody>
          <a:bodyPr/>
          <a:lstStyle>
            <a:lvl1pPr>
              <a:defRPr/>
            </a:lvl1pPr>
          </a:lstStyle>
          <a:p>
            <a:fld id="{E5315160-F817-4935-A716-0B416DE5A117}" type="slidenum">
              <a:rPr lang="en-US" altLang="en-US"/>
              <a:pPr/>
              <a:t>‹#›</a:t>
            </a:fld>
            <a:endParaRPr lang="en-US" altLang="en-US"/>
          </a:p>
        </p:txBody>
      </p:sp>
    </p:spTree>
    <p:extLst>
      <p:ext uri="{BB962C8B-B14F-4D97-AF65-F5344CB8AC3E}">
        <p14:creationId xmlns:p14="http://schemas.microsoft.com/office/powerpoint/2010/main" val="2406027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r>
              <a:rPr lang="en-US"/>
              <a:t>12 May 2022</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GB"/>
              <a:t>Basic CAS - Linear Imperfections - J. Wenninger</a:t>
            </a:r>
            <a:endParaRPr lang="en-US" dirty="0"/>
          </a:p>
        </p:txBody>
      </p:sp>
      <p:sp>
        <p:nvSpPr>
          <p:cNvPr id="6" name="Rectangle 6"/>
          <p:cNvSpPr>
            <a:spLocks noGrp="1" noChangeArrowheads="1"/>
          </p:cNvSpPr>
          <p:nvPr>
            <p:ph type="sldNum" sz="quarter" idx="12"/>
          </p:nvPr>
        </p:nvSpPr>
        <p:spPr>
          <a:ln/>
        </p:spPr>
        <p:txBody>
          <a:bodyPr/>
          <a:lstStyle>
            <a:lvl1pPr>
              <a:defRPr/>
            </a:lvl1pPr>
          </a:lstStyle>
          <a:p>
            <a:fld id="{C2424BE5-98B2-4CD5-AC64-C45C846681BB}" type="slidenum">
              <a:rPr lang="en-US" altLang="en-US"/>
              <a:pPr/>
              <a:t>‹#›</a:t>
            </a:fld>
            <a:endParaRPr lang="en-US" altLang="en-US"/>
          </a:p>
        </p:txBody>
      </p:sp>
    </p:spTree>
    <p:extLst>
      <p:ext uri="{BB962C8B-B14F-4D97-AF65-F5344CB8AC3E}">
        <p14:creationId xmlns:p14="http://schemas.microsoft.com/office/powerpoint/2010/main" val="245881106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r>
              <a:rPr lang="en-US"/>
              <a:t>12 May 2022</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GB"/>
              <a:t>Basic CAS - Linear Imperfections - J. Wenninger</a:t>
            </a:r>
            <a:endParaRPr lang="en-US" dirty="0"/>
          </a:p>
        </p:txBody>
      </p:sp>
      <p:sp>
        <p:nvSpPr>
          <p:cNvPr id="6" name="Rectangle 6"/>
          <p:cNvSpPr>
            <a:spLocks noGrp="1" noChangeArrowheads="1"/>
          </p:cNvSpPr>
          <p:nvPr>
            <p:ph type="sldNum" sz="quarter" idx="12"/>
          </p:nvPr>
        </p:nvSpPr>
        <p:spPr>
          <a:ln/>
        </p:spPr>
        <p:txBody>
          <a:bodyPr/>
          <a:lstStyle>
            <a:lvl1pPr>
              <a:defRPr/>
            </a:lvl1pPr>
          </a:lstStyle>
          <a:p>
            <a:fld id="{698391EF-B560-4B41-B971-87F4F010CEB8}" type="slidenum">
              <a:rPr lang="en-US" altLang="en-US"/>
              <a:pPr/>
              <a:t>‹#›</a:t>
            </a:fld>
            <a:endParaRPr lang="en-US" altLang="en-US"/>
          </a:p>
        </p:txBody>
      </p:sp>
    </p:spTree>
    <p:extLst>
      <p:ext uri="{BB962C8B-B14F-4D97-AF65-F5344CB8AC3E}">
        <p14:creationId xmlns:p14="http://schemas.microsoft.com/office/powerpoint/2010/main" val="383754641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871200" cy="715962"/>
          </a:xfrm>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6197600" y="1600200"/>
            <a:ext cx="5384800" cy="21859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6197600" y="3938589"/>
            <a:ext cx="5384800" cy="2187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4"/>
          <p:cNvSpPr>
            <a:spLocks noGrp="1" noChangeArrowheads="1"/>
          </p:cNvSpPr>
          <p:nvPr>
            <p:ph type="dt" sz="half" idx="10"/>
          </p:nvPr>
        </p:nvSpPr>
        <p:spPr>
          <a:ln/>
        </p:spPr>
        <p:txBody>
          <a:bodyPr/>
          <a:lstStyle>
            <a:lvl1pPr>
              <a:defRPr/>
            </a:lvl1pPr>
          </a:lstStyle>
          <a:p>
            <a:pPr>
              <a:defRPr/>
            </a:pPr>
            <a:r>
              <a:rPr lang="en-US"/>
              <a:t>12 May 2022</a:t>
            </a:r>
            <a:endParaRPr lang="en-US" dirty="0"/>
          </a:p>
        </p:txBody>
      </p:sp>
      <p:sp>
        <p:nvSpPr>
          <p:cNvPr id="7" name="Rectangle 5"/>
          <p:cNvSpPr>
            <a:spLocks noGrp="1" noChangeArrowheads="1"/>
          </p:cNvSpPr>
          <p:nvPr>
            <p:ph type="ftr" sz="quarter" idx="11"/>
          </p:nvPr>
        </p:nvSpPr>
        <p:spPr>
          <a:ln/>
        </p:spPr>
        <p:txBody>
          <a:bodyPr/>
          <a:lstStyle>
            <a:lvl1pPr>
              <a:defRPr/>
            </a:lvl1pPr>
          </a:lstStyle>
          <a:p>
            <a:pPr>
              <a:defRPr/>
            </a:pPr>
            <a:r>
              <a:rPr lang="en-GB"/>
              <a:t>Basic CAS - Linear Imperfections - J. Wenninger</a:t>
            </a:r>
            <a:endParaRPr lang="en-US" dirty="0"/>
          </a:p>
        </p:txBody>
      </p:sp>
      <p:sp>
        <p:nvSpPr>
          <p:cNvPr id="8" name="Rectangle 6"/>
          <p:cNvSpPr>
            <a:spLocks noGrp="1" noChangeArrowheads="1"/>
          </p:cNvSpPr>
          <p:nvPr>
            <p:ph type="sldNum" sz="quarter" idx="12"/>
          </p:nvPr>
        </p:nvSpPr>
        <p:spPr>
          <a:ln/>
        </p:spPr>
        <p:txBody>
          <a:bodyPr/>
          <a:lstStyle>
            <a:lvl1pPr>
              <a:defRPr/>
            </a:lvl1pPr>
          </a:lstStyle>
          <a:p>
            <a:fld id="{4F2DD669-4D9A-451C-B33D-126A10F7F0A9}" type="slidenum">
              <a:rPr lang="en-US" altLang="en-US"/>
              <a:pPr/>
              <a:t>‹#›</a:t>
            </a:fld>
            <a:endParaRPr lang="en-US" altLang="en-US"/>
          </a:p>
        </p:txBody>
      </p:sp>
    </p:spTree>
    <p:extLst>
      <p:ext uri="{BB962C8B-B14F-4D97-AF65-F5344CB8AC3E}">
        <p14:creationId xmlns:p14="http://schemas.microsoft.com/office/powerpoint/2010/main" val="271405975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609600" y="274638"/>
            <a:ext cx="10871200" cy="715962"/>
          </a:xfrm>
        </p:spPr>
        <p:txBody>
          <a:bodyPr/>
          <a:lstStyle/>
          <a:p>
            <a:r>
              <a:rPr lang="en-US"/>
              <a:t>Click to edit Master title style</a:t>
            </a:r>
          </a:p>
        </p:txBody>
      </p:sp>
      <p:sp>
        <p:nvSpPr>
          <p:cNvPr id="3" name="Content Placeholder 2"/>
          <p:cNvSpPr>
            <a:spLocks noGrp="1"/>
          </p:cNvSpPr>
          <p:nvPr>
            <p:ph sz="quarter" idx="1"/>
          </p:nvPr>
        </p:nvSpPr>
        <p:spPr>
          <a:xfrm>
            <a:off x="609600" y="1600200"/>
            <a:ext cx="5384800" cy="21859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6197600" y="1600200"/>
            <a:ext cx="5384800" cy="21859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609600" y="3938589"/>
            <a:ext cx="5384800" cy="2187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6197600" y="3938589"/>
            <a:ext cx="5384800" cy="2187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r>
              <a:rPr lang="en-US"/>
              <a:t>12 May 2022</a:t>
            </a: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GB"/>
              <a:t>Basic CAS - Linear Imperfections - J. Wenninger</a:t>
            </a:r>
            <a:endParaRPr lang="en-US" dirty="0"/>
          </a:p>
        </p:txBody>
      </p:sp>
      <p:sp>
        <p:nvSpPr>
          <p:cNvPr id="9" name="Rectangle 6"/>
          <p:cNvSpPr>
            <a:spLocks noGrp="1" noChangeArrowheads="1"/>
          </p:cNvSpPr>
          <p:nvPr>
            <p:ph type="sldNum" sz="quarter" idx="12"/>
          </p:nvPr>
        </p:nvSpPr>
        <p:spPr>
          <a:ln/>
        </p:spPr>
        <p:txBody>
          <a:bodyPr/>
          <a:lstStyle>
            <a:lvl1pPr>
              <a:defRPr/>
            </a:lvl1pPr>
          </a:lstStyle>
          <a:p>
            <a:fld id="{E8F1872A-C530-4CF2-988D-5F0DA77285E7}" type="slidenum">
              <a:rPr lang="en-US" altLang="en-US"/>
              <a:pPr/>
              <a:t>‹#›</a:t>
            </a:fld>
            <a:endParaRPr lang="en-US" altLang="en-US"/>
          </a:p>
        </p:txBody>
      </p:sp>
    </p:spTree>
    <p:extLst>
      <p:ext uri="{BB962C8B-B14F-4D97-AF65-F5344CB8AC3E}">
        <p14:creationId xmlns:p14="http://schemas.microsoft.com/office/powerpoint/2010/main" val="78310939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pic>
        <p:nvPicPr>
          <p:cNvPr id="3" name="Picture 6" descr="pmlogo.gif"/>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974917" y="0"/>
            <a:ext cx="1217083"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7" descr="lhclogo.prev.eps"/>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 y="0"/>
            <a:ext cx="1248833"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1422400" y="274638"/>
            <a:ext cx="9448800" cy="715962"/>
          </a:xfrm>
        </p:spPr>
        <p:txBody>
          <a:bodyPr/>
          <a:lstStyle>
            <a:lvl1pPr>
              <a:defRPr>
                <a:latin typeface="Arial" pitchFamily="34" charset="0"/>
                <a:cs typeface="Arial" pitchFamily="34" charset="0"/>
              </a:defRPr>
            </a:lvl1pPr>
          </a:lstStyle>
          <a:p>
            <a:r>
              <a:rPr lang="en-US"/>
              <a:t>Click to edit Master title style</a:t>
            </a:r>
          </a:p>
        </p:txBody>
      </p:sp>
      <p:sp>
        <p:nvSpPr>
          <p:cNvPr id="5" name="Rectangle 4"/>
          <p:cNvSpPr>
            <a:spLocks noGrp="1" noChangeArrowheads="1"/>
          </p:cNvSpPr>
          <p:nvPr>
            <p:ph type="dt" sz="half" idx="10"/>
          </p:nvPr>
        </p:nvSpPr>
        <p:spPr/>
        <p:txBody>
          <a:bodyPr/>
          <a:lstStyle>
            <a:lvl1pPr>
              <a:defRPr>
                <a:latin typeface="Arial" pitchFamily="34" charset="0"/>
                <a:cs typeface="Arial" pitchFamily="34" charset="0"/>
              </a:defRPr>
            </a:lvl1pPr>
          </a:lstStyle>
          <a:p>
            <a:pPr>
              <a:defRPr/>
            </a:pPr>
            <a:r>
              <a:rPr lang="en-US"/>
              <a:t>12 May 2022</a:t>
            </a:r>
          </a:p>
        </p:txBody>
      </p:sp>
      <p:sp>
        <p:nvSpPr>
          <p:cNvPr id="6" name="Rectangle 5"/>
          <p:cNvSpPr>
            <a:spLocks noGrp="1" noChangeArrowheads="1"/>
          </p:cNvSpPr>
          <p:nvPr>
            <p:ph type="ftr" sz="quarter" idx="11"/>
          </p:nvPr>
        </p:nvSpPr>
        <p:spPr/>
        <p:txBody>
          <a:bodyPr/>
          <a:lstStyle>
            <a:lvl1pPr>
              <a:defRPr>
                <a:latin typeface="Arial" pitchFamily="34" charset="0"/>
                <a:cs typeface="Arial" pitchFamily="34" charset="0"/>
              </a:defRPr>
            </a:lvl1pPr>
          </a:lstStyle>
          <a:p>
            <a:pPr>
              <a:defRPr/>
            </a:pPr>
            <a:r>
              <a:rPr lang="en-GB"/>
              <a:t>Basic CAS - Linear Imperfections - J. Wenninger</a:t>
            </a:r>
            <a:endParaRPr lang="en-US"/>
          </a:p>
        </p:txBody>
      </p:sp>
      <p:sp>
        <p:nvSpPr>
          <p:cNvPr id="7" name="Rectangle 6"/>
          <p:cNvSpPr>
            <a:spLocks noGrp="1" noChangeArrowheads="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44EB8CC5-A133-4296-8637-5FCBECB9E39D}" type="slidenum">
              <a:rPr lang="en-US" altLang="en-US"/>
              <a:pPr/>
              <a:t>‹#›</a:t>
            </a:fld>
            <a:endParaRPr lang="en-US" altLang="en-US"/>
          </a:p>
        </p:txBody>
      </p:sp>
    </p:spTree>
    <p:extLst>
      <p:ext uri="{BB962C8B-B14F-4D97-AF65-F5344CB8AC3E}">
        <p14:creationId xmlns:p14="http://schemas.microsoft.com/office/powerpoint/2010/main" val="381679126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_Title, 2 Content and Text">
    <p:spTree>
      <p:nvGrpSpPr>
        <p:cNvPr id="1" name=""/>
        <p:cNvGrpSpPr/>
        <p:nvPr/>
      </p:nvGrpSpPr>
      <p:grpSpPr>
        <a:xfrm>
          <a:off x="0" y="0"/>
          <a:ext cx="0" cy="0"/>
          <a:chOff x="0" y="0"/>
          <a:chExt cx="0" cy="0"/>
        </a:xfrm>
      </p:grpSpPr>
      <p:sp>
        <p:nvSpPr>
          <p:cNvPr id="5" name="Text Placeholder 4"/>
          <p:cNvSpPr>
            <a:spLocks noGrp="1"/>
          </p:cNvSpPr>
          <p:nvPr>
            <p:ph type="body" sz="half" idx="3"/>
          </p:nvPr>
        </p:nvSpPr>
        <p:spPr>
          <a:xfrm>
            <a:off x="6197600" y="990600"/>
            <a:ext cx="568960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Title 8"/>
          <p:cNvSpPr>
            <a:spLocks noGrp="1"/>
          </p:cNvSpPr>
          <p:nvPr>
            <p:ph type="title"/>
          </p:nvPr>
        </p:nvSpPr>
        <p:spPr/>
        <p:txBody>
          <a:bodyPr/>
          <a:lstStyle/>
          <a:p>
            <a:r>
              <a:rPr lang="en-US"/>
              <a:t>Click to edit Master title style</a:t>
            </a:r>
            <a:endParaRPr lang="en-GB"/>
          </a:p>
        </p:txBody>
      </p:sp>
      <p:sp>
        <p:nvSpPr>
          <p:cNvPr id="6" name="Text Placeholder 4"/>
          <p:cNvSpPr>
            <a:spLocks noGrp="1"/>
          </p:cNvSpPr>
          <p:nvPr>
            <p:ph type="body" sz="half" idx="10"/>
          </p:nvPr>
        </p:nvSpPr>
        <p:spPr>
          <a:xfrm>
            <a:off x="203200" y="990600"/>
            <a:ext cx="568960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04148103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5" name="TextBox 4"/>
          <p:cNvSpPr txBox="1">
            <a:spLocks noChangeArrowheads="1"/>
          </p:cNvSpPr>
          <p:nvPr userDrawn="1"/>
        </p:nvSpPr>
        <p:spPr bwMode="auto">
          <a:xfrm>
            <a:off x="46567" y="6505576"/>
            <a:ext cx="5954184"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omic Sans MS" pitchFamily="66" charset="0"/>
              </a:defRPr>
            </a:lvl1pPr>
            <a:lvl2pPr marL="742950" indent="-285750">
              <a:defRPr>
                <a:solidFill>
                  <a:schemeClr val="tx1"/>
                </a:solidFill>
                <a:latin typeface="Comic Sans MS" pitchFamily="66" charset="0"/>
              </a:defRPr>
            </a:lvl2pPr>
            <a:lvl3pPr marL="1143000" indent="-228600">
              <a:defRPr>
                <a:solidFill>
                  <a:schemeClr val="tx1"/>
                </a:solidFill>
                <a:latin typeface="Comic Sans MS" pitchFamily="66" charset="0"/>
              </a:defRPr>
            </a:lvl3pPr>
            <a:lvl4pPr marL="1600200" indent="-228600">
              <a:defRPr>
                <a:solidFill>
                  <a:schemeClr val="tx1"/>
                </a:solidFill>
                <a:latin typeface="Comic Sans MS" pitchFamily="66" charset="0"/>
              </a:defRPr>
            </a:lvl4pPr>
            <a:lvl5pPr marL="2057400" indent="-22860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defRPr/>
            </a:pPr>
            <a:r>
              <a:rPr lang="en-US" sz="1400">
                <a:solidFill>
                  <a:srgbClr val="000000"/>
                </a:solidFill>
                <a:latin typeface="Constantia" pitchFamily="18" charset="0"/>
              </a:rPr>
              <a:t>H. Damerau, A. Findlay, S. Hancock, CMAC 16/08/2012</a:t>
            </a:r>
          </a:p>
        </p:txBody>
      </p:sp>
      <p:pic>
        <p:nvPicPr>
          <p:cNvPr id="6" name="Picture 7" descr="logo-presentation-small.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1235267" y="6167438"/>
            <a:ext cx="719667"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8" descr="liu_ppt-03.jp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70933" y="274639"/>
            <a:ext cx="736600" cy="66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9" name="Text Placeholder 5"/>
          <p:cNvSpPr>
            <a:spLocks noGrp="1"/>
          </p:cNvSpPr>
          <p:nvPr>
            <p:ph type="body" sz="quarter" idx="10"/>
          </p:nvPr>
        </p:nvSpPr>
        <p:spPr>
          <a:xfrm>
            <a:off x="270934" y="1255060"/>
            <a:ext cx="11684045" cy="4745691"/>
          </a:xfrm>
        </p:spPr>
        <p:txBody>
          <a:bodyPr/>
          <a:lstStyle/>
          <a:p>
            <a:pPr lvl="0"/>
            <a:r>
              <a:rPr lang="en-US"/>
              <a:t>Click to edit Master text styles</a:t>
            </a:r>
          </a:p>
          <a:p>
            <a:pPr lvl="1"/>
            <a:r>
              <a:rPr lang="en-US"/>
              <a:t>Second level</a:t>
            </a:r>
          </a:p>
          <a:p>
            <a:pPr lvl="2"/>
            <a:r>
              <a:rPr lang="en-US"/>
              <a:t>Third level</a:t>
            </a:r>
          </a:p>
        </p:txBody>
      </p:sp>
      <p:sp>
        <p:nvSpPr>
          <p:cNvPr id="8" name="Slide Number Placeholder 5"/>
          <p:cNvSpPr>
            <a:spLocks noGrp="1"/>
          </p:cNvSpPr>
          <p:nvPr>
            <p:ph type="sldNum" sz="quarter" idx="11"/>
          </p:nvPr>
        </p:nvSpPr>
        <p:spPr>
          <a:xfrm>
            <a:off x="9347200" y="0"/>
            <a:ext cx="2844800" cy="260350"/>
          </a:xfrm>
        </p:spPr>
        <p:txBody>
          <a:bodyPr/>
          <a:lstStyle>
            <a:lvl1pPr>
              <a:defRPr>
                <a:latin typeface="Constantia" panose="02030602050306030303" pitchFamily="18" charset="0"/>
              </a:defRPr>
            </a:lvl1pPr>
          </a:lstStyle>
          <a:p>
            <a:fld id="{EB7DD6F6-CE6C-43D2-AB78-69A1E2C1E381}" type="slidenum">
              <a:rPr lang="en-US" altLang="en-US"/>
              <a:pPr/>
              <a:t>‹#›</a:t>
            </a:fld>
            <a:endParaRPr lang="en-US" altLang="en-US"/>
          </a:p>
        </p:txBody>
      </p:sp>
    </p:spTree>
    <p:extLst>
      <p:ext uri="{BB962C8B-B14F-4D97-AF65-F5344CB8AC3E}">
        <p14:creationId xmlns:p14="http://schemas.microsoft.com/office/powerpoint/2010/main" val="35195830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a:t>12 May 2022</a:t>
            </a:r>
          </a:p>
        </p:txBody>
      </p:sp>
      <p:sp>
        <p:nvSpPr>
          <p:cNvPr id="5" name="Rectangle 5"/>
          <p:cNvSpPr>
            <a:spLocks noGrp="1" noChangeArrowheads="1"/>
          </p:cNvSpPr>
          <p:nvPr>
            <p:ph type="ftr" sz="quarter" idx="11"/>
          </p:nvPr>
        </p:nvSpPr>
        <p:spPr>
          <a:ln/>
        </p:spPr>
        <p:txBody>
          <a:bodyPr/>
          <a:lstStyle>
            <a:lvl1pPr>
              <a:defRPr/>
            </a:lvl1pPr>
          </a:lstStyle>
          <a:p>
            <a:pPr>
              <a:defRPr/>
            </a:pPr>
            <a:r>
              <a:rPr lang="en-GB"/>
              <a:t>Basic CAS - Linear Imperfections - J. Wenninger</a:t>
            </a:r>
            <a:endParaRPr lang="en-US"/>
          </a:p>
        </p:txBody>
      </p:sp>
      <p:sp>
        <p:nvSpPr>
          <p:cNvPr id="6" name="Rectangle 6"/>
          <p:cNvSpPr>
            <a:spLocks noGrp="1" noChangeArrowheads="1"/>
          </p:cNvSpPr>
          <p:nvPr>
            <p:ph type="sldNum" sz="quarter" idx="12"/>
          </p:nvPr>
        </p:nvSpPr>
        <p:spPr>
          <a:ln/>
        </p:spPr>
        <p:txBody>
          <a:bodyPr/>
          <a:lstStyle>
            <a:lvl1pPr>
              <a:defRPr/>
            </a:lvl1pPr>
          </a:lstStyle>
          <a:p>
            <a:fld id="{9FC0A56C-DD01-4B89-9758-6EAB28C5E6B8}" type="slidenum">
              <a:rPr lang="en-US" altLang="en-US"/>
              <a:pPr/>
              <a:t>‹#›</a:t>
            </a:fld>
            <a:endParaRPr lang="en-US" altLang="en-US"/>
          </a:p>
        </p:txBody>
      </p:sp>
    </p:spTree>
    <p:extLst>
      <p:ext uri="{BB962C8B-B14F-4D97-AF65-F5344CB8AC3E}">
        <p14:creationId xmlns:p14="http://schemas.microsoft.com/office/powerpoint/2010/main" val="16585536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5" name="TextBox 4"/>
          <p:cNvSpPr txBox="1">
            <a:spLocks noChangeArrowheads="1"/>
          </p:cNvSpPr>
          <p:nvPr userDrawn="1"/>
        </p:nvSpPr>
        <p:spPr bwMode="auto">
          <a:xfrm>
            <a:off x="46567" y="6505576"/>
            <a:ext cx="5954184"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omic Sans MS" pitchFamily="66" charset="0"/>
              </a:defRPr>
            </a:lvl1pPr>
            <a:lvl2pPr marL="742950" indent="-285750">
              <a:defRPr>
                <a:solidFill>
                  <a:schemeClr val="tx1"/>
                </a:solidFill>
                <a:latin typeface="Comic Sans MS" pitchFamily="66" charset="0"/>
              </a:defRPr>
            </a:lvl2pPr>
            <a:lvl3pPr marL="1143000" indent="-228600">
              <a:defRPr>
                <a:solidFill>
                  <a:schemeClr val="tx1"/>
                </a:solidFill>
                <a:latin typeface="Comic Sans MS" pitchFamily="66" charset="0"/>
              </a:defRPr>
            </a:lvl3pPr>
            <a:lvl4pPr marL="1600200" indent="-228600">
              <a:defRPr>
                <a:solidFill>
                  <a:schemeClr val="tx1"/>
                </a:solidFill>
                <a:latin typeface="Comic Sans MS" pitchFamily="66" charset="0"/>
              </a:defRPr>
            </a:lvl4pPr>
            <a:lvl5pPr marL="2057400" indent="-22860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defRPr/>
            </a:pPr>
            <a:r>
              <a:rPr lang="en-US" sz="1400">
                <a:solidFill>
                  <a:srgbClr val="000000"/>
                </a:solidFill>
                <a:latin typeface="Constantia" pitchFamily="18" charset="0"/>
              </a:rPr>
              <a:t>H. Damerau, A. Findlay, S. Hancock, CMAC 16/08/2012</a:t>
            </a:r>
          </a:p>
        </p:txBody>
      </p:sp>
      <p:pic>
        <p:nvPicPr>
          <p:cNvPr id="6" name="Picture 7" descr="logo-presentation-small.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1235267" y="6167438"/>
            <a:ext cx="719667"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8" descr="liu_ppt-03.jp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70933" y="274639"/>
            <a:ext cx="736600" cy="66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9" name="Text Placeholder 5"/>
          <p:cNvSpPr>
            <a:spLocks noGrp="1"/>
          </p:cNvSpPr>
          <p:nvPr>
            <p:ph type="body" sz="quarter" idx="10"/>
          </p:nvPr>
        </p:nvSpPr>
        <p:spPr>
          <a:xfrm>
            <a:off x="270934" y="1255060"/>
            <a:ext cx="11684045" cy="4745691"/>
          </a:xfrm>
        </p:spPr>
        <p:txBody>
          <a:bodyPr/>
          <a:lstStyle/>
          <a:p>
            <a:pPr lvl="0"/>
            <a:r>
              <a:rPr lang="en-US"/>
              <a:t>Click to edit Master text styles</a:t>
            </a:r>
          </a:p>
          <a:p>
            <a:pPr lvl="1"/>
            <a:r>
              <a:rPr lang="en-US"/>
              <a:t>Second level</a:t>
            </a:r>
          </a:p>
          <a:p>
            <a:pPr lvl="2"/>
            <a:r>
              <a:rPr lang="en-US"/>
              <a:t>Third level</a:t>
            </a:r>
          </a:p>
        </p:txBody>
      </p:sp>
      <p:sp>
        <p:nvSpPr>
          <p:cNvPr id="8" name="Slide Number Placeholder 5"/>
          <p:cNvSpPr>
            <a:spLocks noGrp="1"/>
          </p:cNvSpPr>
          <p:nvPr>
            <p:ph type="sldNum" sz="quarter" idx="11"/>
          </p:nvPr>
        </p:nvSpPr>
        <p:spPr>
          <a:xfrm>
            <a:off x="9347200" y="0"/>
            <a:ext cx="2844800" cy="260350"/>
          </a:xfrm>
        </p:spPr>
        <p:txBody>
          <a:bodyPr/>
          <a:lstStyle>
            <a:lvl1pPr>
              <a:defRPr>
                <a:latin typeface="Constantia" panose="02030602050306030303" pitchFamily="18" charset="0"/>
              </a:defRPr>
            </a:lvl1pPr>
          </a:lstStyle>
          <a:p>
            <a:fld id="{50EFA2E0-646B-43A9-8DC9-9FF71E588C77}" type="slidenum">
              <a:rPr lang="en-US" altLang="en-US"/>
              <a:pPr/>
              <a:t>‹#›</a:t>
            </a:fld>
            <a:endParaRPr lang="en-US" altLang="en-US"/>
          </a:p>
        </p:txBody>
      </p:sp>
    </p:spTree>
    <p:extLst>
      <p:ext uri="{BB962C8B-B14F-4D97-AF65-F5344CB8AC3E}">
        <p14:creationId xmlns:p14="http://schemas.microsoft.com/office/powerpoint/2010/main" val="119173844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slide with title">
    <p:spTree>
      <p:nvGrpSpPr>
        <p:cNvPr id="1" name=""/>
        <p:cNvGrpSpPr/>
        <p:nvPr/>
      </p:nvGrpSpPr>
      <p:grpSpPr>
        <a:xfrm>
          <a:off x="0" y="0"/>
          <a:ext cx="0" cy="0"/>
          <a:chOff x="0" y="0"/>
          <a:chExt cx="0" cy="0"/>
        </a:xfrm>
      </p:grpSpPr>
      <p:sp>
        <p:nvSpPr>
          <p:cNvPr id="6" name="Rectangle 5"/>
          <p:cNvSpPr>
            <a:spLocks noChangeArrowheads="1"/>
          </p:cNvSpPr>
          <p:nvPr userDrawn="1"/>
        </p:nvSpPr>
        <p:spPr bwMode="auto">
          <a:xfrm>
            <a:off x="0" y="877889"/>
            <a:ext cx="12192000" cy="1482725"/>
          </a:xfrm>
          <a:prstGeom prst="rect">
            <a:avLst/>
          </a:prstGeom>
          <a:solidFill>
            <a:schemeClr val="bg1"/>
          </a:solidFill>
          <a:ln w="9525" algn="ctr">
            <a:solidFill>
              <a:schemeClr val="bg1"/>
            </a:solidFill>
            <a:round/>
            <a:headEnd/>
            <a:tailEnd/>
          </a:ln>
        </p:spPr>
        <p:txBody>
          <a:bodyPr/>
          <a:lstStyle>
            <a:lvl1pPr>
              <a:defRPr>
                <a:solidFill>
                  <a:schemeClr val="tx1"/>
                </a:solidFill>
                <a:latin typeface="Comic Sans MS" pitchFamily="66" charset="0"/>
              </a:defRPr>
            </a:lvl1pPr>
            <a:lvl2pPr marL="742950" indent="-285750">
              <a:defRPr>
                <a:solidFill>
                  <a:schemeClr val="tx1"/>
                </a:solidFill>
                <a:latin typeface="Comic Sans MS" pitchFamily="66" charset="0"/>
              </a:defRPr>
            </a:lvl2pPr>
            <a:lvl3pPr marL="1143000" indent="-228600">
              <a:defRPr>
                <a:solidFill>
                  <a:schemeClr val="tx1"/>
                </a:solidFill>
                <a:latin typeface="Comic Sans MS" pitchFamily="66" charset="0"/>
              </a:defRPr>
            </a:lvl3pPr>
            <a:lvl4pPr marL="1600200" indent="-228600">
              <a:defRPr>
                <a:solidFill>
                  <a:schemeClr val="tx1"/>
                </a:solidFill>
                <a:latin typeface="Comic Sans MS" pitchFamily="66" charset="0"/>
              </a:defRPr>
            </a:lvl4pPr>
            <a:lvl5pPr marL="2057400" indent="-22860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a:defRPr/>
            </a:pPr>
            <a:endParaRPr lang="en-US" altLang="en-US" sz="2400">
              <a:solidFill>
                <a:srgbClr val="000000"/>
              </a:solidFill>
              <a:latin typeface="Arial" charset="0"/>
              <a:ea typeface="ＭＳ Ｐゴシック" pitchFamily="34" charset="-128"/>
            </a:endParaRPr>
          </a:p>
        </p:txBody>
      </p:sp>
      <p:sp>
        <p:nvSpPr>
          <p:cNvPr id="4" name="Title 13"/>
          <p:cNvSpPr>
            <a:spLocks noGrp="1"/>
          </p:cNvSpPr>
          <p:nvPr>
            <p:ph type="title"/>
          </p:nvPr>
        </p:nvSpPr>
        <p:spPr>
          <a:xfrm>
            <a:off x="1346791" y="93477"/>
            <a:ext cx="9498419" cy="680483"/>
          </a:xfrm>
          <a:prstGeom prst="rect">
            <a:avLst/>
          </a:prstGeom>
          <a:gradFill flip="none" rotWithShape="1">
            <a:gsLst>
              <a:gs pos="100000">
                <a:schemeClr val="bg1">
                  <a:alpha val="0"/>
                </a:schemeClr>
              </a:gs>
              <a:gs pos="0">
                <a:schemeClr val="bg1"/>
              </a:gs>
              <a:gs pos="72000">
                <a:schemeClr val="bg1"/>
              </a:gs>
            </a:gsLst>
            <a:path path="rect">
              <a:fillToRect l="50000" t="50000" r="50000" b="50000"/>
            </a:path>
            <a:tileRect/>
          </a:gradFill>
          <a:ln>
            <a:noFill/>
          </a:ln>
        </p:spPr>
        <p:style>
          <a:lnRef idx="2">
            <a:schemeClr val="accent1"/>
          </a:lnRef>
          <a:fillRef idx="1">
            <a:schemeClr val="lt1"/>
          </a:fillRef>
          <a:effectRef idx="0">
            <a:schemeClr val="accent1"/>
          </a:effectRef>
          <a:fontRef idx="none"/>
        </p:style>
        <p:txBody>
          <a:bodyPr/>
          <a:lstStyle>
            <a:lvl1pPr>
              <a:defRPr sz="3200" b="1">
                <a:solidFill>
                  <a:schemeClr val="tx2"/>
                </a:solidFill>
                <a:latin typeface="Cambria" pitchFamily="18" charset="0"/>
              </a:defRPr>
            </a:lvl1pPr>
          </a:lstStyle>
          <a:p>
            <a:r>
              <a:rPr lang="en-US"/>
              <a:t>Click to edit Master title style</a:t>
            </a:r>
            <a:endParaRPr lang="en-US" dirty="0"/>
          </a:p>
        </p:txBody>
      </p:sp>
      <p:sp>
        <p:nvSpPr>
          <p:cNvPr id="5" name="Text Placeholder 9"/>
          <p:cNvSpPr>
            <a:spLocks noGrp="1"/>
          </p:cNvSpPr>
          <p:nvPr>
            <p:ph type="body" sz="quarter" idx="13"/>
          </p:nvPr>
        </p:nvSpPr>
        <p:spPr>
          <a:xfrm>
            <a:off x="182880" y="1051560"/>
            <a:ext cx="11826240" cy="5212080"/>
          </a:xfrm>
          <a:prstGeom prst="rect">
            <a:avLst/>
          </a:prstGeom>
        </p:spPr>
        <p:txBody>
          <a:bodyPr/>
          <a:lstStyle>
            <a:lvl1pPr>
              <a:tabLst>
                <a:tab pos="693738" algn="l"/>
              </a:tabLst>
              <a:defRPr sz="2800"/>
            </a:lvl1pPr>
            <a:lvl2pPr>
              <a:defRPr sz="2000"/>
            </a:lvl2pPr>
            <a:lvl3pPr>
              <a:defRPr sz="2000"/>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84596644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
        <p:nvSpPr>
          <p:cNvPr id="5" name="TextBox 4"/>
          <p:cNvSpPr txBox="1">
            <a:spLocks noChangeArrowheads="1"/>
          </p:cNvSpPr>
          <p:nvPr userDrawn="1"/>
        </p:nvSpPr>
        <p:spPr bwMode="auto">
          <a:xfrm>
            <a:off x="46567" y="6505576"/>
            <a:ext cx="5954184"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omic Sans MS" pitchFamily="66" charset="0"/>
              </a:defRPr>
            </a:lvl1pPr>
            <a:lvl2pPr marL="742950" indent="-285750">
              <a:defRPr>
                <a:solidFill>
                  <a:schemeClr val="tx1"/>
                </a:solidFill>
                <a:latin typeface="Comic Sans MS" pitchFamily="66" charset="0"/>
              </a:defRPr>
            </a:lvl2pPr>
            <a:lvl3pPr marL="1143000" indent="-228600">
              <a:defRPr>
                <a:solidFill>
                  <a:schemeClr val="tx1"/>
                </a:solidFill>
                <a:latin typeface="Comic Sans MS" pitchFamily="66" charset="0"/>
              </a:defRPr>
            </a:lvl3pPr>
            <a:lvl4pPr marL="1600200" indent="-228600">
              <a:defRPr>
                <a:solidFill>
                  <a:schemeClr val="tx1"/>
                </a:solidFill>
                <a:latin typeface="Comic Sans MS" pitchFamily="66" charset="0"/>
              </a:defRPr>
            </a:lvl4pPr>
            <a:lvl5pPr marL="2057400" indent="-22860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defRPr/>
            </a:pPr>
            <a:r>
              <a:rPr lang="en-US" sz="1400">
                <a:solidFill>
                  <a:srgbClr val="000000"/>
                </a:solidFill>
                <a:latin typeface="Constantia" pitchFamily="18" charset="0"/>
              </a:rPr>
              <a:t>H. Damerau, A. Findlay, S. Hancock, CMAC 16/08/2012</a:t>
            </a:r>
          </a:p>
        </p:txBody>
      </p:sp>
      <p:pic>
        <p:nvPicPr>
          <p:cNvPr id="6" name="Picture 7" descr="logo-presentation-small.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1235267" y="6167438"/>
            <a:ext cx="719667"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8" descr="liu_ppt-03.jp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70933" y="274639"/>
            <a:ext cx="736600" cy="66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9" name="Text Placeholder 5"/>
          <p:cNvSpPr>
            <a:spLocks noGrp="1"/>
          </p:cNvSpPr>
          <p:nvPr>
            <p:ph type="body" sz="quarter" idx="10"/>
          </p:nvPr>
        </p:nvSpPr>
        <p:spPr>
          <a:xfrm>
            <a:off x="270934" y="1255060"/>
            <a:ext cx="11684045" cy="4745691"/>
          </a:xfrm>
        </p:spPr>
        <p:txBody>
          <a:bodyPr/>
          <a:lstStyle/>
          <a:p>
            <a:pPr lvl="0"/>
            <a:r>
              <a:rPr lang="en-US"/>
              <a:t>Click to edit Master text styles</a:t>
            </a:r>
          </a:p>
          <a:p>
            <a:pPr lvl="1"/>
            <a:r>
              <a:rPr lang="en-US"/>
              <a:t>Second level</a:t>
            </a:r>
          </a:p>
          <a:p>
            <a:pPr lvl="2"/>
            <a:r>
              <a:rPr lang="en-US"/>
              <a:t>Third level</a:t>
            </a:r>
          </a:p>
        </p:txBody>
      </p:sp>
      <p:sp>
        <p:nvSpPr>
          <p:cNvPr id="8" name="Slide Number Placeholder 5"/>
          <p:cNvSpPr>
            <a:spLocks noGrp="1"/>
          </p:cNvSpPr>
          <p:nvPr>
            <p:ph type="sldNum" sz="quarter" idx="11"/>
          </p:nvPr>
        </p:nvSpPr>
        <p:spPr>
          <a:xfrm>
            <a:off x="9347200" y="0"/>
            <a:ext cx="2844800" cy="260350"/>
          </a:xfrm>
        </p:spPr>
        <p:txBody>
          <a:bodyPr/>
          <a:lstStyle>
            <a:lvl1pPr>
              <a:defRPr>
                <a:latin typeface="Constantia" panose="02030602050306030303" pitchFamily="18" charset="0"/>
              </a:defRPr>
            </a:lvl1pPr>
          </a:lstStyle>
          <a:p>
            <a:fld id="{CCF4E3C2-64AC-48B5-8296-4CB1726EADCB}" type="slidenum">
              <a:rPr lang="en-US" altLang="en-US"/>
              <a:pPr/>
              <a:t>‹#›</a:t>
            </a:fld>
            <a:endParaRPr lang="en-US" altLang="en-US"/>
          </a:p>
        </p:txBody>
      </p:sp>
    </p:spTree>
    <p:extLst>
      <p:ext uri="{BB962C8B-B14F-4D97-AF65-F5344CB8AC3E}">
        <p14:creationId xmlns:p14="http://schemas.microsoft.com/office/powerpoint/2010/main" val="260207400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
  <p:cSld name="4_Title Slide">
    <p:spTree>
      <p:nvGrpSpPr>
        <p:cNvPr id="1" name=""/>
        <p:cNvGrpSpPr/>
        <p:nvPr/>
      </p:nvGrpSpPr>
      <p:grpSpPr>
        <a:xfrm>
          <a:off x="0" y="0"/>
          <a:ext cx="0" cy="0"/>
          <a:chOff x="0" y="0"/>
          <a:chExt cx="0" cy="0"/>
        </a:xfrm>
      </p:grpSpPr>
      <p:pic>
        <p:nvPicPr>
          <p:cNvPr id="3" name="Picture 7" descr="banner-ble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12192000" cy="866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0" name="Rectangle 2"/>
          <p:cNvSpPr>
            <a:spLocks noGrp="1" noChangeArrowheads="1"/>
          </p:cNvSpPr>
          <p:nvPr>
            <p:ph type="subTitle" idx="1"/>
          </p:nvPr>
        </p:nvSpPr>
        <p:spPr>
          <a:xfrm>
            <a:off x="1828800" y="3886200"/>
            <a:ext cx="8534400" cy="1752600"/>
          </a:xfrm>
        </p:spPr>
        <p:txBody>
          <a:bodyPr/>
          <a:lstStyle>
            <a:lvl1pPr marL="0" indent="0" algn="ctr">
              <a:defRPr/>
            </a:lvl1pPr>
          </a:lstStyle>
          <a:p>
            <a:r>
              <a:rPr lang="en-US"/>
              <a:t>Click to edit Master subtitle style</a:t>
            </a:r>
          </a:p>
        </p:txBody>
      </p:sp>
      <p:sp>
        <p:nvSpPr>
          <p:cNvPr id="4" name="Rectangle 3"/>
          <p:cNvSpPr>
            <a:spLocks noGrp="1" noChangeArrowheads="1"/>
          </p:cNvSpPr>
          <p:nvPr>
            <p:ph type="dt" sz="half" idx="10"/>
          </p:nvPr>
        </p:nvSpPr>
        <p:spPr/>
        <p:txBody>
          <a:bodyPr/>
          <a:lstStyle>
            <a:lvl1pPr>
              <a:defRPr/>
            </a:lvl1pPr>
          </a:lstStyle>
          <a:p>
            <a:pPr>
              <a:defRPr/>
            </a:pPr>
            <a:r>
              <a:rPr lang="en-US"/>
              <a:t>12 May 2022</a:t>
            </a:r>
          </a:p>
        </p:txBody>
      </p:sp>
      <p:sp>
        <p:nvSpPr>
          <p:cNvPr id="5" name="Rectangle 4"/>
          <p:cNvSpPr>
            <a:spLocks noGrp="1" noChangeArrowheads="1"/>
          </p:cNvSpPr>
          <p:nvPr>
            <p:ph type="ftr" sz="quarter" idx="11"/>
          </p:nvPr>
        </p:nvSpPr>
        <p:spPr/>
        <p:txBody>
          <a:bodyPr/>
          <a:lstStyle>
            <a:lvl1pPr>
              <a:defRPr/>
            </a:lvl1pPr>
          </a:lstStyle>
          <a:p>
            <a:pPr>
              <a:defRPr/>
            </a:pPr>
            <a:r>
              <a:rPr lang="en-GB"/>
              <a:t>Basic CAS - Linear Imperfections - J. Wenninger</a:t>
            </a:r>
            <a:endParaRPr lang="en-US"/>
          </a:p>
        </p:txBody>
      </p:sp>
      <p:sp>
        <p:nvSpPr>
          <p:cNvPr id="6" name="Rectangle 5"/>
          <p:cNvSpPr>
            <a:spLocks noGrp="1" noChangeArrowheads="1"/>
          </p:cNvSpPr>
          <p:nvPr>
            <p:ph type="sldNum" sz="quarter" idx="12"/>
          </p:nvPr>
        </p:nvSpPr>
        <p:spPr/>
        <p:txBody>
          <a:bodyPr/>
          <a:lstStyle>
            <a:lvl1pPr>
              <a:defRPr/>
            </a:lvl1pPr>
          </a:lstStyle>
          <a:p>
            <a:fld id="{8F773648-BA3A-43E9-9AC4-DF8BAAB99B56}" type="slidenum">
              <a:rPr lang="en-US" altLang="en-US"/>
              <a:pPr/>
              <a:t>‹#›</a:t>
            </a:fld>
            <a:endParaRPr lang="en-US" altLang="en-US"/>
          </a:p>
        </p:txBody>
      </p:sp>
    </p:spTree>
    <p:extLst>
      <p:ext uri="{BB962C8B-B14F-4D97-AF65-F5344CB8AC3E}">
        <p14:creationId xmlns:p14="http://schemas.microsoft.com/office/powerpoint/2010/main" val="339256468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5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18490999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6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39731874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7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90585897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8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04735731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9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70836595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Benutzerdefiniertes Layout">
    <p:spTree>
      <p:nvGrpSpPr>
        <p:cNvPr id="1" name=""/>
        <p:cNvGrpSpPr/>
        <p:nvPr/>
      </p:nvGrpSpPr>
      <p:grpSpPr>
        <a:xfrm>
          <a:off x="0" y="0"/>
          <a:ext cx="0" cy="0"/>
          <a:chOff x="0" y="0"/>
          <a:chExt cx="0" cy="0"/>
        </a:xfrm>
      </p:grpSpPr>
      <p:sp>
        <p:nvSpPr>
          <p:cNvPr id="6" name="Rectangle 5"/>
          <p:cNvSpPr>
            <a:spLocks noChangeArrowheads="1"/>
          </p:cNvSpPr>
          <p:nvPr userDrawn="1"/>
        </p:nvSpPr>
        <p:spPr bwMode="auto">
          <a:xfrm>
            <a:off x="0" y="877889"/>
            <a:ext cx="12192000" cy="1482725"/>
          </a:xfrm>
          <a:prstGeom prst="rect">
            <a:avLst/>
          </a:prstGeom>
          <a:solidFill>
            <a:schemeClr val="bg1"/>
          </a:solidFill>
          <a:ln w="9525" algn="ctr">
            <a:solidFill>
              <a:schemeClr val="bg1"/>
            </a:solidFill>
            <a:round/>
            <a:headEnd/>
            <a:tailEnd/>
          </a:ln>
        </p:spPr>
        <p:txBody>
          <a:bodyPr/>
          <a:lstStyle>
            <a:lvl1pPr>
              <a:defRPr>
                <a:solidFill>
                  <a:schemeClr val="tx1"/>
                </a:solidFill>
                <a:latin typeface="Comic Sans MS" pitchFamily="66" charset="0"/>
              </a:defRPr>
            </a:lvl1pPr>
            <a:lvl2pPr marL="742950" indent="-285750">
              <a:defRPr>
                <a:solidFill>
                  <a:schemeClr val="tx1"/>
                </a:solidFill>
                <a:latin typeface="Comic Sans MS" pitchFamily="66" charset="0"/>
              </a:defRPr>
            </a:lvl2pPr>
            <a:lvl3pPr marL="1143000" indent="-228600">
              <a:defRPr>
                <a:solidFill>
                  <a:schemeClr val="tx1"/>
                </a:solidFill>
                <a:latin typeface="Comic Sans MS" pitchFamily="66" charset="0"/>
              </a:defRPr>
            </a:lvl3pPr>
            <a:lvl4pPr marL="1600200" indent="-228600">
              <a:defRPr>
                <a:solidFill>
                  <a:schemeClr val="tx1"/>
                </a:solidFill>
                <a:latin typeface="Comic Sans MS" pitchFamily="66" charset="0"/>
              </a:defRPr>
            </a:lvl4pPr>
            <a:lvl5pPr marL="2057400" indent="-22860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a:defRPr/>
            </a:pPr>
            <a:endParaRPr lang="en-US" altLang="en-US" sz="2400">
              <a:solidFill>
                <a:srgbClr val="000000"/>
              </a:solidFill>
              <a:latin typeface="Arial" charset="0"/>
              <a:ea typeface="ＭＳ Ｐゴシック" pitchFamily="34" charset="-128"/>
            </a:endParaRPr>
          </a:p>
        </p:txBody>
      </p:sp>
      <p:sp>
        <p:nvSpPr>
          <p:cNvPr id="4" name="Text Placeholder 9"/>
          <p:cNvSpPr>
            <a:spLocks noGrp="1"/>
          </p:cNvSpPr>
          <p:nvPr>
            <p:ph type="body" sz="quarter" idx="13"/>
          </p:nvPr>
        </p:nvSpPr>
        <p:spPr>
          <a:xfrm>
            <a:off x="182880" y="1051560"/>
            <a:ext cx="11826240" cy="5212080"/>
          </a:xfrm>
          <a:prstGeom prst="rect">
            <a:avLst/>
          </a:prstGeom>
        </p:spPr>
        <p:txBody>
          <a:bodyPr/>
          <a:lstStyle>
            <a:lvl1pPr>
              <a:buFont typeface="Arial" pitchFamily="34" charset="0"/>
              <a:buChar char="•"/>
              <a:defRPr sz="2400"/>
            </a:lvl1pPr>
            <a:lvl2pPr marL="914400" indent="-457200">
              <a:buFont typeface="Arial" pitchFamily="34" charset="0"/>
              <a:buChar char="•"/>
              <a:defRPr sz="2000"/>
            </a:lvl2pPr>
            <a:lvl3pPr>
              <a:defRPr sz="1800"/>
            </a:lvl3pPr>
            <a:lvl4pPr>
              <a:defRPr sz="1600"/>
            </a:lvl4pPr>
            <a:lvl5pPr>
              <a:defRPr sz="18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13"/>
          <p:cNvSpPr>
            <a:spLocks noGrp="1"/>
          </p:cNvSpPr>
          <p:nvPr>
            <p:ph type="title"/>
          </p:nvPr>
        </p:nvSpPr>
        <p:spPr>
          <a:xfrm>
            <a:off x="1346791" y="74427"/>
            <a:ext cx="9498419" cy="680483"/>
          </a:xfrm>
          <a:prstGeom prst="rect">
            <a:avLst/>
          </a:prstGeom>
          <a:gradFill flip="none" rotWithShape="1">
            <a:gsLst>
              <a:gs pos="100000">
                <a:schemeClr val="bg1">
                  <a:alpha val="0"/>
                </a:schemeClr>
              </a:gs>
              <a:gs pos="0">
                <a:schemeClr val="bg1"/>
              </a:gs>
              <a:gs pos="72000">
                <a:schemeClr val="bg1"/>
              </a:gs>
            </a:gsLst>
            <a:path path="rect">
              <a:fillToRect l="50000" t="50000" r="50000" b="50000"/>
            </a:path>
            <a:tileRect/>
          </a:gradFill>
          <a:ln>
            <a:noFill/>
          </a:ln>
        </p:spPr>
        <p:style>
          <a:lnRef idx="2">
            <a:schemeClr val="accent1"/>
          </a:lnRef>
          <a:fillRef idx="1">
            <a:schemeClr val="lt1"/>
          </a:fillRef>
          <a:effectRef idx="0">
            <a:schemeClr val="accent1"/>
          </a:effectRef>
          <a:fontRef idx="none"/>
        </p:style>
        <p:txBody>
          <a:bodyPr/>
          <a:lstStyle>
            <a:lvl1pPr>
              <a:defRPr sz="3600" b="1">
                <a:solidFill>
                  <a:schemeClr val="tx2"/>
                </a:solidFill>
                <a:latin typeface="Cambria" pitchFamily="18" charset="0"/>
              </a:defRPr>
            </a:lvl1pPr>
          </a:lstStyle>
          <a:p>
            <a:r>
              <a:rPr lang="en-US"/>
              <a:t>Click to edit Master title style</a:t>
            </a:r>
            <a:endParaRPr lang="en-US" dirty="0"/>
          </a:p>
        </p:txBody>
      </p:sp>
    </p:spTree>
    <p:extLst>
      <p:ext uri="{BB962C8B-B14F-4D97-AF65-F5344CB8AC3E}">
        <p14:creationId xmlns:p14="http://schemas.microsoft.com/office/powerpoint/2010/main" val="22928960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r>
              <a:rPr lang="en-US"/>
              <a:t>12 May 2022</a:t>
            </a:r>
          </a:p>
        </p:txBody>
      </p:sp>
      <p:sp>
        <p:nvSpPr>
          <p:cNvPr id="6" name="Rectangle 5"/>
          <p:cNvSpPr>
            <a:spLocks noGrp="1" noChangeArrowheads="1"/>
          </p:cNvSpPr>
          <p:nvPr>
            <p:ph type="ftr" sz="quarter" idx="11"/>
          </p:nvPr>
        </p:nvSpPr>
        <p:spPr>
          <a:ln/>
        </p:spPr>
        <p:txBody>
          <a:bodyPr/>
          <a:lstStyle>
            <a:lvl1pPr>
              <a:defRPr/>
            </a:lvl1pPr>
          </a:lstStyle>
          <a:p>
            <a:pPr>
              <a:defRPr/>
            </a:pPr>
            <a:r>
              <a:rPr lang="en-GB"/>
              <a:t>Basic CAS - Linear Imperfections - J. Wenninger</a:t>
            </a:r>
            <a:endParaRPr lang="en-US"/>
          </a:p>
        </p:txBody>
      </p:sp>
      <p:sp>
        <p:nvSpPr>
          <p:cNvPr id="7" name="Rectangle 6"/>
          <p:cNvSpPr>
            <a:spLocks noGrp="1" noChangeArrowheads="1"/>
          </p:cNvSpPr>
          <p:nvPr>
            <p:ph type="sldNum" sz="quarter" idx="12"/>
          </p:nvPr>
        </p:nvSpPr>
        <p:spPr>
          <a:ln/>
        </p:spPr>
        <p:txBody>
          <a:bodyPr/>
          <a:lstStyle>
            <a:lvl1pPr>
              <a:defRPr/>
            </a:lvl1pPr>
          </a:lstStyle>
          <a:p>
            <a:fld id="{CAE1152E-FE1C-418E-B5F5-9CC7B68374E8}" type="slidenum">
              <a:rPr lang="en-US" altLang="en-US"/>
              <a:pPr/>
              <a:t>‹#›</a:t>
            </a:fld>
            <a:endParaRPr lang="en-US" altLang="en-US"/>
          </a:p>
        </p:txBody>
      </p:sp>
    </p:spTree>
    <p:extLst>
      <p:ext uri="{BB962C8B-B14F-4D97-AF65-F5344CB8AC3E}">
        <p14:creationId xmlns:p14="http://schemas.microsoft.com/office/powerpoint/2010/main" val="225503620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329231" y="8"/>
            <a:ext cx="10013539" cy="720000"/>
          </a:xfrm>
          <a:prstGeom prst="rect">
            <a:avLst/>
          </a:prstGeom>
        </p:spPr>
        <p:txBody>
          <a:bodyPr/>
          <a:lstStyle>
            <a:lvl1pPr algn="ctr">
              <a:defRPr sz="2800" b="1"/>
            </a:lvl1pPr>
          </a:lstStyle>
          <a:p>
            <a:r>
              <a:rPr lang="en-US" dirty="0"/>
              <a:t>Click to edit Master title style</a:t>
            </a:r>
            <a:endParaRPr lang="en-GB" dirty="0"/>
          </a:p>
        </p:txBody>
      </p:sp>
      <p:sp>
        <p:nvSpPr>
          <p:cNvPr id="3" name="Rectangle 4"/>
          <p:cNvSpPr>
            <a:spLocks noGrp="1" noChangeArrowheads="1"/>
          </p:cNvSpPr>
          <p:nvPr>
            <p:ph type="dt" sz="half" idx="10"/>
          </p:nvPr>
        </p:nvSpPr>
        <p:spPr>
          <a:ln/>
        </p:spPr>
        <p:txBody>
          <a:bodyPr/>
          <a:lstStyle>
            <a:lvl1pPr>
              <a:defRPr/>
            </a:lvl1pPr>
          </a:lstStyle>
          <a:p>
            <a:pPr>
              <a:defRPr/>
            </a:pPr>
            <a:r>
              <a:rPr lang="en-US"/>
              <a:t>12 May 2022</a:t>
            </a: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GB"/>
              <a:t>Basic CAS - Linear Imperfections - J. Wenninger</a:t>
            </a:r>
            <a:endParaRPr lang="en-US" dirty="0"/>
          </a:p>
        </p:txBody>
      </p:sp>
      <p:sp>
        <p:nvSpPr>
          <p:cNvPr id="5" name="Rectangle 6"/>
          <p:cNvSpPr>
            <a:spLocks noGrp="1" noChangeArrowheads="1"/>
          </p:cNvSpPr>
          <p:nvPr>
            <p:ph type="sldNum" sz="quarter" idx="12"/>
          </p:nvPr>
        </p:nvSpPr>
        <p:spPr>
          <a:ln/>
        </p:spPr>
        <p:txBody>
          <a:bodyPr/>
          <a:lstStyle>
            <a:lvl1pPr>
              <a:defRPr/>
            </a:lvl1pPr>
          </a:lstStyle>
          <a:p>
            <a:fld id="{27304DCA-CD43-4777-89D9-DB8596760945}" type="slidenum">
              <a:rPr lang="en-US" altLang="en-US"/>
              <a:pPr/>
              <a:t>‹#›</a:t>
            </a:fld>
            <a:endParaRPr lang="en-US" altLang="en-US"/>
          </a:p>
        </p:txBody>
      </p:sp>
    </p:spTree>
    <p:extLst>
      <p:ext uri="{BB962C8B-B14F-4D97-AF65-F5344CB8AC3E}">
        <p14:creationId xmlns:p14="http://schemas.microsoft.com/office/powerpoint/2010/main" val="171855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r>
              <a:rPr lang="en-US"/>
              <a:t>12 May 2022</a:t>
            </a:r>
          </a:p>
        </p:txBody>
      </p:sp>
      <p:sp>
        <p:nvSpPr>
          <p:cNvPr id="8" name="Rectangle 5"/>
          <p:cNvSpPr>
            <a:spLocks noGrp="1" noChangeArrowheads="1"/>
          </p:cNvSpPr>
          <p:nvPr>
            <p:ph type="ftr" sz="quarter" idx="11"/>
          </p:nvPr>
        </p:nvSpPr>
        <p:spPr>
          <a:ln/>
        </p:spPr>
        <p:txBody>
          <a:bodyPr/>
          <a:lstStyle>
            <a:lvl1pPr>
              <a:defRPr/>
            </a:lvl1pPr>
          </a:lstStyle>
          <a:p>
            <a:pPr>
              <a:defRPr/>
            </a:pPr>
            <a:r>
              <a:rPr lang="en-GB"/>
              <a:t>Basic CAS - Linear Imperfections - J. Wenninger</a:t>
            </a:r>
            <a:endParaRPr lang="en-US"/>
          </a:p>
        </p:txBody>
      </p:sp>
      <p:sp>
        <p:nvSpPr>
          <p:cNvPr id="9" name="Rectangle 6"/>
          <p:cNvSpPr>
            <a:spLocks noGrp="1" noChangeArrowheads="1"/>
          </p:cNvSpPr>
          <p:nvPr>
            <p:ph type="sldNum" sz="quarter" idx="12"/>
          </p:nvPr>
        </p:nvSpPr>
        <p:spPr>
          <a:ln/>
        </p:spPr>
        <p:txBody>
          <a:bodyPr/>
          <a:lstStyle>
            <a:lvl1pPr>
              <a:defRPr/>
            </a:lvl1pPr>
          </a:lstStyle>
          <a:p>
            <a:fld id="{86FFFC61-EA1B-4967-8D32-256DE9C020AB}" type="slidenum">
              <a:rPr lang="en-US" altLang="en-US"/>
              <a:pPr/>
              <a:t>‹#›</a:t>
            </a:fld>
            <a:endParaRPr lang="en-US" altLang="en-US"/>
          </a:p>
        </p:txBody>
      </p:sp>
    </p:spTree>
    <p:extLst>
      <p:ext uri="{BB962C8B-B14F-4D97-AF65-F5344CB8AC3E}">
        <p14:creationId xmlns:p14="http://schemas.microsoft.com/office/powerpoint/2010/main" val="33738397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xfrm>
            <a:off x="609600" y="6400801"/>
            <a:ext cx="2844800" cy="320675"/>
          </a:xfrm>
        </p:spPr>
        <p:txBody>
          <a:bodyPr/>
          <a:lstStyle>
            <a:lvl1pPr>
              <a:defRPr/>
            </a:lvl1pPr>
          </a:lstStyle>
          <a:p>
            <a:pPr>
              <a:defRPr/>
            </a:pPr>
            <a:r>
              <a:rPr lang="en-US"/>
              <a:t>12 May 2022</a:t>
            </a:r>
          </a:p>
        </p:txBody>
      </p:sp>
      <p:sp>
        <p:nvSpPr>
          <p:cNvPr id="4" name="Rectangle 5"/>
          <p:cNvSpPr>
            <a:spLocks noGrp="1" noChangeArrowheads="1"/>
          </p:cNvSpPr>
          <p:nvPr>
            <p:ph type="ftr" sz="quarter" idx="11"/>
          </p:nvPr>
        </p:nvSpPr>
        <p:spPr>
          <a:xfrm>
            <a:off x="4165600" y="6400801"/>
            <a:ext cx="3860800" cy="320675"/>
          </a:xfrm>
        </p:spPr>
        <p:txBody>
          <a:bodyPr/>
          <a:lstStyle>
            <a:lvl1pPr>
              <a:defRPr/>
            </a:lvl1pPr>
          </a:lstStyle>
          <a:p>
            <a:pPr>
              <a:defRPr/>
            </a:pPr>
            <a:r>
              <a:rPr lang="en-GB"/>
              <a:t>Basic CAS - Linear Imperfections - J. Wenninger</a:t>
            </a:r>
            <a:endParaRPr lang="en-US"/>
          </a:p>
        </p:txBody>
      </p:sp>
      <p:sp>
        <p:nvSpPr>
          <p:cNvPr id="5" name="Rectangle 6"/>
          <p:cNvSpPr>
            <a:spLocks noGrp="1" noChangeArrowheads="1"/>
          </p:cNvSpPr>
          <p:nvPr>
            <p:ph type="sldNum" sz="quarter" idx="12"/>
          </p:nvPr>
        </p:nvSpPr>
        <p:spPr>
          <a:xfrm>
            <a:off x="8737600" y="6400801"/>
            <a:ext cx="2844800" cy="320675"/>
          </a:xfrm>
        </p:spPr>
        <p:txBody>
          <a:bodyPr/>
          <a:lstStyle>
            <a:lvl1pPr>
              <a:defRPr/>
            </a:lvl1pPr>
          </a:lstStyle>
          <a:p>
            <a:fld id="{5D228AE4-013D-4D6C-BE17-CA724E59F3AC}" type="slidenum">
              <a:rPr lang="en-US" altLang="en-US"/>
              <a:pPr/>
              <a:t>‹#›</a:t>
            </a:fld>
            <a:endParaRPr lang="en-US" altLang="en-US"/>
          </a:p>
        </p:txBody>
      </p:sp>
    </p:spTree>
    <p:extLst>
      <p:ext uri="{BB962C8B-B14F-4D97-AF65-F5344CB8AC3E}">
        <p14:creationId xmlns:p14="http://schemas.microsoft.com/office/powerpoint/2010/main" val="28058107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a:t>12 May 2022</a:t>
            </a:r>
          </a:p>
        </p:txBody>
      </p:sp>
      <p:sp>
        <p:nvSpPr>
          <p:cNvPr id="3" name="Rectangle 5"/>
          <p:cNvSpPr>
            <a:spLocks noGrp="1" noChangeArrowheads="1"/>
          </p:cNvSpPr>
          <p:nvPr>
            <p:ph type="ftr" sz="quarter" idx="11"/>
          </p:nvPr>
        </p:nvSpPr>
        <p:spPr>
          <a:ln/>
        </p:spPr>
        <p:txBody>
          <a:bodyPr/>
          <a:lstStyle>
            <a:lvl1pPr>
              <a:defRPr/>
            </a:lvl1pPr>
          </a:lstStyle>
          <a:p>
            <a:pPr>
              <a:defRPr/>
            </a:pPr>
            <a:r>
              <a:rPr lang="en-GB"/>
              <a:t>Basic CAS - Linear Imperfections - J. Wenninger</a:t>
            </a:r>
            <a:endParaRPr lang="en-US"/>
          </a:p>
        </p:txBody>
      </p:sp>
      <p:sp>
        <p:nvSpPr>
          <p:cNvPr id="4" name="Rectangle 6"/>
          <p:cNvSpPr>
            <a:spLocks noGrp="1" noChangeArrowheads="1"/>
          </p:cNvSpPr>
          <p:nvPr>
            <p:ph type="sldNum" sz="quarter" idx="12"/>
          </p:nvPr>
        </p:nvSpPr>
        <p:spPr>
          <a:ln/>
        </p:spPr>
        <p:txBody>
          <a:bodyPr/>
          <a:lstStyle>
            <a:lvl1pPr>
              <a:defRPr/>
            </a:lvl1pPr>
          </a:lstStyle>
          <a:p>
            <a:fld id="{80F55989-A877-4FB8-8BB1-4FA95999C5FB}" type="slidenum">
              <a:rPr lang="en-US" altLang="en-US"/>
              <a:pPr/>
              <a:t>‹#›</a:t>
            </a:fld>
            <a:endParaRPr lang="en-US" altLang="en-US"/>
          </a:p>
        </p:txBody>
      </p:sp>
    </p:spTree>
    <p:extLst>
      <p:ext uri="{BB962C8B-B14F-4D97-AF65-F5344CB8AC3E}">
        <p14:creationId xmlns:p14="http://schemas.microsoft.com/office/powerpoint/2010/main" val="9134365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a:t>12 May 2022</a:t>
            </a:r>
          </a:p>
        </p:txBody>
      </p:sp>
      <p:sp>
        <p:nvSpPr>
          <p:cNvPr id="6" name="Rectangle 5"/>
          <p:cNvSpPr>
            <a:spLocks noGrp="1" noChangeArrowheads="1"/>
          </p:cNvSpPr>
          <p:nvPr>
            <p:ph type="ftr" sz="quarter" idx="11"/>
          </p:nvPr>
        </p:nvSpPr>
        <p:spPr>
          <a:ln/>
        </p:spPr>
        <p:txBody>
          <a:bodyPr/>
          <a:lstStyle>
            <a:lvl1pPr>
              <a:defRPr/>
            </a:lvl1pPr>
          </a:lstStyle>
          <a:p>
            <a:pPr>
              <a:defRPr/>
            </a:pPr>
            <a:r>
              <a:rPr lang="en-GB"/>
              <a:t>Basic CAS - Linear Imperfections - J. Wenninger</a:t>
            </a:r>
            <a:endParaRPr lang="en-US"/>
          </a:p>
        </p:txBody>
      </p:sp>
      <p:sp>
        <p:nvSpPr>
          <p:cNvPr id="7" name="Rectangle 6"/>
          <p:cNvSpPr>
            <a:spLocks noGrp="1" noChangeArrowheads="1"/>
          </p:cNvSpPr>
          <p:nvPr>
            <p:ph type="sldNum" sz="quarter" idx="12"/>
          </p:nvPr>
        </p:nvSpPr>
        <p:spPr>
          <a:ln/>
        </p:spPr>
        <p:txBody>
          <a:bodyPr/>
          <a:lstStyle>
            <a:lvl1pPr>
              <a:defRPr/>
            </a:lvl1pPr>
          </a:lstStyle>
          <a:p>
            <a:fld id="{5363493E-E22B-4D28-85D0-7C01FBD092D0}" type="slidenum">
              <a:rPr lang="en-US" altLang="en-US"/>
              <a:pPr/>
              <a:t>‹#›</a:t>
            </a:fld>
            <a:endParaRPr lang="en-US" altLang="en-US"/>
          </a:p>
        </p:txBody>
      </p:sp>
    </p:spTree>
    <p:extLst>
      <p:ext uri="{BB962C8B-B14F-4D97-AF65-F5344CB8AC3E}">
        <p14:creationId xmlns:p14="http://schemas.microsoft.com/office/powerpoint/2010/main" val="27173363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a:t>12 May 2022</a:t>
            </a:r>
          </a:p>
        </p:txBody>
      </p:sp>
      <p:sp>
        <p:nvSpPr>
          <p:cNvPr id="6" name="Rectangle 5"/>
          <p:cNvSpPr>
            <a:spLocks noGrp="1" noChangeArrowheads="1"/>
          </p:cNvSpPr>
          <p:nvPr>
            <p:ph type="ftr" sz="quarter" idx="11"/>
          </p:nvPr>
        </p:nvSpPr>
        <p:spPr>
          <a:ln/>
        </p:spPr>
        <p:txBody>
          <a:bodyPr/>
          <a:lstStyle>
            <a:lvl1pPr>
              <a:defRPr/>
            </a:lvl1pPr>
          </a:lstStyle>
          <a:p>
            <a:pPr>
              <a:defRPr/>
            </a:pPr>
            <a:r>
              <a:rPr lang="en-GB"/>
              <a:t>Basic CAS - Linear Imperfections - J. Wenninger</a:t>
            </a:r>
            <a:endParaRPr lang="en-US"/>
          </a:p>
        </p:txBody>
      </p:sp>
      <p:sp>
        <p:nvSpPr>
          <p:cNvPr id="7" name="Rectangle 6"/>
          <p:cNvSpPr>
            <a:spLocks noGrp="1" noChangeArrowheads="1"/>
          </p:cNvSpPr>
          <p:nvPr>
            <p:ph type="sldNum" sz="quarter" idx="12"/>
          </p:nvPr>
        </p:nvSpPr>
        <p:spPr>
          <a:ln/>
        </p:spPr>
        <p:txBody>
          <a:bodyPr/>
          <a:lstStyle>
            <a:lvl1pPr>
              <a:defRPr/>
            </a:lvl1pPr>
          </a:lstStyle>
          <a:p>
            <a:fld id="{0B1F2845-7061-42F1-AE3D-125D0ACB50FF}" type="slidenum">
              <a:rPr lang="en-US" altLang="en-US"/>
              <a:pPr/>
              <a:t>‹#›</a:t>
            </a:fld>
            <a:endParaRPr lang="en-US" altLang="en-US"/>
          </a:p>
        </p:txBody>
      </p:sp>
    </p:spTree>
    <p:extLst>
      <p:ext uri="{BB962C8B-B14F-4D97-AF65-F5344CB8AC3E}">
        <p14:creationId xmlns:p14="http://schemas.microsoft.com/office/powerpoint/2010/main" val="20307069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18" Type="http://schemas.openxmlformats.org/officeDocument/2006/relationships/slideLayout" Target="../slideLayouts/slideLayout31.xml"/><Relationship Id="rId26" Type="http://schemas.openxmlformats.org/officeDocument/2006/relationships/slideLayout" Target="../slideLayouts/slideLayout39.xml"/><Relationship Id="rId3" Type="http://schemas.openxmlformats.org/officeDocument/2006/relationships/slideLayout" Target="../slideLayouts/slideLayout16.xml"/><Relationship Id="rId21" Type="http://schemas.openxmlformats.org/officeDocument/2006/relationships/slideLayout" Target="../slideLayouts/slideLayout34.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17" Type="http://schemas.openxmlformats.org/officeDocument/2006/relationships/slideLayout" Target="../slideLayouts/slideLayout30.xml"/><Relationship Id="rId25" Type="http://schemas.openxmlformats.org/officeDocument/2006/relationships/slideLayout" Target="../slideLayouts/slideLayout38.xml"/><Relationship Id="rId2" Type="http://schemas.openxmlformats.org/officeDocument/2006/relationships/slideLayout" Target="../slideLayouts/slideLayout15.xml"/><Relationship Id="rId16" Type="http://schemas.openxmlformats.org/officeDocument/2006/relationships/slideLayout" Target="../slideLayouts/slideLayout29.xml"/><Relationship Id="rId20" Type="http://schemas.openxmlformats.org/officeDocument/2006/relationships/slideLayout" Target="../slideLayouts/slideLayout33.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24" Type="http://schemas.openxmlformats.org/officeDocument/2006/relationships/slideLayout" Target="../slideLayouts/slideLayout37.xml"/><Relationship Id="rId5" Type="http://schemas.openxmlformats.org/officeDocument/2006/relationships/slideLayout" Target="../slideLayouts/slideLayout18.xml"/><Relationship Id="rId15" Type="http://schemas.openxmlformats.org/officeDocument/2006/relationships/slideLayout" Target="../slideLayouts/slideLayout28.xml"/><Relationship Id="rId23" Type="http://schemas.openxmlformats.org/officeDocument/2006/relationships/slideLayout" Target="../slideLayouts/slideLayout36.xml"/><Relationship Id="rId28" Type="http://schemas.openxmlformats.org/officeDocument/2006/relationships/theme" Target="../theme/theme2.xml"/><Relationship Id="rId10" Type="http://schemas.openxmlformats.org/officeDocument/2006/relationships/slideLayout" Target="../slideLayouts/slideLayout23.xml"/><Relationship Id="rId19" Type="http://schemas.openxmlformats.org/officeDocument/2006/relationships/slideLayout" Target="../slideLayouts/slideLayout32.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 Id="rId22" Type="http://schemas.openxmlformats.org/officeDocument/2006/relationships/slideLayout" Target="../slideLayouts/slideLayout35.xml"/><Relationship Id="rId27" Type="http://schemas.openxmlformats.org/officeDocument/2006/relationships/slideLayout" Target="../slideLayouts/slideLayout4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274638"/>
            <a:ext cx="10871200" cy="71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p:cNvSpPr>
            <a:spLocks noGrp="1" noChangeArrowheads="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p:cNvSpPr>
            <a:spLocks noGrp="1" noChangeArrowheads="1"/>
          </p:cNvSpPr>
          <p:nvPr>
            <p:ph type="dt" sz="half" idx="2"/>
          </p:nvPr>
        </p:nvSpPr>
        <p:spPr bwMode="auto">
          <a:xfrm>
            <a:off x="609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vl1pPr>
          </a:lstStyle>
          <a:p>
            <a:pPr>
              <a:defRPr/>
            </a:pPr>
            <a:r>
              <a:rPr lang="en-US"/>
              <a:t>12 May 2022</a:t>
            </a:r>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vl1pPr>
          </a:lstStyle>
          <a:p>
            <a:pPr>
              <a:defRPr/>
            </a:pPr>
            <a:r>
              <a:rPr lang="en-GB"/>
              <a:t>Basic CAS - Linear Imperfections - J. Wenninger</a:t>
            </a:r>
            <a:endParaRPr lang="en-US"/>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vl1pPr>
          </a:lstStyle>
          <a:p>
            <a:fld id="{04F4CAA6-80F7-470B-A200-823989B75EF4}"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6797" r:id="rId1"/>
    <p:sldLayoutId id="2147486798" r:id="rId2"/>
    <p:sldLayoutId id="2147486799" r:id="rId3"/>
    <p:sldLayoutId id="2147486800" r:id="rId4"/>
    <p:sldLayoutId id="2147486801" r:id="rId5"/>
    <p:sldLayoutId id="2147486822" r:id="rId6"/>
    <p:sldLayoutId id="2147486802" r:id="rId7"/>
    <p:sldLayoutId id="2147486803" r:id="rId8"/>
    <p:sldLayoutId id="2147486804" r:id="rId9"/>
    <p:sldLayoutId id="2147486805" r:id="rId10"/>
    <p:sldLayoutId id="2147486806" r:id="rId11"/>
    <p:sldLayoutId id="2147486807" r:id="rId12"/>
    <p:sldLayoutId id="2147486808" r:id="rId13"/>
  </p:sldLayoutIdLst>
  <p:hf hdr="0"/>
  <p:txStyles>
    <p:titleStyle>
      <a:lvl1pPr algn="ctr" rtl="0" eaLnBrk="0" fontAlgn="base" hangingPunct="0">
        <a:spcBef>
          <a:spcPct val="0"/>
        </a:spcBef>
        <a:spcAft>
          <a:spcPct val="0"/>
        </a:spcAft>
        <a:defRPr sz="3200">
          <a:solidFill>
            <a:srgbClr val="FF0000"/>
          </a:solidFill>
          <a:latin typeface="+mj-lt"/>
          <a:ea typeface="+mj-ea"/>
          <a:cs typeface="+mj-cs"/>
        </a:defRPr>
      </a:lvl1pPr>
      <a:lvl2pPr algn="ctr" rtl="0" eaLnBrk="0" fontAlgn="base" hangingPunct="0">
        <a:spcBef>
          <a:spcPct val="0"/>
        </a:spcBef>
        <a:spcAft>
          <a:spcPct val="0"/>
        </a:spcAft>
        <a:defRPr sz="3200">
          <a:solidFill>
            <a:srgbClr val="FF0000"/>
          </a:solidFill>
          <a:latin typeface="Comic Sans MS" pitchFamily="66" charset="0"/>
        </a:defRPr>
      </a:lvl2pPr>
      <a:lvl3pPr algn="ctr" rtl="0" eaLnBrk="0" fontAlgn="base" hangingPunct="0">
        <a:spcBef>
          <a:spcPct val="0"/>
        </a:spcBef>
        <a:spcAft>
          <a:spcPct val="0"/>
        </a:spcAft>
        <a:defRPr sz="3200">
          <a:solidFill>
            <a:srgbClr val="FF0000"/>
          </a:solidFill>
          <a:latin typeface="Comic Sans MS" pitchFamily="66" charset="0"/>
        </a:defRPr>
      </a:lvl3pPr>
      <a:lvl4pPr algn="ctr" rtl="0" eaLnBrk="0" fontAlgn="base" hangingPunct="0">
        <a:spcBef>
          <a:spcPct val="0"/>
        </a:spcBef>
        <a:spcAft>
          <a:spcPct val="0"/>
        </a:spcAft>
        <a:defRPr sz="3200">
          <a:solidFill>
            <a:srgbClr val="FF0000"/>
          </a:solidFill>
          <a:latin typeface="Comic Sans MS" pitchFamily="66" charset="0"/>
        </a:defRPr>
      </a:lvl4pPr>
      <a:lvl5pPr algn="ctr" rtl="0" eaLnBrk="0" fontAlgn="base" hangingPunct="0">
        <a:spcBef>
          <a:spcPct val="0"/>
        </a:spcBef>
        <a:spcAft>
          <a:spcPct val="0"/>
        </a:spcAft>
        <a:defRPr sz="3200">
          <a:solidFill>
            <a:srgbClr val="FF0000"/>
          </a:solidFill>
          <a:latin typeface="Comic Sans MS" pitchFamily="66" charset="0"/>
        </a:defRPr>
      </a:lvl5pPr>
      <a:lvl6pPr marL="457200" algn="ctr" rtl="0" fontAlgn="base">
        <a:spcBef>
          <a:spcPct val="0"/>
        </a:spcBef>
        <a:spcAft>
          <a:spcPct val="0"/>
        </a:spcAft>
        <a:defRPr sz="3200">
          <a:solidFill>
            <a:srgbClr val="FF0000"/>
          </a:solidFill>
          <a:latin typeface="Comic Sans MS" pitchFamily="66" charset="0"/>
        </a:defRPr>
      </a:lvl6pPr>
      <a:lvl7pPr marL="914400" algn="ctr" rtl="0" fontAlgn="base">
        <a:spcBef>
          <a:spcPct val="0"/>
        </a:spcBef>
        <a:spcAft>
          <a:spcPct val="0"/>
        </a:spcAft>
        <a:defRPr sz="3200">
          <a:solidFill>
            <a:srgbClr val="FF0000"/>
          </a:solidFill>
          <a:latin typeface="Comic Sans MS" pitchFamily="66" charset="0"/>
        </a:defRPr>
      </a:lvl7pPr>
      <a:lvl8pPr marL="1371600" algn="ctr" rtl="0" fontAlgn="base">
        <a:spcBef>
          <a:spcPct val="0"/>
        </a:spcBef>
        <a:spcAft>
          <a:spcPct val="0"/>
        </a:spcAft>
        <a:defRPr sz="3200">
          <a:solidFill>
            <a:srgbClr val="FF0000"/>
          </a:solidFill>
          <a:latin typeface="Comic Sans MS" pitchFamily="66" charset="0"/>
        </a:defRPr>
      </a:lvl8pPr>
      <a:lvl9pPr marL="1828800" algn="ctr" rtl="0" fontAlgn="base">
        <a:spcBef>
          <a:spcPct val="0"/>
        </a:spcBef>
        <a:spcAft>
          <a:spcPct val="0"/>
        </a:spcAft>
        <a:defRPr sz="3200">
          <a:solidFill>
            <a:srgbClr val="FF0000"/>
          </a:solidFill>
          <a:latin typeface="Comic Sans MS" pitchFamily="66"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609600" y="274638"/>
            <a:ext cx="10871200" cy="71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051" name="Rectangle 3"/>
          <p:cNvSpPr>
            <a:spLocks noGrp="1" noChangeArrowheads="1"/>
          </p:cNvSpPr>
          <p:nvPr>
            <p:ph type="body" idx="1"/>
          </p:nvPr>
        </p:nvSpPr>
        <p:spPr bwMode="auto">
          <a:xfrm>
            <a:off x="7620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p:cNvSpPr>
            <a:spLocks noGrp="1" noChangeArrowheads="1"/>
          </p:cNvSpPr>
          <p:nvPr>
            <p:ph type="dt" sz="half" idx="2"/>
          </p:nvPr>
        </p:nvSpPr>
        <p:spPr bwMode="auto">
          <a:xfrm rot="16200000">
            <a:off x="-419100" y="5829300"/>
            <a:ext cx="1447800" cy="609600"/>
          </a:xfrm>
          <a:prstGeom prst="rect">
            <a:avLst/>
          </a:prstGeom>
          <a:solidFill>
            <a:schemeClr val="bg1">
              <a:lumMod val="95000"/>
            </a:schemeClr>
          </a:solid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solidFill>
                  <a:srgbClr val="000000"/>
                </a:solidFill>
                <a:latin typeface="Arial" pitchFamily="34" charset="0"/>
                <a:cs typeface="Arial" pitchFamily="34" charset="0"/>
              </a:defRPr>
            </a:lvl1pPr>
          </a:lstStyle>
          <a:p>
            <a:pPr>
              <a:defRPr/>
            </a:pPr>
            <a:r>
              <a:rPr lang="en-US"/>
              <a:t>12 May 2022</a:t>
            </a:r>
            <a:endParaRPr lang="en-US" dirty="0"/>
          </a:p>
        </p:txBody>
      </p:sp>
      <p:sp>
        <p:nvSpPr>
          <p:cNvPr id="1029" name="Rectangle 5"/>
          <p:cNvSpPr>
            <a:spLocks noGrp="1" noChangeArrowheads="1"/>
          </p:cNvSpPr>
          <p:nvPr>
            <p:ph type="ftr" sz="quarter" idx="3"/>
          </p:nvPr>
        </p:nvSpPr>
        <p:spPr bwMode="auto">
          <a:xfrm rot="16200000">
            <a:off x="-1905000" y="2895600"/>
            <a:ext cx="4419600" cy="609600"/>
          </a:xfrm>
          <a:prstGeom prst="rect">
            <a:avLst/>
          </a:prstGeom>
          <a:solidFill>
            <a:schemeClr val="bg1">
              <a:lumMod val="95000"/>
            </a:schemeClr>
          </a:solid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defRPr sz="1400">
                <a:solidFill>
                  <a:srgbClr val="000000"/>
                </a:solidFill>
                <a:latin typeface="Arial" pitchFamily="34" charset="0"/>
                <a:cs typeface="Arial" pitchFamily="34" charset="0"/>
              </a:defRPr>
            </a:lvl1pPr>
          </a:lstStyle>
          <a:p>
            <a:pPr>
              <a:defRPr/>
            </a:pPr>
            <a:r>
              <a:rPr lang="en-GB"/>
              <a:t>Basic CAS - Linear Imperfections - J. Wenninger</a:t>
            </a:r>
            <a:endParaRPr lang="en-US" dirty="0"/>
          </a:p>
        </p:txBody>
      </p:sp>
      <p:sp>
        <p:nvSpPr>
          <p:cNvPr id="1030" name="Rectangle 6"/>
          <p:cNvSpPr>
            <a:spLocks noGrp="1" noChangeArrowheads="1"/>
          </p:cNvSpPr>
          <p:nvPr>
            <p:ph type="sldNum" sz="quarter" idx="4"/>
          </p:nvPr>
        </p:nvSpPr>
        <p:spPr bwMode="auto">
          <a:xfrm>
            <a:off x="10515600" y="6400801"/>
            <a:ext cx="12192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solidFill>
                  <a:srgbClr val="000000"/>
                </a:solidFill>
              </a:defRPr>
            </a:lvl1pPr>
          </a:lstStyle>
          <a:p>
            <a:fld id="{6C240DF3-E07A-4B99-BDD3-057BAD7CB756}"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6809" r:id="rId1"/>
    <p:sldLayoutId id="2147486810" r:id="rId2"/>
    <p:sldLayoutId id="2147486811" r:id="rId3"/>
    <p:sldLayoutId id="2147486812" r:id="rId4"/>
    <p:sldLayoutId id="2147486813" r:id="rId5"/>
    <p:sldLayoutId id="2147486823" r:id="rId6"/>
    <p:sldLayoutId id="2147486814" r:id="rId7"/>
    <p:sldLayoutId id="2147486815" r:id="rId8"/>
    <p:sldLayoutId id="2147486816" r:id="rId9"/>
    <p:sldLayoutId id="2147486817" r:id="rId10"/>
    <p:sldLayoutId id="2147486818" r:id="rId11"/>
    <p:sldLayoutId id="2147486819" r:id="rId12"/>
    <p:sldLayoutId id="2147486820" r:id="rId13"/>
    <p:sldLayoutId id="2147486824" r:id="rId14"/>
    <p:sldLayoutId id="2147486825" r:id="rId15"/>
    <p:sldLayoutId id="2147486826" r:id="rId16"/>
    <p:sldLayoutId id="2147486827" r:id="rId17"/>
    <p:sldLayoutId id="2147486828" r:id="rId18"/>
    <p:sldLayoutId id="2147486829" r:id="rId19"/>
    <p:sldLayoutId id="2147486830" r:id="rId20"/>
    <p:sldLayoutId id="2147486831" r:id="rId21"/>
    <p:sldLayoutId id="2147486832" r:id="rId22"/>
    <p:sldLayoutId id="2147486833" r:id="rId23"/>
    <p:sldLayoutId id="2147486834" r:id="rId24"/>
    <p:sldLayoutId id="2147486835" r:id="rId25"/>
    <p:sldLayoutId id="2147486836" r:id="rId26"/>
    <p:sldLayoutId id="2147486821" r:id="rId27"/>
  </p:sldLayoutIdLst>
  <p:hf hdr="0"/>
  <p:txStyles>
    <p:titleStyle>
      <a:lvl1pPr algn="ctr" rtl="0" eaLnBrk="0" fontAlgn="base" hangingPunct="0">
        <a:spcBef>
          <a:spcPct val="0"/>
        </a:spcBef>
        <a:spcAft>
          <a:spcPct val="0"/>
        </a:spcAft>
        <a:defRPr sz="3200">
          <a:solidFill>
            <a:srgbClr val="FF0000"/>
          </a:solidFill>
          <a:latin typeface="+mj-lt"/>
          <a:ea typeface="+mj-ea"/>
          <a:cs typeface="+mj-cs"/>
        </a:defRPr>
      </a:lvl1pPr>
      <a:lvl2pPr algn="ctr" rtl="0" eaLnBrk="0" fontAlgn="base" hangingPunct="0">
        <a:spcBef>
          <a:spcPct val="0"/>
        </a:spcBef>
        <a:spcAft>
          <a:spcPct val="0"/>
        </a:spcAft>
        <a:defRPr sz="3200">
          <a:solidFill>
            <a:srgbClr val="FF0000"/>
          </a:solidFill>
          <a:latin typeface="Arial" charset="0"/>
        </a:defRPr>
      </a:lvl2pPr>
      <a:lvl3pPr algn="ctr" rtl="0" eaLnBrk="0" fontAlgn="base" hangingPunct="0">
        <a:spcBef>
          <a:spcPct val="0"/>
        </a:spcBef>
        <a:spcAft>
          <a:spcPct val="0"/>
        </a:spcAft>
        <a:defRPr sz="3200">
          <a:solidFill>
            <a:srgbClr val="FF0000"/>
          </a:solidFill>
          <a:latin typeface="Arial" charset="0"/>
        </a:defRPr>
      </a:lvl3pPr>
      <a:lvl4pPr algn="ctr" rtl="0" eaLnBrk="0" fontAlgn="base" hangingPunct="0">
        <a:spcBef>
          <a:spcPct val="0"/>
        </a:spcBef>
        <a:spcAft>
          <a:spcPct val="0"/>
        </a:spcAft>
        <a:defRPr sz="3200">
          <a:solidFill>
            <a:srgbClr val="FF0000"/>
          </a:solidFill>
          <a:latin typeface="Arial" charset="0"/>
        </a:defRPr>
      </a:lvl4pPr>
      <a:lvl5pPr algn="ctr" rtl="0" eaLnBrk="0" fontAlgn="base" hangingPunct="0">
        <a:spcBef>
          <a:spcPct val="0"/>
        </a:spcBef>
        <a:spcAft>
          <a:spcPct val="0"/>
        </a:spcAft>
        <a:defRPr sz="3200">
          <a:solidFill>
            <a:srgbClr val="FF0000"/>
          </a:solidFill>
          <a:latin typeface="Arial" charset="0"/>
        </a:defRPr>
      </a:lvl5pPr>
      <a:lvl6pPr marL="457200" algn="ctr" rtl="0" eaLnBrk="1" fontAlgn="base" hangingPunct="1">
        <a:spcBef>
          <a:spcPct val="0"/>
        </a:spcBef>
        <a:spcAft>
          <a:spcPct val="0"/>
        </a:spcAft>
        <a:defRPr sz="3200">
          <a:solidFill>
            <a:srgbClr val="FF0000"/>
          </a:solidFill>
          <a:latin typeface="Comic Sans MS" pitchFamily="66" charset="0"/>
        </a:defRPr>
      </a:lvl6pPr>
      <a:lvl7pPr marL="914400" algn="ctr" rtl="0" eaLnBrk="1" fontAlgn="base" hangingPunct="1">
        <a:spcBef>
          <a:spcPct val="0"/>
        </a:spcBef>
        <a:spcAft>
          <a:spcPct val="0"/>
        </a:spcAft>
        <a:defRPr sz="3200">
          <a:solidFill>
            <a:srgbClr val="FF0000"/>
          </a:solidFill>
          <a:latin typeface="Comic Sans MS" pitchFamily="66" charset="0"/>
        </a:defRPr>
      </a:lvl7pPr>
      <a:lvl8pPr marL="1371600" algn="ctr" rtl="0" eaLnBrk="1" fontAlgn="base" hangingPunct="1">
        <a:spcBef>
          <a:spcPct val="0"/>
        </a:spcBef>
        <a:spcAft>
          <a:spcPct val="0"/>
        </a:spcAft>
        <a:defRPr sz="3200">
          <a:solidFill>
            <a:srgbClr val="FF0000"/>
          </a:solidFill>
          <a:latin typeface="Comic Sans MS" pitchFamily="66" charset="0"/>
        </a:defRPr>
      </a:lvl8pPr>
      <a:lvl9pPr marL="1828800" algn="ctr" rtl="0" eaLnBrk="1" fontAlgn="base" hangingPunct="1">
        <a:spcBef>
          <a:spcPct val="0"/>
        </a:spcBef>
        <a:spcAft>
          <a:spcPct val="0"/>
        </a:spcAft>
        <a:defRPr sz="3200">
          <a:solidFill>
            <a:srgbClr val="FF0000"/>
          </a:solidFill>
          <a:latin typeface="Comic Sans MS" pitchFamily="66" charset="0"/>
        </a:defRPr>
      </a:lvl9pPr>
    </p:titleStyle>
    <p:bodyStyle>
      <a:lvl1pPr marL="342900" indent="-342900" algn="l" rtl="0" eaLnBrk="0" fontAlgn="base" hangingPunct="0">
        <a:spcBef>
          <a:spcPct val="20000"/>
        </a:spcBef>
        <a:spcAft>
          <a:spcPct val="0"/>
        </a:spcAft>
        <a:buClr>
          <a:srgbClr val="0000FF"/>
        </a:buClr>
        <a:buSzPct val="80000"/>
        <a:buFont typeface="Wingdings" panose="05000000000000000000" pitchFamily="2" charset="2"/>
        <a:buChar char="q"/>
        <a:defRPr>
          <a:solidFill>
            <a:schemeClr val="tx1"/>
          </a:solidFill>
          <a:latin typeface="+mn-lt"/>
          <a:ea typeface="+mn-ea"/>
          <a:cs typeface="+mn-cs"/>
        </a:defRPr>
      </a:lvl1pPr>
      <a:lvl2pPr marL="742950" indent="-285750" algn="l" rtl="0" eaLnBrk="0" fontAlgn="base" hangingPunct="0">
        <a:spcBef>
          <a:spcPct val="20000"/>
        </a:spcBef>
        <a:spcAft>
          <a:spcPct val="0"/>
        </a:spcAft>
        <a:buChar char="–"/>
        <a:defRPr sz="1600">
          <a:solidFill>
            <a:schemeClr val="tx1"/>
          </a:solidFill>
          <a:latin typeface="+mn-lt"/>
        </a:defRPr>
      </a:lvl2pPr>
      <a:lvl3pPr marL="1143000" indent="-228600" algn="l" rtl="0" eaLnBrk="0" fontAlgn="base" hangingPunct="0">
        <a:spcBef>
          <a:spcPct val="20000"/>
        </a:spcBef>
        <a:spcAft>
          <a:spcPct val="0"/>
        </a:spcAft>
        <a:buChar char="•"/>
        <a:defRPr sz="1400">
          <a:solidFill>
            <a:schemeClr val="tx1"/>
          </a:solidFill>
          <a:latin typeface="+mn-lt"/>
        </a:defRPr>
      </a:lvl3pPr>
      <a:lvl4pPr marL="1600200" indent="-228600" algn="l" rtl="0" eaLnBrk="0" fontAlgn="base" hangingPunct="0">
        <a:spcBef>
          <a:spcPct val="20000"/>
        </a:spcBef>
        <a:spcAft>
          <a:spcPct val="0"/>
        </a:spcAft>
        <a:buChar char="–"/>
        <a:defRPr sz="1400">
          <a:solidFill>
            <a:schemeClr val="tx1"/>
          </a:solidFill>
          <a:latin typeface="+mn-lt"/>
        </a:defRPr>
      </a:lvl4pPr>
      <a:lvl5pPr marL="2057400" indent="-228600" algn="l" rtl="0" eaLnBrk="0" fontAlgn="base" hangingPunct="0">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19.xml"/><Relationship Id="rId5" Type="http://schemas.openxmlformats.org/officeDocument/2006/relationships/image" Target="../media/image31.jpeg"/><Relationship Id="rId4" Type="http://schemas.openxmlformats.org/officeDocument/2006/relationships/image" Target="../media/image30.jpeg"/></Relationships>
</file>

<file path=ppt/slides/_rels/slide16.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jpeg"/><Relationship Id="rId1" Type="http://schemas.openxmlformats.org/officeDocument/2006/relationships/slideLayout" Target="../slideLayouts/slideLayout19.xml"/><Relationship Id="rId4" Type="http://schemas.openxmlformats.org/officeDocument/2006/relationships/image" Target="../media/image36.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37.png"/><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1.png"/><Relationship Id="rId1" Type="http://schemas.openxmlformats.org/officeDocument/2006/relationships/slideLayout" Target="../slideLayouts/slideLayout19.xml"/></Relationships>
</file>

<file path=ppt/slides/_rels/slide2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19.xml"/><Relationship Id="rId5" Type="http://schemas.openxmlformats.org/officeDocument/2006/relationships/image" Target="../media/image41.png"/><Relationship Id="rId4" Type="http://schemas.openxmlformats.org/officeDocument/2006/relationships/image" Target="../media/image40.png"/></Relationships>
</file>

<file path=ppt/slides/_rels/slide2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38.png"/><Relationship Id="rId1" Type="http://schemas.openxmlformats.org/officeDocument/2006/relationships/slideLayout" Target="../slideLayouts/slideLayout19.xml"/><Relationship Id="rId5" Type="http://schemas.openxmlformats.org/officeDocument/2006/relationships/image" Target="../media/image44.gif"/><Relationship Id="rId4" Type="http://schemas.openxmlformats.org/officeDocument/2006/relationships/image" Target="../media/image43.png"/></Relationships>
</file>

<file path=ppt/slides/_rels/slide2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38.png"/><Relationship Id="rId1" Type="http://schemas.openxmlformats.org/officeDocument/2006/relationships/slideLayout" Target="../slideLayouts/slideLayout19.xml"/><Relationship Id="rId5" Type="http://schemas.openxmlformats.org/officeDocument/2006/relationships/image" Target="../media/image47.png"/><Relationship Id="rId4" Type="http://schemas.openxmlformats.org/officeDocument/2006/relationships/image" Target="../media/image46.png"/></Relationships>
</file>

<file path=ppt/slides/_rels/slide26.xml.rels><?xml version="1.0" encoding="UTF-8" standalone="yes"?>
<Relationships xmlns="http://schemas.openxmlformats.org/package/2006/relationships"><Relationship Id="rId8" Type="http://schemas.openxmlformats.org/officeDocument/2006/relationships/image" Target="../media/image54.png"/><Relationship Id="rId3" Type="http://schemas.openxmlformats.org/officeDocument/2006/relationships/image" Target="../media/image49.png"/><Relationship Id="rId7" Type="http://schemas.openxmlformats.org/officeDocument/2006/relationships/image" Target="../media/image53.png"/><Relationship Id="rId2" Type="http://schemas.openxmlformats.org/officeDocument/2006/relationships/image" Target="../media/image48.png"/><Relationship Id="rId1" Type="http://schemas.openxmlformats.org/officeDocument/2006/relationships/slideLayout" Target="../slideLayouts/slideLayout19.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50.png"/></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19.xml"/><Relationship Id="rId1" Type="http://schemas.openxmlformats.org/officeDocument/2006/relationships/vmlDrawing" Target="../drawings/vmlDrawing3.vml"/><Relationship Id="rId4" Type="http://schemas.openxmlformats.org/officeDocument/2006/relationships/image" Target="../media/image55.wmf"/></Relationships>
</file>

<file path=ppt/slides/_rels/slide28.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19.xml"/><Relationship Id="rId6" Type="http://schemas.openxmlformats.org/officeDocument/2006/relationships/image" Target="../media/image60.png"/><Relationship Id="rId5" Type="http://schemas.openxmlformats.org/officeDocument/2006/relationships/image" Target="../media/image59.png"/><Relationship Id="rId4" Type="http://schemas.openxmlformats.org/officeDocument/2006/relationships/image" Target="../media/image58.png"/></Relationships>
</file>

<file path=ppt/slides/_rels/slide29.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0.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slideLayout" Target="../slideLayouts/slideLayout19.xml"/><Relationship Id="rId1" Type="http://schemas.openxmlformats.org/officeDocument/2006/relationships/vmlDrawing" Target="../drawings/vmlDrawing4.vml"/><Relationship Id="rId5" Type="http://schemas.openxmlformats.org/officeDocument/2006/relationships/image" Target="../media/image62.wmf"/><Relationship Id="rId4" Type="http://schemas.openxmlformats.org/officeDocument/2006/relationships/oleObject" Target="../embeddings/oleObject5.bin"/></Relationships>
</file>

<file path=ppt/slides/_rels/slide31.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19.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3.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19.xml"/><Relationship Id="rId5" Type="http://schemas.openxmlformats.org/officeDocument/2006/relationships/image" Target="../media/image68.png"/><Relationship Id="rId4" Type="http://schemas.openxmlformats.org/officeDocument/2006/relationships/image" Target="../media/image67.png"/></Relationships>
</file>

<file path=ppt/slides/_rels/slide34.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4.png"/><Relationship Id="rId1" Type="http://schemas.openxmlformats.org/officeDocument/2006/relationships/slideLayout" Target="../slideLayouts/slideLayout19.xml"/><Relationship Id="rId5" Type="http://schemas.openxmlformats.org/officeDocument/2006/relationships/image" Target="../media/image68.png"/><Relationship Id="rId4" Type="http://schemas.openxmlformats.org/officeDocument/2006/relationships/image" Target="../media/image67.png"/></Relationships>
</file>

<file path=ppt/slides/_rels/slide35.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jpeg"/><Relationship Id="rId1" Type="http://schemas.openxmlformats.org/officeDocument/2006/relationships/slideLayout" Target="../slideLayouts/slideLayout19.xml"/><Relationship Id="rId4" Type="http://schemas.openxmlformats.org/officeDocument/2006/relationships/image" Target="../media/image71.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8.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19.xml"/></Relationships>
</file>

<file path=ppt/slides/_rels/slide39.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9.xml"/></Relationships>
</file>

<file path=ppt/slides/_rels/slide40.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19.xml"/></Relationships>
</file>

<file path=ppt/slides/_rels/slide41.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19.xml"/></Relationships>
</file>

<file path=ppt/slides/_rels/slide42.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19.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4.xml.rels><?xml version="1.0" encoding="UTF-8" standalone="yes"?>
<Relationships xmlns="http://schemas.openxmlformats.org/package/2006/relationships"><Relationship Id="rId2" Type="http://schemas.openxmlformats.org/officeDocument/2006/relationships/image" Target="../media/image77.jpeg"/><Relationship Id="rId1" Type="http://schemas.openxmlformats.org/officeDocument/2006/relationships/slideLayout" Target="../slideLayouts/slideLayout19.xml"/></Relationships>
</file>

<file path=ppt/slides/_rels/slide45.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png"/><Relationship Id="rId1" Type="http://schemas.openxmlformats.org/officeDocument/2006/relationships/slideLayout" Target="../slideLayouts/slideLayout19.xml"/><Relationship Id="rId4" Type="http://schemas.openxmlformats.org/officeDocument/2006/relationships/image" Target="../media/image80.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7.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1.png"/><Relationship Id="rId1" Type="http://schemas.openxmlformats.org/officeDocument/2006/relationships/slideLayout" Target="../slideLayouts/slideLayout19.xml"/></Relationships>
</file>

<file path=ppt/slides/_rels/slide48.xml.rels><?xml version="1.0" encoding="UTF-8" standalone="yes"?>
<Relationships xmlns="http://schemas.openxmlformats.org/package/2006/relationships"><Relationship Id="rId3" Type="http://schemas.openxmlformats.org/officeDocument/2006/relationships/image" Target="../media/image84.jpeg"/><Relationship Id="rId2" Type="http://schemas.openxmlformats.org/officeDocument/2006/relationships/image" Target="../media/image83.jpeg"/><Relationship Id="rId1" Type="http://schemas.openxmlformats.org/officeDocument/2006/relationships/slideLayout" Target="../slideLayouts/slideLayout19.xml"/><Relationship Id="rId4" Type="http://schemas.openxmlformats.org/officeDocument/2006/relationships/image" Target="../media/image85.png"/></Relationships>
</file>

<file path=ppt/slides/_rels/slide49.xml.rels><?xml version="1.0" encoding="UTF-8" standalone="yes"?>
<Relationships xmlns="http://schemas.openxmlformats.org/package/2006/relationships"><Relationship Id="rId3" Type="http://schemas.openxmlformats.org/officeDocument/2006/relationships/image" Target="../media/image87.jpeg"/><Relationship Id="rId2" Type="http://schemas.openxmlformats.org/officeDocument/2006/relationships/image" Target="../media/image86.jpeg"/><Relationship Id="rId1" Type="http://schemas.openxmlformats.org/officeDocument/2006/relationships/slideLayout" Target="../slideLayouts/slideLayout19.xml"/><Relationship Id="rId6" Type="http://schemas.openxmlformats.org/officeDocument/2006/relationships/image" Target="../media/image90.gif"/><Relationship Id="rId5" Type="http://schemas.openxmlformats.org/officeDocument/2006/relationships/image" Target="../media/image89.gif"/><Relationship Id="rId4" Type="http://schemas.openxmlformats.org/officeDocument/2006/relationships/image" Target="../media/image88.jpeg"/></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9.xml"/><Relationship Id="rId1" Type="http://schemas.openxmlformats.org/officeDocument/2006/relationships/vmlDrawing" Target="../drawings/vmlDrawing1.vml"/><Relationship Id="rId5" Type="http://schemas.openxmlformats.org/officeDocument/2006/relationships/image" Target="../media/image12.png"/><Relationship Id="rId4" Type="http://schemas.openxmlformats.org/officeDocument/2006/relationships/image" Target="../media/image11.wmf"/></Relationships>
</file>

<file path=ppt/slides/_rels/slide50.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image" Target="../media/image91.jpg"/><Relationship Id="rId1" Type="http://schemas.openxmlformats.org/officeDocument/2006/relationships/slideLayout" Target="../slideLayouts/slideLayout19.xml"/><Relationship Id="rId4" Type="http://schemas.openxmlformats.org/officeDocument/2006/relationships/image" Target="../media/image93.png"/></Relationships>
</file>

<file path=ppt/slides/_rels/slide51.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image" Target="../media/image94.jpg"/><Relationship Id="rId1" Type="http://schemas.openxmlformats.org/officeDocument/2006/relationships/slideLayout" Target="../slideLayouts/slideLayout19.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8" Type="http://schemas.openxmlformats.org/officeDocument/2006/relationships/image" Target="../media/image20.png"/><Relationship Id="rId13" Type="http://schemas.openxmlformats.org/officeDocument/2006/relationships/oleObject" Target="../embeddings/oleObject3.bin"/><Relationship Id="rId3" Type="http://schemas.openxmlformats.org/officeDocument/2006/relationships/image" Target="../media/image15.png"/><Relationship Id="rId7" Type="http://schemas.openxmlformats.org/officeDocument/2006/relationships/image" Target="../media/image19.png"/><Relationship Id="rId12" Type="http://schemas.openxmlformats.org/officeDocument/2006/relationships/image" Target="../media/image13.wmf"/><Relationship Id="rId2" Type="http://schemas.openxmlformats.org/officeDocument/2006/relationships/slideLayout" Target="../slideLayouts/slideLayout19.xml"/><Relationship Id="rId16" Type="http://schemas.openxmlformats.org/officeDocument/2006/relationships/image" Target="../media/image14.wmf"/><Relationship Id="rId1" Type="http://schemas.openxmlformats.org/officeDocument/2006/relationships/vmlDrawing" Target="../drawings/vmlDrawing2.vml"/><Relationship Id="rId6" Type="http://schemas.openxmlformats.org/officeDocument/2006/relationships/image" Target="../media/image18.jpeg"/><Relationship Id="rId11" Type="http://schemas.openxmlformats.org/officeDocument/2006/relationships/oleObject" Target="../embeddings/oleObject2.bin"/><Relationship Id="rId5" Type="http://schemas.openxmlformats.org/officeDocument/2006/relationships/image" Target="../media/image17.png"/><Relationship Id="rId15" Type="http://schemas.openxmlformats.org/officeDocument/2006/relationships/oleObject" Target="../embeddings/oleObject3.bin"/><Relationship Id="rId10" Type="http://schemas.openxmlformats.org/officeDocument/2006/relationships/image" Target="../media/image13.wmf"/><Relationship Id="rId4" Type="http://schemas.openxmlformats.org/officeDocument/2006/relationships/image" Target="../media/image16.png"/><Relationship Id="rId9" Type="http://schemas.openxmlformats.org/officeDocument/2006/relationships/oleObject" Target="../embeddings/oleObject2.bin"/><Relationship Id="rId14" Type="http://schemas.openxmlformats.org/officeDocument/2006/relationships/image" Target="../media/image14.wmf"/></Relationships>
</file>

<file path=ppt/slides/_rels/slide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6.png"/><Relationship Id="rId1" Type="http://schemas.openxmlformats.org/officeDocument/2006/relationships/slideLayout" Target="../slideLayouts/slideLayout19.xml"/><Relationship Id="rId4" Type="http://schemas.openxmlformats.org/officeDocument/2006/relationships/image" Target="../media/image2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xml"/><Relationship Id="rId1" Type="http://schemas.openxmlformats.org/officeDocument/2006/relationships/slideLayout" Target="../slideLayouts/slideLayout19.xml"/><Relationship Id="rId5" Type="http://schemas.openxmlformats.org/officeDocument/2006/relationships/image" Target="../media/image25.png"/><Relationship Id="rId4"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4.bp.blogspot.com/-EmihP5OYbes/U2YZJaY1ECI/AAAAAAAAAfI/08LXa31qf88/s1600/IMG_657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4015" y="-65855"/>
            <a:ext cx="12750460" cy="6949465"/>
          </a:xfrm>
          <a:prstGeom prst="rect">
            <a:avLst/>
          </a:prstGeom>
          <a:noFill/>
          <a:extLst>
            <a:ext uri="{909E8E84-426E-40DD-AFC4-6F175D3DCCD1}">
              <a14:hiddenFill xmlns:a14="http://schemas.microsoft.com/office/drawing/2010/main">
                <a:solidFill>
                  <a:srgbClr val="FFFFFF"/>
                </a:solidFill>
              </a14:hiddenFill>
            </a:ext>
          </a:extLst>
        </p:spPr>
      </p:pic>
      <p:sp>
        <p:nvSpPr>
          <p:cNvPr id="11268" name="Rectangle 4"/>
          <p:cNvSpPr>
            <a:spLocks noGrp="1" noChangeArrowheads="1"/>
          </p:cNvSpPr>
          <p:nvPr>
            <p:ph type="title"/>
          </p:nvPr>
        </p:nvSpPr>
        <p:spPr>
          <a:xfrm>
            <a:off x="5327900" y="1854395"/>
            <a:ext cx="5261485" cy="1253632"/>
          </a:xfrm>
        </p:spPr>
        <p:txBody>
          <a:bodyPr/>
          <a:lstStyle/>
          <a:p>
            <a:pPr eaLnBrk="1" hangingPunct="1">
              <a:defRPr/>
            </a:pPr>
            <a:r>
              <a:rPr lang="en-US" sz="5400" b="1" dirty="0">
                <a:solidFill>
                  <a:srgbClr val="FFFF00"/>
                </a:solidFill>
                <a:effectLst>
                  <a:outerShdw blurRad="38100" dist="38100" dir="2700000" algn="tl">
                    <a:srgbClr val="000000">
                      <a:alpha val="43137"/>
                    </a:srgbClr>
                  </a:outerShdw>
                </a:effectLst>
                <a:latin typeface="Arial" pitchFamily="34" charset="0"/>
                <a:cs typeface="Arial" pitchFamily="34" charset="0"/>
              </a:rPr>
              <a:t>Linear </a:t>
            </a:r>
            <a:br>
              <a:rPr lang="en-US" sz="5400" b="1" dirty="0">
                <a:solidFill>
                  <a:srgbClr val="FFFF00"/>
                </a:solidFill>
                <a:effectLst>
                  <a:outerShdw blurRad="38100" dist="38100" dir="2700000" algn="tl">
                    <a:srgbClr val="000000">
                      <a:alpha val="43137"/>
                    </a:srgbClr>
                  </a:outerShdw>
                </a:effectLst>
                <a:latin typeface="Arial" pitchFamily="34" charset="0"/>
                <a:cs typeface="Arial" pitchFamily="34" charset="0"/>
              </a:rPr>
            </a:br>
            <a:r>
              <a:rPr lang="en-US" sz="5400" b="1" dirty="0">
                <a:solidFill>
                  <a:srgbClr val="FFFF00"/>
                </a:solidFill>
                <a:effectLst>
                  <a:outerShdw blurRad="38100" dist="38100" dir="2700000" algn="tl">
                    <a:srgbClr val="000000">
                      <a:alpha val="43137"/>
                    </a:srgbClr>
                  </a:outerShdw>
                </a:effectLst>
                <a:latin typeface="Arial" pitchFamily="34" charset="0"/>
                <a:cs typeface="Arial" pitchFamily="34" charset="0"/>
              </a:rPr>
              <a:t>Imperfections</a:t>
            </a:r>
          </a:p>
        </p:txBody>
      </p:sp>
      <p:sp>
        <p:nvSpPr>
          <p:cNvPr id="10" name="Rectangle 3"/>
          <p:cNvSpPr txBox="1">
            <a:spLocks noChangeArrowheads="1"/>
          </p:cNvSpPr>
          <p:nvPr/>
        </p:nvSpPr>
        <p:spPr>
          <a:xfrm>
            <a:off x="1063889" y="5257801"/>
            <a:ext cx="5353050" cy="1143000"/>
          </a:xfrm>
          <a:prstGeom prst="rect">
            <a:avLst/>
          </a:prstGeom>
          <a:noFill/>
        </p:spPr>
        <p:txBody>
          <a:bodyPr/>
          <a:lstStyle/>
          <a:p>
            <a:pPr marL="342900" indent="-342900">
              <a:spcBef>
                <a:spcPct val="20000"/>
              </a:spcBef>
              <a:defRPr/>
            </a:pPr>
            <a:r>
              <a:rPr lang="de-DE" sz="2000" b="1" kern="0" dirty="0">
                <a:solidFill>
                  <a:srgbClr val="FFFF99"/>
                </a:solidFill>
                <a:latin typeface="Arial" pitchFamily="34" charset="0"/>
                <a:cs typeface="Arial" pitchFamily="34" charset="0"/>
              </a:rPr>
              <a:t>J</a:t>
            </a:r>
            <a:r>
              <a:rPr lang="en-US" sz="2000" b="1" kern="0" dirty="0" err="1">
                <a:solidFill>
                  <a:srgbClr val="FFFF99"/>
                </a:solidFill>
                <a:latin typeface="Arial" pitchFamily="34" charset="0"/>
                <a:cs typeface="Arial" pitchFamily="34" charset="0"/>
              </a:rPr>
              <a:t>örg</a:t>
            </a:r>
            <a:r>
              <a:rPr lang="en-US" sz="2000" b="1" kern="0" dirty="0">
                <a:solidFill>
                  <a:srgbClr val="FFFF99"/>
                </a:solidFill>
                <a:latin typeface="Arial" pitchFamily="34" charset="0"/>
                <a:cs typeface="Arial" pitchFamily="34" charset="0"/>
              </a:rPr>
              <a:t> </a:t>
            </a:r>
            <a:r>
              <a:rPr lang="en-US" sz="2000" b="1" kern="0" dirty="0" err="1">
                <a:solidFill>
                  <a:srgbClr val="FFFF99"/>
                </a:solidFill>
                <a:latin typeface="Arial" pitchFamily="34" charset="0"/>
                <a:cs typeface="Arial" pitchFamily="34" charset="0"/>
              </a:rPr>
              <a:t>Wenninger</a:t>
            </a:r>
            <a:endParaRPr lang="en-US" sz="2000" b="1" kern="0" dirty="0">
              <a:solidFill>
                <a:srgbClr val="FFFF99"/>
              </a:solidFill>
              <a:latin typeface="Arial" pitchFamily="34" charset="0"/>
              <a:cs typeface="Arial" pitchFamily="34" charset="0"/>
            </a:endParaRPr>
          </a:p>
          <a:p>
            <a:pPr marL="342900" indent="-342900">
              <a:spcBef>
                <a:spcPct val="20000"/>
              </a:spcBef>
              <a:defRPr/>
            </a:pPr>
            <a:r>
              <a:rPr lang="de-DE" sz="2000" b="1" kern="0" dirty="0">
                <a:solidFill>
                  <a:srgbClr val="FFFF99"/>
                </a:solidFill>
                <a:latin typeface="Arial" pitchFamily="34" charset="0"/>
                <a:cs typeface="Arial" pitchFamily="34" charset="0"/>
              </a:rPr>
              <a:t>CERN Beams Department </a:t>
            </a:r>
          </a:p>
          <a:p>
            <a:pPr marL="342900" indent="-342900">
              <a:spcBef>
                <a:spcPct val="20000"/>
              </a:spcBef>
              <a:defRPr/>
            </a:pPr>
            <a:r>
              <a:rPr lang="de-DE" sz="2000" b="1" kern="0" dirty="0">
                <a:solidFill>
                  <a:srgbClr val="FFFF99"/>
                </a:solidFill>
                <a:latin typeface="Arial" pitchFamily="34" charset="0"/>
                <a:cs typeface="Arial" pitchFamily="34" charset="0"/>
              </a:rPr>
              <a:t>Operation group – LHC section</a:t>
            </a:r>
          </a:p>
        </p:txBody>
      </p:sp>
      <p:sp>
        <p:nvSpPr>
          <p:cNvPr id="11" name="Rectangle 3"/>
          <p:cNvSpPr txBox="1">
            <a:spLocks noChangeArrowheads="1"/>
          </p:cNvSpPr>
          <p:nvPr/>
        </p:nvSpPr>
        <p:spPr>
          <a:xfrm>
            <a:off x="1063889" y="3986313"/>
            <a:ext cx="4274780" cy="1041963"/>
          </a:xfrm>
          <a:prstGeom prst="rect">
            <a:avLst/>
          </a:prstGeom>
          <a:noFill/>
        </p:spPr>
        <p:txBody>
          <a:bodyPr/>
          <a:lstStyle/>
          <a:p>
            <a:pPr marL="342900" indent="-342900">
              <a:spcBef>
                <a:spcPct val="20000"/>
              </a:spcBef>
              <a:defRPr/>
            </a:pPr>
            <a:r>
              <a:rPr lang="en-US" sz="2800" b="1" kern="0" dirty="0">
                <a:solidFill>
                  <a:srgbClr val="FFFF99"/>
                </a:solidFill>
                <a:latin typeface="Arial" pitchFamily="34" charset="0"/>
                <a:cs typeface="Arial" pitchFamily="34" charset="0"/>
              </a:rPr>
              <a:t>Basic CAS @ online,</a:t>
            </a:r>
          </a:p>
          <a:p>
            <a:pPr marL="342900" indent="-342900">
              <a:spcBef>
                <a:spcPct val="20000"/>
              </a:spcBef>
              <a:defRPr/>
            </a:pPr>
            <a:r>
              <a:rPr lang="en-US" sz="2800" b="1" kern="0" dirty="0">
                <a:solidFill>
                  <a:srgbClr val="FFFF99"/>
                </a:solidFill>
                <a:latin typeface="Arial" pitchFamily="34" charset="0"/>
                <a:cs typeface="Arial" pitchFamily="34" charset="0"/>
              </a:rPr>
              <a:t>May 2022</a:t>
            </a:r>
            <a:endParaRPr lang="de-DE" sz="2800" b="1" kern="0" dirty="0">
              <a:solidFill>
                <a:srgbClr val="FFFF99"/>
              </a:solidFill>
              <a:latin typeface="Arial" pitchFamily="34" charset="0"/>
              <a:cs typeface="Arial"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Recap on beam optics</a:t>
            </a:r>
          </a:p>
        </p:txBody>
      </p:sp>
      <p:sp>
        <p:nvSpPr>
          <p:cNvPr id="3" name="Date Placeholder 2"/>
          <p:cNvSpPr>
            <a:spLocks noGrp="1"/>
          </p:cNvSpPr>
          <p:nvPr>
            <p:ph type="dt" sz="half" idx="10"/>
          </p:nvPr>
        </p:nvSpPr>
        <p:spPr/>
        <p:txBody>
          <a:bodyPr/>
          <a:lstStyle/>
          <a:p>
            <a:pPr>
              <a:defRPr/>
            </a:pPr>
            <a:r>
              <a:rPr lang="en-US"/>
              <a:t>12 May 2022</a:t>
            </a:r>
          </a:p>
        </p:txBody>
      </p:sp>
      <p:sp>
        <p:nvSpPr>
          <p:cNvPr id="4" name="Footer Placeholder 3"/>
          <p:cNvSpPr>
            <a:spLocks noGrp="1"/>
          </p:cNvSpPr>
          <p:nvPr>
            <p:ph type="ftr" sz="quarter" idx="11"/>
          </p:nvPr>
        </p:nvSpPr>
        <p:spPr/>
        <p:txBody>
          <a:bodyPr/>
          <a:lstStyle/>
          <a:p>
            <a:pPr>
              <a:defRPr/>
            </a:pPr>
            <a:r>
              <a:rPr lang="en-GB"/>
              <a:t>Basic CAS - Linear Imperfections - J. Wenninger</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10</a:t>
            </a:fld>
            <a:endParaRPr lang="en-US" altLang="en-US"/>
          </a:p>
        </p:txBody>
      </p:sp>
      <p:sp>
        <p:nvSpPr>
          <p:cNvPr id="7" name="Content Placeholder 5"/>
          <p:cNvSpPr txBox="1">
            <a:spLocks/>
          </p:cNvSpPr>
          <p:nvPr/>
        </p:nvSpPr>
        <p:spPr bwMode="auto">
          <a:xfrm>
            <a:off x="605536" y="899818"/>
            <a:ext cx="10483113" cy="8065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FF"/>
              </a:buClr>
              <a:buSzPct val="80000"/>
              <a:buFont typeface="Wingdings" panose="05000000000000000000" pitchFamily="2" charset="2"/>
              <a:buChar char="q"/>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sz="1800">
                <a:solidFill>
                  <a:schemeClr val="tx1"/>
                </a:solidFill>
                <a:latin typeface="+mn-lt"/>
              </a:defRPr>
            </a:lvl2pPr>
            <a:lvl3pPr marL="1143000" indent="-228600" algn="l" rtl="0" eaLnBrk="0" fontAlgn="base" hangingPunct="0">
              <a:spcBef>
                <a:spcPct val="20000"/>
              </a:spcBef>
              <a:spcAft>
                <a:spcPct val="0"/>
              </a:spcAft>
              <a:buChar char="•"/>
              <a:defRPr sz="1600">
                <a:solidFill>
                  <a:schemeClr val="tx1"/>
                </a:solidFill>
                <a:latin typeface="+mn-lt"/>
              </a:defRPr>
            </a:lvl3pPr>
            <a:lvl4pPr marL="1600200" indent="-228600" algn="l" rtl="0" eaLnBrk="0" fontAlgn="base" hangingPunct="0">
              <a:spcBef>
                <a:spcPct val="20000"/>
              </a:spcBef>
              <a:spcAft>
                <a:spcPct val="0"/>
              </a:spcAft>
              <a:buChar char="–"/>
              <a:defRPr sz="1400">
                <a:solidFill>
                  <a:schemeClr val="tx1"/>
                </a:solidFill>
                <a:latin typeface="+mn-lt"/>
              </a:defRPr>
            </a:lvl4pPr>
            <a:lvl5pPr marL="2057400" indent="-228600" algn="l" rtl="0" eaLnBrk="0" fontAlgn="base" hangingPunct="0">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r>
              <a:rPr lang="en-GB" sz="1800" kern="0" dirty="0"/>
              <a:t>Consider a particle moving in a section of the accelerator lattice. The focussing elements make it bounce back and forth. </a:t>
            </a:r>
          </a:p>
        </p:txBody>
      </p:sp>
      <p:grpSp>
        <p:nvGrpSpPr>
          <p:cNvPr id="8" name="Group 7"/>
          <p:cNvGrpSpPr/>
          <p:nvPr/>
        </p:nvGrpSpPr>
        <p:grpSpPr>
          <a:xfrm>
            <a:off x="2260048" y="1845500"/>
            <a:ext cx="8065050" cy="1607697"/>
            <a:chOff x="627187" y="1833352"/>
            <a:chExt cx="8065050" cy="1607697"/>
          </a:xfrm>
        </p:grpSpPr>
        <p:grpSp>
          <p:nvGrpSpPr>
            <p:cNvPr id="9" name="Group 8"/>
            <p:cNvGrpSpPr/>
            <p:nvPr/>
          </p:nvGrpSpPr>
          <p:grpSpPr>
            <a:xfrm>
              <a:off x="627187" y="1833352"/>
              <a:ext cx="8065050" cy="1607697"/>
              <a:chOff x="627187" y="1833352"/>
              <a:chExt cx="8065050" cy="1607697"/>
            </a:xfrm>
          </p:grpSpPr>
          <p:sp>
            <p:nvSpPr>
              <p:cNvPr id="18" name="Rectangle 17"/>
              <p:cNvSpPr/>
              <p:nvPr/>
            </p:nvSpPr>
            <p:spPr>
              <a:xfrm>
                <a:off x="627187" y="1833352"/>
                <a:ext cx="8065050" cy="1607697"/>
              </a:xfrm>
              <a:prstGeom prst="rect">
                <a:avLst/>
              </a:prstGeom>
              <a:solidFill>
                <a:schemeClr val="bg1">
                  <a:lumMod val="9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algn="l" rtl="0" fontAlgn="base">
                  <a:spcBef>
                    <a:spcPct val="0"/>
                  </a:spcBef>
                  <a:spcAft>
                    <a:spcPct val="0"/>
                  </a:spcAft>
                  <a:defRPr sz="2400" kern="1200">
                    <a:solidFill>
                      <a:schemeClr val="lt1"/>
                    </a:solidFill>
                    <a:latin typeface="+mn-lt"/>
                    <a:ea typeface="+mn-ea"/>
                    <a:cs typeface="+mn-cs"/>
                  </a:defRPr>
                </a:lvl1pPr>
                <a:lvl2pPr marL="457200" algn="l" rtl="0" fontAlgn="base">
                  <a:spcBef>
                    <a:spcPct val="0"/>
                  </a:spcBef>
                  <a:spcAft>
                    <a:spcPct val="0"/>
                  </a:spcAft>
                  <a:defRPr sz="2400" kern="1200">
                    <a:solidFill>
                      <a:schemeClr val="lt1"/>
                    </a:solidFill>
                    <a:latin typeface="+mn-lt"/>
                    <a:ea typeface="+mn-ea"/>
                    <a:cs typeface="+mn-cs"/>
                  </a:defRPr>
                </a:lvl2pPr>
                <a:lvl3pPr marL="914400" algn="l" rtl="0" fontAlgn="base">
                  <a:spcBef>
                    <a:spcPct val="0"/>
                  </a:spcBef>
                  <a:spcAft>
                    <a:spcPct val="0"/>
                  </a:spcAft>
                  <a:defRPr sz="2400" kern="1200">
                    <a:solidFill>
                      <a:schemeClr val="lt1"/>
                    </a:solidFill>
                    <a:latin typeface="+mn-lt"/>
                    <a:ea typeface="+mn-ea"/>
                    <a:cs typeface="+mn-cs"/>
                  </a:defRPr>
                </a:lvl3pPr>
                <a:lvl4pPr marL="1371600" algn="l" rtl="0" fontAlgn="base">
                  <a:spcBef>
                    <a:spcPct val="0"/>
                  </a:spcBef>
                  <a:spcAft>
                    <a:spcPct val="0"/>
                  </a:spcAft>
                  <a:defRPr sz="2400" kern="1200">
                    <a:solidFill>
                      <a:schemeClr val="lt1"/>
                    </a:solidFill>
                    <a:latin typeface="+mn-lt"/>
                    <a:ea typeface="+mn-ea"/>
                    <a:cs typeface="+mn-cs"/>
                  </a:defRPr>
                </a:lvl4pPr>
                <a:lvl5pPr marL="1828800" algn="l" rtl="0" fontAlgn="base">
                  <a:spcBef>
                    <a:spcPct val="0"/>
                  </a:spcBef>
                  <a:spcAft>
                    <a:spcPct val="0"/>
                  </a:spcAft>
                  <a:defRPr sz="2400" kern="1200">
                    <a:solidFill>
                      <a:schemeClr val="lt1"/>
                    </a:solidFill>
                    <a:latin typeface="+mn-lt"/>
                    <a:ea typeface="+mn-ea"/>
                    <a:cs typeface="+mn-cs"/>
                  </a:defRPr>
                </a:lvl5pPr>
                <a:lvl6pPr marL="2286000" algn="l" defTabSz="914400" rtl="0" eaLnBrk="1" latinLnBrk="0" hangingPunct="1">
                  <a:defRPr sz="2400" kern="1200">
                    <a:solidFill>
                      <a:schemeClr val="lt1"/>
                    </a:solidFill>
                    <a:latin typeface="+mn-lt"/>
                    <a:ea typeface="+mn-ea"/>
                    <a:cs typeface="+mn-cs"/>
                  </a:defRPr>
                </a:lvl6pPr>
                <a:lvl7pPr marL="2743200" algn="l" defTabSz="914400" rtl="0" eaLnBrk="1" latinLnBrk="0" hangingPunct="1">
                  <a:defRPr sz="2400" kern="1200">
                    <a:solidFill>
                      <a:schemeClr val="lt1"/>
                    </a:solidFill>
                    <a:latin typeface="+mn-lt"/>
                    <a:ea typeface="+mn-ea"/>
                    <a:cs typeface="+mn-cs"/>
                  </a:defRPr>
                </a:lvl7pPr>
                <a:lvl8pPr marL="3200400" algn="l" defTabSz="914400" rtl="0" eaLnBrk="1" latinLnBrk="0" hangingPunct="1">
                  <a:defRPr sz="2400" kern="1200">
                    <a:solidFill>
                      <a:schemeClr val="lt1"/>
                    </a:solidFill>
                    <a:latin typeface="+mn-lt"/>
                    <a:ea typeface="+mn-ea"/>
                    <a:cs typeface="+mn-cs"/>
                  </a:defRPr>
                </a:lvl8pPr>
                <a:lvl9pPr marL="3657600" algn="l" defTabSz="914400" rtl="0" eaLnBrk="1" latinLnBrk="0" hangingPunct="1">
                  <a:defRPr sz="2400" kern="1200">
                    <a:solidFill>
                      <a:schemeClr val="lt1"/>
                    </a:solidFill>
                    <a:latin typeface="+mn-lt"/>
                    <a:ea typeface="+mn-ea"/>
                    <a:cs typeface="+mn-cs"/>
                  </a:defRPr>
                </a:lvl9pPr>
              </a:lstStyle>
              <a:p>
                <a:pPr algn="ctr"/>
                <a:endParaRPr lang="en-GB" dirty="0"/>
              </a:p>
            </p:txBody>
          </p:sp>
          <p:sp>
            <p:nvSpPr>
              <p:cNvPr id="19" name="Line 4"/>
              <p:cNvSpPr>
                <a:spLocks noChangeShapeType="1"/>
              </p:cNvSpPr>
              <p:nvPr/>
            </p:nvSpPr>
            <p:spPr bwMode="auto">
              <a:xfrm flipV="1">
                <a:off x="772247" y="2596140"/>
                <a:ext cx="7535939" cy="49771"/>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endParaRPr lang="en-GB" sz="1846" b="1" dirty="0">
                  <a:solidFill>
                    <a:srgbClr val="3333CC"/>
                  </a:solidFill>
                  <a:latin typeface="Verdana" pitchFamily="34" charset="0"/>
                  <a:cs typeface="Arial" charset="0"/>
                </a:endParaRPr>
              </a:p>
            </p:txBody>
          </p:sp>
          <p:sp>
            <p:nvSpPr>
              <p:cNvPr id="20" name="Oval 19"/>
              <p:cNvSpPr>
                <a:spLocks noChangeArrowheads="1"/>
              </p:cNvSpPr>
              <p:nvPr/>
            </p:nvSpPr>
            <p:spPr bwMode="auto">
              <a:xfrm>
                <a:off x="1234523" y="1993024"/>
                <a:ext cx="171340" cy="1288586"/>
              </a:xfrm>
              <a:prstGeom prst="ellipse">
                <a:avLst/>
              </a:prstGeom>
              <a:noFill/>
              <a:ln w="19050">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grpSp>
            <p:nvGrpSpPr>
              <p:cNvPr id="21" name="Group 20"/>
              <p:cNvGrpSpPr>
                <a:grpSpLocks/>
              </p:cNvGrpSpPr>
              <p:nvPr/>
            </p:nvGrpSpPr>
            <p:grpSpPr bwMode="auto">
              <a:xfrm>
                <a:off x="2514431" y="2000022"/>
                <a:ext cx="298770" cy="1274417"/>
                <a:chOff x="1568" y="1305"/>
                <a:chExt cx="345" cy="1619"/>
              </a:xfrm>
            </p:grpSpPr>
            <p:grpSp>
              <p:nvGrpSpPr>
                <p:cNvPr id="42" name="Group 41"/>
                <p:cNvGrpSpPr>
                  <a:grpSpLocks/>
                </p:cNvGrpSpPr>
                <p:nvPr/>
              </p:nvGrpSpPr>
              <p:grpSpPr bwMode="auto">
                <a:xfrm flipH="1">
                  <a:off x="1636" y="1305"/>
                  <a:ext cx="277" cy="1619"/>
                  <a:chOff x="1600" y="1305"/>
                  <a:chExt cx="277" cy="1619"/>
                </a:xfrm>
              </p:grpSpPr>
              <p:sp>
                <p:nvSpPr>
                  <p:cNvPr id="47" name="Line 32"/>
                  <p:cNvSpPr>
                    <a:spLocks noChangeShapeType="1"/>
                  </p:cNvSpPr>
                  <p:nvPr/>
                </p:nvSpPr>
                <p:spPr bwMode="auto">
                  <a:xfrm flipV="1">
                    <a:off x="1600" y="1305"/>
                    <a:ext cx="277" cy="3"/>
                  </a:xfrm>
                  <a:prstGeom prst="line">
                    <a:avLst/>
                  </a:prstGeom>
                  <a:noFill/>
                  <a:ln w="190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sp>
                <p:nvSpPr>
                  <p:cNvPr id="48" name="Line 33"/>
                  <p:cNvSpPr>
                    <a:spLocks noChangeShapeType="1"/>
                  </p:cNvSpPr>
                  <p:nvPr/>
                </p:nvSpPr>
                <p:spPr bwMode="auto">
                  <a:xfrm>
                    <a:off x="1603" y="2924"/>
                    <a:ext cx="268" cy="0"/>
                  </a:xfrm>
                  <a:prstGeom prst="line">
                    <a:avLst/>
                  </a:prstGeom>
                  <a:noFill/>
                  <a:ln w="190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sp>
                <p:nvSpPr>
                  <p:cNvPr id="49" name="Arc 34"/>
                  <p:cNvSpPr>
                    <a:spLocks/>
                  </p:cNvSpPr>
                  <p:nvPr/>
                </p:nvSpPr>
                <p:spPr bwMode="auto">
                  <a:xfrm>
                    <a:off x="1600" y="1316"/>
                    <a:ext cx="132" cy="1604"/>
                  </a:xfrm>
                  <a:custGeom>
                    <a:avLst/>
                    <a:gdLst>
                      <a:gd name="G0" fmla="+- 0 0 0"/>
                      <a:gd name="G1" fmla="+- 21600 0 0"/>
                      <a:gd name="G2" fmla="+- 21600 0 0"/>
                      <a:gd name="T0" fmla="*/ 0 w 21600"/>
                      <a:gd name="T1" fmla="*/ 0 h 43190"/>
                      <a:gd name="T2" fmla="*/ 648 w 21600"/>
                      <a:gd name="T3" fmla="*/ 43190 h 43190"/>
                      <a:gd name="T4" fmla="*/ 0 w 21600"/>
                      <a:gd name="T5" fmla="*/ 21600 h 43190"/>
                    </a:gdLst>
                    <a:ahLst/>
                    <a:cxnLst>
                      <a:cxn ang="0">
                        <a:pos x="T0" y="T1"/>
                      </a:cxn>
                      <a:cxn ang="0">
                        <a:pos x="T2" y="T3"/>
                      </a:cxn>
                      <a:cxn ang="0">
                        <a:pos x="T4" y="T5"/>
                      </a:cxn>
                    </a:cxnLst>
                    <a:rect l="0" t="0" r="r" b="b"/>
                    <a:pathLst>
                      <a:path w="21600" h="43190" fill="none" extrusionOk="0">
                        <a:moveTo>
                          <a:pt x="-1" y="0"/>
                        </a:moveTo>
                        <a:cubicBezTo>
                          <a:pt x="11929" y="0"/>
                          <a:pt x="21600" y="9670"/>
                          <a:pt x="21600" y="21600"/>
                        </a:cubicBezTo>
                        <a:cubicBezTo>
                          <a:pt x="21600" y="33277"/>
                          <a:pt x="12319" y="42839"/>
                          <a:pt x="648" y="43190"/>
                        </a:cubicBezTo>
                      </a:path>
                      <a:path w="21600" h="43190" stroke="0" extrusionOk="0">
                        <a:moveTo>
                          <a:pt x="-1" y="0"/>
                        </a:moveTo>
                        <a:cubicBezTo>
                          <a:pt x="11929" y="0"/>
                          <a:pt x="21600" y="9670"/>
                          <a:pt x="21600" y="21600"/>
                        </a:cubicBezTo>
                        <a:cubicBezTo>
                          <a:pt x="21600" y="33277"/>
                          <a:pt x="12319" y="42839"/>
                          <a:pt x="648" y="43190"/>
                        </a:cubicBezTo>
                        <a:lnTo>
                          <a:pt x="0" y="21600"/>
                        </a:lnTo>
                        <a:close/>
                      </a:path>
                    </a:pathLst>
                  </a:custGeom>
                  <a:noFill/>
                  <a:ln w="19050">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endParaRPr lang="en-GB" dirty="0">
                      <a:solidFill>
                        <a:srgbClr val="3333CC"/>
                      </a:solidFill>
                    </a:endParaRPr>
                  </a:p>
                </p:txBody>
              </p:sp>
            </p:grpSp>
            <p:grpSp>
              <p:nvGrpSpPr>
                <p:cNvPr id="43" name="Group 42"/>
                <p:cNvGrpSpPr>
                  <a:grpSpLocks/>
                </p:cNvGrpSpPr>
                <p:nvPr/>
              </p:nvGrpSpPr>
              <p:grpSpPr bwMode="auto">
                <a:xfrm>
                  <a:off x="1568" y="1305"/>
                  <a:ext cx="277" cy="1619"/>
                  <a:chOff x="1600" y="1305"/>
                  <a:chExt cx="277" cy="1619"/>
                </a:xfrm>
              </p:grpSpPr>
              <p:sp>
                <p:nvSpPr>
                  <p:cNvPr id="44" name="Line 36"/>
                  <p:cNvSpPr>
                    <a:spLocks noChangeShapeType="1"/>
                  </p:cNvSpPr>
                  <p:nvPr/>
                </p:nvSpPr>
                <p:spPr bwMode="auto">
                  <a:xfrm flipV="1">
                    <a:off x="1600" y="1305"/>
                    <a:ext cx="277" cy="3"/>
                  </a:xfrm>
                  <a:prstGeom prst="line">
                    <a:avLst/>
                  </a:prstGeom>
                  <a:noFill/>
                  <a:ln w="190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sp>
                <p:nvSpPr>
                  <p:cNvPr id="45" name="Line 37"/>
                  <p:cNvSpPr>
                    <a:spLocks noChangeShapeType="1"/>
                  </p:cNvSpPr>
                  <p:nvPr/>
                </p:nvSpPr>
                <p:spPr bwMode="auto">
                  <a:xfrm>
                    <a:off x="1603" y="2924"/>
                    <a:ext cx="268" cy="0"/>
                  </a:xfrm>
                  <a:prstGeom prst="line">
                    <a:avLst/>
                  </a:prstGeom>
                  <a:noFill/>
                  <a:ln w="190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sp>
                <p:nvSpPr>
                  <p:cNvPr id="46" name="Arc 38"/>
                  <p:cNvSpPr>
                    <a:spLocks/>
                  </p:cNvSpPr>
                  <p:nvPr/>
                </p:nvSpPr>
                <p:spPr bwMode="auto">
                  <a:xfrm>
                    <a:off x="1600" y="1316"/>
                    <a:ext cx="132" cy="1604"/>
                  </a:xfrm>
                  <a:custGeom>
                    <a:avLst/>
                    <a:gdLst>
                      <a:gd name="G0" fmla="+- 0 0 0"/>
                      <a:gd name="G1" fmla="+- 21600 0 0"/>
                      <a:gd name="G2" fmla="+- 21600 0 0"/>
                      <a:gd name="T0" fmla="*/ 0 w 21600"/>
                      <a:gd name="T1" fmla="*/ 0 h 43190"/>
                      <a:gd name="T2" fmla="*/ 648 w 21600"/>
                      <a:gd name="T3" fmla="*/ 43190 h 43190"/>
                      <a:gd name="T4" fmla="*/ 0 w 21600"/>
                      <a:gd name="T5" fmla="*/ 21600 h 43190"/>
                    </a:gdLst>
                    <a:ahLst/>
                    <a:cxnLst>
                      <a:cxn ang="0">
                        <a:pos x="T0" y="T1"/>
                      </a:cxn>
                      <a:cxn ang="0">
                        <a:pos x="T2" y="T3"/>
                      </a:cxn>
                      <a:cxn ang="0">
                        <a:pos x="T4" y="T5"/>
                      </a:cxn>
                    </a:cxnLst>
                    <a:rect l="0" t="0" r="r" b="b"/>
                    <a:pathLst>
                      <a:path w="21600" h="43190" fill="none" extrusionOk="0">
                        <a:moveTo>
                          <a:pt x="-1" y="0"/>
                        </a:moveTo>
                        <a:cubicBezTo>
                          <a:pt x="11929" y="0"/>
                          <a:pt x="21600" y="9670"/>
                          <a:pt x="21600" y="21600"/>
                        </a:cubicBezTo>
                        <a:cubicBezTo>
                          <a:pt x="21600" y="33277"/>
                          <a:pt x="12319" y="42839"/>
                          <a:pt x="648" y="43190"/>
                        </a:cubicBezTo>
                      </a:path>
                      <a:path w="21600" h="43190" stroke="0" extrusionOk="0">
                        <a:moveTo>
                          <a:pt x="-1" y="0"/>
                        </a:moveTo>
                        <a:cubicBezTo>
                          <a:pt x="11929" y="0"/>
                          <a:pt x="21600" y="9670"/>
                          <a:pt x="21600" y="21600"/>
                        </a:cubicBezTo>
                        <a:cubicBezTo>
                          <a:pt x="21600" y="33277"/>
                          <a:pt x="12319" y="42839"/>
                          <a:pt x="648" y="43190"/>
                        </a:cubicBezTo>
                        <a:lnTo>
                          <a:pt x="0" y="21600"/>
                        </a:lnTo>
                        <a:close/>
                      </a:path>
                    </a:pathLst>
                  </a:custGeom>
                  <a:noFill/>
                  <a:ln w="19050">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endParaRPr lang="en-GB" dirty="0">
                      <a:solidFill>
                        <a:srgbClr val="3333CC"/>
                      </a:solidFill>
                    </a:endParaRPr>
                  </a:p>
                </p:txBody>
              </p:sp>
            </p:grpSp>
          </p:grpSp>
          <p:sp>
            <p:nvSpPr>
              <p:cNvPr id="22" name="Oval 21"/>
              <p:cNvSpPr>
                <a:spLocks noChangeArrowheads="1"/>
              </p:cNvSpPr>
              <p:nvPr/>
            </p:nvSpPr>
            <p:spPr bwMode="auto">
              <a:xfrm>
                <a:off x="3862990" y="1990152"/>
                <a:ext cx="171340" cy="1288586"/>
              </a:xfrm>
              <a:prstGeom prst="ellipse">
                <a:avLst/>
              </a:prstGeom>
              <a:noFill/>
              <a:ln w="19050">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grpSp>
            <p:nvGrpSpPr>
              <p:cNvPr id="23" name="Group 22"/>
              <p:cNvGrpSpPr>
                <a:grpSpLocks/>
              </p:cNvGrpSpPr>
              <p:nvPr/>
            </p:nvGrpSpPr>
            <p:grpSpPr bwMode="auto">
              <a:xfrm>
                <a:off x="5118140" y="1997150"/>
                <a:ext cx="298770" cy="1274417"/>
                <a:chOff x="1568" y="1305"/>
                <a:chExt cx="345" cy="1619"/>
              </a:xfrm>
            </p:grpSpPr>
            <p:grpSp>
              <p:nvGrpSpPr>
                <p:cNvPr id="34" name="Group 33"/>
                <p:cNvGrpSpPr>
                  <a:grpSpLocks/>
                </p:cNvGrpSpPr>
                <p:nvPr/>
              </p:nvGrpSpPr>
              <p:grpSpPr bwMode="auto">
                <a:xfrm flipH="1">
                  <a:off x="1636" y="1305"/>
                  <a:ext cx="277" cy="1619"/>
                  <a:chOff x="1600" y="1305"/>
                  <a:chExt cx="277" cy="1619"/>
                </a:xfrm>
              </p:grpSpPr>
              <p:sp>
                <p:nvSpPr>
                  <p:cNvPr id="39" name="Line 32"/>
                  <p:cNvSpPr>
                    <a:spLocks noChangeShapeType="1"/>
                  </p:cNvSpPr>
                  <p:nvPr/>
                </p:nvSpPr>
                <p:spPr bwMode="auto">
                  <a:xfrm flipV="1">
                    <a:off x="1600" y="1305"/>
                    <a:ext cx="277" cy="3"/>
                  </a:xfrm>
                  <a:prstGeom prst="line">
                    <a:avLst/>
                  </a:prstGeom>
                  <a:noFill/>
                  <a:ln w="190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sp>
                <p:nvSpPr>
                  <p:cNvPr id="40" name="Line 33"/>
                  <p:cNvSpPr>
                    <a:spLocks noChangeShapeType="1"/>
                  </p:cNvSpPr>
                  <p:nvPr/>
                </p:nvSpPr>
                <p:spPr bwMode="auto">
                  <a:xfrm>
                    <a:off x="1603" y="2924"/>
                    <a:ext cx="268" cy="0"/>
                  </a:xfrm>
                  <a:prstGeom prst="line">
                    <a:avLst/>
                  </a:prstGeom>
                  <a:noFill/>
                  <a:ln w="190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sp>
                <p:nvSpPr>
                  <p:cNvPr id="41" name="Arc 34"/>
                  <p:cNvSpPr>
                    <a:spLocks/>
                  </p:cNvSpPr>
                  <p:nvPr/>
                </p:nvSpPr>
                <p:spPr bwMode="auto">
                  <a:xfrm>
                    <a:off x="1600" y="1316"/>
                    <a:ext cx="132" cy="1604"/>
                  </a:xfrm>
                  <a:custGeom>
                    <a:avLst/>
                    <a:gdLst>
                      <a:gd name="G0" fmla="+- 0 0 0"/>
                      <a:gd name="G1" fmla="+- 21600 0 0"/>
                      <a:gd name="G2" fmla="+- 21600 0 0"/>
                      <a:gd name="T0" fmla="*/ 0 w 21600"/>
                      <a:gd name="T1" fmla="*/ 0 h 43190"/>
                      <a:gd name="T2" fmla="*/ 648 w 21600"/>
                      <a:gd name="T3" fmla="*/ 43190 h 43190"/>
                      <a:gd name="T4" fmla="*/ 0 w 21600"/>
                      <a:gd name="T5" fmla="*/ 21600 h 43190"/>
                    </a:gdLst>
                    <a:ahLst/>
                    <a:cxnLst>
                      <a:cxn ang="0">
                        <a:pos x="T0" y="T1"/>
                      </a:cxn>
                      <a:cxn ang="0">
                        <a:pos x="T2" y="T3"/>
                      </a:cxn>
                      <a:cxn ang="0">
                        <a:pos x="T4" y="T5"/>
                      </a:cxn>
                    </a:cxnLst>
                    <a:rect l="0" t="0" r="r" b="b"/>
                    <a:pathLst>
                      <a:path w="21600" h="43190" fill="none" extrusionOk="0">
                        <a:moveTo>
                          <a:pt x="-1" y="0"/>
                        </a:moveTo>
                        <a:cubicBezTo>
                          <a:pt x="11929" y="0"/>
                          <a:pt x="21600" y="9670"/>
                          <a:pt x="21600" y="21600"/>
                        </a:cubicBezTo>
                        <a:cubicBezTo>
                          <a:pt x="21600" y="33277"/>
                          <a:pt x="12319" y="42839"/>
                          <a:pt x="648" y="43190"/>
                        </a:cubicBezTo>
                      </a:path>
                      <a:path w="21600" h="43190" stroke="0" extrusionOk="0">
                        <a:moveTo>
                          <a:pt x="-1" y="0"/>
                        </a:moveTo>
                        <a:cubicBezTo>
                          <a:pt x="11929" y="0"/>
                          <a:pt x="21600" y="9670"/>
                          <a:pt x="21600" y="21600"/>
                        </a:cubicBezTo>
                        <a:cubicBezTo>
                          <a:pt x="21600" y="33277"/>
                          <a:pt x="12319" y="42839"/>
                          <a:pt x="648" y="43190"/>
                        </a:cubicBezTo>
                        <a:lnTo>
                          <a:pt x="0" y="21600"/>
                        </a:lnTo>
                        <a:close/>
                      </a:path>
                    </a:pathLst>
                  </a:custGeom>
                  <a:noFill/>
                  <a:ln w="19050">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endParaRPr lang="en-GB" dirty="0">
                      <a:solidFill>
                        <a:srgbClr val="3333CC"/>
                      </a:solidFill>
                    </a:endParaRPr>
                  </a:p>
                </p:txBody>
              </p:sp>
            </p:grpSp>
            <p:grpSp>
              <p:nvGrpSpPr>
                <p:cNvPr id="35" name="Group 34"/>
                <p:cNvGrpSpPr>
                  <a:grpSpLocks/>
                </p:cNvGrpSpPr>
                <p:nvPr/>
              </p:nvGrpSpPr>
              <p:grpSpPr bwMode="auto">
                <a:xfrm>
                  <a:off x="1568" y="1305"/>
                  <a:ext cx="277" cy="1619"/>
                  <a:chOff x="1600" y="1305"/>
                  <a:chExt cx="277" cy="1619"/>
                </a:xfrm>
              </p:grpSpPr>
              <p:sp>
                <p:nvSpPr>
                  <p:cNvPr id="36" name="Line 36"/>
                  <p:cNvSpPr>
                    <a:spLocks noChangeShapeType="1"/>
                  </p:cNvSpPr>
                  <p:nvPr/>
                </p:nvSpPr>
                <p:spPr bwMode="auto">
                  <a:xfrm flipV="1">
                    <a:off x="1600" y="1305"/>
                    <a:ext cx="277" cy="3"/>
                  </a:xfrm>
                  <a:prstGeom prst="line">
                    <a:avLst/>
                  </a:prstGeom>
                  <a:noFill/>
                  <a:ln w="190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sp>
                <p:nvSpPr>
                  <p:cNvPr id="37" name="Line 37"/>
                  <p:cNvSpPr>
                    <a:spLocks noChangeShapeType="1"/>
                  </p:cNvSpPr>
                  <p:nvPr/>
                </p:nvSpPr>
                <p:spPr bwMode="auto">
                  <a:xfrm>
                    <a:off x="1603" y="2924"/>
                    <a:ext cx="268" cy="0"/>
                  </a:xfrm>
                  <a:prstGeom prst="line">
                    <a:avLst/>
                  </a:prstGeom>
                  <a:noFill/>
                  <a:ln w="190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sp>
                <p:nvSpPr>
                  <p:cNvPr id="38" name="Arc 38"/>
                  <p:cNvSpPr>
                    <a:spLocks/>
                  </p:cNvSpPr>
                  <p:nvPr/>
                </p:nvSpPr>
                <p:spPr bwMode="auto">
                  <a:xfrm>
                    <a:off x="1600" y="1316"/>
                    <a:ext cx="132" cy="1604"/>
                  </a:xfrm>
                  <a:custGeom>
                    <a:avLst/>
                    <a:gdLst>
                      <a:gd name="G0" fmla="+- 0 0 0"/>
                      <a:gd name="G1" fmla="+- 21600 0 0"/>
                      <a:gd name="G2" fmla="+- 21600 0 0"/>
                      <a:gd name="T0" fmla="*/ 0 w 21600"/>
                      <a:gd name="T1" fmla="*/ 0 h 43190"/>
                      <a:gd name="T2" fmla="*/ 648 w 21600"/>
                      <a:gd name="T3" fmla="*/ 43190 h 43190"/>
                      <a:gd name="T4" fmla="*/ 0 w 21600"/>
                      <a:gd name="T5" fmla="*/ 21600 h 43190"/>
                    </a:gdLst>
                    <a:ahLst/>
                    <a:cxnLst>
                      <a:cxn ang="0">
                        <a:pos x="T0" y="T1"/>
                      </a:cxn>
                      <a:cxn ang="0">
                        <a:pos x="T2" y="T3"/>
                      </a:cxn>
                      <a:cxn ang="0">
                        <a:pos x="T4" y="T5"/>
                      </a:cxn>
                    </a:cxnLst>
                    <a:rect l="0" t="0" r="r" b="b"/>
                    <a:pathLst>
                      <a:path w="21600" h="43190" fill="none" extrusionOk="0">
                        <a:moveTo>
                          <a:pt x="-1" y="0"/>
                        </a:moveTo>
                        <a:cubicBezTo>
                          <a:pt x="11929" y="0"/>
                          <a:pt x="21600" y="9670"/>
                          <a:pt x="21600" y="21600"/>
                        </a:cubicBezTo>
                        <a:cubicBezTo>
                          <a:pt x="21600" y="33277"/>
                          <a:pt x="12319" y="42839"/>
                          <a:pt x="648" y="43190"/>
                        </a:cubicBezTo>
                      </a:path>
                      <a:path w="21600" h="43190" stroke="0" extrusionOk="0">
                        <a:moveTo>
                          <a:pt x="-1" y="0"/>
                        </a:moveTo>
                        <a:cubicBezTo>
                          <a:pt x="11929" y="0"/>
                          <a:pt x="21600" y="9670"/>
                          <a:pt x="21600" y="21600"/>
                        </a:cubicBezTo>
                        <a:cubicBezTo>
                          <a:pt x="21600" y="33277"/>
                          <a:pt x="12319" y="42839"/>
                          <a:pt x="648" y="43190"/>
                        </a:cubicBezTo>
                        <a:lnTo>
                          <a:pt x="0" y="21600"/>
                        </a:lnTo>
                        <a:close/>
                      </a:path>
                    </a:pathLst>
                  </a:custGeom>
                  <a:noFill/>
                  <a:ln w="19050">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endParaRPr lang="en-GB" dirty="0">
                      <a:solidFill>
                        <a:srgbClr val="3333CC"/>
                      </a:solidFill>
                    </a:endParaRPr>
                  </a:p>
                </p:txBody>
              </p:sp>
            </p:grpSp>
          </p:grpSp>
          <p:sp>
            <p:nvSpPr>
              <p:cNvPr id="24" name="Oval 23"/>
              <p:cNvSpPr>
                <a:spLocks noChangeArrowheads="1"/>
              </p:cNvSpPr>
              <p:nvPr/>
            </p:nvSpPr>
            <p:spPr bwMode="auto">
              <a:xfrm>
                <a:off x="6551340" y="1990152"/>
                <a:ext cx="171340" cy="1288586"/>
              </a:xfrm>
              <a:prstGeom prst="ellipse">
                <a:avLst/>
              </a:prstGeom>
              <a:noFill/>
              <a:ln w="19050">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grpSp>
            <p:nvGrpSpPr>
              <p:cNvPr id="25" name="Group 24"/>
              <p:cNvGrpSpPr>
                <a:grpSpLocks/>
              </p:cNvGrpSpPr>
              <p:nvPr/>
            </p:nvGrpSpPr>
            <p:grpSpPr bwMode="auto">
              <a:xfrm>
                <a:off x="7768085" y="1997150"/>
                <a:ext cx="298770" cy="1274417"/>
                <a:chOff x="1568" y="1305"/>
                <a:chExt cx="345" cy="1619"/>
              </a:xfrm>
            </p:grpSpPr>
            <p:grpSp>
              <p:nvGrpSpPr>
                <p:cNvPr id="26" name="Group 25"/>
                <p:cNvGrpSpPr>
                  <a:grpSpLocks/>
                </p:cNvGrpSpPr>
                <p:nvPr/>
              </p:nvGrpSpPr>
              <p:grpSpPr bwMode="auto">
                <a:xfrm flipH="1">
                  <a:off x="1636" y="1305"/>
                  <a:ext cx="277" cy="1619"/>
                  <a:chOff x="1600" y="1305"/>
                  <a:chExt cx="277" cy="1619"/>
                </a:xfrm>
              </p:grpSpPr>
              <p:sp>
                <p:nvSpPr>
                  <p:cNvPr id="31" name="Line 32"/>
                  <p:cNvSpPr>
                    <a:spLocks noChangeShapeType="1"/>
                  </p:cNvSpPr>
                  <p:nvPr/>
                </p:nvSpPr>
                <p:spPr bwMode="auto">
                  <a:xfrm flipV="1">
                    <a:off x="1600" y="1305"/>
                    <a:ext cx="277" cy="3"/>
                  </a:xfrm>
                  <a:prstGeom prst="line">
                    <a:avLst/>
                  </a:prstGeom>
                  <a:noFill/>
                  <a:ln w="190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sp>
                <p:nvSpPr>
                  <p:cNvPr id="32" name="Line 33"/>
                  <p:cNvSpPr>
                    <a:spLocks noChangeShapeType="1"/>
                  </p:cNvSpPr>
                  <p:nvPr/>
                </p:nvSpPr>
                <p:spPr bwMode="auto">
                  <a:xfrm>
                    <a:off x="1603" y="2924"/>
                    <a:ext cx="268" cy="0"/>
                  </a:xfrm>
                  <a:prstGeom prst="line">
                    <a:avLst/>
                  </a:prstGeom>
                  <a:noFill/>
                  <a:ln w="190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sp>
                <p:nvSpPr>
                  <p:cNvPr id="33" name="Arc 34"/>
                  <p:cNvSpPr>
                    <a:spLocks/>
                  </p:cNvSpPr>
                  <p:nvPr/>
                </p:nvSpPr>
                <p:spPr bwMode="auto">
                  <a:xfrm>
                    <a:off x="1600" y="1316"/>
                    <a:ext cx="132" cy="1604"/>
                  </a:xfrm>
                  <a:custGeom>
                    <a:avLst/>
                    <a:gdLst>
                      <a:gd name="G0" fmla="+- 0 0 0"/>
                      <a:gd name="G1" fmla="+- 21600 0 0"/>
                      <a:gd name="G2" fmla="+- 21600 0 0"/>
                      <a:gd name="T0" fmla="*/ 0 w 21600"/>
                      <a:gd name="T1" fmla="*/ 0 h 43190"/>
                      <a:gd name="T2" fmla="*/ 648 w 21600"/>
                      <a:gd name="T3" fmla="*/ 43190 h 43190"/>
                      <a:gd name="T4" fmla="*/ 0 w 21600"/>
                      <a:gd name="T5" fmla="*/ 21600 h 43190"/>
                    </a:gdLst>
                    <a:ahLst/>
                    <a:cxnLst>
                      <a:cxn ang="0">
                        <a:pos x="T0" y="T1"/>
                      </a:cxn>
                      <a:cxn ang="0">
                        <a:pos x="T2" y="T3"/>
                      </a:cxn>
                      <a:cxn ang="0">
                        <a:pos x="T4" y="T5"/>
                      </a:cxn>
                    </a:cxnLst>
                    <a:rect l="0" t="0" r="r" b="b"/>
                    <a:pathLst>
                      <a:path w="21600" h="43190" fill="none" extrusionOk="0">
                        <a:moveTo>
                          <a:pt x="-1" y="0"/>
                        </a:moveTo>
                        <a:cubicBezTo>
                          <a:pt x="11929" y="0"/>
                          <a:pt x="21600" y="9670"/>
                          <a:pt x="21600" y="21600"/>
                        </a:cubicBezTo>
                        <a:cubicBezTo>
                          <a:pt x="21600" y="33277"/>
                          <a:pt x="12319" y="42839"/>
                          <a:pt x="648" y="43190"/>
                        </a:cubicBezTo>
                      </a:path>
                      <a:path w="21600" h="43190" stroke="0" extrusionOk="0">
                        <a:moveTo>
                          <a:pt x="-1" y="0"/>
                        </a:moveTo>
                        <a:cubicBezTo>
                          <a:pt x="11929" y="0"/>
                          <a:pt x="21600" y="9670"/>
                          <a:pt x="21600" y="21600"/>
                        </a:cubicBezTo>
                        <a:cubicBezTo>
                          <a:pt x="21600" y="33277"/>
                          <a:pt x="12319" y="42839"/>
                          <a:pt x="648" y="43190"/>
                        </a:cubicBezTo>
                        <a:lnTo>
                          <a:pt x="0" y="21600"/>
                        </a:lnTo>
                        <a:close/>
                      </a:path>
                    </a:pathLst>
                  </a:custGeom>
                  <a:noFill/>
                  <a:ln w="19050">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endParaRPr lang="en-GB" dirty="0">
                      <a:solidFill>
                        <a:srgbClr val="3333CC"/>
                      </a:solidFill>
                    </a:endParaRPr>
                  </a:p>
                </p:txBody>
              </p:sp>
            </p:grpSp>
            <p:grpSp>
              <p:nvGrpSpPr>
                <p:cNvPr id="27" name="Group 26"/>
                <p:cNvGrpSpPr>
                  <a:grpSpLocks/>
                </p:cNvGrpSpPr>
                <p:nvPr/>
              </p:nvGrpSpPr>
              <p:grpSpPr bwMode="auto">
                <a:xfrm>
                  <a:off x="1568" y="1305"/>
                  <a:ext cx="277" cy="1619"/>
                  <a:chOff x="1600" y="1305"/>
                  <a:chExt cx="277" cy="1619"/>
                </a:xfrm>
              </p:grpSpPr>
              <p:sp>
                <p:nvSpPr>
                  <p:cNvPr id="28" name="Line 36"/>
                  <p:cNvSpPr>
                    <a:spLocks noChangeShapeType="1"/>
                  </p:cNvSpPr>
                  <p:nvPr/>
                </p:nvSpPr>
                <p:spPr bwMode="auto">
                  <a:xfrm flipV="1">
                    <a:off x="1600" y="1305"/>
                    <a:ext cx="277" cy="3"/>
                  </a:xfrm>
                  <a:prstGeom prst="line">
                    <a:avLst/>
                  </a:prstGeom>
                  <a:noFill/>
                  <a:ln w="190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sp>
                <p:nvSpPr>
                  <p:cNvPr id="29" name="Line 37"/>
                  <p:cNvSpPr>
                    <a:spLocks noChangeShapeType="1"/>
                  </p:cNvSpPr>
                  <p:nvPr/>
                </p:nvSpPr>
                <p:spPr bwMode="auto">
                  <a:xfrm>
                    <a:off x="1603" y="2924"/>
                    <a:ext cx="268" cy="0"/>
                  </a:xfrm>
                  <a:prstGeom prst="line">
                    <a:avLst/>
                  </a:prstGeom>
                  <a:noFill/>
                  <a:ln w="190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sp>
                <p:nvSpPr>
                  <p:cNvPr id="30" name="Arc 38"/>
                  <p:cNvSpPr>
                    <a:spLocks/>
                  </p:cNvSpPr>
                  <p:nvPr/>
                </p:nvSpPr>
                <p:spPr bwMode="auto">
                  <a:xfrm>
                    <a:off x="1600" y="1316"/>
                    <a:ext cx="132" cy="1604"/>
                  </a:xfrm>
                  <a:custGeom>
                    <a:avLst/>
                    <a:gdLst>
                      <a:gd name="G0" fmla="+- 0 0 0"/>
                      <a:gd name="G1" fmla="+- 21600 0 0"/>
                      <a:gd name="G2" fmla="+- 21600 0 0"/>
                      <a:gd name="T0" fmla="*/ 0 w 21600"/>
                      <a:gd name="T1" fmla="*/ 0 h 43190"/>
                      <a:gd name="T2" fmla="*/ 648 w 21600"/>
                      <a:gd name="T3" fmla="*/ 43190 h 43190"/>
                      <a:gd name="T4" fmla="*/ 0 w 21600"/>
                      <a:gd name="T5" fmla="*/ 21600 h 43190"/>
                    </a:gdLst>
                    <a:ahLst/>
                    <a:cxnLst>
                      <a:cxn ang="0">
                        <a:pos x="T0" y="T1"/>
                      </a:cxn>
                      <a:cxn ang="0">
                        <a:pos x="T2" y="T3"/>
                      </a:cxn>
                      <a:cxn ang="0">
                        <a:pos x="T4" y="T5"/>
                      </a:cxn>
                    </a:cxnLst>
                    <a:rect l="0" t="0" r="r" b="b"/>
                    <a:pathLst>
                      <a:path w="21600" h="43190" fill="none" extrusionOk="0">
                        <a:moveTo>
                          <a:pt x="-1" y="0"/>
                        </a:moveTo>
                        <a:cubicBezTo>
                          <a:pt x="11929" y="0"/>
                          <a:pt x="21600" y="9670"/>
                          <a:pt x="21600" y="21600"/>
                        </a:cubicBezTo>
                        <a:cubicBezTo>
                          <a:pt x="21600" y="33277"/>
                          <a:pt x="12319" y="42839"/>
                          <a:pt x="648" y="43190"/>
                        </a:cubicBezTo>
                      </a:path>
                      <a:path w="21600" h="43190" stroke="0" extrusionOk="0">
                        <a:moveTo>
                          <a:pt x="-1" y="0"/>
                        </a:moveTo>
                        <a:cubicBezTo>
                          <a:pt x="11929" y="0"/>
                          <a:pt x="21600" y="9670"/>
                          <a:pt x="21600" y="21600"/>
                        </a:cubicBezTo>
                        <a:cubicBezTo>
                          <a:pt x="21600" y="33277"/>
                          <a:pt x="12319" y="42839"/>
                          <a:pt x="648" y="43190"/>
                        </a:cubicBezTo>
                        <a:lnTo>
                          <a:pt x="0" y="21600"/>
                        </a:lnTo>
                        <a:close/>
                      </a:path>
                    </a:pathLst>
                  </a:custGeom>
                  <a:noFill/>
                  <a:ln w="19050">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endParaRPr lang="en-GB" dirty="0">
                      <a:solidFill>
                        <a:srgbClr val="3333CC"/>
                      </a:solidFill>
                    </a:endParaRPr>
                  </a:p>
                </p:txBody>
              </p:sp>
            </p:grpSp>
          </p:grpSp>
        </p:grpSp>
        <p:grpSp>
          <p:nvGrpSpPr>
            <p:cNvPr id="10" name="Group 9"/>
            <p:cNvGrpSpPr/>
            <p:nvPr/>
          </p:nvGrpSpPr>
          <p:grpSpPr>
            <a:xfrm>
              <a:off x="704817" y="2161635"/>
              <a:ext cx="7987420" cy="943515"/>
              <a:chOff x="704817" y="2161635"/>
              <a:chExt cx="7987420" cy="943515"/>
            </a:xfrm>
          </p:grpSpPr>
          <p:cxnSp>
            <p:nvCxnSpPr>
              <p:cNvPr id="11" name="Straight Connector 10"/>
              <p:cNvCxnSpPr/>
              <p:nvPr/>
            </p:nvCxnSpPr>
            <p:spPr bwMode="auto">
              <a:xfrm>
                <a:off x="1307575" y="2161635"/>
                <a:ext cx="1340644" cy="336964"/>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12" name="Straight Connector 11"/>
              <p:cNvCxnSpPr/>
              <p:nvPr/>
            </p:nvCxnSpPr>
            <p:spPr bwMode="auto">
              <a:xfrm>
                <a:off x="2655726" y="2498599"/>
                <a:ext cx="1267147" cy="132312"/>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13" name="Straight Connector 12"/>
              <p:cNvCxnSpPr/>
              <p:nvPr/>
            </p:nvCxnSpPr>
            <p:spPr bwMode="auto">
              <a:xfrm>
                <a:off x="3942663" y="2621025"/>
                <a:ext cx="1325577" cy="145238"/>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14" name="Straight Connector 13"/>
              <p:cNvCxnSpPr/>
              <p:nvPr/>
            </p:nvCxnSpPr>
            <p:spPr bwMode="auto">
              <a:xfrm>
                <a:off x="5268240" y="2762299"/>
                <a:ext cx="1351639" cy="342851"/>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15" name="Straight Connector 14"/>
              <p:cNvCxnSpPr/>
              <p:nvPr/>
            </p:nvCxnSpPr>
            <p:spPr bwMode="auto">
              <a:xfrm flipV="1">
                <a:off x="6610228" y="2743433"/>
                <a:ext cx="1316739" cy="358653"/>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16" name="Straight Connector 15"/>
              <p:cNvCxnSpPr>
                <a:endCxn id="18" idx="3"/>
              </p:cNvCxnSpPr>
              <p:nvPr/>
            </p:nvCxnSpPr>
            <p:spPr bwMode="auto">
              <a:xfrm flipV="1">
                <a:off x="7926967" y="2637201"/>
                <a:ext cx="765270" cy="106231"/>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17" name="Straight Connector 16"/>
              <p:cNvCxnSpPr/>
              <p:nvPr/>
            </p:nvCxnSpPr>
            <p:spPr bwMode="auto">
              <a:xfrm flipV="1">
                <a:off x="704817" y="2161635"/>
                <a:ext cx="621875" cy="156372"/>
              </a:xfrm>
              <a:prstGeom prst="line">
                <a:avLst/>
              </a:prstGeom>
              <a:solidFill>
                <a:schemeClr val="accent1"/>
              </a:solidFill>
              <a:ln w="28575" cap="flat" cmpd="sng" algn="ctr">
                <a:solidFill>
                  <a:srgbClr val="0000FF"/>
                </a:solidFill>
                <a:prstDash val="solid"/>
                <a:round/>
                <a:headEnd type="none" w="med" len="med"/>
                <a:tailEnd type="none" w="med" len="med"/>
              </a:ln>
              <a:effectLst/>
            </p:spPr>
          </p:cxnSp>
        </p:grpSp>
      </p:grpSp>
      <p:grpSp>
        <p:nvGrpSpPr>
          <p:cNvPr id="71" name="Group 70"/>
          <p:cNvGrpSpPr/>
          <p:nvPr/>
        </p:nvGrpSpPr>
        <p:grpSpPr>
          <a:xfrm>
            <a:off x="4559800" y="3974212"/>
            <a:ext cx="2559450" cy="943515"/>
            <a:chOff x="-210512" y="3487387"/>
            <a:chExt cx="8911618" cy="943515"/>
          </a:xfrm>
        </p:grpSpPr>
        <p:cxnSp>
          <p:nvCxnSpPr>
            <p:cNvPr id="72" name="Straight Connector 71"/>
            <p:cNvCxnSpPr/>
            <p:nvPr/>
          </p:nvCxnSpPr>
          <p:spPr bwMode="auto">
            <a:xfrm>
              <a:off x="1316444" y="3487387"/>
              <a:ext cx="1340644" cy="336964"/>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73" name="Straight Connector 72"/>
            <p:cNvCxnSpPr/>
            <p:nvPr/>
          </p:nvCxnSpPr>
          <p:spPr bwMode="auto">
            <a:xfrm>
              <a:off x="2664595" y="3824351"/>
              <a:ext cx="1267147" cy="132312"/>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74" name="Straight Connector 73"/>
            <p:cNvCxnSpPr/>
            <p:nvPr/>
          </p:nvCxnSpPr>
          <p:spPr bwMode="auto">
            <a:xfrm>
              <a:off x="3931739" y="3956663"/>
              <a:ext cx="1345372" cy="135352"/>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75" name="Straight Connector 74"/>
            <p:cNvCxnSpPr/>
            <p:nvPr/>
          </p:nvCxnSpPr>
          <p:spPr bwMode="auto">
            <a:xfrm>
              <a:off x="5277109" y="4088051"/>
              <a:ext cx="1351639" cy="342851"/>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76" name="Straight Connector 75"/>
            <p:cNvCxnSpPr/>
            <p:nvPr/>
          </p:nvCxnSpPr>
          <p:spPr bwMode="auto">
            <a:xfrm flipV="1">
              <a:off x="6619097" y="4069185"/>
              <a:ext cx="1316739" cy="358653"/>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77" name="Straight Connector 76"/>
            <p:cNvCxnSpPr/>
            <p:nvPr/>
          </p:nvCxnSpPr>
          <p:spPr bwMode="auto">
            <a:xfrm flipV="1">
              <a:off x="7935836" y="3962953"/>
              <a:ext cx="765270" cy="106231"/>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78" name="Straight Connector 77"/>
            <p:cNvCxnSpPr/>
            <p:nvPr/>
          </p:nvCxnSpPr>
          <p:spPr bwMode="auto">
            <a:xfrm flipV="1">
              <a:off x="-210512" y="3487387"/>
              <a:ext cx="1546073" cy="469276"/>
            </a:xfrm>
            <a:prstGeom prst="line">
              <a:avLst/>
            </a:prstGeom>
            <a:solidFill>
              <a:schemeClr val="accent1"/>
            </a:solidFill>
            <a:ln w="28575" cap="flat" cmpd="sng" algn="ctr">
              <a:solidFill>
                <a:srgbClr val="0000FF"/>
              </a:solidFill>
              <a:prstDash val="solid"/>
              <a:round/>
              <a:headEnd type="none" w="med" len="med"/>
              <a:tailEnd type="none" w="med" len="med"/>
            </a:ln>
            <a:effectLst/>
          </p:spPr>
        </p:cxnSp>
      </p:grpSp>
      <p:grpSp>
        <p:nvGrpSpPr>
          <p:cNvPr id="89" name="Group 88"/>
          <p:cNvGrpSpPr/>
          <p:nvPr/>
        </p:nvGrpSpPr>
        <p:grpSpPr>
          <a:xfrm>
            <a:off x="7132935" y="3989950"/>
            <a:ext cx="2559450" cy="943515"/>
            <a:chOff x="-210512" y="3487387"/>
            <a:chExt cx="8911618" cy="943515"/>
          </a:xfrm>
        </p:grpSpPr>
        <p:cxnSp>
          <p:nvCxnSpPr>
            <p:cNvPr id="90" name="Straight Connector 89"/>
            <p:cNvCxnSpPr/>
            <p:nvPr/>
          </p:nvCxnSpPr>
          <p:spPr bwMode="auto">
            <a:xfrm>
              <a:off x="1316444" y="3487387"/>
              <a:ext cx="1340644" cy="336964"/>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91" name="Straight Connector 90"/>
            <p:cNvCxnSpPr/>
            <p:nvPr/>
          </p:nvCxnSpPr>
          <p:spPr bwMode="auto">
            <a:xfrm>
              <a:off x="2664595" y="3824351"/>
              <a:ext cx="1267147" cy="132312"/>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92" name="Straight Connector 91"/>
            <p:cNvCxnSpPr/>
            <p:nvPr/>
          </p:nvCxnSpPr>
          <p:spPr bwMode="auto">
            <a:xfrm>
              <a:off x="3931739" y="3956663"/>
              <a:ext cx="1345372" cy="135352"/>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93" name="Straight Connector 92"/>
            <p:cNvCxnSpPr/>
            <p:nvPr/>
          </p:nvCxnSpPr>
          <p:spPr bwMode="auto">
            <a:xfrm>
              <a:off x="5277109" y="4088051"/>
              <a:ext cx="1351639" cy="342851"/>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94" name="Straight Connector 93"/>
            <p:cNvCxnSpPr/>
            <p:nvPr/>
          </p:nvCxnSpPr>
          <p:spPr bwMode="auto">
            <a:xfrm flipV="1">
              <a:off x="6619097" y="4069185"/>
              <a:ext cx="1316739" cy="358653"/>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95" name="Straight Connector 94"/>
            <p:cNvCxnSpPr/>
            <p:nvPr/>
          </p:nvCxnSpPr>
          <p:spPr bwMode="auto">
            <a:xfrm flipV="1">
              <a:off x="7935836" y="3962953"/>
              <a:ext cx="765270" cy="106231"/>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96" name="Straight Connector 95"/>
            <p:cNvCxnSpPr/>
            <p:nvPr/>
          </p:nvCxnSpPr>
          <p:spPr bwMode="auto">
            <a:xfrm flipV="1">
              <a:off x="-210512" y="3487387"/>
              <a:ext cx="1546073" cy="469276"/>
            </a:xfrm>
            <a:prstGeom prst="line">
              <a:avLst/>
            </a:prstGeom>
            <a:solidFill>
              <a:schemeClr val="accent1"/>
            </a:solidFill>
            <a:ln w="28575" cap="flat" cmpd="sng" algn="ctr">
              <a:solidFill>
                <a:srgbClr val="0000FF"/>
              </a:solidFill>
              <a:prstDash val="solid"/>
              <a:round/>
              <a:headEnd type="none" w="med" len="med"/>
              <a:tailEnd type="none" w="med" len="med"/>
            </a:ln>
            <a:effectLst/>
          </p:spPr>
        </p:cxnSp>
      </p:grpSp>
      <p:grpSp>
        <p:nvGrpSpPr>
          <p:cNvPr id="109" name="Group 108"/>
          <p:cNvGrpSpPr/>
          <p:nvPr/>
        </p:nvGrpSpPr>
        <p:grpSpPr>
          <a:xfrm>
            <a:off x="2257893" y="3446712"/>
            <a:ext cx="8024253" cy="1473497"/>
            <a:chOff x="776849" y="3197656"/>
            <a:chExt cx="8024253" cy="1473497"/>
          </a:xfrm>
        </p:grpSpPr>
        <p:grpSp>
          <p:nvGrpSpPr>
            <p:cNvPr id="69" name="Group 68"/>
            <p:cNvGrpSpPr/>
            <p:nvPr/>
          </p:nvGrpSpPr>
          <p:grpSpPr>
            <a:xfrm>
              <a:off x="785232" y="3727638"/>
              <a:ext cx="2294017" cy="943515"/>
              <a:chOff x="713686" y="3487387"/>
              <a:chExt cx="7987420" cy="943515"/>
            </a:xfrm>
          </p:grpSpPr>
          <p:cxnSp>
            <p:nvCxnSpPr>
              <p:cNvPr id="50" name="Straight Connector 49"/>
              <p:cNvCxnSpPr/>
              <p:nvPr/>
            </p:nvCxnSpPr>
            <p:spPr bwMode="auto">
              <a:xfrm>
                <a:off x="1316444" y="3487387"/>
                <a:ext cx="1340644" cy="336964"/>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51" name="Straight Connector 50"/>
              <p:cNvCxnSpPr/>
              <p:nvPr/>
            </p:nvCxnSpPr>
            <p:spPr bwMode="auto">
              <a:xfrm>
                <a:off x="2664595" y="3824351"/>
                <a:ext cx="1267147" cy="132312"/>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52" name="Straight Connector 51"/>
              <p:cNvCxnSpPr/>
              <p:nvPr/>
            </p:nvCxnSpPr>
            <p:spPr bwMode="auto">
              <a:xfrm>
                <a:off x="3931739" y="3956663"/>
                <a:ext cx="1345372" cy="135352"/>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53" name="Straight Connector 52"/>
              <p:cNvCxnSpPr/>
              <p:nvPr/>
            </p:nvCxnSpPr>
            <p:spPr bwMode="auto">
              <a:xfrm>
                <a:off x="5277109" y="4088051"/>
                <a:ext cx="1351639" cy="342851"/>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54" name="Straight Connector 53"/>
              <p:cNvCxnSpPr/>
              <p:nvPr/>
            </p:nvCxnSpPr>
            <p:spPr bwMode="auto">
              <a:xfrm flipV="1">
                <a:off x="6619097" y="4069185"/>
                <a:ext cx="1316739" cy="358653"/>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55" name="Straight Connector 54"/>
              <p:cNvCxnSpPr/>
              <p:nvPr/>
            </p:nvCxnSpPr>
            <p:spPr bwMode="auto">
              <a:xfrm flipV="1">
                <a:off x="7935836" y="3962953"/>
                <a:ext cx="765270" cy="106231"/>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56" name="Straight Connector 55"/>
              <p:cNvCxnSpPr/>
              <p:nvPr/>
            </p:nvCxnSpPr>
            <p:spPr bwMode="auto">
              <a:xfrm flipV="1">
                <a:off x="713686" y="3487387"/>
                <a:ext cx="621875" cy="156372"/>
              </a:xfrm>
              <a:prstGeom prst="line">
                <a:avLst/>
              </a:prstGeom>
              <a:solidFill>
                <a:schemeClr val="accent1"/>
              </a:solidFill>
              <a:ln w="28575" cap="flat" cmpd="sng" algn="ctr">
                <a:solidFill>
                  <a:srgbClr val="0000FF"/>
                </a:solidFill>
                <a:prstDash val="solid"/>
                <a:round/>
                <a:headEnd type="none" w="med" len="med"/>
                <a:tailEnd type="none" w="med" len="med"/>
              </a:ln>
              <a:effectLst/>
            </p:spPr>
          </p:cxnSp>
        </p:grpSp>
        <p:cxnSp>
          <p:nvCxnSpPr>
            <p:cNvPr id="98" name="Straight Connector 97"/>
            <p:cNvCxnSpPr/>
            <p:nvPr/>
          </p:nvCxnSpPr>
          <p:spPr bwMode="auto">
            <a:xfrm>
              <a:off x="776849" y="3197656"/>
              <a:ext cx="4599" cy="635013"/>
            </a:xfrm>
            <a:prstGeom prst="line">
              <a:avLst/>
            </a:prstGeom>
            <a:solidFill>
              <a:schemeClr val="accent1"/>
            </a:solidFill>
            <a:ln w="28575" cap="flat" cmpd="sng" algn="ctr">
              <a:solidFill>
                <a:schemeClr val="bg1">
                  <a:lumMod val="65000"/>
                </a:schemeClr>
              </a:solidFill>
              <a:prstDash val="sysDash"/>
              <a:round/>
              <a:headEnd type="none" w="med" len="med"/>
              <a:tailEnd type="triangle" w="med" len="med"/>
            </a:ln>
            <a:effectLst/>
          </p:spPr>
        </p:cxnSp>
        <p:cxnSp>
          <p:nvCxnSpPr>
            <p:cNvPr id="99" name="Straight Connector 98"/>
            <p:cNvCxnSpPr/>
            <p:nvPr/>
          </p:nvCxnSpPr>
          <p:spPr bwMode="auto">
            <a:xfrm flipH="1">
              <a:off x="3063281" y="3197656"/>
              <a:ext cx="5737821" cy="276915"/>
            </a:xfrm>
            <a:prstGeom prst="line">
              <a:avLst/>
            </a:prstGeom>
            <a:solidFill>
              <a:schemeClr val="accent1"/>
            </a:solidFill>
            <a:ln w="28575" cap="flat" cmpd="sng" algn="ctr">
              <a:solidFill>
                <a:schemeClr val="bg1">
                  <a:lumMod val="65000"/>
                </a:schemeClr>
              </a:solidFill>
              <a:prstDash val="sysDash"/>
              <a:round/>
              <a:headEnd type="none" w="med" len="med"/>
              <a:tailEnd type="none" w="med" len="med"/>
            </a:ln>
            <a:effectLst/>
          </p:spPr>
        </p:cxnSp>
        <p:cxnSp>
          <p:nvCxnSpPr>
            <p:cNvPr id="102" name="Straight Connector 101"/>
            <p:cNvCxnSpPr/>
            <p:nvPr/>
          </p:nvCxnSpPr>
          <p:spPr bwMode="auto">
            <a:xfrm flipH="1">
              <a:off x="3063281" y="3478921"/>
              <a:ext cx="12567" cy="715511"/>
            </a:xfrm>
            <a:prstGeom prst="line">
              <a:avLst/>
            </a:prstGeom>
            <a:solidFill>
              <a:schemeClr val="accent1"/>
            </a:solidFill>
            <a:ln w="28575" cap="flat" cmpd="sng" algn="ctr">
              <a:solidFill>
                <a:schemeClr val="bg1">
                  <a:lumMod val="65000"/>
                </a:schemeClr>
              </a:solidFill>
              <a:prstDash val="sysDash"/>
              <a:round/>
              <a:headEnd type="none" w="med" len="med"/>
              <a:tailEnd type="triangle" w="med" len="med"/>
            </a:ln>
            <a:effectLst/>
          </p:spPr>
        </p:cxnSp>
      </p:grpSp>
      <p:sp>
        <p:nvSpPr>
          <p:cNvPr id="108" name="Content Placeholder 5"/>
          <p:cNvSpPr txBox="1">
            <a:spLocks/>
          </p:cNvSpPr>
          <p:nvPr/>
        </p:nvSpPr>
        <p:spPr bwMode="auto">
          <a:xfrm>
            <a:off x="605536" y="5467832"/>
            <a:ext cx="9676610" cy="8065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FF"/>
              </a:buClr>
              <a:buSzPct val="80000"/>
              <a:buFont typeface="Wingdings" panose="05000000000000000000" pitchFamily="2" charset="2"/>
              <a:buChar char="q"/>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sz="1800">
                <a:solidFill>
                  <a:schemeClr val="tx1"/>
                </a:solidFill>
                <a:latin typeface="+mn-lt"/>
              </a:defRPr>
            </a:lvl2pPr>
            <a:lvl3pPr marL="1143000" indent="-228600" algn="l" rtl="0" eaLnBrk="0" fontAlgn="base" hangingPunct="0">
              <a:spcBef>
                <a:spcPct val="20000"/>
              </a:spcBef>
              <a:spcAft>
                <a:spcPct val="0"/>
              </a:spcAft>
              <a:buChar char="•"/>
              <a:defRPr sz="1600">
                <a:solidFill>
                  <a:schemeClr val="tx1"/>
                </a:solidFill>
                <a:latin typeface="+mn-lt"/>
              </a:defRPr>
            </a:lvl3pPr>
            <a:lvl4pPr marL="1600200" indent="-228600" algn="l" rtl="0" eaLnBrk="0" fontAlgn="base" hangingPunct="0">
              <a:spcBef>
                <a:spcPct val="20000"/>
              </a:spcBef>
              <a:spcAft>
                <a:spcPct val="0"/>
              </a:spcAft>
              <a:buChar char="–"/>
              <a:defRPr sz="1400">
                <a:solidFill>
                  <a:schemeClr val="tx1"/>
                </a:solidFill>
                <a:latin typeface="+mn-lt"/>
              </a:defRPr>
            </a:lvl4pPr>
            <a:lvl5pPr marL="2057400" indent="-228600" algn="l" rtl="0" eaLnBrk="0" fontAlgn="base" hangingPunct="0">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r>
              <a:rPr lang="en-GB" sz="1800" kern="0" dirty="0"/>
              <a:t>This periodic oscillation is called the </a:t>
            </a:r>
            <a:r>
              <a:rPr lang="en-GB" sz="1800" kern="0" dirty="0" err="1">
                <a:solidFill>
                  <a:srgbClr val="0000FF"/>
                </a:solidFill>
              </a:rPr>
              <a:t>betatron</a:t>
            </a:r>
            <a:r>
              <a:rPr lang="en-GB" sz="1800" kern="0" dirty="0">
                <a:solidFill>
                  <a:srgbClr val="0000FF"/>
                </a:solidFill>
              </a:rPr>
              <a:t> oscillation</a:t>
            </a:r>
            <a:r>
              <a:rPr lang="en-GB" sz="1800" kern="0" dirty="0"/>
              <a:t>. </a:t>
            </a:r>
          </a:p>
        </p:txBody>
      </p:sp>
      <p:sp>
        <p:nvSpPr>
          <p:cNvPr id="110" name="TextBox 109"/>
          <p:cNvSpPr txBox="1"/>
          <p:nvPr/>
        </p:nvSpPr>
        <p:spPr>
          <a:xfrm>
            <a:off x="9774414" y="4189669"/>
            <a:ext cx="595035" cy="584775"/>
          </a:xfrm>
          <a:prstGeom prst="rect">
            <a:avLst/>
          </a:prstGeom>
        </p:spPr>
        <p:txBody>
          <a:bodyPr wrap="none" rtlCol="0">
            <a:spAutoFit/>
          </a:bodyPr>
          <a:lstStyle/>
          <a:p>
            <a:pPr>
              <a:spcBef>
                <a:spcPct val="20000"/>
              </a:spcBef>
              <a:spcAft>
                <a:spcPts val="400"/>
              </a:spcAft>
              <a:buClr>
                <a:srgbClr val="0000FF"/>
              </a:buClr>
              <a:buSzPct val="80000"/>
            </a:pPr>
            <a:r>
              <a:rPr lang="en-GB" sz="3200" kern="0" dirty="0">
                <a:latin typeface="+mn-lt"/>
              </a:rPr>
              <a:t>…</a:t>
            </a:r>
          </a:p>
        </p:txBody>
      </p:sp>
      <p:sp>
        <p:nvSpPr>
          <p:cNvPr id="79" name="TextBox 78"/>
          <p:cNvSpPr txBox="1"/>
          <p:nvPr/>
        </p:nvSpPr>
        <p:spPr>
          <a:xfrm>
            <a:off x="3879035" y="1661081"/>
            <a:ext cx="889987" cy="338554"/>
          </a:xfrm>
          <a:prstGeom prst="rect">
            <a:avLst/>
          </a:prstGeom>
        </p:spPr>
        <p:txBody>
          <a:bodyPr wrap="none" rtlCol="0">
            <a:spAutoFit/>
          </a:bodyPr>
          <a:lstStyle/>
          <a:p>
            <a:pPr>
              <a:spcBef>
                <a:spcPct val="20000"/>
              </a:spcBef>
              <a:spcAft>
                <a:spcPts val="400"/>
              </a:spcAft>
              <a:buClr>
                <a:srgbClr val="0000FF"/>
              </a:buClr>
              <a:buSzPct val="80000"/>
            </a:pPr>
            <a:r>
              <a:rPr lang="en-GB" sz="1600" i="1" kern="0" dirty="0">
                <a:solidFill>
                  <a:srgbClr val="CC3399"/>
                </a:solidFill>
                <a:latin typeface="+mn-lt"/>
              </a:rPr>
              <a:t>one cell</a:t>
            </a:r>
          </a:p>
        </p:txBody>
      </p:sp>
      <p:cxnSp>
        <p:nvCxnSpPr>
          <p:cNvPr id="80" name="Straight Arrow Connector 79"/>
          <p:cNvCxnSpPr>
            <a:endCxn id="22" idx="0"/>
          </p:cNvCxnSpPr>
          <p:nvPr/>
        </p:nvCxnSpPr>
        <p:spPr bwMode="auto">
          <a:xfrm flipV="1">
            <a:off x="2953055" y="2002299"/>
            <a:ext cx="2628467" cy="6998"/>
          </a:xfrm>
          <a:prstGeom prst="straightConnector1">
            <a:avLst/>
          </a:prstGeom>
          <a:solidFill>
            <a:schemeClr val="accent1"/>
          </a:solidFill>
          <a:ln w="9525" cap="flat" cmpd="sng" algn="ctr">
            <a:solidFill>
              <a:srgbClr val="CC3399"/>
            </a:solidFill>
            <a:prstDash val="solid"/>
            <a:round/>
            <a:headEnd type="triangle" w="med" len="med"/>
            <a:tailEnd type="triangle" w="med" len="med"/>
          </a:ln>
          <a:effectLst/>
        </p:spPr>
      </p:cxnSp>
      <p:cxnSp>
        <p:nvCxnSpPr>
          <p:cNvPr id="82" name="Straight Arrow Connector 81"/>
          <p:cNvCxnSpPr/>
          <p:nvPr/>
        </p:nvCxnSpPr>
        <p:spPr bwMode="auto">
          <a:xfrm flipV="1">
            <a:off x="5610953" y="1985128"/>
            <a:ext cx="2628467" cy="6998"/>
          </a:xfrm>
          <a:prstGeom prst="straightConnector1">
            <a:avLst/>
          </a:prstGeom>
          <a:solidFill>
            <a:schemeClr val="accent1"/>
          </a:solidFill>
          <a:ln w="9525" cap="flat" cmpd="sng" algn="ctr">
            <a:solidFill>
              <a:srgbClr val="CC3399"/>
            </a:solidFill>
            <a:prstDash val="solid"/>
            <a:round/>
            <a:headEnd type="triangle" w="med" len="med"/>
            <a:tailEnd type="triangle" w="med" len="med"/>
          </a:ln>
          <a:effectLst/>
        </p:spPr>
      </p:cxnSp>
      <p:sp>
        <p:nvSpPr>
          <p:cNvPr id="83" name="TextBox 82"/>
          <p:cNvSpPr txBox="1"/>
          <p:nvPr/>
        </p:nvSpPr>
        <p:spPr>
          <a:xfrm>
            <a:off x="6456108" y="1633678"/>
            <a:ext cx="889987" cy="338554"/>
          </a:xfrm>
          <a:prstGeom prst="rect">
            <a:avLst/>
          </a:prstGeom>
        </p:spPr>
        <p:txBody>
          <a:bodyPr wrap="none" rtlCol="0">
            <a:spAutoFit/>
          </a:bodyPr>
          <a:lstStyle/>
          <a:p>
            <a:pPr>
              <a:spcBef>
                <a:spcPct val="20000"/>
              </a:spcBef>
              <a:spcAft>
                <a:spcPts val="400"/>
              </a:spcAft>
              <a:buClr>
                <a:srgbClr val="0000FF"/>
              </a:buClr>
              <a:buSzPct val="80000"/>
            </a:pPr>
            <a:r>
              <a:rPr lang="en-GB" sz="1600" i="1" kern="0" dirty="0">
                <a:solidFill>
                  <a:srgbClr val="CC3399"/>
                </a:solidFill>
                <a:latin typeface="+mn-lt"/>
              </a:rPr>
              <a:t>one cell</a:t>
            </a:r>
          </a:p>
        </p:txBody>
      </p:sp>
      <p:sp>
        <p:nvSpPr>
          <p:cNvPr id="6" name="TextBox 5"/>
          <p:cNvSpPr txBox="1"/>
          <p:nvPr/>
        </p:nvSpPr>
        <p:spPr>
          <a:xfrm>
            <a:off x="4675015" y="4996657"/>
            <a:ext cx="2470548" cy="261610"/>
          </a:xfrm>
          <a:prstGeom prst="rect">
            <a:avLst/>
          </a:prstGeom>
        </p:spPr>
        <p:txBody>
          <a:bodyPr wrap="none" rtlCol="0">
            <a:spAutoFit/>
          </a:bodyPr>
          <a:lstStyle/>
          <a:p>
            <a:pPr>
              <a:spcBef>
                <a:spcPct val="20000"/>
              </a:spcBef>
              <a:spcAft>
                <a:spcPts val="400"/>
              </a:spcAft>
              <a:buClr>
                <a:srgbClr val="0000FF"/>
              </a:buClr>
              <a:buSzPct val="80000"/>
            </a:pPr>
            <a:r>
              <a:rPr lang="en-GB" sz="1100" b="1" i="1" kern="0" dirty="0">
                <a:solidFill>
                  <a:srgbClr val="0070C0"/>
                </a:solidFill>
                <a:latin typeface="+mn-lt"/>
              </a:rPr>
              <a:t>Another section of the accelerator</a:t>
            </a:r>
          </a:p>
        </p:txBody>
      </p:sp>
      <p:sp>
        <p:nvSpPr>
          <p:cNvPr id="87" name="TextBox 86"/>
          <p:cNvSpPr txBox="1"/>
          <p:nvPr/>
        </p:nvSpPr>
        <p:spPr>
          <a:xfrm>
            <a:off x="7286555" y="4993926"/>
            <a:ext cx="2470548" cy="261610"/>
          </a:xfrm>
          <a:prstGeom prst="rect">
            <a:avLst/>
          </a:prstGeom>
        </p:spPr>
        <p:txBody>
          <a:bodyPr wrap="none" rtlCol="0">
            <a:spAutoFit/>
          </a:bodyPr>
          <a:lstStyle/>
          <a:p>
            <a:pPr>
              <a:spcBef>
                <a:spcPct val="20000"/>
              </a:spcBef>
              <a:spcAft>
                <a:spcPts val="400"/>
              </a:spcAft>
              <a:buClr>
                <a:srgbClr val="0000FF"/>
              </a:buClr>
              <a:buSzPct val="80000"/>
            </a:pPr>
            <a:r>
              <a:rPr lang="en-GB" sz="1100" b="1" i="1" kern="0" dirty="0">
                <a:solidFill>
                  <a:srgbClr val="0070C0"/>
                </a:solidFill>
                <a:latin typeface="+mn-lt"/>
              </a:rPr>
              <a:t>Another section of the accelerator</a:t>
            </a:r>
          </a:p>
        </p:txBody>
      </p:sp>
      <p:cxnSp>
        <p:nvCxnSpPr>
          <p:cNvPr id="97" name="Straight Connector 96"/>
          <p:cNvCxnSpPr/>
          <p:nvPr/>
        </p:nvCxnSpPr>
        <p:spPr bwMode="auto">
          <a:xfrm flipH="1">
            <a:off x="7113125" y="3715089"/>
            <a:ext cx="12567" cy="715511"/>
          </a:xfrm>
          <a:prstGeom prst="line">
            <a:avLst/>
          </a:prstGeom>
          <a:solidFill>
            <a:schemeClr val="accent1"/>
          </a:solidFill>
          <a:ln w="28575" cap="flat" cmpd="sng" algn="ctr">
            <a:solidFill>
              <a:schemeClr val="bg1">
                <a:lumMod val="65000"/>
              </a:schemeClr>
            </a:solidFill>
            <a:prstDash val="sysDash"/>
            <a:round/>
            <a:headEnd type="none" w="med" len="med"/>
            <a:tailEnd type="none" w="med" len="med"/>
          </a:ln>
          <a:effectLst/>
        </p:spPr>
      </p:cxnSp>
      <p:cxnSp>
        <p:nvCxnSpPr>
          <p:cNvPr id="100" name="Straight Connector 99"/>
          <p:cNvCxnSpPr/>
          <p:nvPr/>
        </p:nvCxnSpPr>
        <p:spPr bwMode="auto">
          <a:xfrm flipH="1">
            <a:off x="9692385" y="3767555"/>
            <a:ext cx="12567" cy="715511"/>
          </a:xfrm>
          <a:prstGeom prst="line">
            <a:avLst/>
          </a:prstGeom>
          <a:solidFill>
            <a:schemeClr val="accent1"/>
          </a:solidFill>
          <a:ln w="28575" cap="flat" cmpd="sng" algn="ctr">
            <a:solidFill>
              <a:schemeClr val="bg1">
                <a:lumMod val="65000"/>
              </a:schemeClr>
            </a:solidFill>
            <a:prstDash val="sysDash"/>
            <a:round/>
            <a:headEnd type="none" w="med" len="med"/>
            <a:tailEnd type="none" w="med" len="med"/>
          </a:ln>
          <a:effectLst/>
        </p:spPr>
      </p:cxnSp>
    </p:spTree>
    <p:extLst>
      <p:ext uri="{BB962C8B-B14F-4D97-AF65-F5344CB8AC3E}">
        <p14:creationId xmlns:p14="http://schemas.microsoft.com/office/powerpoint/2010/main" val="980507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1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0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87"/>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0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 grpId="0"/>
      <p:bldP spid="110" grpId="0"/>
      <p:bldP spid="6" grpId="0"/>
      <p:bldP spid="8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Recap on beam optics for pedestrians</a:t>
            </a:r>
          </a:p>
        </p:txBody>
      </p:sp>
      <p:sp>
        <p:nvSpPr>
          <p:cNvPr id="3" name="Date Placeholder 2"/>
          <p:cNvSpPr>
            <a:spLocks noGrp="1"/>
          </p:cNvSpPr>
          <p:nvPr>
            <p:ph type="dt" sz="half" idx="10"/>
          </p:nvPr>
        </p:nvSpPr>
        <p:spPr/>
        <p:txBody>
          <a:bodyPr/>
          <a:lstStyle/>
          <a:p>
            <a:pPr>
              <a:defRPr/>
            </a:pPr>
            <a:r>
              <a:rPr lang="en-US"/>
              <a:t>12 May 2022</a:t>
            </a:r>
          </a:p>
        </p:txBody>
      </p:sp>
      <p:sp>
        <p:nvSpPr>
          <p:cNvPr id="4" name="Footer Placeholder 3"/>
          <p:cNvSpPr>
            <a:spLocks noGrp="1"/>
          </p:cNvSpPr>
          <p:nvPr>
            <p:ph type="ftr" sz="quarter" idx="11"/>
          </p:nvPr>
        </p:nvSpPr>
        <p:spPr/>
        <p:txBody>
          <a:bodyPr/>
          <a:lstStyle/>
          <a:p>
            <a:pPr>
              <a:defRPr/>
            </a:pPr>
            <a:r>
              <a:rPr lang="en-GB"/>
              <a:t>Basic CAS - Linear Imperfections - J. Wenninger</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11</a:t>
            </a:fld>
            <a:endParaRPr lang="en-US" altLang="en-US"/>
          </a:p>
        </p:txBody>
      </p:sp>
      <p:sp>
        <p:nvSpPr>
          <p:cNvPr id="7" name="Content Placeholder 5"/>
          <p:cNvSpPr txBox="1">
            <a:spLocks/>
          </p:cNvSpPr>
          <p:nvPr/>
        </p:nvSpPr>
        <p:spPr bwMode="auto">
          <a:xfrm>
            <a:off x="622913" y="843336"/>
            <a:ext cx="10734572" cy="13493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FF"/>
              </a:buClr>
              <a:buSzPct val="80000"/>
              <a:buFont typeface="Wingdings" panose="05000000000000000000" pitchFamily="2" charset="2"/>
              <a:buChar char="q"/>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sz="1800">
                <a:solidFill>
                  <a:schemeClr val="tx1"/>
                </a:solidFill>
                <a:latin typeface="+mn-lt"/>
              </a:defRPr>
            </a:lvl2pPr>
            <a:lvl3pPr marL="1143000" indent="-228600" algn="l" rtl="0" eaLnBrk="0" fontAlgn="base" hangingPunct="0">
              <a:spcBef>
                <a:spcPct val="20000"/>
              </a:spcBef>
              <a:spcAft>
                <a:spcPct val="0"/>
              </a:spcAft>
              <a:buChar char="•"/>
              <a:defRPr sz="1600">
                <a:solidFill>
                  <a:schemeClr val="tx1"/>
                </a:solidFill>
                <a:latin typeface="+mn-lt"/>
              </a:defRPr>
            </a:lvl3pPr>
            <a:lvl4pPr marL="1600200" indent="-228600" algn="l" rtl="0" eaLnBrk="0" fontAlgn="base" hangingPunct="0">
              <a:spcBef>
                <a:spcPct val="20000"/>
              </a:spcBef>
              <a:spcAft>
                <a:spcPct val="0"/>
              </a:spcAft>
              <a:buChar char="–"/>
              <a:defRPr sz="1400">
                <a:solidFill>
                  <a:schemeClr val="tx1"/>
                </a:solidFill>
                <a:latin typeface="+mn-lt"/>
              </a:defRPr>
            </a:lvl4pPr>
            <a:lvl5pPr marL="2057400" indent="-228600" algn="l" rtl="0" eaLnBrk="0" fontAlgn="base" hangingPunct="0">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r>
              <a:rPr lang="en-GB" kern="0" dirty="0"/>
              <a:t>The number of oscillation periods over one machine turn is called the machine </a:t>
            </a:r>
            <a:r>
              <a:rPr lang="en-GB" b="1" kern="0" dirty="0">
                <a:solidFill>
                  <a:srgbClr val="CC3399"/>
                </a:solidFill>
              </a:rPr>
              <a:t>tune</a:t>
            </a:r>
            <a:r>
              <a:rPr lang="en-GB" kern="0" dirty="0">
                <a:solidFill>
                  <a:srgbClr val="CC3399"/>
                </a:solidFill>
              </a:rPr>
              <a:t> </a:t>
            </a:r>
            <a:r>
              <a:rPr lang="en-GB" kern="0" dirty="0"/>
              <a:t>(</a:t>
            </a:r>
            <a:r>
              <a:rPr lang="en-GB" b="1" kern="0" dirty="0">
                <a:solidFill>
                  <a:srgbClr val="CC3399"/>
                </a:solidFill>
              </a:rPr>
              <a:t>Q</a:t>
            </a:r>
            <a:r>
              <a:rPr lang="en-GB" kern="0" dirty="0"/>
              <a:t>) or </a:t>
            </a:r>
            <a:r>
              <a:rPr lang="en-GB" b="1" kern="0" dirty="0" err="1">
                <a:solidFill>
                  <a:srgbClr val="CC3399"/>
                </a:solidFill>
              </a:rPr>
              <a:t>betatron</a:t>
            </a:r>
            <a:r>
              <a:rPr lang="en-GB" b="1" kern="0" dirty="0">
                <a:solidFill>
                  <a:srgbClr val="CC3399"/>
                </a:solidFill>
              </a:rPr>
              <a:t> tune</a:t>
            </a:r>
            <a:r>
              <a:rPr lang="en-GB" kern="0" dirty="0"/>
              <a:t>. </a:t>
            </a:r>
          </a:p>
          <a:p>
            <a:pPr lvl="1"/>
            <a:r>
              <a:rPr lang="en-GB" kern="0" dirty="0"/>
              <a:t>In this </a:t>
            </a:r>
            <a:r>
              <a:rPr lang="en-GB" b="1" kern="0" dirty="0">
                <a:solidFill>
                  <a:srgbClr val="0000FF"/>
                </a:solidFill>
              </a:rPr>
              <a:t>example</a:t>
            </a:r>
            <a:r>
              <a:rPr lang="en-GB" kern="0" dirty="0">
                <a:solidFill>
                  <a:srgbClr val="0000FF"/>
                </a:solidFill>
              </a:rPr>
              <a:t> Q is around </a:t>
            </a:r>
            <a:r>
              <a:rPr lang="en-GB" u="sng" kern="0" dirty="0">
                <a:solidFill>
                  <a:srgbClr val="0000FF"/>
                </a:solidFill>
              </a:rPr>
              <a:t>2.75</a:t>
            </a:r>
            <a:r>
              <a:rPr lang="en-GB" kern="0" dirty="0">
                <a:solidFill>
                  <a:srgbClr val="0000FF"/>
                </a:solidFill>
              </a:rPr>
              <a:t> </a:t>
            </a:r>
            <a:r>
              <a:rPr lang="en-GB" kern="0" dirty="0"/>
              <a:t>– 2 periods and ¾ of a period.</a:t>
            </a:r>
          </a:p>
        </p:txBody>
      </p:sp>
      <p:sp>
        <p:nvSpPr>
          <p:cNvPr id="108" name="Content Placeholder 5"/>
          <p:cNvSpPr txBox="1">
            <a:spLocks/>
          </p:cNvSpPr>
          <p:nvPr/>
        </p:nvSpPr>
        <p:spPr bwMode="auto">
          <a:xfrm>
            <a:off x="622913" y="3621024"/>
            <a:ext cx="10504142" cy="1548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FF"/>
              </a:buClr>
              <a:buSzPct val="80000"/>
              <a:buFont typeface="Wingdings" panose="05000000000000000000" pitchFamily="2" charset="2"/>
              <a:buChar char="q"/>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sz="1800">
                <a:solidFill>
                  <a:schemeClr val="tx1"/>
                </a:solidFill>
                <a:latin typeface="+mn-lt"/>
              </a:defRPr>
            </a:lvl2pPr>
            <a:lvl3pPr marL="1143000" indent="-228600" algn="l" rtl="0" eaLnBrk="0" fontAlgn="base" hangingPunct="0">
              <a:spcBef>
                <a:spcPct val="20000"/>
              </a:spcBef>
              <a:spcAft>
                <a:spcPct val="0"/>
              </a:spcAft>
              <a:buChar char="•"/>
              <a:defRPr sz="1600">
                <a:solidFill>
                  <a:schemeClr val="tx1"/>
                </a:solidFill>
                <a:latin typeface="+mn-lt"/>
              </a:defRPr>
            </a:lvl3pPr>
            <a:lvl4pPr marL="1600200" indent="-228600" algn="l" rtl="0" eaLnBrk="0" fontAlgn="base" hangingPunct="0">
              <a:spcBef>
                <a:spcPct val="20000"/>
              </a:spcBef>
              <a:spcAft>
                <a:spcPct val="0"/>
              </a:spcAft>
              <a:buChar char="–"/>
              <a:defRPr sz="1400">
                <a:solidFill>
                  <a:schemeClr val="tx1"/>
                </a:solidFill>
                <a:latin typeface="+mn-lt"/>
              </a:defRPr>
            </a:lvl4pPr>
            <a:lvl5pPr marL="2057400" indent="-228600" algn="l" rtl="0" eaLnBrk="0" fontAlgn="base" hangingPunct="0">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r>
              <a:rPr lang="en-GB" kern="0" dirty="0"/>
              <a:t>With </a:t>
            </a:r>
            <a:r>
              <a:rPr lang="en-GB" b="1" kern="0" dirty="0">
                <a:solidFill>
                  <a:srgbClr val="0000FF"/>
                </a:solidFill>
              </a:rPr>
              <a:t>coordinate change</a:t>
            </a:r>
            <a:r>
              <a:rPr lang="en-GB" kern="0" dirty="0"/>
              <a:t> (from longitudinal position in meters to </a:t>
            </a:r>
            <a:r>
              <a:rPr lang="en-GB" kern="0" dirty="0" err="1"/>
              <a:t>betatron</a:t>
            </a:r>
            <a:r>
              <a:rPr lang="en-GB" kern="0" dirty="0"/>
              <a:t> phase advance in degrees) this ‘rocky’ oscillation is transformed into a sinusoidal oscillation.</a:t>
            </a:r>
          </a:p>
          <a:p>
            <a:pPr lvl="1"/>
            <a:r>
              <a:rPr lang="en-GB" kern="0" dirty="0"/>
              <a:t>Convenient and simple way to analyse the beam motion. </a:t>
            </a:r>
          </a:p>
        </p:txBody>
      </p:sp>
      <p:sp>
        <p:nvSpPr>
          <p:cNvPr id="149" name="TextBox 148"/>
          <p:cNvSpPr txBox="1"/>
          <p:nvPr/>
        </p:nvSpPr>
        <p:spPr>
          <a:xfrm>
            <a:off x="9448457" y="5446548"/>
            <a:ext cx="1640193" cy="307777"/>
          </a:xfrm>
          <a:prstGeom prst="rect">
            <a:avLst/>
          </a:prstGeom>
        </p:spPr>
        <p:txBody>
          <a:bodyPr wrap="none" rtlCol="0">
            <a:spAutoFit/>
          </a:bodyPr>
          <a:lstStyle/>
          <a:p>
            <a:pPr>
              <a:spcBef>
                <a:spcPct val="20000"/>
              </a:spcBef>
              <a:spcAft>
                <a:spcPts val="400"/>
              </a:spcAft>
              <a:buClr>
                <a:srgbClr val="0000FF"/>
              </a:buClr>
              <a:buSzPct val="80000"/>
            </a:pPr>
            <a:r>
              <a:rPr lang="en-GB" sz="1400" b="1" i="1" kern="0" dirty="0" err="1">
                <a:latin typeface="+mn-lt"/>
              </a:rPr>
              <a:t>Betatron</a:t>
            </a:r>
            <a:r>
              <a:rPr lang="en-GB" sz="1400" b="1" i="1" kern="0" dirty="0">
                <a:latin typeface="+mn-lt"/>
              </a:rPr>
              <a:t> phase </a:t>
            </a:r>
            <a:r>
              <a:rPr lang="en-GB" sz="1400" b="1" i="1" kern="0" dirty="0">
                <a:latin typeface="Symbol" panose="05050102010706020507" pitchFamily="18" charset="2"/>
              </a:rPr>
              <a:t>m</a:t>
            </a:r>
          </a:p>
        </p:txBody>
      </p:sp>
      <p:cxnSp>
        <p:nvCxnSpPr>
          <p:cNvPr id="9" name="Straight Arrow Connector 8"/>
          <p:cNvCxnSpPr/>
          <p:nvPr/>
        </p:nvCxnSpPr>
        <p:spPr bwMode="auto">
          <a:xfrm flipV="1">
            <a:off x="1661686" y="2517935"/>
            <a:ext cx="0" cy="949471"/>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grpSp>
        <p:nvGrpSpPr>
          <p:cNvPr id="8" name="Group 7"/>
          <p:cNvGrpSpPr/>
          <p:nvPr/>
        </p:nvGrpSpPr>
        <p:grpSpPr>
          <a:xfrm>
            <a:off x="1487400" y="1969610"/>
            <a:ext cx="10100031" cy="1517067"/>
            <a:chOff x="1910339" y="2065553"/>
            <a:chExt cx="10100031" cy="1517067"/>
          </a:xfrm>
        </p:grpSpPr>
        <p:grpSp>
          <p:nvGrpSpPr>
            <p:cNvPr id="63" name="Group 62"/>
            <p:cNvGrpSpPr/>
            <p:nvPr/>
          </p:nvGrpSpPr>
          <p:grpSpPr>
            <a:xfrm>
              <a:off x="2159277" y="2065553"/>
              <a:ext cx="8220738" cy="1517067"/>
              <a:chOff x="691027" y="2046684"/>
              <a:chExt cx="8220738" cy="1517067"/>
            </a:xfrm>
          </p:grpSpPr>
          <p:grpSp>
            <p:nvGrpSpPr>
              <p:cNvPr id="6" name="Group 5"/>
              <p:cNvGrpSpPr/>
              <p:nvPr/>
            </p:nvGrpSpPr>
            <p:grpSpPr>
              <a:xfrm>
                <a:off x="934385" y="2526879"/>
                <a:ext cx="7409515" cy="959253"/>
                <a:chOff x="785232" y="3725156"/>
                <a:chExt cx="7409515" cy="959253"/>
              </a:xfrm>
            </p:grpSpPr>
            <p:grpSp>
              <p:nvGrpSpPr>
                <p:cNvPr id="71" name="Group 70"/>
                <p:cNvGrpSpPr/>
                <p:nvPr/>
              </p:nvGrpSpPr>
              <p:grpSpPr>
                <a:xfrm>
                  <a:off x="3079249" y="3725156"/>
                  <a:ext cx="2559450" cy="943515"/>
                  <a:chOff x="-210512" y="3487387"/>
                  <a:chExt cx="8911618" cy="943515"/>
                </a:xfrm>
              </p:grpSpPr>
              <p:cxnSp>
                <p:nvCxnSpPr>
                  <p:cNvPr id="72" name="Straight Connector 71"/>
                  <p:cNvCxnSpPr/>
                  <p:nvPr/>
                </p:nvCxnSpPr>
                <p:spPr bwMode="auto">
                  <a:xfrm>
                    <a:off x="1316444" y="3487387"/>
                    <a:ext cx="1340644" cy="336964"/>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73" name="Straight Connector 72"/>
                  <p:cNvCxnSpPr/>
                  <p:nvPr/>
                </p:nvCxnSpPr>
                <p:spPr bwMode="auto">
                  <a:xfrm>
                    <a:off x="2664595" y="3824351"/>
                    <a:ext cx="1267147" cy="132312"/>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74" name="Straight Connector 73"/>
                  <p:cNvCxnSpPr/>
                  <p:nvPr/>
                </p:nvCxnSpPr>
                <p:spPr bwMode="auto">
                  <a:xfrm>
                    <a:off x="3931739" y="3956663"/>
                    <a:ext cx="1345372" cy="135352"/>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75" name="Straight Connector 74"/>
                  <p:cNvCxnSpPr/>
                  <p:nvPr/>
                </p:nvCxnSpPr>
                <p:spPr bwMode="auto">
                  <a:xfrm>
                    <a:off x="5277109" y="4088051"/>
                    <a:ext cx="1351639" cy="342851"/>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76" name="Straight Connector 75"/>
                  <p:cNvCxnSpPr/>
                  <p:nvPr/>
                </p:nvCxnSpPr>
                <p:spPr bwMode="auto">
                  <a:xfrm flipV="1">
                    <a:off x="6619097" y="4069185"/>
                    <a:ext cx="1316739" cy="358653"/>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77" name="Straight Connector 76"/>
                  <p:cNvCxnSpPr/>
                  <p:nvPr/>
                </p:nvCxnSpPr>
                <p:spPr bwMode="auto">
                  <a:xfrm flipV="1">
                    <a:off x="7935836" y="3962953"/>
                    <a:ext cx="765270" cy="106231"/>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78" name="Straight Connector 77"/>
                  <p:cNvCxnSpPr/>
                  <p:nvPr/>
                </p:nvCxnSpPr>
                <p:spPr bwMode="auto">
                  <a:xfrm flipV="1">
                    <a:off x="-210512" y="3487387"/>
                    <a:ext cx="1546073" cy="469276"/>
                  </a:xfrm>
                  <a:prstGeom prst="line">
                    <a:avLst/>
                  </a:prstGeom>
                  <a:solidFill>
                    <a:schemeClr val="accent1"/>
                  </a:solidFill>
                  <a:ln w="28575" cap="flat" cmpd="sng" algn="ctr">
                    <a:solidFill>
                      <a:srgbClr val="0000FF"/>
                    </a:solidFill>
                    <a:prstDash val="solid"/>
                    <a:round/>
                    <a:headEnd type="none" w="med" len="med"/>
                    <a:tailEnd type="none" w="med" len="med"/>
                  </a:ln>
                  <a:effectLst/>
                </p:spPr>
              </p:cxnSp>
            </p:grpSp>
            <p:grpSp>
              <p:nvGrpSpPr>
                <p:cNvPr id="89" name="Group 88"/>
                <p:cNvGrpSpPr/>
                <p:nvPr/>
              </p:nvGrpSpPr>
              <p:grpSpPr>
                <a:xfrm>
                  <a:off x="5635297" y="3740894"/>
                  <a:ext cx="2559450" cy="943515"/>
                  <a:chOff x="-210512" y="3487387"/>
                  <a:chExt cx="8911618" cy="943515"/>
                </a:xfrm>
              </p:grpSpPr>
              <p:cxnSp>
                <p:nvCxnSpPr>
                  <p:cNvPr id="90" name="Straight Connector 89"/>
                  <p:cNvCxnSpPr/>
                  <p:nvPr/>
                </p:nvCxnSpPr>
                <p:spPr bwMode="auto">
                  <a:xfrm>
                    <a:off x="1316444" y="3487387"/>
                    <a:ext cx="1340644" cy="336964"/>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91" name="Straight Connector 90"/>
                  <p:cNvCxnSpPr/>
                  <p:nvPr/>
                </p:nvCxnSpPr>
                <p:spPr bwMode="auto">
                  <a:xfrm>
                    <a:off x="2664595" y="3824351"/>
                    <a:ext cx="1267147" cy="132312"/>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92" name="Straight Connector 91"/>
                  <p:cNvCxnSpPr/>
                  <p:nvPr/>
                </p:nvCxnSpPr>
                <p:spPr bwMode="auto">
                  <a:xfrm>
                    <a:off x="3931739" y="3956663"/>
                    <a:ext cx="1345372" cy="135352"/>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93" name="Straight Connector 92"/>
                  <p:cNvCxnSpPr/>
                  <p:nvPr/>
                </p:nvCxnSpPr>
                <p:spPr bwMode="auto">
                  <a:xfrm>
                    <a:off x="5277109" y="4088051"/>
                    <a:ext cx="1351639" cy="342851"/>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94" name="Straight Connector 93"/>
                  <p:cNvCxnSpPr/>
                  <p:nvPr/>
                </p:nvCxnSpPr>
                <p:spPr bwMode="auto">
                  <a:xfrm flipV="1">
                    <a:off x="6619097" y="4069185"/>
                    <a:ext cx="1316739" cy="358653"/>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95" name="Straight Connector 94"/>
                  <p:cNvCxnSpPr/>
                  <p:nvPr/>
                </p:nvCxnSpPr>
                <p:spPr bwMode="auto">
                  <a:xfrm flipV="1">
                    <a:off x="7935836" y="3962953"/>
                    <a:ext cx="765270" cy="106231"/>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96" name="Straight Connector 95"/>
                  <p:cNvCxnSpPr/>
                  <p:nvPr/>
                </p:nvCxnSpPr>
                <p:spPr bwMode="auto">
                  <a:xfrm flipV="1">
                    <a:off x="-210512" y="3487387"/>
                    <a:ext cx="1546073" cy="469276"/>
                  </a:xfrm>
                  <a:prstGeom prst="line">
                    <a:avLst/>
                  </a:prstGeom>
                  <a:solidFill>
                    <a:schemeClr val="accent1"/>
                  </a:solidFill>
                  <a:ln w="28575" cap="flat" cmpd="sng" algn="ctr">
                    <a:solidFill>
                      <a:srgbClr val="0000FF"/>
                    </a:solidFill>
                    <a:prstDash val="solid"/>
                    <a:round/>
                    <a:headEnd type="none" w="med" len="med"/>
                    <a:tailEnd type="none" w="med" len="med"/>
                  </a:ln>
                  <a:effectLst/>
                </p:spPr>
              </p:cxnSp>
            </p:grpSp>
            <p:grpSp>
              <p:nvGrpSpPr>
                <p:cNvPr id="69" name="Group 68"/>
                <p:cNvGrpSpPr/>
                <p:nvPr/>
              </p:nvGrpSpPr>
              <p:grpSpPr>
                <a:xfrm>
                  <a:off x="785232" y="3727638"/>
                  <a:ext cx="2294017" cy="943515"/>
                  <a:chOff x="713686" y="3487387"/>
                  <a:chExt cx="7987420" cy="943515"/>
                </a:xfrm>
              </p:grpSpPr>
              <p:cxnSp>
                <p:nvCxnSpPr>
                  <p:cNvPr id="50" name="Straight Connector 49"/>
                  <p:cNvCxnSpPr/>
                  <p:nvPr/>
                </p:nvCxnSpPr>
                <p:spPr bwMode="auto">
                  <a:xfrm>
                    <a:off x="1316444" y="3487387"/>
                    <a:ext cx="1340644" cy="336964"/>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51" name="Straight Connector 50"/>
                  <p:cNvCxnSpPr/>
                  <p:nvPr/>
                </p:nvCxnSpPr>
                <p:spPr bwMode="auto">
                  <a:xfrm>
                    <a:off x="2664595" y="3824351"/>
                    <a:ext cx="1267147" cy="132312"/>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52" name="Straight Connector 51"/>
                  <p:cNvCxnSpPr/>
                  <p:nvPr/>
                </p:nvCxnSpPr>
                <p:spPr bwMode="auto">
                  <a:xfrm>
                    <a:off x="3931739" y="3956663"/>
                    <a:ext cx="1345372" cy="135352"/>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53" name="Straight Connector 52"/>
                  <p:cNvCxnSpPr/>
                  <p:nvPr/>
                </p:nvCxnSpPr>
                <p:spPr bwMode="auto">
                  <a:xfrm>
                    <a:off x="5277109" y="4088051"/>
                    <a:ext cx="1351639" cy="342851"/>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54" name="Straight Connector 53"/>
                  <p:cNvCxnSpPr/>
                  <p:nvPr/>
                </p:nvCxnSpPr>
                <p:spPr bwMode="auto">
                  <a:xfrm flipV="1">
                    <a:off x="6619097" y="4069185"/>
                    <a:ext cx="1316739" cy="358653"/>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55" name="Straight Connector 54"/>
                  <p:cNvCxnSpPr/>
                  <p:nvPr/>
                </p:nvCxnSpPr>
                <p:spPr bwMode="auto">
                  <a:xfrm flipV="1">
                    <a:off x="7935836" y="3962953"/>
                    <a:ext cx="765270" cy="106231"/>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56" name="Straight Connector 55"/>
                  <p:cNvCxnSpPr/>
                  <p:nvPr/>
                </p:nvCxnSpPr>
                <p:spPr bwMode="auto">
                  <a:xfrm flipV="1">
                    <a:off x="713686" y="3487387"/>
                    <a:ext cx="621875" cy="156372"/>
                  </a:xfrm>
                  <a:prstGeom prst="line">
                    <a:avLst/>
                  </a:prstGeom>
                  <a:solidFill>
                    <a:schemeClr val="accent1"/>
                  </a:solidFill>
                  <a:ln w="28575" cap="flat" cmpd="sng" algn="ctr">
                    <a:solidFill>
                      <a:srgbClr val="0000FF"/>
                    </a:solidFill>
                    <a:prstDash val="solid"/>
                    <a:round/>
                    <a:headEnd type="none" w="med" len="med"/>
                    <a:tailEnd type="none" w="med" len="med"/>
                  </a:ln>
                  <a:effectLst/>
                </p:spPr>
              </p:cxnSp>
            </p:grpSp>
          </p:grpSp>
          <p:cxnSp>
            <p:nvCxnSpPr>
              <p:cNvPr id="58" name="Straight Connector 57"/>
              <p:cNvCxnSpPr/>
              <p:nvPr/>
            </p:nvCxnSpPr>
            <p:spPr bwMode="auto">
              <a:xfrm>
                <a:off x="691027" y="3004572"/>
                <a:ext cx="8220738" cy="12931"/>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61" name="Straight Connector 60"/>
              <p:cNvCxnSpPr/>
              <p:nvPr/>
            </p:nvCxnSpPr>
            <p:spPr bwMode="auto">
              <a:xfrm>
                <a:off x="934385" y="2123230"/>
                <a:ext cx="0" cy="1440521"/>
              </a:xfrm>
              <a:prstGeom prst="line">
                <a:avLst/>
              </a:prstGeom>
              <a:solidFill>
                <a:schemeClr val="accent1"/>
              </a:solidFill>
              <a:ln w="9525" cap="flat" cmpd="sng" algn="ctr">
                <a:solidFill>
                  <a:srgbClr val="CC3399"/>
                </a:solidFill>
                <a:prstDash val="solid"/>
                <a:round/>
                <a:headEnd type="none" w="med" len="med"/>
                <a:tailEnd type="none" w="med" len="med"/>
              </a:ln>
              <a:effectLst/>
            </p:spPr>
          </p:cxnSp>
          <p:cxnSp>
            <p:nvCxnSpPr>
              <p:cNvPr id="85" name="Straight Connector 84"/>
              <p:cNvCxnSpPr/>
              <p:nvPr/>
            </p:nvCxnSpPr>
            <p:spPr bwMode="auto">
              <a:xfrm>
                <a:off x="3450421" y="2112840"/>
                <a:ext cx="0" cy="1450911"/>
              </a:xfrm>
              <a:prstGeom prst="line">
                <a:avLst/>
              </a:prstGeom>
              <a:solidFill>
                <a:schemeClr val="accent1"/>
              </a:solidFill>
              <a:ln w="9525" cap="flat" cmpd="sng" algn="ctr">
                <a:solidFill>
                  <a:srgbClr val="CC3399"/>
                </a:solidFill>
                <a:prstDash val="solid"/>
                <a:round/>
                <a:headEnd type="none" w="med" len="med"/>
                <a:tailEnd type="none" w="med" len="med"/>
              </a:ln>
              <a:effectLst/>
            </p:spPr>
          </p:cxnSp>
          <p:cxnSp>
            <p:nvCxnSpPr>
              <p:cNvPr id="86" name="Straight Connector 85"/>
              <p:cNvCxnSpPr/>
              <p:nvPr/>
            </p:nvCxnSpPr>
            <p:spPr bwMode="auto">
              <a:xfrm>
                <a:off x="5986349" y="2062422"/>
                <a:ext cx="4387" cy="1462495"/>
              </a:xfrm>
              <a:prstGeom prst="line">
                <a:avLst/>
              </a:prstGeom>
              <a:solidFill>
                <a:schemeClr val="accent1"/>
              </a:solidFill>
              <a:ln w="9525" cap="flat" cmpd="sng" algn="ctr">
                <a:solidFill>
                  <a:srgbClr val="CC3399"/>
                </a:solidFill>
                <a:prstDash val="solid"/>
                <a:round/>
                <a:headEnd type="none" w="med" len="med"/>
                <a:tailEnd type="none" w="med" len="med"/>
              </a:ln>
              <a:effectLst/>
            </p:spPr>
          </p:cxnSp>
          <p:cxnSp>
            <p:nvCxnSpPr>
              <p:cNvPr id="87" name="Straight Connector 86"/>
              <p:cNvCxnSpPr/>
              <p:nvPr/>
            </p:nvCxnSpPr>
            <p:spPr bwMode="auto">
              <a:xfrm flipH="1">
                <a:off x="8680733" y="2046684"/>
                <a:ext cx="602" cy="1506160"/>
              </a:xfrm>
              <a:prstGeom prst="line">
                <a:avLst/>
              </a:prstGeom>
              <a:solidFill>
                <a:schemeClr val="accent1"/>
              </a:solidFill>
              <a:ln w="9525" cap="flat" cmpd="sng" algn="ctr">
                <a:solidFill>
                  <a:srgbClr val="CC3399"/>
                </a:solidFill>
                <a:prstDash val="solid"/>
                <a:round/>
                <a:headEnd type="none" w="med" len="med"/>
                <a:tailEnd type="none" w="med" len="med"/>
              </a:ln>
              <a:effectLst/>
            </p:spPr>
          </p:cxnSp>
          <p:sp>
            <p:nvSpPr>
              <p:cNvPr id="62" name="TextBox 61"/>
              <p:cNvSpPr txBox="1"/>
              <p:nvPr/>
            </p:nvSpPr>
            <p:spPr>
              <a:xfrm>
                <a:off x="1822865" y="2239277"/>
                <a:ext cx="925253" cy="338554"/>
              </a:xfrm>
              <a:prstGeom prst="rect">
                <a:avLst/>
              </a:prstGeom>
            </p:spPr>
            <p:txBody>
              <a:bodyPr wrap="none" rtlCol="0">
                <a:spAutoFit/>
              </a:bodyPr>
              <a:lstStyle/>
              <a:p>
                <a:pPr>
                  <a:spcBef>
                    <a:spcPct val="20000"/>
                  </a:spcBef>
                  <a:spcAft>
                    <a:spcPts val="400"/>
                  </a:spcAft>
                  <a:buClr>
                    <a:srgbClr val="0000FF"/>
                  </a:buClr>
                  <a:buSzPct val="80000"/>
                </a:pPr>
                <a:r>
                  <a:rPr lang="en-GB" sz="1600" i="1" kern="0" dirty="0">
                    <a:solidFill>
                      <a:srgbClr val="CC3399"/>
                    </a:solidFill>
                    <a:latin typeface="+mn-lt"/>
                  </a:rPr>
                  <a:t>1 period</a:t>
                </a:r>
              </a:p>
            </p:txBody>
          </p:sp>
          <p:sp>
            <p:nvSpPr>
              <p:cNvPr id="97" name="TextBox 96"/>
              <p:cNvSpPr txBox="1"/>
              <p:nvPr/>
            </p:nvSpPr>
            <p:spPr>
              <a:xfrm>
                <a:off x="4400686" y="2137551"/>
                <a:ext cx="925253" cy="338554"/>
              </a:xfrm>
              <a:prstGeom prst="rect">
                <a:avLst/>
              </a:prstGeom>
            </p:spPr>
            <p:txBody>
              <a:bodyPr wrap="none" rtlCol="0">
                <a:spAutoFit/>
              </a:bodyPr>
              <a:lstStyle/>
              <a:p>
                <a:pPr>
                  <a:spcBef>
                    <a:spcPct val="20000"/>
                  </a:spcBef>
                  <a:spcAft>
                    <a:spcPts val="400"/>
                  </a:spcAft>
                  <a:buClr>
                    <a:srgbClr val="0000FF"/>
                  </a:buClr>
                  <a:buSzPct val="80000"/>
                </a:pPr>
                <a:r>
                  <a:rPr lang="en-GB" sz="1600" i="1" kern="0" dirty="0">
                    <a:solidFill>
                      <a:srgbClr val="CC3399"/>
                    </a:solidFill>
                    <a:latin typeface="+mn-lt"/>
                  </a:rPr>
                  <a:t>1 period</a:t>
                </a:r>
              </a:p>
            </p:txBody>
          </p:sp>
          <p:sp>
            <p:nvSpPr>
              <p:cNvPr id="100" name="TextBox 99"/>
              <p:cNvSpPr txBox="1"/>
              <p:nvPr/>
            </p:nvSpPr>
            <p:spPr>
              <a:xfrm>
                <a:off x="7033154" y="2095231"/>
                <a:ext cx="925253" cy="338554"/>
              </a:xfrm>
              <a:prstGeom prst="rect">
                <a:avLst/>
              </a:prstGeom>
            </p:spPr>
            <p:txBody>
              <a:bodyPr wrap="none" rtlCol="0">
                <a:spAutoFit/>
              </a:bodyPr>
              <a:lstStyle/>
              <a:p>
                <a:pPr>
                  <a:spcBef>
                    <a:spcPct val="20000"/>
                  </a:spcBef>
                  <a:spcAft>
                    <a:spcPts val="400"/>
                  </a:spcAft>
                  <a:buClr>
                    <a:srgbClr val="0000FF"/>
                  </a:buClr>
                  <a:buSzPct val="80000"/>
                </a:pPr>
                <a:r>
                  <a:rPr lang="en-GB" sz="1600" i="1" kern="0" dirty="0">
                    <a:solidFill>
                      <a:srgbClr val="CC3399"/>
                    </a:solidFill>
                    <a:latin typeface="+mn-lt"/>
                  </a:rPr>
                  <a:t>1 period</a:t>
                </a:r>
              </a:p>
            </p:txBody>
          </p:sp>
        </p:grpSp>
        <p:sp>
          <p:nvSpPr>
            <p:cNvPr id="150" name="TextBox 149"/>
            <p:cNvSpPr txBox="1"/>
            <p:nvPr/>
          </p:nvSpPr>
          <p:spPr>
            <a:xfrm>
              <a:off x="10254761" y="2776362"/>
              <a:ext cx="1755609" cy="276999"/>
            </a:xfrm>
            <a:prstGeom prst="rect">
              <a:avLst/>
            </a:prstGeom>
          </p:spPr>
          <p:txBody>
            <a:bodyPr wrap="none" rtlCol="0">
              <a:spAutoFit/>
            </a:bodyPr>
            <a:lstStyle/>
            <a:p>
              <a:pPr>
                <a:spcBef>
                  <a:spcPct val="20000"/>
                </a:spcBef>
                <a:spcAft>
                  <a:spcPts val="400"/>
                </a:spcAft>
                <a:buClr>
                  <a:srgbClr val="0000FF"/>
                </a:buClr>
                <a:buSzPct val="80000"/>
              </a:pPr>
              <a:r>
                <a:rPr lang="en-GB" sz="1200" b="1" i="1" kern="0" dirty="0">
                  <a:latin typeface="+mn-lt"/>
                </a:rPr>
                <a:t>Longitudinal </a:t>
              </a:r>
              <a:r>
                <a:rPr lang="en-GB" sz="1200" b="1" i="1" kern="0" dirty="0" err="1">
                  <a:latin typeface="+mn-lt"/>
                </a:rPr>
                <a:t>coord</a:t>
              </a:r>
              <a:r>
                <a:rPr lang="en-GB" sz="1200" b="1" i="1" kern="0" dirty="0">
                  <a:latin typeface="+mn-lt"/>
                </a:rPr>
                <a:t>. s</a:t>
              </a:r>
              <a:endParaRPr lang="en-GB" sz="1200" b="1" i="1" kern="0" dirty="0">
                <a:latin typeface="Symbol" panose="05050102010706020507" pitchFamily="18" charset="2"/>
              </a:endParaRPr>
            </a:p>
          </p:txBody>
        </p:sp>
        <p:sp>
          <p:nvSpPr>
            <p:cNvPr id="11" name="TextBox 10"/>
            <p:cNvSpPr txBox="1"/>
            <p:nvPr/>
          </p:nvSpPr>
          <p:spPr>
            <a:xfrm>
              <a:off x="1910339" y="2158447"/>
              <a:ext cx="732893" cy="261610"/>
            </a:xfrm>
            <a:prstGeom prst="rect">
              <a:avLst/>
            </a:prstGeom>
            <a:solidFill>
              <a:schemeClr val="bg1"/>
            </a:solidFill>
          </p:spPr>
          <p:txBody>
            <a:bodyPr wrap="none" rtlCol="0">
              <a:spAutoFit/>
            </a:bodyPr>
            <a:lstStyle/>
            <a:p>
              <a:pPr>
                <a:spcBef>
                  <a:spcPct val="20000"/>
                </a:spcBef>
                <a:spcAft>
                  <a:spcPts val="400"/>
                </a:spcAft>
                <a:buClr>
                  <a:srgbClr val="0000FF"/>
                </a:buClr>
                <a:buSzPct val="80000"/>
              </a:pPr>
              <a:r>
                <a:rPr lang="en-GB" sz="1100" b="1" i="1" kern="0" dirty="0">
                  <a:latin typeface="+mn-lt"/>
                </a:rPr>
                <a:t>position</a:t>
              </a:r>
            </a:p>
          </p:txBody>
        </p:sp>
      </p:grpSp>
      <p:grpSp>
        <p:nvGrpSpPr>
          <p:cNvPr id="10" name="Group 9"/>
          <p:cNvGrpSpPr/>
          <p:nvPr/>
        </p:nvGrpSpPr>
        <p:grpSpPr>
          <a:xfrm>
            <a:off x="1365370" y="5010419"/>
            <a:ext cx="8553785" cy="1414171"/>
            <a:chOff x="1826230" y="4942424"/>
            <a:chExt cx="8553785" cy="1414171"/>
          </a:xfrm>
        </p:grpSpPr>
        <p:grpSp>
          <p:nvGrpSpPr>
            <p:cNvPr id="144" name="Group 143"/>
            <p:cNvGrpSpPr/>
            <p:nvPr/>
          </p:nvGrpSpPr>
          <p:grpSpPr>
            <a:xfrm>
              <a:off x="2159277" y="5043828"/>
              <a:ext cx="8220738" cy="1312767"/>
              <a:chOff x="635277" y="5217775"/>
              <a:chExt cx="8220738" cy="1312767"/>
            </a:xfrm>
          </p:grpSpPr>
          <p:grpSp>
            <p:nvGrpSpPr>
              <p:cNvPr id="101" name="Group 100"/>
              <p:cNvGrpSpPr/>
              <p:nvPr/>
            </p:nvGrpSpPr>
            <p:grpSpPr>
              <a:xfrm>
                <a:off x="635277" y="5217775"/>
                <a:ext cx="8220738" cy="1312767"/>
                <a:chOff x="691027" y="2577093"/>
                <a:chExt cx="8220738" cy="1312767"/>
              </a:xfrm>
            </p:grpSpPr>
            <p:cxnSp>
              <p:nvCxnSpPr>
                <p:cNvPr id="104" name="Straight Connector 103"/>
                <p:cNvCxnSpPr/>
                <p:nvPr/>
              </p:nvCxnSpPr>
              <p:spPr bwMode="auto">
                <a:xfrm>
                  <a:off x="691027" y="3254399"/>
                  <a:ext cx="8220738" cy="12931"/>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05" name="Straight Connector 104"/>
                <p:cNvCxnSpPr/>
                <p:nvPr/>
              </p:nvCxnSpPr>
              <p:spPr bwMode="auto">
                <a:xfrm flipH="1">
                  <a:off x="934385" y="2577093"/>
                  <a:ext cx="9640" cy="1312767"/>
                </a:xfrm>
                <a:prstGeom prst="line">
                  <a:avLst/>
                </a:prstGeom>
                <a:solidFill>
                  <a:schemeClr val="accent1"/>
                </a:solidFill>
                <a:ln w="9525" cap="flat" cmpd="sng" algn="ctr">
                  <a:solidFill>
                    <a:srgbClr val="CC3399"/>
                  </a:solidFill>
                  <a:prstDash val="solid"/>
                  <a:round/>
                  <a:headEnd type="none" w="med" len="med"/>
                  <a:tailEnd type="none" w="med" len="med"/>
                </a:ln>
                <a:effectLst/>
              </p:spPr>
            </p:cxnSp>
            <p:cxnSp>
              <p:nvCxnSpPr>
                <p:cNvPr id="106" name="Straight Connector 105"/>
                <p:cNvCxnSpPr/>
                <p:nvPr/>
              </p:nvCxnSpPr>
              <p:spPr bwMode="auto">
                <a:xfrm>
                  <a:off x="3450421" y="2577093"/>
                  <a:ext cx="0" cy="1302377"/>
                </a:xfrm>
                <a:prstGeom prst="line">
                  <a:avLst/>
                </a:prstGeom>
                <a:solidFill>
                  <a:schemeClr val="accent1"/>
                </a:solidFill>
                <a:ln w="9525" cap="flat" cmpd="sng" algn="ctr">
                  <a:solidFill>
                    <a:srgbClr val="CC3399"/>
                  </a:solidFill>
                  <a:prstDash val="solid"/>
                  <a:round/>
                  <a:headEnd type="none" w="med" len="med"/>
                  <a:tailEnd type="none" w="med" len="med"/>
                </a:ln>
                <a:effectLst/>
              </p:spPr>
            </p:cxnSp>
            <p:cxnSp>
              <p:nvCxnSpPr>
                <p:cNvPr id="107" name="Straight Connector 106"/>
                <p:cNvCxnSpPr/>
                <p:nvPr/>
              </p:nvCxnSpPr>
              <p:spPr bwMode="auto">
                <a:xfrm>
                  <a:off x="5986349" y="2577093"/>
                  <a:ext cx="0" cy="1251959"/>
                </a:xfrm>
                <a:prstGeom prst="line">
                  <a:avLst/>
                </a:prstGeom>
                <a:solidFill>
                  <a:schemeClr val="accent1"/>
                </a:solidFill>
                <a:ln w="9525" cap="flat" cmpd="sng" algn="ctr">
                  <a:solidFill>
                    <a:srgbClr val="CC3399"/>
                  </a:solidFill>
                  <a:prstDash val="solid"/>
                  <a:round/>
                  <a:headEnd type="none" w="med" len="med"/>
                  <a:tailEnd type="none" w="med" len="med"/>
                </a:ln>
                <a:effectLst/>
              </p:spPr>
            </p:cxnSp>
          </p:grpSp>
          <p:sp>
            <p:nvSpPr>
              <p:cNvPr id="81" name="Freeform 80"/>
              <p:cNvSpPr/>
              <p:nvPr/>
            </p:nvSpPr>
            <p:spPr bwMode="auto">
              <a:xfrm>
                <a:off x="888275" y="5390743"/>
                <a:ext cx="7377492" cy="1097368"/>
              </a:xfrm>
              <a:custGeom>
                <a:avLst/>
                <a:gdLst>
                  <a:gd name="connsiteX0" fmla="*/ 21787 w 7399279"/>
                  <a:gd name="connsiteY0" fmla="*/ 270098 h 1115054"/>
                  <a:gd name="connsiteX1" fmla="*/ 21787 w 7399279"/>
                  <a:gd name="connsiteY1" fmla="*/ 200430 h 1115054"/>
                  <a:gd name="connsiteX2" fmla="*/ 248210 w 7399279"/>
                  <a:gd name="connsiteY2" fmla="*/ 104635 h 1115054"/>
                  <a:gd name="connsiteX3" fmla="*/ 692347 w 7399279"/>
                  <a:gd name="connsiteY3" fmla="*/ 270098 h 1115054"/>
                  <a:gd name="connsiteX4" fmla="*/ 1031982 w 7399279"/>
                  <a:gd name="connsiteY4" fmla="*/ 583607 h 1115054"/>
                  <a:gd name="connsiteX5" fmla="*/ 1301947 w 7399279"/>
                  <a:gd name="connsiteY5" fmla="*/ 870990 h 1115054"/>
                  <a:gd name="connsiteX6" fmla="*/ 1711250 w 7399279"/>
                  <a:gd name="connsiteY6" fmla="*/ 1088704 h 1115054"/>
                  <a:gd name="connsiteX7" fmla="*/ 2190222 w 7399279"/>
                  <a:gd name="connsiteY7" fmla="*/ 801321 h 1115054"/>
                  <a:gd name="connsiteX8" fmla="*/ 2399227 w 7399279"/>
                  <a:gd name="connsiteY8" fmla="*/ 487813 h 1115054"/>
                  <a:gd name="connsiteX9" fmla="*/ 2712736 w 7399279"/>
                  <a:gd name="connsiteY9" fmla="*/ 78510 h 1115054"/>
                  <a:gd name="connsiteX10" fmla="*/ 3200416 w 7399279"/>
                  <a:gd name="connsiteY10" fmla="*/ 235264 h 1115054"/>
                  <a:gd name="connsiteX11" fmla="*/ 3487799 w 7399279"/>
                  <a:gd name="connsiteY11" fmla="*/ 505230 h 1115054"/>
                  <a:gd name="connsiteX12" fmla="*/ 3914519 w 7399279"/>
                  <a:gd name="connsiteY12" fmla="*/ 914533 h 1115054"/>
                  <a:gd name="connsiteX13" fmla="*/ 4262862 w 7399279"/>
                  <a:gd name="connsiteY13" fmla="*/ 1079995 h 1115054"/>
                  <a:gd name="connsiteX14" fmla="*/ 4663456 w 7399279"/>
                  <a:gd name="connsiteY14" fmla="*/ 836155 h 1115054"/>
                  <a:gd name="connsiteX15" fmla="*/ 4872462 w 7399279"/>
                  <a:gd name="connsiteY15" fmla="*/ 618441 h 1115054"/>
                  <a:gd name="connsiteX16" fmla="*/ 5151136 w 7399279"/>
                  <a:gd name="connsiteY16" fmla="*/ 148178 h 1115054"/>
                  <a:gd name="connsiteX17" fmla="*/ 5421102 w 7399279"/>
                  <a:gd name="connsiteY17" fmla="*/ 8841 h 1115054"/>
                  <a:gd name="connsiteX18" fmla="*/ 5934907 w 7399279"/>
                  <a:gd name="connsiteY18" fmla="*/ 357184 h 1115054"/>
                  <a:gd name="connsiteX19" fmla="*/ 6239707 w 7399279"/>
                  <a:gd name="connsiteY19" fmla="*/ 679401 h 1115054"/>
                  <a:gd name="connsiteX20" fmla="*/ 6527090 w 7399279"/>
                  <a:gd name="connsiteY20" fmla="*/ 949367 h 1115054"/>
                  <a:gd name="connsiteX21" fmla="*/ 6779639 w 7399279"/>
                  <a:gd name="connsiteY21" fmla="*/ 1114830 h 1115054"/>
                  <a:gd name="connsiteX22" fmla="*/ 7058313 w 7399279"/>
                  <a:gd name="connsiteY22" fmla="*/ 975493 h 1115054"/>
                  <a:gd name="connsiteX23" fmla="*/ 7371822 w 7399279"/>
                  <a:gd name="connsiteY23" fmla="*/ 609733 h 1115054"/>
                  <a:gd name="connsiteX24" fmla="*/ 7363113 w 7399279"/>
                  <a:gd name="connsiteY24" fmla="*/ 635858 h 1115054"/>
                  <a:gd name="connsiteX0" fmla="*/ 21787 w 7399279"/>
                  <a:gd name="connsiteY0" fmla="*/ 270098 h 1115054"/>
                  <a:gd name="connsiteX1" fmla="*/ 21787 w 7399279"/>
                  <a:gd name="connsiteY1" fmla="*/ 200430 h 1115054"/>
                  <a:gd name="connsiteX2" fmla="*/ 248210 w 7399279"/>
                  <a:gd name="connsiteY2" fmla="*/ 104635 h 1115054"/>
                  <a:gd name="connsiteX3" fmla="*/ 692347 w 7399279"/>
                  <a:gd name="connsiteY3" fmla="*/ 270098 h 1115054"/>
                  <a:gd name="connsiteX4" fmla="*/ 1031982 w 7399279"/>
                  <a:gd name="connsiteY4" fmla="*/ 583607 h 1115054"/>
                  <a:gd name="connsiteX5" fmla="*/ 1301947 w 7399279"/>
                  <a:gd name="connsiteY5" fmla="*/ 870990 h 1115054"/>
                  <a:gd name="connsiteX6" fmla="*/ 1711250 w 7399279"/>
                  <a:gd name="connsiteY6" fmla="*/ 1088704 h 1115054"/>
                  <a:gd name="connsiteX7" fmla="*/ 2190222 w 7399279"/>
                  <a:gd name="connsiteY7" fmla="*/ 801321 h 1115054"/>
                  <a:gd name="connsiteX8" fmla="*/ 2399227 w 7399279"/>
                  <a:gd name="connsiteY8" fmla="*/ 487813 h 1115054"/>
                  <a:gd name="connsiteX9" fmla="*/ 2808531 w 7399279"/>
                  <a:gd name="connsiteY9" fmla="*/ 69802 h 1115054"/>
                  <a:gd name="connsiteX10" fmla="*/ 3200416 w 7399279"/>
                  <a:gd name="connsiteY10" fmla="*/ 235264 h 1115054"/>
                  <a:gd name="connsiteX11" fmla="*/ 3487799 w 7399279"/>
                  <a:gd name="connsiteY11" fmla="*/ 505230 h 1115054"/>
                  <a:gd name="connsiteX12" fmla="*/ 3914519 w 7399279"/>
                  <a:gd name="connsiteY12" fmla="*/ 914533 h 1115054"/>
                  <a:gd name="connsiteX13" fmla="*/ 4262862 w 7399279"/>
                  <a:gd name="connsiteY13" fmla="*/ 1079995 h 1115054"/>
                  <a:gd name="connsiteX14" fmla="*/ 4663456 w 7399279"/>
                  <a:gd name="connsiteY14" fmla="*/ 836155 h 1115054"/>
                  <a:gd name="connsiteX15" fmla="*/ 4872462 w 7399279"/>
                  <a:gd name="connsiteY15" fmla="*/ 618441 h 1115054"/>
                  <a:gd name="connsiteX16" fmla="*/ 5151136 w 7399279"/>
                  <a:gd name="connsiteY16" fmla="*/ 148178 h 1115054"/>
                  <a:gd name="connsiteX17" fmla="*/ 5421102 w 7399279"/>
                  <a:gd name="connsiteY17" fmla="*/ 8841 h 1115054"/>
                  <a:gd name="connsiteX18" fmla="*/ 5934907 w 7399279"/>
                  <a:gd name="connsiteY18" fmla="*/ 357184 h 1115054"/>
                  <a:gd name="connsiteX19" fmla="*/ 6239707 w 7399279"/>
                  <a:gd name="connsiteY19" fmla="*/ 679401 h 1115054"/>
                  <a:gd name="connsiteX20" fmla="*/ 6527090 w 7399279"/>
                  <a:gd name="connsiteY20" fmla="*/ 949367 h 1115054"/>
                  <a:gd name="connsiteX21" fmla="*/ 6779639 w 7399279"/>
                  <a:gd name="connsiteY21" fmla="*/ 1114830 h 1115054"/>
                  <a:gd name="connsiteX22" fmla="*/ 7058313 w 7399279"/>
                  <a:gd name="connsiteY22" fmla="*/ 975493 h 1115054"/>
                  <a:gd name="connsiteX23" fmla="*/ 7371822 w 7399279"/>
                  <a:gd name="connsiteY23" fmla="*/ 609733 h 1115054"/>
                  <a:gd name="connsiteX24" fmla="*/ 7363113 w 7399279"/>
                  <a:gd name="connsiteY24" fmla="*/ 635858 h 1115054"/>
                  <a:gd name="connsiteX0" fmla="*/ 21787 w 7399279"/>
                  <a:gd name="connsiteY0" fmla="*/ 270098 h 1115054"/>
                  <a:gd name="connsiteX1" fmla="*/ 21787 w 7399279"/>
                  <a:gd name="connsiteY1" fmla="*/ 200430 h 1115054"/>
                  <a:gd name="connsiteX2" fmla="*/ 248210 w 7399279"/>
                  <a:gd name="connsiteY2" fmla="*/ 104635 h 1115054"/>
                  <a:gd name="connsiteX3" fmla="*/ 692347 w 7399279"/>
                  <a:gd name="connsiteY3" fmla="*/ 270098 h 1115054"/>
                  <a:gd name="connsiteX4" fmla="*/ 1031982 w 7399279"/>
                  <a:gd name="connsiteY4" fmla="*/ 583607 h 1115054"/>
                  <a:gd name="connsiteX5" fmla="*/ 1301947 w 7399279"/>
                  <a:gd name="connsiteY5" fmla="*/ 870990 h 1115054"/>
                  <a:gd name="connsiteX6" fmla="*/ 1711250 w 7399279"/>
                  <a:gd name="connsiteY6" fmla="*/ 1088704 h 1115054"/>
                  <a:gd name="connsiteX7" fmla="*/ 2190222 w 7399279"/>
                  <a:gd name="connsiteY7" fmla="*/ 801321 h 1115054"/>
                  <a:gd name="connsiteX8" fmla="*/ 2399227 w 7399279"/>
                  <a:gd name="connsiteY8" fmla="*/ 487813 h 1115054"/>
                  <a:gd name="connsiteX9" fmla="*/ 2808531 w 7399279"/>
                  <a:gd name="connsiteY9" fmla="*/ 69802 h 1115054"/>
                  <a:gd name="connsiteX10" fmla="*/ 3200416 w 7399279"/>
                  <a:gd name="connsiteY10" fmla="*/ 235264 h 1115054"/>
                  <a:gd name="connsiteX11" fmla="*/ 3487799 w 7399279"/>
                  <a:gd name="connsiteY11" fmla="*/ 505230 h 1115054"/>
                  <a:gd name="connsiteX12" fmla="*/ 3914519 w 7399279"/>
                  <a:gd name="connsiteY12" fmla="*/ 914533 h 1115054"/>
                  <a:gd name="connsiteX13" fmla="*/ 4262862 w 7399279"/>
                  <a:gd name="connsiteY13" fmla="*/ 1079995 h 1115054"/>
                  <a:gd name="connsiteX14" fmla="*/ 4663456 w 7399279"/>
                  <a:gd name="connsiteY14" fmla="*/ 836155 h 1115054"/>
                  <a:gd name="connsiteX15" fmla="*/ 4872462 w 7399279"/>
                  <a:gd name="connsiteY15" fmla="*/ 618441 h 1115054"/>
                  <a:gd name="connsiteX16" fmla="*/ 5151136 w 7399279"/>
                  <a:gd name="connsiteY16" fmla="*/ 148178 h 1115054"/>
                  <a:gd name="connsiteX17" fmla="*/ 5421102 w 7399279"/>
                  <a:gd name="connsiteY17" fmla="*/ 8841 h 1115054"/>
                  <a:gd name="connsiteX18" fmla="*/ 5934907 w 7399279"/>
                  <a:gd name="connsiteY18" fmla="*/ 357184 h 1115054"/>
                  <a:gd name="connsiteX19" fmla="*/ 6239707 w 7399279"/>
                  <a:gd name="connsiteY19" fmla="*/ 679401 h 1115054"/>
                  <a:gd name="connsiteX20" fmla="*/ 6527090 w 7399279"/>
                  <a:gd name="connsiteY20" fmla="*/ 949367 h 1115054"/>
                  <a:gd name="connsiteX21" fmla="*/ 6779639 w 7399279"/>
                  <a:gd name="connsiteY21" fmla="*/ 1114830 h 1115054"/>
                  <a:gd name="connsiteX22" fmla="*/ 7058313 w 7399279"/>
                  <a:gd name="connsiteY22" fmla="*/ 975493 h 1115054"/>
                  <a:gd name="connsiteX23" fmla="*/ 7371822 w 7399279"/>
                  <a:gd name="connsiteY23" fmla="*/ 609733 h 1115054"/>
                  <a:gd name="connsiteX24" fmla="*/ 7363113 w 7399279"/>
                  <a:gd name="connsiteY24" fmla="*/ 635858 h 1115054"/>
                  <a:gd name="connsiteX0" fmla="*/ 21787 w 7399279"/>
                  <a:gd name="connsiteY0" fmla="*/ 270098 h 1115054"/>
                  <a:gd name="connsiteX1" fmla="*/ 21787 w 7399279"/>
                  <a:gd name="connsiteY1" fmla="*/ 200430 h 1115054"/>
                  <a:gd name="connsiteX2" fmla="*/ 248210 w 7399279"/>
                  <a:gd name="connsiteY2" fmla="*/ 104635 h 1115054"/>
                  <a:gd name="connsiteX3" fmla="*/ 692347 w 7399279"/>
                  <a:gd name="connsiteY3" fmla="*/ 270098 h 1115054"/>
                  <a:gd name="connsiteX4" fmla="*/ 1031982 w 7399279"/>
                  <a:gd name="connsiteY4" fmla="*/ 583607 h 1115054"/>
                  <a:gd name="connsiteX5" fmla="*/ 1301947 w 7399279"/>
                  <a:gd name="connsiteY5" fmla="*/ 870990 h 1115054"/>
                  <a:gd name="connsiteX6" fmla="*/ 1711250 w 7399279"/>
                  <a:gd name="connsiteY6" fmla="*/ 1088704 h 1115054"/>
                  <a:gd name="connsiteX7" fmla="*/ 2164096 w 7399279"/>
                  <a:gd name="connsiteY7" fmla="*/ 801321 h 1115054"/>
                  <a:gd name="connsiteX8" fmla="*/ 2399227 w 7399279"/>
                  <a:gd name="connsiteY8" fmla="*/ 487813 h 1115054"/>
                  <a:gd name="connsiteX9" fmla="*/ 2808531 w 7399279"/>
                  <a:gd name="connsiteY9" fmla="*/ 69802 h 1115054"/>
                  <a:gd name="connsiteX10" fmla="*/ 3200416 w 7399279"/>
                  <a:gd name="connsiteY10" fmla="*/ 235264 h 1115054"/>
                  <a:gd name="connsiteX11" fmla="*/ 3487799 w 7399279"/>
                  <a:gd name="connsiteY11" fmla="*/ 505230 h 1115054"/>
                  <a:gd name="connsiteX12" fmla="*/ 3914519 w 7399279"/>
                  <a:gd name="connsiteY12" fmla="*/ 914533 h 1115054"/>
                  <a:gd name="connsiteX13" fmla="*/ 4262862 w 7399279"/>
                  <a:gd name="connsiteY13" fmla="*/ 1079995 h 1115054"/>
                  <a:gd name="connsiteX14" fmla="*/ 4663456 w 7399279"/>
                  <a:gd name="connsiteY14" fmla="*/ 836155 h 1115054"/>
                  <a:gd name="connsiteX15" fmla="*/ 4872462 w 7399279"/>
                  <a:gd name="connsiteY15" fmla="*/ 618441 h 1115054"/>
                  <a:gd name="connsiteX16" fmla="*/ 5151136 w 7399279"/>
                  <a:gd name="connsiteY16" fmla="*/ 148178 h 1115054"/>
                  <a:gd name="connsiteX17" fmla="*/ 5421102 w 7399279"/>
                  <a:gd name="connsiteY17" fmla="*/ 8841 h 1115054"/>
                  <a:gd name="connsiteX18" fmla="*/ 5934907 w 7399279"/>
                  <a:gd name="connsiteY18" fmla="*/ 357184 h 1115054"/>
                  <a:gd name="connsiteX19" fmla="*/ 6239707 w 7399279"/>
                  <a:gd name="connsiteY19" fmla="*/ 679401 h 1115054"/>
                  <a:gd name="connsiteX20" fmla="*/ 6527090 w 7399279"/>
                  <a:gd name="connsiteY20" fmla="*/ 949367 h 1115054"/>
                  <a:gd name="connsiteX21" fmla="*/ 6779639 w 7399279"/>
                  <a:gd name="connsiteY21" fmla="*/ 1114830 h 1115054"/>
                  <a:gd name="connsiteX22" fmla="*/ 7058313 w 7399279"/>
                  <a:gd name="connsiteY22" fmla="*/ 975493 h 1115054"/>
                  <a:gd name="connsiteX23" fmla="*/ 7371822 w 7399279"/>
                  <a:gd name="connsiteY23" fmla="*/ 609733 h 1115054"/>
                  <a:gd name="connsiteX24" fmla="*/ 7363113 w 7399279"/>
                  <a:gd name="connsiteY24" fmla="*/ 635858 h 1115054"/>
                  <a:gd name="connsiteX0" fmla="*/ 21787 w 7399279"/>
                  <a:gd name="connsiteY0" fmla="*/ 270098 h 1115054"/>
                  <a:gd name="connsiteX1" fmla="*/ 21787 w 7399279"/>
                  <a:gd name="connsiteY1" fmla="*/ 200430 h 1115054"/>
                  <a:gd name="connsiteX2" fmla="*/ 248210 w 7399279"/>
                  <a:gd name="connsiteY2" fmla="*/ 104635 h 1115054"/>
                  <a:gd name="connsiteX3" fmla="*/ 692347 w 7399279"/>
                  <a:gd name="connsiteY3" fmla="*/ 270098 h 1115054"/>
                  <a:gd name="connsiteX4" fmla="*/ 1031982 w 7399279"/>
                  <a:gd name="connsiteY4" fmla="*/ 583607 h 1115054"/>
                  <a:gd name="connsiteX5" fmla="*/ 1301947 w 7399279"/>
                  <a:gd name="connsiteY5" fmla="*/ 870990 h 1115054"/>
                  <a:gd name="connsiteX6" fmla="*/ 1711250 w 7399279"/>
                  <a:gd name="connsiteY6" fmla="*/ 1088704 h 1115054"/>
                  <a:gd name="connsiteX7" fmla="*/ 2164096 w 7399279"/>
                  <a:gd name="connsiteY7" fmla="*/ 801321 h 1115054"/>
                  <a:gd name="connsiteX8" fmla="*/ 2399227 w 7399279"/>
                  <a:gd name="connsiteY8" fmla="*/ 487813 h 1115054"/>
                  <a:gd name="connsiteX9" fmla="*/ 2808531 w 7399279"/>
                  <a:gd name="connsiteY9" fmla="*/ 69802 h 1115054"/>
                  <a:gd name="connsiteX10" fmla="*/ 3200416 w 7399279"/>
                  <a:gd name="connsiteY10" fmla="*/ 235264 h 1115054"/>
                  <a:gd name="connsiteX11" fmla="*/ 3487799 w 7399279"/>
                  <a:gd name="connsiteY11" fmla="*/ 505230 h 1115054"/>
                  <a:gd name="connsiteX12" fmla="*/ 3914519 w 7399279"/>
                  <a:gd name="connsiteY12" fmla="*/ 914533 h 1115054"/>
                  <a:gd name="connsiteX13" fmla="*/ 4262862 w 7399279"/>
                  <a:gd name="connsiteY13" fmla="*/ 1079995 h 1115054"/>
                  <a:gd name="connsiteX14" fmla="*/ 4663456 w 7399279"/>
                  <a:gd name="connsiteY14" fmla="*/ 836155 h 1115054"/>
                  <a:gd name="connsiteX15" fmla="*/ 4872462 w 7399279"/>
                  <a:gd name="connsiteY15" fmla="*/ 618441 h 1115054"/>
                  <a:gd name="connsiteX16" fmla="*/ 5151136 w 7399279"/>
                  <a:gd name="connsiteY16" fmla="*/ 148178 h 1115054"/>
                  <a:gd name="connsiteX17" fmla="*/ 5421102 w 7399279"/>
                  <a:gd name="connsiteY17" fmla="*/ 8841 h 1115054"/>
                  <a:gd name="connsiteX18" fmla="*/ 5934907 w 7399279"/>
                  <a:gd name="connsiteY18" fmla="*/ 357184 h 1115054"/>
                  <a:gd name="connsiteX19" fmla="*/ 6239707 w 7399279"/>
                  <a:gd name="connsiteY19" fmla="*/ 679401 h 1115054"/>
                  <a:gd name="connsiteX20" fmla="*/ 6527090 w 7399279"/>
                  <a:gd name="connsiteY20" fmla="*/ 949367 h 1115054"/>
                  <a:gd name="connsiteX21" fmla="*/ 6779639 w 7399279"/>
                  <a:gd name="connsiteY21" fmla="*/ 1114830 h 1115054"/>
                  <a:gd name="connsiteX22" fmla="*/ 7058313 w 7399279"/>
                  <a:gd name="connsiteY22" fmla="*/ 975493 h 1115054"/>
                  <a:gd name="connsiteX23" fmla="*/ 7371822 w 7399279"/>
                  <a:gd name="connsiteY23" fmla="*/ 609733 h 1115054"/>
                  <a:gd name="connsiteX24" fmla="*/ 7363113 w 7399279"/>
                  <a:gd name="connsiteY24" fmla="*/ 635858 h 1115054"/>
                  <a:gd name="connsiteX0" fmla="*/ 23637 w 7401129"/>
                  <a:gd name="connsiteY0" fmla="*/ 270098 h 1115054"/>
                  <a:gd name="connsiteX1" fmla="*/ 23637 w 7401129"/>
                  <a:gd name="connsiteY1" fmla="*/ 200430 h 1115054"/>
                  <a:gd name="connsiteX2" fmla="*/ 276185 w 7401129"/>
                  <a:gd name="connsiteY2" fmla="*/ 87218 h 1115054"/>
                  <a:gd name="connsiteX3" fmla="*/ 694197 w 7401129"/>
                  <a:gd name="connsiteY3" fmla="*/ 270098 h 1115054"/>
                  <a:gd name="connsiteX4" fmla="*/ 1033832 w 7401129"/>
                  <a:gd name="connsiteY4" fmla="*/ 583607 h 1115054"/>
                  <a:gd name="connsiteX5" fmla="*/ 1303797 w 7401129"/>
                  <a:gd name="connsiteY5" fmla="*/ 870990 h 1115054"/>
                  <a:gd name="connsiteX6" fmla="*/ 1713100 w 7401129"/>
                  <a:gd name="connsiteY6" fmla="*/ 1088704 h 1115054"/>
                  <a:gd name="connsiteX7" fmla="*/ 2165946 w 7401129"/>
                  <a:gd name="connsiteY7" fmla="*/ 801321 h 1115054"/>
                  <a:gd name="connsiteX8" fmla="*/ 2401077 w 7401129"/>
                  <a:gd name="connsiteY8" fmla="*/ 487813 h 1115054"/>
                  <a:gd name="connsiteX9" fmla="*/ 2810381 w 7401129"/>
                  <a:gd name="connsiteY9" fmla="*/ 69802 h 1115054"/>
                  <a:gd name="connsiteX10" fmla="*/ 3202266 w 7401129"/>
                  <a:gd name="connsiteY10" fmla="*/ 235264 h 1115054"/>
                  <a:gd name="connsiteX11" fmla="*/ 3489649 w 7401129"/>
                  <a:gd name="connsiteY11" fmla="*/ 505230 h 1115054"/>
                  <a:gd name="connsiteX12" fmla="*/ 3916369 w 7401129"/>
                  <a:gd name="connsiteY12" fmla="*/ 914533 h 1115054"/>
                  <a:gd name="connsiteX13" fmla="*/ 4264712 w 7401129"/>
                  <a:gd name="connsiteY13" fmla="*/ 1079995 h 1115054"/>
                  <a:gd name="connsiteX14" fmla="*/ 4665306 w 7401129"/>
                  <a:gd name="connsiteY14" fmla="*/ 836155 h 1115054"/>
                  <a:gd name="connsiteX15" fmla="*/ 4874312 w 7401129"/>
                  <a:gd name="connsiteY15" fmla="*/ 618441 h 1115054"/>
                  <a:gd name="connsiteX16" fmla="*/ 5152986 w 7401129"/>
                  <a:gd name="connsiteY16" fmla="*/ 148178 h 1115054"/>
                  <a:gd name="connsiteX17" fmla="*/ 5422952 w 7401129"/>
                  <a:gd name="connsiteY17" fmla="*/ 8841 h 1115054"/>
                  <a:gd name="connsiteX18" fmla="*/ 5936757 w 7401129"/>
                  <a:gd name="connsiteY18" fmla="*/ 357184 h 1115054"/>
                  <a:gd name="connsiteX19" fmla="*/ 6241557 w 7401129"/>
                  <a:gd name="connsiteY19" fmla="*/ 679401 h 1115054"/>
                  <a:gd name="connsiteX20" fmla="*/ 6528940 w 7401129"/>
                  <a:gd name="connsiteY20" fmla="*/ 949367 h 1115054"/>
                  <a:gd name="connsiteX21" fmla="*/ 6781489 w 7401129"/>
                  <a:gd name="connsiteY21" fmla="*/ 1114830 h 1115054"/>
                  <a:gd name="connsiteX22" fmla="*/ 7060163 w 7401129"/>
                  <a:gd name="connsiteY22" fmla="*/ 975493 h 1115054"/>
                  <a:gd name="connsiteX23" fmla="*/ 7373672 w 7401129"/>
                  <a:gd name="connsiteY23" fmla="*/ 609733 h 1115054"/>
                  <a:gd name="connsiteX24" fmla="*/ 7364963 w 7401129"/>
                  <a:gd name="connsiteY24" fmla="*/ 635858 h 1115054"/>
                  <a:gd name="connsiteX0" fmla="*/ 23637 w 7401129"/>
                  <a:gd name="connsiteY0" fmla="*/ 270098 h 1115054"/>
                  <a:gd name="connsiteX1" fmla="*/ 23637 w 7401129"/>
                  <a:gd name="connsiteY1" fmla="*/ 200430 h 1115054"/>
                  <a:gd name="connsiteX2" fmla="*/ 276185 w 7401129"/>
                  <a:gd name="connsiteY2" fmla="*/ 87218 h 1115054"/>
                  <a:gd name="connsiteX3" fmla="*/ 694197 w 7401129"/>
                  <a:gd name="connsiteY3" fmla="*/ 270098 h 1115054"/>
                  <a:gd name="connsiteX4" fmla="*/ 1033832 w 7401129"/>
                  <a:gd name="connsiteY4" fmla="*/ 583607 h 1115054"/>
                  <a:gd name="connsiteX5" fmla="*/ 1303797 w 7401129"/>
                  <a:gd name="connsiteY5" fmla="*/ 870990 h 1115054"/>
                  <a:gd name="connsiteX6" fmla="*/ 1713100 w 7401129"/>
                  <a:gd name="connsiteY6" fmla="*/ 1088704 h 1115054"/>
                  <a:gd name="connsiteX7" fmla="*/ 2165946 w 7401129"/>
                  <a:gd name="connsiteY7" fmla="*/ 801321 h 1115054"/>
                  <a:gd name="connsiteX8" fmla="*/ 2401077 w 7401129"/>
                  <a:gd name="connsiteY8" fmla="*/ 487813 h 1115054"/>
                  <a:gd name="connsiteX9" fmla="*/ 2810381 w 7401129"/>
                  <a:gd name="connsiteY9" fmla="*/ 69802 h 1115054"/>
                  <a:gd name="connsiteX10" fmla="*/ 3202266 w 7401129"/>
                  <a:gd name="connsiteY10" fmla="*/ 235264 h 1115054"/>
                  <a:gd name="connsiteX11" fmla="*/ 3489649 w 7401129"/>
                  <a:gd name="connsiteY11" fmla="*/ 505230 h 1115054"/>
                  <a:gd name="connsiteX12" fmla="*/ 3916369 w 7401129"/>
                  <a:gd name="connsiteY12" fmla="*/ 914533 h 1115054"/>
                  <a:gd name="connsiteX13" fmla="*/ 4264712 w 7401129"/>
                  <a:gd name="connsiteY13" fmla="*/ 1079995 h 1115054"/>
                  <a:gd name="connsiteX14" fmla="*/ 4665306 w 7401129"/>
                  <a:gd name="connsiteY14" fmla="*/ 836155 h 1115054"/>
                  <a:gd name="connsiteX15" fmla="*/ 4874312 w 7401129"/>
                  <a:gd name="connsiteY15" fmla="*/ 618441 h 1115054"/>
                  <a:gd name="connsiteX16" fmla="*/ 5152986 w 7401129"/>
                  <a:gd name="connsiteY16" fmla="*/ 148178 h 1115054"/>
                  <a:gd name="connsiteX17" fmla="*/ 5422952 w 7401129"/>
                  <a:gd name="connsiteY17" fmla="*/ 8841 h 1115054"/>
                  <a:gd name="connsiteX18" fmla="*/ 5936757 w 7401129"/>
                  <a:gd name="connsiteY18" fmla="*/ 357184 h 1115054"/>
                  <a:gd name="connsiteX19" fmla="*/ 6241557 w 7401129"/>
                  <a:gd name="connsiteY19" fmla="*/ 679401 h 1115054"/>
                  <a:gd name="connsiteX20" fmla="*/ 6528940 w 7401129"/>
                  <a:gd name="connsiteY20" fmla="*/ 949367 h 1115054"/>
                  <a:gd name="connsiteX21" fmla="*/ 6781489 w 7401129"/>
                  <a:gd name="connsiteY21" fmla="*/ 1114830 h 1115054"/>
                  <a:gd name="connsiteX22" fmla="*/ 7060163 w 7401129"/>
                  <a:gd name="connsiteY22" fmla="*/ 975493 h 1115054"/>
                  <a:gd name="connsiteX23" fmla="*/ 7373672 w 7401129"/>
                  <a:gd name="connsiteY23" fmla="*/ 609733 h 1115054"/>
                  <a:gd name="connsiteX24" fmla="*/ 7364963 w 7401129"/>
                  <a:gd name="connsiteY24" fmla="*/ 635858 h 1115054"/>
                  <a:gd name="connsiteX0" fmla="*/ 23637 w 7401129"/>
                  <a:gd name="connsiteY0" fmla="*/ 270098 h 1115054"/>
                  <a:gd name="connsiteX1" fmla="*/ 23637 w 7401129"/>
                  <a:gd name="connsiteY1" fmla="*/ 200430 h 1115054"/>
                  <a:gd name="connsiteX2" fmla="*/ 276185 w 7401129"/>
                  <a:gd name="connsiteY2" fmla="*/ 87218 h 1115054"/>
                  <a:gd name="connsiteX3" fmla="*/ 755157 w 7401129"/>
                  <a:gd name="connsiteY3" fmla="*/ 331058 h 1115054"/>
                  <a:gd name="connsiteX4" fmla="*/ 1033832 w 7401129"/>
                  <a:gd name="connsiteY4" fmla="*/ 583607 h 1115054"/>
                  <a:gd name="connsiteX5" fmla="*/ 1303797 w 7401129"/>
                  <a:gd name="connsiteY5" fmla="*/ 870990 h 1115054"/>
                  <a:gd name="connsiteX6" fmla="*/ 1713100 w 7401129"/>
                  <a:gd name="connsiteY6" fmla="*/ 1088704 h 1115054"/>
                  <a:gd name="connsiteX7" fmla="*/ 2165946 w 7401129"/>
                  <a:gd name="connsiteY7" fmla="*/ 801321 h 1115054"/>
                  <a:gd name="connsiteX8" fmla="*/ 2401077 w 7401129"/>
                  <a:gd name="connsiteY8" fmla="*/ 487813 h 1115054"/>
                  <a:gd name="connsiteX9" fmla="*/ 2810381 w 7401129"/>
                  <a:gd name="connsiteY9" fmla="*/ 69802 h 1115054"/>
                  <a:gd name="connsiteX10" fmla="*/ 3202266 w 7401129"/>
                  <a:gd name="connsiteY10" fmla="*/ 235264 h 1115054"/>
                  <a:gd name="connsiteX11" fmla="*/ 3489649 w 7401129"/>
                  <a:gd name="connsiteY11" fmla="*/ 505230 h 1115054"/>
                  <a:gd name="connsiteX12" fmla="*/ 3916369 w 7401129"/>
                  <a:gd name="connsiteY12" fmla="*/ 914533 h 1115054"/>
                  <a:gd name="connsiteX13" fmla="*/ 4264712 w 7401129"/>
                  <a:gd name="connsiteY13" fmla="*/ 1079995 h 1115054"/>
                  <a:gd name="connsiteX14" fmla="*/ 4665306 w 7401129"/>
                  <a:gd name="connsiteY14" fmla="*/ 836155 h 1115054"/>
                  <a:gd name="connsiteX15" fmla="*/ 4874312 w 7401129"/>
                  <a:gd name="connsiteY15" fmla="*/ 618441 h 1115054"/>
                  <a:gd name="connsiteX16" fmla="*/ 5152986 w 7401129"/>
                  <a:gd name="connsiteY16" fmla="*/ 148178 h 1115054"/>
                  <a:gd name="connsiteX17" fmla="*/ 5422952 w 7401129"/>
                  <a:gd name="connsiteY17" fmla="*/ 8841 h 1115054"/>
                  <a:gd name="connsiteX18" fmla="*/ 5936757 w 7401129"/>
                  <a:gd name="connsiteY18" fmla="*/ 357184 h 1115054"/>
                  <a:gd name="connsiteX19" fmla="*/ 6241557 w 7401129"/>
                  <a:gd name="connsiteY19" fmla="*/ 679401 h 1115054"/>
                  <a:gd name="connsiteX20" fmla="*/ 6528940 w 7401129"/>
                  <a:gd name="connsiteY20" fmla="*/ 949367 h 1115054"/>
                  <a:gd name="connsiteX21" fmla="*/ 6781489 w 7401129"/>
                  <a:gd name="connsiteY21" fmla="*/ 1114830 h 1115054"/>
                  <a:gd name="connsiteX22" fmla="*/ 7060163 w 7401129"/>
                  <a:gd name="connsiteY22" fmla="*/ 975493 h 1115054"/>
                  <a:gd name="connsiteX23" fmla="*/ 7373672 w 7401129"/>
                  <a:gd name="connsiteY23" fmla="*/ 609733 h 1115054"/>
                  <a:gd name="connsiteX24" fmla="*/ 7364963 w 7401129"/>
                  <a:gd name="connsiteY24" fmla="*/ 635858 h 1115054"/>
                  <a:gd name="connsiteX0" fmla="*/ 23637 w 7401129"/>
                  <a:gd name="connsiteY0" fmla="*/ 269684 h 1114640"/>
                  <a:gd name="connsiteX1" fmla="*/ 23637 w 7401129"/>
                  <a:gd name="connsiteY1" fmla="*/ 200016 h 1114640"/>
                  <a:gd name="connsiteX2" fmla="*/ 276185 w 7401129"/>
                  <a:gd name="connsiteY2" fmla="*/ 86804 h 1114640"/>
                  <a:gd name="connsiteX3" fmla="*/ 755157 w 7401129"/>
                  <a:gd name="connsiteY3" fmla="*/ 330644 h 1114640"/>
                  <a:gd name="connsiteX4" fmla="*/ 1033832 w 7401129"/>
                  <a:gd name="connsiteY4" fmla="*/ 583193 h 1114640"/>
                  <a:gd name="connsiteX5" fmla="*/ 1303797 w 7401129"/>
                  <a:gd name="connsiteY5" fmla="*/ 870576 h 1114640"/>
                  <a:gd name="connsiteX6" fmla="*/ 1713100 w 7401129"/>
                  <a:gd name="connsiteY6" fmla="*/ 1088290 h 1114640"/>
                  <a:gd name="connsiteX7" fmla="*/ 2165946 w 7401129"/>
                  <a:gd name="connsiteY7" fmla="*/ 800907 h 1114640"/>
                  <a:gd name="connsiteX8" fmla="*/ 2401077 w 7401129"/>
                  <a:gd name="connsiteY8" fmla="*/ 487399 h 1114640"/>
                  <a:gd name="connsiteX9" fmla="*/ 2810381 w 7401129"/>
                  <a:gd name="connsiteY9" fmla="*/ 69388 h 1114640"/>
                  <a:gd name="connsiteX10" fmla="*/ 3202266 w 7401129"/>
                  <a:gd name="connsiteY10" fmla="*/ 234850 h 1114640"/>
                  <a:gd name="connsiteX11" fmla="*/ 3489649 w 7401129"/>
                  <a:gd name="connsiteY11" fmla="*/ 504816 h 1114640"/>
                  <a:gd name="connsiteX12" fmla="*/ 3916369 w 7401129"/>
                  <a:gd name="connsiteY12" fmla="*/ 914119 h 1114640"/>
                  <a:gd name="connsiteX13" fmla="*/ 4264712 w 7401129"/>
                  <a:gd name="connsiteY13" fmla="*/ 1079581 h 1114640"/>
                  <a:gd name="connsiteX14" fmla="*/ 4665306 w 7401129"/>
                  <a:gd name="connsiteY14" fmla="*/ 835741 h 1114640"/>
                  <a:gd name="connsiteX15" fmla="*/ 4865604 w 7401129"/>
                  <a:gd name="connsiteY15" fmla="*/ 583193 h 1114640"/>
                  <a:gd name="connsiteX16" fmla="*/ 5152986 w 7401129"/>
                  <a:gd name="connsiteY16" fmla="*/ 147764 h 1114640"/>
                  <a:gd name="connsiteX17" fmla="*/ 5422952 w 7401129"/>
                  <a:gd name="connsiteY17" fmla="*/ 8427 h 1114640"/>
                  <a:gd name="connsiteX18" fmla="*/ 5936757 w 7401129"/>
                  <a:gd name="connsiteY18" fmla="*/ 356770 h 1114640"/>
                  <a:gd name="connsiteX19" fmla="*/ 6241557 w 7401129"/>
                  <a:gd name="connsiteY19" fmla="*/ 678987 h 1114640"/>
                  <a:gd name="connsiteX20" fmla="*/ 6528940 w 7401129"/>
                  <a:gd name="connsiteY20" fmla="*/ 948953 h 1114640"/>
                  <a:gd name="connsiteX21" fmla="*/ 6781489 w 7401129"/>
                  <a:gd name="connsiteY21" fmla="*/ 1114416 h 1114640"/>
                  <a:gd name="connsiteX22" fmla="*/ 7060163 w 7401129"/>
                  <a:gd name="connsiteY22" fmla="*/ 975079 h 1114640"/>
                  <a:gd name="connsiteX23" fmla="*/ 7373672 w 7401129"/>
                  <a:gd name="connsiteY23" fmla="*/ 609319 h 1114640"/>
                  <a:gd name="connsiteX24" fmla="*/ 7364963 w 7401129"/>
                  <a:gd name="connsiteY24" fmla="*/ 635444 h 1114640"/>
                  <a:gd name="connsiteX0" fmla="*/ 23637 w 7401129"/>
                  <a:gd name="connsiteY0" fmla="*/ 269684 h 1114640"/>
                  <a:gd name="connsiteX1" fmla="*/ 23637 w 7401129"/>
                  <a:gd name="connsiteY1" fmla="*/ 200016 h 1114640"/>
                  <a:gd name="connsiteX2" fmla="*/ 276185 w 7401129"/>
                  <a:gd name="connsiteY2" fmla="*/ 86804 h 1114640"/>
                  <a:gd name="connsiteX3" fmla="*/ 755157 w 7401129"/>
                  <a:gd name="connsiteY3" fmla="*/ 330644 h 1114640"/>
                  <a:gd name="connsiteX4" fmla="*/ 1033832 w 7401129"/>
                  <a:gd name="connsiteY4" fmla="*/ 583193 h 1114640"/>
                  <a:gd name="connsiteX5" fmla="*/ 1303797 w 7401129"/>
                  <a:gd name="connsiteY5" fmla="*/ 870576 h 1114640"/>
                  <a:gd name="connsiteX6" fmla="*/ 1713100 w 7401129"/>
                  <a:gd name="connsiteY6" fmla="*/ 1088290 h 1114640"/>
                  <a:gd name="connsiteX7" fmla="*/ 2165946 w 7401129"/>
                  <a:gd name="connsiteY7" fmla="*/ 800907 h 1114640"/>
                  <a:gd name="connsiteX8" fmla="*/ 2401077 w 7401129"/>
                  <a:gd name="connsiteY8" fmla="*/ 487399 h 1114640"/>
                  <a:gd name="connsiteX9" fmla="*/ 2810381 w 7401129"/>
                  <a:gd name="connsiteY9" fmla="*/ 69388 h 1114640"/>
                  <a:gd name="connsiteX10" fmla="*/ 3202266 w 7401129"/>
                  <a:gd name="connsiteY10" fmla="*/ 234850 h 1114640"/>
                  <a:gd name="connsiteX11" fmla="*/ 3489649 w 7401129"/>
                  <a:gd name="connsiteY11" fmla="*/ 504816 h 1114640"/>
                  <a:gd name="connsiteX12" fmla="*/ 3916369 w 7401129"/>
                  <a:gd name="connsiteY12" fmla="*/ 914119 h 1114640"/>
                  <a:gd name="connsiteX13" fmla="*/ 4264712 w 7401129"/>
                  <a:gd name="connsiteY13" fmla="*/ 1079581 h 1114640"/>
                  <a:gd name="connsiteX14" fmla="*/ 4613055 w 7401129"/>
                  <a:gd name="connsiteY14" fmla="*/ 870575 h 1114640"/>
                  <a:gd name="connsiteX15" fmla="*/ 4865604 w 7401129"/>
                  <a:gd name="connsiteY15" fmla="*/ 583193 h 1114640"/>
                  <a:gd name="connsiteX16" fmla="*/ 5152986 w 7401129"/>
                  <a:gd name="connsiteY16" fmla="*/ 147764 h 1114640"/>
                  <a:gd name="connsiteX17" fmla="*/ 5422952 w 7401129"/>
                  <a:gd name="connsiteY17" fmla="*/ 8427 h 1114640"/>
                  <a:gd name="connsiteX18" fmla="*/ 5936757 w 7401129"/>
                  <a:gd name="connsiteY18" fmla="*/ 356770 h 1114640"/>
                  <a:gd name="connsiteX19" fmla="*/ 6241557 w 7401129"/>
                  <a:gd name="connsiteY19" fmla="*/ 678987 h 1114640"/>
                  <a:gd name="connsiteX20" fmla="*/ 6528940 w 7401129"/>
                  <a:gd name="connsiteY20" fmla="*/ 948953 h 1114640"/>
                  <a:gd name="connsiteX21" fmla="*/ 6781489 w 7401129"/>
                  <a:gd name="connsiteY21" fmla="*/ 1114416 h 1114640"/>
                  <a:gd name="connsiteX22" fmla="*/ 7060163 w 7401129"/>
                  <a:gd name="connsiteY22" fmla="*/ 975079 h 1114640"/>
                  <a:gd name="connsiteX23" fmla="*/ 7373672 w 7401129"/>
                  <a:gd name="connsiteY23" fmla="*/ 609319 h 1114640"/>
                  <a:gd name="connsiteX24" fmla="*/ 7364963 w 7401129"/>
                  <a:gd name="connsiteY24" fmla="*/ 635444 h 1114640"/>
                  <a:gd name="connsiteX0" fmla="*/ 23637 w 7401129"/>
                  <a:gd name="connsiteY0" fmla="*/ 268693 h 1113649"/>
                  <a:gd name="connsiteX1" fmla="*/ 23637 w 7401129"/>
                  <a:gd name="connsiteY1" fmla="*/ 199025 h 1113649"/>
                  <a:gd name="connsiteX2" fmla="*/ 276185 w 7401129"/>
                  <a:gd name="connsiteY2" fmla="*/ 85813 h 1113649"/>
                  <a:gd name="connsiteX3" fmla="*/ 755157 w 7401129"/>
                  <a:gd name="connsiteY3" fmla="*/ 329653 h 1113649"/>
                  <a:gd name="connsiteX4" fmla="*/ 1033832 w 7401129"/>
                  <a:gd name="connsiteY4" fmla="*/ 582202 h 1113649"/>
                  <a:gd name="connsiteX5" fmla="*/ 1303797 w 7401129"/>
                  <a:gd name="connsiteY5" fmla="*/ 869585 h 1113649"/>
                  <a:gd name="connsiteX6" fmla="*/ 1713100 w 7401129"/>
                  <a:gd name="connsiteY6" fmla="*/ 1087299 h 1113649"/>
                  <a:gd name="connsiteX7" fmla="*/ 2165946 w 7401129"/>
                  <a:gd name="connsiteY7" fmla="*/ 799916 h 1113649"/>
                  <a:gd name="connsiteX8" fmla="*/ 2401077 w 7401129"/>
                  <a:gd name="connsiteY8" fmla="*/ 486408 h 1113649"/>
                  <a:gd name="connsiteX9" fmla="*/ 2810381 w 7401129"/>
                  <a:gd name="connsiteY9" fmla="*/ 68397 h 1113649"/>
                  <a:gd name="connsiteX10" fmla="*/ 3202266 w 7401129"/>
                  <a:gd name="connsiteY10" fmla="*/ 233859 h 1113649"/>
                  <a:gd name="connsiteX11" fmla="*/ 3489649 w 7401129"/>
                  <a:gd name="connsiteY11" fmla="*/ 503825 h 1113649"/>
                  <a:gd name="connsiteX12" fmla="*/ 3916369 w 7401129"/>
                  <a:gd name="connsiteY12" fmla="*/ 913128 h 1113649"/>
                  <a:gd name="connsiteX13" fmla="*/ 4264712 w 7401129"/>
                  <a:gd name="connsiteY13" fmla="*/ 1078590 h 1113649"/>
                  <a:gd name="connsiteX14" fmla="*/ 4613055 w 7401129"/>
                  <a:gd name="connsiteY14" fmla="*/ 869584 h 1113649"/>
                  <a:gd name="connsiteX15" fmla="*/ 4865604 w 7401129"/>
                  <a:gd name="connsiteY15" fmla="*/ 582202 h 1113649"/>
                  <a:gd name="connsiteX16" fmla="*/ 5152986 w 7401129"/>
                  <a:gd name="connsiteY16" fmla="*/ 146773 h 1113649"/>
                  <a:gd name="connsiteX17" fmla="*/ 5422952 w 7401129"/>
                  <a:gd name="connsiteY17" fmla="*/ 7436 h 1113649"/>
                  <a:gd name="connsiteX18" fmla="*/ 5875797 w 7401129"/>
                  <a:gd name="connsiteY18" fmla="*/ 338361 h 1113649"/>
                  <a:gd name="connsiteX19" fmla="*/ 6241557 w 7401129"/>
                  <a:gd name="connsiteY19" fmla="*/ 677996 h 1113649"/>
                  <a:gd name="connsiteX20" fmla="*/ 6528940 w 7401129"/>
                  <a:gd name="connsiteY20" fmla="*/ 947962 h 1113649"/>
                  <a:gd name="connsiteX21" fmla="*/ 6781489 w 7401129"/>
                  <a:gd name="connsiteY21" fmla="*/ 1113425 h 1113649"/>
                  <a:gd name="connsiteX22" fmla="*/ 7060163 w 7401129"/>
                  <a:gd name="connsiteY22" fmla="*/ 974088 h 1113649"/>
                  <a:gd name="connsiteX23" fmla="*/ 7373672 w 7401129"/>
                  <a:gd name="connsiteY23" fmla="*/ 608328 h 1113649"/>
                  <a:gd name="connsiteX24" fmla="*/ 7364963 w 7401129"/>
                  <a:gd name="connsiteY24" fmla="*/ 634453 h 1113649"/>
                  <a:gd name="connsiteX0" fmla="*/ 23637 w 7401129"/>
                  <a:gd name="connsiteY0" fmla="*/ 252412 h 1097368"/>
                  <a:gd name="connsiteX1" fmla="*/ 23637 w 7401129"/>
                  <a:gd name="connsiteY1" fmla="*/ 182744 h 1097368"/>
                  <a:gd name="connsiteX2" fmla="*/ 276185 w 7401129"/>
                  <a:gd name="connsiteY2" fmla="*/ 69532 h 1097368"/>
                  <a:gd name="connsiteX3" fmla="*/ 755157 w 7401129"/>
                  <a:gd name="connsiteY3" fmla="*/ 313372 h 1097368"/>
                  <a:gd name="connsiteX4" fmla="*/ 1033832 w 7401129"/>
                  <a:gd name="connsiteY4" fmla="*/ 565921 h 1097368"/>
                  <a:gd name="connsiteX5" fmla="*/ 1303797 w 7401129"/>
                  <a:gd name="connsiteY5" fmla="*/ 853304 h 1097368"/>
                  <a:gd name="connsiteX6" fmla="*/ 1713100 w 7401129"/>
                  <a:gd name="connsiteY6" fmla="*/ 1071018 h 1097368"/>
                  <a:gd name="connsiteX7" fmla="*/ 2165946 w 7401129"/>
                  <a:gd name="connsiteY7" fmla="*/ 783635 h 1097368"/>
                  <a:gd name="connsiteX8" fmla="*/ 2401077 w 7401129"/>
                  <a:gd name="connsiteY8" fmla="*/ 470127 h 1097368"/>
                  <a:gd name="connsiteX9" fmla="*/ 2810381 w 7401129"/>
                  <a:gd name="connsiteY9" fmla="*/ 52116 h 1097368"/>
                  <a:gd name="connsiteX10" fmla="*/ 3202266 w 7401129"/>
                  <a:gd name="connsiteY10" fmla="*/ 217578 h 1097368"/>
                  <a:gd name="connsiteX11" fmla="*/ 3489649 w 7401129"/>
                  <a:gd name="connsiteY11" fmla="*/ 487544 h 1097368"/>
                  <a:gd name="connsiteX12" fmla="*/ 3916369 w 7401129"/>
                  <a:gd name="connsiteY12" fmla="*/ 896847 h 1097368"/>
                  <a:gd name="connsiteX13" fmla="*/ 4264712 w 7401129"/>
                  <a:gd name="connsiteY13" fmla="*/ 1062309 h 1097368"/>
                  <a:gd name="connsiteX14" fmla="*/ 4613055 w 7401129"/>
                  <a:gd name="connsiteY14" fmla="*/ 853303 h 1097368"/>
                  <a:gd name="connsiteX15" fmla="*/ 4865604 w 7401129"/>
                  <a:gd name="connsiteY15" fmla="*/ 565921 h 1097368"/>
                  <a:gd name="connsiteX16" fmla="*/ 5152986 w 7401129"/>
                  <a:gd name="connsiteY16" fmla="*/ 130492 h 1097368"/>
                  <a:gd name="connsiteX17" fmla="*/ 5475203 w 7401129"/>
                  <a:gd name="connsiteY17" fmla="*/ 8572 h 1097368"/>
                  <a:gd name="connsiteX18" fmla="*/ 5875797 w 7401129"/>
                  <a:gd name="connsiteY18" fmla="*/ 322080 h 1097368"/>
                  <a:gd name="connsiteX19" fmla="*/ 6241557 w 7401129"/>
                  <a:gd name="connsiteY19" fmla="*/ 661715 h 1097368"/>
                  <a:gd name="connsiteX20" fmla="*/ 6528940 w 7401129"/>
                  <a:gd name="connsiteY20" fmla="*/ 931681 h 1097368"/>
                  <a:gd name="connsiteX21" fmla="*/ 6781489 w 7401129"/>
                  <a:gd name="connsiteY21" fmla="*/ 1097144 h 1097368"/>
                  <a:gd name="connsiteX22" fmla="*/ 7060163 w 7401129"/>
                  <a:gd name="connsiteY22" fmla="*/ 957807 h 1097368"/>
                  <a:gd name="connsiteX23" fmla="*/ 7373672 w 7401129"/>
                  <a:gd name="connsiteY23" fmla="*/ 592047 h 1097368"/>
                  <a:gd name="connsiteX24" fmla="*/ 7364963 w 7401129"/>
                  <a:gd name="connsiteY24" fmla="*/ 618172 h 1097368"/>
                  <a:gd name="connsiteX0" fmla="*/ 23637 w 7401129"/>
                  <a:gd name="connsiteY0" fmla="*/ 252412 h 1097368"/>
                  <a:gd name="connsiteX1" fmla="*/ 23637 w 7401129"/>
                  <a:gd name="connsiteY1" fmla="*/ 182744 h 1097368"/>
                  <a:gd name="connsiteX2" fmla="*/ 276185 w 7401129"/>
                  <a:gd name="connsiteY2" fmla="*/ 69532 h 1097368"/>
                  <a:gd name="connsiteX3" fmla="*/ 755157 w 7401129"/>
                  <a:gd name="connsiteY3" fmla="*/ 313372 h 1097368"/>
                  <a:gd name="connsiteX4" fmla="*/ 1033832 w 7401129"/>
                  <a:gd name="connsiteY4" fmla="*/ 565921 h 1097368"/>
                  <a:gd name="connsiteX5" fmla="*/ 1303797 w 7401129"/>
                  <a:gd name="connsiteY5" fmla="*/ 853304 h 1097368"/>
                  <a:gd name="connsiteX6" fmla="*/ 1713100 w 7401129"/>
                  <a:gd name="connsiteY6" fmla="*/ 1071018 h 1097368"/>
                  <a:gd name="connsiteX7" fmla="*/ 2165946 w 7401129"/>
                  <a:gd name="connsiteY7" fmla="*/ 783635 h 1097368"/>
                  <a:gd name="connsiteX8" fmla="*/ 2401077 w 7401129"/>
                  <a:gd name="connsiteY8" fmla="*/ 470127 h 1097368"/>
                  <a:gd name="connsiteX9" fmla="*/ 2845215 w 7401129"/>
                  <a:gd name="connsiteY9" fmla="*/ 43408 h 1097368"/>
                  <a:gd name="connsiteX10" fmla="*/ 3202266 w 7401129"/>
                  <a:gd name="connsiteY10" fmla="*/ 217578 h 1097368"/>
                  <a:gd name="connsiteX11" fmla="*/ 3489649 w 7401129"/>
                  <a:gd name="connsiteY11" fmla="*/ 487544 h 1097368"/>
                  <a:gd name="connsiteX12" fmla="*/ 3916369 w 7401129"/>
                  <a:gd name="connsiteY12" fmla="*/ 896847 h 1097368"/>
                  <a:gd name="connsiteX13" fmla="*/ 4264712 w 7401129"/>
                  <a:gd name="connsiteY13" fmla="*/ 1062309 h 1097368"/>
                  <a:gd name="connsiteX14" fmla="*/ 4613055 w 7401129"/>
                  <a:gd name="connsiteY14" fmla="*/ 853303 h 1097368"/>
                  <a:gd name="connsiteX15" fmla="*/ 4865604 w 7401129"/>
                  <a:gd name="connsiteY15" fmla="*/ 565921 h 1097368"/>
                  <a:gd name="connsiteX16" fmla="*/ 5152986 w 7401129"/>
                  <a:gd name="connsiteY16" fmla="*/ 130492 h 1097368"/>
                  <a:gd name="connsiteX17" fmla="*/ 5475203 w 7401129"/>
                  <a:gd name="connsiteY17" fmla="*/ 8572 h 1097368"/>
                  <a:gd name="connsiteX18" fmla="*/ 5875797 w 7401129"/>
                  <a:gd name="connsiteY18" fmla="*/ 322080 h 1097368"/>
                  <a:gd name="connsiteX19" fmla="*/ 6241557 w 7401129"/>
                  <a:gd name="connsiteY19" fmla="*/ 661715 h 1097368"/>
                  <a:gd name="connsiteX20" fmla="*/ 6528940 w 7401129"/>
                  <a:gd name="connsiteY20" fmla="*/ 931681 h 1097368"/>
                  <a:gd name="connsiteX21" fmla="*/ 6781489 w 7401129"/>
                  <a:gd name="connsiteY21" fmla="*/ 1097144 h 1097368"/>
                  <a:gd name="connsiteX22" fmla="*/ 7060163 w 7401129"/>
                  <a:gd name="connsiteY22" fmla="*/ 957807 h 1097368"/>
                  <a:gd name="connsiteX23" fmla="*/ 7373672 w 7401129"/>
                  <a:gd name="connsiteY23" fmla="*/ 592047 h 1097368"/>
                  <a:gd name="connsiteX24" fmla="*/ 7364963 w 7401129"/>
                  <a:gd name="connsiteY24" fmla="*/ 618172 h 1097368"/>
                  <a:gd name="connsiteX0" fmla="*/ 24257 w 7401749"/>
                  <a:gd name="connsiteY0" fmla="*/ 252412 h 1097368"/>
                  <a:gd name="connsiteX1" fmla="*/ 24257 w 7401749"/>
                  <a:gd name="connsiteY1" fmla="*/ 182744 h 1097368"/>
                  <a:gd name="connsiteX2" fmla="*/ 285513 w 7401749"/>
                  <a:gd name="connsiteY2" fmla="*/ 52115 h 1097368"/>
                  <a:gd name="connsiteX3" fmla="*/ 755777 w 7401749"/>
                  <a:gd name="connsiteY3" fmla="*/ 313372 h 1097368"/>
                  <a:gd name="connsiteX4" fmla="*/ 1034452 w 7401749"/>
                  <a:gd name="connsiteY4" fmla="*/ 565921 h 1097368"/>
                  <a:gd name="connsiteX5" fmla="*/ 1304417 w 7401749"/>
                  <a:gd name="connsiteY5" fmla="*/ 853304 h 1097368"/>
                  <a:gd name="connsiteX6" fmla="*/ 1713720 w 7401749"/>
                  <a:gd name="connsiteY6" fmla="*/ 1071018 h 1097368"/>
                  <a:gd name="connsiteX7" fmla="*/ 2166566 w 7401749"/>
                  <a:gd name="connsiteY7" fmla="*/ 783635 h 1097368"/>
                  <a:gd name="connsiteX8" fmla="*/ 2401697 w 7401749"/>
                  <a:gd name="connsiteY8" fmla="*/ 470127 h 1097368"/>
                  <a:gd name="connsiteX9" fmla="*/ 2845835 w 7401749"/>
                  <a:gd name="connsiteY9" fmla="*/ 43408 h 1097368"/>
                  <a:gd name="connsiteX10" fmla="*/ 3202886 w 7401749"/>
                  <a:gd name="connsiteY10" fmla="*/ 217578 h 1097368"/>
                  <a:gd name="connsiteX11" fmla="*/ 3490269 w 7401749"/>
                  <a:gd name="connsiteY11" fmla="*/ 487544 h 1097368"/>
                  <a:gd name="connsiteX12" fmla="*/ 3916989 w 7401749"/>
                  <a:gd name="connsiteY12" fmla="*/ 896847 h 1097368"/>
                  <a:gd name="connsiteX13" fmla="*/ 4265332 w 7401749"/>
                  <a:gd name="connsiteY13" fmla="*/ 1062309 h 1097368"/>
                  <a:gd name="connsiteX14" fmla="*/ 4613675 w 7401749"/>
                  <a:gd name="connsiteY14" fmla="*/ 853303 h 1097368"/>
                  <a:gd name="connsiteX15" fmla="*/ 4866224 w 7401749"/>
                  <a:gd name="connsiteY15" fmla="*/ 565921 h 1097368"/>
                  <a:gd name="connsiteX16" fmla="*/ 5153606 w 7401749"/>
                  <a:gd name="connsiteY16" fmla="*/ 130492 h 1097368"/>
                  <a:gd name="connsiteX17" fmla="*/ 5475823 w 7401749"/>
                  <a:gd name="connsiteY17" fmla="*/ 8572 h 1097368"/>
                  <a:gd name="connsiteX18" fmla="*/ 5876417 w 7401749"/>
                  <a:gd name="connsiteY18" fmla="*/ 322080 h 1097368"/>
                  <a:gd name="connsiteX19" fmla="*/ 6242177 w 7401749"/>
                  <a:gd name="connsiteY19" fmla="*/ 661715 h 1097368"/>
                  <a:gd name="connsiteX20" fmla="*/ 6529560 w 7401749"/>
                  <a:gd name="connsiteY20" fmla="*/ 931681 h 1097368"/>
                  <a:gd name="connsiteX21" fmla="*/ 6782109 w 7401749"/>
                  <a:gd name="connsiteY21" fmla="*/ 1097144 h 1097368"/>
                  <a:gd name="connsiteX22" fmla="*/ 7060783 w 7401749"/>
                  <a:gd name="connsiteY22" fmla="*/ 957807 h 1097368"/>
                  <a:gd name="connsiteX23" fmla="*/ 7374292 w 7401749"/>
                  <a:gd name="connsiteY23" fmla="*/ 592047 h 1097368"/>
                  <a:gd name="connsiteX24" fmla="*/ 7365583 w 7401749"/>
                  <a:gd name="connsiteY24" fmla="*/ 618172 h 1097368"/>
                  <a:gd name="connsiteX0" fmla="*/ 24257 w 7401749"/>
                  <a:gd name="connsiteY0" fmla="*/ 252412 h 1097368"/>
                  <a:gd name="connsiteX1" fmla="*/ 24257 w 7401749"/>
                  <a:gd name="connsiteY1" fmla="*/ 182744 h 1097368"/>
                  <a:gd name="connsiteX2" fmla="*/ 285513 w 7401749"/>
                  <a:gd name="connsiteY2" fmla="*/ 52115 h 1097368"/>
                  <a:gd name="connsiteX3" fmla="*/ 755777 w 7401749"/>
                  <a:gd name="connsiteY3" fmla="*/ 313372 h 1097368"/>
                  <a:gd name="connsiteX4" fmla="*/ 1034452 w 7401749"/>
                  <a:gd name="connsiteY4" fmla="*/ 565921 h 1097368"/>
                  <a:gd name="connsiteX5" fmla="*/ 1304417 w 7401749"/>
                  <a:gd name="connsiteY5" fmla="*/ 853304 h 1097368"/>
                  <a:gd name="connsiteX6" fmla="*/ 1713720 w 7401749"/>
                  <a:gd name="connsiteY6" fmla="*/ 1071018 h 1097368"/>
                  <a:gd name="connsiteX7" fmla="*/ 2166566 w 7401749"/>
                  <a:gd name="connsiteY7" fmla="*/ 783635 h 1097368"/>
                  <a:gd name="connsiteX8" fmla="*/ 2401697 w 7401749"/>
                  <a:gd name="connsiteY8" fmla="*/ 470127 h 1097368"/>
                  <a:gd name="connsiteX9" fmla="*/ 2845835 w 7401749"/>
                  <a:gd name="connsiteY9" fmla="*/ 43408 h 1097368"/>
                  <a:gd name="connsiteX10" fmla="*/ 3202886 w 7401749"/>
                  <a:gd name="connsiteY10" fmla="*/ 217578 h 1097368"/>
                  <a:gd name="connsiteX11" fmla="*/ 3490269 w 7401749"/>
                  <a:gd name="connsiteY11" fmla="*/ 487544 h 1097368"/>
                  <a:gd name="connsiteX12" fmla="*/ 3916989 w 7401749"/>
                  <a:gd name="connsiteY12" fmla="*/ 896847 h 1097368"/>
                  <a:gd name="connsiteX13" fmla="*/ 4265332 w 7401749"/>
                  <a:gd name="connsiteY13" fmla="*/ 1062309 h 1097368"/>
                  <a:gd name="connsiteX14" fmla="*/ 4613675 w 7401749"/>
                  <a:gd name="connsiteY14" fmla="*/ 853303 h 1097368"/>
                  <a:gd name="connsiteX15" fmla="*/ 4866224 w 7401749"/>
                  <a:gd name="connsiteY15" fmla="*/ 565921 h 1097368"/>
                  <a:gd name="connsiteX16" fmla="*/ 5153606 w 7401749"/>
                  <a:gd name="connsiteY16" fmla="*/ 130492 h 1097368"/>
                  <a:gd name="connsiteX17" fmla="*/ 5475823 w 7401749"/>
                  <a:gd name="connsiteY17" fmla="*/ 8572 h 1097368"/>
                  <a:gd name="connsiteX18" fmla="*/ 5876417 w 7401749"/>
                  <a:gd name="connsiteY18" fmla="*/ 322080 h 1097368"/>
                  <a:gd name="connsiteX19" fmla="*/ 6242177 w 7401749"/>
                  <a:gd name="connsiteY19" fmla="*/ 661715 h 1097368"/>
                  <a:gd name="connsiteX20" fmla="*/ 6529560 w 7401749"/>
                  <a:gd name="connsiteY20" fmla="*/ 931681 h 1097368"/>
                  <a:gd name="connsiteX21" fmla="*/ 6782109 w 7401749"/>
                  <a:gd name="connsiteY21" fmla="*/ 1097144 h 1097368"/>
                  <a:gd name="connsiteX22" fmla="*/ 7060783 w 7401749"/>
                  <a:gd name="connsiteY22" fmla="*/ 957807 h 1097368"/>
                  <a:gd name="connsiteX23" fmla="*/ 7374292 w 7401749"/>
                  <a:gd name="connsiteY23" fmla="*/ 592047 h 1097368"/>
                  <a:gd name="connsiteX24" fmla="*/ 7365583 w 7401749"/>
                  <a:gd name="connsiteY24" fmla="*/ 618172 h 1097368"/>
                  <a:gd name="connsiteX0" fmla="*/ 24257 w 7401749"/>
                  <a:gd name="connsiteY0" fmla="*/ 252412 h 1097368"/>
                  <a:gd name="connsiteX1" fmla="*/ 24257 w 7401749"/>
                  <a:gd name="connsiteY1" fmla="*/ 182744 h 1097368"/>
                  <a:gd name="connsiteX2" fmla="*/ 285513 w 7401749"/>
                  <a:gd name="connsiteY2" fmla="*/ 52115 h 1097368"/>
                  <a:gd name="connsiteX3" fmla="*/ 755777 w 7401749"/>
                  <a:gd name="connsiteY3" fmla="*/ 313372 h 1097368"/>
                  <a:gd name="connsiteX4" fmla="*/ 1034452 w 7401749"/>
                  <a:gd name="connsiteY4" fmla="*/ 565921 h 1097368"/>
                  <a:gd name="connsiteX5" fmla="*/ 1304417 w 7401749"/>
                  <a:gd name="connsiteY5" fmla="*/ 853304 h 1097368"/>
                  <a:gd name="connsiteX6" fmla="*/ 1713720 w 7401749"/>
                  <a:gd name="connsiteY6" fmla="*/ 1071018 h 1097368"/>
                  <a:gd name="connsiteX7" fmla="*/ 2166566 w 7401749"/>
                  <a:gd name="connsiteY7" fmla="*/ 783635 h 1097368"/>
                  <a:gd name="connsiteX8" fmla="*/ 2401697 w 7401749"/>
                  <a:gd name="connsiteY8" fmla="*/ 470127 h 1097368"/>
                  <a:gd name="connsiteX9" fmla="*/ 2845835 w 7401749"/>
                  <a:gd name="connsiteY9" fmla="*/ 43408 h 1097368"/>
                  <a:gd name="connsiteX10" fmla="*/ 3202886 w 7401749"/>
                  <a:gd name="connsiteY10" fmla="*/ 217578 h 1097368"/>
                  <a:gd name="connsiteX11" fmla="*/ 3490269 w 7401749"/>
                  <a:gd name="connsiteY11" fmla="*/ 487544 h 1097368"/>
                  <a:gd name="connsiteX12" fmla="*/ 3916989 w 7401749"/>
                  <a:gd name="connsiteY12" fmla="*/ 896847 h 1097368"/>
                  <a:gd name="connsiteX13" fmla="*/ 4265332 w 7401749"/>
                  <a:gd name="connsiteY13" fmla="*/ 1062309 h 1097368"/>
                  <a:gd name="connsiteX14" fmla="*/ 4613675 w 7401749"/>
                  <a:gd name="connsiteY14" fmla="*/ 853303 h 1097368"/>
                  <a:gd name="connsiteX15" fmla="*/ 4866224 w 7401749"/>
                  <a:gd name="connsiteY15" fmla="*/ 565921 h 1097368"/>
                  <a:gd name="connsiteX16" fmla="*/ 5153606 w 7401749"/>
                  <a:gd name="connsiteY16" fmla="*/ 130492 h 1097368"/>
                  <a:gd name="connsiteX17" fmla="*/ 5475823 w 7401749"/>
                  <a:gd name="connsiteY17" fmla="*/ 8572 h 1097368"/>
                  <a:gd name="connsiteX18" fmla="*/ 5876417 w 7401749"/>
                  <a:gd name="connsiteY18" fmla="*/ 322080 h 1097368"/>
                  <a:gd name="connsiteX19" fmla="*/ 6242177 w 7401749"/>
                  <a:gd name="connsiteY19" fmla="*/ 661715 h 1097368"/>
                  <a:gd name="connsiteX20" fmla="*/ 6529560 w 7401749"/>
                  <a:gd name="connsiteY20" fmla="*/ 931681 h 1097368"/>
                  <a:gd name="connsiteX21" fmla="*/ 6782109 w 7401749"/>
                  <a:gd name="connsiteY21" fmla="*/ 1097144 h 1097368"/>
                  <a:gd name="connsiteX22" fmla="*/ 7060783 w 7401749"/>
                  <a:gd name="connsiteY22" fmla="*/ 957807 h 1097368"/>
                  <a:gd name="connsiteX23" fmla="*/ 7374292 w 7401749"/>
                  <a:gd name="connsiteY23" fmla="*/ 592047 h 1097368"/>
                  <a:gd name="connsiteX24" fmla="*/ 7365583 w 7401749"/>
                  <a:gd name="connsiteY24" fmla="*/ 618172 h 1097368"/>
                  <a:gd name="connsiteX0" fmla="*/ 24257 w 7401749"/>
                  <a:gd name="connsiteY0" fmla="*/ 252412 h 1097368"/>
                  <a:gd name="connsiteX1" fmla="*/ 24257 w 7401749"/>
                  <a:gd name="connsiteY1" fmla="*/ 182744 h 1097368"/>
                  <a:gd name="connsiteX2" fmla="*/ 285513 w 7401749"/>
                  <a:gd name="connsiteY2" fmla="*/ 52115 h 1097368"/>
                  <a:gd name="connsiteX3" fmla="*/ 738360 w 7401749"/>
                  <a:gd name="connsiteY3" fmla="*/ 313372 h 1097368"/>
                  <a:gd name="connsiteX4" fmla="*/ 1034452 w 7401749"/>
                  <a:gd name="connsiteY4" fmla="*/ 565921 h 1097368"/>
                  <a:gd name="connsiteX5" fmla="*/ 1304417 w 7401749"/>
                  <a:gd name="connsiteY5" fmla="*/ 853304 h 1097368"/>
                  <a:gd name="connsiteX6" fmla="*/ 1713720 w 7401749"/>
                  <a:gd name="connsiteY6" fmla="*/ 1071018 h 1097368"/>
                  <a:gd name="connsiteX7" fmla="*/ 2166566 w 7401749"/>
                  <a:gd name="connsiteY7" fmla="*/ 783635 h 1097368"/>
                  <a:gd name="connsiteX8" fmla="*/ 2401697 w 7401749"/>
                  <a:gd name="connsiteY8" fmla="*/ 470127 h 1097368"/>
                  <a:gd name="connsiteX9" fmla="*/ 2845835 w 7401749"/>
                  <a:gd name="connsiteY9" fmla="*/ 43408 h 1097368"/>
                  <a:gd name="connsiteX10" fmla="*/ 3202886 w 7401749"/>
                  <a:gd name="connsiteY10" fmla="*/ 217578 h 1097368"/>
                  <a:gd name="connsiteX11" fmla="*/ 3490269 w 7401749"/>
                  <a:gd name="connsiteY11" fmla="*/ 487544 h 1097368"/>
                  <a:gd name="connsiteX12" fmla="*/ 3916989 w 7401749"/>
                  <a:gd name="connsiteY12" fmla="*/ 896847 h 1097368"/>
                  <a:gd name="connsiteX13" fmla="*/ 4265332 w 7401749"/>
                  <a:gd name="connsiteY13" fmla="*/ 1062309 h 1097368"/>
                  <a:gd name="connsiteX14" fmla="*/ 4613675 w 7401749"/>
                  <a:gd name="connsiteY14" fmla="*/ 853303 h 1097368"/>
                  <a:gd name="connsiteX15" fmla="*/ 4866224 w 7401749"/>
                  <a:gd name="connsiteY15" fmla="*/ 565921 h 1097368"/>
                  <a:gd name="connsiteX16" fmla="*/ 5153606 w 7401749"/>
                  <a:gd name="connsiteY16" fmla="*/ 130492 h 1097368"/>
                  <a:gd name="connsiteX17" fmla="*/ 5475823 w 7401749"/>
                  <a:gd name="connsiteY17" fmla="*/ 8572 h 1097368"/>
                  <a:gd name="connsiteX18" fmla="*/ 5876417 w 7401749"/>
                  <a:gd name="connsiteY18" fmla="*/ 322080 h 1097368"/>
                  <a:gd name="connsiteX19" fmla="*/ 6242177 w 7401749"/>
                  <a:gd name="connsiteY19" fmla="*/ 661715 h 1097368"/>
                  <a:gd name="connsiteX20" fmla="*/ 6529560 w 7401749"/>
                  <a:gd name="connsiteY20" fmla="*/ 931681 h 1097368"/>
                  <a:gd name="connsiteX21" fmla="*/ 6782109 w 7401749"/>
                  <a:gd name="connsiteY21" fmla="*/ 1097144 h 1097368"/>
                  <a:gd name="connsiteX22" fmla="*/ 7060783 w 7401749"/>
                  <a:gd name="connsiteY22" fmla="*/ 957807 h 1097368"/>
                  <a:gd name="connsiteX23" fmla="*/ 7374292 w 7401749"/>
                  <a:gd name="connsiteY23" fmla="*/ 592047 h 1097368"/>
                  <a:gd name="connsiteX24" fmla="*/ 7365583 w 7401749"/>
                  <a:gd name="connsiteY24" fmla="*/ 618172 h 1097368"/>
                  <a:gd name="connsiteX0" fmla="*/ 24257 w 7401749"/>
                  <a:gd name="connsiteY0" fmla="*/ 252412 h 1097368"/>
                  <a:gd name="connsiteX1" fmla="*/ 24257 w 7401749"/>
                  <a:gd name="connsiteY1" fmla="*/ 182744 h 1097368"/>
                  <a:gd name="connsiteX2" fmla="*/ 285513 w 7401749"/>
                  <a:gd name="connsiteY2" fmla="*/ 52115 h 1097368"/>
                  <a:gd name="connsiteX3" fmla="*/ 738360 w 7401749"/>
                  <a:gd name="connsiteY3" fmla="*/ 313372 h 1097368"/>
                  <a:gd name="connsiteX4" fmla="*/ 1008326 w 7401749"/>
                  <a:gd name="connsiteY4" fmla="*/ 583339 h 1097368"/>
                  <a:gd name="connsiteX5" fmla="*/ 1304417 w 7401749"/>
                  <a:gd name="connsiteY5" fmla="*/ 853304 h 1097368"/>
                  <a:gd name="connsiteX6" fmla="*/ 1713720 w 7401749"/>
                  <a:gd name="connsiteY6" fmla="*/ 1071018 h 1097368"/>
                  <a:gd name="connsiteX7" fmla="*/ 2166566 w 7401749"/>
                  <a:gd name="connsiteY7" fmla="*/ 783635 h 1097368"/>
                  <a:gd name="connsiteX8" fmla="*/ 2401697 w 7401749"/>
                  <a:gd name="connsiteY8" fmla="*/ 470127 h 1097368"/>
                  <a:gd name="connsiteX9" fmla="*/ 2845835 w 7401749"/>
                  <a:gd name="connsiteY9" fmla="*/ 43408 h 1097368"/>
                  <a:gd name="connsiteX10" fmla="*/ 3202886 w 7401749"/>
                  <a:gd name="connsiteY10" fmla="*/ 217578 h 1097368"/>
                  <a:gd name="connsiteX11" fmla="*/ 3490269 w 7401749"/>
                  <a:gd name="connsiteY11" fmla="*/ 487544 h 1097368"/>
                  <a:gd name="connsiteX12" fmla="*/ 3916989 w 7401749"/>
                  <a:gd name="connsiteY12" fmla="*/ 896847 h 1097368"/>
                  <a:gd name="connsiteX13" fmla="*/ 4265332 w 7401749"/>
                  <a:gd name="connsiteY13" fmla="*/ 1062309 h 1097368"/>
                  <a:gd name="connsiteX14" fmla="*/ 4613675 w 7401749"/>
                  <a:gd name="connsiteY14" fmla="*/ 853303 h 1097368"/>
                  <a:gd name="connsiteX15" fmla="*/ 4866224 w 7401749"/>
                  <a:gd name="connsiteY15" fmla="*/ 565921 h 1097368"/>
                  <a:gd name="connsiteX16" fmla="*/ 5153606 w 7401749"/>
                  <a:gd name="connsiteY16" fmla="*/ 130492 h 1097368"/>
                  <a:gd name="connsiteX17" fmla="*/ 5475823 w 7401749"/>
                  <a:gd name="connsiteY17" fmla="*/ 8572 h 1097368"/>
                  <a:gd name="connsiteX18" fmla="*/ 5876417 w 7401749"/>
                  <a:gd name="connsiteY18" fmla="*/ 322080 h 1097368"/>
                  <a:gd name="connsiteX19" fmla="*/ 6242177 w 7401749"/>
                  <a:gd name="connsiteY19" fmla="*/ 661715 h 1097368"/>
                  <a:gd name="connsiteX20" fmla="*/ 6529560 w 7401749"/>
                  <a:gd name="connsiteY20" fmla="*/ 931681 h 1097368"/>
                  <a:gd name="connsiteX21" fmla="*/ 6782109 w 7401749"/>
                  <a:gd name="connsiteY21" fmla="*/ 1097144 h 1097368"/>
                  <a:gd name="connsiteX22" fmla="*/ 7060783 w 7401749"/>
                  <a:gd name="connsiteY22" fmla="*/ 957807 h 1097368"/>
                  <a:gd name="connsiteX23" fmla="*/ 7374292 w 7401749"/>
                  <a:gd name="connsiteY23" fmla="*/ 592047 h 1097368"/>
                  <a:gd name="connsiteX24" fmla="*/ 7365583 w 7401749"/>
                  <a:gd name="connsiteY24" fmla="*/ 618172 h 1097368"/>
                  <a:gd name="connsiteX0" fmla="*/ 24257 w 7401749"/>
                  <a:gd name="connsiteY0" fmla="*/ 252412 h 1097368"/>
                  <a:gd name="connsiteX1" fmla="*/ 24257 w 7401749"/>
                  <a:gd name="connsiteY1" fmla="*/ 182744 h 1097368"/>
                  <a:gd name="connsiteX2" fmla="*/ 285513 w 7401749"/>
                  <a:gd name="connsiteY2" fmla="*/ 52115 h 1097368"/>
                  <a:gd name="connsiteX3" fmla="*/ 712234 w 7401749"/>
                  <a:gd name="connsiteY3" fmla="*/ 322080 h 1097368"/>
                  <a:gd name="connsiteX4" fmla="*/ 1008326 w 7401749"/>
                  <a:gd name="connsiteY4" fmla="*/ 583339 h 1097368"/>
                  <a:gd name="connsiteX5" fmla="*/ 1304417 w 7401749"/>
                  <a:gd name="connsiteY5" fmla="*/ 853304 h 1097368"/>
                  <a:gd name="connsiteX6" fmla="*/ 1713720 w 7401749"/>
                  <a:gd name="connsiteY6" fmla="*/ 1071018 h 1097368"/>
                  <a:gd name="connsiteX7" fmla="*/ 2166566 w 7401749"/>
                  <a:gd name="connsiteY7" fmla="*/ 783635 h 1097368"/>
                  <a:gd name="connsiteX8" fmla="*/ 2401697 w 7401749"/>
                  <a:gd name="connsiteY8" fmla="*/ 470127 h 1097368"/>
                  <a:gd name="connsiteX9" fmla="*/ 2845835 w 7401749"/>
                  <a:gd name="connsiteY9" fmla="*/ 43408 h 1097368"/>
                  <a:gd name="connsiteX10" fmla="*/ 3202886 w 7401749"/>
                  <a:gd name="connsiteY10" fmla="*/ 217578 h 1097368"/>
                  <a:gd name="connsiteX11" fmla="*/ 3490269 w 7401749"/>
                  <a:gd name="connsiteY11" fmla="*/ 487544 h 1097368"/>
                  <a:gd name="connsiteX12" fmla="*/ 3916989 w 7401749"/>
                  <a:gd name="connsiteY12" fmla="*/ 896847 h 1097368"/>
                  <a:gd name="connsiteX13" fmla="*/ 4265332 w 7401749"/>
                  <a:gd name="connsiteY13" fmla="*/ 1062309 h 1097368"/>
                  <a:gd name="connsiteX14" fmla="*/ 4613675 w 7401749"/>
                  <a:gd name="connsiteY14" fmla="*/ 853303 h 1097368"/>
                  <a:gd name="connsiteX15" fmla="*/ 4866224 w 7401749"/>
                  <a:gd name="connsiteY15" fmla="*/ 565921 h 1097368"/>
                  <a:gd name="connsiteX16" fmla="*/ 5153606 w 7401749"/>
                  <a:gd name="connsiteY16" fmla="*/ 130492 h 1097368"/>
                  <a:gd name="connsiteX17" fmla="*/ 5475823 w 7401749"/>
                  <a:gd name="connsiteY17" fmla="*/ 8572 h 1097368"/>
                  <a:gd name="connsiteX18" fmla="*/ 5876417 w 7401749"/>
                  <a:gd name="connsiteY18" fmla="*/ 322080 h 1097368"/>
                  <a:gd name="connsiteX19" fmla="*/ 6242177 w 7401749"/>
                  <a:gd name="connsiteY19" fmla="*/ 661715 h 1097368"/>
                  <a:gd name="connsiteX20" fmla="*/ 6529560 w 7401749"/>
                  <a:gd name="connsiteY20" fmla="*/ 931681 h 1097368"/>
                  <a:gd name="connsiteX21" fmla="*/ 6782109 w 7401749"/>
                  <a:gd name="connsiteY21" fmla="*/ 1097144 h 1097368"/>
                  <a:gd name="connsiteX22" fmla="*/ 7060783 w 7401749"/>
                  <a:gd name="connsiteY22" fmla="*/ 957807 h 1097368"/>
                  <a:gd name="connsiteX23" fmla="*/ 7374292 w 7401749"/>
                  <a:gd name="connsiteY23" fmla="*/ 592047 h 1097368"/>
                  <a:gd name="connsiteX24" fmla="*/ 7365583 w 7401749"/>
                  <a:gd name="connsiteY24" fmla="*/ 618172 h 1097368"/>
                  <a:gd name="connsiteX0" fmla="*/ 24257 w 7401749"/>
                  <a:gd name="connsiteY0" fmla="*/ 252412 h 1097368"/>
                  <a:gd name="connsiteX1" fmla="*/ 24257 w 7401749"/>
                  <a:gd name="connsiteY1" fmla="*/ 182744 h 1097368"/>
                  <a:gd name="connsiteX2" fmla="*/ 285513 w 7401749"/>
                  <a:gd name="connsiteY2" fmla="*/ 52115 h 1097368"/>
                  <a:gd name="connsiteX3" fmla="*/ 712234 w 7401749"/>
                  <a:gd name="connsiteY3" fmla="*/ 322080 h 1097368"/>
                  <a:gd name="connsiteX4" fmla="*/ 1008326 w 7401749"/>
                  <a:gd name="connsiteY4" fmla="*/ 583339 h 1097368"/>
                  <a:gd name="connsiteX5" fmla="*/ 1304417 w 7401749"/>
                  <a:gd name="connsiteY5" fmla="*/ 853304 h 1097368"/>
                  <a:gd name="connsiteX6" fmla="*/ 1713720 w 7401749"/>
                  <a:gd name="connsiteY6" fmla="*/ 1071018 h 1097368"/>
                  <a:gd name="connsiteX7" fmla="*/ 2166566 w 7401749"/>
                  <a:gd name="connsiteY7" fmla="*/ 783635 h 1097368"/>
                  <a:gd name="connsiteX8" fmla="*/ 2401697 w 7401749"/>
                  <a:gd name="connsiteY8" fmla="*/ 470127 h 1097368"/>
                  <a:gd name="connsiteX9" fmla="*/ 2845835 w 7401749"/>
                  <a:gd name="connsiteY9" fmla="*/ 43408 h 1097368"/>
                  <a:gd name="connsiteX10" fmla="*/ 3202886 w 7401749"/>
                  <a:gd name="connsiteY10" fmla="*/ 217578 h 1097368"/>
                  <a:gd name="connsiteX11" fmla="*/ 3490269 w 7401749"/>
                  <a:gd name="connsiteY11" fmla="*/ 487544 h 1097368"/>
                  <a:gd name="connsiteX12" fmla="*/ 3916989 w 7401749"/>
                  <a:gd name="connsiteY12" fmla="*/ 896847 h 1097368"/>
                  <a:gd name="connsiteX13" fmla="*/ 4265332 w 7401749"/>
                  <a:gd name="connsiteY13" fmla="*/ 1062309 h 1097368"/>
                  <a:gd name="connsiteX14" fmla="*/ 4613675 w 7401749"/>
                  <a:gd name="connsiteY14" fmla="*/ 853303 h 1097368"/>
                  <a:gd name="connsiteX15" fmla="*/ 4866224 w 7401749"/>
                  <a:gd name="connsiteY15" fmla="*/ 565921 h 1097368"/>
                  <a:gd name="connsiteX16" fmla="*/ 5153606 w 7401749"/>
                  <a:gd name="connsiteY16" fmla="*/ 130492 h 1097368"/>
                  <a:gd name="connsiteX17" fmla="*/ 5475823 w 7401749"/>
                  <a:gd name="connsiteY17" fmla="*/ 8572 h 1097368"/>
                  <a:gd name="connsiteX18" fmla="*/ 5876417 w 7401749"/>
                  <a:gd name="connsiteY18" fmla="*/ 322080 h 1097368"/>
                  <a:gd name="connsiteX19" fmla="*/ 6242177 w 7401749"/>
                  <a:gd name="connsiteY19" fmla="*/ 661715 h 1097368"/>
                  <a:gd name="connsiteX20" fmla="*/ 6529560 w 7401749"/>
                  <a:gd name="connsiteY20" fmla="*/ 931681 h 1097368"/>
                  <a:gd name="connsiteX21" fmla="*/ 6782109 w 7401749"/>
                  <a:gd name="connsiteY21" fmla="*/ 1097144 h 1097368"/>
                  <a:gd name="connsiteX22" fmla="*/ 7060783 w 7401749"/>
                  <a:gd name="connsiteY22" fmla="*/ 957807 h 1097368"/>
                  <a:gd name="connsiteX23" fmla="*/ 7374292 w 7401749"/>
                  <a:gd name="connsiteY23" fmla="*/ 592047 h 1097368"/>
                  <a:gd name="connsiteX24" fmla="*/ 7365583 w 7401749"/>
                  <a:gd name="connsiteY24" fmla="*/ 618172 h 1097368"/>
                  <a:gd name="connsiteX0" fmla="*/ 0 w 7377492"/>
                  <a:gd name="connsiteY0" fmla="*/ 182744 h 1097368"/>
                  <a:gd name="connsiteX1" fmla="*/ 261256 w 7377492"/>
                  <a:gd name="connsiteY1" fmla="*/ 52115 h 1097368"/>
                  <a:gd name="connsiteX2" fmla="*/ 687977 w 7377492"/>
                  <a:gd name="connsiteY2" fmla="*/ 322080 h 1097368"/>
                  <a:gd name="connsiteX3" fmla="*/ 984069 w 7377492"/>
                  <a:gd name="connsiteY3" fmla="*/ 583339 h 1097368"/>
                  <a:gd name="connsiteX4" fmla="*/ 1280160 w 7377492"/>
                  <a:gd name="connsiteY4" fmla="*/ 853304 h 1097368"/>
                  <a:gd name="connsiteX5" fmla="*/ 1689463 w 7377492"/>
                  <a:gd name="connsiteY5" fmla="*/ 1071018 h 1097368"/>
                  <a:gd name="connsiteX6" fmla="*/ 2142309 w 7377492"/>
                  <a:gd name="connsiteY6" fmla="*/ 783635 h 1097368"/>
                  <a:gd name="connsiteX7" fmla="*/ 2377440 w 7377492"/>
                  <a:gd name="connsiteY7" fmla="*/ 470127 h 1097368"/>
                  <a:gd name="connsiteX8" fmla="*/ 2821578 w 7377492"/>
                  <a:gd name="connsiteY8" fmla="*/ 43408 h 1097368"/>
                  <a:gd name="connsiteX9" fmla="*/ 3178629 w 7377492"/>
                  <a:gd name="connsiteY9" fmla="*/ 217578 h 1097368"/>
                  <a:gd name="connsiteX10" fmla="*/ 3466012 w 7377492"/>
                  <a:gd name="connsiteY10" fmla="*/ 487544 h 1097368"/>
                  <a:gd name="connsiteX11" fmla="*/ 3892732 w 7377492"/>
                  <a:gd name="connsiteY11" fmla="*/ 896847 h 1097368"/>
                  <a:gd name="connsiteX12" fmla="*/ 4241075 w 7377492"/>
                  <a:gd name="connsiteY12" fmla="*/ 1062309 h 1097368"/>
                  <a:gd name="connsiteX13" fmla="*/ 4589418 w 7377492"/>
                  <a:gd name="connsiteY13" fmla="*/ 853303 h 1097368"/>
                  <a:gd name="connsiteX14" fmla="*/ 4841967 w 7377492"/>
                  <a:gd name="connsiteY14" fmla="*/ 565921 h 1097368"/>
                  <a:gd name="connsiteX15" fmla="*/ 5129349 w 7377492"/>
                  <a:gd name="connsiteY15" fmla="*/ 130492 h 1097368"/>
                  <a:gd name="connsiteX16" fmla="*/ 5451566 w 7377492"/>
                  <a:gd name="connsiteY16" fmla="*/ 8572 h 1097368"/>
                  <a:gd name="connsiteX17" fmla="*/ 5852160 w 7377492"/>
                  <a:gd name="connsiteY17" fmla="*/ 322080 h 1097368"/>
                  <a:gd name="connsiteX18" fmla="*/ 6217920 w 7377492"/>
                  <a:gd name="connsiteY18" fmla="*/ 661715 h 1097368"/>
                  <a:gd name="connsiteX19" fmla="*/ 6505303 w 7377492"/>
                  <a:gd name="connsiteY19" fmla="*/ 931681 h 1097368"/>
                  <a:gd name="connsiteX20" fmla="*/ 6757852 w 7377492"/>
                  <a:gd name="connsiteY20" fmla="*/ 1097144 h 1097368"/>
                  <a:gd name="connsiteX21" fmla="*/ 7036526 w 7377492"/>
                  <a:gd name="connsiteY21" fmla="*/ 957807 h 1097368"/>
                  <a:gd name="connsiteX22" fmla="*/ 7350035 w 7377492"/>
                  <a:gd name="connsiteY22" fmla="*/ 592047 h 1097368"/>
                  <a:gd name="connsiteX23" fmla="*/ 7341326 w 7377492"/>
                  <a:gd name="connsiteY23" fmla="*/ 618172 h 10973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377492" h="1097368">
                    <a:moveTo>
                      <a:pt x="0" y="182744"/>
                    </a:moveTo>
                    <a:cubicBezTo>
                      <a:pt x="43543" y="149361"/>
                      <a:pt x="146593" y="28892"/>
                      <a:pt x="261256" y="52115"/>
                    </a:cubicBezTo>
                    <a:cubicBezTo>
                      <a:pt x="375919" y="75338"/>
                      <a:pt x="576216" y="198708"/>
                      <a:pt x="687977" y="322080"/>
                    </a:cubicBezTo>
                    <a:cubicBezTo>
                      <a:pt x="799738" y="445452"/>
                      <a:pt x="885372" y="494802"/>
                      <a:pt x="984069" y="583339"/>
                    </a:cubicBezTo>
                    <a:cubicBezTo>
                      <a:pt x="1082766" y="671876"/>
                      <a:pt x="1162594" y="772024"/>
                      <a:pt x="1280160" y="853304"/>
                    </a:cubicBezTo>
                    <a:cubicBezTo>
                      <a:pt x="1397726" y="934584"/>
                      <a:pt x="1545772" y="1082630"/>
                      <a:pt x="1689463" y="1071018"/>
                    </a:cubicBezTo>
                    <a:cubicBezTo>
                      <a:pt x="1833155" y="1059407"/>
                      <a:pt x="2018937" y="909908"/>
                      <a:pt x="2142309" y="783635"/>
                    </a:cubicBezTo>
                    <a:cubicBezTo>
                      <a:pt x="2265681" y="657362"/>
                      <a:pt x="2264229" y="593498"/>
                      <a:pt x="2377440" y="470127"/>
                    </a:cubicBezTo>
                    <a:cubicBezTo>
                      <a:pt x="2490651" y="346756"/>
                      <a:pt x="2644503" y="59374"/>
                      <a:pt x="2821578" y="43408"/>
                    </a:cubicBezTo>
                    <a:cubicBezTo>
                      <a:pt x="2998653" y="27442"/>
                      <a:pt x="3071223" y="143555"/>
                      <a:pt x="3178629" y="217578"/>
                    </a:cubicBezTo>
                    <a:cubicBezTo>
                      <a:pt x="3286035" y="291601"/>
                      <a:pt x="3466012" y="487544"/>
                      <a:pt x="3466012" y="487544"/>
                    </a:cubicBezTo>
                    <a:cubicBezTo>
                      <a:pt x="3585029" y="600755"/>
                      <a:pt x="3763555" y="801053"/>
                      <a:pt x="3892732" y="896847"/>
                    </a:cubicBezTo>
                    <a:cubicBezTo>
                      <a:pt x="4021909" y="992641"/>
                      <a:pt x="4124961" y="1069566"/>
                      <a:pt x="4241075" y="1062309"/>
                    </a:cubicBezTo>
                    <a:cubicBezTo>
                      <a:pt x="4357189" y="1055052"/>
                      <a:pt x="4489269" y="936034"/>
                      <a:pt x="4589418" y="853303"/>
                    </a:cubicBezTo>
                    <a:cubicBezTo>
                      <a:pt x="4689567" y="770572"/>
                      <a:pt x="4751979" y="686389"/>
                      <a:pt x="4841967" y="565921"/>
                    </a:cubicBezTo>
                    <a:cubicBezTo>
                      <a:pt x="4931955" y="445453"/>
                      <a:pt x="5027749" y="223384"/>
                      <a:pt x="5129349" y="130492"/>
                    </a:cubicBezTo>
                    <a:cubicBezTo>
                      <a:pt x="5230949" y="37601"/>
                      <a:pt x="5331098" y="-23359"/>
                      <a:pt x="5451566" y="8572"/>
                    </a:cubicBezTo>
                    <a:cubicBezTo>
                      <a:pt x="5572034" y="40503"/>
                      <a:pt x="5724434" y="213223"/>
                      <a:pt x="5852160" y="322080"/>
                    </a:cubicBezTo>
                    <a:cubicBezTo>
                      <a:pt x="5979886" y="430937"/>
                      <a:pt x="6109063" y="560115"/>
                      <a:pt x="6217920" y="661715"/>
                    </a:cubicBezTo>
                    <a:cubicBezTo>
                      <a:pt x="6326777" y="763315"/>
                      <a:pt x="6415314" y="859110"/>
                      <a:pt x="6505303" y="931681"/>
                    </a:cubicBezTo>
                    <a:cubicBezTo>
                      <a:pt x="6595292" y="1004253"/>
                      <a:pt x="6669315" y="1092790"/>
                      <a:pt x="6757852" y="1097144"/>
                    </a:cubicBezTo>
                    <a:cubicBezTo>
                      <a:pt x="6846389" y="1101498"/>
                      <a:pt x="6937829" y="1041990"/>
                      <a:pt x="7036526" y="957807"/>
                    </a:cubicBezTo>
                    <a:cubicBezTo>
                      <a:pt x="7135223" y="873624"/>
                      <a:pt x="7299235" y="648653"/>
                      <a:pt x="7350035" y="592047"/>
                    </a:cubicBezTo>
                    <a:cubicBezTo>
                      <a:pt x="7400835" y="535441"/>
                      <a:pt x="7371080" y="576806"/>
                      <a:pt x="7341326" y="618172"/>
                    </a:cubicBezTo>
                  </a:path>
                </a:pathLst>
              </a:custGeom>
              <a:noFill/>
              <a:ln w="28575" cap="flat" cmpd="sng" algn="ctr">
                <a:solidFill>
                  <a:srgbClr val="0000FF"/>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dirty="0">
                  <a:solidFill>
                    <a:srgbClr val="0000FF"/>
                  </a:solidFill>
                </a:endParaRPr>
              </a:p>
            </p:txBody>
          </p:sp>
        </p:grpSp>
        <p:grpSp>
          <p:nvGrpSpPr>
            <p:cNvPr id="12" name="Group 11"/>
            <p:cNvGrpSpPr/>
            <p:nvPr/>
          </p:nvGrpSpPr>
          <p:grpSpPr>
            <a:xfrm>
              <a:off x="1826230" y="4942424"/>
              <a:ext cx="925253" cy="1276541"/>
              <a:chOff x="302229" y="4942423"/>
              <a:chExt cx="925253" cy="1276541"/>
            </a:xfrm>
          </p:grpSpPr>
          <p:cxnSp>
            <p:nvCxnSpPr>
              <p:cNvPr id="57" name="Straight Arrow Connector 56"/>
              <p:cNvCxnSpPr/>
              <p:nvPr/>
            </p:nvCxnSpPr>
            <p:spPr bwMode="auto">
              <a:xfrm flipV="1">
                <a:off x="577879" y="5269493"/>
                <a:ext cx="0" cy="949471"/>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59" name="TextBox 58"/>
              <p:cNvSpPr txBox="1"/>
              <p:nvPr/>
            </p:nvSpPr>
            <p:spPr>
              <a:xfrm>
                <a:off x="302229" y="4942423"/>
                <a:ext cx="925253" cy="261610"/>
              </a:xfrm>
              <a:prstGeom prst="rect">
                <a:avLst/>
              </a:prstGeom>
              <a:solidFill>
                <a:schemeClr val="bg1"/>
              </a:solidFill>
            </p:spPr>
            <p:txBody>
              <a:bodyPr wrap="none" rtlCol="0">
                <a:spAutoFit/>
              </a:bodyPr>
              <a:lstStyle/>
              <a:p>
                <a:pPr>
                  <a:spcBef>
                    <a:spcPct val="20000"/>
                  </a:spcBef>
                  <a:spcAft>
                    <a:spcPts val="400"/>
                  </a:spcAft>
                  <a:buClr>
                    <a:srgbClr val="0000FF"/>
                  </a:buClr>
                  <a:buSzPct val="80000"/>
                </a:pPr>
                <a:r>
                  <a:rPr lang="en-GB" sz="1100" b="1" i="1" kern="0" dirty="0">
                    <a:latin typeface="+mn-lt"/>
                  </a:rPr>
                  <a:t>position/</a:t>
                </a:r>
                <a:r>
                  <a:rPr lang="en-GB" sz="1100" b="1" i="1" kern="0" dirty="0">
                    <a:latin typeface="+mn-lt"/>
                    <a:sym typeface="Symbol" panose="05050102010706020507" pitchFamily="18" charset="2"/>
                  </a:rPr>
                  <a:t></a:t>
                </a:r>
                <a:r>
                  <a:rPr lang="en-GB" sz="1100" b="1" i="1" kern="0" dirty="0">
                    <a:latin typeface="Symbol" panose="05050102010706020507" pitchFamily="18" charset="2"/>
                  </a:rPr>
                  <a:t>b</a:t>
                </a:r>
              </a:p>
            </p:txBody>
          </p:sp>
        </p:grpSp>
      </p:grpSp>
    </p:spTree>
    <p:extLst>
      <p:ext uri="{BB962C8B-B14F-4D97-AF65-F5344CB8AC3E}">
        <p14:creationId xmlns:p14="http://schemas.microsoft.com/office/powerpoint/2010/main" val="19668375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 grpId="0"/>
      <p:bldP spid="14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endParaRPr lang="en-GB" altLang="en-US"/>
          </a:p>
        </p:txBody>
      </p:sp>
      <p:sp>
        <p:nvSpPr>
          <p:cNvPr id="3" name="Date Placeholder 2"/>
          <p:cNvSpPr>
            <a:spLocks noGrp="1"/>
          </p:cNvSpPr>
          <p:nvPr>
            <p:ph type="dt" sz="quarter" idx="10"/>
          </p:nvPr>
        </p:nvSpPr>
        <p:spPr/>
        <p:txBody>
          <a:bodyPr/>
          <a:lstStyle/>
          <a:p>
            <a:pPr>
              <a:defRPr/>
            </a:pPr>
            <a:r>
              <a:rPr lang="en-US"/>
              <a:t>12 May 2022</a:t>
            </a:r>
          </a:p>
        </p:txBody>
      </p:sp>
      <p:sp>
        <p:nvSpPr>
          <p:cNvPr id="4" name="Footer Placeholder 3"/>
          <p:cNvSpPr>
            <a:spLocks noGrp="1"/>
          </p:cNvSpPr>
          <p:nvPr>
            <p:ph type="ftr" sz="quarter" idx="11"/>
          </p:nvPr>
        </p:nvSpPr>
        <p:spPr/>
        <p:txBody>
          <a:bodyPr/>
          <a:lstStyle/>
          <a:p>
            <a:pPr>
              <a:defRPr/>
            </a:pPr>
            <a:r>
              <a:rPr lang="en-GB"/>
              <a:t>Basic CAS - Linear Imperfections - J. Wenninger</a:t>
            </a:r>
            <a:endParaRPr lang="en-US"/>
          </a:p>
        </p:txBody>
      </p:sp>
      <p:sp>
        <p:nvSpPr>
          <p:cNvPr id="19461"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00FF"/>
              </a:buClr>
              <a:buSzPct val="80000"/>
              <a:buFont typeface="Wingdings" panose="05000000000000000000" pitchFamily="2" charset="2"/>
              <a:buChar char="q"/>
              <a:defRPr>
                <a:solidFill>
                  <a:schemeClr val="tx1"/>
                </a:solidFill>
                <a:latin typeface="Arial" panose="020B0604020202020204" pitchFamily="34" charset="0"/>
              </a:defRPr>
            </a:lvl1pPr>
            <a:lvl2pPr marL="742950" indent="-285750">
              <a:spcBef>
                <a:spcPct val="20000"/>
              </a:spcBef>
              <a:buChar char="–"/>
              <a:defRPr sz="1600">
                <a:solidFill>
                  <a:schemeClr val="tx1"/>
                </a:solidFill>
                <a:latin typeface="Arial" panose="020B0604020202020204" pitchFamily="34" charset="0"/>
              </a:defRPr>
            </a:lvl2pPr>
            <a:lvl3pPr marL="1143000" indent="-228600">
              <a:spcBef>
                <a:spcPct val="20000"/>
              </a:spcBef>
              <a:buChar char="•"/>
              <a:defRPr sz="1400">
                <a:solidFill>
                  <a:schemeClr val="tx1"/>
                </a:solidFill>
                <a:latin typeface="Arial" panose="020B0604020202020204" pitchFamily="34" charset="0"/>
              </a:defRPr>
            </a:lvl3pPr>
            <a:lvl4pPr marL="1600200" indent="-228600">
              <a:spcBef>
                <a:spcPct val="20000"/>
              </a:spcBef>
              <a:buChar char="–"/>
              <a:defRPr sz="1400">
                <a:solidFill>
                  <a:schemeClr val="tx1"/>
                </a:solidFill>
                <a:latin typeface="Arial" panose="020B0604020202020204" pitchFamily="34" charset="0"/>
              </a:defRPr>
            </a:lvl4pPr>
            <a:lvl5pPr marL="2057400" indent="-228600">
              <a:spcBef>
                <a:spcPct val="20000"/>
              </a:spcBef>
              <a:buChar char="»"/>
              <a:defRPr sz="14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4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4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4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400">
                <a:solidFill>
                  <a:schemeClr val="tx1"/>
                </a:solidFill>
                <a:latin typeface="Arial" panose="020B0604020202020204" pitchFamily="34" charset="0"/>
              </a:defRPr>
            </a:lvl9pPr>
          </a:lstStyle>
          <a:p>
            <a:pPr>
              <a:spcBef>
                <a:spcPct val="0"/>
              </a:spcBef>
              <a:buClrTx/>
              <a:buSzTx/>
              <a:buFontTx/>
              <a:buNone/>
            </a:pPr>
            <a:fld id="{6328B8A8-E74F-4A46-B972-27CC723C8C88}" type="slidenum">
              <a:rPr lang="en-US" altLang="en-US">
                <a:solidFill>
                  <a:srgbClr val="000000"/>
                </a:solidFill>
              </a:rPr>
              <a:pPr>
                <a:spcBef>
                  <a:spcPct val="0"/>
                </a:spcBef>
                <a:buClrTx/>
                <a:buSzTx/>
                <a:buFontTx/>
                <a:buNone/>
              </a:pPr>
              <a:t>12</a:t>
            </a:fld>
            <a:endParaRPr lang="en-US" altLang="en-US">
              <a:solidFill>
                <a:srgbClr val="000000"/>
              </a:solidFill>
            </a:endParaRPr>
          </a:p>
        </p:txBody>
      </p:sp>
      <p:sp>
        <p:nvSpPr>
          <p:cNvPr id="7" name="TextBox 6"/>
          <p:cNvSpPr txBox="1"/>
          <p:nvPr/>
        </p:nvSpPr>
        <p:spPr>
          <a:xfrm>
            <a:off x="2447525" y="1189241"/>
            <a:ext cx="7581900" cy="3831818"/>
          </a:xfrm>
          <a:prstGeom prst="rect">
            <a:avLst/>
          </a:prstGeom>
          <a:noFill/>
        </p:spPr>
        <p:txBody>
          <a:bodyPr>
            <a:spAutoFit/>
          </a:bodyPr>
          <a:lstStyle/>
          <a:p>
            <a:pPr>
              <a:spcBef>
                <a:spcPts val="1800"/>
              </a:spcBef>
              <a:defRPr/>
            </a:pPr>
            <a:r>
              <a:rPr lang="en-US" sz="2800" b="1" dirty="0">
                <a:solidFill>
                  <a:srgbClr val="0000FF">
                    <a:alpha val="35000"/>
                  </a:srgbClr>
                </a:solidFill>
                <a:latin typeface="+mn-lt"/>
              </a:rPr>
              <a:t>Introduction </a:t>
            </a:r>
          </a:p>
          <a:p>
            <a:pPr>
              <a:spcBef>
                <a:spcPts val="1800"/>
              </a:spcBef>
              <a:defRPr/>
            </a:pPr>
            <a:r>
              <a:rPr lang="en-US" sz="2800" b="1" dirty="0">
                <a:solidFill>
                  <a:srgbClr val="0000FF"/>
                </a:solidFill>
                <a:latin typeface="+mn-lt"/>
              </a:rPr>
              <a:t>Imperfection - sources</a:t>
            </a:r>
          </a:p>
          <a:p>
            <a:pPr>
              <a:spcBef>
                <a:spcPts val="1800"/>
              </a:spcBef>
              <a:defRPr/>
            </a:pPr>
            <a:r>
              <a:rPr lang="en-US" sz="2800" b="1" dirty="0">
                <a:solidFill>
                  <a:srgbClr val="0000FF">
                    <a:alpha val="39000"/>
                  </a:srgbClr>
                </a:solidFill>
                <a:latin typeface="+mn-lt"/>
              </a:rPr>
              <a:t>Orbit perturbations</a:t>
            </a:r>
          </a:p>
          <a:p>
            <a:pPr>
              <a:spcBef>
                <a:spcPts val="1800"/>
              </a:spcBef>
              <a:defRPr/>
            </a:pPr>
            <a:r>
              <a:rPr lang="en-US" sz="2800" b="1" dirty="0">
                <a:solidFill>
                  <a:srgbClr val="0000FF">
                    <a:alpha val="44000"/>
                  </a:srgbClr>
                </a:solidFill>
                <a:latin typeface="+mj-lt"/>
              </a:rPr>
              <a:t>Optics perturbations</a:t>
            </a:r>
          </a:p>
          <a:p>
            <a:pPr>
              <a:spcBef>
                <a:spcPts val="1800"/>
              </a:spcBef>
              <a:defRPr/>
            </a:pPr>
            <a:r>
              <a:rPr lang="en-US" sz="2800" b="1" dirty="0">
                <a:solidFill>
                  <a:srgbClr val="0000FF">
                    <a:alpha val="39000"/>
                  </a:srgbClr>
                </a:solidFill>
                <a:latin typeface="+mn-lt"/>
              </a:rPr>
              <a:t>Linear imperfections and geology</a:t>
            </a:r>
          </a:p>
          <a:p>
            <a:pPr>
              <a:spcBef>
                <a:spcPts val="1800"/>
              </a:spcBef>
              <a:defRPr/>
            </a:pPr>
            <a:r>
              <a:rPr lang="en-US" sz="2800" b="1" dirty="0">
                <a:solidFill>
                  <a:srgbClr val="0000FF">
                    <a:alpha val="39000"/>
                  </a:srgbClr>
                </a:solidFill>
                <a:latin typeface="+mn-lt"/>
              </a:rPr>
              <a:t>Summary</a:t>
            </a:r>
          </a:p>
        </p:txBody>
      </p:sp>
    </p:spTree>
    <p:extLst>
      <p:ext uri="{BB962C8B-B14F-4D97-AF65-F5344CB8AC3E}">
        <p14:creationId xmlns:p14="http://schemas.microsoft.com/office/powerpoint/2010/main" val="21692425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Imperfections</a:t>
            </a:r>
          </a:p>
        </p:txBody>
      </p:sp>
      <p:sp>
        <p:nvSpPr>
          <p:cNvPr id="3" name="Date Placeholder 2"/>
          <p:cNvSpPr>
            <a:spLocks noGrp="1"/>
          </p:cNvSpPr>
          <p:nvPr>
            <p:ph type="dt" sz="half" idx="10"/>
          </p:nvPr>
        </p:nvSpPr>
        <p:spPr/>
        <p:txBody>
          <a:bodyPr/>
          <a:lstStyle/>
          <a:p>
            <a:pPr>
              <a:defRPr/>
            </a:pPr>
            <a:r>
              <a:rPr lang="en-US"/>
              <a:t>12 May 2022</a:t>
            </a:r>
          </a:p>
        </p:txBody>
      </p:sp>
      <p:sp>
        <p:nvSpPr>
          <p:cNvPr id="4" name="Footer Placeholder 3"/>
          <p:cNvSpPr>
            <a:spLocks noGrp="1"/>
          </p:cNvSpPr>
          <p:nvPr>
            <p:ph type="ftr" sz="quarter" idx="11"/>
          </p:nvPr>
        </p:nvSpPr>
        <p:spPr/>
        <p:txBody>
          <a:bodyPr/>
          <a:lstStyle/>
          <a:p>
            <a:pPr>
              <a:defRPr/>
            </a:pPr>
            <a:r>
              <a:rPr lang="en-GB"/>
              <a:t>Basic CAS - Linear Imperfections - J. Wenninger</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13</a:t>
            </a:fld>
            <a:endParaRPr lang="en-US" altLang="en-US"/>
          </a:p>
        </p:txBody>
      </p:sp>
      <p:sp>
        <p:nvSpPr>
          <p:cNvPr id="6" name="Content Placeholder 5"/>
          <p:cNvSpPr>
            <a:spLocks noGrp="1"/>
          </p:cNvSpPr>
          <p:nvPr>
            <p:ph idx="1"/>
          </p:nvPr>
        </p:nvSpPr>
        <p:spPr/>
        <p:txBody>
          <a:bodyPr/>
          <a:lstStyle/>
          <a:p>
            <a:r>
              <a:rPr lang="en-GB" sz="2400" dirty="0"/>
              <a:t>The first step in the design phase of an accelerations consists in building an </a:t>
            </a:r>
            <a:r>
              <a:rPr lang="en-GB" sz="2400" b="1" dirty="0">
                <a:solidFill>
                  <a:srgbClr val="0000FF"/>
                </a:solidFill>
              </a:rPr>
              <a:t>“ideal” accelerator </a:t>
            </a:r>
            <a:r>
              <a:rPr lang="en-GB" sz="2400" dirty="0"/>
              <a:t>where all magnets have nominal fields and are perfectly aligned along the design trajectory.</a:t>
            </a:r>
          </a:p>
          <a:p>
            <a:pPr>
              <a:spcBef>
                <a:spcPts val="1200"/>
              </a:spcBef>
            </a:pPr>
            <a:r>
              <a:rPr lang="en-GB" sz="2400" dirty="0"/>
              <a:t>But quite rapidly the designer must confront the real world, and </a:t>
            </a:r>
            <a:r>
              <a:rPr lang="en-GB" sz="2400" b="1" dirty="0">
                <a:solidFill>
                  <a:srgbClr val="0000FF"/>
                </a:solidFill>
              </a:rPr>
              <a:t>tolerances on errors (</a:t>
            </a:r>
            <a:r>
              <a:rPr lang="en-GB" sz="2400" b="1" dirty="0">
                <a:solidFill>
                  <a:srgbClr val="CC3399"/>
                </a:solidFill>
              </a:rPr>
              <a:t>= imperfections</a:t>
            </a:r>
            <a:r>
              <a:rPr lang="en-GB" sz="2400" b="1" dirty="0">
                <a:solidFill>
                  <a:srgbClr val="0000FF"/>
                </a:solidFill>
              </a:rPr>
              <a:t>) must be defined </a:t>
            </a:r>
            <a:r>
              <a:rPr lang="en-GB" sz="2400" dirty="0"/>
              <a:t>to provide specifications for component design, manufacturing and alignment.</a:t>
            </a:r>
          </a:p>
          <a:p>
            <a:pPr lvl="1"/>
            <a:r>
              <a:rPr lang="en-GB" sz="2000" dirty="0"/>
              <a:t>What is the precision on field quality?</a:t>
            </a:r>
          </a:p>
          <a:p>
            <a:pPr lvl="1"/>
            <a:r>
              <a:rPr lang="en-GB" sz="2000" dirty="0"/>
              <a:t>What is the precision and stability of the power converter that feeds current into a magnet?</a:t>
            </a:r>
          </a:p>
          <a:p>
            <a:pPr lvl="1"/>
            <a:r>
              <a:rPr lang="en-GB" sz="2000" dirty="0"/>
              <a:t>What is the tolerance on the component alignment?</a:t>
            </a:r>
          </a:p>
          <a:p>
            <a:pPr lvl="1"/>
            <a:r>
              <a:rPr lang="en-GB" sz="2000" dirty="0"/>
              <a:t>…</a:t>
            </a:r>
          </a:p>
          <a:p>
            <a:pPr>
              <a:spcBef>
                <a:spcPts val="1200"/>
              </a:spcBef>
            </a:pPr>
            <a:r>
              <a:rPr lang="en-GB" sz="2200" dirty="0"/>
              <a:t>This lecture will discuss the impact of the simplest form of imperfections, the </a:t>
            </a:r>
            <a:r>
              <a:rPr lang="en-GB" sz="2200" b="1" dirty="0"/>
              <a:t>linear imperfections</a:t>
            </a:r>
            <a:r>
              <a:rPr lang="en-GB" sz="2200" dirty="0"/>
              <a:t>.</a:t>
            </a:r>
          </a:p>
          <a:p>
            <a:pPr lvl="1"/>
            <a:endParaRPr lang="en-GB" sz="2000" dirty="0"/>
          </a:p>
        </p:txBody>
      </p:sp>
    </p:spTree>
    <p:extLst>
      <p:ext uri="{BB962C8B-B14F-4D97-AF65-F5344CB8AC3E}">
        <p14:creationId xmlns:p14="http://schemas.microsoft.com/office/powerpoint/2010/main" val="4159707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From model to reality - fields</a:t>
            </a:r>
          </a:p>
        </p:txBody>
      </p:sp>
      <p:sp>
        <p:nvSpPr>
          <p:cNvPr id="3" name="Date Placeholder 2"/>
          <p:cNvSpPr>
            <a:spLocks noGrp="1"/>
          </p:cNvSpPr>
          <p:nvPr>
            <p:ph type="dt" sz="half" idx="10"/>
          </p:nvPr>
        </p:nvSpPr>
        <p:spPr/>
        <p:txBody>
          <a:bodyPr/>
          <a:lstStyle/>
          <a:p>
            <a:pPr>
              <a:defRPr/>
            </a:pPr>
            <a:r>
              <a:rPr lang="en-US"/>
              <a:t>12 May 2022</a:t>
            </a:r>
          </a:p>
        </p:txBody>
      </p:sp>
      <p:sp>
        <p:nvSpPr>
          <p:cNvPr id="4" name="Footer Placeholder 3"/>
          <p:cNvSpPr>
            <a:spLocks noGrp="1"/>
          </p:cNvSpPr>
          <p:nvPr>
            <p:ph type="ftr" sz="quarter" idx="11"/>
          </p:nvPr>
        </p:nvSpPr>
        <p:spPr/>
        <p:txBody>
          <a:bodyPr/>
          <a:lstStyle/>
          <a:p>
            <a:pPr>
              <a:defRPr/>
            </a:pPr>
            <a:r>
              <a:rPr lang="en-GB"/>
              <a:t>Basic CAS - Linear Imperfections - J. Wenninger</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14</a:t>
            </a:fld>
            <a:endParaRPr lang="en-US" altLang="en-US"/>
          </a:p>
        </p:txBody>
      </p:sp>
      <p:sp>
        <p:nvSpPr>
          <p:cNvPr id="6" name="Content Placeholder 5"/>
          <p:cNvSpPr>
            <a:spLocks noGrp="1"/>
          </p:cNvSpPr>
          <p:nvPr>
            <p:ph idx="1"/>
          </p:nvPr>
        </p:nvSpPr>
        <p:spPr>
          <a:xfrm>
            <a:off x="629895" y="856915"/>
            <a:ext cx="10573970" cy="1614625"/>
          </a:xfrm>
        </p:spPr>
        <p:txBody>
          <a:bodyPr/>
          <a:lstStyle/>
          <a:p>
            <a:r>
              <a:rPr lang="en-GB" sz="1800" dirty="0"/>
              <a:t>The </a:t>
            </a:r>
            <a:r>
              <a:rPr lang="en-GB" sz="1800" b="1" dirty="0"/>
              <a:t>physical units</a:t>
            </a:r>
            <a:r>
              <a:rPr lang="en-GB" sz="1800" dirty="0"/>
              <a:t> of the machine model defined by the accelerator physicist must be converted into </a:t>
            </a:r>
            <a:r>
              <a:rPr lang="en-GB" sz="1800" b="1" dirty="0">
                <a:solidFill>
                  <a:srgbClr val="0000FF"/>
                </a:solidFill>
              </a:rPr>
              <a:t>magnetic fields </a:t>
            </a:r>
            <a:r>
              <a:rPr lang="en-GB" sz="1800" dirty="0"/>
              <a:t>and eventually into </a:t>
            </a:r>
            <a:r>
              <a:rPr lang="en-GB" sz="1800" b="1" dirty="0">
                <a:solidFill>
                  <a:srgbClr val="0000FF"/>
                </a:solidFill>
              </a:rPr>
              <a:t>currents</a:t>
            </a:r>
            <a:r>
              <a:rPr lang="en-GB" sz="1800" dirty="0"/>
              <a:t> for the power converters that feed the magnets.</a:t>
            </a:r>
          </a:p>
          <a:p>
            <a:r>
              <a:rPr lang="en-GB" sz="1800" b="1" u="sng" dirty="0"/>
              <a:t>Imperfections</a:t>
            </a:r>
            <a:r>
              <a:rPr lang="en-GB" sz="1800" dirty="0"/>
              <a:t> (= errors) in the real accelerator optics can be introduced by </a:t>
            </a:r>
            <a:r>
              <a:rPr lang="en-GB" sz="1800" b="1" dirty="0">
                <a:solidFill>
                  <a:srgbClr val="FF0000"/>
                </a:solidFill>
              </a:rPr>
              <a:t>uncertainties </a:t>
            </a:r>
            <a:r>
              <a:rPr lang="en-GB" sz="1800" dirty="0"/>
              <a:t>or</a:t>
            </a:r>
            <a:r>
              <a:rPr lang="en-GB" sz="1800" b="1" dirty="0">
                <a:solidFill>
                  <a:srgbClr val="FF0000"/>
                </a:solidFill>
              </a:rPr>
              <a:t> errors </a:t>
            </a:r>
            <a:r>
              <a:rPr lang="en-GB" sz="1800" dirty="0"/>
              <a:t>on:</a:t>
            </a:r>
          </a:p>
          <a:p>
            <a:pPr lvl="1"/>
            <a:r>
              <a:rPr lang="en-GB" dirty="0">
                <a:solidFill>
                  <a:srgbClr val="CC3399"/>
                </a:solidFill>
              </a:rPr>
              <a:t>Beam momentum</a:t>
            </a:r>
            <a:r>
              <a:rPr lang="en-GB" dirty="0"/>
              <a:t>, </a:t>
            </a:r>
            <a:r>
              <a:rPr lang="en-GB" dirty="0">
                <a:solidFill>
                  <a:srgbClr val="CC3399"/>
                </a:solidFill>
              </a:rPr>
              <a:t>magnetic field model</a:t>
            </a:r>
            <a:r>
              <a:rPr lang="en-GB" dirty="0"/>
              <a:t> and </a:t>
            </a:r>
            <a:r>
              <a:rPr lang="en-GB" dirty="0">
                <a:solidFill>
                  <a:srgbClr val="CC3399"/>
                </a:solidFill>
              </a:rPr>
              <a:t>power converter regulation</a:t>
            </a:r>
            <a:r>
              <a:rPr lang="en-GB" dirty="0"/>
              <a:t>. </a:t>
            </a:r>
          </a:p>
        </p:txBody>
      </p:sp>
      <p:pic>
        <p:nvPicPr>
          <p:cNvPr id="11" name="Picture 10"/>
          <p:cNvPicPr>
            <a:picLocks noChangeAspect="1"/>
          </p:cNvPicPr>
          <p:nvPr/>
        </p:nvPicPr>
        <p:blipFill>
          <a:blip r:embed="rId2"/>
          <a:stretch>
            <a:fillRect/>
          </a:stretch>
        </p:blipFill>
        <p:spPr>
          <a:xfrm>
            <a:off x="4965471" y="4477615"/>
            <a:ext cx="3456220" cy="1865170"/>
          </a:xfrm>
          <a:prstGeom prst="rect">
            <a:avLst/>
          </a:prstGeom>
        </p:spPr>
      </p:pic>
      <p:sp>
        <p:nvSpPr>
          <p:cNvPr id="7" name="TextBox 6"/>
          <p:cNvSpPr txBox="1"/>
          <p:nvPr/>
        </p:nvSpPr>
        <p:spPr>
          <a:xfrm>
            <a:off x="2485533" y="4887399"/>
            <a:ext cx="2312510" cy="523220"/>
          </a:xfrm>
          <a:prstGeom prst="rect">
            <a:avLst/>
          </a:prstGeom>
        </p:spPr>
        <p:txBody>
          <a:bodyPr wrap="square" rtlCol="0">
            <a:spAutoFit/>
          </a:bodyPr>
          <a:lstStyle/>
          <a:p>
            <a:pPr algn="ctr">
              <a:spcBef>
                <a:spcPct val="20000"/>
              </a:spcBef>
              <a:spcAft>
                <a:spcPts val="400"/>
              </a:spcAft>
              <a:buClr>
                <a:srgbClr val="0000FF"/>
              </a:buClr>
              <a:buSzPct val="80000"/>
            </a:pPr>
            <a:r>
              <a:rPr lang="en-GB" sz="1400" i="1" kern="0" dirty="0">
                <a:latin typeface="+mn-lt"/>
              </a:rPr>
              <a:t>Example of the LHC main dipole calibration curve</a:t>
            </a:r>
          </a:p>
        </p:txBody>
      </p:sp>
      <p:grpSp>
        <p:nvGrpSpPr>
          <p:cNvPr id="25" name="Group 24"/>
          <p:cNvGrpSpPr/>
          <p:nvPr/>
        </p:nvGrpSpPr>
        <p:grpSpPr>
          <a:xfrm>
            <a:off x="2186503" y="2589155"/>
            <a:ext cx="8786297" cy="1843773"/>
            <a:chOff x="501070" y="2910235"/>
            <a:chExt cx="8786297" cy="1843773"/>
          </a:xfrm>
        </p:grpSpPr>
        <p:grpSp>
          <p:nvGrpSpPr>
            <p:cNvPr id="8" name="Group 7"/>
            <p:cNvGrpSpPr/>
            <p:nvPr/>
          </p:nvGrpSpPr>
          <p:grpSpPr>
            <a:xfrm>
              <a:off x="501070" y="2910235"/>
              <a:ext cx="6375230" cy="1843773"/>
              <a:chOff x="875021" y="2139821"/>
              <a:chExt cx="6375230" cy="1843773"/>
            </a:xfrm>
          </p:grpSpPr>
          <p:sp>
            <p:nvSpPr>
              <p:cNvPr id="12" name="TextBox 11"/>
              <p:cNvSpPr txBox="1"/>
              <p:nvPr/>
            </p:nvSpPr>
            <p:spPr>
              <a:xfrm>
                <a:off x="875021" y="2139821"/>
                <a:ext cx="1344175" cy="1239314"/>
              </a:xfrm>
              <a:prstGeom prst="rect">
                <a:avLst/>
              </a:prstGeom>
            </p:spPr>
            <p:txBody>
              <a:bodyPr wrap="square" rtlCol="0">
                <a:spAutoFit/>
              </a:bodyPr>
              <a:lstStyle/>
              <a:p>
                <a:pPr algn="ctr">
                  <a:spcBef>
                    <a:spcPct val="20000"/>
                  </a:spcBef>
                  <a:spcAft>
                    <a:spcPts val="400"/>
                  </a:spcAft>
                  <a:buClr>
                    <a:srgbClr val="0000FF"/>
                  </a:buClr>
                  <a:buSzPct val="80000"/>
                </a:pPr>
                <a:r>
                  <a:rPr lang="en-GB" b="1" kern="0" dirty="0">
                    <a:latin typeface="+mn-lt"/>
                  </a:rPr>
                  <a:t>Magnet strength</a:t>
                </a:r>
              </a:p>
              <a:p>
                <a:pPr algn="ctr">
                  <a:spcBef>
                    <a:spcPct val="20000"/>
                  </a:spcBef>
                  <a:spcAft>
                    <a:spcPts val="400"/>
                  </a:spcAft>
                  <a:buClr>
                    <a:srgbClr val="0000FF"/>
                  </a:buClr>
                  <a:buSzPct val="80000"/>
                </a:pPr>
                <a:r>
                  <a:rPr lang="en-GB" sz="1600" kern="0" dirty="0">
                    <a:latin typeface="+mn-lt"/>
                  </a:rPr>
                  <a:t>(angle, focal length…)</a:t>
                </a:r>
              </a:p>
            </p:txBody>
          </p:sp>
          <p:sp>
            <p:nvSpPr>
              <p:cNvPr id="13" name="TextBox 12"/>
              <p:cNvSpPr txBox="1"/>
              <p:nvPr/>
            </p:nvSpPr>
            <p:spPr>
              <a:xfrm>
                <a:off x="2852907" y="2159321"/>
                <a:ext cx="1965147" cy="974626"/>
              </a:xfrm>
              <a:prstGeom prst="rect">
                <a:avLst/>
              </a:prstGeom>
            </p:spPr>
            <p:txBody>
              <a:bodyPr wrap="square" rtlCol="0">
                <a:spAutoFit/>
              </a:bodyPr>
              <a:lstStyle/>
              <a:p>
                <a:pPr algn="ctr">
                  <a:spcBef>
                    <a:spcPct val="20000"/>
                  </a:spcBef>
                  <a:spcAft>
                    <a:spcPts val="400"/>
                  </a:spcAft>
                  <a:buClr>
                    <a:srgbClr val="0000FF"/>
                  </a:buClr>
                  <a:buSzPct val="80000"/>
                </a:pPr>
                <a:r>
                  <a:rPr lang="en-GB" b="1" kern="0" dirty="0">
                    <a:latin typeface="+mn-lt"/>
                  </a:rPr>
                  <a:t>Magnetic field or gradient </a:t>
                </a:r>
              </a:p>
              <a:p>
                <a:pPr algn="ctr">
                  <a:spcBef>
                    <a:spcPts val="0"/>
                  </a:spcBef>
                  <a:spcAft>
                    <a:spcPts val="400"/>
                  </a:spcAft>
                  <a:buClr>
                    <a:srgbClr val="0000FF"/>
                  </a:buClr>
                  <a:buSzPct val="80000"/>
                </a:pPr>
                <a:r>
                  <a:rPr lang="en-GB" sz="1600" kern="0" dirty="0">
                    <a:latin typeface="+mn-lt"/>
                  </a:rPr>
                  <a:t>(T, T/m, T/m</a:t>
                </a:r>
                <a:r>
                  <a:rPr lang="en-GB" sz="1600" kern="0" baseline="30000" dirty="0">
                    <a:latin typeface="+mn-lt"/>
                  </a:rPr>
                  <a:t>2</a:t>
                </a:r>
                <a:r>
                  <a:rPr lang="en-GB" sz="1600" kern="0" dirty="0">
                    <a:latin typeface="+mn-lt"/>
                  </a:rPr>
                  <a:t>…)</a:t>
                </a:r>
              </a:p>
            </p:txBody>
          </p:sp>
          <p:sp>
            <p:nvSpPr>
              <p:cNvPr id="14" name="TextBox 13"/>
              <p:cNvSpPr txBox="1"/>
              <p:nvPr/>
            </p:nvSpPr>
            <p:spPr>
              <a:xfrm>
                <a:off x="5557829" y="2159321"/>
                <a:ext cx="1692422" cy="943848"/>
              </a:xfrm>
              <a:prstGeom prst="rect">
                <a:avLst/>
              </a:prstGeom>
            </p:spPr>
            <p:txBody>
              <a:bodyPr wrap="square" rtlCol="0">
                <a:spAutoFit/>
              </a:bodyPr>
              <a:lstStyle/>
              <a:p>
                <a:pPr algn="ctr">
                  <a:spcBef>
                    <a:spcPct val="20000"/>
                  </a:spcBef>
                  <a:spcAft>
                    <a:spcPts val="400"/>
                  </a:spcAft>
                  <a:buClr>
                    <a:srgbClr val="0000FF"/>
                  </a:buClr>
                  <a:buSzPct val="80000"/>
                </a:pPr>
                <a:r>
                  <a:rPr lang="en-GB" b="1" kern="0" dirty="0">
                    <a:latin typeface="+mn-lt"/>
                  </a:rPr>
                  <a:t>Requested current</a:t>
                </a:r>
              </a:p>
              <a:p>
                <a:pPr algn="ctr">
                  <a:spcBef>
                    <a:spcPts val="0"/>
                  </a:spcBef>
                  <a:spcAft>
                    <a:spcPts val="400"/>
                  </a:spcAft>
                  <a:buClr>
                    <a:srgbClr val="0000FF"/>
                  </a:buClr>
                  <a:buSzPct val="80000"/>
                </a:pPr>
                <a:r>
                  <a:rPr lang="en-GB" sz="1600" kern="0" dirty="0">
                    <a:latin typeface="+mn-lt"/>
                  </a:rPr>
                  <a:t>(A)</a:t>
                </a:r>
              </a:p>
            </p:txBody>
          </p:sp>
          <p:sp>
            <p:nvSpPr>
              <p:cNvPr id="15" name="Right Arrow 14"/>
              <p:cNvSpPr/>
              <p:nvPr/>
            </p:nvSpPr>
            <p:spPr bwMode="auto">
              <a:xfrm>
                <a:off x="2241911" y="2345942"/>
                <a:ext cx="460860" cy="290607"/>
              </a:xfrm>
              <a:prstGeom prst="rightArrow">
                <a:avLst/>
              </a:prstGeom>
              <a:solidFill>
                <a:schemeClr val="accent1"/>
              </a:solidFill>
              <a:ln w="9525" cap="flat" cmpd="sng" algn="ctr">
                <a:solidFill>
                  <a:srgbClr val="0000FF"/>
                </a:solidFill>
                <a:prstDash val="solid"/>
                <a:round/>
                <a:headEnd type="none" w="med" len="med"/>
                <a:tailEnd type="none" w="med" len="me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p:spPr>
            <p:txBody>
              <a:bodyPr vert="horz" wrap="square" lIns="91440" tIns="45720" rIns="91440" bIns="45720" numCol="1" rtlCol="0" anchor="t" anchorCtr="0" compatLnSpc="1">
                <a:prstTxWarp prst="textNoShape">
                  <a:avLst/>
                </a:prstTxWarp>
              </a:bodyPr>
              <a:lstStyle/>
              <a:p>
                <a:endParaRPr lang="en-GB"/>
              </a:p>
            </p:txBody>
          </p:sp>
          <p:sp>
            <p:nvSpPr>
              <p:cNvPr id="16" name="Right Arrow 15"/>
              <p:cNvSpPr/>
              <p:nvPr/>
            </p:nvSpPr>
            <p:spPr bwMode="auto">
              <a:xfrm>
                <a:off x="4921239" y="2362425"/>
                <a:ext cx="460860" cy="290607"/>
              </a:xfrm>
              <a:prstGeom prst="rightArrow">
                <a:avLst/>
              </a:prstGeom>
              <a:solidFill>
                <a:schemeClr val="accent1"/>
              </a:solidFill>
              <a:ln w="9525" cap="flat" cmpd="sng" algn="ctr">
                <a:solidFill>
                  <a:srgbClr val="0000FF"/>
                </a:solidFill>
                <a:prstDash val="solid"/>
                <a:round/>
                <a:headEnd type="none" w="med" len="med"/>
                <a:tailEnd type="none" w="med" len="me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p:spPr>
            <p:txBody>
              <a:bodyPr vert="horz" wrap="square" lIns="91440" tIns="45720" rIns="91440" bIns="45720" numCol="1" rtlCol="0" anchor="t" anchorCtr="0" compatLnSpc="1">
                <a:prstTxWarp prst="textNoShape">
                  <a:avLst/>
                </a:prstTxWarp>
              </a:bodyPr>
              <a:lstStyle/>
              <a:p>
                <a:endParaRPr lang="en-GB"/>
              </a:p>
            </p:txBody>
          </p:sp>
          <p:sp>
            <p:nvSpPr>
              <p:cNvPr id="17" name="TextBox 16"/>
              <p:cNvSpPr txBox="1"/>
              <p:nvPr/>
            </p:nvSpPr>
            <p:spPr>
              <a:xfrm>
                <a:off x="1868567" y="3223754"/>
                <a:ext cx="1267365" cy="523220"/>
              </a:xfrm>
              <a:prstGeom prst="rect">
                <a:avLst/>
              </a:prstGeom>
            </p:spPr>
            <p:txBody>
              <a:bodyPr wrap="square" rtlCol="0">
                <a:spAutoFit/>
              </a:bodyPr>
              <a:lstStyle/>
              <a:p>
                <a:pPr algn="ctr">
                  <a:spcBef>
                    <a:spcPct val="20000"/>
                  </a:spcBef>
                  <a:spcAft>
                    <a:spcPts val="400"/>
                  </a:spcAft>
                  <a:buClr>
                    <a:srgbClr val="0000FF"/>
                  </a:buClr>
                  <a:buSzPct val="80000"/>
                </a:pPr>
                <a:r>
                  <a:rPr lang="en-GB" sz="1400" b="1" kern="0" dirty="0">
                    <a:solidFill>
                      <a:srgbClr val="CC3399"/>
                    </a:solidFill>
                    <a:latin typeface="+mn-lt"/>
                  </a:rPr>
                  <a:t>Beam momentum</a:t>
                </a:r>
              </a:p>
            </p:txBody>
          </p:sp>
          <p:sp>
            <p:nvSpPr>
              <p:cNvPr id="18" name="Down Arrow 17"/>
              <p:cNvSpPr/>
              <p:nvPr/>
            </p:nvSpPr>
            <p:spPr bwMode="auto">
              <a:xfrm rot="10800000">
                <a:off x="2399044" y="2919390"/>
                <a:ext cx="200521" cy="290894"/>
              </a:xfrm>
              <a:prstGeom prst="downArrow">
                <a:avLst/>
              </a:prstGeom>
              <a:solidFill>
                <a:srgbClr val="92D050"/>
              </a:solidFill>
              <a:ln w="9525"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a:p>
            </p:txBody>
          </p:sp>
          <p:sp>
            <p:nvSpPr>
              <p:cNvPr id="19" name="TextBox 18"/>
              <p:cNvSpPr txBox="1"/>
              <p:nvPr/>
            </p:nvSpPr>
            <p:spPr>
              <a:xfrm>
                <a:off x="4233440" y="3244930"/>
                <a:ext cx="1842925" cy="738664"/>
              </a:xfrm>
              <a:prstGeom prst="rect">
                <a:avLst/>
              </a:prstGeom>
            </p:spPr>
            <p:txBody>
              <a:bodyPr wrap="square" rtlCol="0">
                <a:spAutoFit/>
              </a:bodyPr>
              <a:lstStyle/>
              <a:p>
                <a:pPr algn="ctr">
                  <a:spcBef>
                    <a:spcPct val="20000"/>
                  </a:spcBef>
                  <a:spcAft>
                    <a:spcPts val="0"/>
                  </a:spcAft>
                  <a:buClr>
                    <a:srgbClr val="0000FF"/>
                  </a:buClr>
                  <a:buSzPct val="80000"/>
                </a:pPr>
                <a:r>
                  <a:rPr lang="en-GB" sz="1400" b="1" kern="0" dirty="0">
                    <a:solidFill>
                      <a:srgbClr val="CC3399"/>
                    </a:solidFill>
                    <a:latin typeface="+mn-lt"/>
                  </a:rPr>
                  <a:t>Magnet </a:t>
                </a:r>
              </a:p>
              <a:p>
                <a:pPr algn="ctr">
                  <a:spcBef>
                    <a:spcPts val="0"/>
                  </a:spcBef>
                  <a:spcAft>
                    <a:spcPts val="0"/>
                  </a:spcAft>
                  <a:buClr>
                    <a:srgbClr val="0000FF"/>
                  </a:buClr>
                  <a:buSzPct val="80000"/>
                </a:pPr>
                <a:r>
                  <a:rPr lang="en-GB" sz="1400" b="1" kern="0" dirty="0">
                    <a:solidFill>
                      <a:srgbClr val="CC3399"/>
                    </a:solidFill>
                    <a:latin typeface="+mn-lt"/>
                  </a:rPr>
                  <a:t>calibration curve </a:t>
                </a:r>
                <a:r>
                  <a:rPr lang="en-GB" sz="1400" b="1" kern="0" dirty="0">
                    <a:latin typeface="+mn-lt"/>
                  </a:rPr>
                  <a:t>(transfer function)</a:t>
                </a:r>
              </a:p>
            </p:txBody>
          </p:sp>
          <p:sp>
            <p:nvSpPr>
              <p:cNvPr id="20" name="Down Arrow 19"/>
              <p:cNvSpPr/>
              <p:nvPr/>
            </p:nvSpPr>
            <p:spPr bwMode="auto">
              <a:xfrm rot="10800000">
                <a:off x="5030187" y="2924599"/>
                <a:ext cx="200521" cy="290894"/>
              </a:xfrm>
              <a:prstGeom prst="downArrow">
                <a:avLst/>
              </a:prstGeom>
              <a:solidFill>
                <a:srgbClr val="92D050"/>
              </a:solidFill>
              <a:ln w="9525"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a:p>
            </p:txBody>
          </p:sp>
        </p:grpSp>
        <p:sp>
          <p:nvSpPr>
            <p:cNvPr id="21" name="Right Arrow 20"/>
            <p:cNvSpPr/>
            <p:nvPr/>
          </p:nvSpPr>
          <p:spPr bwMode="auto">
            <a:xfrm>
              <a:off x="6863092" y="3117853"/>
              <a:ext cx="460860" cy="290607"/>
            </a:xfrm>
            <a:prstGeom prst="rightArrow">
              <a:avLst/>
            </a:prstGeom>
            <a:solidFill>
              <a:schemeClr val="accent1"/>
            </a:solidFill>
            <a:ln w="9525" cap="flat" cmpd="sng" algn="ctr">
              <a:solidFill>
                <a:srgbClr val="0000FF"/>
              </a:solidFill>
              <a:prstDash val="solid"/>
              <a:round/>
              <a:headEnd type="none" w="med" len="med"/>
              <a:tailEnd type="none" w="med" len="me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p:spPr>
          <p:txBody>
            <a:bodyPr vert="horz" wrap="square" lIns="91440" tIns="45720" rIns="91440" bIns="45720" numCol="1" rtlCol="0" anchor="t" anchorCtr="0" compatLnSpc="1">
              <a:prstTxWarp prst="textNoShape">
                <a:avLst/>
              </a:prstTxWarp>
            </a:bodyPr>
            <a:lstStyle/>
            <a:p>
              <a:endParaRPr lang="en-GB"/>
            </a:p>
          </p:txBody>
        </p:sp>
        <p:sp>
          <p:nvSpPr>
            <p:cNvPr id="22" name="TextBox 21"/>
            <p:cNvSpPr txBox="1"/>
            <p:nvPr/>
          </p:nvSpPr>
          <p:spPr>
            <a:xfrm>
              <a:off x="6196514" y="3989621"/>
              <a:ext cx="1842925" cy="307777"/>
            </a:xfrm>
            <a:prstGeom prst="rect">
              <a:avLst/>
            </a:prstGeom>
          </p:spPr>
          <p:txBody>
            <a:bodyPr wrap="square" rtlCol="0">
              <a:spAutoFit/>
            </a:bodyPr>
            <a:lstStyle/>
            <a:p>
              <a:pPr algn="ctr">
                <a:spcBef>
                  <a:spcPct val="20000"/>
                </a:spcBef>
                <a:spcAft>
                  <a:spcPts val="0"/>
                </a:spcAft>
                <a:buClr>
                  <a:srgbClr val="0000FF"/>
                </a:buClr>
                <a:buSzPct val="80000"/>
              </a:pPr>
              <a:r>
                <a:rPr lang="en-GB" sz="1400" b="1" kern="0" dirty="0">
                  <a:solidFill>
                    <a:srgbClr val="CC3399"/>
                  </a:solidFill>
                  <a:latin typeface="+mn-lt"/>
                </a:rPr>
                <a:t>Power converter</a:t>
              </a:r>
              <a:endParaRPr lang="en-GB" sz="1400" b="1" kern="0" dirty="0">
                <a:latin typeface="+mn-lt"/>
              </a:endParaRPr>
            </a:p>
          </p:txBody>
        </p:sp>
        <p:sp>
          <p:nvSpPr>
            <p:cNvPr id="23" name="Down Arrow 22"/>
            <p:cNvSpPr/>
            <p:nvPr/>
          </p:nvSpPr>
          <p:spPr bwMode="auto">
            <a:xfrm rot="10800000">
              <a:off x="6993261" y="3684277"/>
              <a:ext cx="200521" cy="290894"/>
            </a:xfrm>
            <a:prstGeom prst="downArrow">
              <a:avLst/>
            </a:prstGeom>
            <a:solidFill>
              <a:srgbClr val="92D050"/>
            </a:solidFill>
            <a:ln w="9525"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a:p>
          </p:txBody>
        </p:sp>
        <p:sp>
          <p:nvSpPr>
            <p:cNvPr id="24" name="TextBox 23"/>
            <p:cNvSpPr txBox="1"/>
            <p:nvPr/>
          </p:nvSpPr>
          <p:spPr>
            <a:xfrm>
              <a:off x="7370400" y="2910235"/>
              <a:ext cx="1916967" cy="943848"/>
            </a:xfrm>
            <a:prstGeom prst="rect">
              <a:avLst/>
            </a:prstGeom>
          </p:spPr>
          <p:txBody>
            <a:bodyPr wrap="square" rtlCol="0">
              <a:spAutoFit/>
            </a:bodyPr>
            <a:lstStyle/>
            <a:p>
              <a:pPr algn="ctr">
                <a:spcBef>
                  <a:spcPct val="20000"/>
                </a:spcBef>
                <a:spcAft>
                  <a:spcPts val="400"/>
                </a:spcAft>
                <a:buClr>
                  <a:srgbClr val="0000FF"/>
                </a:buClr>
                <a:buSzPct val="80000"/>
              </a:pPr>
              <a:r>
                <a:rPr lang="en-GB" b="1" kern="0" dirty="0">
                  <a:latin typeface="+mn-lt"/>
                </a:rPr>
                <a:t>Actual magnet current</a:t>
              </a:r>
            </a:p>
            <a:p>
              <a:pPr algn="ctr">
                <a:spcBef>
                  <a:spcPts val="0"/>
                </a:spcBef>
                <a:spcAft>
                  <a:spcPts val="400"/>
                </a:spcAft>
                <a:buClr>
                  <a:srgbClr val="0000FF"/>
                </a:buClr>
                <a:buSzPct val="80000"/>
              </a:pPr>
              <a:r>
                <a:rPr lang="en-GB" sz="1600" kern="0" dirty="0">
                  <a:latin typeface="+mn-lt"/>
                </a:rPr>
                <a:t>(A)</a:t>
              </a:r>
            </a:p>
          </p:txBody>
        </p:sp>
      </p:grpSp>
      <p:sp>
        <p:nvSpPr>
          <p:cNvPr id="9" name="TextBox 8"/>
          <p:cNvSpPr txBox="1"/>
          <p:nvPr/>
        </p:nvSpPr>
        <p:spPr>
          <a:xfrm>
            <a:off x="457200" y="3478821"/>
            <a:ext cx="1577146" cy="584775"/>
          </a:xfrm>
          <a:prstGeom prst="rect">
            <a:avLst/>
          </a:prstGeom>
        </p:spPr>
        <p:txBody>
          <a:bodyPr wrap="square" rtlCol="0">
            <a:spAutoFit/>
          </a:bodyPr>
          <a:lstStyle/>
          <a:p>
            <a:pPr algn="ctr">
              <a:spcBef>
                <a:spcPct val="20000"/>
              </a:spcBef>
              <a:spcAft>
                <a:spcPts val="400"/>
              </a:spcAft>
              <a:buClr>
                <a:srgbClr val="0000FF"/>
              </a:buClr>
              <a:buSzPct val="80000"/>
            </a:pPr>
            <a:r>
              <a:rPr lang="en-GB" sz="1600" i="1" kern="0" dirty="0">
                <a:solidFill>
                  <a:srgbClr val="009900"/>
                </a:solidFill>
                <a:latin typeface="+mn-lt"/>
              </a:rPr>
              <a:t>Accelerator physicist</a:t>
            </a:r>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8215" y="4097882"/>
            <a:ext cx="849541" cy="1051127"/>
          </a:xfrm>
          <a:prstGeom prst="rect">
            <a:avLst/>
          </a:prstGeom>
        </p:spPr>
      </p:pic>
      <p:sp>
        <p:nvSpPr>
          <p:cNvPr id="26" name="Bent Arrow 25"/>
          <p:cNvSpPr/>
          <p:nvPr/>
        </p:nvSpPr>
        <p:spPr bwMode="auto">
          <a:xfrm>
            <a:off x="1105290" y="2798459"/>
            <a:ext cx="625603" cy="573312"/>
          </a:xfrm>
          <a:prstGeom prst="bentArrow">
            <a:avLst/>
          </a:prstGeom>
          <a:solidFill>
            <a:srgbClr val="92D050"/>
          </a:solidFill>
          <a:ln w="9525" cap="flat" cmpd="sng" algn="ctr">
            <a:solidFill>
              <a:srgbClr val="0099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a:ln>
                <a:noFill/>
              </a:ln>
              <a:solidFill>
                <a:schemeClr val="tx1"/>
              </a:solidFill>
              <a:effectLst/>
              <a:latin typeface="Comic Sans MS" pitchFamily="66" charset="0"/>
            </a:endParaRPr>
          </a:p>
        </p:txBody>
      </p:sp>
    </p:spTree>
    <p:extLst>
      <p:ext uri="{BB962C8B-B14F-4D97-AF65-F5344CB8AC3E}">
        <p14:creationId xmlns:p14="http://schemas.microsoft.com/office/powerpoint/2010/main" val="5662442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From the lab to the tunnel</a:t>
            </a:r>
          </a:p>
        </p:txBody>
      </p:sp>
      <p:sp>
        <p:nvSpPr>
          <p:cNvPr id="3" name="Date Placeholder 2"/>
          <p:cNvSpPr>
            <a:spLocks noGrp="1"/>
          </p:cNvSpPr>
          <p:nvPr>
            <p:ph type="dt" sz="half" idx="10"/>
          </p:nvPr>
        </p:nvSpPr>
        <p:spPr/>
        <p:txBody>
          <a:bodyPr/>
          <a:lstStyle/>
          <a:p>
            <a:pPr>
              <a:defRPr/>
            </a:pPr>
            <a:r>
              <a:rPr lang="en-US"/>
              <a:t>12 May 2022</a:t>
            </a:r>
          </a:p>
        </p:txBody>
      </p:sp>
      <p:sp>
        <p:nvSpPr>
          <p:cNvPr id="4" name="Footer Placeholder 3"/>
          <p:cNvSpPr>
            <a:spLocks noGrp="1"/>
          </p:cNvSpPr>
          <p:nvPr>
            <p:ph type="ftr" sz="quarter" idx="11"/>
          </p:nvPr>
        </p:nvSpPr>
        <p:spPr/>
        <p:txBody>
          <a:bodyPr/>
          <a:lstStyle/>
          <a:p>
            <a:pPr>
              <a:defRPr/>
            </a:pPr>
            <a:r>
              <a:rPr lang="en-GB"/>
              <a:t>Basic CAS - Linear Imperfections - J. Wenninger</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15</a:t>
            </a:fld>
            <a:endParaRPr lang="en-US" altLang="en-US"/>
          </a:p>
        </p:txBody>
      </p:sp>
      <p:pic>
        <p:nvPicPr>
          <p:cNvPr id="1026" name="Picture 2" descr="https://home.cern/sites/home.web.cern.ch/files/image/featured/2013/08/magnet-mov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43792" y="2442795"/>
            <a:ext cx="6805613" cy="454274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mediastream.cern.ch/MediaArchive/Photo/Public/2007/0704009/0704009_03/0704009_03-A4-at-144-dpi.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8705" y="800100"/>
            <a:ext cx="3435449" cy="5132516"/>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cds.cern.ch/record/644661/files/bul-pho-2003-018.jpg?version=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367775" y="844428"/>
            <a:ext cx="4140528" cy="2756022"/>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0" descr="magnet-installation"/>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345917" y="4465935"/>
            <a:ext cx="3597875" cy="23920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157973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From model to reality - alignment</a:t>
            </a:r>
          </a:p>
        </p:txBody>
      </p:sp>
      <p:sp>
        <p:nvSpPr>
          <p:cNvPr id="3" name="Date Placeholder 2"/>
          <p:cNvSpPr>
            <a:spLocks noGrp="1"/>
          </p:cNvSpPr>
          <p:nvPr>
            <p:ph type="dt" sz="half" idx="10"/>
          </p:nvPr>
        </p:nvSpPr>
        <p:spPr/>
        <p:txBody>
          <a:bodyPr/>
          <a:lstStyle/>
          <a:p>
            <a:pPr>
              <a:defRPr/>
            </a:pPr>
            <a:r>
              <a:rPr lang="en-US"/>
              <a:t>12 May 2022</a:t>
            </a:r>
          </a:p>
        </p:txBody>
      </p:sp>
      <p:sp>
        <p:nvSpPr>
          <p:cNvPr id="4" name="Footer Placeholder 3"/>
          <p:cNvSpPr>
            <a:spLocks noGrp="1"/>
          </p:cNvSpPr>
          <p:nvPr>
            <p:ph type="ftr" sz="quarter" idx="11"/>
          </p:nvPr>
        </p:nvSpPr>
        <p:spPr/>
        <p:txBody>
          <a:bodyPr/>
          <a:lstStyle/>
          <a:p>
            <a:pPr>
              <a:defRPr/>
            </a:pPr>
            <a:r>
              <a:rPr lang="en-GB"/>
              <a:t>Basic CAS - Linear Imperfections - J. Wenninger</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16</a:t>
            </a:fld>
            <a:endParaRPr lang="en-US" altLang="en-US"/>
          </a:p>
        </p:txBody>
      </p:sp>
      <p:sp>
        <p:nvSpPr>
          <p:cNvPr id="6" name="Content Placeholder 5"/>
          <p:cNvSpPr>
            <a:spLocks noGrp="1"/>
          </p:cNvSpPr>
          <p:nvPr>
            <p:ph idx="1"/>
          </p:nvPr>
        </p:nvSpPr>
        <p:spPr>
          <a:xfrm>
            <a:off x="680895" y="894270"/>
            <a:ext cx="10522970" cy="3379640"/>
          </a:xfrm>
        </p:spPr>
        <p:txBody>
          <a:bodyPr/>
          <a:lstStyle/>
          <a:p>
            <a:r>
              <a:rPr lang="en-GB" sz="1800" dirty="0"/>
              <a:t>To ensure that the accelerator elements are in the correct position the alignment must be precise – to the level of micrometres for a linear collider like CLIC !</a:t>
            </a:r>
          </a:p>
          <a:p>
            <a:pPr lvl="1"/>
            <a:r>
              <a:rPr lang="en-GB" sz="1600" dirty="0"/>
              <a:t>At the CERN hadron machines we aim for accuracies of around </a:t>
            </a:r>
            <a:r>
              <a:rPr lang="en-GB" sz="1600" b="1" dirty="0">
                <a:solidFill>
                  <a:srgbClr val="0000FF"/>
                </a:solidFill>
              </a:rPr>
              <a:t>0.1-0.3 mm</a:t>
            </a:r>
            <a:r>
              <a:rPr lang="en-GB" sz="1600" dirty="0"/>
              <a:t>.</a:t>
            </a:r>
          </a:p>
          <a:p>
            <a:r>
              <a:rPr lang="en-GB" sz="1800" dirty="0"/>
              <a:t>The alignment process implies:</a:t>
            </a:r>
          </a:p>
          <a:p>
            <a:pPr lvl="1"/>
            <a:r>
              <a:rPr lang="en-GB" sz="1600" dirty="0"/>
              <a:t>Precise measurements of the magnetic axis in the laboratory with reference to the element </a:t>
            </a:r>
            <a:r>
              <a:rPr lang="en-GB" sz="1600" u="sng" dirty="0">
                <a:solidFill>
                  <a:srgbClr val="CC3399"/>
                </a:solidFill>
              </a:rPr>
              <a:t>alignment markers</a:t>
            </a:r>
            <a:r>
              <a:rPr lang="en-GB" sz="1600" dirty="0">
                <a:solidFill>
                  <a:srgbClr val="CC3399"/>
                </a:solidFill>
              </a:rPr>
              <a:t> </a:t>
            </a:r>
            <a:r>
              <a:rPr lang="en-GB" sz="1600" dirty="0"/>
              <a:t>used by the survey group.</a:t>
            </a:r>
          </a:p>
          <a:p>
            <a:pPr lvl="1"/>
            <a:r>
              <a:rPr lang="en-GB" sz="1600" dirty="0"/>
              <a:t>Precise in-situ alignment (position and angle) of the element in the tunnel.</a:t>
            </a:r>
          </a:p>
          <a:p>
            <a:r>
              <a:rPr lang="en-GB" sz="1800" b="1" dirty="0">
                <a:solidFill>
                  <a:srgbClr val="FF0000"/>
                </a:solidFill>
              </a:rPr>
              <a:t>Alignment errors </a:t>
            </a:r>
            <a:r>
              <a:rPr lang="en-GB" sz="1800" dirty="0"/>
              <a:t>are a common source of </a:t>
            </a:r>
            <a:r>
              <a:rPr lang="en-GB" sz="1800" b="1" u="sng" dirty="0"/>
              <a:t>imperfections</a:t>
            </a:r>
            <a:r>
              <a:rPr lang="en-GB" sz="1800" dirty="0"/>
              <a:t>. </a:t>
            </a:r>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030841" y="3505810"/>
            <a:ext cx="6452040" cy="4839030"/>
          </a:xfrm>
          <a:prstGeom prst="rect">
            <a:avLst/>
          </a:prstGeom>
        </p:spPr>
      </p:pic>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26540" y="3940532"/>
            <a:ext cx="3919115" cy="2939336"/>
          </a:xfrm>
          <a:prstGeom prst="rect">
            <a:avLst/>
          </a:prstGeom>
        </p:spPr>
      </p:pic>
      <p:sp>
        <p:nvSpPr>
          <p:cNvPr id="9" name="Oval 8"/>
          <p:cNvSpPr/>
          <p:nvPr/>
        </p:nvSpPr>
        <p:spPr bwMode="auto">
          <a:xfrm>
            <a:off x="2130806" y="4273910"/>
            <a:ext cx="1075340" cy="1075340"/>
          </a:xfrm>
          <a:prstGeom prst="ellipse">
            <a:avLst/>
          </a:prstGeom>
          <a:noFill/>
          <a:ln w="38100" cap="flat" cmpd="sng" algn="ctr">
            <a:solidFill>
              <a:srgbClr val="CC3399"/>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a:p>
        </p:txBody>
      </p:sp>
      <p:sp>
        <p:nvSpPr>
          <p:cNvPr id="10" name="Oval 9"/>
          <p:cNvSpPr/>
          <p:nvPr/>
        </p:nvSpPr>
        <p:spPr bwMode="auto">
          <a:xfrm>
            <a:off x="3337794" y="4273910"/>
            <a:ext cx="1075340" cy="1075340"/>
          </a:xfrm>
          <a:prstGeom prst="ellipse">
            <a:avLst/>
          </a:prstGeom>
          <a:noFill/>
          <a:ln w="38100" cap="flat" cmpd="sng" algn="ctr">
            <a:solidFill>
              <a:srgbClr val="CC3399"/>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a:p>
        </p:txBody>
      </p:sp>
      <p:sp>
        <p:nvSpPr>
          <p:cNvPr id="11" name="Oval 10"/>
          <p:cNvSpPr/>
          <p:nvPr/>
        </p:nvSpPr>
        <p:spPr bwMode="auto">
          <a:xfrm>
            <a:off x="5999960" y="4679286"/>
            <a:ext cx="754705" cy="730915"/>
          </a:xfrm>
          <a:prstGeom prst="ellipse">
            <a:avLst/>
          </a:prstGeom>
          <a:noFill/>
          <a:ln w="38100" cap="flat" cmpd="sng" algn="ctr">
            <a:solidFill>
              <a:srgbClr val="CC3399"/>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a:p>
        </p:txBody>
      </p:sp>
      <p:sp>
        <p:nvSpPr>
          <p:cNvPr id="12" name="Oval 11"/>
          <p:cNvSpPr/>
          <p:nvPr/>
        </p:nvSpPr>
        <p:spPr bwMode="auto">
          <a:xfrm>
            <a:off x="6900076" y="4698253"/>
            <a:ext cx="754705" cy="730915"/>
          </a:xfrm>
          <a:prstGeom prst="ellipse">
            <a:avLst/>
          </a:prstGeom>
          <a:noFill/>
          <a:ln w="38100" cap="flat" cmpd="sng" algn="ctr">
            <a:solidFill>
              <a:srgbClr val="CC3399"/>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a:p>
        </p:txBody>
      </p:sp>
    </p:spTree>
    <p:extLst>
      <p:ext uri="{BB962C8B-B14F-4D97-AF65-F5344CB8AC3E}">
        <p14:creationId xmlns:p14="http://schemas.microsoft.com/office/powerpoint/2010/main" val="4588296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74672" y="1739180"/>
            <a:ext cx="6487214" cy="4865410"/>
          </a:xfrm>
          <a:prstGeom prst="rect">
            <a:avLst/>
          </a:prstGeom>
        </p:spPr>
      </p:pic>
      <p:sp>
        <p:nvSpPr>
          <p:cNvPr id="2" name="Title 1"/>
          <p:cNvSpPr>
            <a:spLocks noGrp="1"/>
          </p:cNvSpPr>
          <p:nvPr>
            <p:ph type="title"/>
          </p:nvPr>
        </p:nvSpPr>
        <p:spPr/>
        <p:txBody>
          <a:bodyPr/>
          <a:lstStyle/>
          <a:p>
            <a:r>
              <a:rPr lang="en-GB" dirty="0"/>
              <a:t>A good attitude in the tunnel</a:t>
            </a:r>
          </a:p>
        </p:txBody>
      </p:sp>
      <p:sp>
        <p:nvSpPr>
          <p:cNvPr id="3" name="Date Placeholder 2"/>
          <p:cNvSpPr>
            <a:spLocks noGrp="1"/>
          </p:cNvSpPr>
          <p:nvPr>
            <p:ph type="dt" sz="half" idx="10"/>
          </p:nvPr>
        </p:nvSpPr>
        <p:spPr/>
        <p:txBody>
          <a:bodyPr/>
          <a:lstStyle/>
          <a:p>
            <a:pPr>
              <a:defRPr/>
            </a:pPr>
            <a:r>
              <a:rPr lang="en-US"/>
              <a:t>12 May 2022</a:t>
            </a:r>
          </a:p>
        </p:txBody>
      </p:sp>
      <p:sp>
        <p:nvSpPr>
          <p:cNvPr id="4" name="Footer Placeholder 3"/>
          <p:cNvSpPr>
            <a:spLocks noGrp="1"/>
          </p:cNvSpPr>
          <p:nvPr>
            <p:ph type="ftr" sz="quarter" idx="11"/>
          </p:nvPr>
        </p:nvSpPr>
        <p:spPr/>
        <p:txBody>
          <a:bodyPr/>
          <a:lstStyle/>
          <a:p>
            <a:pPr>
              <a:defRPr/>
            </a:pPr>
            <a:r>
              <a:rPr lang="en-GB"/>
              <a:t>Basic CAS - Linear Imperfections - J. Wenninger</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17</a:t>
            </a:fld>
            <a:endParaRPr lang="en-US" altLang="en-US"/>
          </a:p>
        </p:txBody>
      </p:sp>
      <p:sp>
        <p:nvSpPr>
          <p:cNvPr id="6" name="Content Placeholder 5"/>
          <p:cNvSpPr>
            <a:spLocks noGrp="1"/>
          </p:cNvSpPr>
          <p:nvPr>
            <p:ph idx="1"/>
          </p:nvPr>
        </p:nvSpPr>
        <p:spPr>
          <a:xfrm>
            <a:off x="796111" y="881161"/>
            <a:ext cx="10254134" cy="704271"/>
          </a:xfrm>
          <a:solidFill>
            <a:srgbClr val="FFFFCC"/>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p:spPr>
        <p:txBody>
          <a:bodyPr/>
          <a:lstStyle/>
          <a:p>
            <a:pPr marL="0" indent="0" algn="ctr">
              <a:buNone/>
            </a:pPr>
            <a:r>
              <a:rPr lang="en-GB" dirty="0"/>
              <a:t>Please remember that accelerator components in the CERN tunnels are carefully aligned – please treat with respect !</a:t>
            </a:r>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85356" y="3926595"/>
            <a:ext cx="998256" cy="998256"/>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53174" y="3201196"/>
            <a:ext cx="808712" cy="1077860"/>
          </a:xfrm>
          <a:prstGeom prst="rect">
            <a:avLst/>
          </a:prstGeom>
        </p:spPr>
      </p:pic>
      <p:sp>
        <p:nvSpPr>
          <p:cNvPr id="12" name="TextBox 11"/>
          <p:cNvSpPr txBox="1"/>
          <p:nvPr/>
        </p:nvSpPr>
        <p:spPr>
          <a:xfrm>
            <a:off x="506614" y="3516063"/>
            <a:ext cx="2120149" cy="954107"/>
          </a:xfrm>
          <a:prstGeom prst="rect">
            <a:avLst/>
          </a:prstGeom>
          <a:solidFill>
            <a:schemeClr val="bg1"/>
          </a:solidFill>
          <a:ln>
            <a:noFill/>
          </a:ln>
        </p:spPr>
        <p:txBody>
          <a:bodyPr wrap="square" rtlCol="0">
            <a:spAutoFit/>
          </a:bodyPr>
          <a:lstStyle/>
          <a:p>
            <a:pPr algn="ctr">
              <a:spcBef>
                <a:spcPct val="20000"/>
              </a:spcBef>
              <a:spcAft>
                <a:spcPts val="400"/>
              </a:spcAft>
              <a:buClr>
                <a:srgbClr val="0000FF"/>
              </a:buClr>
              <a:buSzPct val="80000"/>
            </a:pPr>
            <a:r>
              <a:rPr lang="en-GB" sz="2800" b="1" kern="0" dirty="0">
                <a:solidFill>
                  <a:srgbClr val="00B050"/>
                </a:solidFill>
                <a:latin typeface="+mn-lt"/>
              </a:rPr>
              <a:t>Please use the ladder !</a:t>
            </a:r>
          </a:p>
        </p:txBody>
      </p:sp>
    </p:spTree>
    <p:extLst>
      <p:ext uri="{BB962C8B-B14F-4D97-AF65-F5344CB8AC3E}">
        <p14:creationId xmlns:p14="http://schemas.microsoft.com/office/powerpoint/2010/main" val="17011499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endParaRPr lang="en-GB" altLang="en-US"/>
          </a:p>
        </p:txBody>
      </p:sp>
      <p:sp>
        <p:nvSpPr>
          <p:cNvPr id="3" name="Date Placeholder 2"/>
          <p:cNvSpPr>
            <a:spLocks noGrp="1"/>
          </p:cNvSpPr>
          <p:nvPr>
            <p:ph type="dt" sz="quarter" idx="10"/>
          </p:nvPr>
        </p:nvSpPr>
        <p:spPr/>
        <p:txBody>
          <a:bodyPr/>
          <a:lstStyle/>
          <a:p>
            <a:pPr>
              <a:defRPr/>
            </a:pPr>
            <a:r>
              <a:rPr lang="en-US"/>
              <a:t>12 May 2022</a:t>
            </a:r>
          </a:p>
        </p:txBody>
      </p:sp>
      <p:sp>
        <p:nvSpPr>
          <p:cNvPr id="4" name="Footer Placeholder 3"/>
          <p:cNvSpPr>
            <a:spLocks noGrp="1"/>
          </p:cNvSpPr>
          <p:nvPr>
            <p:ph type="ftr" sz="quarter" idx="11"/>
          </p:nvPr>
        </p:nvSpPr>
        <p:spPr/>
        <p:txBody>
          <a:bodyPr/>
          <a:lstStyle/>
          <a:p>
            <a:pPr>
              <a:defRPr/>
            </a:pPr>
            <a:r>
              <a:rPr lang="en-GB"/>
              <a:t>Basic CAS - Linear Imperfections - J. Wenninger</a:t>
            </a:r>
            <a:endParaRPr lang="en-US"/>
          </a:p>
        </p:txBody>
      </p:sp>
      <p:sp>
        <p:nvSpPr>
          <p:cNvPr id="19461"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00FF"/>
              </a:buClr>
              <a:buSzPct val="80000"/>
              <a:buFont typeface="Wingdings" panose="05000000000000000000" pitchFamily="2" charset="2"/>
              <a:buChar char="q"/>
              <a:defRPr>
                <a:solidFill>
                  <a:schemeClr val="tx1"/>
                </a:solidFill>
                <a:latin typeface="Arial" panose="020B0604020202020204" pitchFamily="34" charset="0"/>
              </a:defRPr>
            </a:lvl1pPr>
            <a:lvl2pPr marL="742950" indent="-285750">
              <a:spcBef>
                <a:spcPct val="20000"/>
              </a:spcBef>
              <a:buChar char="–"/>
              <a:defRPr sz="1600">
                <a:solidFill>
                  <a:schemeClr val="tx1"/>
                </a:solidFill>
                <a:latin typeface="Arial" panose="020B0604020202020204" pitchFamily="34" charset="0"/>
              </a:defRPr>
            </a:lvl2pPr>
            <a:lvl3pPr marL="1143000" indent="-228600">
              <a:spcBef>
                <a:spcPct val="20000"/>
              </a:spcBef>
              <a:buChar char="•"/>
              <a:defRPr sz="1400">
                <a:solidFill>
                  <a:schemeClr val="tx1"/>
                </a:solidFill>
                <a:latin typeface="Arial" panose="020B0604020202020204" pitchFamily="34" charset="0"/>
              </a:defRPr>
            </a:lvl3pPr>
            <a:lvl4pPr marL="1600200" indent="-228600">
              <a:spcBef>
                <a:spcPct val="20000"/>
              </a:spcBef>
              <a:buChar char="–"/>
              <a:defRPr sz="1400">
                <a:solidFill>
                  <a:schemeClr val="tx1"/>
                </a:solidFill>
                <a:latin typeface="Arial" panose="020B0604020202020204" pitchFamily="34" charset="0"/>
              </a:defRPr>
            </a:lvl4pPr>
            <a:lvl5pPr marL="2057400" indent="-228600">
              <a:spcBef>
                <a:spcPct val="20000"/>
              </a:spcBef>
              <a:buChar char="»"/>
              <a:defRPr sz="14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4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4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4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400">
                <a:solidFill>
                  <a:schemeClr val="tx1"/>
                </a:solidFill>
                <a:latin typeface="Arial" panose="020B0604020202020204" pitchFamily="34" charset="0"/>
              </a:defRPr>
            </a:lvl9pPr>
          </a:lstStyle>
          <a:p>
            <a:pPr>
              <a:spcBef>
                <a:spcPct val="0"/>
              </a:spcBef>
              <a:buClrTx/>
              <a:buSzTx/>
              <a:buFontTx/>
              <a:buNone/>
            </a:pPr>
            <a:fld id="{6328B8A8-E74F-4A46-B972-27CC723C8C88}" type="slidenum">
              <a:rPr lang="en-US" altLang="en-US">
                <a:solidFill>
                  <a:srgbClr val="000000"/>
                </a:solidFill>
              </a:rPr>
              <a:pPr>
                <a:spcBef>
                  <a:spcPct val="0"/>
                </a:spcBef>
                <a:buClrTx/>
                <a:buSzTx/>
                <a:buFontTx/>
                <a:buNone/>
              </a:pPr>
              <a:t>18</a:t>
            </a:fld>
            <a:endParaRPr lang="en-US" altLang="en-US">
              <a:solidFill>
                <a:srgbClr val="000000"/>
              </a:solidFill>
            </a:endParaRPr>
          </a:p>
        </p:txBody>
      </p:sp>
      <p:sp>
        <p:nvSpPr>
          <p:cNvPr id="7" name="TextBox 6"/>
          <p:cNvSpPr txBox="1"/>
          <p:nvPr/>
        </p:nvSpPr>
        <p:spPr>
          <a:xfrm>
            <a:off x="2447525" y="1189241"/>
            <a:ext cx="7581900" cy="3831818"/>
          </a:xfrm>
          <a:prstGeom prst="rect">
            <a:avLst/>
          </a:prstGeom>
          <a:noFill/>
        </p:spPr>
        <p:txBody>
          <a:bodyPr>
            <a:spAutoFit/>
          </a:bodyPr>
          <a:lstStyle/>
          <a:p>
            <a:pPr>
              <a:spcBef>
                <a:spcPts val="1800"/>
              </a:spcBef>
              <a:defRPr/>
            </a:pPr>
            <a:r>
              <a:rPr lang="en-US" sz="2800" b="1" dirty="0">
                <a:solidFill>
                  <a:srgbClr val="0000FF">
                    <a:alpha val="35000"/>
                  </a:srgbClr>
                </a:solidFill>
                <a:latin typeface="+mn-lt"/>
              </a:rPr>
              <a:t>Introduction </a:t>
            </a:r>
          </a:p>
          <a:p>
            <a:pPr>
              <a:spcBef>
                <a:spcPts val="1800"/>
              </a:spcBef>
              <a:defRPr/>
            </a:pPr>
            <a:r>
              <a:rPr lang="en-US" sz="2800" b="1" dirty="0">
                <a:solidFill>
                  <a:srgbClr val="0000FF">
                    <a:alpha val="35000"/>
                  </a:srgbClr>
                </a:solidFill>
                <a:latin typeface="+mn-lt"/>
              </a:rPr>
              <a:t>Imperfection - sources</a:t>
            </a:r>
          </a:p>
          <a:p>
            <a:pPr>
              <a:spcBef>
                <a:spcPts val="1800"/>
              </a:spcBef>
              <a:defRPr/>
            </a:pPr>
            <a:r>
              <a:rPr lang="en-US" sz="2800" b="1" dirty="0">
                <a:solidFill>
                  <a:srgbClr val="0000FF"/>
                </a:solidFill>
                <a:latin typeface="+mn-lt"/>
              </a:rPr>
              <a:t>Orbit perturbations</a:t>
            </a:r>
          </a:p>
          <a:p>
            <a:pPr>
              <a:spcBef>
                <a:spcPts val="1800"/>
              </a:spcBef>
              <a:defRPr/>
            </a:pPr>
            <a:r>
              <a:rPr lang="en-US" sz="2800" b="1" dirty="0">
                <a:solidFill>
                  <a:srgbClr val="0000FF">
                    <a:alpha val="44000"/>
                  </a:srgbClr>
                </a:solidFill>
                <a:latin typeface="+mj-lt"/>
              </a:rPr>
              <a:t>Optics perturbations</a:t>
            </a:r>
          </a:p>
          <a:p>
            <a:pPr>
              <a:spcBef>
                <a:spcPts val="1800"/>
              </a:spcBef>
              <a:defRPr/>
            </a:pPr>
            <a:r>
              <a:rPr lang="en-US" sz="2800" b="1" dirty="0">
                <a:solidFill>
                  <a:srgbClr val="0000FF">
                    <a:alpha val="39000"/>
                  </a:srgbClr>
                </a:solidFill>
                <a:latin typeface="+mn-lt"/>
              </a:rPr>
              <a:t>Linear imperfections and geology</a:t>
            </a:r>
          </a:p>
          <a:p>
            <a:pPr>
              <a:spcBef>
                <a:spcPts val="1800"/>
              </a:spcBef>
              <a:defRPr/>
            </a:pPr>
            <a:r>
              <a:rPr lang="en-US" sz="2800" b="1" dirty="0">
                <a:solidFill>
                  <a:srgbClr val="0000FF">
                    <a:alpha val="39000"/>
                  </a:srgbClr>
                </a:solidFill>
                <a:latin typeface="+mn-lt"/>
              </a:rPr>
              <a:t>Summary</a:t>
            </a:r>
          </a:p>
        </p:txBody>
      </p:sp>
    </p:spTree>
    <p:extLst>
      <p:ext uri="{BB962C8B-B14F-4D97-AF65-F5344CB8AC3E}">
        <p14:creationId xmlns:p14="http://schemas.microsoft.com/office/powerpoint/2010/main" val="7136583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Imperfection – undesired deflection</a:t>
            </a:r>
          </a:p>
        </p:txBody>
      </p:sp>
      <p:sp>
        <p:nvSpPr>
          <p:cNvPr id="3" name="Date Placeholder 2"/>
          <p:cNvSpPr>
            <a:spLocks noGrp="1"/>
          </p:cNvSpPr>
          <p:nvPr>
            <p:ph type="dt" sz="half" idx="10"/>
          </p:nvPr>
        </p:nvSpPr>
        <p:spPr/>
        <p:txBody>
          <a:bodyPr/>
          <a:lstStyle/>
          <a:p>
            <a:pPr>
              <a:defRPr/>
            </a:pPr>
            <a:r>
              <a:rPr lang="en-US"/>
              <a:t>12 May 2022</a:t>
            </a:r>
          </a:p>
        </p:txBody>
      </p:sp>
      <p:sp>
        <p:nvSpPr>
          <p:cNvPr id="4" name="Footer Placeholder 3"/>
          <p:cNvSpPr>
            <a:spLocks noGrp="1"/>
          </p:cNvSpPr>
          <p:nvPr>
            <p:ph type="ftr" sz="quarter" idx="11"/>
          </p:nvPr>
        </p:nvSpPr>
        <p:spPr/>
        <p:txBody>
          <a:bodyPr/>
          <a:lstStyle/>
          <a:p>
            <a:pPr>
              <a:defRPr/>
            </a:pPr>
            <a:r>
              <a:rPr lang="en-GB"/>
              <a:t>Basic CAS - Linear Imperfections - J. Wenninger</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19</a:t>
            </a:fld>
            <a:endParaRPr lang="en-US" altLang="en-US"/>
          </a:p>
        </p:txBody>
      </p:sp>
      <p:sp>
        <p:nvSpPr>
          <p:cNvPr id="6" name="Content Placeholder 5"/>
          <p:cNvSpPr>
            <a:spLocks noGrp="1"/>
          </p:cNvSpPr>
          <p:nvPr>
            <p:ph idx="1"/>
          </p:nvPr>
        </p:nvSpPr>
        <p:spPr>
          <a:xfrm>
            <a:off x="757704" y="971080"/>
            <a:ext cx="10484565" cy="5223080"/>
          </a:xfrm>
        </p:spPr>
        <p:txBody>
          <a:bodyPr/>
          <a:lstStyle/>
          <a:p>
            <a:pPr>
              <a:spcBef>
                <a:spcPts val="1200"/>
              </a:spcBef>
            </a:pPr>
            <a:r>
              <a:rPr lang="en-GB" dirty="0"/>
              <a:t>Linear imperfections are  the simplest form of machine errors involving </a:t>
            </a:r>
            <a:r>
              <a:rPr lang="en-GB" b="1" dirty="0">
                <a:solidFill>
                  <a:srgbClr val="0000FF"/>
                </a:solidFill>
              </a:rPr>
              <a:t>dipole and quadrupole fields</a:t>
            </a:r>
            <a:r>
              <a:rPr lang="en-GB" dirty="0"/>
              <a:t> – let us start with dipole fields.</a:t>
            </a:r>
          </a:p>
          <a:p>
            <a:pPr>
              <a:spcBef>
                <a:spcPts val="1200"/>
              </a:spcBef>
            </a:pPr>
            <a:endParaRPr lang="en-GB" dirty="0"/>
          </a:p>
          <a:p>
            <a:pPr>
              <a:spcBef>
                <a:spcPts val="1200"/>
              </a:spcBef>
            </a:pPr>
            <a:r>
              <a:rPr lang="en-GB" dirty="0"/>
              <a:t>The presence of an </a:t>
            </a:r>
            <a:r>
              <a:rPr lang="en-GB" b="1" dirty="0">
                <a:solidFill>
                  <a:srgbClr val="FF0000"/>
                </a:solidFill>
              </a:rPr>
              <a:t>unintended deflection </a:t>
            </a:r>
            <a:r>
              <a:rPr lang="en-GB" dirty="0"/>
              <a:t>along the path of the beam is a first category of imperfections.</a:t>
            </a:r>
          </a:p>
          <a:p>
            <a:pPr>
              <a:spcBef>
                <a:spcPts val="1200"/>
              </a:spcBef>
            </a:pPr>
            <a:r>
              <a:rPr lang="en-GB" dirty="0"/>
              <a:t>This case is also in general the first one that is encountered when beam is first injected into a machine, or when a beam is launched into a </a:t>
            </a:r>
            <a:r>
              <a:rPr lang="en-GB" dirty="0" err="1"/>
              <a:t>linac</a:t>
            </a:r>
            <a:r>
              <a:rPr lang="en-GB" dirty="0"/>
              <a:t>.</a:t>
            </a:r>
          </a:p>
          <a:p>
            <a:pPr>
              <a:spcBef>
                <a:spcPts val="1200"/>
              </a:spcBef>
            </a:pPr>
            <a:r>
              <a:rPr lang="en-GB" dirty="0"/>
              <a:t>The </a:t>
            </a:r>
            <a:r>
              <a:rPr lang="en-GB" b="1" dirty="0">
                <a:solidFill>
                  <a:srgbClr val="009900"/>
                </a:solidFill>
              </a:rPr>
              <a:t>dipole orbit corrector </a:t>
            </a:r>
            <a:r>
              <a:rPr lang="en-GB" dirty="0"/>
              <a:t>is added to the cell to </a:t>
            </a:r>
            <a:r>
              <a:rPr lang="en-GB" b="1" dirty="0">
                <a:solidFill>
                  <a:srgbClr val="CC3399"/>
                </a:solidFill>
              </a:rPr>
              <a:t>compensate</a:t>
            </a:r>
            <a:r>
              <a:rPr lang="en-GB" dirty="0"/>
              <a:t> the effect of </a:t>
            </a:r>
            <a:r>
              <a:rPr lang="en-GB" b="1" dirty="0">
                <a:solidFill>
                  <a:srgbClr val="FF0000"/>
                </a:solidFill>
              </a:rPr>
              <a:t>unintended deflections</a:t>
            </a:r>
            <a:r>
              <a:rPr lang="en-GB" dirty="0"/>
              <a:t>.</a:t>
            </a:r>
          </a:p>
          <a:p>
            <a:pPr lvl="1">
              <a:spcBef>
                <a:spcPts val="1200"/>
              </a:spcBef>
            </a:pPr>
            <a:r>
              <a:rPr lang="en-GB" dirty="0"/>
              <a:t>With the orbit corrector we can generate a deflection of opposite sign and amplitude that compensates locally the imperfection.</a:t>
            </a:r>
          </a:p>
        </p:txBody>
      </p:sp>
      <p:sp>
        <p:nvSpPr>
          <p:cNvPr id="7" name="Content Placeholder 5"/>
          <p:cNvSpPr txBox="1">
            <a:spLocks/>
          </p:cNvSpPr>
          <p:nvPr/>
        </p:nvSpPr>
        <p:spPr bwMode="auto">
          <a:xfrm>
            <a:off x="757704" y="5464465"/>
            <a:ext cx="7877576" cy="7296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FF"/>
              </a:buClr>
              <a:buSzPct val="80000"/>
              <a:buFont typeface="Wingdings" panose="05000000000000000000" pitchFamily="2" charset="2"/>
              <a:buChar char="q"/>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sz="1800">
                <a:solidFill>
                  <a:schemeClr val="tx1"/>
                </a:solidFill>
                <a:latin typeface="+mn-lt"/>
              </a:defRPr>
            </a:lvl2pPr>
            <a:lvl3pPr marL="1143000" indent="-228600" algn="l" rtl="0" eaLnBrk="0" fontAlgn="base" hangingPunct="0">
              <a:spcBef>
                <a:spcPct val="20000"/>
              </a:spcBef>
              <a:spcAft>
                <a:spcPct val="0"/>
              </a:spcAft>
              <a:buChar char="•"/>
              <a:defRPr sz="1600">
                <a:solidFill>
                  <a:schemeClr val="tx1"/>
                </a:solidFill>
                <a:latin typeface="+mn-lt"/>
              </a:defRPr>
            </a:lvl3pPr>
            <a:lvl4pPr marL="1600200" indent="-228600" algn="l" rtl="0" eaLnBrk="0" fontAlgn="base" hangingPunct="0">
              <a:spcBef>
                <a:spcPct val="20000"/>
              </a:spcBef>
              <a:spcAft>
                <a:spcPct val="0"/>
              </a:spcAft>
              <a:buChar char="–"/>
              <a:defRPr sz="1400">
                <a:solidFill>
                  <a:schemeClr val="tx1"/>
                </a:solidFill>
                <a:latin typeface="+mn-lt"/>
              </a:defRPr>
            </a:lvl4pPr>
            <a:lvl5pPr marL="2057400" indent="-228600" algn="l" rtl="0" eaLnBrk="0" fontAlgn="base" hangingPunct="0">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a:spcBef>
                <a:spcPts val="1200"/>
              </a:spcBef>
            </a:pPr>
            <a:r>
              <a:rPr lang="en-GB" kern="0" dirty="0"/>
              <a:t>What causes an </a:t>
            </a:r>
            <a:r>
              <a:rPr lang="en-GB" b="1" kern="0" dirty="0">
                <a:solidFill>
                  <a:srgbClr val="FF0000"/>
                </a:solidFill>
              </a:rPr>
              <a:t>unintended deflection </a:t>
            </a:r>
            <a:r>
              <a:rPr lang="en-GB" kern="0" dirty="0"/>
              <a:t>to appear?</a:t>
            </a:r>
          </a:p>
        </p:txBody>
      </p:sp>
    </p:spTree>
    <p:extLst>
      <p:ext uri="{BB962C8B-B14F-4D97-AF65-F5344CB8AC3E}">
        <p14:creationId xmlns:p14="http://schemas.microsoft.com/office/powerpoint/2010/main" val="9785070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Date Placeholder 2"/>
          <p:cNvSpPr>
            <a:spLocks noGrp="1"/>
          </p:cNvSpPr>
          <p:nvPr>
            <p:ph type="dt" sz="half" idx="10"/>
          </p:nvPr>
        </p:nvSpPr>
        <p:spPr/>
        <p:txBody>
          <a:bodyPr/>
          <a:lstStyle/>
          <a:p>
            <a:pPr>
              <a:defRPr/>
            </a:pPr>
            <a:r>
              <a:rPr lang="en-US"/>
              <a:t>12 May 2022</a:t>
            </a:r>
          </a:p>
        </p:txBody>
      </p:sp>
      <p:sp>
        <p:nvSpPr>
          <p:cNvPr id="4" name="Footer Placeholder 3"/>
          <p:cNvSpPr>
            <a:spLocks noGrp="1"/>
          </p:cNvSpPr>
          <p:nvPr>
            <p:ph type="ftr" sz="quarter" idx="11"/>
          </p:nvPr>
        </p:nvSpPr>
        <p:spPr/>
        <p:txBody>
          <a:bodyPr/>
          <a:lstStyle/>
          <a:p>
            <a:pPr>
              <a:defRPr/>
            </a:pPr>
            <a:r>
              <a:rPr lang="en-GB"/>
              <a:t>Basic CAS - Linear Imperfections - J. Wenninger</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2</a:t>
            </a:fld>
            <a:endParaRPr lang="en-US" altLang="en-US"/>
          </a:p>
        </p:txBody>
      </p:sp>
      <p:sp>
        <p:nvSpPr>
          <p:cNvPr id="10" name="Rectangle 9"/>
          <p:cNvSpPr/>
          <p:nvPr/>
        </p:nvSpPr>
        <p:spPr>
          <a:xfrm>
            <a:off x="2293905" y="2238445"/>
            <a:ext cx="7869088" cy="3693319"/>
          </a:xfrm>
          <a:prstGeom prst="rect">
            <a:avLst/>
          </a:prstGeom>
        </p:spPr>
        <p:txBody>
          <a:bodyPr wrap="square">
            <a:spAutoFit/>
          </a:bodyPr>
          <a:lstStyle/>
          <a:p>
            <a:pPr eaLnBrk="1" fontAlgn="auto" hangingPunct="1">
              <a:spcBef>
                <a:spcPts val="0"/>
              </a:spcBef>
              <a:spcAft>
                <a:spcPts val="0"/>
              </a:spcAft>
            </a:pPr>
            <a:r>
              <a:rPr lang="en-US" dirty="0">
                <a:solidFill>
                  <a:prstClr val="black"/>
                </a:solidFill>
                <a:latin typeface="Calibri"/>
              </a:rPr>
              <a:t>The author consents to the photographic, audio and video recording of this lecture at the CERN Accelerator School. The term “lecture” includes any material incorporated therein including but not limited to text, images and references. </a:t>
            </a:r>
            <a:endParaRPr lang="fr-FR" dirty="0">
              <a:solidFill>
                <a:prstClr val="black"/>
              </a:solidFill>
              <a:latin typeface="Calibri"/>
            </a:endParaRPr>
          </a:p>
          <a:p>
            <a:pPr eaLnBrk="1" fontAlgn="auto" hangingPunct="1">
              <a:spcBef>
                <a:spcPts val="0"/>
              </a:spcBef>
              <a:spcAft>
                <a:spcPts val="0"/>
              </a:spcAft>
            </a:pPr>
            <a:r>
              <a:rPr lang="en-US" dirty="0">
                <a:solidFill>
                  <a:prstClr val="black"/>
                </a:solidFill>
                <a:latin typeface="Calibri"/>
              </a:rPr>
              <a:t> </a:t>
            </a:r>
            <a:endParaRPr lang="fr-FR" dirty="0">
              <a:solidFill>
                <a:prstClr val="black"/>
              </a:solidFill>
              <a:latin typeface="Calibri"/>
            </a:endParaRPr>
          </a:p>
          <a:p>
            <a:pPr eaLnBrk="1" fontAlgn="auto" hangingPunct="1">
              <a:spcBef>
                <a:spcPts val="0"/>
              </a:spcBef>
              <a:spcAft>
                <a:spcPts val="0"/>
              </a:spcAft>
            </a:pPr>
            <a:r>
              <a:rPr lang="en-US" dirty="0">
                <a:solidFill>
                  <a:prstClr val="black"/>
                </a:solidFill>
                <a:latin typeface="Calibri"/>
              </a:rPr>
              <a:t>The author hereby grants CERN a royalty-free license to use his image and name as well as the recordings mentioned above, in order to broadcast them online to all registered students and to post them without any further processing on the CAS website.</a:t>
            </a:r>
            <a:endParaRPr lang="fr-FR" dirty="0">
              <a:solidFill>
                <a:prstClr val="black"/>
              </a:solidFill>
              <a:latin typeface="Calibri"/>
            </a:endParaRPr>
          </a:p>
          <a:p>
            <a:pPr eaLnBrk="1" fontAlgn="auto" hangingPunct="1">
              <a:spcBef>
                <a:spcPts val="0"/>
              </a:spcBef>
              <a:spcAft>
                <a:spcPts val="0"/>
              </a:spcAft>
            </a:pPr>
            <a:r>
              <a:rPr lang="en-US" dirty="0">
                <a:solidFill>
                  <a:prstClr val="black"/>
                </a:solidFill>
                <a:latin typeface="Calibri"/>
              </a:rPr>
              <a:t> </a:t>
            </a:r>
            <a:endParaRPr lang="fr-FR" dirty="0">
              <a:solidFill>
                <a:prstClr val="black"/>
              </a:solidFill>
              <a:latin typeface="Calibri"/>
            </a:endParaRPr>
          </a:p>
          <a:p>
            <a:pPr eaLnBrk="1" fontAlgn="auto" hangingPunct="1">
              <a:spcBef>
                <a:spcPts val="0"/>
              </a:spcBef>
              <a:spcAft>
                <a:spcPts val="0"/>
              </a:spcAft>
            </a:pPr>
            <a:r>
              <a:rPr lang="en-US" dirty="0">
                <a:solidFill>
                  <a:prstClr val="black"/>
                </a:solidFill>
                <a:latin typeface="Calibri"/>
              </a:rPr>
              <a:t>The author hereby confirms that the content of the lecture does not infringe the copyright, intellectual property or privacy rights of any third party. The author has cited and credited any third-party contribution in accordance with applicable professional standards and legislation in matters of attribution. </a:t>
            </a:r>
            <a:endParaRPr lang="fr-FR" dirty="0">
              <a:solidFill>
                <a:prstClr val="black"/>
              </a:solidFill>
              <a:latin typeface="Calibri"/>
            </a:endParaRPr>
          </a:p>
        </p:txBody>
      </p:sp>
      <p:sp>
        <p:nvSpPr>
          <p:cNvPr id="11" name="TextBox 10"/>
          <p:cNvSpPr txBox="1"/>
          <p:nvPr/>
        </p:nvSpPr>
        <p:spPr>
          <a:xfrm>
            <a:off x="2724418" y="1472688"/>
            <a:ext cx="6192688" cy="369332"/>
          </a:xfrm>
          <a:prstGeom prst="rect">
            <a:avLst/>
          </a:prstGeom>
          <a:noFill/>
        </p:spPr>
        <p:txBody>
          <a:bodyPr wrap="square" rtlCol="0">
            <a:spAutoFit/>
          </a:bodyPr>
          <a:lstStyle/>
          <a:p>
            <a:pPr eaLnBrk="1" fontAlgn="auto" hangingPunct="1">
              <a:spcBef>
                <a:spcPts val="0"/>
              </a:spcBef>
              <a:spcAft>
                <a:spcPts val="0"/>
              </a:spcAft>
            </a:pPr>
            <a:r>
              <a:rPr lang="en-GB" b="1" dirty="0">
                <a:solidFill>
                  <a:prstClr val="black"/>
                </a:solidFill>
                <a:latin typeface="Calibri"/>
              </a:rPr>
              <a:t>Copyright statement and speaker’s release for video publishing</a:t>
            </a:r>
          </a:p>
        </p:txBody>
      </p:sp>
      <p:pic>
        <p:nvPicPr>
          <p:cNvPr id="12" name="Picture 2" descr="caschool-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287000" y="977904"/>
            <a:ext cx="1676400" cy="135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3352279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Unintended deflection</a:t>
            </a:r>
          </a:p>
        </p:txBody>
      </p:sp>
      <p:sp>
        <p:nvSpPr>
          <p:cNvPr id="3" name="Date Placeholder 2"/>
          <p:cNvSpPr>
            <a:spLocks noGrp="1"/>
          </p:cNvSpPr>
          <p:nvPr>
            <p:ph type="dt" sz="half" idx="10"/>
          </p:nvPr>
        </p:nvSpPr>
        <p:spPr/>
        <p:txBody>
          <a:bodyPr/>
          <a:lstStyle/>
          <a:p>
            <a:pPr>
              <a:defRPr/>
            </a:pPr>
            <a:r>
              <a:rPr lang="en-US"/>
              <a:t>12 May 2022</a:t>
            </a:r>
          </a:p>
        </p:txBody>
      </p:sp>
      <p:sp>
        <p:nvSpPr>
          <p:cNvPr id="4" name="Footer Placeholder 3"/>
          <p:cNvSpPr>
            <a:spLocks noGrp="1"/>
          </p:cNvSpPr>
          <p:nvPr>
            <p:ph type="ftr" sz="quarter" idx="11"/>
          </p:nvPr>
        </p:nvSpPr>
        <p:spPr/>
        <p:txBody>
          <a:bodyPr/>
          <a:lstStyle/>
          <a:p>
            <a:pPr>
              <a:defRPr/>
            </a:pPr>
            <a:r>
              <a:rPr lang="en-GB"/>
              <a:t>Basic CAS - Linear Imperfections - J. Wenninger</a:t>
            </a:r>
            <a:endParaRPr lang="en-US" dirty="0"/>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20</a:t>
            </a:fld>
            <a:endParaRPr lang="en-US" altLang="en-US"/>
          </a:p>
        </p:txBody>
      </p:sp>
      <p:sp>
        <p:nvSpPr>
          <p:cNvPr id="6" name="Content Placeholder 5"/>
          <p:cNvSpPr>
            <a:spLocks noGrp="1"/>
          </p:cNvSpPr>
          <p:nvPr>
            <p:ph idx="1"/>
          </p:nvPr>
        </p:nvSpPr>
        <p:spPr>
          <a:xfrm>
            <a:off x="742456" y="800100"/>
            <a:ext cx="10384599" cy="1736146"/>
          </a:xfrm>
        </p:spPr>
        <p:txBody>
          <a:bodyPr/>
          <a:lstStyle/>
          <a:p>
            <a:r>
              <a:rPr lang="en-GB" dirty="0"/>
              <a:t>The first source is a </a:t>
            </a:r>
            <a:r>
              <a:rPr lang="en-GB" b="1" dirty="0">
                <a:solidFill>
                  <a:srgbClr val="FF0000"/>
                </a:solidFill>
              </a:rPr>
              <a:t>field error </a:t>
            </a:r>
            <a:r>
              <a:rPr lang="en-GB" dirty="0"/>
              <a:t>(deflection error) of a </a:t>
            </a:r>
            <a:r>
              <a:rPr lang="en-GB" u="sng" dirty="0"/>
              <a:t>dipole magnet</a:t>
            </a:r>
            <a:r>
              <a:rPr lang="en-GB" dirty="0"/>
              <a:t>.</a:t>
            </a:r>
            <a:endParaRPr lang="en-GB" sz="1800" dirty="0"/>
          </a:p>
          <a:p>
            <a:r>
              <a:rPr lang="en-GB" dirty="0"/>
              <a:t>This can be due to an </a:t>
            </a:r>
            <a:r>
              <a:rPr lang="en-GB" b="1" dirty="0">
                <a:solidFill>
                  <a:srgbClr val="FF0000"/>
                </a:solidFill>
              </a:rPr>
              <a:t>error</a:t>
            </a:r>
            <a:r>
              <a:rPr lang="en-GB" dirty="0"/>
              <a:t> in the </a:t>
            </a:r>
            <a:r>
              <a:rPr lang="en-GB" b="1" dirty="0">
                <a:solidFill>
                  <a:srgbClr val="FF0000"/>
                </a:solidFill>
              </a:rPr>
              <a:t>magnet current </a:t>
            </a:r>
            <a:r>
              <a:rPr lang="en-GB" dirty="0"/>
              <a:t>or in the </a:t>
            </a:r>
            <a:r>
              <a:rPr lang="en-GB" b="1" dirty="0">
                <a:solidFill>
                  <a:srgbClr val="FF0000"/>
                </a:solidFill>
              </a:rPr>
              <a:t>calibration table </a:t>
            </a:r>
            <a:r>
              <a:rPr lang="en-GB" dirty="0"/>
              <a:t>(measurement accuracy </a:t>
            </a:r>
            <a:r>
              <a:rPr lang="en-GB" dirty="0" err="1"/>
              <a:t>etc</a:t>
            </a:r>
            <a:r>
              <a:rPr lang="en-GB" dirty="0"/>
              <a:t>).</a:t>
            </a:r>
          </a:p>
          <a:p>
            <a:pPr lvl="1"/>
            <a:r>
              <a:rPr lang="en-GB" dirty="0"/>
              <a:t>The imperfect dipole can be expressed as a perfect one + a small error.</a:t>
            </a:r>
          </a:p>
        </p:txBody>
      </p:sp>
      <p:grpSp>
        <p:nvGrpSpPr>
          <p:cNvPr id="9" name="Group 8"/>
          <p:cNvGrpSpPr/>
          <p:nvPr/>
        </p:nvGrpSpPr>
        <p:grpSpPr>
          <a:xfrm>
            <a:off x="2417469" y="2293065"/>
            <a:ext cx="7711056" cy="1583794"/>
            <a:chOff x="893469" y="2293065"/>
            <a:chExt cx="7711056" cy="1583794"/>
          </a:xfrm>
        </p:grpSpPr>
        <p:grpSp>
          <p:nvGrpSpPr>
            <p:cNvPr id="69" name="Group 68"/>
            <p:cNvGrpSpPr/>
            <p:nvPr/>
          </p:nvGrpSpPr>
          <p:grpSpPr>
            <a:xfrm>
              <a:off x="893469" y="2655205"/>
              <a:ext cx="1736435" cy="1221654"/>
              <a:chOff x="876910" y="2699305"/>
              <a:chExt cx="1736435" cy="1221654"/>
            </a:xfrm>
          </p:grpSpPr>
          <p:sp>
            <p:nvSpPr>
              <p:cNvPr id="7" name="Rectangle 6"/>
              <p:cNvSpPr/>
              <p:nvPr/>
            </p:nvSpPr>
            <p:spPr bwMode="auto">
              <a:xfrm>
                <a:off x="876910" y="2699305"/>
                <a:ext cx="1736435" cy="115215"/>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a:p>
            </p:txBody>
          </p:sp>
          <p:sp>
            <p:nvSpPr>
              <p:cNvPr id="8" name="Rectangle 7"/>
              <p:cNvSpPr/>
              <p:nvPr/>
            </p:nvSpPr>
            <p:spPr bwMode="auto">
              <a:xfrm>
                <a:off x="876910" y="3813050"/>
                <a:ext cx="1736435" cy="107909"/>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a:p>
            </p:txBody>
          </p:sp>
          <p:cxnSp>
            <p:nvCxnSpPr>
              <p:cNvPr id="16" name="Straight Arrow Connector 15"/>
              <p:cNvCxnSpPr/>
              <p:nvPr/>
            </p:nvCxnSpPr>
            <p:spPr bwMode="auto">
              <a:xfrm>
                <a:off x="1576410" y="2891330"/>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7" name="Straight Arrow Connector 16"/>
              <p:cNvCxnSpPr/>
              <p:nvPr/>
            </p:nvCxnSpPr>
            <p:spPr bwMode="auto">
              <a:xfrm>
                <a:off x="1691625" y="2891330"/>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8" name="Straight Arrow Connector 17"/>
              <p:cNvCxnSpPr/>
              <p:nvPr/>
            </p:nvCxnSpPr>
            <p:spPr bwMode="auto">
              <a:xfrm>
                <a:off x="1806840" y="2892328"/>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9" name="Straight Arrow Connector 18"/>
              <p:cNvCxnSpPr/>
              <p:nvPr/>
            </p:nvCxnSpPr>
            <p:spPr bwMode="auto">
              <a:xfrm>
                <a:off x="1922055" y="2892328"/>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20" name="Straight Arrow Connector 19"/>
              <p:cNvCxnSpPr/>
              <p:nvPr/>
            </p:nvCxnSpPr>
            <p:spPr bwMode="auto">
              <a:xfrm>
                <a:off x="2037270" y="2892328"/>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21" name="Straight Arrow Connector 20"/>
              <p:cNvCxnSpPr/>
              <p:nvPr/>
            </p:nvCxnSpPr>
            <p:spPr bwMode="auto">
              <a:xfrm>
                <a:off x="2152485" y="2892328"/>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22" name="Straight Arrow Connector 21"/>
              <p:cNvCxnSpPr/>
              <p:nvPr/>
            </p:nvCxnSpPr>
            <p:spPr bwMode="auto">
              <a:xfrm>
                <a:off x="2267700" y="2892328"/>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23" name="Straight Arrow Connector 22"/>
              <p:cNvCxnSpPr/>
              <p:nvPr/>
            </p:nvCxnSpPr>
            <p:spPr bwMode="auto">
              <a:xfrm>
                <a:off x="2382915" y="2892328"/>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24" name="Straight Arrow Connector 23"/>
              <p:cNvCxnSpPr/>
              <p:nvPr/>
            </p:nvCxnSpPr>
            <p:spPr bwMode="auto">
              <a:xfrm>
                <a:off x="2498130" y="2892328"/>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64" name="Straight Arrow Connector 63"/>
              <p:cNvCxnSpPr/>
              <p:nvPr/>
            </p:nvCxnSpPr>
            <p:spPr bwMode="auto">
              <a:xfrm>
                <a:off x="1000335" y="2891330"/>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65" name="Straight Arrow Connector 64"/>
              <p:cNvCxnSpPr/>
              <p:nvPr/>
            </p:nvCxnSpPr>
            <p:spPr bwMode="auto">
              <a:xfrm>
                <a:off x="1115550" y="2891330"/>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66" name="Straight Arrow Connector 65"/>
              <p:cNvCxnSpPr/>
              <p:nvPr/>
            </p:nvCxnSpPr>
            <p:spPr bwMode="auto">
              <a:xfrm>
                <a:off x="1230765" y="2891330"/>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67" name="Straight Arrow Connector 66"/>
              <p:cNvCxnSpPr/>
              <p:nvPr/>
            </p:nvCxnSpPr>
            <p:spPr bwMode="auto">
              <a:xfrm>
                <a:off x="1345980" y="2891330"/>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68" name="Straight Arrow Connector 67"/>
              <p:cNvCxnSpPr/>
              <p:nvPr/>
            </p:nvCxnSpPr>
            <p:spPr bwMode="auto">
              <a:xfrm>
                <a:off x="1461195" y="2891330"/>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grpSp>
        <p:grpSp>
          <p:nvGrpSpPr>
            <p:cNvPr id="26" name="Group 25"/>
            <p:cNvGrpSpPr/>
            <p:nvPr/>
          </p:nvGrpSpPr>
          <p:grpSpPr>
            <a:xfrm>
              <a:off x="3782054" y="2655205"/>
              <a:ext cx="1736435" cy="1221654"/>
              <a:chOff x="800100" y="2852925"/>
              <a:chExt cx="1736435" cy="1221654"/>
            </a:xfrm>
          </p:grpSpPr>
          <p:sp>
            <p:nvSpPr>
              <p:cNvPr id="27" name="Rectangle 26"/>
              <p:cNvSpPr/>
              <p:nvPr/>
            </p:nvSpPr>
            <p:spPr bwMode="auto">
              <a:xfrm>
                <a:off x="800100" y="2852925"/>
                <a:ext cx="1736435" cy="115215"/>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a:p>
            </p:txBody>
          </p:sp>
          <p:sp>
            <p:nvSpPr>
              <p:cNvPr id="28" name="Rectangle 27"/>
              <p:cNvSpPr/>
              <p:nvPr/>
            </p:nvSpPr>
            <p:spPr bwMode="auto">
              <a:xfrm>
                <a:off x="800100" y="3966670"/>
                <a:ext cx="1736435" cy="107909"/>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a:p>
            </p:txBody>
          </p:sp>
          <p:cxnSp>
            <p:nvCxnSpPr>
              <p:cNvPr id="29" name="Straight Arrow Connector 28"/>
              <p:cNvCxnSpPr/>
              <p:nvPr/>
            </p:nvCxnSpPr>
            <p:spPr bwMode="auto">
              <a:xfrm>
                <a:off x="923525" y="3105150"/>
                <a:ext cx="0" cy="706902"/>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30" name="Straight Arrow Connector 29"/>
              <p:cNvCxnSpPr/>
              <p:nvPr/>
            </p:nvCxnSpPr>
            <p:spPr bwMode="auto">
              <a:xfrm>
                <a:off x="1038740" y="3105150"/>
                <a:ext cx="0" cy="706902"/>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31" name="Straight Arrow Connector 30"/>
              <p:cNvCxnSpPr/>
              <p:nvPr/>
            </p:nvCxnSpPr>
            <p:spPr bwMode="auto">
              <a:xfrm>
                <a:off x="1153955" y="3105150"/>
                <a:ext cx="0" cy="706902"/>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32" name="Straight Arrow Connector 31"/>
              <p:cNvCxnSpPr/>
              <p:nvPr/>
            </p:nvCxnSpPr>
            <p:spPr bwMode="auto">
              <a:xfrm>
                <a:off x="1269170" y="3105150"/>
                <a:ext cx="0" cy="706902"/>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33" name="Straight Arrow Connector 32"/>
              <p:cNvCxnSpPr/>
              <p:nvPr/>
            </p:nvCxnSpPr>
            <p:spPr bwMode="auto">
              <a:xfrm>
                <a:off x="1384385" y="3105150"/>
                <a:ext cx="0" cy="706902"/>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34" name="Straight Arrow Connector 33"/>
              <p:cNvCxnSpPr/>
              <p:nvPr/>
            </p:nvCxnSpPr>
            <p:spPr bwMode="auto">
              <a:xfrm>
                <a:off x="1499600" y="3105150"/>
                <a:ext cx="0" cy="706902"/>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35" name="Straight Arrow Connector 34"/>
              <p:cNvCxnSpPr/>
              <p:nvPr/>
            </p:nvCxnSpPr>
            <p:spPr bwMode="auto">
              <a:xfrm>
                <a:off x="1614815" y="3105150"/>
                <a:ext cx="0" cy="706902"/>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36" name="Straight Arrow Connector 35"/>
              <p:cNvCxnSpPr/>
              <p:nvPr/>
            </p:nvCxnSpPr>
            <p:spPr bwMode="auto">
              <a:xfrm>
                <a:off x="1730030" y="3106148"/>
                <a:ext cx="0" cy="706902"/>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37" name="Straight Arrow Connector 36"/>
              <p:cNvCxnSpPr/>
              <p:nvPr/>
            </p:nvCxnSpPr>
            <p:spPr bwMode="auto">
              <a:xfrm>
                <a:off x="1845245" y="3106148"/>
                <a:ext cx="0" cy="706902"/>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38" name="Straight Arrow Connector 37"/>
              <p:cNvCxnSpPr/>
              <p:nvPr/>
            </p:nvCxnSpPr>
            <p:spPr bwMode="auto">
              <a:xfrm>
                <a:off x="1960460" y="3106148"/>
                <a:ext cx="0" cy="706902"/>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39" name="Straight Arrow Connector 38"/>
              <p:cNvCxnSpPr/>
              <p:nvPr/>
            </p:nvCxnSpPr>
            <p:spPr bwMode="auto">
              <a:xfrm>
                <a:off x="2075675" y="3106148"/>
                <a:ext cx="0" cy="706902"/>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40" name="Straight Arrow Connector 39"/>
              <p:cNvCxnSpPr/>
              <p:nvPr/>
            </p:nvCxnSpPr>
            <p:spPr bwMode="auto">
              <a:xfrm>
                <a:off x="2190890" y="3106148"/>
                <a:ext cx="0" cy="706902"/>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41" name="Straight Arrow Connector 40"/>
              <p:cNvCxnSpPr/>
              <p:nvPr/>
            </p:nvCxnSpPr>
            <p:spPr bwMode="auto">
              <a:xfrm>
                <a:off x="2306105" y="3106148"/>
                <a:ext cx="0" cy="706902"/>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42" name="Straight Arrow Connector 41"/>
              <p:cNvCxnSpPr/>
              <p:nvPr/>
            </p:nvCxnSpPr>
            <p:spPr bwMode="auto">
              <a:xfrm>
                <a:off x="2421320" y="3106148"/>
                <a:ext cx="0" cy="706902"/>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grpSp>
        <p:grpSp>
          <p:nvGrpSpPr>
            <p:cNvPr id="71" name="Group 70"/>
            <p:cNvGrpSpPr/>
            <p:nvPr/>
          </p:nvGrpSpPr>
          <p:grpSpPr>
            <a:xfrm>
              <a:off x="6809160" y="2655205"/>
              <a:ext cx="1736435" cy="1221654"/>
              <a:chOff x="6792601" y="2699305"/>
              <a:chExt cx="1736435" cy="1221654"/>
            </a:xfrm>
          </p:grpSpPr>
          <p:sp>
            <p:nvSpPr>
              <p:cNvPr id="44" name="Rectangle 43"/>
              <p:cNvSpPr/>
              <p:nvPr/>
            </p:nvSpPr>
            <p:spPr bwMode="auto">
              <a:xfrm>
                <a:off x="6792601" y="2699305"/>
                <a:ext cx="1736435" cy="115215"/>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a:p>
            </p:txBody>
          </p:sp>
          <p:sp>
            <p:nvSpPr>
              <p:cNvPr id="45" name="Rectangle 44"/>
              <p:cNvSpPr/>
              <p:nvPr/>
            </p:nvSpPr>
            <p:spPr bwMode="auto">
              <a:xfrm>
                <a:off x="6792601" y="3813050"/>
                <a:ext cx="1736435" cy="107909"/>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a:p>
            </p:txBody>
          </p:sp>
          <p:grpSp>
            <p:nvGrpSpPr>
              <p:cNvPr id="70" name="Group 69"/>
              <p:cNvGrpSpPr/>
              <p:nvPr/>
            </p:nvGrpSpPr>
            <p:grpSpPr>
              <a:xfrm>
                <a:off x="6916026" y="3198570"/>
                <a:ext cx="1497795" cy="180998"/>
                <a:chOff x="6916026" y="2951530"/>
                <a:chExt cx="1497795" cy="180998"/>
              </a:xfrm>
            </p:grpSpPr>
            <p:cxnSp>
              <p:nvCxnSpPr>
                <p:cNvPr id="46" name="Straight Arrow Connector 45"/>
                <p:cNvCxnSpPr/>
                <p:nvPr/>
              </p:nvCxnSpPr>
              <p:spPr bwMode="auto">
                <a:xfrm>
                  <a:off x="6916026" y="2951530"/>
                  <a:ext cx="0" cy="180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47" name="Straight Arrow Connector 46"/>
                <p:cNvCxnSpPr/>
                <p:nvPr/>
              </p:nvCxnSpPr>
              <p:spPr bwMode="auto">
                <a:xfrm>
                  <a:off x="7031241" y="2951530"/>
                  <a:ext cx="0" cy="180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48" name="Straight Arrow Connector 47"/>
                <p:cNvCxnSpPr/>
                <p:nvPr/>
              </p:nvCxnSpPr>
              <p:spPr bwMode="auto">
                <a:xfrm>
                  <a:off x="7146456" y="2951530"/>
                  <a:ext cx="0" cy="180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49" name="Straight Arrow Connector 48"/>
                <p:cNvCxnSpPr/>
                <p:nvPr/>
              </p:nvCxnSpPr>
              <p:spPr bwMode="auto">
                <a:xfrm>
                  <a:off x="7261671" y="2951530"/>
                  <a:ext cx="0" cy="180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50" name="Straight Arrow Connector 49"/>
                <p:cNvCxnSpPr/>
                <p:nvPr/>
              </p:nvCxnSpPr>
              <p:spPr bwMode="auto">
                <a:xfrm>
                  <a:off x="7376886" y="2951530"/>
                  <a:ext cx="0" cy="180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51" name="Straight Arrow Connector 50"/>
                <p:cNvCxnSpPr/>
                <p:nvPr/>
              </p:nvCxnSpPr>
              <p:spPr bwMode="auto">
                <a:xfrm>
                  <a:off x="7492101" y="2951530"/>
                  <a:ext cx="0" cy="180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52" name="Straight Arrow Connector 51"/>
                <p:cNvCxnSpPr/>
                <p:nvPr/>
              </p:nvCxnSpPr>
              <p:spPr bwMode="auto">
                <a:xfrm>
                  <a:off x="7607316" y="2951530"/>
                  <a:ext cx="0" cy="180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53" name="Straight Arrow Connector 52"/>
                <p:cNvCxnSpPr/>
                <p:nvPr/>
              </p:nvCxnSpPr>
              <p:spPr bwMode="auto">
                <a:xfrm>
                  <a:off x="7722531" y="2952528"/>
                  <a:ext cx="0" cy="180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54" name="Straight Arrow Connector 53"/>
                <p:cNvCxnSpPr/>
                <p:nvPr/>
              </p:nvCxnSpPr>
              <p:spPr bwMode="auto">
                <a:xfrm>
                  <a:off x="7837746" y="2952528"/>
                  <a:ext cx="0" cy="180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55" name="Straight Arrow Connector 54"/>
                <p:cNvCxnSpPr/>
                <p:nvPr/>
              </p:nvCxnSpPr>
              <p:spPr bwMode="auto">
                <a:xfrm>
                  <a:off x="7952961" y="2952528"/>
                  <a:ext cx="0" cy="180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56" name="Straight Arrow Connector 55"/>
                <p:cNvCxnSpPr/>
                <p:nvPr/>
              </p:nvCxnSpPr>
              <p:spPr bwMode="auto">
                <a:xfrm>
                  <a:off x="8068176" y="2952528"/>
                  <a:ext cx="0" cy="180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57" name="Straight Arrow Connector 56"/>
                <p:cNvCxnSpPr/>
                <p:nvPr/>
              </p:nvCxnSpPr>
              <p:spPr bwMode="auto">
                <a:xfrm>
                  <a:off x="8183391" y="2952528"/>
                  <a:ext cx="0" cy="180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58" name="Straight Arrow Connector 57"/>
                <p:cNvCxnSpPr/>
                <p:nvPr/>
              </p:nvCxnSpPr>
              <p:spPr bwMode="auto">
                <a:xfrm>
                  <a:off x="8298606" y="2952528"/>
                  <a:ext cx="0" cy="180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59" name="Straight Arrow Connector 58"/>
                <p:cNvCxnSpPr/>
                <p:nvPr/>
              </p:nvCxnSpPr>
              <p:spPr bwMode="auto">
                <a:xfrm>
                  <a:off x="8413821" y="2952528"/>
                  <a:ext cx="0" cy="180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grpSp>
        </p:grpSp>
        <p:sp>
          <p:nvSpPr>
            <p:cNvPr id="62" name="TextBox 61"/>
            <p:cNvSpPr txBox="1"/>
            <p:nvPr/>
          </p:nvSpPr>
          <p:spPr>
            <a:xfrm>
              <a:off x="2894167" y="2622575"/>
              <a:ext cx="723275" cy="1200329"/>
            </a:xfrm>
            <a:prstGeom prst="rect">
              <a:avLst/>
            </a:prstGeom>
          </p:spPr>
          <p:txBody>
            <a:bodyPr wrap="none" rtlCol="0">
              <a:spAutoFit/>
            </a:bodyPr>
            <a:lstStyle/>
            <a:p>
              <a:pPr>
                <a:spcBef>
                  <a:spcPct val="20000"/>
                </a:spcBef>
                <a:spcAft>
                  <a:spcPts val="400"/>
                </a:spcAft>
                <a:buClr>
                  <a:srgbClr val="0000FF"/>
                </a:buClr>
                <a:buSzPct val="80000"/>
              </a:pPr>
              <a:r>
                <a:rPr lang="en-GB" sz="7200" kern="0" dirty="0">
                  <a:solidFill>
                    <a:srgbClr val="0000FF"/>
                  </a:solidFill>
                  <a:latin typeface="+mn-lt"/>
                </a:rPr>
                <a:t>=</a:t>
              </a:r>
            </a:p>
          </p:txBody>
        </p:sp>
        <p:sp>
          <p:nvSpPr>
            <p:cNvPr id="63" name="TextBox 62"/>
            <p:cNvSpPr txBox="1"/>
            <p:nvPr/>
          </p:nvSpPr>
          <p:spPr>
            <a:xfrm>
              <a:off x="5847355" y="2660716"/>
              <a:ext cx="723275" cy="1200329"/>
            </a:xfrm>
            <a:prstGeom prst="rect">
              <a:avLst/>
            </a:prstGeom>
          </p:spPr>
          <p:txBody>
            <a:bodyPr wrap="none" rtlCol="0">
              <a:spAutoFit/>
            </a:bodyPr>
            <a:lstStyle/>
            <a:p>
              <a:pPr>
                <a:spcBef>
                  <a:spcPct val="20000"/>
                </a:spcBef>
                <a:spcAft>
                  <a:spcPts val="400"/>
                </a:spcAft>
                <a:buClr>
                  <a:srgbClr val="0000FF"/>
                </a:buClr>
                <a:buSzPct val="80000"/>
              </a:pPr>
              <a:r>
                <a:rPr lang="en-GB" sz="7200" kern="0" dirty="0">
                  <a:solidFill>
                    <a:srgbClr val="0000FF"/>
                  </a:solidFill>
                  <a:latin typeface="+mn-lt"/>
                </a:rPr>
                <a:t>+</a:t>
              </a:r>
            </a:p>
          </p:txBody>
        </p:sp>
        <p:sp>
          <p:nvSpPr>
            <p:cNvPr id="72" name="TextBox 71"/>
            <p:cNvSpPr txBox="1"/>
            <p:nvPr/>
          </p:nvSpPr>
          <p:spPr>
            <a:xfrm>
              <a:off x="1148083" y="2293065"/>
              <a:ext cx="1212191" cy="338554"/>
            </a:xfrm>
            <a:prstGeom prst="rect">
              <a:avLst/>
            </a:prstGeom>
          </p:spPr>
          <p:txBody>
            <a:bodyPr wrap="none" rtlCol="0">
              <a:spAutoFit/>
            </a:bodyPr>
            <a:lstStyle/>
            <a:p>
              <a:pPr>
                <a:spcBef>
                  <a:spcPct val="20000"/>
                </a:spcBef>
                <a:spcAft>
                  <a:spcPts val="400"/>
                </a:spcAft>
                <a:buClr>
                  <a:srgbClr val="0000FF"/>
                </a:buClr>
                <a:buSzPct val="80000"/>
              </a:pPr>
              <a:r>
                <a:rPr lang="en-GB" sz="1600" b="1" i="1" kern="0" dirty="0">
                  <a:solidFill>
                    <a:srgbClr val="CC3399"/>
                  </a:solidFill>
                  <a:latin typeface="+mn-lt"/>
                </a:rPr>
                <a:t>real dipole</a:t>
              </a:r>
            </a:p>
          </p:txBody>
        </p:sp>
        <p:sp>
          <p:nvSpPr>
            <p:cNvPr id="73" name="TextBox 72"/>
            <p:cNvSpPr txBox="1"/>
            <p:nvPr/>
          </p:nvSpPr>
          <p:spPr>
            <a:xfrm>
              <a:off x="4000460" y="2307481"/>
              <a:ext cx="1314784" cy="338554"/>
            </a:xfrm>
            <a:prstGeom prst="rect">
              <a:avLst/>
            </a:prstGeom>
          </p:spPr>
          <p:txBody>
            <a:bodyPr wrap="none" rtlCol="0">
              <a:spAutoFit/>
            </a:bodyPr>
            <a:lstStyle/>
            <a:p>
              <a:pPr>
                <a:spcBef>
                  <a:spcPct val="20000"/>
                </a:spcBef>
                <a:spcAft>
                  <a:spcPts val="400"/>
                </a:spcAft>
                <a:buClr>
                  <a:srgbClr val="0000FF"/>
                </a:buClr>
                <a:buSzPct val="80000"/>
              </a:pPr>
              <a:r>
                <a:rPr lang="en-GB" sz="1600" b="1" i="1" kern="0" dirty="0">
                  <a:solidFill>
                    <a:srgbClr val="CC3399"/>
                  </a:solidFill>
                  <a:latin typeface="+mn-lt"/>
                </a:rPr>
                <a:t>ideal dipole</a:t>
              </a:r>
            </a:p>
          </p:txBody>
        </p:sp>
        <p:sp>
          <p:nvSpPr>
            <p:cNvPr id="74" name="TextBox 73"/>
            <p:cNvSpPr txBox="1"/>
            <p:nvPr/>
          </p:nvSpPr>
          <p:spPr>
            <a:xfrm>
              <a:off x="6695028" y="2307481"/>
              <a:ext cx="1909497" cy="338554"/>
            </a:xfrm>
            <a:prstGeom prst="rect">
              <a:avLst/>
            </a:prstGeom>
          </p:spPr>
          <p:txBody>
            <a:bodyPr wrap="none" rtlCol="0">
              <a:spAutoFit/>
            </a:bodyPr>
            <a:lstStyle/>
            <a:p>
              <a:pPr>
                <a:spcBef>
                  <a:spcPct val="20000"/>
                </a:spcBef>
                <a:spcAft>
                  <a:spcPts val="400"/>
                </a:spcAft>
                <a:buClr>
                  <a:srgbClr val="0000FF"/>
                </a:buClr>
                <a:buSzPct val="80000"/>
              </a:pPr>
              <a:r>
                <a:rPr lang="en-GB" sz="1600" b="1" i="1" kern="0" dirty="0">
                  <a:solidFill>
                    <a:srgbClr val="CC3399"/>
                  </a:solidFill>
                  <a:latin typeface="+mn-lt"/>
                </a:rPr>
                <a:t>small dipole error</a:t>
              </a:r>
            </a:p>
          </p:txBody>
        </p:sp>
      </p:grpSp>
      <p:grpSp>
        <p:nvGrpSpPr>
          <p:cNvPr id="10" name="Group 9"/>
          <p:cNvGrpSpPr/>
          <p:nvPr/>
        </p:nvGrpSpPr>
        <p:grpSpPr>
          <a:xfrm>
            <a:off x="768766" y="4176610"/>
            <a:ext cx="11203199" cy="2426765"/>
            <a:chOff x="-755235" y="4176609"/>
            <a:chExt cx="11203199" cy="2426765"/>
          </a:xfrm>
        </p:grpSpPr>
        <p:sp>
          <p:nvSpPr>
            <p:cNvPr id="131" name="Content Placeholder 5"/>
            <p:cNvSpPr txBox="1">
              <a:spLocks/>
            </p:cNvSpPr>
            <p:nvPr/>
          </p:nvSpPr>
          <p:spPr bwMode="auto">
            <a:xfrm>
              <a:off x="-755235" y="4176609"/>
              <a:ext cx="11203199" cy="6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FF"/>
                </a:buClr>
                <a:buSzPct val="80000"/>
                <a:buFont typeface="Wingdings" panose="05000000000000000000" pitchFamily="2" charset="2"/>
                <a:buChar char="q"/>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sz="1800">
                  <a:solidFill>
                    <a:schemeClr val="tx1"/>
                  </a:solidFill>
                  <a:latin typeface="+mn-lt"/>
                </a:defRPr>
              </a:lvl2pPr>
              <a:lvl3pPr marL="1143000" indent="-228600" algn="l" rtl="0" eaLnBrk="0" fontAlgn="base" hangingPunct="0">
                <a:spcBef>
                  <a:spcPct val="20000"/>
                </a:spcBef>
                <a:spcAft>
                  <a:spcPct val="0"/>
                </a:spcAft>
                <a:buChar char="•"/>
                <a:defRPr sz="1600">
                  <a:solidFill>
                    <a:schemeClr val="tx1"/>
                  </a:solidFill>
                  <a:latin typeface="+mn-lt"/>
                </a:defRPr>
              </a:lvl3pPr>
              <a:lvl4pPr marL="1600200" indent="-228600" algn="l" rtl="0" eaLnBrk="0" fontAlgn="base" hangingPunct="0">
                <a:spcBef>
                  <a:spcPct val="20000"/>
                </a:spcBef>
                <a:spcAft>
                  <a:spcPct val="0"/>
                </a:spcAft>
                <a:buChar char="–"/>
                <a:defRPr sz="1400">
                  <a:solidFill>
                    <a:schemeClr val="tx1"/>
                  </a:solidFill>
                  <a:latin typeface="+mn-lt"/>
                </a:defRPr>
              </a:lvl4pPr>
              <a:lvl5pPr marL="2057400" indent="-228600" algn="l" rtl="0" eaLnBrk="0" fontAlgn="base" hangingPunct="0">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r>
                <a:rPr lang="en-GB" kern="0" dirty="0"/>
                <a:t>A small </a:t>
              </a:r>
              <a:r>
                <a:rPr lang="en-GB" kern="0" dirty="0">
                  <a:solidFill>
                    <a:srgbClr val="FF0000"/>
                  </a:solidFill>
                </a:rPr>
                <a:t>rotation</a:t>
              </a:r>
              <a:r>
                <a:rPr lang="en-GB" kern="0" dirty="0"/>
                <a:t> (</a:t>
              </a:r>
              <a:r>
                <a:rPr lang="en-GB" kern="0" dirty="0">
                  <a:solidFill>
                    <a:srgbClr val="FF0000"/>
                  </a:solidFill>
                </a:rPr>
                <a:t>misalignment</a:t>
              </a:r>
              <a:r>
                <a:rPr lang="en-GB" kern="0" dirty="0"/>
                <a:t>) of a </a:t>
              </a:r>
              <a:r>
                <a:rPr lang="en-GB" u="sng" kern="0" dirty="0"/>
                <a:t>dipole magnet</a:t>
              </a:r>
              <a:r>
                <a:rPr lang="en-GB" kern="0" dirty="0"/>
                <a:t> has the same effect, but in the other plane.</a:t>
              </a:r>
              <a:endParaRPr lang="en-GB" sz="1800" kern="0" dirty="0"/>
            </a:p>
          </p:txBody>
        </p:sp>
        <p:grpSp>
          <p:nvGrpSpPr>
            <p:cNvPr id="132" name="Group 131"/>
            <p:cNvGrpSpPr/>
            <p:nvPr/>
          </p:nvGrpSpPr>
          <p:grpSpPr>
            <a:xfrm rot="21063835">
              <a:off x="904673" y="5294390"/>
              <a:ext cx="1736435" cy="1221654"/>
              <a:chOff x="876910" y="2699305"/>
              <a:chExt cx="1736435" cy="1221654"/>
            </a:xfrm>
          </p:grpSpPr>
          <p:sp>
            <p:nvSpPr>
              <p:cNvPr id="133" name="Rectangle 132"/>
              <p:cNvSpPr/>
              <p:nvPr/>
            </p:nvSpPr>
            <p:spPr bwMode="auto">
              <a:xfrm>
                <a:off x="876910" y="2699305"/>
                <a:ext cx="1736435" cy="115215"/>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a:p>
            </p:txBody>
          </p:sp>
          <p:sp>
            <p:nvSpPr>
              <p:cNvPr id="134" name="Rectangle 133"/>
              <p:cNvSpPr/>
              <p:nvPr/>
            </p:nvSpPr>
            <p:spPr bwMode="auto">
              <a:xfrm>
                <a:off x="876910" y="3813050"/>
                <a:ext cx="1736435" cy="107909"/>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a:p>
            </p:txBody>
          </p:sp>
          <p:cxnSp>
            <p:nvCxnSpPr>
              <p:cNvPr id="135" name="Straight Arrow Connector 134"/>
              <p:cNvCxnSpPr/>
              <p:nvPr/>
            </p:nvCxnSpPr>
            <p:spPr bwMode="auto">
              <a:xfrm>
                <a:off x="1576410" y="2891330"/>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36" name="Straight Arrow Connector 135"/>
              <p:cNvCxnSpPr/>
              <p:nvPr/>
            </p:nvCxnSpPr>
            <p:spPr bwMode="auto">
              <a:xfrm>
                <a:off x="1691625" y="2891330"/>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37" name="Straight Arrow Connector 136"/>
              <p:cNvCxnSpPr/>
              <p:nvPr/>
            </p:nvCxnSpPr>
            <p:spPr bwMode="auto">
              <a:xfrm>
                <a:off x="1806840" y="2892328"/>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38" name="Straight Arrow Connector 137"/>
              <p:cNvCxnSpPr/>
              <p:nvPr/>
            </p:nvCxnSpPr>
            <p:spPr bwMode="auto">
              <a:xfrm>
                <a:off x="1922055" y="2892328"/>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39" name="Straight Arrow Connector 138"/>
              <p:cNvCxnSpPr/>
              <p:nvPr/>
            </p:nvCxnSpPr>
            <p:spPr bwMode="auto">
              <a:xfrm>
                <a:off x="2037270" y="2892328"/>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40" name="Straight Arrow Connector 139"/>
              <p:cNvCxnSpPr/>
              <p:nvPr/>
            </p:nvCxnSpPr>
            <p:spPr bwMode="auto">
              <a:xfrm>
                <a:off x="2152485" y="2892328"/>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41" name="Straight Arrow Connector 140"/>
              <p:cNvCxnSpPr/>
              <p:nvPr/>
            </p:nvCxnSpPr>
            <p:spPr bwMode="auto">
              <a:xfrm>
                <a:off x="2267700" y="2892328"/>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42" name="Straight Arrow Connector 141"/>
              <p:cNvCxnSpPr/>
              <p:nvPr/>
            </p:nvCxnSpPr>
            <p:spPr bwMode="auto">
              <a:xfrm>
                <a:off x="2382915" y="2892328"/>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43" name="Straight Arrow Connector 142"/>
              <p:cNvCxnSpPr/>
              <p:nvPr/>
            </p:nvCxnSpPr>
            <p:spPr bwMode="auto">
              <a:xfrm>
                <a:off x="2498130" y="2892328"/>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44" name="Straight Arrow Connector 143"/>
              <p:cNvCxnSpPr/>
              <p:nvPr/>
            </p:nvCxnSpPr>
            <p:spPr bwMode="auto">
              <a:xfrm>
                <a:off x="1000335" y="2891330"/>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45" name="Straight Arrow Connector 144"/>
              <p:cNvCxnSpPr/>
              <p:nvPr/>
            </p:nvCxnSpPr>
            <p:spPr bwMode="auto">
              <a:xfrm>
                <a:off x="1115550" y="2891330"/>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46" name="Straight Arrow Connector 145"/>
              <p:cNvCxnSpPr/>
              <p:nvPr/>
            </p:nvCxnSpPr>
            <p:spPr bwMode="auto">
              <a:xfrm>
                <a:off x="1230765" y="2891330"/>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47" name="Straight Arrow Connector 146"/>
              <p:cNvCxnSpPr/>
              <p:nvPr/>
            </p:nvCxnSpPr>
            <p:spPr bwMode="auto">
              <a:xfrm>
                <a:off x="1345980" y="2891330"/>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48" name="Straight Arrow Connector 147"/>
              <p:cNvCxnSpPr/>
              <p:nvPr/>
            </p:nvCxnSpPr>
            <p:spPr bwMode="auto">
              <a:xfrm>
                <a:off x="1461195" y="2891330"/>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grpSp>
        <p:grpSp>
          <p:nvGrpSpPr>
            <p:cNvPr id="149" name="Group 148"/>
            <p:cNvGrpSpPr/>
            <p:nvPr/>
          </p:nvGrpSpPr>
          <p:grpSpPr>
            <a:xfrm>
              <a:off x="3728551" y="5293120"/>
              <a:ext cx="1736435" cy="1221654"/>
              <a:chOff x="800100" y="2852925"/>
              <a:chExt cx="1736435" cy="1221654"/>
            </a:xfrm>
          </p:grpSpPr>
          <p:sp>
            <p:nvSpPr>
              <p:cNvPr id="150" name="Rectangle 149"/>
              <p:cNvSpPr/>
              <p:nvPr/>
            </p:nvSpPr>
            <p:spPr bwMode="auto">
              <a:xfrm>
                <a:off x="800100" y="2852925"/>
                <a:ext cx="1736435" cy="115215"/>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a:p>
            </p:txBody>
          </p:sp>
          <p:sp>
            <p:nvSpPr>
              <p:cNvPr id="151" name="Rectangle 150"/>
              <p:cNvSpPr/>
              <p:nvPr/>
            </p:nvSpPr>
            <p:spPr bwMode="auto">
              <a:xfrm>
                <a:off x="800100" y="3966670"/>
                <a:ext cx="1736435" cy="107909"/>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a:p>
            </p:txBody>
          </p:sp>
          <p:cxnSp>
            <p:nvCxnSpPr>
              <p:cNvPr id="152" name="Straight Arrow Connector 151"/>
              <p:cNvCxnSpPr/>
              <p:nvPr/>
            </p:nvCxnSpPr>
            <p:spPr bwMode="auto">
              <a:xfrm>
                <a:off x="923525" y="3105150"/>
                <a:ext cx="0" cy="706902"/>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53" name="Straight Arrow Connector 152"/>
              <p:cNvCxnSpPr/>
              <p:nvPr/>
            </p:nvCxnSpPr>
            <p:spPr bwMode="auto">
              <a:xfrm>
                <a:off x="1038740" y="3105150"/>
                <a:ext cx="0" cy="706902"/>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54" name="Straight Arrow Connector 153"/>
              <p:cNvCxnSpPr/>
              <p:nvPr/>
            </p:nvCxnSpPr>
            <p:spPr bwMode="auto">
              <a:xfrm>
                <a:off x="1153955" y="3105150"/>
                <a:ext cx="0" cy="706902"/>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55" name="Straight Arrow Connector 154"/>
              <p:cNvCxnSpPr/>
              <p:nvPr/>
            </p:nvCxnSpPr>
            <p:spPr bwMode="auto">
              <a:xfrm>
                <a:off x="1269170" y="3105150"/>
                <a:ext cx="0" cy="706902"/>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56" name="Straight Arrow Connector 155"/>
              <p:cNvCxnSpPr/>
              <p:nvPr/>
            </p:nvCxnSpPr>
            <p:spPr bwMode="auto">
              <a:xfrm>
                <a:off x="1384385" y="3105150"/>
                <a:ext cx="0" cy="706902"/>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57" name="Straight Arrow Connector 156"/>
              <p:cNvCxnSpPr/>
              <p:nvPr/>
            </p:nvCxnSpPr>
            <p:spPr bwMode="auto">
              <a:xfrm>
                <a:off x="1499600" y="3105150"/>
                <a:ext cx="0" cy="706902"/>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58" name="Straight Arrow Connector 157"/>
              <p:cNvCxnSpPr/>
              <p:nvPr/>
            </p:nvCxnSpPr>
            <p:spPr bwMode="auto">
              <a:xfrm>
                <a:off x="1614815" y="3105150"/>
                <a:ext cx="0" cy="706902"/>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59" name="Straight Arrow Connector 158"/>
              <p:cNvCxnSpPr/>
              <p:nvPr/>
            </p:nvCxnSpPr>
            <p:spPr bwMode="auto">
              <a:xfrm>
                <a:off x="1730030" y="3106148"/>
                <a:ext cx="0" cy="706902"/>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60" name="Straight Arrow Connector 159"/>
              <p:cNvCxnSpPr/>
              <p:nvPr/>
            </p:nvCxnSpPr>
            <p:spPr bwMode="auto">
              <a:xfrm>
                <a:off x="1845245" y="3106148"/>
                <a:ext cx="0" cy="706902"/>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61" name="Straight Arrow Connector 160"/>
              <p:cNvCxnSpPr/>
              <p:nvPr/>
            </p:nvCxnSpPr>
            <p:spPr bwMode="auto">
              <a:xfrm>
                <a:off x="1960460" y="3106148"/>
                <a:ext cx="0" cy="706902"/>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62" name="Straight Arrow Connector 161"/>
              <p:cNvCxnSpPr/>
              <p:nvPr/>
            </p:nvCxnSpPr>
            <p:spPr bwMode="auto">
              <a:xfrm>
                <a:off x="2075675" y="3106148"/>
                <a:ext cx="0" cy="706902"/>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63" name="Straight Arrow Connector 162"/>
              <p:cNvCxnSpPr/>
              <p:nvPr/>
            </p:nvCxnSpPr>
            <p:spPr bwMode="auto">
              <a:xfrm>
                <a:off x="2190890" y="3106148"/>
                <a:ext cx="0" cy="706902"/>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64" name="Straight Arrow Connector 163"/>
              <p:cNvCxnSpPr/>
              <p:nvPr/>
            </p:nvCxnSpPr>
            <p:spPr bwMode="auto">
              <a:xfrm>
                <a:off x="2306105" y="3106148"/>
                <a:ext cx="0" cy="706902"/>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65" name="Straight Arrow Connector 164"/>
              <p:cNvCxnSpPr/>
              <p:nvPr/>
            </p:nvCxnSpPr>
            <p:spPr bwMode="auto">
              <a:xfrm>
                <a:off x="2421320" y="3106148"/>
                <a:ext cx="0" cy="706902"/>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grpSp>
        <p:grpSp>
          <p:nvGrpSpPr>
            <p:cNvPr id="166" name="Group 165"/>
            <p:cNvGrpSpPr/>
            <p:nvPr/>
          </p:nvGrpSpPr>
          <p:grpSpPr>
            <a:xfrm rot="16200000">
              <a:off x="6953038" y="5311062"/>
              <a:ext cx="1342884" cy="1241740"/>
              <a:chOff x="6792602" y="2699306"/>
              <a:chExt cx="1342884" cy="1241740"/>
            </a:xfrm>
          </p:grpSpPr>
          <p:sp>
            <p:nvSpPr>
              <p:cNvPr id="167" name="Rectangle 166"/>
              <p:cNvSpPr/>
              <p:nvPr/>
            </p:nvSpPr>
            <p:spPr bwMode="auto">
              <a:xfrm>
                <a:off x="6792602" y="2699306"/>
                <a:ext cx="1342882" cy="132242"/>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a:p>
            </p:txBody>
          </p:sp>
          <p:sp>
            <p:nvSpPr>
              <p:cNvPr id="168" name="Rectangle 167"/>
              <p:cNvSpPr/>
              <p:nvPr/>
            </p:nvSpPr>
            <p:spPr bwMode="auto">
              <a:xfrm>
                <a:off x="6792603" y="3813049"/>
                <a:ext cx="1342883" cy="127997"/>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a:p>
            </p:txBody>
          </p:sp>
          <p:grpSp>
            <p:nvGrpSpPr>
              <p:cNvPr id="169" name="Group 168"/>
              <p:cNvGrpSpPr/>
              <p:nvPr/>
            </p:nvGrpSpPr>
            <p:grpSpPr>
              <a:xfrm>
                <a:off x="6916026" y="3198570"/>
                <a:ext cx="921720" cy="180998"/>
                <a:chOff x="6916026" y="2951530"/>
                <a:chExt cx="921720" cy="180998"/>
              </a:xfrm>
            </p:grpSpPr>
            <p:cxnSp>
              <p:nvCxnSpPr>
                <p:cNvPr id="170" name="Straight Arrow Connector 169"/>
                <p:cNvCxnSpPr/>
                <p:nvPr/>
              </p:nvCxnSpPr>
              <p:spPr bwMode="auto">
                <a:xfrm>
                  <a:off x="6916026" y="2951530"/>
                  <a:ext cx="0" cy="180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71" name="Straight Arrow Connector 170"/>
                <p:cNvCxnSpPr/>
                <p:nvPr/>
              </p:nvCxnSpPr>
              <p:spPr bwMode="auto">
                <a:xfrm>
                  <a:off x="7031241" y="2951530"/>
                  <a:ext cx="0" cy="180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72" name="Straight Arrow Connector 171"/>
                <p:cNvCxnSpPr/>
                <p:nvPr/>
              </p:nvCxnSpPr>
              <p:spPr bwMode="auto">
                <a:xfrm>
                  <a:off x="7146456" y="2951530"/>
                  <a:ext cx="0" cy="180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73" name="Straight Arrow Connector 172"/>
                <p:cNvCxnSpPr/>
                <p:nvPr/>
              </p:nvCxnSpPr>
              <p:spPr bwMode="auto">
                <a:xfrm>
                  <a:off x="7261671" y="2951530"/>
                  <a:ext cx="0" cy="180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74" name="Straight Arrow Connector 173"/>
                <p:cNvCxnSpPr/>
                <p:nvPr/>
              </p:nvCxnSpPr>
              <p:spPr bwMode="auto">
                <a:xfrm>
                  <a:off x="7376886" y="2951530"/>
                  <a:ext cx="0" cy="180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75" name="Straight Arrow Connector 174"/>
                <p:cNvCxnSpPr/>
                <p:nvPr/>
              </p:nvCxnSpPr>
              <p:spPr bwMode="auto">
                <a:xfrm>
                  <a:off x="7492101" y="2951530"/>
                  <a:ext cx="0" cy="180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76" name="Straight Arrow Connector 175"/>
                <p:cNvCxnSpPr/>
                <p:nvPr/>
              </p:nvCxnSpPr>
              <p:spPr bwMode="auto">
                <a:xfrm>
                  <a:off x="7607316" y="2951530"/>
                  <a:ext cx="0" cy="180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77" name="Straight Arrow Connector 176"/>
                <p:cNvCxnSpPr/>
                <p:nvPr/>
              </p:nvCxnSpPr>
              <p:spPr bwMode="auto">
                <a:xfrm>
                  <a:off x="7722531" y="2952528"/>
                  <a:ext cx="0" cy="180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78" name="Straight Arrow Connector 177"/>
                <p:cNvCxnSpPr/>
                <p:nvPr/>
              </p:nvCxnSpPr>
              <p:spPr bwMode="auto">
                <a:xfrm>
                  <a:off x="7837746" y="2952528"/>
                  <a:ext cx="0" cy="180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grpSp>
        </p:grpSp>
        <p:sp>
          <p:nvSpPr>
            <p:cNvPr id="184" name="TextBox 183"/>
            <p:cNvSpPr txBox="1"/>
            <p:nvPr/>
          </p:nvSpPr>
          <p:spPr>
            <a:xfrm>
              <a:off x="2840664" y="5260490"/>
              <a:ext cx="723275" cy="1200329"/>
            </a:xfrm>
            <a:prstGeom prst="rect">
              <a:avLst/>
            </a:prstGeom>
          </p:spPr>
          <p:txBody>
            <a:bodyPr wrap="none" rtlCol="0">
              <a:spAutoFit/>
            </a:bodyPr>
            <a:lstStyle/>
            <a:p>
              <a:pPr>
                <a:spcBef>
                  <a:spcPct val="20000"/>
                </a:spcBef>
                <a:spcAft>
                  <a:spcPts val="400"/>
                </a:spcAft>
                <a:buClr>
                  <a:srgbClr val="0000FF"/>
                </a:buClr>
                <a:buSzPct val="80000"/>
              </a:pPr>
              <a:r>
                <a:rPr lang="en-GB" sz="7200" kern="0" dirty="0">
                  <a:solidFill>
                    <a:srgbClr val="0000FF"/>
                  </a:solidFill>
                  <a:latin typeface="+mn-lt"/>
                </a:rPr>
                <a:t>=</a:t>
              </a:r>
            </a:p>
          </p:txBody>
        </p:sp>
        <p:sp>
          <p:nvSpPr>
            <p:cNvPr id="185" name="TextBox 184"/>
            <p:cNvSpPr txBox="1"/>
            <p:nvPr/>
          </p:nvSpPr>
          <p:spPr>
            <a:xfrm>
              <a:off x="5793852" y="5298631"/>
              <a:ext cx="723275" cy="1200329"/>
            </a:xfrm>
            <a:prstGeom prst="rect">
              <a:avLst/>
            </a:prstGeom>
          </p:spPr>
          <p:txBody>
            <a:bodyPr wrap="none" rtlCol="0">
              <a:spAutoFit/>
            </a:bodyPr>
            <a:lstStyle/>
            <a:p>
              <a:pPr>
                <a:spcBef>
                  <a:spcPct val="20000"/>
                </a:spcBef>
                <a:spcAft>
                  <a:spcPts val="400"/>
                </a:spcAft>
                <a:buClr>
                  <a:srgbClr val="0000FF"/>
                </a:buClr>
                <a:buSzPct val="80000"/>
              </a:pPr>
              <a:r>
                <a:rPr lang="en-GB" sz="7200" kern="0" dirty="0">
                  <a:solidFill>
                    <a:srgbClr val="0000FF"/>
                  </a:solidFill>
                  <a:latin typeface="+mn-lt"/>
                </a:rPr>
                <a:t>+</a:t>
              </a:r>
            </a:p>
          </p:txBody>
        </p:sp>
        <p:sp>
          <p:nvSpPr>
            <p:cNvPr id="186" name="TextBox 185"/>
            <p:cNvSpPr txBox="1"/>
            <p:nvPr/>
          </p:nvSpPr>
          <p:spPr>
            <a:xfrm>
              <a:off x="907815" y="4876624"/>
              <a:ext cx="1212191" cy="338554"/>
            </a:xfrm>
            <a:prstGeom prst="rect">
              <a:avLst/>
            </a:prstGeom>
          </p:spPr>
          <p:txBody>
            <a:bodyPr wrap="none" rtlCol="0">
              <a:spAutoFit/>
            </a:bodyPr>
            <a:lstStyle/>
            <a:p>
              <a:pPr>
                <a:spcBef>
                  <a:spcPct val="20000"/>
                </a:spcBef>
                <a:spcAft>
                  <a:spcPts val="400"/>
                </a:spcAft>
                <a:buClr>
                  <a:srgbClr val="0000FF"/>
                </a:buClr>
                <a:buSzPct val="80000"/>
              </a:pPr>
              <a:r>
                <a:rPr lang="en-GB" sz="1600" b="1" i="1" kern="0" dirty="0">
                  <a:solidFill>
                    <a:srgbClr val="CC3399"/>
                  </a:solidFill>
                  <a:latin typeface="+mn-lt"/>
                </a:rPr>
                <a:t>real dipole</a:t>
              </a:r>
            </a:p>
          </p:txBody>
        </p:sp>
        <p:sp>
          <p:nvSpPr>
            <p:cNvPr id="187" name="TextBox 186"/>
            <p:cNvSpPr txBox="1"/>
            <p:nvPr/>
          </p:nvSpPr>
          <p:spPr>
            <a:xfrm>
              <a:off x="3952272" y="4945396"/>
              <a:ext cx="1314784" cy="338554"/>
            </a:xfrm>
            <a:prstGeom prst="rect">
              <a:avLst/>
            </a:prstGeom>
          </p:spPr>
          <p:txBody>
            <a:bodyPr wrap="none" rtlCol="0">
              <a:spAutoFit/>
            </a:bodyPr>
            <a:lstStyle/>
            <a:p>
              <a:pPr>
                <a:spcBef>
                  <a:spcPct val="20000"/>
                </a:spcBef>
                <a:spcAft>
                  <a:spcPts val="400"/>
                </a:spcAft>
                <a:buClr>
                  <a:srgbClr val="0000FF"/>
                </a:buClr>
                <a:buSzPct val="80000"/>
              </a:pPr>
              <a:r>
                <a:rPr lang="en-GB" sz="1600" b="1" i="1" kern="0" dirty="0">
                  <a:solidFill>
                    <a:srgbClr val="CC3399"/>
                  </a:solidFill>
                  <a:latin typeface="+mn-lt"/>
                </a:rPr>
                <a:t>ideal dipole</a:t>
              </a:r>
            </a:p>
          </p:txBody>
        </p:sp>
        <p:sp>
          <p:nvSpPr>
            <p:cNvPr id="189" name="TextBox 188"/>
            <p:cNvSpPr txBox="1"/>
            <p:nvPr/>
          </p:nvSpPr>
          <p:spPr>
            <a:xfrm>
              <a:off x="6618218" y="4817115"/>
              <a:ext cx="1909497" cy="338554"/>
            </a:xfrm>
            <a:prstGeom prst="rect">
              <a:avLst/>
            </a:prstGeom>
          </p:spPr>
          <p:txBody>
            <a:bodyPr wrap="none" rtlCol="0">
              <a:spAutoFit/>
            </a:bodyPr>
            <a:lstStyle/>
            <a:p>
              <a:pPr>
                <a:spcBef>
                  <a:spcPct val="20000"/>
                </a:spcBef>
                <a:spcAft>
                  <a:spcPts val="400"/>
                </a:spcAft>
                <a:buClr>
                  <a:srgbClr val="0000FF"/>
                </a:buClr>
                <a:buSzPct val="80000"/>
              </a:pPr>
              <a:r>
                <a:rPr lang="en-GB" sz="1600" b="1" i="1" kern="0" dirty="0">
                  <a:solidFill>
                    <a:srgbClr val="CC3399"/>
                  </a:solidFill>
                  <a:latin typeface="+mn-lt"/>
                </a:rPr>
                <a:t>small dipole error</a:t>
              </a:r>
            </a:p>
          </p:txBody>
        </p:sp>
      </p:grpSp>
    </p:spTree>
    <p:extLst>
      <p:ext uri="{BB962C8B-B14F-4D97-AF65-F5344CB8AC3E}">
        <p14:creationId xmlns:p14="http://schemas.microsoft.com/office/powerpoint/2010/main" val="340463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Unintended deflection</a:t>
            </a:r>
          </a:p>
        </p:txBody>
      </p:sp>
      <p:sp>
        <p:nvSpPr>
          <p:cNvPr id="3" name="Date Placeholder 2"/>
          <p:cNvSpPr>
            <a:spLocks noGrp="1"/>
          </p:cNvSpPr>
          <p:nvPr>
            <p:ph type="dt" sz="half" idx="10"/>
          </p:nvPr>
        </p:nvSpPr>
        <p:spPr/>
        <p:txBody>
          <a:bodyPr/>
          <a:lstStyle/>
          <a:p>
            <a:pPr>
              <a:defRPr/>
            </a:pPr>
            <a:r>
              <a:rPr lang="en-US"/>
              <a:t>12 May 2022</a:t>
            </a:r>
          </a:p>
        </p:txBody>
      </p:sp>
      <p:sp>
        <p:nvSpPr>
          <p:cNvPr id="4" name="Footer Placeholder 3"/>
          <p:cNvSpPr>
            <a:spLocks noGrp="1"/>
          </p:cNvSpPr>
          <p:nvPr>
            <p:ph type="ftr" sz="quarter" idx="11"/>
          </p:nvPr>
        </p:nvSpPr>
        <p:spPr/>
        <p:txBody>
          <a:bodyPr/>
          <a:lstStyle/>
          <a:p>
            <a:pPr>
              <a:defRPr/>
            </a:pPr>
            <a:r>
              <a:rPr lang="en-GB"/>
              <a:t>Basic CAS - Linear Imperfections - J. Wenninger</a:t>
            </a:r>
            <a:endParaRPr lang="en-US" dirty="0"/>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21</a:t>
            </a:fld>
            <a:endParaRPr lang="en-US" altLang="en-US"/>
          </a:p>
        </p:txBody>
      </p:sp>
      <p:grpSp>
        <p:nvGrpSpPr>
          <p:cNvPr id="71" name="Group 70"/>
          <p:cNvGrpSpPr/>
          <p:nvPr/>
        </p:nvGrpSpPr>
        <p:grpSpPr>
          <a:xfrm>
            <a:off x="8745946" y="3812400"/>
            <a:ext cx="1736435" cy="1221654"/>
            <a:chOff x="6792601" y="2699305"/>
            <a:chExt cx="1736435" cy="1221654"/>
          </a:xfrm>
        </p:grpSpPr>
        <p:sp>
          <p:nvSpPr>
            <p:cNvPr id="44" name="Rectangle 43"/>
            <p:cNvSpPr/>
            <p:nvPr/>
          </p:nvSpPr>
          <p:spPr bwMode="auto">
            <a:xfrm>
              <a:off x="6792601" y="2699305"/>
              <a:ext cx="1736435" cy="115215"/>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a:p>
          </p:txBody>
        </p:sp>
        <p:sp>
          <p:nvSpPr>
            <p:cNvPr id="45" name="Rectangle 44"/>
            <p:cNvSpPr/>
            <p:nvPr/>
          </p:nvSpPr>
          <p:spPr bwMode="auto">
            <a:xfrm>
              <a:off x="6792601" y="3813050"/>
              <a:ext cx="1736435" cy="107909"/>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a:p>
          </p:txBody>
        </p:sp>
        <p:grpSp>
          <p:nvGrpSpPr>
            <p:cNvPr id="70" name="Group 69"/>
            <p:cNvGrpSpPr/>
            <p:nvPr/>
          </p:nvGrpSpPr>
          <p:grpSpPr>
            <a:xfrm>
              <a:off x="6916026" y="3198570"/>
              <a:ext cx="1497795" cy="180998"/>
              <a:chOff x="6916026" y="2951530"/>
              <a:chExt cx="1497795" cy="180998"/>
            </a:xfrm>
          </p:grpSpPr>
          <p:cxnSp>
            <p:nvCxnSpPr>
              <p:cNvPr id="46" name="Straight Arrow Connector 45"/>
              <p:cNvCxnSpPr/>
              <p:nvPr/>
            </p:nvCxnSpPr>
            <p:spPr bwMode="auto">
              <a:xfrm>
                <a:off x="6916026" y="2951530"/>
                <a:ext cx="0" cy="180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47" name="Straight Arrow Connector 46"/>
              <p:cNvCxnSpPr/>
              <p:nvPr/>
            </p:nvCxnSpPr>
            <p:spPr bwMode="auto">
              <a:xfrm>
                <a:off x="7031241" y="2951530"/>
                <a:ext cx="0" cy="180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48" name="Straight Arrow Connector 47"/>
              <p:cNvCxnSpPr/>
              <p:nvPr/>
            </p:nvCxnSpPr>
            <p:spPr bwMode="auto">
              <a:xfrm>
                <a:off x="7146456" y="2951530"/>
                <a:ext cx="0" cy="180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49" name="Straight Arrow Connector 48"/>
              <p:cNvCxnSpPr/>
              <p:nvPr/>
            </p:nvCxnSpPr>
            <p:spPr bwMode="auto">
              <a:xfrm>
                <a:off x="7261671" y="2951530"/>
                <a:ext cx="0" cy="180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50" name="Straight Arrow Connector 49"/>
              <p:cNvCxnSpPr/>
              <p:nvPr/>
            </p:nvCxnSpPr>
            <p:spPr bwMode="auto">
              <a:xfrm>
                <a:off x="7376886" y="2951530"/>
                <a:ext cx="0" cy="180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51" name="Straight Arrow Connector 50"/>
              <p:cNvCxnSpPr/>
              <p:nvPr/>
            </p:nvCxnSpPr>
            <p:spPr bwMode="auto">
              <a:xfrm>
                <a:off x="7492101" y="2951530"/>
                <a:ext cx="0" cy="180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52" name="Straight Arrow Connector 51"/>
              <p:cNvCxnSpPr/>
              <p:nvPr/>
            </p:nvCxnSpPr>
            <p:spPr bwMode="auto">
              <a:xfrm>
                <a:off x="7607316" y="2951530"/>
                <a:ext cx="0" cy="180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53" name="Straight Arrow Connector 52"/>
              <p:cNvCxnSpPr/>
              <p:nvPr/>
            </p:nvCxnSpPr>
            <p:spPr bwMode="auto">
              <a:xfrm>
                <a:off x="7722531" y="2952528"/>
                <a:ext cx="0" cy="180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54" name="Straight Arrow Connector 53"/>
              <p:cNvCxnSpPr/>
              <p:nvPr/>
            </p:nvCxnSpPr>
            <p:spPr bwMode="auto">
              <a:xfrm>
                <a:off x="7837746" y="2952528"/>
                <a:ext cx="0" cy="180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55" name="Straight Arrow Connector 54"/>
              <p:cNvCxnSpPr/>
              <p:nvPr/>
            </p:nvCxnSpPr>
            <p:spPr bwMode="auto">
              <a:xfrm>
                <a:off x="7952961" y="2952528"/>
                <a:ext cx="0" cy="180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56" name="Straight Arrow Connector 55"/>
              <p:cNvCxnSpPr/>
              <p:nvPr/>
            </p:nvCxnSpPr>
            <p:spPr bwMode="auto">
              <a:xfrm>
                <a:off x="8068176" y="2952528"/>
                <a:ext cx="0" cy="180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57" name="Straight Arrow Connector 56"/>
              <p:cNvCxnSpPr/>
              <p:nvPr/>
            </p:nvCxnSpPr>
            <p:spPr bwMode="auto">
              <a:xfrm>
                <a:off x="8183391" y="2952528"/>
                <a:ext cx="0" cy="180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58" name="Straight Arrow Connector 57"/>
              <p:cNvCxnSpPr/>
              <p:nvPr/>
            </p:nvCxnSpPr>
            <p:spPr bwMode="auto">
              <a:xfrm>
                <a:off x="8298606" y="2952528"/>
                <a:ext cx="0" cy="180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59" name="Straight Arrow Connector 58"/>
              <p:cNvCxnSpPr/>
              <p:nvPr/>
            </p:nvCxnSpPr>
            <p:spPr bwMode="auto">
              <a:xfrm>
                <a:off x="8413821" y="2952528"/>
                <a:ext cx="0" cy="180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grpSp>
      </p:grpSp>
      <p:sp>
        <p:nvSpPr>
          <p:cNvPr id="62" name="TextBox 61"/>
          <p:cNvSpPr txBox="1"/>
          <p:nvPr/>
        </p:nvSpPr>
        <p:spPr>
          <a:xfrm>
            <a:off x="4637472" y="3790872"/>
            <a:ext cx="723275" cy="1200329"/>
          </a:xfrm>
          <a:prstGeom prst="rect">
            <a:avLst/>
          </a:prstGeom>
        </p:spPr>
        <p:txBody>
          <a:bodyPr wrap="none" rtlCol="0">
            <a:spAutoFit/>
          </a:bodyPr>
          <a:lstStyle/>
          <a:p>
            <a:pPr>
              <a:spcBef>
                <a:spcPct val="20000"/>
              </a:spcBef>
              <a:spcAft>
                <a:spcPts val="400"/>
              </a:spcAft>
              <a:buClr>
                <a:srgbClr val="0000FF"/>
              </a:buClr>
              <a:buSzPct val="80000"/>
            </a:pPr>
            <a:r>
              <a:rPr lang="en-GB" sz="7200" kern="0" dirty="0">
                <a:solidFill>
                  <a:srgbClr val="0000FF"/>
                </a:solidFill>
                <a:latin typeface="+mn-lt"/>
              </a:rPr>
              <a:t>=</a:t>
            </a:r>
          </a:p>
        </p:txBody>
      </p:sp>
      <p:sp>
        <p:nvSpPr>
          <p:cNvPr id="63" name="TextBox 62"/>
          <p:cNvSpPr txBox="1"/>
          <p:nvPr/>
        </p:nvSpPr>
        <p:spPr>
          <a:xfrm>
            <a:off x="7977846" y="3829576"/>
            <a:ext cx="723275" cy="1200329"/>
          </a:xfrm>
          <a:prstGeom prst="rect">
            <a:avLst/>
          </a:prstGeom>
        </p:spPr>
        <p:txBody>
          <a:bodyPr wrap="none" rtlCol="0">
            <a:spAutoFit/>
          </a:bodyPr>
          <a:lstStyle/>
          <a:p>
            <a:pPr>
              <a:spcBef>
                <a:spcPct val="20000"/>
              </a:spcBef>
              <a:spcAft>
                <a:spcPts val="400"/>
              </a:spcAft>
              <a:buClr>
                <a:srgbClr val="0000FF"/>
              </a:buClr>
              <a:buSzPct val="80000"/>
            </a:pPr>
            <a:r>
              <a:rPr lang="en-GB" sz="7200" kern="0" dirty="0">
                <a:solidFill>
                  <a:srgbClr val="0000FF"/>
                </a:solidFill>
                <a:latin typeface="+mn-lt"/>
              </a:rPr>
              <a:t>+</a:t>
            </a:r>
          </a:p>
        </p:txBody>
      </p:sp>
      <p:sp>
        <p:nvSpPr>
          <p:cNvPr id="72" name="TextBox 71"/>
          <p:cNvSpPr txBox="1"/>
          <p:nvPr/>
        </p:nvSpPr>
        <p:spPr>
          <a:xfrm>
            <a:off x="2363095" y="2656704"/>
            <a:ext cx="1723549" cy="338554"/>
          </a:xfrm>
          <a:prstGeom prst="rect">
            <a:avLst/>
          </a:prstGeom>
        </p:spPr>
        <p:txBody>
          <a:bodyPr wrap="none" rtlCol="0">
            <a:spAutoFit/>
          </a:bodyPr>
          <a:lstStyle/>
          <a:p>
            <a:pPr>
              <a:spcBef>
                <a:spcPct val="20000"/>
              </a:spcBef>
              <a:spcAft>
                <a:spcPts val="400"/>
              </a:spcAft>
              <a:buClr>
                <a:srgbClr val="0000FF"/>
              </a:buClr>
              <a:buSzPct val="80000"/>
            </a:pPr>
            <a:r>
              <a:rPr lang="en-GB" sz="1600" b="1" i="1" kern="0" dirty="0">
                <a:solidFill>
                  <a:srgbClr val="CC3399"/>
                </a:solidFill>
                <a:latin typeface="+mn-lt"/>
              </a:rPr>
              <a:t>real quadrupole</a:t>
            </a:r>
          </a:p>
        </p:txBody>
      </p:sp>
      <p:sp>
        <p:nvSpPr>
          <p:cNvPr id="73" name="TextBox 72"/>
          <p:cNvSpPr txBox="1"/>
          <p:nvPr/>
        </p:nvSpPr>
        <p:spPr>
          <a:xfrm>
            <a:off x="5661499" y="2622026"/>
            <a:ext cx="1826141" cy="338554"/>
          </a:xfrm>
          <a:prstGeom prst="rect">
            <a:avLst/>
          </a:prstGeom>
        </p:spPr>
        <p:txBody>
          <a:bodyPr wrap="none" rtlCol="0">
            <a:spAutoFit/>
          </a:bodyPr>
          <a:lstStyle/>
          <a:p>
            <a:pPr>
              <a:spcBef>
                <a:spcPct val="20000"/>
              </a:spcBef>
              <a:spcAft>
                <a:spcPts val="400"/>
              </a:spcAft>
              <a:buClr>
                <a:srgbClr val="0000FF"/>
              </a:buClr>
              <a:buSzPct val="80000"/>
            </a:pPr>
            <a:r>
              <a:rPr lang="en-GB" sz="1600" b="1" i="1" kern="0" dirty="0">
                <a:solidFill>
                  <a:srgbClr val="CC3399"/>
                </a:solidFill>
                <a:latin typeface="+mn-lt"/>
              </a:rPr>
              <a:t>ideal quadrupole</a:t>
            </a:r>
          </a:p>
        </p:txBody>
      </p:sp>
      <p:sp>
        <p:nvSpPr>
          <p:cNvPr id="75" name="Content Placeholder 5"/>
          <p:cNvSpPr txBox="1">
            <a:spLocks/>
          </p:cNvSpPr>
          <p:nvPr/>
        </p:nvSpPr>
        <p:spPr bwMode="auto">
          <a:xfrm>
            <a:off x="682401" y="939727"/>
            <a:ext cx="10444654" cy="10369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FF"/>
              </a:buClr>
              <a:buSzPct val="80000"/>
              <a:buFont typeface="Wingdings" panose="05000000000000000000" pitchFamily="2" charset="2"/>
              <a:buChar char="q"/>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sz="1800">
                <a:solidFill>
                  <a:schemeClr val="tx1"/>
                </a:solidFill>
                <a:latin typeface="+mn-lt"/>
              </a:defRPr>
            </a:lvl2pPr>
            <a:lvl3pPr marL="1143000" indent="-228600" algn="l" rtl="0" eaLnBrk="0" fontAlgn="base" hangingPunct="0">
              <a:spcBef>
                <a:spcPct val="20000"/>
              </a:spcBef>
              <a:spcAft>
                <a:spcPct val="0"/>
              </a:spcAft>
              <a:buChar char="•"/>
              <a:defRPr sz="1600">
                <a:solidFill>
                  <a:schemeClr val="tx1"/>
                </a:solidFill>
                <a:latin typeface="+mn-lt"/>
              </a:defRPr>
            </a:lvl3pPr>
            <a:lvl4pPr marL="1600200" indent="-228600" algn="l" rtl="0" eaLnBrk="0" fontAlgn="base" hangingPunct="0">
              <a:spcBef>
                <a:spcPct val="20000"/>
              </a:spcBef>
              <a:spcAft>
                <a:spcPct val="0"/>
              </a:spcAft>
              <a:buChar char="–"/>
              <a:defRPr sz="1400">
                <a:solidFill>
                  <a:schemeClr val="tx1"/>
                </a:solidFill>
                <a:latin typeface="+mn-lt"/>
              </a:defRPr>
            </a:lvl4pPr>
            <a:lvl5pPr marL="2057400" indent="-228600" algn="l" rtl="0" eaLnBrk="0" fontAlgn="base" hangingPunct="0">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r>
              <a:rPr lang="en-GB" kern="0" dirty="0"/>
              <a:t>The second source is a </a:t>
            </a:r>
            <a:r>
              <a:rPr lang="en-GB" kern="0" dirty="0">
                <a:solidFill>
                  <a:srgbClr val="FF0000"/>
                </a:solidFill>
              </a:rPr>
              <a:t>misalignment</a:t>
            </a:r>
            <a:r>
              <a:rPr lang="en-GB" kern="0" dirty="0"/>
              <a:t> of a </a:t>
            </a:r>
            <a:r>
              <a:rPr lang="en-GB" u="sng" kern="0" dirty="0" err="1"/>
              <a:t>quadupole</a:t>
            </a:r>
            <a:r>
              <a:rPr lang="en-GB" kern="0" dirty="0"/>
              <a:t> magnet.</a:t>
            </a:r>
          </a:p>
          <a:p>
            <a:pPr lvl="1"/>
            <a:r>
              <a:rPr lang="en-GB" kern="0" dirty="0"/>
              <a:t>The misaligned quadrupole can be represented as a perfectly aligned quadrupole plus a small deflection.</a:t>
            </a:r>
          </a:p>
        </p:txBody>
      </p:sp>
      <p:sp>
        <p:nvSpPr>
          <p:cNvPr id="217" name="TextBox 216"/>
          <p:cNvSpPr txBox="1"/>
          <p:nvPr/>
        </p:nvSpPr>
        <p:spPr>
          <a:xfrm>
            <a:off x="8603079" y="3445905"/>
            <a:ext cx="1909497" cy="338554"/>
          </a:xfrm>
          <a:prstGeom prst="rect">
            <a:avLst/>
          </a:prstGeom>
        </p:spPr>
        <p:txBody>
          <a:bodyPr wrap="none" rtlCol="0">
            <a:spAutoFit/>
          </a:bodyPr>
          <a:lstStyle/>
          <a:p>
            <a:pPr>
              <a:spcBef>
                <a:spcPct val="20000"/>
              </a:spcBef>
              <a:spcAft>
                <a:spcPts val="400"/>
              </a:spcAft>
              <a:buClr>
                <a:srgbClr val="0000FF"/>
              </a:buClr>
              <a:buSzPct val="80000"/>
            </a:pPr>
            <a:r>
              <a:rPr lang="en-GB" sz="1600" b="1" i="1" kern="0" dirty="0">
                <a:solidFill>
                  <a:srgbClr val="CC3399"/>
                </a:solidFill>
                <a:latin typeface="+mn-lt"/>
              </a:rPr>
              <a:t>small dipole error</a:t>
            </a:r>
          </a:p>
        </p:txBody>
      </p:sp>
      <p:sp>
        <p:nvSpPr>
          <p:cNvPr id="10" name="TextBox 9"/>
          <p:cNvSpPr txBox="1"/>
          <p:nvPr/>
        </p:nvSpPr>
        <p:spPr>
          <a:xfrm>
            <a:off x="5631344" y="5733572"/>
            <a:ext cx="1822775" cy="523220"/>
          </a:xfrm>
          <a:prstGeom prst="rect">
            <a:avLst/>
          </a:prstGeom>
        </p:spPr>
        <p:txBody>
          <a:bodyPr wrap="square" rtlCol="0">
            <a:spAutoFit/>
          </a:bodyPr>
          <a:lstStyle/>
          <a:p>
            <a:pPr algn="ctr">
              <a:spcBef>
                <a:spcPct val="20000"/>
              </a:spcBef>
              <a:spcAft>
                <a:spcPts val="400"/>
              </a:spcAft>
              <a:buClr>
                <a:srgbClr val="0000FF"/>
              </a:buClr>
              <a:buSzPct val="80000"/>
            </a:pPr>
            <a:r>
              <a:rPr lang="en-GB" sz="1400" i="1" kern="0" dirty="0">
                <a:solidFill>
                  <a:srgbClr val="0000FF"/>
                </a:solidFill>
                <a:latin typeface="+mn-lt"/>
              </a:rPr>
              <a:t>No magnetic field on the beam axis</a:t>
            </a:r>
          </a:p>
        </p:txBody>
      </p:sp>
      <p:sp>
        <p:nvSpPr>
          <p:cNvPr id="218" name="TextBox 217"/>
          <p:cNvSpPr txBox="1"/>
          <p:nvPr/>
        </p:nvSpPr>
        <p:spPr>
          <a:xfrm>
            <a:off x="2293905" y="5694759"/>
            <a:ext cx="2055340" cy="523220"/>
          </a:xfrm>
          <a:prstGeom prst="rect">
            <a:avLst/>
          </a:prstGeom>
        </p:spPr>
        <p:txBody>
          <a:bodyPr wrap="square" rtlCol="0">
            <a:spAutoFit/>
          </a:bodyPr>
          <a:lstStyle/>
          <a:p>
            <a:pPr algn="ctr">
              <a:spcBef>
                <a:spcPct val="20000"/>
              </a:spcBef>
              <a:spcAft>
                <a:spcPts val="400"/>
              </a:spcAft>
              <a:buClr>
                <a:srgbClr val="0000FF"/>
              </a:buClr>
              <a:buSzPct val="80000"/>
            </a:pPr>
            <a:r>
              <a:rPr lang="en-GB" sz="1400" i="1" kern="0" dirty="0">
                <a:solidFill>
                  <a:srgbClr val="0000FF"/>
                </a:solidFill>
                <a:latin typeface="+mn-lt"/>
              </a:rPr>
              <a:t>Non-zero magnetic field on the beam axis !</a:t>
            </a:r>
          </a:p>
        </p:txBody>
      </p:sp>
      <p:pic>
        <p:nvPicPr>
          <p:cNvPr id="116" name="Picture 115"/>
          <p:cNvPicPr>
            <a:picLocks noChangeAspect="1"/>
          </p:cNvPicPr>
          <p:nvPr/>
        </p:nvPicPr>
        <p:blipFill>
          <a:blip r:embed="rId2"/>
          <a:stretch>
            <a:fillRect/>
          </a:stretch>
        </p:blipFill>
        <p:spPr>
          <a:xfrm>
            <a:off x="2277912" y="3311934"/>
            <a:ext cx="2272374" cy="2190936"/>
          </a:xfrm>
          <a:prstGeom prst="rect">
            <a:avLst/>
          </a:prstGeom>
        </p:spPr>
      </p:pic>
      <p:pic>
        <p:nvPicPr>
          <p:cNvPr id="117" name="Picture 116"/>
          <p:cNvPicPr>
            <a:picLocks noChangeAspect="1"/>
          </p:cNvPicPr>
          <p:nvPr/>
        </p:nvPicPr>
        <p:blipFill>
          <a:blip r:embed="rId3"/>
          <a:stretch>
            <a:fillRect/>
          </a:stretch>
        </p:blipFill>
        <p:spPr>
          <a:xfrm>
            <a:off x="5487727" y="3311934"/>
            <a:ext cx="2259689" cy="2178986"/>
          </a:xfrm>
          <a:prstGeom prst="rect">
            <a:avLst/>
          </a:prstGeom>
        </p:spPr>
      </p:pic>
    </p:spTree>
    <p:extLst>
      <p:ext uri="{BB962C8B-B14F-4D97-AF65-F5344CB8AC3E}">
        <p14:creationId xmlns:p14="http://schemas.microsoft.com/office/powerpoint/2010/main" val="130135119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Coupling</a:t>
            </a:r>
          </a:p>
        </p:txBody>
      </p:sp>
      <p:sp>
        <p:nvSpPr>
          <p:cNvPr id="3" name="Date Placeholder 2"/>
          <p:cNvSpPr>
            <a:spLocks noGrp="1"/>
          </p:cNvSpPr>
          <p:nvPr>
            <p:ph type="dt" sz="half" idx="10"/>
          </p:nvPr>
        </p:nvSpPr>
        <p:spPr/>
        <p:txBody>
          <a:bodyPr/>
          <a:lstStyle/>
          <a:p>
            <a:pPr>
              <a:defRPr/>
            </a:pPr>
            <a:r>
              <a:rPr lang="en-US"/>
              <a:t>12 May 2022</a:t>
            </a:r>
          </a:p>
        </p:txBody>
      </p:sp>
      <p:sp>
        <p:nvSpPr>
          <p:cNvPr id="4" name="Footer Placeholder 3"/>
          <p:cNvSpPr>
            <a:spLocks noGrp="1"/>
          </p:cNvSpPr>
          <p:nvPr>
            <p:ph type="ftr" sz="quarter" idx="11"/>
          </p:nvPr>
        </p:nvSpPr>
        <p:spPr/>
        <p:txBody>
          <a:bodyPr/>
          <a:lstStyle/>
          <a:p>
            <a:pPr>
              <a:defRPr/>
            </a:pPr>
            <a:r>
              <a:rPr lang="en-GB" dirty="0"/>
              <a:t>Basic CAS - Linear Imperfections - J. Wenninger</a:t>
            </a:r>
            <a:endParaRPr lang="en-US" dirty="0"/>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22</a:t>
            </a:fld>
            <a:endParaRPr lang="en-US" altLang="en-US"/>
          </a:p>
        </p:txBody>
      </p:sp>
      <p:sp>
        <p:nvSpPr>
          <p:cNvPr id="6" name="Content Placeholder 5"/>
          <p:cNvSpPr>
            <a:spLocks noGrp="1"/>
          </p:cNvSpPr>
          <p:nvPr>
            <p:ph idx="1"/>
          </p:nvPr>
        </p:nvSpPr>
        <p:spPr>
          <a:xfrm>
            <a:off x="604084" y="854918"/>
            <a:ext cx="10561375" cy="1448189"/>
          </a:xfrm>
        </p:spPr>
        <p:txBody>
          <a:bodyPr/>
          <a:lstStyle/>
          <a:p>
            <a:r>
              <a:rPr lang="en-GB" dirty="0"/>
              <a:t>A small </a:t>
            </a:r>
            <a:r>
              <a:rPr lang="en-GB" dirty="0">
                <a:solidFill>
                  <a:srgbClr val="FF0000"/>
                </a:solidFill>
              </a:rPr>
              <a:t>rotation</a:t>
            </a:r>
            <a:r>
              <a:rPr lang="en-GB" dirty="0"/>
              <a:t> (</a:t>
            </a:r>
            <a:r>
              <a:rPr lang="en-GB" dirty="0">
                <a:solidFill>
                  <a:srgbClr val="FF0000"/>
                </a:solidFill>
              </a:rPr>
              <a:t>misalignment</a:t>
            </a:r>
            <a:r>
              <a:rPr lang="en-GB" dirty="0"/>
              <a:t>) of a quadrupole leads to coupling between horizontal and vertical </a:t>
            </a:r>
            <a:r>
              <a:rPr lang="en-GB"/>
              <a:t>plane which is </a:t>
            </a:r>
            <a:r>
              <a:rPr lang="en-GB" dirty="0"/>
              <a:t>generally not desired.</a:t>
            </a:r>
          </a:p>
          <a:p>
            <a:pPr lvl="1"/>
            <a:r>
              <a:rPr lang="en-GB" dirty="0"/>
              <a:t>The rotated quadrupole can be represented as a perfectly aligned quadrupole plus a small skew quadrupole.</a:t>
            </a:r>
          </a:p>
        </p:txBody>
      </p:sp>
      <p:grpSp>
        <p:nvGrpSpPr>
          <p:cNvPr id="117" name="Group 116"/>
          <p:cNvGrpSpPr/>
          <p:nvPr/>
        </p:nvGrpSpPr>
        <p:grpSpPr>
          <a:xfrm>
            <a:off x="2013772" y="2597501"/>
            <a:ext cx="8444614" cy="3020584"/>
            <a:chOff x="489772" y="2335015"/>
            <a:chExt cx="8444614" cy="3020584"/>
          </a:xfrm>
        </p:grpSpPr>
        <p:sp>
          <p:nvSpPr>
            <p:cNvPr id="118" name="TextBox 117"/>
            <p:cNvSpPr txBox="1"/>
            <p:nvPr/>
          </p:nvSpPr>
          <p:spPr>
            <a:xfrm>
              <a:off x="3820029" y="2384257"/>
              <a:ext cx="1826141" cy="338554"/>
            </a:xfrm>
            <a:prstGeom prst="rect">
              <a:avLst/>
            </a:prstGeom>
          </p:spPr>
          <p:txBody>
            <a:bodyPr wrap="none" rtlCol="0">
              <a:spAutoFit/>
            </a:bodyPr>
            <a:lstStyle/>
            <a:p>
              <a:pPr>
                <a:spcBef>
                  <a:spcPct val="20000"/>
                </a:spcBef>
                <a:spcAft>
                  <a:spcPts val="400"/>
                </a:spcAft>
                <a:buClr>
                  <a:srgbClr val="0000FF"/>
                </a:buClr>
                <a:buSzPct val="80000"/>
              </a:pPr>
              <a:r>
                <a:rPr lang="en-GB" sz="1600" b="1" i="1" kern="0" dirty="0">
                  <a:solidFill>
                    <a:srgbClr val="CC3399"/>
                  </a:solidFill>
                  <a:latin typeface="+mn-lt"/>
                </a:rPr>
                <a:t>ideal quadrupole</a:t>
              </a:r>
            </a:p>
          </p:txBody>
        </p:sp>
        <p:sp>
          <p:nvSpPr>
            <p:cNvPr id="119" name="TextBox 118"/>
            <p:cNvSpPr txBox="1"/>
            <p:nvPr/>
          </p:nvSpPr>
          <p:spPr>
            <a:xfrm>
              <a:off x="929718" y="2384257"/>
              <a:ext cx="1850186" cy="338554"/>
            </a:xfrm>
            <a:prstGeom prst="rect">
              <a:avLst/>
            </a:prstGeom>
          </p:spPr>
          <p:txBody>
            <a:bodyPr wrap="none" rtlCol="0">
              <a:spAutoFit/>
            </a:bodyPr>
            <a:lstStyle/>
            <a:p>
              <a:pPr>
                <a:spcBef>
                  <a:spcPct val="20000"/>
                </a:spcBef>
                <a:spcAft>
                  <a:spcPts val="400"/>
                </a:spcAft>
                <a:buClr>
                  <a:srgbClr val="0000FF"/>
                </a:buClr>
                <a:buSzPct val="80000"/>
              </a:pPr>
              <a:r>
                <a:rPr lang="en-GB" sz="1600" b="1" i="1" kern="0" dirty="0">
                  <a:solidFill>
                    <a:srgbClr val="CC3399"/>
                  </a:solidFill>
                  <a:latin typeface="+mn-lt"/>
                </a:rPr>
                <a:t>tilted quadrupole</a:t>
              </a:r>
            </a:p>
          </p:txBody>
        </p:sp>
        <p:sp>
          <p:nvSpPr>
            <p:cNvPr id="120" name="TextBox 119"/>
            <p:cNvSpPr txBox="1"/>
            <p:nvPr/>
          </p:nvSpPr>
          <p:spPr>
            <a:xfrm>
              <a:off x="2831732" y="3528094"/>
              <a:ext cx="723275" cy="1200329"/>
            </a:xfrm>
            <a:prstGeom prst="rect">
              <a:avLst/>
            </a:prstGeom>
            <a:solidFill>
              <a:schemeClr val="bg1"/>
            </a:solidFill>
          </p:spPr>
          <p:txBody>
            <a:bodyPr wrap="none" rtlCol="0">
              <a:spAutoFit/>
            </a:bodyPr>
            <a:lstStyle/>
            <a:p>
              <a:pPr>
                <a:spcBef>
                  <a:spcPct val="20000"/>
                </a:spcBef>
                <a:spcAft>
                  <a:spcPts val="400"/>
                </a:spcAft>
                <a:buClr>
                  <a:srgbClr val="0000FF"/>
                </a:buClr>
                <a:buSzPct val="80000"/>
              </a:pPr>
              <a:r>
                <a:rPr lang="en-GB" sz="7200" kern="0" dirty="0">
                  <a:solidFill>
                    <a:srgbClr val="0000FF"/>
                  </a:solidFill>
                  <a:latin typeface="+mn-lt"/>
                </a:rPr>
                <a:t>=</a:t>
              </a:r>
            </a:p>
          </p:txBody>
        </p:sp>
        <p:sp>
          <p:nvSpPr>
            <p:cNvPr id="121" name="TextBox 120"/>
            <p:cNvSpPr txBox="1"/>
            <p:nvPr/>
          </p:nvSpPr>
          <p:spPr>
            <a:xfrm>
              <a:off x="6801888" y="2335015"/>
              <a:ext cx="1859805" cy="338554"/>
            </a:xfrm>
            <a:prstGeom prst="rect">
              <a:avLst/>
            </a:prstGeom>
          </p:spPr>
          <p:txBody>
            <a:bodyPr wrap="none" rtlCol="0">
              <a:spAutoFit/>
            </a:bodyPr>
            <a:lstStyle/>
            <a:p>
              <a:pPr>
                <a:spcBef>
                  <a:spcPct val="20000"/>
                </a:spcBef>
                <a:spcAft>
                  <a:spcPts val="400"/>
                </a:spcAft>
                <a:buClr>
                  <a:srgbClr val="0000FF"/>
                </a:buClr>
                <a:buSzPct val="80000"/>
              </a:pPr>
              <a:r>
                <a:rPr lang="en-GB" sz="1600" b="1" i="1" kern="0" dirty="0">
                  <a:solidFill>
                    <a:srgbClr val="CC3399"/>
                  </a:solidFill>
                  <a:latin typeface="+mn-lt"/>
                </a:rPr>
                <a:t>skew quadrupole</a:t>
              </a:r>
            </a:p>
          </p:txBody>
        </p:sp>
        <p:pic>
          <p:nvPicPr>
            <p:cNvPr id="122" name="Picture 121"/>
            <p:cNvPicPr>
              <a:picLocks noChangeAspect="1"/>
            </p:cNvPicPr>
            <p:nvPr/>
          </p:nvPicPr>
          <p:blipFill>
            <a:blip r:embed="rId2"/>
            <a:stretch>
              <a:fillRect/>
            </a:stretch>
          </p:blipFill>
          <p:spPr>
            <a:xfrm>
              <a:off x="6525851" y="2967963"/>
              <a:ext cx="2408535" cy="2324809"/>
            </a:xfrm>
            <a:prstGeom prst="rect">
              <a:avLst/>
            </a:prstGeom>
          </p:spPr>
        </p:pic>
        <p:pic>
          <p:nvPicPr>
            <p:cNvPr id="123" name="Picture 122"/>
            <p:cNvPicPr>
              <a:picLocks noChangeAspect="1"/>
            </p:cNvPicPr>
            <p:nvPr/>
          </p:nvPicPr>
          <p:blipFill>
            <a:blip r:embed="rId3"/>
            <a:stretch>
              <a:fillRect/>
            </a:stretch>
          </p:blipFill>
          <p:spPr>
            <a:xfrm>
              <a:off x="3735729" y="2967963"/>
              <a:ext cx="2410913" cy="2324809"/>
            </a:xfrm>
            <a:prstGeom prst="rect">
              <a:avLst/>
            </a:prstGeom>
          </p:spPr>
        </p:pic>
        <p:pic>
          <p:nvPicPr>
            <p:cNvPr id="124" name="Picture 123"/>
            <p:cNvPicPr>
              <a:picLocks noChangeAspect="1"/>
            </p:cNvPicPr>
            <p:nvPr/>
          </p:nvPicPr>
          <p:blipFill>
            <a:blip r:embed="rId3"/>
            <a:stretch>
              <a:fillRect/>
            </a:stretch>
          </p:blipFill>
          <p:spPr>
            <a:xfrm rot="20896592">
              <a:off x="489772" y="3030790"/>
              <a:ext cx="2410913" cy="2324809"/>
            </a:xfrm>
            <a:prstGeom prst="rect">
              <a:avLst/>
            </a:prstGeom>
          </p:spPr>
        </p:pic>
        <p:sp>
          <p:nvSpPr>
            <p:cNvPr id="125" name="TextBox 124"/>
            <p:cNvSpPr txBox="1"/>
            <p:nvPr/>
          </p:nvSpPr>
          <p:spPr>
            <a:xfrm>
              <a:off x="6008735" y="3528094"/>
              <a:ext cx="723275" cy="1200329"/>
            </a:xfrm>
            <a:prstGeom prst="rect">
              <a:avLst/>
            </a:prstGeom>
            <a:solidFill>
              <a:schemeClr val="bg1"/>
            </a:solidFill>
          </p:spPr>
          <p:txBody>
            <a:bodyPr wrap="none" rtlCol="0">
              <a:spAutoFit/>
            </a:bodyPr>
            <a:lstStyle/>
            <a:p>
              <a:pPr>
                <a:spcBef>
                  <a:spcPct val="20000"/>
                </a:spcBef>
                <a:spcAft>
                  <a:spcPts val="400"/>
                </a:spcAft>
                <a:buClr>
                  <a:srgbClr val="0000FF"/>
                </a:buClr>
                <a:buSzPct val="80000"/>
              </a:pPr>
              <a:r>
                <a:rPr lang="en-GB" sz="7200" kern="0" dirty="0">
                  <a:solidFill>
                    <a:srgbClr val="0000FF"/>
                  </a:solidFill>
                  <a:latin typeface="+mn-lt"/>
                </a:rPr>
                <a:t>+</a:t>
              </a:r>
            </a:p>
          </p:txBody>
        </p:sp>
      </p:grpSp>
    </p:spTree>
    <p:extLst>
      <p:ext uri="{BB962C8B-B14F-4D97-AF65-F5344CB8AC3E}">
        <p14:creationId xmlns:p14="http://schemas.microsoft.com/office/powerpoint/2010/main" val="4483375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Effect of a deflection</a:t>
            </a:r>
          </a:p>
        </p:txBody>
      </p:sp>
      <p:sp>
        <p:nvSpPr>
          <p:cNvPr id="3" name="Date Placeholder 2"/>
          <p:cNvSpPr>
            <a:spLocks noGrp="1"/>
          </p:cNvSpPr>
          <p:nvPr>
            <p:ph type="dt" sz="half" idx="10"/>
          </p:nvPr>
        </p:nvSpPr>
        <p:spPr/>
        <p:txBody>
          <a:bodyPr/>
          <a:lstStyle/>
          <a:p>
            <a:pPr>
              <a:defRPr/>
            </a:pPr>
            <a:r>
              <a:rPr lang="en-US"/>
              <a:t>12 May 2022</a:t>
            </a:r>
          </a:p>
        </p:txBody>
      </p:sp>
      <p:sp>
        <p:nvSpPr>
          <p:cNvPr id="4" name="Footer Placeholder 3"/>
          <p:cNvSpPr>
            <a:spLocks noGrp="1"/>
          </p:cNvSpPr>
          <p:nvPr>
            <p:ph type="ftr" sz="quarter" idx="11"/>
          </p:nvPr>
        </p:nvSpPr>
        <p:spPr/>
        <p:txBody>
          <a:bodyPr/>
          <a:lstStyle/>
          <a:p>
            <a:pPr>
              <a:defRPr/>
            </a:pPr>
            <a:r>
              <a:rPr lang="en-GB"/>
              <a:t>Basic CAS - Linear Imperfections - J. Wenninger</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23</a:t>
            </a:fld>
            <a:endParaRPr lang="en-US" altLang="en-US"/>
          </a:p>
        </p:txBody>
      </p:sp>
      <p:sp>
        <p:nvSpPr>
          <p:cNvPr id="6" name="Content Placeholder 5"/>
          <p:cNvSpPr>
            <a:spLocks noGrp="1"/>
          </p:cNvSpPr>
          <p:nvPr>
            <p:ph idx="1"/>
          </p:nvPr>
        </p:nvSpPr>
        <p:spPr>
          <a:xfrm>
            <a:off x="7233229" y="1352643"/>
            <a:ext cx="4124256" cy="1126433"/>
          </a:xfrm>
        </p:spPr>
        <p:txBody>
          <a:bodyPr/>
          <a:lstStyle/>
          <a:p>
            <a:r>
              <a:rPr lang="en-GB" sz="1800" dirty="0"/>
              <a:t>We set the machine tune to an integer value:</a:t>
            </a:r>
          </a:p>
          <a:p>
            <a:pPr lvl="1"/>
            <a:r>
              <a:rPr lang="en-GB" sz="1600" dirty="0"/>
              <a:t>Q = n </a:t>
            </a:r>
            <a:r>
              <a:rPr lang="en-GB" sz="1600" dirty="0">
                <a:sym typeface="Symbol" panose="05050102010706020507" pitchFamily="18" charset="2"/>
              </a:rPr>
              <a:t></a:t>
            </a:r>
            <a:r>
              <a:rPr lang="en-GB" sz="1600" dirty="0">
                <a:latin typeface="Arial" panose="020B0604020202020204" pitchFamily="34" charset="0"/>
                <a:cs typeface="Arial" panose="020B0604020202020204" pitchFamily="34" charset="0"/>
                <a:sym typeface="Symbol" panose="05050102010706020507" pitchFamily="18" charset="2"/>
              </a:rPr>
              <a:t>N</a:t>
            </a:r>
            <a:endParaRPr lang="en-GB" sz="1600"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00146" y="1109402"/>
            <a:ext cx="3650210" cy="1432890"/>
          </a:xfrm>
          <a:prstGeom prst="rect">
            <a:avLst/>
          </a:prstGeom>
        </p:spPr>
      </p:pic>
      <p:sp>
        <p:nvSpPr>
          <p:cNvPr id="11" name="TextBox 10"/>
          <p:cNvSpPr txBox="1"/>
          <p:nvPr/>
        </p:nvSpPr>
        <p:spPr>
          <a:xfrm>
            <a:off x="5907228" y="1687827"/>
            <a:ext cx="998991" cy="307777"/>
          </a:xfrm>
          <a:prstGeom prst="rect">
            <a:avLst/>
          </a:prstGeom>
        </p:spPr>
        <p:txBody>
          <a:bodyPr wrap="none" rtlCol="0">
            <a:spAutoFit/>
          </a:bodyPr>
          <a:lstStyle/>
          <a:p>
            <a:pPr>
              <a:spcBef>
                <a:spcPct val="20000"/>
              </a:spcBef>
              <a:spcAft>
                <a:spcPts val="400"/>
              </a:spcAft>
              <a:buClr>
                <a:srgbClr val="0000FF"/>
              </a:buClr>
              <a:buSzPct val="80000"/>
            </a:pPr>
            <a:r>
              <a:rPr lang="en-GB" sz="1400" b="1" i="1" kern="0" dirty="0">
                <a:latin typeface="+mn-lt"/>
              </a:rPr>
              <a:t>Turn no 1</a:t>
            </a:r>
          </a:p>
        </p:txBody>
      </p:sp>
      <p:grpSp>
        <p:nvGrpSpPr>
          <p:cNvPr id="27" name="Group 26"/>
          <p:cNvGrpSpPr/>
          <p:nvPr/>
        </p:nvGrpSpPr>
        <p:grpSpPr>
          <a:xfrm>
            <a:off x="2100147" y="2109898"/>
            <a:ext cx="4821105" cy="1432890"/>
            <a:chOff x="576146" y="2109898"/>
            <a:chExt cx="4821105" cy="1432890"/>
          </a:xfrm>
        </p:grpSpPr>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6146" y="2109898"/>
              <a:ext cx="3650210" cy="1432890"/>
            </a:xfrm>
            <a:prstGeom prst="rect">
              <a:avLst/>
            </a:prstGeom>
          </p:spPr>
        </p:pic>
        <p:sp>
          <p:nvSpPr>
            <p:cNvPr id="12" name="TextBox 11"/>
            <p:cNvSpPr txBox="1"/>
            <p:nvPr/>
          </p:nvSpPr>
          <p:spPr>
            <a:xfrm>
              <a:off x="4398260" y="2672065"/>
              <a:ext cx="998991" cy="307777"/>
            </a:xfrm>
            <a:prstGeom prst="rect">
              <a:avLst/>
            </a:prstGeom>
          </p:spPr>
          <p:txBody>
            <a:bodyPr wrap="none" rtlCol="0">
              <a:spAutoFit/>
            </a:bodyPr>
            <a:lstStyle/>
            <a:p>
              <a:pPr>
                <a:spcBef>
                  <a:spcPct val="20000"/>
                </a:spcBef>
                <a:spcAft>
                  <a:spcPts val="400"/>
                </a:spcAft>
                <a:buClr>
                  <a:srgbClr val="0000FF"/>
                </a:buClr>
                <a:buSzPct val="80000"/>
              </a:pPr>
              <a:r>
                <a:rPr lang="en-GB" sz="1400" b="1" i="1" kern="0" dirty="0">
                  <a:latin typeface="+mn-lt"/>
                </a:rPr>
                <a:t>Turn no 2</a:t>
              </a:r>
            </a:p>
          </p:txBody>
        </p:sp>
      </p:grpSp>
      <p:grpSp>
        <p:nvGrpSpPr>
          <p:cNvPr id="28" name="Group 27"/>
          <p:cNvGrpSpPr/>
          <p:nvPr/>
        </p:nvGrpSpPr>
        <p:grpSpPr>
          <a:xfrm>
            <a:off x="2104313" y="3338859"/>
            <a:ext cx="4798654" cy="1431255"/>
            <a:chOff x="580313" y="3338858"/>
            <a:chExt cx="4798654" cy="1431255"/>
          </a:xfrm>
        </p:grpSpPr>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0313" y="3338858"/>
              <a:ext cx="3646042" cy="1431255"/>
            </a:xfrm>
            <a:prstGeom prst="rect">
              <a:avLst/>
            </a:prstGeom>
          </p:spPr>
        </p:pic>
        <p:sp>
          <p:nvSpPr>
            <p:cNvPr id="13" name="TextBox 12"/>
            <p:cNvSpPr txBox="1"/>
            <p:nvPr/>
          </p:nvSpPr>
          <p:spPr>
            <a:xfrm>
              <a:off x="4379976" y="3913313"/>
              <a:ext cx="998991" cy="307777"/>
            </a:xfrm>
            <a:prstGeom prst="rect">
              <a:avLst/>
            </a:prstGeom>
          </p:spPr>
          <p:txBody>
            <a:bodyPr wrap="none" rtlCol="0">
              <a:spAutoFit/>
            </a:bodyPr>
            <a:lstStyle/>
            <a:p>
              <a:pPr>
                <a:spcBef>
                  <a:spcPct val="20000"/>
                </a:spcBef>
                <a:spcAft>
                  <a:spcPts val="400"/>
                </a:spcAft>
                <a:buClr>
                  <a:srgbClr val="0000FF"/>
                </a:buClr>
                <a:buSzPct val="80000"/>
              </a:pPr>
              <a:r>
                <a:rPr lang="en-GB" sz="1400" b="1" i="1" kern="0" dirty="0">
                  <a:latin typeface="+mn-lt"/>
                </a:rPr>
                <a:t>Turn no 3</a:t>
              </a:r>
            </a:p>
          </p:txBody>
        </p:sp>
      </p:grpSp>
      <p:grpSp>
        <p:nvGrpSpPr>
          <p:cNvPr id="15" name="Group 14"/>
          <p:cNvGrpSpPr/>
          <p:nvPr/>
        </p:nvGrpSpPr>
        <p:grpSpPr>
          <a:xfrm>
            <a:off x="2100146" y="4875059"/>
            <a:ext cx="4802821" cy="1432891"/>
            <a:chOff x="576145" y="4875058"/>
            <a:chExt cx="4802821" cy="1432891"/>
          </a:xfrm>
        </p:grpSpPr>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76145" y="4875058"/>
              <a:ext cx="3650210" cy="1432891"/>
            </a:xfrm>
            <a:prstGeom prst="rect">
              <a:avLst/>
            </a:prstGeom>
          </p:spPr>
        </p:pic>
        <p:sp>
          <p:nvSpPr>
            <p:cNvPr id="14" name="TextBox 13"/>
            <p:cNvSpPr txBox="1"/>
            <p:nvPr/>
          </p:nvSpPr>
          <p:spPr>
            <a:xfrm>
              <a:off x="4379975" y="5387118"/>
              <a:ext cx="998991" cy="307777"/>
            </a:xfrm>
            <a:prstGeom prst="rect">
              <a:avLst/>
            </a:prstGeom>
          </p:spPr>
          <p:txBody>
            <a:bodyPr wrap="none" rtlCol="0">
              <a:spAutoFit/>
            </a:bodyPr>
            <a:lstStyle/>
            <a:p>
              <a:pPr>
                <a:spcBef>
                  <a:spcPct val="20000"/>
                </a:spcBef>
                <a:spcAft>
                  <a:spcPts val="400"/>
                </a:spcAft>
                <a:buClr>
                  <a:srgbClr val="0000FF"/>
                </a:buClr>
                <a:buSzPct val="80000"/>
              </a:pPr>
              <a:r>
                <a:rPr lang="en-GB" sz="1400" b="1" i="1" kern="0" dirty="0">
                  <a:latin typeface="+mn-lt"/>
                </a:rPr>
                <a:t>Turn no 4</a:t>
              </a:r>
            </a:p>
          </p:txBody>
        </p:sp>
      </p:grpSp>
      <p:sp>
        <p:nvSpPr>
          <p:cNvPr id="19" name="TextBox 18"/>
          <p:cNvSpPr txBox="1"/>
          <p:nvPr/>
        </p:nvSpPr>
        <p:spPr>
          <a:xfrm>
            <a:off x="3349774" y="823393"/>
            <a:ext cx="1176925" cy="338554"/>
          </a:xfrm>
          <a:prstGeom prst="rect">
            <a:avLst/>
          </a:prstGeom>
        </p:spPr>
        <p:txBody>
          <a:bodyPr wrap="none" rtlCol="0">
            <a:spAutoFit/>
          </a:bodyPr>
          <a:lstStyle/>
          <a:p>
            <a:pPr>
              <a:spcBef>
                <a:spcPct val="20000"/>
              </a:spcBef>
              <a:spcAft>
                <a:spcPts val="400"/>
              </a:spcAft>
              <a:buClr>
                <a:srgbClr val="0000FF"/>
              </a:buClr>
              <a:buSzPct val="80000"/>
            </a:pPr>
            <a:r>
              <a:rPr lang="en-GB" sz="1600" b="1" kern="0" dirty="0">
                <a:solidFill>
                  <a:srgbClr val="00B050"/>
                </a:solidFill>
                <a:latin typeface="+mn-lt"/>
              </a:rPr>
              <a:t>Deflection</a:t>
            </a:r>
          </a:p>
        </p:txBody>
      </p:sp>
      <p:cxnSp>
        <p:nvCxnSpPr>
          <p:cNvPr id="21" name="Straight Arrow Connector 20"/>
          <p:cNvCxnSpPr>
            <a:stCxn id="7" idx="0"/>
          </p:cNvCxnSpPr>
          <p:nvPr/>
        </p:nvCxnSpPr>
        <p:spPr bwMode="auto">
          <a:xfrm flipH="1">
            <a:off x="3925251" y="1109403"/>
            <a:ext cx="1" cy="532647"/>
          </a:xfrm>
          <a:prstGeom prst="straightConnector1">
            <a:avLst/>
          </a:prstGeom>
          <a:solidFill>
            <a:schemeClr val="accent1"/>
          </a:solidFill>
          <a:ln w="28575" cap="flat" cmpd="sng" algn="ctr">
            <a:solidFill>
              <a:srgbClr val="00B050"/>
            </a:solidFill>
            <a:prstDash val="solid"/>
            <a:round/>
            <a:headEnd type="none" w="med" len="med"/>
            <a:tailEnd type="triangle"/>
          </a:ln>
          <a:effectLst/>
        </p:spPr>
      </p:cxnSp>
      <p:cxnSp>
        <p:nvCxnSpPr>
          <p:cNvPr id="23" name="Straight Arrow Connector 22"/>
          <p:cNvCxnSpPr/>
          <p:nvPr/>
        </p:nvCxnSpPr>
        <p:spPr bwMode="auto">
          <a:xfrm>
            <a:off x="2100145" y="1642049"/>
            <a:ext cx="699500" cy="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24" name="TextBox 23"/>
          <p:cNvSpPr txBox="1"/>
          <p:nvPr/>
        </p:nvSpPr>
        <p:spPr>
          <a:xfrm>
            <a:off x="1850448" y="1286857"/>
            <a:ext cx="1228221" cy="261610"/>
          </a:xfrm>
          <a:prstGeom prst="rect">
            <a:avLst/>
          </a:prstGeom>
        </p:spPr>
        <p:txBody>
          <a:bodyPr wrap="none" rtlCol="0">
            <a:spAutoFit/>
          </a:bodyPr>
          <a:lstStyle/>
          <a:p>
            <a:pPr>
              <a:spcBef>
                <a:spcPct val="20000"/>
              </a:spcBef>
              <a:spcAft>
                <a:spcPts val="400"/>
              </a:spcAft>
              <a:buClr>
                <a:srgbClr val="0000FF"/>
              </a:buClr>
              <a:buSzPct val="80000"/>
            </a:pPr>
            <a:r>
              <a:rPr lang="en-GB" sz="1100" kern="0" dirty="0">
                <a:latin typeface="+mn-lt"/>
              </a:rPr>
              <a:t>Particle direction</a:t>
            </a:r>
          </a:p>
        </p:txBody>
      </p:sp>
      <p:sp>
        <p:nvSpPr>
          <p:cNvPr id="25" name="Content Placeholder 5"/>
          <p:cNvSpPr txBox="1">
            <a:spLocks/>
          </p:cNvSpPr>
          <p:nvPr/>
        </p:nvSpPr>
        <p:spPr bwMode="auto">
          <a:xfrm>
            <a:off x="7248263" y="2468875"/>
            <a:ext cx="3878792" cy="1905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FF"/>
              </a:buClr>
              <a:buSzPct val="80000"/>
              <a:buFont typeface="Wingdings" panose="05000000000000000000" pitchFamily="2" charset="2"/>
              <a:buChar char="q"/>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sz="1800">
                <a:solidFill>
                  <a:schemeClr val="tx1"/>
                </a:solidFill>
                <a:latin typeface="+mn-lt"/>
              </a:defRPr>
            </a:lvl2pPr>
            <a:lvl3pPr marL="1143000" indent="-228600" algn="l" rtl="0" eaLnBrk="0" fontAlgn="base" hangingPunct="0">
              <a:spcBef>
                <a:spcPct val="20000"/>
              </a:spcBef>
              <a:spcAft>
                <a:spcPct val="0"/>
              </a:spcAft>
              <a:buChar char="•"/>
              <a:defRPr sz="1600">
                <a:solidFill>
                  <a:schemeClr val="tx1"/>
                </a:solidFill>
                <a:latin typeface="+mn-lt"/>
              </a:defRPr>
            </a:lvl3pPr>
            <a:lvl4pPr marL="1600200" indent="-228600" algn="l" rtl="0" eaLnBrk="0" fontAlgn="base" hangingPunct="0">
              <a:spcBef>
                <a:spcPct val="20000"/>
              </a:spcBef>
              <a:spcAft>
                <a:spcPct val="0"/>
              </a:spcAft>
              <a:buChar char="–"/>
              <a:defRPr sz="1400">
                <a:solidFill>
                  <a:schemeClr val="tx1"/>
                </a:solidFill>
                <a:latin typeface="+mn-lt"/>
              </a:defRPr>
            </a:lvl4pPr>
            <a:lvl5pPr marL="2057400" indent="-228600" algn="l" rtl="0" eaLnBrk="0" fontAlgn="base" hangingPunct="0">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r>
              <a:rPr lang="en-GB" sz="1800" kern="0" dirty="0"/>
              <a:t>When the tune is an integer number, </a:t>
            </a:r>
            <a:r>
              <a:rPr lang="en-GB" sz="1800" b="1" kern="0" dirty="0">
                <a:solidFill>
                  <a:srgbClr val="FF0000"/>
                </a:solidFill>
              </a:rPr>
              <a:t>the deflections add up on every turn </a:t>
            </a:r>
            <a:r>
              <a:rPr lang="en-GB" sz="1800" kern="0" dirty="0"/>
              <a:t>!</a:t>
            </a:r>
          </a:p>
          <a:p>
            <a:pPr lvl="1"/>
            <a:r>
              <a:rPr lang="en-GB" sz="1600" kern="0" dirty="0"/>
              <a:t>The amplitudes diverge, the particles do not stay within the accelerator vacuum chamber.</a:t>
            </a:r>
          </a:p>
        </p:txBody>
      </p:sp>
      <p:sp>
        <p:nvSpPr>
          <p:cNvPr id="26" name="Content Placeholder 5"/>
          <p:cNvSpPr txBox="1">
            <a:spLocks/>
          </p:cNvSpPr>
          <p:nvPr/>
        </p:nvSpPr>
        <p:spPr bwMode="auto">
          <a:xfrm>
            <a:off x="7248151" y="4634508"/>
            <a:ext cx="3571664" cy="1329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FF"/>
              </a:buClr>
              <a:buSzPct val="80000"/>
              <a:buFont typeface="Wingdings" panose="05000000000000000000" pitchFamily="2" charset="2"/>
              <a:buChar char="q"/>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sz="1800">
                <a:solidFill>
                  <a:schemeClr val="tx1"/>
                </a:solidFill>
                <a:latin typeface="+mn-lt"/>
              </a:defRPr>
            </a:lvl2pPr>
            <a:lvl3pPr marL="1143000" indent="-228600" algn="l" rtl="0" eaLnBrk="0" fontAlgn="base" hangingPunct="0">
              <a:spcBef>
                <a:spcPct val="20000"/>
              </a:spcBef>
              <a:spcAft>
                <a:spcPct val="0"/>
              </a:spcAft>
              <a:buChar char="•"/>
              <a:defRPr sz="1600">
                <a:solidFill>
                  <a:schemeClr val="tx1"/>
                </a:solidFill>
                <a:latin typeface="+mn-lt"/>
              </a:defRPr>
            </a:lvl3pPr>
            <a:lvl4pPr marL="1600200" indent="-228600" algn="l" rtl="0" eaLnBrk="0" fontAlgn="base" hangingPunct="0">
              <a:spcBef>
                <a:spcPct val="20000"/>
              </a:spcBef>
              <a:spcAft>
                <a:spcPct val="0"/>
              </a:spcAft>
              <a:buChar char="–"/>
              <a:defRPr sz="1400">
                <a:solidFill>
                  <a:schemeClr val="tx1"/>
                </a:solidFill>
                <a:latin typeface="+mn-lt"/>
              </a:defRPr>
            </a:lvl4pPr>
            <a:lvl5pPr marL="2057400" indent="-228600" algn="l" rtl="0" eaLnBrk="0" fontAlgn="base" hangingPunct="0">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342900" lvl="1" indent="-342900">
              <a:buClr>
                <a:srgbClr val="0000FF"/>
              </a:buClr>
              <a:buSzPct val="80000"/>
              <a:buFont typeface="Wingdings" panose="05000000000000000000" pitchFamily="2" charset="2"/>
              <a:buChar char="q"/>
            </a:pPr>
            <a:r>
              <a:rPr lang="en-GB" kern="0" dirty="0"/>
              <a:t>We just encountered our first </a:t>
            </a:r>
            <a:r>
              <a:rPr lang="en-GB" b="1" kern="0" dirty="0">
                <a:solidFill>
                  <a:srgbClr val="FF0000"/>
                </a:solidFill>
              </a:rPr>
              <a:t>resonance</a:t>
            </a:r>
            <a:r>
              <a:rPr lang="en-GB" kern="0" dirty="0"/>
              <a:t> – the </a:t>
            </a:r>
            <a:r>
              <a:rPr lang="en-GB" u="sng" kern="0" dirty="0">
                <a:solidFill>
                  <a:srgbClr val="FF0000"/>
                </a:solidFill>
              </a:rPr>
              <a:t>integer resonance</a:t>
            </a:r>
            <a:r>
              <a:rPr lang="en-GB" kern="0" dirty="0">
                <a:solidFill>
                  <a:srgbClr val="FF0000"/>
                </a:solidFill>
              </a:rPr>
              <a:t> </a:t>
            </a:r>
            <a:r>
              <a:rPr lang="en-GB" kern="0" dirty="0"/>
              <a:t>that occurs when </a:t>
            </a:r>
            <a:r>
              <a:rPr lang="en-GB" sz="1600" dirty="0"/>
              <a:t>Q = n </a:t>
            </a:r>
            <a:r>
              <a:rPr lang="en-GB" sz="1600" dirty="0">
                <a:sym typeface="Symbol" panose="05050102010706020507" pitchFamily="18" charset="2"/>
              </a:rPr>
              <a:t></a:t>
            </a:r>
            <a:r>
              <a:rPr lang="en-GB" sz="1600" dirty="0">
                <a:latin typeface="Arial" panose="020B0604020202020204" pitchFamily="34" charset="0"/>
                <a:cs typeface="Arial" panose="020B0604020202020204" pitchFamily="34" charset="0"/>
                <a:sym typeface="Symbol" panose="05050102010706020507" pitchFamily="18" charset="2"/>
              </a:rPr>
              <a:t>N</a:t>
            </a:r>
            <a:endParaRPr lang="en-GB" sz="1600" dirty="0"/>
          </a:p>
        </p:txBody>
      </p:sp>
    </p:spTree>
    <p:extLst>
      <p:ext uri="{BB962C8B-B14F-4D97-AF65-F5344CB8AC3E}">
        <p14:creationId xmlns:p14="http://schemas.microsoft.com/office/powerpoint/2010/main" val="23146825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Effect of a deflection</a:t>
            </a:r>
          </a:p>
        </p:txBody>
      </p:sp>
      <p:sp>
        <p:nvSpPr>
          <p:cNvPr id="3" name="Date Placeholder 2"/>
          <p:cNvSpPr>
            <a:spLocks noGrp="1"/>
          </p:cNvSpPr>
          <p:nvPr>
            <p:ph type="dt" sz="half" idx="10"/>
          </p:nvPr>
        </p:nvSpPr>
        <p:spPr/>
        <p:txBody>
          <a:bodyPr/>
          <a:lstStyle/>
          <a:p>
            <a:pPr>
              <a:defRPr/>
            </a:pPr>
            <a:r>
              <a:rPr lang="en-US"/>
              <a:t>12 May 2022</a:t>
            </a:r>
          </a:p>
        </p:txBody>
      </p:sp>
      <p:sp>
        <p:nvSpPr>
          <p:cNvPr id="4" name="Footer Placeholder 3"/>
          <p:cNvSpPr>
            <a:spLocks noGrp="1"/>
          </p:cNvSpPr>
          <p:nvPr>
            <p:ph type="ftr" sz="quarter" idx="11"/>
          </p:nvPr>
        </p:nvSpPr>
        <p:spPr/>
        <p:txBody>
          <a:bodyPr/>
          <a:lstStyle/>
          <a:p>
            <a:pPr>
              <a:defRPr/>
            </a:pPr>
            <a:r>
              <a:rPr lang="en-GB"/>
              <a:t>Basic CAS - Linear Imperfections - J. Wenninger</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24</a:t>
            </a:fld>
            <a:endParaRPr lang="en-US" altLang="en-US"/>
          </a:p>
        </p:txBody>
      </p:sp>
      <p:sp>
        <p:nvSpPr>
          <p:cNvPr id="6" name="Content Placeholder 5"/>
          <p:cNvSpPr>
            <a:spLocks noGrp="1"/>
          </p:cNvSpPr>
          <p:nvPr>
            <p:ph idx="1"/>
          </p:nvPr>
        </p:nvSpPr>
        <p:spPr>
          <a:xfrm>
            <a:off x="7233229" y="1467857"/>
            <a:ext cx="3893826" cy="1126433"/>
          </a:xfrm>
        </p:spPr>
        <p:txBody>
          <a:bodyPr/>
          <a:lstStyle/>
          <a:p>
            <a:r>
              <a:rPr lang="en-GB" sz="1800" dirty="0"/>
              <a:t>We set the machine tune to a half integer value:</a:t>
            </a:r>
          </a:p>
          <a:p>
            <a:pPr lvl="1"/>
            <a:r>
              <a:rPr lang="en-GB" sz="1600" dirty="0"/>
              <a:t>Q = n+0.5, n </a:t>
            </a:r>
            <a:r>
              <a:rPr lang="en-GB" sz="1600" dirty="0">
                <a:sym typeface="Symbol" panose="05050102010706020507" pitchFamily="18" charset="2"/>
              </a:rPr>
              <a:t></a:t>
            </a:r>
            <a:r>
              <a:rPr lang="en-GB" sz="1600" dirty="0">
                <a:latin typeface="Arial" panose="020B0604020202020204" pitchFamily="34" charset="0"/>
                <a:cs typeface="Arial" panose="020B0604020202020204" pitchFamily="34" charset="0"/>
                <a:sym typeface="Symbol" panose="05050102010706020507" pitchFamily="18" charset="2"/>
              </a:rPr>
              <a:t>N</a:t>
            </a:r>
            <a:endParaRPr lang="en-GB" sz="1600"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00146" y="1109402"/>
            <a:ext cx="3650210" cy="1432890"/>
          </a:xfrm>
          <a:prstGeom prst="rect">
            <a:avLst/>
          </a:prstGeom>
        </p:spPr>
      </p:pic>
      <p:sp>
        <p:nvSpPr>
          <p:cNvPr id="11" name="TextBox 10"/>
          <p:cNvSpPr txBox="1"/>
          <p:nvPr/>
        </p:nvSpPr>
        <p:spPr>
          <a:xfrm>
            <a:off x="5907228" y="1687827"/>
            <a:ext cx="998991" cy="307777"/>
          </a:xfrm>
          <a:prstGeom prst="rect">
            <a:avLst/>
          </a:prstGeom>
        </p:spPr>
        <p:txBody>
          <a:bodyPr wrap="none" rtlCol="0">
            <a:spAutoFit/>
          </a:bodyPr>
          <a:lstStyle/>
          <a:p>
            <a:pPr>
              <a:spcBef>
                <a:spcPct val="20000"/>
              </a:spcBef>
              <a:spcAft>
                <a:spcPts val="400"/>
              </a:spcAft>
              <a:buClr>
                <a:srgbClr val="0000FF"/>
              </a:buClr>
              <a:buSzPct val="80000"/>
            </a:pPr>
            <a:r>
              <a:rPr lang="en-GB" sz="1400" b="1" i="1" kern="0" dirty="0">
                <a:latin typeface="+mn-lt"/>
              </a:rPr>
              <a:t>Turn no 1</a:t>
            </a:r>
          </a:p>
        </p:txBody>
      </p:sp>
      <p:sp>
        <p:nvSpPr>
          <p:cNvPr id="19" name="TextBox 18"/>
          <p:cNvSpPr txBox="1"/>
          <p:nvPr/>
        </p:nvSpPr>
        <p:spPr>
          <a:xfrm>
            <a:off x="3349774" y="823393"/>
            <a:ext cx="1176925" cy="338554"/>
          </a:xfrm>
          <a:prstGeom prst="rect">
            <a:avLst/>
          </a:prstGeom>
        </p:spPr>
        <p:txBody>
          <a:bodyPr wrap="none" rtlCol="0">
            <a:spAutoFit/>
          </a:bodyPr>
          <a:lstStyle/>
          <a:p>
            <a:pPr>
              <a:spcBef>
                <a:spcPct val="20000"/>
              </a:spcBef>
              <a:spcAft>
                <a:spcPts val="400"/>
              </a:spcAft>
              <a:buClr>
                <a:srgbClr val="0000FF"/>
              </a:buClr>
              <a:buSzPct val="80000"/>
            </a:pPr>
            <a:r>
              <a:rPr lang="en-GB" sz="1600" b="1" kern="0" dirty="0">
                <a:solidFill>
                  <a:srgbClr val="00B050"/>
                </a:solidFill>
                <a:latin typeface="+mn-lt"/>
              </a:rPr>
              <a:t>Deflection</a:t>
            </a:r>
          </a:p>
        </p:txBody>
      </p:sp>
      <p:cxnSp>
        <p:nvCxnSpPr>
          <p:cNvPr id="21" name="Straight Arrow Connector 20"/>
          <p:cNvCxnSpPr>
            <a:stCxn id="7" idx="0"/>
          </p:cNvCxnSpPr>
          <p:nvPr/>
        </p:nvCxnSpPr>
        <p:spPr bwMode="auto">
          <a:xfrm flipH="1">
            <a:off x="3925251" y="1109403"/>
            <a:ext cx="1" cy="532647"/>
          </a:xfrm>
          <a:prstGeom prst="straightConnector1">
            <a:avLst/>
          </a:prstGeom>
          <a:solidFill>
            <a:schemeClr val="accent1"/>
          </a:solidFill>
          <a:ln w="28575" cap="flat" cmpd="sng" algn="ctr">
            <a:solidFill>
              <a:srgbClr val="00B050"/>
            </a:solidFill>
            <a:prstDash val="solid"/>
            <a:round/>
            <a:headEnd type="none" w="med" len="med"/>
            <a:tailEnd type="triangle"/>
          </a:ln>
          <a:effectLst/>
        </p:spPr>
      </p:cxnSp>
      <p:cxnSp>
        <p:nvCxnSpPr>
          <p:cNvPr id="23" name="Straight Arrow Connector 22"/>
          <p:cNvCxnSpPr/>
          <p:nvPr/>
        </p:nvCxnSpPr>
        <p:spPr bwMode="auto">
          <a:xfrm>
            <a:off x="2100145" y="1642049"/>
            <a:ext cx="699500" cy="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24" name="TextBox 23"/>
          <p:cNvSpPr txBox="1"/>
          <p:nvPr/>
        </p:nvSpPr>
        <p:spPr>
          <a:xfrm>
            <a:off x="1850448" y="1286857"/>
            <a:ext cx="1228221" cy="261610"/>
          </a:xfrm>
          <a:prstGeom prst="rect">
            <a:avLst/>
          </a:prstGeom>
        </p:spPr>
        <p:txBody>
          <a:bodyPr wrap="none" rtlCol="0">
            <a:spAutoFit/>
          </a:bodyPr>
          <a:lstStyle/>
          <a:p>
            <a:pPr>
              <a:spcBef>
                <a:spcPct val="20000"/>
              </a:spcBef>
              <a:spcAft>
                <a:spcPts val="400"/>
              </a:spcAft>
              <a:buClr>
                <a:srgbClr val="0000FF"/>
              </a:buClr>
              <a:buSzPct val="80000"/>
            </a:pPr>
            <a:r>
              <a:rPr lang="en-GB" sz="1100" kern="0" dirty="0">
                <a:latin typeface="+mn-lt"/>
              </a:rPr>
              <a:t>Particle direction</a:t>
            </a:r>
          </a:p>
        </p:txBody>
      </p:sp>
      <p:sp>
        <p:nvSpPr>
          <p:cNvPr id="25" name="Content Placeholder 5"/>
          <p:cNvSpPr txBox="1">
            <a:spLocks/>
          </p:cNvSpPr>
          <p:nvPr/>
        </p:nvSpPr>
        <p:spPr bwMode="auto">
          <a:xfrm>
            <a:off x="7248263" y="2584089"/>
            <a:ext cx="3801982" cy="1905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FF"/>
              </a:buClr>
              <a:buSzPct val="80000"/>
              <a:buFont typeface="Wingdings" panose="05000000000000000000" pitchFamily="2" charset="2"/>
              <a:buChar char="q"/>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sz="1800">
                <a:solidFill>
                  <a:schemeClr val="tx1"/>
                </a:solidFill>
                <a:latin typeface="+mn-lt"/>
              </a:defRPr>
            </a:lvl2pPr>
            <a:lvl3pPr marL="1143000" indent="-228600" algn="l" rtl="0" eaLnBrk="0" fontAlgn="base" hangingPunct="0">
              <a:spcBef>
                <a:spcPct val="20000"/>
              </a:spcBef>
              <a:spcAft>
                <a:spcPct val="0"/>
              </a:spcAft>
              <a:buChar char="•"/>
              <a:defRPr sz="1600">
                <a:solidFill>
                  <a:schemeClr val="tx1"/>
                </a:solidFill>
                <a:latin typeface="+mn-lt"/>
              </a:defRPr>
            </a:lvl3pPr>
            <a:lvl4pPr marL="1600200" indent="-228600" algn="l" rtl="0" eaLnBrk="0" fontAlgn="base" hangingPunct="0">
              <a:spcBef>
                <a:spcPct val="20000"/>
              </a:spcBef>
              <a:spcAft>
                <a:spcPct val="0"/>
              </a:spcAft>
              <a:buChar char="–"/>
              <a:defRPr sz="1400">
                <a:solidFill>
                  <a:schemeClr val="tx1"/>
                </a:solidFill>
                <a:latin typeface="+mn-lt"/>
              </a:defRPr>
            </a:lvl4pPr>
            <a:lvl5pPr marL="2057400" indent="-228600" algn="l" rtl="0" eaLnBrk="0" fontAlgn="base" hangingPunct="0">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r>
              <a:rPr lang="en-GB" sz="1800" kern="0" dirty="0"/>
              <a:t>For half integer tune values, </a:t>
            </a:r>
            <a:r>
              <a:rPr lang="en-GB" sz="1800" b="1" kern="0" dirty="0">
                <a:solidFill>
                  <a:srgbClr val="FF0000"/>
                </a:solidFill>
              </a:rPr>
              <a:t>the deflections compensate on every other turn </a:t>
            </a:r>
            <a:r>
              <a:rPr lang="en-GB" sz="1800" kern="0" dirty="0"/>
              <a:t>!</a:t>
            </a:r>
          </a:p>
          <a:p>
            <a:pPr lvl="1"/>
            <a:r>
              <a:rPr lang="en-GB" sz="1600" kern="0" dirty="0"/>
              <a:t>The amplitudes are stable.</a:t>
            </a:r>
          </a:p>
        </p:txBody>
      </p:sp>
      <p:sp>
        <p:nvSpPr>
          <p:cNvPr id="26" name="Content Placeholder 5"/>
          <p:cNvSpPr txBox="1">
            <a:spLocks/>
          </p:cNvSpPr>
          <p:nvPr/>
        </p:nvSpPr>
        <p:spPr bwMode="auto">
          <a:xfrm>
            <a:off x="7248151" y="4504340"/>
            <a:ext cx="3878904" cy="76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FF"/>
              </a:buClr>
              <a:buSzPct val="80000"/>
              <a:buFont typeface="Wingdings" panose="05000000000000000000" pitchFamily="2" charset="2"/>
              <a:buChar char="q"/>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sz="1800">
                <a:solidFill>
                  <a:schemeClr val="tx1"/>
                </a:solidFill>
                <a:latin typeface="+mn-lt"/>
              </a:defRPr>
            </a:lvl2pPr>
            <a:lvl3pPr marL="1143000" indent="-228600" algn="l" rtl="0" eaLnBrk="0" fontAlgn="base" hangingPunct="0">
              <a:spcBef>
                <a:spcPct val="20000"/>
              </a:spcBef>
              <a:spcAft>
                <a:spcPct val="0"/>
              </a:spcAft>
              <a:buChar char="•"/>
              <a:defRPr sz="1600">
                <a:solidFill>
                  <a:schemeClr val="tx1"/>
                </a:solidFill>
                <a:latin typeface="+mn-lt"/>
              </a:defRPr>
            </a:lvl3pPr>
            <a:lvl4pPr marL="1600200" indent="-228600" algn="l" rtl="0" eaLnBrk="0" fontAlgn="base" hangingPunct="0">
              <a:spcBef>
                <a:spcPct val="20000"/>
              </a:spcBef>
              <a:spcAft>
                <a:spcPct val="0"/>
              </a:spcAft>
              <a:buChar char="–"/>
              <a:defRPr sz="1400">
                <a:solidFill>
                  <a:schemeClr val="tx1"/>
                </a:solidFill>
                <a:latin typeface="+mn-lt"/>
              </a:defRPr>
            </a:lvl4pPr>
            <a:lvl5pPr marL="2057400" indent="-228600" algn="l" rtl="0" eaLnBrk="0" fontAlgn="base" hangingPunct="0">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342900" lvl="1" indent="-342900">
              <a:buClr>
                <a:srgbClr val="0000FF"/>
              </a:buClr>
              <a:buSzPct val="80000"/>
              <a:buFont typeface="Wingdings" panose="05000000000000000000" pitchFamily="2" charset="2"/>
              <a:buChar char="q"/>
            </a:pPr>
            <a:r>
              <a:rPr lang="en-GB" kern="0" dirty="0"/>
              <a:t>This looks like a much better working point for Q!</a:t>
            </a:r>
          </a:p>
        </p:txBody>
      </p:sp>
      <p:grpSp>
        <p:nvGrpSpPr>
          <p:cNvPr id="8" name="Group 7"/>
          <p:cNvGrpSpPr/>
          <p:nvPr/>
        </p:nvGrpSpPr>
        <p:grpSpPr>
          <a:xfrm>
            <a:off x="2096229" y="2084825"/>
            <a:ext cx="4825023" cy="1434428"/>
            <a:chOff x="572228" y="2084825"/>
            <a:chExt cx="4825023" cy="1434428"/>
          </a:xfrm>
        </p:grpSpPr>
        <p:sp>
          <p:nvSpPr>
            <p:cNvPr id="12" name="TextBox 11"/>
            <p:cNvSpPr txBox="1"/>
            <p:nvPr/>
          </p:nvSpPr>
          <p:spPr>
            <a:xfrm>
              <a:off x="4398260" y="2672065"/>
              <a:ext cx="998991" cy="307777"/>
            </a:xfrm>
            <a:prstGeom prst="rect">
              <a:avLst/>
            </a:prstGeom>
          </p:spPr>
          <p:txBody>
            <a:bodyPr wrap="none" rtlCol="0">
              <a:spAutoFit/>
            </a:bodyPr>
            <a:lstStyle/>
            <a:p>
              <a:pPr>
                <a:spcBef>
                  <a:spcPct val="20000"/>
                </a:spcBef>
                <a:spcAft>
                  <a:spcPts val="400"/>
                </a:spcAft>
                <a:buClr>
                  <a:srgbClr val="0000FF"/>
                </a:buClr>
                <a:buSzPct val="80000"/>
              </a:pPr>
              <a:r>
                <a:rPr lang="en-GB" sz="1400" b="1" i="1" kern="0" dirty="0">
                  <a:latin typeface="+mn-lt"/>
                </a:rPr>
                <a:t>Turn no 2</a:t>
              </a:r>
            </a:p>
          </p:txBody>
        </p:sp>
        <p:pic>
          <p:nvPicPr>
            <p:cNvPr id="15" name="Picture 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2228" y="2084825"/>
              <a:ext cx="3654127" cy="1434428"/>
            </a:xfrm>
            <a:prstGeom prst="rect">
              <a:avLst/>
            </a:prstGeom>
          </p:spPr>
        </p:pic>
      </p:grpSp>
      <p:grpSp>
        <p:nvGrpSpPr>
          <p:cNvPr id="9" name="Group 8"/>
          <p:cNvGrpSpPr/>
          <p:nvPr/>
        </p:nvGrpSpPr>
        <p:grpSpPr>
          <a:xfrm>
            <a:off x="2096229" y="3160165"/>
            <a:ext cx="4806739" cy="1434428"/>
            <a:chOff x="572228" y="3160165"/>
            <a:chExt cx="4806739" cy="1434428"/>
          </a:xfrm>
        </p:grpSpPr>
        <p:sp>
          <p:nvSpPr>
            <p:cNvPr id="13" name="TextBox 12"/>
            <p:cNvSpPr txBox="1"/>
            <p:nvPr/>
          </p:nvSpPr>
          <p:spPr>
            <a:xfrm>
              <a:off x="4379976" y="3697835"/>
              <a:ext cx="998991" cy="307777"/>
            </a:xfrm>
            <a:prstGeom prst="rect">
              <a:avLst/>
            </a:prstGeom>
          </p:spPr>
          <p:txBody>
            <a:bodyPr wrap="none" rtlCol="0">
              <a:spAutoFit/>
            </a:bodyPr>
            <a:lstStyle/>
            <a:p>
              <a:pPr>
                <a:spcBef>
                  <a:spcPct val="20000"/>
                </a:spcBef>
                <a:spcAft>
                  <a:spcPts val="400"/>
                </a:spcAft>
                <a:buClr>
                  <a:srgbClr val="0000FF"/>
                </a:buClr>
                <a:buSzPct val="80000"/>
              </a:pPr>
              <a:r>
                <a:rPr lang="en-GB" sz="1400" b="1" i="1" kern="0" dirty="0">
                  <a:latin typeface="+mn-lt"/>
                </a:rPr>
                <a:t>Turn no 3</a:t>
              </a:r>
            </a:p>
          </p:txBody>
        </p:sp>
        <p:pic>
          <p:nvPicPr>
            <p:cNvPr id="16" name="Picture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2228" y="3160165"/>
              <a:ext cx="3654127" cy="1434428"/>
            </a:xfrm>
            <a:prstGeom prst="rect">
              <a:avLst/>
            </a:prstGeom>
          </p:spPr>
        </p:pic>
      </p:grpSp>
      <p:grpSp>
        <p:nvGrpSpPr>
          <p:cNvPr id="10" name="Group 9"/>
          <p:cNvGrpSpPr/>
          <p:nvPr/>
        </p:nvGrpSpPr>
        <p:grpSpPr>
          <a:xfrm>
            <a:off x="2095109" y="4350721"/>
            <a:ext cx="4826143" cy="1434867"/>
            <a:chOff x="571108" y="4350720"/>
            <a:chExt cx="4826143" cy="1434867"/>
          </a:xfrm>
        </p:grpSpPr>
        <p:sp>
          <p:nvSpPr>
            <p:cNvPr id="14" name="TextBox 13"/>
            <p:cNvSpPr txBox="1"/>
            <p:nvPr/>
          </p:nvSpPr>
          <p:spPr>
            <a:xfrm>
              <a:off x="4398260" y="4838258"/>
              <a:ext cx="998991" cy="307777"/>
            </a:xfrm>
            <a:prstGeom prst="rect">
              <a:avLst/>
            </a:prstGeom>
          </p:spPr>
          <p:txBody>
            <a:bodyPr wrap="none" rtlCol="0">
              <a:spAutoFit/>
            </a:bodyPr>
            <a:lstStyle/>
            <a:p>
              <a:pPr>
                <a:spcBef>
                  <a:spcPct val="20000"/>
                </a:spcBef>
                <a:spcAft>
                  <a:spcPts val="400"/>
                </a:spcAft>
                <a:buClr>
                  <a:srgbClr val="0000FF"/>
                </a:buClr>
                <a:buSzPct val="80000"/>
              </a:pPr>
              <a:r>
                <a:rPr lang="en-GB" sz="1400" b="1" i="1" kern="0" dirty="0">
                  <a:latin typeface="+mn-lt"/>
                </a:rPr>
                <a:t>Turn no 4</a:t>
              </a:r>
            </a:p>
          </p:txBody>
        </p:sp>
        <p:pic>
          <p:nvPicPr>
            <p:cNvPr id="17" name="Picture 1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71108" y="4350720"/>
              <a:ext cx="3655247" cy="1434867"/>
            </a:xfrm>
            <a:prstGeom prst="rect">
              <a:avLst/>
            </a:prstGeom>
          </p:spPr>
        </p:pic>
      </p:grpSp>
    </p:spTree>
    <p:extLst>
      <p:ext uri="{BB962C8B-B14F-4D97-AF65-F5344CB8AC3E}">
        <p14:creationId xmlns:p14="http://schemas.microsoft.com/office/powerpoint/2010/main" val="32797518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Effect of a deflection</a:t>
            </a:r>
          </a:p>
        </p:txBody>
      </p:sp>
      <p:sp>
        <p:nvSpPr>
          <p:cNvPr id="3" name="Date Placeholder 2"/>
          <p:cNvSpPr>
            <a:spLocks noGrp="1"/>
          </p:cNvSpPr>
          <p:nvPr>
            <p:ph type="dt" sz="half" idx="10"/>
          </p:nvPr>
        </p:nvSpPr>
        <p:spPr/>
        <p:txBody>
          <a:bodyPr/>
          <a:lstStyle/>
          <a:p>
            <a:pPr>
              <a:defRPr/>
            </a:pPr>
            <a:r>
              <a:rPr lang="en-US"/>
              <a:t>12 May 2022</a:t>
            </a:r>
          </a:p>
        </p:txBody>
      </p:sp>
      <p:sp>
        <p:nvSpPr>
          <p:cNvPr id="4" name="Footer Placeholder 3"/>
          <p:cNvSpPr>
            <a:spLocks noGrp="1"/>
          </p:cNvSpPr>
          <p:nvPr>
            <p:ph type="ftr" sz="quarter" idx="11"/>
          </p:nvPr>
        </p:nvSpPr>
        <p:spPr/>
        <p:txBody>
          <a:bodyPr/>
          <a:lstStyle/>
          <a:p>
            <a:pPr>
              <a:defRPr/>
            </a:pPr>
            <a:r>
              <a:rPr lang="en-GB"/>
              <a:t>Basic CAS - Linear Imperfections - J. Wenninger</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25</a:t>
            </a:fld>
            <a:endParaRPr lang="en-US" altLang="en-US"/>
          </a:p>
        </p:txBody>
      </p:sp>
      <p:sp>
        <p:nvSpPr>
          <p:cNvPr id="6" name="Content Placeholder 5"/>
          <p:cNvSpPr>
            <a:spLocks noGrp="1"/>
          </p:cNvSpPr>
          <p:nvPr>
            <p:ph idx="1"/>
          </p:nvPr>
        </p:nvSpPr>
        <p:spPr>
          <a:xfrm>
            <a:off x="7233228" y="1467857"/>
            <a:ext cx="4009041" cy="1126433"/>
          </a:xfrm>
        </p:spPr>
        <p:txBody>
          <a:bodyPr/>
          <a:lstStyle/>
          <a:p>
            <a:r>
              <a:rPr lang="en-GB" sz="1800" dirty="0"/>
              <a:t>We set the machine tune to a quarter integer value:</a:t>
            </a:r>
          </a:p>
          <a:p>
            <a:pPr lvl="1"/>
            <a:r>
              <a:rPr lang="en-GB" sz="1600" dirty="0"/>
              <a:t>Q = n+0.25, n </a:t>
            </a:r>
            <a:r>
              <a:rPr lang="en-GB" sz="1600" dirty="0">
                <a:sym typeface="Symbol" panose="05050102010706020507" pitchFamily="18" charset="2"/>
              </a:rPr>
              <a:t></a:t>
            </a:r>
            <a:r>
              <a:rPr lang="en-GB" sz="1600" dirty="0">
                <a:latin typeface="Arial" panose="020B0604020202020204" pitchFamily="34" charset="0"/>
                <a:cs typeface="Arial" panose="020B0604020202020204" pitchFamily="34" charset="0"/>
                <a:sym typeface="Symbol" panose="05050102010706020507" pitchFamily="18" charset="2"/>
              </a:rPr>
              <a:t>N</a:t>
            </a:r>
            <a:endParaRPr lang="en-GB" sz="1600"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00146" y="1109402"/>
            <a:ext cx="3650210" cy="1432890"/>
          </a:xfrm>
          <a:prstGeom prst="rect">
            <a:avLst/>
          </a:prstGeom>
        </p:spPr>
      </p:pic>
      <p:sp>
        <p:nvSpPr>
          <p:cNvPr id="11" name="TextBox 10"/>
          <p:cNvSpPr txBox="1"/>
          <p:nvPr/>
        </p:nvSpPr>
        <p:spPr>
          <a:xfrm>
            <a:off x="5907228" y="1687827"/>
            <a:ext cx="998991" cy="307777"/>
          </a:xfrm>
          <a:prstGeom prst="rect">
            <a:avLst/>
          </a:prstGeom>
        </p:spPr>
        <p:txBody>
          <a:bodyPr wrap="none" rtlCol="0">
            <a:spAutoFit/>
          </a:bodyPr>
          <a:lstStyle/>
          <a:p>
            <a:pPr>
              <a:spcBef>
                <a:spcPct val="20000"/>
              </a:spcBef>
              <a:spcAft>
                <a:spcPts val="400"/>
              </a:spcAft>
              <a:buClr>
                <a:srgbClr val="0000FF"/>
              </a:buClr>
              <a:buSzPct val="80000"/>
            </a:pPr>
            <a:r>
              <a:rPr lang="en-GB" sz="1400" b="1" i="1" kern="0" dirty="0">
                <a:latin typeface="+mn-lt"/>
              </a:rPr>
              <a:t>Turn no 1</a:t>
            </a:r>
          </a:p>
        </p:txBody>
      </p:sp>
      <p:sp>
        <p:nvSpPr>
          <p:cNvPr id="19" name="TextBox 18"/>
          <p:cNvSpPr txBox="1"/>
          <p:nvPr/>
        </p:nvSpPr>
        <p:spPr>
          <a:xfrm>
            <a:off x="3349774" y="823393"/>
            <a:ext cx="1176925" cy="338554"/>
          </a:xfrm>
          <a:prstGeom prst="rect">
            <a:avLst/>
          </a:prstGeom>
        </p:spPr>
        <p:txBody>
          <a:bodyPr wrap="none" rtlCol="0">
            <a:spAutoFit/>
          </a:bodyPr>
          <a:lstStyle/>
          <a:p>
            <a:pPr>
              <a:spcBef>
                <a:spcPct val="20000"/>
              </a:spcBef>
              <a:spcAft>
                <a:spcPts val="400"/>
              </a:spcAft>
              <a:buClr>
                <a:srgbClr val="0000FF"/>
              </a:buClr>
              <a:buSzPct val="80000"/>
            </a:pPr>
            <a:r>
              <a:rPr lang="en-GB" sz="1600" b="1" kern="0" dirty="0">
                <a:solidFill>
                  <a:srgbClr val="00B050"/>
                </a:solidFill>
                <a:latin typeface="+mn-lt"/>
              </a:rPr>
              <a:t>Deflection</a:t>
            </a:r>
          </a:p>
        </p:txBody>
      </p:sp>
      <p:cxnSp>
        <p:nvCxnSpPr>
          <p:cNvPr id="21" name="Straight Arrow Connector 20"/>
          <p:cNvCxnSpPr>
            <a:stCxn id="7" idx="0"/>
          </p:cNvCxnSpPr>
          <p:nvPr/>
        </p:nvCxnSpPr>
        <p:spPr bwMode="auto">
          <a:xfrm flipH="1">
            <a:off x="3925251" y="1109403"/>
            <a:ext cx="1" cy="532647"/>
          </a:xfrm>
          <a:prstGeom prst="straightConnector1">
            <a:avLst/>
          </a:prstGeom>
          <a:solidFill>
            <a:schemeClr val="accent1"/>
          </a:solidFill>
          <a:ln w="28575" cap="flat" cmpd="sng" algn="ctr">
            <a:solidFill>
              <a:srgbClr val="00B050"/>
            </a:solidFill>
            <a:prstDash val="solid"/>
            <a:round/>
            <a:headEnd type="none" w="med" len="med"/>
            <a:tailEnd type="triangle"/>
          </a:ln>
          <a:effectLst/>
        </p:spPr>
      </p:cxnSp>
      <p:cxnSp>
        <p:nvCxnSpPr>
          <p:cNvPr id="23" name="Straight Arrow Connector 22"/>
          <p:cNvCxnSpPr/>
          <p:nvPr/>
        </p:nvCxnSpPr>
        <p:spPr bwMode="auto">
          <a:xfrm>
            <a:off x="2100145" y="1642049"/>
            <a:ext cx="699500" cy="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24" name="TextBox 23"/>
          <p:cNvSpPr txBox="1"/>
          <p:nvPr/>
        </p:nvSpPr>
        <p:spPr>
          <a:xfrm>
            <a:off x="1850448" y="1286857"/>
            <a:ext cx="1228221" cy="261610"/>
          </a:xfrm>
          <a:prstGeom prst="rect">
            <a:avLst/>
          </a:prstGeom>
        </p:spPr>
        <p:txBody>
          <a:bodyPr wrap="none" rtlCol="0">
            <a:spAutoFit/>
          </a:bodyPr>
          <a:lstStyle/>
          <a:p>
            <a:pPr>
              <a:spcBef>
                <a:spcPct val="20000"/>
              </a:spcBef>
              <a:spcAft>
                <a:spcPts val="400"/>
              </a:spcAft>
              <a:buClr>
                <a:srgbClr val="0000FF"/>
              </a:buClr>
              <a:buSzPct val="80000"/>
            </a:pPr>
            <a:r>
              <a:rPr lang="en-GB" sz="1100" kern="0" dirty="0">
                <a:latin typeface="+mn-lt"/>
              </a:rPr>
              <a:t>Particle direction</a:t>
            </a:r>
          </a:p>
        </p:txBody>
      </p:sp>
      <p:sp>
        <p:nvSpPr>
          <p:cNvPr id="25" name="Content Placeholder 5"/>
          <p:cNvSpPr txBox="1">
            <a:spLocks/>
          </p:cNvSpPr>
          <p:nvPr/>
        </p:nvSpPr>
        <p:spPr bwMode="auto">
          <a:xfrm>
            <a:off x="7248263" y="2584089"/>
            <a:ext cx="3994006" cy="144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FF"/>
              </a:buClr>
              <a:buSzPct val="80000"/>
              <a:buFont typeface="Wingdings" panose="05000000000000000000" pitchFamily="2" charset="2"/>
              <a:buChar char="q"/>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sz="1800">
                <a:solidFill>
                  <a:schemeClr val="tx1"/>
                </a:solidFill>
                <a:latin typeface="+mn-lt"/>
              </a:defRPr>
            </a:lvl2pPr>
            <a:lvl3pPr marL="1143000" indent="-228600" algn="l" rtl="0" eaLnBrk="0" fontAlgn="base" hangingPunct="0">
              <a:spcBef>
                <a:spcPct val="20000"/>
              </a:spcBef>
              <a:spcAft>
                <a:spcPct val="0"/>
              </a:spcAft>
              <a:buChar char="•"/>
              <a:defRPr sz="1600">
                <a:solidFill>
                  <a:schemeClr val="tx1"/>
                </a:solidFill>
                <a:latin typeface="+mn-lt"/>
              </a:defRPr>
            </a:lvl3pPr>
            <a:lvl4pPr marL="1600200" indent="-228600" algn="l" rtl="0" eaLnBrk="0" fontAlgn="base" hangingPunct="0">
              <a:spcBef>
                <a:spcPct val="20000"/>
              </a:spcBef>
              <a:spcAft>
                <a:spcPct val="0"/>
              </a:spcAft>
              <a:buChar char="–"/>
              <a:defRPr sz="1400">
                <a:solidFill>
                  <a:schemeClr val="tx1"/>
                </a:solidFill>
                <a:latin typeface="+mn-lt"/>
              </a:defRPr>
            </a:lvl4pPr>
            <a:lvl5pPr marL="2057400" indent="-228600" algn="l" rtl="0" eaLnBrk="0" fontAlgn="base" hangingPunct="0">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r>
              <a:rPr lang="en-GB" sz="1800" kern="0" dirty="0"/>
              <a:t>For quarter tune values, </a:t>
            </a:r>
            <a:r>
              <a:rPr lang="en-GB" sz="1800" b="1" kern="0" dirty="0">
                <a:solidFill>
                  <a:srgbClr val="FF0000"/>
                </a:solidFill>
              </a:rPr>
              <a:t>the deflections compensate every four turns </a:t>
            </a:r>
            <a:r>
              <a:rPr lang="en-GB" sz="1800" kern="0" dirty="0"/>
              <a:t>!</a:t>
            </a:r>
          </a:p>
          <a:p>
            <a:pPr lvl="1"/>
            <a:r>
              <a:rPr lang="en-GB" sz="1600" kern="0" dirty="0"/>
              <a:t>The amplitudes are stable.</a:t>
            </a:r>
          </a:p>
        </p:txBody>
      </p:sp>
      <p:sp>
        <p:nvSpPr>
          <p:cNvPr id="26" name="Content Placeholder 5"/>
          <p:cNvSpPr txBox="1">
            <a:spLocks/>
          </p:cNvSpPr>
          <p:nvPr/>
        </p:nvSpPr>
        <p:spPr bwMode="auto">
          <a:xfrm>
            <a:off x="7248151" y="4197100"/>
            <a:ext cx="3917309" cy="76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FF"/>
              </a:buClr>
              <a:buSzPct val="80000"/>
              <a:buFont typeface="Wingdings" panose="05000000000000000000" pitchFamily="2" charset="2"/>
              <a:buChar char="q"/>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sz="1800">
                <a:solidFill>
                  <a:schemeClr val="tx1"/>
                </a:solidFill>
                <a:latin typeface="+mn-lt"/>
              </a:defRPr>
            </a:lvl2pPr>
            <a:lvl3pPr marL="1143000" indent="-228600" algn="l" rtl="0" eaLnBrk="0" fontAlgn="base" hangingPunct="0">
              <a:spcBef>
                <a:spcPct val="20000"/>
              </a:spcBef>
              <a:spcAft>
                <a:spcPct val="0"/>
              </a:spcAft>
              <a:buChar char="•"/>
              <a:defRPr sz="1600">
                <a:solidFill>
                  <a:schemeClr val="tx1"/>
                </a:solidFill>
                <a:latin typeface="+mn-lt"/>
              </a:defRPr>
            </a:lvl3pPr>
            <a:lvl4pPr marL="1600200" indent="-228600" algn="l" rtl="0" eaLnBrk="0" fontAlgn="base" hangingPunct="0">
              <a:spcBef>
                <a:spcPct val="20000"/>
              </a:spcBef>
              <a:spcAft>
                <a:spcPct val="0"/>
              </a:spcAft>
              <a:buChar char="–"/>
              <a:defRPr sz="1400">
                <a:solidFill>
                  <a:schemeClr val="tx1"/>
                </a:solidFill>
                <a:latin typeface="+mn-lt"/>
              </a:defRPr>
            </a:lvl4pPr>
            <a:lvl5pPr marL="2057400" indent="-228600" algn="l" rtl="0" eaLnBrk="0" fontAlgn="base" hangingPunct="0">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342900" lvl="1" indent="-342900">
              <a:buClr>
                <a:srgbClr val="0000FF"/>
              </a:buClr>
              <a:buSzPct val="80000"/>
              <a:buFont typeface="Wingdings" panose="05000000000000000000" pitchFamily="2" charset="2"/>
              <a:buChar char="q"/>
            </a:pPr>
            <a:r>
              <a:rPr lang="en-GB" kern="0" dirty="0"/>
              <a:t>Also a reasonable working point for Q!</a:t>
            </a:r>
          </a:p>
        </p:txBody>
      </p:sp>
      <p:grpSp>
        <p:nvGrpSpPr>
          <p:cNvPr id="15" name="Group 14"/>
          <p:cNvGrpSpPr/>
          <p:nvPr/>
        </p:nvGrpSpPr>
        <p:grpSpPr>
          <a:xfrm>
            <a:off x="2100145" y="2138608"/>
            <a:ext cx="4821106" cy="1432891"/>
            <a:chOff x="576145" y="2138607"/>
            <a:chExt cx="4821106" cy="1432891"/>
          </a:xfrm>
        </p:grpSpPr>
        <p:sp>
          <p:nvSpPr>
            <p:cNvPr id="12" name="TextBox 11"/>
            <p:cNvSpPr txBox="1"/>
            <p:nvPr/>
          </p:nvSpPr>
          <p:spPr>
            <a:xfrm>
              <a:off x="4398260" y="2672065"/>
              <a:ext cx="998991" cy="307777"/>
            </a:xfrm>
            <a:prstGeom prst="rect">
              <a:avLst/>
            </a:prstGeom>
          </p:spPr>
          <p:txBody>
            <a:bodyPr wrap="none" rtlCol="0">
              <a:spAutoFit/>
            </a:bodyPr>
            <a:lstStyle/>
            <a:p>
              <a:pPr>
                <a:spcBef>
                  <a:spcPct val="20000"/>
                </a:spcBef>
                <a:spcAft>
                  <a:spcPts val="400"/>
                </a:spcAft>
                <a:buClr>
                  <a:srgbClr val="0000FF"/>
                </a:buClr>
                <a:buSzPct val="80000"/>
              </a:pPr>
              <a:r>
                <a:rPr lang="en-GB" sz="1400" b="1" i="1" kern="0" dirty="0">
                  <a:latin typeface="+mn-lt"/>
                </a:rPr>
                <a:t>Turn no 2</a:t>
              </a: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6145" y="2138607"/>
              <a:ext cx="3650211" cy="1432891"/>
            </a:xfrm>
            <a:prstGeom prst="rect">
              <a:avLst/>
            </a:prstGeom>
          </p:spPr>
        </p:pic>
      </p:grpSp>
      <p:grpSp>
        <p:nvGrpSpPr>
          <p:cNvPr id="16" name="Group 15"/>
          <p:cNvGrpSpPr/>
          <p:nvPr/>
        </p:nvGrpSpPr>
        <p:grpSpPr>
          <a:xfrm>
            <a:off x="2100145" y="3301880"/>
            <a:ext cx="4802823" cy="1432891"/>
            <a:chOff x="576144" y="3301879"/>
            <a:chExt cx="4802823" cy="1432891"/>
          </a:xfrm>
        </p:grpSpPr>
        <p:sp>
          <p:nvSpPr>
            <p:cNvPr id="13" name="TextBox 12"/>
            <p:cNvSpPr txBox="1"/>
            <p:nvPr/>
          </p:nvSpPr>
          <p:spPr>
            <a:xfrm>
              <a:off x="4379976" y="3697835"/>
              <a:ext cx="998991" cy="307777"/>
            </a:xfrm>
            <a:prstGeom prst="rect">
              <a:avLst/>
            </a:prstGeom>
          </p:spPr>
          <p:txBody>
            <a:bodyPr wrap="none" rtlCol="0">
              <a:spAutoFit/>
            </a:bodyPr>
            <a:lstStyle/>
            <a:p>
              <a:pPr>
                <a:spcBef>
                  <a:spcPct val="20000"/>
                </a:spcBef>
                <a:spcAft>
                  <a:spcPts val="400"/>
                </a:spcAft>
                <a:buClr>
                  <a:srgbClr val="0000FF"/>
                </a:buClr>
                <a:buSzPct val="80000"/>
              </a:pPr>
              <a:r>
                <a:rPr lang="en-GB" sz="1400" b="1" i="1" kern="0" dirty="0">
                  <a:latin typeface="+mn-lt"/>
                </a:rPr>
                <a:t>Turn no 3</a:t>
              </a:r>
            </a:p>
          </p:txBody>
        </p:sp>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6144" y="3301879"/>
              <a:ext cx="3650212" cy="1432891"/>
            </a:xfrm>
            <a:prstGeom prst="rect">
              <a:avLst/>
            </a:prstGeom>
          </p:spPr>
        </p:pic>
      </p:grpSp>
      <p:grpSp>
        <p:nvGrpSpPr>
          <p:cNvPr id="17" name="Group 16"/>
          <p:cNvGrpSpPr/>
          <p:nvPr/>
        </p:nvGrpSpPr>
        <p:grpSpPr>
          <a:xfrm>
            <a:off x="2121513" y="4350720"/>
            <a:ext cx="4799738" cy="1445480"/>
            <a:chOff x="597513" y="4350720"/>
            <a:chExt cx="4799738" cy="1445480"/>
          </a:xfrm>
        </p:grpSpPr>
        <p:sp>
          <p:nvSpPr>
            <p:cNvPr id="14" name="TextBox 13"/>
            <p:cNvSpPr txBox="1"/>
            <p:nvPr/>
          </p:nvSpPr>
          <p:spPr>
            <a:xfrm>
              <a:off x="4398260" y="4926795"/>
              <a:ext cx="998991" cy="307777"/>
            </a:xfrm>
            <a:prstGeom prst="rect">
              <a:avLst/>
            </a:prstGeom>
          </p:spPr>
          <p:txBody>
            <a:bodyPr wrap="none" rtlCol="0">
              <a:spAutoFit/>
            </a:bodyPr>
            <a:lstStyle/>
            <a:p>
              <a:pPr>
                <a:spcBef>
                  <a:spcPct val="20000"/>
                </a:spcBef>
                <a:spcAft>
                  <a:spcPts val="400"/>
                </a:spcAft>
                <a:buClr>
                  <a:srgbClr val="0000FF"/>
                </a:buClr>
                <a:buSzPct val="80000"/>
              </a:pPr>
              <a:r>
                <a:rPr lang="en-GB" sz="1400" b="1" i="1" kern="0" dirty="0">
                  <a:latin typeface="+mn-lt"/>
                </a:rPr>
                <a:t>Turn no 4</a:t>
              </a:r>
            </a:p>
          </p:txBody>
        </p:sp>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7513" y="4350720"/>
              <a:ext cx="3682281" cy="1445480"/>
            </a:xfrm>
            <a:prstGeom prst="rect">
              <a:avLst/>
            </a:prstGeom>
          </p:spPr>
        </p:pic>
      </p:grpSp>
    </p:spTree>
    <p:extLst>
      <p:ext uri="{BB962C8B-B14F-4D97-AF65-F5344CB8AC3E}">
        <p14:creationId xmlns:p14="http://schemas.microsoft.com/office/powerpoint/2010/main" val="21726429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Many turns </a:t>
            </a:r>
            <a:r>
              <a:rPr lang="en-GB"/>
              <a:t>reveal something</a:t>
            </a:r>
            <a:endParaRPr lang="en-GB" dirty="0"/>
          </a:p>
        </p:txBody>
      </p:sp>
      <p:sp>
        <p:nvSpPr>
          <p:cNvPr id="3" name="Date Placeholder 2"/>
          <p:cNvSpPr>
            <a:spLocks noGrp="1"/>
          </p:cNvSpPr>
          <p:nvPr>
            <p:ph type="dt" sz="half" idx="10"/>
          </p:nvPr>
        </p:nvSpPr>
        <p:spPr/>
        <p:txBody>
          <a:bodyPr/>
          <a:lstStyle/>
          <a:p>
            <a:pPr>
              <a:defRPr/>
            </a:pPr>
            <a:r>
              <a:rPr lang="en-US"/>
              <a:t>12 May 2022</a:t>
            </a:r>
          </a:p>
        </p:txBody>
      </p:sp>
      <p:sp>
        <p:nvSpPr>
          <p:cNvPr id="4" name="Footer Placeholder 3"/>
          <p:cNvSpPr>
            <a:spLocks noGrp="1"/>
          </p:cNvSpPr>
          <p:nvPr>
            <p:ph type="ftr" sz="quarter" idx="11"/>
          </p:nvPr>
        </p:nvSpPr>
        <p:spPr/>
        <p:txBody>
          <a:bodyPr/>
          <a:lstStyle/>
          <a:p>
            <a:pPr>
              <a:defRPr/>
            </a:pPr>
            <a:r>
              <a:rPr lang="en-GB"/>
              <a:t>Basic CAS - Linear Imperfections - J. Wenninger</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26</a:t>
            </a:fld>
            <a:endParaRPr lang="en-US" altLang="en-US"/>
          </a:p>
        </p:txBody>
      </p:sp>
      <p:grpSp>
        <p:nvGrpSpPr>
          <p:cNvPr id="22" name="Group 21"/>
          <p:cNvGrpSpPr/>
          <p:nvPr/>
        </p:nvGrpSpPr>
        <p:grpSpPr>
          <a:xfrm>
            <a:off x="2198851" y="1316725"/>
            <a:ext cx="3683205" cy="1440608"/>
            <a:chOff x="674850" y="1239915"/>
            <a:chExt cx="3683205" cy="1440608"/>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8185" y="1239915"/>
              <a:ext cx="3669870" cy="1440608"/>
            </a:xfrm>
            <a:prstGeom prst="rect">
              <a:avLst/>
            </a:prstGeom>
          </p:spPr>
        </p:pic>
        <p:sp>
          <p:nvSpPr>
            <p:cNvPr id="8" name="TextBox 7"/>
            <p:cNvSpPr txBox="1"/>
            <p:nvPr/>
          </p:nvSpPr>
          <p:spPr>
            <a:xfrm>
              <a:off x="674850" y="1469808"/>
              <a:ext cx="1088760" cy="307777"/>
            </a:xfrm>
            <a:prstGeom prst="rect">
              <a:avLst/>
            </a:prstGeom>
          </p:spPr>
          <p:txBody>
            <a:bodyPr wrap="none" rtlCol="0">
              <a:spAutoFit/>
            </a:bodyPr>
            <a:lstStyle/>
            <a:p>
              <a:pPr>
                <a:spcBef>
                  <a:spcPct val="20000"/>
                </a:spcBef>
                <a:spcAft>
                  <a:spcPts val="400"/>
                </a:spcAft>
                <a:buClr>
                  <a:srgbClr val="0000FF"/>
                </a:buClr>
                <a:buSzPct val="80000"/>
              </a:pPr>
              <a:r>
                <a:rPr lang="en-GB" sz="1400" b="1" i="1" kern="0" dirty="0">
                  <a:latin typeface="+mn-lt"/>
                </a:rPr>
                <a:t>Q = n + 0.5</a:t>
              </a:r>
            </a:p>
          </p:txBody>
        </p:sp>
      </p:grpSp>
      <p:grpSp>
        <p:nvGrpSpPr>
          <p:cNvPr id="23" name="Group 22"/>
          <p:cNvGrpSpPr/>
          <p:nvPr/>
        </p:nvGrpSpPr>
        <p:grpSpPr>
          <a:xfrm>
            <a:off x="6573387" y="1317823"/>
            <a:ext cx="3706271" cy="1440608"/>
            <a:chOff x="5049386" y="1239915"/>
            <a:chExt cx="3706271" cy="1440608"/>
          </a:xfrm>
        </p:grpSpPr>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85787" y="1239915"/>
              <a:ext cx="3669870" cy="1440608"/>
            </a:xfrm>
            <a:prstGeom prst="rect">
              <a:avLst/>
            </a:prstGeom>
          </p:spPr>
        </p:pic>
        <p:sp>
          <p:nvSpPr>
            <p:cNvPr id="10" name="TextBox 9"/>
            <p:cNvSpPr txBox="1"/>
            <p:nvPr/>
          </p:nvSpPr>
          <p:spPr>
            <a:xfrm>
              <a:off x="5049386" y="1468021"/>
              <a:ext cx="1088760" cy="307777"/>
            </a:xfrm>
            <a:prstGeom prst="rect">
              <a:avLst/>
            </a:prstGeom>
          </p:spPr>
          <p:txBody>
            <a:bodyPr wrap="none" rtlCol="0">
              <a:spAutoFit/>
            </a:bodyPr>
            <a:lstStyle/>
            <a:p>
              <a:pPr>
                <a:spcBef>
                  <a:spcPct val="20000"/>
                </a:spcBef>
                <a:spcAft>
                  <a:spcPts val="400"/>
                </a:spcAft>
                <a:buClr>
                  <a:srgbClr val="0000FF"/>
                </a:buClr>
                <a:buSzPct val="80000"/>
              </a:pPr>
              <a:r>
                <a:rPr lang="en-GB" sz="1400" b="1" i="1" kern="0" dirty="0">
                  <a:latin typeface="+mn-lt"/>
                </a:rPr>
                <a:t>Q = n + 0.4</a:t>
              </a:r>
            </a:p>
          </p:txBody>
        </p:sp>
      </p:grpSp>
      <p:grpSp>
        <p:nvGrpSpPr>
          <p:cNvPr id="24" name="Group 23"/>
          <p:cNvGrpSpPr/>
          <p:nvPr/>
        </p:nvGrpSpPr>
        <p:grpSpPr>
          <a:xfrm>
            <a:off x="2147525" y="2276850"/>
            <a:ext cx="3734530" cy="1440608"/>
            <a:chOff x="623525" y="2200040"/>
            <a:chExt cx="3734530" cy="1440608"/>
          </a:xfrm>
        </p:grpSpPr>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8185" y="2200040"/>
              <a:ext cx="3669870" cy="1440608"/>
            </a:xfrm>
            <a:prstGeom prst="rect">
              <a:avLst/>
            </a:prstGeom>
          </p:spPr>
        </p:pic>
        <p:sp>
          <p:nvSpPr>
            <p:cNvPr id="13" name="TextBox 12"/>
            <p:cNvSpPr txBox="1"/>
            <p:nvPr/>
          </p:nvSpPr>
          <p:spPr>
            <a:xfrm>
              <a:off x="623525" y="2391528"/>
              <a:ext cx="1088760" cy="307777"/>
            </a:xfrm>
            <a:prstGeom prst="rect">
              <a:avLst/>
            </a:prstGeom>
          </p:spPr>
          <p:txBody>
            <a:bodyPr wrap="none" rtlCol="0">
              <a:spAutoFit/>
            </a:bodyPr>
            <a:lstStyle/>
            <a:p>
              <a:pPr>
                <a:spcBef>
                  <a:spcPct val="20000"/>
                </a:spcBef>
                <a:spcAft>
                  <a:spcPts val="400"/>
                </a:spcAft>
                <a:buClr>
                  <a:srgbClr val="0000FF"/>
                </a:buClr>
                <a:buSzPct val="80000"/>
              </a:pPr>
              <a:r>
                <a:rPr lang="en-GB" sz="1400" b="1" i="1" kern="0" dirty="0">
                  <a:latin typeface="+mn-lt"/>
                </a:rPr>
                <a:t>Q = n + 0.3</a:t>
              </a:r>
            </a:p>
          </p:txBody>
        </p:sp>
      </p:grpSp>
      <p:grpSp>
        <p:nvGrpSpPr>
          <p:cNvPr id="25" name="Group 24"/>
          <p:cNvGrpSpPr/>
          <p:nvPr/>
        </p:nvGrpSpPr>
        <p:grpSpPr>
          <a:xfrm>
            <a:off x="6526118" y="2275624"/>
            <a:ext cx="3747569" cy="1440608"/>
            <a:chOff x="5002117" y="2197716"/>
            <a:chExt cx="3747569" cy="1440608"/>
          </a:xfrm>
        </p:grpSpPr>
        <p:pic>
          <p:nvPicPr>
            <p:cNvPr id="12" name="Picture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079815" y="2197716"/>
              <a:ext cx="3669871" cy="1440608"/>
            </a:xfrm>
            <a:prstGeom prst="rect">
              <a:avLst/>
            </a:prstGeom>
          </p:spPr>
        </p:pic>
        <p:sp>
          <p:nvSpPr>
            <p:cNvPr id="14" name="TextBox 13"/>
            <p:cNvSpPr txBox="1"/>
            <p:nvPr/>
          </p:nvSpPr>
          <p:spPr>
            <a:xfrm>
              <a:off x="5002117" y="2312931"/>
              <a:ext cx="1088760" cy="307777"/>
            </a:xfrm>
            <a:prstGeom prst="rect">
              <a:avLst/>
            </a:prstGeom>
          </p:spPr>
          <p:txBody>
            <a:bodyPr wrap="none" rtlCol="0">
              <a:spAutoFit/>
            </a:bodyPr>
            <a:lstStyle/>
            <a:p>
              <a:pPr>
                <a:spcBef>
                  <a:spcPct val="20000"/>
                </a:spcBef>
                <a:spcAft>
                  <a:spcPts val="400"/>
                </a:spcAft>
                <a:buClr>
                  <a:srgbClr val="0000FF"/>
                </a:buClr>
                <a:buSzPct val="80000"/>
              </a:pPr>
              <a:r>
                <a:rPr lang="en-GB" sz="1400" b="1" i="1" kern="0" dirty="0">
                  <a:latin typeface="+mn-lt"/>
                </a:rPr>
                <a:t>Q = n + 0.2</a:t>
              </a:r>
            </a:p>
          </p:txBody>
        </p:sp>
      </p:grpSp>
      <p:grpSp>
        <p:nvGrpSpPr>
          <p:cNvPr id="27" name="Group 26"/>
          <p:cNvGrpSpPr/>
          <p:nvPr/>
        </p:nvGrpSpPr>
        <p:grpSpPr>
          <a:xfrm>
            <a:off x="6518456" y="3342752"/>
            <a:ext cx="3761203" cy="1699259"/>
            <a:chOff x="4994455" y="3264843"/>
            <a:chExt cx="3761203" cy="1699259"/>
          </a:xfrm>
        </p:grpSpPr>
        <p:pic>
          <p:nvPicPr>
            <p:cNvPr id="17" name="Picture 1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085787" y="3523494"/>
              <a:ext cx="3669871" cy="1440608"/>
            </a:xfrm>
            <a:prstGeom prst="rect">
              <a:avLst/>
            </a:prstGeom>
          </p:spPr>
        </p:pic>
        <p:sp>
          <p:nvSpPr>
            <p:cNvPr id="19" name="TextBox 18"/>
            <p:cNvSpPr txBox="1"/>
            <p:nvPr/>
          </p:nvSpPr>
          <p:spPr>
            <a:xfrm>
              <a:off x="4994455" y="3264843"/>
              <a:ext cx="1188146" cy="307777"/>
            </a:xfrm>
            <a:prstGeom prst="rect">
              <a:avLst/>
            </a:prstGeom>
          </p:spPr>
          <p:txBody>
            <a:bodyPr wrap="none" rtlCol="0">
              <a:spAutoFit/>
            </a:bodyPr>
            <a:lstStyle/>
            <a:p>
              <a:pPr>
                <a:spcBef>
                  <a:spcPct val="20000"/>
                </a:spcBef>
                <a:spcAft>
                  <a:spcPts val="400"/>
                </a:spcAft>
                <a:buClr>
                  <a:srgbClr val="0000FF"/>
                </a:buClr>
                <a:buSzPct val="80000"/>
              </a:pPr>
              <a:r>
                <a:rPr lang="en-GB" sz="1400" b="1" i="1" kern="0" dirty="0">
                  <a:latin typeface="+mn-lt"/>
                </a:rPr>
                <a:t>Q = n + 0.05</a:t>
              </a:r>
            </a:p>
          </p:txBody>
        </p:sp>
      </p:grpSp>
      <p:sp>
        <p:nvSpPr>
          <p:cNvPr id="21" name="Content Placeholder 5"/>
          <p:cNvSpPr txBox="1">
            <a:spLocks/>
          </p:cNvSpPr>
          <p:nvPr/>
        </p:nvSpPr>
        <p:spPr bwMode="auto">
          <a:xfrm>
            <a:off x="6211216" y="5195630"/>
            <a:ext cx="4305499" cy="1382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FF"/>
              </a:buClr>
              <a:buSzPct val="80000"/>
              <a:buFont typeface="Wingdings" panose="05000000000000000000" pitchFamily="2" charset="2"/>
              <a:buChar char="q"/>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sz="1800">
                <a:solidFill>
                  <a:schemeClr val="tx1"/>
                </a:solidFill>
                <a:latin typeface="+mn-lt"/>
              </a:defRPr>
            </a:lvl2pPr>
            <a:lvl3pPr marL="1143000" indent="-228600" algn="l" rtl="0" eaLnBrk="0" fontAlgn="base" hangingPunct="0">
              <a:spcBef>
                <a:spcPct val="20000"/>
              </a:spcBef>
              <a:spcAft>
                <a:spcPct val="0"/>
              </a:spcAft>
              <a:buChar char="•"/>
              <a:defRPr sz="1600">
                <a:solidFill>
                  <a:schemeClr val="tx1"/>
                </a:solidFill>
                <a:latin typeface="+mn-lt"/>
              </a:defRPr>
            </a:lvl3pPr>
            <a:lvl4pPr marL="1600200" indent="-228600" algn="l" rtl="0" eaLnBrk="0" fontAlgn="base" hangingPunct="0">
              <a:spcBef>
                <a:spcPct val="20000"/>
              </a:spcBef>
              <a:spcAft>
                <a:spcPct val="0"/>
              </a:spcAft>
              <a:buChar char="–"/>
              <a:defRPr sz="1400">
                <a:solidFill>
                  <a:schemeClr val="tx1"/>
                </a:solidFill>
                <a:latin typeface="+mn-lt"/>
              </a:defRPr>
            </a:lvl4pPr>
            <a:lvl5pPr marL="2057400" indent="-228600" algn="l" rtl="0" eaLnBrk="0" fontAlgn="base" hangingPunct="0">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r>
              <a:rPr lang="en-GB" sz="1800" kern="0" dirty="0"/>
              <a:t>The particles </a:t>
            </a:r>
            <a:r>
              <a:rPr lang="en-GB" sz="1800" b="1" kern="0" dirty="0">
                <a:solidFill>
                  <a:srgbClr val="0000FF"/>
                </a:solidFill>
              </a:rPr>
              <a:t>oscillate around a stable mean value </a:t>
            </a:r>
            <a:r>
              <a:rPr lang="en-GB" sz="1800" kern="0" dirty="0"/>
              <a:t>(Q </a:t>
            </a:r>
            <a:r>
              <a:rPr lang="en-GB" sz="1800" kern="0" dirty="0">
                <a:latin typeface="Sylfaen" panose="010A0502050306030303" pitchFamily="18" charset="0"/>
              </a:rPr>
              <a:t>≠</a:t>
            </a:r>
            <a:r>
              <a:rPr lang="en-GB" sz="1800" kern="0" dirty="0"/>
              <a:t> n)!</a:t>
            </a:r>
          </a:p>
          <a:p>
            <a:r>
              <a:rPr lang="en-GB" sz="1800" kern="0" dirty="0"/>
              <a:t>The amplitude diverges as we approach Q = n </a:t>
            </a:r>
            <a:r>
              <a:rPr lang="en-GB" sz="1800" kern="0" dirty="0">
                <a:sym typeface="Wingdings" panose="05000000000000000000" pitchFamily="2" charset="2"/>
              </a:rPr>
              <a:t> integer resonance</a:t>
            </a:r>
            <a:endParaRPr lang="en-GB" sz="1800" kern="0" dirty="0"/>
          </a:p>
        </p:txBody>
      </p:sp>
      <p:grpSp>
        <p:nvGrpSpPr>
          <p:cNvPr id="26" name="Group 25"/>
          <p:cNvGrpSpPr/>
          <p:nvPr/>
        </p:nvGrpSpPr>
        <p:grpSpPr>
          <a:xfrm>
            <a:off x="2141493" y="3428464"/>
            <a:ext cx="3727229" cy="1614773"/>
            <a:chOff x="617492" y="3351653"/>
            <a:chExt cx="3727229" cy="1614773"/>
          </a:xfrm>
        </p:grpSpPr>
        <p:pic>
          <p:nvPicPr>
            <p:cNvPr id="16" name="Picture 1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74850" y="3525818"/>
              <a:ext cx="3669871" cy="1440608"/>
            </a:xfrm>
            <a:prstGeom prst="rect">
              <a:avLst/>
            </a:prstGeom>
          </p:spPr>
        </p:pic>
        <p:sp>
          <p:nvSpPr>
            <p:cNvPr id="15" name="TextBox 14"/>
            <p:cNvSpPr txBox="1"/>
            <p:nvPr/>
          </p:nvSpPr>
          <p:spPr>
            <a:xfrm>
              <a:off x="617492" y="3351653"/>
              <a:ext cx="1088760" cy="307777"/>
            </a:xfrm>
            <a:prstGeom prst="rect">
              <a:avLst/>
            </a:prstGeom>
          </p:spPr>
          <p:txBody>
            <a:bodyPr wrap="none" rtlCol="0">
              <a:spAutoFit/>
            </a:bodyPr>
            <a:lstStyle/>
            <a:p>
              <a:pPr>
                <a:spcBef>
                  <a:spcPct val="20000"/>
                </a:spcBef>
                <a:spcAft>
                  <a:spcPts val="400"/>
                </a:spcAft>
                <a:buClr>
                  <a:srgbClr val="0000FF"/>
                </a:buClr>
                <a:buSzPct val="80000"/>
              </a:pPr>
              <a:r>
                <a:rPr lang="en-GB" sz="1400" b="1" i="1" kern="0" dirty="0">
                  <a:latin typeface="+mn-lt"/>
                </a:rPr>
                <a:t>Q = n + 0.1</a:t>
              </a:r>
            </a:p>
          </p:txBody>
        </p:sp>
      </p:grpSp>
      <p:grpSp>
        <p:nvGrpSpPr>
          <p:cNvPr id="28" name="Group 27"/>
          <p:cNvGrpSpPr/>
          <p:nvPr/>
        </p:nvGrpSpPr>
        <p:grpSpPr>
          <a:xfrm>
            <a:off x="2118052" y="4889348"/>
            <a:ext cx="3782146" cy="1765673"/>
            <a:chOff x="594052" y="4812537"/>
            <a:chExt cx="3782146" cy="1765673"/>
          </a:xfrm>
        </p:grpSpPr>
        <p:pic>
          <p:nvPicPr>
            <p:cNvPr id="18" name="Picture 1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88185" y="5130480"/>
              <a:ext cx="3688013" cy="1447730"/>
            </a:xfrm>
            <a:prstGeom prst="rect">
              <a:avLst/>
            </a:prstGeom>
          </p:spPr>
        </p:pic>
        <p:sp>
          <p:nvSpPr>
            <p:cNvPr id="20" name="TextBox 19"/>
            <p:cNvSpPr txBox="1"/>
            <p:nvPr/>
          </p:nvSpPr>
          <p:spPr>
            <a:xfrm>
              <a:off x="594052" y="4812537"/>
              <a:ext cx="636713" cy="307777"/>
            </a:xfrm>
            <a:prstGeom prst="rect">
              <a:avLst/>
            </a:prstGeom>
          </p:spPr>
          <p:txBody>
            <a:bodyPr wrap="none" rtlCol="0">
              <a:spAutoFit/>
            </a:bodyPr>
            <a:lstStyle/>
            <a:p>
              <a:pPr>
                <a:spcBef>
                  <a:spcPct val="20000"/>
                </a:spcBef>
                <a:spcAft>
                  <a:spcPts val="400"/>
                </a:spcAft>
                <a:buClr>
                  <a:srgbClr val="0000FF"/>
                </a:buClr>
                <a:buSzPct val="80000"/>
              </a:pPr>
              <a:r>
                <a:rPr lang="en-GB" sz="1400" b="1" i="1" kern="0" dirty="0">
                  <a:latin typeface="+mn-lt"/>
                </a:rPr>
                <a:t>Q = n</a:t>
              </a:r>
            </a:p>
          </p:txBody>
        </p:sp>
      </p:grpSp>
      <p:sp>
        <p:nvSpPr>
          <p:cNvPr id="6" name="Content Placeholder 5"/>
          <p:cNvSpPr>
            <a:spLocks noGrp="1"/>
          </p:cNvSpPr>
          <p:nvPr>
            <p:ph idx="1"/>
          </p:nvPr>
        </p:nvSpPr>
        <p:spPr>
          <a:xfrm>
            <a:off x="719300" y="885496"/>
            <a:ext cx="7877576" cy="576075"/>
          </a:xfrm>
        </p:spPr>
        <p:txBody>
          <a:bodyPr/>
          <a:lstStyle/>
          <a:p>
            <a:r>
              <a:rPr lang="en-GB" sz="1800" dirty="0"/>
              <a:t>Let’s plot the 50 first turns on top of each other and change Q.</a:t>
            </a:r>
          </a:p>
          <a:p>
            <a:pPr lvl="1"/>
            <a:r>
              <a:rPr lang="en-GB" sz="1600" dirty="0"/>
              <a:t>All plots are on the same scale</a:t>
            </a:r>
          </a:p>
        </p:txBody>
      </p:sp>
    </p:spTree>
    <p:extLst>
      <p:ext uri="{BB962C8B-B14F-4D97-AF65-F5344CB8AC3E}">
        <p14:creationId xmlns:p14="http://schemas.microsoft.com/office/powerpoint/2010/main" val="13169211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The closed orbit</a:t>
            </a:r>
          </a:p>
        </p:txBody>
      </p:sp>
      <p:sp>
        <p:nvSpPr>
          <p:cNvPr id="3" name="Date Placeholder 2"/>
          <p:cNvSpPr>
            <a:spLocks noGrp="1"/>
          </p:cNvSpPr>
          <p:nvPr>
            <p:ph type="dt" sz="half" idx="10"/>
          </p:nvPr>
        </p:nvSpPr>
        <p:spPr/>
        <p:txBody>
          <a:bodyPr/>
          <a:lstStyle/>
          <a:p>
            <a:pPr>
              <a:defRPr/>
            </a:pPr>
            <a:r>
              <a:rPr lang="en-US"/>
              <a:t>12 May 2022</a:t>
            </a:r>
          </a:p>
        </p:txBody>
      </p:sp>
      <p:sp>
        <p:nvSpPr>
          <p:cNvPr id="4" name="Footer Placeholder 3"/>
          <p:cNvSpPr>
            <a:spLocks noGrp="1"/>
          </p:cNvSpPr>
          <p:nvPr>
            <p:ph type="ftr" sz="quarter" idx="11"/>
          </p:nvPr>
        </p:nvSpPr>
        <p:spPr/>
        <p:txBody>
          <a:bodyPr/>
          <a:lstStyle/>
          <a:p>
            <a:pPr>
              <a:defRPr/>
            </a:pPr>
            <a:r>
              <a:rPr lang="en-GB"/>
              <a:t>Basic CAS - Linear Imperfections - J. Wenninger</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27</a:t>
            </a:fld>
            <a:endParaRPr lang="en-US" altLang="en-US"/>
          </a:p>
        </p:txBody>
      </p:sp>
      <p:sp>
        <p:nvSpPr>
          <p:cNvPr id="6" name="Content Placeholder 5"/>
          <p:cNvSpPr>
            <a:spLocks noGrp="1"/>
          </p:cNvSpPr>
          <p:nvPr>
            <p:ph idx="1"/>
          </p:nvPr>
        </p:nvSpPr>
        <p:spPr>
          <a:xfrm>
            <a:off x="720904" y="894540"/>
            <a:ext cx="10521366" cy="1591683"/>
          </a:xfrm>
        </p:spPr>
        <p:txBody>
          <a:bodyPr/>
          <a:lstStyle/>
          <a:p>
            <a:r>
              <a:rPr lang="en-GB" dirty="0"/>
              <a:t>The stable mean value around which the particles oscillate is called the </a:t>
            </a:r>
            <a:r>
              <a:rPr lang="en-GB" b="1" dirty="0">
                <a:solidFill>
                  <a:srgbClr val="009900"/>
                </a:solidFill>
              </a:rPr>
              <a:t>closed orbit</a:t>
            </a:r>
            <a:r>
              <a:rPr lang="en-GB" dirty="0"/>
              <a:t>.</a:t>
            </a:r>
          </a:p>
          <a:p>
            <a:pPr lvl="1"/>
            <a:r>
              <a:rPr lang="en-GB" dirty="0"/>
              <a:t>Every particle in the beam oscillates around the closed orbit.</a:t>
            </a:r>
          </a:p>
          <a:p>
            <a:pPr lvl="1"/>
            <a:r>
              <a:rPr lang="en-GB" dirty="0"/>
              <a:t>As we have seen the closed orbit ‘does not exist’ when the tune is an integer value.</a:t>
            </a:r>
          </a:p>
          <a:p>
            <a:r>
              <a:rPr lang="en-GB" dirty="0"/>
              <a:t>The general expression of the </a:t>
            </a:r>
            <a:r>
              <a:rPr lang="en-GB" b="1" dirty="0">
                <a:solidFill>
                  <a:srgbClr val="CC3399"/>
                </a:solidFill>
              </a:rPr>
              <a:t>closed orbit x(s) </a:t>
            </a:r>
            <a:r>
              <a:rPr lang="en-GB" dirty="0"/>
              <a:t>in the presence of a </a:t>
            </a:r>
            <a:r>
              <a:rPr lang="en-GB" b="1" dirty="0">
                <a:solidFill>
                  <a:srgbClr val="0000FF"/>
                </a:solidFill>
              </a:rPr>
              <a:t>deflection </a:t>
            </a:r>
            <a:r>
              <a:rPr lang="en-GB" b="1" dirty="0">
                <a:solidFill>
                  <a:srgbClr val="0000FF"/>
                </a:solidFill>
                <a:latin typeface="Symbol" panose="05050102010706020507" pitchFamily="18" charset="2"/>
              </a:rPr>
              <a:t>q</a:t>
            </a:r>
            <a:r>
              <a:rPr lang="en-GB" dirty="0"/>
              <a:t> is:</a:t>
            </a:r>
          </a:p>
        </p:txBody>
      </p:sp>
      <p:grpSp>
        <p:nvGrpSpPr>
          <p:cNvPr id="9" name="Group 8"/>
          <p:cNvGrpSpPr/>
          <p:nvPr/>
        </p:nvGrpSpPr>
        <p:grpSpPr>
          <a:xfrm>
            <a:off x="2485930" y="2814520"/>
            <a:ext cx="6735611" cy="2978864"/>
            <a:chOff x="2230934" y="3330781"/>
            <a:chExt cx="6735611" cy="2978864"/>
          </a:xfrm>
        </p:grpSpPr>
        <p:graphicFrame>
          <p:nvGraphicFramePr>
            <p:cNvPr id="7" name="Object 6"/>
            <p:cNvGraphicFramePr>
              <a:graphicFrameLocks noChangeAspect="1"/>
            </p:cNvGraphicFramePr>
            <p:nvPr>
              <p:extLst>
                <p:ext uri="{D42A27DB-BD31-4B8C-83A1-F6EECF244321}">
                  <p14:modId xmlns:p14="http://schemas.microsoft.com/office/powerpoint/2010/main" val="3412023796"/>
                </p:ext>
              </p:extLst>
            </p:nvPr>
          </p:nvGraphicFramePr>
          <p:xfrm>
            <a:off x="2708867" y="4311974"/>
            <a:ext cx="6124575" cy="960437"/>
          </p:xfrm>
          <a:graphic>
            <a:graphicData uri="http://schemas.openxmlformats.org/presentationml/2006/ole">
              <mc:AlternateContent xmlns:mc="http://schemas.openxmlformats.org/markup-compatibility/2006">
                <mc:Choice xmlns:v="urn:schemas-microsoft-com:vml" Requires="v">
                  <p:oleObj spid="_x0000_s1400" name="Equation" r:id="rId3" imgW="2997000" imgH="469800" progId="Equation.3">
                    <p:embed/>
                  </p:oleObj>
                </mc:Choice>
                <mc:Fallback>
                  <p:oleObj name="Equation" r:id="rId3" imgW="2997000" imgH="469800" progId="Equation.3">
                    <p:embed/>
                    <p:pic>
                      <p:nvPicPr>
                        <p:cNvPr id="0" name=""/>
                        <p:cNvPicPr/>
                        <p:nvPr/>
                      </p:nvPicPr>
                      <p:blipFill>
                        <a:blip r:embed="rId4"/>
                        <a:stretch>
                          <a:fillRect/>
                        </a:stretch>
                      </p:blipFill>
                      <p:spPr>
                        <a:xfrm>
                          <a:off x="2708867" y="4311974"/>
                          <a:ext cx="6124575" cy="960437"/>
                        </a:xfrm>
                        <a:prstGeom prst="rect">
                          <a:avLst/>
                        </a:prstGeom>
                      </p:spPr>
                    </p:pic>
                  </p:oleObj>
                </mc:Fallback>
              </mc:AlternateContent>
            </a:graphicData>
          </a:graphic>
        </p:graphicFrame>
        <p:sp>
          <p:nvSpPr>
            <p:cNvPr id="8" name="TextBox 7"/>
            <p:cNvSpPr txBox="1"/>
            <p:nvPr/>
          </p:nvSpPr>
          <p:spPr>
            <a:xfrm>
              <a:off x="5285278" y="3599980"/>
              <a:ext cx="1507144" cy="307777"/>
            </a:xfrm>
            <a:prstGeom prst="rect">
              <a:avLst/>
            </a:prstGeom>
          </p:spPr>
          <p:txBody>
            <a:bodyPr wrap="none" rtlCol="0">
              <a:spAutoFit/>
            </a:bodyPr>
            <a:lstStyle/>
            <a:p>
              <a:pPr>
                <a:spcBef>
                  <a:spcPct val="20000"/>
                </a:spcBef>
                <a:spcAft>
                  <a:spcPts val="400"/>
                </a:spcAft>
                <a:buClr>
                  <a:srgbClr val="0000FF"/>
                </a:buClr>
                <a:buSzPct val="80000"/>
              </a:pPr>
              <a:r>
                <a:rPr lang="en-GB" sz="1400" b="1" i="1" kern="0" dirty="0">
                  <a:latin typeface="+mn-lt"/>
                </a:rPr>
                <a:t>oscillating term</a:t>
              </a:r>
            </a:p>
          </p:txBody>
        </p:sp>
        <p:cxnSp>
          <p:nvCxnSpPr>
            <p:cNvPr id="10" name="Straight Arrow Connector 9"/>
            <p:cNvCxnSpPr>
              <a:stCxn id="8" idx="2"/>
            </p:cNvCxnSpPr>
            <p:nvPr/>
          </p:nvCxnSpPr>
          <p:spPr bwMode="auto">
            <a:xfrm flipH="1">
              <a:off x="5769558" y="3907756"/>
              <a:ext cx="269293" cy="519774"/>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11" name="TextBox 10"/>
            <p:cNvSpPr txBox="1"/>
            <p:nvPr/>
          </p:nvSpPr>
          <p:spPr>
            <a:xfrm>
              <a:off x="7056125" y="3330781"/>
              <a:ext cx="1910420" cy="523220"/>
            </a:xfrm>
            <a:prstGeom prst="rect">
              <a:avLst/>
            </a:prstGeom>
          </p:spPr>
          <p:txBody>
            <a:bodyPr wrap="square" rtlCol="0">
              <a:spAutoFit/>
            </a:bodyPr>
            <a:lstStyle/>
            <a:p>
              <a:pPr algn="ctr">
                <a:spcBef>
                  <a:spcPct val="20000"/>
                </a:spcBef>
                <a:spcAft>
                  <a:spcPts val="400"/>
                </a:spcAft>
                <a:buClr>
                  <a:srgbClr val="0000FF"/>
                </a:buClr>
                <a:buSzPct val="80000"/>
              </a:pPr>
              <a:r>
                <a:rPr lang="en-GB" sz="1400" b="1" i="1" kern="0" dirty="0">
                  <a:latin typeface="+mn-lt"/>
                </a:rPr>
                <a:t>kink at the location of the deflection</a:t>
              </a:r>
            </a:p>
          </p:txBody>
        </p:sp>
        <p:cxnSp>
          <p:nvCxnSpPr>
            <p:cNvPr id="12" name="Straight Arrow Connector 11"/>
            <p:cNvCxnSpPr>
              <a:stCxn id="11" idx="2"/>
            </p:cNvCxnSpPr>
            <p:nvPr/>
          </p:nvCxnSpPr>
          <p:spPr bwMode="auto">
            <a:xfrm flipH="1">
              <a:off x="7257033" y="3854002"/>
              <a:ext cx="754302" cy="573529"/>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15" name="TextBox 14"/>
            <p:cNvSpPr txBox="1"/>
            <p:nvPr/>
          </p:nvSpPr>
          <p:spPr>
            <a:xfrm>
              <a:off x="4213545" y="6001868"/>
              <a:ext cx="2143467" cy="307777"/>
            </a:xfrm>
            <a:prstGeom prst="rect">
              <a:avLst/>
            </a:prstGeom>
          </p:spPr>
          <p:txBody>
            <a:bodyPr wrap="square" rtlCol="0">
              <a:spAutoFit/>
            </a:bodyPr>
            <a:lstStyle/>
            <a:p>
              <a:pPr algn="ctr">
                <a:spcBef>
                  <a:spcPct val="20000"/>
                </a:spcBef>
                <a:spcAft>
                  <a:spcPts val="400"/>
                </a:spcAft>
                <a:buClr>
                  <a:srgbClr val="0000FF"/>
                </a:buClr>
                <a:buSzPct val="80000"/>
              </a:pPr>
              <a:r>
                <a:rPr lang="en-GB" sz="1400" b="1" i="1" kern="0" dirty="0">
                  <a:latin typeface="+mn-lt"/>
                </a:rPr>
                <a:t>divergence for Q = n</a:t>
              </a:r>
            </a:p>
          </p:txBody>
        </p:sp>
        <p:cxnSp>
          <p:nvCxnSpPr>
            <p:cNvPr id="16" name="Straight Arrow Connector 15"/>
            <p:cNvCxnSpPr>
              <a:stCxn id="15" idx="0"/>
            </p:cNvCxnSpPr>
            <p:nvPr/>
          </p:nvCxnSpPr>
          <p:spPr bwMode="auto">
            <a:xfrm flipV="1">
              <a:off x="5285279" y="5310847"/>
              <a:ext cx="925937" cy="691021"/>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20" name="TextBox 19"/>
            <p:cNvSpPr txBox="1"/>
            <p:nvPr/>
          </p:nvSpPr>
          <p:spPr>
            <a:xfrm>
              <a:off x="2230934" y="3559938"/>
              <a:ext cx="2060682" cy="523220"/>
            </a:xfrm>
            <a:prstGeom prst="rect">
              <a:avLst/>
            </a:prstGeom>
          </p:spPr>
          <p:txBody>
            <a:bodyPr wrap="square" rtlCol="0">
              <a:spAutoFit/>
            </a:bodyPr>
            <a:lstStyle/>
            <a:p>
              <a:pPr algn="ctr">
                <a:spcBef>
                  <a:spcPct val="20000"/>
                </a:spcBef>
                <a:spcAft>
                  <a:spcPts val="400"/>
                </a:spcAft>
                <a:buClr>
                  <a:srgbClr val="0000FF"/>
                </a:buClr>
                <a:buSzPct val="80000"/>
              </a:pPr>
              <a:r>
                <a:rPr lang="en-GB" sz="1400" b="1" i="1" kern="0" dirty="0">
                  <a:latin typeface="+mn-lt"/>
                </a:rPr>
                <a:t>amplitude modulated by the envelope </a:t>
              </a:r>
              <a:r>
                <a:rPr lang="en-GB" sz="1400" b="1" i="1" kern="0" dirty="0">
                  <a:latin typeface="Symbol" panose="05050102010706020507" pitchFamily="18" charset="2"/>
                </a:rPr>
                <a:t>b</a:t>
              </a:r>
              <a:endParaRPr lang="en-GB" sz="1400" b="1" i="1" kern="0" dirty="0">
                <a:latin typeface="+mn-lt"/>
              </a:endParaRPr>
            </a:p>
          </p:txBody>
        </p:sp>
        <p:cxnSp>
          <p:nvCxnSpPr>
            <p:cNvPr id="21" name="Straight Arrow Connector 20"/>
            <p:cNvCxnSpPr>
              <a:stCxn id="20" idx="2"/>
            </p:cNvCxnSpPr>
            <p:nvPr/>
          </p:nvCxnSpPr>
          <p:spPr bwMode="auto">
            <a:xfrm>
              <a:off x="3261276" y="4083159"/>
              <a:ext cx="1030341" cy="307777"/>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grpSp>
      <p:cxnSp>
        <p:nvCxnSpPr>
          <p:cNvPr id="17" name="Straight Arrow Connector 16"/>
          <p:cNvCxnSpPr/>
          <p:nvPr/>
        </p:nvCxnSpPr>
        <p:spPr bwMode="auto">
          <a:xfrm flipH="1" flipV="1">
            <a:off x="8477110" y="4525751"/>
            <a:ext cx="345645" cy="537670"/>
          </a:xfrm>
          <a:prstGeom prst="straightConnector1">
            <a:avLst/>
          </a:prstGeom>
          <a:solidFill>
            <a:schemeClr val="accent1"/>
          </a:solidFill>
          <a:ln w="9525" cap="flat" cmpd="sng" algn="ctr">
            <a:solidFill>
              <a:srgbClr val="0000FF"/>
            </a:solidFill>
            <a:prstDash val="solid"/>
            <a:round/>
            <a:headEnd type="none" w="med" len="med"/>
            <a:tailEnd type="triangle"/>
          </a:ln>
          <a:effectLst/>
        </p:spPr>
      </p:cxnSp>
      <p:sp>
        <p:nvSpPr>
          <p:cNvPr id="22" name="TextBox 21"/>
          <p:cNvSpPr txBox="1"/>
          <p:nvPr/>
        </p:nvSpPr>
        <p:spPr>
          <a:xfrm>
            <a:off x="8149807" y="5214122"/>
            <a:ext cx="2143467" cy="369332"/>
          </a:xfrm>
          <a:prstGeom prst="rect">
            <a:avLst/>
          </a:prstGeom>
        </p:spPr>
        <p:txBody>
          <a:bodyPr wrap="square" rtlCol="0">
            <a:spAutoFit/>
          </a:bodyPr>
          <a:lstStyle/>
          <a:p>
            <a:pPr algn="ctr">
              <a:spcBef>
                <a:spcPct val="20000"/>
              </a:spcBef>
              <a:spcAft>
                <a:spcPts val="400"/>
              </a:spcAft>
              <a:buClr>
                <a:srgbClr val="0000FF"/>
              </a:buClr>
              <a:buSzPct val="80000"/>
            </a:pPr>
            <a:r>
              <a:rPr lang="en-GB" b="1" i="1" kern="0" dirty="0">
                <a:solidFill>
                  <a:srgbClr val="0000FF"/>
                </a:solidFill>
                <a:latin typeface="+mn-lt"/>
              </a:rPr>
              <a:t>Orbit response</a:t>
            </a:r>
          </a:p>
        </p:txBody>
      </p:sp>
    </p:spTree>
    <p:extLst>
      <p:ext uri="{BB962C8B-B14F-4D97-AF65-F5344CB8AC3E}">
        <p14:creationId xmlns:p14="http://schemas.microsoft.com/office/powerpoint/2010/main" val="388440618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Closed orbit example</a:t>
            </a:r>
          </a:p>
        </p:txBody>
      </p:sp>
      <p:sp>
        <p:nvSpPr>
          <p:cNvPr id="3" name="Date Placeholder 2"/>
          <p:cNvSpPr>
            <a:spLocks noGrp="1"/>
          </p:cNvSpPr>
          <p:nvPr>
            <p:ph type="dt" sz="half" idx="10"/>
          </p:nvPr>
        </p:nvSpPr>
        <p:spPr/>
        <p:txBody>
          <a:bodyPr/>
          <a:lstStyle/>
          <a:p>
            <a:pPr>
              <a:defRPr/>
            </a:pPr>
            <a:r>
              <a:rPr lang="en-US"/>
              <a:t>12 May 2022</a:t>
            </a:r>
          </a:p>
        </p:txBody>
      </p:sp>
      <p:sp>
        <p:nvSpPr>
          <p:cNvPr id="4" name="Footer Placeholder 3"/>
          <p:cNvSpPr>
            <a:spLocks noGrp="1"/>
          </p:cNvSpPr>
          <p:nvPr>
            <p:ph type="ftr" sz="quarter" idx="11"/>
          </p:nvPr>
        </p:nvSpPr>
        <p:spPr/>
        <p:txBody>
          <a:bodyPr/>
          <a:lstStyle/>
          <a:p>
            <a:pPr>
              <a:defRPr/>
            </a:pPr>
            <a:r>
              <a:rPr lang="en-GB"/>
              <a:t>Basic CAS - Linear Imperfections - J. Wenninger</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28</a:t>
            </a:fld>
            <a:endParaRPr lang="en-US" altLang="en-US"/>
          </a:p>
        </p:txBody>
      </p:sp>
      <p:sp>
        <p:nvSpPr>
          <p:cNvPr id="6" name="Content Placeholder 5"/>
          <p:cNvSpPr>
            <a:spLocks noGrp="1"/>
          </p:cNvSpPr>
          <p:nvPr>
            <p:ph idx="1"/>
          </p:nvPr>
        </p:nvSpPr>
        <p:spPr>
          <a:xfrm>
            <a:off x="680894" y="869607"/>
            <a:ext cx="10561375" cy="1088632"/>
          </a:xfrm>
        </p:spPr>
        <p:txBody>
          <a:bodyPr/>
          <a:lstStyle/>
          <a:p>
            <a:r>
              <a:rPr lang="en-GB" sz="1800" dirty="0"/>
              <a:t>Example of the horizontal closed orbit for a machine with tune Q = 6 + q.</a:t>
            </a:r>
          </a:p>
          <a:p>
            <a:r>
              <a:rPr lang="en-GB" sz="1800" dirty="0"/>
              <a:t>The </a:t>
            </a:r>
            <a:r>
              <a:rPr lang="en-GB" sz="1800" b="1" dirty="0">
                <a:solidFill>
                  <a:srgbClr val="0000FF"/>
                </a:solidFill>
              </a:rPr>
              <a:t>kink at the location of the deflection </a:t>
            </a:r>
            <a:r>
              <a:rPr lang="en-GB" sz="1800" b="1" dirty="0"/>
              <a:t>(</a:t>
            </a:r>
            <a:r>
              <a:rPr lang="en-GB" sz="1800" b="1" dirty="0">
                <a:solidFill>
                  <a:srgbClr val="FF0000"/>
                </a:solidFill>
                <a:sym typeface="Wingdings" panose="05000000000000000000" pitchFamily="2" charset="2"/>
              </a:rPr>
              <a:t></a:t>
            </a:r>
            <a:r>
              <a:rPr lang="en-GB" sz="1800" b="1" dirty="0"/>
              <a:t>) </a:t>
            </a:r>
            <a:r>
              <a:rPr lang="en-GB" sz="1800" dirty="0"/>
              <a:t>can be used to localize the deflection (if it is not known) </a:t>
            </a:r>
            <a:r>
              <a:rPr lang="en-GB" sz="1800" dirty="0">
                <a:sym typeface="Wingdings" panose="05000000000000000000" pitchFamily="2" charset="2"/>
              </a:rPr>
              <a:t> can be used </a:t>
            </a:r>
            <a:r>
              <a:rPr lang="en-GB" sz="1800" dirty="0">
                <a:solidFill>
                  <a:srgbClr val="00B050"/>
                </a:solidFill>
                <a:sym typeface="Wingdings" panose="05000000000000000000" pitchFamily="2" charset="2"/>
              </a:rPr>
              <a:t>for orbit correction</a:t>
            </a:r>
            <a:r>
              <a:rPr lang="en-GB" sz="1800" dirty="0">
                <a:sym typeface="Wingdings" panose="05000000000000000000" pitchFamily="2" charset="2"/>
              </a:rPr>
              <a:t>.</a:t>
            </a:r>
            <a:endParaRPr lang="en-GB" sz="1800" dirty="0"/>
          </a:p>
        </p:txBody>
      </p:sp>
      <p:grpSp>
        <p:nvGrpSpPr>
          <p:cNvPr id="24" name="Group 23"/>
          <p:cNvGrpSpPr/>
          <p:nvPr/>
        </p:nvGrpSpPr>
        <p:grpSpPr>
          <a:xfrm>
            <a:off x="7698469" y="2881487"/>
            <a:ext cx="2913589" cy="2813408"/>
            <a:chOff x="6174468" y="2596792"/>
            <a:chExt cx="2913589" cy="2813408"/>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74468" y="2596792"/>
              <a:ext cx="2913589" cy="2813408"/>
            </a:xfrm>
            <a:prstGeom prst="rect">
              <a:avLst/>
            </a:prstGeom>
          </p:spPr>
        </p:pic>
        <p:sp>
          <p:nvSpPr>
            <p:cNvPr id="17" name="TextBox 16"/>
            <p:cNvSpPr txBox="1"/>
            <p:nvPr/>
          </p:nvSpPr>
          <p:spPr>
            <a:xfrm>
              <a:off x="7233903" y="3849607"/>
              <a:ext cx="776175" cy="307777"/>
            </a:xfrm>
            <a:prstGeom prst="rect">
              <a:avLst/>
            </a:prstGeom>
          </p:spPr>
          <p:txBody>
            <a:bodyPr wrap="none" rtlCol="0">
              <a:spAutoFit/>
            </a:bodyPr>
            <a:lstStyle/>
            <a:p>
              <a:pPr>
                <a:spcBef>
                  <a:spcPct val="20000"/>
                </a:spcBef>
                <a:spcAft>
                  <a:spcPts val="400"/>
                </a:spcAft>
                <a:buClr>
                  <a:srgbClr val="0000FF"/>
                </a:buClr>
                <a:buSzPct val="80000"/>
              </a:pPr>
              <a:r>
                <a:rPr lang="en-GB" sz="1400" b="1" i="1" kern="0" dirty="0">
                  <a:latin typeface="+mn-lt"/>
                </a:rPr>
                <a:t>Q = 6.5</a:t>
              </a:r>
            </a:p>
          </p:txBody>
        </p:sp>
      </p:grpSp>
      <p:grpSp>
        <p:nvGrpSpPr>
          <p:cNvPr id="23" name="Group 22"/>
          <p:cNvGrpSpPr/>
          <p:nvPr/>
        </p:nvGrpSpPr>
        <p:grpSpPr>
          <a:xfrm>
            <a:off x="4982256" y="1802244"/>
            <a:ext cx="2718769" cy="2625287"/>
            <a:chOff x="3458255" y="1508750"/>
            <a:chExt cx="2718769" cy="2625287"/>
          </a:xfrm>
        </p:grpSpPr>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58255" y="1508750"/>
              <a:ext cx="2718769" cy="2625287"/>
            </a:xfrm>
            <a:prstGeom prst="rect">
              <a:avLst/>
            </a:prstGeom>
          </p:spPr>
        </p:pic>
        <p:sp>
          <p:nvSpPr>
            <p:cNvPr id="18" name="TextBox 17"/>
            <p:cNvSpPr txBox="1"/>
            <p:nvPr/>
          </p:nvSpPr>
          <p:spPr>
            <a:xfrm>
              <a:off x="4437280" y="2570181"/>
              <a:ext cx="776175" cy="307777"/>
            </a:xfrm>
            <a:prstGeom prst="rect">
              <a:avLst/>
            </a:prstGeom>
          </p:spPr>
          <p:txBody>
            <a:bodyPr wrap="none" rtlCol="0">
              <a:spAutoFit/>
            </a:bodyPr>
            <a:lstStyle/>
            <a:p>
              <a:pPr>
                <a:spcBef>
                  <a:spcPct val="20000"/>
                </a:spcBef>
                <a:spcAft>
                  <a:spcPts val="400"/>
                </a:spcAft>
                <a:buClr>
                  <a:srgbClr val="0000FF"/>
                </a:buClr>
                <a:buSzPct val="80000"/>
              </a:pPr>
              <a:r>
                <a:rPr lang="en-GB" sz="1400" b="1" i="1" kern="0" dirty="0">
                  <a:latin typeface="+mn-lt"/>
                </a:rPr>
                <a:t>Q = 6.2</a:t>
              </a:r>
            </a:p>
          </p:txBody>
        </p:sp>
      </p:grpSp>
      <p:grpSp>
        <p:nvGrpSpPr>
          <p:cNvPr id="22" name="Group 21"/>
          <p:cNvGrpSpPr/>
          <p:nvPr/>
        </p:nvGrpSpPr>
        <p:grpSpPr>
          <a:xfrm>
            <a:off x="2284055" y="1802244"/>
            <a:ext cx="2718769" cy="2625287"/>
            <a:chOff x="760054" y="1508750"/>
            <a:chExt cx="2718769" cy="2625287"/>
          </a:xfrm>
        </p:grpSpPr>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0054" y="1508750"/>
              <a:ext cx="2718769" cy="2625287"/>
            </a:xfrm>
            <a:prstGeom prst="rect">
              <a:avLst/>
            </a:prstGeom>
          </p:spPr>
        </p:pic>
        <p:sp>
          <p:nvSpPr>
            <p:cNvPr id="19" name="TextBox 18"/>
            <p:cNvSpPr txBox="1"/>
            <p:nvPr/>
          </p:nvSpPr>
          <p:spPr>
            <a:xfrm>
              <a:off x="1718511" y="2597383"/>
              <a:ext cx="776175" cy="307777"/>
            </a:xfrm>
            <a:prstGeom prst="rect">
              <a:avLst/>
            </a:prstGeom>
          </p:spPr>
          <p:txBody>
            <a:bodyPr wrap="none" rtlCol="0">
              <a:spAutoFit/>
            </a:bodyPr>
            <a:lstStyle/>
            <a:p>
              <a:pPr>
                <a:spcBef>
                  <a:spcPct val="20000"/>
                </a:spcBef>
                <a:spcAft>
                  <a:spcPts val="400"/>
                </a:spcAft>
                <a:buClr>
                  <a:srgbClr val="0000FF"/>
                </a:buClr>
                <a:buSzPct val="80000"/>
              </a:pPr>
              <a:r>
                <a:rPr lang="en-GB" sz="1400" b="1" i="1" kern="0" dirty="0">
                  <a:latin typeface="+mn-lt"/>
                </a:rPr>
                <a:t>Q = 6.1</a:t>
              </a:r>
            </a:p>
          </p:txBody>
        </p:sp>
      </p:grpSp>
      <p:grpSp>
        <p:nvGrpSpPr>
          <p:cNvPr id="25" name="Group 24"/>
          <p:cNvGrpSpPr/>
          <p:nvPr/>
        </p:nvGrpSpPr>
        <p:grpSpPr>
          <a:xfrm>
            <a:off x="2337475" y="4258715"/>
            <a:ext cx="2680497" cy="2588331"/>
            <a:chOff x="813474" y="3949965"/>
            <a:chExt cx="2680497" cy="2588331"/>
          </a:xfrm>
        </p:grpSpPr>
        <p:pic>
          <p:nvPicPr>
            <p:cNvPr id="16" name="Picture 1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13474" y="3949965"/>
              <a:ext cx="2680497" cy="2588331"/>
            </a:xfrm>
            <a:prstGeom prst="rect">
              <a:avLst/>
            </a:prstGeom>
          </p:spPr>
        </p:pic>
        <p:sp>
          <p:nvSpPr>
            <p:cNvPr id="20" name="TextBox 19"/>
            <p:cNvSpPr txBox="1"/>
            <p:nvPr/>
          </p:nvSpPr>
          <p:spPr>
            <a:xfrm>
              <a:off x="1746932" y="5068781"/>
              <a:ext cx="776175" cy="307777"/>
            </a:xfrm>
            <a:prstGeom prst="rect">
              <a:avLst/>
            </a:prstGeom>
          </p:spPr>
          <p:txBody>
            <a:bodyPr wrap="none" rtlCol="0">
              <a:spAutoFit/>
            </a:bodyPr>
            <a:lstStyle/>
            <a:p>
              <a:pPr>
                <a:spcBef>
                  <a:spcPct val="20000"/>
                </a:spcBef>
                <a:spcAft>
                  <a:spcPts val="400"/>
                </a:spcAft>
                <a:buClr>
                  <a:srgbClr val="0000FF"/>
                </a:buClr>
                <a:buSzPct val="80000"/>
              </a:pPr>
              <a:r>
                <a:rPr lang="en-GB" sz="1400" b="1" i="1" kern="0" dirty="0">
                  <a:latin typeface="+mn-lt"/>
                </a:rPr>
                <a:t>Q = 6.9</a:t>
              </a:r>
            </a:p>
          </p:txBody>
        </p:sp>
      </p:grpSp>
      <p:grpSp>
        <p:nvGrpSpPr>
          <p:cNvPr id="26" name="Group 25"/>
          <p:cNvGrpSpPr/>
          <p:nvPr/>
        </p:nvGrpSpPr>
        <p:grpSpPr>
          <a:xfrm>
            <a:off x="5017971" y="4197468"/>
            <a:ext cx="2704152" cy="2611172"/>
            <a:chOff x="3493971" y="3960118"/>
            <a:chExt cx="2704152" cy="2611172"/>
          </a:xfrm>
        </p:grpSpPr>
        <p:pic>
          <p:nvPicPr>
            <p:cNvPr id="15" name="Picture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493971" y="3960118"/>
              <a:ext cx="2704152" cy="2611172"/>
            </a:xfrm>
            <a:prstGeom prst="rect">
              <a:avLst/>
            </a:prstGeom>
          </p:spPr>
        </p:pic>
        <p:sp>
          <p:nvSpPr>
            <p:cNvPr id="21" name="TextBox 20"/>
            <p:cNvSpPr txBox="1"/>
            <p:nvPr/>
          </p:nvSpPr>
          <p:spPr>
            <a:xfrm>
              <a:off x="4434821" y="5111815"/>
              <a:ext cx="776175" cy="307777"/>
            </a:xfrm>
            <a:prstGeom prst="rect">
              <a:avLst/>
            </a:prstGeom>
          </p:spPr>
          <p:txBody>
            <a:bodyPr wrap="none" rtlCol="0">
              <a:spAutoFit/>
            </a:bodyPr>
            <a:lstStyle/>
            <a:p>
              <a:pPr>
                <a:spcBef>
                  <a:spcPct val="20000"/>
                </a:spcBef>
                <a:spcAft>
                  <a:spcPts val="400"/>
                </a:spcAft>
                <a:buClr>
                  <a:srgbClr val="0000FF"/>
                </a:buClr>
                <a:buSzPct val="80000"/>
              </a:pPr>
              <a:r>
                <a:rPr lang="en-GB" sz="1400" b="1" i="1" kern="0" dirty="0">
                  <a:latin typeface="+mn-lt"/>
                </a:rPr>
                <a:t>Q = 6.7</a:t>
              </a:r>
            </a:p>
          </p:txBody>
        </p:sp>
      </p:grpSp>
      <p:cxnSp>
        <p:nvCxnSpPr>
          <p:cNvPr id="28" name="Straight Arrow Connector 27"/>
          <p:cNvCxnSpPr/>
          <p:nvPr/>
        </p:nvCxnSpPr>
        <p:spPr bwMode="auto">
          <a:xfrm>
            <a:off x="4290966" y="3083355"/>
            <a:ext cx="511223" cy="0"/>
          </a:xfrm>
          <a:prstGeom prst="straightConnector1">
            <a:avLst/>
          </a:prstGeom>
          <a:solidFill>
            <a:schemeClr val="accent1"/>
          </a:solidFill>
          <a:ln w="28575" cap="flat" cmpd="sng" algn="ctr">
            <a:solidFill>
              <a:srgbClr val="FF0000"/>
            </a:solidFill>
            <a:prstDash val="solid"/>
            <a:round/>
            <a:headEnd type="none" w="med" len="med"/>
            <a:tailEnd type="triangle"/>
          </a:ln>
          <a:effectLst/>
        </p:spPr>
      </p:cxnSp>
      <p:cxnSp>
        <p:nvCxnSpPr>
          <p:cNvPr id="29" name="Straight Arrow Connector 28"/>
          <p:cNvCxnSpPr/>
          <p:nvPr/>
        </p:nvCxnSpPr>
        <p:spPr bwMode="auto">
          <a:xfrm>
            <a:off x="6825696" y="3083355"/>
            <a:ext cx="511223" cy="0"/>
          </a:xfrm>
          <a:prstGeom prst="straightConnector1">
            <a:avLst/>
          </a:prstGeom>
          <a:solidFill>
            <a:schemeClr val="accent1"/>
          </a:solidFill>
          <a:ln w="28575" cap="flat" cmpd="sng" algn="ctr">
            <a:solidFill>
              <a:srgbClr val="FF0000"/>
            </a:solidFill>
            <a:prstDash val="solid"/>
            <a:round/>
            <a:headEnd type="none" w="med" len="med"/>
            <a:tailEnd type="triangle"/>
          </a:ln>
          <a:effectLst/>
        </p:spPr>
      </p:cxnSp>
      <p:cxnSp>
        <p:nvCxnSpPr>
          <p:cNvPr id="30" name="Straight Arrow Connector 29"/>
          <p:cNvCxnSpPr/>
          <p:nvPr/>
        </p:nvCxnSpPr>
        <p:spPr bwMode="auto">
          <a:xfrm>
            <a:off x="9617546" y="4265384"/>
            <a:ext cx="511223" cy="0"/>
          </a:xfrm>
          <a:prstGeom prst="straightConnector1">
            <a:avLst/>
          </a:prstGeom>
          <a:solidFill>
            <a:schemeClr val="accent1"/>
          </a:solidFill>
          <a:ln w="28575" cap="flat" cmpd="sng" algn="ctr">
            <a:solidFill>
              <a:srgbClr val="FF0000"/>
            </a:solidFill>
            <a:prstDash val="solid"/>
            <a:round/>
            <a:headEnd type="none" w="med" len="med"/>
            <a:tailEnd type="triangle"/>
          </a:ln>
          <a:effectLst/>
        </p:spPr>
      </p:cxnSp>
      <p:cxnSp>
        <p:nvCxnSpPr>
          <p:cNvPr id="31" name="Straight Arrow Connector 30"/>
          <p:cNvCxnSpPr/>
          <p:nvPr/>
        </p:nvCxnSpPr>
        <p:spPr bwMode="auto">
          <a:xfrm>
            <a:off x="6718229" y="5492018"/>
            <a:ext cx="511223" cy="0"/>
          </a:xfrm>
          <a:prstGeom prst="straightConnector1">
            <a:avLst/>
          </a:prstGeom>
          <a:solidFill>
            <a:schemeClr val="accent1"/>
          </a:solidFill>
          <a:ln w="28575" cap="flat" cmpd="sng" algn="ctr">
            <a:solidFill>
              <a:srgbClr val="FF0000"/>
            </a:solidFill>
            <a:prstDash val="solid"/>
            <a:round/>
            <a:headEnd type="none" w="med" len="med"/>
            <a:tailEnd type="triangle"/>
          </a:ln>
          <a:effectLst/>
        </p:spPr>
      </p:cxnSp>
      <p:cxnSp>
        <p:nvCxnSpPr>
          <p:cNvPr id="32" name="Straight Arrow Connector 31"/>
          <p:cNvCxnSpPr/>
          <p:nvPr/>
        </p:nvCxnSpPr>
        <p:spPr bwMode="auto">
          <a:xfrm flipH="1">
            <a:off x="4480522" y="5552647"/>
            <a:ext cx="485785" cy="233"/>
          </a:xfrm>
          <a:prstGeom prst="straightConnector1">
            <a:avLst/>
          </a:prstGeom>
          <a:solidFill>
            <a:schemeClr val="accent1"/>
          </a:solidFill>
          <a:ln w="28575" cap="flat" cmpd="sng" algn="ctr">
            <a:solidFill>
              <a:srgbClr val="FF0000"/>
            </a:solidFill>
            <a:prstDash val="solid"/>
            <a:round/>
            <a:headEnd type="none" w="med" len="med"/>
            <a:tailEnd type="triangle"/>
          </a:ln>
          <a:effectLst/>
        </p:spPr>
      </p:cxnSp>
    </p:spTree>
    <p:extLst>
      <p:ext uri="{BB962C8B-B14F-4D97-AF65-F5344CB8AC3E}">
        <p14:creationId xmlns:p14="http://schemas.microsoft.com/office/powerpoint/2010/main" val="4110745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1" end="1"/>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2"/>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8"/>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9"/>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1"/>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 deflection at the LHC</a:t>
            </a:r>
          </a:p>
        </p:txBody>
      </p:sp>
      <p:sp>
        <p:nvSpPr>
          <p:cNvPr id="3" name="Date Placeholder 2"/>
          <p:cNvSpPr>
            <a:spLocks noGrp="1"/>
          </p:cNvSpPr>
          <p:nvPr>
            <p:ph type="dt" sz="half" idx="10"/>
          </p:nvPr>
        </p:nvSpPr>
        <p:spPr/>
        <p:txBody>
          <a:bodyPr/>
          <a:lstStyle/>
          <a:p>
            <a:pPr>
              <a:defRPr/>
            </a:pPr>
            <a:r>
              <a:rPr lang="en-US"/>
              <a:t>12 May 2022</a:t>
            </a:r>
          </a:p>
        </p:txBody>
      </p:sp>
      <p:sp>
        <p:nvSpPr>
          <p:cNvPr id="4" name="Footer Placeholder 3"/>
          <p:cNvSpPr>
            <a:spLocks noGrp="1"/>
          </p:cNvSpPr>
          <p:nvPr>
            <p:ph type="ftr" sz="quarter" idx="11"/>
          </p:nvPr>
        </p:nvSpPr>
        <p:spPr/>
        <p:txBody>
          <a:bodyPr/>
          <a:lstStyle/>
          <a:p>
            <a:pPr>
              <a:defRPr/>
            </a:pPr>
            <a:r>
              <a:rPr lang="en-GB"/>
              <a:t>Basic CAS - Linear Imperfections - J. Wenninger</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29</a:t>
            </a:fld>
            <a:endParaRPr lang="en-US" altLang="en-US"/>
          </a:p>
        </p:txBody>
      </p:sp>
      <p:sp>
        <p:nvSpPr>
          <p:cNvPr id="6" name="Content Placeholder 5"/>
          <p:cNvSpPr>
            <a:spLocks noGrp="1"/>
          </p:cNvSpPr>
          <p:nvPr>
            <p:ph idx="1"/>
          </p:nvPr>
        </p:nvSpPr>
        <p:spPr>
          <a:xfrm>
            <a:off x="675709" y="928123"/>
            <a:ext cx="10412941" cy="781260"/>
          </a:xfrm>
        </p:spPr>
        <p:txBody>
          <a:bodyPr/>
          <a:lstStyle/>
          <a:p>
            <a:r>
              <a:rPr lang="en-GB" dirty="0"/>
              <a:t>In the example below for the 26.7km long LHC, there is </a:t>
            </a:r>
            <a:r>
              <a:rPr lang="en-GB" b="1" dirty="0">
                <a:solidFill>
                  <a:srgbClr val="FF0000"/>
                </a:solidFill>
              </a:rPr>
              <a:t>one undesired deflection</a:t>
            </a:r>
            <a:r>
              <a:rPr lang="en-GB" dirty="0"/>
              <a:t>, leading to a perturbed closed orbit. </a:t>
            </a:r>
          </a:p>
        </p:txBody>
      </p:sp>
      <p:pic>
        <p:nvPicPr>
          <p:cNvPr id="7" name="Picture 6"/>
          <p:cNvPicPr>
            <a:picLocks noChangeAspect="1"/>
          </p:cNvPicPr>
          <p:nvPr/>
        </p:nvPicPr>
        <p:blipFill>
          <a:blip r:embed="rId2"/>
          <a:stretch>
            <a:fillRect/>
          </a:stretch>
        </p:blipFill>
        <p:spPr>
          <a:xfrm>
            <a:off x="2085882" y="1930668"/>
            <a:ext cx="8239219" cy="2938788"/>
          </a:xfrm>
          <a:prstGeom prst="rect">
            <a:avLst/>
          </a:prstGeom>
        </p:spPr>
      </p:pic>
      <p:sp>
        <p:nvSpPr>
          <p:cNvPr id="8" name="TextBox 7"/>
          <p:cNvSpPr txBox="1"/>
          <p:nvPr/>
        </p:nvSpPr>
        <p:spPr>
          <a:xfrm>
            <a:off x="6914000" y="4869457"/>
            <a:ext cx="3635932" cy="307777"/>
          </a:xfrm>
          <a:prstGeom prst="rect">
            <a:avLst/>
          </a:prstGeom>
          <a:solidFill>
            <a:schemeClr val="bg1"/>
          </a:solidFill>
        </p:spPr>
        <p:txBody>
          <a:bodyPr wrap="none" rtlCol="0">
            <a:spAutoFit/>
          </a:bodyPr>
          <a:lstStyle/>
          <a:p>
            <a:pPr>
              <a:spcBef>
                <a:spcPct val="20000"/>
              </a:spcBef>
              <a:spcAft>
                <a:spcPts val="400"/>
              </a:spcAft>
              <a:buClr>
                <a:srgbClr val="0000FF"/>
              </a:buClr>
              <a:buSzPct val="80000"/>
            </a:pPr>
            <a:r>
              <a:rPr lang="en-GB" sz="1400" b="1" kern="0" dirty="0">
                <a:latin typeface="+mn-lt"/>
              </a:rPr>
              <a:t>BPM index along the LHC circumference</a:t>
            </a:r>
          </a:p>
        </p:txBody>
      </p:sp>
      <p:cxnSp>
        <p:nvCxnSpPr>
          <p:cNvPr id="10" name="Straight Arrow Connector 9"/>
          <p:cNvCxnSpPr/>
          <p:nvPr/>
        </p:nvCxnSpPr>
        <p:spPr bwMode="auto">
          <a:xfrm>
            <a:off x="7440176" y="5177233"/>
            <a:ext cx="2884925" cy="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1" name="Straight Arrow Connector 10"/>
          <p:cNvCxnSpPr/>
          <p:nvPr/>
        </p:nvCxnSpPr>
        <p:spPr bwMode="auto">
          <a:xfrm flipV="1">
            <a:off x="1964388" y="2323102"/>
            <a:ext cx="1601" cy="215392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13" name="TextBox 12"/>
          <p:cNvSpPr txBox="1"/>
          <p:nvPr/>
        </p:nvSpPr>
        <p:spPr>
          <a:xfrm>
            <a:off x="2077481" y="1939408"/>
            <a:ext cx="2055371" cy="307777"/>
          </a:xfrm>
          <a:prstGeom prst="rect">
            <a:avLst/>
          </a:prstGeom>
          <a:solidFill>
            <a:schemeClr val="bg1"/>
          </a:solidFill>
        </p:spPr>
        <p:txBody>
          <a:bodyPr wrap="none" rtlCol="0">
            <a:spAutoFit/>
          </a:bodyPr>
          <a:lstStyle/>
          <a:p>
            <a:pPr>
              <a:spcBef>
                <a:spcPct val="20000"/>
              </a:spcBef>
              <a:spcAft>
                <a:spcPts val="400"/>
              </a:spcAft>
              <a:buClr>
                <a:srgbClr val="0000FF"/>
              </a:buClr>
              <a:buSzPct val="80000"/>
            </a:pPr>
            <a:r>
              <a:rPr lang="en-GB" sz="1400" b="1" kern="0" dirty="0">
                <a:latin typeface="+mn-lt"/>
              </a:rPr>
              <a:t>Beam position x (mm)</a:t>
            </a:r>
          </a:p>
        </p:txBody>
      </p:sp>
      <p:sp>
        <p:nvSpPr>
          <p:cNvPr id="14" name="TextBox 13"/>
          <p:cNvSpPr txBox="1"/>
          <p:nvPr/>
        </p:nvSpPr>
        <p:spPr>
          <a:xfrm>
            <a:off x="3256960" y="5488095"/>
            <a:ext cx="5490606" cy="461665"/>
          </a:xfrm>
          <a:prstGeom prst="rect">
            <a:avLst/>
          </a:prstGeom>
        </p:spPr>
        <p:txBody>
          <a:bodyPr wrap="none" rtlCol="0">
            <a:spAutoFit/>
          </a:bodyPr>
          <a:lstStyle/>
          <a:p>
            <a:pPr>
              <a:spcBef>
                <a:spcPct val="20000"/>
              </a:spcBef>
              <a:spcAft>
                <a:spcPts val="400"/>
              </a:spcAft>
              <a:buClr>
                <a:srgbClr val="0000FF"/>
              </a:buClr>
              <a:buSzPct val="80000"/>
            </a:pPr>
            <a:r>
              <a:rPr lang="en-GB" sz="2400" i="1" kern="0" dirty="0">
                <a:latin typeface="+mn-lt"/>
              </a:rPr>
              <a:t>Where is the location of the deflection?</a:t>
            </a:r>
          </a:p>
        </p:txBody>
      </p:sp>
    </p:spTree>
    <p:extLst>
      <p:ext uri="{BB962C8B-B14F-4D97-AF65-F5344CB8AC3E}">
        <p14:creationId xmlns:p14="http://schemas.microsoft.com/office/powerpoint/2010/main" val="19896347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endParaRPr lang="en-GB" altLang="en-US"/>
          </a:p>
        </p:txBody>
      </p:sp>
      <p:sp>
        <p:nvSpPr>
          <p:cNvPr id="3" name="Date Placeholder 2"/>
          <p:cNvSpPr>
            <a:spLocks noGrp="1"/>
          </p:cNvSpPr>
          <p:nvPr>
            <p:ph type="dt" sz="quarter" idx="10"/>
          </p:nvPr>
        </p:nvSpPr>
        <p:spPr/>
        <p:txBody>
          <a:bodyPr/>
          <a:lstStyle/>
          <a:p>
            <a:pPr>
              <a:defRPr/>
            </a:pPr>
            <a:r>
              <a:rPr lang="en-US"/>
              <a:t>12 May 2022</a:t>
            </a:r>
          </a:p>
        </p:txBody>
      </p:sp>
      <p:sp>
        <p:nvSpPr>
          <p:cNvPr id="4" name="Footer Placeholder 3"/>
          <p:cNvSpPr>
            <a:spLocks noGrp="1"/>
          </p:cNvSpPr>
          <p:nvPr>
            <p:ph type="ftr" sz="quarter" idx="11"/>
          </p:nvPr>
        </p:nvSpPr>
        <p:spPr/>
        <p:txBody>
          <a:bodyPr/>
          <a:lstStyle/>
          <a:p>
            <a:pPr>
              <a:defRPr/>
            </a:pPr>
            <a:r>
              <a:rPr lang="en-GB"/>
              <a:t>Basic CAS - Linear Imperfections - J. Wenninger</a:t>
            </a:r>
            <a:endParaRPr lang="en-US"/>
          </a:p>
        </p:txBody>
      </p:sp>
      <p:sp>
        <p:nvSpPr>
          <p:cNvPr id="19461"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00FF"/>
              </a:buClr>
              <a:buSzPct val="80000"/>
              <a:buFont typeface="Wingdings" panose="05000000000000000000" pitchFamily="2" charset="2"/>
              <a:buChar char="q"/>
              <a:defRPr>
                <a:solidFill>
                  <a:schemeClr val="tx1"/>
                </a:solidFill>
                <a:latin typeface="Arial" panose="020B0604020202020204" pitchFamily="34" charset="0"/>
              </a:defRPr>
            </a:lvl1pPr>
            <a:lvl2pPr marL="742950" indent="-285750">
              <a:spcBef>
                <a:spcPct val="20000"/>
              </a:spcBef>
              <a:buChar char="–"/>
              <a:defRPr sz="1600">
                <a:solidFill>
                  <a:schemeClr val="tx1"/>
                </a:solidFill>
                <a:latin typeface="Arial" panose="020B0604020202020204" pitchFamily="34" charset="0"/>
              </a:defRPr>
            </a:lvl2pPr>
            <a:lvl3pPr marL="1143000" indent="-228600">
              <a:spcBef>
                <a:spcPct val="20000"/>
              </a:spcBef>
              <a:buChar char="•"/>
              <a:defRPr sz="1400">
                <a:solidFill>
                  <a:schemeClr val="tx1"/>
                </a:solidFill>
                <a:latin typeface="Arial" panose="020B0604020202020204" pitchFamily="34" charset="0"/>
              </a:defRPr>
            </a:lvl3pPr>
            <a:lvl4pPr marL="1600200" indent="-228600">
              <a:spcBef>
                <a:spcPct val="20000"/>
              </a:spcBef>
              <a:buChar char="–"/>
              <a:defRPr sz="1400">
                <a:solidFill>
                  <a:schemeClr val="tx1"/>
                </a:solidFill>
                <a:latin typeface="Arial" panose="020B0604020202020204" pitchFamily="34" charset="0"/>
              </a:defRPr>
            </a:lvl4pPr>
            <a:lvl5pPr marL="2057400" indent="-228600">
              <a:spcBef>
                <a:spcPct val="20000"/>
              </a:spcBef>
              <a:buChar char="»"/>
              <a:defRPr sz="14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4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4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4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400">
                <a:solidFill>
                  <a:schemeClr val="tx1"/>
                </a:solidFill>
                <a:latin typeface="Arial" panose="020B0604020202020204" pitchFamily="34" charset="0"/>
              </a:defRPr>
            </a:lvl9pPr>
          </a:lstStyle>
          <a:p>
            <a:pPr>
              <a:spcBef>
                <a:spcPct val="0"/>
              </a:spcBef>
              <a:buClrTx/>
              <a:buSzTx/>
              <a:buFontTx/>
              <a:buNone/>
            </a:pPr>
            <a:fld id="{6328B8A8-E74F-4A46-B972-27CC723C8C88}" type="slidenum">
              <a:rPr lang="en-US" altLang="en-US">
                <a:solidFill>
                  <a:srgbClr val="000000"/>
                </a:solidFill>
              </a:rPr>
              <a:pPr>
                <a:spcBef>
                  <a:spcPct val="0"/>
                </a:spcBef>
                <a:buClrTx/>
                <a:buSzTx/>
                <a:buFontTx/>
                <a:buNone/>
              </a:pPr>
              <a:t>3</a:t>
            </a:fld>
            <a:endParaRPr lang="en-US" altLang="en-US">
              <a:solidFill>
                <a:srgbClr val="000000"/>
              </a:solidFill>
            </a:endParaRPr>
          </a:p>
        </p:txBody>
      </p:sp>
      <p:sp>
        <p:nvSpPr>
          <p:cNvPr id="7" name="TextBox 6"/>
          <p:cNvSpPr txBox="1"/>
          <p:nvPr/>
        </p:nvSpPr>
        <p:spPr>
          <a:xfrm>
            <a:off x="2447525" y="1189241"/>
            <a:ext cx="7581900" cy="3831818"/>
          </a:xfrm>
          <a:prstGeom prst="rect">
            <a:avLst/>
          </a:prstGeom>
          <a:noFill/>
        </p:spPr>
        <p:txBody>
          <a:bodyPr>
            <a:spAutoFit/>
          </a:bodyPr>
          <a:lstStyle/>
          <a:p>
            <a:pPr>
              <a:spcBef>
                <a:spcPts val="1800"/>
              </a:spcBef>
              <a:defRPr/>
            </a:pPr>
            <a:r>
              <a:rPr lang="en-US" sz="2800" b="1" dirty="0">
                <a:solidFill>
                  <a:srgbClr val="0000FF"/>
                </a:solidFill>
                <a:latin typeface="+mn-lt"/>
              </a:rPr>
              <a:t>Introduction</a:t>
            </a:r>
            <a:r>
              <a:rPr lang="en-US" sz="2800" b="1" dirty="0">
                <a:solidFill>
                  <a:srgbClr val="0000FF">
                    <a:alpha val="38000"/>
                  </a:srgbClr>
                </a:solidFill>
                <a:latin typeface="+mn-lt"/>
              </a:rPr>
              <a:t> </a:t>
            </a:r>
          </a:p>
          <a:p>
            <a:pPr>
              <a:spcBef>
                <a:spcPts val="1800"/>
              </a:spcBef>
              <a:defRPr/>
            </a:pPr>
            <a:r>
              <a:rPr lang="en-US" sz="2800" b="1" dirty="0">
                <a:solidFill>
                  <a:srgbClr val="0000FF">
                    <a:alpha val="34000"/>
                  </a:srgbClr>
                </a:solidFill>
                <a:latin typeface="+mn-lt"/>
              </a:rPr>
              <a:t>Imperfection - sources</a:t>
            </a:r>
          </a:p>
          <a:p>
            <a:pPr>
              <a:spcBef>
                <a:spcPts val="1800"/>
              </a:spcBef>
              <a:defRPr/>
            </a:pPr>
            <a:r>
              <a:rPr lang="en-US" sz="2800" b="1" dirty="0">
                <a:solidFill>
                  <a:srgbClr val="0000FF">
                    <a:alpha val="39000"/>
                  </a:srgbClr>
                </a:solidFill>
                <a:latin typeface="+mn-lt"/>
              </a:rPr>
              <a:t>Orbit perturbations</a:t>
            </a:r>
          </a:p>
          <a:p>
            <a:pPr>
              <a:spcBef>
                <a:spcPts val="1800"/>
              </a:spcBef>
              <a:defRPr/>
            </a:pPr>
            <a:r>
              <a:rPr lang="en-US" sz="2800" b="1" dirty="0">
                <a:solidFill>
                  <a:srgbClr val="0000FF">
                    <a:alpha val="44000"/>
                  </a:srgbClr>
                </a:solidFill>
                <a:latin typeface="+mj-lt"/>
              </a:rPr>
              <a:t>Optics perturbations</a:t>
            </a:r>
          </a:p>
          <a:p>
            <a:pPr>
              <a:spcBef>
                <a:spcPts val="1800"/>
              </a:spcBef>
              <a:defRPr/>
            </a:pPr>
            <a:r>
              <a:rPr lang="en-US" sz="2800" b="1" dirty="0">
                <a:solidFill>
                  <a:srgbClr val="0000FF">
                    <a:alpha val="39000"/>
                  </a:srgbClr>
                </a:solidFill>
                <a:latin typeface="+mn-lt"/>
              </a:rPr>
              <a:t>Linear imperfections and geology</a:t>
            </a:r>
          </a:p>
          <a:p>
            <a:pPr>
              <a:spcBef>
                <a:spcPts val="1800"/>
              </a:spcBef>
              <a:defRPr/>
            </a:pPr>
            <a:r>
              <a:rPr lang="en-US" sz="2800" b="1" dirty="0">
                <a:solidFill>
                  <a:srgbClr val="0000FF">
                    <a:alpha val="39000"/>
                  </a:srgbClr>
                </a:solidFill>
                <a:latin typeface="+mn-lt"/>
              </a:rPr>
              <a:t>Summary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p:cNvGrpSpPr/>
          <p:nvPr/>
        </p:nvGrpSpPr>
        <p:grpSpPr>
          <a:xfrm>
            <a:off x="1953818" y="2664056"/>
            <a:ext cx="8033125" cy="2828026"/>
            <a:chOff x="429817" y="2664056"/>
            <a:chExt cx="8033125" cy="2828026"/>
          </a:xfrm>
        </p:grpSpPr>
        <p:pic>
          <p:nvPicPr>
            <p:cNvPr id="7" name="Picture 6"/>
            <p:cNvPicPr>
              <a:picLocks noChangeAspect="1"/>
            </p:cNvPicPr>
            <p:nvPr/>
          </p:nvPicPr>
          <p:blipFill>
            <a:blip r:embed="rId3"/>
            <a:stretch>
              <a:fillRect/>
            </a:stretch>
          </p:blipFill>
          <p:spPr>
            <a:xfrm>
              <a:off x="660818" y="2702461"/>
              <a:ext cx="7802124" cy="2789621"/>
            </a:xfrm>
            <a:prstGeom prst="rect">
              <a:avLst/>
            </a:prstGeom>
          </p:spPr>
        </p:pic>
        <p:cxnSp>
          <p:nvCxnSpPr>
            <p:cNvPr id="11" name="Straight Arrow Connector 10"/>
            <p:cNvCxnSpPr/>
            <p:nvPr/>
          </p:nvCxnSpPr>
          <p:spPr bwMode="auto">
            <a:xfrm flipV="1">
              <a:off x="429817" y="3124916"/>
              <a:ext cx="1601" cy="215392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12" name="TextBox 11"/>
            <p:cNvSpPr txBox="1"/>
            <p:nvPr/>
          </p:nvSpPr>
          <p:spPr>
            <a:xfrm>
              <a:off x="591749" y="2664056"/>
              <a:ext cx="1920719" cy="307777"/>
            </a:xfrm>
            <a:prstGeom prst="rect">
              <a:avLst/>
            </a:prstGeom>
            <a:solidFill>
              <a:schemeClr val="bg1"/>
            </a:solidFill>
          </p:spPr>
          <p:txBody>
            <a:bodyPr wrap="none" rtlCol="0">
              <a:spAutoFit/>
            </a:bodyPr>
            <a:lstStyle/>
            <a:p>
              <a:pPr>
                <a:spcBef>
                  <a:spcPct val="20000"/>
                </a:spcBef>
                <a:spcAft>
                  <a:spcPts val="400"/>
                </a:spcAft>
                <a:buClr>
                  <a:srgbClr val="0000FF"/>
                </a:buClr>
                <a:buSzPct val="80000"/>
              </a:pPr>
              <a:r>
                <a:rPr lang="en-GB" sz="1400" b="1" kern="0" dirty="0">
                  <a:latin typeface="+mn-lt"/>
                </a:rPr>
                <a:t>Beam position x/</a:t>
              </a:r>
              <a:r>
                <a:rPr lang="en-GB" sz="1400" dirty="0">
                  <a:sym typeface="Symbol" panose="05050102010706020507" pitchFamily="18" charset="2"/>
                </a:rPr>
                <a:t></a:t>
              </a:r>
              <a:r>
                <a:rPr lang="en-GB" sz="1400" dirty="0">
                  <a:latin typeface="Symbol" panose="05050102010706020507" pitchFamily="18" charset="2"/>
                  <a:sym typeface="Symbol" panose="05050102010706020507" pitchFamily="18" charset="2"/>
                </a:rPr>
                <a:t>b</a:t>
              </a:r>
              <a:r>
                <a:rPr lang="en-GB" sz="1400" b="1" kern="0" dirty="0">
                  <a:latin typeface="+mn-lt"/>
                </a:rPr>
                <a:t> </a:t>
              </a:r>
            </a:p>
          </p:txBody>
        </p:sp>
      </p:grpSp>
      <p:sp>
        <p:nvSpPr>
          <p:cNvPr id="2" name="Title 1"/>
          <p:cNvSpPr>
            <a:spLocks noGrp="1"/>
          </p:cNvSpPr>
          <p:nvPr>
            <p:ph type="title"/>
          </p:nvPr>
        </p:nvSpPr>
        <p:spPr/>
        <p:txBody>
          <a:bodyPr/>
          <a:lstStyle/>
          <a:p>
            <a:r>
              <a:rPr lang="en-GB" dirty="0"/>
              <a:t>A deflection at the LHC</a:t>
            </a:r>
          </a:p>
        </p:txBody>
      </p:sp>
      <p:sp>
        <p:nvSpPr>
          <p:cNvPr id="3" name="Date Placeholder 2"/>
          <p:cNvSpPr>
            <a:spLocks noGrp="1"/>
          </p:cNvSpPr>
          <p:nvPr>
            <p:ph type="dt" sz="half" idx="10"/>
          </p:nvPr>
        </p:nvSpPr>
        <p:spPr/>
        <p:txBody>
          <a:bodyPr/>
          <a:lstStyle/>
          <a:p>
            <a:pPr>
              <a:defRPr/>
            </a:pPr>
            <a:r>
              <a:rPr lang="en-US"/>
              <a:t>12 May 2022</a:t>
            </a:r>
          </a:p>
        </p:txBody>
      </p:sp>
      <p:sp>
        <p:nvSpPr>
          <p:cNvPr id="4" name="Footer Placeholder 3"/>
          <p:cNvSpPr>
            <a:spLocks noGrp="1"/>
          </p:cNvSpPr>
          <p:nvPr>
            <p:ph type="ftr" sz="quarter" idx="11"/>
          </p:nvPr>
        </p:nvSpPr>
        <p:spPr/>
        <p:txBody>
          <a:bodyPr/>
          <a:lstStyle/>
          <a:p>
            <a:pPr>
              <a:defRPr/>
            </a:pPr>
            <a:r>
              <a:rPr lang="en-GB"/>
              <a:t>Basic CAS - Linear Imperfections - J. Wenninger</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30</a:t>
            </a:fld>
            <a:endParaRPr lang="en-US" altLang="en-US"/>
          </a:p>
        </p:txBody>
      </p:sp>
      <p:sp>
        <p:nvSpPr>
          <p:cNvPr id="6" name="Content Placeholder 5"/>
          <p:cNvSpPr>
            <a:spLocks noGrp="1"/>
          </p:cNvSpPr>
          <p:nvPr>
            <p:ph idx="1"/>
          </p:nvPr>
        </p:nvSpPr>
        <p:spPr>
          <a:xfrm>
            <a:off x="680894" y="838505"/>
            <a:ext cx="10484565" cy="729695"/>
          </a:xfrm>
        </p:spPr>
        <p:txBody>
          <a:bodyPr/>
          <a:lstStyle/>
          <a:p>
            <a:r>
              <a:rPr lang="en-GB" dirty="0"/>
              <a:t>To make our life easier we divide the position by </a:t>
            </a:r>
            <a:r>
              <a:rPr lang="en-GB" dirty="0">
                <a:sym typeface="Symbol" panose="05050102010706020507" pitchFamily="18" charset="2"/>
              </a:rPr>
              <a:t></a:t>
            </a:r>
            <a:r>
              <a:rPr lang="en-GB" dirty="0">
                <a:latin typeface="Symbol" panose="05050102010706020507" pitchFamily="18" charset="2"/>
                <a:sym typeface="Symbol" panose="05050102010706020507" pitchFamily="18" charset="2"/>
              </a:rPr>
              <a:t>b</a:t>
            </a:r>
            <a:r>
              <a:rPr lang="en-GB" dirty="0">
                <a:sym typeface="Symbol" panose="05050102010706020507" pitchFamily="18" charset="2"/>
              </a:rPr>
              <a:t>(s) and replace the BPM index by its phase </a:t>
            </a:r>
            <a:r>
              <a:rPr lang="en-GB" dirty="0">
                <a:latin typeface="Symbol" panose="05050102010706020507" pitchFamily="18" charset="2"/>
                <a:sym typeface="Symbol" panose="05050102010706020507" pitchFamily="18" charset="2"/>
              </a:rPr>
              <a:t>m</a:t>
            </a:r>
            <a:r>
              <a:rPr lang="en-GB" dirty="0">
                <a:sym typeface="Symbol" panose="05050102010706020507" pitchFamily="18" charset="2"/>
              </a:rPr>
              <a:t>(s).</a:t>
            </a:r>
            <a:endParaRPr lang="en-GB" dirty="0"/>
          </a:p>
        </p:txBody>
      </p:sp>
      <p:sp>
        <p:nvSpPr>
          <p:cNvPr id="8" name="TextBox 7"/>
          <p:cNvSpPr txBox="1"/>
          <p:nvPr/>
        </p:nvSpPr>
        <p:spPr>
          <a:xfrm>
            <a:off x="3215626" y="5789523"/>
            <a:ext cx="4535216" cy="461665"/>
          </a:xfrm>
          <a:prstGeom prst="rect">
            <a:avLst/>
          </a:prstGeom>
        </p:spPr>
        <p:txBody>
          <a:bodyPr wrap="none" rtlCol="0">
            <a:spAutoFit/>
          </a:bodyPr>
          <a:lstStyle/>
          <a:p>
            <a:pPr>
              <a:spcBef>
                <a:spcPct val="20000"/>
              </a:spcBef>
              <a:spcAft>
                <a:spcPts val="400"/>
              </a:spcAft>
              <a:buClr>
                <a:srgbClr val="0000FF"/>
              </a:buClr>
              <a:buSzPct val="80000"/>
            </a:pPr>
            <a:r>
              <a:rPr lang="en-GB" sz="2400" i="1" kern="0" dirty="0">
                <a:latin typeface="+mn-lt"/>
              </a:rPr>
              <a:t>Can you localize the deflection?</a:t>
            </a:r>
          </a:p>
        </p:txBody>
      </p:sp>
      <p:cxnSp>
        <p:nvCxnSpPr>
          <p:cNvPr id="10" name="Straight Arrow Connector 9"/>
          <p:cNvCxnSpPr/>
          <p:nvPr/>
        </p:nvCxnSpPr>
        <p:spPr bwMode="auto">
          <a:xfrm flipV="1">
            <a:off x="6186312" y="3585778"/>
            <a:ext cx="837" cy="1900623"/>
          </a:xfrm>
          <a:prstGeom prst="straightConnector1">
            <a:avLst/>
          </a:prstGeom>
          <a:solidFill>
            <a:schemeClr val="accent1"/>
          </a:solidFill>
          <a:ln w="28575" cap="flat" cmpd="sng" algn="ctr">
            <a:solidFill>
              <a:srgbClr val="FF0000"/>
            </a:solidFill>
            <a:prstDash val="solid"/>
            <a:round/>
            <a:headEnd type="none" w="med" len="med"/>
            <a:tailEnd type="triangle"/>
          </a:ln>
          <a:effectLst/>
        </p:spPr>
      </p:cxnSp>
      <p:graphicFrame>
        <p:nvGraphicFramePr>
          <p:cNvPr id="13" name="Object 12"/>
          <p:cNvGraphicFramePr>
            <a:graphicFrameLocks noChangeAspect="1"/>
          </p:cNvGraphicFramePr>
          <p:nvPr>
            <p:extLst>
              <p:ext uri="{D42A27DB-BD31-4B8C-83A1-F6EECF244321}">
                <p14:modId xmlns:p14="http://schemas.microsoft.com/office/powerpoint/2010/main" val="2973183350"/>
              </p:ext>
            </p:extLst>
          </p:nvPr>
        </p:nvGraphicFramePr>
        <p:xfrm>
          <a:off x="3212113" y="1705203"/>
          <a:ext cx="5399087" cy="701675"/>
        </p:xfrm>
        <a:graphic>
          <a:graphicData uri="http://schemas.openxmlformats.org/presentationml/2006/ole">
            <mc:AlternateContent xmlns:mc="http://schemas.openxmlformats.org/markup-compatibility/2006">
              <mc:Choice xmlns:v="urn:schemas-microsoft-com:vml" Requires="v">
                <p:oleObj spid="_x0000_s2379" name="Equation" r:id="rId4" imgW="3809880" imgH="495000" progId="Equation.3">
                  <p:embed/>
                </p:oleObj>
              </mc:Choice>
              <mc:Fallback>
                <p:oleObj name="Equation" r:id="rId4" imgW="3809880" imgH="495000" progId="Equation.3">
                  <p:embed/>
                  <p:pic>
                    <p:nvPicPr>
                      <p:cNvPr id="0" name=""/>
                      <p:cNvPicPr/>
                      <p:nvPr/>
                    </p:nvPicPr>
                    <p:blipFill>
                      <a:blip r:embed="rId5"/>
                      <a:stretch>
                        <a:fillRect/>
                      </a:stretch>
                    </p:blipFill>
                    <p:spPr>
                      <a:xfrm>
                        <a:off x="3212113" y="1705203"/>
                        <a:ext cx="5399087" cy="701675"/>
                      </a:xfrm>
                      <a:prstGeom prst="rect">
                        <a:avLst/>
                      </a:prstGeom>
                    </p:spPr>
                  </p:pic>
                </p:oleObj>
              </mc:Fallback>
            </mc:AlternateContent>
          </a:graphicData>
        </a:graphic>
      </p:graphicFrame>
      <p:sp>
        <p:nvSpPr>
          <p:cNvPr id="15" name="TextBox 14"/>
          <p:cNvSpPr txBox="1"/>
          <p:nvPr/>
        </p:nvSpPr>
        <p:spPr>
          <a:xfrm>
            <a:off x="8317012" y="5410201"/>
            <a:ext cx="1696298" cy="307777"/>
          </a:xfrm>
          <a:prstGeom prst="rect">
            <a:avLst/>
          </a:prstGeom>
          <a:solidFill>
            <a:schemeClr val="bg1"/>
          </a:solidFill>
        </p:spPr>
        <p:txBody>
          <a:bodyPr wrap="none" rtlCol="0">
            <a:spAutoFit/>
          </a:bodyPr>
          <a:lstStyle/>
          <a:p>
            <a:pPr>
              <a:spcBef>
                <a:spcPct val="20000"/>
              </a:spcBef>
              <a:spcAft>
                <a:spcPts val="400"/>
              </a:spcAft>
              <a:buClr>
                <a:srgbClr val="0000FF"/>
              </a:buClr>
              <a:buSzPct val="80000"/>
            </a:pPr>
            <a:r>
              <a:rPr lang="en-GB" sz="1400" b="1" kern="0" dirty="0" err="1">
                <a:latin typeface="+mn-lt"/>
              </a:rPr>
              <a:t>Betatron</a:t>
            </a:r>
            <a:r>
              <a:rPr lang="en-GB" sz="1400" b="1" kern="0" dirty="0">
                <a:latin typeface="+mn-lt"/>
              </a:rPr>
              <a:t> phase </a:t>
            </a:r>
            <a:r>
              <a:rPr lang="en-GB" sz="1400" b="1" kern="0" dirty="0">
                <a:latin typeface="Symbol" panose="05050102010706020507" pitchFamily="18" charset="2"/>
              </a:rPr>
              <a:t>m</a:t>
            </a:r>
          </a:p>
        </p:txBody>
      </p:sp>
      <p:cxnSp>
        <p:nvCxnSpPr>
          <p:cNvPr id="16" name="Straight Arrow Connector 15"/>
          <p:cNvCxnSpPr/>
          <p:nvPr/>
        </p:nvCxnSpPr>
        <p:spPr bwMode="auto">
          <a:xfrm>
            <a:off x="7319409" y="5717977"/>
            <a:ext cx="2884925" cy="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Tree>
    <p:extLst>
      <p:ext uri="{BB962C8B-B14F-4D97-AF65-F5344CB8AC3E}">
        <p14:creationId xmlns:p14="http://schemas.microsoft.com/office/powerpoint/2010/main" val="32150153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5"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 more realistic case at LHC</a:t>
            </a:r>
          </a:p>
        </p:txBody>
      </p:sp>
      <p:sp>
        <p:nvSpPr>
          <p:cNvPr id="3" name="Date Placeholder 2"/>
          <p:cNvSpPr>
            <a:spLocks noGrp="1"/>
          </p:cNvSpPr>
          <p:nvPr>
            <p:ph type="dt" sz="half" idx="10"/>
          </p:nvPr>
        </p:nvSpPr>
        <p:spPr/>
        <p:txBody>
          <a:bodyPr/>
          <a:lstStyle/>
          <a:p>
            <a:pPr>
              <a:defRPr/>
            </a:pPr>
            <a:r>
              <a:rPr lang="en-US"/>
              <a:t>12 May 2022</a:t>
            </a:r>
          </a:p>
        </p:txBody>
      </p:sp>
      <p:sp>
        <p:nvSpPr>
          <p:cNvPr id="4" name="Footer Placeholder 3"/>
          <p:cNvSpPr>
            <a:spLocks noGrp="1"/>
          </p:cNvSpPr>
          <p:nvPr>
            <p:ph type="ftr" sz="quarter" idx="11"/>
          </p:nvPr>
        </p:nvSpPr>
        <p:spPr/>
        <p:txBody>
          <a:bodyPr/>
          <a:lstStyle/>
          <a:p>
            <a:pPr>
              <a:defRPr/>
            </a:pPr>
            <a:r>
              <a:rPr lang="en-GB"/>
              <a:t>Basic CAS - Linear Imperfections - J. Wenninger</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31</a:t>
            </a:fld>
            <a:endParaRPr lang="en-US" altLang="en-US"/>
          </a:p>
        </p:txBody>
      </p:sp>
      <p:sp>
        <p:nvSpPr>
          <p:cNvPr id="6" name="Content Placeholder 5"/>
          <p:cNvSpPr>
            <a:spLocks noGrp="1"/>
          </p:cNvSpPr>
          <p:nvPr>
            <p:ph idx="1"/>
          </p:nvPr>
        </p:nvSpPr>
        <p:spPr>
          <a:xfrm>
            <a:off x="680895" y="902460"/>
            <a:ext cx="7877576" cy="729695"/>
          </a:xfrm>
        </p:spPr>
        <p:txBody>
          <a:bodyPr/>
          <a:lstStyle/>
          <a:p>
            <a:r>
              <a:rPr lang="en-GB" dirty="0"/>
              <a:t>Now a more realistic orbit with 100’s of deflections.</a:t>
            </a:r>
          </a:p>
        </p:txBody>
      </p:sp>
      <p:pic>
        <p:nvPicPr>
          <p:cNvPr id="7" name="Picture 6"/>
          <p:cNvPicPr>
            <a:picLocks noChangeAspect="1"/>
          </p:cNvPicPr>
          <p:nvPr/>
        </p:nvPicPr>
        <p:blipFill>
          <a:blip r:embed="rId2"/>
          <a:stretch>
            <a:fillRect/>
          </a:stretch>
        </p:blipFill>
        <p:spPr>
          <a:xfrm>
            <a:off x="2017742" y="1700776"/>
            <a:ext cx="8517040" cy="3035913"/>
          </a:xfrm>
          <a:prstGeom prst="rect">
            <a:avLst/>
          </a:prstGeom>
        </p:spPr>
      </p:pic>
      <p:sp>
        <p:nvSpPr>
          <p:cNvPr id="8" name="TextBox 7"/>
          <p:cNvSpPr txBox="1"/>
          <p:nvPr/>
        </p:nvSpPr>
        <p:spPr>
          <a:xfrm>
            <a:off x="3292436" y="5004719"/>
            <a:ext cx="4447051" cy="461665"/>
          </a:xfrm>
          <a:prstGeom prst="rect">
            <a:avLst/>
          </a:prstGeom>
        </p:spPr>
        <p:txBody>
          <a:bodyPr wrap="none" rtlCol="0">
            <a:spAutoFit/>
          </a:bodyPr>
          <a:lstStyle/>
          <a:p>
            <a:pPr>
              <a:spcBef>
                <a:spcPct val="20000"/>
              </a:spcBef>
              <a:spcAft>
                <a:spcPts val="400"/>
              </a:spcAft>
              <a:buClr>
                <a:srgbClr val="0000FF"/>
              </a:buClr>
              <a:buSzPct val="80000"/>
            </a:pPr>
            <a:r>
              <a:rPr lang="en-GB" sz="2400" i="1" kern="0" dirty="0">
                <a:latin typeface="+mn-lt"/>
              </a:rPr>
              <a:t>How do we proceed to correct?</a:t>
            </a:r>
          </a:p>
        </p:txBody>
      </p:sp>
    </p:spTree>
    <p:extLst>
      <p:ext uri="{BB962C8B-B14F-4D97-AF65-F5344CB8AC3E}">
        <p14:creationId xmlns:p14="http://schemas.microsoft.com/office/powerpoint/2010/main" val="23812090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Orbit correction</a:t>
            </a:r>
          </a:p>
        </p:txBody>
      </p:sp>
      <p:sp>
        <p:nvSpPr>
          <p:cNvPr id="3" name="Date Placeholder 2"/>
          <p:cNvSpPr>
            <a:spLocks noGrp="1"/>
          </p:cNvSpPr>
          <p:nvPr>
            <p:ph type="dt" sz="half" idx="10"/>
          </p:nvPr>
        </p:nvSpPr>
        <p:spPr/>
        <p:txBody>
          <a:bodyPr/>
          <a:lstStyle/>
          <a:p>
            <a:pPr>
              <a:defRPr/>
            </a:pPr>
            <a:r>
              <a:rPr lang="en-US"/>
              <a:t>12 May 2022</a:t>
            </a:r>
          </a:p>
        </p:txBody>
      </p:sp>
      <p:sp>
        <p:nvSpPr>
          <p:cNvPr id="4" name="Footer Placeholder 3"/>
          <p:cNvSpPr>
            <a:spLocks noGrp="1"/>
          </p:cNvSpPr>
          <p:nvPr>
            <p:ph type="ftr" sz="quarter" idx="11"/>
          </p:nvPr>
        </p:nvSpPr>
        <p:spPr/>
        <p:txBody>
          <a:bodyPr/>
          <a:lstStyle/>
          <a:p>
            <a:pPr>
              <a:defRPr/>
            </a:pPr>
            <a:r>
              <a:rPr lang="en-GB"/>
              <a:t>Basic CAS - Linear Imperfections - J. Wenninger</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32</a:t>
            </a:fld>
            <a:endParaRPr lang="en-US" altLang="en-US"/>
          </a:p>
        </p:txBody>
      </p:sp>
      <p:sp>
        <p:nvSpPr>
          <p:cNvPr id="6" name="Content Placeholder 5"/>
          <p:cNvSpPr>
            <a:spLocks noGrp="1"/>
          </p:cNvSpPr>
          <p:nvPr>
            <p:ph idx="1"/>
          </p:nvPr>
        </p:nvSpPr>
        <p:spPr>
          <a:xfrm>
            <a:off x="768082" y="971079"/>
            <a:ext cx="10503435" cy="2419515"/>
          </a:xfrm>
        </p:spPr>
        <p:txBody>
          <a:bodyPr/>
          <a:lstStyle/>
          <a:p>
            <a:r>
              <a:rPr lang="en-GB" dirty="0"/>
              <a:t>Nowadays there are two main approaches for orbit correction:</a:t>
            </a:r>
          </a:p>
          <a:p>
            <a:pPr lvl="1"/>
            <a:r>
              <a:rPr lang="en-GB" sz="2000" b="1" dirty="0">
                <a:solidFill>
                  <a:srgbClr val="0000FF"/>
                </a:solidFill>
              </a:rPr>
              <a:t>Matrix inversion algorithms </a:t>
            </a:r>
            <a:r>
              <a:rPr lang="en-GB" sz="2000" dirty="0"/>
              <a:t>relying on the </a:t>
            </a:r>
            <a:r>
              <a:rPr lang="en-GB" sz="2000" b="1" dirty="0"/>
              <a:t>knowledge the response R(s).</a:t>
            </a:r>
          </a:p>
          <a:p>
            <a:pPr lvl="2"/>
            <a:r>
              <a:rPr lang="en-GB" sz="1800" dirty="0"/>
              <a:t>R(s) is measured or calculated.</a:t>
            </a:r>
          </a:p>
          <a:p>
            <a:pPr lvl="2"/>
            <a:r>
              <a:rPr lang="en-GB" sz="1800" dirty="0"/>
              <a:t>Popular algorithms: </a:t>
            </a:r>
            <a:r>
              <a:rPr lang="en-GB" sz="1800" b="1" dirty="0"/>
              <a:t>MICADO</a:t>
            </a:r>
            <a:r>
              <a:rPr lang="en-GB" sz="1800" dirty="0"/>
              <a:t> and </a:t>
            </a:r>
            <a:r>
              <a:rPr lang="en-GB" sz="1800" b="1" dirty="0"/>
              <a:t>SVD</a:t>
            </a:r>
            <a:r>
              <a:rPr lang="en-GB" sz="1800" dirty="0"/>
              <a:t> (Singular Value Decomposition), both come with many variants.</a:t>
            </a:r>
          </a:p>
          <a:p>
            <a:pPr lvl="1"/>
            <a:r>
              <a:rPr lang="en-GB" sz="2000" b="1" dirty="0">
                <a:solidFill>
                  <a:srgbClr val="0000FF"/>
                </a:solidFill>
              </a:rPr>
              <a:t>Machine learning </a:t>
            </a:r>
            <a:r>
              <a:rPr lang="en-GB" sz="2000" dirty="0"/>
              <a:t>with a neural network that is trained to find a solution.</a:t>
            </a:r>
          </a:p>
          <a:p>
            <a:pPr lvl="2"/>
            <a:r>
              <a:rPr lang="en-GB" sz="1800" dirty="0"/>
              <a:t>The training may be based on data or on a model, or on continuous reward-like training.</a:t>
            </a:r>
          </a:p>
        </p:txBody>
      </p:sp>
      <p:sp>
        <p:nvSpPr>
          <p:cNvPr id="7" name="Content Placeholder 5"/>
          <p:cNvSpPr txBox="1">
            <a:spLocks/>
          </p:cNvSpPr>
          <p:nvPr/>
        </p:nvSpPr>
        <p:spPr bwMode="auto">
          <a:xfrm>
            <a:off x="768082" y="3659430"/>
            <a:ext cx="10503435" cy="2381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FF"/>
              </a:buClr>
              <a:buSzPct val="80000"/>
              <a:buFont typeface="Wingdings" panose="05000000000000000000" pitchFamily="2" charset="2"/>
              <a:buChar char="q"/>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sz="1800">
                <a:solidFill>
                  <a:schemeClr val="tx1"/>
                </a:solidFill>
                <a:latin typeface="+mn-lt"/>
              </a:defRPr>
            </a:lvl2pPr>
            <a:lvl3pPr marL="1143000" indent="-228600" algn="l" rtl="0" eaLnBrk="0" fontAlgn="base" hangingPunct="0">
              <a:spcBef>
                <a:spcPct val="20000"/>
              </a:spcBef>
              <a:spcAft>
                <a:spcPct val="0"/>
              </a:spcAft>
              <a:buChar char="•"/>
              <a:defRPr sz="1600">
                <a:solidFill>
                  <a:schemeClr val="tx1"/>
                </a:solidFill>
                <a:latin typeface="+mn-lt"/>
              </a:defRPr>
            </a:lvl3pPr>
            <a:lvl4pPr marL="1600200" indent="-228600" algn="l" rtl="0" eaLnBrk="0" fontAlgn="base" hangingPunct="0">
              <a:spcBef>
                <a:spcPct val="20000"/>
              </a:spcBef>
              <a:spcAft>
                <a:spcPct val="0"/>
              </a:spcAft>
              <a:buChar char="–"/>
              <a:defRPr sz="1400">
                <a:solidFill>
                  <a:schemeClr val="tx1"/>
                </a:solidFill>
                <a:latin typeface="+mn-lt"/>
              </a:defRPr>
            </a:lvl4pPr>
            <a:lvl5pPr marL="2057400" indent="-228600" algn="l" rtl="0" eaLnBrk="0" fontAlgn="base" hangingPunct="0">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r>
              <a:rPr lang="en-GB" b="1" kern="0" dirty="0">
                <a:solidFill>
                  <a:srgbClr val="0000FF"/>
                </a:solidFill>
              </a:rPr>
              <a:t>Inversion algorithms </a:t>
            </a:r>
            <a:r>
              <a:rPr lang="en-GB" kern="0" dirty="0"/>
              <a:t>have the </a:t>
            </a:r>
            <a:r>
              <a:rPr lang="en-GB" b="1" kern="0" dirty="0">
                <a:solidFill>
                  <a:srgbClr val="CC3399"/>
                </a:solidFill>
              </a:rPr>
              <a:t>advantage of higher intrinsic flexibility </a:t>
            </a:r>
            <a:r>
              <a:rPr lang="en-GB" kern="0" dirty="0"/>
              <a:t>(correction quality and flexibility, noise reduction,…), they can be reused at different machines without need for tuning – they are ‘universal’.</a:t>
            </a:r>
          </a:p>
          <a:p>
            <a:pPr marL="457200" lvl="1" indent="0">
              <a:buNone/>
            </a:pPr>
            <a:endParaRPr lang="en-GB" kern="0" dirty="0"/>
          </a:p>
          <a:p>
            <a:r>
              <a:rPr lang="en-GB" b="1" kern="0" dirty="0">
                <a:solidFill>
                  <a:srgbClr val="0000FF"/>
                </a:solidFill>
              </a:rPr>
              <a:t>Machine learning </a:t>
            </a:r>
            <a:r>
              <a:rPr lang="en-GB" kern="0" dirty="0"/>
              <a:t>based technique are adapted to situation where the models are difficult to establish, change over time, for example in low energy machines and some </a:t>
            </a:r>
            <a:r>
              <a:rPr lang="en-GB" kern="0" dirty="0" err="1"/>
              <a:t>linacs</a:t>
            </a:r>
            <a:r>
              <a:rPr lang="en-GB" kern="0" dirty="0"/>
              <a:t>. A model trained on a certain machine cannot be reused elsewhere.</a:t>
            </a:r>
          </a:p>
        </p:txBody>
      </p:sp>
    </p:spTree>
    <p:extLst>
      <p:ext uri="{BB962C8B-B14F-4D97-AF65-F5344CB8AC3E}">
        <p14:creationId xmlns:p14="http://schemas.microsoft.com/office/powerpoint/2010/main" val="148974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6">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Example of model inversion</a:t>
            </a:r>
          </a:p>
        </p:txBody>
      </p:sp>
      <p:sp>
        <p:nvSpPr>
          <p:cNvPr id="3" name="Date Placeholder 2"/>
          <p:cNvSpPr>
            <a:spLocks noGrp="1"/>
          </p:cNvSpPr>
          <p:nvPr>
            <p:ph type="dt" sz="half" idx="10"/>
          </p:nvPr>
        </p:nvSpPr>
        <p:spPr/>
        <p:txBody>
          <a:bodyPr/>
          <a:lstStyle/>
          <a:p>
            <a:pPr>
              <a:defRPr/>
            </a:pPr>
            <a:r>
              <a:rPr lang="en-US"/>
              <a:t>12 May 2022</a:t>
            </a:r>
          </a:p>
        </p:txBody>
      </p:sp>
      <p:sp>
        <p:nvSpPr>
          <p:cNvPr id="4" name="Footer Placeholder 3"/>
          <p:cNvSpPr>
            <a:spLocks noGrp="1"/>
          </p:cNvSpPr>
          <p:nvPr>
            <p:ph type="ftr" sz="quarter" idx="11"/>
          </p:nvPr>
        </p:nvSpPr>
        <p:spPr/>
        <p:txBody>
          <a:bodyPr/>
          <a:lstStyle/>
          <a:p>
            <a:pPr>
              <a:defRPr/>
            </a:pPr>
            <a:r>
              <a:rPr lang="en-GB"/>
              <a:t>Basic CAS - Linear Imperfections - J. Wenninger</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33</a:t>
            </a:fld>
            <a:endParaRPr lang="en-US" altLang="en-US"/>
          </a:p>
        </p:txBody>
      </p:sp>
      <p:sp>
        <p:nvSpPr>
          <p:cNvPr id="6" name="Content Placeholder 5"/>
          <p:cNvSpPr>
            <a:spLocks noGrp="1"/>
          </p:cNvSpPr>
          <p:nvPr>
            <p:ph idx="1"/>
          </p:nvPr>
        </p:nvSpPr>
        <p:spPr>
          <a:xfrm>
            <a:off x="757704" y="894271"/>
            <a:ext cx="10638185" cy="938514"/>
          </a:xfrm>
        </p:spPr>
        <p:txBody>
          <a:bodyPr/>
          <a:lstStyle/>
          <a:p>
            <a:r>
              <a:rPr lang="en-GB" dirty="0"/>
              <a:t>Preparation: a model of the machine has to be obtained, i.e. for each orbit corrector the expected orbit response R(s) has to be measured or computed.</a:t>
            </a:r>
          </a:p>
        </p:txBody>
      </p:sp>
      <p:pic>
        <p:nvPicPr>
          <p:cNvPr id="7" name="Picture 6"/>
          <p:cNvPicPr>
            <a:picLocks noChangeAspect="1"/>
          </p:cNvPicPr>
          <p:nvPr/>
        </p:nvPicPr>
        <p:blipFill>
          <a:blip r:embed="rId2"/>
          <a:stretch>
            <a:fillRect/>
          </a:stretch>
        </p:blipFill>
        <p:spPr>
          <a:xfrm>
            <a:off x="1641020" y="1918111"/>
            <a:ext cx="3845565" cy="1293226"/>
          </a:xfrm>
          <a:prstGeom prst="rect">
            <a:avLst/>
          </a:prstGeom>
        </p:spPr>
      </p:pic>
      <p:pic>
        <p:nvPicPr>
          <p:cNvPr id="8" name="Picture 7"/>
          <p:cNvPicPr>
            <a:picLocks noChangeAspect="1"/>
          </p:cNvPicPr>
          <p:nvPr/>
        </p:nvPicPr>
        <p:blipFill>
          <a:blip r:embed="rId3"/>
          <a:stretch>
            <a:fillRect/>
          </a:stretch>
        </p:blipFill>
        <p:spPr>
          <a:xfrm>
            <a:off x="2219762" y="2807255"/>
            <a:ext cx="3917310" cy="1314195"/>
          </a:xfrm>
          <a:prstGeom prst="rect">
            <a:avLst/>
          </a:prstGeom>
        </p:spPr>
      </p:pic>
      <p:pic>
        <p:nvPicPr>
          <p:cNvPr id="9" name="Picture 8"/>
          <p:cNvPicPr>
            <a:picLocks noChangeAspect="1"/>
          </p:cNvPicPr>
          <p:nvPr/>
        </p:nvPicPr>
        <p:blipFill>
          <a:blip r:embed="rId4"/>
          <a:stretch>
            <a:fillRect/>
          </a:stretch>
        </p:blipFill>
        <p:spPr>
          <a:xfrm>
            <a:off x="2793168" y="3693808"/>
            <a:ext cx="3843168" cy="1293464"/>
          </a:xfrm>
          <a:prstGeom prst="rect">
            <a:avLst/>
          </a:prstGeom>
        </p:spPr>
      </p:pic>
      <p:pic>
        <p:nvPicPr>
          <p:cNvPr id="10" name="Picture 9"/>
          <p:cNvPicPr>
            <a:picLocks noChangeAspect="1"/>
          </p:cNvPicPr>
          <p:nvPr/>
        </p:nvPicPr>
        <p:blipFill>
          <a:blip r:embed="rId5"/>
          <a:stretch>
            <a:fillRect/>
          </a:stretch>
        </p:blipFill>
        <p:spPr>
          <a:xfrm>
            <a:off x="3595236" y="4484399"/>
            <a:ext cx="3782697" cy="1278185"/>
          </a:xfrm>
          <a:prstGeom prst="rect">
            <a:avLst/>
          </a:prstGeom>
        </p:spPr>
      </p:pic>
      <p:sp>
        <p:nvSpPr>
          <p:cNvPr id="11" name="TextBox 10"/>
          <p:cNvSpPr txBox="1"/>
          <p:nvPr/>
        </p:nvSpPr>
        <p:spPr>
          <a:xfrm>
            <a:off x="7673272" y="4754587"/>
            <a:ext cx="699230" cy="830997"/>
          </a:xfrm>
          <a:prstGeom prst="rect">
            <a:avLst/>
          </a:prstGeom>
        </p:spPr>
        <p:txBody>
          <a:bodyPr wrap="none" rtlCol="0">
            <a:spAutoFit/>
          </a:bodyPr>
          <a:lstStyle/>
          <a:p>
            <a:pPr>
              <a:spcBef>
                <a:spcPct val="20000"/>
              </a:spcBef>
              <a:spcAft>
                <a:spcPts val="400"/>
              </a:spcAft>
              <a:buClr>
                <a:srgbClr val="0000FF"/>
              </a:buClr>
              <a:buSzPct val="80000"/>
            </a:pPr>
            <a:r>
              <a:rPr lang="en-GB" sz="4800" kern="0" dirty="0">
                <a:latin typeface="+mn-lt"/>
              </a:rPr>
              <a:t>...</a:t>
            </a:r>
          </a:p>
        </p:txBody>
      </p:sp>
      <p:sp>
        <p:nvSpPr>
          <p:cNvPr id="12" name="TextBox 11"/>
          <p:cNvSpPr txBox="1"/>
          <p:nvPr/>
        </p:nvSpPr>
        <p:spPr>
          <a:xfrm>
            <a:off x="2442194" y="5762584"/>
            <a:ext cx="1099981" cy="307777"/>
          </a:xfrm>
          <a:prstGeom prst="rect">
            <a:avLst/>
          </a:prstGeom>
          <a:solidFill>
            <a:schemeClr val="bg1"/>
          </a:solidFill>
        </p:spPr>
        <p:txBody>
          <a:bodyPr wrap="none" rtlCol="0">
            <a:spAutoFit/>
          </a:bodyPr>
          <a:lstStyle/>
          <a:p>
            <a:pPr>
              <a:spcBef>
                <a:spcPct val="20000"/>
              </a:spcBef>
              <a:spcAft>
                <a:spcPts val="400"/>
              </a:spcAft>
              <a:buClr>
                <a:srgbClr val="0000FF"/>
              </a:buClr>
              <a:buSzPct val="80000"/>
            </a:pPr>
            <a:r>
              <a:rPr lang="en-GB" sz="1400" b="1" kern="0" dirty="0">
                <a:latin typeface="+mn-lt"/>
              </a:rPr>
              <a:t>BPM index</a:t>
            </a:r>
          </a:p>
        </p:txBody>
      </p:sp>
      <p:cxnSp>
        <p:nvCxnSpPr>
          <p:cNvPr id="13" name="Straight Arrow Connector 12"/>
          <p:cNvCxnSpPr/>
          <p:nvPr/>
        </p:nvCxnSpPr>
        <p:spPr bwMode="auto">
          <a:xfrm>
            <a:off x="2332310" y="6118962"/>
            <a:ext cx="2884925" cy="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15" name="TextBox 14"/>
          <p:cNvSpPr txBox="1"/>
          <p:nvPr/>
        </p:nvSpPr>
        <p:spPr>
          <a:xfrm>
            <a:off x="514668" y="3887666"/>
            <a:ext cx="963497" cy="523220"/>
          </a:xfrm>
          <a:prstGeom prst="rect">
            <a:avLst/>
          </a:prstGeom>
          <a:solidFill>
            <a:schemeClr val="bg1"/>
          </a:solidFill>
        </p:spPr>
        <p:txBody>
          <a:bodyPr wrap="square" rtlCol="0">
            <a:spAutoFit/>
          </a:bodyPr>
          <a:lstStyle/>
          <a:p>
            <a:pPr algn="ctr">
              <a:spcBef>
                <a:spcPct val="20000"/>
              </a:spcBef>
              <a:spcAft>
                <a:spcPts val="400"/>
              </a:spcAft>
              <a:buClr>
                <a:srgbClr val="0000FF"/>
              </a:buClr>
              <a:buSzPct val="80000"/>
            </a:pPr>
            <a:r>
              <a:rPr lang="en-GB" sz="1400" b="1" kern="0" dirty="0">
                <a:latin typeface="+mn-lt"/>
              </a:rPr>
              <a:t>Beam position</a:t>
            </a:r>
          </a:p>
        </p:txBody>
      </p:sp>
      <p:cxnSp>
        <p:nvCxnSpPr>
          <p:cNvPr id="14" name="Straight Arrow Connector 13"/>
          <p:cNvCxnSpPr/>
          <p:nvPr/>
        </p:nvCxnSpPr>
        <p:spPr bwMode="auto">
          <a:xfrm flipV="1">
            <a:off x="1426772" y="3595031"/>
            <a:ext cx="1601" cy="215392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16" name="TextBox 15"/>
          <p:cNvSpPr txBox="1"/>
          <p:nvPr/>
        </p:nvSpPr>
        <p:spPr>
          <a:xfrm>
            <a:off x="6326430" y="2252242"/>
            <a:ext cx="1598515" cy="307777"/>
          </a:xfrm>
          <a:prstGeom prst="rect">
            <a:avLst/>
          </a:prstGeom>
          <a:solidFill>
            <a:schemeClr val="bg1"/>
          </a:solidFill>
        </p:spPr>
        <p:txBody>
          <a:bodyPr wrap="none" rtlCol="0">
            <a:spAutoFit/>
          </a:bodyPr>
          <a:lstStyle/>
          <a:p>
            <a:pPr>
              <a:spcBef>
                <a:spcPct val="20000"/>
              </a:spcBef>
              <a:spcAft>
                <a:spcPts val="400"/>
              </a:spcAft>
              <a:buClr>
                <a:srgbClr val="0000FF"/>
              </a:buClr>
              <a:buSzPct val="80000"/>
            </a:pPr>
            <a:r>
              <a:rPr lang="en-GB" sz="1400" b="1" kern="0" dirty="0">
                <a:latin typeface="+mn-lt"/>
              </a:rPr>
              <a:t>Orbit corrector 1</a:t>
            </a:r>
          </a:p>
        </p:txBody>
      </p:sp>
      <p:sp>
        <p:nvSpPr>
          <p:cNvPr id="17" name="TextBox 16"/>
          <p:cNvSpPr txBox="1"/>
          <p:nvPr/>
        </p:nvSpPr>
        <p:spPr>
          <a:xfrm>
            <a:off x="6981733" y="3119087"/>
            <a:ext cx="1598515" cy="307777"/>
          </a:xfrm>
          <a:prstGeom prst="rect">
            <a:avLst/>
          </a:prstGeom>
          <a:solidFill>
            <a:schemeClr val="bg1"/>
          </a:solidFill>
        </p:spPr>
        <p:txBody>
          <a:bodyPr wrap="none" rtlCol="0">
            <a:spAutoFit/>
          </a:bodyPr>
          <a:lstStyle/>
          <a:p>
            <a:pPr>
              <a:spcBef>
                <a:spcPct val="20000"/>
              </a:spcBef>
              <a:spcAft>
                <a:spcPts val="400"/>
              </a:spcAft>
              <a:buClr>
                <a:srgbClr val="0000FF"/>
              </a:buClr>
              <a:buSzPct val="80000"/>
            </a:pPr>
            <a:r>
              <a:rPr lang="en-GB" sz="1400" b="1" kern="0" dirty="0">
                <a:latin typeface="+mn-lt"/>
              </a:rPr>
              <a:t>Orbit corrector 2</a:t>
            </a:r>
          </a:p>
        </p:txBody>
      </p:sp>
      <p:sp>
        <p:nvSpPr>
          <p:cNvPr id="18" name="TextBox 17"/>
          <p:cNvSpPr txBox="1"/>
          <p:nvPr/>
        </p:nvSpPr>
        <p:spPr>
          <a:xfrm>
            <a:off x="8022887" y="3925675"/>
            <a:ext cx="1598515" cy="307777"/>
          </a:xfrm>
          <a:prstGeom prst="rect">
            <a:avLst/>
          </a:prstGeom>
          <a:solidFill>
            <a:schemeClr val="bg1"/>
          </a:solidFill>
        </p:spPr>
        <p:txBody>
          <a:bodyPr wrap="none" rtlCol="0">
            <a:spAutoFit/>
          </a:bodyPr>
          <a:lstStyle/>
          <a:p>
            <a:pPr>
              <a:spcBef>
                <a:spcPct val="20000"/>
              </a:spcBef>
              <a:spcAft>
                <a:spcPts val="400"/>
              </a:spcAft>
              <a:buClr>
                <a:srgbClr val="0000FF"/>
              </a:buClr>
              <a:buSzPct val="80000"/>
            </a:pPr>
            <a:r>
              <a:rPr lang="en-GB" sz="1400" b="1" kern="0" dirty="0">
                <a:latin typeface="+mn-lt"/>
              </a:rPr>
              <a:t>Orbit corrector 3</a:t>
            </a:r>
          </a:p>
        </p:txBody>
      </p:sp>
      <p:sp>
        <p:nvSpPr>
          <p:cNvPr id="19" name="TextBox 18"/>
          <p:cNvSpPr txBox="1"/>
          <p:nvPr/>
        </p:nvSpPr>
        <p:spPr>
          <a:xfrm>
            <a:off x="8745538" y="4669984"/>
            <a:ext cx="1697901" cy="307777"/>
          </a:xfrm>
          <a:prstGeom prst="rect">
            <a:avLst/>
          </a:prstGeom>
          <a:solidFill>
            <a:schemeClr val="bg1"/>
          </a:solidFill>
        </p:spPr>
        <p:txBody>
          <a:bodyPr wrap="none" rtlCol="0">
            <a:spAutoFit/>
          </a:bodyPr>
          <a:lstStyle/>
          <a:p>
            <a:pPr>
              <a:spcBef>
                <a:spcPct val="20000"/>
              </a:spcBef>
              <a:spcAft>
                <a:spcPts val="400"/>
              </a:spcAft>
              <a:buClr>
                <a:srgbClr val="0000FF"/>
              </a:buClr>
              <a:buSzPct val="80000"/>
            </a:pPr>
            <a:r>
              <a:rPr lang="en-GB" sz="1400" b="1" kern="0" dirty="0">
                <a:latin typeface="+mn-lt"/>
              </a:rPr>
              <a:t>Orbit corrector 14</a:t>
            </a:r>
          </a:p>
        </p:txBody>
      </p:sp>
    </p:spTree>
    <p:extLst>
      <p:ext uri="{BB962C8B-B14F-4D97-AF65-F5344CB8AC3E}">
        <p14:creationId xmlns:p14="http://schemas.microsoft.com/office/powerpoint/2010/main" val="345028351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Example of model inversion - MICADO</a:t>
            </a:r>
          </a:p>
        </p:txBody>
      </p:sp>
      <p:sp>
        <p:nvSpPr>
          <p:cNvPr id="3" name="Date Placeholder 2"/>
          <p:cNvSpPr>
            <a:spLocks noGrp="1"/>
          </p:cNvSpPr>
          <p:nvPr>
            <p:ph type="dt" sz="half" idx="10"/>
          </p:nvPr>
        </p:nvSpPr>
        <p:spPr/>
        <p:txBody>
          <a:bodyPr/>
          <a:lstStyle/>
          <a:p>
            <a:pPr>
              <a:defRPr/>
            </a:pPr>
            <a:r>
              <a:rPr lang="en-US"/>
              <a:t>12 May 2022</a:t>
            </a:r>
          </a:p>
        </p:txBody>
      </p:sp>
      <p:sp>
        <p:nvSpPr>
          <p:cNvPr id="4" name="Footer Placeholder 3"/>
          <p:cNvSpPr>
            <a:spLocks noGrp="1"/>
          </p:cNvSpPr>
          <p:nvPr>
            <p:ph type="ftr" sz="quarter" idx="11"/>
          </p:nvPr>
        </p:nvSpPr>
        <p:spPr/>
        <p:txBody>
          <a:bodyPr/>
          <a:lstStyle/>
          <a:p>
            <a:pPr>
              <a:defRPr/>
            </a:pPr>
            <a:r>
              <a:rPr lang="en-GB"/>
              <a:t>Basic CAS - Linear Imperfections - J. Wenninger</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34</a:t>
            </a:fld>
            <a:endParaRPr lang="en-US" altLang="en-US"/>
          </a:p>
        </p:txBody>
      </p:sp>
      <p:sp>
        <p:nvSpPr>
          <p:cNvPr id="6" name="Content Placeholder 5"/>
          <p:cNvSpPr>
            <a:spLocks noGrp="1"/>
          </p:cNvSpPr>
          <p:nvPr>
            <p:ph idx="1"/>
          </p:nvPr>
        </p:nvSpPr>
        <p:spPr>
          <a:xfrm>
            <a:off x="680894" y="894271"/>
            <a:ext cx="10100515" cy="499265"/>
          </a:xfrm>
        </p:spPr>
        <p:txBody>
          <a:bodyPr/>
          <a:lstStyle/>
          <a:p>
            <a:r>
              <a:rPr lang="en-GB" sz="1800" dirty="0"/>
              <a:t>The MICADO algorithm compares the response of every corrector with the raw orbit.</a:t>
            </a:r>
          </a:p>
        </p:txBody>
      </p:sp>
      <p:pic>
        <p:nvPicPr>
          <p:cNvPr id="7" name="Picture 6"/>
          <p:cNvPicPr>
            <a:picLocks noChangeAspect="1"/>
          </p:cNvPicPr>
          <p:nvPr/>
        </p:nvPicPr>
        <p:blipFill>
          <a:blip r:embed="rId2"/>
          <a:stretch>
            <a:fillRect/>
          </a:stretch>
        </p:blipFill>
        <p:spPr>
          <a:xfrm>
            <a:off x="5001389" y="1540982"/>
            <a:ext cx="5452074" cy="1943401"/>
          </a:xfrm>
          <a:prstGeom prst="rect">
            <a:avLst/>
          </a:prstGeom>
        </p:spPr>
      </p:pic>
      <p:pic>
        <p:nvPicPr>
          <p:cNvPr id="8" name="Picture 7"/>
          <p:cNvPicPr>
            <a:picLocks noChangeAspect="1"/>
          </p:cNvPicPr>
          <p:nvPr/>
        </p:nvPicPr>
        <p:blipFill>
          <a:blip r:embed="rId3"/>
          <a:stretch>
            <a:fillRect/>
          </a:stretch>
        </p:blipFill>
        <p:spPr>
          <a:xfrm>
            <a:off x="2078163" y="1487705"/>
            <a:ext cx="1872720" cy="628268"/>
          </a:xfrm>
          <a:prstGeom prst="rect">
            <a:avLst/>
          </a:prstGeom>
        </p:spPr>
      </p:pic>
      <p:sp>
        <p:nvSpPr>
          <p:cNvPr id="9" name="Content Placeholder 5"/>
          <p:cNvSpPr txBox="1">
            <a:spLocks/>
          </p:cNvSpPr>
          <p:nvPr/>
        </p:nvSpPr>
        <p:spPr bwMode="auto">
          <a:xfrm>
            <a:off x="780775" y="4521090"/>
            <a:ext cx="10346280" cy="16130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FF"/>
              </a:buClr>
              <a:buSzPct val="80000"/>
              <a:buFont typeface="Wingdings" panose="05000000000000000000" pitchFamily="2" charset="2"/>
              <a:buChar char="q"/>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sz="1800">
                <a:solidFill>
                  <a:schemeClr val="tx1"/>
                </a:solidFill>
                <a:latin typeface="+mn-lt"/>
              </a:defRPr>
            </a:lvl2pPr>
            <a:lvl3pPr marL="1143000" indent="-228600" algn="l" rtl="0" eaLnBrk="0" fontAlgn="base" hangingPunct="0">
              <a:spcBef>
                <a:spcPct val="20000"/>
              </a:spcBef>
              <a:spcAft>
                <a:spcPct val="0"/>
              </a:spcAft>
              <a:buChar char="•"/>
              <a:defRPr sz="1600">
                <a:solidFill>
                  <a:schemeClr val="tx1"/>
                </a:solidFill>
                <a:latin typeface="+mn-lt"/>
              </a:defRPr>
            </a:lvl3pPr>
            <a:lvl4pPr marL="1600200" indent="-228600" algn="l" rtl="0" eaLnBrk="0" fontAlgn="base" hangingPunct="0">
              <a:spcBef>
                <a:spcPct val="20000"/>
              </a:spcBef>
              <a:spcAft>
                <a:spcPct val="0"/>
              </a:spcAft>
              <a:buChar char="–"/>
              <a:defRPr sz="1400">
                <a:solidFill>
                  <a:schemeClr val="tx1"/>
                </a:solidFill>
                <a:latin typeface="+mn-lt"/>
              </a:defRPr>
            </a:lvl4pPr>
            <a:lvl5pPr marL="2057400" indent="-228600" algn="l" rtl="0" eaLnBrk="0" fontAlgn="base" hangingPunct="0">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r>
              <a:rPr lang="en-GB" sz="1800" kern="0" dirty="0"/>
              <a:t>MICADO picks out the corrector that hast the </a:t>
            </a:r>
            <a:r>
              <a:rPr lang="en-GB" sz="1800" b="1" kern="0" dirty="0"/>
              <a:t>best match</a:t>
            </a:r>
            <a:r>
              <a:rPr lang="en-GB" sz="1800" kern="0" dirty="0"/>
              <a:t> with the orbit, and that will give the largest improvement to the orbit deviation rms.</a:t>
            </a:r>
          </a:p>
          <a:p>
            <a:r>
              <a:rPr lang="en-GB" sz="1800" kern="0" dirty="0"/>
              <a:t>The procedure can be </a:t>
            </a:r>
            <a:r>
              <a:rPr lang="en-GB" sz="1800" b="1" kern="0" dirty="0">
                <a:solidFill>
                  <a:srgbClr val="CC3399"/>
                </a:solidFill>
              </a:rPr>
              <a:t>iterated</a:t>
            </a:r>
            <a:r>
              <a:rPr lang="en-GB" sz="1800" kern="0" dirty="0"/>
              <a:t> until the orbit is good enough (or as good as it can be).</a:t>
            </a:r>
          </a:p>
        </p:txBody>
      </p:sp>
      <p:pic>
        <p:nvPicPr>
          <p:cNvPr id="10" name="Picture 9"/>
          <p:cNvPicPr>
            <a:picLocks noChangeAspect="1"/>
          </p:cNvPicPr>
          <p:nvPr/>
        </p:nvPicPr>
        <p:blipFill>
          <a:blip r:embed="rId4"/>
          <a:stretch>
            <a:fillRect/>
          </a:stretch>
        </p:blipFill>
        <p:spPr>
          <a:xfrm>
            <a:off x="2088225" y="2360393"/>
            <a:ext cx="1862659" cy="626900"/>
          </a:xfrm>
          <a:prstGeom prst="rect">
            <a:avLst/>
          </a:prstGeom>
        </p:spPr>
      </p:pic>
      <p:pic>
        <p:nvPicPr>
          <p:cNvPr id="11" name="Picture 10"/>
          <p:cNvPicPr>
            <a:picLocks noChangeAspect="1"/>
          </p:cNvPicPr>
          <p:nvPr/>
        </p:nvPicPr>
        <p:blipFill>
          <a:blip r:embed="rId5"/>
          <a:stretch>
            <a:fillRect/>
          </a:stretch>
        </p:blipFill>
        <p:spPr>
          <a:xfrm>
            <a:off x="2088225" y="3238652"/>
            <a:ext cx="1862659" cy="629398"/>
          </a:xfrm>
          <a:prstGeom prst="rect">
            <a:avLst/>
          </a:prstGeom>
        </p:spPr>
      </p:pic>
      <p:sp>
        <p:nvSpPr>
          <p:cNvPr id="12" name="TextBox 11"/>
          <p:cNvSpPr txBox="1"/>
          <p:nvPr/>
        </p:nvSpPr>
        <p:spPr>
          <a:xfrm>
            <a:off x="2601145" y="4046476"/>
            <a:ext cx="441146" cy="400110"/>
          </a:xfrm>
          <a:prstGeom prst="rect">
            <a:avLst/>
          </a:prstGeom>
        </p:spPr>
        <p:txBody>
          <a:bodyPr wrap="none" rtlCol="0">
            <a:spAutoFit/>
          </a:bodyPr>
          <a:lstStyle/>
          <a:p>
            <a:pPr>
              <a:spcBef>
                <a:spcPct val="20000"/>
              </a:spcBef>
              <a:spcAft>
                <a:spcPts val="400"/>
              </a:spcAft>
              <a:buClr>
                <a:srgbClr val="0000FF"/>
              </a:buClr>
              <a:buSzPct val="80000"/>
            </a:pPr>
            <a:r>
              <a:rPr lang="en-GB" sz="2000" kern="0" dirty="0">
                <a:latin typeface="+mn-lt"/>
              </a:rPr>
              <a:t>…</a:t>
            </a:r>
          </a:p>
        </p:txBody>
      </p:sp>
      <p:sp>
        <p:nvSpPr>
          <p:cNvPr id="13" name="Left-Right Arrow 12"/>
          <p:cNvSpPr/>
          <p:nvPr/>
        </p:nvSpPr>
        <p:spPr bwMode="auto">
          <a:xfrm>
            <a:off x="4157794" y="2297436"/>
            <a:ext cx="683308" cy="272165"/>
          </a:xfrm>
          <a:prstGeom prst="leftRightArrow">
            <a:avLst/>
          </a:prstGeom>
          <a:solidFill>
            <a:schemeClr val="accent1"/>
          </a:solidFill>
          <a:ln w="9525" cap="flat" cmpd="sng" algn="ctr">
            <a:solidFill>
              <a:srgbClr val="0000FF"/>
            </a:solidFill>
            <a:prstDash val="solid"/>
            <a:round/>
            <a:headEnd type="none" w="med" len="med"/>
            <a:tailEnd type="none" w="med" len="me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p:spPr>
        <p:txBody>
          <a:bodyPr vert="horz" wrap="square" lIns="91440" tIns="45720" rIns="91440" bIns="45720" numCol="1" rtlCol="0" anchor="t" anchorCtr="0" compatLnSpc="1">
            <a:prstTxWarp prst="textNoShape">
              <a:avLst/>
            </a:prstTxWarp>
          </a:bodyPr>
          <a:lstStyle/>
          <a:p>
            <a:endParaRPr lang="en-GB"/>
          </a:p>
        </p:txBody>
      </p:sp>
    </p:spTree>
    <p:extLst>
      <p:ext uri="{BB962C8B-B14F-4D97-AF65-F5344CB8AC3E}">
        <p14:creationId xmlns:p14="http://schemas.microsoft.com/office/powerpoint/2010/main" val="407326766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LHC orbit </a:t>
            </a:r>
            <a:r>
              <a:rPr lang="en-GB"/>
              <a:t>correction example</a:t>
            </a:r>
            <a:endParaRPr lang="en-GB" dirty="0"/>
          </a:p>
        </p:txBody>
      </p:sp>
      <p:sp>
        <p:nvSpPr>
          <p:cNvPr id="3" name="Date Placeholder 2"/>
          <p:cNvSpPr>
            <a:spLocks noGrp="1"/>
          </p:cNvSpPr>
          <p:nvPr>
            <p:ph type="dt" sz="half" idx="10"/>
          </p:nvPr>
        </p:nvSpPr>
        <p:spPr/>
        <p:txBody>
          <a:bodyPr/>
          <a:lstStyle/>
          <a:p>
            <a:pPr>
              <a:defRPr/>
            </a:pPr>
            <a:r>
              <a:rPr lang="en-US"/>
              <a:t>12 May 2022</a:t>
            </a:r>
          </a:p>
        </p:txBody>
      </p:sp>
      <p:sp>
        <p:nvSpPr>
          <p:cNvPr id="4" name="Footer Placeholder 3"/>
          <p:cNvSpPr>
            <a:spLocks noGrp="1"/>
          </p:cNvSpPr>
          <p:nvPr>
            <p:ph type="ftr" sz="quarter" idx="11"/>
          </p:nvPr>
        </p:nvSpPr>
        <p:spPr/>
        <p:txBody>
          <a:bodyPr/>
          <a:lstStyle/>
          <a:p>
            <a:pPr>
              <a:defRPr/>
            </a:pPr>
            <a:r>
              <a:rPr lang="en-GB"/>
              <a:t>Basic CAS - Linear Imperfections - J. Wenninger</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35</a:t>
            </a:fld>
            <a:endParaRPr lang="en-US" altLang="en-US"/>
          </a:p>
        </p:txBody>
      </p:sp>
      <p:sp>
        <p:nvSpPr>
          <p:cNvPr id="6" name="Content Placeholder 5"/>
          <p:cNvSpPr>
            <a:spLocks noGrp="1"/>
          </p:cNvSpPr>
          <p:nvPr>
            <p:ph idx="1"/>
          </p:nvPr>
        </p:nvSpPr>
        <p:spPr>
          <a:xfrm>
            <a:off x="604085" y="855865"/>
            <a:ext cx="10599780" cy="1382580"/>
          </a:xfrm>
        </p:spPr>
        <p:txBody>
          <a:bodyPr/>
          <a:lstStyle/>
          <a:p>
            <a:r>
              <a:rPr lang="en-GB" sz="1800" dirty="0"/>
              <a:t>The raw orbit at the LHC can have huge errors, but the correction (based partly on MICADO) brings the deviations down by more than a factor 20.</a:t>
            </a:r>
          </a:p>
        </p:txBody>
      </p:sp>
      <p:sp>
        <p:nvSpPr>
          <p:cNvPr id="11" name="Bent Arrow 10"/>
          <p:cNvSpPr/>
          <p:nvPr/>
        </p:nvSpPr>
        <p:spPr bwMode="auto">
          <a:xfrm rot="5400000">
            <a:off x="7964697" y="2488704"/>
            <a:ext cx="897902" cy="983212"/>
          </a:xfrm>
          <a:prstGeom prst="bentArrow">
            <a:avLst/>
          </a:prstGeom>
          <a:solidFill>
            <a:schemeClr val="accent1"/>
          </a:solidFill>
          <a:ln w="9525" cap="flat" cmpd="sng" algn="ctr">
            <a:solidFill>
              <a:srgbClr val="0000FF"/>
            </a:solidFill>
            <a:prstDash val="solid"/>
            <a:round/>
            <a:headEnd type="none" w="med" len="med"/>
            <a:tailEnd type="none" w="med" len="me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p:spPr>
        <p:txBody>
          <a:bodyPr vert="horz" wrap="square" lIns="91440" tIns="45720" rIns="91440" bIns="45720" numCol="1" rtlCol="0" anchor="t" anchorCtr="0" compatLnSpc="1">
            <a:prstTxWarp prst="textNoShape">
              <a:avLst/>
            </a:prstTxWarp>
          </a:bodyPr>
          <a:lstStyle/>
          <a:p>
            <a:endParaRPr lang="en-GB"/>
          </a:p>
        </p:txBody>
      </p:sp>
      <p:sp>
        <p:nvSpPr>
          <p:cNvPr id="12" name="TextBox 11"/>
          <p:cNvSpPr txBox="1"/>
          <p:nvPr/>
        </p:nvSpPr>
        <p:spPr>
          <a:xfrm>
            <a:off x="8084624" y="1957919"/>
            <a:ext cx="2081019" cy="400110"/>
          </a:xfrm>
          <a:prstGeom prst="rect">
            <a:avLst/>
          </a:prstGeom>
        </p:spPr>
        <p:txBody>
          <a:bodyPr wrap="none" rtlCol="0">
            <a:spAutoFit/>
          </a:bodyPr>
          <a:lstStyle/>
          <a:p>
            <a:pPr>
              <a:spcBef>
                <a:spcPct val="20000"/>
              </a:spcBef>
              <a:spcAft>
                <a:spcPts val="400"/>
              </a:spcAft>
              <a:buClr>
                <a:srgbClr val="0000FF"/>
              </a:buClr>
              <a:buSzPct val="80000"/>
            </a:pPr>
            <a:r>
              <a:rPr lang="en-GB" sz="2000" b="1" kern="0" dirty="0">
                <a:solidFill>
                  <a:srgbClr val="0000FF"/>
                </a:solidFill>
                <a:latin typeface="+mn-lt"/>
              </a:rPr>
              <a:t>MICADO &amp; SVD</a:t>
            </a:r>
          </a:p>
        </p:txBody>
      </p:sp>
      <p:grpSp>
        <p:nvGrpSpPr>
          <p:cNvPr id="35" name="Group 34"/>
          <p:cNvGrpSpPr/>
          <p:nvPr/>
        </p:nvGrpSpPr>
        <p:grpSpPr>
          <a:xfrm>
            <a:off x="2115166" y="3974284"/>
            <a:ext cx="2517402" cy="2417968"/>
            <a:chOff x="633213" y="4078599"/>
            <a:chExt cx="2517402" cy="2417968"/>
          </a:xfrm>
        </p:grpSpPr>
        <p:pic>
          <p:nvPicPr>
            <p:cNvPr id="16" name="Picture 4" descr="Afficher l'image d'origin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3213" y="4438434"/>
              <a:ext cx="2517402" cy="2058133"/>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a:extLst>
              <a:ext uri="{909E8E84-426E-40DD-AFC4-6F175D3DCCD1}">
                <a14:hiddenFill xmlns:a14="http://schemas.microsoft.com/office/drawing/2010/main">
                  <a:solidFill>
                    <a:srgbClr val="FFFFFF"/>
                  </a:solidFill>
                </a14:hiddenFill>
              </a:ext>
            </a:extLst>
          </p:spPr>
        </p:pic>
        <p:sp>
          <p:nvSpPr>
            <p:cNvPr id="13" name="TextBox 12"/>
            <p:cNvSpPr txBox="1"/>
            <p:nvPr/>
          </p:nvSpPr>
          <p:spPr>
            <a:xfrm>
              <a:off x="796521" y="4078599"/>
              <a:ext cx="2348720" cy="338554"/>
            </a:xfrm>
            <a:prstGeom prst="rect">
              <a:avLst/>
            </a:prstGeom>
          </p:spPr>
          <p:txBody>
            <a:bodyPr wrap="none" rtlCol="0">
              <a:spAutoFit/>
            </a:bodyPr>
            <a:lstStyle/>
            <a:p>
              <a:pPr>
                <a:spcBef>
                  <a:spcPct val="20000"/>
                </a:spcBef>
                <a:spcAft>
                  <a:spcPts val="400"/>
                </a:spcAft>
                <a:buClr>
                  <a:srgbClr val="0000FF"/>
                </a:buClr>
                <a:buSzPct val="80000"/>
              </a:pPr>
              <a:r>
                <a:rPr lang="en-GB" sz="1600" b="1" i="1" kern="0" dirty="0">
                  <a:latin typeface="+mn-lt"/>
                </a:rPr>
                <a:t>LHC vacuum chamber</a:t>
              </a:r>
            </a:p>
          </p:txBody>
        </p:sp>
        <p:cxnSp>
          <p:nvCxnSpPr>
            <p:cNvPr id="17" name="Straight Arrow Connector 16"/>
            <p:cNvCxnSpPr/>
            <p:nvPr/>
          </p:nvCxnSpPr>
          <p:spPr bwMode="auto">
            <a:xfrm flipH="1" flipV="1">
              <a:off x="1185333" y="5554133"/>
              <a:ext cx="1514272" cy="140761"/>
            </a:xfrm>
            <a:prstGeom prst="straightConnector1">
              <a:avLst/>
            </a:prstGeom>
            <a:solidFill>
              <a:schemeClr val="accent1"/>
            </a:solidFill>
            <a:ln w="19050" cap="flat" cmpd="sng" algn="ctr">
              <a:solidFill>
                <a:srgbClr val="FFFFCC"/>
              </a:solidFill>
              <a:prstDash val="solid"/>
              <a:round/>
              <a:headEnd type="triangle" w="med" len="med"/>
              <a:tailEnd type="triangle" w="med" len="med"/>
            </a:ln>
            <a:effectLst/>
          </p:spPr>
        </p:cxnSp>
        <p:cxnSp>
          <p:nvCxnSpPr>
            <p:cNvPr id="23" name="Straight Arrow Connector 22"/>
            <p:cNvCxnSpPr/>
            <p:nvPr/>
          </p:nvCxnSpPr>
          <p:spPr bwMode="auto">
            <a:xfrm flipH="1">
              <a:off x="1896533" y="4990981"/>
              <a:ext cx="153936" cy="1172752"/>
            </a:xfrm>
            <a:prstGeom prst="straightConnector1">
              <a:avLst/>
            </a:prstGeom>
            <a:solidFill>
              <a:schemeClr val="accent1"/>
            </a:solidFill>
            <a:ln w="19050" cap="flat" cmpd="sng" algn="ctr">
              <a:solidFill>
                <a:srgbClr val="FFFFCC"/>
              </a:solidFill>
              <a:prstDash val="solid"/>
              <a:round/>
              <a:headEnd type="triangle" w="med" len="med"/>
              <a:tailEnd type="triangle" w="med" len="med"/>
            </a:ln>
            <a:effectLst/>
          </p:spPr>
        </p:cxnSp>
        <p:sp>
          <p:nvSpPr>
            <p:cNvPr id="30" name="TextBox 29"/>
            <p:cNvSpPr txBox="1"/>
            <p:nvPr/>
          </p:nvSpPr>
          <p:spPr>
            <a:xfrm>
              <a:off x="2091293" y="5652314"/>
              <a:ext cx="670376" cy="276999"/>
            </a:xfrm>
            <a:prstGeom prst="rect">
              <a:avLst/>
            </a:prstGeom>
          </p:spPr>
          <p:txBody>
            <a:bodyPr wrap="none" rtlCol="0">
              <a:spAutoFit/>
            </a:bodyPr>
            <a:lstStyle/>
            <a:p>
              <a:pPr>
                <a:spcBef>
                  <a:spcPct val="20000"/>
                </a:spcBef>
                <a:spcAft>
                  <a:spcPts val="400"/>
                </a:spcAft>
                <a:buClr>
                  <a:srgbClr val="0000FF"/>
                </a:buClr>
                <a:buSzPct val="80000"/>
              </a:pPr>
              <a:r>
                <a:rPr lang="en-GB" sz="1200" b="1" kern="0" dirty="0">
                  <a:solidFill>
                    <a:srgbClr val="FFFFCC"/>
                  </a:solidFill>
                  <a:latin typeface="+mn-lt"/>
                </a:rPr>
                <a:t>44 mm</a:t>
              </a:r>
            </a:p>
          </p:txBody>
        </p:sp>
        <p:sp>
          <p:nvSpPr>
            <p:cNvPr id="31" name="TextBox 30"/>
            <p:cNvSpPr txBox="1"/>
            <p:nvPr/>
          </p:nvSpPr>
          <p:spPr>
            <a:xfrm>
              <a:off x="1988764" y="5056102"/>
              <a:ext cx="670376" cy="276999"/>
            </a:xfrm>
            <a:prstGeom prst="rect">
              <a:avLst/>
            </a:prstGeom>
          </p:spPr>
          <p:txBody>
            <a:bodyPr wrap="none" rtlCol="0">
              <a:spAutoFit/>
            </a:bodyPr>
            <a:lstStyle/>
            <a:p>
              <a:pPr>
                <a:spcBef>
                  <a:spcPct val="20000"/>
                </a:spcBef>
                <a:spcAft>
                  <a:spcPts val="400"/>
                </a:spcAft>
                <a:buClr>
                  <a:srgbClr val="0000FF"/>
                </a:buClr>
                <a:buSzPct val="80000"/>
              </a:pPr>
              <a:r>
                <a:rPr lang="en-GB" sz="1200" b="1" kern="0" dirty="0">
                  <a:solidFill>
                    <a:srgbClr val="FFFFCC"/>
                  </a:solidFill>
                  <a:latin typeface="+mn-lt"/>
                </a:rPr>
                <a:t>34 mm</a:t>
              </a:r>
            </a:p>
          </p:txBody>
        </p:sp>
      </p:grpSp>
      <p:grpSp>
        <p:nvGrpSpPr>
          <p:cNvPr id="34" name="Group 33"/>
          <p:cNvGrpSpPr/>
          <p:nvPr/>
        </p:nvGrpSpPr>
        <p:grpSpPr>
          <a:xfrm>
            <a:off x="5097471" y="3762407"/>
            <a:ext cx="5491915" cy="2248519"/>
            <a:chOff x="3598861" y="3915214"/>
            <a:chExt cx="5491915" cy="2248519"/>
          </a:xfrm>
        </p:grpSpPr>
        <p:grpSp>
          <p:nvGrpSpPr>
            <p:cNvPr id="33" name="Group 32"/>
            <p:cNvGrpSpPr/>
            <p:nvPr/>
          </p:nvGrpSpPr>
          <p:grpSpPr>
            <a:xfrm>
              <a:off x="3598861" y="3966967"/>
              <a:ext cx="5491915" cy="2196766"/>
              <a:chOff x="3596918" y="3987731"/>
              <a:chExt cx="5491915" cy="2196766"/>
            </a:xfrm>
          </p:grpSpPr>
          <p:pic>
            <p:nvPicPr>
              <p:cNvPr id="8" name="Picture 7"/>
              <p:cNvPicPr>
                <a:picLocks noChangeAspect="1"/>
              </p:cNvPicPr>
              <p:nvPr/>
            </p:nvPicPr>
            <p:blipFill>
              <a:blip r:embed="rId3"/>
              <a:stretch>
                <a:fillRect/>
              </a:stretch>
            </p:blipFill>
            <p:spPr>
              <a:xfrm>
                <a:off x="3596918" y="3987731"/>
                <a:ext cx="5491915" cy="2196766"/>
              </a:xfrm>
              <a:prstGeom prst="rect">
                <a:avLst/>
              </a:prstGeom>
            </p:spPr>
          </p:pic>
          <p:cxnSp>
            <p:nvCxnSpPr>
              <p:cNvPr id="14" name="Straight Arrow Connector 13"/>
              <p:cNvCxnSpPr/>
              <p:nvPr/>
            </p:nvCxnSpPr>
            <p:spPr bwMode="auto">
              <a:xfrm>
                <a:off x="5304487" y="4390815"/>
                <a:ext cx="0" cy="1552214"/>
              </a:xfrm>
              <a:prstGeom prst="straightConnector1">
                <a:avLst/>
              </a:prstGeom>
              <a:solidFill>
                <a:schemeClr val="accent1"/>
              </a:solidFill>
              <a:ln w="19050" cap="flat" cmpd="sng" algn="ctr">
                <a:solidFill>
                  <a:srgbClr val="CC3399"/>
                </a:solidFill>
                <a:prstDash val="solid"/>
                <a:round/>
                <a:headEnd type="triangle" w="med" len="med"/>
                <a:tailEnd type="triangle" w="med" len="med"/>
              </a:ln>
              <a:effectLst/>
            </p:spPr>
          </p:cxnSp>
          <p:sp>
            <p:nvSpPr>
              <p:cNvPr id="15" name="TextBox 14"/>
              <p:cNvSpPr txBox="1"/>
              <p:nvPr/>
            </p:nvSpPr>
            <p:spPr>
              <a:xfrm>
                <a:off x="5309529" y="4452913"/>
                <a:ext cx="753732" cy="307777"/>
              </a:xfrm>
              <a:prstGeom prst="rect">
                <a:avLst/>
              </a:prstGeom>
            </p:spPr>
            <p:txBody>
              <a:bodyPr wrap="none" rtlCol="0">
                <a:spAutoFit/>
              </a:bodyPr>
              <a:lstStyle/>
              <a:p>
                <a:pPr>
                  <a:spcBef>
                    <a:spcPct val="20000"/>
                  </a:spcBef>
                  <a:spcAft>
                    <a:spcPts val="400"/>
                  </a:spcAft>
                  <a:buClr>
                    <a:srgbClr val="0000FF"/>
                  </a:buClr>
                  <a:buSzPct val="80000"/>
                </a:pPr>
                <a:r>
                  <a:rPr lang="en-GB" sz="1400" b="1" kern="0" dirty="0">
                    <a:solidFill>
                      <a:srgbClr val="CC3399"/>
                    </a:solidFill>
                    <a:latin typeface="+mn-lt"/>
                  </a:rPr>
                  <a:t>50 mm</a:t>
                </a:r>
              </a:p>
            </p:txBody>
          </p:sp>
        </p:grpSp>
        <p:sp>
          <p:nvSpPr>
            <p:cNvPr id="10" name="TextBox 9"/>
            <p:cNvSpPr txBox="1"/>
            <p:nvPr/>
          </p:nvSpPr>
          <p:spPr>
            <a:xfrm>
              <a:off x="6521831" y="3915214"/>
              <a:ext cx="2035464" cy="523220"/>
            </a:xfrm>
            <a:prstGeom prst="rect">
              <a:avLst/>
            </a:prstGeom>
            <a:solidFill>
              <a:schemeClr val="bg1">
                <a:lumMod val="95000"/>
              </a:schemeClr>
            </a:solidFill>
            <a:ln>
              <a:solidFill>
                <a:schemeClr val="tx1"/>
              </a:solidFill>
            </a:ln>
          </p:spPr>
          <p:txBody>
            <a:bodyPr wrap="square" rtlCol="0">
              <a:spAutoFit/>
            </a:bodyPr>
            <a:lstStyle/>
            <a:p>
              <a:pPr algn="ctr">
                <a:spcBef>
                  <a:spcPct val="20000"/>
                </a:spcBef>
                <a:spcAft>
                  <a:spcPts val="400"/>
                </a:spcAft>
                <a:buClr>
                  <a:srgbClr val="0000FF"/>
                </a:buClr>
                <a:buSzPct val="80000"/>
              </a:pPr>
              <a:r>
                <a:rPr lang="en-GB" sz="1400" i="1" kern="0" dirty="0">
                  <a:latin typeface="+mn-lt"/>
                </a:rPr>
                <a:t>Corrected horizontal orbit of ring 1</a:t>
              </a:r>
            </a:p>
          </p:txBody>
        </p:sp>
      </p:grpSp>
      <p:sp>
        <p:nvSpPr>
          <p:cNvPr id="36" name="TextBox 35"/>
          <p:cNvSpPr txBox="1"/>
          <p:nvPr/>
        </p:nvSpPr>
        <p:spPr>
          <a:xfrm>
            <a:off x="5115854" y="6059418"/>
            <a:ext cx="4982454" cy="400110"/>
          </a:xfrm>
          <a:prstGeom prst="rect">
            <a:avLst/>
          </a:prstGeom>
        </p:spPr>
        <p:txBody>
          <a:bodyPr wrap="none" rtlCol="0">
            <a:spAutoFit/>
          </a:bodyPr>
          <a:lstStyle/>
          <a:p>
            <a:pPr>
              <a:spcBef>
                <a:spcPct val="20000"/>
              </a:spcBef>
              <a:spcAft>
                <a:spcPts val="400"/>
              </a:spcAft>
              <a:buClr>
                <a:srgbClr val="0000FF"/>
              </a:buClr>
              <a:buSzPct val="80000"/>
            </a:pPr>
            <a:r>
              <a:rPr lang="en-GB" sz="2000" kern="0" dirty="0">
                <a:latin typeface="+mn-lt"/>
              </a:rPr>
              <a:t>At the LHC a good orbit correction is vital !</a:t>
            </a:r>
          </a:p>
        </p:txBody>
      </p:sp>
      <p:grpSp>
        <p:nvGrpSpPr>
          <p:cNvPr id="39" name="Group 38"/>
          <p:cNvGrpSpPr/>
          <p:nvPr/>
        </p:nvGrpSpPr>
        <p:grpSpPr>
          <a:xfrm>
            <a:off x="2115167" y="1516486"/>
            <a:ext cx="5491915" cy="2244094"/>
            <a:chOff x="591166" y="1516486"/>
            <a:chExt cx="5491915" cy="2244094"/>
          </a:xfrm>
        </p:grpSpPr>
        <p:grpSp>
          <p:nvGrpSpPr>
            <p:cNvPr id="32" name="Group 31"/>
            <p:cNvGrpSpPr/>
            <p:nvPr/>
          </p:nvGrpSpPr>
          <p:grpSpPr>
            <a:xfrm>
              <a:off x="591166" y="1516486"/>
              <a:ext cx="5491915" cy="2244094"/>
              <a:chOff x="633213" y="1696309"/>
              <a:chExt cx="5491915" cy="2244094"/>
            </a:xfrm>
          </p:grpSpPr>
          <p:pic>
            <p:nvPicPr>
              <p:cNvPr id="7" name="Picture 6"/>
              <p:cNvPicPr>
                <a:picLocks noChangeAspect="1"/>
              </p:cNvPicPr>
              <p:nvPr/>
            </p:nvPicPr>
            <p:blipFill>
              <a:blip r:embed="rId4"/>
              <a:stretch>
                <a:fillRect/>
              </a:stretch>
            </p:blipFill>
            <p:spPr>
              <a:xfrm>
                <a:off x="633213" y="1743637"/>
                <a:ext cx="5491915" cy="2196766"/>
              </a:xfrm>
              <a:prstGeom prst="rect">
                <a:avLst/>
              </a:prstGeom>
            </p:spPr>
          </p:pic>
          <p:sp>
            <p:nvSpPr>
              <p:cNvPr id="9" name="TextBox 8"/>
              <p:cNvSpPr txBox="1"/>
              <p:nvPr/>
            </p:nvSpPr>
            <p:spPr>
              <a:xfrm>
                <a:off x="2937513" y="1696309"/>
                <a:ext cx="2035464" cy="523220"/>
              </a:xfrm>
              <a:prstGeom prst="rect">
                <a:avLst/>
              </a:prstGeom>
              <a:solidFill>
                <a:schemeClr val="bg1">
                  <a:lumMod val="95000"/>
                </a:schemeClr>
              </a:solidFill>
              <a:ln>
                <a:solidFill>
                  <a:schemeClr val="tx1"/>
                </a:solidFill>
              </a:ln>
            </p:spPr>
            <p:txBody>
              <a:bodyPr wrap="square" rtlCol="0">
                <a:spAutoFit/>
              </a:bodyPr>
              <a:lstStyle/>
              <a:p>
                <a:pPr algn="ctr">
                  <a:spcBef>
                    <a:spcPct val="20000"/>
                  </a:spcBef>
                  <a:spcAft>
                    <a:spcPts val="400"/>
                  </a:spcAft>
                  <a:buClr>
                    <a:srgbClr val="0000FF"/>
                  </a:buClr>
                  <a:buSzPct val="80000"/>
                </a:pPr>
                <a:r>
                  <a:rPr lang="en-GB" sz="1400" i="1" kern="0" dirty="0">
                    <a:latin typeface="+mn-lt"/>
                  </a:rPr>
                  <a:t>Uncorrected horizontal orbit of ring 1</a:t>
                </a:r>
              </a:p>
            </p:txBody>
          </p:sp>
        </p:grpSp>
        <p:cxnSp>
          <p:nvCxnSpPr>
            <p:cNvPr id="37" name="Straight Arrow Connector 36"/>
            <p:cNvCxnSpPr/>
            <p:nvPr/>
          </p:nvCxnSpPr>
          <p:spPr bwMode="auto">
            <a:xfrm>
              <a:off x="1941675" y="1977608"/>
              <a:ext cx="0" cy="1552214"/>
            </a:xfrm>
            <a:prstGeom prst="straightConnector1">
              <a:avLst/>
            </a:prstGeom>
            <a:solidFill>
              <a:schemeClr val="accent1"/>
            </a:solidFill>
            <a:ln w="19050" cap="flat" cmpd="sng" algn="ctr">
              <a:solidFill>
                <a:srgbClr val="CC3399"/>
              </a:solidFill>
              <a:prstDash val="solid"/>
              <a:round/>
              <a:headEnd type="triangle" w="med" len="med"/>
              <a:tailEnd type="triangle" w="med" len="med"/>
            </a:ln>
            <a:effectLst/>
          </p:spPr>
        </p:cxnSp>
        <p:sp>
          <p:nvSpPr>
            <p:cNvPr id="38" name="TextBox 37"/>
            <p:cNvSpPr txBox="1"/>
            <p:nvPr/>
          </p:nvSpPr>
          <p:spPr>
            <a:xfrm>
              <a:off x="1946717" y="2039706"/>
              <a:ext cx="753732" cy="307777"/>
            </a:xfrm>
            <a:prstGeom prst="rect">
              <a:avLst/>
            </a:prstGeom>
          </p:spPr>
          <p:txBody>
            <a:bodyPr wrap="none" rtlCol="0">
              <a:spAutoFit/>
            </a:bodyPr>
            <a:lstStyle/>
            <a:p>
              <a:pPr>
                <a:spcBef>
                  <a:spcPct val="20000"/>
                </a:spcBef>
                <a:spcAft>
                  <a:spcPts val="400"/>
                </a:spcAft>
                <a:buClr>
                  <a:srgbClr val="0000FF"/>
                </a:buClr>
                <a:buSzPct val="80000"/>
              </a:pPr>
              <a:r>
                <a:rPr lang="en-GB" sz="1400" b="1" kern="0" dirty="0">
                  <a:solidFill>
                    <a:srgbClr val="CC3399"/>
                  </a:solidFill>
                  <a:latin typeface="+mn-lt"/>
                </a:rPr>
                <a:t>50 mm</a:t>
              </a:r>
            </a:p>
          </p:txBody>
        </p:sp>
      </p:grpSp>
    </p:spTree>
    <p:extLst>
      <p:ext uri="{BB962C8B-B14F-4D97-AF65-F5344CB8AC3E}">
        <p14:creationId xmlns:p14="http://schemas.microsoft.com/office/powerpoint/2010/main" val="1389886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36"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endParaRPr lang="en-GB" altLang="en-US"/>
          </a:p>
        </p:txBody>
      </p:sp>
      <p:sp>
        <p:nvSpPr>
          <p:cNvPr id="3" name="Date Placeholder 2"/>
          <p:cNvSpPr>
            <a:spLocks noGrp="1"/>
          </p:cNvSpPr>
          <p:nvPr>
            <p:ph type="dt" sz="quarter" idx="10"/>
          </p:nvPr>
        </p:nvSpPr>
        <p:spPr/>
        <p:txBody>
          <a:bodyPr/>
          <a:lstStyle/>
          <a:p>
            <a:pPr>
              <a:defRPr/>
            </a:pPr>
            <a:r>
              <a:rPr lang="en-US"/>
              <a:t>12 May 2022</a:t>
            </a:r>
          </a:p>
        </p:txBody>
      </p:sp>
      <p:sp>
        <p:nvSpPr>
          <p:cNvPr id="4" name="Footer Placeholder 3"/>
          <p:cNvSpPr>
            <a:spLocks noGrp="1"/>
          </p:cNvSpPr>
          <p:nvPr>
            <p:ph type="ftr" sz="quarter" idx="11"/>
          </p:nvPr>
        </p:nvSpPr>
        <p:spPr/>
        <p:txBody>
          <a:bodyPr/>
          <a:lstStyle/>
          <a:p>
            <a:pPr>
              <a:defRPr/>
            </a:pPr>
            <a:r>
              <a:rPr lang="en-GB"/>
              <a:t>Basic CAS - Linear Imperfections - J. Wenninger</a:t>
            </a:r>
            <a:endParaRPr lang="en-US"/>
          </a:p>
        </p:txBody>
      </p:sp>
      <p:sp>
        <p:nvSpPr>
          <p:cNvPr id="19461"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00FF"/>
              </a:buClr>
              <a:buSzPct val="80000"/>
              <a:buFont typeface="Wingdings" panose="05000000000000000000" pitchFamily="2" charset="2"/>
              <a:buChar char="q"/>
              <a:defRPr>
                <a:solidFill>
                  <a:schemeClr val="tx1"/>
                </a:solidFill>
                <a:latin typeface="Arial" panose="020B0604020202020204" pitchFamily="34" charset="0"/>
              </a:defRPr>
            </a:lvl1pPr>
            <a:lvl2pPr marL="742950" indent="-285750">
              <a:spcBef>
                <a:spcPct val="20000"/>
              </a:spcBef>
              <a:buChar char="–"/>
              <a:defRPr sz="1600">
                <a:solidFill>
                  <a:schemeClr val="tx1"/>
                </a:solidFill>
                <a:latin typeface="Arial" panose="020B0604020202020204" pitchFamily="34" charset="0"/>
              </a:defRPr>
            </a:lvl2pPr>
            <a:lvl3pPr marL="1143000" indent="-228600">
              <a:spcBef>
                <a:spcPct val="20000"/>
              </a:spcBef>
              <a:buChar char="•"/>
              <a:defRPr sz="1400">
                <a:solidFill>
                  <a:schemeClr val="tx1"/>
                </a:solidFill>
                <a:latin typeface="Arial" panose="020B0604020202020204" pitchFamily="34" charset="0"/>
              </a:defRPr>
            </a:lvl3pPr>
            <a:lvl4pPr marL="1600200" indent="-228600">
              <a:spcBef>
                <a:spcPct val="20000"/>
              </a:spcBef>
              <a:buChar char="–"/>
              <a:defRPr sz="1400">
                <a:solidFill>
                  <a:schemeClr val="tx1"/>
                </a:solidFill>
                <a:latin typeface="Arial" panose="020B0604020202020204" pitchFamily="34" charset="0"/>
              </a:defRPr>
            </a:lvl4pPr>
            <a:lvl5pPr marL="2057400" indent="-228600">
              <a:spcBef>
                <a:spcPct val="20000"/>
              </a:spcBef>
              <a:buChar char="»"/>
              <a:defRPr sz="14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4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4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4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400">
                <a:solidFill>
                  <a:schemeClr val="tx1"/>
                </a:solidFill>
                <a:latin typeface="Arial" panose="020B0604020202020204" pitchFamily="34" charset="0"/>
              </a:defRPr>
            </a:lvl9pPr>
          </a:lstStyle>
          <a:p>
            <a:pPr>
              <a:spcBef>
                <a:spcPct val="0"/>
              </a:spcBef>
              <a:buClrTx/>
              <a:buSzTx/>
              <a:buFontTx/>
              <a:buNone/>
            </a:pPr>
            <a:fld id="{6328B8A8-E74F-4A46-B972-27CC723C8C88}" type="slidenum">
              <a:rPr lang="en-US" altLang="en-US">
                <a:solidFill>
                  <a:srgbClr val="000000"/>
                </a:solidFill>
              </a:rPr>
              <a:pPr>
                <a:spcBef>
                  <a:spcPct val="0"/>
                </a:spcBef>
                <a:buClrTx/>
                <a:buSzTx/>
                <a:buFontTx/>
                <a:buNone/>
              </a:pPr>
              <a:t>36</a:t>
            </a:fld>
            <a:endParaRPr lang="en-US" altLang="en-US">
              <a:solidFill>
                <a:srgbClr val="000000"/>
              </a:solidFill>
            </a:endParaRPr>
          </a:p>
        </p:txBody>
      </p:sp>
      <p:sp>
        <p:nvSpPr>
          <p:cNvPr id="7" name="TextBox 6"/>
          <p:cNvSpPr txBox="1"/>
          <p:nvPr/>
        </p:nvSpPr>
        <p:spPr>
          <a:xfrm>
            <a:off x="2447525" y="1189241"/>
            <a:ext cx="7581900" cy="3831818"/>
          </a:xfrm>
          <a:prstGeom prst="rect">
            <a:avLst/>
          </a:prstGeom>
          <a:noFill/>
        </p:spPr>
        <p:txBody>
          <a:bodyPr>
            <a:spAutoFit/>
          </a:bodyPr>
          <a:lstStyle/>
          <a:p>
            <a:pPr>
              <a:spcBef>
                <a:spcPts val="1800"/>
              </a:spcBef>
              <a:defRPr/>
            </a:pPr>
            <a:r>
              <a:rPr lang="en-US" sz="2800" b="1" dirty="0">
                <a:solidFill>
                  <a:srgbClr val="0000FF">
                    <a:alpha val="35000"/>
                  </a:srgbClr>
                </a:solidFill>
                <a:latin typeface="+mn-lt"/>
              </a:rPr>
              <a:t>Introduction </a:t>
            </a:r>
          </a:p>
          <a:p>
            <a:pPr>
              <a:spcBef>
                <a:spcPts val="1800"/>
              </a:spcBef>
              <a:defRPr/>
            </a:pPr>
            <a:r>
              <a:rPr lang="en-US" sz="2800" b="1" dirty="0">
                <a:solidFill>
                  <a:srgbClr val="0000FF">
                    <a:alpha val="35000"/>
                  </a:srgbClr>
                </a:solidFill>
                <a:latin typeface="+mn-lt"/>
              </a:rPr>
              <a:t>Imperfection - sources</a:t>
            </a:r>
          </a:p>
          <a:p>
            <a:pPr>
              <a:spcBef>
                <a:spcPts val="1800"/>
              </a:spcBef>
              <a:defRPr/>
            </a:pPr>
            <a:r>
              <a:rPr lang="en-US" sz="2800" b="1" dirty="0">
                <a:solidFill>
                  <a:srgbClr val="0000FF">
                    <a:alpha val="39000"/>
                  </a:srgbClr>
                </a:solidFill>
                <a:latin typeface="+mn-lt"/>
              </a:rPr>
              <a:t>Orbit perturbations</a:t>
            </a:r>
          </a:p>
          <a:p>
            <a:pPr>
              <a:spcBef>
                <a:spcPts val="1800"/>
              </a:spcBef>
              <a:defRPr/>
            </a:pPr>
            <a:r>
              <a:rPr lang="en-US" sz="2800" b="1" dirty="0">
                <a:solidFill>
                  <a:srgbClr val="0000FF"/>
                </a:solidFill>
                <a:latin typeface="+mj-lt"/>
              </a:rPr>
              <a:t>Optics perturbations</a:t>
            </a:r>
          </a:p>
          <a:p>
            <a:pPr>
              <a:spcBef>
                <a:spcPts val="1800"/>
              </a:spcBef>
              <a:defRPr/>
            </a:pPr>
            <a:r>
              <a:rPr lang="en-US" sz="2800" b="1" dirty="0">
                <a:solidFill>
                  <a:srgbClr val="0000FF">
                    <a:alpha val="39000"/>
                  </a:srgbClr>
                </a:solidFill>
                <a:latin typeface="+mn-lt"/>
              </a:rPr>
              <a:t>Linear imperfections and geology</a:t>
            </a:r>
          </a:p>
          <a:p>
            <a:pPr>
              <a:spcBef>
                <a:spcPts val="1800"/>
              </a:spcBef>
              <a:defRPr/>
            </a:pPr>
            <a:r>
              <a:rPr lang="en-US" sz="2800" b="1" dirty="0">
                <a:solidFill>
                  <a:srgbClr val="0000FF">
                    <a:alpha val="39000"/>
                  </a:srgbClr>
                </a:solidFill>
                <a:latin typeface="+mn-lt"/>
              </a:rPr>
              <a:t>Summary</a:t>
            </a:r>
          </a:p>
        </p:txBody>
      </p:sp>
    </p:spTree>
    <p:extLst>
      <p:ext uri="{BB962C8B-B14F-4D97-AF65-F5344CB8AC3E}">
        <p14:creationId xmlns:p14="http://schemas.microsoft.com/office/powerpoint/2010/main" val="230395469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Quadrupole gradient errors</a:t>
            </a:r>
          </a:p>
        </p:txBody>
      </p:sp>
      <p:sp>
        <p:nvSpPr>
          <p:cNvPr id="3" name="Date Placeholder 2"/>
          <p:cNvSpPr>
            <a:spLocks noGrp="1"/>
          </p:cNvSpPr>
          <p:nvPr>
            <p:ph type="dt" sz="half" idx="10"/>
          </p:nvPr>
        </p:nvSpPr>
        <p:spPr/>
        <p:txBody>
          <a:bodyPr/>
          <a:lstStyle/>
          <a:p>
            <a:pPr>
              <a:defRPr/>
            </a:pPr>
            <a:r>
              <a:rPr lang="en-US"/>
              <a:t>12 May 2022</a:t>
            </a:r>
          </a:p>
        </p:txBody>
      </p:sp>
      <p:sp>
        <p:nvSpPr>
          <p:cNvPr id="4" name="Footer Placeholder 3"/>
          <p:cNvSpPr>
            <a:spLocks noGrp="1"/>
          </p:cNvSpPr>
          <p:nvPr>
            <p:ph type="ftr" sz="quarter" idx="11"/>
          </p:nvPr>
        </p:nvSpPr>
        <p:spPr/>
        <p:txBody>
          <a:bodyPr/>
          <a:lstStyle/>
          <a:p>
            <a:pPr>
              <a:defRPr/>
            </a:pPr>
            <a:r>
              <a:rPr lang="en-GB"/>
              <a:t>Basic CAS - Linear Imperfections - J. Wenninger</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37</a:t>
            </a:fld>
            <a:endParaRPr lang="en-US" altLang="en-US"/>
          </a:p>
        </p:txBody>
      </p:sp>
      <p:sp>
        <p:nvSpPr>
          <p:cNvPr id="6" name="Content Placeholder 5"/>
          <p:cNvSpPr>
            <a:spLocks noGrp="1"/>
          </p:cNvSpPr>
          <p:nvPr>
            <p:ph idx="1"/>
          </p:nvPr>
        </p:nvSpPr>
        <p:spPr>
          <a:xfrm>
            <a:off x="680895" y="846897"/>
            <a:ext cx="7877576" cy="691290"/>
          </a:xfrm>
        </p:spPr>
        <p:txBody>
          <a:bodyPr/>
          <a:lstStyle/>
          <a:p>
            <a:r>
              <a:rPr lang="en-GB" dirty="0"/>
              <a:t>What is the impact of a </a:t>
            </a:r>
            <a:r>
              <a:rPr lang="en-GB" dirty="0">
                <a:solidFill>
                  <a:srgbClr val="FF0000"/>
                </a:solidFill>
              </a:rPr>
              <a:t>quadrupole gradient error</a:t>
            </a:r>
            <a:r>
              <a:rPr lang="en-GB" dirty="0"/>
              <a:t>?</a:t>
            </a:r>
          </a:p>
          <a:p>
            <a:pPr lvl="1"/>
            <a:r>
              <a:rPr lang="en-GB" dirty="0"/>
              <a:t>Let us consider a particle oscillating in the lattice. </a:t>
            </a:r>
          </a:p>
        </p:txBody>
      </p:sp>
      <p:grpSp>
        <p:nvGrpSpPr>
          <p:cNvPr id="138" name="Group 137"/>
          <p:cNvGrpSpPr/>
          <p:nvPr/>
        </p:nvGrpSpPr>
        <p:grpSpPr>
          <a:xfrm>
            <a:off x="2151187" y="1662371"/>
            <a:ext cx="8065050" cy="1607697"/>
            <a:chOff x="627187" y="1833352"/>
            <a:chExt cx="8065050" cy="1607697"/>
          </a:xfrm>
        </p:grpSpPr>
        <p:grpSp>
          <p:nvGrpSpPr>
            <p:cNvPr id="72" name="Group 71"/>
            <p:cNvGrpSpPr/>
            <p:nvPr/>
          </p:nvGrpSpPr>
          <p:grpSpPr>
            <a:xfrm>
              <a:off x="627187" y="1833352"/>
              <a:ext cx="8065050" cy="1607697"/>
              <a:chOff x="627187" y="1833352"/>
              <a:chExt cx="8065050" cy="1607697"/>
            </a:xfrm>
          </p:grpSpPr>
          <p:sp>
            <p:nvSpPr>
              <p:cNvPr id="7" name="Rectangle 6"/>
              <p:cNvSpPr/>
              <p:nvPr/>
            </p:nvSpPr>
            <p:spPr>
              <a:xfrm>
                <a:off x="627187" y="1833352"/>
                <a:ext cx="8065050" cy="1607697"/>
              </a:xfrm>
              <a:prstGeom prst="rect">
                <a:avLst/>
              </a:prstGeom>
              <a:solidFill>
                <a:schemeClr val="bg1">
                  <a:lumMod val="9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algn="l" rtl="0" fontAlgn="base">
                  <a:spcBef>
                    <a:spcPct val="0"/>
                  </a:spcBef>
                  <a:spcAft>
                    <a:spcPct val="0"/>
                  </a:spcAft>
                  <a:defRPr sz="2400" kern="1200">
                    <a:solidFill>
                      <a:schemeClr val="lt1"/>
                    </a:solidFill>
                    <a:latin typeface="+mn-lt"/>
                    <a:ea typeface="+mn-ea"/>
                    <a:cs typeface="+mn-cs"/>
                  </a:defRPr>
                </a:lvl1pPr>
                <a:lvl2pPr marL="457200" algn="l" rtl="0" fontAlgn="base">
                  <a:spcBef>
                    <a:spcPct val="0"/>
                  </a:spcBef>
                  <a:spcAft>
                    <a:spcPct val="0"/>
                  </a:spcAft>
                  <a:defRPr sz="2400" kern="1200">
                    <a:solidFill>
                      <a:schemeClr val="lt1"/>
                    </a:solidFill>
                    <a:latin typeface="+mn-lt"/>
                    <a:ea typeface="+mn-ea"/>
                    <a:cs typeface="+mn-cs"/>
                  </a:defRPr>
                </a:lvl2pPr>
                <a:lvl3pPr marL="914400" algn="l" rtl="0" fontAlgn="base">
                  <a:spcBef>
                    <a:spcPct val="0"/>
                  </a:spcBef>
                  <a:spcAft>
                    <a:spcPct val="0"/>
                  </a:spcAft>
                  <a:defRPr sz="2400" kern="1200">
                    <a:solidFill>
                      <a:schemeClr val="lt1"/>
                    </a:solidFill>
                    <a:latin typeface="+mn-lt"/>
                    <a:ea typeface="+mn-ea"/>
                    <a:cs typeface="+mn-cs"/>
                  </a:defRPr>
                </a:lvl3pPr>
                <a:lvl4pPr marL="1371600" algn="l" rtl="0" fontAlgn="base">
                  <a:spcBef>
                    <a:spcPct val="0"/>
                  </a:spcBef>
                  <a:spcAft>
                    <a:spcPct val="0"/>
                  </a:spcAft>
                  <a:defRPr sz="2400" kern="1200">
                    <a:solidFill>
                      <a:schemeClr val="lt1"/>
                    </a:solidFill>
                    <a:latin typeface="+mn-lt"/>
                    <a:ea typeface="+mn-ea"/>
                    <a:cs typeface="+mn-cs"/>
                  </a:defRPr>
                </a:lvl4pPr>
                <a:lvl5pPr marL="1828800" algn="l" rtl="0" fontAlgn="base">
                  <a:spcBef>
                    <a:spcPct val="0"/>
                  </a:spcBef>
                  <a:spcAft>
                    <a:spcPct val="0"/>
                  </a:spcAft>
                  <a:defRPr sz="2400" kern="1200">
                    <a:solidFill>
                      <a:schemeClr val="lt1"/>
                    </a:solidFill>
                    <a:latin typeface="+mn-lt"/>
                    <a:ea typeface="+mn-ea"/>
                    <a:cs typeface="+mn-cs"/>
                  </a:defRPr>
                </a:lvl5pPr>
                <a:lvl6pPr marL="2286000" algn="l" defTabSz="914400" rtl="0" eaLnBrk="1" latinLnBrk="0" hangingPunct="1">
                  <a:defRPr sz="2400" kern="1200">
                    <a:solidFill>
                      <a:schemeClr val="lt1"/>
                    </a:solidFill>
                    <a:latin typeface="+mn-lt"/>
                    <a:ea typeface="+mn-ea"/>
                    <a:cs typeface="+mn-cs"/>
                  </a:defRPr>
                </a:lvl6pPr>
                <a:lvl7pPr marL="2743200" algn="l" defTabSz="914400" rtl="0" eaLnBrk="1" latinLnBrk="0" hangingPunct="1">
                  <a:defRPr sz="2400" kern="1200">
                    <a:solidFill>
                      <a:schemeClr val="lt1"/>
                    </a:solidFill>
                    <a:latin typeface="+mn-lt"/>
                    <a:ea typeface="+mn-ea"/>
                    <a:cs typeface="+mn-cs"/>
                  </a:defRPr>
                </a:lvl7pPr>
                <a:lvl8pPr marL="3200400" algn="l" defTabSz="914400" rtl="0" eaLnBrk="1" latinLnBrk="0" hangingPunct="1">
                  <a:defRPr sz="2400" kern="1200">
                    <a:solidFill>
                      <a:schemeClr val="lt1"/>
                    </a:solidFill>
                    <a:latin typeface="+mn-lt"/>
                    <a:ea typeface="+mn-ea"/>
                    <a:cs typeface="+mn-cs"/>
                  </a:defRPr>
                </a:lvl8pPr>
                <a:lvl9pPr marL="3657600" algn="l" defTabSz="914400" rtl="0" eaLnBrk="1" latinLnBrk="0" hangingPunct="1">
                  <a:defRPr sz="2400" kern="1200">
                    <a:solidFill>
                      <a:schemeClr val="lt1"/>
                    </a:solidFill>
                    <a:latin typeface="+mn-lt"/>
                    <a:ea typeface="+mn-ea"/>
                    <a:cs typeface="+mn-cs"/>
                  </a:defRPr>
                </a:lvl9pPr>
              </a:lstStyle>
              <a:p>
                <a:pPr algn="ctr"/>
                <a:endParaRPr lang="en-GB" dirty="0"/>
              </a:p>
            </p:txBody>
          </p:sp>
          <p:sp>
            <p:nvSpPr>
              <p:cNvPr id="8" name="Line 4"/>
              <p:cNvSpPr>
                <a:spLocks noChangeShapeType="1"/>
              </p:cNvSpPr>
              <p:nvPr/>
            </p:nvSpPr>
            <p:spPr bwMode="auto">
              <a:xfrm flipV="1">
                <a:off x="772247" y="2596140"/>
                <a:ext cx="7535939" cy="49771"/>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endParaRPr lang="en-GB" sz="1846" b="1" dirty="0">
                  <a:solidFill>
                    <a:srgbClr val="3333CC"/>
                  </a:solidFill>
                  <a:latin typeface="Verdana" pitchFamily="34" charset="0"/>
                  <a:cs typeface="Arial" charset="0"/>
                </a:endParaRPr>
              </a:p>
            </p:txBody>
          </p:sp>
          <p:sp>
            <p:nvSpPr>
              <p:cNvPr id="10" name="Oval 9"/>
              <p:cNvSpPr>
                <a:spLocks noChangeArrowheads="1"/>
              </p:cNvSpPr>
              <p:nvPr/>
            </p:nvSpPr>
            <p:spPr bwMode="auto">
              <a:xfrm>
                <a:off x="1234523" y="1993024"/>
                <a:ext cx="171340" cy="1288586"/>
              </a:xfrm>
              <a:prstGeom prst="ellipse">
                <a:avLst/>
              </a:prstGeom>
              <a:noFill/>
              <a:ln w="19050">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grpSp>
            <p:nvGrpSpPr>
              <p:cNvPr id="11" name="Group 10"/>
              <p:cNvGrpSpPr>
                <a:grpSpLocks/>
              </p:cNvGrpSpPr>
              <p:nvPr/>
            </p:nvGrpSpPr>
            <p:grpSpPr bwMode="auto">
              <a:xfrm>
                <a:off x="2514431" y="2000022"/>
                <a:ext cx="298770" cy="1274417"/>
                <a:chOff x="1568" y="1305"/>
                <a:chExt cx="345" cy="1619"/>
              </a:xfrm>
            </p:grpSpPr>
            <p:grpSp>
              <p:nvGrpSpPr>
                <p:cNvPr id="35" name="Group 34"/>
                <p:cNvGrpSpPr>
                  <a:grpSpLocks/>
                </p:cNvGrpSpPr>
                <p:nvPr/>
              </p:nvGrpSpPr>
              <p:grpSpPr bwMode="auto">
                <a:xfrm flipH="1">
                  <a:off x="1636" y="1305"/>
                  <a:ext cx="277" cy="1619"/>
                  <a:chOff x="1600" y="1305"/>
                  <a:chExt cx="277" cy="1619"/>
                </a:xfrm>
              </p:grpSpPr>
              <p:sp>
                <p:nvSpPr>
                  <p:cNvPr id="40" name="Line 32"/>
                  <p:cNvSpPr>
                    <a:spLocks noChangeShapeType="1"/>
                  </p:cNvSpPr>
                  <p:nvPr/>
                </p:nvSpPr>
                <p:spPr bwMode="auto">
                  <a:xfrm flipV="1">
                    <a:off x="1600" y="1305"/>
                    <a:ext cx="277" cy="3"/>
                  </a:xfrm>
                  <a:prstGeom prst="line">
                    <a:avLst/>
                  </a:prstGeom>
                  <a:noFill/>
                  <a:ln w="190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sp>
                <p:nvSpPr>
                  <p:cNvPr id="41" name="Line 33"/>
                  <p:cNvSpPr>
                    <a:spLocks noChangeShapeType="1"/>
                  </p:cNvSpPr>
                  <p:nvPr/>
                </p:nvSpPr>
                <p:spPr bwMode="auto">
                  <a:xfrm>
                    <a:off x="1603" y="2924"/>
                    <a:ext cx="268" cy="0"/>
                  </a:xfrm>
                  <a:prstGeom prst="line">
                    <a:avLst/>
                  </a:prstGeom>
                  <a:noFill/>
                  <a:ln w="190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sp>
                <p:nvSpPr>
                  <p:cNvPr id="42" name="Arc 34"/>
                  <p:cNvSpPr>
                    <a:spLocks/>
                  </p:cNvSpPr>
                  <p:nvPr/>
                </p:nvSpPr>
                <p:spPr bwMode="auto">
                  <a:xfrm>
                    <a:off x="1600" y="1316"/>
                    <a:ext cx="132" cy="1604"/>
                  </a:xfrm>
                  <a:custGeom>
                    <a:avLst/>
                    <a:gdLst>
                      <a:gd name="G0" fmla="+- 0 0 0"/>
                      <a:gd name="G1" fmla="+- 21600 0 0"/>
                      <a:gd name="G2" fmla="+- 21600 0 0"/>
                      <a:gd name="T0" fmla="*/ 0 w 21600"/>
                      <a:gd name="T1" fmla="*/ 0 h 43190"/>
                      <a:gd name="T2" fmla="*/ 648 w 21600"/>
                      <a:gd name="T3" fmla="*/ 43190 h 43190"/>
                      <a:gd name="T4" fmla="*/ 0 w 21600"/>
                      <a:gd name="T5" fmla="*/ 21600 h 43190"/>
                    </a:gdLst>
                    <a:ahLst/>
                    <a:cxnLst>
                      <a:cxn ang="0">
                        <a:pos x="T0" y="T1"/>
                      </a:cxn>
                      <a:cxn ang="0">
                        <a:pos x="T2" y="T3"/>
                      </a:cxn>
                      <a:cxn ang="0">
                        <a:pos x="T4" y="T5"/>
                      </a:cxn>
                    </a:cxnLst>
                    <a:rect l="0" t="0" r="r" b="b"/>
                    <a:pathLst>
                      <a:path w="21600" h="43190" fill="none" extrusionOk="0">
                        <a:moveTo>
                          <a:pt x="-1" y="0"/>
                        </a:moveTo>
                        <a:cubicBezTo>
                          <a:pt x="11929" y="0"/>
                          <a:pt x="21600" y="9670"/>
                          <a:pt x="21600" y="21600"/>
                        </a:cubicBezTo>
                        <a:cubicBezTo>
                          <a:pt x="21600" y="33277"/>
                          <a:pt x="12319" y="42839"/>
                          <a:pt x="648" y="43190"/>
                        </a:cubicBezTo>
                      </a:path>
                      <a:path w="21600" h="43190" stroke="0" extrusionOk="0">
                        <a:moveTo>
                          <a:pt x="-1" y="0"/>
                        </a:moveTo>
                        <a:cubicBezTo>
                          <a:pt x="11929" y="0"/>
                          <a:pt x="21600" y="9670"/>
                          <a:pt x="21600" y="21600"/>
                        </a:cubicBezTo>
                        <a:cubicBezTo>
                          <a:pt x="21600" y="33277"/>
                          <a:pt x="12319" y="42839"/>
                          <a:pt x="648" y="43190"/>
                        </a:cubicBezTo>
                        <a:lnTo>
                          <a:pt x="0" y="21600"/>
                        </a:lnTo>
                        <a:close/>
                      </a:path>
                    </a:pathLst>
                  </a:custGeom>
                  <a:noFill/>
                  <a:ln w="19050">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endParaRPr lang="en-GB" dirty="0">
                      <a:solidFill>
                        <a:srgbClr val="3333CC"/>
                      </a:solidFill>
                    </a:endParaRPr>
                  </a:p>
                </p:txBody>
              </p:sp>
            </p:grpSp>
            <p:grpSp>
              <p:nvGrpSpPr>
                <p:cNvPr id="36" name="Group 35"/>
                <p:cNvGrpSpPr>
                  <a:grpSpLocks/>
                </p:cNvGrpSpPr>
                <p:nvPr/>
              </p:nvGrpSpPr>
              <p:grpSpPr bwMode="auto">
                <a:xfrm>
                  <a:off x="1568" y="1305"/>
                  <a:ext cx="277" cy="1619"/>
                  <a:chOff x="1600" y="1305"/>
                  <a:chExt cx="277" cy="1619"/>
                </a:xfrm>
              </p:grpSpPr>
              <p:sp>
                <p:nvSpPr>
                  <p:cNvPr id="37" name="Line 36"/>
                  <p:cNvSpPr>
                    <a:spLocks noChangeShapeType="1"/>
                  </p:cNvSpPr>
                  <p:nvPr/>
                </p:nvSpPr>
                <p:spPr bwMode="auto">
                  <a:xfrm flipV="1">
                    <a:off x="1600" y="1305"/>
                    <a:ext cx="277" cy="3"/>
                  </a:xfrm>
                  <a:prstGeom prst="line">
                    <a:avLst/>
                  </a:prstGeom>
                  <a:noFill/>
                  <a:ln w="190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sp>
                <p:nvSpPr>
                  <p:cNvPr id="38" name="Line 37"/>
                  <p:cNvSpPr>
                    <a:spLocks noChangeShapeType="1"/>
                  </p:cNvSpPr>
                  <p:nvPr/>
                </p:nvSpPr>
                <p:spPr bwMode="auto">
                  <a:xfrm>
                    <a:off x="1603" y="2924"/>
                    <a:ext cx="268" cy="0"/>
                  </a:xfrm>
                  <a:prstGeom prst="line">
                    <a:avLst/>
                  </a:prstGeom>
                  <a:noFill/>
                  <a:ln w="190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sp>
                <p:nvSpPr>
                  <p:cNvPr id="39" name="Arc 38"/>
                  <p:cNvSpPr>
                    <a:spLocks/>
                  </p:cNvSpPr>
                  <p:nvPr/>
                </p:nvSpPr>
                <p:spPr bwMode="auto">
                  <a:xfrm>
                    <a:off x="1600" y="1316"/>
                    <a:ext cx="132" cy="1604"/>
                  </a:xfrm>
                  <a:custGeom>
                    <a:avLst/>
                    <a:gdLst>
                      <a:gd name="G0" fmla="+- 0 0 0"/>
                      <a:gd name="G1" fmla="+- 21600 0 0"/>
                      <a:gd name="G2" fmla="+- 21600 0 0"/>
                      <a:gd name="T0" fmla="*/ 0 w 21600"/>
                      <a:gd name="T1" fmla="*/ 0 h 43190"/>
                      <a:gd name="T2" fmla="*/ 648 w 21600"/>
                      <a:gd name="T3" fmla="*/ 43190 h 43190"/>
                      <a:gd name="T4" fmla="*/ 0 w 21600"/>
                      <a:gd name="T5" fmla="*/ 21600 h 43190"/>
                    </a:gdLst>
                    <a:ahLst/>
                    <a:cxnLst>
                      <a:cxn ang="0">
                        <a:pos x="T0" y="T1"/>
                      </a:cxn>
                      <a:cxn ang="0">
                        <a:pos x="T2" y="T3"/>
                      </a:cxn>
                      <a:cxn ang="0">
                        <a:pos x="T4" y="T5"/>
                      </a:cxn>
                    </a:cxnLst>
                    <a:rect l="0" t="0" r="r" b="b"/>
                    <a:pathLst>
                      <a:path w="21600" h="43190" fill="none" extrusionOk="0">
                        <a:moveTo>
                          <a:pt x="-1" y="0"/>
                        </a:moveTo>
                        <a:cubicBezTo>
                          <a:pt x="11929" y="0"/>
                          <a:pt x="21600" y="9670"/>
                          <a:pt x="21600" y="21600"/>
                        </a:cubicBezTo>
                        <a:cubicBezTo>
                          <a:pt x="21600" y="33277"/>
                          <a:pt x="12319" y="42839"/>
                          <a:pt x="648" y="43190"/>
                        </a:cubicBezTo>
                      </a:path>
                      <a:path w="21600" h="43190" stroke="0" extrusionOk="0">
                        <a:moveTo>
                          <a:pt x="-1" y="0"/>
                        </a:moveTo>
                        <a:cubicBezTo>
                          <a:pt x="11929" y="0"/>
                          <a:pt x="21600" y="9670"/>
                          <a:pt x="21600" y="21600"/>
                        </a:cubicBezTo>
                        <a:cubicBezTo>
                          <a:pt x="21600" y="33277"/>
                          <a:pt x="12319" y="42839"/>
                          <a:pt x="648" y="43190"/>
                        </a:cubicBezTo>
                        <a:lnTo>
                          <a:pt x="0" y="21600"/>
                        </a:lnTo>
                        <a:close/>
                      </a:path>
                    </a:pathLst>
                  </a:custGeom>
                  <a:noFill/>
                  <a:ln w="19050">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endParaRPr lang="en-GB" dirty="0">
                      <a:solidFill>
                        <a:srgbClr val="3333CC"/>
                      </a:solidFill>
                    </a:endParaRPr>
                  </a:p>
                </p:txBody>
              </p:sp>
            </p:grpSp>
          </p:grpSp>
          <p:sp>
            <p:nvSpPr>
              <p:cNvPr id="12" name="Oval 11"/>
              <p:cNvSpPr>
                <a:spLocks noChangeArrowheads="1"/>
              </p:cNvSpPr>
              <p:nvPr/>
            </p:nvSpPr>
            <p:spPr bwMode="auto">
              <a:xfrm>
                <a:off x="3862990" y="1990152"/>
                <a:ext cx="171340" cy="1288586"/>
              </a:xfrm>
              <a:prstGeom prst="ellipse">
                <a:avLst/>
              </a:prstGeom>
              <a:noFill/>
              <a:ln w="19050">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grpSp>
            <p:nvGrpSpPr>
              <p:cNvPr id="13" name="Group 12"/>
              <p:cNvGrpSpPr>
                <a:grpSpLocks/>
              </p:cNvGrpSpPr>
              <p:nvPr/>
            </p:nvGrpSpPr>
            <p:grpSpPr bwMode="auto">
              <a:xfrm>
                <a:off x="5118140" y="1997150"/>
                <a:ext cx="298770" cy="1274417"/>
                <a:chOff x="1568" y="1305"/>
                <a:chExt cx="345" cy="1619"/>
              </a:xfrm>
            </p:grpSpPr>
            <p:grpSp>
              <p:nvGrpSpPr>
                <p:cNvPr id="26" name="Group 25"/>
                <p:cNvGrpSpPr>
                  <a:grpSpLocks/>
                </p:cNvGrpSpPr>
                <p:nvPr/>
              </p:nvGrpSpPr>
              <p:grpSpPr bwMode="auto">
                <a:xfrm flipH="1">
                  <a:off x="1636" y="1305"/>
                  <a:ext cx="277" cy="1619"/>
                  <a:chOff x="1600" y="1305"/>
                  <a:chExt cx="277" cy="1619"/>
                </a:xfrm>
              </p:grpSpPr>
              <p:sp>
                <p:nvSpPr>
                  <p:cNvPr id="31" name="Line 32"/>
                  <p:cNvSpPr>
                    <a:spLocks noChangeShapeType="1"/>
                  </p:cNvSpPr>
                  <p:nvPr/>
                </p:nvSpPr>
                <p:spPr bwMode="auto">
                  <a:xfrm flipV="1">
                    <a:off x="1600" y="1305"/>
                    <a:ext cx="277" cy="3"/>
                  </a:xfrm>
                  <a:prstGeom prst="line">
                    <a:avLst/>
                  </a:prstGeom>
                  <a:noFill/>
                  <a:ln w="190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sp>
                <p:nvSpPr>
                  <p:cNvPr id="32" name="Line 33"/>
                  <p:cNvSpPr>
                    <a:spLocks noChangeShapeType="1"/>
                  </p:cNvSpPr>
                  <p:nvPr/>
                </p:nvSpPr>
                <p:spPr bwMode="auto">
                  <a:xfrm>
                    <a:off x="1603" y="2924"/>
                    <a:ext cx="268" cy="0"/>
                  </a:xfrm>
                  <a:prstGeom prst="line">
                    <a:avLst/>
                  </a:prstGeom>
                  <a:noFill/>
                  <a:ln w="190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sp>
                <p:nvSpPr>
                  <p:cNvPr id="33" name="Arc 34"/>
                  <p:cNvSpPr>
                    <a:spLocks/>
                  </p:cNvSpPr>
                  <p:nvPr/>
                </p:nvSpPr>
                <p:spPr bwMode="auto">
                  <a:xfrm>
                    <a:off x="1600" y="1316"/>
                    <a:ext cx="132" cy="1604"/>
                  </a:xfrm>
                  <a:custGeom>
                    <a:avLst/>
                    <a:gdLst>
                      <a:gd name="G0" fmla="+- 0 0 0"/>
                      <a:gd name="G1" fmla="+- 21600 0 0"/>
                      <a:gd name="G2" fmla="+- 21600 0 0"/>
                      <a:gd name="T0" fmla="*/ 0 w 21600"/>
                      <a:gd name="T1" fmla="*/ 0 h 43190"/>
                      <a:gd name="T2" fmla="*/ 648 w 21600"/>
                      <a:gd name="T3" fmla="*/ 43190 h 43190"/>
                      <a:gd name="T4" fmla="*/ 0 w 21600"/>
                      <a:gd name="T5" fmla="*/ 21600 h 43190"/>
                    </a:gdLst>
                    <a:ahLst/>
                    <a:cxnLst>
                      <a:cxn ang="0">
                        <a:pos x="T0" y="T1"/>
                      </a:cxn>
                      <a:cxn ang="0">
                        <a:pos x="T2" y="T3"/>
                      </a:cxn>
                      <a:cxn ang="0">
                        <a:pos x="T4" y="T5"/>
                      </a:cxn>
                    </a:cxnLst>
                    <a:rect l="0" t="0" r="r" b="b"/>
                    <a:pathLst>
                      <a:path w="21600" h="43190" fill="none" extrusionOk="0">
                        <a:moveTo>
                          <a:pt x="-1" y="0"/>
                        </a:moveTo>
                        <a:cubicBezTo>
                          <a:pt x="11929" y="0"/>
                          <a:pt x="21600" y="9670"/>
                          <a:pt x="21600" y="21600"/>
                        </a:cubicBezTo>
                        <a:cubicBezTo>
                          <a:pt x="21600" y="33277"/>
                          <a:pt x="12319" y="42839"/>
                          <a:pt x="648" y="43190"/>
                        </a:cubicBezTo>
                      </a:path>
                      <a:path w="21600" h="43190" stroke="0" extrusionOk="0">
                        <a:moveTo>
                          <a:pt x="-1" y="0"/>
                        </a:moveTo>
                        <a:cubicBezTo>
                          <a:pt x="11929" y="0"/>
                          <a:pt x="21600" y="9670"/>
                          <a:pt x="21600" y="21600"/>
                        </a:cubicBezTo>
                        <a:cubicBezTo>
                          <a:pt x="21600" y="33277"/>
                          <a:pt x="12319" y="42839"/>
                          <a:pt x="648" y="43190"/>
                        </a:cubicBezTo>
                        <a:lnTo>
                          <a:pt x="0" y="21600"/>
                        </a:lnTo>
                        <a:close/>
                      </a:path>
                    </a:pathLst>
                  </a:custGeom>
                  <a:noFill/>
                  <a:ln w="19050">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endParaRPr lang="en-GB" dirty="0">
                      <a:solidFill>
                        <a:srgbClr val="3333CC"/>
                      </a:solidFill>
                    </a:endParaRPr>
                  </a:p>
                </p:txBody>
              </p:sp>
            </p:grpSp>
            <p:grpSp>
              <p:nvGrpSpPr>
                <p:cNvPr id="27" name="Group 26"/>
                <p:cNvGrpSpPr>
                  <a:grpSpLocks/>
                </p:cNvGrpSpPr>
                <p:nvPr/>
              </p:nvGrpSpPr>
              <p:grpSpPr bwMode="auto">
                <a:xfrm>
                  <a:off x="1568" y="1305"/>
                  <a:ext cx="277" cy="1619"/>
                  <a:chOff x="1600" y="1305"/>
                  <a:chExt cx="277" cy="1619"/>
                </a:xfrm>
              </p:grpSpPr>
              <p:sp>
                <p:nvSpPr>
                  <p:cNvPr id="28" name="Line 36"/>
                  <p:cNvSpPr>
                    <a:spLocks noChangeShapeType="1"/>
                  </p:cNvSpPr>
                  <p:nvPr/>
                </p:nvSpPr>
                <p:spPr bwMode="auto">
                  <a:xfrm flipV="1">
                    <a:off x="1600" y="1305"/>
                    <a:ext cx="277" cy="3"/>
                  </a:xfrm>
                  <a:prstGeom prst="line">
                    <a:avLst/>
                  </a:prstGeom>
                  <a:noFill/>
                  <a:ln w="190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sp>
                <p:nvSpPr>
                  <p:cNvPr id="29" name="Line 37"/>
                  <p:cNvSpPr>
                    <a:spLocks noChangeShapeType="1"/>
                  </p:cNvSpPr>
                  <p:nvPr/>
                </p:nvSpPr>
                <p:spPr bwMode="auto">
                  <a:xfrm>
                    <a:off x="1603" y="2924"/>
                    <a:ext cx="268" cy="0"/>
                  </a:xfrm>
                  <a:prstGeom prst="line">
                    <a:avLst/>
                  </a:prstGeom>
                  <a:noFill/>
                  <a:ln w="190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sp>
                <p:nvSpPr>
                  <p:cNvPr id="30" name="Arc 38"/>
                  <p:cNvSpPr>
                    <a:spLocks/>
                  </p:cNvSpPr>
                  <p:nvPr/>
                </p:nvSpPr>
                <p:spPr bwMode="auto">
                  <a:xfrm>
                    <a:off x="1600" y="1316"/>
                    <a:ext cx="132" cy="1604"/>
                  </a:xfrm>
                  <a:custGeom>
                    <a:avLst/>
                    <a:gdLst>
                      <a:gd name="G0" fmla="+- 0 0 0"/>
                      <a:gd name="G1" fmla="+- 21600 0 0"/>
                      <a:gd name="G2" fmla="+- 21600 0 0"/>
                      <a:gd name="T0" fmla="*/ 0 w 21600"/>
                      <a:gd name="T1" fmla="*/ 0 h 43190"/>
                      <a:gd name="T2" fmla="*/ 648 w 21600"/>
                      <a:gd name="T3" fmla="*/ 43190 h 43190"/>
                      <a:gd name="T4" fmla="*/ 0 w 21600"/>
                      <a:gd name="T5" fmla="*/ 21600 h 43190"/>
                    </a:gdLst>
                    <a:ahLst/>
                    <a:cxnLst>
                      <a:cxn ang="0">
                        <a:pos x="T0" y="T1"/>
                      </a:cxn>
                      <a:cxn ang="0">
                        <a:pos x="T2" y="T3"/>
                      </a:cxn>
                      <a:cxn ang="0">
                        <a:pos x="T4" y="T5"/>
                      </a:cxn>
                    </a:cxnLst>
                    <a:rect l="0" t="0" r="r" b="b"/>
                    <a:pathLst>
                      <a:path w="21600" h="43190" fill="none" extrusionOk="0">
                        <a:moveTo>
                          <a:pt x="-1" y="0"/>
                        </a:moveTo>
                        <a:cubicBezTo>
                          <a:pt x="11929" y="0"/>
                          <a:pt x="21600" y="9670"/>
                          <a:pt x="21600" y="21600"/>
                        </a:cubicBezTo>
                        <a:cubicBezTo>
                          <a:pt x="21600" y="33277"/>
                          <a:pt x="12319" y="42839"/>
                          <a:pt x="648" y="43190"/>
                        </a:cubicBezTo>
                      </a:path>
                      <a:path w="21600" h="43190" stroke="0" extrusionOk="0">
                        <a:moveTo>
                          <a:pt x="-1" y="0"/>
                        </a:moveTo>
                        <a:cubicBezTo>
                          <a:pt x="11929" y="0"/>
                          <a:pt x="21600" y="9670"/>
                          <a:pt x="21600" y="21600"/>
                        </a:cubicBezTo>
                        <a:cubicBezTo>
                          <a:pt x="21600" y="33277"/>
                          <a:pt x="12319" y="42839"/>
                          <a:pt x="648" y="43190"/>
                        </a:cubicBezTo>
                        <a:lnTo>
                          <a:pt x="0" y="21600"/>
                        </a:lnTo>
                        <a:close/>
                      </a:path>
                    </a:pathLst>
                  </a:custGeom>
                  <a:noFill/>
                  <a:ln w="19050">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endParaRPr lang="en-GB" dirty="0">
                      <a:solidFill>
                        <a:srgbClr val="3333CC"/>
                      </a:solidFill>
                    </a:endParaRPr>
                  </a:p>
                </p:txBody>
              </p:sp>
            </p:grpSp>
          </p:grpSp>
          <p:sp>
            <p:nvSpPr>
              <p:cNvPr id="14" name="Oval 13"/>
              <p:cNvSpPr>
                <a:spLocks noChangeArrowheads="1"/>
              </p:cNvSpPr>
              <p:nvPr/>
            </p:nvSpPr>
            <p:spPr bwMode="auto">
              <a:xfrm>
                <a:off x="6551340" y="1990152"/>
                <a:ext cx="171340" cy="1288586"/>
              </a:xfrm>
              <a:prstGeom prst="ellipse">
                <a:avLst/>
              </a:prstGeom>
              <a:noFill/>
              <a:ln w="19050">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grpSp>
            <p:nvGrpSpPr>
              <p:cNvPr id="15" name="Group 14"/>
              <p:cNvGrpSpPr>
                <a:grpSpLocks/>
              </p:cNvGrpSpPr>
              <p:nvPr/>
            </p:nvGrpSpPr>
            <p:grpSpPr bwMode="auto">
              <a:xfrm>
                <a:off x="7768085" y="1997150"/>
                <a:ext cx="298770" cy="1274417"/>
                <a:chOff x="1568" y="1305"/>
                <a:chExt cx="345" cy="1619"/>
              </a:xfrm>
            </p:grpSpPr>
            <p:grpSp>
              <p:nvGrpSpPr>
                <p:cNvPr id="17" name="Group 16"/>
                <p:cNvGrpSpPr>
                  <a:grpSpLocks/>
                </p:cNvGrpSpPr>
                <p:nvPr/>
              </p:nvGrpSpPr>
              <p:grpSpPr bwMode="auto">
                <a:xfrm flipH="1">
                  <a:off x="1636" y="1305"/>
                  <a:ext cx="277" cy="1619"/>
                  <a:chOff x="1600" y="1305"/>
                  <a:chExt cx="277" cy="1619"/>
                </a:xfrm>
              </p:grpSpPr>
              <p:sp>
                <p:nvSpPr>
                  <p:cNvPr id="22" name="Line 32"/>
                  <p:cNvSpPr>
                    <a:spLocks noChangeShapeType="1"/>
                  </p:cNvSpPr>
                  <p:nvPr/>
                </p:nvSpPr>
                <p:spPr bwMode="auto">
                  <a:xfrm flipV="1">
                    <a:off x="1600" y="1305"/>
                    <a:ext cx="277" cy="3"/>
                  </a:xfrm>
                  <a:prstGeom prst="line">
                    <a:avLst/>
                  </a:prstGeom>
                  <a:noFill/>
                  <a:ln w="190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sp>
                <p:nvSpPr>
                  <p:cNvPr id="23" name="Line 33"/>
                  <p:cNvSpPr>
                    <a:spLocks noChangeShapeType="1"/>
                  </p:cNvSpPr>
                  <p:nvPr/>
                </p:nvSpPr>
                <p:spPr bwMode="auto">
                  <a:xfrm>
                    <a:off x="1603" y="2924"/>
                    <a:ext cx="268" cy="0"/>
                  </a:xfrm>
                  <a:prstGeom prst="line">
                    <a:avLst/>
                  </a:prstGeom>
                  <a:noFill/>
                  <a:ln w="190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sp>
                <p:nvSpPr>
                  <p:cNvPr id="24" name="Arc 34"/>
                  <p:cNvSpPr>
                    <a:spLocks/>
                  </p:cNvSpPr>
                  <p:nvPr/>
                </p:nvSpPr>
                <p:spPr bwMode="auto">
                  <a:xfrm>
                    <a:off x="1600" y="1316"/>
                    <a:ext cx="132" cy="1604"/>
                  </a:xfrm>
                  <a:custGeom>
                    <a:avLst/>
                    <a:gdLst>
                      <a:gd name="G0" fmla="+- 0 0 0"/>
                      <a:gd name="G1" fmla="+- 21600 0 0"/>
                      <a:gd name="G2" fmla="+- 21600 0 0"/>
                      <a:gd name="T0" fmla="*/ 0 w 21600"/>
                      <a:gd name="T1" fmla="*/ 0 h 43190"/>
                      <a:gd name="T2" fmla="*/ 648 w 21600"/>
                      <a:gd name="T3" fmla="*/ 43190 h 43190"/>
                      <a:gd name="T4" fmla="*/ 0 w 21600"/>
                      <a:gd name="T5" fmla="*/ 21600 h 43190"/>
                    </a:gdLst>
                    <a:ahLst/>
                    <a:cxnLst>
                      <a:cxn ang="0">
                        <a:pos x="T0" y="T1"/>
                      </a:cxn>
                      <a:cxn ang="0">
                        <a:pos x="T2" y="T3"/>
                      </a:cxn>
                      <a:cxn ang="0">
                        <a:pos x="T4" y="T5"/>
                      </a:cxn>
                    </a:cxnLst>
                    <a:rect l="0" t="0" r="r" b="b"/>
                    <a:pathLst>
                      <a:path w="21600" h="43190" fill="none" extrusionOk="0">
                        <a:moveTo>
                          <a:pt x="-1" y="0"/>
                        </a:moveTo>
                        <a:cubicBezTo>
                          <a:pt x="11929" y="0"/>
                          <a:pt x="21600" y="9670"/>
                          <a:pt x="21600" y="21600"/>
                        </a:cubicBezTo>
                        <a:cubicBezTo>
                          <a:pt x="21600" y="33277"/>
                          <a:pt x="12319" y="42839"/>
                          <a:pt x="648" y="43190"/>
                        </a:cubicBezTo>
                      </a:path>
                      <a:path w="21600" h="43190" stroke="0" extrusionOk="0">
                        <a:moveTo>
                          <a:pt x="-1" y="0"/>
                        </a:moveTo>
                        <a:cubicBezTo>
                          <a:pt x="11929" y="0"/>
                          <a:pt x="21600" y="9670"/>
                          <a:pt x="21600" y="21600"/>
                        </a:cubicBezTo>
                        <a:cubicBezTo>
                          <a:pt x="21600" y="33277"/>
                          <a:pt x="12319" y="42839"/>
                          <a:pt x="648" y="43190"/>
                        </a:cubicBezTo>
                        <a:lnTo>
                          <a:pt x="0" y="21600"/>
                        </a:lnTo>
                        <a:close/>
                      </a:path>
                    </a:pathLst>
                  </a:custGeom>
                  <a:noFill/>
                  <a:ln w="19050">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endParaRPr lang="en-GB" dirty="0">
                      <a:solidFill>
                        <a:srgbClr val="3333CC"/>
                      </a:solidFill>
                    </a:endParaRPr>
                  </a:p>
                </p:txBody>
              </p:sp>
            </p:grpSp>
            <p:grpSp>
              <p:nvGrpSpPr>
                <p:cNvPr id="18" name="Group 17"/>
                <p:cNvGrpSpPr>
                  <a:grpSpLocks/>
                </p:cNvGrpSpPr>
                <p:nvPr/>
              </p:nvGrpSpPr>
              <p:grpSpPr bwMode="auto">
                <a:xfrm>
                  <a:off x="1568" y="1305"/>
                  <a:ext cx="277" cy="1619"/>
                  <a:chOff x="1600" y="1305"/>
                  <a:chExt cx="277" cy="1619"/>
                </a:xfrm>
              </p:grpSpPr>
              <p:sp>
                <p:nvSpPr>
                  <p:cNvPr id="19" name="Line 36"/>
                  <p:cNvSpPr>
                    <a:spLocks noChangeShapeType="1"/>
                  </p:cNvSpPr>
                  <p:nvPr/>
                </p:nvSpPr>
                <p:spPr bwMode="auto">
                  <a:xfrm flipV="1">
                    <a:off x="1600" y="1305"/>
                    <a:ext cx="277" cy="3"/>
                  </a:xfrm>
                  <a:prstGeom prst="line">
                    <a:avLst/>
                  </a:prstGeom>
                  <a:noFill/>
                  <a:ln w="190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sp>
                <p:nvSpPr>
                  <p:cNvPr id="20" name="Line 37"/>
                  <p:cNvSpPr>
                    <a:spLocks noChangeShapeType="1"/>
                  </p:cNvSpPr>
                  <p:nvPr/>
                </p:nvSpPr>
                <p:spPr bwMode="auto">
                  <a:xfrm>
                    <a:off x="1603" y="2924"/>
                    <a:ext cx="268" cy="0"/>
                  </a:xfrm>
                  <a:prstGeom prst="line">
                    <a:avLst/>
                  </a:prstGeom>
                  <a:noFill/>
                  <a:ln w="190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sp>
                <p:nvSpPr>
                  <p:cNvPr id="21" name="Arc 38"/>
                  <p:cNvSpPr>
                    <a:spLocks/>
                  </p:cNvSpPr>
                  <p:nvPr/>
                </p:nvSpPr>
                <p:spPr bwMode="auto">
                  <a:xfrm>
                    <a:off x="1600" y="1316"/>
                    <a:ext cx="132" cy="1604"/>
                  </a:xfrm>
                  <a:custGeom>
                    <a:avLst/>
                    <a:gdLst>
                      <a:gd name="G0" fmla="+- 0 0 0"/>
                      <a:gd name="G1" fmla="+- 21600 0 0"/>
                      <a:gd name="G2" fmla="+- 21600 0 0"/>
                      <a:gd name="T0" fmla="*/ 0 w 21600"/>
                      <a:gd name="T1" fmla="*/ 0 h 43190"/>
                      <a:gd name="T2" fmla="*/ 648 w 21600"/>
                      <a:gd name="T3" fmla="*/ 43190 h 43190"/>
                      <a:gd name="T4" fmla="*/ 0 w 21600"/>
                      <a:gd name="T5" fmla="*/ 21600 h 43190"/>
                    </a:gdLst>
                    <a:ahLst/>
                    <a:cxnLst>
                      <a:cxn ang="0">
                        <a:pos x="T0" y="T1"/>
                      </a:cxn>
                      <a:cxn ang="0">
                        <a:pos x="T2" y="T3"/>
                      </a:cxn>
                      <a:cxn ang="0">
                        <a:pos x="T4" y="T5"/>
                      </a:cxn>
                    </a:cxnLst>
                    <a:rect l="0" t="0" r="r" b="b"/>
                    <a:pathLst>
                      <a:path w="21600" h="43190" fill="none" extrusionOk="0">
                        <a:moveTo>
                          <a:pt x="-1" y="0"/>
                        </a:moveTo>
                        <a:cubicBezTo>
                          <a:pt x="11929" y="0"/>
                          <a:pt x="21600" y="9670"/>
                          <a:pt x="21600" y="21600"/>
                        </a:cubicBezTo>
                        <a:cubicBezTo>
                          <a:pt x="21600" y="33277"/>
                          <a:pt x="12319" y="42839"/>
                          <a:pt x="648" y="43190"/>
                        </a:cubicBezTo>
                      </a:path>
                      <a:path w="21600" h="43190" stroke="0" extrusionOk="0">
                        <a:moveTo>
                          <a:pt x="-1" y="0"/>
                        </a:moveTo>
                        <a:cubicBezTo>
                          <a:pt x="11929" y="0"/>
                          <a:pt x="21600" y="9670"/>
                          <a:pt x="21600" y="21600"/>
                        </a:cubicBezTo>
                        <a:cubicBezTo>
                          <a:pt x="21600" y="33277"/>
                          <a:pt x="12319" y="42839"/>
                          <a:pt x="648" y="43190"/>
                        </a:cubicBezTo>
                        <a:lnTo>
                          <a:pt x="0" y="21600"/>
                        </a:lnTo>
                        <a:close/>
                      </a:path>
                    </a:pathLst>
                  </a:custGeom>
                  <a:noFill/>
                  <a:ln w="19050">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endParaRPr lang="en-GB" dirty="0">
                      <a:solidFill>
                        <a:srgbClr val="3333CC"/>
                      </a:solidFill>
                    </a:endParaRPr>
                  </a:p>
                </p:txBody>
              </p:sp>
            </p:grpSp>
          </p:grpSp>
        </p:grpSp>
        <p:grpSp>
          <p:nvGrpSpPr>
            <p:cNvPr id="71" name="Group 70"/>
            <p:cNvGrpSpPr/>
            <p:nvPr/>
          </p:nvGrpSpPr>
          <p:grpSpPr>
            <a:xfrm>
              <a:off x="704817" y="2161635"/>
              <a:ext cx="7987420" cy="943515"/>
              <a:chOff x="704817" y="2161635"/>
              <a:chExt cx="7987420" cy="943515"/>
            </a:xfrm>
          </p:grpSpPr>
          <p:cxnSp>
            <p:nvCxnSpPr>
              <p:cNvPr id="44" name="Straight Connector 43"/>
              <p:cNvCxnSpPr/>
              <p:nvPr/>
            </p:nvCxnSpPr>
            <p:spPr bwMode="auto">
              <a:xfrm>
                <a:off x="1307575" y="2161635"/>
                <a:ext cx="1340644" cy="336964"/>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45" name="Straight Connector 44"/>
              <p:cNvCxnSpPr/>
              <p:nvPr/>
            </p:nvCxnSpPr>
            <p:spPr bwMode="auto">
              <a:xfrm>
                <a:off x="2655726" y="2498599"/>
                <a:ext cx="1267147" cy="132312"/>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49" name="Straight Connector 48"/>
              <p:cNvCxnSpPr/>
              <p:nvPr/>
            </p:nvCxnSpPr>
            <p:spPr bwMode="auto">
              <a:xfrm>
                <a:off x="3942663" y="2621025"/>
                <a:ext cx="1325577" cy="145238"/>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53" name="Straight Connector 52"/>
              <p:cNvCxnSpPr/>
              <p:nvPr/>
            </p:nvCxnSpPr>
            <p:spPr bwMode="auto">
              <a:xfrm>
                <a:off x="5268240" y="2762299"/>
                <a:ext cx="1351639" cy="342851"/>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59" name="Straight Connector 58"/>
              <p:cNvCxnSpPr/>
              <p:nvPr/>
            </p:nvCxnSpPr>
            <p:spPr bwMode="auto">
              <a:xfrm flipV="1">
                <a:off x="6610228" y="2743433"/>
                <a:ext cx="1316739" cy="358653"/>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61" name="Straight Connector 60"/>
              <p:cNvCxnSpPr>
                <a:endCxn id="7" idx="3"/>
              </p:cNvCxnSpPr>
              <p:nvPr/>
            </p:nvCxnSpPr>
            <p:spPr bwMode="auto">
              <a:xfrm flipV="1">
                <a:off x="7926967" y="2637201"/>
                <a:ext cx="765270" cy="106231"/>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64" name="Straight Connector 63"/>
              <p:cNvCxnSpPr/>
              <p:nvPr/>
            </p:nvCxnSpPr>
            <p:spPr bwMode="auto">
              <a:xfrm flipV="1">
                <a:off x="704817" y="2161635"/>
                <a:ext cx="621875" cy="156372"/>
              </a:xfrm>
              <a:prstGeom prst="line">
                <a:avLst/>
              </a:prstGeom>
              <a:solidFill>
                <a:schemeClr val="accent1"/>
              </a:solidFill>
              <a:ln w="28575" cap="flat" cmpd="sng" algn="ctr">
                <a:solidFill>
                  <a:srgbClr val="0000FF"/>
                </a:solidFill>
                <a:prstDash val="solid"/>
                <a:round/>
                <a:headEnd type="none" w="med" len="med"/>
                <a:tailEnd type="none" w="med" len="med"/>
              </a:ln>
              <a:effectLst/>
            </p:spPr>
          </p:cxnSp>
        </p:grpSp>
      </p:grpSp>
      <p:grpSp>
        <p:nvGrpSpPr>
          <p:cNvPr id="139" name="Group 138"/>
          <p:cNvGrpSpPr/>
          <p:nvPr/>
        </p:nvGrpSpPr>
        <p:grpSpPr>
          <a:xfrm>
            <a:off x="2142566" y="3971984"/>
            <a:ext cx="8065050" cy="1607697"/>
            <a:chOff x="618566" y="4174680"/>
            <a:chExt cx="8065050" cy="1607697"/>
          </a:xfrm>
        </p:grpSpPr>
        <p:grpSp>
          <p:nvGrpSpPr>
            <p:cNvPr id="73" name="Group 72"/>
            <p:cNvGrpSpPr/>
            <p:nvPr/>
          </p:nvGrpSpPr>
          <p:grpSpPr>
            <a:xfrm>
              <a:off x="618566" y="4174680"/>
              <a:ext cx="8065050" cy="1607697"/>
              <a:chOff x="627187" y="1833352"/>
              <a:chExt cx="8065050" cy="1607697"/>
            </a:xfrm>
          </p:grpSpPr>
          <p:sp>
            <p:nvSpPr>
              <p:cNvPr id="74" name="Rectangle 73"/>
              <p:cNvSpPr/>
              <p:nvPr/>
            </p:nvSpPr>
            <p:spPr>
              <a:xfrm>
                <a:off x="627187" y="1833352"/>
                <a:ext cx="8065050" cy="1607697"/>
              </a:xfrm>
              <a:prstGeom prst="rect">
                <a:avLst/>
              </a:prstGeom>
              <a:solidFill>
                <a:schemeClr val="bg1">
                  <a:lumMod val="9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algn="l" rtl="0" fontAlgn="base">
                  <a:spcBef>
                    <a:spcPct val="0"/>
                  </a:spcBef>
                  <a:spcAft>
                    <a:spcPct val="0"/>
                  </a:spcAft>
                  <a:defRPr sz="2400" kern="1200">
                    <a:solidFill>
                      <a:schemeClr val="lt1"/>
                    </a:solidFill>
                    <a:latin typeface="+mn-lt"/>
                    <a:ea typeface="+mn-ea"/>
                    <a:cs typeface="+mn-cs"/>
                  </a:defRPr>
                </a:lvl1pPr>
                <a:lvl2pPr marL="457200" algn="l" rtl="0" fontAlgn="base">
                  <a:spcBef>
                    <a:spcPct val="0"/>
                  </a:spcBef>
                  <a:spcAft>
                    <a:spcPct val="0"/>
                  </a:spcAft>
                  <a:defRPr sz="2400" kern="1200">
                    <a:solidFill>
                      <a:schemeClr val="lt1"/>
                    </a:solidFill>
                    <a:latin typeface="+mn-lt"/>
                    <a:ea typeface="+mn-ea"/>
                    <a:cs typeface="+mn-cs"/>
                  </a:defRPr>
                </a:lvl2pPr>
                <a:lvl3pPr marL="914400" algn="l" rtl="0" fontAlgn="base">
                  <a:spcBef>
                    <a:spcPct val="0"/>
                  </a:spcBef>
                  <a:spcAft>
                    <a:spcPct val="0"/>
                  </a:spcAft>
                  <a:defRPr sz="2400" kern="1200">
                    <a:solidFill>
                      <a:schemeClr val="lt1"/>
                    </a:solidFill>
                    <a:latin typeface="+mn-lt"/>
                    <a:ea typeface="+mn-ea"/>
                    <a:cs typeface="+mn-cs"/>
                  </a:defRPr>
                </a:lvl3pPr>
                <a:lvl4pPr marL="1371600" algn="l" rtl="0" fontAlgn="base">
                  <a:spcBef>
                    <a:spcPct val="0"/>
                  </a:spcBef>
                  <a:spcAft>
                    <a:spcPct val="0"/>
                  </a:spcAft>
                  <a:defRPr sz="2400" kern="1200">
                    <a:solidFill>
                      <a:schemeClr val="lt1"/>
                    </a:solidFill>
                    <a:latin typeface="+mn-lt"/>
                    <a:ea typeface="+mn-ea"/>
                    <a:cs typeface="+mn-cs"/>
                  </a:defRPr>
                </a:lvl4pPr>
                <a:lvl5pPr marL="1828800" algn="l" rtl="0" fontAlgn="base">
                  <a:spcBef>
                    <a:spcPct val="0"/>
                  </a:spcBef>
                  <a:spcAft>
                    <a:spcPct val="0"/>
                  </a:spcAft>
                  <a:defRPr sz="2400" kern="1200">
                    <a:solidFill>
                      <a:schemeClr val="lt1"/>
                    </a:solidFill>
                    <a:latin typeface="+mn-lt"/>
                    <a:ea typeface="+mn-ea"/>
                    <a:cs typeface="+mn-cs"/>
                  </a:defRPr>
                </a:lvl5pPr>
                <a:lvl6pPr marL="2286000" algn="l" defTabSz="914400" rtl="0" eaLnBrk="1" latinLnBrk="0" hangingPunct="1">
                  <a:defRPr sz="2400" kern="1200">
                    <a:solidFill>
                      <a:schemeClr val="lt1"/>
                    </a:solidFill>
                    <a:latin typeface="+mn-lt"/>
                    <a:ea typeface="+mn-ea"/>
                    <a:cs typeface="+mn-cs"/>
                  </a:defRPr>
                </a:lvl6pPr>
                <a:lvl7pPr marL="2743200" algn="l" defTabSz="914400" rtl="0" eaLnBrk="1" latinLnBrk="0" hangingPunct="1">
                  <a:defRPr sz="2400" kern="1200">
                    <a:solidFill>
                      <a:schemeClr val="lt1"/>
                    </a:solidFill>
                    <a:latin typeface="+mn-lt"/>
                    <a:ea typeface="+mn-ea"/>
                    <a:cs typeface="+mn-cs"/>
                  </a:defRPr>
                </a:lvl7pPr>
                <a:lvl8pPr marL="3200400" algn="l" defTabSz="914400" rtl="0" eaLnBrk="1" latinLnBrk="0" hangingPunct="1">
                  <a:defRPr sz="2400" kern="1200">
                    <a:solidFill>
                      <a:schemeClr val="lt1"/>
                    </a:solidFill>
                    <a:latin typeface="+mn-lt"/>
                    <a:ea typeface="+mn-ea"/>
                    <a:cs typeface="+mn-cs"/>
                  </a:defRPr>
                </a:lvl8pPr>
                <a:lvl9pPr marL="3657600" algn="l" defTabSz="914400" rtl="0" eaLnBrk="1" latinLnBrk="0" hangingPunct="1">
                  <a:defRPr sz="2400" kern="1200">
                    <a:solidFill>
                      <a:schemeClr val="lt1"/>
                    </a:solidFill>
                    <a:latin typeface="+mn-lt"/>
                    <a:ea typeface="+mn-ea"/>
                    <a:cs typeface="+mn-cs"/>
                  </a:defRPr>
                </a:lvl9pPr>
              </a:lstStyle>
              <a:p>
                <a:pPr algn="ctr"/>
                <a:endParaRPr lang="en-GB" dirty="0"/>
              </a:p>
            </p:txBody>
          </p:sp>
          <p:sp>
            <p:nvSpPr>
              <p:cNvPr id="75" name="Line 4"/>
              <p:cNvSpPr>
                <a:spLocks noChangeShapeType="1"/>
              </p:cNvSpPr>
              <p:nvPr/>
            </p:nvSpPr>
            <p:spPr bwMode="auto">
              <a:xfrm flipV="1">
                <a:off x="772247" y="2596140"/>
                <a:ext cx="7535939" cy="49771"/>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endParaRPr lang="en-GB" sz="1846" b="1" dirty="0">
                  <a:solidFill>
                    <a:srgbClr val="3333CC"/>
                  </a:solidFill>
                  <a:latin typeface="Verdana" pitchFamily="34" charset="0"/>
                  <a:cs typeface="Arial" charset="0"/>
                </a:endParaRPr>
              </a:p>
            </p:txBody>
          </p:sp>
          <p:sp>
            <p:nvSpPr>
              <p:cNvPr id="76" name="Oval 75"/>
              <p:cNvSpPr>
                <a:spLocks noChangeArrowheads="1"/>
              </p:cNvSpPr>
              <p:nvPr/>
            </p:nvSpPr>
            <p:spPr bwMode="auto">
              <a:xfrm>
                <a:off x="1234523" y="1993024"/>
                <a:ext cx="171340" cy="1288586"/>
              </a:xfrm>
              <a:prstGeom prst="ellipse">
                <a:avLst/>
              </a:prstGeom>
              <a:noFill/>
              <a:ln w="19050">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grpSp>
            <p:nvGrpSpPr>
              <p:cNvPr id="77" name="Group 76"/>
              <p:cNvGrpSpPr>
                <a:grpSpLocks/>
              </p:cNvGrpSpPr>
              <p:nvPr/>
            </p:nvGrpSpPr>
            <p:grpSpPr bwMode="auto">
              <a:xfrm>
                <a:off x="2514431" y="2000022"/>
                <a:ext cx="298770" cy="1274417"/>
                <a:chOff x="1568" y="1305"/>
                <a:chExt cx="345" cy="1619"/>
              </a:xfrm>
            </p:grpSpPr>
            <p:grpSp>
              <p:nvGrpSpPr>
                <p:cNvPr id="98" name="Group 97"/>
                <p:cNvGrpSpPr>
                  <a:grpSpLocks/>
                </p:cNvGrpSpPr>
                <p:nvPr/>
              </p:nvGrpSpPr>
              <p:grpSpPr bwMode="auto">
                <a:xfrm flipH="1">
                  <a:off x="1636" y="1305"/>
                  <a:ext cx="277" cy="1619"/>
                  <a:chOff x="1600" y="1305"/>
                  <a:chExt cx="277" cy="1619"/>
                </a:xfrm>
              </p:grpSpPr>
              <p:sp>
                <p:nvSpPr>
                  <p:cNvPr id="103" name="Line 32"/>
                  <p:cNvSpPr>
                    <a:spLocks noChangeShapeType="1"/>
                  </p:cNvSpPr>
                  <p:nvPr/>
                </p:nvSpPr>
                <p:spPr bwMode="auto">
                  <a:xfrm flipV="1">
                    <a:off x="1600" y="1305"/>
                    <a:ext cx="277" cy="3"/>
                  </a:xfrm>
                  <a:prstGeom prst="line">
                    <a:avLst/>
                  </a:prstGeom>
                  <a:noFill/>
                  <a:ln w="190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sp>
                <p:nvSpPr>
                  <p:cNvPr id="104" name="Line 33"/>
                  <p:cNvSpPr>
                    <a:spLocks noChangeShapeType="1"/>
                  </p:cNvSpPr>
                  <p:nvPr/>
                </p:nvSpPr>
                <p:spPr bwMode="auto">
                  <a:xfrm>
                    <a:off x="1603" y="2924"/>
                    <a:ext cx="268" cy="0"/>
                  </a:xfrm>
                  <a:prstGeom prst="line">
                    <a:avLst/>
                  </a:prstGeom>
                  <a:noFill/>
                  <a:ln w="190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sp>
                <p:nvSpPr>
                  <p:cNvPr id="105" name="Arc 34"/>
                  <p:cNvSpPr>
                    <a:spLocks/>
                  </p:cNvSpPr>
                  <p:nvPr/>
                </p:nvSpPr>
                <p:spPr bwMode="auto">
                  <a:xfrm>
                    <a:off x="1600" y="1316"/>
                    <a:ext cx="132" cy="1604"/>
                  </a:xfrm>
                  <a:custGeom>
                    <a:avLst/>
                    <a:gdLst>
                      <a:gd name="G0" fmla="+- 0 0 0"/>
                      <a:gd name="G1" fmla="+- 21600 0 0"/>
                      <a:gd name="G2" fmla="+- 21600 0 0"/>
                      <a:gd name="T0" fmla="*/ 0 w 21600"/>
                      <a:gd name="T1" fmla="*/ 0 h 43190"/>
                      <a:gd name="T2" fmla="*/ 648 w 21600"/>
                      <a:gd name="T3" fmla="*/ 43190 h 43190"/>
                      <a:gd name="T4" fmla="*/ 0 w 21600"/>
                      <a:gd name="T5" fmla="*/ 21600 h 43190"/>
                    </a:gdLst>
                    <a:ahLst/>
                    <a:cxnLst>
                      <a:cxn ang="0">
                        <a:pos x="T0" y="T1"/>
                      </a:cxn>
                      <a:cxn ang="0">
                        <a:pos x="T2" y="T3"/>
                      </a:cxn>
                      <a:cxn ang="0">
                        <a:pos x="T4" y="T5"/>
                      </a:cxn>
                    </a:cxnLst>
                    <a:rect l="0" t="0" r="r" b="b"/>
                    <a:pathLst>
                      <a:path w="21600" h="43190" fill="none" extrusionOk="0">
                        <a:moveTo>
                          <a:pt x="-1" y="0"/>
                        </a:moveTo>
                        <a:cubicBezTo>
                          <a:pt x="11929" y="0"/>
                          <a:pt x="21600" y="9670"/>
                          <a:pt x="21600" y="21600"/>
                        </a:cubicBezTo>
                        <a:cubicBezTo>
                          <a:pt x="21600" y="33277"/>
                          <a:pt x="12319" y="42839"/>
                          <a:pt x="648" y="43190"/>
                        </a:cubicBezTo>
                      </a:path>
                      <a:path w="21600" h="43190" stroke="0" extrusionOk="0">
                        <a:moveTo>
                          <a:pt x="-1" y="0"/>
                        </a:moveTo>
                        <a:cubicBezTo>
                          <a:pt x="11929" y="0"/>
                          <a:pt x="21600" y="9670"/>
                          <a:pt x="21600" y="21600"/>
                        </a:cubicBezTo>
                        <a:cubicBezTo>
                          <a:pt x="21600" y="33277"/>
                          <a:pt x="12319" y="42839"/>
                          <a:pt x="648" y="43190"/>
                        </a:cubicBezTo>
                        <a:lnTo>
                          <a:pt x="0" y="21600"/>
                        </a:lnTo>
                        <a:close/>
                      </a:path>
                    </a:pathLst>
                  </a:custGeom>
                  <a:noFill/>
                  <a:ln w="19050">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endParaRPr lang="en-GB" dirty="0">
                      <a:solidFill>
                        <a:srgbClr val="3333CC"/>
                      </a:solidFill>
                    </a:endParaRPr>
                  </a:p>
                </p:txBody>
              </p:sp>
            </p:grpSp>
            <p:grpSp>
              <p:nvGrpSpPr>
                <p:cNvPr id="99" name="Group 98"/>
                <p:cNvGrpSpPr>
                  <a:grpSpLocks/>
                </p:cNvGrpSpPr>
                <p:nvPr/>
              </p:nvGrpSpPr>
              <p:grpSpPr bwMode="auto">
                <a:xfrm>
                  <a:off x="1568" y="1305"/>
                  <a:ext cx="277" cy="1619"/>
                  <a:chOff x="1600" y="1305"/>
                  <a:chExt cx="277" cy="1619"/>
                </a:xfrm>
              </p:grpSpPr>
              <p:sp>
                <p:nvSpPr>
                  <p:cNvPr id="100" name="Line 36"/>
                  <p:cNvSpPr>
                    <a:spLocks noChangeShapeType="1"/>
                  </p:cNvSpPr>
                  <p:nvPr/>
                </p:nvSpPr>
                <p:spPr bwMode="auto">
                  <a:xfrm flipV="1">
                    <a:off x="1600" y="1305"/>
                    <a:ext cx="277" cy="3"/>
                  </a:xfrm>
                  <a:prstGeom prst="line">
                    <a:avLst/>
                  </a:prstGeom>
                  <a:noFill/>
                  <a:ln w="190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sp>
                <p:nvSpPr>
                  <p:cNvPr id="101" name="Line 37"/>
                  <p:cNvSpPr>
                    <a:spLocks noChangeShapeType="1"/>
                  </p:cNvSpPr>
                  <p:nvPr/>
                </p:nvSpPr>
                <p:spPr bwMode="auto">
                  <a:xfrm>
                    <a:off x="1603" y="2924"/>
                    <a:ext cx="268" cy="0"/>
                  </a:xfrm>
                  <a:prstGeom prst="line">
                    <a:avLst/>
                  </a:prstGeom>
                  <a:noFill/>
                  <a:ln w="190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sp>
                <p:nvSpPr>
                  <p:cNvPr id="102" name="Arc 38"/>
                  <p:cNvSpPr>
                    <a:spLocks/>
                  </p:cNvSpPr>
                  <p:nvPr/>
                </p:nvSpPr>
                <p:spPr bwMode="auto">
                  <a:xfrm>
                    <a:off x="1600" y="1316"/>
                    <a:ext cx="132" cy="1604"/>
                  </a:xfrm>
                  <a:custGeom>
                    <a:avLst/>
                    <a:gdLst>
                      <a:gd name="G0" fmla="+- 0 0 0"/>
                      <a:gd name="G1" fmla="+- 21600 0 0"/>
                      <a:gd name="G2" fmla="+- 21600 0 0"/>
                      <a:gd name="T0" fmla="*/ 0 w 21600"/>
                      <a:gd name="T1" fmla="*/ 0 h 43190"/>
                      <a:gd name="T2" fmla="*/ 648 w 21600"/>
                      <a:gd name="T3" fmla="*/ 43190 h 43190"/>
                      <a:gd name="T4" fmla="*/ 0 w 21600"/>
                      <a:gd name="T5" fmla="*/ 21600 h 43190"/>
                    </a:gdLst>
                    <a:ahLst/>
                    <a:cxnLst>
                      <a:cxn ang="0">
                        <a:pos x="T0" y="T1"/>
                      </a:cxn>
                      <a:cxn ang="0">
                        <a:pos x="T2" y="T3"/>
                      </a:cxn>
                      <a:cxn ang="0">
                        <a:pos x="T4" y="T5"/>
                      </a:cxn>
                    </a:cxnLst>
                    <a:rect l="0" t="0" r="r" b="b"/>
                    <a:pathLst>
                      <a:path w="21600" h="43190" fill="none" extrusionOk="0">
                        <a:moveTo>
                          <a:pt x="-1" y="0"/>
                        </a:moveTo>
                        <a:cubicBezTo>
                          <a:pt x="11929" y="0"/>
                          <a:pt x="21600" y="9670"/>
                          <a:pt x="21600" y="21600"/>
                        </a:cubicBezTo>
                        <a:cubicBezTo>
                          <a:pt x="21600" y="33277"/>
                          <a:pt x="12319" y="42839"/>
                          <a:pt x="648" y="43190"/>
                        </a:cubicBezTo>
                      </a:path>
                      <a:path w="21600" h="43190" stroke="0" extrusionOk="0">
                        <a:moveTo>
                          <a:pt x="-1" y="0"/>
                        </a:moveTo>
                        <a:cubicBezTo>
                          <a:pt x="11929" y="0"/>
                          <a:pt x="21600" y="9670"/>
                          <a:pt x="21600" y="21600"/>
                        </a:cubicBezTo>
                        <a:cubicBezTo>
                          <a:pt x="21600" y="33277"/>
                          <a:pt x="12319" y="42839"/>
                          <a:pt x="648" y="43190"/>
                        </a:cubicBezTo>
                        <a:lnTo>
                          <a:pt x="0" y="21600"/>
                        </a:lnTo>
                        <a:close/>
                      </a:path>
                    </a:pathLst>
                  </a:custGeom>
                  <a:noFill/>
                  <a:ln w="19050">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endParaRPr lang="en-GB" dirty="0">
                      <a:solidFill>
                        <a:srgbClr val="3333CC"/>
                      </a:solidFill>
                    </a:endParaRPr>
                  </a:p>
                </p:txBody>
              </p:sp>
            </p:grpSp>
          </p:grpSp>
          <p:sp>
            <p:nvSpPr>
              <p:cNvPr id="78" name="Oval 77"/>
              <p:cNvSpPr>
                <a:spLocks noChangeArrowheads="1"/>
              </p:cNvSpPr>
              <p:nvPr/>
            </p:nvSpPr>
            <p:spPr bwMode="auto">
              <a:xfrm>
                <a:off x="3862990" y="1990152"/>
                <a:ext cx="171340" cy="1288586"/>
              </a:xfrm>
              <a:prstGeom prst="ellipse">
                <a:avLst/>
              </a:prstGeom>
              <a:noFill/>
              <a:ln w="19050">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grpSp>
            <p:nvGrpSpPr>
              <p:cNvPr id="79" name="Group 78"/>
              <p:cNvGrpSpPr>
                <a:grpSpLocks/>
              </p:cNvGrpSpPr>
              <p:nvPr/>
            </p:nvGrpSpPr>
            <p:grpSpPr bwMode="auto">
              <a:xfrm>
                <a:off x="5118140" y="1997150"/>
                <a:ext cx="298770" cy="1274417"/>
                <a:chOff x="1568" y="1305"/>
                <a:chExt cx="345" cy="1619"/>
              </a:xfrm>
            </p:grpSpPr>
            <p:grpSp>
              <p:nvGrpSpPr>
                <p:cNvPr id="90" name="Group 89"/>
                <p:cNvGrpSpPr>
                  <a:grpSpLocks/>
                </p:cNvGrpSpPr>
                <p:nvPr/>
              </p:nvGrpSpPr>
              <p:grpSpPr bwMode="auto">
                <a:xfrm flipH="1">
                  <a:off x="1636" y="1305"/>
                  <a:ext cx="277" cy="1619"/>
                  <a:chOff x="1600" y="1305"/>
                  <a:chExt cx="277" cy="1619"/>
                </a:xfrm>
              </p:grpSpPr>
              <p:sp>
                <p:nvSpPr>
                  <p:cNvPr id="95" name="Line 32"/>
                  <p:cNvSpPr>
                    <a:spLocks noChangeShapeType="1"/>
                  </p:cNvSpPr>
                  <p:nvPr/>
                </p:nvSpPr>
                <p:spPr bwMode="auto">
                  <a:xfrm flipV="1">
                    <a:off x="1600" y="1305"/>
                    <a:ext cx="277" cy="3"/>
                  </a:xfrm>
                  <a:prstGeom prst="line">
                    <a:avLst/>
                  </a:prstGeom>
                  <a:noFill/>
                  <a:ln w="190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sp>
                <p:nvSpPr>
                  <p:cNvPr id="96" name="Line 33"/>
                  <p:cNvSpPr>
                    <a:spLocks noChangeShapeType="1"/>
                  </p:cNvSpPr>
                  <p:nvPr/>
                </p:nvSpPr>
                <p:spPr bwMode="auto">
                  <a:xfrm>
                    <a:off x="1603" y="2924"/>
                    <a:ext cx="268" cy="0"/>
                  </a:xfrm>
                  <a:prstGeom prst="line">
                    <a:avLst/>
                  </a:prstGeom>
                  <a:noFill/>
                  <a:ln w="190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sp>
                <p:nvSpPr>
                  <p:cNvPr id="97" name="Arc 34"/>
                  <p:cNvSpPr>
                    <a:spLocks/>
                  </p:cNvSpPr>
                  <p:nvPr/>
                </p:nvSpPr>
                <p:spPr bwMode="auto">
                  <a:xfrm>
                    <a:off x="1600" y="1316"/>
                    <a:ext cx="132" cy="1604"/>
                  </a:xfrm>
                  <a:custGeom>
                    <a:avLst/>
                    <a:gdLst>
                      <a:gd name="G0" fmla="+- 0 0 0"/>
                      <a:gd name="G1" fmla="+- 21600 0 0"/>
                      <a:gd name="G2" fmla="+- 21600 0 0"/>
                      <a:gd name="T0" fmla="*/ 0 w 21600"/>
                      <a:gd name="T1" fmla="*/ 0 h 43190"/>
                      <a:gd name="T2" fmla="*/ 648 w 21600"/>
                      <a:gd name="T3" fmla="*/ 43190 h 43190"/>
                      <a:gd name="T4" fmla="*/ 0 w 21600"/>
                      <a:gd name="T5" fmla="*/ 21600 h 43190"/>
                    </a:gdLst>
                    <a:ahLst/>
                    <a:cxnLst>
                      <a:cxn ang="0">
                        <a:pos x="T0" y="T1"/>
                      </a:cxn>
                      <a:cxn ang="0">
                        <a:pos x="T2" y="T3"/>
                      </a:cxn>
                      <a:cxn ang="0">
                        <a:pos x="T4" y="T5"/>
                      </a:cxn>
                    </a:cxnLst>
                    <a:rect l="0" t="0" r="r" b="b"/>
                    <a:pathLst>
                      <a:path w="21600" h="43190" fill="none" extrusionOk="0">
                        <a:moveTo>
                          <a:pt x="-1" y="0"/>
                        </a:moveTo>
                        <a:cubicBezTo>
                          <a:pt x="11929" y="0"/>
                          <a:pt x="21600" y="9670"/>
                          <a:pt x="21600" y="21600"/>
                        </a:cubicBezTo>
                        <a:cubicBezTo>
                          <a:pt x="21600" y="33277"/>
                          <a:pt x="12319" y="42839"/>
                          <a:pt x="648" y="43190"/>
                        </a:cubicBezTo>
                      </a:path>
                      <a:path w="21600" h="43190" stroke="0" extrusionOk="0">
                        <a:moveTo>
                          <a:pt x="-1" y="0"/>
                        </a:moveTo>
                        <a:cubicBezTo>
                          <a:pt x="11929" y="0"/>
                          <a:pt x="21600" y="9670"/>
                          <a:pt x="21600" y="21600"/>
                        </a:cubicBezTo>
                        <a:cubicBezTo>
                          <a:pt x="21600" y="33277"/>
                          <a:pt x="12319" y="42839"/>
                          <a:pt x="648" y="43190"/>
                        </a:cubicBezTo>
                        <a:lnTo>
                          <a:pt x="0" y="21600"/>
                        </a:lnTo>
                        <a:close/>
                      </a:path>
                    </a:pathLst>
                  </a:custGeom>
                  <a:noFill/>
                  <a:ln w="19050">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endParaRPr lang="en-GB" dirty="0">
                      <a:solidFill>
                        <a:srgbClr val="3333CC"/>
                      </a:solidFill>
                    </a:endParaRPr>
                  </a:p>
                </p:txBody>
              </p:sp>
            </p:grpSp>
            <p:grpSp>
              <p:nvGrpSpPr>
                <p:cNvPr id="91" name="Group 90"/>
                <p:cNvGrpSpPr>
                  <a:grpSpLocks/>
                </p:cNvGrpSpPr>
                <p:nvPr/>
              </p:nvGrpSpPr>
              <p:grpSpPr bwMode="auto">
                <a:xfrm>
                  <a:off x="1568" y="1305"/>
                  <a:ext cx="277" cy="1619"/>
                  <a:chOff x="1600" y="1305"/>
                  <a:chExt cx="277" cy="1619"/>
                </a:xfrm>
              </p:grpSpPr>
              <p:sp>
                <p:nvSpPr>
                  <p:cNvPr id="92" name="Line 36"/>
                  <p:cNvSpPr>
                    <a:spLocks noChangeShapeType="1"/>
                  </p:cNvSpPr>
                  <p:nvPr/>
                </p:nvSpPr>
                <p:spPr bwMode="auto">
                  <a:xfrm flipV="1">
                    <a:off x="1600" y="1305"/>
                    <a:ext cx="277" cy="3"/>
                  </a:xfrm>
                  <a:prstGeom prst="line">
                    <a:avLst/>
                  </a:prstGeom>
                  <a:noFill/>
                  <a:ln w="190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sp>
                <p:nvSpPr>
                  <p:cNvPr id="93" name="Line 37"/>
                  <p:cNvSpPr>
                    <a:spLocks noChangeShapeType="1"/>
                  </p:cNvSpPr>
                  <p:nvPr/>
                </p:nvSpPr>
                <p:spPr bwMode="auto">
                  <a:xfrm>
                    <a:off x="1603" y="2924"/>
                    <a:ext cx="268" cy="0"/>
                  </a:xfrm>
                  <a:prstGeom prst="line">
                    <a:avLst/>
                  </a:prstGeom>
                  <a:noFill/>
                  <a:ln w="190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sp>
                <p:nvSpPr>
                  <p:cNvPr id="94" name="Arc 38"/>
                  <p:cNvSpPr>
                    <a:spLocks/>
                  </p:cNvSpPr>
                  <p:nvPr/>
                </p:nvSpPr>
                <p:spPr bwMode="auto">
                  <a:xfrm>
                    <a:off x="1600" y="1316"/>
                    <a:ext cx="132" cy="1604"/>
                  </a:xfrm>
                  <a:custGeom>
                    <a:avLst/>
                    <a:gdLst>
                      <a:gd name="G0" fmla="+- 0 0 0"/>
                      <a:gd name="G1" fmla="+- 21600 0 0"/>
                      <a:gd name="G2" fmla="+- 21600 0 0"/>
                      <a:gd name="T0" fmla="*/ 0 w 21600"/>
                      <a:gd name="T1" fmla="*/ 0 h 43190"/>
                      <a:gd name="T2" fmla="*/ 648 w 21600"/>
                      <a:gd name="T3" fmla="*/ 43190 h 43190"/>
                      <a:gd name="T4" fmla="*/ 0 w 21600"/>
                      <a:gd name="T5" fmla="*/ 21600 h 43190"/>
                    </a:gdLst>
                    <a:ahLst/>
                    <a:cxnLst>
                      <a:cxn ang="0">
                        <a:pos x="T0" y="T1"/>
                      </a:cxn>
                      <a:cxn ang="0">
                        <a:pos x="T2" y="T3"/>
                      </a:cxn>
                      <a:cxn ang="0">
                        <a:pos x="T4" y="T5"/>
                      </a:cxn>
                    </a:cxnLst>
                    <a:rect l="0" t="0" r="r" b="b"/>
                    <a:pathLst>
                      <a:path w="21600" h="43190" fill="none" extrusionOk="0">
                        <a:moveTo>
                          <a:pt x="-1" y="0"/>
                        </a:moveTo>
                        <a:cubicBezTo>
                          <a:pt x="11929" y="0"/>
                          <a:pt x="21600" y="9670"/>
                          <a:pt x="21600" y="21600"/>
                        </a:cubicBezTo>
                        <a:cubicBezTo>
                          <a:pt x="21600" y="33277"/>
                          <a:pt x="12319" y="42839"/>
                          <a:pt x="648" y="43190"/>
                        </a:cubicBezTo>
                      </a:path>
                      <a:path w="21600" h="43190" stroke="0" extrusionOk="0">
                        <a:moveTo>
                          <a:pt x="-1" y="0"/>
                        </a:moveTo>
                        <a:cubicBezTo>
                          <a:pt x="11929" y="0"/>
                          <a:pt x="21600" y="9670"/>
                          <a:pt x="21600" y="21600"/>
                        </a:cubicBezTo>
                        <a:cubicBezTo>
                          <a:pt x="21600" y="33277"/>
                          <a:pt x="12319" y="42839"/>
                          <a:pt x="648" y="43190"/>
                        </a:cubicBezTo>
                        <a:lnTo>
                          <a:pt x="0" y="21600"/>
                        </a:lnTo>
                        <a:close/>
                      </a:path>
                    </a:pathLst>
                  </a:custGeom>
                  <a:noFill/>
                  <a:ln w="19050">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endParaRPr lang="en-GB" dirty="0">
                      <a:solidFill>
                        <a:srgbClr val="3333CC"/>
                      </a:solidFill>
                    </a:endParaRPr>
                  </a:p>
                </p:txBody>
              </p:sp>
            </p:grpSp>
          </p:grpSp>
          <p:sp>
            <p:nvSpPr>
              <p:cNvPr id="80" name="Oval 79"/>
              <p:cNvSpPr>
                <a:spLocks noChangeArrowheads="1"/>
              </p:cNvSpPr>
              <p:nvPr/>
            </p:nvSpPr>
            <p:spPr bwMode="auto">
              <a:xfrm>
                <a:off x="6551340" y="1990152"/>
                <a:ext cx="171340" cy="1288586"/>
              </a:xfrm>
              <a:prstGeom prst="ellipse">
                <a:avLst/>
              </a:prstGeom>
              <a:noFill/>
              <a:ln w="19050">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grpSp>
            <p:nvGrpSpPr>
              <p:cNvPr id="81" name="Group 80"/>
              <p:cNvGrpSpPr>
                <a:grpSpLocks/>
              </p:cNvGrpSpPr>
              <p:nvPr/>
            </p:nvGrpSpPr>
            <p:grpSpPr bwMode="auto">
              <a:xfrm>
                <a:off x="7768085" y="1997150"/>
                <a:ext cx="298770" cy="1274417"/>
                <a:chOff x="1568" y="1305"/>
                <a:chExt cx="345" cy="1619"/>
              </a:xfrm>
            </p:grpSpPr>
            <p:grpSp>
              <p:nvGrpSpPr>
                <p:cNvPr id="82" name="Group 81"/>
                <p:cNvGrpSpPr>
                  <a:grpSpLocks/>
                </p:cNvGrpSpPr>
                <p:nvPr/>
              </p:nvGrpSpPr>
              <p:grpSpPr bwMode="auto">
                <a:xfrm flipH="1">
                  <a:off x="1636" y="1305"/>
                  <a:ext cx="277" cy="1619"/>
                  <a:chOff x="1600" y="1305"/>
                  <a:chExt cx="277" cy="1619"/>
                </a:xfrm>
              </p:grpSpPr>
              <p:sp>
                <p:nvSpPr>
                  <p:cNvPr id="87" name="Line 32"/>
                  <p:cNvSpPr>
                    <a:spLocks noChangeShapeType="1"/>
                  </p:cNvSpPr>
                  <p:nvPr/>
                </p:nvSpPr>
                <p:spPr bwMode="auto">
                  <a:xfrm flipV="1">
                    <a:off x="1600" y="1305"/>
                    <a:ext cx="277" cy="3"/>
                  </a:xfrm>
                  <a:prstGeom prst="line">
                    <a:avLst/>
                  </a:prstGeom>
                  <a:noFill/>
                  <a:ln w="190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sp>
                <p:nvSpPr>
                  <p:cNvPr id="88" name="Line 33"/>
                  <p:cNvSpPr>
                    <a:spLocks noChangeShapeType="1"/>
                  </p:cNvSpPr>
                  <p:nvPr/>
                </p:nvSpPr>
                <p:spPr bwMode="auto">
                  <a:xfrm>
                    <a:off x="1603" y="2924"/>
                    <a:ext cx="268" cy="0"/>
                  </a:xfrm>
                  <a:prstGeom prst="line">
                    <a:avLst/>
                  </a:prstGeom>
                  <a:noFill/>
                  <a:ln w="190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sp>
                <p:nvSpPr>
                  <p:cNvPr id="89" name="Arc 34"/>
                  <p:cNvSpPr>
                    <a:spLocks/>
                  </p:cNvSpPr>
                  <p:nvPr/>
                </p:nvSpPr>
                <p:spPr bwMode="auto">
                  <a:xfrm>
                    <a:off x="1600" y="1316"/>
                    <a:ext cx="132" cy="1604"/>
                  </a:xfrm>
                  <a:custGeom>
                    <a:avLst/>
                    <a:gdLst>
                      <a:gd name="G0" fmla="+- 0 0 0"/>
                      <a:gd name="G1" fmla="+- 21600 0 0"/>
                      <a:gd name="G2" fmla="+- 21600 0 0"/>
                      <a:gd name="T0" fmla="*/ 0 w 21600"/>
                      <a:gd name="T1" fmla="*/ 0 h 43190"/>
                      <a:gd name="T2" fmla="*/ 648 w 21600"/>
                      <a:gd name="T3" fmla="*/ 43190 h 43190"/>
                      <a:gd name="T4" fmla="*/ 0 w 21600"/>
                      <a:gd name="T5" fmla="*/ 21600 h 43190"/>
                    </a:gdLst>
                    <a:ahLst/>
                    <a:cxnLst>
                      <a:cxn ang="0">
                        <a:pos x="T0" y="T1"/>
                      </a:cxn>
                      <a:cxn ang="0">
                        <a:pos x="T2" y="T3"/>
                      </a:cxn>
                      <a:cxn ang="0">
                        <a:pos x="T4" y="T5"/>
                      </a:cxn>
                    </a:cxnLst>
                    <a:rect l="0" t="0" r="r" b="b"/>
                    <a:pathLst>
                      <a:path w="21600" h="43190" fill="none" extrusionOk="0">
                        <a:moveTo>
                          <a:pt x="-1" y="0"/>
                        </a:moveTo>
                        <a:cubicBezTo>
                          <a:pt x="11929" y="0"/>
                          <a:pt x="21600" y="9670"/>
                          <a:pt x="21600" y="21600"/>
                        </a:cubicBezTo>
                        <a:cubicBezTo>
                          <a:pt x="21600" y="33277"/>
                          <a:pt x="12319" y="42839"/>
                          <a:pt x="648" y="43190"/>
                        </a:cubicBezTo>
                      </a:path>
                      <a:path w="21600" h="43190" stroke="0" extrusionOk="0">
                        <a:moveTo>
                          <a:pt x="-1" y="0"/>
                        </a:moveTo>
                        <a:cubicBezTo>
                          <a:pt x="11929" y="0"/>
                          <a:pt x="21600" y="9670"/>
                          <a:pt x="21600" y="21600"/>
                        </a:cubicBezTo>
                        <a:cubicBezTo>
                          <a:pt x="21600" y="33277"/>
                          <a:pt x="12319" y="42839"/>
                          <a:pt x="648" y="43190"/>
                        </a:cubicBezTo>
                        <a:lnTo>
                          <a:pt x="0" y="21600"/>
                        </a:lnTo>
                        <a:close/>
                      </a:path>
                    </a:pathLst>
                  </a:custGeom>
                  <a:noFill/>
                  <a:ln w="19050">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endParaRPr lang="en-GB" dirty="0">
                      <a:solidFill>
                        <a:srgbClr val="3333CC"/>
                      </a:solidFill>
                    </a:endParaRPr>
                  </a:p>
                </p:txBody>
              </p:sp>
            </p:grpSp>
            <p:grpSp>
              <p:nvGrpSpPr>
                <p:cNvPr id="83" name="Group 82"/>
                <p:cNvGrpSpPr>
                  <a:grpSpLocks/>
                </p:cNvGrpSpPr>
                <p:nvPr/>
              </p:nvGrpSpPr>
              <p:grpSpPr bwMode="auto">
                <a:xfrm>
                  <a:off x="1568" y="1305"/>
                  <a:ext cx="277" cy="1619"/>
                  <a:chOff x="1600" y="1305"/>
                  <a:chExt cx="277" cy="1619"/>
                </a:xfrm>
              </p:grpSpPr>
              <p:sp>
                <p:nvSpPr>
                  <p:cNvPr id="84" name="Line 36"/>
                  <p:cNvSpPr>
                    <a:spLocks noChangeShapeType="1"/>
                  </p:cNvSpPr>
                  <p:nvPr/>
                </p:nvSpPr>
                <p:spPr bwMode="auto">
                  <a:xfrm flipV="1">
                    <a:off x="1600" y="1305"/>
                    <a:ext cx="277" cy="3"/>
                  </a:xfrm>
                  <a:prstGeom prst="line">
                    <a:avLst/>
                  </a:prstGeom>
                  <a:noFill/>
                  <a:ln w="190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sp>
                <p:nvSpPr>
                  <p:cNvPr id="85" name="Line 37"/>
                  <p:cNvSpPr>
                    <a:spLocks noChangeShapeType="1"/>
                  </p:cNvSpPr>
                  <p:nvPr/>
                </p:nvSpPr>
                <p:spPr bwMode="auto">
                  <a:xfrm>
                    <a:off x="1603" y="2924"/>
                    <a:ext cx="268" cy="0"/>
                  </a:xfrm>
                  <a:prstGeom prst="line">
                    <a:avLst/>
                  </a:prstGeom>
                  <a:noFill/>
                  <a:ln w="190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pPr algn="l"/>
                    <a:endParaRPr lang="en-GB" dirty="0">
                      <a:solidFill>
                        <a:srgbClr val="3333CC"/>
                      </a:solidFill>
                    </a:endParaRPr>
                  </a:p>
                </p:txBody>
              </p:sp>
              <p:sp>
                <p:nvSpPr>
                  <p:cNvPr id="86" name="Arc 38"/>
                  <p:cNvSpPr>
                    <a:spLocks/>
                  </p:cNvSpPr>
                  <p:nvPr/>
                </p:nvSpPr>
                <p:spPr bwMode="auto">
                  <a:xfrm>
                    <a:off x="1600" y="1316"/>
                    <a:ext cx="132" cy="1604"/>
                  </a:xfrm>
                  <a:custGeom>
                    <a:avLst/>
                    <a:gdLst>
                      <a:gd name="G0" fmla="+- 0 0 0"/>
                      <a:gd name="G1" fmla="+- 21600 0 0"/>
                      <a:gd name="G2" fmla="+- 21600 0 0"/>
                      <a:gd name="T0" fmla="*/ 0 w 21600"/>
                      <a:gd name="T1" fmla="*/ 0 h 43190"/>
                      <a:gd name="T2" fmla="*/ 648 w 21600"/>
                      <a:gd name="T3" fmla="*/ 43190 h 43190"/>
                      <a:gd name="T4" fmla="*/ 0 w 21600"/>
                      <a:gd name="T5" fmla="*/ 21600 h 43190"/>
                    </a:gdLst>
                    <a:ahLst/>
                    <a:cxnLst>
                      <a:cxn ang="0">
                        <a:pos x="T0" y="T1"/>
                      </a:cxn>
                      <a:cxn ang="0">
                        <a:pos x="T2" y="T3"/>
                      </a:cxn>
                      <a:cxn ang="0">
                        <a:pos x="T4" y="T5"/>
                      </a:cxn>
                    </a:cxnLst>
                    <a:rect l="0" t="0" r="r" b="b"/>
                    <a:pathLst>
                      <a:path w="21600" h="43190" fill="none" extrusionOk="0">
                        <a:moveTo>
                          <a:pt x="-1" y="0"/>
                        </a:moveTo>
                        <a:cubicBezTo>
                          <a:pt x="11929" y="0"/>
                          <a:pt x="21600" y="9670"/>
                          <a:pt x="21600" y="21600"/>
                        </a:cubicBezTo>
                        <a:cubicBezTo>
                          <a:pt x="21600" y="33277"/>
                          <a:pt x="12319" y="42839"/>
                          <a:pt x="648" y="43190"/>
                        </a:cubicBezTo>
                      </a:path>
                      <a:path w="21600" h="43190" stroke="0" extrusionOk="0">
                        <a:moveTo>
                          <a:pt x="-1" y="0"/>
                        </a:moveTo>
                        <a:cubicBezTo>
                          <a:pt x="11929" y="0"/>
                          <a:pt x="21600" y="9670"/>
                          <a:pt x="21600" y="21600"/>
                        </a:cubicBezTo>
                        <a:cubicBezTo>
                          <a:pt x="21600" y="33277"/>
                          <a:pt x="12319" y="42839"/>
                          <a:pt x="648" y="43190"/>
                        </a:cubicBezTo>
                        <a:lnTo>
                          <a:pt x="0" y="21600"/>
                        </a:lnTo>
                        <a:close/>
                      </a:path>
                    </a:pathLst>
                  </a:custGeom>
                  <a:noFill/>
                  <a:ln w="19050">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sz="2400" kern="1200">
                        <a:solidFill>
                          <a:schemeClr val="accent2"/>
                        </a:solidFill>
                        <a:latin typeface="Arial" charset="0"/>
                        <a:ea typeface="+mn-ea"/>
                        <a:cs typeface="+mn-cs"/>
                      </a:defRPr>
                    </a:lvl1pPr>
                    <a:lvl2pPr marL="457200" algn="l" rtl="0" fontAlgn="base">
                      <a:spcBef>
                        <a:spcPct val="0"/>
                      </a:spcBef>
                      <a:spcAft>
                        <a:spcPct val="0"/>
                      </a:spcAft>
                      <a:defRPr sz="2400" kern="1200">
                        <a:solidFill>
                          <a:schemeClr val="accent2"/>
                        </a:solidFill>
                        <a:latin typeface="Arial" charset="0"/>
                        <a:ea typeface="+mn-ea"/>
                        <a:cs typeface="+mn-cs"/>
                      </a:defRPr>
                    </a:lvl2pPr>
                    <a:lvl3pPr marL="914400" algn="l" rtl="0" fontAlgn="base">
                      <a:spcBef>
                        <a:spcPct val="0"/>
                      </a:spcBef>
                      <a:spcAft>
                        <a:spcPct val="0"/>
                      </a:spcAft>
                      <a:defRPr sz="2400" kern="1200">
                        <a:solidFill>
                          <a:schemeClr val="accent2"/>
                        </a:solidFill>
                        <a:latin typeface="Arial" charset="0"/>
                        <a:ea typeface="+mn-ea"/>
                        <a:cs typeface="+mn-cs"/>
                      </a:defRPr>
                    </a:lvl3pPr>
                    <a:lvl4pPr marL="1371600" algn="l" rtl="0" fontAlgn="base">
                      <a:spcBef>
                        <a:spcPct val="0"/>
                      </a:spcBef>
                      <a:spcAft>
                        <a:spcPct val="0"/>
                      </a:spcAft>
                      <a:defRPr sz="2400" kern="1200">
                        <a:solidFill>
                          <a:schemeClr val="accent2"/>
                        </a:solidFill>
                        <a:latin typeface="Arial" charset="0"/>
                        <a:ea typeface="+mn-ea"/>
                        <a:cs typeface="+mn-cs"/>
                      </a:defRPr>
                    </a:lvl4pPr>
                    <a:lvl5pPr marL="1828800" algn="l" rtl="0" fontAlgn="base">
                      <a:spcBef>
                        <a:spcPct val="0"/>
                      </a:spcBef>
                      <a:spcAft>
                        <a:spcPct val="0"/>
                      </a:spcAft>
                      <a:defRPr sz="2400" kern="1200">
                        <a:solidFill>
                          <a:schemeClr val="accent2"/>
                        </a:solidFill>
                        <a:latin typeface="Arial" charset="0"/>
                        <a:ea typeface="+mn-ea"/>
                        <a:cs typeface="+mn-cs"/>
                      </a:defRPr>
                    </a:lvl5pPr>
                    <a:lvl6pPr marL="2286000" algn="l" defTabSz="914400" rtl="0" eaLnBrk="1" latinLnBrk="0" hangingPunct="1">
                      <a:defRPr sz="2400" kern="1200">
                        <a:solidFill>
                          <a:schemeClr val="accent2"/>
                        </a:solidFill>
                        <a:latin typeface="Arial" charset="0"/>
                        <a:ea typeface="+mn-ea"/>
                        <a:cs typeface="+mn-cs"/>
                      </a:defRPr>
                    </a:lvl6pPr>
                    <a:lvl7pPr marL="2743200" algn="l" defTabSz="914400" rtl="0" eaLnBrk="1" latinLnBrk="0" hangingPunct="1">
                      <a:defRPr sz="2400" kern="1200">
                        <a:solidFill>
                          <a:schemeClr val="accent2"/>
                        </a:solidFill>
                        <a:latin typeface="Arial" charset="0"/>
                        <a:ea typeface="+mn-ea"/>
                        <a:cs typeface="+mn-cs"/>
                      </a:defRPr>
                    </a:lvl7pPr>
                    <a:lvl8pPr marL="3200400" algn="l" defTabSz="914400" rtl="0" eaLnBrk="1" latinLnBrk="0" hangingPunct="1">
                      <a:defRPr sz="2400" kern="1200">
                        <a:solidFill>
                          <a:schemeClr val="accent2"/>
                        </a:solidFill>
                        <a:latin typeface="Arial" charset="0"/>
                        <a:ea typeface="+mn-ea"/>
                        <a:cs typeface="+mn-cs"/>
                      </a:defRPr>
                    </a:lvl8pPr>
                    <a:lvl9pPr marL="3657600" algn="l" defTabSz="914400" rtl="0" eaLnBrk="1" latinLnBrk="0" hangingPunct="1">
                      <a:defRPr sz="2400" kern="1200">
                        <a:solidFill>
                          <a:schemeClr val="accent2"/>
                        </a:solidFill>
                        <a:latin typeface="Arial" charset="0"/>
                        <a:ea typeface="+mn-ea"/>
                        <a:cs typeface="+mn-cs"/>
                      </a:defRPr>
                    </a:lvl9pPr>
                  </a:lstStyle>
                  <a:p>
                    <a:endParaRPr lang="en-GB" dirty="0">
                      <a:solidFill>
                        <a:srgbClr val="3333CC"/>
                      </a:solidFill>
                    </a:endParaRPr>
                  </a:p>
                </p:txBody>
              </p:sp>
            </p:grpSp>
          </p:grpSp>
        </p:grpSp>
        <p:grpSp>
          <p:nvGrpSpPr>
            <p:cNvPr id="106" name="Group 105"/>
            <p:cNvGrpSpPr/>
            <p:nvPr/>
          </p:nvGrpSpPr>
          <p:grpSpPr>
            <a:xfrm>
              <a:off x="696196" y="4502963"/>
              <a:ext cx="7962719" cy="943515"/>
              <a:chOff x="704817" y="2161635"/>
              <a:chExt cx="7962719" cy="943515"/>
            </a:xfrm>
          </p:grpSpPr>
          <p:cxnSp>
            <p:nvCxnSpPr>
              <p:cNvPr id="107" name="Straight Connector 106"/>
              <p:cNvCxnSpPr/>
              <p:nvPr/>
            </p:nvCxnSpPr>
            <p:spPr bwMode="auto">
              <a:xfrm>
                <a:off x="1307575" y="2161635"/>
                <a:ext cx="1340644" cy="336964"/>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108" name="Straight Connector 107"/>
              <p:cNvCxnSpPr/>
              <p:nvPr/>
            </p:nvCxnSpPr>
            <p:spPr bwMode="auto">
              <a:xfrm>
                <a:off x="2655726" y="2498599"/>
                <a:ext cx="1267147" cy="132312"/>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109" name="Straight Connector 108"/>
              <p:cNvCxnSpPr/>
              <p:nvPr/>
            </p:nvCxnSpPr>
            <p:spPr bwMode="auto">
              <a:xfrm>
                <a:off x="3942663" y="2621025"/>
                <a:ext cx="1325577" cy="145238"/>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110" name="Straight Connector 109"/>
              <p:cNvCxnSpPr/>
              <p:nvPr/>
            </p:nvCxnSpPr>
            <p:spPr bwMode="auto">
              <a:xfrm>
                <a:off x="5268240" y="2762299"/>
                <a:ext cx="1351639" cy="342851"/>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111" name="Straight Connector 110"/>
              <p:cNvCxnSpPr/>
              <p:nvPr/>
            </p:nvCxnSpPr>
            <p:spPr bwMode="auto">
              <a:xfrm flipV="1">
                <a:off x="6610228" y="2743433"/>
                <a:ext cx="1316739" cy="358653"/>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112" name="Straight Connector 111"/>
              <p:cNvCxnSpPr/>
              <p:nvPr/>
            </p:nvCxnSpPr>
            <p:spPr bwMode="auto">
              <a:xfrm flipV="1">
                <a:off x="7902266" y="2634445"/>
                <a:ext cx="765270" cy="106231"/>
              </a:xfrm>
              <a:prstGeom prst="line">
                <a:avLst/>
              </a:prstGeom>
              <a:solidFill>
                <a:schemeClr val="accent1"/>
              </a:solidFill>
              <a:ln w="28575" cap="flat" cmpd="sng" algn="ctr">
                <a:solidFill>
                  <a:srgbClr val="0000FF"/>
                </a:solidFill>
                <a:prstDash val="solid"/>
                <a:round/>
                <a:headEnd type="none" w="med" len="med"/>
                <a:tailEnd type="none" w="med" len="med"/>
              </a:ln>
              <a:effectLst/>
            </p:spPr>
          </p:cxnSp>
          <p:cxnSp>
            <p:nvCxnSpPr>
              <p:cNvPr id="113" name="Straight Connector 112"/>
              <p:cNvCxnSpPr/>
              <p:nvPr/>
            </p:nvCxnSpPr>
            <p:spPr bwMode="auto">
              <a:xfrm flipV="1">
                <a:off x="704817" y="2161635"/>
                <a:ext cx="621875" cy="156372"/>
              </a:xfrm>
              <a:prstGeom prst="line">
                <a:avLst/>
              </a:prstGeom>
              <a:solidFill>
                <a:schemeClr val="accent1"/>
              </a:solidFill>
              <a:ln w="28575" cap="flat" cmpd="sng" algn="ctr">
                <a:solidFill>
                  <a:srgbClr val="0000FF"/>
                </a:solidFill>
                <a:prstDash val="solid"/>
                <a:round/>
                <a:headEnd type="none" w="med" len="med"/>
                <a:tailEnd type="none" w="med" len="med"/>
              </a:ln>
              <a:effectLst/>
            </p:spPr>
          </p:cxnSp>
        </p:grpSp>
        <p:grpSp>
          <p:nvGrpSpPr>
            <p:cNvPr id="114" name="Group 113"/>
            <p:cNvGrpSpPr/>
            <p:nvPr/>
          </p:nvGrpSpPr>
          <p:grpSpPr>
            <a:xfrm>
              <a:off x="1302353" y="4507236"/>
              <a:ext cx="7368676" cy="785880"/>
              <a:chOff x="1307575" y="2161635"/>
              <a:chExt cx="7368676" cy="785880"/>
            </a:xfrm>
          </p:grpSpPr>
          <p:cxnSp>
            <p:nvCxnSpPr>
              <p:cNvPr id="115" name="Straight Connector 114"/>
              <p:cNvCxnSpPr/>
              <p:nvPr/>
            </p:nvCxnSpPr>
            <p:spPr bwMode="auto">
              <a:xfrm>
                <a:off x="1307575" y="2161635"/>
                <a:ext cx="1382286" cy="455117"/>
              </a:xfrm>
              <a:prstGeom prst="line">
                <a:avLst/>
              </a:prstGeom>
              <a:solidFill>
                <a:schemeClr val="accent1"/>
              </a:solidFill>
              <a:ln w="28575" cap="flat" cmpd="sng" algn="ctr">
                <a:solidFill>
                  <a:srgbClr val="FF0000"/>
                </a:solidFill>
                <a:prstDash val="solid"/>
                <a:round/>
                <a:headEnd type="none" w="med" len="med"/>
                <a:tailEnd type="none" w="med" len="med"/>
              </a:ln>
              <a:effectLst/>
            </p:spPr>
          </p:cxnSp>
          <p:cxnSp>
            <p:nvCxnSpPr>
              <p:cNvPr id="116" name="Straight Connector 115"/>
              <p:cNvCxnSpPr/>
              <p:nvPr/>
            </p:nvCxnSpPr>
            <p:spPr bwMode="auto">
              <a:xfrm>
                <a:off x="2667098" y="2626638"/>
                <a:ext cx="1293443" cy="320877"/>
              </a:xfrm>
              <a:prstGeom prst="line">
                <a:avLst/>
              </a:prstGeom>
              <a:solidFill>
                <a:schemeClr val="accent1"/>
              </a:solidFill>
              <a:ln w="28575" cap="flat" cmpd="sng" algn="ctr">
                <a:solidFill>
                  <a:srgbClr val="FF0000"/>
                </a:solidFill>
                <a:prstDash val="solid"/>
                <a:round/>
                <a:headEnd type="none" w="med" len="med"/>
                <a:tailEnd type="none" w="med" len="med"/>
              </a:ln>
              <a:effectLst/>
            </p:spPr>
          </p:cxnSp>
          <p:cxnSp>
            <p:nvCxnSpPr>
              <p:cNvPr id="117" name="Straight Connector 116"/>
              <p:cNvCxnSpPr/>
              <p:nvPr/>
            </p:nvCxnSpPr>
            <p:spPr bwMode="auto">
              <a:xfrm flipV="1">
                <a:off x="3960541" y="2734972"/>
                <a:ext cx="1307699" cy="212543"/>
              </a:xfrm>
              <a:prstGeom prst="line">
                <a:avLst/>
              </a:prstGeom>
              <a:solidFill>
                <a:schemeClr val="accent1"/>
              </a:solidFill>
              <a:ln w="28575" cap="flat" cmpd="sng" algn="ctr">
                <a:solidFill>
                  <a:srgbClr val="FF0000"/>
                </a:solidFill>
                <a:prstDash val="solid"/>
                <a:round/>
                <a:headEnd type="none" w="med" len="med"/>
                <a:tailEnd type="none" w="med" len="med"/>
              </a:ln>
              <a:effectLst/>
            </p:spPr>
          </p:cxnSp>
          <p:cxnSp>
            <p:nvCxnSpPr>
              <p:cNvPr id="118" name="Straight Connector 117"/>
              <p:cNvCxnSpPr/>
              <p:nvPr/>
            </p:nvCxnSpPr>
            <p:spPr bwMode="auto">
              <a:xfrm flipV="1">
                <a:off x="5290417" y="2630173"/>
                <a:ext cx="1351639" cy="98340"/>
              </a:xfrm>
              <a:prstGeom prst="line">
                <a:avLst/>
              </a:prstGeom>
              <a:solidFill>
                <a:schemeClr val="accent1"/>
              </a:solidFill>
              <a:ln w="28575" cap="flat" cmpd="sng" algn="ctr">
                <a:solidFill>
                  <a:srgbClr val="FF0000"/>
                </a:solidFill>
                <a:prstDash val="solid"/>
                <a:round/>
                <a:headEnd type="none" w="med" len="med"/>
                <a:tailEnd type="none" w="med" len="med"/>
              </a:ln>
              <a:effectLst/>
            </p:spPr>
          </p:cxnSp>
          <p:cxnSp>
            <p:nvCxnSpPr>
              <p:cNvPr id="119" name="Straight Connector 118"/>
              <p:cNvCxnSpPr/>
              <p:nvPr/>
            </p:nvCxnSpPr>
            <p:spPr bwMode="auto">
              <a:xfrm flipV="1">
                <a:off x="6621272" y="2493959"/>
                <a:ext cx="1322243" cy="144753"/>
              </a:xfrm>
              <a:prstGeom prst="line">
                <a:avLst/>
              </a:prstGeom>
              <a:solidFill>
                <a:schemeClr val="accent1"/>
              </a:solidFill>
              <a:ln w="28575" cap="flat" cmpd="sng" algn="ctr">
                <a:solidFill>
                  <a:srgbClr val="FF0000"/>
                </a:solidFill>
                <a:prstDash val="solid"/>
                <a:round/>
                <a:headEnd type="none" w="med" len="med"/>
                <a:tailEnd type="none" w="med" len="med"/>
              </a:ln>
              <a:effectLst/>
            </p:spPr>
          </p:cxnSp>
          <p:cxnSp>
            <p:nvCxnSpPr>
              <p:cNvPr id="120" name="Straight Connector 119"/>
              <p:cNvCxnSpPr/>
              <p:nvPr/>
            </p:nvCxnSpPr>
            <p:spPr bwMode="auto">
              <a:xfrm flipV="1">
                <a:off x="7891112" y="2338144"/>
                <a:ext cx="785139" cy="168483"/>
              </a:xfrm>
              <a:prstGeom prst="line">
                <a:avLst/>
              </a:prstGeom>
              <a:solidFill>
                <a:schemeClr val="accent1"/>
              </a:solidFill>
              <a:ln w="28575" cap="flat" cmpd="sng" algn="ctr">
                <a:solidFill>
                  <a:srgbClr val="FF0000"/>
                </a:solidFill>
                <a:prstDash val="solid"/>
                <a:round/>
                <a:headEnd type="none" w="med" len="med"/>
                <a:tailEnd type="none" w="med" len="med"/>
              </a:ln>
              <a:effectLst/>
            </p:spPr>
          </p:cxnSp>
        </p:grpSp>
      </p:grpSp>
      <p:sp>
        <p:nvSpPr>
          <p:cNvPr id="135" name="TextBox 134"/>
          <p:cNvSpPr txBox="1"/>
          <p:nvPr/>
        </p:nvSpPr>
        <p:spPr>
          <a:xfrm>
            <a:off x="1984928" y="3429001"/>
            <a:ext cx="2379177" cy="307777"/>
          </a:xfrm>
          <a:prstGeom prst="rect">
            <a:avLst/>
          </a:prstGeom>
        </p:spPr>
        <p:txBody>
          <a:bodyPr wrap="none" rtlCol="0">
            <a:spAutoFit/>
          </a:bodyPr>
          <a:lstStyle/>
          <a:p>
            <a:pPr>
              <a:spcBef>
                <a:spcPct val="20000"/>
              </a:spcBef>
              <a:spcAft>
                <a:spcPts val="400"/>
              </a:spcAft>
              <a:buClr>
                <a:srgbClr val="0000FF"/>
              </a:buClr>
              <a:buSzPct val="80000"/>
            </a:pPr>
            <a:r>
              <a:rPr lang="en-GB" sz="1400" b="1" i="1" kern="0" dirty="0">
                <a:latin typeface="+mn-lt"/>
              </a:rPr>
              <a:t>Too strong gradient / lens</a:t>
            </a:r>
          </a:p>
        </p:txBody>
      </p:sp>
      <p:sp>
        <p:nvSpPr>
          <p:cNvPr id="136" name="TextBox 135"/>
          <p:cNvSpPr txBox="1"/>
          <p:nvPr/>
        </p:nvSpPr>
        <p:spPr>
          <a:xfrm>
            <a:off x="2144527" y="5733300"/>
            <a:ext cx="7489551" cy="369332"/>
          </a:xfrm>
          <a:prstGeom prst="rect">
            <a:avLst/>
          </a:prstGeom>
        </p:spPr>
        <p:txBody>
          <a:bodyPr wrap="none" rtlCol="0">
            <a:spAutoFit/>
          </a:bodyPr>
          <a:lstStyle/>
          <a:p>
            <a:pPr>
              <a:spcBef>
                <a:spcPct val="20000"/>
              </a:spcBef>
              <a:spcAft>
                <a:spcPts val="400"/>
              </a:spcAft>
              <a:buClr>
                <a:srgbClr val="0000FF"/>
              </a:buClr>
              <a:buSzPct val="80000"/>
            </a:pPr>
            <a:r>
              <a:rPr lang="en-GB" i="1" kern="0" dirty="0">
                <a:latin typeface="+mn-lt"/>
              </a:rPr>
              <a:t>The oscillation period is affected </a:t>
            </a:r>
            <a:r>
              <a:rPr lang="en-GB" i="1" kern="0" dirty="0">
                <a:latin typeface="+mn-lt"/>
                <a:sym typeface="Wingdings" panose="05000000000000000000" pitchFamily="2" charset="2"/>
              </a:rPr>
              <a:t> </a:t>
            </a:r>
            <a:r>
              <a:rPr lang="en-GB" b="1" i="1" kern="0" dirty="0">
                <a:solidFill>
                  <a:srgbClr val="CC3399"/>
                </a:solidFill>
                <a:latin typeface="+mn-lt"/>
                <a:sym typeface="Wingdings" panose="05000000000000000000" pitchFamily="2" charset="2"/>
              </a:rPr>
              <a:t>change of tune</a:t>
            </a:r>
            <a:r>
              <a:rPr lang="en-GB" i="1" kern="0" dirty="0">
                <a:latin typeface="+mn-lt"/>
                <a:sym typeface="Wingdings" panose="05000000000000000000" pitchFamily="2" charset="2"/>
              </a:rPr>
              <a:t>, here Q increases !</a:t>
            </a:r>
            <a:endParaRPr lang="en-GB" i="1" kern="0" dirty="0">
              <a:latin typeface="+mn-lt"/>
            </a:endParaRPr>
          </a:p>
        </p:txBody>
      </p:sp>
      <p:sp>
        <p:nvSpPr>
          <p:cNvPr id="137" name="Down Arrow 136"/>
          <p:cNvSpPr/>
          <p:nvPr/>
        </p:nvSpPr>
        <p:spPr bwMode="auto">
          <a:xfrm>
            <a:off x="2709533" y="3724391"/>
            <a:ext cx="265077" cy="212316"/>
          </a:xfrm>
          <a:prstGeom prst="downArrow">
            <a:avLst/>
          </a:prstGeom>
          <a:solidFill>
            <a:srgbClr val="FF0000"/>
          </a:solid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a:p>
        </p:txBody>
      </p:sp>
    </p:spTree>
    <p:extLst>
      <p:ext uri="{BB962C8B-B14F-4D97-AF65-F5344CB8AC3E}">
        <p14:creationId xmlns:p14="http://schemas.microsoft.com/office/powerpoint/2010/main" val="3780455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3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5" grpId="0"/>
      <p:bldP spid="136" grpId="0"/>
      <p:bldP spid="137"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Optics perturbation</a:t>
            </a:r>
          </a:p>
        </p:txBody>
      </p:sp>
      <p:sp>
        <p:nvSpPr>
          <p:cNvPr id="3" name="Date Placeholder 2"/>
          <p:cNvSpPr>
            <a:spLocks noGrp="1"/>
          </p:cNvSpPr>
          <p:nvPr>
            <p:ph type="dt" sz="half" idx="10"/>
          </p:nvPr>
        </p:nvSpPr>
        <p:spPr/>
        <p:txBody>
          <a:bodyPr/>
          <a:lstStyle/>
          <a:p>
            <a:pPr>
              <a:defRPr/>
            </a:pPr>
            <a:r>
              <a:rPr lang="en-US"/>
              <a:t>12 May 2022</a:t>
            </a:r>
          </a:p>
        </p:txBody>
      </p:sp>
      <p:sp>
        <p:nvSpPr>
          <p:cNvPr id="4" name="Footer Placeholder 3"/>
          <p:cNvSpPr>
            <a:spLocks noGrp="1"/>
          </p:cNvSpPr>
          <p:nvPr>
            <p:ph type="ftr" sz="quarter" idx="11"/>
          </p:nvPr>
        </p:nvSpPr>
        <p:spPr/>
        <p:txBody>
          <a:bodyPr/>
          <a:lstStyle/>
          <a:p>
            <a:pPr>
              <a:defRPr/>
            </a:pPr>
            <a:r>
              <a:rPr lang="en-GB"/>
              <a:t>Basic CAS - Linear Imperfections - J. Wenninger</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38</a:t>
            </a:fld>
            <a:endParaRPr lang="en-US" altLang="en-US"/>
          </a:p>
        </p:txBody>
      </p:sp>
      <p:sp>
        <p:nvSpPr>
          <p:cNvPr id="6" name="Content Placeholder 5"/>
          <p:cNvSpPr>
            <a:spLocks noGrp="1"/>
          </p:cNvSpPr>
          <p:nvPr>
            <p:ph idx="1"/>
          </p:nvPr>
        </p:nvSpPr>
        <p:spPr>
          <a:xfrm>
            <a:off x="604085" y="842206"/>
            <a:ext cx="10599780" cy="813680"/>
          </a:xfrm>
        </p:spPr>
        <p:txBody>
          <a:bodyPr/>
          <a:lstStyle/>
          <a:p>
            <a:r>
              <a:rPr lang="en-GB" dirty="0"/>
              <a:t>In a ring a focussing error affects the beam optics and envelope (size) over the entire ring ! It also changes the tune.</a:t>
            </a:r>
          </a:p>
        </p:txBody>
      </p:sp>
      <p:grpSp>
        <p:nvGrpSpPr>
          <p:cNvPr id="13" name="Group 12"/>
          <p:cNvGrpSpPr/>
          <p:nvPr/>
        </p:nvGrpSpPr>
        <p:grpSpPr>
          <a:xfrm>
            <a:off x="2485931" y="1745585"/>
            <a:ext cx="6720253" cy="3429500"/>
            <a:chOff x="961930" y="1745585"/>
            <a:chExt cx="6720253" cy="3429500"/>
          </a:xfrm>
        </p:grpSpPr>
        <p:grpSp>
          <p:nvGrpSpPr>
            <p:cNvPr id="10" name="Group 9"/>
            <p:cNvGrpSpPr/>
            <p:nvPr/>
          </p:nvGrpSpPr>
          <p:grpSpPr>
            <a:xfrm>
              <a:off x="961930" y="1983301"/>
              <a:ext cx="6720253" cy="3191784"/>
              <a:chOff x="961930" y="1983301"/>
              <a:chExt cx="6720253" cy="3191784"/>
            </a:xfrm>
          </p:grpSpPr>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1930" y="1983301"/>
                <a:ext cx="6720253" cy="3191784"/>
              </a:xfrm>
              <a:prstGeom prst="rect">
                <a:avLst/>
              </a:prstGeom>
            </p:spPr>
          </p:pic>
          <p:sp>
            <p:nvSpPr>
              <p:cNvPr id="9" name="TextBox 8"/>
              <p:cNvSpPr txBox="1"/>
              <p:nvPr/>
            </p:nvSpPr>
            <p:spPr>
              <a:xfrm>
                <a:off x="5685745" y="2252315"/>
                <a:ext cx="1527982" cy="338554"/>
              </a:xfrm>
              <a:prstGeom prst="rect">
                <a:avLst/>
              </a:prstGeom>
            </p:spPr>
            <p:txBody>
              <a:bodyPr wrap="none" rtlCol="0">
                <a:spAutoFit/>
              </a:bodyPr>
              <a:lstStyle/>
              <a:p>
                <a:pPr>
                  <a:spcBef>
                    <a:spcPct val="20000"/>
                  </a:spcBef>
                  <a:spcAft>
                    <a:spcPts val="400"/>
                  </a:spcAft>
                  <a:buClr>
                    <a:srgbClr val="0000FF"/>
                  </a:buClr>
                  <a:buSzPct val="80000"/>
                </a:pPr>
                <a:r>
                  <a:rPr lang="en-GB" sz="1600" kern="0" dirty="0">
                    <a:solidFill>
                      <a:srgbClr val="0000FF"/>
                    </a:solidFill>
                    <a:latin typeface="+mn-lt"/>
                  </a:rPr>
                  <a:t>Nominal optics</a:t>
                </a:r>
              </a:p>
            </p:txBody>
          </p:sp>
          <p:sp>
            <p:nvSpPr>
              <p:cNvPr id="12" name="TextBox 11"/>
              <p:cNvSpPr txBox="1"/>
              <p:nvPr/>
            </p:nvSpPr>
            <p:spPr>
              <a:xfrm>
                <a:off x="5685745" y="2545685"/>
                <a:ext cx="1723549" cy="338554"/>
              </a:xfrm>
              <a:prstGeom prst="rect">
                <a:avLst/>
              </a:prstGeom>
            </p:spPr>
            <p:txBody>
              <a:bodyPr wrap="none" rtlCol="0">
                <a:spAutoFit/>
              </a:bodyPr>
              <a:lstStyle/>
              <a:p>
                <a:pPr>
                  <a:spcBef>
                    <a:spcPct val="20000"/>
                  </a:spcBef>
                  <a:spcAft>
                    <a:spcPts val="400"/>
                  </a:spcAft>
                  <a:buClr>
                    <a:srgbClr val="0000FF"/>
                  </a:buClr>
                  <a:buSzPct val="80000"/>
                </a:pPr>
                <a:r>
                  <a:rPr lang="en-GB" sz="1600" kern="0" dirty="0">
                    <a:solidFill>
                      <a:srgbClr val="FF0000"/>
                    </a:solidFill>
                    <a:latin typeface="+mn-lt"/>
                  </a:rPr>
                  <a:t>Perturbed optics</a:t>
                </a:r>
              </a:p>
            </p:txBody>
          </p:sp>
        </p:grpSp>
        <p:sp>
          <p:nvSpPr>
            <p:cNvPr id="7" name="TextBox 6"/>
            <p:cNvSpPr txBox="1"/>
            <p:nvPr/>
          </p:nvSpPr>
          <p:spPr>
            <a:xfrm>
              <a:off x="2075675" y="1745585"/>
              <a:ext cx="5133136" cy="338554"/>
            </a:xfrm>
            <a:prstGeom prst="rect">
              <a:avLst/>
            </a:prstGeom>
          </p:spPr>
          <p:txBody>
            <a:bodyPr wrap="none" rtlCol="0">
              <a:spAutoFit/>
            </a:bodyPr>
            <a:lstStyle/>
            <a:p>
              <a:pPr>
                <a:spcBef>
                  <a:spcPct val="20000"/>
                </a:spcBef>
                <a:spcAft>
                  <a:spcPts val="400"/>
                </a:spcAft>
                <a:buClr>
                  <a:srgbClr val="0000FF"/>
                </a:buClr>
                <a:buSzPct val="80000"/>
              </a:pPr>
              <a:r>
                <a:rPr lang="en-GB" sz="1600" i="1" kern="0" dirty="0">
                  <a:latin typeface="+mn-lt"/>
                </a:rPr>
                <a:t>Example for LHC: one quadrupole gradient is incorrect</a:t>
              </a:r>
            </a:p>
          </p:txBody>
        </p:sp>
      </p:grpSp>
      <p:grpSp>
        <p:nvGrpSpPr>
          <p:cNvPr id="23" name="Group 22"/>
          <p:cNvGrpSpPr/>
          <p:nvPr/>
        </p:nvGrpSpPr>
        <p:grpSpPr>
          <a:xfrm>
            <a:off x="3868510" y="4888391"/>
            <a:ext cx="5375766" cy="1833085"/>
            <a:chOff x="2344510" y="4888390"/>
            <a:chExt cx="5375766" cy="1833085"/>
          </a:xfrm>
        </p:grpSpPr>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44510" y="5316960"/>
              <a:ext cx="2957185" cy="1404515"/>
            </a:xfrm>
            <a:prstGeom prst="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p:spPr>
        </p:pic>
        <p:cxnSp>
          <p:nvCxnSpPr>
            <p:cNvPr id="15" name="Straight Connector 14"/>
            <p:cNvCxnSpPr/>
            <p:nvPr/>
          </p:nvCxnSpPr>
          <p:spPr bwMode="auto">
            <a:xfrm flipH="1">
              <a:off x="2690155" y="4888390"/>
              <a:ext cx="614480" cy="422455"/>
            </a:xfrm>
            <a:prstGeom prst="line">
              <a:avLst/>
            </a:prstGeom>
            <a:solidFill>
              <a:schemeClr val="accent1"/>
            </a:solidFill>
            <a:ln w="19050" cap="flat" cmpd="sng" algn="ctr">
              <a:solidFill>
                <a:schemeClr val="bg1">
                  <a:lumMod val="65000"/>
                </a:schemeClr>
              </a:solidFill>
              <a:prstDash val="sysDash"/>
              <a:round/>
              <a:headEnd type="none" w="med" len="med"/>
              <a:tailEnd type="none" w="med" len="med"/>
            </a:ln>
            <a:effectLst/>
          </p:spPr>
        </p:cxnSp>
        <p:cxnSp>
          <p:nvCxnSpPr>
            <p:cNvPr id="16" name="Straight Connector 15"/>
            <p:cNvCxnSpPr/>
            <p:nvPr/>
          </p:nvCxnSpPr>
          <p:spPr bwMode="auto">
            <a:xfrm>
              <a:off x="4418380" y="4888390"/>
              <a:ext cx="883315" cy="422455"/>
            </a:xfrm>
            <a:prstGeom prst="line">
              <a:avLst/>
            </a:prstGeom>
            <a:solidFill>
              <a:schemeClr val="accent1"/>
            </a:solidFill>
            <a:ln w="19050" cap="flat" cmpd="sng" algn="ctr">
              <a:solidFill>
                <a:schemeClr val="bg1">
                  <a:lumMod val="65000"/>
                </a:schemeClr>
              </a:solidFill>
              <a:prstDash val="sysDash"/>
              <a:round/>
              <a:headEnd type="none" w="med" len="med"/>
              <a:tailEnd type="none" w="med" len="med"/>
            </a:ln>
            <a:effectLst/>
          </p:spPr>
        </p:cxnSp>
        <p:sp>
          <p:nvSpPr>
            <p:cNvPr id="22" name="TextBox 21"/>
            <p:cNvSpPr txBox="1"/>
            <p:nvPr/>
          </p:nvSpPr>
          <p:spPr>
            <a:xfrm>
              <a:off x="5685745" y="5826323"/>
              <a:ext cx="2034531" cy="307777"/>
            </a:xfrm>
            <a:prstGeom prst="rect">
              <a:avLst/>
            </a:prstGeom>
          </p:spPr>
          <p:txBody>
            <a:bodyPr wrap="none" rtlCol="0">
              <a:spAutoFit/>
            </a:bodyPr>
            <a:lstStyle/>
            <a:p>
              <a:pPr>
                <a:spcBef>
                  <a:spcPct val="20000"/>
                </a:spcBef>
                <a:spcAft>
                  <a:spcPts val="400"/>
                </a:spcAft>
                <a:buClr>
                  <a:srgbClr val="0000FF"/>
                </a:buClr>
                <a:buSzPct val="80000"/>
              </a:pPr>
              <a:r>
                <a:rPr lang="en-GB" sz="1400" i="1" kern="0" dirty="0">
                  <a:latin typeface="+mn-lt"/>
                </a:rPr>
                <a:t>Zoom into a subsection</a:t>
              </a:r>
            </a:p>
          </p:txBody>
        </p:sp>
      </p:grpSp>
    </p:spTree>
    <p:extLst>
      <p:ext uri="{BB962C8B-B14F-4D97-AF65-F5344CB8AC3E}">
        <p14:creationId xmlns:p14="http://schemas.microsoft.com/office/powerpoint/2010/main" val="5243776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Optics perturbation</a:t>
            </a:r>
          </a:p>
        </p:txBody>
      </p:sp>
      <p:sp>
        <p:nvSpPr>
          <p:cNvPr id="3" name="Date Placeholder 2"/>
          <p:cNvSpPr>
            <a:spLocks noGrp="1"/>
          </p:cNvSpPr>
          <p:nvPr>
            <p:ph type="dt" sz="half" idx="10"/>
          </p:nvPr>
        </p:nvSpPr>
        <p:spPr/>
        <p:txBody>
          <a:bodyPr/>
          <a:lstStyle/>
          <a:p>
            <a:pPr>
              <a:defRPr/>
            </a:pPr>
            <a:r>
              <a:rPr lang="en-US"/>
              <a:t>12 May 2022</a:t>
            </a:r>
          </a:p>
        </p:txBody>
      </p:sp>
      <p:sp>
        <p:nvSpPr>
          <p:cNvPr id="4" name="Footer Placeholder 3"/>
          <p:cNvSpPr>
            <a:spLocks noGrp="1"/>
          </p:cNvSpPr>
          <p:nvPr>
            <p:ph type="ftr" sz="quarter" idx="11"/>
          </p:nvPr>
        </p:nvSpPr>
        <p:spPr/>
        <p:txBody>
          <a:bodyPr/>
          <a:lstStyle/>
          <a:p>
            <a:pPr>
              <a:defRPr/>
            </a:pPr>
            <a:r>
              <a:rPr lang="en-GB"/>
              <a:t>Basic CAS - Linear Imperfections - J. Wenninger</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39</a:t>
            </a:fld>
            <a:endParaRPr lang="en-US" altLang="en-US"/>
          </a:p>
        </p:txBody>
      </p:sp>
      <p:sp>
        <p:nvSpPr>
          <p:cNvPr id="6" name="Content Placeholder 5"/>
          <p:cNvSpPr>
            <a:spLocks noGrp="1"/>
          </p:cNvSpPr>
          <p:nvPr>
            <p:ph idx="1"/>
          </p:nvPr>
        </p:nvSpPr>
        <p:spPr>
          <a:xfrm>
            <a:off x="680895" y="916047"/>
            <a:ext cx="10599780" cy="883315"/>
          </a:xfrm>
        </p:spPr>
        <p:txBody>
          <a:bodyPr/>
          <a:lstStyle/>
          <a:p>
            <a:r>
              <a:rPr lang="en-GB" dirty="0"/>
              <a:t>The local beam optics perturbation… note the oscillating pattern of the error.</a:t>
            </a:r>
          </a:p>
        </p:txBody>
      </p:sp>
      <p:grpSp>
        <p:nvGrpSpPr>
          <p:cNvPr id="7" name="Group 6"/>
          <p:cNvGrpSpPr/>
          <p:nvPr/>
        </p:nvGrpSpPr>
        <p:grpSpPr>
          <a:xfrm>
            <a:off x="2239493" y="1854395"/>
            <a:ext cx="7527380" cy="3575128"/>
            <a:chOff x="833942" y="1825158"/>
            <a:chExt cx="7527380" cy="3575128"/>
          </a:xfrm>
        </p:grpSpPr>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3942" y="1825158"/>
              <a:ext cx="7527380" cy="3575128"/>
            </a:xfrm>
            <a:prstGeom prst="rect">
              <a:avLst/>
            </a:prstGeom>
          </p:spPr>
        </p:pic>
        <p:sp>
          <p:nvSpPr>
            <p:cNvPr id="8" name="TextBox 7"/>
            <p:cNvSpPr txBox="1"/>
            <p:nvPr/>
          </p:nvSpPr>
          <p:spPr>
            <a:xfrm>
              <a:off x="6069795" y="2126790"/>
              <a:ext cx="1527982" cy="338554"/>
            </a:xfrm>
            <a:prstGeom prst="rect">
              <a:avLst/>
            </a:prstGeom>
          </p:spPr>
          <p:txBody>
            <a:bodyPr wrap="none" rtlCol="0">
              <a:spAutoFit/>
            </a:bodyPr>
            <a:lstStyle/>
            <a:p>
              <a:pPr>
                <a:spcBef>
                  <a:spcPct val="20000"/>
                </a:spcBef>
                <a:spcAft>
                  <a:spcPts val="400"/>
                </a:spcAft>
                <a:buClr>
                  <a:srgbClr val="0000FF"/>
                </a:buClr>
                <a:buSzPct val="80000"/>
              </a:pPr>
              <a:r>
                <a:rPr lang="en-GB" sz="1600" kern="0" dirty="0">
                  <a:solidFill>
                    <a:srgbClr val="0000FF"/>
                  </a:solidFill>
                  <a:latin typeface="+mn-lt"/>
                </a:rPr>
                <a:t>Nominal optics</a:t>
              </a:r>
            </a:p>
          </p:txBody>
        </p:sp>
        <p:sp>
          <p:nvSpPr>
            <p:cNvPr id="10" name="TextBox 9"/>
            <p:cNvSpPr txBox="1"/>
            <p:nvPr/>
          </p:nvSpPr>
          <p:spPr>
            <a:xfrm>
              <a:off x="6069795" y="2420160"/>
              <a:ext cx="1723549" cy="338554"/>
            </a:xfrm>
            <a:prstGeom prst="rect">
              <a:avLst/>
            </a:prstGeom>
          </p:spPr>
          <p:txBody>
            <a:bodyPr wrap="none" rtlCol="0">
              <a:spAutoFit/>
            </a:bodyPr>
            <a:lstStyle/>
            <a:p>
              <a:pPr>
                <a:spcBef>
                  <a:spcPct val="20000"/>
                </a:spcBef>
                <a:spcAft>
                  <a:spcPts val="400"/>
                </a:spcAft>
                <a:buClr>
                  <a:srgbClr val="0000FF"/>
                </a:buClr>
                <a:buSzPct val="80000"/>
              </a:pPr>
              <a:r>
                <a:rPr lang="en-GB" sz="1600" kern="0" dirty="0">
                  <a:solidFill>
                    <a:srgbClr val="FF0000"/>
                  </a:solidFill>
                  <a:latin typeface="+mn-lt"/>
                </a:rPr>
                <a:t>Perturbed optics</a:t>
              </a:r>
            </a:p>
          </p:txBody>
        </p:sp>
      </p:grpSp>
    </p:spTree>
    <p:extLst>
      <p:ext uri="{BB962C8B-B14F-4D97-AF65-F5344CB8AC3E}">
        <p14:creationId xmlns:p14="http://schemas.microsoft.com/office/powerpoint/2010/main" val="37144606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Accelerator lattice cell</a:t>
            </a:r>
          </a:p>
        </p:txBody>
      </p:sp>
      <p:sp>
        <p:nvSpPr>
          <p:cNvPr id="3" name="Date Placeholder 2"/>
          <p:cNvSpPr>
            <a:spLocks noGrp="1"/>
          </p:cNvSpPr>
          <p:nvPr>
            <p:ph type="dt" sz="half" idx="10"/>
          </p:nvPr>
        </p:nvSpPr>
        <p:spPr/>
        <p:txBody>
          <a:bodyPr/>
          <a:lstStyle/>
          <a:p>
            <a:pPr>
              <a:defRPr/>
            </a:pPr>
            <a:r>
              <a:rPr lang="en-US"/>
              <a:t>12 May 2022</a:t>
            </a:r>
          </a:p>
        </p:txBody>
      </p:sp>
      <p:sp>
        <p:nvSpPr>
          <p:cNvPr id="4" name="Footer Placeholder 3"/>
          <p:cNvSpPr>
            <a:spLocks noGrp="1"/>
          </p:cNvSpPr>
          <p:nvPr>
            <p:ph type="ftr" sz="quarter" idx="11"/>
          </p:nvPr>
        </p:nvSpPr>
        <p:spPr/>
        <p:txBody>
          <a:bodyPr/>
          <a:lstStyle/>
          <a:p>
            <a:pPr>
              <a:defRPr/>
            </a:pPr>
            <a:r>
              <a:rPr lang="en-GB"/>
              <a:t>Basic CAS - Linear Imperfections - J. Wenninger</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4</a:t>
            </a:fld>
            <a:endParaRPr lang="en-US" altLang="en-US"/>
          </a:p>
        </p:txBody>
      </p:sp>
      <p:sp>
        <p:nvSpPr>
          <p:cNvPr id="6" name="Content Placeholder 5"/>
          <p:cNvSpPr>
            <a:spLocks noGrp="1"/>
          </p:cNvSpPr>
          <p:nvPr>
            <p:ph idx="1"/>
          </p:nvPr>
        </p:nvSpPr>
        <p:spPr>
          <a:xfrm>
            <a:off x="639343" y="905429"/>
            <a:ext cx="9510497" cy="2140213"/>
          </a:xfrm>
        </p:spPr>
        <p:txBody>
          <a:bodyPr/>
          <a:lstStyle/>
          <a:p>
            <a:r>
              <a:rPr lang="en-GB" dirty="0"/>
              <a:t>An accelerator is typically build using a number of basic ‘cells’.</a:t>
            </a:r>
          </a:p>
          <a:p>
            <a:r>
              <a:rPr lang="en-GB" dirty="0"/>
              <a:t>The cell layouts of accelerators come in many variants.</a:t>
            </a:r>
          </a:p>
          <a:p>
            <a:r>
              <a:rPr lang="en-GB" dirty="0"/>
              <a:t>For today we consider a simple FODO cell containing:</a:t>
            </a:r>
          </a:p>
          <a:p>
            <a:pPr lvl="1"/>
            <a:r>
              <a:rPr lang="en-GB" b="1" dirty="0">
                <a:solidFill>
                  <a:srgbClr val="0000FF"/>
                </a:solidFill>
              </a:rPr>
              <a:t>Dipole magnets </a:t>
            </a:r>
            <a:r>
              <a:rPr lang="en-GB" dirty="0"/>
              <a:t>to bend the beams,</a:t>
            </a:r>
          </a:p>
          <a:p>
            <a:pPr lvl="1"/>
            <a:r>
              <a:rPr lang="en-GB" b="1" dirty="0">
                <a:solidFill>
                  <a:srgbClr val="0000FF"/>
                </a:solidFill>
              </a:rPr>
              <a:t>Quadrupole magnets </a:t>
            </a:r>
            <a:r>
              <a:rPr lang="en-GB" dirty="0"/>
              <a:t>to focus the beams,</a:t>
            </a:r>
          </a:p>
          <a:p>
            <a:pPr lvl="1"/>
            <a:r>
              <a:rPr lang="en-GB" b="1" dirty="0">
                <a:solidFill>
                  <a:srgbClr val="0000FF"/>
                </a:solidFill>
              </a:rPr>
              <a:t>Beam position monitors </a:t>
            </a:r>
            <a:r>
              <a:rPr lang="en-GB" dirty="0"/>
              <a:t>(BPM) to measure the beam position,</a:t>
            </a:r>
          </a:p>
          <a:p>
            <a:pPr lvl="1"/>
            <a:r>
              <a:rPr lang="en-GB" b="1" dirty="0">
                <a:solidFill>
                  <a:srgbClr val="0000FF"/>
                </a:solidFill>
              </a:rPr>
              <a:t>Small dipole corrector magnets </a:t>
            </a:r>
            <a:r>
              <a:rPr lang="en-GB" dirty="0"/>
              <a:t>for beam steering.</a:t>
            </a:r>
          </a:p>
        </p:txBody>
      </p:sp>
      <p:cxnSp>
        <p:nvCxnSpPr>
          <p:cNvPr id="11" name="Straight Arrow Connector 10"/>
          <p:cNvCxnSpPr/>
          <p:nvPr/>
        </p:nvCxnSpPr>
        <p:spPr bwMode="auto">
          <a:xfrm>
            <a:off x="2074326" y="5003605"/>
            <a:ext cx="8075514" cy="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18" name="TextBox 17"/>
          <p:cNvSpPr txBox="1"/>
          <p:nvPr/>
        </p:nvSpPr>
        <p:spPr>
          <a:xfrm>
            <a:off x="9950563" y="4717255"/>
            <a:ext cx="585417" cy="276999"/>
          </a:xfrm>
          <a:prstGeom prst="rect">
            <a:avLst/>
          </a:prstGeom>
        </p:spPr>
        <p:txBody>
          <a:bodyPr wrap="none" rtlCol="0">
            <a:spAutoFit/>
          </a:bodyPr>
          <a:lstStyle/>
          <a:p>
            <a:pPr>
              <a:spcBef>
                <a:spcPct val="20000"/>
              </a:spcBef>
              <a:spcAft>
                <a:spcPts val="400"/>
              </a:spcAft>
              <a:buClr>
                <a:srgbClr val="0000FF"/>
              </a:buClr>
              <a:buSzPct val="80000"/>
            </a:pPr>
            <a:r>
              <a:rPr lang="en-GB" sz="1200" b="1" i="1" kern="0" dirty="0">
                <a:latin typeface="+mn-lt"/>
              </a:rPr>
              <a:t>beam</a:t>
            </a:r>
          </a:p>
        </p:txBody>
      </p:sp>
      <p:sp>
        <p:nvSpPr>
          <p:cNvPr id="8" name="TextBox 7"/>
          <p:cNvSpPr txBox="1"/>
          <p:nvPr/>
        </p:nvSpPr>
        <p:spPr>
          <a:xfrm>
            <a:off x="4729036" y="6116447"/>
            <a:ext cx="2619628" cy="400110"/>
          </a:xfrm>
          <a:prstGeom prst="rect">
            <a:avLst/>
          </a:prstGeom>
        </p:spPr>
        <p:txBody>
          <a:bodyPr wrap="none" rtlCol="0">
            <a:spAutoFit/>
          </a:bodyPr>
          <a:lstStyle/>
          <a:p>
            <a:pPr>
              <a:spcBef>
                <a:spcPct val="20000"/>
              </a:spcBef>
              <a:spcAft>
                <a:spcPts val="400"/>
              </a:spcAft>
              <a:buClr>
                <a:srgbClr val="0000FF"/>
              </a:buClr>
              <a:buSzPct val="80000"/>
            </a:pPr>
            <a:r>
              <a:rPr lang="en-GB" sz="2000" i="1" kern="0" dirty="0">
                <a:latin typeface="+mn-lt"/>
              </a:rPr>
              <a:t>Schematic of a ½ cell</a:t>
            </a:r>
          </a:p>
        </p:txBody>
      </p:sp>
      <p:grpSp>
        <p:nvGrpSpPr>
          <p:cNvPr id="24" name="Group 23"/>
          <p:cNvGrpSpPr/>
          <p:nvPr/>
        </p:nvGrpSpPr>
        <p:grpSpPr>
          <a:xfrm>
            <a:off x="2101880" y="3533409"/>
            <a:ext cx="8047960" cy="2775967"/>
            <a:chOff x="2101880" y="3533409"/>
            <a:chExt cx="8047960" cy="2775967"/>
          </a:xfrm>
        </p:grpSpPr>
        <p:grpSp>
          <p:nvGrpSpPr>
            <p:cNvPr id="7" name="Group 6"/>
            <p:cNvGrpSpPr/>
            <p:nvPr/>
          </p:nvGrpSpPr>
          <p:grpSpPr>
            <a:xfrm>
              <a:off x="2101880" y="3533409"/>
              <a:ext cx="8047960" cy="2775967"/>
              <a:chOff x="577880" y="3379788"/>
              <a:chExt cx="8047960" cy="2775967"/>
            </a:xfrm>
          </p:grpSpPr>
          <p:grpSp>
            <p:nvGrpSpPr>
              <p:cNvPr id="35" name="Group 34"/>
              <p:cNvGrpSpPr/>
              <p:nvPr/>
            </p:nvGrpSpPr>
            <p:grpSpPr>
              <a:xfrm>
                <a:off x="577880" y="3379788"/>
                <a:ext cx="8047960" cy="2775967"/>
                <a:chOff x="652640" y="1875439"/>
                <a:chExt cx="8047960" cy="2775967"/>
              </a:xfrm>
            </p:grpSpPr>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2640" y="2584090"/>
                  <a:ext cx="699604" cy="1579575"/>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92560" y="2590204"/>
                  <a:ext cx="849876" cy="1575248"/>
                </a:xfrm>
                <a:prstGeom prst="rect">
                  <a:avLst/>
                </a:prstGeom>
              </p:spPr>
            </p:pic>
            <p:sp>
              <p:nvSpPr>
                <p:cNvPr id="12" name="Rectangle 11"/>
                <p:cNvSpPr/>
                <p:nvPr/>
              </p:nvSpPr>
              <p:spPr bwMode="auto">
                <a:xfrm>
                  <a:off x="4614247" y="2891330"/>
                  <a:ext cx="1920250" cy="921720"/>
                </a:xfrm>
                <a:prstGeom prst="rect">
                  <a:avLst/>
                </a:prstGeom>
                <a:gradFill>
                  <a:gsLst>
                    <a:gs pos="0">
                      <a:schemeClr val="accent6">
                        <a:lumMod val="5000"/>
                        <a:lumOff val="95000"/>
                      </a:schemeClr>
                    </a:gs>
                    <a:gs pos="100000">
                      <a:srgbClr val="0000FF"/>
                    </a:gs>
                    <a:gs pos="100000">
                      <a:schemeClr val="accent6">
                        <a:lumMod val="45000"/>
                        <a:lumOff val="55000"/>
                      </a:schemeClr>
                    </a:gs>
                    <a:gs pos="100000">
                      <a:schemeClr val="accent6">
                        <a:lumMod val="30000"/>
                        <a:lumOff val="70000"/>
                      </a:schemeClr>
                    </a:gs>
                  </a:gsLst>
                  <a:lin ang="5400000" scaled="1"/>
                </a:gra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a:p>
              </p:txBody>
            </p:sp>
            <p:sp>
              <p:nvSpPr>
                <p:cNvPr id="13" name="Rectangle 12"/>
                <p:cNvSpPr/>
                <p:nvPr/>
              </p:nvSpPr>
              <p:spPr bwMode="auto">
                <a:xfrm>
                  <a:off x="2533634" y="2891330"/>
                  <a:ext cx="1920250" cy="921720"/>
                </a:xfrm>
                <a:prstGeom prst="rect">
                  <a:avLst/>
                </a:prstGeom>
                <a:gradFill>
                  <a:gsLst>
                    <a:gs pos="0">
                      <a:schemeClr val="accent6">
                        <a:lumMod val="5000"/>
                        <a:lumOff val="95000"/>
                      </a:schemeClr>
                    </a:gs>
                    <a:gs pos="100000">
                      <a:srgbClr val="0000FF"/>
                    </a:gs>
                    <a:gs pos="100000">
                      <a:schemeClr val="accent6">
                        <a:lumMod val="45000"/>
                        <a:lumOff val="55000"/>
                      </a:schemeClr>
                    </a:gs>
                    <a:gs pos="100000">
                      <a:schemeClr val="accent6">
                        <a:lumMod val="30000"/>
                        <a:lumOff val="70000"/>
                      </a:schemeClr>
                    </a:gs>
                  </a:gsLst>
                  <a:lin ang="5400000" scaled="1"/>
                </a:gra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a:p>
              </p:txBody>
            </p:sp>
            <p:sp>
              <p:nvSpPr>
                <p:cNvPr id="14" name="TextBox 13"/>
                <p:cNvSpPr txBox="1"/>
                <p:nvPr/>
              </p:nvSpPr>
              <p:spPr>
                <a:xfrm>
                  <a:off x="1027811" y="1875439"/>
                  <a:ext cx="1237839" cy="617605"/>
                </a:xfrm>
                <a:prstGeom prst="rect">
                  <a:avLst/>
                </a:prstGeom>
              </p:spPr>
              <p:txBody>
                <a:bodyPr wrap="none" rtlCol="0">
                  <a:spAutoFit/>
                </a:bodyPr>
                <a:lstStyle/>
                <a:p>
                  <a:pPr algn="ctr">
                    <a:spcBef>
                      <a:spcPct val="20000"/>
                    </a:spcBef>
                    <a:spcAft>
                      <a:spcPts val="400"/>
                    </a:spcAft>
                    <a:buClr>
                      <a:srgbClr val="0000FF"/>
                    </a:buClr>
                    <a:buSzPct val="80000"/>
                  </a:pPr>
                  <a:r>
                    <a:rPr lang="en-GB" sz="1400" b="1" kern="0" dirty="0">
                      <a:solidFill>
                        <a:srgbClr val="0070C0"/>
                      </a:solidFill>
                      <a:latin typeface="+mn-lt"/>
                    </a:rPr>
                    <a:t>Quadrupole </a:t>
                  </a:r>
                </a:p>
                <a:p>
                  <a:pPr algn="ctr">
                    <a:spcBef>
                      <a:spcPct val="20000"/>
                    </a:spcBef>
                    <a:spcAft>
                      <a:spcPts val="400"/>
                    </a:spcAft>
                    <a:buClr>
                      <a:srgbClr val="0000FF"/>
                    </a:buClr>
                    <a:buSzPct val="80000"/>
                  </a:pPr>
                  <a:r>
                    <a:rPr lang="en-GB" sz="1400" b="1" kern="0" dirty="0">
                      <a:solidFill>
                        <a:srgbClr val="0070C0"/>
                      </a:solidFill>
                      <a:latin typeface="+mn-lt"/>
                    </a:rPr>
                    <a:t>(focussing)</a:t>
                  </a:r>
                </a:p>
              </p:txBody>
            </p:sp>
            <p:sp>
              <p:nvSpPr>
                <p:cNvPr id="15" name="TextBox 14"/>
                <p:cNvSpPr txBox="1"/>
                <p:nvPr/>
              </p:nvSpPr>
              <p:spPr>
                <a:xfrm>
                  <a:off x="5606406" y="1924300"/>
                  <a:ext cx="1414170" cy="617605"/>
                </a:xfrm>
                <a:prstGeom prst="rect">
                  <a:avLst/>
                </a:prstGeom>
              </p:spPr>
              <p:txBody>
                <a:bodyPr wrap="none" rtlCol="0">
                  <a:spAutoFit/>
                </a:bodyPr>
                <a:lstStyle/>
                <a:p>
                  <a:pPr algn="ctr">
                    <a:spcBef>
                      <a:spcPct val="20000"/>
                    </a:spcBef>
                    <a:spcAft>
                      <a:spcPts val="400"/>
                    </a:spcAft>
                    <a:buClr>
                      <a:srgbClr val="0000FF"/>
                    </a:buClr>
                    <a:buSzPct val="80000"/>
                  </a:pPr>
                  <a:r>
                    <a:rPr lang="en-GB" sz="1400" b="1" kern="0" dirty="0">
                      <a:solidFill>
                        <a:srgbClr val="0070C0"/>
                      </a:solidFill>
                      <a:latin typeface="+mn-lt"/>
                    </a:rPr>
                    <a:t>Quadrupole </a:t>
                  </a:r>
                </a:p>
                <a:p>
                  <a:pPr algn="ctr">
                    <a:spcBef>
                      <a:spcPct val="20000"/>
                    </a:spcBef>
                    <a:spcAft>
                      <a:spcPts val="400"/>
                    </a:spcAft>
                    <a:buClr>
                      <a:srgbClr val="0000FF"/>
                    </a:buClr>
                    <a:buSzPct val="80000"/>
                  </a:pPr>
                  <a:r>
                    <a:rPr lang="en-GB" sz="1400" b="1" kern="0" dirty="0">
                      <a:solidFill>
                        <a:srgbClr val="0070C0"/>
                      </a:solidFill>
                      <a:latin typeface="+mn-lt"/>
                    </a:rPr>
                    <a:t>(de-focussing)</a:t>
                  </a:r>
                </a:p>
              </p:txBody>
            </p:sp>
            <p:sp>
              <p:nvSpPr>
                <p:cNvPr id="16" name="TextBox 15"/>
                <p:cNvSpPr txBox="1"/>
                <p:nvPr/>
              </p:nvSpPr>
              <p:spPr>
                <a:xfrm>
                  <a:off x="3102085" y="2583553"/>
                  <a:ext cx="731290" cy="307777"/>
                </a:xfrm>
                <a:prstGeom prst="rect">
                  <a:avLst/>
                </a:prstGeom>
              </p:spPr>
              <p:txBody>
                <a:bodyPr wrap="none" rtlCol="0">
                  <a:spAutoFit/>
                </a:bodyPr>
                <a:lstStyle/>
                <a:p>
                  <a:pPr algn="ctr">
                    <a:spcBef>
                      <a:spcPct val="20000"/>
                    </a:spcBef>
                    <a:spcAft>
                      <a:spcPts val="400"/>
                    </a:spcAft>
                    <a:buClr>
                      <a:srgbClr val="0000FF"/>
                    </a:buClr>
                    <a:buSzPct val="80000"/>
                  </a:pPr>
                  <a:r>
                    <a:rPr lang="en-GB" sz="1400" b="1" kern="0" dirty="0">
                      <a:solidFill>
                        <a:srgbClr val="0000FF"/>
                      </a:solidFill>
                      <a:latin typeface="+mn-lt"/>
                    </a:rPr>
                    <a:t>Dipole</a:t>
                  </a:r>
                </a:p>
              </p:txBody>
            </p:sp>
            <p:sp>
              <p:nvSpPr>
                <p:cNvPr id="17" name="TextBox 16"/>
                <p:cNvSpPr txBox="1"/>
                <p:nvPr/>
              </p:nvSpPr>
              <p:spPr>
                <a:xfrm>
                  <a:off x="5240761" y="2590204"/>
                  <a:ext cx="731290" cy="307777"/>
                </a:xfrm>
                <a:prstGeom prst="rect">
                  <a:avLst/>
                </a:prstGeom>
              </p:spPr>
              <p:txBody>
                <a:bodyPr wrap="none" rtlCol="0">
                  <a:spAutoFit/>
                </a:bodyPr>
                <a:lstStyle/>
                <a:p>
                  <a:pPr algn="ctr">
                    <a:spcBef>
                      <a:spcPct val="20000"/>
                    </a:spcBef>
                    <a:spcAft>
                      <a:spcPts val="400"/>
                    </a:spcAft>
                    <a:buClr>
                      <a:srgbClr val="0000FF"/>
                    </a:buClr>
                    <a:buSzPct val="80000"/>
                  </a:pPr>
                  <a:r>
                    <a:rPr lang="en-GB" sz="1400" b="1" kern="0" dirty="0">
                      <a:solidFill>
                        <a:srgbClr val="0000FF"/>
                      </a:solidFill>
                      <a:latin typeface="+mn-lt"/>
                    </a:rPr>
                    <a:t>Dipole</a:t>
                  </a:r>
                </a:p>
              </p:txBody>
            </p:sp>
            <p:grpSp>
              <p:nvGrpSpPr>
                <p:cNvPr id="27" name="Group 26"/>
                <p:cNvGrpSpPr/>
                <p:nvPr/>
              </p:nvGrpSpPr>
              <p:grpSpPr>
                <a:xfrm>
                  <a:off x="7987995" y="2880671"/>
                  <a:ext cx="345645" cy="914232"/>
                  <a:chOff x="7296705" y="4666668"/>
                  <a:chExt cx="345645" cy="914232"/>
                </a:xfrm>
              </p:grpSpPr>
              <p:cxnSp>
                <p:nvCxnSpPr>
                  <p:cNvPr id="19" name="Straight Connector 18"/>
                  <p:cNvCxnSpPr/>
                  <p:nvPr/>
                </p:nvCxnSpPr>
                <p:spPr bwMode="auto">
                  <a:xfrm>
                    <a:off x="7296705" y="4989211"/>
                    <a:ext cx="345645" cy="0"/>
                  </a:xfrm>
                  <a:prstGeom prst="line">
                    <a:avLst/>
                  </a:prstGeom>
                  <a:solidFill>
                    <a:schemeClr val="accent1"/>
                  </a:solidFill>
                  <a:ln w="38100" cap="flat" cmpd="sng" algn="ctr">
                    <a:solidFill>
                      <a:srgbClr val="00B050"/>
                    </a:solidFill>
                    <a:prstDash val="solid"/>
                    <a:round/>
                    <a:headEnd type="none" w="med" len="med"/>
                    <a:tailEnd type="none" w="med" len="med"/>
                  </a:ln>
                  <a:effectLst/>
                </p:spPr>
              </p:cxnSp>
              <p:cxnSp>
                <p:nvCxnSpPr>
                  <p:cNvPr id="20" name="Straight Connector 19"/>
                  <p:cNvCxnSpPr/>
                  <p:nvPr/>
                </p:nvCxnSpPr>
                <p:spPr bwMode="auto">
                  <a:xfrm>
                    <a:off x="7296705" y="5272440"/>
                    <a:ext cx="345645" cy="0"/>
                  </a:xfrm>
                  <a:prstGeom prst="line">
                    <a:avLst/>
                  </a:prstGeom>
                  <a:solidFill>
                    <a:schemeClr val="accent1"/>
                  </a:solidFill>
                  <a:ln w="38100" cap="flat" cmpd="sng" algn="ctr">
                    <a:solidFill>
                      <a:srgbClr val="00B050"/>
                    </a:solidFill>
                    <a:prstDash val="solid"/>
                    <a:round/>
                    <a:headEnd type="none" w="med" len="med"/>
                    <a:tailEnd type="none" w="med" len="med"/>
                  </a:ln>
                  <a:effectLst/>
                </p:spPr>
              </p:cxnSp>
              <p:cxnSp>
                <p:nvCxnSpPr>
                  <p:cNvPr id="23" name="Straight Connector 22"/>
                  <p:cNvCxnSpPr/>
                  <p:nvPr/>
                </p:nvCxnSpPr>
                <p:spPr bwMode="auto">
                  <a:xfrm>
                    <a:off x="7468307" y="5272440"/>
                    <a:ext cx="1220" cy="308460"/>
                  </a:xfrm>
                  <a:prstGeom prst="line">
                    <a:avLst/>
                  </a:prstGeom>
                  <a:solidFill>
                    <a:schemeClr val="accent1"/>
                  </a:solidFill>
                  <a:ln w="38100" cap="flat" cmpd="sng" algn="ctr">
                    <a:solidFill>
                      <a:srgbClr val="00B050"/>
                    </a:solidFill>
                    <a:prstDash val="solid"/>
                    <a:round/>
                    <a:headEnd type="none" w="med" len="med"/>
                    <a:tailEnd type="none" w="med" len="med"/>
                  </a:ln>
                  <a:effectLst/>
                </p:spPr>
              </p:cxnSp>
              <p:cxnSp>
                <p:nvCxnSpPr>
                  <p:cNvPr id="26" name="Straight Connector 25"/>
                  <p:cNvCxnSpPr/>
                  <p:nvPr/>
                </p:nvCxnSpPr>
                <p:spPr bwMode="auto">
                  <a:xfrm>
                    <a:off x="7467087" y="4666668"/>
                    <a:ext cx="1220" cy="308460"/>
                  </a:xfrm>
                  <a:prstGeom prst="line">
                    <a:avLst/>
                  </a:prstGeom>
                  <a:solidFill>
                    <a:schemeClr val="accent1"/>
                  </a:solidFill>
                  <a:ln w="38100" cap="flat" cmpd="sng" algn="ctr">
                    <a:solidFill>
                      <a:srgbClr val="00B050"/>
                    </a:solidFill>
                    <a:prstDash val="solid"/>
                    <a:round/>
                    <a:headEnd type="none" w="med" len="med"/>
                    <a:tailEnd type="none" w="med" len="med"/>
                  </a:ln>
                  <a:effectLst/>
                </p:spPr>
              </p:cxnSp>
            </p:grpSp>
            <p:grpSp>
              <p:nvGrpSpPr>
                <p:cNvPr id="28" name="Group 27"/>
                <p:cNvGrpSpPr/>
                <p:nvPr/>
              </p:nvGrpSpPr>
              <p:grpSpPr>
                <a:xfrm>
                  <a:off x="1998865" y="2916761"/>
                  <a:ext cx="345645" cy="914232"/>
                  <a:chOff x="6837895" y="4666668"/>
                  <a:chExt cx="345645" cy="914232"/>
                </a:xfrm>
              </p:grpSpPr>
              <p:cxnSp>
                <p:nvCxnSpPr>
                  <p:cNvPr id="29" name="Straight Connector 28"/>
                  <p:cNvCxnSpPr/>
                  <p:nvPr/>
                </p:nvCxnSpPr>
                <p:spPr bwMode="auto">
                  <a:xfrm>
                    <a:off x="6837895" y="4989211"/>
                    <a:ext cx="345645" cy="0"/>
                  </a:xfrm>
                  <a:prstGeom prst="line">
                    <a:avLst/>
                  </a:prstGeom>
                  <a:solidFill>
                    <a:schemeClr val="accent1"/>
                  </a:solidFill>
                  <a:ln w="38100" cap="flat" cmpd="sng" algn="ctr">
                    <a:solidFill>
                      <a:srgbClr val="00B050"/>
                    </a:solidFill>
                    <a:prstDash val="solid"/>
                    <a:round/>
                    <a:headEnd type="none" w="med" len="med"/>
                    <a:tailEnd type="none" w="med" len="med"/>
                  </a:ln>
                  <a:effectLst/>
                </p:spPr>
              </p:cxnSp>
              <p:cxnSp>
                <p:nvCxnSpPr>
                  <p:cNvPr id="30" name="Straight Connector 29"/>
                  <p:cNvCxnSpPr/>
                  <p:nvPr/>
                </p:nvCxnSpPr>
                <p:spPr bwMode="auto">
                  <a:xfrm>
                    <a:off x="6837895" y="5272440"/>
                    <a:ext cx="345645" cy="0"/>
                  </a:xfrm>
                  <a:prstGeom prst="line">
                    <a:avLst/>
                  </a:prstGeom>
                  <a:solidFill>
                    <a:schemeClr val="accent1"/>
                  </a:solidFill>
                  <a:ln w="38100" cap="flat" cmpd="sng" algn="ctr">
                    <a:solidFill>
                      <a:srgbClr val="00B050"/>
                    </a:solidFill>
                    <a:prstDash val="solid"/>
                    <a:round/>
                    <a:headEnd type="none" w="med" len="med"/>
                    <a:tailEnd type="none" w="med" len="med"/>
                  </a:ln>
                  <a:effectLst/>
                </p:spPr>
              </p:cxnSp>
              <p:cxnSp>
                <p:nvCxnSpPr>
                  <p:cNvPr id="31" name="Straight Connector 30"/>
                  <p:cNvCxnSpPr/>
                  <p:nvPr/>
                </p:nvCxnSpPr>
                <p:spPr bwMode="auto">
                  <a:xfrm>
                    <a:off x="7009497" y="5272440"/>
                    <a:ext cx="1220" cy="308460"/>
                  </a:xfrm>
                  <a:prstGeom prst="line">
                    <a:avLst/>
                  </a:prstGeom>
                  <a:solidFill>
                    <a:schemeClr val="accent1"/>
                  </a:solidFill>
                  <a:ln w="38100" cap="flat" cmpd="sng" algn="ctr">
                    <a:solidFill>
                      <a:srgbClr val="00B050"/>
                    </a:solidFill>
                    <a:prstDash val="solid"/>
                    <a:round/>
                    <a:headEnd type="none" w="med" len="med"/>
                    <a:tailEnd type="none" w="med" len="med"/>
                  </a:ln>
                  <a:effectLst/>
                </p:spPr>
              </p:cxnSp>
              <p:cxnSp>
                <p:nvCxnSpPr>
                  <p:cNvPr id="32" name="Straight Connector 31"/>
                  <p:cNvCxnSpPr/>
                  <p:nvPr/>
                </p:nvCxnSpPr>
                <p:spPr bwMode="auto">
                  <a:xfrm>
                    <a:off x="7008277" y="4666668"/>
                    <a:ext cx="1220" cy="308460"/>
                  </a:xfrm>
                  <a:prstGeom prst="line">
                    <a:avLst/>
                  </a:prstGeom>
                  <a:solidFill>
                    <a:schemeClr val="accent1"/>
                  </a:solidFill>
                  <a:ln w="38100" cap="flat" cmpd="sng" algn="ctr">
                    <a:solidFill>
                      <a:srgbClr val="00B050"/>
                    </a:solidFill>
                    <a:prstDash val="solid"/>
                    <a:round/>
                    <a:headEnd type="none" w="med" len="med"/>
                    <a:tailEnd type="none" w="med" len="med"/>
                  </a:ln>
                  <a:effectLst/>
                </p:spPr>
              </p:cxnSp>
            </p:grpSp>
            <p:sp>
              <p:nvSpPr>
                <p:cNvPr id="33" name="TextBox 32"/>
                <p:cNvSpPr txBox="1"/>
                <p:nvPr/>
              </p:nvSpPr>
              <p:spPr>
                <a:xfrm>
                  <a:off x="1673168" y="4005075"/>
                  <a:ext cx="992158" cy="646331"/>
                </a:xfrm>
                <a:prstGeom prst="rect">
                  <a:avLst/>
                </a:prstGeom>
              </p:spPr>
              <p:txBody>
                <a:bodyPr wrap="square" rtlCol="0">
                  <a:spAutoFit/>
                </a:bodyPr>
                <a:lstStyle/>
                <a:p>
                  <a:pPr algn="ctr">
                    <a:spcBef>
                      <a:spcPct val="20000"/>
                    </a:spcBef>
                    <a:spcAft>
                      <a:spcPts val="400"/>
                    </a:spcAft>
                    <a:buClr>
                      <a:srgbClr val="0000FF"/>
                    </a:buClr>
                    <a:buSzPct val="80000"/>
                  </a:pPr>
                  <a:r>
                    <a:rPr lang="en-GB" sz="1200" b="1" kern="0" dirty="0">
                      <a:solidFill>
                        <a:srgbClr val="00B050"/>
                      </a:solidFill>
                      <a:latin typeface="+mn-lt"/>
                    </a:rPr>
                    <a:t>Beam position monitor</a:t>
                  </a:r>
                </a:p>
              </p:txBody>
            </p:sp>
            <p:sp>
              <p:nvSpPr>
                <p:cNvPr id="34" name="TextBox 33"/>
                <p:cNvSpPr txBox="1"/>
                <p:nvPr/>
              </p:nvSpPr>
              <p:spPr>
                <a:xfrm>
                  <a:off x="7708442" y="3892443"/>
                  <a:ext cx="992158" cy="646331"/>
                </a:xfrm>
                <a:prstGeom prst="rect">
                  <a:avLst/>
                </a:prstGeom>
              </p:spPr>
              <p:txBody>
                <a:bodyPr wrap="square" rtlCol="0">
                  <a:spAutoFit/>
                </a:bodyPr>
                <a:lstStyle/>
                <a:p>
                  <a:pPr algn="ctr">
                    <a:spcBef>
                      <a:spcPct val="20000"/>
                    </a:spcBef>
                    <a:spcAft>
                      <a:spcPts val="400"/>
                    </a:spcAft>
                    <a:buClr>
                      <a:srgbClr val="0000FF"/>
                    </a:buClr>
                    <a:buSzPct val="80000"/>
                  </a:pPr>
                  <a:r>
                    <a:rPr lang="en-GB" sz="1200" b="1" kern="0" dirty="0">
                      <a:solidFill>
                        <a:srgbClr val="00B050"/>
                      </a:solidFill>
                      <a:latin typeface="+mn-lt"/>
                    </a:rPr>
                    <a:t>Beam position monitor</a:t>
                  </a:r>
                </a:p>
              </p:txBody>
            </p:sp>
          </p:grpSp>
          <p:sp>
            <p:nvSpPr>
              <p:cNvPr id="36" name="Rectangle 35"/>
              <p:cNvSpPr/>
              <p:nvPr/>
            </p:nvSpPr>
            <p:spPr bwMode="auto">
              <a:xfrm>
                <a:off x="7290718" y="4632777"/>
                <a:ext cx="432086" cy="415712"/>
              </a:xfrm>
              <a:prstGeom prst="rect">
                <a:avLst/>
              </a:prstGeom>
              <a:gradFill>
                <a:gsLst>
                  <a:gs pos="0">
                    <a:schemeClr val="bg1"/>
                  </a:gs>
                  <a:gs pos="100000">
                    <a:srgbClr val="7030A0"/>
                  </a:gs>
                  <a:gs pos="100000">
                    <a:schemeClr val="accent6">
                      <a:lumMod val="45000"/>
                      <a:lumOff val="55000"/>
                    </a:schemeClr>
                  </a:gs>
                  <a:gs pos="100000">
                    <a:schemeClr val="accent6">
                      <a:lumMod val="30000"/>
                      <a:lumOff val="70000"/>
                    </a:schemeClr>
                  </a:gs>
                </a:gsLst>
                <a:lin ang="5400000" scaled="1"/>
              </a:gra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a:p>
            </p:txBody>
          </p:sp>
          <p:sp>
            <p:nvSpPr>
              <p:cNvPr id="37" name="Rectangle 36"/>
              <p:cNvSpPr/>
              <p:nvPr/>
            </p:nvSpPr>
            <p:spPr bwMode="auto">
              <a:xfrm>
                <a:off x="1319634" y="4663942"/>
                <a:ext cx="432086" cy="415712"/>
              </a:xfrm>
              <a:prstGeom prst="rect">
                <a:avLst/>
              </a:prstGeom>
              <a:gradFill>
                <a:gsLst>
                  <a:gs pos="0">
                    <a:schemeClr val="bg1"/>
                  </a:gs>
                  <a:gs pos="100000">
                    <a:srgbClr val="7030A0"/>
                  </a:gs>
                  <a:gs pos="100000">
                    <a:schemeClr val="accent6">
                      <a:lumMod val="45000"/>
                      <a:lumOff val="55000"/>
                    </a:schemeClr>
                  </a:gs>
                  <a:gs pos="100000">
                    <a:schemeClr val="accent6">
                      <a:lumMod val="30000"/>
                      <a:lumOff val="70000"/>
                    </a:schemeClr>
                  </a:gs>
                </a:gsLst>
                <a:lin ang="5400000" scaled="1"/>
              </a:gra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a:p>
            </p:txBody>
          </p:sp>
          <p:sp>
            <p:nvSpPr>
              <p:cNvPr id="38" name="TextBox 37"/>
              <p:cNvSpPr txBox="1"/>
              <p:nvPr/>
            </p:nvSpPr>
            <p:spPr>
              <a:xfrm>
                <a:off x="1057606" y="4140374"/>
                <a:ext cx="992158" cy="461665"/>
              </a:xfrm>
              <a:prstGeom prst="rect">
                <a:avLst/>
              </a:prstGeom>
            </p:spPr>
            <p:txBody>
              <a:bodyPr wrap="square" rtlCol="0">
                <a:spAutoFit/>
              </a:bodyPr>
              <a:lstStyle/>
              <a:p>
                <a:pPr algn="ctr">
                  <a:spcBef>
                    <a:spcPct val="20000"/>
                  </a:spcBef>
                  <a:spcAft>
                    <a:spcPts val="400"/>
                  </a:spcAft>
                  <a:buClr>
                    <a:srgbClr val="0000FF"/>
                  </a:buClr>
                  <a:buSzPct val="80000"/>
                </a:pPr>
                <a:r>
                  <a:rPr lang="en-GB" sz="1200" b="1" kern="0" dirty="0">
                    <a:solidFill>
                      <a:srgbClr val="7030A0"/>
                    </a:solidFill>
                    <a:latin typeface="+mn-lt"/>
                  </a:rPr>
                  <a:t>Dipole corrector</a:t>
                </a:r>
              </a:p>
            </p:txBody>
          </p:sp>
          <p:sp>
            <p:nvSpPr>
              <p:cNvPr id="39" name="TextBox 38"/>
              <p:cNvSpPr txBox="1"/>
              <p:nvPr/>
            </p:nvSpPr>
            <p:spPr>
              <a:xfrm>
                <a:off x="7043809" y="4070731"/>
                <a:ext cx="992158" cy="461665"/>
              </a:xfrm>
              <a:prstGeom prst="rect">
                <a:avLst/>
              </a:prstGeom>
            </p:spPr>
            <p:txBody>
              <a:bodyPr wrap="square" rtlCol="0">
                <a:spAutoFit/>
              </a:bodyPr>
              <a:lstStyle/>
              <a:p>
                <a:pPr algn="ctr">
                  <a:spcBef>
                    <a:spcPct val="20000"/>
                  </a:spcBef>
                  <a:spcAft>
                    <a:spcPts val="400"/>
                  </a:spcAft>
                  <a:buClr>
                    <a:srgbClr val="0000FF"/>
                  </a:buClr>
                  <a:buSzPct val="80000"/>
                </a:pPr>
                <a:r>
                  <a:rPr lang="en-GB" sz="1200" b="1" kern="0" dirty="0">
                    <a:solidFill>
                      <a:srgbClr val="7030A0"/>
                    </a:solidFill>
                    <a:latin typeface="+mn-lt"/>
                  </a:rPr>
                  <a:t>Dipole corrector</a:t>
                </a:r>
              </a:p>
            </p:txBody>
          </p:sp>
        </p:grpSp>
        <p:cxnSp>
          <p:nvCxnSpPr>
            <p:cNvPr id="22" name="Straight Connector 21"/>
            <p:cNvCxnSpPr/>
            <p:nvPr/>
          </p:nvCxnSpPr>
          <p:spPr bwMode="auto">
            <a:xfrm>
              <a:off x="2438400" y="3690386"/>
              <a:ext cx="0" cy="2496326"/>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40" name="Straight Connector 39"/>
            <p:cNvCxnSpPr/>
            <p:nvPr/>
          </p:nvCxnSpPr>
          <p:spPr bwMode="auto">
            <a:xfrm>
              <a:off x="8438705" y="3755442"/>
              <a:ext cx="0" cy="2496326"/>
            </a:xfrm>
            <a:prstGeom prst="line">
              <a:avLst/>
            </a:prstGeom>
            <a:solidFill>
              <a:schemeClr val="accent1"/>
            </a:solidFill>
            <a:ln w="9525" cap="flat" cmpd="sng" algn="ctr">
              <a:solidFill>
                <a:schemeClr val="tx1"/>
              </a:solidFill>
              <a:prstDash val="dash"/>
              <a:round/>
              <a:headEnd type="none" w="med" len="med"/>
              <a:tailEnd type="none" w="med" len="med"/>
            </a:ln>
            <a:effectLst/>
          </p:spPr>
        </p:cxnSp>
      </p:grpSp>
    </p:spTree>
    <p:extLst>
      <p:ext uri="{BB962C8B-B14F-4D97-AF65-F5344CB8AC3E}">
        <p14:creationId xmlns:p14="http://schemas.microsoft.com/office/powerpoint/2010/main" val="355345841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Optics perturbation</a:t>
            </a:r>
          </a:p>
        </p:txBody>
      </p:sp>
      <p:sp>
        <p:nvSpPr>
          <p:cNvPr id="3" name="Date Placeholder 2"/>
          <p:cNvSpPr>
            <a:spLocks noGrp="1"/>
          </p:cNvSpPr>
          <p:nvPr>
            <p:ph type="dt" sz="half" idx="10"/>
          </p:nvPr>
        </p:nvSpPr>
        <p:spPr/>
        <p:txBody>
          <a:bodyPr/>
          <a:lstStyle/>
          <a:p>
            <a:pPr>
              <a:defRPr/>
            </a:pPr>
            <a:r>
              <a:rPr lang="en-US"/>
              <a:t>12 May 2022</a:t>
            </a:r>
          </a:p>
        </p:txBody>
      </p:sp>
      <p:sp>
        <p:nvSpPr>
          <p:cNvPr id="4" name="Footer Placeholder 3"/>
          <p:cNvSpPr>
            <a:spLocks noGrp="1"/>
          </p:cNvSpPr>
          <p:nvPr>
            <p:ph type="ftr" sz="quarter" idx="11"/>
          </p:nvPr>
        </p:nvSpPr>
        <p:spPr/>
        <p:txBody>
          <a:bodyPr/>
          <a:lstStyle/>
          <a:p>
            <a:pPr>
              <a:defRPr/>
            </a:pPr>
            <a:r>
              <a:rPr lang="en-GB"/>
              <a:t>Basic CAS - Linear Imperfections - J. Wenninger</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40</a:t>
            </a:fld>
            <a:endParaRPr lang="en-US" altLang="en-US"/>
          </a:p>
        </p:txBody>
      </p:sp>
      <p:sp>
        <p:nvSpPr>
          <p:cNvPr id="6" name="Content Placeholder 5"/>
          <p:cNvSpPr>
            <a:spLocks noGrp="1"/>
          </p:cNvSpPr>
          <p:nvPr>
            <p:ph idx="1"/>
          </p:nvPr>
        </p:nvSpPr>
        <p:spPr>
          <a:xfrm>
            <a:off x="680895" y="894270"/>
            <a:ext cx="10446160" cy="1448882"/>
          </a:xfrm>
        </p:spPr>
        <p:txBody>
          <a:bodyPr/>
          <a:lstStyle/>
          <a:p>
            <a:r>
              <a:rPr lang="en-GB" sz="1800" dirty="0"/>
              <a:t>The error is easier to analyse and diagnose if one considers the ratio of the </a:t>
            </a:r>
            <a:r>
              <a:rPr lang="en-GB" sz="1800" dirty="0" err="1"/>
              <a:t>betatron</a:t>
            </a:r>
            <a:r>
              <a:rPr lang="en-GB" sz="1800" dirty="0"/>
              <a:t> function perturbed/nominal.</a:t>
            </a:r>
          </a:p>
          <a:p>
            <a:r>
              <a:rPr lang="en-GB" sz="1800" dirty="0"/>
              <a:t>The ratio reveals an oscillating pattern called the </a:t>
            </a:r>
            <a:r>
              <a:rPr lang="en-GB" sz="1800" b="1" dirty="0" err="1">
                <a:solidFill>
                  <a:srgbClr val="CC3399"/>
                </a:solidFill>
              </a:rPr>
              <a:t>betatron</a:t>
            </a:r>
            <a:r>
              <a:rPr lang="en-GB" sz="1800" b="1" dirty="0">
                <a:solidFill>
                  <a:srgbClr val="CC3399"/>
                </a:solidFill>
              </a:rPr>
              <a:t> function beating </a:t>
            </a:r>
            <a:r>
              <a:rPr lang="en-GB" sz="1800" dirty="0"/>
              <a:t>(‘beta-beating’). The amplitude of the perturbation is the same all over the ring !</a:t>
            </a:r>
          </a:p>
          <a:p>
            <a:endParaRPr lang="en-GB" sz="1800" dirty="0"/>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24101" y="2623715"/>
            <a:ext cx="7771319" cy="3690987"/>
          </a:xfrm>
          <a:prstGeom prst="rect">
            <a:avLst/>
          </a:prstGeom>
        </p:spPr>
      </p:pic>
    </p:spTree>
    <p:extLst>
      <p:ext uri="{BB962C8B-B14F-4D97-AF65-F5344CB8AC3E}">
        <p14:creationId xmlns:p14="http://schemas.microsoft.com/office/powerpoint/2010/main" val="310653053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Optics perturbation</a:t>
            </a:r>
          </a:p>
        </p:txBody>
      </p:sp>
      <p:sp>
        <p:nvSpPr>
          <p:cNvPr id="3" name="Date Placeholder 2"/>
          <p:cNvSpPr>
            <a:spLocks noGrp="1"/>
          </p:cNvSpPr>
          <p:nvPr>
            <p:ph type="dt" sz="half" idx="10"/>
          </p:nvPr>
        </p:nvSpPr>
        <p:spPr/>
        <p:txBody>
          <a:bodyPr/>
          <a:lstStyle/>
          <a:p>
            <a:pPr>
              <a:defRPr/>
            </a:pPr>
            <a:r>
              <a:rPr lang="en-US"/>
              <a:t>12 May 2022</a:t>
            </a:r>
          </a:p>
        </p:txBody>
      </p:sp>
      <p:sp>
        <p:nvSpPr>
          <p:cNvPr id="4" name="Footer Placeholder 3"/>
          <p:cNvSpPr>
            <a:spLocks noGrp="1"/>
          </p:cNvSpPr>
          <p:nvPr>
            <p:ph type="ftr" sz="quarter" idx="11"/>
          </p:nvPr>
        </p:nvSpPr>
        <p:spPr/>
        <p:txBody>
          <a:bodyPr/>
          <a:lstStyle/>
          <a:p>
            <a:pPr>
              <a:defRPr/>
            </a:pPr>
            <a:r>
              <a:rPr lang="en-GB"/>
              <a:t>Basic CAS - Linear Imperfections - J. Wenninger</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41</a:t>
            </a:fld>
            <a:endParaRPr lang="en-US" altLang="en-US"/>
          </a:p>
        </p:txBody>
      </p:sp>
      <p:sp>
        <p:nvSpPr>
          <p:cNvPr id="6" name="Content Placeholder 5"/>
          <p:cNvSpPr>
            <a:spLocks noGrp="1"/>
          </p:cNvSpPr>
          <p:nvPr>
            <p:ph idx="1"/>
          </p:nvPr>
        </p:nvSpPr>
        <p:spPr>
          <a:xfrm>
            <a:off x="642490" y="809467"/>
            <a:ext cx="10830210" cy="1881845"/>
          </a:xfrm>
        </p:spPr>
        <p:txBody>
          <a:bodyPr/>
          <a:lstStyle/>
          <a:p>
            <a:r>
              <a:rPr lang="en-GB" sz="1800" dirty="0"/>
              <a:t>The beta-beating pattern comes out more clearly when the longitudinal coordinate is again replaced by the </a:t>
            </a:r>
            <a:r>
              <a:rPr lang="en-GB" sz="1800" dirty="0" err="1"/>
              <a:t>betatron</a:t>
            </a:r>
            <a:r>
              <a:rPr lang="en-GB" sz="1800" dirty="0"/>
              <a:t> phase advance.</a:t>
            </a:r>
          </a:p>
          <a:p>
            <a:r>
              <a:rPr lang="en-GB" sz="1800" dirty="0"/>
              <a:t>The result is very similar to the case of the closed orbit kick, the error reveals itself by a kink !</a:t>
            </a:r>
          </a:p>
          <a:p>
            <a:pPr lvl="1"/>
            <a:r>
              <a:rPr lang="en-GB" sz="1600" dirty="0"/>
              <a:t>Watching closely one can observe that there are </a:t>
            </a:r>
            <a:r>
              <a:rPr lang="en-GB" sz="1600" b="1" dirty="0">
                <a:solidFill>
                  <a:srgbClr val="0000FF"/>
                </a:solidFill>
              </a:rPr>
              <a:t>two oscillation periods per 2</a:t>
            </a:r>
            <a:r>
              <a:rPr lang="en-GB" sz="1600" b="1" dirty="0">
                <a:solidFill>
                  <a:srgbClr val="0000FF"/>
                </a:solidFill>
                <a:latin typeface="Symbol" panose="05050102010706020507" pitchFamily="18" charset="2"/>
              </a:rPr>
              <a:t>p</a:t>
            </a:r>
            <a:r>
              <a:rPr lang="en-GB" sz="1600" b="1" dirty="0">
                <a:solidFill>
                  <a:srgbClr val="0000FF"/>
                </a:solidFill>
              </a:rPr>
              <a:t> (360 </a:t>
            </a:r>
            <a:r>
              <a:rPr lang="en-GB" sz="1600" b="1" dirty="0" err="1">
                <a:solidFill>
                  <a:srgbClr val="0000FF"/>
                </a:solidFill>
              </a:rPr>
              <a:t>deg</a:t>
            </a:r>
            <a:r>
              <a:rPr lang="en-GB" sz="1600" b="1" dirty="0">
                <a:solidFill>
                  <a:srgbClr val="0000FF"/>
                </a:solidFill>
              </a:rPr>
              <a:t>) phase</a:t>
            </a:r>
            <a:r>
              <a:rPr lang="en-GB" sz="1600" dirty="0"/>
              <a:t>. The beta-beating frequency is </a:t>
            </a:r>
            <a:r>
              <a:rPr lang="en-GB" sz="1600" b="1" dirty="0"/>
              <a:t>twice</a:t>
            </a:r>
            <a:r>
              <a:rPr lang="en-GB" sz="1600" dirty="0"/>
              <a:t> the frequency of the orbit !</a:t>
            </a:r>
          </a:p>
        </p:txBody>
      </p:sp>
      <p:grpSp>
        <p:nvGrpSpPr>
          <p:cNvPr id="9" name="Group 8"/>
          <p:cNvGrpSpPr/>
          <p:nvPr/>
        </p:nvGrpSpPr>
        <p:grpSpPr>
          <a:xfrm>
            <a:off x="2335617" y="2622495"/>
            <a:ext cx="7232010" cy="3590658"/>
            <a:chOff x="2335617" y="2912937"/>
            <a:chExt cx="7232010" cy="3590658"/>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35617" y="2912937"/>
              <a:ext cx="7232010" cy="3434843"/>
            </a:xfrm>
            <a:prstGeom prst="rect">
              <a:avLst/>
            </a:prstGeom>
          </p:spPr>
        </p:pic>
        <p:cxnSp>
          <p:nvCxnSpPr>
            <p:cNvPr id="8" name="Straight Arrow Connector 7"/>
            <p:cNvCxnSpPr/>
            <p:nvPr/>
          </p:nvCxnSpPr>
          <p:spPr bwMode="auto">
            <a:xfrm flipV="1">
              <a:off x="5579795" y="4602972"/>
              <a:ext cx="837" cy="1900623"/>
            </a:xfrm>
            <a:prstGeom prst="straightConnector1">
              <a:avLst/>
            </a:prstGeom>
            <a:solidFill>
              <a:schemeClr val="accent1"/>
            </a:solidFill>
            <a:ln w="28575" cap="flat" cmpd="sng" algn="ctr">
              <a:solidFill>
                <a:srgbClr val="FF0000"/>
              </a:solidFill>
              <a:prstDash val="solid"/>
              <a:round/>
              <a:headEnd type="none" w="med" len="med"/>
              <a:tailEnd type="triangle"/>
            </a:ln>
            <a:effectLst/>
          </p:spPr>
        </p:cxnSp>
        <p:cxnSp>
          <p:nvCxnSpPr>
            <p:cNvPr id="10" name="Straight Connector 9"/>
            <p:cNvCxnSpPr/>
            <p:nvPr/>
          </p:nvCxnSpPr>
          <p:spPr bwMode="auto">
            <a:xfrm>
              <a:off x="6737483" y="3164705"/>
              <a:ext cx="0" cy="2726755"/>
            </a:xfrm>
            <a:prstGeom prst="line">
              <a:avLst/>
            </a:prstGeom>
            <a:solidFill>
              <a:schemeClr val="accent1"/>
            </a:solidFill>
            <a:ln w="19050" cap="flat" cmpd="sng" algn="ctr">
              <a:solidFill>
                <a:srgbClr val="C00000"/>
              </a:solidFill>
              <a:prstDash val="dash"/>
              <a:round/>
              <a:headEnd type="none" w="med" len="med"/>
              <a:tailEnd type="none" w="med" len="med"/>
            </a:ln>
            <a:effectLst/>
          </p:spPr>
        </p:cxnSp>
        <p:cxnSp>
          <p:nvCxnSpPr>
            <p:cNvPr id="11" name="Straight Connector 10"/>
            <p:cNvCxnSpPr/>
            <p:nvPr/>
          </p:nvCxnSpPr>
          <p:spPr bwMode="auto">
            <a:xfrm>
              <a:off x="7363365" y="3164705"/>
              <a:ext cx="0" cy="2726755"/>
            </a:xfrm>
            <a:prstGeom prst="line">
              <a:avLst/>
            </a:prstGeom>
            <a:solidFill>
              <a:schemeClr val="accent1"/>
            </a:solidFill>
            <a:ln w="19050" cap="flat" cmpd="sng" algn="ctr">
              <a:solidFill>
                <a:srgbClr val="C00000"/>
              </a:solidFill>
              <a:prstDash val="dash"/>
              <a:round/>
              <a:headEnd type="none" w="med" len="med"/>
              <a:tailEnd type="none" w="med" len="med"/>
            </a:ln>
            <a:effectLst/>
          </p:spPr>
        </p:cxnSp>
      </p:grpSp>
    </p:spTree>
    <p:extLst>
      <p:ext uri="{BB962C8B-B14F-4D97-AF65-F5344CB8AC3E}">
        <p14:creationId xmlns:p14="http://schemas.microsoft.com/office/powerpoint/2010/main" val="31732693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LHC optics correction</a:t>
            </a:r>
          </a:p>
        </p:txBody>
      </p:sp>
      <p:sp>
        <p:nvSpPr>
          <p:cNvPr id="3" name="Date Placeholder 2"/>
          <p:cNvSpPr>
            <a:spLocks noGrp="1"/>
          </p:cNvSpPr>
          <p:nvPr>
            <p:ph type="dt" sz="half" idx="10"/>
          </p:nvPr>
        </p:nvSpPr>
        <p:spPr/>
        <p:txBody>
          <a:bodyPr/>
          <a:lstStyle/>
          <a:p>
            <a:pPr>
              <a:defRPr/>
            </a:pPr>
            <a:r>
              <a:rPr lang="en-US"/>
              <a:t>12 May 2022</a:t>
            </a:r>
          </a:p>
        </p:txBody>
      </p:sp>
      <p:sp>
        <p:nvSpPr>
          <p:cNvPr id="4" name="Footer Placeholder 3"/>
          <p:cNvSpPr>
            <a:spLocks noGrp="1"/>
          </p:cNvSpPr>
          <p:nvPr>
            <p:ph type="ftr" sz="quarter" idx="11"/>
          </p:nvPr>
        </p:nvSpPr>
        <p:spPr/>
        <p:txBody>
          <a:bodyPr/>
          <a:lstStyle/>
          <a:p>
            <a:pPr>
              <a:defRPr/>
            </a:pPr>
            <a:r>
              <a:rPr lang="en-GB"/>
              <a:t>Basic CAS - Linear Imperfections - J. Wenninger</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42</a:t>
            </a:fld>
            <a:endParaRPr lang="en-US" altLang="en-US"/>
          </a:p>
        </p:txBody>
      </p:sp>
      <p:sp>
        <p:nvSpPr>
          <p:cNvPr id="6" name="Content Placeholder 5"/>
          <p:cNvSpPr>
            <a:spLocks noGrp="1"/>
          </p:cNvSpPr>
          <p:nvPr>
            <p:ph idx="1"/>
          </p:nvPr>
        </p:nvSpPr>
        <p:spPr>
          <a:xfrm>
            <a:off x="680895" y="1386443"/>
            <a:ext cx="6373528" cy="3686881"/>
          </a:xfrm>
        </p:spPr>
        <p:txBody>
          <a:bodyPr/>
          <a:lstStyle/>
          <a:p>
            <a:r>
              <a:rPr lang="en-GB" dirty="0"/>
              <a:t>Correction strategies for optics / beta-beating rely on similar principles than for orbit correction.</a:t>
            </a:r>
          </a:p>
          <a:p>
            <a:pPr lvl="1"/>
            <a:r>
              <a:rPr lang="en-GB" b="1" dirty="0">
                <a:solidFill>
                  <a:srgbClr val="0000FF"/>
                </a:solidFill>
              </a:rPr>
              <a:t>Inversion algorithms </a:t>
            </a:r>
            <a:r>
              <a:rPr lang="en-GB" dirty="0"/>
              <a:t>– it is possible to iteratively use the similar algorithms than for orbit correction, although good optics corrections require a larger variety of analysis</a:t>
            </a:r>
            <a:r>
              <a:rPr lang="en-GB"/>
              <a:t>/fitting tools.</a:t>
            </a:r>
            <a:endParaRPr lang="en-GB" dirty="0"/>
          </a:p>
          <a:p>
            <a:pPr lvl="1"/>
            <a:r>
              <a:rPr lang="en-GB" b="1" dirty="0">
                <a:solidFill>
                  <a:srgbClr val="0000FF"/>
                </a:solidFill>
              </a:rPr>
              <a:t>Machine learning</a:t>
            </a:r>
            <a:r>
              <a:rPr lang="en-GB" dirty="0"/>
              <a:t>.</a:t>
            </a:r>
          </a:p>
          <a:p>
            <a:pPr>
              <a:spcBef>
                <a:spcPts val="1200"/>
              </a:spcBef>
            </a:pPr>
            <a:r>
              <a:rPr lang="en-GB" dirty="0"/>
              <a:t>Example for optics correction: at top energy of 6.5 </a:t>
            </a:r>
            <a:r>
              <a:rPr lang="en-GB" dirty="0" err="1"/>
              <a:t>TeV</a:t>
            </a:r>
            <a:r>
              <a:rPr lang="en-GB" dirty="0"/>
              <a:t>, the LHC optics errors cam be as large as 100% before correction.</a:t>
            </a:r>
          </a:p>
          <a:p>
            <a:pPr lvl="1"/>
            <a:r>
              <a:rPr lang="en-GB" dirty="0"/>
              <a:t>Can be corrected to a few % residual error with modern correction algorithms if there are enough quadrupoles that can be individual powered.</a:t>
            </a:r>
          </a:p>
        </p:txBody>
      </p:sp>
      <p:pic>
        <p:nvPicPr>
          <p:cNvPr id="7" name="Picture 6"/>
          <p:cNvPicPr>
            <a:picLocks noChangeAspect="1"/>
          </p:cNvPicPr>
          <p:nvPr/>
        </p:nvPicPr>
        <p:blipFill>
          <a:blip r:embed="rId2"/>
          <a:stretch>
            <a:fillRect/>
          </a:stretch>
        </p:blipFill>
        <p:spPr>
          <a:xfrm>
            <a:off x="6945016" y="1264138"/>
            <a:ext cx="5234199" cy="3931492"/>
          </a:xfrm>
          <a:prstGeom prst="rect">
            <a:avLst/>
          </a:prstGeom>
        </p:spPr>
      </p:pic>
    </p:spTree>
    <p:extLst>
      <p:ext uri="{BB962C8B-B14F-4D97-AF65-F5344CB8AC3E}">
        <p14:creationId xmlns:p14="http://schemas.microsoft.com/office/powerpoint/2010/main" val="425866815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endParaRPr lang="en-GB" altLang="en-US"/>
          </a:p>
        </p:txBody>
      </p:sp>
      <p:sp>
        <p:nvSpPr>
          <p:cNvPr id="3" name="Date Placeholder 2"/>
          <p:cNvSpPr>
            <a:spLocks noGrp="1"/>
          </p:cNvSpPr>
          <p:nvPr>
            <p:ph type="dt" sz="quarter" idx="10"/>
          </p:nvPr>
        </p:nvSpPr>
        <p:spPr/>
        <p:txBody>
          <a:bodyPr/>
          <a:lstStyle/>
          <a:p>
            <a:pPr>
              <a:defRPr/>
            </a:pPr>
            <a:r>
              <a:rPr lang="en-US"/>
              <a:t>12 May 2022</a:t>
            </a:r>
          </a:p>
        </p:txBody>
      </p:sp>
      <p:sp>
        <p:nvSpPr>
          <p:cNvPr id="4" name="Footer Placeholder 3"/>
          <p:cNvSpPr>
            <a:spLocks noGrp="1"/>
          </p:cNvSpPr>
          <p:nvPr>
            <p:ph type="ftr" sz="quarter" idx="11"/>
          </p:nvPr>
        </p:nvSpPr>
        <p:spPr/>
        <p:txBody>
          <a:bodyPr/>
          <a:lstStyle/>
          <a:p>
            <a:pPr>
              <a:defRPr/>
            </a:pPr>
            <a:r>
              <a:rPr lang="en-GB"/>
              <a:t>Basic CAS - Linear Imperfections - J. Wenninger</a:t>
            </a:r>
            <a:endParaRPr lang="en-US"/>
          </a:p>
        </p:txBody>
      </p:sp>
      <p:sp>
        <p:nvSpPr>
          <p:cNvPr id="19461"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00FF"/>
              </a:buClr>
              <a:buSzPct val="80000"/>
              <a:buFont typeface="Wingdings" panose="05000000000000000000" pitchFamily="2" charset="2"/>
              <a:buChar char="q"/>
              <a:defRPr>
                <a:solidFill>
                  <a:schemeClr val="tx1"/>
                </a:solidFill>
                <a:latin typeface="Arial" panose="020B0604020202020204" pitchFamily="34" charset="0"/>
              </a:defRPr>
            </a:lvl1pPr>
            <a:lvl2pPr marL="742950" indent="-285750">
              <a:spcBef>
                <a:spcPct val="20000"/>
              </a:spcBef>
              <a:buChar char="–"/>
              <a:defRPr sz="1600">
                <a:solidFill>
                  <a:schemeClr val="tx1"/>
                </a:solidFill>
                <a:latin typeface="Arial" panose="020B0604020202020204" pitchFamily="34" charset="0"/>
              </a:defRPr>
            </a:lvl2pPr>
            <a:lvl3pPr marL="1143000" indent="-228600">
              <a:spcBef>
                <a:spcPct val="20000"/>
              </a:spcBef>
              <a:buChar char="•"/>
              <a:defRPr sz="1400">
                <a:solidFill>
                  <a:schemeClr val="tx1"/>
                </a:solidFill>
                <a:latin typeface="Arial" panose="020B0604020202020204" pitchFamily="34" charset="0"/>
              </a:defRPr>
            </a:lvl3pPr>
            <a:lvl4pPr marL="1600200" indent="-228600">
              <a:spcBef>
                <a:spcPct val="20000"/>
              </a:spcBef>
              <a:buChar char="–"/>
              <a:defRPr sz="1400">
                <a:solidFill>
                  <a:schemeClr val="tx1"/>
                </a:solidFill>
                <a:latin typeface="Arial" panose="020B0604020202020204" pitchFamily="34" charset="0"/>
              </a:defRPr>
            </a:lvl4pPr>
            <a:lvl5pPr marL="2057400" indent="-228600">
              <a:spcBef>
                <a:spcPct val="20000"/>
              </a:spcBef>
              <a:buChar char="»"/>
              <a:defRPr sz="14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4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4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4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400">
                <a:solidFill>
                  <a:schemeClr val="tx1"/>
                </a:solidFill>
                <a:latin typeface="Arial" panose="020B0604020202020204" pitchFamily="34" charset="0"/>
              </a:defRPr>
            </a:lvl9pPr>
          </a:lstStyle>
          <a:p>
            <a:pPr>
              <a:spcBef>
                <a:spcPct val="0"/>
              </a:spcBef>
              <a:buClrTx/>
              <a:buSzTx/>
              <a:buFontTx/>
              <a:buNone/>
            </a:pPr>
            <a:fld id="{6328B8A8-E74F-4A46-B972-27CC723C8C88}" type="slidenum">
              <a:rPr lang="en-US" altLang="en-US">
                <a:solidFill>
                  <a:srgbClr val="000000"/>
                </a:solidFill>
              </a:rPr>
              <a:pPr>
                <a:spcBef>
                  <a:spcPct val="0"/>
                </a:spcBef>
                <a:buClrTx/>
                <a:buSzTx/>
                <a:buFontTx/>
                <a:buNone/>
              </a:pPr>
              <a:t>43</a:t>
            </a:fld>
            <a:endParaRPr lang="en-US" altLang="en-US">
              <a:solidFill>
                <a:srgbClr val="000000"/>
              </a:solidFill>
            </a:endParaRPr>
          </a:p>
        </p:txBody>
      </p:sp>
      <p:sp>
        <p:nvSpPr>
          <p:cNvPr id="7" name="TextBox 6"/>
          <p:cNvSpPr txBox="1"/>
          <p:nvPr/>
        </p:nvSpPr>
        <p:spPr>
          <a:xfrm>
            <a:off x="2447525" y="1189241"/>
            <a:ext cx="7581900" cy="3831818"/>
          </a:xfrm>
          <a:prstGeom prst="rect">
            <a:avLst/>
          </a:prstGeom>
          <a:noFill/>
        </p:spPr>
        <p:txBody>
          <a:bodyPr>
            <a:spAutoFit/>
          </a:bodyPr>
          <a:lstStyle/>
          <a:p>
            <a:pPr>
              <a:spcBef>
                <a:spcPts val="1800"/>
              </a:spcBef>
              <a:defRPr/>
            </a:pPr>
            <a:r>
              <a:rPr lang="en-US" sz="2800" b="1" dirty="0">
                <a:solidFill>
                  <a:srgbClr val="0000FF">
                    <a:alpha val="35000"/>
                  </a:srgbClr>
                </a:solidFill>
                <a:latin typeface="+mn-lt"/>
              </a:rPr>
              <a:t>Introduction </a:t>
            </a:r>
          </a:p>
          <a:p>
            <a:pPr>
              <a:spcBef>
                <a:spcPts val="1800"/>
              </a:spcBef>
              <a:defRPr/>
            </a:pPr>
            <a:r>
              <a:rPr lang="en-US" sz="2800" b="1" dirty="0">
                <a:solidFill>
                  <a:srgbClr val="0000FF">
                    <a:alpha val="40000"/>
                  </a:srgbClr>
                </a:solidFill>
                <a:latin typeface="+mn-lt"/>
              </a:rPr>
              <a:t>Imperfection - sources</a:t>
            </a:r>
          </a:p>
          <a:p>
            <a:pPr>
              <a:spcBef>
                <a:spcPts val="1800"/>
              </a:spcBef>
              <a:defRPr/>
            </a:pPr>
            <a:r>
              <a:rPr lang="en-US" sz="2800" b="1" dirty="0">
                <a:solidFill>
                  <a:srgbClr val="0000FF">
                    <a:alpha val="39000"/>
                  </a:srgbClr>
                </a:solidFill>
                <a:latin typeface="+mn-lt"/>
              </a:rPr>
              <a:t>Orbit perturbations</a:t>
            </a:r>
          </a:p>
          <a:p>
            <a:pPr>
              <a:spcBef>
                <a:spcPts val="1800"/>
              </a:spcBef>
              <a:defRPr/>
            </a:pPr>
            <a:r>
              <a:rPr lang="en-US" sz="2800" b="1" dirty="0">
                <a:solidFill>
                  <a:srgbClr val="0000FF">
                    <a:alpha val="44000"/>
                  </a:srgbClr>
                </a:solidFill>
                <a:latin typeface="+mj-lt"/>
              </a:rPr>
              <a:t>Optics perturbations</a:t>
            </a:r>
          </a:p>
          <a:p>
            <a:pPr>
              <a:spcBef>
                <a:spcPts val="1800"/>
              </a:spcBef>
              <a:defRPr/>
            </a:pPr>
            <a:r>
              <a:rPr lang="en-US" sz="2800" b="1" dirty="0">
                <a:solidFill>
                  <a:srgbClr val="0000FF"/>
                </a:solidFill>
                <a:latin typeface="+mn-lt"/>
              </a:rPr>
              <a:t>Linear imperfections and geology</a:t>
            </a:r>
          </a:p>
          <a:p>
            <a:pPr>
              <a:spcBef>
                <a:spcPts val="1800"/>
              </a:spcBef>
              <a:defRPr/>
            </a:pPr>
            <a:r>
              <a:rPr lang="en-US" sz="2800" b="1" dirty="0">
                <a:solidFill>
                  <a:srgbClr val="0000FF">
                    <a:alpha val="39000"/>
                  </a:srgbClr>
                </a:solidFill>
                <a:latin typeface="+mn-lt"/>
              </a:rPr>
              <a:t>Summary</a:t>
            </a:r>
          </a:p>
        </p:txBody>
      </p:sp>
    </p:spTree>
    <p:extLst>
      <p:ext uri="{BB962C8B-B14F-4D97-AF65-F5344CB8AC3E}">
        <p14:creationId xmlns:p14="http://schemas.microsoft.com/office/powerpoint/2010/main" val="61664501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Date Placeholder 2"/>
          <p:cNvSpPr>
            <a:spLocks noGrp="1"/>
          </p:cNvSpPr>
          <p:nvPr>
            <p:ph type="dt" sz="half" idx="10"/>
          </p:nvPr>
        </p:nvSpPr>
        <p:spPr/>
        <p:txBody>
          <a:bodyPr/>
          <a:lstStyle/>
          <a:p>
            <a:pPr>
              <a:defRPr/>
            </a:pPr>
            <a:r>
              <a:rPr lang="en-US"/>
              <a:t>12 May 2022</a:t>
            </a:r>
          </a:p>
        </p:txBody>
      </p:sp>
      <p:sp>
        <p:nvSpPr>
          <p:cNvPr id="4" name="Footer Placeholder 3"/>
          <p:cNvSpPr>
            <a:spLocks noGrp="1"/>
          </p:cNvSpPr>
          <p:nvPr>
            <p:ph type="ftr" sz="quarter" idx="11"/>
          </p:nvPr>
        </p:nvSpPr>
        <p:spPr/>
        <p:txBody>
          <a:bodyPr/>
          <a:lstStyle/>
          <a:p>
            <a:pPr>
              <a:defRPr/>
            </a:pPr>
            <a:r>
              <a:rPr lang="en-GB"/>
              <a:t>Basic CAS - Linear Imperfections - J. Wenninger</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44</a:t>
            </a:fld>
            <a:endParaRPr lang="en-US" altLang="en-US"/>
          </a:p>
        </p:txBody>
      </p:sp>
      <p:sp>
        <p:nvSpPr>
          <p:cNvPr id="6" name="Content Placeholder 5"/>
          <p:cNvSpPr>
            <a:spLocks noGrp="1"/>
          </p:cNvSpPr>
          <p:nvPr>
            <p:ph idx="1"/>
          </p:nvPr>
        </p:nvSpPr>
        <p:spPr/>
        <p:txBody>
          <a:bodyPr/>
          <a:lstStyle/>
          <a:p>
            <a:endParaRPr lang="en-GB"/>
          </a:p>
        </p:txBody>
      </p:sp>
      <p:pic>
        <p:nvPicPr>
          <p:cNvPr id="7" name="Picture 4" descr="Related ima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488" y="-181070"/>
            <a:ext cx="12389931" cy="7743707"/>
          </a:xfrm>
          <a:prstGeom prst="rect">
            <a:avLst/>
          </a:prstGeom>
          <a:noFill/>
          <a:extLst>
            <a:ext uri="{909E8E84-426E-40DD-AFC4-6F175D3DCCD1}">
              <a14:hiddenFill xmlns:a14="http://schemas.microsoft.com/office/drawing/2010/main">
                <a:solidFill>
                  <a:srgbClr val="FFFFFF"/>
                </a:solidFill>
              </a14:hiddenFill>
            </a:ext>
          </a:extLst>
        </p:spPr>
      </p:pic>
      <p:sp>
        <p:nvSpPr>
          <p:cNvPr id="9" name="Text Box 6"/>
          <p:cNvSpPr txBox="1">
            <a:spLocks noChangeArrowheads="1"/>
          </p:cNvSpPr>
          <p:nvPr/>
        </p:nvSpPr>
        <p:spPr bwMode="auto">
          <a:xfrm>
            <a:off x="2946791" y="578748"/>
            <a:ext cx="7101607" cy="1077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altLang="en-US" sz="3200" b="1" dirty="0">
                <a:solidFill>
                  <a:srgbClr val="FFFF00"/>
                </a:solidFill>
                <a:latin typeface="Helvetica" panose="020B0604020202020204" pitchFamily="34" charset="0"/>
              </a:rPr>
              <a:t>Linear imperfections, geology</a:t>
            </a:r>
          </a:p>
          <a:p>
            <a:pPr algn="ctr"/>
            <a:r>
              <a:rPr lang="en-US" altLang="en-US" sz="3200" b="1" dirty="0">
                <a:solidFill>
                  <a:srgbClr val="FFFF00"/>
                </a:solidFill>
                <a:latin typeface="Helvetica" panose="020B0604020202020204" pitchFamily="34" charset="0"/>
              </a:rPr>
              <a:t>and celestial bodies</a:t>
            </a:r>
          </a:p>
        </p:txBody>
      </p:sp>
    </p:spTree>
    <p:extLst>
      <p:ext uri="{BB962C8B-B14F-4D97-AF65-F5344CB8AC3E}">
        <p14:creationId xmlns:p14="http://schemas.microsoft.com/office/powerpoint/2010/main" val="38067789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Earth tides</a:t>
            </a:r>
          </a:p>
        </p:txBody>
      </p:sp>
      <p:sp>
        <p:nvSpPr>
          <p:cNvPr id="3" name="Date Placeholder 2"/>
          <p:cNvSpPr>
            <a:spLocks noGrp="1"/>
          </p:cNvSpPr>
          <p:nvPr>
            <p:ph type="dt" sz="half" idx="10"/>
          </p:nvPr>
        </p:nvSpPr>
        <p:spPr/>
        <p:txBody>
          <a:bodyPr/>
          <a:lstStyle/>
          <a:p>
            <a:pPr>
              <a:defRPr/>
            </a:pPr>
            <a:r>
              <a:rPr lang="en-US"/>
              <a:t>12 May 2022</a:t>
            </a:r>
          </a:p>
        </p:txBody>
      </p:sp>
      <p:sp>
        <p:nvSpPr>
          <p:cNvPr id="4" name="Footer Placeholder 3"/>
          <p:cNvSpPr>
            <a:spLocks noGrp="1"/>
          </p:cNvSpPr>
          <p:nvPr>
            <p:ph type="ftr" sz="quarter" idx="11"/>
          </p:nvPr>
        </p:nvSpPr>
        <p:spPr/>
        <p:txBody>
          <a:bodyPr/>
          <a:lstStyle/>
          <a:p>
            <a:pPr>
              <a:defRPr/>
            </a:pPr>
            <a:r>
              <a:rPr lang="en-GB"/>
              <a:t>Basic CAS - Linear Imperfections - J. Wenninger</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45</a:t>
            </a:fld>
            <a:endParaRPr lang="en-US" altLang="en-US"/>
          </a:p>
        </p:txBody>
      </p:sp>
      <p:sp>
        <p:nvSpPr>
          <p:cNvPr id="33" name="Text Box 8"/>
          <p:cNvSpPr txBox="1">
            <a:spLocks noChangeArrowheads="1"/>
          </p:cNvSpPr>
          <p:nvPr/>
        </p:nvSpPr>
        <p:spPr bwMode="auto">
          <a:xfrm>
            <a:off x="828852" y="856454"/>
            <a:ext cx="5113527"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defRPr/>
            </a:pPr>
            <a:r>
              <a:rPr lang="en-US" altLang="en-US" b="1" dirty="0">
                <a:solidFill>
                  <a:srgbClr val="000000"/>
                </a:solidFill>
                <a:latin typeface="Helvetica" panose="020B0604020202020204" pitchFamily="34" charset="0"/>
              </a:rPr>
              <a:t>Tide bulge of a celestial body </a:t>
            </a:r>
            <a:r>
              <a:rPr lang="en-US" altLang="en-US" dirty="0">
                <a:solidFill>
                  <a:srgbClr val="000000"/>
                </a:solidFill>
                <a:latin typeface="Helvetica" panose="020B0604020202020204" pitchFamily="34" charset="0"/>
              </a:rPr>
              <a:t>of mass </a:t>
            </a:r>
            <a:r>
              <a:rPr lang="en-US" altLang="en-US" i="1" dirty="0">
                <a:solidFill>
                  <a:srgbClr val="000000"/>
                </a:solidFill>
                <a:latin typeface="Times New Roman" panose="02020603050405020304" pitchFamily="18" charset="0"/>
              </a:rPr>
              <a:t>M</a:t>
            </a:r>
            <a:r>
              <a:rPr lang="en-US" altLang="en-US" dirty="0">
                <a:solidFill>
                  <a:srgbClr val="000000"/>
                </a:solidFill>
                <a:latin typeface="Helvetica" panose="020B0604020202020204" pitchFamily="34" charset="0"/>
              </a:rPr>
              <a:t> at a distance </a:t>
            </a:r>
            <a:r>
              <a:rPr lang="en-US" altLang="en-US" i="1" dirty="0">
                <a:solidFill>
                  <a:srgbClr val="000000"/>
                </a:solidFill>
                <a:latin typeface="Times New Roman" panose="02020603050405020304" pitchFamily="18" charset="0"/>
              </a:rPr>
              <a:t>d</a:t>
            </a:r>
            <a:endParaRPr lang="en-US" altLang="en-US" dirty="0">
              <a:solidFill>
                <a:srgbClr val="000000"/>
              </a:solidFill>
              <a:latin typeface="Helvetica" panose="020B0604020202020204" pitchFamily="34" charset="0"/>
            </a:endParaRPr>
          </a:p>
        </p:txBody>
      </p:sp>
      <p:sp>
        <p:nvSpPr>
          <p:cNvPr id="34" name="Text Box 9"/>
          <p:cNvSpPr txBox="1">
            <a:spLocks noChangeArrowheads="1"/>
          </p:cNvSpPr>
          <p:nvPr/>
        </p:nvSpPr>
        <p:spPr bwMode="auto">
          <a:xfrm>
            <a:off x="3522865" y="1743950"/>
            <a:ext cx="173643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defRPr/>
            </a:pPr>
            <a:r>
              <a:rPr lang="en-US" altLang="en-US" sz="1200" b="1" i="1" dirty="0">
                <a:solidFill>
                  <a:srgbClr val="000000"/>
                </a:solidFill>
                <a:latin typeface="Symbol" panose="05050102010706020507" pitchFamily="18" charset="2"/>
              </a:rPr>
              <a:t>q</a:t>
            </a:r>
            <a:r>
              <a:rPr lang="en-US" altLang="en-US" sz="1200" b="1" i="1" dirty="0">
                <a:solidFill>
                  <a:srgbClr val="000000"/>
                </a:solidFill>
                <a:latin typeface="Helvetica" panose="020B0604020202020204" pitchFamily="34" charset="0"/>
              </a:rPr>
              <a:t> = angle(vertical, the celestial body)</a:t>
            </a:r>
          </a:p>
        </p:txBody>
      </p:sp>
      <p:pic>
        <p:nvPicPr>
          <p:cNvPr id="35" name="Picture 34"/>
          <p:cNvPicPr>
            <a:picLocks noChangeAspect="1"/>
          </p:cNvPicPr>
          <p:nvPr/>
        </p:nvPicPr>
        <p:blipFill>
          <a:blip r:embed="rId2"/>
          <a:stretch>
            <a:fillRect/>
          </a:stretch>
        </p:blipFill>
        <p:spPr>
          <a:xfrm>
            <a:off x="1081335" y="3617388"/>
            <a:ext cx="4887860" cy="2952691"/>
          </a:xfrm>
          <a:prstGeom prst="rect">
            <a:avLst/>
          </a:prstGeom>
        </p:spPr>
      </p:pic>
      <p:pic>
        <p:nvPicPr>
          <p:cNvPr id="36" name="Picture 35"/>
          <p:cNvPicPr>
            <a:picLocks noChangeAspect="1"/>
          </p:cNvPicPr>
          <p:nvPr/>
        </p:nvPicPr>
        <p:blipFill>
          <a:blip r:embed="rId3"/>
          <a:stretch>
            <a:fillRect/>
          </a:stretch>
        </p:blipFill>
        <p:spPr>
          <a:xfrm>
            <a:off x="1297678" y="1640398"/>
            <a:ext cx="2174513" cy="806382"/>
          </a:xfrm>
          <a:prstGeom prst="rect">
            <a:avLst/>
          </a:prstGeom>
        </p:spPr>
      </p:pic>
      <p:sp>
        <p:nvSpPr>
          <p:cNvPr id="37" name="Text Box 8"/>
          <p:cNvSpPr txBox="1">
            <a:spLocks noChangeArrowheads="1"/>
          </p:cNvSpPr>
          <p:nvPr/>
        </p:nvSpPr>
        <p:spPr bwMode="auto">
          <a:xfrm>
            <a:off x="718045" y="2446780"/>
            <a:ext cx="5386744" cy="10002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defRPr/>
            </a:pPr>
            <a:r>
              <a:rPr lang="en-US" altLang="en-US" dirty="0">
                <a:solidFill>
                  <a:srgbClr val="000000"/>
                </a:solidFill>
                <a:latin typeface="Helvetica" panose="020B0604020202020204" pitchFamily="34" charset="0"/>
              </a:rPr>
              <a:t>induces surface deformations and affects the water levels </a:t>
            </a:r>
            <a:r>
              <a:rPr lang="en-US" altLang="en-US" noProof="0" dirty="0">
                <a:solidFill>
                  <a:srgbClr val="000000"/>
                </a:solidFill>
                <a:latin typeface="Helvetica" panose="020B0604020202020204" pitchFamily="34" charset="0"/>
              </a:rPr>
              <a:t>of the</a:t>
            </a:r>
            <a:r>
              <a:rPr lang="en-US" altLang="en-US" dirty="0">
                <a:solidFill>
                  <a:srgbClr val="000000"/>
                </a:solidFill>
                <a:latin typeface="Helvetica" panose="020B0604020202020204" pitchFamily="34" charset="0"/>
              </a:rPr>
              <a:t> oceans.</a:t>
            </a:r>
          </a:p>
          <a:p>
            <a:pPr algn="ctr">
              <a:spcBef>
                <a:spcPts val="600"/>
              </a:spcBef>
              <a:defRPr/>
            </a:pPr>
            <a:r>
              <a:rPr lang="en-US" altLang="en-US" dirty="0">
                <a:solidFill>
                  <a:srgbClr val="000000"/>
                </a:solidFill>
                <a:latin typeface="Helvetica" panose="020B0604020202020204" pitchFamily="34" charset="0"/>
              </a:rPr>
              <a:t> </a:t>
            </a:r>
            <a:r>
              <a:rPr lang="en-US" altLang="en-US" dirty="0">
                <a:solidFill>
                  <a:srgbClr val="CC3399"/>
                </a:solidFill>
                <a:latin typeface="Helvetica" panose="020B0604020202020204" pitchFamily="34" charset="0"/>
                <a:sym typeface="Wingdings" panose="05000000000000000000" pitchFamily="2" charset="2"/>
              </a:rPr>
              <a:t> impacts the alignment of a large accelerator !</a:t>
            </a:r>
            <a:r>
              <a:rPr lang="en-US" altLang="en-US" dirty="0">
                <a:solidFill>
                  <a:srgbClr val="CC3399"/>
                </a:solidFill>
                <a:latin typeface="Helvetica" panose="020B0604020202020204" pitchFamily="34" charset="0"/>
              </a:rPr>
              <a:t> </a:t>
            </a:r>
          </a:p>
        </p:txBody>
      </p:sp>
      <p:sp>
        <p:nvSpPr>
          <p:cNvPr id="38" name="Text Box 12"/>
          <p:cNvSpPr txBox="1">
            <a:spLocks noChangeArrowheads="1"/>
          </p:cNvSpPr>
          <p:nvPr/>
        </p:nvSpPr>
        <p:spPr bwMode="auto">
          <a:xfrm>
            <a:off x="6412731" y="917191"/>
            <a:ext cx="4791134"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defRPr/>
            </a:pPr>
            <a:r>
              <a:rPr lang="en-US" altLang="en-US" dirty="0">
                <a:latin typeface="Helvetica" panose="020B0604020202020204" pitchFamily="34" charset="0"/>
              </a:rPr>
              <a:t>Such </a:t>
            </a:r>
            <a:r>
              <a:rPr lang="en-US" altLang="en-US" b="1" dirty="0">
                <a:solidFill>
                  <a:srgbClr val="0000FF"/>
                </a:solidFill>
                <a:latin typeface="Helvetica" panose="020B0604020202020204" pitchFamily="34" charset="0"/>
              </a:rPr>
              <a:t>Earth tides </a:t>
            </a:r>
            <a:r>
              <a:rPr lang="en-US" altLang="en-US" dirty="0">
                <a:solidFill>
                  <a:srgbClr val="000000"/>
                </a:solidFill>
                <a:latin typeface="Helvetica" panose="020B0604020202020204" pitchFamily="34" charset="0"/>
              </a:rPr>
              <a:t>alter the accelerator circumference:</a:t>
            </a:r>
          </a:p>
        </p:txBody>
      </p:sp>
      <p:sp>
        <p:nvSpPr>
          <p:cNvPr id="39" name="Text Box 15"/>
          <p:cNvSpPr txBox="1">
            <a:spLocks noChangeArrowheads="1"/>
          </p:cNvSpPr>
          <p:nvPr/>
        </p:nvSpPr>
        <p:spPr bwMode="auto">
          <a:xfrm>
            <a:off x="6512057" y="1578850"/>
            <a:ext cx="4106416" cy="8679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285750" indent="-285750">
              <a:lnSpc>
                <a:spcPct val="120000"/>
              </a:lnSpc>
              <a:buClr>
                <a:srgbClr val="0000CC"/>
              </a:buClr>
              <a:buSzPct val="80000"/>
              <a:buFont typeface="Courier New" panose="02070309020205020404" pitchFamily="49" charset="0"/>
              <a:buChar char="o"/>
              <a:defRPr/>
            </a:pPr>
            <a:r>
              <a:rPr lang="en-US" altLang="en-US" sz="1400" dirty="0">
                <a:solidFill>
                  <a:srgbClr val="000000"/>
                </a:solidFill>
                <a:latin typeface="Helvetica" panose="020B0604020202020204" pitchFamily="34" charset="0"/>
              </a:rPr>
              <a:t>The Moon contributes 2/3, the Sun 1/3.</a:t>
            </a:r>
          </a:p>
          <a:p>
            <a:pPr marL="285750" indent="-285750">
              <a:lnSpc>
                <a:spcPct val="120000"/>
              </a:lnSpc>
              <a:buClr>
                <a:srgbClr val="0000CC"/>
              </a:buClr>
              <a:buSzPct val="80000"/>
              <a:buFont typeface="Courier New" panose="02070309020205020404" pitchFamily="49" charset="0"/>
              <a:buChar char="o"/>
              <a:defRPr/>
            </a:pPr>
            <a:r>
              <a:rPr lang="en-US" altLang="en-US" sz="1400" dirty="0">
                <a:solidFill>
                  <a:srgbClr val="000000"/>
                </a:solidFill>
                <a:latin typeface="Helvetica" panose="020B0604020202020204" pitchFamily="34" charset="0"/>
              </a:rPr>
              <a:t>Not resonance-driven (unlike Sea tides !).</a:t>
            </a:r>
          </a:p>
          <a:p>
            <a:pPr marL="285750" indent="-285750">
              <a:lnSpc>
                <a:spcPct val="120000"/>
              </a:lnSpc>
              <a:buClr>
                <a:srgbClr val="0000CC"/>
              </a:buClr>
              <a:buSzPct val="80000"/>
              <a:buFont typeface="Courier New" panose="02070309020205020404" pitchFamily="49" charset="0"/>
              <a:buChar char="o"/>
              <a:defRPr/>
            </a:pPr>
            <a:r>
              <a:rPr lang="en-US" altLang="en-US" sz="1400" dirty="0">
                <a:solidFill>
                  <a:srgbClr val="000000"/>
                </a:solidFill>
                <a:latin typeface="Helvetica" panose="020B0604020202020204" pitchFamily="34" charset="0"/>
              </a:rPr>
              <a:t>Accurate predictions possible (~%).</a:t>
            </a:r>
          </a:p>
        </p:txBody>
      </p:sp>
      <p:pic>
        <p:nvPicPr>
          <p:cNvPr id="40"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19104" y="2923772"/>
            <a:ext cx="4035029" cy="2486428"/>
          </a:xfrm>
          <a:prstGeom prst="rect">
            <a:avLst/>
          </a:prstGeom>
          <a:noFill/>
          <a:ln>
            <a:noFill/>
          </a:ln>
          <a:effectLst/>
          <a:scene3d>
            <a:camera prst="orthographicFront">
              <a:rot lat="0" lon="0" rev="0"/>
            </a:camera>
            <a:lightRig rig="glow" dir="t">
              <a:rot lat="0" lon="0" rev="4800000"/>
            </a:lightRig>
          </a:scene3d>
          <a:sp3d prstMaterial="matte">
            <a:bevelT w="127000" h="63500"/>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1" name="TextBox 40"/>
          <p:cNvSpPr txBox="1"/>
          <p:nvPr/>
        </p:nvSpPr>
        <p:spPr>
          <a:xfrm>
            <a:off x="7159160" y="2615996"/>
            <a:ext cx="3087705" cy="307777"/>
          </a:xfrm>
          <a:prstGeom prst="rect">
            <a:avLst/>
          </a:prstGeom>
        </p:spPr>
        <p:txBody>
          <a:bodyPr wrap="none" rtlCol="0">
            <a:spAutoFit/>
          </a:bodyPr>
          <a:lstStyle/>
          <a:p>
            <a:pPr>
              <a:spcBef>
                <a:spcPct val="20000"/>
              </a:spcBef>
              <a:spcAft>
                <a:spcPts val="400"/>
              </a:spcAft>
              <a:buClr>
                <a:srgbClr val="0000FF"/>
              </a:buClr>
              <a:buSzPct val="80000"/>
              <a:defRPr/>
            </a:pPr>
            <a:r>
              <a:rPr lang="en-GB" sz="1400" b="1" i="1" kern="0" dirty="0">
                <a:solidFill>
                  <a:srgbClr val="0000CC"/>
                </a:solidFill>
                <a:latin typeface="Arial"/>
              </a:rPr>
              <a:t>LEP tide predictions for Nov. 1992</a:t>
            </a:r>
          </a:p>
        </p:txBody>
      </p:sp>
      <p:sp>
        <p:nvSpPr>
          <p:cNvPr id="42" name="TextBox 41"/>
          <p:cNvSpPr txBox="1"/>
          <p:nvPr/>
        </p:nvSpPr>
        <p:spPr>
          <a:xfrm>
            <a:off x="7071619" y="5408124"/>
            <a:ext cx="3901181" cy="1048492"/>
          </a:xfrm>
          <a:prstGeom prst="rect">
            <a:avLst/>
          </a:prstGeom>
        </p:spPr>
        <p:txBody>
          <a:bodyPr wrap="square" rtlCol="0">
            <a:spAutoFit/>
          </a:bodyPr>
          <a:lstStyle/>
          <a:p>
            <a:pPr>
              <a:spcBef>
                <a:spcPct val="20000"/>
              </a:spcBef>
              <a:spcAft>
                <a:spcPts val="400"/>
              </a:spcAft>
              <a:buClr>
                <a:srgbClr val="0000FF"/>
              </a:buClr>
              <a:buSzPct val="80000"/>
              <a:defRPr/>
            </a:pPr>
            <a:r>
              <a:rPr lang="en-GB" sz="1400" i="1" kern="0" dirty="0">
                <a:solidFill>
                  <a:srgbClr val="000000"/>
                </a:solidFill>
                <a:latin typeface="Arial"/>
              </a:rPr>
              <a:t>The relative circumference change amounts to </a:t>
            </a:r>
            <a:r>
              <a:rPr lang="en-GB" sz="1400" b="1" i="1" kern="0" dirty="0">
                <a:solidFill>
                  <a:srgbClr val="FF0000"/>
                </a:solidFill>
                <a:latin typeface="Arial"/>
              </a:rPr>
              <a:t>~10</a:t>
            </a:r>
            <a:r>
              <a:rPr lang="en-GB" sz="1400" b="1" i="1" kern="0" baseline="30000" dirty="0">
                <a:solidFill>
                  <a:srgbClr val="FF0000"/>
                </a:solidFill>
                <a:latin typeface="Arial"/>
              </a:rPr>
              <a:t>-8</a:t>
            </a:r>
            <a:r>
              <a:rPr lang="en-GB" sz="1400" b="1" i="1" kern="0" dirty="0">
                <a:solidFill>
                  <a:srgbClr val="FF0000"/>
                </a:solidFill>
                <a:latin typeface="Arial"/>
              </a:rPr>
              <a:t> </a:t>
            </a:r>
            <a:r>
              <a:rPr lang="en-GB" sz="1400" i="1" kern="0" dirty="0">
                <a:solidFill>
                  <a:srgbClr val="000000"/>
                </a:solidFill>
                <a:latin typeface="Arial"/>
              </a:rPr>
              <a:t> </a:t>
            </a:r>
            <a:r>
              <a:rPr lang="en-GB" sz="1400" b="1" i="1" kern="0" dirty="0">
                <a:solidFill>
                  <a:srgbClr val="FF0000"/>
                </a:solidFill>
                <a:latin typeface="Arial"/>
              </a:rPr>
              <a:t>~ 1 mm</a:t>
            </a:r>
            <a:r>
              <a:rPr lang="en-GB" sz="1400" i="1" kern="0" dirty="0">
                <a:solidFill>
                  <a:srgbClr val="000000"/>
                </a:solidFill>
                <a:latin typeface="Arial"/>
              </a:rPr>
              <a:t> – </a:t>
            </a:r>
            <a:r>
              <a:rPr lang="en-GB" sz="1400" b="1" i="1" kern="0" dirty="0">
                <a:solidFill>
                  <a:srgbClr val="000000"/>
                </a:solidFill>
                <a:latin typeface="Arial"/>
              </a:rPr>
              <a:t>resolution ~ 10</a:t>
            </a:r>
            <a:r>
              <a:rPr lang="en-GB" sz="1400" b="1" i="1" kern="0" baseline="30000" dirty="0">
                <a:solidFill>
                  <a:srgbClr val="000000"/>
                </a:solidFill>
                <a:latin typeface="Arial"/>
              </a:rPr>
              <a:t>-11</a:t>
            </a:r>
          </a:p>
          <a:p>
            <a:pPr>
              <a:spcBef>
                <a:spcPct val="20000"/>
              </a:spcBef>
              <a:spcAft>
                <a:spcPts val="400"/>
              </a:spcAft>
              <a:buClr>
                <a:srgbClr val="0000FF"/>
              </a:buClr>
              <a:buSzPct val="80000"/>
              <a:defRPr/>
            </a:pPr>
            <a:r>
              <a:rPr lang="en-GB" sz="1400" b="1" i="1" kern="0" dirty="0">
                <a:solidFill>
                  <a:srgbClr val="0000FF"/>
                </a:solidFill>
                <a:latin typeface="Arial"/>
              </a:rPr>
              <a:t>Gravitational wave detectors </a:t>
            </a:r>
            <a:r>
              <a:rPr lang="en-GB" sz="1400" i="1" kern="0" dirty="0">
                <a:solidFill>
                  <a:srgbClr val="000000"/>
                </a:solidFill>
                <a:latin typeface="Arial"/>
              </a:rPr>
              <a:t>achieve sensitivities of </a:t>
            </a:r>
            <a:r>
              <a:rPr lang="en-GB" sz="1400" b="1" i="1" kern="0" dirty="0">
                <a:solidFill>
                  <a:srgbClr val="FF0000"/>
                </a:solidFill>
                <a:latin typeface="Helvetica" panose="020B0604020202020204" pitchFamily="34" charset="0"/>
              </a:rPr>
              <a:t>~10</a:t>
            </a:r>
            <a:r>
              <a:rPr lang="en-GB" sz="1400" b="1" i="1" kern="0" baseline="30000" dirty="0">
                <a:solidFill>
                  <a:srgbClr val="FF0000"/>
                </a:solidFill>
                <a:latin typeface="Helvetica" panose="020B0604020202020204" pitchFamily="34" charset="0"/>
              </a:rPr>
              <a:t>-21</a:t>
            </a:r>
            <a:r>
              <a:rPr lang="en-GB" sz="1400" b="1" i="1" kern="0" dirty="0">
                <a:solidFill>
                  <a:srgbClr val="FF0000"/>
                </a:solidFill>
                <a:latin typeface="Helvetica" panose="020B0604020202020204" pitchFamily="34" charset="0"/>
              </a:rPr>
              <a:t> </a:t>
            </a:r>
            <a:r>
              <a:rPr lang="en-GB" sz="1400" i="1" kern="0" dirty="0">
                <a:solidFill>
                  <a:srgbClr val="000000"/>
                </a:solidFill>
                <a:latin typeface="Helvetica" panose="020B0604020202020204" pitchFamily="34" charset="0"/>
              </a:rPr>
              <a:t>!</a:t>
            </a:r>
          </a:p>
        </p:txBody>
      </p:sp>
    </p:spTree>
    <p:extLst>
      <p:ext uri="{BB962C8B-B14F-4D97-AF65-F5344CB8AC3E}">
        <p14:creationId xmlns:p14="http://schemas.microsoft.com/office/powerpoint/2010/main" val="31490034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9" grpId="0"/>
      <p:bldP spid="41" grpId="0"/>
      <p:bldP spid="42"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Tides observation</a:t>
            </a:r>
          </a:p>
        </p:txBody>
      </p:sp>
      <p:sp>
        <p:nvSpPr>
          <p:cNvPr id="3" name="Date Placeholder 2"/>
          <p:cNvSpPr>
            <a:spLocks noGrp="1"/>
          </p:cNvSpPr>
          <p:nvPr>
            <p:ph type="dt" sz="half" idx="10"/>
          </p:nvPr>
        </p:nvSpPr>
        <p:spPr/>
        <p:txBody>
          <a:bodyPr/>
          <a:lstStyle/>
          <a:p>
            <a:pPr>
              <a:defRPr/>
            </a:pPr>
            <a:r>
              <a:rPr lang="en-US"/>
              <a:t>12 May 2022</a:t>
            </a:r>
          </a:p>
        </p:txBody>
      </p:sp>
      <p:sp>
        <p:nvSpPr>
          <p:cNvPr id="4" name="Footer Placeholder 3"/>
          <p:cNvSpPr>
            <a:spLocks noGrp="1"/>
          </p:cNvSpPr>
          <p:nvPr>
            <p:ph type="ftr" sz="quarter" idx="11"/>
          </p:nvPr>
        </p:nvSpPr>
        <p:spPr/>
        <p:txBody>
          <a:bodyPr/>
          <a:lstStyle/>
          <a:p>
            <a:pPr>
              <a:defRPr/>
            </a:pPr>
            <a:r>
              <a:rPr lang="en-GB"/>
              <a:t>Basic CAS - Linear Imperfections - J. Wenninger</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46</a:t>
            </a:fld>
            <a:endParaRPr lang="en-US" altLang="en-US"/>
          </a:p>
        </p:txBody>
      </p:sp>
      <p:sp>
        <p:nvSpPr>
          <p:cNvPr id="6" name="Content Placeholder 5"/>
          <p:cNvSpPr>
            <a:spLocks noGrp="1"/>
          </p:cNvSpPr>
          <p:nvPr>
            <p:ph idx="1"/>
          </p:nvPr>
        </p:nvSpPr>
        <p:spPr>
          <a:xfrm>
            <a:off x="643366" y="896265"/>
            <a:ext cx="10522094" cy="1529266"/>
          </a:xfrm>
        </p:spPr>
        <p:txBody>
          <a:bodyPr/>
          <a:lstStyle/>
          <a:p>
            <a:r>
              <a:rPr lang="en-GB" dirty="0"/>
              <a:t>At the LHC the beams are ‘captured’ by the RF system which forces the beams to remain synchronous with the RF frequency.</a:t>
            </a:r>
          </a:p>
          <a:p>
            <a:pPr lvl="1"/>
            <a:r>
              <a:rPr lang="en-GB" dirty="0"/>
              <a:t>Because at LHC the speed </a:t>
            </a:r>
            <a:r>
              <a:rPr lang="en-GB" dirty="0">
                <a:sym typeface="Symbol" panose="05050102010706020507" pitchFamily="18" charset="2"/>
              </a:rPr>
              <a:t> c = constant, this fixes the length of the orbit.</a:t>
            </a:r>
          </a:p>
        </p:txBody>
      </p:sp>
      <p:sp>
        <p:nvSpPr>
          <p:cNvPr id="17" name="Content Placeholder 5"/>
          <p:cNvSpPr txBox="1">
            <a:spLocks/>
          </p:cNvSpPr>
          <p:nvPr/>
        </p:nvSpPr>
        <p:spPr bwMode="auto">
          <a:xfrm>
            <a:off x="642490" y="2468541"/>
            <a:ext cx="7457780" cy="3456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FF"/>
              </a:buClr>
              <a:buSzPct val="80000"/>
              <a:buFont typeface="Wingdings" panose="05000000000000000000" pitchFamily="2" charset="2"/>
              <a:buChar char="q"/>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sz="1800">
                <a:solidFill>
                  <a:schemeClr val="tx1"/>
                </a:solidFill>
                <a:latin typeface="+mn-lt"/>
              </a:defRPr>
            </a:lvl2pPr>
            <a:lvl3pPr marL="1143000" indent="-228600" algn="l" rtl="0" eaLnBrk="0" fontAlgn="base" hangingPunct="0">
              <a:spcBef>
                <a:spcPct val="20000"/>
              </a:spcBef>
              <a:spcAft>
                <a:spcPct val="0"/>
              </a:spcAft>
              <a:buChar char="•"/>
              <a:defRPr sz="1600">
                <a:solidFill>
                  <a:schemeClr val="tx1"/>
                </a:solidFill>
                <a:latin typeface="+mn-lt"/>
              </a:defRPr>
            </a:lvl3pPr>
            <a:lvl4pPr marL="1600200" indent="-228600" algn="l" rtl="0" eaLnBrk="0" fontAlgn="base" hangingPunct="0">
              <a:spcBef>
                <a:spcPct val="20000"/>
              </a:spcBef>
              <a:spcAft>
                <a:spcPct val="0"/>
              </a:spcAft>
              <a:buChar char="–"/>
              <a:defRPr sz="1400">
                <a:solidFill>
                  <a:schemeClr val="tx1"/>
                </a:solidFill>
                <a:latin typeface="+mn-lt"/>
              </a:defRPr>
            </a:lvl4pPr>
            <a:lvl5pPr marL="2057400" indent="-228600" algn="l" rtl="0" eaLnBrk="0" fontAlgn="base" hangingPunct="0">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r>
              <a:rPr lang="en-GB" kern="0" dirty="0">
                <a:sym typeface="Symbol" panose="05050102010706020507" pitchFamily="18" charset="2"/>
              </a:rPr>
              <a:t>When the frequency is well adjusted, the length of the orbit </a:t>
            </a:r>
            <a:r>
              <a:rPr lang="en-GB" b="1" i="1" kern="0" dirty="0">
                <a:solidFill>
                  <a:srgbClr val="FF0000"/>
                </a:solidFill>
                <a:sym typeface="Symbol" panose="05050102010706020507" pitchFamily="18" charset="2"/>
              </a:rPr>
              <a:t>L</a:t>
            </a:r>
            <a:r>
              <a:rPr lang="en-GB" kern="0" dirty="0">
                <a:sym typeface="Symbol" panose="05050102010706020507" pitchFamily="18" charset="2"/>
              </a:rPr>
              <a:t> matches the circumference </a:t>
            </a:r>
            <a:r>
              <a:rPr lang="en-GB" b="1" i="1" kern="0" dirty="0">
                <a:solidFill>
                  <a:srgbClr val="0000FF"/>
                </a:solidFill>
                <a:sym typeface="Symbol" panose="05050102010706020507" pitchFamily="18" charset="2"/>
              </a:rPr>
              <a:t>C</a:t>
            </a:r>
            <a:r>
              <a:rPr lang="en-GB" kern="0" dirty="0">
                <a:sym typeface="Symbol" panose="05050102010706020507" pitchFamily="18" charset="2"/>
              </a:rPr>
              <a:t>.</a:t>
            </a:r>
          </a:p>
          <a:p>
            <a:r>
              <a:rPr lang="en-GB" kern="0" dirty="0"/>
              <a:t>If for any reason </a:t>
            </a:r>
            <a:r>
              <a:rPr lang="en-GB" b="1" i="1" kern="0" dirty="0">
                <a:solidFill>
                  <a:srgbClr val="0000FF"/>
                </a:solidFill>
              </a:rPr>
              <a:t>C</a:t>
            </a:r>
            <a:r>
              <a:rPr lang="en-GB" kern="0" dirty="0"/>
              <a:t> </a:t>
            </a:r>
            <a:r>
              <a:rPr lang="en-GB" kern="0" dirty="0">
                <a:solidFill>
                  <a:srgbClr val="0000FF"/>
                </a:solidFill>
              </a:rPr>
              <a:t>varies</a:t>
            </a:r>
            <a:r>
              <a:rPr lang="en-GB" kern="0" dirty="0"/>
              <a:t>, the beam has to move radially if </a:t>
            </a:r>
            <a:r>
              <a:rPr lang="en-GB" b="1" i="1" kern="0" dirty="0">
                <a:solidFill>
                  <a:srgbClr val="FF0000"/>
                </a:solidFill>
              </a:rPr>
              <a:t>L</a:t>
            </a:r>
            <a:r>
              <a:rPr lang="en-GB" kern="0" dirty="0"/>
              <a:t> is kept </a:t>
            </a:r>
            <a:r>
              <a:rPr lang="en-GB" kern="0" dirty="0">
                <a:solidFill>
                  <a:srgbClr val="FF0000"/>
                </a:solidFill>
              </a:rPr>
              <a:t>constant</a:t>
            </a:r>
            <a:r>
              <a:rPr lang="en-GB" kern="0" dirty="0"/>
              <a:t>.</a:t>
            </a:r>
          </a:p>
          <a:p>
            <a:r>
              <a:rPr lang="en-GB" kern="0" dirty="0"/>
              <a:t>A </a:t>
            </a:r>
            <a:r>
              <a:rPr lang="en-GB" kern="0" dirty="0">
                <a:solidFill>
                  <a:srgbClr val="CC3399"/>
                </a:solidFill>
              </a:rPr>
              <a:t>mismatch</a:t>
            </a:r>
            <a:r>
              <a:rPr lang="en-GB" kern="0" dirty="0"/>
              <a:t> between </a:t>
            </a:r>
            <a:r>
              <a:rPr lang="en-GB" b="1" i="1" kern="0" dirty="0">
                <a:solidFill>
                  <a:srgbClr val="0000FF"/>
                </a:solidFill>
              </a:rPr>
              <a:t>C</a:t>
            </a:r>
            <a:r>
              <a:rPr lang="en-GB" kern="0" dirty="0"/>
              <a:t> and </a:t>
            </a:r>
            <a:r>
              <a:rPr lang="en-GB" b="1" i="1" kern="0" dirty="0">
                <a:solidFill>
                  <a:srgbClr val="FF0000"/>
                </a:solidFill>
              </a:rPr>
              <a:t>L</a:t>
            </a:r>
            <a:r>
              <a:rPr lang="en-GB" kern="0" dirty="0"/>
              <a:t> can be observed on the mean radial orbit using the BPMs that move with the ring.</a:t>
            </a:r>
          </a:p>
          <a:p>
            <a:pPr lvl="1"/>
            <a:r>
              <a:rPr lang="en-GB" kern="0" dirty="0"/>
              <a:t>As a side effect it also changes very slightly the beam energy (level of 0.01%).</a:t>
            </a:r>
          </a:p>
        </p:txBody>
      </p:sp>
      <p:grpSp>
        <p:nvGrpSpPr>
          <p:cNvPr id="33" name="Group 32"/>
          <p:cNvGrpSpPr/>
          <p:nvPr/>
        </p:nvGrpSpPr>
        <p:grpSpPr>
          <a:xfrm>
            <a:off x="8992192" y="2315255"/>
            <a:ext cx="1447375" cy="1709925"/>
            <a:chOff x="6782225" y="2295150"/>
            <a:chExt cx="1447375" cy="1709925"/>
          </a:xfrm>
        </p:grpSpPr>
        <p:grpSp>
          <p:nvGrpSpPr>
            <p:cNvPr id="7" name="Group 6"/>
            <p:cNvGrpSpPr/>
            <p:nvPr/>
          </p:nvGrpSpPr>
          <p:grpSpPr>
            <a:xfrm>
              <a:off x="6782225" y="2295150"/>
              <a:ext cx="1447375" cy="1440000"/>
              <a:chOff x="2766965" y="4946185"/>
              <a:chExt cx="1447375" cy="1440000"/>
            </a:xfrm>
          </p:grpSpPr>
          <p:grpSp>
            <p:nvGrpSpPr>
              <p:cNvPr id="8" name="Group 7"/>
              <p:cNvGrpSpPr/>
              <p:nvPr/>
            </p:nvGrpSpPr>
            <p:grpSpPr>
              <a:xfrm>
                <a:off x="2766965" y="4946185"/>
                <a:ext cx="1447375" cy="1440000"/>
                <a:chOff x="1453820" y="5196958"/>
                <a:chExt cx="1447375" cy="1440000"/>
              </a:xfrm>
            </p:grpSpPr>
            <p:sp>
              <p:nvSpPr>
                <p:cNvPr id="10" name="Oval 9"/>
                <p:cNvSpPr/>
                <p:nvPr/>
              </p:nvSpPr>
              <p:spPr bwMode="auto">
                <a:xfrm>
                  <a:off x="1461195" y="5196958"/>
                  <a:ext cx="1440000" cy="1440000"/>
                </a:xfrm>
                <a:prstGeom prst="ellipse">
                  <a:avLst/>
                </a:prstGeom>
                <a:noFill/>
                <a:ln w="19050" cap="flat" cmpd="sng" algn="ctr">
                  <a:solidFill>
                    <a:srgbClr val="0000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a:p>
              </p:txBody>
            </p:sp>
            <p:sp>
              <p:nvSpPr>
                <p:cNvPr id="11" name="Oval 10"/>
                <p:cNvSpPr/>
                <p:nvPr/>
              </p:nvSpPr>
              <p:spPr bwMode="auto">
                <a:xfrm>
                  <a:off x="1453820" y="5196958"/>
                  <a:ext cx="1440000" cy="1440000"/>
                </a:xfrm>
                <a:prstGeom prst="ellipse">
                  <a:avLst/>
                </a:prstGeom>
                <a:noFill/>
                <a:ln w="19050" cap="flat" cmpd="sng" algn="ctr">
                  <a:solidFill>
                    <a:srgbClr val="FF0000"/>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a:p>
              </p:txBody>
            </p:sp>
          </p:grpSp>
          <p:sp>
            <p:nvSpPr>
              <p:cNvPr id="9" name="TextBox 8"/>
              <p:cNvSpPr txBox="1"/>
              <p:nvPr/>
            </p:nvSpPr>
            <p:spPr>
              <a:xfrm>
                <a:off x="3091470" y="5487900"/>
                <a:ext cx="803425" cy="400110"/>
              </a:xfrm>
              <a:prstGeom prst="rect">
                <a:avLst/>
              </a:prstGeom>
            </p:spPr>
            <p:txBody>
              <a:bodyPr wrap="none" rtlCol="0">
                <a:spAutoFit/>
              </a:bodyPr>
              <a:lstStyle/>
              <a:p>
                <a:pPr>
                  <a:spcBef>
                    <a:spcPct val="20000"/>
                  </a:spcBef>
                  <a:spcAft>
                    <a:spcPts val="400"/>
                  </a:spcAft>
                  <a:buClr>
                    <a:srgbClr val="0000FF"/>
                  </a:buClr>
                  <a:buSzPct val="80000"/>
                </a:pPr>
                <a:r>
                  <a:rPr lang="en-US" sz="2000" i="1" kern="0" dirty="0">
                    <a:solidFill>
                      <a:srgbClr val="FF0000"/>
                    </a:solidFill>
                    <a:latin typeface="+mn-lt"/>
                  </a:rPr>
                  <a:t>L</a:t>
                </a:r>
                <a:r>
                  <a:rPr lang="en-US" sz="2000" i="1" kern="0" dirty="0">
                    <a:latin typeface="+mn-lt"/>
                  </a:rPr>
                  <a:t> = </a:t>
                </a:r>
                <a:r>
                  <a:rPr lang="en-US" sz="2000" i="1" kern="0" dirty="0">
                    <a:solidFill>
                      <a:srgbClr val="0000FF"/>
                    </a:solidFill>
                    <a:latin typeface="+mn-lt"/>
                  </a:rPr>
                  <a:t>C</a:t>
                </a:r>
                <a:endParaRPr lang="en-GB" sz="2000" i="1" kern="0" dirty="0">
                  <a:solidFill>
                    <a:srgbClr val="0000FF"/>
                  </a:solidFill>
                  <a:latin typeface="+mn-lt"/>
                </a:endParaRPr>
              </a:p>
            </p:txBody>
          </p:sp>
        </p:grpSp>
        <p:grpSp>
          <p:nvGrpSpPr>
            <p:cNvPr id="23" name="Group 22"/>
            <p:cNvGrpSpPr/>
            <p:nvPr/>
          </p:nvGrpSpPr>
          <p:grpSpPr>
            <a:xfrm rot="5400000">
              <a:off x="7449282" y="3837871"/>
              <a:ext cx="142383" cy="192025"/>
              <a:chOff x="8389883" y="2872127"/>
              <a:chExt cx="142383" cy="192025"/>
            </a:xfrm>
          </p:grpSpPr>
          <p:cxnSp>
            <p:nvCxnSpPr>
              <p:cNvPr id="19" name="Straight Connector 18"/>
              <p:cNvCxnSpPr/>
              <p:nvPr/>
            </p:nvCxnSpPr>
            <p:spPr bwMode="auto">
              <a:xfrm>
                <a:off x="8389883" y="2872127"/>
                <a:ext cx="0" cy="192025"/>
              </a:xfrm>
              <a:prstGeom prst="line">
                <a:avLst/>
              </a:prstGeom>
              <a:solidFill>
                <a:schemeClr val="accent1"/>
              </a:solidFill>
              <a:ln w="38100" cap="flat" cmpd="sng" algn="ctr">
                <a:solidFill>
                  <a:schemeClr val="tx1"/>
                </a:solidFill>
                <a:prstDash val="solid"/>
                <a:round/>
                <a:headEnd type="none" w="med" len="med"/>
                <a:tailEnd type="none" w="med" len="med"/>
              </a:ln>
              <a:effectLst/>
            </p:spPr>
          </p:cxnSp>
          <p:cxnSp>
            <p:nvCxnSpPr>
              <p:cNvPr id="22" name="Straight Connector 21"/>
              <p:cNvCxnSpPr/>
              <p:nvPr/>
            </p:nvCxnSpPr>
            <p:spPr bwMode="auto">
              <a:xfrm>
                <a:off x="8389883" y="2968140"/>
                <a:ext cx="142383"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p:grpSp>
          <p:nvGrpSpPr>
            <p:cNvPr id="24" name="Group 23"/>
            <p:cNvGrpSpPr/>
            <p:nvPr/>
          </p:nvGrpSpPr>
          <p:grpSpPr>
            <a:xfrm rot="16200000">
              <a:off x="7449281" y="3442585"/>
              <a:ext cx="142383" cy="192025"/>
              <a:chOff x="8389883" y="2872127"/>
              <a:chExt cx="142383" cy="192025"/>
            </a:xfrm>
          </p:grpSpPr>
          <p:cxnSp>
            <p:nvCxnSpPr>
              <p:cNvPr id="25" name="Straight Connector 24"/>
              <p:cNvCxnSpPr/>
              <p:nvPr/>
            </p:nvCxnSpPr>
            <p:spPr bwMode="auto">
              <a:xfrm>
                <a:off x="8389883" y="2872127"/>
                <a:ext cx="0" cy="192025"/>
              </a:xfrm>
              <a:prstGeom prst="line">
                <a:avLst/>
              </a:prstGeom>
              <a:solidFill>
                <a:schemeClr val="accent1"/>
              </a:solidFill>
              <a:ln w="38100" cap="flat" cmpd="sng" algn="ctr">
                <a:solidFill>
                  <a:schemeClr val="tx1"/>
                </a:solidFill>
                <a:prstDash val="solid"/>
                <a:round/>
                <a:headEnd type="none" w="med" len="med"/>
                <a:tailEnd type="none" w="med" len="med"/>
              </a:ln>
              <a:effectLst/>
            </p:spPr>
          </p:cxnSp>
          <p:cxnSp>
            <p:nvCxnSpPr>
              <p:cNvPr id="26" name="Straight Connector 25"/>
              <p:cNvCxnSpPr/>
              <p:nvPr/>
            </p:nvCxnSpPr>
            <p:spPr bwMode="auto">
              <a:xfrm>
                <a:off x="8389883" y="2968140"/>
                <a:ext cx="142383"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p:grpSp>
      <p:grpSp>
        <p:nvGrpSpPr>
          <p:cNvPr id="34" name="Group 33"/>
          <p:cNvGrpSpPr/>
          <p:nvPr/>
        </p:nvGrpSpPr>
        <p:grpSpPr>
          <a:xfrm>
            <a:off x="8912164" y="4180230"/>
            <a:ext cx="1620000" cy="1880415"/>
            <a:chOff x="6769883" y="4160125"/>
            <a:chExt cx="1620000" cy="1880415"/>
          </a:xfrm>
        </p:grpSpPr>
        <p:grpSp>
          <p:nvGrpSpPr>
            <p:cNvPr id="12" name="Group 11"/>
            <p:cNvGrpSpPr/>
            <p:nvPr/>
          </p:nvGrpSpPr>
          <p:grpSpPr>
            <a:xfrm>
              <a:off x="6769883" y="4160125"/>
              <a:ext cx="1620000" cy="1620000"/>
              <a:chOff x="5486730" y="4888390"/>
              <a:chExt cx="1620000" cy="1620000"/>
            </a:xfrm>
          </p:grpSpPr>
          <p:grpSp>
            <p:nvGrpSpPr>
              <p:cNvPr id="13" name="Group 12"/>
              <p:cNvGrpSpPr/>
              <p:nvPr/>
            </p:nvGrpSpPr>
            <p:grpSpPr>
              <a:xfrm>
                <a:off x="5486730" y="4888390"/>
                <a:ext cx="1620000" cy="1620000"/>
                <a:chOff x="4987465" y="5099465"/>
                <a:chExt cx="1620000" cy="1620000"/>
              </a:xfrm>
            </p:grpSpPr>
            <p:sp>
              <p:nvSpPr>
                <p:cNvPr id="15" name="Oval 14"/>
                <p:cNvSpPr/>
                <p:nvPr/>
              </p:nvSpPr>
              <p:spPr bwMode="auto">
                <a:xfrm>
                  <a:off x="5075468" y="5195629"/>
                  <a:ext cx="1440000" cy="1440000"/>
                </a:xfrm>
                <a:prstGeom prst="ellipse">
                  <a:avLst/>
                </a:prstGeom>
                <a:noFill/>
                <a:ln w="19050" cap="flat" cmpd="sng" algn="ctr">
                  <a:solidFill>
                    <a:srgbClr val="FF0000"/>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a:p>
              </p:txBody>
            </p:sp>
            <p:sp>
              <p:nvSpPr>
                <p:cNvPr id="16" name="Oval 15"/>
                <p:cNvSpPr/>
                <p:nvPr/>
              </p:nvSpPr>
              <p:spPr bwMode="auto">
                <a:xfrm>
                  <a:off x="4987465" y="5099465"/>
                  <a:ext cx="1620000" cy="1620000"/>
                </a:xfrm>
                <a:prstGeom prst="ellipse">
                  <a:avLst/>
                </a:prstGeom>
                <a:noFill/>
                <a:ln w="19050" cap="flat" cmpd="sng" algn="ctr">
                  <a:solidFill>
                    <a:srgbClr val="0000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a:p>
              </p:txBody>
            </p:sp>
          </p:grpSp>
          <p:sp>
            <p:nvSpPr>
              <p:cNvPr id="14" name="TextBox 13"/>
              <p:cNvSpPr txBox="1"/>
              <p:nvPr/>
            </p:nvSpPr>
            <p:spPr>
              <a:xfrm>
                <a:off x="5895017" y="5504499"/>
                <a:ext cx="803425" cy="400110"/>
              </a:xfrm>
              <a:prstGeom prst="rect">
                <a:avLst/>
              </a:prstGeom>
            </p:spPr>
            <p:txBody>
              <a:bodyPr wrap="none" rtlCol="0">
                <a:spAutoFit/>
              </a:bodyPr>
              <a:lstStyle/>
              <a:p>
                <a:pPr>
                  <a:spcBef>
                    <a:spcPct val="20000"/>
                  </a:spcBef>
                  <a:spcAft>
                    <a:spcPts val="400"/>
                  </a:spcAft>
                  <a:buClr>
                    <a:srgbClr val="0000FF"/>
                  </a:buClr>
                  <a:buSzPct val="80000"/>
                </a:pPr>
                <a:r>
                  <a:rPr lang="en-US" sz="2000" i="1" kern="0" dirty="0">
                    <a:solidFill>
                      <a:srgbClr val="FF0000"/>
                    </a:solidFill>
                    <a:latin typeface="+mn-lt"/>
                  </a:rPr>
                  <a:t>L</a:t>
                </a:r>
                <a:r>
                  <a:rPr lang="en-US" sz="2000" i="1" kern="0" dirty="0">
                    <a:latin typeface="+mn-lt"/>
                  </a:rPr>
                  <a:t> &lt; </a:t>
                </a:r>
                <a:r>
                  <a:rPr lang="en-US" sz="2000" i="1" kern="0" dirty="0">
                    <a:solidFill>
                      <a:srgbClr val="0000FF"/>
                    </a:solidFill>
                    <a:latin typeface="+mn-lt"/>
                  </a:rPr>
                  <a:t>C</a:t>
                </a:r>
                <a:endParaRPr lang="en-GB" sz="2000" i="1" kern="0" dirty="0">
                  <a:solidFill>
                    <a:srgbClr val="0000FF"/>
                  </a:solidFill>
                  <a:latin typeface="+mn-lt"/>
                </a:endParaRPr>
              </a:p>
            </p:txBody>
          </p:sp>
        </p:grpSp>
        <p:grpSp>
          <p:nvGrpSpPr>
            <p:cNvPr id="27" name="Group 26"/>
            <p:cNvGrpSpPr/>
            <p:nvPr/>
          </p:nvGrpSpPr>
          <p:grpSpPr>
            <a:xfrm rot="5400000">
              <a:off x="7532534" y="5873336"/>
              <a:ext cx="142383" cy="192025"/>
              <a:chOff x="8439525" y="2872127"/>
              <a:chExt cx="142383" cy="192025"/>
            </a:xfrm>
          </p:grpSpPr>
          <p:cxnSp>
            <p:nvCxnSpPr>
              <p:cNvPr id="28" name="Straight Connector 27"/>
              <p:cNvCxnSpPr/>
              <p:nvPr/>
            </p:nvCxnSpPr>
            <p:spPr bwMode="auto">
              <a:xfrm>
                <a:off x="8439526" y="2872127"/>
                <a:ext cx="0" cy="192025"/>
              </a:xfrm>
              <a:prstGeom prst="line">
                <a:avLst/>
              </a:prstGeom>
              <a:solidFill>
                <a:schemeClr val="accent1"/>
              </a:solidFill>
              <a:ln w="38100" cap="flat" cmpd="sng" algn="ctr">
                <a:solidFill>
                  <a:schemeClr val="tx1"/>
                </a:solidFill>
                <a:prstDash val="solid"/>
                <a:round/>
                <a:headEnd type="none" w="med" len="med"/>
                <a:tailEnd type="none" w="med" len="med"/>
              </a:ln>
              <a:effectLst/>
            </p:spPr>
          </p:cxnSp>
          <p:cxnSp>
            <p:nvCxnSpPr>
              <p:cNvPr id="29" name="Straight Connector 28"/>
              <p:cNvCxnSpPr/>
              <p:nvPr/>
            </p:nvCxnSpPr>
            <p:spPr bwMode="auto">
              <a:xfrm>
                <a:off x="8439525" y="2968140"/>
                <a:ext cx="142383"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p:grpSp>
          <p:nvGrpSpPr>
            <p:cNvPr id="30" name="Group 29"/>
            <p:cNvGrpSpPr/>
            <p:nvPr/>
          </p:nvGrpSpPr>
          <p:grpSpPr>
            <a:xfrm rot="16200000">
              <a:off x="7532535" y="5450882"/>
              <a:ext cx="142384" cy="192025"/>
              <a:chOff x="8340242" y="2872128"/>
              <a:chExt cx="142384" cy="192025"/>
            </a:xfrm>
          </p:grpSpPr>
          <p:cxnSp>
            <p:nvCxnSpPr>
              <p:cNvPr id="31" name="Straight Connector 30"/>
              <p:cNvCxnSpPr/>
              <p:nvPr/>
            </p:nvCxnSpPr>
            <p:spPr bwMode="auto">
              <a:xfrm>
                <a:off x="8340242" y="2872128"/>
                <a:ext cx="0" cy="192025"/>
              </a:xfrm>
              <a:prstGeom prst="line">
                <a:avLst/>
              </a:prstGeom>
              <a:solidFill>
                <a:schemeClr val="accent1"/>
              </a:solidFill>
              <a:ln w="38100" cap="flat" cmpd="sng" algn="ctr">
                <a:solidFill>
                  <a:schemeClr val="tx1"/>
                </a:solidFill>
                <a:prstDash val="solid"/>
                <a:round/>
                <a:headEnd type="none" w="med" len="med"/>
                <a:tailEnd type="none" w="med" len="med"/>
              </a:ln>
              <a:effectLst/>
            </p:spPr>
          </p:cxnSp>
          <p:cxnSp>
            <p:nvCxnSpPr>
              <p:cNvPr id="32" name="Straight Connector 31"/>
              <p:cNvCxnSpPr/>
              <p:nvPr/>
            </p:nvCxnSpPr>
            <p:spPr bwMode="auto">
              <a:xfrm>
                <a:off x="8340243" y="2968140"/>
                <a:ext cx="142383"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p:grpSp>
    </p:spTree>
    <p:extLst>
      <p:ext uri="{BB962C8B-B14F-4D97-AF65-F5344CB8AC3E}">
        <p14:creationId xmlns:p14="http://schemas.microsoft.com/office/powerpoint/2010/main" val="5105817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7">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7">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latin typeface="Helvetica" panose="020B0604020202020204" pitchFamily="34" charset="0"/>
                <a:cs typeface="Helvetica" panose="020B0604020202020204" pitchFamily="34" charset="0"/>
              </a:rPr>
              <a:t>LHC circumference observations</a:t>
            </a:r>
            <a:endParaRPr lang="en-GB" dirty="0"/>
          </a:p>
        </p:txBody>
      </p:sp>
      <p:sp>
        <p:nvSpPr>
          <p:cNvPr id="3" name="Date Placeholder 2"/>
          <p:cNvSpPr>
            <a:spLocks noGrp="1"/>
          </p:cNvSpPr>
          <p:nvPr>
            <p:ph type="dt" sz="half" idx="10"/>
          </p:nvPr>
        </p:nvSpPr>
        <p:spPr/>
        <p:txBody>
          <a:bodyPr/>
          <a:lstStyle/>
          <a:p>
            <a:pPr>
              <a:defRPr/>
            </a:pPr>
            <a:r>
              <a:rPr lang="en-US"/>
              <a:t>12 May 2022</a:t>
            </a:r>
          </a:p>
        </p:txBody>
      </p:sp>
      <p:sp>
        <p:nvSpPr>
          <p:cNvPr id="4" name="Footer Placeholder 3"/>
          <p:cNvSpPr>
            <a:spLocks noGrp="1"/>
          </p:cNvSpPr>
          <p:nvPr>
            <p:ph type="ftr" sz="quarter" idx="11"/>
          </p:nvPr>
        </p:nvSpPr>
        <p:spPr/>
        <p:txBody>
          <a:bodyPr/>
          <a:lstStyle/>
          <a:p>
            <a:pPr>
              <a:defRPr/>
            </a:pPr>
            <a:r>
              <a:rPr lang="en-GB"/>
              <a:t>Basic CAS - Linear Imperfections - J. Wenninger</a:t>
            </a:r>
            <a:endParaRPr lang="en-US"/>
          </a:p>
        </p:txBody>
      </p:sp>
      <p:sp>
        <p:nvSpPr>
          <p:cNvPr id="5" name="Slide Number Placeholder 4"/>
          <p:cNvSpPr>
            <a:spLocks noGrp="1"/>
          </p:cNvSpPr>
          <p:nvPr>
            <p:ph type="sldNum" sz="quarter" idx="12"/>
          </p:nvPr>
        </p:nvSpPr>
        <p:spPr/>
        <p:txBody>
          <a:bodyPr/>
          <a:lstStyle/>
          <a:p>
            <a:pPr>
              <a:defRPr/>
            </a:pPr>
            <a:fld id="{EE4E98C2-E612-405D-9D9D-D2D7EB854B0E}" type="slidenum">
              <a:rPr lang="en-US"/>
              <a:pPr>
                <a:defRPr/>
              </a:pPr>
              <a:t>47</a:t>
            </a:fld>
            <a:endParaRPr lang="en-US"/>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09858" y="1892801"/>
            <a:ext cx="4047959" cy="2404427"/>
          </a:xfrm>
          <a:prstGeom prst="rect">
            <a:avLst/>
          </a:prstGeom>
        </p:spPr>
      </p:pic>
      <p:sp>
        <p:nvSpPr>
          <p:cNvPr id="8" name="Text Box 8"/>
          <p:cNvSpPr txBox="1">
            <a:spLocks noChangeArrowheads="1"/>
          </p:cNvSpPr>
          <p:nvPr/>
        </p:nvSpPr>
        <p:spPr bwMode="auto">
          <a:xfrm>
            <a:off x="680895" y="892152"/>
            <a:ext cx="10714995"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285750" indent="-285750">
              <a:buClr>
                <a:srgbClr val="0000FF"/>
              </a:buClr>
              <a:buSzPct val="80000"/>
              <a:buFont typeface="Wingdings" panose="05000000000000000000" pitchFamily="2" charset="2"/>
              <a:buChar char="q"/>
              <a:defRPr/>
            </a:pPr>
            <a:r>
              <a:rPr lang="en-US" dirty="0">
                <a:solidFill>
                  <a:srgbClr val="000000"/>
                </a:solidFill>
                <a:latin typeface="Arial"/>
              </a:rPr>
              <a:t>Tides are observed very clearly on the LHC circumference by measuring the mean radial (=horizontal) beam position.</a:t>
            </a:r>
          </a:p>
        </p:txBody>
      </p:sp>
      <p:sp>
        <p:nvSpPr>
          <p:cNvPr id="10" name="TextBox 9"/>
          <p:cNvSpPr txBox="1"/>
          <p:nvPr/>
        </p:nvSpPr>
        <p:spPr>
          <a:xfrm>
            <a:off x="6100192" y="2027285"/>
            <a:ext cx="3593646" cy="833049"/>
          </a:xfrm>
          <a:prstGeom prst="rect">
            <a:avLst/>
          </a:prstGeom>
        </p:spPr>
        <p:txBody>
          <a:bodyPr wrap="square" rtlCol="0">
            <a:spAutoFit/>
          </a:bodyPr>
          <a:lstStyle/>
          <a:p>
            <a:pPr algn="ctr">
              <a:spcBef>
                <a:spcPct val="20000"/>
              </a:spcBef>
              <a:spcAft>
                <a:spcPts val="400"/>
              </a:spcAft>
              <a:buClr>
                <a:srgbClr val="0000FF"/>
              </a:buClr>
              <a:buSzPct val="80000"/>
              <a:defRPr/>
            </a:pPr>
            <a:r>
              <a:rPr lang="en-GB" sz="1400" i="1" kern="0" dirty="0">
                <a:solidFill>
                  <a:srgbClr val="000000"/>
                </a:solidFill>
                <a:latin typeface="Arial"/>
              </a:rPr>
              <a:t>Tide observations (from orbit changes) over one week at 4 </a:t>
            </a:r>
            <a:r>
              <a:rPr lang="en-GB" sz="1400" i="1" kern="0" dirty="0" err="1">
                <a:solidFill>
                  <a:srgbClr val="000000"/>
                </a:solidFill>
                <a:latin typeface="Arial"/>
              </a:rPr>
              <a:t>TeV</a:t>
            </a:r>
            <a:r>
              <a:rPr lang="en-GB" sz="1400" i="1" kern="0" dirty="0">
                <a:solidFill>
                  <a:srgbClr val="000000"/>
                </a:solidFill>
                <a:latin typeface="Arial"/>
              </a:rPr>
              <a:t> in 2016</a:t>
            </a:r>
          </a:p>
          <a:p>
            <a:pPr algn="ctr">
              <a:spcBef>
                <a:spcPct val="20000"/>
              </a:spcBef>
              <a:spcAft>
                <a:spcPts val="400"/>
              </a:spcAft>
              <a:buClr>
                <a:srgbClr val="0000FF"/>
              </a:buClr>
              <a:buSzPct val="80000"/>
              <a:defRPr/>
            </a:pPr>
            <a:r>
              <a:rPr lang="en-GB" sz="1400" i="1" kern="0" dirty="0">
                <a:solidFill>
                  <a:srgbClr val="000000"/>
                </a:solidFill>
                <a:latin typeface="Arial"/>
              </a:rPr>
              <a:t>(expressed in energy change </a:t>
            </a:r>
            <a:r>
              <a:rPr lang="en-GB" sz="1400" i="1" kern="0" dirty="0" err="1">
                <a:solidFill>
                  <a:srgbClr val="000000"/>
                </a:solidFill>
                <a:latin typeface="Symbol" panose="05050102010706020507" pitchFamily="18" charset="2"/>
              </a:rPr>
              <a:t>D</a:t>
            </a:r>
            <a:r>
              <a:rPr lang="en-GB" sz="1400" i="1" kern="0" dirty="0" err="1">
                <a:solidFill>
                  <a:srgbClr val="000000"/>
                </a:solidFill>
                <a:latin typeface="Arial"/>
              </a:rPr>
              <a:t>p</a:t>
            </a:r>
            <a:r>
              <a:rPr lang="en-GB" sz="1400" i="1" kern="0" dirty="0">
                <a:solidFill>
                  <a:srgbClr val="000000"/>
                </a:solidFill>
                <a:latin typeface="Arial"/>
              </a:rPr>
              <a:t>/p)</a:t>
            </a:r>
          </a:p>
        </p:txBody>
      </p:sp>
      <p:sp>
        <p:nvSpPr>
          <p:cNvPr id="11" name="TextBox 10"/>
          <p:cNvSpPr txBox="1"/>
          <p:nvPr/>
        </p:nvSpPr>
        <p:spPr>
          <a:xfrm>
            <a:off x="6822703" y="3635970"/>
            <a:ext cx="2852063" cy="338554"/>
          </a:xfrm>
          <a:prstGeom prst="rect">
            <a:avLst/>
          </a:prstGeom>
        </p:spPr>
        <p:txBody>
          <a:bodyPr wrap="none" rtlCol="0">
            <a:spAutoFit/>
          </a:bodyPr>
          <a:lstStyle/>
          <a:p>
            <a:pPr>
              <a:spcBef>
                <a:spcPct val="20000"/>
              </a:spcBef>
              <a:spcAft>
                <a:spcPts val="400"/>
              </a:spcAft>
              <a:buClr>
                <a:srgbClr val="0000FF"/>
              </a:buClr>
              <a:buSzPct val="80000"/>
              <a:defRPr/>
            </a:pPr>
            <a:r>
              <a:rPr lang="en-GB" sz="1600" b="1" i="1" kern="0" dirty="0">
                <a:solidFill>
                  <a:srgbClr val="000000"/>
                </a:solidFill>
                <a:latin typeface="Arial"/>
              </a:rPr>
              <a:t>Earthquake in New Zealand</a:t>
            </a:r>
          </a:p>
        </p:txBody>
      </p:sp>
      <p:grpSp>
        <p:nvGrpSpPr>
          <p:cNvPr id="12" name="Group 11"/>
          <p:cNvGrpSpPr/>
          <p:nvPr/>
        </p:nvGrpSpPr>
        <p:grpSpPr>
          <a:xfrm>
            <a:off x="3901537" y="3516573"/>
            <a:ext cx="1052406" cy="2072667"/>
            <a:chOff x="2377537" y="3621025"/>
            <a:chExt cx="1052406" cy="1424556"/>
          </a:xfrm>
        </p:grpSpPr>
        <p:cxnSp>
          <p:nvCxnSpPr>
            <p:cNvPr id="13" name="Straight Connector 12"/>
            <p:cNvCxnSpPr/>
            <p:nvPr/>
          </p:nvCxnSpPr>
          <p:spPr bwMode="auto">
            <a:xfrm flipH="1">
              <a:off x="2382915" y="3621025"/>
              <a:ext cx="2110" cy="1424556"/>
            </a:xfrm>
            <a:prstGeom prst="line">
              <a:avLst/>
            </a:prstGeom>
            <a:solidFill>
              <a:schemeClr val="accent1"/>
            </a:solidFill>
            <a:ln w="38100" cap="flat" cmpd="sng" algn="ctr">
              <a:solidFill>
                <a:srgbClr val="D60093"/>
              </a:solidFill>
              <a:prstDash val="dash"/>
              <a:round/>
              <a:headEnd type="none" w="med" len="med"/>
              <a:tailEnd type="none" w="med" len="med"/>
            </a:ln>
            <a:effectLst/>
          </p:spPr>
        </p:cxnSp>
        <p:cxnSp>
          <p:nvCxnSpPr>
            <p:cNvPr id="14" name="Straight Arrow Connector 13"/>
            <p:cNvCxnSpPr/>
            <p:nvPr/>
          </p:nvCxnSpPr>
          <p:spPr bwMode="auto">
            <a:xfrm>
              <a:off x="2377537" y="5045581"/>
              <a:ext cx="1052406" cy="0"/>
            </a:xfrm>
            <a:prstGeom prst="straightConnector1">
              <a:avLst/>
            </a:prstGeom>
            <a:solidFill>
              <a:schemeClr val="accent1"/>
            </a:solidFill>
            <a:ln w="38100" cap="flat" cmpd="sng" algn="ctr">
              <a:solidFill>
                <a:srgbClr val="D60093"/>
              </a:solidFill>
              <a:prstDash val="dash"/>
              <a:round/>
              <a:headEnd type="none" w="med" len="med"/>
              <a:tailEnd type="triangle"/>
            </a:ln>
            <a:effectLst/>
          </p:spPr>
        </p:cxnSp>
      </p:grpSp>
      <p:sp>
        <p:nvSpPr>
          <p:cNvPr id="15" name="TextBox 14"/>
          <p:cNvSpPr txBox="1"/>
          <p:nvPr/>
        </p:nvSpPr>
        <p:spPr>
          <a:xfrm>
            <a:off x="6822702" y="3967241"/>
            <a:ext cx="2828760" cy="523220"/>
          </a:xfrm>
          <a:prstGeom prst="rect">
            <a:avLst/>
          </a:prstGeom>
        </p:spPr>
        <p:txBody>
          <a:bodyPr wrap="square" rtlCol="0">
            <a:spAutoFit/>
          </a:bodyPr>
          <a:lstStyle/>
          <a:p>
            <a:pPr algn="ctr">
              <a:spcBef>
                <a:spcPct val="20000"/>
              </a:spcBef>
              <a:spcAft>
                <a:spcPts val="400"/>
              </a:spcAft>
              <a:buClr>
                <a:srgbClr val="0000FF"/>
              </a:buClr>
              <a:buSzPct val="80000"/>
              <a:defRPr/>
            </a:pPr>
            <a:r>
              <a:rPr lang="en-GB" sz="1400" i="1" kern="0" dirty="0">
                <a:solidFill>
                  <a:srgbClr val="000000"/>
                </a:solidFill>
                <a:latin typeface="Arial"/>
              </a:rPr>
              <a:t>The pressure waves induce a modulation of the circumference</a:t>
            </a:r>
          </a:p>
        </p:txBody>
      </p:sp>
      <p:sp>
        <p:nvSpPr>
          <p:cNvPr id="16" name="TextBox 15"/>
          <p:cNvSpPr txBox="1"/>
          <p:nvPr/>
        </p:nvSpPr>
        <p:spPr>
          <a:xfrm>
            <a:off x="2485931" y="2027285"/>
            <a:ext cx="1199367" cy="276999"/>
          </a:xfrm>
          <a:prstGeom prst="rect">
            <a:avLst/>
          </a:prstGeom>
          <a:noFill/>
        </p:spPr>
        <p:txBody>
          <a:bodyPr wrap="none" rtlCol="0">
            <a:spAutoFit/>
          </a:bodyPr>
          <a:lstStyle/>
          <a:p>
            <a:pPr>
              <a:defRPr/>
            </a:pPr>
            <a:r>
              <a:rPr lang="en-GB" sz="1200" i="1" dirty="0">
                <a:solidFill>
                  <a:srgbClr val="FF0000"/>
                </a:solidFill>
                <a:latin typeface="Helvetica" panose="020B0604020202020204" pitchFamily="34" charset="0"/>
              </a:rPr>
              <a:t>Measurements</a:t>
            </a:r>
          </a:p>
        </p:txBody>
      </p:sp>
      <p:grpSp>
        <p:nvGrpSpPr>
          <p:cNvPr id="17" name="Group 16"/>
          <p:cNvGrpSpPr/>
          <p:nvPr/>
        </p:nvGrpSpPr>
        <p:grpSpPr>
          <a:xfrm>
            <a:off x="5300621" y="4536653"/>
            <a:ext cx="5111222" cy="2104657"/>
            <a:chOff x="3776621" y="4536652"/>
            <a:chExt cx="5111222" cy="2104657"/>
          </a:xfrm>
        </p:grpSpPr>
        <p:pic>
          <p:nvPicPr>
            <p:cNvPr id="18" name="Picture 1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79912" y="4536652"/>
              <a:ext cx="5107931" cy="2104657"/>
            </a:xfrm>
            <a:prstGeom prst="rect">
              <a:avLst/>
            </a:prstGeom>
          </p:spPr>
        </p:pic>
        <p:cxnSp>
          <p:nvCxnSpPr>
            <p:cNvPr id="19" name="Straight Arrow Connector 18"/>
            <p:cNvCxnSpPr/>
            <p:nvPr/>
          </p:nvCxnSpPr>
          <p:spPr bwMode="auto">
            <a:xfrm>
              <a:off x="5940152" y="5085184"/>
              <a:ext cx="0" cy="1152128"/>
            </a:xfrm>
            <a:prstGeom prst="straightConnector1">
              <a:avLst/>
            </a:prstGeom>
            <a:solidFill>
              <a:schemeClr val="accent1"/>
            </a:solidFill>
            <a:ln w="19050" cap="flat" cmpd="sng" algn="ctr">
              <a:solidFill>
                <a:srgbClr val="FFFF00"/>
              </a:solidFill>
              <a:prstDash val="sysDash"/>
              <a:round/>
              <a:headEnd type="triangle" w="med" len="med"/>
              <a:tailEnd type="triangle" w="med" len="med"/>
            </a:ln>
            <a:effectLst/>
          </p:spPr>
        </p:cxnSp>
        <p:sp>
          <p:nvSpPr>
            <p:cNvPr id="20" name="TextBox 19"/>
            <p:cNvSpPr txBox="1"/>
            <p:nvPr/>
          </p:nvSpPr>
          <p:spPr>
            <a:xfrm>
              <a:off x="3776621" y="4586206"/>
              <a:ext cx="683200" cy="400110"/>
            </a:xfrm>
            <a:prstGeom prst="rect">
              <a:avLst/>
            </a:prstGeom>
            <a:solidFill>
              <a:schemeClr val="tx1"/>
            </a:solidFill>
          </p:spPr>
          <p:txBody>
            <a:bodyPr wrap="none" rtlCol="0">
              <a:spAutoFit/>
            </a:bodyPr>
            <a:lstStyle/>
            <a:p>
              <a:pPr>
                <a:spcBef>
                  <a:spcPct val="20000"/>
                </a:spcBef>
                <a:spcAft>
                  <a:spcPts val="400"/>
                </a:spcAft>
                <a:buClr>
                  <a:srgbClr val="0000FF"/>
                </a:buClr>
                <a:buSzPct val="80000"/>
                <a:defRPr/>
              </a:pPr>
              <a:r>
                <a:rPr lang="en-GB" sz="2000" kern="0" dirty="0" err="1">
                  <a:solidFill>
                    <a:srgbClr val="FFFFFF"/>
                  </a:solidFill>
                  <a:latin typeface="Arial"/>
                </a:rPr>
                <a:t>dp</a:t>
              </a:r>
              <a:r>
                <a:rPr lang="en-GB" sz="2000" kern="0" dirty="0">
                  <a:solidFill>
                    <a:srgbClr val="FFFFFF"/>
                  </a:solidFill>
                  <a:latin typeface="Arial"/>
                </a:rPr>
                <a:t>/p</a:t>
              </a:r>
            </a:p>
          </p:txBody>
        </p:sp>
        <p:sp>
          <p:nvSpPr>
            <p:cNvPr id="21" name="TextBox 20"/>
            <p:cNvSpPr txBox="1"/>
            <p:nvPr/>
          </p:nvSpPr>
          <p:spPr>
            <a:xfrm>
              <a:off x="5940152" y="5103515"/>
              <a:ext cx="622286" cy="400110"/>
            </a:xfrm>
            <a:prstGeom prst="rect">
              <a:avLst/>
            </a:prstGeom>
            <a:noFill/>
          </p:spPr>
          <p:txBody>
            <a:bodyPr wrap="none" rtlCol="0">
              <a:spAutoFit/>
            </a:bodyPr>
            <a:lstStyle/>
            <a:p>
              <a:pPr>
                <a:spcBef>
                  <a:spcPct val="20000"/>
                </a:spcBef>
                <a:spcAft>
                  <a:spcPts val="400"/>
                </a:spcAft>
                <a:buClr>
                  <a:srgbClr val="0000FF"/>
                </a:buClr>
                <a:buSzPct val="80000"/>
                <a:defRPr/>
              </a:pPr>
              <a:r>
                <a:rPr lang="en-GB" sz="2000" kern="0" dirty="0">
                  <a:solidFill>
                    <a:srgbClr val="FFFF00"/>
                  </a:solidFill>
                  <a:latin typeface="Arial"/>
                </a:rPr>
                <a:t>10</a:t>
              </a:r>
              <a:r>
                <a:rPr lang="en-GB" sz="2000" kern="0" baseline="30000" dirty="0">
                  <a:solidFill>
                    <a:srgbClr val="FFFF00"/>
                  </a:solidFill>
                  <a:latin typeface="Arial"/>
                </a:rPr>
                <a:t>-4</a:t>
              </a:r>
            </a:p>
          </p:txBody>
        </p:sp>
      </p:grpSp>
      <p:sp>
        <p:nvSpPr>
          <p:cNvPr id="22" name="TextBox 21"/>
          <p:cNvSpPr txBox="1"/>
          <p:nvPr/>
        </p:nvSpPr>
        <p:spPr>
          <a:xfrm>
            <a:off x="5183662" y="2027284"/>
            <a:ext cx="601447" cy="276999"/>
          </a:xfrm>
          <a:prstGeom prst="rect">
            <a:avLst/>
          </a:prstGeom>
          <a:noFill/>
        </p:spPr>
        <p:txBody>
          <a:bodyPr wrap="none" rtlCol="0">
            <a:spAutoFit/>
          </a:bodyPr>
          <a:lstStyle/>
          <a:p>
            <a:pPr>
              <a:defRPr/>
            </a:pPr>
            <a:r>
              <a:rPr lang="en-GB" sz="1200" i="1" dirty="0">
                <a:solidFill>
                  <a:srgbClr val="0000FF"/>
                </a:solidFill>
                <a:latin typeface="Helvetica" panose="020B0604020202020204" pitchFamily="34" charset="0"/>
              </a:rPr>
              <a:t>Model</a:t>
            </a:r>
          </a:p>
        </p:txBody>
      </p:sp>
    </p:spTree>
    <p:extLst>
      <p:ext uri="{BB962C8B-B14F-4D97-AF65-F5344CB8AC3E}">
        <p14:creationId xmlns:p14="http://schemas.microsoft.com/office/powerpoint/2010/main" val="7205539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5"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Waves from earthquakes</a:t>
            </a:r>
          </a:p>
        </p:txBody>
      </p:sp>
      <p:sp>
        <p:nvSpPr>
          <p:cNvPr id="3" name="Date Placeholder 2"/>
          <p:cNvSpPr>
            <a:spLocks noGrp="1"/>
          </p:cNvSpPr>
          <p:nvPr>
            <p:ph type="dt" sz="half" idx="10"/>
          </p:nvPr>
        </p:nvSpPr>
        <p:spPr/>
        <p:txBody>
          <a:bodyPr/>
          <a:lstStyle/>
          <a:p>
            <a:pPr>
              <a:defRPr/>
            </a:pPr>
            <a:r>
              <a:rPr lang="en-US"/>
              <a:t>12 May 2022</a:t>
            </a:r>
          </a:p>
        </p:txBody>
      </p:sp>
      <p:sp>
        <p:nvSpPr>
          <p:cNvPr id="4" name="Footer Placeholder 3"/>
          <p:cNvSpPr>
            <a:spLocks noGrp="1"/>
          </p:cNvSpPr>
          <p:nvPr>
            <p:ph type="ftr" sz="quarter" idx="11"/>
          </p:nvPr>
        </p:nvSpPr>
        <p:spPr/>
        <p:txBody>
          <a:bodyPr/>
          <a:lstStyle/>
          <a:p>
            <a:pPr>
              <a:defRPr/>
            </a:pPr>
            <a:r>
              <a:rPr lang="en-GB"/>
              <a:t>Basic CAS - Linear Imperfections - J. Wenninger</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48</a:t>
            </a:fld>
            <a:endParaRPr lang="en-US" altLang="en-US"/>
          </a:p>
        </p:txBody>
      </p:sp>
      <p:sp>
        <p:nvSpPr>
          <p:cNvPr id="7" name="TextBox 6"/>
          <p:cNvSpPr txBox="1"/>
          <p:nvPr/>
        </p:nvSpPr>
        <p:spPr>
          <a:xfrm>
            <a:off x="2217095" y="6386835"/>
            <a:ext cx="6638356" cy="276999"/>
          </a:xfrm>
          <a:prstGeom prst="rect">
            <a:avLst/>
          </a:prstGeom>
        </p:spPr>
        <p:txBody>
          <a:bodyPr wrap="none" rtlCol="0">
            <a:spAutoFit/>
          </a:bodyPr>
          <a:lstStyle/>
          <a:p>
            <a:pPr>
              <a:spcBef>
                <a:spcPct val="20000"/>
              </a:spcBef>
              <a:spcAft>
                <a:spcPts val="400"/>
              </a:spcAft>
              <a:buClr>
                <a:srgbClr val="0000FF"/>
              </a:buClr>
              <a:buSzPct val="80000"/>
            </a:pPr>
            <a:r>
              <a:rPr lang="en-GB" sz="1200" i="1" kern="0" dirty="0">
                <a:latin typeface="+mn-lt"/>
              </a:rPr>
              <a:t>L. Braille (Purdue U.) / The IRIS (Incorporated Research Institutions for Seismology) consortium</a:t>
            </a:r>
          </a:p>
        </p:txBody>
      </p:sp>
      <p:grpSp>
        <p:nvGrpSpPr>
          <p:cNvPr id="8" name="Group 7"/>
          <p:cNvGrpSpPr/>
          <p:nvPr/>
        </p:nvGrpSpPr>
        <p:grpSpPr>
          <a:xfrm>
            <a:off x="2342850" y="2113987"/>
            <a:ext cx="7440030" cy="4041768"/>
            <a:chOff x="434717" y="1892800"/>
            <a:chExt cx="7440030" cy="4041768"/>
          </a:xfrm>
        </p:grpSpPr>
        <p:pic>
          <p:nvPicPr>
            <p:cNvPr id="9" name="Picture 3" descr="DiscoverEarthPosterImage1withLogo cop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4717" y="1892800"/>
              <a:ext cx="3827477" cy="4041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2" descr="DiscoverEarthPosterImage2 copy"/>
            <p:cNvPicPr>
              <a:picLocks noChangeAspect="1" noChangeArrowheads="1"/>
            </p:cNvPicPr>
            <p:nvPr/>
          </p:nvPicPr>
          <p:blipFill>
            <a:blip r:embed="rId3">
              <a:extLst>
                <a:ext uri="{28A0092B-C50C-407E-A947-70E740481C1C}">
                  <a14:useLocalDpi xmlns:a14="http://schemas.microsoft.com/office/drawing/2010/main" val="0"/>
                </a:ext>
              </a:extLst>
            </a:blip>
            <a:srcRect b="5040"/>
            <a:stretch>
              <a:fillRect/>
            </a:stretch>
          </p:blipFill>
          <p:spPr bwMode="auto">
            <a:xfrm>
              <a:off x="4157727" y="1932062"/>
              <a:ext cx="3717020" cy="3896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1" name="Picture 2" descr="IRI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14295" y="5380675"/>
            <a:ext cx="1039254" cy="827725"/>
          </a:xfrm>
          <a:prstGeom prst="rect">
            <a:avLst/>
          </a:prstGeom>
          <a:noFill/>
          <a:extLst>
            <a:ext uri="{909E8E84-426E-40DD-AFC4-6F175D3DCCD1}">
              <a14:hiddenFill xmlns:a14="http://schemas.microsoft.com/office/drawing/2010/main">
                <a:solidFill>
                  <a:srgbClr val="FFFFFF"/>
                </a:solidFill>
              </a14:hiddenFill>
            </a:ext>
          </a:extLst>
        </p:spPr>
      </p:pic>
      <p:sp>
        <p:nvSpPr>
          <p:cNvPr id="12" name="Content Placeholder 5"/>
          <p:cNvSpPr txBox="1">
            <a:spLocks/>
          </p:cNvSpPr>
          <p:nvPr/>
        </p:nvSpPr>
        <p:spPr bwMode="auto">
          <a:xfrm>
            <a:off x="988136" y="881424"/>
            <a:ext cx="10254134" cy="921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FF"/>
              </a:buClr>
              <a:buSzPct val="80000"/>
              <a:buFont typeface="Wingdings" panose="05000000000000000000" pitchFamily="2" charset="2"/>
              <a:buChar char="q"/>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sz="1800">
                <a:solidFill>
                  <a:schemeClr val="tx1"/>
                </a:solidFill>
                <a:latin typeface="+mn-lt"/>
              </a:defRPr>
            </a:lvl2pPr>
            <a:lvl3pPr marL="1143000" indent="-228600" algn="l" rtl="0" eaLnBrk="0" fontAlgn="base" hangingPunct="0">
              <a:spcBef>
                <a:spcPct val="20000"/>
              </a:spcBef>
              <a:spcAft>
                <a:spcPct val="0"/>
              </a:spcAft>
              <a:buChar char="•"/>
              <a:defRPr sz="1600">
                <a:solidFill>
                  <a:schemeClr val="tx1"/>
                </a:solidFill>
                <a:latin typeface="+mn-lt"/>
              </a:defRPr>
            </a:lvl3pPr>
            <a:lvl4pPr marL="1600200" indent="-228600" algn="l" rtl="0" eaLnBrk="0" fontAlgn="base" hangingPunct="0">
              <a:spcBef>
                <a:spcPct val="20000"/>
              </a:spcBef>
              <a:spcAft>
                <a:spcPct val="0"/>
              </a:spcAft>
              <a:buChar char="–"/>
              <a:defRPr sz="1400">
                <a:solidFill>
                  <a:schemeClr val="tx1"/>
                </a:solidFill>
                <a:latin typeface="+mn-lt"/>
              </a:defRPr>
            </a:lvl4pPr>
            <a:lvl5pPr marL="2057400" indent="-228600" algn="l" rtl="0" eaLnBrk="0" fontAlgn="base" hangingPunct="0">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0" indent="0">
              <a:buNone/>
            </a:pPr>
            <a:r>
              <a:rPr lang="en-GB" sz="1800" kern="0"/>
              <a:t>Different types of body (</a:t>
            </a:r>
            <a:r>
              <a:rPr lang="en-GB" sz="1800" b="1" kern="0"/>
              <a:t>P</a:t>
            </a:r>
            <a:r>
              <a:rPr lang="en-GB" sz="1800" kern="0"/>
              <a:t>ressure, </a:t>
            </a:r>
            <a:r>
              <a:rPr lang="en-GB" sz="1800" b="1" kern="0"/>
              <a:t>S</a:t>
            </a:r>
            <a:r>
              <a:rPr lang="en-GB" sz="1800" kern="0"/>
              <a:t>hear) and surface waves (</a:t>
            </a:r>
            <a:r>
              <a:rPr lang="en-GB" sz="1800" b="1" kern="0"/>
              <a:t>R</a:t>
            </a:r>
            <a:r>
              <a:rPr lang="en-GB" sz="1800" kern="0"/>
              <a:t>aleigh, </a:t>
            </a:r>
            <a:r>
              <a:rPr lang="en-GB" sz="1800" b="1" kern="0"/>
              <a:t>L</a:t>
            </a:r>
            <a:r>
              <a:rPr lang="en-GB" sz="1800" kern="0"/>
              <a:t>ove), multiple paths and reflections produce a complex signature of earthquakes at seismic measurement stations – also at the LHC.</a:t>
            </a:r>
            <a:endParaRPr lang="en-GB" sz="1800" kern="0" dirty="0"/>
          </a:p>
        </p:txBody>
      </p:sp>
    </p:spTree>
    <p:extLst>
      <p:ext uri="{BB962C8B-B14F-4D97-AF65-F5344CB8AC3E}">
        <p14:creationId xmlns:p14="http://schemas.microsoft.com/office/powerpoint/2010/main" val="139737564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Costa Rica earthquake - 2012</a:t>
            </a:r>
            <a:endParaRPr lang="en-GB" dirty="0"/>
          </a:p>
        </p:txBody>
      </p:sp>
      <p:sp>
        <p:nvSpPr>
          <p:cNvPr id="3" name="Date Placeholder 2"/>
          <p:cNvSpPr>
            <a:spLocks noGrp="1"/>
          </p:cNvSpPr>
          <p:nvPr>
            <p:ph type="dt" sz="half" idx="10"/>
          </p:nvPr>
        </p:nvSpPr>
        <p:spPr/>
        <p:txBody>
          <a:bodyPr/>
          <a:lstStyle/>
          <a:p>
            <a:pPr>
              <a:defRPr/>
            </a:pPr>
            <a:r>
              <a:rPr lang="en-US"/>
              <a:t>12 May 2022</a:t>
            </a:r>
          </a:p>
        </p:txBody>
      </p:sp>
      <p:sp>
        <p:nvSpPr>
          <p:cNvPr id="4" name="Footer Placeholder 3"/>
          <p:cNvSpPr>
            <a:spLocks noGrp="1"/>
          </p:cNvSpPr>
          <p:nvPr>
            <p:ph type="ftr" sz="quarter" idx="11"/>
          </p:nvPr>
        </p:nvSpPr>
        <p:spPr/>
        <p:txBody>
          <a:bodyPr/>
          <a:lstStyle/>
          <a:p>
            <a:pPr>
              <a:defRPr/>
            </a:pPr>
            <a:r>
              <a:rPr lang="en-GB"/>
              <a:t>Basic CAS - Linear Imperfections - J. Wenninger</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49</a:t>
            </a:fld>
            <a:endParaRPr lang="en-US" altLang="en-US"/>
          </a:p>
        </p:txBody>
      </p:sp>
      <p:sp>
        <p:nvSpPr>
          <p:cNvPr id="7" name="Content Placeholder 6"/>
          <p:cNvSpPr txBox="1">
            <a:spLocks/>
          </p:cNvSpPr>
          <p:nvPr/>
        </p:nvSpPr>
        <p:spPr bwMode="auto">
          <a:xfrm>
            <a:off x="757705" y="819280"/>
            <a:ext cx="8338435" cy="1113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FF"/>
              </a:buClr>
              <a:buSzPct val="80000"/>
              <a:buFont typeface="Wingdings" panose="05000000000000000000" pitchFamily="2" charset="2"/>
              <a:buChar char="q"/>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sz="1800">
                <a:solidFill>
                  <a:schemeClr val="tx1"/>
                </a:solidFill>
                <a:latin typeface="+mn-lt"/>
              </a:defRPr>
            </a:lvl2pPr>
            <a:lvl3pPr marL="1143000" indent="-228600" algn="l" rtl="0" eaLnBrk="0" fontAlgn="base" hangingPunct="0">
              <a:spcBef>
                <a:spcPct val="20000"/>
              </a:spcBef>
              <a:spcAft>
                <a:spcPct val="0"/>
              </a:spcAft>
              <a:buChar char="•"/>
              <a:defRPr sz="1600">
                <a:solidFill>
                  <a:schemeClr val="tx1"/>
                </a:solidFill>
                <a:latin typeface="+mn-lt"/>
              </a:defRPr>
            </a:lvl3pPr>
            <a:lvl4pPr marL="1600200" indent="-228600" algn="l" rtl="0" eaLnBrk="0" fontAlgn="base" hangingPunct="0">
              <a:spcBef>
                <a:spcPct val="20000"/>
              </a:spcBef>
              <a:spcAft>
                <a:spcPct val="0"/>
              </a:spcAft>
              <a:buChar char="–"/>
              <a:defRPr sz="1400">
                <a:solidFill>
                  <a:schemeClr val="tx1"/>
                </a:solidFill>
                <a:latin typeface="+mn-lt"/>
              </a:defRPr>
            </a:lvl4pPr>
            <a:lvl5pPr marL="2057400" indent="-228600" algn="l" rtl="0" eaLnBrk="0" fontAlgn="base" hangingPunct="0">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227013" indent="-227013">
              <a:spcAft>
                <a:spcPts val="400"/>
              </a:spcAft>
            </a:pPr>
            <a:r>
              <a:rPr lang="en-US" sz="1800" kern="0" dirty="0"/>
              <a:t>A </a:t>
            </a:r>
            <a:r>
              <a:rPr lang="en-US" sz="1800" b="1" kern="0" dirty="0">
                <a:solidFill>
                  <a:srgbClr val="FF0000"/>
                </a:solidFill>
              </a:rPr>
              <a:t>magnitude 7.6 </a:t>
            </a:r>
            <a:r>
              <a:rPr lang="en-US" sz="1800" kern="0" dirty="0"/>
              <a:t>earthquake in Costa Rica (05/09/2012 @ 14:42:10 UTC) ‘struck’ the LHC in </a:t>
            </a:r>
            <a:r>
              <a:rPr lang="en-US" sz="1800" b="1" kern="0" dirty="0">
                <a:solidFill>
                  <a:srgbClr val="D60093"/>
                </a:solidFill>
              </a:rPr>
              <a:t>fill 3032</a:t>
            </a:r>
            <a:r>
              <a:rPr lang="en-US" sz="1800" kern="0" dirty="0"/>
              <a:t> with stable colliding beams.</a:t>
            </a:r>
          </a:p>
          <a:p>
            <a:pPr marL="627063" lvl="1" indent="-227013">
              <a:spcAft>
                <a:spcPts val="400"/>
              </a:spcAft>
            </a:pPr>
            <a:r>
              <a:rPr lang="en-US" sz="1600" kern="0" dirty="0"/>
              <a:t>Arrival of the first waves at CERN ~15:06 UTC.</a:t>
            </a:r>
          </a:p>
        </p:txBody>
      </p:sp>
      <p:pic>
        <p:nvPicPr>
          <p:cNvPr id="8" name="Picture 6" descr="http://i.usatoday.net/news/gallery/2010/n100909_day/07n100909-pg-horizonta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79401" y="2066440"/>
            <a:ext cx="2656192" cy="146846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http://www.costaricantimes.com/wp-content/uploads/2012/09/costa-rica-earthquak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28681" y="1249584"/>
            <a:ext cx="2168975" cy="1407272"/>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4" descr="http://www.govisitcostarica.com/images/photos/full-earthquake-fissure-costa-rica-2012-nicoya-peninsula.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075276" y="3145139"/>
            <a:ext cx="2408814" cy="1605876"/>
          </a:xfrm>
          <a:prstGeom prst="rect">
            <a:avLst/>
          </a:prstGeom>
          <a:noFill/>
          <a:extLst>
            <a:ext uri="{909E8E84-426E-40DD-AFC4-6F175D3DCCD1}">
              <a14:hiddenFill xmlns:a14="http://schemas.microsoft.com/office/drawing/2010/main">
                <a:solidFill>
                  <a:srgbClr val="FFFFFF"/>
                </a:solidFill>
              </a14:hiddenFill>
            </a:ext>
          </a:extLst>
        </p:spPr>
      </p:pic>
      <p:sp>
        <p:nvSpPr>
          <p:cNvPr id="11" name="Content Placeholder 6"/>
          <p:cNvSpPr txBox="1">
            <a:spLocks/>
          </p:cNvSpPr>
          <p:nvPr/>
        </p:nvSpPr>
        <p:spPr bwMode="auto">
          <a:xfrm>
            <a:off x="4526200" y="5331043"/>
            <a:ext cx="5991182" cy="104735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FF"/>
              </a:buClr>
              <a:buSzPct val="80000"/>
              <a:buFont typeface="Wingdings" pitchFamily="2" charset="2"/>
              <a:buChar char="q"/>
              <a:defRPr sz="2000">
                <a:solidFill>
                  <a:schemeClr val="tx1"/>
                </a:solidFill>
                <a:latin typeface="+mn-lt"/>
                <a:ea typeface="+mn-ea"/>
                <a:cs typeface="+mn-cs"/>
              </a:defRPr>
            </a:lvl1pPr>
            <a:lvl2pPr marL="742950" indent="-285750" algn="l" rtl="0" eaLnBrk="0" fontAlgn="base" hangingPunct="0">
              <a:spcBef>
                <a:spcPct val="20000"/>
              </a:spcBef>
              <a:spcAft>
                <a:spcPct val="0"/>
              </a:spcAft>
              <a:buFont typeface="Courier New" panose="02070309020205020404" pitchFamily="49" charset="0"/>
              <a:buChar char="o"/>
              <a:defRPr sz="1800" i="1">
                <a:solidFill>
                  <a:srgbClr val="0000FF"/>
                </a:solidFill>
                <a:latin typeface="+mn-lt"/>
              </a:defRPr>
            </a:lvl2pPr>
            <a:lvl3pPr marL="1143000" indent="-228600" algn="l" rtl="0" eaLnBrk="0" fontAlgn="base" hangingPunct="0">
              <a:spcBef>
                <a:spcPct val="20000"/>
              </a:spcBef>
              <a:spcAft>
                <a:spcPct val="0"/>
              </a:spcAft>
              <a:buFont typeface="Arial" panose="020B0604020202020204" pitchFamily="34" charset="0"/>
              <a:buChar char="−"/>
              <a:defRPr sz="1800">
                <a:solidFill>
                  <a:schemeClr val="tx1"/>
                </a:solidFill>
                <a:latin typeface="+mn-lt"/>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defRPr>
            </a:lvl4pPr>
            <a:lvl5pPr marL="2057400" indent="-228600" algn="l" rtl="0" eaLnBrk="0" fontAlgn="base" hangingPunct="0">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227013" indent="-227013">
              <a:spcAft>
                <a:spcPts val="400"/>
              </a:spcAft>
            </a:pPr>
            <a:r>
              <a:rPr lang="en-US" sz="1800" kern="0" dirty="0"/>
              <a:t>The arrival of the different waves can be observed on the radial beam position – equivalent to largest tides.</a:t>
            </a:r>
          </a:p>
        </p:txBody>
      </p:sp>
      <p:grpSp>
        <p:nvGrpSpPr>
          <p:cNvPr id="12" name="Group 11"/>
          <p:cNvGrpSpPr/>
          <p:nvPr/>
        </p:nvGrpSpPr>
        <p:grpSpPr>
          <a:xfrm>
            <a:off x="2154186" y="1783792"/>
            <a:ext cx="4640673" cy="3147123"/>
            <a:chOff x="651486" y="2893417"/>
            <a:chExt cx="4640673" cy="3147123"/>
          </a:xfrm>
        </p:grpSpPr>
        <p:pic>
          <p:nvPicPr>
            <p:cNvPr id="13"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1486" y="2893417"/>
              <a:ext cx="4640673" cy="31471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13"/>
            <p:cNvSpPr txBox="1"/>
            <p:nvPr/>
          </p:nvSpPr>
          <p:spPr>
            <a:xfrm>
              <a:off x="3593834" y="3313785"/>
              <a:ext cx="938077" cy="338554"/>
            </a:xfrm>
            <a:prstGeom prst="rect">
              <a:avLst/>
            </a:prstGeom>
          </p:spPr>
          <p:txBody>
            <a:bodyPr wrap="none" rtlCol="0">
              <a:spAutoFit/>
            </a:bodyPr>
            <a:lstStyle/>
            <a:p>
              <a:pPr>
                <a:spcBef>
                  <a:spcPct val="20000"/>
                </a:spcBef>
                <a:spcAft>
                  <a:spcPts val="400"/>
                </a:spcAft>
                <a:buClr>
                  <a:srgbClr val="0000FF"/>
                </a:buClr>
                <a:buSzPct val="80000"/>
              </a:pPr>
              <a:r>
                <a:rPr lang="en-US" sz="1600" b="1" i="1" kern="0" dirty="0">
                  <a:solidFill>
                    <a:srgbClr val="FF0000"/>
                  </a:solidFill>
                  <a:latin typeface="+mn-lt"/>
                </a:rPr>
                <a:t>1 hour !</a:t>
              </a:r>
              <a:endParaRPr lang="fr-FR" sz="1600" b="1" i="1" kern="0" dirty="0">
                <a:solidFill>
                  <a:srgbClr val="FF0000"/>
                </a:solidFill>
                <a:latin typeface="+mn-lt"/>
              </a:endParaRPr>
            </a:p>
          </p:txBody>
        </p:sp>
        <p:cxnSp>
          <p:nvCxnSpPr>
            <p:cNvPr id="15" name="Straight Arrow Connector 14"/>
            <p:cNvCxnSpPr/>
            <p:nvPr/>
          </p:nvCxnSpPr>
          <p:spPr bwMode="auto">
            <a:xfrm>
              <a:off x="1230765" y="3313785"/>
              <a:ext cx="3763690" cy="0"/>
            </a:xfrm>
            <a:prstGeom prst="straightConnector1">
              <a:avLst/>
            </a:prstGeom>
            <a:solidFill>
              <a:schemeClr val="accent1"/>
            </a:solidFill>
            <a:ln w="28575" cap="flat" cmpd="sng" algn="ctr">
              <a:solidFill>
                <a:srgbClr val="FF0000"/>
              </a:solidFill>
              <a:prstDash val="solid"/>
              <a:round/>
              <a:headEnd type="triangle" w="med" len="med"/>
              <a:tailEnd type="triangle" w="med" len="med"/>
            </a:ln>
            <a:effectLst/>
          </p:spPr>
        </p:cxnSp>
        <p:grpSp>
          <p:nvGrpSpPr>
            <p:cNvPr id="16" name="Group 15"/>
            <p:cNvGrpSpPr/>
            <p:nvPr/>
          </p:nvGrpSpPr>
          <p:grpSpPr>
            <a:xfrm>
              <a:off x="1422790" y="4528302"/>
              <a:ext cx="304892" cy="667865"/>
              <a:chOff x="1422790" y="4528302"/>
              <a:chExt cx="304892" cy="667865"/>
            </a:xfrm>
          </p:grpSpPr>
          <p:sp>
            <p:nvSpPr>
              <p:cNvPr id="23" name="TextBox 22"/>
              <p:cNvSpPr txBox="1"/>
              <p:nvPr/>
            </p:nvSpPr>
            <p:spPr>
              <a:xfrm>
                <a:off x="1422790" y="4888390"/>
                <a:ext cx="304892" cy="307777"/>
              </a:xfrm>
              <a:prstGeom prst="rect">
                <a:avLst/>
              </a:prstGeom>
            </p:spPr>
            <p:txBody>
              <a:bodyPr wrap="none" rtlCol="0">
                <a:spAutoFit/>
              </a:bodyPr>
              <a:lstStyle/>
              <a:p>
                <a:pPr>
                  <a:spcBef>
                    <a:spcPct val="20000"/>
                  </a:spcBef>
                  <a:spcAft>
                    <a:spcPts val="400"/>
                  </a:spcAft>
                  <a:buClr>
                    <a:srgbClr val="0000FF"/>
                  </a:buClr>
                  <a:buSzPct val="80000"/>
                </a:pPr>
                <a:r>
                  <a:rPr lang="en-GB" sz="1400" b="1" kern="0" dirty="0">
                    <a:latin typeface="+mn-lt"/>
                  </a:rPr>
                  <a:t>P</a:t>
                </a:r>
              </a:p>
            </p:txBody>
          </p:sp>
          <p:cxnSp>
            <p:nvCxnSpPr>
              <p:cNvPr id="24" name="Straight Arrow Connector 23"/>
              <p:cNvCxnSpPr/>
              <p:nvPr/>
            </p:nvCxnSpPr>
            <p:spPr bwMode="auto">
              <a:xfrm flipV="1">
                <a:off x="1583251" y="4528302"/>
                <a:ext cx="0" cy="405059"/>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grpSp>
        <p:grpSp>
          <p:nvGrpSpPr>
            <p:cNvPr id="18" name="Group 17"/>
            <p:cNvGrpSpPr/>
            <p:nvPr/>
          </p:nvGrpSpPr>
          <p:grpSpPr>
            <a:xfrm>
              <a:off x="1564559" y="3548440"/>
              <a:ext cx="950458" cy="729859"/>
              <a:chOff x="812415" y="3125146"/>
              <a:chExt cx="950463" cy="855661"/>
            </a:xfrm>
          </p:grpSpPr>
          <p:sp>
            <p:nvSpPr>
              <p:cNvPr id="19" name="TextBox 18"/>
              <p:cNvSpPr txBox="1"/>
              <p:nvPr/>
            </p:nvSpPr>
            <p:spPr>
              <a:xfrm>
                <a:off x="812415" y="3125146"/>
                <a:ext cx="841902" cy="360827"/>
              </a:xfrm>
              <a:prstGeom prst="rect">
                <a:avLst/>
              </a:prstGeom>
            </p:spPr>
            <p:txBody>
              <a:bodyPr wrap="none" rtlCol="0">
                <a:spAutoFit/>
              </a:bodyPr>
              <a:lstStyle/>
              <a:p>
                <a:pPr>
                  <a:spcBef>
                    <a:spcPct val="20000"/>
                  </a:spcBef>
                  <a:spcAft>
                    <a:spcPts val="400"/>
                  </a:spcAft>
                  <a:buClr>
                    <a:srgbClr val="0000FF"/>
                  </a:buClr>
                  <a:buSzPct val="80000"/>
                </a:pPr>
                <a:r>
                  <a:rPr lang="en-GB" sz="1400" b="1" kern="0" dirty="0">
                    <a:latin typeface="+mn-lt"/>
                  </a:rPr>
                  <a:t>Surface</a:t>
                </a:r>
              </a:p>
            </p:txBody>
          </p:sp>
          <p:cxnSp>
            <p:nvCxnSpPr>
              <p:cNvPr id="20" name="Straight Arrow Connector 19"/>
              <p:cNvCxnSpPr/>
              <p:nvPr/>
            </p:nvCxnSpPr>
            <p:spPr bwMode="auto">
              <a:xfrm>
                <a:off x="1544685" y="3524860"/>
                <a:ext cx="218193" cy="455947"/>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grpSp>
      </p:grpSp>
      <p:pic>
        <p:nvPicPr>
          <p:cNvPr id="25"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71382" y="5038252"/>
            <a:ext cx="2468363" cy="16739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1945528" y="4868975"/>
            <a:ext cx="720069" cy="338554"/>
          </a:xfrm>
          <a:prstGeom prst="rect">
            <a:avLst/>
          </a:prstGeom>
        </p:spPr>
        <p:txBody>
          <a:bodyPr wrap="none" rtlCol="0">
            <a:spAutoFit/>
          </a:bodyPr>
          <a:lstStyle/>
          <a:p>
            <a:pPr>
              <a:spcBef>
                <a:spcPct val="20000"/>
              </a:spcBef>
              <a:spcAft>
                <a:spcPts val="400"/>
              </a:spcAft>
              <a:buClr>
                <a:srgbClr val="0000FF"/>
              </a:buClr>
              <a:buSzPct val="80000"/>
            </a:pPr>
            <a:r>
              <a:rPr lang="en-GB" sz="1600" b="1" i="1" kern="0" dirty="0">
                <a:solidFill>
                  <a:schemeClr val="bg2">
                    <a:lumMod val="75000"/>
                  </a:schemeClr>
                </a:solidFill>
                <a:latin typeface="+mn-lt"/>
              </a:rPr>
              <a:t>zoom</a:t>
            </a:r>
          </a:p>
        </p:txBody>
      </p:sp>
      <p:cxnSp>
        <p:nvCxnSpPr>
          <p:cNvPr id="27" name="Straight Connector 26"/>
          <p:cNvCxnSpPr/>
          <p:nvPr/>
        </p:nvCxnSpPr>
        <p:spPr bwMode="auto">
          <a:xfrm flipV="1">
            <a:off x="1367533" y="4183824"/>
            <a:ext cx="2786393" cy="973402"/>
          </a:xfrm>
          <a:prstGeom prst="line">
            <a:avLst/>
          </a:prstGeom>
          <a:solidFill>
            <a:schemeClr val="accent1"/>
          </a:solidFill>
          <a:ln w="9525" cap="flat" cmpd="sng" algn="ctr">
            <a:solidFill>
              <a:schemeClr val="bg2"/>
            </a:solidFill>
            <a:prstDash val="solid"/>
            <a:round/>
            <a:headEnd type="none" w="med" len="med"/>
            <a:tailEnd type="none" w="med" len="med"/>
          </a:ln>
          <a:effectLst/>
        </p:spPr>
      </p:cxnSp>
      <p:cxnSp>
        <p:nvCxnSpPr>
          <p:cNvPr id="28" name="Straight Connector 27"/>
          <p:cNvCxnSpPr/>
          <p:nvPr/>
        </p:nvCxnSpPr>
        <p:spPr bwMode="auto">
          <a:xfrm flipV="1">
            <a:off x="3347286" y="4268417"/>
            <a:ext cx="907993" cy="888808"/>
          </a:xfrm>
          <a:prstGeom prst="line">
            <a:avLst/>
          </a:prstGeom>
          <a:solidFill>
            <a:schemeClr val="accent1"/>
          </a:solidFill>
          <a:ln w="9525" cap="flat" cmpd="sng" algn="ctr">
            <a:solidFill>
              <a:schemeClr val="bg2"/>
            </a:solidFill>
            <a:prstDash val="solid"/>
            <a:round/>
            <a:headEnd type="none" w="med" len="med"/>
            <a:tailEnd type="none" w="med" len="med"/>
          </a:ln>
          <a:effectLst/>
        </p:spPr>
      </p:cxnSp>
    </p:spTree>
    <p:extLst>
      <p:ext uri="{BB962C8B-B14F-4D97-AF65-F5344CB8AC3E}">
        <p14:creationId xmlns:p14="http://schemas.microsoft.com/office/powerpoint/2010/main" val="7011311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Dipole magnet</a:t>
            </a:r>
          </a:p>
        </p:txBody>
      </p:sp>
      <p:sp>
        <p:nvSpPr>
          <p:cNvPr id="3" name="Date Placeholder 2"/>
          <p:cNvSpPr>
            <a:spLocks noGrp="1"/>
          </p:cNvSpPr>
          <p:nvPr>
            <p:ph type="dt" sz="half" idx="10"/>
          </p:nvPr>
        </p:nvSpPr>
        <p:spPr/>
        <p:txBody>
          <a:bodyPr/>
          <a:lstStyle/>
          <a:p>
            <a:pPr>
              <a:defRPr/>
            </a:pPr>
            <a:r>
              <a:rPr lang="en-US"/>
              <a:t>12 May 2022</a:t>
            </a:r>
          </a:p>
        </p:txBody>
      </p:sp>
      <p:sp>
        <p:nvSpPr>
          <p:cNvPr id="4" name="Footer Placeholder 3"/>
          <p:cNvSpPr>
            <a:spLocks noGrp="1"/>
          </p:cNvSpPr>
          <p:nvPr>
            <p:ph type="ftr" sz="quarter" idx="11"/>
          </p:nvPr>
        </p:nvSpPr>
        <p:spPr/>
        <p:txBody>
          <a:bodyPr/>
          <a:lstStyle/>
          <a:p>
            <a:pPr>
              <a:defRPr/>
            </a:pPr>
            <a:r>
              <a:rPr lang="en-GB"/>
              <a:t>Basic CAS - Linear Imperfections - J. Wenninger</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5</a:t>
            </a:fld>
            <a:endParaRPr lang="en-US" altLang="en-US"/>
          </a:p>
        </p:txBody>
      </p:sp>
      <p:sp>
        <p:nvSpPr>
          <p:cNvPr id="6" name="Content Placeholder 5"/>
          <p:cNvSpPr>
            <a:spLocks noGrp="1"/>
          </p:cNvSpPr>
          <p:nvPr>
            <p:ph idx="1"/>
          </p:nvPr>
        </p:nvSpPr>
        <p:spPr>
          <a:xfrm>
            <a:off x="641330" y="860165"/>
            <a:ext cx="10524130" cy="1613620"/>
          </a:xfrm>
        </p:spPr>
        <p:txBody>
          <a:bodyPr/>
          <a:lstStyle/>
          <a:p>
            <a:r>
              <a:rPr lang="en-GB" sz="1800" dirty="0"/>
              <a:t>The dipole has two magnetic poles and generates a </a:t>
            </a:r>
            <a:r>
              <a:rPr lang="en-GB" sz="1800" b="1" dirty="0">
                <a:solidFill>
                  <a:srgbClr val="0000FF"/>
                </a:solidFill>
              </a:rPr>
              <a:t>homogeneous field </a:t>
            </a:r>
            <a:r>
              <a:rPr lang="en-GB" sz="1800" dirty="0"/>
              <a:t>providing a constant force on all beam particles – used to </a:t>
            </a:r>
            <a:r>
              <a:rPr lang="en-GB" sz="1800" b="1" dirty="0">
                <a:solidFill>
                  <a:srgbClr val="CC3399"/>
                </a:solidFill>
              </a:rPr>
              <a:t>deflect</a:t>
            </a:r>
            <a:r>
              <a:rPr lang="en-GB" sz="1800" dirty="0"/>
              <a:t> the beam.</a:t>
            </a:r>
          </a:p>
          <a:p>
            <a:pPr lvl="1"/>
            <a:r>
              <a:rPr lang="en-GB" sz="1600" dirty="0"/>
              <a:t>A </a:t>
            </a:r>
            <a:r>
              <a:rPr lang="en-GB" sz="1600" b="1" dirty="0"/>
              <a:t>dipole corrector </a:t>
            </a:r>
            <a:r>
              <a:rPr lang="en-GB" sz="1600" dirty="0"/>
              <a:t>is just a </a:t>
            </a:r>
            <a:r>
              <a:rPr lang="en-GB" sz="1600" b="1" dirty="0"/>
              <a:t>small version</a:t>
            </a:r>
            <a:r>
              <a:rPr lang="en-GB" sz="1600" dirty="0"/>
              <a:t> of such a magnet, dedicated to steer the beam.</a:t>
            </a:r>
          </a:p>
        </p:txBody>
      </p:sp>
      <p:grpSp>
        <p:nvGrpSpPr>
          <p:cNvPr id="60" name="Group 59"/>
          <p:cNvGrpSpPr/>
          <p:nvPr/>
        </p:nvGrpSpPr>
        <p:grpSpPr>
          <a:xfrm>
            <a:off x="6183173" y="2611496"/>
            <a:ext cx="2508265" cy="1573640"/>
            <a:chOff x="1333688" y="1935318"/>
            <a:chExt cx="2508265" cy="1573640"/>
          </a:xfrm>
        </p:grpSpPr>
        <p:grpSp>
          <p:nvGrpSpPr>
            <p:cNvPr id="53" name="Group 52"/>
            <p:cNvGrpSpPr/>
            <p:nvPr/>
          </p:nvGrpSpPr>
          <p:grpSpPr>
            <a:xfrm>
              <a:off x="1358104" y="2287304"/>
              <a:ext cx="1736435" cy="1221654"/>
              <a:chOff x="1077145" y="2410331"/>
              <a:chExt cx="1736435" cy="1221654"/>
            </a:xfrm>
          </p:grpSpPr>
          <p:grpSp>
            <p:nvGrpSpPr>
              <p:cNvPr id="7" name="Group 6"/>
              <p:cNvGrpSpPr/>
              <p:nvPr/>
            </p:nvGrpSpPr>
            <p:grpSpPr>
              <a:xfrm rot="10800000">
                <a:off x="1077145" y="2410331"/>
                <a:ext cx="1736435" cy="1221654"/>
                <a:chOff x="876910" y="2699305"/>
                <a:chExt cx="1736435" cy="1221654"/>
              </a:xfrm>
            </p:grpSpPr>
            <p:sp>
              <p:nvSpPr>
                <p:cNvPr id="8" name="Rectangle 7"/>
                <p:cNvSpPr/>
                <p:nvPr/>
              </p:nvSpPr>
              <p:spPr bwMode="auto">
                <a:xfrm>
                  <a:off x="876910" y="2699305"/>
                  <a:ext cx="1736435" cy="115215"/>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a:p>
              </p:txBody>
            </p:sp>
            <p:sp>
              <p:nvSpPr>
                <p:cNvPr id="9" name="Rectangle 8"/>
                <p:cNvSpPr/>
                <p:nvPr/>
              </p:nvSpPr>
              <p:spPr bwMode="auto">
                <a:xfrm>
                  <a:off x="876910" y="3813050"/>
                  <a:ext cx="1736435" cy="107909"/>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a:p>
              </p:txBody>
            </p:sp>
            <p:cxnSp>
              <p:nvCxnSpPr>
                <p:cNvPr id="10" name="Straight Arrow Connector 9"/>
                <p:cNvCxnSpPr/>
                <p:nvPr/>
              </p:nvCxnSpPr>
              <p:spPr bwMode="auto">
                <a:xfrm>
                  <a:off x="1576410" y="2891330"/>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1" name="Straight Arrow Connector 10"/>
                <p:cNvCxnSpPr/>
                <p:nvPr/>
              </p:nvCxnSpPr>
              <p:spPr bwMode="auto">
                <a:xfrm>
                  <a:off x="1691625" y="2891330"/>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2" name="Straight Arrow Connector 11"/>
                <p:cNvCxnSpPr/>
                <p:nvPr/>
              </p:nvCxnSpPr>
              <p:spPr bwMode="auto">
                <a:xfrm>
                  <a:off x="1806840" y="2892328"/>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3" name="Straight Arrow Connector 12"/>
                <p:cNvCxnSpPr/>
                <p:nvPr/>
              </p:nvCxnSpPr>
              <p:spPr bwMode="auto">
                <a:xfrm>
                  <a:off x="1922055" y="2892328"/>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4" name="Straight Arrow Connector 13"/>
                <p:cNvCxnSpPr/>
                <p:nvPr/>
              </p:nvCxnSpPr>
              <p:spPr bwMode="auto">
                <a:xfrm>
                  <a:off x="2037270" y="2892328"/>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5" name="Straight Arrow Connector 14"/>
                <p:cNvCxnSpPr/>
                <p:nvPr/>
              </p:nvCxnSpPr>
              <p:spPr bwMode="auto">
                <a:xfrm>
                  <a:off x="2152485" y="2892328"/>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6" name="Straight Arrow Connector 15"/>
                <p:cNvCxnSpPr/>
                <p:nvPr/>
              </p:nvCxnSpPr>
              <p:spPr bwMode="auto">
                <a:xfrm>
                  <a:off x="2267700" y="2892328"/>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7" name="Straight Arrow Connector 16"/>
                <p:cNvCxnSpPr/>
                <p:nvPr/>
              </p:nvCxnSpPr>
              <p:spPr bwMode="auto">
                <a:xfrm>
                  <a:off x="2382915" y="2892328"/>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8" name="Straight Arrow Connector 17"/>
                <p:cNvCxnSpPr/>
                <p:nvPr/>
              </p:nvCxnSpPr>
              <p:spPr bwMode="auto">
                <a:xfrm>
                  <a:off x="2498130" y="2892328"/>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9" name="Straight Arrow Connector 18"/>
                <p:cNvCxnSpPr/>
                <p:nvPr/>
              </p:nvCxnSpPr>
              <p:spPr bwMode="auto">
                <a:xfrm>
                  <a:off x="1000335" y="2891330"/>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20" name="Straight Arrow Connector 19"/>
                <p:cNvCxnSpPr/>
                <p:nvPr/>
              </p:nvCxnSpPr>
              <p:spPr bwMode="auto">
                <a:xfrm>
                  <a:off x="1115550" y="2891330"/>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21" name="Straight Arrow Connector 20"/>
                <p:cNvCxnSpPr/>
                <p:nvPr/>
              </p:nvCxnSpPr>
              <p:spPr bwMode="auto">
                <a:xfrm>
                  <a:off x="1230765" y="2891330"/>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22" name="Straight Arrow Connector 21"/>
                <p:cNvCxnSpPr/>
                <p:nvPr/>
              </p:nvCxnSpPr>
              <p:spPr bwMode="auto">
                <a:xfrm>
                  <a:off x="1345980" y="2891330"/>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23" name="Straight Arrow Connector 22"/>
                <p:cNvCxnSpPr/>
                <p:nvPr/>
              </p:nvCxnSpPr>
              <p:spPr bwMode="auto">
                <a:xfrm>
                  <a:off x="1461195" y="2891330"/>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grpSp>
          <p:sp>
            <p:nvSpPr>
              <p:cNvPr id="24" name="Line 42"/>
              <p:cNvSpPr>
                <a:spLocks noChangeShapeType="1"/>
              </p:cNvSpPr>
              <p:nvPr/>
            </p:nvSpPr>
            <p:spPr bwMode="auto">
              <a:xfrm flipV="1">
                <a:off x="1642329" y="3083354"/>
                <a:ext cx="495451" cy="2997"/>
              </a:xfrm>
              <a:prstGeom prst="line">
                <a:avLst/>
              </a:prstGeom>
              <a:noFill/>
              <a:ln w="50800">
                <a:solidFill>
                  <a:srgbClr val="0099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25" name="Rectangle 43"/>
              <p:cNvSpPr>
                <a:spLocks/>
              </p:cNvSpPr>
              <p:nvPr/>
            </p:nvSpPr>
            <p:spPr bwMode="auto">
              <a:xfrm>
                <a:off x="1678975" y="3083354"/>
                <a:ext cx="411700" cy="38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lIns="0" tIns="0" rIns="40639" bIns="0"/>
              <a:lstStyle>
                <a:lvl1pPr marL="39688">
                  <a:defRPr>
                    <a:solidFill>
                      <a:schemeClr val="tx1"/>
                    </a:solidFill>
                    <a:latin typeface="Comic Sans MS" panose="030F0702030302020204" pitchFamily="66" charset="0"/>
                  </a:defRPr>
                </a:lvl1pPr>
                <a:lvl2pPr marL="742950" indent="-285750">
                  <a:defRPr>
                    <a:solidFill>
                      <a:schemeClr val="tx1"/>
                    </a:solidFill>
                    <a:latin typeface="Comic Sans MS" panose="030F0702030302020204" pitchFamily="66" charset="0"/>
                  </a:defRPr>
                </a:lvl2pPr>
                <a:lvl3pPr marL="1143000" indent="-228600">
                  <a:defRPr>
                    <a:solidFill>
                      <a:schemeClr val="tx1"/>
                    </a:solidFill>
                    <a:latin typeface="Comic Sans MS" panose="030F0702030302020204" pitchFamily="66" charset="0"/>
                  </a:defRPr>
                </a:lvl3pPr>
                <a:lvl4pPr marL="1600200" indent="-228600">
                  <a:defRPr>
                    <a:solidFill>
                      <a:schemeClr val="tx1"/>
                    </a:solidFill>
                    <a:latin typeface="Comic Sans MS" panose="030F0702030302020204" pitchFamily="66" charset="0"/>
                  </a:defRPr>
                </a:lvl4pPr>
                <a:lvl5pPr marL="2057400" indent="-228600">
                  <a:defRPr>
                    <a:solidFill>
                      <a:schemeClr val="tx1"/>
                    </a:solidFill>
                    <a:latin typeface="Comic Sans MS" panose="030F0702030302020204" pitchFamily="66" charset="0"/>
                  </a:defRPr>
                </a:lvl5pPr>
                <a:lvl6pPr marL="2514600" indent="-228600" eaLnBrk="0" fontAlgn="base" hangingPunct="0">
                  <a:spcBef>
                    <a:spcPct val="0"/>
                  </a:spcBef>
                  <a:spcAft>
                    <a:spcPct val="0"/>
                  </a:spcAft>
                  <a:defRPr>
                    <a:solidFill>
                      <a:schemeClr val="tx1"/>
                    </a:solidFill>
                    <a:latin typeface="Comic Sans MS" panose="030F0702030302020204" pitchFamily="66" charset="0"/>
                  </a:defRPr>
                </a:lvl6pPr>
                <a:lvl7pPr marL="2971800" indent="-228600" eaLnBrk="0" fontAlgn="base" hangingPunct="0">
                  <a:spcBef>
                    <a:spcPct val="0"/>
                  </a:spcBef>
                  <a:spcAft>
                    <a:spcPct val="0"/>
                  </a:spcAft>
                  <a:defRPr>
                    <a:solidFill>
                      <a:schemeClr val="tx1"/>
                    </a:solidFill>
                    <a:latin typeface="Comic Sans MS" panose="030F0702030302020204" pitchFamily="66" charset="0"/>
                  </a:defRPr>
                </a:lvl7pPr>
                <a:lvl8pPr marL="3429000" indent="-228600" eaLnBrk="0" fontAlgn="base" hangingPunct="0">
                  <a:spcBef>
                    <a:spcPct val="0"/>
                  </a:spcBef>
                  <a:spcAft>
                    <a:spcPct val="0"/>
                  </a:spcAft>
                  <a:defRPr>
                    <a:solidFill>
                      <a:schemeClr val="tx1"/>
                    </a:solidFill>
                    <a:latin typeface="Comic Sans MS" panose="030F0702030302020204" pitchFamily="66" charset="0"/>
                  </a:defRPr>
                </a:lvl8pPr>
                <a:lvl9pPr marL="3886200" indent="-228600" eaLnBrk="0" fontAlgn="base" hangingPunct="0">
                  <a:spcBef>
                    <a:spcPct val="0"/>
                  </a:spcBef>
                  <a:spcAft>
                    <a:spcPct val="0"/>
                  </a:spcAft>
                  <a:defRPr>
                    <a:solidFill>
                      <a:schemeClr val="tx1"/>
                    </a:solidFill>
                    <a:latin typeface="Comic Sans MS" panose="030F0702030302020204" pitchFamily="66" charset="0"/>
                  </a:defRPr>
                </a:lvl9pPr>
              </a:lstStyle>
              <a:p>
                <a:pPr>
                  <a:spcBef>
                    <a:spcPts val="1350"/>
                  </a:spcBef>
                </a:pPr>
                <a:r>
                  <a:rPr lang="en-US" altLang="en-US" sz="2700" b="1" dirty="0" err="1">
                    <a:solidFill>
                      <a:srgbClr val="009900"/>
                    </a:solidFill>
                    <a:latin typeface="Times New Roman" panose="02020603050405020304" pitchFamily="18" charset="0"/>
                    <a:cs typeface="Times New Roman" panose="02020603050405020304" pitchFamily="18" charset="0"/>
                    <a:sym typeface="Times New Roman" panose="02020603050405020304" pitchFamily="18" charset="0"/>
                  </a:rPr>
                  <a:t>F</a:t>
                </a:r>
                <a:r>
                  <a:rPr lang="en-US" altLang="en-US" sz="2700" b="1" baseline="-23000" dirty="0" err="1">
                    <a:solidFill>
                      <a:srgbClr val="009900"/>
                    </a:solidFill>
                    <a:latin typeface="Times New Roman" panose="02020603050405020304" pitchFamily="18" charset="0"/>
                    <a:cs typeface="Times New Roman" panose="02020603050405020304" pitchFamily="18" charset="0"/>
                    <a:sym typeface="Times New Roman" panose="02020603050405020304" pitchFamily="18" charset="0"/>
                  </a:rPr>
                  <a:t>x</a:t>
                </a:r>
                <a:endParaRPr lang="en-US" altLang="en-US" sz="2700" b="1" baseline="-23000" dirty="0">
                  <a:solidFill>
                    <a:srgbClr val="009900"/>
                  </a:solidFill>
                  <a:latin typeface="Times New Roman" panose="02020603050405020304" pitchFamily="18" charset="0"/>
                  <a:cs typeface="Times New Roman" panose="02020603050405020304" pitchFamily="18" charset="0"/>
                  <a:sym typeface="Times New Roman" panose="02020603050405020304" pitchFamily="18" charset="0"/>
                </a:endParaRPr>
              </a:p>
            </p:txBody>
          </p:sp>
          <p:sp>
            <p:nvSpPr>
              <p:cNvPr id="27" name="Oval 48"/>
              <p:cNvSpPr>
                <a:spLocks/>
              </p:cNvSpPr>
              <p:nvPr/>
            </p:nvSpPr>
            <p:spPr bwMode="auto">
              <a:xfrm>
                <a:off x="1571714" y="3042960"/>
                <a:ext cx="101222" cy="94673"/>
              </a:xfrm>
              <a:prstGeom prst="ellipse">
                <a:avLst/>
              </a:prstGeom>
              <a:solidFill>
                <a:srgbClr val="FF0066"/>
              </a:solidFill>
              <a:ln w="12700">
                <a:solidFill>
                  <a:schemeClr val="tx1"/>
                </a:solidFill>
                <a:round/>
                <a:headEnd/>
                <a:tailEnd/>
              </a:ln>
            </p:spPr>
            <p:txBody>
              <a:bodyPr lIns="0" tIns="0" rIns="0" bIns="0"/>
              <a:lstStyle>
                <a:lvl1pPr>
                  <a:defRPr>
                    <a:solidFill>
                      <a:schemeClr val="tx1"/>
                    </a:solidFill>
                    <a:latin typeface="Comic Sans MS" panose="030F0702030302020204" pitchFamily="66" charset="0"/>
                  </a:defRPr>
                </a:lvl1pPr>
                <a:lvl2pPr marL="742950" indent="-285750">
                  <a:defRPr>
                    <a:solidFill>
                      <a:schemeClr val="tx1"/>
                    </a:solidFill>
                    <a:latin typeface="Comic Sans MS" panose="030F0702030302020204" pitchFamily="66" charset="0"/>
                  </a:defRPr>
                </a:lvl2pPr>
                <a:lvl3pPr marL="1143000" indent="-228600">
                  <a:defRPr>
                    <a:solidFill>
                      <a:schemeClr val="tx1"/>
                    </a:solidFill>
                    <a:latin typeface="Comic Sans MS" panose="030F0702030302020204" pitchFamily="66" charset="0"/>
                  </a:defRPr>
                </a:lvl3pPr>
                <a:lvl4pPr marL="1600200" indent="-228600">
                  <a:defRPr>
                    <a:solidFill>
                      <a:schemeClr val="tx1"/>
                    </a:solidFill>
                    <a:latin typeface="Comic Sans MS" panose="030F0702030302020204" pitchFamily="66" charset="0"/>
                  </a:defRPr>
                </a:lvl4pPr>
                <a:lvl5pPr marL="2057400" indent="-228600">
                  <a:defRPr>
                    <a:solidFill>
                      <a:schemeClr val="tx1"/>
                    </a:solidFill>
                    <a:latin typeface="Comic Sans MS" panose="030F0702030302020204" pitchFamily="66" charset="0"/>
                  </a:defRPr>
                </a:lvl5pPr>
                <a:lvl6pPr marL="2514600" indent="-228600" eaLnBrk="0" fontAlgn="base" hangingPunct="0">
                  <a:spcBef>
                    <a:spcPct val="0"/>
                  </a:spcBef>
                  <a:spcAft>
                    <a:spcPct val="0"/>
                  </a:spcAft>
                  <a:defRPr>
                    <a:solidFill>
                      <a:schemeClr val="tx1"/>
                    </a:solidFill>
                    <a:latin typeface="Comic Sans MS" panose="030F0702030302020204" pitchFamily="66" charset="0"/>
                  </a:defRPr>
                </a:lvl6pPr>
                <a:lvl7pPr marL="2971800" indent="-228600" eaLnBrk="0" fontAlgn="base" hangingPunct="0">
                  <a:spcBef>
                    <a:spcPct val="0"/>
                  </a:spcBef>
                  <a:spcAft>
                    <a:spcPct val="0"/>
                  </a:spcAft>
                  <a:defRPr>
                    <a:solidFill>
                      <a:schemeClr val="tx1"/>
                    </a:solidFill>
                    <a:latin typeface="Comic Sans MS" panose="030F0702030302020204" pitchFamily="66" charset="0"/>
                  </a:defRPr>
                </a:lvl7pPr>
                <a:lvl8pPr marL="3429000" indent="-228600" eaLnBrk="0" fontAlgn="base" hangingPunct="0">
                  <a:spcBef>
                    <a:spcPct val="0"/>
                  </a:spcBef>
                  <a:spcAft>
                    <a:spcPct val="0"/>
                  </a:spcAft>
                  <a:defRPr>
                    <a:solidFill>
                      <a:schemeClr val="tx1"/>
                    </a:solidFill>
                    <a:latin typeface="Comic Sans MS" panose="030F0702030302020204" pitchFamily="66" charset="0"/>
                  </a:defRPr>
                </a:lvl8pPr>
                <a:lvl9pPr marL="3886200" indent="-228600" eaLnBrk="0" fontAlgn="base" hangingPunct="0">
                  <a:spcBef>
                    <a:spcPct val="0"/>
                  </a:spcBef>
                  <a:spcAft>
                    <a:spcPct val="0"/>
                  </a:spcAft>
                  <a:defRPr>
                    <a:solidFill>
                      <a:schemeClr val="tx1"/>
                    </a:solidFill>
                    <a:latin typeface="Comic Sans MS" panose="030F0702030302020204" pitchFamily="66" charset="0"/>
                  </a:defRPr>
                </a:lvl9pPr>
              </a:lstStyle>
              <a:p>
                <a:endParaRPr lang="en-US" altLang="en-US"/>
              </a:p>
            </p:txBody>
          </p:sp>
          <p:sp>
            <p:nvSpPr>
              <p:cNvPr id="47" name="TextBox 46"/>
              <p:cNvSpPr txBox="1"/>
              <p:nvPr/>
            </p:nvSpPr>
            <p:spPr>
              <a:xfrm>
                <a:off x="1498203" y="2941227"/>
                <a:ext cx="261610" cy="276999"/>
              </a:xfrm>
              <a:prstGeom prst="rect">
                <a:avLst/>
              </a:prstGeom>
            </p:spPr>
            <p:txBody>
              <a:bodyPr wrap="none" rtlCol="0">
                <a:spAutoFit/>
              </a:bodyPr>
              <a:lstStyle/>
              <a:p>
                <a:pPr>
                  <a:spcBef>
                    <a:spcPct val="20000"/>
                  </a:spcBef>
                  <a:spcAft>
                    <a:spcPts val="400"/>
                  </a:spcAft>
                  <a:buClr>
                    <a:srgbClr val="0000FF"/>
                  </a:buClr>
                  <a:buSzPct val="80000"/>
                </a:pPr>
                <a:r>
                  <a:rPr lang="en-GB" sz="1200" kern="0" dirty="0">
                    <a:latin typeface="+mn-lt"/>
                  </a:rPr>
                  <a:t>x</a:t>
                </a:r>
              </a:p>
            </p:txBody>
          </p:sp>
        </p:grpSp>
        <p:sp>
          <p:nvSpPr>
            <p:cNvPr id="54" name="TextBox 53"/>
            <p:cNvSpPr txBox="1"/>
            <p:nvPr/>
          </p:nvSpPr>
          <p:spPr>
            <a:xfrm>
              <a:off x="1333688" y="1935318"/>
              <a:ext cx="1806905" cy="307777"/>
            </a:xfrm>
            <a:prstGeom prst="rect">
              <a:avLst/>
            </a:prstGeom>
          </p:spPr>
          <p:txBody>
            <a:bodyPr wrap="none" rtlCol="0">
              <a:spAutoFit/>
            </a:bodyPr>
            <a:lstStyle/>
            <a:p>
              <a:pPr>
                <a:spcBef>
                  <a:spcPct val="20000"/>
                </a:spcBef>
                <a:spcAft>
                  <a:spcPts val="400"/>
                </a:spcAft>
                <a:buClr>
                  <a:srgbClr val="0000FF"/>
                </a:buClr>
                <a:buSzPct val="80000"/>
              </a:pPr>
              <a:r>
                <a:rPr lang="en-GB" sz="1400" i="1" kern="0" dirty="0">
                  <a:latin typeface="+mn-lt"/>
                </a:rPr>
                <a:t>Horizontal deflection</a:t>
              </a:r>
            </a:p>
          </p:txBody>
        </p:sp>
        <p:sp>
          <p:nvSpPr>
            <p:cNvPr id="56" name="Rectangle 41"/>
            <p:cNvSpPr>
              <a:spLocks/>
            </p:cNvSpPr>
            <p:nvPr/>
          </p:nvSpPr>
          <p:spPr bwMode="auto">
            <a:xfrm>
              <a:off x="3011740" y="2549314"/>
              <a:ext cx="830213" cy="345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lIns="0" tIns="0" rIns="40639" bIns="0"/>
            <a:lstStyle>
              <a:lvl1pPr marL="39688">
                <a:defRPr>
                  <a:solidFill>
                    <a:schemeClr val="tx1"/>
                  </a:solidFill>
                  <a:latin typeface="Comic Sans MS" panose="030F0702030302020204" pitchFamily="66" charset="0"/>
                </a:defRPr>
              </a:lvl1pPr>
              <a:lvl2pPr marL="742950" indent="-285750">
                <a:defRPr>
                  <a:solidFill>
                    <a:schemeClr val="tx1"/>
                  </a:solidFill>
                  <a:latin typeface="Comic Sans MS" panose="030F0702030302020204" pitchFamily="66" charset="0"/>
                </a:defRPr>
              </a:lvl2pPr>
              <a:lvl3pPr marL="1143000" indent="-228600">
                <a:defRPr>
                  <a:solidFill>
                    <a:schemeClr val="tx1"/>
                  </a:solidFill>
                  <a:latin typeface="Comic Sans MS" panose="030F0702030302020204" pitchFamily="66" charset="0"/>
                </a:defRPr>
              </a:lvl3pPr>
              <a:lvl4pPr marL="1600200" indent="-228600">
                <a:defRPr>
                  <a:solidFill>
                    <a:schemeClr val="tx1"/>
                  </a:solidFill>
                  <a:latin typeface="Comic Sans MS" panose="030F0702030302020204" pitchFamily="66" charset="0"/>
                </a:defRPr>
              </a:lvl4pPr>
              <a:lvl5pPr marL="2057400" indent="-228600">
                <a:defRPr>
                  <a:solidFill>
                    <a:schemeClr val="tx1"/>
                  </a:solidFill>
                  <a:latin typeface="Comic Sans MS" panose="030F0702030302020204" pitchFamily="66" charset="0"/>
                </a:defRPr>
              </a:lvl5pPr>
              <a:lvl6pPr marL="2514600" indent="-228600" eaLnBrk="0" fontAlgn="base" hangingPunct="0">
                <a:spcBef>
                  <a:spcPct val="0"/>
                </a:spcBef>
                <a:spcAft>
                  <a:spcPct val="0"/>
                </a:spcAft>
                <a:defRPr>
                  <a:solidFill>
                    <a:schemeClr val="tx1"/>
                  </a:solidFill>
                  <a:latin typeface="Comic Sans MS" panose="030F0702030302020204" pitchFamily="66" charset="0"/>
                </a:defRPr>
              </a:lvl6pPr>
              <a:lvl7pPr marL="2971800" indent="-228600" eaLnBrk="0" fontAlgn="base" hangingPunct="0">
                <a:spcBef>
                  <a:spcPct val="0"/>
                </a:spcBef>
                <a:spcAft>
                  <a:spcPct val="0"/>
                </a:spcAft>
                <a:defRPr>
                  <a:solidFill>
                    <a:schemeClr val="tx1"/>
                  </a:solidFill>
                  <a:latin typeface="Comic Sans MS" panose="030F0702030302020204" pitchFamily="66" charset="0"/>
                </a:defRPr>
              </a:lvl7pPr>
              <a:lvl8pPr marL="3429000" indent="-228600" eaLnBrk="0" fontAlgn="base" hangingPunct="0">
                <a:spcBef>
                  <a:spcPct val="0"/>
                </a:spcBef>
                <a:spcAft>
                  <a:spcPct val="0"/>
                </a:spcAft>
                <a:defRPr>
                  <a:solidFill>
                    <a:schemeClr val="tx1"/>
                  </a:solidFill>
                  <a:latin typeface="Comic Sans MS" panose="030F0702030302020204" pitchFamily="66" charset="0"/>
                </a:defRPr>
              </a:lvl8pPr>
              <a:lvl9pPr marL="3886200" indent="-228600" eaLnBrk="0" fontAlgn="base" hangingPunct="0">
                <a:spcBef>
                  <a:spcPct val="0"/>
                </a:spcBef>
                <a:spcAft>
                  <a:spcPct val="0"/>
                </a:spcAft>
                <a:defRPr>
                  <a:solidFill>
                    <a:schemeClr val="tx1"/>
                  </a:solidFill>
                  <a:latin typeface="Comic Sans MS" panose="030F0702030302020204" pitchFamily="66" charset="0"/>
                </a:defRPr>
              </a:lvl9pPr>
            </a:lstStyle>
            <a:p>
              <a:pPr>
                <a:spcBef>
                  <a:spcPts val="1350"/>
                </a:spcBef>
              </a:pPr>
              <a:r>
                <a:rPr lang="en-US" altLang="en-US" sz="2400" dirty="0">
                  <a:solidFill>
                    <a:srgbClr val="003300"/>
                  </a:solidFill>
                  <a:latin typeface="Times New Roman" panose="02020603050405020304" pitchFamily="18" charset="0"/>
                  <a:cs typeface="Times New Roman" panose="02020603050405020304" pitchFamily="18" charset="0"/>
                  <a:sym typeface="Times New Roman" panose="02020603050405020304" pitchFamily="18" charset="0"/>
                </a:rPr>
                <a:t>B</a:t>
              </a:r>
              <a:r>
                <a:rPr lang="en-US" altLang="en-US" sz="2400" baseline="-25000" dirty="0">
                  <a:solidFill>
                    <a:srgbClr val="003300"/>
                  </a:solidFill>
                  <a:latin typeface="Times New Roman" panose="02020603050405020304" pitchFamily="18" charset="0"/>
                  <a:cs typeface="Times New Roman" panose="02020603050405020304" pitchFamily="18" charset="0"/>
                  <a:sym typeface="Times New Roman" panose="02020603050405020304" pitchFamily="18" charset="0"/>
                </a:rPr>
                <a:t>y</a:t>
              </a:r>
            </a:p>
          </p:txBody>
        </p:sp>
      </p:grpSp>
      <p:grpSp>
        <p:nvGrpSpPr>
          <p:cNvPr id="59" name="Group 58"/>
          <p:cNvGrpSpPr/>
          <p:nvPr/>
        </p:nvGrpSpPr>
        <p:grpSpPr>
          <a:xfrm>
            <a:off x="10211589" y="2569218"/>
            <a:ext cx="1598515" cy="2326563"/>
            <a:chOff x="4701342" y="1792153"/>
            <a:chExt cx="1598515" cy="2326563"/>
          </a:xfrm>
        </p:grpSpPr>
        <p:grpSp>
          <p:nvGrpSpPr>
            <p:cNvPr id="52" name="Group 51"/>
            <p:cNvGrpSpPr/>
            <p:nvPr/>
          </p:nvGrpSpPr>
          <p:grpSpPr>
            <a:xfrm>
              <a:off x="4917645" y="2146388"/>
              <a:ext cx="1221654" cy="1736435"/>
              <a:chOff x="4514851" y="2084825"/>
              <a:chExt cx="1221654" cy="1736435"/>
            </a:xfrm>
          </p:grpSpPr>
          <p:grpSp>
            <p:nvGrpSpPr>
              <p:cNvPr id="28" name="Group 27"/>
              <p:cNvGrpSpPr/>
              <p:nvPr/>
            </p:nvGrpSpPr>
            <p:grpSpPr>
              <a:xfrm rot="5400000">
                <a:off x="4257460" y="2342216"/>
                <a:ext cx="1736435" cy="1221654"/>
                <a:chOff x="876910" y="2699305"/>
                <a:chExt cx="1736435" cy="1221654"/>
              </a:xfrm>
            </p:grpSpPr>
            <p:sp>
              <p:nvSpPr>
                <p:cNvPr id="29" name="Rectangle 28"/>
                <p:cNvSpPr/>
                <p:nvPr/>
              </p:nvSpPr>
              <p:spPr bwMode="auto">
                <a:xfrm>
                  <a:off x="876910" y="2699305"/>
                  <a:ext cx="1736435" cy="115215"/>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a:p>
              </p:txBody>
            </p:sp>
            <p:sp>
              <p:nvSpPr>
                <p:cNvPr id="30" name="Rectangle 29"/>
                <p:cNvSpPr/>
                <p:nvPr/>
              </p:nvSpPr>
              <p:spPr bwMode="auto">
                <a:xfrm>
                  <a:off x="876910" y="3813050"/>
                  <a:ext cx="1736435" cy="107909"/>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a:p>
              </p:txBody>
            </p:sp>
            <p:cxnSp>
              <p:nvCxnSpPr>
                <p:cNvPr id="31" name="Straight Arrow Connector 30"/>
                <p:cNvCxnSpPr/>
                <p:nvPr/>
              </p:nvCxnSpPr>
              <p:spPr bwMode="auto">
                <a:xfrm>
                  <a:off x="1576410" y="2891330"/>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32" name="Straight Arrow Connector 31"/>
                <p:cNvCxnSpPr/>
                <p:nvPr/>
              </p:nvCxnSpPr>
              <p:spPr bwMode="auto">
                <a:xfrm>
                  <a:off x="1691625" y="2891330"/>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33" name="Straight Arrow Connector 32"/>
                <p:cNvCxnSpPr/>
                <p:nvPr/>
              </p:nvCxnSpPr>
              <p:spPr bwMode="auto">
                <a:xfrm>
                  <a:off x="1806840" y="2892328"/>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34" name="Straight Arrow Connector 33"/>
                <p:cNvCxnSpPr/>
                <p:nvPr/>
              </p:nvCxnSpPr>
              <p:spPr bwMode="auto">
                <a:xfrm>
                  <a:off x="1922055" y="2892328"/>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35" name="Straight Arrow Connector 34"/>
                <p:cNvCxnSpPr/>
                <p:nvPr/>
              </p:nvCxnSpPr>
              <p:spPr bwMode="auto">
                <a:xfrm>
                  <a:off x="2037270" y="2892328"/>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36" name="Straight Arrow Connector 35"/>
                <p:cNvCxnSpPr/>
                <p:nvPr/>
              </p:nvCxnSpPr>
              <p:spPr bwMode="auto">
                <a:xfrm>
                  <a:off x="2152485" y="2892328"/>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37" name="Straight Arrow Connector 36"/>
                <p:cNvCxnSpPr/>
                <p:nvPr/>
              </p:nvCxnSpPr>
              <p:spPr bwMode="auto">
                <a:xfrm>
                  <a:off x="2267700" y="2892328"/>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38" name="Straight Arrow Connector 37"/>
                <p:cNvCxnSpPr/>
                <p:nvPr/>
              </p:nvCxnSpPr>
              <p:spPr bwMode="auto">
                <a:xfrm>
                  <a:off x="2382915" y="2892328"/>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39" name="Straight Arrow Connector 38"/>
                <p:cNvCxnSpPr/>
                <p:nvPr/>
              </p:nvCxnSpPr>
              <p:spPr bwMode="auto">
                <a:xfrm>
                  <a:off x="2498130" y="2892328"/>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40" name="Straight Arrow Connector 39"/>
                <p:cNvCxnSpPr/>
                <p:nvPr/>
              </p:nvCxnSpPr>
              <p:spPr bwMode="auto">
                <a:xfrm>
                  <a:off x="1000335" y="2891330"/>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41" name="Straight Arrow Connector 40"/>
                <p:cNvCxnSpPr/>
                <p:nvPr/>
              </p:nvCxnSpPr>
              <p:spPr bwMode="auto">
                <a:xfrm>
                  <a:off x="1115550" y="2891330"/>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42" name="Straight Arrow Connector 41"/>
                <p:cNvCxnSpPr/>
                <p:nvPr/>
              </p:nvCxnSpPr>
              <p:spPr bwMode="auto">
                <a:xfrm>
                  <a:off x="1230765" y="2891330"/>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43" name="Straight Arrow Connector 42"/>
                <p:cNvCxnSpPr/>
                <p:nvPr/>
              </p:nvCxnSpPr>
              <p:spPr bwMode="auto">
                <a:xfrm>
                  <a:off x="1345980" y="2891330"/>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44" name="Straight Arrow Connector 43"/>
                <p:cNvCxnSpPr/>
                <p:nvPr/>
              </p:nvCxnSpPr>
              <p:spPr bwMode="auto">
                <a:xfrm>
                  <a:off x="1461195" y="2891330"/>
                  <a:ext cx="0" cy="86400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grpSp>
          <p:sp>
            <p:nvSpPr>
              <p:cNvPr id="45" name="Rectangle 44"/>
              <p:cNvSpPr>
                <a:spLocks/>
              </p:cNvSpPr>
              <p:nvPr/>
            </p:nvSpPr>
            <p:spPr bwMode="auto">
              <a:xfrm>
                <a:off x="5284268" y="2578119"/>
                <a:ext cx="448685" cy="406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lIns="0" tIns="0" rIns="40639" bIns="0"/>
              <a:lstStyle>
                <a:lvl1pPr marL="39688">
                  <a:defRPr>
                    <a:solidFill>
                      <a:schemeClr val="tx1"/>
                    </a:solidFill>
                    <a:latin typeface="Comic Sans MS" panose="030F0702030302020204" pitchFamily="66" charset="0"/>
                  </a:defRPr>
                </a:lvl1pPr>
                <a:lvl2pPr marL="742950" indent="-285750">
                  <a:defRPr>
                    <a:solidFill>
                      <a:schemeClr val="tx1"/>
                    </a:solidFill>
                    <a:latin typeface="Comic Sans MS" panose="030F0702030302020204" pitchFamily="66" charset="0"/>
                  </a:defRPr>
                </a:lvl2pPr>
                <a:lvl3pPr marL="1143000" indent="-228600">
                  <a:defRPr>
                    <a:solidFill>
                      <a:schemeClr val="tx1"/>
                    </a:solidFill>
                    <a:latin typeface="Comic Sans MS" panose="030F0702030302020204" pitchFamily="66" charset="0"/>
                  </a:defRPr>
                </a:lvl3pPr>
                <a:lvl4pPr marL="1600200" indent="-228600">
                  <a:defRPr>
                    <a:solidFill>
                      <a:schemeClr val="tx1"/>
                    </a:solidFill>
                    <a:latin typeface="Comic Sans MS" panose="030F0702030302020204" pitchFamily="66" charset="0"/>
                  </a:defRPr>
                </a:lvl4pPr>
                <a:lvl5pPr marL="2057400" indent="-228600">
                  <a:defRPr>
                    <a:solidFill>
                      <a:schemeClr val="tx1"/>
                    </a:solidFill>
                    <a:latin typeface="Comic Sans MS" panose="030F0702030302020204" pitchFamily="66" charset="0"/>
                  </a:defRPr>
                </a:lvl5pPr>
                <a:lvl6pPr marL="2514600" indent="-228600" eaLnBrk="0" fontAlgn="base" hangingPunct="0">
                  <a:spcBef>
                    <a:spcPct val="0"/>
                  </a:spcBef>
                  <a:spcAft>
                    <a:spcPct val="0"/>
                  </a:spcAft>
                  <a:defRPr>
                    <a:solidFill>
                      <a:schemeClr val="tx1"/>
                    </a:solidFill>
                    <a:latin typeface="Comic Sans MS" panose="030F0702030302020204" pitchFamily="66" charset="0"/>
                  </a:defRPr>
                </a:lvl6pPr>
                <a:lvl7pPr marL="2971800" indent="-228600" eaLnBrk="0" fontAlgn="base" hangingPunct="0">
                  <a:spcBef>
                    <a:spcPct val="0"/>
                  </a:spcBef>
                  <a:spcAft>
                    <a:spcPct val="0"/>
                  </a:spcAft>
                  <a:defRPr>
                    <a:solidFill>
                      <a:schemeClr val="tx1"/>
                    </a:solidFill>
                    <a:latin typeface="Comic Sans MS" panose="030F0702030302020204" pitchFamily="66" charset="0"/>
                  </a:defRPr>
                </a:lvl7pPr>
                <a:lvl8pPr marL="3429000" indent="-228600" eaLnBrk="0" fontAlgn="base" hangingPunct="0">
                  <a:spcBef>
                    <a:spcPct val="0"/>
                  </a:spcBef>
                  <a:spcAft>
                    <a:spcPct val="0"/>
                  </a:spcAft>
                  <a:defRPr>
                    <a:solidFill>
                      <a:schemeClr val="tx1"/>
                    </a:solidFill>
                    <a:latin typeface="Comic Sans MS" panose="030F0702030302020204" pitchFamily="66" charset="0"/>
                  </a:defRPr>
                </a:lvl8pPr>
                <a:lvl9pPr marL="3886200" indent="-228600" eaLnBrk="0" fontAlgn="base" hangingPunct="0">
                  <a:spcBef>
                    <a:spcPct val="0"/>
                  </a:spcBef>
                  <a:spcAft>
                    <a:spcPct val="0"/>
                  </a:spcAft>
                  <a:defRPr>
                    <a:solidFill>
                      <a:schemeClr val="tx1"/>
                    </a:solidFill>
                    <a:latin typeface="Comic Sans MS" panose="030F0702030302020204" pitchFamily="66" charset="0"/>
                  </a:defRPr>
                </a:lvl9pPr>
              </a:lstStyle>
              <a:p>
                <a:pPr>
                  <a:spcBef>
                    <a:spcPts val="1350"/>
                  </a:spcBef>
                </a:pPr>
                <a:r>
                  <a:rPr lang="en-US" altLang="en-US" sz="2700" b="1" dirty="0" err="1">
                    <a:solidFill>
                      <a:srgbClr val="FF0000"/>
                    </a:solidFill>
                    <a:latin typeface="Times New Roman" panose="02020603050405020304" pitchFamily="18" charset="0"/>
                    <a:cs typeface="Times New Roman" panose="02020603050405020304" pitchFamily="18" charset="0"/>
                    <a:sym typeface="Times New Roman" panose="02020603050405020304" pitchFamily="18" charset="0"/>
                  </a:rPr>
                  <a:t>F</a:t>
                </a:r>
                <a:r>
                  <a:rPr lang="en-US" altLang="en-US" sz="2700" b="1" baseline="-23000" dirty="0" err="1">
                    <a:solidFill>
                      <a:srgbClr val="FF0000"/>
                    </a:solidFill>
                    <a:latin typeface="Times New Roman" panose="02020603050405020304" pitchFamily="18" charset="0"/>
                    <a:cs typeface="Times New Roman" panose="02020603050405020304" pitchFamily="18" charset="0"/>
                    <a:sym typeface="Times New Roman" panose="02020603050405020304" pitchFamily="18" charset="0"/>
                  </a:rPr>
                  <a:t>y</a:t>
                </a:r>
                <a:endParaRPr lang="en-US" altLang="en-US" sz="2700" b="1" baseline="-23000" dirty="0">
                  <a:solidFill>
                    <a:srgbClr val="FF0000"/>
                  </a:solidFill>
                  <a:latin typeface="Times New Roman" panose="02020603050405020304" pitchFamily="18" charset="0"/>
                  <a:cs typeface="Times New Roman" panose="02020603050405020304" pitchFamily="18" charset="0"/>
                  <a:sym typeface="Times New Roman" panose="02020603050405020304" pitchFamily="18" charset="0"/>
                </a:endParaRPr>
              </a:p>
            </p:txBody>
          </p:sp>
          <p:sp>
            <p:nvSpPr>
              <p:cNvPr id="46" name="Line 45"/>
              <p:cNvSpPr>
                <a:spLocks noChangeShapeType="1"/>
              </p:cNvSpPr>
              <p:nvPr/>
            </p:nvSpPr>
            <p:spPr bwMode="auto">
              <a:xfrm rot="10800000" flipH="1">
                <a:off x="5144327" y="2460978"/>
                <a:ext cx="3406" cy="553778"/>
              </a:xfrm>
              <a:prstGeom prst="line">
                <a:avLst/>
              </a:prstGeom>
              <a:noFill/>
              <a:ln w="508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51" name="Oval 48"/>
              <p:cNvSpPr>
                <a:spLocks/>
              </p:cNvSpPr>
              <p:nvPr/>
            </p:nvSpPr>
            <p:spPr bwMode="auto">
              <a:xfrm>
                <a:off x="5100779" y="2983394"/>
                <a:ext cx="101222" cy="94673"/>
              </a:xfrm>
              <a:prstGeom prst="ellipse">
                <a:avLst/>
              </a:prstGeom>
              <a:solidFill>
                <a:srgbClr val="FF0066"/>
              </a:solidFill>
              <a:ln w="12700">
                <a:solidFill>
                  <a:schemeClr val="tx1"/>
                </a:solidFill>
                <a:round/>
                <a:headEnd/>
                <a:tailEnd/>
              </a:ln>
            </p:spPr>
            <p:txBody>
              <a:bodyPr lIns="0" tIns="0" rIns="0" bIns="0"/>
              <a:lstStyle>
                <a:lvl1pPr>
                  <a:defRPr>
                    <a:solidFill>
                      <a:schemeClr val="tx1"/>
                    </a:solidFill>
                    <a:latin typeface="Comic Sans MS" panose="030F0702030302020204" pitchFamily="66" charset="0"/>
                  </a:defRPr>
                </a:lvl1pPr>
                <a:lvl2pPr marL="742950" indent="-285750">
                  <a:defRPr>
                    <a:solidFill>
                      <a:schemeClr val="tx1"/>
                    </a:solidFill>
                    <a:latin typeface="Comic Sans MS" panose="030F0702030302020204" pitchFamily="66" charset="0"/>
                  </a:defRPr>
                </a:lvl2pPr>
                <a:lvl3pPr marL="1143000" indent="-228600">
                  <a:defRPr>
                    <a:solidFill>
                      <a:schemeClr val="tx1"/>
                    </a:solidFill>
                    <a:latin typeface="Comic Sans MS" panose="030F0702030302020204" pitchFamily="66" charset="0"/>
                  </a:defRPr>
                </a:lvl3pPr>
                <a:lvl4pPr marL="1600200" indent="-228600">
                  <a:defRPr>
                    <a:solidFill>
                      <a:schemeClr val="tx1"/>
                    </a:solidFill>
                    <a:latin typeface="Comic Sans MS" panose="030F0702030302020204" pitchFamily="66" charset="0"/>
                  </a:defRPr>
                </a:lvl4pPr>
                <a:lvl5pPr marL="2057400" indent="-228600">
                  <a:defRPr>
                    <a:solidFill>
                      <a:schemeClr val="tx1"/>
                    </a:solidFill>
                    <a:latin typeface="Comic Sans MS" panose="030F0702030302020204" pitchFamily="66" charset="0"/>
                  </a:defRPr>
                </a:lvl5pPr>
                <a:lvl6pPr marL="2514600" indent="-228600" eaLnBrk="0" fontAlgn="base" hangingPunct="0">
                  <a:spcBef>
                    <a:spcPct val="0"/>
                  </a:spcBef>
                  <a:spcAft>
                    <a:spcPct val="0"/>
                  </a:spcAft>
                  <a:defRPr>
                    <a:solidFill>
                      <a:schemeClr val="tx1"/>
                    </a:solidFill>
                    <a:latin typeface="Comic Sans MS" panose="030F0702030302020204" pitchFamily="66" charset="0"/>
                  </a:defRPr>
                </a:lvl6pPr>
                <a:lvl7pPr marL="2971800" indent="-228600" eaLnBrk="0" fontAlgn="base" hangingPunct="0">
                  <a:spcBef>
                    <a:spcPct val="0"/>
                  </a:spcBef>
                  <a:spcAft>
                    <a:spcPct val="0"/>
                  </a:spcAft>
                  <a:defRPr>
                    <a:solidFill>
                      <a:schemeClr val="tx1"/>
                    </a:solidFill>
                    <a:latin typeface="Comic Sans MS" panose="030F0702030302020204" pitchFamily="66" charset="0"/>
                  </a:defRPr>
                </a:lvl7pPr>
                <a:lvl8pPr marL="3429000" indent="-228600" eaLnBrk="0" fontAlgn="base" hangingPunct="0">
                  <a:spcBef>
                    <a:spcPct val="0"/>
                  </a:spcBef>
                  <a:spcAft>
                    <a:spcPct val="0"/>
                  </a:spcAft>
                  <a:defRPr>
                    <a:solidFill>
                      <a:schemeClr val="tx1"/>
                    </a:solidFill>
                    <a:latin typeface="Comic Sans MS" panose="030F0702030302020204" pitchFamily="66" charset="0"/>
                  </a:defRPr>
                </a:lvl8pPr>
                <a:lvl9pPr marL="3886200" indent="-228600" eaLnBrk="0" fontAlgn="base" hangingPunct="0">
                  <a:spcBef>
                    <a:spcPct val="0"/>
                  </a:spcBef>
                  <a:spcAft>
                    <a:spcPct val="0"/>
                  </a:spcAft>
                  <a:defRPr>
                    <a:solidFill>
                      <a:schemeClr val="tx1"/>
                    </a:solidFill>
                    <a:latin typeface="Comic Sans MS" panose="030F0702030302020204" pitchFamily="66" charset="0"/>
                  </a:defRPr>
                </a:lvl9pPr>
              </a:lstStyle>
              <a:p>
                <a:endParaRPr lang="en-US" altLang="en-US"/>
              </a:p>
            </p:txBody>
          </p:sp>
          <p:sp>
            <p:nvSpPr>
              <p:cNvPr id="50" name="TextBox 49"/>
              <p:cNvSpPr txBox="1"/>
              <p:nvPr/>
            </p:nvSpPr>
            <p:spPr>
              <a:xfrm>
                <a:off x="5020585" y="2876675"/>
                <a:ext cx="261610" cy="276999"/>
              </a:xfrm>
              <a:prstGeom prst="rect">
                <a:avLst/>
              </a:prstGeom>
            </p:spPr>
            <p:txBody>
              <a:bodyPr wrap="none" rtlCol="0">
                <a:spAutoFit/>
              </a:bodyPr>
              <a:lstStyle/>
              <a:p>
                <a:pPr>
                  <a:spcBef>
                    <a:spcPct val="20000"/>
                  </a:spcBef>
                  <a:spcAft>
                    <a:spcPts val="400"/>
                  </a:spcAft>
                  <a:buClr>
                    <a:srgbClr val="0000FF"/>
                  </a:buClr>
                  <a:buSzPct val="80000"/>
                </a:pPr>
                <a:r>
                  <a:rPr lang="en-GB" sz="1200" kern="0" dirty="0">
                    <a:latin typeface="+mn-lt"/>
                  </a:rPr>
                  <a:t>x</a:t>
                </a:r>
              </a:p>
            </p:txBody>
          </p:sp>
        </p:grpSp>
        <p:sp>
          <p:nvSpPr>
            <p:cNvPr id="55" name="TextBox 54"/>
            <p:cNvSpPr txBox="1"/>
            <p:nvPr/>
          </p:nvSpPr>
          <p:spPr>
            <a:xfrm>
              <a:off x="4701342" y="1792153"/>
              <a:ext cx="1598515" cy="307777"/>
            </a:xfrm>
            <a:prstGeom prst="rect">
              <a:avLst/>
            </a:prstGeom>
          </p:spPr>
          <p:txBody>
            <a:bodyPr wrap="none" rtlCol="0">
              <a:spAutoFit/>
            </a:bodyPr>
            <a:lstStyle/>
            <a:p>
              <a:pPr>
                <a:spcBef>
                  <a:spcPct val="20000"/>
                </a:spcBef>
                <a:spcAft>
                  <a:spcPts val="400"/>
                </a:spcAft>
                <a:buClr>
                  <a:srgbClr val="0000FF"/>
                </a:buClr>
                <a:buSzPct val="80000"/>
              </a:pPr>
              <a:r>
                <a:rPr lang="en-GB" sz="1400" i="1" kern="0" dirty="0">
                  <a:latin typeface="+mn-lt"/>
                </a:rPr>
                <a:t>Vertical deflection</a:t>
              </a:r>
            </a:p>
          </p:txBody>
        </p:sp>
        <p:sp>
          <p:nvSpPr>
            <p:cNvPr id="57" name="Rectangle 41"/>
            <p:cNvSpPr>
              <a:spLocks/>
            </p:cNvSpPr>
            <p:nvPr/>
          </p:nvSpPr>
          <p:spPr bwMode="auto">
            <a:xfrm>
              <a:off x="5305534" y="3773552"/>
              <a:ext cx="830213" cy="345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lIns="0" tIns="0" rIns="40639" bIns="0"/>
            <a:lstStyle>
              <a:lvl1pPr marL="39688">
                <a:defRPr>
                  <a:solidFill>
                    <a:schemeClr val="tx1"/>
                  </a:solidFill>
                  <a:latin typeface="Comic Sans MS" panose="030F0702030302020204" pitchFamily="66" charset="0"/>
                </a:defRPr>
              </a:lvl1pPr>
              <a:lvl2pPr marL="742950" indent="-285750">
                <a:defRPr>
                  <a:solidFill>
                    <a:schemeClr val="tx1"/>
                  </a:solidFill>
                  <a:latin typeface="Comic Sans MS" panose="030F0702030302020204" pitchFamily="66" charset="0"/>
                </a:defRPr>
              </a:lvl2pPr>
              <a:lvl3pPr marL="1143000" indent="-228600">
                <a:defRPr>
                  <a:solidFill>
                    <a:schemeClr val="tx1"/>
                  </a:solidFill>
                  <a:latin typeface="Comic Sans MS" panose="030F0702030302020204" pitchFamily="66" charset="0"/>
                </a:defRPr>
              </a:lvl3pPr>
              <a:lvl4pPr marL="1600200" indent="-228600">
                <a:defRPr>
                  <a:solidFill>
                    <a:schemeClr val="tx1"/>
                  </a:solidFill>
                  <a:latin typeface="Comic Sans MS" panose="030F0702030302020204" pitchFamily="66" charset="0"/>
                </a:defRPr>
              </a:lvl4pPr>
              <a:lvl5pPr marL="2057400" indent="-228600">
                <a:defRPr>
                  <a:solidFill>
                    <a:schemeClr val="tx1"/>
                  </a:solidFill>
                  <a:latin typeface="Comic Sans MS" panose="030F0702030302020204" pitchFamily="66" charset="0"/>
                </a:defRPr>
              </a:lvl5pPr>
              <a:lvl6pPr marL="2514600" indent="-228600" eaLnBrk="0" fontAlgn="base" hangingPunct="0">
                <a:spcBef>
                  <a:spcPct val="0"/>
                </a:spcBef>
                <a:spcAft>
                  <a:spcPct val="0"/>
                </a:spcAft>
                <a:defRPr>
                  <a:solidFill>
                    <a:schemeClr val="tx1"/>
                  </a:solidFill>
                  <a:latin typeface="Comic Sans MS" panose="030F0702030302020204" pitchFamily="66" charset="0"/>
                </a:defRPr>
              </a:lvl6pPr>
              <a:lvl7pPr marL="2971800" indent="-228600" eaLnBrk="0" fontAlgn="base" hangingPunct="0">
                <a:spcBef>
                  <a:spcPct val="0"/>
                </a:spcBef>
                <a:spcAft>
                  <a:spcPct val="0"/>
                </a:spcAft>
                <a:defRPr>
                  <a:solidFill>
                    <a:schemeClr val="tx1"/>
                  </a:solidFill>
                  <a:latin typeface="Comic Sans MS" panose="030F0702030302020204" pitchFamily="66" charset="0"/>
                </a:defRPr>
              </a:lvl7pPr>
              <a:lvl8pPr marL="3429000" indent="-228600" eaLnBrk="0" fontAlgn="base" hangingPunct="0">
                <a:spcBef>
                  <a:spcPct val="0"/>
                </a:spcBef>
                <a:spcAft>
                  <a:spcPct val="0"/>
                </a:spcAft>
                <a:defRPr>
                  <a:solidFill>
                    <a:schemeClr val="tx1"/>
                  </a:solidFill>
                  <a:latin typeface="Comic Sans MS" panose="030F0702030302020204" pitchFamily="66" charset="0"/>
                </a:defRPr>
              </a:lvl8pPr>
              <a:lvl9pPr marL="3886200" indent="-228600" eaLnBrk="0" fontAlgn="base" hangingPunct="0">
                <a:spcBef>
                  <a:spcPct val="0"/>
                </a:spcBef>
                <a:spcAft>
                  <a:spcPct val="0"/>
                </a:spcAft>
                <a:defRPr>
                  <a:solidFill>
                    <a:schemeClr val="tx1"/>
                  </a:solidFill>
                  <a:latin typeface="Comic Sans MS" panose="030F0702030302020204" pitchFamily="66" charset="0"/>
                </a:defRPr>
              </a:lvl9pPr>
            </a:lstStyle>
            <a:p>
              <a:pPr>
                <a:spcBef>
                  <a:spcPts val="1350"/>
                </a:spcBef>
              </a:pPr>
              <a:r>
                <a:rPr lang="en-US" altLang="en-US" sz="2400" dirty="0" err="1">
                  <a:solidFill>
                    <a:srgbClr val="003300"/>
                  </a:solidFill>
                  <a:latin typeface="Times New Roman" panose="02020603050405020304" pitchFamily="18" charset="0"/>
                  <a:cs typeface="Times New Roman" panose="02020603050405020304" pitchFamily="18" charset="0"/>
                  <a:sym typeface="Times New Roman" panose="02020603050405020304" pitchFamily="18" charset="0"/>
                </a:rPr>
                <a:t>B</a:t>
              </a:r>
              <a:r>
                <a:rPr lang="en-US" altLang="en-US" sz="2400" baseline="-25000" dirty="0" err="1">
                  <a:solidFill>
                    <a:srgbClr val="003300"/>
                  </a:solidFill>
                  <a:latin typeface="Times New Roman" panose="02020603050405020304" pitchFamily="18" charset="0"/>
                  <a:cs typeface="Times New Roman" panose="02020603050405020304" pitchFamily="18" charset="0"/>
                  <a:sym typeface="Times New Roman" panose="02020603050405020304" pitchFamily="18" charset="0"/>
                </a:rPr>
                <a:t>x</a:t>
              </a:r>
              <a:endParaRPr lang="en-US" altLang="en-US" sz="2400" baseline="-25000" dirty="0">
                <a:solidFill>
                  <a:srgbClr val="003300"/>
                </a:solidFill>
                <a:latin typeface="Times New Roman" panose="02020603050405020304" pitchFamily="18" charset="0"/>
                <a:cs typeface="Times New Roman" panose="02020603050405020304" pitchFamily="18" charset="0"/>
                <a:sym typeface="Times New Roman" panose="02020603050405020304" pitchFamily="18" charset="0"/>
              </a:endParaRPr>
            </a:p>
          </p:txBody>
        </p:sp>
      </p:grpSp>
      <p:graphicFrame>
        <p:nvGraphicFramePr>
          <p:cNvPr id="26" name="Object 25"/>
          <p:cNvGraphicFramePr>
            <a:graphicFrameLocks noChangeAspect="1"/>
          </p:cNvGraphicFramePr>
          <p:nvPr>
            <p:extLst>
              <p:ext uri="{D42A27DB-BD31-4B8C-83A1-F6EECF244321}">
                <p14:modId xmlns:p14="http://schemas.microsoft.com/office/powerpoint/2010/main" val="2682968916"/>
              </p:ext>
            </p:extLst>
          </p:nvPr>
        </p:nvGraphicFramePr>
        <p:xfrm>
          <a:off x="2292054" y="2476233"/>
          <a:ext cx="1548644" cy="525433"/>
        </p:xfrm>
        <a:graphic>
          <a:graphicData uri="http://schemas.openxmlformats.org/presentationml/2006/ole">
            <mc:AlternateContent xmlns:mc="http://schemas.openxmlformats.org/markup-compatibility/2006">
              <mc:Choice xmlns:v="urn:schemas-microsoft-com:vml" Requires="v">
                <p:oleObj spid="_x0000_s3256" name="Equation" r:id="rId3" imgW="711000" imgH="241200" progId="Equation.3">
                  <p:embed/>
                </p:oleObj>
              </mc:Choice>
              <mc:Fallback>
                <p:oleObj name="Equation" r:id="rId3" imgW="711000" imgH="241200" progId="Equation.3">
                  <p:embed/>
                  <p:pic>
                    <p:nvPicPr>
                      <p:cNvPr id="0" name=""/>
                      <p:cNvPicPr/>
                      <p:nvPr/>
                    </p:nvPicPr>
                    <p:blipFill>
                      <a:blip r:embed="rId4"/>
                      <a:stretch>
                        <a:fillRect/>
                      </a:stretch>
                    </p:blipFill>
                    <p:spPr>
                      <a:xfrm>
                        <a:off x="2292054" y="2476233"/>
                        <a:ext cx="1548644" cy="525433"/>
                      </a:xfrm>
                      <a:prstGeom prst="rect">
                        <a:avLst/>
                      </a:prstGeom>
                    </p:spPr>
                  </p:pic>
                </p:oleObj>
              </mc:Fallback>
            </mc:AlternateContent>
          </a:graphicData>
        </a:graphic>
      </p:graphicFrame>
      <p:sp>
        <p:nvSpPr>
          <p:cNvPr id="48" name="TextBox 47"/>
          <p:cNvSpPr txBox="1"/>
          <p:nvPr/>
        </p:nvSpPr>
        <p:spPr>
          <a:xfrm>
            <a:off x="1877663" y="2046420"/>
            <a:ext cx="1749197" cy="400110"/>
          </a:xfrm>
          <a:prstGeom prst="rect">
            <a:avLst/>
          </a:prstGeom>
        </p:spPr>
        <p:txBody>
          <a:bodyPr wrap="none" rtlCol="0">
            <a:spAutoFit/>
          </a:bodyPr>
          <a:lstStyle/>
          <a:p>
            <a:pPr>
              <a:spcBef>
                <a:spcPct val="20000"/>
              </a:spcBef>
              <a:spcAft>
                <a:spcPts val="400"/>
              </a:spcAft>
              <a:buClr>
                <a:srgbClr val="0000FF"/>
              </a:buClr>
              <a:buSzPct val="80000"/>
            </a:pPr>
            <a:r>
              <a:rPr lang="en-GB" sz="2000" kern="0" dirty="0">
                <a:latin typeface="+mn-lt"/>
              </a:rPr>
              <a:t>Lorentz force:</a:t>
            </a:r>
          </a:p>
        </p:txBody>
      </p:sp>
      <p:sp>
        <p:nvSpPr>
          <p:cNvPr id="61" name="TextBox 60"/>
          <p:cNvSpPr txBox="1"/>
          <p:nvPr/>
        </p:nvSpPr>
        <p:spPr>
          <a:xfrm>
            <a:off x="1893041" y="3037248"/>
            <a:ext cx="2452946" cy="523220"/>
          </a:xfrm>
          <a:prstGeom prst="rect">
            <a:avLst/>
          </a:prstGeom>
        </p:spPr>
        <p:txBody>
          <a:bodyPr wrap="square" rtlCol="0">
            <a:spAutoFit/>
          </a:bodyPr>
          <a:lstStyle/>
          <a:p>
            <a:pPr algn="ctr">
              <a:spcBef>
                <a:spcPct val="20000"/>
              </a:spcBef>
              <a:spcAft>
                <a:spcPts val="400"/>
              </a:spcAft>
              <a:buClr>
                <a:srgbClr val="0000FF"/>
              </a:buClr>
              <a:buSzPct val="80000"/>
            </a:pPr>
            <a:r>
              <a:rPr lang="en-GB" sz="1400" kern="0" dirty="0">
                <a:latin typeface="+mn-lt"/>
              </a:rPr>
              <a:t>orthogonal to the speed and magnetic field directions</a:t>
            </a:r>
          </a:p>
        </p:txBody>
      </p:sp>
      <p:grpSp>
        <p:nvGrpSpPr>
          <p:cNvPr id="69" name="Group 68"/>
          <p:cNvGrpSpPr/>
          <p:nvPr/>
        </p:nvGrpSpPr>
        <p:grpSpPr>
          <a:xfrm>
            <a:off x="4989846" y="2498189"/>
            <a:ext cx="1234626" cy="1227614"/>
            <a:chOff x="6223415" y="4176101"/>
            <a:chExt cx="1234626" cy="1227614"/>
          </a:xfrm>
        </p:grpSpPr>
        <p:cxnSp>
          <p:nvCxnSpPr>
            <p:cNvPr id="62" name="Straight Arrow Connector 61"/>
            <p:cNvCxnSpPr/>
            <p:nvPr/>
          </p:nvCxnSpPr>
          <p:spPr bwMode="auto">
            <a:xfrm flipH="1" flipV="1">
              <a:off x="6522843" y="4340319"/>
              <a:ext cx="6622" cy="778501"/>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65" name="Straight Arrow Connector 64"/>
            <p:cNvCxnSpPr/>
            <p:nvPr/>
          </p:nvCxnSpPr>
          <p:spPr bwMode="auto">
            <a:xfrm>
              <a:off x="6521829" y="5117601"/>
              <a:ext cx="737673" cy="1219"/>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67" name="TextBox 66"/>
            <p:cNvSpPr txBox="1"/>
            <p:nvPr/>
          </p:nvSpPr>
          <p:spPr>
            <a:xfrm>
              <a:off x="7145135" y="5003605"/>
              <a:ext cx="312906" cy="400110"/>
            </a:xfrm>
            <a:prstGeom prst="rect">
              <a:avLst/>
            </a:prstGeom>
          </p:spPr>
          <p:txBody>
            <a:bodyPr wrap="none" rtlCol="0">
              <a:spAutoFit/>
            </a:bodyPr>
            <a:lstStyle/>
            <a:p>
              <a:pPr>
                <a:spcBef>
                  <a:spcPct val="20000"/>
                </a:spcBef>
                <a:spcAft>
                  <a:spcPts val="400"/>
                </a:spcAft>
                <a:buClr>
                  <a:srgbClr val="0000FF"/>
                </a:buClr>
                <a:buSzPct val="80000"/>
              </a:pPr>
              <a:r>
                <a:rPr lang="en-GB" sz="2000" kern="0" dirty="0">
                  <a:latin typeface="Times New Roman" panose="02020603050405020304" pitchFamily="18" charset="0"/>
                  <a:cs typeface="Times New Roman" panose="02020603050405020304" pitchFamily="18" charset="0"/>
                </a:rPr>
                <a:t>x</a:t>
              </a:r>
            </a:p>
          </p:txBody>
        </p:sp>
        <p:sp>
          <p:nvSpPr>
            <p:cNvPr id="68" name="TextBox 67"/>
            <p:cNvSpPr txBox="1"/>
            <p:nvPr/>
          </p:nvSpPr>
          <p:spPr>
            <a:xfrm>
              <a:off x="6223415" y="4176101"/>
              <a:ext cx="312906" cy="400110"/>
            </a:xfrm>
            <a:prstGeom prst="rect">
              <a:avLst/>
            </a:prstGeom>
          </p:spPr>
          <p:txBody>
            <a:bodyPr wrap="none" rtlCol="0">
              <a:spAutoFit/>
            </a:bodyPr>
            <a:lstStyle/>
            <a:p>
              <a:pPr>
                <a:spcBef>
                  <a:spcPct val="20000"/>
                </a:spcBef>
                <a:spcAft>
                  <a:spcPts val="400"/>
                </a:spcAft>
                <a:buClr>
                  <a:srgbClr val="0000FF"/>
                </a:buClr>
                <a:buSzPct val="80000"/>
              </a:pPr>
              <a:r>
                <a:rPr lang="en-GB" sz="2000" kern="0" dirty="0">
                  <a:latin typeface="Times New Roman" panose="02020603050405020304" pitchFamily="18" charset="0"/>
                  <a:cs typeface="Times New Roman" panose="02020603050405020304" pitchFamily="18" charset="0"/>
                </a:rPr>
                <a:t>y</a:t>
              </a:r>
            </a:p>
          </p:txBody>
        </p:sp>
      </p:grpSp>
      <p:sp>
        <p:nvSpPr>
          <p:cNvPr id="70" name="Bent-Up Arrow 69"/>
          <p:cNvSpPr/>
          <p:nvPr/>
        </p:nvSpPr>
        <p:spPr bwMode="auto">
          <a:xfrm>
            <a:off x="5827323" y="4556265"/>
            <a:ext cx="1532415" cy="731520"/>
          </a:xfrm>
          <a:prstGeom prst="bentUpArrow">
            <a:avLst/>
          </a:prstGeom>
          <a:solidFill>
            <a:schemeClr val="accent1"/>
          </a:solidFill>
          <a:ln w="9525" cap="flat" cmpd="sng" algn="ctr">
            <a:solidFill>
              <a:srgbClr val="0000FF"/>
            </a:solidFill>
            <a:prstDash val="solid"/>
            <a:round/>
            <a:headEnd type="none" w="med" len="med"/>
            <a:tailEnd type="none" w="med" len="me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p:spPr>
        <p:txBody>
          <a:bodyPr vert="horz" wrap="square" lIns="91440" tIns="45720" rIns="91440" bIns="45720" numCol="1" rtlCol="0" anchor="t" anchorCtr="0" compatLnSpc="1">
            <a:prstTxWarp prst="textNoShape">
              <a:avLst/>
            </a:prstTxWarp>
          </a:bodyPr>
          <a:lstStyle/>
          <a:p>
            <a:endParaRPr lang="en-GB"/>
          </a:p>
        </p:txBody>
      </p:sp>
      <p:pic>
        <p:nvPicPr>
          <p:cNvPr id="49" name="Picture 48"/>
          <p:cNvPicPr>
            <a:picLocks noChangeAspect="1"/>
          </p:cNvPicPr>
          <p:nvPr/>
        </p:nvPicPr>
        <p:blipFill>
          <a:blip r:embed="rId5"/>
          <a:stretch>
            <a:fillRect/>
          </a:stretch>
        </p:blipFill>
        <p:spPr>
          <a:xfrm>
            <a:off x="460651" y="3831211"/>
            <a:ext cx="5122332" cy="3428022"/>
          </a:xfrm>
          <a:prstGeom prst="rect">
            <a:avLst/>
          </a:prstGeom>
        </p:spPr>
      </p:pic>
      <p:sp>
        <p:nvSpPr>
          <p:cNvPr id="58" name="TextBox 57"/>
          <p:cNvSpPr txBox="1"/>
          <p:nvPr/>
        </p:nvSpPr>
        <p:spPr>
          <a:xfrm>
            <a:off x="8460222" y="2943469"/>
            <a:ext cx="1497526" cy="400110"/>
          </a:xfrm>
          <a:prstGeom prst="rect">
            <a:avLst/>
          </a:prstGeom>
        </p:spPr>
        <p:txBody>
          <a:bodyPr wrap="none" rtlCol="0">
            <a:spAutoFit/>
          </a:bodyPr>
          <a:lstStyle/>
          <a:p>
            <a:pPr>
              <a:spcBef>
                <a:spcPct val="20000"/>
              </a:spcBef>
              <a:spcAft>
                <a:spcPts val="400"/>
              </a:spcAft>
              <a:buClr>
                <a:srgbClr val="0000FF"/>
              </a:buClr>
              <a:buSzPct val="80000"/>
            </a:pPr>
            <a:r>
              <a:rPr lang="en-GB" sz="2000" kern="0" dirty="0">
                <a:solidFill>
                  <a:srgbClr val="0000FF"/>
                </a:solidFill>
                <a:latin typeface="+mn-lt"/>
              </a:rPr>
              <a:t>90</a:t>
            </a:r>
            <a:r>
              <a:rPr lang="en-GB" sz="2000" kern="0" dirty="0">
                <a:solidFill>
                  <a:srgbClr val="0000FF"/>
                </a:solidFill>
                <a:latin typeface="+mn-lt"/>
                <a:sym typeface="Symbol" panose="05050102010706020507" pitchFamily="18" charset="2"/>
              </a:rPr>
              <a:t></a:t>
            </a:r>
            <a:r>
              <a:rPr lang="en-GB" sz="2000" kern="0" dirty="0">
                <a:solidFill>
                  <a:srgbClr val="0000FF"/>
                </a:solidFill>
                <a:latin typeface="+mn-lt"/>
              </a:rPr>
              <a:t> rotation</a:t>
            </a:r>
          </a:p>
        </p:txBody>
      </p:sp>
      <p:sp>
        <p:nvSpPr>
          <p:cNvPr id="63" name="Left-Right Arrow 62"/>
          <p:cNvSpPr/>
          <p:nvPr/>
        </p:nvSpPr>
        <p:spPr bwMode="auto">
          <a:xfrm>
            <a:off x="8624229" y="3363325"/>
            <a:ext cx="1174165" cy="326111"/>
          </a:xfrm>
          <a:prstGeom prst="leftRightArrow">
            <a:avLst/>
          </a:prstGeom>
          <a:solidFill>
            <a:schemeClr val="accent1"/>
          </a:solidFill>
          <a:ln w="9525" cap="flat" cmpd="sng" algn="ctr">
            <a:solidFill>
              <a:srgbClr val="0000FF"/>
            </a:solidFill>
            <a:prstDash val="solid"/>
            <a:round/>
            <a:headEnd type="none" w="med" len="med"/>
            <a:tailEnd type="none" w="med" len="med"/>
          </a:ln>
          <a:effectLst>
            <a:outerShdw blurRad="101600" dist="165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a:ln>
                <a:noFill/>
              </a:ln>
              <a:solidFill>
                <a:schemeClr val="tx1"/>
              </a:solidFill>
              <a:effectLst/>
              <a:latin typeface="Comic Sans MS" pitchFamily="66" charset="0"/>
            </a:endParaRPr>
          </a:p>
        </p:txBody>
      </p:sp>
    </p:spTree>
    <p:extLst>
      <p:ext uri="{BB962C8B-B14F-4D97-AF65-F5344CB8AC3E}">
        <p14:creationId xmlns:p14="http://schemas.microsoft.com/office/powerpoint/2010/main" val="170550134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 and there’s the man-made waves</a:t>
            </a:r>
          </a:p>
        </p:txBody>
      </p:sp>
      <p:sp>
        <p:nvSpPr>
          <p:cNvPr id="3" name="Date Placeholder 2"/>
          <p:cNvSpPr>
            <a:spLocks noGrp="1"/>
          </p:cNvSpPr>
          <p:nvPr>
            <p:ph type="dt" sz="half" idx="10"/>
          </p:nvPr>
        </p:nvSpPr>
        <p:spPr/>
        <p:txBody>
          <a:bodyPr/>
          <a:lstStyle/>
          <a:p>
            <a:pPr>
              <a:defRPr/>
            </a:pPr>
            <a:r>
              <a:rPr lang="en-US"/>
              <a:t>12 May 2022</a:t>
            </a:r>
          </a:p>
        </p:txBody>
      </p:sp>
      <p:sp>
        <p:nvSpPr>
          <p:cNvPr id="4" name="Footer Placeholder 3"/>
          <p:cNvSpPr>
            <a:spLocks noGrp="1"/>
          </p:cNvSpPr>
          <p:nvPr>
            <p:ph type="ftr" sz="quarter" idx="11"/>
          </p:nvPr>
        </p:nvSpPr>
        <p:spPr/>
        <p:txBody>
          <a:bodyPr/>
          <a:lstStyle/>
          <a:p>
            <a:pPr>
              <a:defRPr/>
            </a:pPr>
            <a:r>
              <a:rPr lang="en-GB"/>
              <a:t>Basic CAS - Linear Imperfections - J. Wenninger</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50</a:t>
            </a:fld>
            <a:endParaRPr lang="en-US" altLang="en-US"/>
          </a:p>
        </p:txBody>
      </p:sp>
      <p:sp>
        <p:nvSpPr>
          <p:cNvPr id="6" name="Content Placeholder 5"/>
          <p:cNvSpPr>
            <a:spLocks noGrp="1"/>
          </p:cNvSpPr>
          <p:nvPr>
            <p:ph idx="1"/>
          </p:nvPr>
        </p:nvSpPr>
        <p:spPr>
          <a:xfrm>
            <a:off x="768082" y="1020720"/>
            <a:ext cx="10503435" cy="1305768"/>
          </a:xfrm>
        </p:spPr>
        <p:txBody>
          <a:bodyPr/>
          <a:lstStyle/>
          <a:p>
            <a:r>
              <a:rPr lang="en-GB" dirty="0"/>
              <a:t>HL-LHC has built huge underground structures in LHC points 1 and 5.</a:t>
            </a:r>
          </a:p>
          <a:p>
            <a:r>
              <a:rPr lang="en-GB" dirty="0"/>
              <a:t>Civil engineering is not famous for working ‘quietly’ !</a:t>
            </a:r>
          </a:p>
          <a:p>
            <a:r>
              <a:rPr lang="en-GB" b="1" dirty="0">
                <a:solidFill>
                  <a:srgbClr val="0000FF"/>
                </a:solidFill>
              </a:rPr>
              <a:t>Noise</a:t>
            </a:r>
            <a:r>
              <a:rPr lang="en-GB" dirty="0"/>
              <a:t> also means </a:t>
            </a:r>
            <a:r>
              <a:rPr lang="en-GB" b="1" dirty="0">
                <a:solidFill>
                  <a:srgbClr val="CC3399"/>
                </a:solidFill>
              </a:rPr>
              <a:t>vibrations</a:t>
            </a:r>
            <a:r>
              <a:rPr lang="en-GB" dirty="0"/>
              <a:t>, vibrations mean </a:t>
            </a:r>
            <a:r>
              <a:rPr lang="en-GB" b="1" dirty="0">
                <a:solidFill>
                  <a:srgbClr val="FF0000"/>
                </a:solidFill>
              </a:rPr>
              <a:t>moving magnets </a:t>
            </a:r>
            <a:r>
              <a:rPr lang="en-GB" dirty="0"/>
              <a:t>!</a:t>
            </a:r>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3568" y="2737710"/>
            <a:ext cx="5119598" cy="3471728"/>
          </a:xfrm>
          <a:prstGeom prst="rect">
            <a:avLst/>
          </a:prstGeom>
        </p:spPr>
      </p:pic>
      <p:pic>
        <p:nvPicPr>
          <p:cNvPr id="8" name="Picture 7">
            <a:extLst>
              <a:ext uri="{FF2B5EF4-FFF2-40B4-BE49-F238E27FC236}">
                <a16:creationId xmlns:a16="http://schemas.microsoft.com/office/drawing/2014/main" id="{4E54B6C6-5932-E64E-AABC-E19222CB350A}"/>
              </a:ext>
            </a:extLst>
          </p:cNvPr>
          <p:cNvPicPr>
            <a:picLocks noChangeAspect="1"/>
          </p:cNvPicPr>
          <p:nvPr/>
        </p:nvPicPr>
        <p:blipFill>
          <a:blip r:embed="rId3"/>
          <a:stretch>
            <a:fillRect/>
          </a:stretch>
        </p:blipFill>
        <p:spPr>
          <a:xfrm>
            <a:off x="6353429" y="2928313"/>
            <a:ext cx="4909648" cy="3472488"/>
          </a:xfrm>
          <a:prstGeom prst="rect">
            <a:avLst/>
          </a:prstGeom>
        </p:spPr>
      </p:pic>
      <p:sp>
        <p:nvSpPr>
          <p:cNvPr id="9" name="TextBox 8"/>
          <p:cNvSpPr txBox="1"/>
          <p:nvPr/>
        </p:nvSpPr>
        <p:spPr>
          <a:xfrm>
            <a:off x="2485930" y="5718022"/>
            <a:ext cx="2728632" cy="400110"/>
          </a:xfrm>
          <a:prstGeom prst="rect">
            <a:avLst/>
          </a:prstGeom>
        </p:spPr>
        <p:txBody>
          <a:bodyPr wrap="none" rtlCol="0">
            <a:spAutoFit/>
          </a:bodyPr>
          <a:lstStyle/>
          <a:p>
            <a:pPr>
              <a:spcBef>
                <a:spcPct val="20000"/>
              </a:spcBef>
              <a:spcAft>
                <a:spcPts val="400"/>
              </a:spcAft>
              <a:buClr>
                <a:srgbClr val="0000FF"/>
              </a:buClr>
              <a:buSzPct val="80000"/>
            </a:pPr>
            <a:r>
              <a:rPr lang="en-GB" sz="2000" b="1" kern="0" dirty="0">
                <a:solidFill>
                  <a:schemeClr val="bg1"/>
                </a:solidFill>
                <a:latin typeface="+mn-lt"/>
              </a:rPr>
              <a:t>~100 m underground</a:t>
            </a:r>
          </a:p>
        </p:txBody>
      </p:sp>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188233" y="1231805"/>
            <a:ext cx="847432" cy="847432"/>
          </a:xfrm>
          <a:prstGeom prst="rect">
            <a:avLst/>
          </a:prstGeom>
        </p:spPr>
      </p:pic>
      <p:sp>
        <p:nvSpPr>
          <p:cNvPr id="11" name="TextBox 10"/>
          <p:cNvSpPr txBox="1"/>
          <p:nvPr/>
        </p:nvSpPr>
        <p:spPr>
          <a:xfrm>
            <a:off x="7560556" y="5980503"/>
            <a:ext cx="1934769" cy="584775"/>
          </a:xfrm>
          <a:prstGeom prst="rect">
            <a:avLst/>
          </a:prstGeom>
        </p:spPr>
        <p:txBody>
          <a:bodyPr wrap="square" rtlCol="0">
            <a:spAutoFit/>
          </a:bodyPr>
          <a:lstStyle/>
          <a:p>
            <a:pPr algn="ctr">
              <a:spcBef>
                <a:spcPct val="20000"/>
              </a:spcBef>
              <a:spcAft>
                <a:spcPts val="400"/>
              </a:spcAft>
              <a:buClr>
                <a:srgbClr val="0000FF"/>
              </a:buClr>
              <a:buSzPct val="80000"/>
            </a:pPr>
            <a:r>
              <a:rPr lang="en-GB" sz="1600" b="1" kern="0" dirty="0">
                <a:latin typeface="+mn-lt"/>
              </a:rPr>
              <a:t>LHC beam line = LHC magnets</a:t>
            </a:r>
          </a:p>
        </p:txBody>
      </p:sp>
      <p:cxnSp>
        <p:nvCxnSpPr>
          <p:cNvPr id="13" name="Straight Arrow Connector 12"/>
          <p:cNvCxnSpPr/>
          <p:nvPr/>
        </p:nvCxnSpPr>
        <p:spPr bwMode="auto">
          <a:xfrm flipV="1">
            <a:off x="9400091" y="5618086"/>
            <a:ext cx="423716" cy="393661"/>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19" name="TextBox 18"/>
          <p:cNvSpPr txBox="1"/>
          <p:nvPr/>
        </p:nvSpPr>
        <p:spPr>
          <a:xfrm>
            <a:off x="5881706" y="4922132"/>
            <a:ext cx="1934769" cy="584775"/>
          </a:xfrm>
          <a:prstGeom prst="rect">
            <a:avLst/>
          </a:prstGeom>
        </p:spPr>
        <p:txBody>
          <a:bodyPr wrap="square" rtlCol="0">
            <a:spAutoFit/>
          </a:bodyPr>
          <a:lstStyle/>
          <a:p>
            <a:pPr algn="ctr">
              <a:spcBef>
                <a:spcPct val="20000"/>
              </a:spcBef>
              <a:spcAft>
                <a:spcPts val="400"/>
              </a:spcAft>
              <a:buClr>
                <a:srgbClr val="0000FF"/>
              </a:buClr>
              <a:buSzPct val="80000"/>
            </a:pPr>
            <a:r>
              <a:rPr lang="en-GB" sz="1600" b="1" kern="0" dirty="0">
                <a:latin typeface="+mn-lt"/>
              </a:rPr>
              <a:t>CMS experiment cavern</a:t>
            </a:r>
          </a:p>
        </p:txBody>
      </p:sp>
      <p:cxnSp>
        <p:nvCxnSpPr>
          <p:cNvPr id="21" name="Straight Arrow Connector 20"/>
          <p:cNvCxnSpPr/>
          <p:nvPr/>
        </p:nvCxnSpPr>
        <p:spPr bwMode="auto">
          <a:xfrm flipV="1">
            <a:off x="7824225" y="4922132"/>
            <a:ext cx="844910" cy="273498"/>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12" name="Freeform 11"/>
          <p:cNvSpPr/>
          <p:nvPr/>
        </p:nvSpPr>
        <p:spPr bwMode="auto">
          <a:xfrm>
            <a:off x="5867401" y="2742374"/>
            <a:ext cx="2557240" cy="1423225"/>
          </a:xfrm>
          <a:custGeom>
            <a:avLst/>
            <a:gdLst>
              <a:gd name="connsiteX0" fmla="*/ 0 w 2554905"/>
              <a:gd name="connsiteY0" fmla="*/ 779416 h 1439816"/>
              <a:gd name="connsiteX1" fmla="*/ 825500 w 2554905"/>
              <a:gd name="connsiteY1" fmla="*/ 131716 h 1439816"/>
              <a:gd name="connsiteX2" fmla="*/ 2019300 w 2554905"/>
              <a:gd name="connsiteY2" fmla="*/ 42816 h 1439816"/>
              <a:gd name="connsiteX3" fmla="*/ 2540000 w 2554905"/>
              <a:gd name="connsiteY3" fmla="*/ 652416 h 1439816"/>
              <a:gd name="connsiteX4" fmla="*/ 2362200 w 2554905"/>
              <a:gd name="connsiteY4" fmla="*/ 1439816 h 1439816"/>
              <a:gd name="connsiteX0" fmla="*/ 0 w 2559406"/>
              <a:gd name="connsiteY0" fmla="*/ 759190 h 1419590"/>
              <a:gd name="connsiteX1" fmla="*/ 825500 w 2559406"/>
              <a:gd name="connsiteY1" fmla="*/ 111490 h 1419590"/>
              <a:gd name="connsiteX2" fmla="*/ 1946512 w 2559406"/>
              <a:gd name="connsiteY2" fmla="*/ 49886 h 1419590"/>
              <a:gd name="connsiteX3" fmla="*/ 2540000 w 2559406"/>
              <a:gd name="connsiteY3" fmla="*/ 632190 h 1419590"/>
              <a:gd name="connsiteX4" fmla="*/ 2362200 w 2559406"/>
              <a:gd name="connsiteY4" fmla="*/ 1419590 h 1419590"/>
              <a:gd name="connsiteX0" fmla="*/ 0 w 2571791"/>
              <a:gd name="connsiteY0" fmla="*/ 762825 h 1423225"/>
              <a:gd name="connsiteX1" fmla="*/ 825500 w 2571791"/>
              <a:gd name="connsiteY1" fmla="*/ 115125 h 1423225"/>
              <a:gd name="connsiteX2" fmla="*/ 1946512 w 2571791"/>
              <a:gd name="connsiteY2" fmla="*/ 53521 h 1423225"/>
              <a:gd name="connsiteX3" fmla="*/ 2553647 w 2571791"/>
              <a:gd name="connsiteY3" fmla="*/ 685866 h 1423225"/>
              <a:gd name="connsiteX4" fmla="*/ 2362200 w 2571791"/>
              <a:gd name="connsiteY4" fmla="*/ 1423225 h 1423225"/>
              <a:gd name="connsiteX0" fmla="*/ 0 w 2561021"/>
              <a:gd name="connsiteY0" fmla="*/ 762825 h 1423225"/>
              <a:gd name="connsiteX1" fmla="*/ 825500 w 2561021"/>
              <a:gd name="connsiteY1" fmla="*/ 115125 h 1423225"/>
              <a:gd name="connsiteX2" fmla="*/ 1946512 w 2561021"/>
              <a:gd name="connsiteY2" fmla="*/ 53521 h 1423225"/>
              <a:gd name="connsiteX3" fmla="*/ 2553647 w 2561021"/>
              <a:gd name="connsiteY3" fmla="*/ 685866 h 1423225"/>
              <a:gd name="connsiteX4" fmla="*/ 2362200 w 2561021"/>
              <a:gd name="connsiteY4" fmla="*/ 1423225 h 1423225"/>
              <a:gd name="connsiteX0" fmla="*/ 0 w 2557240"/>
              <a:gd name="connsiteY0" fmla="*/ 762825 h 1423225"/>
              <a:gd name="connsiteX1" fmla="*/ 825500 w 2557240"/>
              <a:gd name="connsiteY1" fmla="*/ 115125 h 1423225"/>
              <a:gd name="connsiteX2" fmla="*/ 1946512 w 2557240"/>
              <a:gd name="connsiteY2" fmla="*/ 53521 h 1423225"/>
              <a:gd name="connsiteX3" fmla="*/ 2553647 w 2557240"/>
              <a:gd name="connsiteY3" fmla="*/ 685866 h 1423225"/>
              <a:gd name="connsiteX4" fmla="*/ 2362200 w 2557240"/>
              <a:gd name="connsiteY4" fmla="*/ 1423225 h 1423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57240" h="1423225">
                <a:moveTo>
                  <a:pt x="0" y="762825"/>
                </a:moveTo>
                <a:cubicBezTo>
                  <a:pt x="244475" y="500358"/>
                  <a:pt x="501081" y="233342"/>
                  <a:pt x="825500" y="115125"/>
                </a:cubicBezTo>
                <a:cubicBezTo>
                  <a:pt x="1149919" y="-3092"/>
                  <a:pt x="1658488" y="-41602"/>
                  <a:pt x="1946512" y="53521"/>
                </a:cubicBezTo>
                <a:cubicBezTo>
                  <a:pt x="2234536" y="148644"/>
                  <a:pt x="2529858" y="457582"/>
                  <a:pt x="2553647" y="685866"/>
                </a:cubicBezTo>
                <a:cubicBezTo>
                  <a:pt x="2577436" y="914150"/>
                  <a:pt x="2479675" y="1145941"/>
                  <a:pt x="2362200" y="1423225"/>
                </a:cubicBezTo>
              </a:path>
            </a:pathLst>
          </a:custGeom>
          <a:no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a:ln>
                <a:noFill/>
              </a:ln>
              <a:solidFill>
                <a:schemeClr val="tx1"/>
              </a:solidFill>
              <a:effectLst/>
              <a:latin typeface="Comic Sans MS" pitchFamily="66" charset="0"/>
            </a:endParaRPr>
          </a:p>
        </p:txBody>
      </p:sp>
    </p:spTree>
    <p:extLst>
      <p:ext uri="{BB962C8B-B14F-4D97-AF65-F5344CB8AC3E}">
        <p14:creationId xmlns:p14="http://schemas.microsoft.com/office/powerpoint/2010/main" val="27735876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 and there’s the man-made waves (2)</a:t>
            </a:r>
          </a:p>
        </p:txBody>
      </p:sp>
      <p:sp>
        <p:nvSpPr>
          <p:cNvPr id="3" name="Date Placeholder 2"/>
          <p:cNvSpPr>
            <a:spLocks noGrp="1"/>
          </p:cNvSpPr>
          <p:nvPr>
            <p:ph type="dt" sz="half" idx="10"/>
          </p:nvPr>
        </p:nvSpPr>
        <p:spPr/>
        <p:txBody>
          <a:bodyPr/>
          <a:lstStyle/>
          <a:p>
            <a:pPr>
              <a:defRPr/>
            </a:pPr>
            <a:r>
              <a:rPr lang="en-US"/>
              <a:t>12 May 2022</a:t>
            </a:r>
          </a:p>
        </p:txBody>
      </p:sp>
      <p:sp>
        <p:nvSpPr>
          <p:cNvPr id="4" name="Footer Placeholder 3"/>
          <p:cNvSpPr>
            <a:spLocks noGrp="1"/>
          </p:cNvSpPr>
          <p:nvPr>
            <p:ph type="ftr" sz="quarter" idx="11"/>
          </p:nvPr>
        </p:nvSpPr>
        <p:spPr/>
        <p:txBody>
          <a:bodyPr/>
          <a:lstStyle/>
          <a:p>
            <a:pPr>
              <a:defRPr/>
            </a:pPr>
            <a:r>
              <a:rPr lang="en-GB"/>
              <a:t>Basic CAS - Linear Imperfections - J. Wenninger</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51</a:t>
            </a:fld>
            <a:endParaRPr lang="en-US" altLang="en-US"/>
          </a:p>
        </p:txBody>
      </p:sp>
      <p:sp>
        <p:nvSpPr>
          <p:cNvPr id="6" name="Content Placeholder 5"/>
          <p:cNvSpPr>
            <a:spLocks noGrp="1"/>
          </p:cNvSpPr>
          <p:nvPr>
            <p:ph idx="1"/>
          </p:nvPr>
        </p:nvSpPr>
        <p:spPr>
          <a:xfrm>
            <a:off x="678857" y="994938"/>
            <a:ext cx="6177570" cy="5405863"/>
          </a:xfrm>
        </p:spPr>
        <p:txBody>
          <a:bodyPr/>
          <a:lstStyle/>
          <a:p>
            <a:r>
              <a:rPr lang="en-GB" dirty="0"/>
              <a:t>In the early part of the CE work, an important volume of soil was moved around and compacted while LHC was operating.</a:t>
            </a:r>
          </a:p>
          <a:p>
            <a:r>
              <a:rPr lang="en-GB" dirty="0"/>
              <a:t>Ground compactors compact soil by… </a:t>
            </a:r>
            <a:r>
              <a:rPr lang="en-GB" b="1" dirty="0">
                <a:solidFill>
                  <a:srgbClr val="FF0000"/>
                </a:solidFill>
              </a:rPr>
              <a:t>vibrating</a:t>
            </a:r>
            <a:r>
              <a:rPr lang="en-GB" dirty="0"/>
              <a:t>.</a:t>
            </a:r>
          </a:p>
          <a:p>
            <a:r>
              <a:rPr lang="en-GB" dirty="0"/>
              <a:t>…and they managed to </a:t>
            </a:r>
            <a:r>
              <a:rPr lang="en-GB" b="1" dirty="0">
                <a:solidFill>
                  <a:srgbClr val="0000FF"/>
                </a:solidFill>
              </a:rPr>
              <a:t>shake the beams colliding at the IP ~100 m underground</a:t>
            </a:r>
            <a:r>
              <a:rPr lang="en-GB" dirty="0"/>
              <a:t>.</a:t>
            </a:r>
          </a:p>
          <a:p>
            <a:pPr marL="0" indent="0">
              <a:buNone/>
            </a:pPr>
            <a:r>
              <a:rPr lang="en-GB" sz="2400" b="1" dirty="0"/>
              <a:t>Mechanism:</a:t>
            </a:r>
          </a:p>
          <a:p>
            <a:r>
              <a:rPr lang="en-GB" dirty="0"/>
              <a:t>The vibrations with </a:t>
            </a:r>
            <a:r>
              <a:rPr lang="en-GB" b="1" dirty="0">
                <a:solidFill>
                  <a:srgbClr val="0000FF"/>
                </a:solidFill>
              </a:rPr>
              <a:t>frequencies ~20 Hz </a:t>
            </a:r>
            <a:r>
              <a:rPr lang="en-GB" dirty="0"/>
              <a:t>were transmitted through 100 m of rock to the tunnel magnets and their supports that resonate in the frequency range 8-22 Hz.</a:t>
            </a:r>
          </a:p>
          <a:p>
            <a:r>
              <a:rPr lang="en-GB" dirty="0"/>
              <a:t>The resonant excitation generated ~ </a:t>
            </a:r>
            <a:r>
              <a:rPr lang="en-GB" b="1" dirty="0" err="1">
                <a:solidFill>
                  <a:srgbClr val="FF0000"/>
                </a:solidFill>
              </a:rPr>
              <a:t>micrometer</a:t>
            </a:r>
            <a:r>
              <a:rPr lang="en-GB" b="1" dirty="0">
                <a:solidFill>
                  <a:srgbClr val="FF0000"/>
                </a:solidFill>
              </a:rPr>
              <a:t> amplitude beam movements</a:t>
            </a:r>
            <a:r>
              <a:rPr lang="en-GB" dirty="0"/>
              <a:t> that were clearly visible on the CMS experiments luminosity (= rate of collisions).</a:t>
            </a:r>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323490" y="800100"/>
            <a:ext cx="3539750" cy="2356883"/>
          </a:xfrm>
          <a:prstGeom prst="rect">
            <a:avLst/>
          </a:prstGeom>
        </p:spPr>
      </p:pic>
      <p:pic>
        <p:nvPicPr>
          <p:cNvPr id="8" name="Picture 7">
            <a:extLst>
              <a:ext uri="{FF2B5EF4-FFF2-40B4-BE49-F238E27FC236}">
                <a16:creationId xmlns:a16="http://schemas.microsoft.com/office/drawing/2014/main" id="{6BBE8808-01E6-7D4E-8449-24067038A85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56427" y="2405580"/>
            <a:ext cx="4452672" cy="4452672"/>
          </a:xfrm>
          <a:prstGeom prst="rect">
            <a:avLst/>
          </a:prstGeom>
        </p:spPr>
      </p:pic>
      <p:sp>
        <p:nvSpPr>
          <p:cNvPr id="9" name="TextBox 8"/>
          <p:cNvSpPr txBox="1"/>
          <p:nvPr/>
        </p:nvSpPr>
        <p:spPr>
          <a:xfrm>
            <a:off x="7769521" y="4231806"/>
            <a:ext cx="1079142" cy="307777"/>
          </a:xfrm>
          <a:prstGeom prst="rect">
            <a:avLst/>
          </a:prstGeom>
        </p:spPr>
        <p:txBody>
          <a:bodyPr wrap="none" rtlCol="0">
            <a:spAutoFit/>
          </a:bodyPr>
          <a:lstStyle/>
          <a:p>
            <a:pPr>
              <a:spcBef>
                <a:spcPct val="20000"/>
              </a:spcBef>
              <a:spcAft>
                <a:spcPts val="400"/>
              </a:spcAft>
              <a:buClr>
                <a:srgbClr val="0000FF"/>
              </a:buClr>
              <a:buSzPct val="80000"/>
            </a:pPr>
            <a:r>
              <a:rPr lang="en-GB" sz="1400" b="1" kern="0" dirty="0">
                <a:solidFill>
                  <a:srgbClr val="CC3399"/>
                </a:solidFill>
                <a:latin typeface="+mn-lt"/>
              </a:rPr>
              <a:t>luminosity</a:t>
            </a:r>
          </a:p>
        </p:txBody>
      </p:sp>
      <p:sp>
        <p:nvSpPr>
          <p:cNvPr id="10" name="TextBox 9"/>
          <p:cNvSpPr txBox="1"/>
          <p:nvPr/>
        </p:nvSpPr>
        <p:spPr>
          <a:xfrm>
            <a:off x="8146442" y="2857028"/>
            <a:ext cx="1039067" cy="307777"/>
          </a:xfrm>
          <a:prstGeom prst="rect">
            <a:avLst/>
          </a:prstGeom>
        </p:spPr>
        <p:txBody>
          <a:bodyPr wrap="none" rtlCol="0">
            <a:spAutoFit/>
          </a:bodyPr>
          <a:lstStyle/>
          <a:p>
            <a:pPr>
              <a:spcBef>
                <a:spcPct val="20000"/>
              </a:spcBef>
              <a:spcAft>
                <a:spcPts val="400"/>
              </a:spcAft>
              <a:buClr>
                <a:srgbClr val="0000FF"/>
              </a:buClr>
              <a:buSzPct val="80000"/>
            </a:pPr>
            <a:r>
              <a:rPr lang="en-GB" sz="1400" b="1" kern="0" dirty="0">
                <a:solidFill>
                  <a:srgbClr val="CC3399"/>
                </a:solidFill>
                <a:latin typeface="+mn-lt"/>
              </a:rPr>
              <a:t>vibrations</a:t>
            </a:r>
          </a:p>
        </p:txBody>
      </p:sp>
    </p:spTree>
    <p:extLst>
      <p:ext uri="{BB962C8B-B14F-4D97-AF65-F5344CB8AC3E}">
        <p14:creationId xmlns:p14="http://schemas.microsoft.com/office/powerpoint/2010/main" val="9428684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xEl>
                                              <p:pRg st="5" end="5"/>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Summary</a:t>
            </a:r>
          </a:p>
        </p:txBody>
      </p:sp>
      <p:sp>
        <p:nvSpPr>
          <p:cNvPr id="3" name="Date Placeholder 2"/>
          <p:cNvSpPr>
            <a:spLocks noGrp="1"/>
          </p:cNvSpPr>
          <p:nvPr>
            <p:ph type="dt" sz="half" idx="10"/>
          </p:nvPr>
        </p:nvSpPr>
        <p:spPr/>
        <p:txBody>
          <a:bodyPr/>
          <a:lstStyle/>
          <a:p>
            <a:pPr>
              <a:defRPr/>
            </a:pPr>
            <a:r>
              <a:rPr lang="en-US"/>
              <a:t>12 May 2022</a:t>
            </a:r>
          </a:p>
        </p:txBody>
      </p:sp>
      <p:sp>
        <p:nvSpPr>
          <p:cNvPr id="4" name="Footer Placeholder 3"/>
          <p:cNvSpPr>
            <a:spLocks noGrp="1"/>
          </p:cNvSpPr>
          <p:nvPr>
            <p:ph type="ftr" sz="quarter" idx="11"/>
          </p:nvPr>
        </p:nvSpPr>
        <p:spPr/>
        <p:txBody>
          <a:bodyPr/>
          <a:lstStyle/>
          <a:p>
            <a:pPr>
              <a:defRPr/>
            </a:pPr>
            <a:r>
              <a:rPr lang="en-GB"/>
              <a:t>Basic CAS - Linear Imperfections - J. Wenninger</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52</a:t>
            </a:fld>
            <a:endParaRPr lang="en-US" altLang="en-US"/>
          </a:p>
        </p:txBody>
      </p:sp>
      <p:sp>
        <p:nvSpPr>
          <p:cNvPr id="6" name="Content Placeholder 5"/>
          <p:cNvSpPr>
            <a:spLocks noGrp="1"/>
          </p:cNvSpPr>
          <p:nvPr>
            <p:ph idx="1"/>
          </p:nvPr>
        </p:nvSpPr>
        <p:spPr>
          <a:xfrm>
            <a:off x="680894" y="894271"/>
            <a:ext cx="10868616" cy="3917310"/>
          </a:xfrm>
        </p:spPr>
        <p:txBody>
          <a:bodyPr/>
          <a:lstStyle/>
          <a:p>
            <a:r>
              <a:rPr lang="en-GB" dirty="0"/>
              <a:t>At first order magnetic field and misalignments errors of accelerator components induce:</a:t>
            </a:r>
          </a:p>
          <a:p>
            <a:pPr lvl="1"/>
            <a:r>
              <a:rPr lang="en-GB" dirty="0"/>
              <a:t>Errors on the beam orbit,</a:t>
            </a:r>
          </a:p>
          <a:p>
            <a:pPr lvl="1"/>
            <a:r>
              <a:rPr lang="en-GB" dirty="0"/>
              <a:t>Errors on the optics and the tune.</a:t>
            </a:r>
          </a:p>
          <a:p>
            <a:r>
              <a:rPr lang="en-GB" dirty="0"/>
              <a:t>The errors are often sufficiently large that modern machines operate poorly or not at all.</a:t>
            </a:r>
          </a:p>
          <a:p>
            <a:r>
              <a:rPr lang="en-GB" dirty="0"/>
              <a:t>Fortunately ever improving tools and algorithms have been developed over the past 50 years to correct such errors.</a:t>
            </a:r>
          </a:p>
          <a:p>
            <a:r>
              <a:rPr lang="en-GB" dirty="0"/>
              <a:t>However to minimize the imperfections from the start it is important to have:</a:t>
            </a:r>
          </a:p>
          <a:p>
            <a:pPr lvl="1"/>
            <a:r>
              <a:rPr lang="en-GB" dirty="0">
                <a:solidFill>
                  <a:srgbClr val="0000FF"/>
                </a:solidFill>
              </a:rPr>
              <a:t>the best possible magnet (component) design,</a:t>
            </a:r>
          </a:p>
          <a:p>
            <a:pPr lvl="1"/>
            <a:r>
              <a:rPr lang="en-GB" dirty="0">
                <a:solidFill>
                  <a:srgbClr val="0000FF"/>
                </a:solidFill>
              </a:rPr>
              <a:t>well measured magnetic fields,</a:t>
            </a:r>
          </a:p>
          <a:p>
            <a:pPr lvl="1"/>
            <a:r>
              <a:rPr lang="en-GB" dirty="0">
                <a:solidFill>
                  <a:srgbClr val="0000FF"/>
                </a:solidFill>
              </a:rPr>
              <a:t>precise power converters,</a:t>
            </a:r>
          </a:p>
          <a:p>
            <a:pPr lvl="1"/>
            <a:r>
              <a:rPr lang="en-GB" dirty="0">
                <a:solidFill>
                  <a:srgbClr val="0000FF"/>
                </a:solidFill>
              </a:rPr>
              <a:t>the best possible machine alignment.</a:t>
            </a:r>
          </a:p>
          <a:p>
            <a:pPr lvl="1"/>
            <a:endParaRPr lang="en-GB" dirty="0"/>
          </a:p>
        </p:txBody>
      </p:sp>
      <p:sp>
        <p:nvSpPr>
          <p:cNvPr id="7" name="TextBox 6"/>
          <p:cNvSpPr txBox="1"/>
          <p:nvPr/>
        </p:nvSpPr>
        <p:spPr>
          <a:xfrm>
            <a:off x="2716360" y="5117812"/>
            <a:ext cx="7547259" cy="584775"/>
          </a:xfrm>
          <a:prstGeom prst="rect">
            <a:avLst/>
          </a:prstGeom>
        </p:spPr>
        <p:txBody>
          <a:bodyPr wrap="none" rtlCol="0">
            <a:spAutoFit/>
          </a:bodyPr>
          <a:lstStyle/>
          <a:p>
            <a:pPr>
              <a:spcBef>
                <a:spcPct val="20000"/>
              </a:spcBef>
              <a:spcAft>
                <a:spcPts val="400"/>
              </a:spcAft>
              <a:buClr>
                <a:srgbClr val="0000FF"/>
              </a:buClr>
              <a:buSzPct val="80000"/>
            </a:pPr>
            <a:r>
              <a:rPr lang="en-GB" sz="3200" kern="0" dirty="0">
                <a:solidFill>
                  <a:srgbClr val="009900"/>
                </a:solidFill>
              </a:rPr>
              <a:t>Thank you for your </a:t>
            </a:r>
            <a:r>
              <a:rPr lang="en-GB" sz="3200" i="1" kern="0" dirty="0">
                <a:solidFill>
                  <a:srgbClr val="009900"/>
                </a:solidFill>
              </a:rPr>
              <a:t>perfect</a:t>
            </a:r>
            <a:r>
              <a:rPr lang="en-GB" sz="3200" kern="0" dirty="0">
                <a:solidFill>
                  <a:srgbClr val="009900"/>
                </a:solidFill>
              </a:rPr>
              <a:t> attention !</a:t>
            </a:r>
          </a:p>
        </p:txBody>
      </p:sp>
    </p:spTree>
    <p:extLst>
      <p:ext uri="{BB962C8B-B14F-4D97-AF65-F5344CB8AC3E}">
        <p14:creationId xmlns:p14="http://schemas.microsoft.com/office/powerpoint/2010/main" val="33814389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Quadrupole magnet</a:t>
            </a:r>
          </a:p>
        </p:txBody>
      </p:sp>
      <p:sp>
        <p:nvSpPr>
          <p:cNvPr id="3" name="Date Placeholder 2"/>
          <p:cNvSpPr>
            <a:spLocks noGrp="1"/>
          </p:cNvSpPr>
          <p:nvPr>
            <p:ph type="dt" sz="half" idx="10"/>
          </p:nvPr>
        </p:nvSpPr>
        <p:spPr/>
        <p:txBody>
          <a:bodyPr/>
          <a:lstStyle/>
          <a:p>
            <a:pPr>
              <a:defRPr/>
            </a:pPr>
            <a:r>
              <a:rPr lang="en-US"/>
              <a:t>12 May 2022</a:t>
            </a:r>
          </a:p>
        </p:txBody>
      </p:sp>
      <p:sp>
        <p:nvSpPr>
          <p:cNvPr id="4" name="Footer Placeholder 3"/>
          <p:cNvSpPr>
            <a:spLocks noGrp="1"/>
          </p:cNvSpPr>
          <p:nvPr>
            <p:ph type="ftr" sz="quarter" idx="11"/>
          </p:nvPr>
        </p:nvSpPr>
        <p:spPr/>
        <p:txBody>
          <a:bodyPr/>
          <a:lstStyle/>
          <a:p>
            <a:pPr>
              <a:defRPr/>
            </a:pPr>
            <a:r>
              <a:rPr lang="en-GB"/>
              <a:t>Basic CAS - Linear Imperfections - J. Wenninger</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6</a:t>
            </a:fld>
            <a:endParaRPr lang="en-US" altLang="en-US"/>
          </a:p>
        </p:txBody>
      </p:sp>
      <p:sp>
        <p:nvSpPr>
          <p:cNvPr id="6" name="Content Placeholder 5"/>
          <p:cNvSpPr>
            <a:spLocks noGrp="1"/>
          </p:cNvSpPr>
          <p:nvPr>
            <p:ph idx="1"/>
          </p:nvPr>
        </p:nvSpPr>
        <p:spPr>
          <a:xfrm>
            <a:off x="683693" y="897086"/>
            <a:ext cx="10174527" cy="1488162"/>
          </a:xfrm>
        </p:spPr>
        <p:txBody>
          <a:bodyPr/>
          <a:lstStyle/>
          <a:p>
            <a:r>
              <a:rPr lang="en-GB" sz="1800" dirty="0"/>
              <a:t>A quadrupole has 4 magnetic poles.</a:t>
            </a:r>
          </a:p>
          <a:p>
            <a:r>
              <a:rPr lang="en-GB" sz="1800" dirty="0"/>
              <a:t>A quadrupole provides a field (force) that </a:t>
            </a:r>
            <a:r>
              <a:rPr lang="en-GB" sz="1800" b="1" dirty="0">
                <a:solidFill>
                  <a:srgbClr val="0000FF"/>
                </a:solidFill>
              </a:rPr>
              <a:t>increases linearly </a:t>
            </a:r>
            <a:r>
              <a:rPr lang="en-GB" sz="1800" dirty="0"/>
              <a:t>with the distance to the quadrupole centre – provides </a:t>
            </a:r>
            <a:r>
              <a:rPr lang="en-GB" sz="1800" b="1" dirty="0">
                <a:solidFill>
                  <a:srgbClr val="CC3399"/>
                </a:solidFill>
              </a:rPr>
              <a:t>focussing</a:t>
            </a:r>
            <a:r>
              <a:rPr lang="en-GB" sz="1800" dirty="0"/>
              <a:t> of the beam.</a:t>
            </a:r>
          </a:p>
          <a:p>
            <a:pPr lvl="1"/>
            <a:r>
              <a:rPr lang="en-GB" sz="1600" dirty="0"/>
              <a:t>Similar to an optical lens, but a quadrupole is focussing in one plane, defocussing in the other plane.</a:t>
            </a:r>
          </a:p>
        </p:txBody>
      </p:sp>
      <p:pic>
        <p:nvPicPr>
          <p:cNvPr id="64" name="Picture 2" descr="https://upload.wikimedia.org/wikipedia/commons/thumb/7/7b/VFPt_quadrupole_coils_1.svg/600px-VFPt_quadrupole_coils_1.svg.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98190" y="2374214"/>
            <a:ext cx="1770776" cy="1770776"/>
          </a:xfrm>
          <a:prstGeom prst="rect">
            <a:avLst/>
          </a:prstGeom>
          <a:noFill/>
          <a:extLst>
            <a:ext uri="{909E8E84-426E-40DD-AFC4-6F175D3DCCD1}">
              <a14:hiddenFill xmlns:a14="http://schemas.microsoft.com/office/drawing/2010/main">
                <a:solidFill>
                  <a:srgbClr val="FFFFFF"/>
                </a:solidFill>
              </a14:hiddenFill>
            </a:ext>
          </a:extLst>
        </p:spPr>
      </p:pic>
      <p:pic>
        <p:nvPicPr>
          <p:cNvPr id="71" name="Picture 70"/>
          <p:cNvPicPr>
            <a:picLocks noChangeAspect="1"/>
          </p:cNvPicPr>
          <p:nvPr/>
        </p:nvPicPr>
        <p:blipFill>
          <a:blip r:embed="rId4"/>
          <a:stretch>
            <a:fillRect/>
          </a:stretch>
        </p:blipFill>
        <p:spPr>
          <a:xfrm>
            <a:off x="8451507" y="2482140"/>
            <a:ext cx="2531365" cy="2440386"/>
          </a:xfrm>
          <a:prstGeom prst="rect">
            <a:avLst/>
          </a:prstGeom>
        </p:spPr>
      </p:pic>
      <p:pic>
        <p:nvPicPr>
          <p:cNvPr id="75" name="Picture 74"/>
          <p:cNvPicPr>
            <a:picLocks noChangeAspect="1"/>
          </p:cNvPicPr>
          <p:nvPr/>
        </p:nvPicPr>
        <p:blipFill>
          <a:blip r:embed="rId5"/>
          <a:stretch>
            <a:fillRect/>
          </a:stretch>
        </p:blipFill>
        <p:spPr>
          <a:xfrm>
            <a:off x="5420998" y="2487631"/>
            <a:ext cx="2519382" cy="2429404"/>
          </a:xfrm>
          <a:prstGeom prst="rect">
            <a:avLst/>
          </a:prstGeom>
        </p:spPr>
      </p:pic>
      <p:pic>
        <p:nvPicPr>
          <p:cNvPr id="7" name="Picture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74204" y="4312315"/>
            <a:ext cx="5365199" cy="3017925"/>
          </a:xfrm>
          <a:prstGeom prst="rect">
            <a:avLst/>
          </a:prstGeom>
        </p:spPr>
      </p:pic>
      <p:grpSp>
        <p:nvGrpSpPr>
          <p:cNvPr id="10" name="Group 9"/>
          <p:cNvGrpSpPr/>
          <p:nvPr/>
        </p:nvGrpSpPr>
        <p:grpSpPr>
          <a:xfrm>
            <a:off x="7419653" y="5087034"/>
            <a:ext cx="4309711" cy="1370230"/>
            <a:chOff x="7419653" y="5087034"/>
            <a:chExt cx="4309711" cy="1370230"/>
          </a:xfrm>
        </p:grpSpPr>
        <p:sp>
          <p:nvSpPr>
            <p:cNvPr id="70" name="TextBox 69"/>
            <p:cNvSpPr txBox="1"/>
            <p:nvPr/>
          </p:nvSpPr>
          <p:spPr>
            <a:xfrm>
              <a:off x="9768905" y="5087034"/>
              <a:ext cx="1960459" cy="646331"/>
            </a:xfrm>
            <a:prstGeom prst="rect">
              <a:avLst/>
            </a:prstGeom>
            <a:ln>
              <a:solidFill>
                <a:srgbClr val="009900"/>
              </a:solidFill>
            </a:ln>
          </p:spPr>
          <p:txBody>
            <a:bodyPr wrap="square" rtlCol="0">
              <a:spAutoFit/>
            </a:bodyPr>
            <a:lstStyle/>
            <a:p>
              <a:pPr algn="ctr">
                <a:spcBef>
                  <a:spcPct val="20000"/>
                </a:spcBef>
                <a:spcAft>
                  <a:spcPts val="400"/>
                </a:spcAft>
                <a:buClr>
                  <a:srgbClr val="0000FF"/>
                </a:buClr>
                <a:buSzPct val="80000"/>
              </a:pPr>
              <a:r>
                <a:rPr lang="en-GB" sz="1200" kern="0" dirty="0">
                  <a:latin typeface="+mn-lt"/>
                </a:rPr>
                <a:t>Force pushes the particle towards the </a:t>
              </a:r>
              <a:r>
                <a:rPr lang="en-GB" sz="1200" kern="0" dirty="0" err="1">
                  <a:latin typeface="+mn-lt"/>
                </a:rPr>
                <a:t>center</a:t>
              </a:r>
              <a:r>
                <a:rPr lang="en-GB" sz="1200" kern="0" dirty="0">
                  <a:latin typeface="+mn-lt"/>
                </a:rPr>
                <a:t> </a:t>
              </a:r>
              <a:r>
                <a:rPr lang="en-GB" sz="1200" kern="0" dirty="0">
                  <a:latin typeface="+mn-lt"/>
                  <a:sym typeface="Wingdings" panose="05000000000000000000" pitchFamily="2" charset="2"/>
                </a:rPr>
                <a:t> </a:t>
              </a:r>
              <a:r>
                <a:rPr lang="en-GB" sz="1200" b="1" kern="0" dirty="0">
                  <a:solidFill>
                    <a:srgbClr val="009900"/>
                  </a:solidFill>
                  <a:latin typeface="+mn-lt"/>
                  <a:sym typeface="Wingdings" panose="05000000000000000000" pitchFamily="2" charset="2"/>
                </a:rPr>
                <a:t>focussing</a:t>
              </a:r>
              <a:endParaRPr lang="en-GB" sz="1200" b="1" kern="0" dirty="0">
                <a:solidFill>
                  <a:srgbClr val="009900"/>
                </a:solidFill>
                <a:latin typeface="+mn-lt"/>
              </a:endParaRPr>
            </a:p>
          </p:txBody>
        </p:sp>
        <mc:AlternateContent xmlns:mc="http://schemas.openxmlformats.org/markup-compatibility/2006" xmlns:a14="http://schemas.microsoft.com/office/drawing/2010/main">
          <mc:Choice Requires="a14">
            <p:sp>
              <p:nvSpPr>
                <p:cNvPr id="72" name="TextBox 71"/>
                <p:cNvSpPr txBox="1"/>
                <p:nvPr/>
              </p:nvSpPr>
              <p:spPr>
                <a:xfrm>
                  <a:off x="8355629" y="5929095"/>
                  <a:ext cx="1058816" cy="387222"/>
                </a:xfrm>
                <a:prstGeom prst="rect">
                  <a:avLst/>
                </a:prstGeom>
              </p:spPr>
              <p:txBody>
                <a:bodyPr wrap="none" lIns="0" tIns="0" rIns="0" bIns="0" rtlCol="0">
                  <a:spAutoFit/>
                </a:bodyPr>
                <a:lstStyle/>
                <a:p>
                  <a:pPr>
                    <a:spcBef>
                      <a:spcPct val="20000"/>
                    </a:spcBef>
                    <a:spcAft>
                      <a:spcPts val="400"/>
                    </a:spcAft>
                    <a:buClr>
                      <a:srgbClr val="0000FF"/>
                    </a:buClr>
                    <a:buSzPct val="80000"/>
                  </a:pPr>
                  <a14:m>
                    <m:oMathPara xmlns:m="http://schemas.openxmlformats.org/officeDocument/2006/math">
                      <m:oMathParaPr>
                        <m:jc m:val="centerGroup"/>
                      </m:oMathParaPr>
                      <m:oMath xmlns:m="http://schemas.openxmlformats.org/officeDocument/2006/math">
                        <m:sSub>
                          <m:sSubPr>
                            <m:ctrlPr>
                              <a:rPr lang="en-GB" sz="2000" b="1" i="1" kern="0">
                                <a:solidFill>
                                  <a:srgbClr val="CC3399"/>
                                </a:solidFill>
                                <a:latin typeface="Cambria Math" panose="02040503050406030204" pitchFamily="18" charset="0"/>
                              </a:rPr>
                            </m:ctrlPr>
                          </m:sSubPr>
                          <m:e>
                            <m:r>
                              <a:rPr lang="en-GB" sz="2000" b="1" i="1" kern="0">
                                <a:solidFill>
                                  <a:srgbClr val="CC3399"/>
                                </a:solidFill>
                                <a:latin typeface="Cambria Math" panose="02040503050406030204" pitchFamily="18" charset="0"/>
                              </a:rPr>
                              <m:t>𝑭</m:t>
                            </m:r>
                          </m:e>
                          <m:sub>
                            <m:r>
                              <a:rPr lang="en-GB" sz="2000" b="1" i="1" kern="0">
                                <a:solidFill>
                                  <a:srgbClr val="CC3399"/>
                                </a:solidFill>
                                <a:latin typeface="Cambria Math" panose="02040503050406030204" pitchFamily="18" charset="0"/>
                              </a:rPr>
                              <m:t>𝒚</m:t>
                            </m:r>
                          </m:sub>
                        </m:sSub>
                        <m:r>
                          <a:rPr lang="en-GB" sz="2000" b="1" i="1" kern="0">
                            <a:solidFill>
                              <a:srgbClr val="CC3399"/>
                            </a:solidFill>
                            <a:latin typeface="Cambria Math" panose="02040503050406030204" pitchFamily="18" charset="0"/>
                          </a:rPr>
                          <m:t>=</m:t>
                        </m:r>
                        <m:r>
                          <a:rPr lang="en-GB" sz="2000" b="1" i="1" kern="0">
                            <a:solidFill>
                              <a:srgbClr val="CC3399"/>
                            </a:solidFill>
                            <a:latin typeface="Cambria Math" panose="02040503050406030204" pitchFamily="18" charset="0"/>
                          </a:rPr>
                          <m:t>𝒌</m:t>
                        </m:r>
                        <m:r>
                          <a:rPr lang="en-GB" sz="2000" b="1" i="1" kern="0">
                            <a:solidFill>
                              <a:srgbClr val="CC3399"/>
                            </a:solidFill>
                            <a:latin typeface="Cambria Math" panose="02040503050406030204" pitchFamily="18" charset="0"/>
                          </a:rPr>
                          <m:t> </m:t>
                        </m:r>
                        <m:r>
                          <a:rPr lang="en-GB" sz="2000" b="1" i="1" kern="0">
                            <a:solidFill>
                              <a:srgbClr val="CC3399"/>
                            </a:solidFill>
                            <a:latin typeface="Cambria Math" panose="02040503050406030204" pitchFamily="18" charset="0"/>
                          </a:rPr>
                          <m:t>𝒚</m:t>
                        </m:r>
                      </m:oMath>
                    </m:oMathPara>
                  </a14:m>
                  <a:endParaRPr lang="en-GB" sz="2000" b="1" kern="0" dirty="0">
                    <a:solidFill>
                      <a:srgbClr val="CC3399"/>
                    </a:solidFill>
                    <a:latin typeface="+mn-lt"/>
                  </a:endParaRPr>
                </a:p>
              </p:txBody>
            </p:sp>
          </mc:Choice>
          <mc:Fallback xmlns="">
            <p:sp>
              <p:nvSpPr>
                <p:cNvPr id="72" name="TextBox 71"/>
                <p:cNvSpPr txBox="1">
                  <a:spLocks noRot="1" noChangeAspect="1" noMove="1" noResize="1" noEditPoints="1" noAdjustHandles="1" noChangeArrowheads="1" noChangeShapeType="1" noTextEdit="1"/>
                </p:cNvSpPr>
                <p:nvPr/>
              </p:nvSpPr>
              <p:spPr>
                <a:xfrm>
                  <a:off x="8355629" y="5929095"/>
                  <a:ext cx="1058816" cy="387222"/>
                </a:xfrm>
                <a:prstGeom prst="rect">
                  <a:avLst/>
                </a:prstGeom>
                <a:blipFill>
                  <a:blip r:embed="rId7"/>
                  <a:stretch>
                    <a:fillRect l="-5202" r="-5202" b="-634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3" name="TextBox 72"/>
                <p:cNvSpPr txBox="1"/>
                <p:nvPr/>
              </p:nvSpPr>
              <p:spPr>
                <a:xfrm>
                  <a:off x="8355629" y="5251970"/>
                  <a:ext cx="1239955" cy="359073"/>
                </a:xfrm>
                <a:prstGeom prst="rect">
                  <a:avLst/>
                </a:prstGeom>
              </p:spPr>
              <p:txBody>
                <a:bodyPr wrap="none" lIns="0" tIns="0" rIns="0" bIns="0" rtlCol="0">
                  <a:spAutoFit/>
                </a:bodyPr>
                <a:lstStyle/>
                <a:p>
                  <a:pPr>
                    <a:spcBef>
                      <a:spcPct val="20000"/>
                    </a:spcBef>
                    <a:spcAft>
                      <a:spcPts val="400"/>
                    </a:spcAft>
                    <a:buClr>
                      <a:srgbClr val="0000FF"/>
                    </a:buClr>
                    <a:buSzPct val="80000"/>
                  </a:pPr>
                  <a14:m>
                    <m:oMathPara xmlns:m="http://schemas.openxmlformats.org/officeDocument/2006/math">
                      <m:oMathParaPr>
                        <m:jc m:val="centerGroup"/>
                      </m:oMathParaPr>
                      <m:oMath xmlns:m="http://schemas.openxmlformats.org/officeDocument/2006/math">
                        <m:sSub>
                          <m:sSubPr>
                            <m:ctrlPr>
                              <a:rPr lang="en-GB" sz="2000" b="1" i="1" kern="0">
                                <a:solidFill>
                                  <a:srgbClr val="009900"/>
                                </a:solidFill>
                                <a:latin typeface="Cambria Math" panose="02040503050406030204" pitchFamily="18" charset="0"/>
                              </a:rPr>
                            </m:ctrlPr>
                          </m:sSubPr>
                          <m:e>
                            <m:r>
                              <a:rPr lang="en-GB" sz="2000" b="1" i="1" kern="0">
                                <a:solidFill>
                                  <a:srgbClr val="009900"/>
                                </a:solidFill>
                                <a:latin typeface="Cambria Math" panose="02040503050406030204" pitchFamily="18" charset="0"/>
                              </a:rPr>
                              <m:t>𝑭</m:t>
                            </m:r>
                          </m:e>
                          <m:sub>
                            <m:r>
                              <a:rPr lang="en-GB" sz="2000" b="1" i="1" kern="0">
                                <a:solidFill>
                                  <a:srgbClr val="009900"/>
                                </a:solidFill>
                                <a:latin typeface="Cambria Math" panose="02040503050406030204" pitchFamily="18" charset="0"/>
                              </a:rPr>
                              <m:t>𝒙</m:t>
                            </m:r>
                          </m:sub>
                        </m:sSub>
                        <m:r>
                          <a:rPr lang="en-GB" sz="2000" b="1" i="1" kern="0">
                            <a:solidFill>
                              <a:srgbClr val="009900"/>
                            </a:solidFill>
                            <a:latin typeface="Cambria Math" panose="02040503050406030204" pitchFamily="18" charset="0"/>
                          </a:rPr>
                          <m:t>=−</m:t>
                        </m:r>
                        <m:r>
                          <a:rPr lang="en-GB" sz="2000" b="1" i="1" kern="0">
                            <a:solidFill>
                              <a:srgbClr val="009900"/>
                            </a:solidFill>
                            <a:latin typeface="Cambria Math" panose="02040503050406030204" pitchFamily="18" charset="0"/>
                          </a:rPr>
                          <m:t>𝒌</m:t>
                        </m:r>
                        <m:r>
                          <a:rPr lang="en-GB" sz="2000" b="1" i="1" kern="0">
                            <a:solidFill>
                              <a:srgbClr val="009900"/>
                            </a:solidFill>
                            <a:latin typeface="Cambria Math" panose="02040503050406030204" pitchFamily="18" charset="0"/>
                          </a:rPr>
                          <m:t> </m:t>
                        </m:r>
                        <m:r>
                          <a:rPr lang="en-GB" sz="2000" b="1" i="1" kern="0">
                            <a:solidFill>
                              <a:srgbClr val="009900"/>
                            </a:solidFill>
                            <a:latin typeface="Cambria Math" panose="02040503050406030204" pitchFamily="18" charset="0"/>
                          </a:rPr>
                          <m:t>𝒙</m:t>
                        </m:r>
                      </m:oMath>
                    </m:oMathPara>
                  </a14:m>
                  <a:endParaRPr lang="en-GB" sz="2000" b="1" kern="0" dirty="0">
                    <a:solidFill>
                      <a:srgbClr val="009900"/>
                    </a:solidFill>
                    <a:latin typeface="+mn-lt"/>
                  </a:endParaRPr>
                </a:p>
              </p:txBody>
            </p:sp>
          </mc:Choice>
          <mc:Fallback xmlns="">
            <p:sp>
              <p:nvSpPr>
                <p:cNvPr id="73" name="TextBox 72"/>
                <p:cNvSpPr txBox="1">
                  <a:spLocks noRot="1" noChangeAspect="1" noMove="1" noResize="1" noEditPoints="1" noAdjustHandles="1" noChangeArrowheads="1" noChangeShapeType="1" noTextEdit="1"/>
                </p:cNvSpPr>
                <p:nvPr/>
              </p:nvSpPr>
              <p:spPr>
                <a:xfrm>
                  <a:off x="8355629" y="5251970"/>
                  <a:ext cx="1239955" cy="359073"/>
                </a:xfrm>
                <a:prstGeom prst="rect">
                  <a:avLst/>
                </a:prstGeom>
                <a:blipFill>
                  <a:blip r:embed="rId8"/>
                  <a:stretch>
                    <a:fillRect l="-3941" r="-2463"/>
                  </a:stretch>
                </a:blipFill>
              </p:spPr>
              <p:txBody>
                <a:bodyPr/>
                <a:lstStyle/>
                <a:p>
                  <a:r>
                    <a:rPr lang="en-GB">
                      <a:noFill/>
                    </a:rPr>
                    <a:t> </a:t>
                  </a:r>
                </a:p>
              </p:txBody>
            </p:sp>
          </mc:Fallback>
        </mc:AlternateContent>
        <p:sp>
          <p:nvSpPr>
            <p:cNvPr id="74" name="TextBox 73"/>
            <p:cNvSpPr txBox="1"/>
            <p:nvPr/>
          </p:nvSpPr>
          <p:spPr>
            <a:xfrm>
              <a:off x="9768904" y="5810933"/>
              <a:ext cx="1960459" cy="646331"/>
            </a:xfrm>
            <a:prstGeom prst="rect">
              <a:avLst/>
            </a:prstGeom>
            <a:ln>
              <a:solidFill>
                <a:srgbClr val="CC3399"/>
              </a:solidFill>
            </a:ln>
          </p:spPr>
          <p:txBody>
            <a:bodyPr wrap="square" rtlCol="0">
              <a:spAutoFit/>
            </a:bodyPr>
            <a:lstStyle/>
            <a:p>
              <a:pPr algn="ctr">
                <a:spcBef>
                  <a:spcPct val="20000"/>
                </a:spcBef>
                <a:spcAft>
                  <a:spcPts val="400"/>
                </a:spcAft>
                <a:buClr>
                  <a:srgbClr val="0000FF"/>
                </a:buClr>
                <a:buSzPct val="80000"/>
              </a:pPr>
              <a:r>
                <a:rPr lang="en-GB" sz="1200" kern="0" dirty="0">
                  <a:latin typeface="+mn-lt"/>
                </a:rPr>
                <a:t>Force pushes the particle away from the </a:t>
              </a:r>
              <a:r>
                <a:rPr lang="en-GB" sz="1200" kern="0" dirty="0" err="1">
                  <a:latin typeface="+mn-lt"/>
                </a:rPr>
                <a:t>center</a:t>
              </a:r>
              <a:r>
                <a:rPr lang="en-GB" sz="1200" kern="0" dirty="0">
                  <a:latin typeface="+mn-lt"/>
                </a:rPr>
                <a:t> </a:t>
              </a:r>
              <a:r>
                <a:rPr lang="en-GB" sz="1200" kern="0" dirty="0">
                  <a:latin typeface="+mn-lt"/>
                  <a:sym typeface="Wingdings" panose="05000000000000000000" pitchFamily="2" charset="2"/>
                </a:rPr>
                <a:t> </a:t>
              </a:r>
              <a:r>
                <a:rPr lang="en-GB" sz="1200" b="1" kern="0" dirty="0">
                  <a:solidFill>
                    <a:srgbClr val="CC3399"/>
                  </a:solidFill>
                  <a:latin typeface="+mn-lt"/>
                  <a:sym typeface="Wingdings" panose="05000000000000000000" pitchFamily="2" charset="2"/>
                </a:rPr>
                <a:t>defocussing</a:t>
              </a:r>
              <a:endParaRPr lang="en-GB" sz="1200" b="1" kern="0" dirty="0">
                <a:solidFill>
                  <a:srgbClr val="CC3399"/>
                </a:solidFill>
                <a:latin typeface="+mn-lt"/>
              </a:endParaRPr>
            </a:p>
          </p:txBody>
        </p:sp>
        <mc:AlternateContent xmlns:mc="http://schemas.openxmlformats.org/markup-compatibility/2006" xmlns:a14="http://schemas.microsoft.com/office/drawing/2010/main">
          <mc:Choice Requires="a14">
            <p:graphicFrame>
              <p:nvGraphicFramePr>
                <p:cNvPr id="8" name="Object 7"/>
                <p:cNvGraphicFramePr>
                  <a:graphicFrameLocks noChangeAspect="1"/>
                </p:cNvGraphicFramePr>
                <p:nvPr>
                  <p:extLst>
                    <p:ext uri="{D42A27DB-BD31-4B8C-83A1-F6EECF244321}">
                      <p14:modId xmlns:p14="http://schemas.microsoft.com/office/powerpoint/2010/main" val="2814245570"/>
                    </p:ext>
                  </p:extLst>
                </p:nvPr>
              </p:nvGraphicFramePr>
              <p:xfrm>
                <a:off x="7419653" y="5510404"/>
                <a:ext cx="613141" cy="445921"/>
              </p:xfrm>
              <a:graphic>
                <a:graphicData uri="http://schemas.openxmlformats.org/presentationml/2006/ole">
                  <mc:AlternateContent>
                    <mc:Choice xmlns:v="urn:schemas-microsoft-com:vml" Requires="v">
                      <p:oleObj spid="_x0000_s4129" name="Equation" r:id="rId9" imgW="279360" imgH="203040" progId="Equation.3">
                        <p:embed/>
                      </p:oleObj>
                    </mc:Choice>
                    <mc:Fallback>
                      <p:oleObj name="Equation" r:id="rId9" imgW="279360" imgH="203040" progId="Equation.3">
                        <p:embed/>
                        <p:pic>
                          <p:nvPicPr>
                            <p:cNvPr id="0" name=""/>
                            <p:cNvPicPr/>
                            <p:nvPr/>
                          </p:nvPicPr>
                          <p:blipFill>
                            <a:blip r:embed="rId10"/>
                            <a:stretch>
                              <a:fillRect/>
                            </a:stretch>
                          </p:blipFill>
                          <p:spPr>
                            <a:xfrm>
                              <a:off x="7419653" y="5510404"/>
                              <a:ext cx="613141" cy="445921"/>
                            </a:xfrm>
                            <a:prstGeom prst="rect">
                              <a:avLst/>
                            </a:prstGeom>
                          </p:spPr>
                        </p:pic>
                      </p:oleObj>
                    </mc:Fallback>
                  </mc:AlternateContent>
                </a:graphicData>
              </a:graphic>
            </p:graphicFrame>
          </mc:Choice>
          <mc:Fallback xmlns="">
            <p:graphicFrame>
              <p:nvGraphicFramePr>
                <p:cNvPr id="8" name="Object 7"/>
                <p:cNvGraphicFramePr>
                  <a:graphicFrameLocks noChangeAspect="1"/>
                </p:cNvGraphicFramePr>
                <p:nvPr>
                  <p:extLst>
                    <p:ext uri="{D42A27DB-BD31-4B8C-83A1-F6EECF244321}">
                      <p14:modId xmlns:p14="http://schemas.microsoft.com/office/powerpoint/2010/main" val="2814245570"/>
                    </p:ext>
                  </p:extLst>
                </p:nvPr>
              </p:nvGraphicFramePr>
              <p:xfrm>
                <a:off x="7419653" y="5510404"/>
                <a:ext cx="613141" cy="445921"/>
              </p:xfrm>
              <a:graphic>
                <a:graphicData uri="http://schemas.openxmlformats.org/presentationml/2006/ole">
                  <mc:AlternateContent>
                    <mc:Choice xmlns:v="urn:schemas-microsoft-com:vml" Requires="v">
                      <p:oleObj spid="_x0000_s4117" name="Equation" r:id="rId11" imgW="279360" imgH="203040" progId="Equation.3">
                        <p:embed/>
                      </p:oleObj>
                    </mc:Choice>
                    <mc:Fallback>
                      <p:oleObj name="Equation" r:id="rId11" imgW="279360" imgH="203040" progId="Equation.3">
                        <p:embed/>
                        <p:pic>
                          <p:nvPicPr>
                            <p:cNvPr id="0" name=""/>
                            <p:cNvPicPr/>
                            <p:nvPr/>
                          </p:nvPicPr>
                          <p:blipFill>
                            <a:blip r:embed="rId12"/>
                            <a:stretch>
                              <a:fillRect/>
                            </a:stretch>
                          </p:blipFill>
                          <p:spPr>
                            <a:xfrm>
                              <a:off x="7419653" y="5510404"/>
                              <a:ext cx="613141" cy="445921"/>
                            </a:xfrm>
                            <a:prstGeom prst="rect">
                              <a:avLst/>
                            </a:prstGeom>
                          </p:spPr>
                        </p:pic>
                      </p:oleObj>
                    </mc:Fallback>
                  </mc:AlternateContent>
                </a:graphicData>
              </a:graphic>
            </p:graphicFrame>
          </mc:Fallback>
        </mc:AlternateContent>
        <mc:AlternateContent xmlns:mc="http://schemas.openxmlformats.org/markup-compatibility/2006" xmlns:a14="http://schemas.microsoft.com/office/drawing/2010/main">
          <mc:Choice Requires="a14">
            <p:graphicFrame>
              <p:nvGraphicFramePr>
                <p:cNvPr id="9" name="Object 8"/>
                <p:cNvGraphicFramePr>
                  <a:graphicFrameLocks noChangeAspect="1"/>
                </p:cNvGraphicFramePr>
                <p:nvPr>
                  <p:extLst>
                    <p:ext uri="{D42A27DB-BD31-4B8C-83A1-F6EECF244321}">
                      <p14:modId xmlns:p14="http://schemas.microsoft.com/office/powerpoint/2010/main" val="4106209738"/>
                    </p:ext>
                  </p:extLst>
                </p:nvPr>
              </p:nvGraphicFramePr>
              <p:xfrm>
                <a:off x="8070500" y="5232540"/>
                <a:ext cx="464327" cy="1224724"/>
              </p:xfrm>
              <a:graphic>
                <a:graphicData uri="http://schemas.openxmlformats.org/presentationml/2006/ole">
                  <mc:AlternateContent>
                    <mc:Choice xmlns:v="urn:schemas-microsoft-com:vml" Requires="v">
                      <p:oleObj spid="_x0000_s4130" name="Equation" r:id="rId13" imgW="164880" imgH="215640" progId="Equation.3">
                        <p:embed/>
                      </p:oleObj>
                    </mc:Choice>
                    <mc:Fallback>
                      <p:oleObj name="Equation" r:id="rId13" imgW="164880" imgH="215640" progId="Equation.3">
                        <p:embed/>
                        <p:pic>
                          <p:nvPicPr>
                            <p:cNvPr id="0" name=""/>
                            <p:cNvPicPr/>
                            <p:nvPr/>
                          </p:nvPicPr>
                          <p:blipFill>
                            <a:blip r:embed="rId14"/>
                            <a:stretch>
                              <a:fillRect/>
                            </a:stretch>
                          </p:blipFill>
                          <p:spPr>
                            <a:xfrm>
                              <a:off x="8070500" y="5232540"/>
                              <a:ext cx="464327" cy="1224724"/>
                            </a:xfrm>
                            <a:prstGeom prst="rect">
                              <a:avLst/>
                            </a:prstGeom>
                          </p:spPr>
                        </p:pic>
                      </p:oleObj>
                    </mc:Fallback>
                  </mc:AlternateContent>
                </a:graphicData>
              </a:graphic>
            </p:graphicFrame>
          </mc:Choice>
          <mc:Fallback xmlns="">
            <p:graphicFrame>
              <p:nvGraphicFramePr>
                <p:cNvPr id="9" name="Object 8"/>
                <p:cNvGraphicFramePr>
                  <a:graphicFrameLocks noChangeAspect="1"/>
                </p:cNvGraphicFramePr>
                <p:nvPr>
                  <p:extLst>
                    <p:ext uri="{D42A27DB-BD31-4B8C-83A1-F6EECF244321}">
                      <p14:modId xmlns:p14="http://schemas.microsoft.com/office/powerpoint/2010/main" val="4106209738"/>
                    </p:ext>
                  </p:extLst>
                </p:nvPr>
              </p:nvGraphicFramePr>
              <p:xfrm>
                <a:off x="8070500" y="5232540"/>
                <a:ext cx="464327" cy="1224724"/>
              </p:xfrm>
              <a:graphic>
                <a:graphicData uri="http://schemas.openxmlformats.org/presentationml/2006/ole">
                  <mc:AlternateContent>
                    <mc:Choice xmlns:v="urn:schemas-microsoft-com:vml" Requires="v">
                      <p:oleObj spid="_x0000_s4118" name="Equation" r:id="rId15" imgW="164880" imgH="215640" progId="Equation.3">
                        <p:embed/>
                      </p:oleObj>
                    </mc:Choice>
                    <mc:Fallback>
                      <p:oleObj name="Equation" r:id="rId15" imgW="164880" imgH="215640" progId="Equation.3">
                        <p:embed/>
                        <p:pic>
                          <p:nvPicPr>
                            <p:cNvPr id="0" name=""/>
                            <p:cNvPicPr/>
                            <p:nvPr/>
                          </p:nvPicPr>
                          <p:blipFill>
                            <a:blip r:embed="rId16"/>
                            <a:stretch>
                              <a:fillRect/>
                            </a:stretch>
                          </p:blipFill>
                          <p:spPr>
                            <a:xfrm>
                              <a:off x="8070500" y="5232540"/>
                              <a:ext cx="464327" cy="1224724"/>
                            </a:xfrm>
                            <a:prstGeom prst="rect">
                              <a:avLst/>
                            </a:prstGeom>
                          </p:spPr>
                        </p:pic>
                      </p:oleObj>
                    </mc:Fallback>
                  </mc:AlternateContent>
                </a:graphicData>
              </a:graphic>
            </p:graphicFrame>
          </mc:Fallback>
        </mc:AlternateContent>
      </p:grpSp>
    </p:spTree>
    <p:extLst>
      <p:ext uri="{BB962C8B-B14F-4D97-AF65-F5344CB8AC3E}">
        <p14:creationId xmlns:p14="http://schemas.microsoft.com/office/powerpoint/2010/main" val="23957424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Skew quadrupole magnet</a:t>
            </a:r>
          </a:p>
        </p:txBody>
      </p:sp>
      <p:sp>
        <p:nvSpPr>
          <p:cNvPr id="3" name="Date Placeholder 2"/>
          <p:cNvSpPr>
            <a:spLocks noGrp="1"/>
          </p:cNvSpPr>
          <p:nvPr>
            <p:ph type="dt" sz="half" idx="10"/>
          </p:nvPr>
        </p:nvSpPr>
        <p:spPr/>
        <p:txBody>
          <a:bodyPr/>
          <a:lstStyle/>
          <a:p>
            <a:pPr>
              <a:defRPr/>
            </a:pPr>
            <a:r>
              <a:rPr lang="en-US"/>
              <a:t>12 May 2022</a:t>
            </a:r>
          </a:p>
        </p:txBody>
      </p:sp>
      <p:sp>
        <p:nvSpPr>
          <p:cNvPr id="4" name="Footer Placeholder 3"/>
          <p:cNvSpPr>
            <a:spLocks noGrp="1"/>
          </p:cNvSpPr>
          <p:nvPr>
            <p:ph type="ftr" sz="quarter" idx="11"/>
          </p:nvPr>
        </p:nvSpPr>
        <p:spPr/>
        <p:txBody>
          <a:bodyPr/>
          <a:lstStyle/>
          <a:p>
            <a:pPr>
              <a:defRPr/>
            </a:pPr>
            <a:r>
              <a:rPr lang="en-GB"/>
              <a:t>Basic CAS - Linear Imperfections - J. Wenninger</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7</a:t>
            </a:fld>
            <a:endParaRPr lang="en-US" altLang="en-US"/>
          </a:p>
        </p:txBody>
      </p:sp>
      <p:sp>
        <p:nvSpPr>
          <p:cNvPr id="6" name="Content Placeholder 5"/>
          <p:cNvSpPr>
            <a:spLocks noGrp="1"/>
          </p:cNvSpPr>
          <p:nvPr>
            <p:ph idx="1"/>
          </p:nvPr>
        </p:nvSpPr>
        <p:spPr>
          <a:xfrm>
            <a:off x="618161" y="893037"/>
            <a:ext cx="10585704" cy="1072980"/>
          </a:xfrm>
        </p:spPr>
        <p:txBody>
          <a:bodyPr/>
          <a:lstStyle/>
          <a:p>
            <a:r>
              <a:rPr lang="en-GB" dirty="0"/>
              <a:t>A quadrupole </a:t>
            </a:r>
            <a:r>
              <a:rPr lang="en-GB" b="1" dirty="0">
                <a:solidFill>
                  <a:srgbClr val="0000FF"/>
                </a:solidFill>
              </a:rPr>
              <a:t>rotated by 45º </a:t>
            </a:r>
            <a:r>
              <a:rPr lang="en-GB" dirty="0"/>
              <a:t>(‘skew quadrupole’) produces a force (deflection) in x that depends on y and vice-versa: such a magnet </a:t>
            </a:r>
            <a:r>
              <a:rPr lang="en-GB" b="1" u="sng" dirty="0">
                <a:solidFill>
                  <a:srgbClr val="FF0000"/>
                </a:solidFill>
              </a:rPr>
              <a:t>couples</a:t>
            </a:r>
            <a:r>
              <a:rPr lang="en-GB" dirty="0"/>
              <a:t> </a:t>
            </a:r>
            <a:r>
              <a:rPr lang="en-GB" dirty="0">
                <a:solidFill>
                  <a:srgbClr val="FF0000"/>
                </a:solidFill>
              </a:rPr>
              <a:t>horizontal and vertical plane</a:t>
            </a:r>
            <a:r>
              <a:rPr lang="en-GB" dirty="0"/>
              <a:t>. </a:t>
            </a:r>
          </a:p>
        </p:txBody>
      </p:sp>
      <p:sp>
        <p:nvSpPr>
          <p:cNvPr id="42" name="TextBox 41"/>
          <p:cNvSpPr txBox="1"/>
          <p:nvPr/>
        </p:nvSpPr>
        <p:spPr>
          <a:xfrm>
            <a:off x="6992258" y="2215009"/>
            <a:ext cx="1859805" cy="338554"/>
          </a:xfrm>
          <a:prstGeom prst="rect">
            <a:avLst/>
          </a:prstGeom>
        </p:spPr>
        <p:txBody>
          <a:bodyPr wrap="none" rtlCol="0">
            <a:spAutoFit/>
          </a:bodyPr>
          <a:lstStyle/>
          <a:p>
            <a:pPr>
              <a:spcBef>
                <a:spcPct val="20000"/>
              </a:spcBef>
              <a:spcAft>
                <a:spcPts val="400"/>
              </a:spcAft>
              <a:buClr>
                <a:srgbClr val="0000FF"/>
              </a:buClr>
              <a:buSzPct val="80000"/>
            </a:pPr>
            <a:r>
              <a:rPr lang="en-GB" sz="1600" b="1" i="1" kern="0" dirty="0">
                <a:solidFill>
                  <a:srgbClr val="CC3399"/>
                </a:solidFill>
                <a:latin typeface="+mn-lt"/>
              </a:rPr>
              <a:t>skew quadrupole</a:t>
            </a:r>
          </a:p>
        </p:txBody>
      </p:sp>
      <p:grpSp>
        <p:nvGrpSpPr>
          <p:cNvPr id="8" name="Group 7"/>
          <p:cNvGrpSpPr/>
          <p:nvPr/>
        </p:nvGrpSpPr>
        <p:grpSpPr>
          <a:xfrm>
            <a:off x="1756235" y="2249979"/>
            <a:ext cx="2803565" cy="4289826"/>
            <a:chOff x="2025584" y="2249979"/>
            <a:chExt cx="2803565" cy="4289826"/>
          </a:xfrm>
        </p:grpSpPr>
        <p:sp>
          <p:nvSpPr>
            <p:cNvPr id="7" name="TextBox 6"/>
            <p:cNvSpPr txBox="1"/>
            <p:nvPr/>
          </p:nvSpPr>
          <p:spPr>
            <a:xfrm>
              <a:off x="2486876" y="2249979"/>
              <a:ext cx="2042547" cy="338554"/>
            </a:xfrm>
            <a:prstGeom prst="rect">
              <a:avLst/>
            </a:prstGeom>
          </p:spPr>
          <p:txBody>
            <a:bodyPr wrap="none" rtlCol="0">
              <a:spAutoFit/>
            </a:bodyPr>
            <a:lstStyle/>
            <a:p>
              <a:pPr>
                <a:spcBef>
                  <a:spcPct val="20000"/>
                </a:spcBef>
                <a:spcAft>
                  <a:spcPts val="400"/>
                </a:spcAft>
                <a:buClr>
                  <a:srgbClr val="0000FF"/>
                </a:buClr>
                <a:buSzPct val="80000"/>
              </a:pPr>
              <a:r>
                <a:rPr lang="en-GB" sz="1600" b="1" i="1" kern="0" dirty="0">
                  <a:solidFill>
                    <a:srgbClr val="CC3399"/>
                  </a:solidFill>
                  <a:latin typeface="+mn-lt"/>
                </a:rPr>
                <a:t>normal quadrupole</a:t>
              </a:r>
            </a:p>
          </p:txBody>
        </p:sp>
        <p:sp>
          <p:nvSpPr>
            <p:cNvPr id="101" name="TextBox 100"/>
            <p:cNvSpPr txBox="1"/>
            <p:nvPr/>
          </p:nvSpPr>
          <p:spPr>
            <a:xfrm>
              <a:off x="3409626" y="5682346"/>
              <a:ext cx="1419523" cy="584775"/>
            </a:xfrm>
            <a:prstGeom prst="rect">
              <a:avLst/>
            </a:prstGeom>
          </p:spPr>
          <p:txBody>
            <a:bodyPr wrap="square" rtlCol="0">
              <a:spAutoFit/>
            </a:bodyPr>
            <a:lstStyle/>
            <a:p>
              <a:pPr algn="ctr">
                <a:spcBef>
                  <a:spcPct val="20000"/>
                </a:spcBef>
                <a:spcAft>
                  <a:spcPts val="400"/>
                </a:spcAft>
                <a:buClr>
                  <a:srgbClr val="0000FF"/>
                </a:buClr>
                <a:buSzPct val="80000"/>
              </a:pPr>
              <a:r>
                <a:rPr lang="en-GB" sz="1600" b="1" i="1" kern="0" dirty="0">
                  <a:solidFill>
                    <a:srgbClr val="0000FF"/>
                  </a:solidFill>
                  <a:latin typeface="+mn-lt"/>
                </a:rPr>
                <a:t>No mixing of planes</a:t>
              </a:r>
            </a:p>
          </p:txBody>
        </p:sp>
        <p:sp>
          <p:nvSpPr>
            <p:cNvPr id="94" name="TextBox 93"/>
            <p:cNvSpPr txBox="1"/>
            <p:nvPr/>
          </p:nvSpPr>
          <p:spPr>
            <a:xfrm>
              <a:off x="2201992" y="5349249"/>
              <a:ext cx="1277914" cy="461665"/>
            </a:xfrm>
            <a:prstGeom prst="rect">
              <a:avLst/>
            </a:prstGeom>
          </p:spPr>
          <p:txBody>
            <a:bodyPr wrap="none" rtlCol="0">
              <a:spAutoFit/>
            </a:bodyPr>
            <a:lstStyle/>
            <a:p>
              <a:pPr>
                <a:spcBef>
                  <a:spcPct val="20000"/>
                </a:spcBef>
                <a:spcAft>
                  <a:spcPts val="400"/>
                </a:spcAft>
                <a:buClr>
                  <a:srgbClr val="0000FF"/>
                </a:buClr>
                <a:buSzPct val="80000"/>
              </a:pPr>
              <a:r>
                <a:rPr lang="en-GB" sz="2400" i="1" kern="0" dirty="0" err="1">
                  <a:solidFill>
                    <a:srgbClr val="CC3399"/>
                  </a:solidFill>
                  <a:latin typeface="Times New Roman" panose="02020603050405020304" pitchFamily="18" charset="0"/>
                  <a:cs typeface="Times New Roman" panose="02020603050405020304" pitchFamily="18" charset="0"/>
                </a:rPr>
                <a:t>F</a:t>
              </a:r>
              <a:r>
                <a:rPr lang="en-GB" sz="2400" i="1" kern="0" baseline="-25000" dirty="0" err="1">
                  <a:solidFill>
                    <a:srgbClr val="CC3399"/>
                  </a:solidFill>
                  <a:latin typeface="Times New Roman" panose="02020603050405020304" pitchFamily="18" charset="0"/>
                  <a:cs typeface="Times New Roman" panose="02020603050405020304" pitchFamily="18" charset="0"/>
                </a:rPr>
                <a:t>x</a:t>
              </a:r>
              <a:r>
                <a:rPr lang="en-GB" sz="2400" i="1" kern="0" dirty="0">
                  <a:latin typeface="Times New Roman" panose="02020603050405020304" pitchFamily="18" charset="0"/>
                  <a:cs typeface="Times New Roman" panose="02020603050405020304" pitchFamily="18" charset="0"/>
                </a:rPr>
                <a:t> = -k </a:t>
              </a:r>
              <a:r>
                <a:rPr lang="en-GB" sz="2400" i="1" kern="0" dirty="0">
                  <a:solidFill>
                    <a:srgbClr val="CC3399"/>
                  </a:solidFill>
                  <a:latin typeface="Times New Roman" panose="02020603050405020304" pitchFamily="18" charset="0"/>
                  <a:cs typeface="Times New Roman" panose="02020603050405020304" pitchFamily="18" charset="0"/>
                </a:rPr>
                <a:t>x</a:t>
              </a:r>
            </a:p>
          </p:txBody>
        </p:sp>
        <p:sp>
          <p:nvSpPr>
            <p:cNvPr id="95" name="TextBox 94"/>
            <p:cNvSpPr txBox="1"/>
            <p:nvPr/>
          </p:nvSpPr>
          <p:spPr>
            <a:xfrm>
              <a:off x="2232979" y="6078140"/>
              <a:ext cx="1175322" cy="461665"/>
            </a:xfrm>
            <a:prstGeom prst="rect">
              <a:avLst/>
            </a:prstGeom>
          </p:spPr>
          <p:txBody>
            <a:bodyPr wrap="none" rtlCol="0">
              <a:spAutoFit/>
            </a:bodyPr>
            <a:lstStyle/>
            <a:p>
              <a:pPr>
                <a:spcBef>
                  <a:spcPct val="20000"/>
                </a:spcBef>
                <a:spcAft>
                  <a:spcPts val="400"/>
                </a:spcAft>
                <a:buClr>
                  <a:srgbClr val="0000FF"/>
                </a:buClr>
                <a:buSzPct val="80000"/>
              </a:pPr>
              <a:r>
                <a:rPr lang="en-GB" sz="2400" i="1" kern="0" dirty="0" err="1">
                  <a:solidFill>
                    <a:srgbClr val="FF0000"/>
                  </a:solidFill>
                  <a:latin typeface="Times New Roman" panose="02020603050405020304" pitchFamily="18" charset="0"/>
                  <a:cs typeface="Times New Roman" panose="02020603050405020304" pitchFamily="18" charset="0"/>
                </a:rPr>
                <a:t>F</a:t>
              </a:r>
              <a:r>
                <a:rPr lang="en-GB" sz="2400" i="1" kern="0" baseline="-25000" dirty="0" err="1">
                  <a:solidFill>
                    <a:srgbClr val="FF0000"/>
                  </a:solidFill>
                  <a:latin typeface="Times New Roman" panose="02020603050405020304" pitchFamily="18" charset="0"/>
                  <a:cs typeface="Times New Roman" panose="02020603050405020304" pitchFamily="18" charset="0"/>
                </a:rPr>
                <a:t>y</a:t>
              </a:r>
              <a:r>
                <a:rPr lang="en-GB" sz="2400" i="1" kern="0" dirty="0">
                  <a:latin typeface="Times New Roman" panose="02020603050405020304" pitchFamily="18" charset="0"/>
                  <a:cs typeface="Times New Roman" panose="02020603050405020304" pitchFamily="18" charset="0"/>
                </a:rPr>
                <a:t> = k </a:t>
              </a:r>
              <a:r>
                <a:rPr lang="en-GB" sz="2400" i="1" kern="0" dirty="0">
                  <a:solidFill>
                    <a:srgbClr val="FF0000"/>
                  </a:solidFill>
                  <a:latin typeface="Times New Roman" panose="02020603050405020304" pitchFamily="18" charset="0"/>
                  <a:cs typeface="Times New Roman" panose="02020603050405020304" pitchFamily="18" charset="0"/>
                </a:rPr>
                <a:t>y</a:t>
              </a:r>
            </a:p>
          </p:txBody>
        </p:sp>
        <p:pic>
          <p:nvPicPr>
            <p:cNvPr id="105" name="Picture 104"/>
            <p:cNvPicPr>
              <a:picLocks noChangeAspect="1"/>
            </p:cNvPicPr>
            <p:nvPr/>
          </p:nvPicPr>
          <p:blipFill>
            <a:blip r:embed="rId2"/>
            <a:stretch>
              <a:fillRect/>
            </a:stretch>
          </p:blipFill>
          <p:spPr>
            <a:xfrm>
              <a:off x="2025584" y="2716624"/>
              <a:ext cx="2531365" cy="2440386"/>
            </a:xfrm>
            <a:prstGeom prst="rect">
              <a:avLst/>
            </a:prstGeom>
          </p:spPr>
        </p:pic>
      </p:grpSp>
      <p:pic>
        <p:nvPicPr>
          <p:cNvPr id="106" name="Picture 105"/>
          <p:cNvPicPr>
            <a:picLocks noChangeAspect="1"/>
          </p:cNvPicPr>
          <p:nvPr/>
        </p:nvPicPr>
        <p:blipFill>
          <a:blip r:embed="rId3"/>
          <a:stretch>
            <a:fillRect/>
          </a:stretch>
        </p:blipFill>
        <p:spPr>
          <a:xfrm>
            <a:off x="4685999" y="2714774"/>
            <a:ext cx="2530192" cy="2442237"/>
          </a:xfrm>
          <a:prstGeom prst="rect">
            <a:avLst/>
          </a:prstGeom>
        </p:spPr>
      </p:pic>
      <p:grpSp>
        <p:nvGrpSpPr>
          <p:cNvPr id="9" name="Group 8"/>
          <p:cNvGrpSpPr/>
          <p:nvPr/>
        </p:nvGrpSpPr>
        <p:grpSpPr>
          <a:xfrm>
            <a:off x="7775758" y="2553487"/>
            <a:ext cx="3082462" cy="3986318"/>
            <a:chOff x="7428088" y="2553487"/>
            <a:chExt cx="3082462" cy="3986318"/>
          </a:xfrm>
        </p:grpSpPr>
        <p:sp>
          <p:nvSpPr>
            <p:cNvPr id="102" name="TextBox 101"/>
            <p:cNvSpPr txBox="1"/>
            <p:nvPr/>
          </p:nvSpPr>
          <p:spPr>
            <a:xfrm>
              <a:off x="7428088" y="5581544"/>
              <a:ext cx="1419523" cy="584775"/>
            </a:xfrm>
            <a:prstGeom prst="rect">
              <a:avLst/>
            </a:prstGeom>
          </p:spPr>
          <p:txBody>
            <a:bodyPr wrap="square" rtlCol="0">
              <a:spAutoFit/>
            </a:bodyPr>
            <a:lstStyle/>
            <a:p>
              <a:pPr algn="ctr">
                <a:spcBef>
                  <a:spcPct val="20000"/>
                </a:spcBef>
                <a:spcAft>
                  <a:spcPts val="400"/>
                </a:spcAft>
                <a:buClr>
                  <a:srgbClr val="0000FF"/>
                </a:buClr>
                <a:buSzPct val="80000"/>
              </a:pPr>
              <a:r>
                <a:rPr lang="en-GB" sz="1600" b="1" i="1" kern="0" dirty="0">
                  <a:solidFill>
                    <a:srgbClr val="0000FF"/>
                  </a:solidFill>
                  <a:latin typeface="+mn-lt"/>
                </a:rPr>
                <a:t>Full mixing of planes</a:t>
              </a:r>
            </a:p>
          </p:txBody>
        </p:sp>
        <p:sp>
          <p:nvSpPr>
            <p:cNvPr id="103" name="TextBox 102"/>
            <p:cNvSpPr txBox="1"/>
            <p:nvPr/>
          </p:nvSpPr>
          <p:spPr>
            <a:xfrm>
              <a:off x="8978531" y="5349250"/>
              <a:ext cx="1175322" cy="461665"/>
            </a:xfrm>
            <a:prstGeom prst="rect">
              <a:avLst/>
            </a:prstGeom>
          </p:spPr>
          <p:txBody>
            <a:bodyPr wrap="none" rtlCol="0">
              <a:spAutoFit/>
            </a:bodyPr>
            <a:lstStyle/>
            <a:p>
              <a:pPr>
                <a:spcBef>
                  <a:spcPct val="20000"/>
                </a:spcBef>
                <a:spcAft>
                  <a:spcPts val="400"/>
                </a:spcAft>
                <a:buClr>
                  <a:srgbClr val="0000FF"/>
                </a:buClr>
                <a:buSzPct val="80000"/>
              </a:pPr>
              <a:r>
                <a:rPr lang="en-GB" sz="2400" i="1" kern="0" dirty="0" err="1">
                  <a:solidFill>
                    <a:srgbClr val="CC3399"/>
                  </a:solidFill>
                  <a:latin typeface="Times New Roman" panose="02020603050405020304" pitchFamily="18" charset="0"/>
                  <a:cs typeface="Times New Roman" panose="02020603050405020304" pitchFamily="18" charset="0"/>
                </a:rPr>
                <a:t>F</a:t>
              </a:r>
              <a:r>
                <a:rPr lang="en-GB" sz="2400" i="1" kern="0" baseline="-25000" dirty="0" err="1">
                  <a:solidFill>
                    <a:srgbClr val="CC3399"/>
                  </a:solidFill>
                  <a:latin typeface="Times New Roman" panose="02020603050405020304" pitchFamily="18" charset="0"/>
                  <a:cs typeface="Times New Roman" panose="02020603050405020304" pitchFamily="18" charset="0"/>
                </a:rPr>
                <a:t>x</a:t>
              </a:r>
              <a:r>
                <a:rPr lang="en-GB" sz="2400" i="1" kern="0" dirty="0">
                  <a:latin typeface="Times New Roman" panose="02020603050405020304" pitchFamily="18" charset="0"/>
                  <a:cs typeface="Times New Roman" panose="02020603050405020304" pitchFamily="18" charset="0"/>
                </a:rPr>
                <a:t> = k </a:t>
              </a:r>
              <a:r>
                <a:rPr lang="en-GB" sz="2400" i="1" kern="0" dirty="0">
                  <a:solidFill>
                    <a:srgbClr val="FF0000"/>
                  </a:solidFill>
                  <a:latin typeface="Times New Roman" panose="02020603050405020304" pitchFamily="18" charset="0"/>
                  <a:cs typeface="Times New Roman" panose="02020603050405020304" pitchFamily="18" charset="0"/>
                </a:rPr>
                <a:t>y</a:t>
              </a:r>
            </a:p>
          </p:txBody>
        </p:sp>
        <p:sp>
          <p:nvSpPr>
            <p:cNvPr id="104" name="TextBox 103"/>
            <p:cNvSpPr txBox="1"/>
            <p:nvPr/>
          </p:nvSpPr>
          <p:spPr>
            <a:xfrm>
              <a:off x="8932569" y="6078140"/>
              <a:ext cx="1277914" cy="461665"/>
            </a:xfrm>
            <a:prstGeom prst="rect">
              <a:avLst/>
            </a:prstGeom>
          </p:spPr>
          <p:txBody>
            <a:bodyPr wrap="none" rtlCol="0">
              <a:spAutoFit/>
            </a:bodyPr>
            <a:lstStyle/>
            <a:p>
              <a:pPr>
                <a:spcBef>
                  <a:spcPct val="20000"/>
                </a:spcBef>
                <a:spcAft>
                  <a:spcPts val="400"/>
                </a:spcAft>
                <a:buClr>
                  <a:srgbClr val="0000FF"/>
                </a:buClr>
                <a:buSzPct val="80000"/>
              </a:pPr>
              <a:r>
                <a:rPr lang="en-GB" sz="2400" i="1" kern="0" dirty="0" err="1">
                  <a:solidFill>
                    <a:srgbClr val="FF0000"/>
                  </a:solidFill>
                  <a:latin typeface="Times New Roman" panose="02020603050405020304" pitchFamily="18" charset="0"/>
                  <a:cs typeface="Times New Roman" panose="02020603050405020304" pitchFamily="18" charset="0"/>
                </a:rPr>
                <a:t>F</a:t>
              </a:r>
              <a:r>
                <a:rPr lang="en-GB" sz="2400" i="1" kern="0" baseline="-25000" dirty="0" err="1">
                  <a:solidFill>
                    <a:srgbClr val="FF0000"/>
                  </a:solidFill>
                  <a:latin typeface="Times New Roman" panose="02020603050405020304" pitchFamily="18" charset="0"/>
                  <a:cs typeface="Times New Roman" panose="02020603050405020304" pitchFamily="18" charset="0"/>
                </a:rPr>
                <a:t>y</a:t>
              </a:r>
              <a:r>
                <a:rPr lang="en-GB" sz="2400" i="1" kern="0" dirty="0">
                  <a:latin typeface="Times New Roman" panose="02020603050405020304" pitchFamily="18" charset="0"/>
                  <a:cs typeface="Times New Roman" panose="02020603050405020304" pitchFamily="18" charset="0"/>
                </a:rPr>
                <a:t> = -k </a:t>
              </a:r>
              <a:r>
                <a:rPr lang="en-GB" sz="2400" i="1" kern="0" dirty="0">
                  <a:solidFill>
                    <a:srgbClr val="CC3399"/>
                  </a:solidFill>
                  <a:latin typeface="Times New Roman" panose="02020603050405020304" pitchFamily="18" charset="0"/>
                  <a:cs typeface="Times New Roman" panose="02020603050405020304" pitchFamily="18" charset="0"/>
                </a:rPr>
                <a:t>x</a:t>
              </a:r>
            </a:p>
          </p:txBody>
        </p:sp>
        <p:pic>
          <p:nvPicPr>
            <p:cNvPr id="107" name="Picture 106"/>
            <p:cNvPicPr>
              <a:picLocks noChangeAspect="1"/>
            </p:cNvPicPr>
            <p:nvPr/>
          </p:nvPicPr>
          <p:blipFill>
            <a:blip r:embed="rId4"/>
            <a:stretch>
              <a:fillRect/>
            </a:stretch>
          </p:blipFill>
          <p:spPr>
            <a:xfrm>
              <a:off x="7810253" y="2553487"/>
              <a:ext cx="2700297" cy="2603523"/>
            </a:xfrm>
            <a:prstGeom prst="rect">
              <a:avLst/>
            </a:prstGeom>
          </p:spPr>
        </p:pic>
      </p:grpSp>
    </p:spTree>
    <p:extLst>
      <p:ext uri="{BB962C8B-B14F-4D97-AF65-F5344CB8AC3E}">
        <p14:creationId xmlns:p14="http://schemas.microsoft.com/office/powerpoint/2010/main" val="23713765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N-pole magnets</a:t>
            </a:r>
          </a:p>
        </p:txBody>
      </p:sp>
      <p:sp>
        <p:nvSpPr>
          <p:cNvPr id="3" name="Date Placeholder 2"/>
          <p:cNvSpPr>
            <a:spLocks noGrp="1"/>
          </p:cNvSpPr>
          <p:nvPr>
            <p:ph type="dt" sz="half" idx="10"/>
          </p:nvPr>
        </p:nvSpPr>
        <p:spPr/>
        <p:txBody>
          <a:bodyPr/>
          <a:lstStyle/>
          <a:p>
            <a:pPr>
              <a:defRPr/>
            </a:pPr>
            <a:r>
              <a:rPr lang="en-US"/>
              <a:t>12 May 2022</a:t>
            </a:r>
          </a:p>
        </p:txBody>
      </p:sp>
      <p:sp>
        <p:nvSpPr>
          <p:cNvPr id="4" name="Footer Placeholder 3"/>
          <p:cNvSpPr>
            <a:spLocks noGrp="1"/>
          </p:cNvSpPr>
          <p:nvPr>
            <p:ph type="ftr" sz="quarter" idx="11"/>
          </p:nvPr>
        </p:nvSpPr>
        <p:spPr/>
        <p:txBody>
          <a:bodyPr/>
          <a:lstStyle/>
          <a:p>
            <a:pPr>
              <a:defRPr/>
            </a:pPr>
            <a:r>
              <a:rPr lang="en-GB"/>
              <a:t>Basic CAS - Linear Imperfections - J. Wenninger</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8</a:t>
            </a:fld>
            <a:endParaRPr lang="en-US" altLang="en-US"/>
          </a:p>
        </p:txBody>
      </p:sp>
      <p:sp>
        <p:nvSpPr>
          <p:cNvPr id="6" name="Content Placeholder 5"/>
          <p:cNvSpPr>
            <a:spLocks noGrp="1"/>
          </p:cNvSpPr>
          <p:nvPr>
            <p:ph idx="1"/>
          </p:nvPr>
        </p:nvSpPr>
        <p:spPr>
          <a:xfrm>
            <a:off x="1084632" y="971081"/>
            <a:ext cx="10503435" cy="1843439"/>
          </a:xfrm>
        </p:spPr>
        <p:txBody>
          <a:bodyPr/>
          <a:lstStyle/>
          <a:p>
            <a:r>
              <a:rPr lang="en-GB" dirty="0"/>
              <a:t>The concept of normal / skew quadrupole can be applied to any 2N-pole magnet.</a:t>
            </a:r>
          </a:p>
          <a:p>
            <a:pPr lvl="1"/>
            <a:r>
              <a:rPr lang="en-GB" b="1" dirty="0">
                <a:solidFill>
                  <a:srgbClr val="0000FF"/>
                </a:solidFill>
              </a:rPr>
              <a:t>Normal</a:t>
            </a:r>
            <a:r>
              <a:rPr lang="en-GB" dirty="0"/>
              <a:t> variant – generally referred to as </a:t>
            </a:r>
            <a:r>
              <a:rPr lang="en-GB" i="1" dirty="0"/>
              <a:t>B</a:t>
            </a:r>
            <a:r>
              <a:rPr lang="en-GB" i="1" baseline="-25000" dirty="0"/>
              <a:t>N</a:t>
            </a:r>
            <a:r>
              <a:rPr lang="en-GB" dirty="0"/>
              <a:t>,</a:t>
            </a:r>
          </a:p>
          <a:p>
            <a:pPr lvl="1"/>
            <a:r>
              <a:rPr lang="en-GB" b="1" dirty="0">
                <a:solidFill>
                  <a:srgbClr val="CC3399"/>
                </a:solidFill>
              </a:rPr>
              <a:t>Skew</a:t>
            </a:r>
            <a:r>
              <a:rPr lang="en-GB" dirty="0"/>
              <a:t> variant – generally referred to as A</a:t>
            </a:r>
            <a:r>
              <a:rPr lang="en-GB" baseline="-25000" dirty="0"/>
              <a:t>N</a:t>
            </a:r>
            <a:r>
              <a:rPr lang="en-GB" dirty="0"/>
              <a:t>, rotated by </a:t>
            </a:r>
            <a:r>
              <a:rPr lang="en-GB" b="1" dirty="0">
                <a:solidFill>
                  <a:srgbClr val="CC3399"/>
                </a:solidFill>
              </a:rPr>
              <a:t>180</a:t>
            </a:r>
            <a:r>
              <a:rPr lang="en-GB" b="1" dirty="0">
                <a:solidFill>
                  <a:srgbClr val="CC3399"/>
                </a:solidFill>
                <a:sym typeface="Symbol" panose="05050102010706020507" pitchFamily="18" charset="2"/>
              </a:rPr>
              <a:t></a:t>
            </a:r>
            <a:r>
              <a:rPr lang="en-GB" b="1" dirty="0">
                <a:solidFill>
                  <a:srgbClr val="CC3399"/>
                </a:solidFill>
              </a:rPr>
              <a:t>/2N </a:t>
            </a:r>
            <a:r>
              <a:rPr lang="en-GB" dirty="0" err="1"/>
              <a:t>wrt</a:t>
            </a:r>
            <a:r>
              <a:rPr lang="en-GB" dirty="0"/>
              <a:t> </a:t>
            </a:r>
            <a:r>
              <a:rPr lang="en-GB" i="1" dirty="0"/>
              <a:t>B</a:t>
            </a:r>
            <a:r>
              <a:rPr lang="en-GB" i="1" baseline="-25000" dirty="0"/>
              <a:t>N</a:t>
            </a:r>
            <a:r>
              <a:rPr lang="en-GB" dirty="0"/>
              <a:t>. </a:t>
            </a:r>
          </a:p>
          <a:p>
            <a:r>
              <a:rPr lang="en-GB" dirty="0"/>
              <a:t>Examples:</a:t>
            </a:r>
          </a:p>
        </p:txBody>
      </p:sp>
      <p:grpSp>
        <p:nvGrpSpPr>
          <p:cNvPr id="29" name="Group 28"/>
          <p:cNvGrpSpPr/>
          <p:nvPr/>
        </p:nvGrpSpPr>
        <p:grpSpPr>
          <a:xfrm>
            <a:off x="2496303" y="3573530"/>
            <a:ext cx="5451588" cy="3467540"/>
            <a:chOff x="4982934" y="2507827"/>
            <a:chExt cx="5451588" cy="3467540"/>
          </a:xfrm>
        </p:grpSpPr>
        <p:grpSp>
          <p:nvGrpSpPr>
            <p:cNvPr id="13" name="Group 12"/>
            <p:cNvGrpSpPr/>
            <p:nvPr/>
          </p:nvGrpSpPr>
          <p:grpSpPr>
            <a:xfrm>
              <a:off x="4982934" y="2557866"/>
              <a:ext cx="3480153" cy="3417501"/>
              <a:chOff x="4068189" y="2564887"/>
              <a:chExt cx="3480153" cy="3417501"/>
            </a:xfrm>
          </p:grpSpPr>
          <p:sp>
            <p:nvSpPr>
              <p:cNvPr id="9" name="Arc 8"/>
              <p:cNvSpPr/>
              <p:nvPr/>
            </p:nvSpPr>
            <p:spPr bwMode="auto">
              <a:xfrm rot="5400000">
                <a:off x="4079737" y="2576435"/>
                <a:ext cx="1574605" cy="1551509"/>
              </a:xfrm>
              <a:prstGeom prst="arc">
                <a:avLst/>
              </a:prstGeom>
              <a:noFill/>
              <a:ln w="76200" cap="flat" cmpd="sng" algn="ctr">
                <a:solidFill>
                  <a:srgbClr val="0099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a:ln>
                    <a:noFill/>
                  </a:ln>
                  <a:solidFill>
                    <a:schemeClr val="tx1"/>
                  </a:solidFill>
                  <a:effectLst/>
                  <a:latin typeface="Comic Sans MS" pitchFamily="66" charset="0"/>
                </a:endParaRPr>
              </a:p>
            </p:txBody>
          </p:sp>
          <p:sp>
            <p:nvSpPr>
              <p:cNvPr id="10" name="Arc 9"/>
              <p:cNvSpPr/>
              <p:nvPr/>
            </p:nvSpPr>
            <p:spPr bwMode="auto">
              <a:xfrm rot="10800000">
                <a:off x="5973737" y="2576434"/>
                <a:ext cx="1574605" cy="1551509"/>
              </a:xfrm>
              <a:prstGeom prst="arc">
                <a:avLst/>
              </a:prstGeom>
              <a:noFill/>
              <a:ln w="76200" cap="flat" cmpd="sng" algn="ctr">
                <a:solidFill>
                  <a:srgbClr val="0099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a:ln>
                    <a:noFill/>
                  </a:ln>
                  <a:solidFill>
                    <a:schemeClr val="tx1"/>
                  </a:solidFill>
                  <a:effectLst/>
                  <a:latin typeface="Comic Sans MS" pitchFamily="66" charset="0"/>
                </a:endParaRPr>
              </a:p>
            </p:txBody>
          </p:sp>
          <p:sp>
            <p:nvSpPr>
              <p:cNvPr id="11" name="Arc 10"/>
              <p:cNvSpPr/>
              <p:nvPr/>
            </p:nvSpPr>
            <p:spPr bwMode="auto">
              <a:xfrm rot="16200000">
                <a:off x="5962188" y="4419331"/>
                <a:ext cx="1574605" cy="1551509"/>
              </a:xfrm>
              <a:prstGeom prst="arc">
                <a:avLst/>
              </a:prstGeom>
              <a:noFill/>
              <a:ln w="76200" cap="flat" cmpd="sng" algn="ctr">
                <a:solidFill>
                  <a:srgbClr val="0099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a:ln>
                    <a:noFill/>
                  </a:ln>
                  <a:solidFill>
                    <a:schemeClr val="tx1"/>
                  </a:solidFill>
                  <a:effectLst/>
                  <a:latin typeface="Comic Sans MS" pitchFamily="66" charset="0"/>
                </a:endParaRPr>
              </a:p>
            </p:txBody>
          </p:sp>
          <p:sp>
            <p:nvSpPr>
              <p:cNvPr id="12" name="Arc 11"/>
              <p:cNvSpPr/>
              <p:nvPr/>
            </p:nvSpPr>
            <p:spPr bwMode="auto">
              <a:xfrm>
                <a:off x="4068189" y="4407782"/>
                <a:ext cx="1574605" cy="1551509"/>
              </a:xfrm>
              <a:prstGeom prst="arc">
                <a:avLst/>
              </a:prstGeom>
              <a:noFill/>
              <a:ln w="76200" cap="flat" cmpd="sng" algn="ctr">
                <a:solidFill>
                  <a:srgbClr val="0099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a:ln>
                    <a:noFill/>
                  </a:ln>
                  <a:solidFill>
                    <a:schemeClr val="tx1"/>
                  </a:solidFill>
                  <a:effectLst/>
                  <a:latin typeface="Comic Sans MS" pitchFamily="66" charset="0"/>
                </a:endParaRPr>
              </a:p>
            </p:txBody>
          </p:sp>
        </p:grpSp>
        <p:grpSp>
          <p:nvGrpSpPr>
            <p:cNvPr id="14" name="Group 13"/>
            <p:cNvGrpSpPr/>
            <p:nvPr/>
          </p:nvGrpSpPr>
          <p:grpSpPr>
            <a:xfrm rot="2624341">
              <a:off x="6954370" y="2507827"/>
              <a:ext cx="3480152" cy="3417501"/>
              <a:chOff x="3908374" y="2834227"/>
              <a:chExt cx="3480152" cy="3417501"/>
            </a:xfrm>
          </p:grpSpPr>
          <p:sp>
            <p:nvSpPr>
              <p:cNvPr id="15" name="Arc 14"/>
              <p:cNvSpPr/>
              <p:nvPr/>
            </p:nvSpPr>
            <p:spPr bwMode="auto">
              <a:xfrm rot="5400000">
                <a:off x="3919921" y="2845775"/>
                <a:ext cx="1574605" cy="1551509"/>
              </a:xfrm>
              <a:prstGeom prst="arc">
                <a:avLst/>
              </a:prstGeom>
              <a:noFill/>
              <a:ln w="76200" cap="flat" cmpd="sng" algn="ctr">
                <a:solidFill>
                  <a:srgbClr val="0099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a:ln>
                    <a:noFill/>
                  </a:ln>
                  <a:solidFill>
                    <a:schemeClr val="tx1"/>
                  </a:solidFill>
                  <a:effectLst/>
                  <a:latin typeface="Comic Sans MS" pitchFamily="66" charset="0"/>
                </a:endParaRPr>
              </a:p>
            </p:txBody>
          </p:sp>
          <p:sp>
            <p:nvSpPr>
              <p:cNvPr id="16" name="Arc 15"/>
              <p:cNvSpPr/>
              <p:nvPr/>
            </p:nvSpPr>
            <p:spPr bwMode="auto">
              <a:xfrm rot="10800000">
                <a:off x="5813921" y="2845774"/>
                <a:ext cx="1574605" cy="1551509"/>
              </a:xfrm>
              <a:prstGeom prst="arc">
                <a:avLst/>
              </a:prstGeom>
              <a:noFill/>
              <a:ln w="76200" cap="flat" cmpd="sng" algn="ctr">
                <a:solidFill>
                  <a:srgbClr val="0099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a:ln>
                    <a:noFill/>
                  </a:ln>
                  <a:solidFill>
                    <a:schemeClr val="tx1"/>
                  </a:solidFill>
                  <a:effectLst/>
                  <a:latin typeface="Comic Sans MS" pitchFamily="66" charset="0"/>
                </a:endParaRPr>
              </a:p>
            </p:txBody>
          </p:sp>
          <p:sp>
            <p:nvSpPr>
              <p:cNvPr id="17" name="Arc 16"/>
              <p:cNvSpPr/>
              <p:nvPr/>
            </p:nvSpPr>
            <p:spPr bwMode="auto">
              <a:xfrm rot="16200000">
                <a:off x="5802372" y="4688671"/>
                <a:ext cx="1574605" cy="1551509"/>
              </a:xfrm>
              <a:prstGeom prst="arc">
                <a:avLst/>
              </a:prstGeom>
              <a:noFill/>
              <a:ln w="76200" cap="flat" cmpd="sng" algn="ctr">
                <a:solidFill>
                  <a:srgbClr val="0099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a:ln>
                    <a:noFill/>
                  </a:ln>
                  <a:solidFill>
                    <a:schemeClr val="tx1"/>
                  </a:solidFill>
                  <a:effectLst/>
                  <a:latin typeface="Comic Sans MS" pitchFamily="66" charset="0"/>
                </a:endParaRPr>
              </a:p>
            </p:txBody>
          </p:sp>
          <p:sp>
            <p:nvSpPr>
              <p:cNvPr id="18" name="Arc 17"/>
              <p:cNvSpPr/>
              <p:nvPr/>
            </p:nvSpPr>
            <p:spPr bwMode="auto">
              <a:xfrm>
                <a:off x="3908374" y="4677122"/>
                <a:ext cx="1574605" cy="1551509"/>
              </a:xfrm>
              <a:prstGeom prst="arc">
                <a:avLst/>
              </a:prstGeom>
              <a:noFill/>
              <a:ln w="76200" cap="flat" cmpd="sng" algn="ctr">
                <a:solidFill>
                  <a:srgbClr val="0099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a:ln>
                    <a:noFill/>
                  </a:ln>
                  <a:solidFill>
                    <a:schemeClr val="tx1"/>
                  </a:solidFill>
                  <a:effectLst/>
                  <a:latin typeface="Comic Sans MS" pitchFamily="66" charset="0"/>
                </a:endParaRPr>
              </a:p>
            </p:txBody>
          </p:sp>
        </p:grpSp>
        <p:sp>
          <p:nvSpPr>
            <p:cNvPr id="19" name="TextBox 18"/>
            <p:cNvSpPr txBox="1"/>
            <p:nvPr/>
          </p:nvSpPr>
          <p:spPr>
            <a:xfrm>
              <a:off x="6845214" y="2758343"/>
              <a:ext cx="2172390" cy="400110"/>
            </a:xfrm>
            <a:prstGeom prst="rect">
              <a:avLst/>
            </a:prstGeom>
          </p:spPr>
          <p:txBody>
            <a:bodyPr wrap="none" rtlCol="0">
              <a:spAutoFit/>
            </a:bodyPr>
            <a:lstStyle/>
            <a:p>
              <a:pPr>
                <a:spcBef>
                  <a:spcPct val="20000"/>
                </a:spcBef>
                <a:spcAft>
                  <a:spcPts val="400"/>
                </a:spcAft>
                <a:buClr>
                  <a:srgbClr val="0000FF"/>
                </a:buClr>
                <a:buSzPct val="80000"/>
              </a:pPr>
              <a:r>
                <a:rPr lang="en-GB" sz="2000" b="1" kern="0" dirty="0">
                  <a:solidFill>
                    <a:srgbClr val="009900"/>
                  </a:solidFill>
                  <a:latin typeface="+mn-lt"/>
                </a:rPr>
                <a:t>Quadrupole N=2</a:t>
              </a:r>
            </a:p>
          </p:txBody>
        </p:sp>
      </p:grpSp>
      <p:grpSp>
        <p:nvGrpSpPr>
          <p:cNvPr id="30" name="Group 29"/>
          <p:cNvGrpSpPr/>
          <p:nvPr/>
        </p:nvGrpSpPr>
        <p:grpSpPr>
          <a:xfrm>
            <a:off x="1090050" y="2584605"/>
            <a:ext cx="2071168" cy="1645762"/>
            <a:chOff x="1909855" y="2620856"/>
            <a:chExt cx="2071168" cy="1645762"/>
          </a:xfrm>
        </p:grpSpPr>
        <p:grpSp>
          <p:nvGrpSpPr>
            <p:cNvPr id="24" name="Group 23"/>
            <p:cNvGrpSpPr/>
            <p:nvPr/>
          </p:nvGrpSpPr>
          <p:grpSpPr>
            <a:xfrm>
              <a:off x="1909855" y="3411096"/>
              <a:ext cx="1061838" cy="517169"/>
              <a:chOff x="1909855" y="3411096"/>
              <a:chExt cx="1061838" cy="517169"/>
            </a:xfrm>
          </p:grpSpPr>
          <p:cxnSp>
            <p:nvCxnSpPr>
              <p:cNvPr id="22" name="Straight Connector 21"/>
              <p:cNvCxnSpPr/>
              <p:nvPr/>
            </p:nvCxnSpPr>
            <p:spPr bwMode="auto">
              <a:xfrm>
                <a:off x="1909855" y="3411096"/>
                <a:ext cx="1061838" cy="0"/>
              </a:xfrm>
              <a:prstGeom prst="line">
                <a:avLst/>
              </a:prstGeom>
              <a:solidFill>
                <a:schemeClr val="accent1"/>
              </a:solidFill>
              <a:ln w="76200" cap="flat" cmpd="sng" algn="ctr">
                <a:solidFill>
                  <a:schemeClr val="tx1"/>
                </a:solidFill>
                <a:prstDash val="solid"/>
                <a:round/>
                <a:headEnd type="none" w="med" len="med"/>
                <a:tailEnd type="none" w="med" len="med"/>
              </a:ln>
              <a:effectLst/>
            </p:spPr>
          </p:cxnSp>
          <p:cxnSp>
            <p:nvCxnSpPr>
              <p:cNvPr id="23" name="Straight Connector 22"/>
              <p:cNvCxnSpPr/>
              <p:nvPr/>
            </p:nvCxnSpPr>
            <p:spPr bwMode="auto">
              <a:xfrm>
                <a:off x="1909855" y="3928265"/>
                <a:ext cx="1061838" cy="0"/>
              </a:xfrm>
              <a:prstGeom prst="line">
                <a:avLst/>
              </a:prstGeom>
              <a:solidFill>
                <a:schemeClr val="accent1"/>
              </a:solidFill>
              <a:ln w="76200" cap="flat" cmpd="sng" algn="ctr">
                <a:solidFill>
                  <a:schemeClr val="tx1"/>
                </a:solidFill>
                <a:prstDash val="solid"/>
                <a:round/>
                <a:headEnd type="none" w="med" len="med"/>
                <a:tailEnd type="none" w="med" len="med"/>
              </a:ln>
              <a:effectLst/>
            </p:spPr>
          </p:cxnSp>
        </p:grpSp>
        <p:grpSp>
          <p:nvGrpSpPr>
            <p:cNvPr id="25" name="Group 24"/>
            <p:cNvGrpSpPr/>
            <p:nvPr/>
          </p:nvGrpSpPr>
          <p:grpSpPr>
            <a:xfrm rot="16200000">
              <a:off x="3191520" y="3477114"/>
              <a:ext cx="1061838" cy="517169"/>
              <a:chOff x="1909855" y="3411096"/>
              <a:chExt cx="1061838" cy="517169"/>
            </a:xfrm>
          </p:grpSpPr>
          <p:cxnSp>
            <p:nvCxnSpPr>
              <p:cNvPr id="26" name="Straight Connector 25"/>
              <p:cNvCxnSpPr/>
              <p:nvPr/>
            </p:nvCxnSpPr>
            <p:spPr bwMode="auto">
              <a:xfrm>
                <a:off x="1909855" y="3411096"/>
                <a:ext cx="1061838" cy="0"/>
              </a:xfrm>
              <a:prstGeom prst="line">
                <a:avLst/>
              </a:prstGeom>
              <a:solidFill>
                <a:schemeClr val="accent1"/>
              </a:solidFill>
              <a:ln w="76200" cap="flat" cmpd="sng" algn="ctr">
                <a:solidFill>
                  <a:schemeClr val="tx1"/>
                </a:solidFill>
                <a:prstDash val="solid"/>
                <a:round/>
                <a:headEnd type="none" w="med" len="med"/>
                <a:tailEnd type="none" w="med" len="med"/>
              </a:ln>
              <a:effectLst/>
            </p:spPr>
          </p:cxnSp>
          <p:cxnSp>
            <p:nvCxnSpPr>
              <p:cNvPr id="27" name="Straight Connector 26"/>
              <p:cNvCxnSpPr/>
              <p:nvPr/>
            </p:nvCxnSpPr>
            <p:spPr bwMode="auto">
              <a:xfrm>
                <a:off x="1909855" y="3928265"/>
                <a:ext cx="1061838" cy="0"/>
              </a:xfrm>
              <a:prstGeom prst="line">
                <a:avLst/>
              </a:prstGeom>
              <a:solidFill>
                <a:schemeClr val="accent1"/>
              </a:solidFill>
              <a:ln w="76200" cap="flat" cmpd="sng" algn="ctr">
                <a:solidFill>
                  <a:schemeClr val="tx1"/>
                </a:solidFill>
                <a:prstDash val="solid"/>
                <a:round/>
                <a:headEnd type="none" w="med" len="med"/>
                <a:tailEnd type="none" w="med" len="med"/>
              </a:ln>
              <a:effectLst/>
            </p:spPr>
          </p:cxnSp>
        </p:grpSp>
        <p:sp>
          <p:nvSpPr>
            <p:cNvPr id="28" name="TextBox 27"/>
            <p:cNvSpPr txBox="1"/>
            <p:nvPr/>
          </p:nvSpPr>
          <p:spPr>
            <a:xfrm>
              <a:off x="2290713" y="2620856"/>
              <a:ext cx="1587294" cy="400110"/>
            </a:xfrm>
            <a:prstGeom prst="rect">
              <a:avLst/>
            </a:prstGeom>
          </p:spPr>
          <p:txBody>
            <a:bodyPr wrap="none" rtlCol="0">
              <a:spAutoFit/>
            </a:bodyPr>
            <a:lstStyle/>
            <a:p>
              <a:pPr>
                <a:spcBef>
                  <a:spcPct val="20000"/>
                </a:spcBef>
                <a:spcAft>
                  <a:spcPts val="400"/>
                </a:spcAft>
                <a:buClr>
                  <a:srgbClr val="0000FF"/>
                </a:buClr>
                <a:buSzPct val="80000"/>
              </a:pPr>
              <a:r>
                <a:rPr lang="en-GB" sz="2000" b="1" kern="0" dirty="0">
                  <a:latin typeface="+mn-lt"/>
                </a:rPr>
                <a:t>Dipole N =1</a:t>
              </a:r>
            </a:p>
          </p:txBody>
        </p:sp>
      </p:grpSp>
      <p:grpSp>
        <p:nvGrpSpPr>
          <p:cNvPr id="47" name="Group 46"/>
          <p:cNvGrpSpPr/>
          <p:nvPr/>
        </p:nvGrpSpPr>
        <p:grpSpPr>
          <a:xfrm>
            <a:off x="7631931" y="2376457"/>
            <a:ext cx="4364777" cy="2816009"/>
            <a:chOff x="7618127" y="2102875"/>
            <a:chExt cx="4364777" cy="2816009"/>
          </a:xfrm>
        </p:grpSpPr>
        <p:grpSp>
          <p:nvGrpSpPr>
            <p:cNvPr id="38" name="Group 37"/>
            <p:cNvGrpSpPr/>
            <p:nvPr/>
          </p:nvGrpSpPr>
          <p:grpSpPr>
            <a:xfrm>
              <a:off x="7618127" y="2473060"/>
              <a:ext cx="2193854" cy="2346634"/>
              <a:chOff x="1321500" y="4151152"/>
              <a:chExt cx="2745448" cy="2981634"/>
            </a:xfrm>
          </p:grpSpPr>
          <p:sp>
            <p:nvSpPr>
              <p:cNvPr id="32" name="Arc 31"/>
              <p:cNvSpPr/>
              <p:nvPr/>
            </p:nvSpPr>
            <p:spPr bwMode="auto">
              <a:xfrm rot="7989189">
                <a:off x="2312506" y="4154588"/>
                <a:ext cx="772583" cy="765712"/>
              </a:xfrm>
              <a:custGeom>
                <a:avLst/>
                <a:gdLst>
                  <a:gd name="connsiteX0" fmla="*/ 762645 w 1525291"/>
                  <a:gd name="connsiteY0" fmla="*/ 0 h 1550673"/>
                  <a:gd name="connsiteX1" fmla="*/ 1525291 w 1525291"/>
                  <a:gd name="connsiteY1" fmla="*/ 775337 h 1550673"/>
                  <a:gd name="connsiteX2" fmla="*/ 762646 w 1525291"/>
                  <a:gd name="connsiteY2" fmla="*/ 775337 h 1550673"/>
                  <a:gd name="connsiteX3" fmla="*/ 762645 w 1525291"/>
                  <a:gd name="connsiteY3" fmla="*/ 0 h 1550673"/>
                  <a:gd name="connsiteX0" fmla="*/ 762645 w 1525291"/>
                  <a:gd name="connsiteY0" fmla="*/ 0 h 1550673"/>
                  <a:gd name="connsiteX1" fmla="*/ 1525291 w 1525291"/>
                  <a:gd name="connsiteY1" fmla="*/ 775337 h 1550673"/>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762646 w 774320"/>
                  <a:gd name="connsiteY1"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557238 w 774320"/>
                  <a:gd name="connsiteY1" fmla="*/ 248745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557238 w 774320"/>
                  <a:gd name="connsiteY1" fmla="*/ 248745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566258 w 774320"/>
                  <a:gd name="connsiteY1" fmla="*/ 118687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566258 w 774320"/>
                  <a:gd name="connsiteY1" fmla="*/ 118687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566258 w 774320"/>
                  <a:gd name="connsiteY1" fmla="*/ 118687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08419 w 774320"/>
                  <a:gd name="connsiteY1" fmla="*/ 158668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08419 w 774320"/>
                  <a:gd name="connsiteY1" fmla="*/ 158668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08419 w 774320"/>
                  <a:gd name="connsiteY1" fmla="*/ 158668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08419 w 774320"/>
                  <a:gd name="connsiteY1" fmla="*/ 158668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08419 w 774320"/>
                  <a:gd name="connsiteY1" fmla="*/ 158668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29733 w 774320"/>
                  <a:gd name="connsiteY1" fmla="*/ 171425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29733 w 774320"/>
                  <a:gd name="connsiteY1" fmla="*/ 171425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29733 w 774320"/>
                  <a:gd name="connsiteY1" fmla="*/ 171425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29733 w 774320"/>
                  <a:gd name="connsiteY1" fmla="*/ 171425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29733 w 774320"/>
                  <a:gd name="connsiteY1" fmla="*/ 171425 h 775337"/>
                  <a:gd name="connsiteX2" fmla="*/ 762646 w 774320"/>
                  <a:gd name="connsiteY2" fmla="*/ 775337 h 775337"/>
                  <a:gd name="connsiteX0" fmla="*/ 0 w 774320"/>
                  <a:gd name="connsiteY0" fmla="*/ 4667 h 780004"/>
                  <a:gd name="connsiteX1" fmla="*/ 762646 w 774320"/>
                  <a:gd name="connsiteY1" fmla="*/ 780004 h 780004"/>
                  <a:gd name="connsiteX2" fmla="*/ 1 w 774320"/>
                  <a:gd name="connsiteY2" fmla="*/ 780004 h 780004"/>
                  <a:gd name="connsiteX3" fmla="*/ 0 w 774320"/>
                  <a:gd name="connsiteY3" fmla="*/ 4667 h 780004"/>
                  <a:gd name="connsiteX0" fmla="*/ 4978 w 774320"/>
                  <a:gd name="connsiteY0" fmla="*/ 0 h 780004"/>
                  <a:gd name="connsiteX1" fmla="*/ 629733 w 774320"/>
                  <a:gd name="connsiteY1" fmla="*/ 176092 h 780004"/>
                  <a:gd name="connsiteX2" fmla="*/ 762646 w 774320"/>
                  <a:gd name="connsiteY2" fmla="*/ 780004 h 780004"/>
                  <a:gd name="connsiteX0" fmla="*/ 0 w 774320"/>
                  <a:gd name="connsiteY0" fmla="*/ 6520 h 781857"/>
                  <a:gd name="connsiteX1" fmla="*/ 762646 w 774320"/>
                  <a:gd name="connsiteY1" fmla="*/ 781857 h 781857"/>
                  <a:gd name="connsiteX2" fmla="*/ 1 w 774320"/>
                  <a:gd name="connsiteY2" fmla="*/ 781857 h 781857"/>
                  <a:gd name="connsiteX3" fmla="*/ 0 w 774320"/>
                  <a:gd name="connsiteY3" fmla="*/ 6520 h 781857"/>
                  <a:gd name="connsiteX0" fmla="*/ 4978 w 774320"/>
                  <a:gd name="connsiteY0" fmla="*/ 1853 h 781857"/>
                  <a:gd name="connsiteX1" fmla="*/ 629733 w 774320"/>
                  <a:gd name="connsiteY1" fmla="*/ 177945 h 781857"/>
                  <a:gd name="connsiteX2" fmla="*/ 762646 w 774320"/>
                  <a:gd name="connsiteY2" fmla="*/ 781857 h 781857"/>
                </a:gdLst>
                <a:ahLst/>
                <a:cxnLst>
                  <a:cxn ang="0">
                    <a:pos x="connsiteX0" y="connsiteY0"/>
                  </a:cxn>
                  <a:cxn ang="0">
                    <a:pos x="connsiteX1" y="connsiteY1"/>
                  </a:cxn>
                  <a:cxn ang="0">
                    <a:pos x="connsiteX2" y="connsiteY2"/>
                  </a:cxn>
                </a:cxnLst>
                <a:rect l="l" t="t" r="r" b="b"/>
                <a:pathLst>
                  <a:path w="774320" h="781857" stroke="0" extrusionOk="0">
                    <a:moveTo>
                      <a:pt x="0" y="6520"/>
                    </a:moveTo>
                    <a:cubicBezTo>
                      <a:pt x="421198" y="6520"/>
                      <a:pt x="851113" y="56713"/>
                      <a:pt x="762646" y="781857"/>
                    </a:cubicBezTo>
                    <a:lnTo>
                      <a:pt x="1" y="781857"/>
                    </a:lnTo>
                    <a:cubicBezTo>
                      <a:pt x="1" y="523411"/>
                      <a:pt x="0" y="264966"/>
                      <a:pt x="0" y="6520"/>
                    </a:cubicBezTo>
                    <a:close/>
                  </a:path>
                  <a:path w="774320" h="781857" fill="none">
                    <a:moveTo>
                      <a:pt x="4978" y="1853"/>
                    </a:moveTo>
                    <a:cubicBezTo>
                      <a:pt x="238379" y="4233"/>
                      <a:pt x="439422" y="-37882"/>
                      <a:pt x="629733" y="177945"/>
                    </a:cubicBezTo>
                    <a:cubicBezTo>
                      <a:pt x="741523" y="328238"/>
                      <a:pt x="762646" y="353650"/>
                      <a:pt x="762646" y="781857"/>
                    </a:cubicBezTo>
                  </a:path>
                </a:pathLst>
              </a:custGeom>
              <a:noFill/>
              <a:ln w="76200" cap="flat" cmpd="sng" algn="ctr">
                <a:solidFill>
                  <a:srgbClr val="0000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dirty="0">
                  <a:ln>
                    <a:noFill/>
                  </a:ln>
                  <a:solidFill>
                    <a:schemeClr val="tx1"/>
                  </a:solidFill>
                  <a:effectLst/>
                  <a:latin typeface="Comic Sans MS" pitchFamily="66" charset="0"/>
                </a:endParaRPr>
              </a:p>
            </p:txBody>
          </p:sp>
          <p:sp>
            <p:nvSpPr>
              <p:cNvPr id="33" name="Arc 31"/>
              <p:cNvSpPr/>
              <p:nvPr/>
            </p:nvSpPr>
            <p:spPr bwMode="auto">
              <a:xfrm rot="12296418">
                <a:off x="3294365" y="4665930"/>
                <a:ext cx="772583" cy="765712"/>
              </a:xfrm>
              <a:custGeom>
                <a:avLst/>
                <a:gdLst>
                  <a:gd name="connsiteX0" fmla="*/ 762645 w 1525291"/>
                  <a:gd name="connsiteY0" fmla="*/ 0 h 1550673"/>
                  <a:gd name="connsiteX1" fmla="*/ 1525291 w 1525291"/>
                  <a:gd name="connsiteY1" fmla="*/ 775337 h 1550673"/>
                  <a:gd name="connsiteX2" fmla="*/ 762646 w 1525291"/>
                  <a:gd name="connsiteY2" fmla="*/ 775337 h 1550673"/>
                  <a:gd name="connsiteX3" fmla="*/ 762645 w 1525291"/>
                  <a:gd name="connsiteY3" fmla="*/ 0 h 1550673"/>
                  <a:gd name="connsiteX0" fmla="*/ 762645 w 1525291"/>
                  <a:gd name="connsiteY0" fmla="*/ 0 h 1550673"/>
                  <a:gd name="connsiteX1" fmla="*/ 1525291 w 1525291"/>
                  <a:gd name="connsiteY1" fmla="*/ 775337 h 1550673"/>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762646 w 774320"/>
                  <a:gd name="connsiteY1"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557238 w 774320"/>
                  <a:gd name="connsiteY1" fmla="*/ 248745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557238 w 774320"/>
                  <a:gd name="connsiteY1" fmla="*/ 248745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566258 w 774320"/>
                  <a:gd name="connsiteY1" fmla="*/ 118687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566258 w 774320"/>
                  <a:gd name="connsiteY1" fmla="*/ 118687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566258 w 774320"/>
                  <a:gd name="connsiteY1" fmla="*/ 118687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08419 w 774320"/>
                  <a:gd name="connsiteY1" fmla="*/ 158668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08419 w 774320"/>
                  <a:gd name="connsiteY1" fmla="*/ 158668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08419 w 774320"/>
                  <a:gd name="connsiteY1" fmla="*/ 158668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08419 w 774320"/>
                  <a:gd name="connsiteY1" fmla="*/ 158668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08419 w 774320"/>
                  <a:gd name="connsiteY1" fmla="*/ 158668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29733 w 774320"/>
                  <a:gd name="connsiteY1" fmla="*/ 171425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29733 w 774320"/>
                  <a:gd name="connsiteY1" fmla="*/ 171425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29733 w 774320"/>
                  <a:gd name="connsiteY1" fmla="*/ 171425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29733 w 774320"/>
                  <a:gd name="connsiteY1" fmla="*/ 171425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29733 w 774320"/>
                  <a:gd name="connsiteY1" fmla="*/ 171425 h 775337"/>
                  <a:gd name="connsiteX2" fmla="*/ 762646 w 774320"/>
                  <a:gd name="connsiteY2" fmla="*/ 775337 h 775337"/>
                  <a:gd name="connsiteX0" fmla="*/ 0 w 774320"/>
                  <a:gd name="connsiteY0" fmla="*/ 4667 h 780004"/>
                  <a:gd name="connsiteX1" fmla="*/ 762646 w 774320"/>
                  <a:gd name="connsiteY1" fmla="*/ 780004 h 780004"/>
                  <a:gd name="connsiteX2" fmla="*/ 1 w 774320"/>
                  <a:gd name="connsiteY2" fmla="*/ 780004 h 780004"/>
                  <a:gd name="connsiteX3" fmla="*/ 0 w 774320"/>
                  <a:gd name="connsiteY3" fmla="*/ 4667 h 780004"/>
                  <a:gd name="connsiteX0" fmla="*/ 4978 w 774320"/>
                  <a:gd name="connsiteY0" fmla="*/ 0 h 780004"/>
                  <a:gd name="connsiteX1" fmla="*/ 629733 w 774320"/>
                  <a:gd name="connsiteY1" fmla="*/ 176092 h 780004"/>
                  <a:gd name="connsiteX2" fmla="*/ 762646 w 774320"/>
                  <a:gd name="connsiteY2" fmla="*/ 780004 h 780004"/>
                  <a:gd name="connsiteX0" fmla="*/ 0 w 774320"/>
                  <a:gd name="connsiteY0" fmla="*/ 6520 h 781857"/>
                  <a:gd name="connsiteX1" fmla="*/ 762646 w 774320"/>
                  <a:gd name="connsiteY1" fmla="*/ 781857 h 781857"/>
                  <a:gd name="connsiteX2" fmla="*/ 1 w 774320"/>
                  <a:gd name="connsiteY2" fmla="*/ 781857 h 781857"/>
                  <a:gd name="connsiteX3" fmla="*/ 0 w 774320"/>
                  <a:gd name="connsiteY3" fmla="*/ 6520 h 781857"/>
                  <a:gd name="connsiteX0" fmla="*/ 4978 w 774320"/>
                  <a:gd name="connsiteY0" fmla="*/ 1853 h 781857"/>
                  <a:gd name="connsiteX1" fmla="*/ 629733 w 774320"/>
                  <a:gd name="connsiteY1" fmla="*/ 177945 h 781857"/>
                  <a:gd name="connsiteX2" fmla="*/ 762646 w 774320"/>
                  <a:gd name="connsiteY2" fmla="*/ 781857 h 781857"/>
                </a:gdLst>
                <a:ahLst/>
                <a:cxnLst>
                  <a:cxn ang="0">
                    <a:pos x="connsiteX0" y="connsiteY0"/>
                  </a:cxn>
                  <a:cxn ang="0">
                    <a:pos x="connsiteX1" y="connsiteY1"/>
                  </a:cxn>
                  <a:cxn ang="0">
                    <a:pos x="connsiteX2" y="connsiteY2"/>
                  </a:cxn>
                </a:cxnLst>
                <a:rect l="l" t="t" r="r" b="b"/>
                <a:pathLst>
                  <a:path w="774320" h="781857" stroke="0" extrusionOk="0">
                    <a:moveTo>
                      <a:pt x="0" y="6520"/>
                    </a:moveTo>
                    <a:cubicBezTo>
                      <a:pt x="421198" y="6520"/>
                      <a:pt x="851113" y="56713"/>
                      <a:pt x="762646" y="781857"/>
                    </a:cubicBezTo>
                    <a:lnTo>
                      <a:pt x="1" y="781857"/>
                    </a:lnTo>
                    <a:cubicBezTo>
                      <a:pt x="1" y="523411"/>
                      <a:pt x="0" y="264966"/>
                      <a:pt x="0" y="6520"/>
                    </a:cubicBezTo>
                    <a:close/>
                  </a:path>
                  <a:path w="774320" h="781857" fill="none">
                    <a:moveTo>
                      <a:pt x="4978" y="1853"/>
                    </a:moveTo>
                    <a:cubicBezTo>
                      <a:pt x="238379" y="4233"/>
                      <a:pt x="439422" y="-37882"/>
                      <a:pt x="629733" y="177945"/>
                    </a:cubicBezTo>
                    <a:cubicBezTo>
                      <a:pt x="741523" y="328238"/>
                      <a:pt x="762646" y="353650"/>
                      <a:pt x="762646" y="781857"/>
                    </a:cubicBezTo>
                  </a:path>
                </a:pathLst>
              </a:custGeom>
              <a:noFill/>
              <a:ln w="76200" cap="flat" cmpd="sng" algn="ctr">
                <a:solidFill>
                  <a:srgbClr val="0000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dirty="0">
                  <a:ln>
                    <a:noFill/>
                  </a:ln>
                  <a:solidFill>
                    <a:schemeClr val="tx1"/>
                  </a:solidFill>
                  <a:effectLst/>
                  <a:latin typeface="Comic Sans MS" pitchFamily="66" charset="0"/>
                </a:endParaRPr>
              </a:p>
            </p:txBody>
          </p:sp>
          <p:sp>
            <p:nvSpPr>
              <p:cNvPr id="34" name="Arc 31"/>
              <p:cNvSpPr/>
              <p:nvPr/>
            </p:nvSpPr>
            <p:spPr bwMode="auto">
              <a:xfrm rot="4208345">
                <a:off x="1318064" y="4657746"/>
                <a:ext cx="772583" cy="765712"/>
              </a:xfrm>
              <a:custGeom>
                <a:avLst/>
                <a:gdLst>
                  <a:gd name="connsiteX0" fmla="*/ 762645 w 1525291"/>
                  <a:gd name="connsiteY0" fmla="*/ 0 h 1550673"/>
                  <a:gd name="connsiteX1" fmla="*/ 1525291 w 1525291"/>
                  <a:gd name="connsiteY1" fmla="*/ 775337 h 1550673"/>
                  <a:gd name="connsiteX2" fmla="*/ 762646 w 1525291"/>
                  <a:gd name="connsiteY2" fmla="*/ 775337 h 1550673"/>
                  <a:gd name="connsiteX3" fmla="*/ 762645 w 1525291"/>
                  <a:gd name="connsiteY3" fmla="*/ 0 h 1550673"/>
                  <a:gd name="connsiteX0" fmla="*/ 762645 w 1525291"/>
                  <a:gd name="connsiteY0" fmla="*/ 0 h 1550673"/>
                  <a:gd name="connsiteX1" fmla="*/ 1525291 w 1525291"/>
                  <a:gd name="connsiteY1" fmla="*/ 775337 h 1550673"/>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762646 w 774320"/>
                  <a:gd name="connsiteY1"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557238 w 774320"/>
                  <a:gd name="connsiteY1" fmla="*/ 248745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557238 w 774320"/>
                  <a:gd name="connsiteY1" fmla="*/ 248745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566258 w 774320"/>
                  <a:gd name="connsiteY1" fmla="*/ 118687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566258 w 774320"/>
                  <a:gd name="connsiteY1" fmla="*/ 118687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566258 w 774320"/>
                  <a:gd name="connsiteY1" fmla="*/ 118687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08419 w 774320"/>
                  <a:gd name="connsiteY1" fmla="*/ 158668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08419 w 774320"/>
                  <a:gd name="connsiteY1" fmla="*/ 158668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08419 w 774320"/>
                  <a:gd name="connsiteY1" fmla="*/ 158668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08419 w 774320"/>
                  <a:gd name="connsiteY1" fmla="*/ 158668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08419 w 774320"/>
                  <a:gd name="connsiteY1" fmla="*/ 158668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29733 w 774320"/>
                  <a:gd name="connsiteY1" fmla="*/ 171425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29733 w 774320"/>
                  <a:gd name="connsiteY1" fmla="*/ 171425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29733 w 774320"/>
                  <a:gd name="connsiteY1" fmla="*/ 171425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29733 w 774320"/>
                  <a:gd name="connsiteY1" fmla="*/ 171425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29733 w 774320"/>
                  <a:gd name="connsiteY1" fmla="*/ 171425 h 775337"/>
                  <a:gd name="connsiteX2" fmla="*/ 762646 w 774320"/>
                  <a:gd name="connsiteY2" fmla="*/ 775337 h 775337"/>
                  <a:gd name="connsiteX0" fmla="*/ 0 w 774320"/>
                  <a:gd name="connsiteY0" fmla="*/ 4667 h 780004"/>
                  <a:gd name="connsiteX1" fmla="*/ 762646 w 774320"/>
                  <a:gd name="connsiteY1" fmla="*/ 780004 h 780004"/>
                  <a:gd name="connsiteX2" fmla="*/ 1 w 774320"/>
                  <a:gd name="connsiteY2" fmla="*/ 780004 h 780004"/>
                  <a:gd name="connsiteX3" fmla="*/ 0 w 774320"/>
                  <a:gd name="connsiteY3" fmla="*/ 4667 h 780004"/>
                  <a:gd name="connsiteX0" fmla="*/ 4978 w 774320"/>
                  <a:gd name="connsiteY0" fmla="*/ 0 h 780004"/>
                  <a:gd name="connsiteX1" fmla="*/ 629733 w 774320"/>
                  <a:gd name="connsiteY1" fmla="*/ 176092 h 780004"/>
                  <a:gd name="connsiteX2" fmla="*/ 762646 w 774320"/>
                  <a:gd name="connsiteY2" fmla="*/ 780004 h 780004"/>
                  <a:gd name="connsiteX0" fmla="*/ 0 w 774320"/>
                  <a:gd name="connsiteY0" fmla="*/ 6520 h 781857"/>
                  <a:gd name="connsiteX1" fmla="*/ 762646 w 774320"/>
                  <a:gd name="connsiteY1" fmla="*/ 781857 h 781857"/>
                  <a:gd name="connsiteX2" fmla="*/ 1 w 774320"/>
                  <a:gd name="connsiteY2" fmla="*/ 781857 h 781857"/>
                  <a:gd name="connsiteX3" fmla="*/ 0 w 774320"/>
                  <a:gd name="connsiteY3" fmla="*/ 6520 h 781857"/>
                  <a:gd name="connsiteX0" fmla="*/ 4978 w 774320"/>
                  <a:gd name="connsiteY0" fmla="*/ 1853 h 781857"/>
                  <a:gd name="connsiteX1" fmla="*/ 629733 w 774320"/>
                  <a:gd name="connsiteY1" fmla="*/ 177945 h 781857"/>
                  <a:gd name="connsiteX2" fmla="*/ 762646 w 774320"/>
                  <a:gd name="connsiteY2" fmla="*/ 781857 h 781857"/>
                </a:gdLst>
                <a:ahLst/>
                <a:cxnLst>
                  <a:cxn ang="0">
                    <a:pos x="connsiteX0" y="connsiteY0"/>
                  </a:cxn>
                  <a:cxn ang="0">
                    <a:pos x="connsiteX1" y="connsiteY1"/>
                  </a:cxn>
                  <a:cxn ang="0">
                    <a:pos x="connsiteX2" y="connsiteY2"/>
                  </a:cxn>
                </a:cxnLst>
                <a:rect l="l" t="t" r="r" b="b"/>
                <a:pathLst>
                  <a:path w="774320" h="781857" stroke="0" extrusionOk="0">
                    <a:moveTo>
                      <a:pt x="0" y="6520"/>
                    </a:moveTo>
                    <a:cubicBezTo>
                      <a:pt x="421198" y="6520"/>
                      <a:pt x="851113" y="56713"/>
                      <a:pt x="762646" y="781857"/>
                    </a:cubicBezTo>
                    <a:lnTo>
                      <a:pt x="1" y="781857"/>
                    </a:lnTo>
                    <a:cubicBezTo>
                      <a:pt x="1" y="523411"/>
                      <a:pt x="0" y="264966"/>
                      <a:pt x="0" y="6520"/>
                    </a:cubicBezTo>
                    <a:close/>
                  </a:path>
                  <a:path w="774320" h="781857" fill="none">
                    <a:moveTo>
                      <a:pt x="4978" y="1853"/>
                    </a:moveTo>
                    <a:cubicBezTo>
                      <a:pt x="238379" y="4233"/>
                      <a:pt x="439422" y="-37882"/>
                      <a:pt x="629733" y="177945"/>
                    </a:cubicBezTo>
                    <a:cubicBezTo>
                      <a:pt x="741523" y="328238"/>
                      <a:pt x="762646" y="353650"/>
                      <a:pt x="762646" y="781857"/>
                    </a:cubicBezTo>
                  </a:path>
                </a:pathLst>
              </a:custGeom>
              <a:noFill/>
              <a:ln w="76200" cap="flat" cmpd="sng" algn="ctr">
                <a:solidFill>
                  <a:srgbClr val="0000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dirty="0">
                  <a:ln>
                    <a:noFill/>
                  </a:ln>
                  <a:solidFill>
                    <a:schemeClr val="tx1"/>
                  </a:solidFill>
                  <a:effectLst/>
                  <a:latin typeface="Comic Sans MS" pitchFamily="66" charset="0"/>
                </a:endParaRPr>
              </a:p>
            </p:txBody>
          </p:sp>
          <p:sp>
            <p:nvSpPr>
              <p:cNvPr id="35" name="Arc 31"/>
              <p:cNvSpPr/>
              <p:nvPr/>
            </p:nvSpPr>
            <p:spPr bwMode="auto">
              <a:xfrm rot="18986074">
                <a:off x="2313579" y="6367074"/>
                <a:ext cx="772583" cy="765712"/>
              </a:xfrm>
              <a:custGeom>
                <a:avLst/>
                <a:gdLst>
                  <a:gd name="connsiteX0" fmla="*/ 762645 w 1525291"/>
                  <a:gd name="connsiteY0" fmla="*/ 0 h 1550673"/>
                  <a:gd name="connsiteX1" fmla="*/ 1525291 w 1525291"/>
                  <a:gd name="connsiteY1" fmla="*/ 775337 h 1550673"/>
                  <a:gd name="connsiteX2" fmla="*/ 762646 w 1525291"/>
                  <a:gd name="connsiteY2" fmla="*/ 775337 h 1550673"/>
                  <a:gd name="connsiteX3" fmla="*/ 762645 w 1525291"/>
                  <a:gd name="connsiteY3" fmla="*/ 0 h 1550673"/>
                  <a:gd name="connsiteX0" fmla="*/ 762645 w 1525291"/>
                  <a:gd name="connsiteY0" fmla="*/ 0 h 1550673"/>
                  <a:gd name="connsiteX1" fmla="*/ 1525291 w 1525291"/>
                  <a:gd name="connsiteY1" fmla="*/ 775337 h 1550673"/>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762646 w 774320"/>
                  <a:gd name="connsiteY1"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557238 w 774320"/>
                  <a:gd name="connsiteY1" fmla="*/ 248745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557238 w 774320"/>
                  <a:gd name="connsiteY1" fmla="*/ 248745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566258 w 774320"/>
                  <a:gd name="connsiteY1" fmla="*/ 118687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566258 w 774320"/>
                  <a:gd name="connsiteY1" fmla="*/ 118687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566258 w 774320"/>
                  <a:gd name="connsiteY1" fmla="*/ 118687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08419 w 774320"/>
                  <a:gd name="connsiteY1" fmla="*/ 158668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08419 w 774320"/>
                  <a:gd name="connsiteY1" fmla="*/ 158668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08419 w 774320"/>
                  <a:gd name="connsiteY1" fmla="*/ 158668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08419 w 774320"/>
                  <a:gd name="connsiteY1" fmla="*/ 158668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08419 w 774320"/>
                  <a:gd name="connsiteY1" fmla="*/ 158668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29733 w 774320"/>
                  <a:gd name="connsiteY1" fmla="*/ 171425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29733 w 774320"/>
                  <a:gd name="connsiteY1" fmla="*/ 171425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29733 w 774320"/>
                  <a:gd name="connsiteY1" fmla="*/ 171425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29733 w 774320"/>
                  <a:gd name="connsiteY1" fmla="*/ 171425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29733 w 774320"/>
                  <a:gd name="connsiteY1" fmla="*/ 171425 h 775337"/>
                  <a:gd name="connsiteX2" fmla="*/ 762646 w 774320"/>
                  <a:gd name="connsiteY2" fmla="*/ 775337 h 775337"/>
                  <a:gd name="connsiteX0" fmla="*/ 0 w 774320"/>
                  <a:gd name="connsiteY0" fmla="*/ 4667 h 780004"/>
                  <a:gd name="connsiteX1" fmla="*/ 762646 w 774320"/>
                  <a:gd name="connsiteY1" fmla="*/ 780004 h 780004"/>
                  <a:gd name="connsiteX2" fmla="*/ 1 w 774320"/>
                  <a:gd name="connsiteY2" fmla="*/ 780004 h 780004"/>
                  <a:gd name="connsiteX3" fmla="*/ 0 w 774320"/>
                  <a:gd name="connsiteY3" fmla="*/ 4667 h 780004"/>
                  <a:gd name="connsiteX0" fmla="*/ 4978 w 774320"/>
                  <a:gd name="connsiteY0" fmla="*/ 0 h 780004"/>
                  <a:gd name="connsiteX1" fmla="*/ 629733 w 774320"/>
                  <a:gd name="connsiteY1" fmla="*/ 176092 h 780004"/>
                  <a:gd name="connsiteX2" fmla="*/ 762646 w 774320"/>
                  <a:gd name="connsiteY2" fmla="*/ 780004 h 780004"/>
                  <a:gd name="connsiteX0" fmla="*/ 0 w 774320"/>
                  <a:gd name="connsiteY0" fmla="*/ 6520 h 781857"/>
                  <a:gd name="connsiteX1" fmla="*/ 762646 w 774320"/>
                  <a:gd name="connsiteY1" fmla="*/ 781857 h 781857"/>
                  <a:gd name="connsiteX2" fmla="*/ 1 w 774320"/>
                  <a:gd name="connsiteY2" fmla="*/ 781857 h 781857"/>
                  <a:gd name="connsiteX3" fmla="*/ 0 w 774320"/>
                  <a:gd name="connsiteY3" fmla="*/ 6520 h 781857"/>
                  <a:gd name="connsiteX0" fmla="*/ 4978 w 774320"/>
                  <a:gd name="connsiteY0" fmla="*/ 1853 h 781857"/>
                  <a:gd name="connsiteX1" fmla="*/ 629733 w 774320"/>
                  <a:gd name="connsiteY1" fmla="*/ 177945 h 781857"/>
                  <a:gd name="connsiteX2" fmla="*/ 762646 w 774320"/>
                  <a:gd name="connsiteY2" fmla="*/ 781857 h 781857"/>
                </a:gdLst>
                <a:ahLst/>
                <a:cxnLst>
                  <a:cxn ang="0">
                    <a:pos x="connsiteX0" y="connsiteY0"/>
                  </a:cxn>
                  <a:cxn ang="0">
                    <a:pos x="connsiteX1" y="connsiteY1"/>
                  </a:cxn>
                  <a:cxn ang="0">
                    <a:pos x="connsiteX2" y="connsiteY2"/>
                  </a:cxn>
                </a:cxnLst>
                <a:rect l="l" t="t" r="r" b="b"/>
                <a:pathLst>
                  <a:path w="774320" h="781857" stroke="0" extrusionOk="0">
                    <a:moveTo>
                      <a:pt x="0" y="6520"/>
                    </a:moveTo>
                    <a:cubicBezTo>
                      <a:pt x="421198" y="6520"/>
                      <a:pt x="851113" y="56713"/>
                      <a:pt x="762646" y="781857"/>
                    </a:cubicBezTo>
                    <a:lnTo>
                      <a:pt x="1" y="781857"/>
                    </a:lnTo>
                    <a:cubicBezTo>
                      <a:pt x="1" y="523411"/>
                      <a:pt x="0" y="264966"/>
                      <a:pt x="0" y="6520"/>
                    </a:cubicBezTo>
                    <a:close/>
                  </a:path>
                  <a:path w="774320" h="781857" fill="none">
                    <a:moveTo>
                      <a:pt x="4978" y="1853"/>
                    </a:moveTo>
                    <a:cubicBezTo>
                      <a:pt x="238379" y="4233"/>
                      <a:pt x="439422" y="-37882"/>
                      <a:pt x="629733" y="177945"/>
                    </a:cubicBezTo>
                    <a:cubicBezTo>
                      <a:pt x="741523" y="328238"/>
                      <a:pt x="762646" y="353650"/>
                      <a:pt x="762646" y="781857"/>
                    </a:cubicBezTo>
                  </a:path>
                </a:pathLst>
              </a:custGeom>
              <a:noFill/>
              <a:ln w="76200" cap="flat" cmpd="sng" algn="ctr">
                <a:solidFill>
                  <a:srgbClr val="0000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dirty="0">
                  <a:ln>
                    <a:noFill/>
                  </a:ln>
                  <a:solidFill>
                    <a:schemeClr val="tx1"/>
                  </a:solidFill>
                  <a:effectLst/>
                  <a:latin typeface="Comic Sans MS" pitchFamily="66" charset="0"/>
                </a:endParaRPr>
              </a:p>
            </p:txBody>
          </p:sp>
          <p:sp>
            <p:nvSpPr>
              <p:cNvPr id="36" name="Arc 31"/>
              <p:cNvSpPr/>
              <p:nvPr/>
            </p:nvSpPr>
            <p:spPr bwMode="auto">
              <a:xfrm rot="14719907">
                <a:off x="3279809" y="5877511"/>
                <a:ext cx="772583" cy="765712"/>
              </a:xfrm>
              <a:custGeom>
                <a:avLst/>
                <a:gdLst>
                  <a:gd name="connsiteX0" fmla="*/ 762645 w 1525291"/>
                  <a:gd name="connsiteY0" fmla="*/ 0 h 1550673"/>
                  <a:gd name="connsiteX1" fmla="*/ 1525291 w 1525291"/>
                  <a:gd name="connsiteY1" fmla="*/ 775337 h 1550673"/>
                  <a:gd name="connsiteX2" fmla="*/ 762646 w 1525291"/>
                  <a:gd name="connsiteY2" fmla="*/ 775337 h 1550673"/>
                  <a:gd name="connsiteX3" fmla="*/ 762645 w 1525291"/>
                  <a:gd name="connsiteY3" fmla="*/ 0 h 1550673"/>
                  <a:gd name="connsiteX0" fmla="*/ 762645 w 1525291"/>
                  <a:gd name="connsiteY0" fmla="*/ 0 h 1550673"/>
                  <a:gd name="connsiteX1" fmla="*/ 1525291 w 1525291"/>
                  <a:gd name="connsiteY1" fmla="*/ 775337 h 1550673"/>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762646 w 774320"/>
                  <a:gd name="connsiteY1"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557238 w 774320"/>
                  <a:gd name="connsiteY1" fmla="*/ 248745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557238 w 774320"/>
                  <a:gd name="connsiteY1" fmla="*/ 248745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566258 w 774320"/>
                  <a:gd name="connsiteY1" fmla="*/ 118687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566258 w 774320"/>
                  <a:gd name="connsiteY1" fmla="*/ 118687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566258 w 774320"/>
                  <a:gd name="connsiteY1" fmla="*/ 118687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08419 w 774320"/>
                  <a:gd name="connsiteY1" fmla="*/ 158668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08419 w 774320"/>
                  <a:gd name="connsiteY1" fmla="*/ 158668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08419 w 774320"/>
                  <a:gd name="connsiteY1" fmla="*/ 158668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08419 w 774320"/>
                  <a:gd name="connsiteY1" fmla="*/ 158668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08419 w 774320"/>
                  <a:gd name="connsiteY1" fmla="*/ 158668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29733 w 774320"/>
                  <a:gd name="connsiteY1" fmla="*/ 171425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29733 w 774320"/>
                  <a:gd name="connsiteY1" fmla="*/ 171425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29733 w 774320"/>
                  <a:gd name="connsiteY1" fmla="*/ 171425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29733 w 774320"/>
                  <a:gd name="connsiteY1" fmla="*/ 171425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29733 w 774320"/>
                  <a:gd name="connsiteY1" fmla="*/ 171425 h 775337"/>
                  <a:gd name="connsiteX2" fmla="*/ 762646 w 774320"/>
                  <a:gd name="connsiteY2" fmla="*/ 775337 h 775337"/>
                  <a:gd name="connsiteX0" fmla="*/ 0 w 774320"/>
                  <a:gd name="connsiteY0" fmla="*/ 4667 h 780004"/>
                  <a:gd name="connsiteX1" fmla="*/ 762646 w 774320"/>
                  <a:gd name="connsiteY1" fmla="*/ 780004 h 780004"/>
                  <a:gd name="connsiteX2" fmla="*/ 1 w 774320"/>
                  <a:gd name="connsiteY2" fmla="*/ 780004 h 780004"/>
                  <a:gd name="connsiteX3" fmla="*/ 0 w 774320"/>
                  <a:gd name="connsiteY3" fmla="*/ 4667 h 780004"/>
                  <a:gd name="connsiteX0" fmla="*/ 4978 w 774320"/>
                  <a:gd name="connsiteY0" fmla="*/ 0 h 780004"/>
                  <a:gd name="connsiteX1" fmla="*/ 629733 w 774320"/>
                  <a:gd name="connsiteY1" fmla="*/ 176092 h 780004"/>
                  <a:gd name="connsiteX2" fmla="*/ 762646 w 774320"/>
                  <a:gd name="connsiteY2" fmla="*/ 780004 h 780004"/>
                  <a:gd name="connsiteX0" fmla="*/ 0 w 774320"/>
                  <a:gd name="connsiteY0" fmla="*/ 6520 h 781857"/>
                  <a:gd name="connsiteX1" fmla="*/ 762646 w 774320"/>
                  <a:gd name="connsiteY1" fmla="*/ 781857 h 781857"/>
                  <a:gd name="connsiteX2" fmla="*/ 1 w 774320"/>
                  <a:gd name="connsiteY2" fmla="*/ 781857 h 781857"/>
                  <a:gd name="connsiteX3" fmla="*/ 0 w 774320"/>
                  <a:gd name="connsiteY3" fmla="*/ 6520 h 781857"/>
                  <a:gd name="connsiteX0" fmla="*/ 4978 w 774320"/>
                  <a:gd name="connsiteY0" fmla="*/ 1853 h 781857"/>
                  <a:gd name="connsiteX1" fmla="*/ 629733 w 774320"/>
                  <a:gd name="connsiteY1" fmla="*/ 177945 h 781857"/>
                  <a:gd name="connsiteX2" fmla="*/ 762646 w 774320"/>
                  <a:gd name="connsiteY2" fmla="*/ 781857 h 781857"/>
                </a:gdLst>
                <a:ahLst/>
                <a:cxnLst>
                  <a:cxn ang="0">
                    <a:pos x="connsiteX0" y="connsiteY0"/>
                  </a:cxn>
                  <a:cxn ang="0">
                    <a:pos x="connsiteX1" y="connsiteY1"/>
                  </a:cxn>
                  <a:cxn ang="0">
                    <a:pos x="connsiteX2" y="connsiteY2"/>
                  </a:cxn>
                </a:cxnLst>
                <a:rect l="l" t="t" r="r" b="b"/>
                <a:pathLst>
                  <a:path w="774320" h="781857" stroke="0" extrusionOk="0">
                    <a:moveTo>
                      <a:pt x="0" y="6520"/>
                    </a:moveTo>
                    <a:cubicBezTo>
                      <a:pt x="421198" y="6520"/>
                      <a:pt x="851113" y="56713"/>
                      <a:pt x="762646" y="781857"/>
                    </a:cubicBezTo>
                    <a:lnTo>
                      <a:pt x="1" y="781857"/>
                    </a:lnTo>
                    <a:cubicBezTo>
                      <a:pt x="1" y="523411"/>
                      <a:pt x="0" y="264966"/>
                      <a:pt x="0" y="6520"/>
                    </a:cubicBezTo>
                    <a:close/>
                  </a:path>
                  <a:path w="774320" h="781857" fill="none">
                    <a:moveTo>
                      <a:pt x="4978" y="1853"/>
                    </a:moveTo>
                    <a:cubicBezTo>
                      <a:pt x="238379" y="4233"/>
                      <a:pt x="439422" y="-37882"/>
                      <a:pt x="629733" y="177945"/>
                    </a:cubicBezTo>
                    <a:cubicBezTo>
                      <a:pt x="741523" y="328238"/>
                      <a:pt x="762646" y="353650"/>
                      <a:pt x="762646" y="781857"/>
                    </a:cubicBezTo>
                  </a:path>
                </a:pathLst>
              </a:custGeom>
              <a:noFill/>
              <a:ln w="76200" cap="flat" cmpd="sng" algn="ctr">
                <a:solidFill>
                  <a:srgbClr val="0000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dirty="0">
                  <a:ln>
                    <a:noFill/>
                  </a:ln>
                  <a:solidFill>
                    <a:schemeClr val="tx1"/>
                  </a:solidFill>
                  <a:effectLst/>
                  <a:latin typeface="Comic Sans MS" pitchFamily="66" charset="0"/>
                </a:endParaRPr>
              </a:p>
            </p:txBody>
          </p:sp>
          <p:sp>
            <p:nvSpPr>
              <p:cNvPr id="37" name="Arc 31"/>
              <p:cNvSpPr/>
              <p:nvPr/>
            </p:nvSpPr>
            <p:spPr bwMode="auto">
              <a:xfrm rot="1172236">
                <a:off x="1327520" y="5861903"/>
                <a:ext cx="772583" cy="765712"/>
              </a:xfrm>
              <a:custGeom>
                <a:avLst/>
                <a:gdLst>
                  <a:gd name="connsiteX0" fmla="*/ 762645 w 1525291"/>
                  <a:gd name="connsiteY0" fmla="*/ 0 h 1550673"/>
                  <a:gd name="connsiteX1" fmla="*/ 1525291 w 1525291"/>
                  <a:gd name="connsiteY1" fmla="*/ 775337 h 1550673"/>
                  <a:gd name="connsiteX2" fmla="*/ 762646 w 1525291"/>
                  <a:gd name="connsiteY2" fmla="*/ 775337 h 1550673"/>
                  <a:gd name="connsiteX3" fmla="*/ 762645 w 1525291"/>
                  <a:gd name="connsiteY3" fmla="*/ 0 h 1550673"/>
                  <a:gd name="connsiteX0" fmla="*/ 762645 w 1525291"/>
                  <a:gd name="connsiteY0" fmla="*/ 0 h 1550673"/>
                  <a:gd name="connsiteX1" fmla="*/ 1525291 w 1525291"/>
                  <a:gd name="connsiteY1" fmla="*/ 775337 h 1550673"/>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762646 w 774320"/>
                  <a:gd name="connsiteY1"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557238 w 774320"/>
                  <a:gd name="connsiteY1" fmla="*/ 248745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557238 w 774320"/>
                  <a:gd name="connsiteY1" fmla="*/ 248745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566258 w 774320"/>
                  <a:gd name="connsiteY1" fmla="*/ 118687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566258 w 774320"/>
                  <a:gd name="connsiteY1" fmla="*/ 118687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566258 w 774320"/>
                  <a:gd name="connsiteY1" fmla="*/ 118687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08419 w 774320"/>
                  <a:gd name="connsiteY1" fmla="*/ 158668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08419 w 774320"/>
                  <a:gd name="connsiteY1" fmla="*/ 158668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08419 w 774320"/>
                  <a:gd name="connsiteY1" fmla="*/ 158668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08419 w 774320"/>
                  <a:gd name="connsiteY1" fmla="*/ 158668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08419 w 774320"/>
                  <a:gd name="connsiteY1" fmla="*/ 158668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29733 w 774320"/>
                  <a:gd name="connsiteY1" fmla="*/ 171425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29733 w 774320"/>
                  <a:gd name="connsiteY1" fmla="*/ 171425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29733 w 774320"/>
                  <a:gd name="connsiteY1" fmla="*/ 171425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29733 w 774320"/>
                  <a:gd name="connsiteY1" fmla="*/ 171425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29733 w 774320"/>
                  <a:gd name="connsiteY1" fmla="*/ 171425 h 775337"/>
                  <a:gd name="connsiteX2" fmla="*/ 762646 w 774320"/>
                  <a:gd name="connsiteY2" fmla="*/ 775337 h 775337"/>
                  <a:gd name="connsiteX0" fmla="*/ 0 w 774320"/>
                  <a:gd name="connsiteY0" fmla="*/ 4667 h 780004"/>
                  <a:gd name="connsiteX1" fmla="*/ 762646 w 774320"/>
                  <a:gd name="connsiteY1" fmla="*/ 780004 h 780004"/>
                  <a:gd name="connsiteX2" fmla="*/ 1 w 774320"/>
                  <a:gd name="connsiteY2" fmla="*/ 780004 h 780004"/>
                  <a:gd name="connsiteX3" fmla="*/ 0 w 774320"/>
                  <a:gd name="connsiteY3" fmla="*/ 4667 h 780004"/>
                  <a:gd name="connsiteX0" fmla="*/ 4978 w 774320"/>
                  <a:gd name="connsiteY0" fmla="*/ 0 h 780004"/>
                  <a:gd name="connsiteX1" fmla="*/ 629733 w 774320"/>
                  <a:gd name="connsiteY1" fmla="*/ 176092 h 780004"/>
                  <a:gd name="connsiteX2" fmla="*/ 762646 w 774320"/>
                  <a:gd name="connsiteY2" fmla="*/ 780004 h 780004"/>
                  <a:gd name="connsiteX0" fmla="*/ 0 w 774320"/>
                  <a:gd name="connsiteY0" fmla="*/ 6520 h 781857"/>
                  <a:gd name="connsiteX1" fmla="*/ 762646 w 774320"/>
                  <a:gd name="connsiteY1" fmla="*/ 781857 h 781857"/>
                  <a:gd name="connsiteX2" fmla="*/ 1 w 774320"/>
                  <a:gd name="connsiteY2" fmla="*/ 781857 h 781857"/>
                  <a:gd name="connsiteX3" fmla="*/ 0 w 774320"/>
                  <a:gd name="connsiteY3" fmla="*/ 6520 h 781857"/>
                  <a:gd name="connsiteX0" fmla="*/ 4978 w 774320"/>
                  <a:gd name="connsiteY0" fmla="*/ 1853 h 781857"/>
                  <a:gd name="connsiteX1" fmla="*/ 629733 w 774320"/>
                  <a:gd name="connsiteY1" fmla="*/ 177945 h 781857"/>
                  <a:gd name="connsiteX2" fmla="*/ 762646 w 774320"/>
                  <a:gd name="connsiteY2" fmla="*/ 781857 h 781857"/>
                </a:gdLst>
                <a:ahLst/>
                <a:cxnLst>
                  <a:cxn ang="0">
                    <a:pos x="connsiteX0" y="connsiteY0"/>
                  </a:cxn>
                  <a:cxn ang="0">
                    <a:pos x="connsiteX1" y="connsiteY1"/>
                  </a:cxn>
                  <a:cxn ang="0">
                    <a:pos x="connsiteX2" y="connsiteY2"/>
                  </a:cxn>
                </a:cxnLst>
                <a:rect l="l" t="t" r="r" b="b"/>
                <a:pathLst>
                  <a:path w="774320" h="781857" stroke="0" extrusionOk="0">
                    <a:moveTo>
                      <a:pt x="0" y="6520"/>
                    </a:moveTo>
                    <a:cubicBezTo>
                      <a:pt x="421198" y="6520"/>
                      <a:pt x="851113" y="56713"/>
                      <a:pt x="762646" y="781857"/>
                    </a:cubicBezTo>
                    <a:lnTo>
                      <a:pt x="1" y="781857"/>
                    </a:lnTo>
                    <a:cubicBezTo>
                      <a:pt x="1" y="523411"/>
                      <a:pt x="0" y="264966"/>
                      <a:pt x="0" y="6520"/>
                    </a:cubicBezTo>
                    <a:close/>
                  </a:path>
                  <a:path w="774320" h="781857" fill="none">
                    <a:moveTo>
                      <a:pt x="4978" y="1853"/>
                    </a:moveTo>
                    <a:cubicBezTo>
                      <a:pt x="238379" y="4233"/>
                      <a:pt x="439422" y="-37882"/>
                      <a:pt x="629733" y="177945"/>
                    </a:cubicBezTo>
                    <a:cubicBezTo>
                      <a:pt x="741523" y="328238"/>
                      <a:pt x="762646" y="353650"/>
                      <a:pt x="762646" y="781857"/>
                    </a:cubicBezTo>
                  </a:path>
                </a:pathLst>
              </a:custGeom>
              <a:noFill/>
              <a:ln w="76200" cap="flat" cmpd="sng" algn="ctr">
                <a:solidFill>
                  <a:srgbClr val="0000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dirty="0">
                  <a:ln>
                    <a:noFill/>
                  </a:ln>
                  <a:solidFill>
                    <a:schemeClr val="tx1"/>
                  </a:solidFill>
                  <a:effectLst/>
                  <a:latin typeface="Comic Sans MS" pitchFamily="66" charset="0"/>
                </a:endParaRPr>
              </a:p>
            </p:txBody>
          </p:sp>
        </p:grpSp>
        <p:grpSp>
          <p:nvGrpSpPr>
            <p:cNvPr id="39" name="Group 38"/>
            <p:cNvGrpSpPr/>
            <p:nvPr/>
          </p:nvGrpSpPr>
          <p:grpSpPr>
            <a:xfrm rot="19777547">
              <a:off x="9789050" y="2508720"/>
              <a:ext cx="2193854" cy="2410164"/>
              <a:chOff x="1321500" y="4151152"/>
              <a:chExt cx="2745448" cy="3062355"/>
            </a:xfrm>
          </p:grpSpPr>
          <p:sp>
            <p:nvSpPr>
              <p:cNvPr id="40" name="Arc 31"/>
              <p:cNvSpPr/>
              <p:nvPr/>
            </p:nvSpPr>
            <p:spPr bwMode="auto">
              <a:xfrm rot="7989189">
                <a:off x="2312506" y="4154588"/>
                <a:ext cx="772583" cy="765712"/>
              </a:xfrm>
              <a:custGeom>
                <a:avLst/>
                <a:gdLst>
                  <a:gd name="connsiteX0" fmla="*/ 762645 w 1525291"/>
                  <a:gd name="connsiteY0" fmla="*/ 0 h 1550673"/>
                  <a:gd name="connsiteX1" fmla="*/ 1525291 w 1525291"/>
                  <a:gd name="connsiteY1" fmla="*/ 775337 h 1550673"/>
                  <a:gd name="connsiteX2" fmla="*/ 762646 w 1525291"/>
                  <a:gd name="connsiteY2" fmla="*/ 775337 h 1550673"/>
                  <a:gd name="connsiteX3" fmla="*/ 762645 w 1525291"/>
                  <a:gd name="connsiteY3" fmla="*/ 0 h 1550673"/>
                  <a:gd name="connsiteX0" fmla="*/ 762645 w 1525291"/>
                  <a:gd name="connsiteY0" fmla="*/ 0 h 1550673"/>
                  <a:gd name="connsiteX1" fmla="*/ 1525291 w 1525291"/>
                  <a:gd name="connsiteY1" fmla="*/ 775337 h 1550673"/>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762646 w 774320"/>
                  <a:gd name="connsiteY1"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557238 w 774320"/>
                  <a:gd name="connsiteY1" fmla="*/ 248745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557238 w 774320"/>
                  <a:gd name="connsiteY1" fmla="*/ 248745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566258 w 774320"/>
                  <a:gd name="connsiteY1" fmla="*/ 118687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566258 w 774320"/>
                  <a:gd name="connsiteY1" fmla="*/ 118687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566258 w 774320"/>
                  <a:gd name="connsiteY1" fmla="*/ 118687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08419 w 774320"/>
                  <a:gd name="connsiteY1" fmla="*/ 158668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08419 w 774320"/>
                  <a:gd name="connsiteY1" fmla="*/ 158668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08419 w 774320"/>
                  <a:gd name="connsiteY1" fmla="*/ 158668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08419 w 774320"/>
                  <a:gd name="connsiteY1" fmla="*/ 158668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08419 w 774320"/>
                  <a:gd name="connsiteY1" fmla="*/ 158668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29733 w 774320"/>
                  <a:gd name="connsiteY1" fmla="*/ 171425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29733 w 774320"/>
                  <a:gd name="connsiteY1" fmla="*/ 171425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29733 w 774320"/>
                  <a:gd name="connsiteY1" fmla="*/ 171425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29733 w 774320"/>
                  <a:gd name="connsiteY1" fmla="*/ 171425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29733 w 774320"/>
                  <a:gd name="connsiteY1" fmla="*/ 171425 h 775337"/>
                  <a:gd name="connsiteX2" fmla="*/ 762646 w 774320"/>
                  <a:gd name="connsiteY2" fmla="*/ 775337 h 775337"/>
                  <a:gd name="connsiteX0" fmla="*/ 0 w 774320"/>
                  <a:gd name="connsiteY0" fmla="*/ 4667 h 780004"/>
                  <a:gd name="connsiteX1" fmla="*/ 762646 w 774320"/>
                  <a:gd name="connsiteY1" fmla="*/ 780004 h 780004"/>
                  <a:gd name="connsiteX2" fmla="*/ 1 w 774320"/>
                  <a:gd name="connsiteY2" fmla="*/ 780004 h 780004"/>
                  <a:gd name="connsiteX3" fmla="*/ 0 w 774320"/>
                  <a:gd name="connsiteY3" fmla="*/ 4667 h 780004"/>
                  <a:gd name="connsiteX0" fmla="*/ 4978 w 774320"/>
                  <a:gd name="connsiteY0" fmla="*/ 0 h 780004"/>
                  <a:gd name="connsiteX1" fmla="*/ 629733 w 774320"/>
                  <a:gd name="connsiteY1" fmla="*/ 176092 h 780004"/>
                  <a:gd name="connsiteX2" fmla="*/ 762646 w 774320"/>
                  <a:gd name="connsiteY2" fmla="*/ 780004 h 780004"/>
                  <a:gd name="connsiteX0" fmla="*/ 0 w 774320"/>
                  <a:gd name="connsiteY0" fmla="*/ 6520 h 781857"/>
                  <a:gd name="connsiteX1" fmla="*/ 762646 w 774320"/>
                  <a:gd name="connsiteY1" fmla="*/ 781857 h 781857"/>
                  <a:gd name="connsiteX2" fmla="*/ 1 w 774320"/>
                  <a:gd name="connsiteY2" fmla="*/ 781857 h 781857"/>
                  <a:gd name="connsiteX3" fmla="*/ 0 w 774320"/>
                  <a:gd name="connsiteY3" fmla="*/ 6520 h 781857"/>
                  <a:gd name="connsiteX0" fmla="*/ 4978 w 774320"/>
                  <a:gd name="connsiteY0" fmla="*/ 1853 h 781857"/>
                  <a:gd name="connsiteX1" fmla="*/ 629733 w 774320"/>
                  <a:gd name="connsiteY1" fmla="*/ 177945 h 781857"/>
                  <a:gd name="connsiteX2" fmla="*/ 762646 w 774320"/>
                  <a:gd name="connsiteY2" fmla="*/ 781857 h 781857"/>
                </a:gdLst>
                <a:ahLst/>
                <a:cxnLst>
                  <a:cxn ang="0">
                    <a:pos x="connsiteX0" y="connsiteY0"/>
                  </a:cxn>
                  <a:cxn ang="0">
                    <a:pos x="connsiteX1" y="connsiteY1"/>
                  </a:cxn>
                  <a:cxn ang="0">
                    <a:pos x="connsiteX2" y="connsiteY2"/>
                  </a:cxn>
                </a:cxnLst>
                <a:rect l="l" t="t" r="r" b="b"/>
                <a:pathLst>
                  <a:path w="774320" h="781857" stroke="0" extrusionOk="0">
                    <a:moveTo>
                      <a:pt x="0" y="6520"/>
                    </a:moveTo>
                    <a:cubicBezTo>
                      <a:pt x="421198" y="6520"/>
                      <a:pt x="851113" y="56713"/>
                      <a:pt x="762646" y="781857"/>
                    </a:cubicBezTo>
                    <a:lnTo>
                      <a:pt x="1" y="781857"/>
                    </a:lnTo>
                    <a:cubicBezTo>
                      <a:pt x="1" y="523411"/>
                      <a:pt x="0" y="264966"/>
                      <a:pt x="0" y="6520"/>
                    </a:cubicBezTo>
                    <a:close/>
                  </a:path>
                  <a:path w="774320" h="781857" fill="none">
                    <a:moveTo>
                      <a:pt x="4978" y="1853"/>
                    </a:moveTo>
                    <a:cubicBezTo>
                      <a:pt x="238379" y="4233"/>
                      <a:pt x="439422" y="-37882"/>
                      <a:pt x="629733" y="177945"/>
                    </a:cubicBezTo>
                    <a:cubicBezTo>
                      <a:pt x="741523" y="328238"/>
                      <a:pt x="762646" y="353650"/>
                      <a:pt x="762646" y="781857"/>
                    </a:cubicBezTo>
                  </a:path>
                </a:pathLst>
              </a:custGeom>
              <a:noFill/>
              <a:ln w="76200" cap="flat" cmpd="sng" algn="ctr">
                <a:solidFill>
                  <a:srgbClr val="0000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dirty="0">
                  <a:ln>
                    <a:noFill/>
                  </a:ln>
                  <a:solidFill>
                    <a:schemeClr val="tx1"/>
                  </a:solidFill>
                  <a:effectLst/>
                  <a:latin typeface="Comic Sans MS" pitchFamily="66" charset="0"/>
                </a:endParaRPr>
              </a:p>
            </p:txBody>
          </p:sp>
          <p:sp>
            <p:nvSpPr>
              <p:cNvPr id="41" name="Arc 31"/>
              <p:cNvSpPr/>
              <p:nvPr/>
            </p:nvSpPr>
            <p:spPr bwMode="auto">
              <a:xfrm rot="11617117">
                <a:off x="3294365" y="4665930"/>
                <a:ext cx="772583" cy="765712"/>
              </a:xfrm>
              <a:custGeom>
                <a:avLst/>
                <a:gdLst>
                  <a:gd name="connsiteX0" fmla="*/ 762645 w 1525291"/>
                  <a:gd name="connsiteY0" fmla="*/ 0 h 1550673"/>
                  <a:gd name="connsiteX1" fmla="*/ 1525291 w 1525291"/>
                  <a:gd name="connsiteY1" fmla="*/ 775337 h 1550673"/>
                  <a:gd name="connsiteX2" fmla="*/ 762646 w 1525291"/>
                  <a:gd name="connsiteY2" fmla="*/ 775337 h 1550673"/>
                  <a:gd name="connsiteX3" fmla="*/ 762645 w 1525291"/>
                  <a:gd name="connsiteY3" fmla="*/ 0 h 1550673"/>
                  <a:gd name="connsiteX0" fmla="*/ 762645 w 1525291"/>
                  <a:gd name="connsiteY0" fmla="*/ 0 h 1550673"/>
                  <a:gd name="connsiteX1" fmla="*/ 1525291 w 1525291"/>
                  <a:gd name="connsiteY1" fmla="*/ 775337 h 1550673"/>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762646 w 774320"/>
                  <a:gd name="connsiteY1"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557238 w 774320"/>
                  <a:gd name="connsiteY1" fmla="*/ 248745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557238 w 774320"/>
                  <a:gd name="connsiteY1" fmla="*/ 248745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566258 w 774320"/>
                  <a:gd name="connsiteY1" fmla="*/ 118687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566258 w 774320"/>
                  <a:gd name="connsiteY1" fmla="*/ 118687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566258 w 774320"/>
                  <a:gd name="connsiteY1" fmla="*/ 118687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08419 w 774320"/>
                  <a:gd name="connsiteY1" fmla="*/ 158668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08419 w 774320"/>
                  <a:gd name="connsiteY1" fmla="*/ 158668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08419 w 774320"/>
                  <a:gd name="connsiteY1" fmla="*/ 158668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08419 w 774320"/>
                  <a:gd name="connsiteY1" fmla="*/ 158668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08419 w 774320"/>
                  <a:gd name="connsiteY1" fmla="*/ 158668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29733 w 774320"/>
                  <a:gd name="connsiteY1" fmla="*/ 171425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29733 w 774320"/>
                  <a:gd name="connsiteY1" fmla="*/ 171425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29733 w 774320"/>
                  <a:gd name="connsiteY1" fmla="*/ 171425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29733 w 774320"/>
                  <a:gd name="connsiteY1" fmla="*/ 171425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29733 w 774320"/>
                  <a:gd name="connsiteY1" fmla="*/ 171425 h 775337"/>
                  <a:gd name="connsiteX2" fmla="*/ 762646 w 774320"/>
                  <a:gd name="connsiteY2" fmla="*/ 775337 h 775337"/>
                  <a:gd name="connsiteX0" fmla="*/ 0 w 774320"/>
                  <a:gd name="connsiteY0" fmla="*/ 4667 h 780004"/>
                  <a:gd name="connsiteX1" fmla="*/ 762646 w 774320"/>
                  <a:gd name="connsiteY1" fmla="*/ 780004 h 780004"/>
                  <a:gd name="connsiteX2" fmla="*/ 1 w 774320"/>
                  <a:gd name="connsiteY2" fmla="*/ 780004 h 780004"/>
                  <a:gd name="connsiteX3" fmla="*/ 0 w 774320"/>
                  <a:gd name="connsiteY3" fmla="*/ 4667 h 780004"/>
                  <a:gd name="connsiteX0" fmla="*/ 4978 w 774320"/>
                  <a:gd name="connsiteY0" fmla="*/ 0 h 780004"/>
                  <a:gd name="connsiteX1" fmla="*/ 629733 w 774320"/>
                  <a:gd name="connsiteY1" fmla="*/ 176092 h 780004"/>
                  <a:gd name="connsiteX2" fmla="*/ 762646 w 774320"/>
                  <a:gd name="connsiteY2" fmla="*/ 780004 h 780004"/>
                  <a:gd name="connsiteX0" fmla="*/ 0 w 774320"/>
                  <a:gd name="connsiteY0" fmla="*/ 6520 h 781857"/>
                  <a:gd name="connsiteX1" fmla="*/ 762646 w 774320"/>
                  <a:gd name="connsiteY1" fmla="*/ 781857 h 781857"/>
                  <a:gd name="connsiteX2" fmla="*/ 1 w 774320"/>
                  <a:gd name="connsiteY2" fmla="*/ 781857 h 781857"/>
                  <a:gd name="connsiteX3" fmla="*/ 0 w 774320"/>
                  <a:gd name="connsiteY3" fmla="*/ 6520 h 781857"/>
                  <a:gd name="connsiteX0" fmla="*/ 4978 w 774320"/>
                  <a:gd name="connsiteY0" fmla="*/ 1853 h 781857"/>
                  <a:gd name="connsiteX1" fmla="*/ 629733 w 774320"/>
                  <a:gd name="connsiteY1" fmla="*/ 177945 h 781857"/>
                  <a:gd name="connsiteX2" fmla="*/ 762646 w 774320"/>
                  <a:gd name="connsiteY2" fmla="*/ 781857 h 781857"/>
                </a:gdLst>
                <a:ahLst/>
                <a:cxnLst>
                  <a:cxn ang="0">
                    <a:pos x="connsiteX0" y="connsiteY0"/>
                  </a:cxn>
                  <a:cxn ang="0">
                    <a:pos x="connsiteX1" y="connsiteY1"/>
                  </a:cxn>
                  <a:cxn ang="0">
                    <a:pos x="connsiteX2" y="connsiteY2"/>
                  </a:cxn>
                </a:cxnLst>
                <a:rect l="l" t="t" r="r" b="b"/>
                <a:pathLst>
                  <a:path w="774320" h="781857" stroke="0" extrusionOk="0">
                    <a:moveTo>
                      <a:pt x="0" y="6520"/>
                    </a:moveTo>
                    <a:cubicBezTo>
                      <a:pt x="421198" y="6520"/>
                      <a:pt x="851113" y="56713"/>
                      <a:pt x="762646" y="781857"/>
                    </a:cubicBezTo>
                    <a:lnTo>
                      <a:pt x="1" y="781857"/>
                    </a:lnTo>
                    <a:cubicBezTo>
                      <a:pt x="1" y="523411"/>
                      <a:pt x="0" y="264966"/>
                      <a:pt x="0" y="6520"/>
                    </a:cubicBezTo>
                    <a:close/>
                  </a:path>
                  <a:path w="774320" h="781857" fill="none">
                    <a:moveTo>
                      <a:pt x="4978" y="1853"/>
                    </a:moveTo>
                    <a:cubicBezTo>
                      <a:pt x="238379" y="4233"/>
                      <a:pt x="439422" y="-37882"/>
                      <a:pt x="629733" y="177945"/>
                    </a:cubicBezTo>
                    <a:cubicBezTo>
                      <a:pt x="741523" y="328238"/>
                      <a:pt x="762646" y="353650"/>
                      <a:pt x="762646" y="781857"/>
                    </a:cubicBezTo>
                  </a:path>
                </a:pathLst>
              </a:custGeom>
              <a:noFill/>
              <a:ln w="76200" cap="flat" cmpd="sng" algn="ctr">
                <a:solidFill>
                  <a:srgbClr val="0000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dirty="0">
                  <a:ln>
                    <a:noFill/>
                  </a:ln>
                  <a:solidFill>
                    <a:schemeClr val="tx1"/>
                  </a:solidFill>
                  <a:effectLst/>
                  <a:latin typeface="Comic Sans MS" pitchFamily="66" charset="0"/>
                </a:endParaRPr>
              </a:p>
            </p:txBody>
          </p:sp>
          <p:sp>
            <p:nvSpPr>
              <p:cNvPr id="42" name="Arc 31"/>
              <p:cNvSpPr/>
              <p:nvPr/>
            </p:nvSpPr>
            <p:spPr bwMode="auto">
              <a:xfrm rot="4208345">
                <a:off x="1318064" y="4657746"/>
                <a:ext cx="772583" cy="765712"/>
              </a:xfrm>
              <a:custGeom>
                <a:avLst/>
                <a:gdLst>
                  <a:gd name="connsiteX0" fmla="*/ 762645 w 1525291"/>
                  <a:gd name="connsiteY0" fmla="*/ 0 h 1550673"/>
                  <a:gd name="connsiteX1" fmla="*/ 1525291 w 1525291"/>
                  <a:gd name="connsiteY1" fmla="*/ 775337 h 1550673"/>
                  <a:gd name="connsiteX2" fmla="*/ 762646 w 1525291"/>
                  <a:gd name="connsiteY2" fmla="*/ 775337 h 1550673"/>
                  <a:gd name="connsiteX3" fmla="*/ 762645 w 1525291"/>
                  <a:gd name="connsiteY3" fmla="*/ 0 h 1550673"/>
                  <a:gd name="connsiteX0" fmla="*/ 762645 w 1525291"/>
                  <a:gd name="connsiteY0" fmla="*/ 0 h 1550673"/>
                  <a:gd name="connsiteX1" fmla="*/ 1525291 w 1525291"/>
                  <a:gd name="connsiteY1" fmla="*/ 775337 h 1550673"/>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762646 w 774320"/>
                  <a:gd name="connsiteY1"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557238 w 774320"/>
                  <a:gd name="connsiteY1" fmla="*/ 248745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557238 w 774320"/>
                  <a:gd name="connsiteY1" fmla="*/ 248745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566258 w 774320"/>
                  <a:gd name="connsiteY1" fmla="*/ 118687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566258 w 774320"/>
                  <a:gd name="connsiteY1" fmla="*/ 118687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566258 w 774320"/>
                  <a:gd name="connsiteY1" fmla="*/ 118687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08419 w 774320"/>
                  <a:gd name="connsiteY1" fmla="*/ 158668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08419 w 774320"/>
                  <a:gd name="connsiteY1" fmla="*/ 158668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08419 w 774320"/>
                  <a:gd name="connsiteY1" fmla="*/ 158668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08419 w 774320"/>
                  <a:gd name="connsiteY1" fmla="*/ 158668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08419 w 774320"/>
                  <a:gd name="connsiteY1" fmla="*/ 158668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29733 w 774320"/>
                  <a:gd name="connsiteY1" fmla="*/ 171425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29733 w 774320"/>
                  <a:gd name="connsiteY1" fmla="*/ 171425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29733 w 774320"/>
                  <a:gd name="connsiteY1" fmla="*/ 171425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29733 w 774320"/>
                  <a:gd name="connsiteY1" fmla="*/ 171425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29733 w 774320"/>
                  <a:gd name="connsiteY1" fmla="*/ 171425 h 775337"/>
                  <a:gd name="connsiteX2" fmla="*/ 762646 w 774320"/>
                  <a:gd name="connsiteY2" fmla="*/ 775337 h 775337"/>
                  <a:gd name="connsiteX0" fmla="*/ 0 w 774320"/>
                  <a:gd name="connsiteY0" fmla="*/ 4667 h 780004"/>
                  <a:gd name="connsiteX1" fmla="*/ 762646 w 774320"/>
                  <a:gd name="connsiteY1" fmla="*/ 780004 h 780004"/>
                  <a:gd name="connsiteX2" fmla="*/ 1 w 774320"/>
                  <a:gd name="connsiteY2" fmla="*/ 780004 h 780004"/>
                  <a:gd name="connsiteX3" fmla="*/ 0 w 774320"/>
                  <a:gd name="connsiteY3" fmla="*/ 4667 h 780004"/>
                  <a:gd name="connsiteX0" fmla="*/ 4978 w 774320"/>
                  <a:gd name="connsiteY0" fmla="*/ 0 h 780004"/>
                  <a:gd name="connsiteX1" fmla="*/ 629733 w 774320"/>
                  <a:gd name="connsiteY1" fmla="*/ 176092 h 780004"/>
                  <a:gd name="connsiteX2" fmla="*/ 762646 w 774320"/>
                  <a:gd name="connsiteY2" fmla="*/ 780004 h 780004"/>
                  <a:gd name="connsiteX0" fmla="*/ 0 w 774320"/>
                  <a:gd name="connsiteY0" fmla="*/ 6520 h 781857"/>
                  <a:gd name="connsiteX1" fmla="*/ 762646 w 774320"/>
                  <a:gd name="connsiteY1" fmla="*/ 781857 h 781857"/>
                  <a:gd name="connsiteX2" fmla="*/ 1 w 774320"/>
                  <a:gd name="connsiteY2" fmla="*/ 781857 h 781857"/>
                  <a:gd name="connsiteX3" fmla="*/ 0 w 774320"/>
                  <a:gd name="connsiteY3" fmla="*/ 6520 h 781857"/>
                  <a:gd name="connsiteX0" fmla="*/ 4978 w 774320"/>
                  <a:gd name="connsiteY0" fmla="*/ 1853 h 781857"/>
                  <a:gd name="connsiteX1" fmla="*/ 629733 w 774320"/>
                  <a:gd name="connsiteY1" fmla="*/ 177945 h 781857"/>
                  <a:gd name="connsiteX2" fmla="*/ 762646 w 774320"/>
                  <a:gd name="connsiteY2" fmla="*/ 781857 h 781857"/>
                </a:gdLst>
                <a:ahLst/>
                <a:cxnLst>
                  <a:cxn ang="0">
                    <a:pos x="connsiteX0" y="connsiteY0"/>
                  </a:cxn>
                  <a:cxn ang="0">
                    <a:pos x="connsiteX1" y="connsiteY1"/>
                  </a:cxn>
                  <a:cxn ang="0">
                    <a:pos x="connsiteX2" y="connsiteY2"/>
                  </a:cxn>
                </a:cxnLst>
                <a:rect l="l" t="t" r="r" b="b"/>
                <a:pathLst>
                  <a:path w="774320" h="781857" stroke="0" extrusionOk="0">
                    <a:moveTo>
                      <a:pt x="0" y="6520"/>
                    </a:moveTo>
                    <a:cubicBezTo>
                      <a:pt x="421198" y="6520"/>
                      <a:pt x="851113" y="56713"/>
                      <a:pt x="762646" y="781857"/>
                    </a:cubicBezTo>
                    <a:lnTo>
                      <a:pt x="1" y="781857"/>
                    </a:lnTo>
                    <a:cubicBezTo>
                      <a:pt x="1" y="523411"/>
                      <a:pt x="0" y="264966"/>
                      <a:pt x="0" y="6520"/>
                    </a:cubicBezTo>
                    <a:close/>
                  </a:path>
                  <a:path w="774320" h="781857" fill="none">
                    <a:moveTo>
                      <a:pt x="4978" y="1853"/>
                    </a:moveTo>
                    <a:cubicBezTo>
                      <a:pt x="238379" y="4233"/>
                      <a:pt x="439422" y="-37882"/>
                      <a:pt x="629733" y="177945"/>
                    </a:cubicBezTo>
                    <a:cubicBezTo>
                      <a:pt x="741523" y="328238"/>
                      <a:pt x="762646" y="353650"/>
                      <a:pt x="762646" y="781857"/>
                    </a:cubicBezTo>
                  </a:path>
                </a:pathLst>
              </a:custGeom>
              <a:noFill/>
              <a:ln w="76200" cap="flat" cmpd="sng" algn="ctr">
                <a:solidFill>
                  <a:srgbClr val="0000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dirty="0">
                  <a:ln>
                    <a:noFill/>
                  </a:ln>
                  <a:solidFill>
                    <a:schemeClr val="tx1"/>
                  </a:solidFill>
                  <a:effectLst/>
                  <a:latin typeface="Comic Sans MS" pitchFamily="66" charset="0"/>
                </a:endParaRPr>
              </a:p>
            </p:txBody>
          </p:sp>
          <p:sp>
            <p:nvSpPr>
              <p:cNvPr id="43" name="Arc 31"/>
              <p:cNvSpPr/>
              <p:nvPr/>
            </p:nvSpPr>
            <p:spPr bwMode="auto">
              <a:xfrm rot="18768498">
                <a:off x="2292184" y="6444218"/>
                <a:ext cx="784420" cy="754157"/>
              </a:xfrm>
              <a:custGeom>
                <a:avLst/>
                <a:gdLst>
                  <a:gd name="connsiteX0" fmla="*/ 762645 w 1525291"/>
                  <a:gd name="connsiteY0" fmla="*/ 0 h 1550673"/>
                  <a:gd name="connsiteX1" fmla="*/ 1525291 w 1525291"/>
                  <a:gd name="connsiteY1" fmla="*/ 775337 h 1550673"/>
                  <a:gd name="connsiteX2" fmla="*/ 762646 w 1525291"/>
                  <a:gd name="connsiteY2" fmla="*/ 775337 h 1550673"/>
                  <a:gd name="connsiteX3" fmla="*/ 762645 w 1525291"/>
                  <a:gd name="connsiteY3" fmla="*/ 0 h 1550673"/>
                  <a:gd name="connsiteX0" fmla="*/ 762645 w 1525291"/>
                  <a:gd name="connsiteY0" fmla="*/ 0 h 1550673"/>
                  <a:gd name="connsiteX1" fmla="*/ 1525291 w 1525291"/>
                  <a:gd name="connsiteY1" fmla="*/ 775337 h 1550673"/>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762646 w 774320"/>
                  <a:gd name="connsiteY1"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557238 w 774320"/>
                  <a:gd name="connsiteY1" fmla="*/ 248745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557238 w 774320"/>
                  <a:gd name="connsiteY1" fmla="*/ 248745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566258 w 774320"/>
                  <a:gd name="connsiteY1" fmla="*/ 118687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566258 w 774320"/>
                  <a:gd name="connsiteY1" fmla="*/ 118687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566258 w 774320"/>
                  <a:gd name="connsiteY1" fmla="*/ 118687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08419 w 774320"/>
                  <a:gd name="connsiteY1" fmla="*/ 158668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08419 w 774320"/>
                  <a:gd name="connsiteY1" fmla="*/ 158668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08419 w 774320"/>
                  <a:gd name="connsiteY1" fmla="*/ 158668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08419 w 774320"/>
                  <a:gd name="connsiteY1" fmla="*/ 158668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08419 w 774320"/>
                  <a:gd name="connsiteY1" fmla="*/ 158668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29733 w 774320"/>
                  <a:gd name="connsiteY1" fmla="*/ 171425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29733 w 774320"/>
                  <a:gd name="connsiteY1" fmla="*/ 171425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29733 w 774320"/>
                  <a:gd name="connsiteY1" fmla="*/ 171425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29733 w 774320"/>
                  <a:gd name="connsiteY1" fmla="*/ 171425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29733 w 774320"/>
                  <a:gd name="connsiteY1" fmla="*/ 171425 h 775337"/>
                  <a:gd name="connsiteX2" fmla="*/ 762646 w 774320"/>
                  <a:gd name="connsiteY2" fmla="*/ 775337 h 775337"/>
                  <a:gd name="connsiteX0" fmla="*/ 0 w 774320"/>
                  <a:gd name="connsiteY0" fmla="*/ 4667 h 780004"/>
                  <a:gd name="connsiteX1" fmla="*/ 762646 w 774320"/>
                  <a:gd name="connsiteY1" fmla="*/ 780004 h 780004"/>
                  <a:gd name="connsiteX2" fmla="*/ 1 w 774320"/>
                  <a:gd name="connsiteY2" fmla="*/ 780004 h 780004"/>
                  <a:gd name="connsiteX3" fmla="*/ 0 w 774320"/>
                  <a:gd name="connsiteY3" fmla="*/ 4667 h 780004"/>
                  <a:gd name="connsiteX0" fmla="*/ 4978 w 774320"/>
                  <a:gd name="connsiteY0" fmla="*/ 0 h 780004"/>
                  <a:gd name="connsiteX1" fmla="*/ 629733 w 774320"/>
                  <a:gd name="connsiteY1" fmla="*/ 176092 h 780004"/>
                  <a:gd name="connsiteX2" fmla="*/ 762646 w 774320"/>
                  <a:gd name="connsiteY2" fmla="*/ 780004 h 780004"/>
                  <a:gd name="connsiteX0" fmla="*/ 0 w 774320"/>
                  <a:gd name="connsiteY0" fmla="*/ 6520 h 781857"/>
                  <a:gd name="connsiteX1" fmla="*/ 762646 w 774320"/>
                  <a:gd name="connsiteY1" fmla="*/ 781857 h 781857"/>
                  <a:gd name="connsiteX2" fmla="*/ 1 w 774320"/>
                  <a:gd name="connsiteY2" fmla="*/ 781857 h 781857"/>
                  <a:gd name="connsiteX3" fmla="*/ 0 w 774320"/>
                  <a:gd name="connsiteY3" fmla="*/ 6520 h 781857"/>
                  <a:gd name="connsiteX0" fmla="*/ 4978 w 774320"/>
                  <a:gd name="connsiteY0" fmla="*/ 1853 h 781857"/>
                  <a:gd name="connsiteX1" fmla="*/ 629733 w 774320"/>
                  <a:gd name="connsiteY1" fmla="*/ 177945 h 781857"/>
                  <a:gd name="connsiteX2" fmla="*/ 762646 w 774320"/>
                  <a:gd name="connsiteY2" fmla="*/ 781857 h 781857"/>
                </a:gdLst>
                <a:ahLst/>
                <a:cxnLst>
                  <a:cxn ang="0">
                    <a:pos x="connsiteX0" y="connsiteY0"/>
                  </a:cxn>
                  <a:cxn ang="0">
                    <a:pos x="connsiteX1" y="connsiteY1"/>
                  </a:cxn>
                  <a:cxn ang="0">
                    <a:pos x="connsiteX2" y="connsiteY2"/>
                  </a:cxn>
                </a:cxnLst>
                <a:rect l="l" t="t" r="r" b="b"/>
                <a:pathLst>
                  <a:path w="774320" h="781857" stroke="0" extrusionOk="0">
                    <a:moveTo>
                      <a:pt x="0" y="6520"/>
                    </a:moveTo>
                    <a:cubicBezTo>
                      <a:pt x="421198" y="6520"/>
                      <a:pt x="851113" y="56713"/>
                      <a:pt x="762646" y="781857"/>
                    </a:cubicBezTo>
                    <a:lnTo>
                      <a:pt x="1" y="781857"/>
                    </a:lnTo>
                    <a:cubicBezTo>
                      <a:pt x="1" y="523411"/>
                      <a:pt x="0" y="264966"/>
                      <a:pt x="0" y="6520"/>
                    </a:cubicBezTo>
                    <a:close/>
                  </a:path>
                  <a:path w="774320" h="781857" fill="none">
                    <a:moveTo>
                      <a:pt x="4978" y="1853"/>
                    </a:moveTo>
                    <a:cubicBezTo>
                      <a:pt x="238379" y="4233"/>
                      <a:pt x="439422" y="-37882"/>
                      <a:pt x="629733" y="177945"/>
                    </a:cubicBezTo>
                    <a:cubicBezTo>
                      <a:pt x="741523" y="328238"/>
                      <a:pt x="762646" y="353650"/>
                      <a:pt x="762646" y="781857"/>
                    </a:cubicBezTo>
                  </a:path>
                </a:pathLst>
              </a:custGeom>
              <a:noFill/>
              <a:ln w="76200" cap="flat" cmpd="sng" algn="ctr">
                <a:solidFill>
                  <a:srgbClr val="0000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dirty="0">
                  <a:ln>
                    <a:noFill/>
                  </a:ln>
                  <a:solidFill>
                    <a:schemeClr val="tx1"/>
                  </a:solidFill>
                  <a:effectLst/>
                  <a:latin typeface="Comic Sans MS" pitchFamily="66" charset="0"/>
                </a:endParaRPr>
              </a:p>
            </p:txBody>
          </p:sp>
          <p:sp>
            <p:nvSpPr>
              <p:cNvPr id="44" name="Arc 31"/>
              <p:cNvSpPr/>
              <p:nvPr/>
            </p:nvSpPr>
            <p:spPr bwMode="auto">
              <a:xfrm rot="14719907">
                <a:off x="3279809" y="5877511"/>
                <a:ext cx="772583" cy="765712"/>
              </a:xfrm>
              <a:custGeom>
                <a:avLst/>
                <a:gdLst>
                  <a:gd name="connsiteX0" fmla="*/ 762645 w 1525291"/>
                  <a:gd name="connsiteY0" fmla="*/ 0 h 1550673"/>
                  <a:gd name="connsiteX1" fmla="*/ 1525291 w 1525291"/>
                  <a:gd name="connsiteY1" fmla="*/ 775337 h 1550673"/>
                  <a:gd name="connsiteX2" fmla="*/ 762646 w 1525291"/>
                  <a:gd name="connsiteY2" fmla="*/ 775337 h 1550673"/>
                  <a:gd name="connsiteX3" fmla="*/ 762645 w 1525291"/>
                  <a:gd name="connsiteY3" fmla="*/ 0 h 1550673"/>
                  <a:gd name="connsiteX0" fmla="*/ 762645 w 1525291"/>
                  <a:gd name="connsiteY0" fmla="*/ 0 h 1550673"/>
                  <a:gd name="connsiteX1" fmla="*/ 1525291 w 1525291"/>
                  <a:gd name="connsiteY1" fmla="*/ 775337 h 1550673"/>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762646 w 774320"/>
                  <a:gd name="connsiteY1"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557238 w 774320"/>
                  <a:gd name="connsiteY1" fmla="*/ 248745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557238 w 774320"/>
                  <a:gd name="connsiteY1" fmla="*/ 248745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566258 w 774320"/>
                  <a:gd name="connsiteY1" fmla="*/ 118687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566258 w 774320"/>
                  <a:gd name="connsiteY1" fmla="*/ 118687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566258 w 774320"/>
                  <a:gd name="connsiteY1" fmla="*/ 118687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08419 w 774320"/>
                  <a:gd name="connsiteY1" fmla="*/ 158668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08419 w 774320"/>
                  <a:gd name="connsiteY1" fmla="*/ 158668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08419 w 774320"/>
                  <a:gd name="connsiteY1" fmla="*/ 158668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08419 w 774320"/>
                  <a:gd name="connsiteY1" fmla="*/ 158668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08419 w 774320"/>
                  <a:gd name="connsiteY1" fmla="*/ 158668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29733 w 774320"/>
                  <a:gd name="connsiteY1" fmla="*/ 171425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29733 w 774320"/>
                  <a:gd name="connsiteY1" fmla="*/ 171425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29733 w 774320"/>
                  <a:gd name="connsiteY1" fmla="*/ 171425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29733 w 774320"/>
                  <a:gd name="connsiteY1" fmla="*/ 171425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29733 w 774320"/>
                  <a:gd name="connsiteY1" fmla="*/ 171425 h 775337"/>
                  <a:gd name="connsiteX2" fmla="*/ 762646 w 774320"/>
                  <a:gd name="connsiteY2" fmla="*/ 775337 h 775337"/>
                  <a:gd name="connsiteX0" fmla="*/ 0 w 774320"/>
                  <a:gd name="connsiteY0" fmla="*/ 4667 h 780004"/>
                  <a:gd name="connsiteX1" fmla="*/ 762646 w 774320"/>
                  <a:gd name="connsiteY1" fmla="*/ 780004 h 780004"/>
                  <a:gd name="connsiteX2" fmla="*/ 1 w 774320"/>
                  <a:gd name="connsiteY2" fmla="*/ 780004 h 780004"/>
                  <a:gd name="connsiteX3" fmla="*/ 0 w 774320"/>
                  <a:gd name="connsiteY3" fmla="*/ 4667 h 780004"/>
                  <a:gd name="connsiteX0" fmla="*/ 4978 w 774320"/>
                  <a:gd name="connsiteY0" fmla="*/ 0 h 780004"/>
                  <a:gd name="connsiteX1" fmla="*/ 629733 w 774320"/>
                  <a:gd name="connsiteY1" fmla="*/ 176092 h 780004"/>
                  <a:gd name="connsiteX2" fmla="*/ 762646 w 774320"/>
                  <a:gd name="connsiteY2" fmla="*/ 780004 h 780004"/>
                  <a:gd name="connsiteX0" fmla="*/ 0 w 774320"/>
                  <a:gd name="connsiteY0" fmla="*/ 6520 h 781857"/>
                  <a:gd name="connsiteX1" fmla="*/ 762646 w 774320"/>
                  <a:gd name="connsiteY1" fmla="*/ 781857 h 781857"/>
                  <a:gd name="connsiteX2" fmla="*/ 1 w 774320"/>
                  <a:gd name="connsiteY2" fmla="*/ 781857 h 781857"/>
                  <a:gd name="connsiteX3" fmla="*/ 0 w 774320"/>
                  <a:gd name="connsiteY3" fmla="*/ 6520 h 781857"/>
                  <a:gd name="connsiteX0" fmla="*/ 4978 w 774320"/>
                  <a:gd name="connsiteY0" fmla="*/ 1853 h 781857"/>
                  <a:gd name="connsiteX1" fmla="*/ 629733 w 774320"/>
                  <a:gd name="connsiteY1" fmla="*/ 177945 h 781857"/>
                  <a:gd name="connsiteX2" fmla="*/ 762646 w 774320"/>
                  <a:gd name="connsiteY2" fmla="*/ 781857 h 781857"/>
                </a:gdLst>
                <a:ahLst/>
                <a:cxnLst>
                  <a:cxn ang="0">
                    <a:pos x="connsiteX0" y="connsiteY0"/>
                  </a:cxn>
                  <a:cxn ang="0">
                    <a:pos x="connsiteX1" y="connsiteY1"/>
                  </a:cxn>
                  <a:cxn ang="0">
                    <a:pos x="connsiteX2" y="connsiteY2"/>
                  </a:cxn>
                </a:cxnLst>
                <a:rect l="l" t="t" r="r" b="b"/>
                <a:pathLst>
                  <a:path w="774320" h="781857" stroke="0" extrusionOk="0">
                    <a:moveTo>
                      <a:pt x="0" y="6520"/>
                    </a:moveTo>
                    <a:cubicBezTo>
                      <a:pt x="421198" y="6520"/>
                      <a:pt x="851113" y="56713"/>
                      <a:pt x="762646" y="781857"/>
                    </a:cubicBezTo>
                    <a:lnTo>
                      <a:pt x="1" y="781857"/>
                    </a:lnTo>
                    <a:cubicBezTo>
                      <a:pt x="1" y="523411"/>
                      <a:pt x="0" y="264966"/>
                      <a:pt x="0" y="6520"/>
                    </a:cubicBezTo>
                    <a:close/>
                  </a:path>
                  <a:path w="774320" h="781857" fill="none">
                    <a:moveTo>
                      <a:pt x="4978" y="1853"/>
                    </a:moveTo>
                    <a:cubicBezTo>
                      <a:pt x="238379" y="4233"/>
                      <a:pt x="439422" y="-37882"/>
                      <a:pt x="629733" y="177945"/>
                    </a:cubicBezTo>
                    <a:cubicBezTo>
                      <a:pt x="741523" y="328238"/>
                      <a:pt x="762646" y="353650"/>
                      <a:pt x="762646" y="781857"/>
                    </a:cubicBezTo>
                  </a:path>
                </a:pathLst>
              </a:custGeom>
              <a:noFill/>
              <a:ln w="76200" cap="flat" cmpd="sng" algn="ctr">
                <a:solidFill>
                  <a:srgbClr val="0000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dirty="0">
                  <a:ln>
                    <a:noFill/>
                  </a:ln>
                  <a:solidFill>
                    <a:schemeClr val="tx1"/>
                  </a:solidFill>
                  <a:effectLst/>
                  <a:latin typeface="Comic Sans MS" pitchFamily="66" charset="0"/>
                </a:endParaRPr>
              </a:p>
            </p:txBody>
          </p:sp>
          <p:sp>
            <p:nvSpPr>
              <p:cNvPr id="45" name="Arc 31"/>
              <p:cNvSpPr/>
              <p:nvPr/>
            </p:nvSpPr>
            <p:spPr bwMode="auto">
              <a:xfrm rot="1353339">
                <a:off x="1327520" y="5861903"/>
                <a:ext cx="772583" cy="765712"/>
              </a:xfrm>
              <a:custGeom>
                <a:avLst/>
                <a:gdLst>
                  <a:gd name="connsiteX0" fmla="*/ 762645 w 1525291"/>
                  <a:gd name="connsiteY0" fmla="*/ 0 h 1550673"/>
                  <a:gd name="connsiteX1" fmla="*/ 1525291 w 1525291"/>
                  <a:gd name="connsiteY1" fmla="*/ 775337 h 1550673"/>
                  <a:gd name="connsiteX2" fmla="*/ 762646 w 1525291"/>
                  <a:gd name="connsiteY2" fmla="*/ 775337 h 1550673"/>
                  <a:gd name="connsiteX3" fmla="*/ 762645 w 1525291"/>
                  <a:gd name="connsiteY3" fmla="*/ 0 h 1550673"/>
                  <a:gd name="connsiteX0" fmla="*/ 762645 w 1525291"/>
                  <a:gd name="connsiteY0" fmla="*/ 0 h 1550673"/>
                  <a:gd name="connsiteX1" fmla="*/ 1525291 w 1525291"/>
                  <a:gd name="connsiteY1" fmla="*/ 775337 h 1550673"/>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762646 w 774320"/>
                  <a:gd name="connsiteY1"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557238 w 774320"/>
                  <a:gd name="connsiteY1" fmla="*/ 248745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557238 w 774320"/>
                  <a:gd name="connsiteY1" fmla="*/ 248745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566258 w 774320"/>
                  <a:gd name="connsiteY1" fmla="*/ 118687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566258 w 774320"/>
                  <a:gd name="connsiteY1" fmla="*/ 118687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566258 w 774320"/>
                  <a:gd name="connsiteY1" fmla="*/ 118687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08419 w 774320"/>
                  <a:gd name="connsiteY1" fmla="*/ 158668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08419 w 774320"/>
                  <a:gd name="connsiteY1" fmla="*/ 158668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08419 w 774320"/>
                  <a:gd name="connsiteY1" fmla="*/ 158668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08419 w 774320"/>
                  <a:gd name="connsiteY1" fmla="*/ 158668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08419 w 774320"/>
                  <a:gd name="connsiteY1" fmla="*/ 158668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29733 w 774320"/>
                  <a:gd name="connsiteY1" fmla="*/ 171425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29733 w 774320"/>
                  <a:gd name="connsiteY1" fmla="*/ 171425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29733 w 774320"/>
                  <a:gd name="connsiteY1" fmla="*/ 171425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29733 w 774320"/>
                  <a:gd name="connsiteY1" fmla="*/ 171425 h 775337"/>
                  <a:gd name="connsiteX2" fmla="*/ 762646 w 774320"/>
                  <a:gd name="connsiteY2" fmla="*/ 775337 h 775337"/>
                  <a:gd name="connsiteX0" fmla="*/ 0 w 774320"/>
                  <a:gd name="connsiteY0" fmla="*/ 0 h 775337"/>
                  <a:gd name="connsiteX1" fmla="*/ 762646 w 774320"/>
                  <a:gd name="connsiteY1" fmla="*/ 775337 h 775337"/>
                  <a:gd name="connsiteX2" fmla="*/ 1 w 774320"/>
                  <a:gd name="connsiteY2" fmla="*/ 775337 h 775337"/>
                  <a:gd name="connsiteX3" fmla="*/ 0 w 774320"/>
                  <a:gd name="connsiteY3" fmla="*/ 0 h 775337"/>
                  <a:gd name="connsiteX0" fmla="*/ 0 w 774320"/>
                  <a:gd name="connsiteY0" fmla="*/ 0 h 775337"/>
                  <a:gd name="connsiteX1" fmla="*/ 629733 w 774320"/>
                  <a:gd name="connsiteY1" fmla="*/ 171425 h 775337"/>
                  <a:gd name="connsiteX2" fmla="*/ 762646 w 774320"/>
                  <a:gd name="connsiteY2" fmla="*/ 775337 h 775337"/>
                  <a:gd name="connsiteX0" fmla="*/ 0 w 774320"/>
                  <a:gd name="connsiteY0" fmla="*/ 4667 h 780004"/>
                  <a:gd name="connsiteX1" fmla="*/ 762646 w 774320"/>
                  <a:gd name="connsiteY1" fmla="*/ 780004 h 780004"/>
                  <a:gd name="connsiteX2" fmla="*/ 1 w 774320"/>
                  <a:gd name="connsiteY2" fmla="*/ 780004 h 780004"/>
                  <a:gd name="connsiteX3" fmla="*/ 0 w 774320"/>
                  <a:gd name="connsiteY3" fmla="*/ 4667 h 780004"/>
                  <a:gd name="connsiteX0" fmla="*/ 4978 w 774320"/>
                  <a:gd name="connsiteY0" fmla="*/ 0 h 780004"/>
                  <a:gd name="connsiteX1" fmla="*/ 629733 w 774320"/>
                  <a:gd name="connsiteY1" fmla="*/ 176092 h 780004"/>
                  <a:gd name="connsiteX2" fmla="*/ 762646 w 774320"/>
                  <a:gd name="connsiteY2" fmla="*/ 780004 h 780004"/>
                  <a:gd name="connsiteX0" fmla="*/ 0 w 774320"/>
                  <a:gd name="connsiteY0" fmla="*/ 6520 h 781857"/>
                  <a:gd name="connsiteX1" fmla="*/ 762646 w 774320"/>
                  <a:gd name="connsiteY1" fmla="*/ 781857 h 781857"/>
                  <a:gd name="connsiteX2" fmla="*/ 1 w 774320"/>
                  <a:gd name="connsiteY2" fmla="*/ 781857 h 781857"/>
                  <a:gd name="connsiteX3" fmla="*/ 0 w 774320"/>
                  <a:gd name="connsiteY3" fmla="*/ 6520 h 781857"/>
                  <a:gd name="connsiteX0" fmla="*/ 4978 w 774320"/>
                  <a:gd name="connsiteY0" fmla="*/ 1853 h 781857"/>
                  <a:gd name="connsiteX1" fmla="*/ 629733 w 774320"/>
                  <a:gd name="connsiteY1" fmla="*/ 177945 h 781857"/>
                  <a:gd name="connsiteX2" fmla="*/ 762646 w 774320"/>
                  <a:gd name="connsiteY2" fmla="*/ 781857 h 781857"/>
                </a:gdLst>
                <a:ahLst/>
                <a:cxnLst>
                  <a:cxn ang="0">
                    <a:pos x="connsiteX0" y="connsiteY0"/>
                  </a:cxn>
                  <a:cxn ang="0">
                    <a:pos x="connsiteX1" y="connsiteY1"/>
                  </a:cxn>
                  <a:cxn ang="0">
                    <a:pos x="connsiteX2" y="connsiteY2"/>
                  </a:cxn>
                </a:cxnLst>
                <a:rect l="l" t="t" r="r" b="b"/>
                <a:pathLst>
                  <a:path w="774320" h="781857" stroke="0" extrusionOk="0">
                    <a:moveTo>
                      <a:pt x="0" y="6520"/>
                    </a:moveTo>
                    <a:cubicBezTo>
                      <a:pt x="421198" y="6520"/>
                      <a:pt x="851113" y="56713"/>
                      <a:pt x="762646" y="781857"/>
                    </a:cubicBezTo>
                    <a:lnTo>
                      <a:pt x="1" y="781857"/>
                    </a:lnTo>
                    <a:cubicBezTo>
                      <a:pt x="1" y="523411"/>
                      <a:pt x="0" y="264966"/>
                      <a:pt x="0" y="6520"/>
                    </a:cubicBezTo>
                    <a:close/>
                  </a:path>
                  <a:path w="774320" h="781857" fill="none">
                    <a:moveTo>
                      <a:pt x="4978" y="1853"/>
                    </a:moveTo>
                    <a:cubicBezTo>
                      <a:pt x="238379" y="4233"/>
                      <a:pt x="439422" y="-37882"/>
                      <a:pt x="629733" y="177945"/>
                    </a:cubicBezTo>
                    <a:cubicBezTo>
                      <a:pt x="741523" y="328238"/>
                      <a:pt x="762646" y="353650"/>
                      <a:pt x="762646" y="781857"/>
                    </a:cubicBezTo>
                  </a:path>
                </a:pathLst>
              </a:custGeom>
              <a:noFill/>
              <a:ln w="76200" cap="flat" cmpd="sng" algn="ctr">
                <a:solidFill>
                  <a:srgbClr val="0000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dirty="0">
                  <a:ln>
                    <a:noFill/>
                  </a:ln>
                  <a:solidFill>
                    <a:schemeClr val="tx1"/>
                  </a:solidFill>
                  <a:effectLst/>
                  <a:latin typeface="Comic Sans MS" pitchFamily="66" charset="0"/>
                </a:endParaRPr>
              </a:p>
            </p:txBody>
          </p:sp>
        </p:grpSp>
        <p:sp>
          <p:nvSpPr>
            <p:cNvPr id="46" name="TextBox 45"/>
            <p:cNvSpPr txBox="1"/>
            <p:nvPr/>
          </p:nvSpPr>
          <p:spPr>
            <a:xfrm>
              <a:off x="8811704" y="2102875"/>
              <a:ext cx="1959191" cy="400110"/>
            </a:xfrm>
            <a:prstGeom prst="rect">
              <a:avLst/>
            </a:prstGeom>
          </p:spPr>
          <p:txBody>
            <a:bodyPr wrap="none" rtlCol="0">
              <a:spAutoFit/>
            </a:bodyPr>
            <a:lstStyle/>
            <a:p>
              <a:pPr>
                <a:spcBef>
                  <a:spcPct val="20000"/>
                </a:spcBef>
                <a:spcAft>
                  <a:spcPts val="400"/>
                </a:spcAft>
                <a:buClr>
                  <a:srgbClr val="0000FF"/>
                </a:buClr>
                <a:buSzPct val="80000"/>
              </a:pPr>
              <a:r>
                <a:rPr lang="en-GB" sz="2000" b="1" kern="0" dirty="0" err="1">
                  <a:solidFill>
                    <a:srgbClr val="0000FF"/>
                  </a:solidFill>
                  <a:latin typeface="+mn-lt"/>
                </a:rPr>
                <a:t>Sextupole</a:t>
              </a:r>
              <a:r>
                <a:rPr lang="en-GB" sz="2000" b="1" kern="0" dirty="0">
                  <a:solidFill>
                    <a:srgbClr val="0000FF"/>
                  </a:solidFill>
                  <a:latin typeface="+mn-lt"/>
                </a:rPr>
                <a:t> N=3</a:t>
              </a:r>
            </a:p>
          </p:txBody>
        </p:sp>
      </p:grpSp>
    </p:spTree>
    <p:extLst>
      <p:ext uri="{BB962C8B-B14F-4D97-AF65-F5344CB8AC3E}">
        <p14:creationId xmlns:p14="http://schemas.microsoft.com/office/powerpoint/2010/main" val="5604427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Recap on beam optics</a:t>
            </a:r>
          </a:p>
        </p:txBody>
      </p:sp>
      <p:sp>
        <p:nvSpPr>
          <p:cNvPr id="3" name="Date Placeholder 2"/>
          <p:cNvSpPr>
            <a:spLocks noGrp="1"/>
          </p:cNvSpPr>
          <p:nvPr>
            <p:ph type="dt" sz="half" idx="10"/>
          </p:nvPr>
        </p:nvSpPr>
        <p:spPr/>
        <p:txBody>
          <a:bodyPr/>
          <a:lstStyle/>
          <a:p>
            <a:pPr>
              <a:defRPr/>
            </a:pPr>
            <a:r>
              <a:rPr lang="en-US"/>
              <a:t>12 May 2022</a:t>
            </a:r>
          </a:p>
        </p:txBody>
      </p:sp>
      <p:sp>
        <p:nvSpPr>
          <p:cNvPr id="4" name="Footer Placeholder 3"/>
          <p:cNvSpPr>
            <a:spLocks noGrp="1"/>
          </p:cNvSpPr>
          <p:nvPr>
            <p:ph type="ftr" sz="quarter" idx="11"/>
          </p:nvPr>
        </p:nvSpPr>
        <p:spPr/>
        <p:txBody>
          <a:bodyPr/>
          <a:lstStyle/>
          <a:p>
            <a:pPr>
              <a:defRPr/>
            </a:pPr>
            <a:r>
              <a:rPr lang="en-GB"/>
              <a:t>Basic CAS - Linear Imperfections - J. Wenninger</a:t>
            </a:r>
            <a:endParaRPr lang="en-US"/>
          </a:p>
        </p:txBody>
      </p:sp>
      <p:sp>
        <p:nvSpPr>
          <p:cNvPr id="5" name="Slide Number Placeholder 4"/>
          <p:cNvSpPr>
            <a:spLocks noGrp="1"/>
          </p:cNvSpPr>
          <p:nvPr>
            <p:ph type="sldNum" sz="quarter" idx="12"/>
          </p:nvPr>
        </p:nvSpPr>
        <p:spPr/>
        <p:txBody>
          <a:bodyPr/>
          <a:lstStyle/>
          <a:p>
            <a:fld id="{CDE5CB26-BAF5-4B05-B144-6888C8927702}" type="slidenum">
              <a:rPr lang="en-US" altLang="en-US" smtClean="0"/>
              <a:pPr/>
              <a:t>9</a:t>
            </a:fld>
            <a:endParaRPr lang="en-US" altLang="en-US"/>
          </a:p>
        </p:txBody>
      </p:sp>
      <p:sp>
        <p:nvSpPr>
          <p:cNvPr id="7" name="Content Placeholder 5"/>
          <p:cNvSpPr>
            <a:spLocks noGrp="1"/>
          </p:cNvSpPr>
          <p:nvPr>
            <p:ph idx="1"/>
          </p:nvPr>
        </p:nvSpPr>
        <p:spPr>
          <a:xfrm>
            <a:off x="594827" y="876326"/>
            <a:ext cx="10685847" cy="2073870"/>
          </a:xfrm>
        </p:spPr>
        <p:txBody>
          <a:bodyPr/>
          <a:lstStyle/>
          <a:p>
            <a:r>
              <a:rPr lang="en-GB" dirty="0"/>
              <a:t>Quantities related to a beam optics in a circular accelerator will be needed for the lecture:</a:t>
            </a:r>
          </a:p>
          <a:p>
            <a:pPr lvl="1"/>
            <a:r>
              <a:rPr lang="en-GB" dirty="0"/>
              <a:t>The </a:t>
            </a:r>
            <a:r>
              <a:rPr lang="en-GB" b="1" dirty="0" err="1">
                <a:solidFill>
                  <a:srgbClr val="CC3399"/>
                </a:solidFill>
              </a:rPr>
              <a:t>betatron</a:t>
            </a:r>
            <a:r>
              <a:rPr lang="en-GB" b="1" dirty="0">
                <a:solidFill>
                  <a:srgbClr val="CC3399"/>
                </a:solidFill>
              </a:rPr>
              <a:t> function </a:t>
            </a:r>
            <a:r>
              <a:rPr lang="en-GB" b="1" dirty="0"/>
              <a:t>(</a:t>
            </a:r>
            <a:r>
              <a:rPr lang="en-GB" b="1" dirty="0">
                <a:solidFill>
                  <a:srgbClr val="CC3399"/>
                </a:solidFill>
                <a:latin typeface="Symbol" panose="05050102010706020507" pitchFamily="18" charset="2"/>
              </a:rPr>
              <a:t>b</a:t>
            </a:r>
            <a:r>
              <a:rPr lang="en-GB" b="1" dirty="0"/>
              <a:t>) </a:t>
            </a:r>
            <a:r>
              <a:rPr lang="en-GB" dirty="0"/>
              <a:t>that defines the beam envelope,</a:t>
            </a:r>
          </a:p>
          <a:p>
            <a:pPr lvl="2"/>
            <a:r>
              <a:rPr lang="en-GB" b="1" dirty="0">
                <a:solidFill>
                  <a:srgbClr val="0000FF"/>
                </a:solidFill>
              </a:rPr>
              <a:t>Beam size / envelope is proportional to </a:t>
            </a:r>
            <a:r>
              <a:rPr lang="en-GB" b="1" dirty="0">
                <a:solidFill>
                  <a:srgbClr val="0000FF"/>
                </a:solidFill>
                <a:sym typeface="Symbol" panose="05050102010706020507" pitchFamily="18" charset="2"/>
              </a:rPr>
              <a:t></a:t>
            </a:r>
            <a:r>
              <a:rPr lang="en-GB" b="1" dirty="0">
                <a:solidFill>
                  <a:srgbClr val="0000FF"/>
                </a:solidFill>
                <a:latin typeface="Symbol" panose="05050102010706020507" pitchFamily="18" charset="2"/>
                <a:sym typeface="Symbol" panose="05050102010706020507" pitchFamily="18" charset="2"/>
              </a:rPr>
              <a:t>b</a:t>
            </a:r>
            <a:endParaRPr lang="en-GB" b="1" dirty="0">
              <a:solidFill>
                <a:srgbClr val="0000FF"/>
              </a:solidFill>
              <a:latin typeface="Symbol" panose="05050102010706020507" pitchFamily="18" charset="2"/>
            </a:endParaRPr>
          </a:p>
          <a:p>
            <a:pPr lvl="1"/>
            <a:r>
              <a:rPr lang="en-GB" dirty="0"/>
              <a:t>The </a:t>
            </a:r>
            <a:r>
              <a:rPr lang="en-GB" b="1" dirty="0" err="1">
                <a:solidFill>
                  <a:srgbClr val="CC3399"/>
                </a:solidFill>
              </a:rPr>
              <a:t>betatron</a:t>
            </a:r>
            <a:r>
              <a:rPr lang="en-GB" b="1" dirty="0">
                <a:solidFill>
                  <a:srgbClr val="CC3399"/>
                </a:solidFill>
              </a:rPr>
              <a:t> phase advance </a:t>
            </a:r>
            <a:r>
              <a:rPr lang="en-GB" b="1" dirty="0"/>
              <a:t>(</a:t>
            </a:r>
            <a:r>
              <a:rPr lang="en-GB" b="1" dirty="0">
                <a:solidFill>
                  <a:srgbClr val="CC3399"/>
                </a:solidFill>
                <a:latin typeface="Symbol" panose="05050102010706020507" pitchFamily="18" charset="2"/>
              </a:rPr>
              <a:t>m</a:t>
            </a:r>
            <a:r>
              <a:rPr lang="en-GB" b="1" dirty="0"/>
              <a:t>) </a:t>
            </a:r>
            <a:r>
              <a:rPr lang="en-GB" dirty="0"/>
              <a:t>that defines the phase of an oscillation.</a:t>
            </a: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14224" y="4153743"/>
            <a:ext cx="5406326" cy="2567733"/>
          </a:xfrm>
          <a:prstGeom prst="rect">
            <a:avLst/>
          </a:prstGeom>
        </p:spPr>
      </p:pic>
      <p:sp>
        <p:nvSpPr>
          <p:cNvPr id="10" name="Bent-Up Arrow 9"/>
          <p:cNvSpPr/>
          <p:nvPr/>
        </p:nvSpPr>
        <p:spPr bwMode="auto">
          <a:xfrm rot="5400000">
            <a:off x="3376440" y="5095964"/>
            <a:ext cx="850392" cy="731520"/>
          </a:xfrm>
          <a:prstGeom prst="bentUpArrow">
            <a:avLst/>
          </a:prstGeom>
          <a:solidFill>
            <a:schemeClr val="accent1"/>
          </a:solidFill>
          <a:ln w="9525" cap="flat" cmpd="sng" algn="ctr">
            <a:solidFill>
              <a:srgbClr val="0000FF"/>
            </a:solidFill>
            <a:prstDash val="solid"/>
            <a:round/>
            <a:headEnd type="none" w="med" len="med"/>
            <a:tailEnd type="none" w="med" len="me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p:spPr>
        <p:txBody>
          <a:bodyPr vert="horz" wrap="square" lIns="91440" tIns="45720" rIns="91440" bIns="45720" numCol="1" rtlCol="0" anchor="t" anchorCtr="0" compatLnSpc="1">
            <a:prstTxWarp prst="textNoShape">
              <a:avLst/>
            </a:prstTxWarp>
          </a:bodyPr>
          <a:lstStyle/>
          <a:p>
            <a:endParaRPr lang="en-GB"/>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10590" y="2617962"/>
            <a:ext cx="5095080" cy="2419909"/>
          </a:xfrm>
          <a:prstGeom prst="rect">
            <a:avLst/>
          </a:prstGeom>
        </p:spPr>
      </p:pic>
      <p:sp>
        <p:nvSpPr>
          <p:cNvPr id="8" name="TextBox 7"/>
          <p:cNvSpPr txBox="1"/>
          <p:nvPr/>
        </p:nvSpPr>
        <p:spPr>
          <a:xfrm>
            <a:off x="1952431" y="2743526"/>
            <a:ext cx="2223686" cy="338554"/>
          </a:xfrm>
          <a:prstGeom prst="rect">
            <a:avLst/>
          </a:prstGeom>
        </p:spPr>
        <p:txBody>
          <a:bodyPr wrap="none" rtlCol="0">
            <a:spAutoFit/>
          </a:bodyPr>
          <a:lstStyle/>
          <a:p>
            <a:pPr>
              <a:spcBef>
                <a:spcPct val="20000"/>
              </a:spcBef>
              <a:spcAft>
                <a:spcPts val="400"/>
              </a:spcAft>
              <a:buClr>
                <a:srgbClr val="0000FF"/>
              </a:buClr>
              <a:buSzPct val="80000"/>
            </a:pPr>
            <a:r>
              <a:rPr lang="en-GB" sz="1600" i="1" kern="0" dirty="0">
                <a:latin typeface="+mn-lt"/>
              </a:rPr>
              <a:t>LHC optics at injection</a:t>
            </a:r>
          </a:p>
        </p:txBody>
      </p:sp>
      <p:sp>
        <p:nvSpPr>
          <p:cNvPr id="11" name="TextBox 10"/>
          <p:cNvSpPr txBox="1"/>
          <p:nvPr/>
        </p:nvSpPr>
        <p:spPr>
          <a:xfrm>
            <a:off x="2651183" y="5548366"/>
            <a:ext cx="686406" cy="338554"/>
          </a:xfrm>
          <a:prstGeom prst="rect">
            <a:avLst/>
          </a:prstGeom>
        </p:spPr>
        <p:txBody>
          <a:bodyPr wrap="none" rtlCol="0">
            <a:spAutoFit/>
          </a:bodyPr>
          <a:lstStyle/>
          <a:p>
            <a:pPr>
              <a:spcBef>
                <a:spcPct val="20000"/>
              </a:spcBef>
              <a:spcAft>
                <a:spcPts val="400"/>
              </a:spcAft>
              <a:buClr>
                <a:srgbClr val="0000FF"/>
              </a:buClr>
              <a:buSzPct val="80000"/>
            </a:pPr>
            <a:r>
              <a:rPr lang="en-GB" sz="1600" i="1" kern="0" dirty="0">
                <a:latin typeface="+mn-lt"/>
              </a:rPr>
              <a:t>zoom</a:t>
            </a:r>
          </a:p>
        </p:txBody>
      </p:sp>
      <p:pic>
        <p:nvPicPr>
          <p:cNvPr id="12" name="Picture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164184" y="2940324"/>
            <a:ext cx="3109183" cy="1476706"/>
          </a:xfrm>
          <a:prstGeom prst="rect">
            <a:avLst/>
          </a:prstGeom>
        </p:spPr>
      </p:pic>
      <p:sp>
        <p:nvSpPr>
          <p:cNvPr id="13" name="Up Arrow 12"/>
          <p:cNvSpPr/>
          <p:nvPr/>
        </p:nvSpPr>
        <p:spPr bwMode="auto">
          <a:xfrm>
            <a:off x="8415939" y="4647101"/>
            <a:ext cx="374117" cy="797761"/>
          </a:xfrm>
          <a:prstGeom prst="upArrow">
            <a:avLst/>
          </a:prstGeom>
          <a:solidFill>
            <a:schemeClr val="accent1"/>
          </a:solidFill>
          <a:ln w="9525" cap="flat" cmpd="sng" algn="ctr">
            <a:solidFill>
              <a:srgbClr val="0000FF"/>
            </a:solidFill>
            <a:prstDash val="solid"/>
            <a:round/>
            <a:headEnd type="none" w="med" len="med"/>
            <a:tailEnd type="none" w="med" len="me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p:spPr>
        <p:txBody>
          <a:bodyPr vert="horz" wrap="square" lIns="91440" tIns="45720" rIns="91440" bIns="45720" numCol="1" rtlCol="0" anchor="t" anchorCtr="0" compatLnSpc="1">
            <a:prstTxWarp prst="textNoShape">
              <a:avLst/>
            </a:prstTxWarp>
          </a:bodyPr>
          <a:lstStyle/>
          <a:p>
            <a:endParaRPr lang="en-GB"/>
          </a:p>
        </p:txBody>
      </p:sp>
      <p:sp>
        <p:nvSpPr>
          <p:cNvPr id="14" name="TextBox 13"/>
          <p:cNvSpPr txBox="1"/>
          <p:nvPr/>
        </p:nvSpPr>
        <p:spPr>
          <a:xfrm>
            <a:off x="8845304" y="4965435"/>
            <a:ext cx="686406" cy="338554"/>
          </a:xfrm>
          <a:prstGeom prst="rect">
            <a:avLst/>
          </a:prstGeom>
        </p:spPr>
        <p:txBody>
          <a:bodyPr wrap="none" rtlCol="0">
            <a:spAutoFit/>
          </a:bodyPr>
          <a:lstStyle/>
          <a:p>
            <a:pPr>
              <a:spcBef>
                <a:spcPct val="20000"/>
              </a:spcBef>
              <a:spcAft>
                <a:spcPts val="400"/>
              </a:spcAft>
              <a:buClr>
                <a:srgbClr val="0000FF"/>
              </a:buClr>
              <a:buSzPct val="80000"/>
            </a:pPr>
            <a:r>
              <a:rPr lang="en-GB" sz="1600" i="1" kern="0" dirty="0">
                <a:latin typeface="+mn-lt"/>
              </a:rPr>
              <a:t>zoom</a:t>
            </a:r>
          </a:p>
        </p:txBody>
      </p:sp>
      <p:sp>
        <p:nvSpPr>
          <p:cNvPr id="15" name="TextBox 14"/>
          <p:cNvSpPr txBox="1"/>
          <p:nvPr/>
        </p:nvSpPr>
        <p:spPr>
          <a:xfrm>
            <a:off x="8400311" y="2676544"/>
            <a:ext cx="889987" cy="338554"/>
          </a:xfrm>
          <a:prstGeom prst="rect">
            <a:avLst/>
          </a:prstGeom>
        </p:spPr>
        <p:txBody>
          <a:bodyPr wrap="none" rtlCol="0">
            <a:spAutoFit/>
          </a:bodyPr>
          <a:lstStyle/>
          <a:p>
            <a:pPr>
              <a:spcBef>
                <a:spcPct val="20000"/>
              </a:spcBef>
              <a:spcAft>
                <a:spcPts val="400"/>
              </a:spcAft>
              <a:buClr>
                <a:srgbClr val="0000FF"/>
              </a:buClr>
              <a:buSzPct val="80000"/>
            </a:pPr>
            <a:r>
              <a:rPr lang="en-GB" sz="1600" i="1" kern="0" dirty="0">
                <a:solidFill>
                  <a:srgbClr val="CC3399"/>
                </a:solidFill>
                <a:latin typeface="+mn-lt"/>
              </a:rPr>
              <a:t>one cell</a:t>
            </a:r>
          </a:p>
        </p:txBody>
      </p:sp>
      <p:cxnSp>
        <p:nvCxnSpPr>
          <p:cNvPr id="17" name="Straight Arrow Connector 16"/>
          <p:cNvCxnSpPr/>
          <p:nvPr/>
        </p:nvCxnSpPr>
        <p:spPr bwMode="auto">
          <a:xfrm>
            <a:off x="8644957" y="3105150"/>
            <a:ext cx="290197" cy="0"/>
          </a:xfrm>
          <a:prstGeom prst="straightConnector1">
            <a:avLst/>
          </a:prstGeom>
          <a:solidFill>
            <a:schemeClr val="accent1"/>
          </a:solidFill>
          <a:ln w="9525" cap="flat" cmpd="sng" algn="ctr">
            <a:solidFill>
              <a:srgbClr val="CC3399"/>
            </a:solidFill>
            <a:prstDash val="solid"/>
            <a:round/>
            <a:headEnd type="triangle" w="med" len="med"/>
            <a:tailEnd type="triangle" w="med" len="med"/>
          </a:ln>
          <a:effectLst/>
        </p:spPr>
      </p:cxnSp>
    </p:spTree>
    <p:extLst>
      <p:ext uri="{BB962C8B-B14F-4D97-AF65-F5344CB8AC3E}">
        <p14:creationId xmlns:p14="http://schemas.microsoft.com/office/powerpoint/2010/main" val="24007874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13" grpId="0" animBg="1"/>
      <p:bldP spid="14" grpId="0"/>
      <p:bldP spid="15" grpId="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Comic Sans MS"/>
        <a:ea typeface=""/>
        <a:cs typeface=""/>
      </a:majorFont>
      <a:minorFont>
        <a:latin typeface="Comic Sans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omic Sans MS"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omic Sans MS" pitchFamily="66"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eme1">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omic Sans MS"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omic Sans MS" pitchFamily="66" charset="0"/>
          </a:defRPr>
        </a:defPPr>
      </a:lstStyle>
    </a:lnDef>
    <a:txDef>
      <a:spPr/>
      <a:bodyPr/>
      <a:lstStyle>
        <a:defPPr marL="227013" indent="-227013">
          <a:spcBef>
            <a:spcPct val="20000"/>
          </a:spcBef>
          <a:spcAft>
            <a:spcPts val="400"/>
          </a:spcAft>
          <a:buClr>
            <a:srgbClr val="0000FF"/>
          </a:buClr>
          <a:buSzPct val="80000"/>
          <a:buFont typeface="Wingdings" pitchFamily="2" charset="2"/>
          <a:buChar char="q"/>
          <a:defRPr sz="2000" kern="0" dirty="0" smtClean="0">
            <a:latin typeface="+mn-lt"/>
          </a:defRPr>
        </a:defPPr>
      </a:lstStyle>
    </a:tx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6783</TotalTime>
  <Words>4148</Words>
  <Application>Microsoft Office PowerPoint</Application>
  <PresentationFormat>Widescreen</PresentationFormat>
  <Paragraphs>579</Paragraphs>
  <Slides>52</Slides>
  <Notes>1</Notes>
  <HiddenSlides>0</HiddenSlides>
  <MMClips>0</MMClips>
  <ScaleCrop>false</ScaleCrop>
  <HeadingPairs>
    <vt:vector size="8" baseType="variant">
      <vt:variant>
        <vt:lpstr>Fonts Used</vt:lpstr>
      </vt:variant>
      <vt:variant>
        <vt:i4>13</vt:i4>
      </vt:variant>
      <vt:variant>
        <vt:lpstr>Theme</vt:lpstr>
      </vt:variant>
      <vt:variant>
        <vt:i4>2</vt:i4>
      </vt:variant>
      <vt:variant>
        <vt:lpstr>Embedded OLE Servers</vt:lpstr>
      </vt:variant>
      <vt:variant>
        <vt:i4>1</vt:i4>
      </vt:variant>
      <vt:variant>
        <vt:lpstr>Slide Titles</vt:lpstr>
      </vt:variant>
      <vt:variant>
        <vt:i4>52</vt:i4>
      </vt:variant>
    </vt:vector>
  </HeadingPairs>
  <TitlesOfParts>
    <vt:vector size="68" baseType="lpstr">
      <vt:lpstr>Arial</vt:lpstr>
      <vt:lpstr>Calibri</vt:lpstr>
      <vt:lpstr>Cambria</vt:lpstr>
      <vt:lpstr>Cambria Math</vt:lpstr>
      <vt:lpstr>Comic Sans MS</vt:lpstr>
      <vt:lpstr>Constantia</vt:lpstr>
      <vt:lpstr>Courier New</vt:lpstr>
      <vt:lpstr>Helvetica</vt:lpstr>
      <vt:lpstr>Sylfaen</vt:lpstr>
      <vt:lpstr>Symbol</vt:lpstr>
      <vt:lpstr>Times New Roman</vt:lpstr>
      <vt:lpstr>Verdana</vt:lpstr>
      <vt:lpstr>Wingdings</vt:lpstr>
      <vt:lpstr>Default Design</vt:lpstr>
      <vt:lpstr>Theme1</vt:lpstr>
      <vt:lpstr>Equation</vt:lpstr>
      <vt:lpstr>Linear  Imperfections</vt:lpstr>
      <vt:lpstr>PowerPoint Presentation</vt:lpstr>
      <vt:lpstr>PowerPoint Presentation</vt:lpstr>
      <vt:lpstr>Accelerator lattice cell</vt:lpstr>
      <vt:lpstr>Dipole magnet</vt:lpstr>
      <vt:lpstr>Quadrupole magnet</vt:lpstr>
      <vt:lpstr>Skew quadrupole magnet</vt:lpstr>
      <vt:lpstr>N-pole magnets</vt:lpstr>
      <vt:lpstr>Recap on beam optics</vt:lpstr>
      <vt:lpstr>Recap on beam optics</vt:lpstr>
      <vt:lpstr>Recap on beam optics for pedestrians</vt:lpstr>
      <vt:lpstr>PowerPoint Presentation</vt:lpstr>
      <vt:lpstr>Imperfections</vt:lpstr>
      <vt:lpstr>From model to reality - fields</vt:lpstr>
      <vt:lpstr>From the lab to the tunnel</vt:lpstr>
      <vt:lpstr>From model to reality - alignment</vt:lpstr>
      <vt:lpstr>A good attitude in the tunnel</vt:lpstr>
      <vt:lpstr>PowerPoint Presentation</vt:lpstr>
      <vt:lpstr>Imperfection – undesired deflection</vt:lpstr>
      <vt:lpstr>Unintended deflection</vt:lpstr>
      <vt:lpstr>Unintended deflection</vt:lpstr>
      <vt:lpstr>Coupling</vt:lpstr>
      <vt:lpstr>Effect of a deflection</vt:lpstr>
      <vt:lpstr>Effect of a deflection</vt:lpstr>
      <vt:lpstr>Effect of a deflection</vt:lpstr>
      <vt:lpstr>Many turns reveal something</vt:lpstr>
      <vt:lpstr>The closed orbit</vt:lpstr>
      <vt:lpstr>Closed orbit example</vt:lpstr>
      <vt:lpstr>A deflection at the LHC</vt:lpstr>
      <vt:lpstr>A deflection at the LHC</vt:lpstr>
      <vt:lpstr>A more realistic case at LHC</vt:lpstr>
      <vt:lpstr>Orbit correction</vt:lpstr>
      <vt:lpstr>Example of model inversion</vt:lpstr>
      <vt:lpstr>Example of model inversion - MICADO</vt:lpstr>
      <vt:lpstr>LHC orbit correction example</vt:lpstr>
      <vt:lpstr>PowerPoint Presentation</vt:lpstr>
      <vt:lpstr>Quadrupole gradient errors</vt:lpstr>
      <vt:lpstr>Optics perturbation</vt:lpstr>
      <vt:lpstr>Optics perturbation</vt:lpstr>
      <vt:lpstr>Optics perturbation</vt:lpstr>
      <vt:lpstr>Optics perturbation</vt:lpstr>
      <vt:lpstr>LHC optics correction</vt:lpstr>
      <vt:lpstr>PowerPoint Presentation</vt:lpstr>
      <vt:lpstr>PowerPoint Presentation</vt:lpstr>
      <vt:lpstr>Earth tides</vt:lpstr>
      <vt:lpstr>Tides observation</vt:lpstr>
      <vt:lpstr>LHC circumference observations</vt:lpstr>
      <vt:lpstr>Waves from earthquakes</vt:lpstr>
      <vt:lpstr>Costa Rica earthquake - 2012</vt:lpstr>
      <vt:lpstr>… and there’s the man-made waves</vt:lpstr>
      <vt:lpstr>… and there’s the man-made waves (2)</vt:lpstr>
      <vt:lpstr>Summary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Jorg Wenninger</dc:creator>
  <cp:lastModifiedBy>Jorg Wenninger</cp:lastModifiedBy>
  <cp:revision>1873</cp:revision>
  <cp:lastPrinted>1601-01-01T00:00:00Z</cp:lastPrinted>
  <dcterms:created xsi:type="dcterms:W3CDTF">1601-01-01T00:00:00Z</dcterms:created>
  <dcterms:modified xsi:type="dcterms:W3CDTF">2022-05-11T08:23:47Z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