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m4v"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7" r:id="rId2"/>
  </p:sldMasterIdLst>
  <p:notesMasterIdLst>
    <p:notesMasterId r:id="rId61"/>
  </p:notesMasterIdLst>
  <p:sldIdLst>
    <p:sldId id="256" r:id="rId3"/>
    <p:sldId id="258" r:id="rId4"/>
    <p:sldId id="520" r:id="rId5"/>
    <p:sldId id="277" r:id="rId6"/>
    <p:sldId id="475" r:id="rId7"/>
    <p:sldId id="476" r:id="rId8"/>
    <p:sldId id="519" r:id="rId9"/>
    <p:sldId id="301" r:id="rId10"/>
    <p:sldId id="473" r:id="rId11"/>
    <p:sldId id="369" r:id="rId12"/>
    <p:sldId id="468" r:id="rId13"/>
    <p:sldId id="485" r:id="rId14"/>
    <p:sldId id="482" r:id="rId15"/>
    <p:sldId id="474" r:id="rId16"/>
    <p:sldId id="518" r:id="rId17"/>
    <p:sldId id="488" r:id="rId18"/>
    <p:sldId id="489" r:id="rId19"/>
    <p:sldId id="491" r:id="rId20"/>
    <p:sldId id="492" r:id="rId21"/>
    <p:sldId id="494" r:id="rId22"/>
    <p:sldId id="503" r:id="rId23"/>
    <p:sldId id="495" r:id="rId24"/>
    <p:sldId id="505" r:id="rId25"/>
    <p:sldId id="521" r:id="rId26"/>
    <p:sldId id="522" r:id="rId27"/>
    <p:sldId id="499" r:id="rId28"/>
    <p:sldId id="504" r:id="rId29"/>
    <p:sldId id="502" r:id="rId30"/>
    <p:sldId id="501" r:id="rId31"/>
    <p:sldId id="515" r:id="rId32"/>
    <p:sldId id="512" r:id="rId33"/>
    <p:sldId id="481" r:id="rId34"/>
    <p:sldId id="336" r:id="rId35"/>
    <p:sldId id="374" r:id="rId36"/>
    <p:sldId id="428" r:id="rId37"/>
    <p:sldId id="429" r:id="rId38"/>
    <p:sldId id="430" r:id="rId39"/>
    <p:sldId id="452" r:id="rId40"/>
    <p:sldId id="511" r:id="rId41"/>
    <p:sldId id="463" r:id="rId42"/>
    <p:sldId id="439" r:id="rId43"/>
    <p:sldId id="453" r:id="rId44"/>
    <p:sldId id="454" r:id="rId45"/>
    <p:sldId id="455" r:id="rId46"/>
    <p:sldId id="513" r:id="rId47"/>
    <p:sldId id="507" r:id="rId48"/>
    <p:sldId id="508" r:id="rId49"/>
    <p:sldId id="263" r:id="rId50"/>
    <p:sldId id="480" r:id="rId51"/>
    <p:sldId id="349" r:id="rId52"/>
    <p:sldId id="483" r:id="rId53"/>
    <p:sldId id="493" r:id="rId54"/>
    <p:sldId id="486" r:id="rId55"/>
    <p:sldId id="514" r:id="rId56"/>
    <p:sldId id="509" r:id="rId57"/>
    <p:sldId id="496" r:id="rId58"/>
    <p:sldId id="497" r:id="rId59"/>
    <p:sldId id="516"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B913"/>
    <a:srgbClr val="D45C2C"/>
    <a:srgbClr val="1DACAF"/>
    <a:srgbClr val="008E40"/>
    <a:srgbClr val="4141F1"/>
    <a:srgbClr val="0D0DB3"/>
    <a:srgbClr val="0055A0"/>
    <a:srgbClr val="1E5AAE"/>
    <a:srgbClr val="061C5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68" autoAdjust="0"/>
    <p:restoredTop sz="94694" autoAdjust="0"/>
  </p:normalViewPr>
  <p:slideViewPr>
    <p:cSldViewPr snapToGrid="0" snapToObjects="1">
      <p:cViewPr varScale="1">
        <p:scale>
          <a:sx n="121" d="100"/>
          <a:sy n="121" d="100"/>
        </p:scale>
        <p:origin x="1104" y="90"/>
      </p:cViewPr>
      <p:guideLst>
        <p:guide orient="horz" pos="2160"/>
        <p:guide pos="2880"/>
      </p:guideLst>
    </p:cSldViewPr>
  </p:slideViewPr>
  <p:outlineViewPr>
    <p:cViewPr>
      <p:scale>
        <a:sx n="33" d="100"/>
        <a:sy n="33" d="100"/>
      </p:scale>
      <p:origin x="0" y="-8646"/>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78733A-5F73-489D-A7AF-273B5AF1706E}" type="datetimeFigureOut">
              <a:rPr lang="en-GB" smtClean="0"/>
              <a:t>10/05/2022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D57ADB-1F76-4F74-AC5A-2259D7247037}" type="slidenum">
              <a:rPr lang="en-GB" smtClean="0"/>
              <a:t>‹#›</a:t>
            </a:fld>
            <a:endParaRPr lang="en-GB"/>
          </a:p>
        </p:txBody>
      </p:sp>
    </p:spTree>
    <p:extLst>
      <p:ext uri="{BB962C8B-B14F-4D97-AF65-F5344CB8AC3E}">
        <p14:creationId xmlns:p14="http://schemas.microsoft.com/office/powerpoint/2010/main" val="1989216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D57ADB-1F76-4F74-AC5A-2259D7247037}" type="slidenum">
              <a:rPr lang="en-GB" smtClean="0"/>
              <a:t>1</a:t>
            </a:fld>
            <a:endParaRPr lang="en-GB"/>
          </a:p>
        </p:txBody>
      </p:sp>
    </p:spTree>
    <p:extLst>
      <p:ext uri="{BB962C8B-B14F-4D97-AF65-F5344CB8AC3E}">
        <p14:creationId xmlns:p14="http://schemas.microsoft.com/office/powerpoint/2010/main" val="2990224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7103CA86-FB20-47FE-AD7F-066FB82E3705}" type="slidenum">
              <a:rPr lang="en-GB" smtClean="0"/>
              <a:pPr/>
              <a:t>37</a:t>
            </a:fld>
            <a:endParaRPr lang="en-GB"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de-DE" smtClean="0"/>
          </a:p>
        </p:txBody>
      </p:sp>
    </p:spTree>
    <p:extLst>
      <p:ext uri="{BB962C8B-B14F-4D97-AF65-F5344CB8AC3E}">
        <p14:creationId xmlns:p14="http://schemas.microsoft.com/office/powerpoint/2010/main" val="3416138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Slide Number Placeholder 3"/>
          <p:cNvSpPr>
            <a:spLocks noGrp="1"/>
          </p:cNvSpPr>
          <p:nvPr>
            <p:ph type="sldNum" sz="quarter" idx="5"/>
          </p:nvPr>
        </p:nvSpPr>
        <p:spPr>
          <a:noFill/>
        </p:spPr>
        <p:txBody>
          <a:bodyPr/>
          <a:lstStyle/>
          <a:p>
            <a:fld id="{EB4CAFC4-AEED-415C-A55D-A3F4A4132D58}" type="slidenum">
              <a:rPr lang="en-US" smtClean="0"/>
              <a:pPr/>
              <a:t>39</a:t>
            </a:fld>
            <a:endParaRPr lang="en-US" smtClean="0"/>
          </a:p>
        </p:txBody>
      </p:sp>
    </p:spTree>
    <p:extLst>
      <p:ext uri="{BB962C8B-B14F-4D97-AF65-F5344CB8AC3E}">
        <p14:creationId xmlns:p14="http://schemas.microsoft.com/office/powerpoint/2010/main" val="106311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Slide Number Placeholder 3"/>
          <p:cNvSpPr>
            <a:spLocks noGrp="1"/>
          </p:cNvSpPr>
          <p:nvPr>
            <p:ph type="sldNum" sz="quarter" idx="5"/>
          </p:nvPr>
        </p:nvSpPr>
        <p:spPr>
          <a:noFill/>
        </p:spPr>
        <p:txBody>
          <a:bodyPr/>
          <a:lstStyle/>
          <a:p>
            <a:fld id="{EB4CAFC4-AEED-415C-A55D-A3F4A4132D58}" type="slidenum">
              <a:rPr lang="en-US" smtClean="0"/>
              <a:pPr/>
              <a:t>41</a:t>
            </a:fld>
            <a:endParaRPr lang="en-US" smtClean="0"/>
          </a:p>
        </p:txBody>
      </p:sp>
    </p:spTree>
    <p:extLst>
      <p:ext uri="{BB962C8B-B14F-4D97-AF65-F5344CB8AC3E}">
        <p14:creationId xmlns:p14="http://schemas.microsoft.com/office/powerpoint/2010/main" val="40805568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Slide Number Placeholder 3"/>
          <p:cNvSpPr>
            <a:spLocks noGrp="1"/>
          </p:cNvSpPr>
          <p:nvPr>
            <p:ph type="sldNum" sz="quarter" idx="5"/>
          </p:nvPr>
        </p:nvSpPr>
        <p:spPr>
          <a:noFill/>
        </p:spPr>
        <p:txBody>
          <a:bodyPr/>
          <a:lstStyle/>
          <a:p>
            <a:fld id="{EB4CAFC4-AEED-415C-A55D-A3F4A4132D58}" type="slidenum">
              <a:rPr lang="en-US" smtClean="0"/>
              <a:pPr/>
              <a:t>42</a:t>
            </a:fld>
            <a:endParaRPr lang="en-US" smtClean="0"/>
          </a:p>
        </p:txBody>
      </p:sp>
    </p:spTree>
    <p:extLst>
      <p:ext uri="{BB962C8B-B14F-4D97-AF65-F5344CB8AC3E}">
        <p14:creationId xmlns:p14="http://schemas.microsoft.com/office/powerpoint/2010/main" val="772089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Slide Number Placeholder 3"/>
          <p:cNvSpPr>
            <a:spLocks noGrp="1"/>
          </p:cNvSpPr>
          <p:nvPr>
            <p:ph type="sldNum" sz="quarter" idx="5"/>
          </p:nvPr>
        </p:nvSpPr>
        <p:spPr>
          <a:noFill/>
        </p:spPr>
        <p:txBody>
          <a:bodyPr/>
          <a:lstStyle/>
          <a:p>
            <a:fld id="{EB4CAFC4-AEED-415C-A55D-A3F4A4132D58}" type="slidenum">
              <a:rPr lang="en-US" smtClean="0"/>
              <a:pPr/>
              <a:t>43</a:t>
            </a:fld>
            <a:endParaRPr lang="en-US" smtClean="0"/>
          </a:p>
        </p:txBody>
      </p:sp>
    </p:spTree>
    <p:extLst>
      <p:ext uri="{BB962C8B-B14F-4D97-AF65-F5344CB8AC3E}">
        <p14:creationId xmlns:p14="http://schemas.microsoft.com/office/powerpoint/2010/main" val="32726089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Slide Number Placeholder 3"/>
          <p:cNvSpPr>
            <a:spLocks noGrp="1"/>
          </p:cNvSpPr>
          <p:nvPr>
            <p:ph type="sldNum" sz="quarter" idx="5"/>
          </p:nvPr>
        </p:nvSpPr>
        <p:spPr>
          <a:noFill/>
        </p:spPr>
        <p:txBody>
          <a:bodyPr/>
          <a:lstStyle/>
          <a:p>
            <a:fld id="{EB4CAFC4-AEED-415C-A55D-A3F4A4132D58}" type="slidenum">
              <a:rPr lang="en-US" smtClean="0"/>
              <a:pPr/>
              <a:t>44</a:t>
            </a:fld>
            <a:endParaRPr lang="en-US" smtClean="0"/>
          </a:p>
        </p:txBody>
      </p:sp>
    </p:spTree>
    <p:extLst>
      <p:ext uri="{BB962C8B-B14F-4D97-AF65-F5344CB8AC3E}">
        <p14:creationId xmlns:p14="http://schemas.microsoft.com/office/powerpoint/2010/main" val="30283783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Slide Number Placeholder 3"/>
          <p:cNvSpPr>
            <a:spLocks noGrp="1"/>
          </p:cNvSpPr>
          <p:nvPr>
            <p:ph type="sldNum" sz="quarter" idx="5"/>
          </p:nvPr>
        </p:nvSpPr>
        <p:spPr>
          <a:noFill/>
        </p:spPr>
        <p:txBody>
          <a:bodyPr/>
          <a:lstStyle/>
          <a:p>
            <a:fld id="{EB4CAFC4-AEED-415C-A55D-A3F4A4132D58}" type="slidenum">
              <a:rPr lang="en-US" smtClean="0"/>
              <a:pPr/>
              <a:t>49</a:t>
            </a:fld>
            <a:endParaRPr lang="en-US" smtClean="0"/>
          </a:p>
        </p:txBody>
      </p:sp>
    </p:spTree>
    <p:extLst>
      <p:ext uri="{BB962C8B-B14F-4D97-AF65-F5344CB8AC3E}">
        <p14:creationId xmlns:p14="http://schemas.microsoft.com/office/powerpoint/2010/main" val="11305066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D57ADB-1F76-4F74-AC5A-2259D7247037}" type="slidenum">
              <a:rPr lang="en-GB" smtClean="0"/>
              <a:t>50</a:t>
            </a:fld>
            <a:endParaRPr lang="en-GB"/>
          </a:p>
        </p:txBody>
      </p:sp>
    </p:spTree>
    <p:extLst>
      <p:ext uri="{BB962C8B-B14F-4D97-AF65-F5344CB8AC3E}">
        <p14:creationId xmlns:p14="http://schemas.microsoft.com/office/powerpoint/2010/main" val="2354705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5235DF1-38BA-4EA8-9198-05673E3CA287}" type="slidenum">
              <a:rPr kumimoji="0" lang="fr-FR" altLang="fr-FR"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51</a:t>
            </a:fld>
            <a:endParaRPr kumimoji="0" lang="fr-FR" altLang="fr-FR"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eaLnBrk="1" hangingPunct="1"/>
            <a:endParaRPr lang="en-US" altLang="fr-FR" smtClean="0">
              <a:latin typeface="Arial" panose="020B0604020202020204" pitchFamily="34" charset="0"/>
            </a:endParaRPr>
          </a:p>
        </p:txBody>
      </p:sp>
    </p:spTree>
    <p:extLst>
      <p:ext uri="{BB962C8B-B14F-4D97-AF65-F5344CB8AC3E}">
        <p14:creationId xmlns:p14="http://schemas.microsoft.com/office/powerpoint/2010/main" val="38888732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Slide Number Placeholder 3"/>
          <p:cNvSpPr>
            <a:spLocks noGrp="1"/>
          </p:cNvSpPr>
          <p:nvPr>
            <p:ph type="sldNum" sz="quarter" idx="5"/>
          </p:nvPr>
        </p:nvSpPr>
        <p:spPr>
          <a:noFill/>
        </p:spPr>
        <p:txBody>
          <a:bodyPr/>
          <a:lstStyle/>
          <a:p>
            <a:fld id="{EB4CAFC4-AEED-415C-A55D-A3F4A4132D58}" type="slidenum">
              <a:rPr lang="en-US" smtClean="0"/>
              <a:pPr/>
              <a:t>54</a:t>
            </a:fld>
            <a:endParaRPr lang="en-US" smtClean="0"/>
          </a:p>
        </p:txBody>
      </p:sp>
    </p:spTree>
    <p:extLst>
      <p:ext uri="{BB962C8B-B14F-4D97-AF65-F5344CB8AC3E}">
        <p14:creationId xmlns:p14="http://schemas.microsoft.com/office/powerpoint/2010/main" val="1180492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D57ADB-1F76-4F74-AC5A-2259D7247037}" type="slidenum">
              <a:rPr lang="en-GB" smtClean="0"/>
              <a:t>4</a:t>
            </a:fld>
            <a:endParaRPr lang="en-GB"/>
          </a:p>
        </p:txBody>
      </p:sp>
    </p:spTree>
    <p:extLst>
      <p:ext uri="{BB962C8B-B14F-4D97-AF65-F5344CB8AC3E}">
        <p14:creationId xmlns:p14="http://schemas.microsoft.com/office/powerpoint/2010/main" val="2064313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Slide Number Placeholder 3"/>
          <p:cNvSpPr>
            <a:spLocks noGrp="1"/>
          </p:cNvSpPr>
          <p:nvPr>
            <p:ph type="sldNum" sz="quarter" idx="5"/>
          </p:nvPr>
        </p:nvSpPr>
        <p:spPr>
          <a:noFill/>
        </p:spPr>
        <p:txBody>
          <a:bodyPr/>
          <a:lstStyle/>
          <a:p>
            <a:fld id="{EB4CAFC4-AEED-415C-A55D-A3F4A4132D58}" type="slidenum">
              <a:rPr lang="en-US" smtClean="0"/>
              <a:pPr/>
              <a:t>55</a:t>
            </a:fld>
            <a:endParaRPr lang="en-US" smtClean="0"/>
          </a:p>
        </p:txBody>
      </p:sp>
    </p:spTree>
    <p:extLst>
      <p:ext uri="{BB962C8B-B14F-4D97-AF65-F5344CB8AC3E}">
        <p14:creationId xmlns:p14="http://schemas.microsoft.com/office/powerpoint/2010/main" val="1874360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CBA6EE3C-2D26-400C-A71F-CFEC36D3733F}" type="slidenum">
              <a:rPr lang="en-US" altLang="en-US"/>
              <a:pPr eaLnBrk="1" hangingPunct="1">
                <a:spcBef>
                  <a:spcPct val="0"/>
                </a:spcBef>
              </a:pPr>
              <a:t>10</a:t>
            </a:fld>
            <a:endParaRPr lang="en-US" altLang="en-US"/>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3397848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5235DF1-38BA-4EA8-9198-05673E3CA287}" type="slidenum">
              <a:rPr kumimoji="0" lang="fr-FR" altLang="fr-FR"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13</a:t>
            </a:fld>
            <a:endParaRPr kumimoji="0" lang="fr-FR" altLang="fr-FR"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eaLnBrk="1" hangingPunct="1"/>
            <a:endParaRPr lang="en-US" altLang="fr-FR" smtClean="0">
              <a:latin typeface="Arial" panose="020B0604020202020204" pitchFamily="34" charset="0"/>
            </a:endParaRPr>
          </a:p>
        </p:txBody>
      </p:sp>
    </p:spTree>
    <p:extLst>
      <p:ext uri="{BB962C8B-B14F-4D97-AF65-F5344CB8AC3E}">
        <p14:creationId xmlns:p14="http://schemas.microsoft.com/office/powerpoint/2010/main" val="1846417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14</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eaLnBrk="1" hangingPunct="1"/>
            <a:endParaRPr lang="en-US" altLang="fr-FR" dirty="0" smtClean="0">
              <a:latin typeface="Arial" panose="020B0604020202020204" pitchFamily="34" charset="0"/>
            </a:endParaRPr>
          </a:p>
        </p:txBody>
      </p:sp>
    </p:spTree>
    <p:extLst>
      <p:ext uri="{BB962C8B-B14F-4D97-AF65-F5344CB8AC3E}">
        <p14:creationId xmlns:p14="http://schemas.microsoft.com/office/powerpoint/2010/main" val="3356496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0D57ADB-1F76-4F74-AC5A-2259D7247037}" type="slidenum">
              <a:rPr lang="en-GB" smtClean="0"/>
              <a:t>31</a:t>
            </a:fld>
            <a:endParaRPr lang="en-GB"/>
          </a:p>
        </p:txBody>
      </p:sp>
    </p:spTree>
    <p:extLst>
      <p:ext uri="{BB962C8B-B14F-4D97-AF65-F5344CB8AC3E}">
        <p14:creationId xmlns:p14="http://schemas.microsoft.com/office/powerpoint/2010/main" val="2200577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2FA1749F-8720-4FB5-BA98-43129101C030}" type="slidenum">
              <a:rPr lang="en-US" altLang="en-US"/>
              <a:pPr eaLnBrk="1" hangingPunct="1">
                <a:spcBef>
                  <a:spcPct val="0"/>
                </a:spcBef>
              </a:pPr>
              <a:t>34</a:t>
            </a:fld>
            <a:endParaRPr lang="en-US" altLang="en-US"/>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970749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7103CA86-FB20-47FE-AD7F-066FB82E3705}" type="slidenum">
              <a:rPr lang="en-GB" smtClean="0"/>
              <a:pPr/>
              <a:t>35</a:t>
            </a:fld>
            <a:endParaRPr lang="en-GB"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de-DE" smtClean="0"/>
          </a:p>
        </p:txBody>
      </p:sp>
    </p:spTree>
    <p:extLst>
      <p:ext uri="{BB962C8B-B14F-4D97-AF65-F5344CB8AC3E}">
        <p14:creationId xmlns:p14="http://schemas.microsoft.com/office/powerpoint/2010/main" val="22292293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7103CA86-FB20-47FE-AD7F-066FB82E3705}" type="slidenum">
              <a:rPr lang="en-GB" smtClean="0"/>
              <a:pPr/>
              <a:t>36</a:t>
            </a:fld>
            <a:endParaRPr lang="en-GB"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de-DE" smtClean="0"/>
          </a:p>
        </p:txBody>
      </p:sp>
    </p:spTree>
    <p:extLst>
      <p:ext uri="{BB962C8B-B14F-4D97-AF65-F5344CB8AC3E}">
        <p14:creationId xmlns:p14="http://schemas.microsoft.com/office/powerpoint/2010/main" val="3161141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402231550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00930" y="2266275"/>
            <a:ext cx="8226854" cy="519130"/>
          </a:xfrm>
        </p:spPr>
        <p:txBody>
          <a:bodyPr/>
          <a:lstStyle/>
          <a:p>
            <a:r>
              <a:rPr lang="en-US" dirty="0" smtClean="0"/>
              <a:t>Click to edit Master title style</a:t>
            </a:r>
            <a:endParaRPr lang="en-GB" dirty="0"/>
          </a:p>
        </p:txBody>
      </p:sp>
      <p:sp>
        <p:nvSpPr>
          <p:cNvPr id="3" name="Date Placeholder 2"/>
          <p:cNvSpPr>
            <a:spLocks noGrp="1"/>
          </p:cNvSpPr>
          <p:nvPr>
            <p:ph type="dt" sz="half" idx="10"/>
          </p:nvPr>
        </p:nvSpPr>
        <p:spPr>
          <a:xfrm>
            <a:off x="683335" y="6353096"/>
            <a:ext cx="2133600" cy="365125"/>
          </a:xfrm>
        </p:spPr>
        <p:txBody>
          <a:bodyPr/>
          <a:lstStyle/>
          <a:p>
            <a:r>
              <a:rPr lang="en-US" smtClean="0"/>
              <a:t>12-05-2022</a:t>
            </a:r>
            <a:endParaRPr lang="en-US" dirty="0" smtClean="0"/>
          </a:p>
        </p:txBody>
      </p:sp>
      <p:sp>
        <p:nvSpPr>
          <p:cNvPr id="4" name="Footer Placeholder 3"/>
          <p:cNvSpPr>
            <a:spLocks noGrp="1"/>
          </p:cNvSpPr>
          <p:nvPr>
            <p:ph type="ftr" sz="quarter" idx="11"/>
          </p:nvPr>
        </p:nvSpPr>
        <p:spPr/>
        <p:txBody>
          <a:bodyPr/>
          <a:lstStyle/>
          <a:p>
            <a:r>
              <a:rPr lang="en-US" smtClean="0"/>
              <a:t>T. Koettig TE/CRG</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a:t>
            </a:fld>
            <a:endParaRPr lang="en-US" dirty="0"/>
          </a:p>
        </p:txBody>
      </p:sp>
      <p:sp>
        <p:nvSpPr>
          <p:cNvPr id="6" name="Rectangle 5"/>
          <p:cNvSpPr/>
          <p:nvPr userDrawn="1"/>
        </p:nvSpPr>
        <p:spPr>
          <a:xfrm>
            <a:off x="344658" y="654148"/>
            <a:ext cx="8482819" cy="2250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5732318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3"/>
            <a:ext cx="8226854" cy="519130"/>
          </a:xfrm>
        </p:spPr>
        <p:txBody>
          <a:bodyPr/>
          <a:lstStyle>
            <a:lvl1pPr algn="l">
              <a:defRPr/>
            </a:lvl1pPr>
          </a:lstStyle>
          <a:p>
            <a:r>
              <a:rPr kumimoji="0" lang="fr-CH" dirty="0" smtClean="0"/>
              <a:t>Click to </a:t>
            </a:r>
            <a:r>
              <a:rPr kumimoji="0" lang="fr-CH" dirty="0" err="1" smtClean="0"/>
              <a:t>edit</a:t>
            </a:r>
            <a:r>
              <a:rPr kumimoji="0" lang="fr-CH" dirty="0" smtClean="0"/>
              <a:t> Master </a:t>
            </a:r>
            <a:r>
              <a:rPr kumimoji="0" lang="fr-CH" dirty="0" err="1" smtClean="0"/>
              <a:t>title</a:t>
            </a:r>
            <a:r>
              <a:rPr kumimoji="0" lang="fr-CH" dirty="0" smtClean="0"/>
              <a:t> style</a:t>
            </a:r>
            <a:endParaRPr kumimoji="0" lang="en-US" dirty="0"/>
          </a:p>
        </p:txBody>
      </p:sp>
      <p:sp>
        <p:nvSpPr>
          <p:cNvPr id="3" name="Espace réservé du contenu 2"/>
          <p:cNvSpPr>
            <a:spLocks noGrp="1"/>
          </p:cNvSpPr>
          <p:nvPr>
            <p:ph idx="1"/>
          </p:nvPr>
        </p:nvSpPr>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eaLnBrk="1" latinLnBrk="0" hangingPunct="1"/>
            <a:r>
              <a:rPr lang="fr-CH" dirty="0" smtClean="0"/>
              <a:t>Click to </a:t>
            </a:r>
            <a:r>
              <a:rPr lang="fr-CH" dirty="0" err="1" smtClean="0"/>
              <a:t>edit</a:t>
            </a:r>
            <a:r>
              <a:rPr lang="fr-CH" dirty="0" smtClean="0"/>
              <a:t> Master </a:t>
            </a:r>
            <a:r>
              <a:rPr lang="fr-CH" dirty="0" err="1" smtClean="0"/>
              <a:t>text</a:t>
            </a:r>
            <a:r>
              <a:rPr lang="fr-CH" dirty="0" smtClean="0"/>
              <a:t> styles</a:t>
            </a:r>
          </a:p>
          <a:p>
            <a:pPr lvl="1" eaLnBrk="1" latinLnBrk="0" hangingPunct="1"/>
            <a:r>
              <a:rPr lang="fr-CH" dirty="0" smtClean="0"/>
              <a:t>Second </a:t>
            </a:r>
            <a:r>
              <a:rPr lang="fr-CH" dirty="0" err="1" smtClean="0"/>
              <a:t>level</a:t>
            </a:r>
            <a:endParaRPr lang="fr-CH" dirty="0" smtClean="0"/>
          </a:p>
          <a:p>
            <a:pPr lvl="2" eaLnBrk="1" latinLnBrk="0" hangingPunct="1"/>
            <a:r>
              <a:rPr lang="fr-CH" dirty="0" err="1" smtClean="0"/>
              <a:t>Third</a:t>
            </a:r>
            <a:r>
              <a:rPr lang="fr-CH" dirty="0" smtClean="0"/>
              <a:t> </a:t>
            </a:r>
            <a:r>
              <a:rPr lang="fr-CH" dirty="0" err="1" smtClean="0"/>
              <a:t>level</a:t>
            </a:r>
            <a:endParaRPr lang="fr-CH" dirty="0" smtClean="0"/>
          </a:p>
          <a:p>
            <a:pPr lvl="3" eaLnBrk="1" latinLnBrk="0" hangingPunct="1"/>
            <a:r>
              <a:rPr lang="fr-CH" dirty="0" err="1" smtClean="0"/>
              <a:t>Fourth</a:t>
            </a:r>
            <a:r>
              <a:rPr lang="fr-CH" dirty="0" smtClean="0"/>
              <a:t> </a:t>
            </a:r>
            <a:r>
              <a:rPr lang="fr-CH" dirty="0" err="1" smtClean="0"/>
              <a:t>level</a:t>
            </a:r>
            <a:endParaRPr lang="fr-CH" dirty="0" smtClean="0"/>
          </a:p>
          <a:p>
            <a:pPr lvl="4" eaLnBrk="1" latinLnBrk="0" hangingPunct="1"/>
            <a:r>
              <a:rPr lang="fr-CH" dirty="0" err="1" smtClean="0"/>
              <a:t>Fifth</a:t>
            </a:r>
            <a:r>
              <a:rPr lang="fr-CH" dirty="0" smtClean="0"/>
              <a:t> </a:t>
            </a:r>
            <a:r>
              <a:rPr lang="fr-CH" dirty="0" err="1" smtClean="0"/>
              <a:t>level</a:t>
            </a:r>
            <a:endParaRPr kumimoji="0" lang="en-US" dirty="0"/>
          </a:p>
        </p:txBody>
      </p:sp>
      <p:sp>
        <p:nvSpPr>
          <p:cNvPr id="10" name="Date Placeholder 2"/>
          <p:cNvSpPr>
            <a:spLocks noGrp="1"/>
          </p:cNvSpPr>
          <p:nvPr>
            <p:ph type="dt" sz="half" idx="10"/>
          </p:nvPr>
        </p:nvSpPr>
        <p:spPr>
          <a:xfrm>
            <a:off x="683335" y="6353096"/>
            <a:ext cx="2133600" cy="365125"/>
          </a:xfrm>
        </p:spPr>
        <p:txBody>
          <a:bodyPr/>
          <a:lstStyle/>
          <a:p>
            <a:r>
              <a:rPr lang="en-US" smtClean="0"/>
              <a:t>12-05-2022</a:t>
            </a:r>
            <a:endParaRPr lang="en-US" dirty="0" smtClean="0"/>
          </a:p>
        </p:txBody>
      </p:sp>
      <p:sp>
        <p:nvSpPr>
          <p:cNvPr id="11" name="Footer Placeholder 3"/>
          <p:cNvSpPr>
            <a:spLocks noGrp="1"/>
          </p:cNvSpPr>
          <p:nvPr>
            <p:ph type="ftr" sz="quarter" idx="11"/>
          </p:nvPr>
        </p:nvSpPr>
        <p:spPr>
          <a:xfrm>
            <a:off x="5182756" y="6356350"/>
            <a:ext cx="2895600" cy="365125"/>
          </a:xfrm>
        </p:spPr>
        <p:txBody>
          <a:bodyPr/>
          <a:lstStyle/>
          <a:p>
            <a:r>
              <a:rPr lang="en-US" smtClean="0"/>
              <a:t>T. Koettig TE/CRG</a:t>
            </a:r>
            <a:endParaRPr lang="en-US" dirty="0"/>
          </a:p>
        </p:txBody>
      </p:sp>
      <p:sp>
        <p:nvSpPr>
          <p:cNvPr id="12" name="Slide Number Placeholder 4"/>
          <p:cNvSpPr>
            <a:spLocks noGrp="1"/>
          </p:cNvSpPr>
          <p:nvPr>
            <p:ph type="sldNum" sz="quarter" idx="12"/>
          </p:nvPr>
        </p:nvSpPr>
        <p:spPr>
          <a:xfrm>
            <a:off x="8185376" y="6356350"/>
            <a:ext cx="501424" cy="365125"/>
          </a:xfrm>
        </p:spPr>
        <p:txBody>
          <a:bodyPr/>
          <a:lstStyle/>
          <a:p>
            <a:fld id="{17918391-D411-FE40-AAD7-861AE5233E0E}" type="slidenum">
              <a:rPr lang="en-US" smtClean="0"/>
              <a:t>‹#›</a:t>
            </a:fld>
            <a:endParaRPr lang="en-US" dirty="0"/>
          </a:p>
        </p:txBody>
      </p:sp>
    </p:spTree>
    <p:extLst>
      <p:ext uri="{BB962C8B-B14F-4D97-AF65-F5344CB8AC3E}">
        <p14:creationId xmlns:p14="http://schemas.microsoft.com/office/powerpoint/2010/main" val="93703142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6148498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12-05-2022</a:t>
            </a:r>
            <a:endParaRPr lang="fr-FR"/>
          </a:p>
        </p:txBody>
      </p:sp>
      <p:sp>
        <p:nvSpPr>
          <p:cNvPr id="4" name="Rectangle 5"/>
          <p:cNvSpPr>
            <a:spLocks noGrp="1" noChangeArrowheads="1"/>
          </p:cNvSpPr>
          <p:nvPr>
            <p:ph type="ftr" sz="quarter" idx="11"/>
          </p:nvPr>
        </p:nvSpPr>
        <p:spPr>
          <a:ln/>
        </p:spPr>
        <p:txBody>
          <a:bodyPr/>
          <a:lstStyle>
            <a:lvl1pPr>
              <a:defRPr/>
            </a:lvl1pPr>
          </a:lstStyle>
          <a:p>
            <a:pPr>
              <a:defRPr/>
            </a:pPr>
            <a:r>
              <a:rPr lang="fr-FR" smtClean="0"/>
              <a:t>T. Koettig TE/CRG</a:t>
            </a:r>
            <a:endParaRPr lang="fr-FR"/>
          </a:p>
        </p:txBody>
      </p:sp>
      <p:sp>
        <p:nvSpPr>
          <p:cNvPr id="5" name="Rectangle 6"/>
          <p:cNvSpPr>
            <a:spLocks noGrp="1" noChangeArrowheads="1"/>
          </p:cNvSpPr>
          <p:nvPr>
            <p:ph type="sldNum" sz="quarter" idx="12"/>
          </p:nvPr>
        </p:nvSpPr>
        <p:spPr>
          <a:ln/>
        </p:spPr>
        <p:txBody>
          <a:bodyPr/>
          <a:lstStyle>
            <a:lvl1pPr>
              <a:defRPr/>
            </a:lvl1pPr>
          </a:lstStyle>
          <a:p>
            <a:fld id="{50C7FF40-9C8D-4C19-A375-CB20D428D46D}" type="slidenum">
              <a:rPr lang="fr-FR" altLang="en-US"/>
              <a:pPr/>
              <a:t>‹#›</a:t>
            </a:fld>
            <a:endParaRPr lang="fr-FR" altLang="en-US"/>
          </a:p>
        </p:txBody>
      </p:sp>
    </p:spTree>
    <p:extLst>
      <p:ext uri="{BB962C8B-B14F-4D97-AF65-F5344CB8AC3E}">
        <p14:creationId xmlns:p14="http://schemas.microsoft.com/office/powerpoint/2010/main" val="164629319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fr-FR"/>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t>12-05-2022</a:t>
            </a:r>
            <a:endParaRPr lang="fr-FR"/>
          </a:p>
        </p:txBody>
      </p:sp>
      <p:sp>
        <p:nvSpPr>
          <p:cNvPr id="7" name="Rectangle 5"/>
          <p:cNvSpPr>
            <a:spLocks noGrp="1" noChangeArrowheads="1"/>
          </p:cNvSpPr>
          <p:nvPr>
            <p:ph type="ftr" sz="quarter" idx="11"/>
          </p:nvPr>
        </p:nvSpPr>
        <p:spPr>
          <a:ln/>
        </p:spPr>
        <p:txBody>
          <a:bodyPr/>
          <a:lstStyle>
            <a:lvl1pPr>
              <a:defRPr/>
            </a:lvl1pPr>
          </a:lstStyle>
          <a:p>
            <a:pPr>
              <a:defRPr/>
            </a:pPr>
            <a:r>
              <a:rPr lang="fr-FR" smtClean="0"/>
              <a:t>T. Koettig TE/CRG</a:t>
            </a:r>
            <a:endParaRPr lang="fr-FR"/>
          </a:p>
        </p:txBody>
      </p:sp>
      <p:sp>
        <p:nvSpPr>
          <p:cNvPr id="8" name="Rectangle 6"/>
          <p:cNvSpPr>
            <a:spLocks noGrp="1" noChangeArrowheads="1"/>
          </p:cNvSpPr>
          <p:nvPr>
            <p:ph type="sldNum" sz="quarter" idx="12"/>
          </p:nvPr>
        </p:nvSpPr>
        <p:spPr>
          <a:ln/>
        </p:spPr>
        <p:txBody>
          <a:bodyPr/>
          <a:lstStyle>
            <a:lvl1pPr>
              <a:defRPr/>
            </a:lvl1pPr>
          </a:lstStyle>
          <a:p>
            <a:fld id="{46F65486-99DD-4D77-AC9D-BDEAE0EAFF12}" type="slidenum">
              <a:rPr lang="fr-FR" altLang="en-US"/>
              <a:pPr/>
              <a:t>‹#›</a:t>
            </a:fld>
            <a:endParaRPr lang="fr-FR" altLang="en-US"/>
          </a:p>
        </p:txBody>
      </p:sp>
    </p:spTree>
    <p:extLst>
      <p:ext uri="{BB962C8B-B14F-4D97-AF65-F5344CB8AC3E}">
        <p14:creationId xmlns:p14="http://schemas.microsoft.com/office/powerpoint/2010/main" val="350566230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fr-FR"/>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12-05-2022</a:t>
            </a:r>
            <a:endParaRPr lang="fr-FR"/>
          </a:p>
        </p:txBody>
      </p:sp>
      <p:sp>
        <p:nvSpPr>
          <p:cNvPr id="6" name="Rectangle 5"/>
          <p:cNvSpPr>
            <a:spLocks noGrp="1" noChangeArrowheads="1"/>
          </p:cNvSpPr>
          <p:nvPr>
            <p:ph type="ftr" sz="quarter" idx="11"/>
          </p:nvPr>
        </p:nvSpPr>
        <p:spPr>
          <a:ln/>
        </p:spPr>
        <p:txBody>
          <a:bodyPr/>
          <a:lstStyle>
            <a:lvl1pPr>
              <a:defRPr/>
            </a:lvl1pPr>
          </a:lstStyle>
          <a:p>
            <a:pPr>
              <a:defRPr/>
            </a:pPr>
            <a:r>
              <a:rPr lang="fr-FR" smtClean="0"/>
              <a:t>T. Koettig TE/CRG</a:t>
            </a:r>
            <a:endParaRPr lang="fr-FR"/>
          </a:p>
        </p:txBody>
      </p:sp>
      <p:sp>
        <p:nvSpPr>
          <p:cNvPr id="7" name="Rectangle 6"/>
          <p:cNvSpPr>
            <a:spLocks noGrp="1" noChangeArrowheads="1"/>
          </p:cNvSpPr>
          <p:nvPr>
            <p:ph type="sldNum" sz="quarter" idx="12"/>
          </p:nvPr>
        </p:nvSpPr>
        <p:spPr>
          <a:ln/>
        </p:spPr>
        <p:txBody>
          <a:bodyPr/>
          <a:lstStyle>
            <a:lvl1pPr>
              <a:defRPr/>
            </a:lvl1pPr>
          </a:lstStyle>
          <a:p>
            <a:fld id="{0A62028B-6480-4E97-9946-516D76F0420D}" type="slidenum">
              <a:rPr lang="fr-FR" altLang="en-US"/>
              <a:pPr/>
              <a:t>‹#›</a:t>
            </a:fld>
            <a:endParaRPr lang="fr-FR" altLang="en-US"/>
          </a:p>
        </p:txBody>
      </p:sp>
    </p:spTree>
    <p:extLst>
      <p:ext uri="{BB962C8B-B14F-4D97-AF65-F5344CB8AC3E}">
        <p14:creationId xmlns:p14="http://schemas.microsoft.com/office/powerpoint/2010/main" val="3027076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00930" y="2266275"/>
            <a:ext cx="8226854" cy="519130"/>
          </a:xfrm>
        </p:spPr>
        <p:txBody>
          <a:bodyPr/>
          <a:lstStyle/>
          <a:p>
            <a:r>
              <a:rPr lang="en-US" dirty="0" smtClean="0"/>
              <a:t>Click to edit Master title style</a:t>
            </a:r>
            <a:endParaRPr lang="en-GB" dirty="0"/>
          </a:p>
        </p:txBody>
      </p:sp>
      <p:sp>
        <p:nvSpPr>
          <p:cNvPr id="3" name="Date Placeholder 2"/>
          <p:cNvSpPr>
            <a:spLocks noGrp="1"/>
          </p:cNvSpPr>
          <p:nvPr>
            <p:ph type="dt" sz="half" idx="10"/>
          </p:nvPr>
        </p:nvSpPr>
        <p:spPr>
          <a:xfrm>
            <a:off x="683335" y="6353096"/>
            <a:ext cx="2133600" cy="365125"/>
          </a:xfrm>
        </p:spPr>
        <p:txBody>
          <a:bodyPr/>
          <a:lstStyle/>
          <a:p>
            <a:r>
              <a:rPr lang="en-US" smtClean="0"/>
              <a:t>12-05-2022</a:t>
            </a:r>
            <a:endParaRPr lang="en-US" dirty="0" smtClean="0"/>
          </a:p>
        </p:txBody>
      </p:sp>
      <p:sp>
        <p:nvSpPr>
          <p:cNvPr id="4" name="Footer Placeholder 3"/>
          <p:cNvSpPr>
            <a:spLocks noGrp="1"/>
          </p:cNvSpPr>
          <p:nvPr>
            <p:ph type="ftr" sz="quarter" idx="11"/>
          </p:nvPr>
        </p:nvSpPr>
        <p:spPr/>
        <p:txBody>
          <a:bodyPr/>
          <a:lstStyle/>
          <a:p>
            <a:r>
              <a:rPr lang="en-US" smtClean="0"/>
              <a:t>T. Koettig TE/CRG</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a:t>
            </a:fld>
            <a:endParaRPr lang="en-US" dirty="0"/>
          </a:p>
        </p:txBody>
      </p:sp>
      <p:sp>
        <p:nvSpPr>
          <p:cNvPr id="6" name="Rectangle 5"/>
          <p:cNvSpPr/>
          <p:nvPr userDrawn="1"/>
        </p:nvSpPr>
        <p:spPr>
          <a:xfrm>
            <a:off x="344658" y="654148"/>
            <a:ext cx="8482819" cy="2250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837873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3"/>
            <a:ext cx="8226854" cy="519130"/>
          </a:xfrm>
        </p:spPr>
        <p:txBody>
          <a:bodyPr/>
          <a:lstStyle>
            <a:lvl1pPr algn="l">
              <a:defRPr/>
            </a:lvl1pPr>
          </a:lstStyle>
          <a:p>
            <a:r>
              <a:rPr kumimoji="0" lang="fr-CH" dirty="0" smtClean="0"/>
              <a:t>Click to </a:t>
            </a:r>
            <a:r>
              <a:rPr kumimoji="0" lang="fr-CH" dirty="0" err="1" smtClean="0"/>
              <a:t>edit</a:t>
            </a:r>
            <a:r>
              <a:rPr kumimoji="0" lang="fr-CH" dirty="0" smtClean="0"/>
              <a:t> Master </a:t>
            </a:r>
            <a:r>
              <a:rPr kumimoji="0" lang="fr-CH" dirty="0" err="1" smtClean="0"/>
              <a:t>title</a:t>
            </a:r>
            <a:r>
              <a:rPr kumimoji="0" lang="fr-CH" dirty="0" smtClean="0"/>
              <a:t> style</a:t>
            </a:r>
            <a:endParaRPr kumimoji="0" lang="en-US" dirty="0"/>
          </a:p>
        </p:txBody>
      </p:sp>
      <p:sp>
        <p:nvSpPr>
          <p:cNvPr id="3" name="Espace réservé du contenu 2"/>
          <p:cNvSpPr>
            <a:spLocks noGrp="1"/>
          </p:cNvSpPr>
          <p:nvPr>
            <p:ph idx="1"/>
          </p:nvPr>
        </p:nvSpPr>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eaLnBrk="1" latinLnBrk="0" hangingPunct="1"/>
            <a:r>
              <a:rPr lang="fr-CH" dirty="0" smtClean="0"/>
              <a:t>Click to </a:t>
            </a:r>
            <a:r>
              <a:rPr lang="fr-CH" dirty="0" err="1" smtClean="0"/>
              <a:t>edit</a:t>
            </a:r>
            <a:r>
              <a:rPr lang="fr-CH" dirty="0" smtClean="0"/>
              <a:t> Master </a:t>
            </a:r>
            <a:r>
              <a:rPr lang="fr-CH" dirty="0" err="1" smtClean="0"/>
              <a:t>text</a:t>
            </a:r>
            <a:r>
              <a:rPr lang="fr-CH" dirty="0" smtClean="0"/>
              <a:t> styles</a:t>
            </a:r>
          </a:p>
          <a:p>
            <a:pPr lvl="1" eaLnBrk="1" latinLnBrk="0" hangingPunct="1"/>
            <a:r>
              <a:rPr lang="fr-CH" dirty="0" smtClean="0"/>
              <a:t>Second </a:t>
            </a:r>
            <a:r>
              <a:rPr lang="fr-CH" dirty="0" err="1" smtClean="0"/>
              <a:t>level</a:t>
            </a:r>
            <a:endParaRPr lang="fr-CH" dirty="0" smtClean="0"/>
          </a:p>
          <a:p>
            <a:pPr lvl="2" eaLnBrk="1" latinLnBrk="0" hangingPunct="1"/>
            <a:r>
              <a:rPr lang="fr-CH" dirty="0" err="1" smtClean="0"/>
              <a:t>Third</a:t>
            </a:r>
            <a:r>
              <a:rPr lang="fr-CH" dirty="0" smtClean="0"/>
              <a:t> </a:t>
            </a:r>
            <a:r>
              <a:rPr lang="fr-CH" dirty="0" err="1" smtClean="0"/>
              <a:t>level</a:t>
            </a:r>
            <a:endParaRPr lang="fr-CH" dirty="0" smtClean="0"/>
          </a:p>
          <a:p>
            <a:pPr lvl="3" eaLnBrk="1" latinLnBrk="0" hangingPunct="1"/>
            <a:r>
              <a:rPr lang="fr-CH" dirty="0" err="1" smtClean="0"/>
              <a:t>Fourth</a:t>
            </a:r>
            <a:r>
              <a:rPr lang="fr-CH" dirty="0" smtClean="0"/>
              <a:t> </a:t>
            </a:r>
            <a:r>
              <a:rPr lang="fr-CH" dirty="0" err="1" smtClean="0"/>
              <a:t>level</a:t>
            </a:r>
            <a:endParaRPr lang="fr-CH" dirty="0" smtClean="0"/>
          </a:p>
          <a:p>
            <a:pPr lvl="4" eaLnBrk="1" latinLnBrk="0" hangingPunct="1"/>
            <a:r>
              <a:rPr lang="fr-CH" dirty="0" err="1" smtClean="0"/>
              <a:t>Fifth</a:t>
            </a:r>
            <a:r>
              <a:rPr lang="fr-CH" dirty="0" smtClean="0"/>
              <a:t> </a:t>
            </a:r>
            <a:r>
              <a:rPr lang="fr-CH" dirty="0" err="1" smtClean="0"/>
              <a:t>level</a:t>
            </a:r>
            <a:endParaRPr kumimoji="0" lang="en-US" dirty="0"/>
          </a:p>
        </p:txBody>
      </p:sp>
      <p:sp>
        <p:nvSpPr>
          <p:cNvPr id="10" name="Date Placeholder 2"/>
          <p:cNvSpPr>
            <a:spLocks noGrp="1"/>
          </p:cNvSpPr>
          <p:nvPr>
            <p:ph type="dt" sz="half" idx="10"/>
          </p:nvPr>
        </p:nvSpPr>
        <p:spPr>
          <a:xfrm>
            <a:off x="683335" y="6353096"/>
            <a:ext cx="2133600" cy="365125"/>
          </a:xfrm>
        </p:spPr>
        <p:txBody>
          <a:bodyPr/>
          <a:lstStyle/>
          <a:p>
            <a:r>
              <a:rPr lang="en-US" smtClean="0"/>
              <a:t>12-05-2022</a:t>
            </a:r>
            <a:endParaRPr lang="en-US" dirty="0" smtClean="0"/>
          </a:p>
        </p:txBody>
      </p:sp>
      <p:sp>
        <p:nvSpPr>
          <p:cNvPr id="11" name="Footer Placeholder 3"/>
          <p:cNvSpPr>
            <a:spLocks noGrp="1"/>
          </p:cNvSpPr>
          <p:nvPr>
            <p:ph type="ftr" sz="quarter" idx="11"/>
          </p:nvPr>
        </p:nvSpPr>
        <p:spPr>
          <a:xfrm>
            <a:off x="5182756" y="6356350"/>
            <a:ext cx="2895600" cy="365125"/>
          </a:xfrm>
        </p:spPr>
        <p:txBody>
          <a:bodyPr/>
          <a:lstStyle/>
          <a:p>
            <a:r>
              <a:rPr lang="en-US" smtClean="0"/>
              <a:t>T. Koettig TE/CRG</a:t>
            </a:r>
            <a:endParaRPr lang="en-US" dirty="0"/>
          </a:p>
        </p:txBody>
      </p:sp>
      <p:sp>
        <p:nvSpPr>
          <p:cNvPr id="12" name="Slide Number Placeholder 4"/>
          <p:cNvSpPr>
            <a:spLocks noGrp="1"/>
          </p:cNvSpPr>
          <p:nvPr>
            <p:ph type="sldNum" sz="quarter" idx="12"/>
          </p:nvPr>
        </p:nvSpPr>
        <p:spPr>
          <a:xfrm>
            <a:off x="8185376" y="6356350"/>
            <a:ext cx="501424" cy="365125"/>
          </a:xfrm>
        </p:spPr>
        <p:txBody>
          <a:bodyPr/>
          <a:lstStyle/>
          <a:p>
            <a:fld id="{17918391-D411-FE40-AAD7-861AE5233E0E}"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12-05-2022</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T. Koettig TE/CRG</a:t>
            </a:r>
            <a:endParaRPr lang="en-GB" dirty="0"/>
          </a:p>
        </p:txBody>
      </p:sp>
      <p:sp>
        <p:nvSpPr>
          <p:cNvPr id="6" name="Slide Number Placeholder 1"/>
          <p:cNvSpPr>
            <a:spLocks noGrp="1"/>
          </p:cNvSpPr>
          <p:nvPr>
            <p:ph type="sldNum" sz="quarter" idx="4"/>
          </p:nvPr>
        </p:nvSpPr>
        <p:spPr>
          <a:xfrm>
            <a:off x="8465872" y="6355100"/>
            <a:ext cx="44185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6BBAA7-4CD4-6544-B2C3-7A635141A5A8}" type="slidenum">
              <a:rPr lang="en-US" smtClean="0"/>
              <a:t>‹#›</a:t>
            </a:fld>
            <a:endParaRPr lang="en-US" dirty="0"/>
          </a:p>
        </p:txBody>
      </p:sp>
    </p:spTree>
    <p:extLst>
      <p:ext uri="{BB962C8B-B14F-4D97-AF65-F5344CB8AC3E}">
        <p14:creationId xmlns:p14="http://schemas.microsoft.com/office/powerpoint/2010/main" val="156437846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12-05-2022</a:t>
            </a:r>
            <a:endParaRPr lang="fr-FR" dirty="0"/>
          </a:p>
        </p:txBody>
      </p:sp>
      <p:sp>
        <p:nvSpPr>
          <p:cNvPr id="4" name="Rectangle 5"/>
          <p:cNvSpPr>
            <a:spLocks noGrp="1" noChangeArrowheads="1"/>
          </p:cNvSpPr>
          <p:nvPr>
            <p:ph type="ftr" sz="quarter" idx="11"/>
          </p:nvPr>
        </p:nvSpPr>
        <p:spPr>
          <a:ln/>
        </p:spPr>
        <p:txBody>
          <a:bodyPr/>
          <a:lstStyle>
            <a:lvl1pPr>
              <a:defRPr/>
            </a:lvl1pPr>
          </a:lstStyle>
          <a:p>
            <a:pPr>
              <a:defRPr/>
            </a:pPr>
            <a:r>
              <a:rPr lang="fr-FR" smtClean="0"/>
              <a:t>T. Koettig TE/CRG</a:t>
            </a:r>
            <a:endParaRPr lang="fr-FR"/>
          </a:p>
        </p:txBody>
      </p:sp>
      <p:sp>
        <p:nvSpPr>
          <p:cNvPr id="5" name="Rectangle 6"/>
          <p:cNvSpPr>
            <a:spLocks noGrp="1" noChangeArrowheads="1"/>
          </p:cNvSpPr>
          <p:nvPr>
            <p:ph type="sldNum" sz="quarter" idx="12"/>
          </p:nvPr>
        </p:nvSpPr>
        <p:spPr>
          <a:ln/>
        </p:spPr>
        <p:txBody>
          <a:bodyPr/>
          <a:lstStyle>
            <a:lvl1pPr>
              <a:defRPr/>
            </a:lvl1pPr>
          </a:lstStyle>
          <a:p>
            <a:fld id="{50C7FF40-9C8D-4C19-A375-CB20D428D46D}" type="slidenum">
              <a:rPr lang="fr-FR" altLang="en-US"/>
              <a:pPr/>
              <a:t>‹#›</a:t>
            </a:fld>
            <a:endParaRPr lang="fr-FR" altLang="en-US"/>
          </a:p>
        </p:txBody>
      </p:sp>
    </p:spTree>
    <p:extLst>
      <p:ext uri="{BB962C8B-B14F-4D97-AF65-F5344CB8AC3E}">
        <p14:creationId xmlns:p14="http://schemas.microsoft.com/office/powerpoint/2010/main" val="396903290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fr-FR"/>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t>12-05-2022</a:t>
            </a:r>
            <a:endParaRPr lang="fr-FR"/>
          </a:p>
        </p:txBody>
      </p:sp>
      <p:sp>
        <p:nvSpPr>
          <p:cNvPr id="7" name="Rectangle 5"/>
          <p:cNvSpPr>
            <a:spLocks noGrp="1" noChangeArrowheads="1"/>
          </p:cNvSpPr>
          <p:nvPr>
            <p:ph type="ftr" sz="quarter" idx="11"/>
          </p:nvPr>
        </p:nvSpPr>
        <p:spPr>
          <a:ln/>
        </p:spPr>
        <p:txBody>
          <a:bodyPr/>
          <a:lstStyle>
            <a:lvl1pPr>
              <a:defRPr/>
            </a:lvl1pPr>
          </a:lstStyle>
          <a:p>
            <a:pPr>
              <a:defRPr/>
            </a:pPr>
            <a:r>
              <a:rPr lang="fr-FR" smtClean="0"/>
              <a:t>T. Koettig TE/CRG</a:t>
            </a:r>
            <a:endParaRPr lang="fr-FR"/>
          </a:p>
        </p:txBody>
      </p:sp>
      <p:sp>
        <p:nvSpPr>
          <p:cNvPr id="8" name="Rectangle 6"/>
          <p:cNvSpPr>
            <a:spLocks noGrp="1" noChangeArrowheads="1"/>
          </p:cNvSpPr>
          <p:nvPr>
            <p:ph type="sldNum" sz="quarter" idx="12"/>
          </p:nvPr>
        </p:nvSpPr>
        <p:spPr>
          <a:ln/>
        </p:spPr>
        <p:txBody>
          <a:bodyPr/>
          <a:lstStyle>
            <a:lvl1pPr>
              <a:defRPr/>
            </a:lvl1pPr>
          </a:lstStyle>
          <a:p>
            <a:fld id="{46F65486-99DD-4D77-AC9D-BDEAE0EAFF12}" type="slidenum">
              <a:rPr lang="fr-FR" altLang="en-US"/>
              <a:pPr/>
              <a:t>‹#›</a:t>
            </a:fld>
            <a:endParaRPr lang="fr-FR" altLang="en-US"/>
          </a:p>
        </p:txBody>
      </p:sp>
    </p:spTree>
    <p:extLst>
      <p:ext uri="{BB962C8B-B14F-4D97-AF65-F5344CB8AC3E}">
        <p14:creationId xmlns:p14="http://schemas.microsoft.com/office/powerpoint/2010/main" val="25834885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ltLang="en-US" smtClean="0"/>
              <a:t>12-05-2022</a:t>
            </a:r>
            <a:endParaRPr lang="en-US" altLang="en-US"/>
          </a:p>
        </p:txBody>
      </p:sp>
      <p:sp>
        <p:nvSpPr>
          <p:cNvPr id="3" name="Footer Placeholder 2"/>
          <p:cNvSpPr>
            <a:spLocks noGrp="1"/>
          </p:cNvSpPr>
          <p:nvPr>
            <p:ph type="ftr" sz="quarter" idx="11"/>
          </p:nvPr>
        </p:nvSpPr>
        <p:spPr/>
        <p:txBody>
          <a:bodyPr/>
          <a:lstStyle>
            <a:lvl1pPr>
              <a:defRPr/>
            </a:lvl1pPr>
          </a:lstStyle>
          <a:p>
            <a:r>
              <a:rPr lang="en-US" altLang="en-US" smtClean="0"/>
              <a:t>T. Koettig TE/CRG</a:t>
            </a:r>
            <a:endParaRPr lang="en-US" altLang="en-US"/>
          </a:p>
        </p:txBody>
      </p:sp>
      <p:sp>
        <p:nvSpPr>
          <p:cNvPr id="4" name="Slide Number Placeholder 3"/>
          <p:cNvSpPr>
            <a:spLocks noGrp="1"/>
          </p:cNvSpPr>
          <p:nvPr>
            <p:ph type="sldNum" sz="quarter" idx="12"/>
          </p:nvPr>
        </p:nvSpPr>
        <p:spPr/>
        <p:txBody>
          <a:bodyPr/>
          <a:lstStyle>
            <a:lvl1pPr>
              <a:defRPr/>
            </a:lvl1pPr>
          </a:lstStyle>
          <a:p>
            <a:fld id="{3359E1B6-B6F2-4D05-AE4D-5E0011231DF0}" type="slidenum">
              <a:rPr lang="en-US" altLang="en-US"/>
              <a:pPr/>
              <a:t>‹#›</a:t>
            </a:fld>
            <a:endParaRPr lang="en-US" altLang="en-US"/>
          </a:p>
        </p:txBody>
      </p:sp>
    </p:spTree>
    <p:extLst>
      <p:ext uri="{BB962C8B-B14F-4D97-AF65-F5344CB8AC3E}">
        <p14:creationId xmlns:p14="http://schemas.microsoft.com/office/powerpoint/2010/main" val="2769085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12-05-2022</a:t>
            </a:r>
            <a:endParaRPr lang="en-GB"/>
          </a:p>
        </p:txBody>
      </p:sp>
      <p:sp>
        <p:nvSpPr>
          <p:cNvPr id="5" name="Footer Placeholder 4"/>
          <p:cNvSpPr>
            <a:spLocks noGrp="1"/>
          </p:cNvSpPr>
          <p:nvPr>
            <p:ph type="ftr" sz="quarter" idx="11"/>
          </p:nvPr>
        </p:nvSpPr>
        <p:spPr/>
        <p:txBody>
          <a:bodyPr/>
          <a:lstStyle/>
          <a:p>
            <a:r>
              <a:rPr lang="en-GB" smtClean="0"/>
              <a:t>T. Koettig TE/CRG</a:t>
            </a:r>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3247976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3"/>
            <a:ext cx="8226854" cy="519130"/>
          </a:xfrm>
          <a:prstGeom prst="rect">
            <a:avLst/>
          </a:prstGeom>
        </p:spPr>
        <p:txBody>
          <a:bodyPr vert="horz" lIns="45720" rIns="45720" anchor="ctr">
            <a:noAutofit/>
          </a:bodyPr>
          <a:lstStyle/>
          <a:p>
            <a:r>
              <a:rPr kumimoji="0" lang="en-GB" dirty="0" err="1" smtClean="0"/>
              <a:t>Titel</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704437" y="6362377"/>
            <a:ext cx="2133600"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tx1">
                    <a:tint val="75000"/>
                  </a:schemeClr>
                </a:solidFill>
              </a:defRPr>
            </a:lvl1pPr>
          </a:lstStyle>
          <a:p>
            <a:r>
              <a:rPr lang="en-US" smtClean="0"/>
              <a:t>12-05-2022</a:t>
            </a:r>
            <a:endParaRPr lang="en-US" dirty="0" smtClean="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smtClean="0"/>
              <a:t>T. Koettig TE/CRG</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cxnSp>
        <p:nvCxnSpPr>
          <p:cNvPr id="11" name="Straight Connector 10"/>
          <p:cNvCxnSpPr/>
          <p:nvPr userDrawn="1"/>
        </p:nvCxnSpPr>
        <p:spPr>
          <a:xfrm>
            <a:off x="457200" y="680623"/>
            <a:ext cx="822960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79" r:id="rId2"/>
    <p:sldLayoutId id="2147483662" r:id="rId3"/>
    <p:sldLayoutId id="2147483678" r:id="rId4"/>
    <p:sldLayoutId id="2147483684" r:id="rId5"/>
    <p:sldLayoutId id="2147483685" r:id="rId6"/>
    <p:sldLayoutId id="2147483686" r:id="rId7"/>
    <p:sldLayoutId id="2147483695" r:id="rId8"/>
    <p:sldLayoutId id="2147483696" r:id="rId9"/>
  </p:sldLayoutIdLst>
  <p:timing>
    <p:tnLst>
      <p:par>
        <p:cTn id="1" dur="indefinite" restart="never" nodeType="tmRoot"/>
      </p:par>
    </p:tnLst>
  </p:timing>
  <p:hf hdr="0"/>
  <p:txStyles>
    <p:titleStyle>
      <a:lvl1pPr algn="ctr" rtl="0" eaLnBrk="1" latinLnBrk="0" hangingPunct="1">
        <a:spcBef>
          <a:spcPct val="0"/>
        </a:spcBef>
        <a:buNone/>
        <a:defRPr kumimoji="0" sz="2400" b="1" kern="1200">
          <a:solidFill>
            <a:srgbClr val="002060"/>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rgbClr val="002060"/>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rgbClr val="002060"/>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rgbClr val="002060"/>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rgbClr val="002060"/>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rgbClr val="00206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3"/>
            <a:ext cx="8226854" cy="519130"/>
          </a:xfrm>
          <a:prstGeom prst="rect">
            <a:avLst/>
          </a:prstGeom>
        </p:spPr>
        <p:txBody>
          <a:bodyPr vert="horz" lIns="45720" rIns="45720" anchor="ctr">
            <a:noAutofit/>
          </a:bodyPr>
          <a:lstStyle/>
          <a:p>
            <a:r>
              <a:rPr kumimoji="0" lang="en-GB" dirty="0" err="1" smtClean="0"/>
              <a:t>Titel</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704437" y="6362377"/>
            <a:ext cx="2133600"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tx1">
                    <a:tint val="75000"/>
                  </a:schemeClr>
                </a:solidFill>
              </a:defRPr>
            </a:lvl1pPr>
          </a:lstStyle>
          <a:p>
            <a:r>
              <a:rPr lang="en-US" smtClean="0"/>
              <a:t>12-05-2022</a:t>
            </a:r>
            <a:endParaRPr lang="en-US" dirty="0" smtClean="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smtClean="0"/>
              <a:t>T. Koettig TE/CRG</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cxnSp>
        <p:nvCxnSpPr>
          <p:cNvPr id="11" name="Straight Connector 10"/>
          <p:cNvCxnSpPr/>
          <p:nvPr userDrawn="1"/>
        </p:nvCxnSpPr>
        <p:spPr>
          <a:xfrm>
            <a:off x="457200" y="680623"/>
            <a:ext cx="822960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932431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Lst>
  <p:timing>
    <p:tnLst>
      <p:par>
        <p:cTn id="1" dur="indefinite" restart="never" nodeType="tmRoot"/>
      </p:par>
    </p:tnLst>
  </p:timing>
  <p:hf hdr="0"/>
  <p:txStyles>
    <p:titleStyle>
      <a:lvl1pPr algn="ctr" rtl="0" eaLnBrk="1" latinLnBrk="0" hangingPunct="1">
        <a:spcBef>
          <a:spcPct val="0"/>
        </a:spcBef>
        <a:buNone/>
        <a:defRPr kumimoji="0" sz="2400" b="1" kern="1200">
          <a:solidFill>
            <a:srgbClr val="002060"/>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rgbClr val="002060"/>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rgbClr val="002060"/>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rgbClr val="002060"/>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rgbClr val="002060"/>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rgbClr val="00206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1.png"/><Relationship Id="rId5" Type="http://schemas.microsoft.com/office/2007/relationships/hdphoto" Target="../media/hdphoto1.wdp"/><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wmf"/><Relationship Id="rId1" Type="http://schemas.openxmlformats.org/officeDocument/2006/relationships/slideLayout" Target="../slideLayouts/slideLayout3.xml"/><Relationship Id="rId4" Type="http://schemas.openxmlformats.org/officeDocument/2006/relationships/image" Target="../media/image190.png"/></Relationships>
</file>

<file path=ppt/slides/_rels/slide1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9.jpeg"/><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5.e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0.png"/><Relationship Id="rId1" Type="http://schemas.openxmlformats.org/officeDocument/2006/relationships/slideLayout" Target="../slideLayouts/slideLayout6.xml"/><Relationship Id="rId6" Type="http://schemas.openxmlformats.org/officeDocument/2006/relationships/image" Target="../media/image34.png"/><Relationship Id="rId5" Type="http://schemas.microsoft.com/office/2007/relationships/hdphoto" Target="../media/hdphoto3.wdp"/><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8.xml"/><Relationship Id="rId1" Type="http://schemas.openxmlformats.org/officeDocument/2006/relationships/vmlDrawing" Target="../drawings/vmlDrawing2.vml"/><Relationship Id="rId4" Type="http://schemas.openxmlformats.org/officeDocument/2006/relationships/image" Target="../media/image33.emf"/></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46.png"/><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4v"/><Relationship Id="rId1" Type="http://schemas.microsoft.com/office/2007/relationships/media" Target="../media/media1.m4v"/><Relationship Id="rId5" Type="http://schemas.openxmlformats.org/officeDocument/2006/relationships/image" Target="../media/image47.png"/><Relationship Id="rId4" Type="http://schemas.openxmlformats.org/officeDocument/2006/relationships/notesSlide" Target="../notesSlides/notesSlide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2.m4v"/><Relationship Id="rId1" Type="http://schemas.microsoft.com/office/2007/relationships/media" Target="../media/media2.m4v"/><Relationship Id="rId5" Type="http://schemas.openxmlformats.org/officeDocument/2006/relationships/image" Target="../media/image50.png"/><Relationship Id="rId4" Type="http://schemas.openxmlformats.org/officeDocument/2006/relationships/notesSlide" Target="../notesSlides/notesSlide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3.m4v"/><Relationship Id="rId1" Type="http://schemas.microsoft.com/office/2007/relationships/media" Target="../media/media3.m4v"/><Relationship Id="rId5" Type="http://schemas.openxmlformats.org/officeDocument/2006/relationships/image" Target="../media/image51.png"/><Relationship Id="rId4" Type="http://schemas.openxmlformats.org/officeDocument/2006/relationships/notesSlide" Target="../notesSlides/notesSlide14.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4.m4v"/><Relationship Id="rId1" Type="http://schemas.microsoft.com/office/2007/relationships/media" Target="../media/media4.m4v"/><Relationship Id="rId5" Type="http://schemas.openxmlformats.org/officeDocument/2006/relationships/image" Target="../media/image52.png"/><Relationship Id="rId4" Type="http://schemas.openxmlformats.org/officeDocument/2006/relationships/notesSlide" Target="../notesSlides/notesSlide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5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56.emf"/></Relationships>
</file>

<file path=ppt/slides/_rels/slide5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image" Target="../media/image59.wmf"/><Relationship Id="rId7" Type="http://schemas.openxmlformats.org/officeDocument/2006/relationships/image" Target="../media/image63.wmf"/><Relationship Id="rId2" Type="http://schemas.openxmlformats.org/officeDocument/2006/relationships/image" Target="../media/image58.wmf"/><Relationship Id="rId1" Type="http://schemas.openxmlformats.org/officeDocument/2006/relationships/slideLayout" Target="../slideLayouts/slideLayout7.xml"/><Relationship Id="rId6" Type="http://schemas.openxmlformats.org/officeDocument/2006/relationships/image" Target="../media/image62.wmf"/><Relationship Id="rId5" Type="http://schemas.openxmlformats.org/officeDocument/2006/relationships/image" Target="../media/image61.wmf"/><Relationship Id="rId10" Type="http://schemas.openxmlformats.org/officeDocument/2006/relationships/image" Target="../media/image360.png"/><Relationship Id="rId4" Type="http://schemas.openxmlformats.org/officeDocument/2006/relationships/image" Target="../media/image60.wmf"/><Relationship Id="rId9" Type="http://schemas.openxmlformats.org/officeDocument/2006/relationships/image" Target="../media/image65.wmf"/></Relationships>
</file>

<file path=ppt/slides/_rels/slide5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68.emf"/><Relationship Id="rId4" Type="http://schemas.openxmlformats.org/officeDocument/2006/relationships/image" Target="../media/image67.png"/></Relationships>
</file>

<file path=ppt/slides/_rels/slide5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slideLayout" Target="../slideLayouts/slideLayout7.xml"/><Relationship Id="rId5" Type="http://schemas.openxmlformats.org/officeDocument/2006/relationships/image" Target="../media/image73.wmf"/><Relationship Id="rId4" Type="http://schemas.openxmlformats.org/officeDocument/2006/relationships/image" Target="../media/image72.wmf"/></Relationships>
</file>

<file path=ppt/slides/_rels/slide57.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slideLayout" Target="../slideLayouts/slideLayout7.xml"/><Relationship Id="rId6" Type="http://schemas.openxmlformats.org/officeDocument/2006/relationships/image" Target="../media/image74.wmf"/><Relationship Id="rId5" Type="http://schemas.openxmlformats.org/officeDocument/2006/relationships/image" Target="../media/image73.wmf"/><Relationship Id="rId4" Type="http://schemas.openxmlformats.org/officeDocument/2006/relationships/image" Target="../media/image72.wmf"/></Relationships>
</file>

<file path=ppt/slides/_rels/slide5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https://www.lhc-closer.es/taking_a_closer_look" TargetMode="Externa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12-05-2022</a:t>
            </a:r>
            <a:endParaRPr lang="en-US" dirty="0" smtClean="0"/>
          </a:p>
        </p:txBody>
      </p:sp>
      <p:sp>
        <p:nvSpPr>
          <p:cNvPr id="4" name="Footer Placeholder 3"/>
          <p:cNvSpPr>
            <a:spLocks noGrp="1"/>
          </p:cNvSpPr>
          <p:nvPr>
            <p:ph type="ftr" sz="quarter" idx="11"/>
          </p:nvPr>
        </p:nvSpPr>
        <p:spPr/>
        <p:txBody>
          <a:bodyPr/>
          <a:lstStyle/>
          <a:p>
            <a:r>
              <a:rPr lang="en-US" smtClean="0"/>
              <a:t>T. Koettig TE/CRG</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10</a:t>
            </a:fld>
            <a:endParaRPr lang="en-US" dirty="0"/>
          </a:p>
        </p:txBody>
      </p:sp>
      <p:sp>
        <p:nvSpPr>
          <p:cNvPr id="13" name="Rectangle 4"/>
          <p:cNvSpPr txBox="1">
            <a:spLocks noChangeArrowheads="1"/>
          </p:cNvSpPr>
          <p:nvPr/>
        </p:nvSpPr>
        <p:spPr>
          <a:xfrm>
            <a:off x="457200" y="0"/>
            <a:ext cx="8229600" cy="687754"/>
          </a:xfrm>
          <a:prstGeom prst="rect">
            <a:avLst/>
          </a:prstGeom>
        </p:spPr>
        <p:txBody>
          <a:bodyPr vert="horz" lIns="45720" rIns="45720" anchor="ctr">
            <a:noAutofit/>
          </a:bodyPr>
          <a:lstStyle>
            <a:lvl1pPr algn="l" rtl="0" eaLnBrk="1" latinLnBrk="0" hangingPunct="1">
              <a:spcBef>
                <a:spcPct val="0"/>
              </a:spcBef>
              <a:buNone/>
              <a:defRPr kumimoji="0" sz="2400" b="1" kern="1200">
                <a:solidFill>
                  <a:srgbClr val="002060"/>
                </a:solidFill>
                <a:latin typeface="+mj-lt"/>
                <a:ea typeface="+mj-ea"/>
                <a:cs typeface="+mj-cs"/>
              </a:defRPr>
            </a:lvl1pPr>
          </a:lstStyle>
          <a:p>
            <a:r>
              <a:rPr lang="en-GB" altLang="en-US" dirty="0" smtClean="0"/>
              <a:t>Characteristic temperatures of low-energy phenomena</a:t>
            </a:r>
            <a:endParaRPr lang="en-GB" altLang="en-US" dirty="0"/>
          </a:p>
        </p:txBody>
      </p:sp>
      <p:graphicFrame>
        <p:nvGraphicFramePr>
          <p:cNvPr id="14" name="Group 56"/>
          <p:cNvGraphicFramePr>
            <a:graphicFrameLocks noGrp="1"/>
          </p:cNvGraphicFramePr>
          <p:nvPr>
            <p:ph idx="1"/>
            <p:extLst>
              <p:ext uri="{D42A27DB-BD31-4B8C-83A1-F6EECF244321}">
                <p14:modId xmlns:p14="http://schemas.microsoft.com/office/powerpoint/2010/main" val="1743874358"/>
              </p:ext>
            </p:extLst>
          </p:nvPr>
        </p:nvGraphicFramePr>
        <p:xfrm>
          <a:off x="457200" y="934305"/>
          <a:ext cx="8229600" cy="5029204"/>
        </p:xfrm>
        <a:graphic>
          <a:graphicData uri="http://schemas.openxmlformats.org/drawingml/2006/table">
            <a:tbl>
              <a:tblPr/>
              <a:tblGrid>
                <a:gridCol w="5483225">
                  <a:extLst>
                    <a:ext uri="{9D8B030D-6E8A-4147-A177-3AD203B41FA5}">
                      <a16:colId xmlns:a16="http://schemas.microsoft.com/office/drawing/2014/main" val="3866920698"/>
                    </a:ext>
                  </a:extLst>
                </a:gridCol>
                <a:gridCol w="2746375">
                  <a:extLst>
                    <a:ext uri="{9D8B030D-6E8A-4147-A177-3AD203B41FA5}">
                      <a16:colId xmlns:a16="http://schemas.microsoft.com/office/drawing/2014/main" val="2143912786"/>
                    </a:ext>
                  </a:extLst>
                </a:gridCol>
              </a:tblGrid>
              <a:tr h="503238">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1" i="0" u="none" strike="noStrike" cap="none" normalizeH="0" baseline="0" noProof="0" dirty="0" smtClean="0">
                          <a:ln>
                            <a:noFill/>
                          </a:ln>
                          <a:solidFill>
                            <a:schemeClr val="bg1"/>
                          </a:solidFill>
                          <a:effectLst/>
                          <a:latin typeface="Tahoma" panose="020B0604030504040204" pitchFamily="34" charset="0"/>
                        </a:rPr>
                        <a:t>Phenomenon</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1" i="0" u="none" strike="noStrike" cap="none" normalizeH="0" baseline="0" noProof="0" dirty="0" smtClean="0">
                          <a:ln>
                            <a:noFill/>
                          </a:ln>
                          <a:solidFill>
                            <a:schemeClr val="bg1"/>
                          </a:solidFill>
                          <a:effectLst/>
                          <a:latin typeface="Tahoma" panose="020B0604030504040204" pitchFamily="34" charset="0"/>
                        </a:rPr>
                        <a:t>Temperature</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4282083702"/>
                  </a:ext>
                </a:extLst>
              </a:tr>
              <a:tr h="503238">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rgbClr val="002060"/>
                          </a:solidFill>
                          <a:effectLst/>
                          <a:latin typeface="Tahoma" panose="020B0604030504040204" pitchFamily="34" charset="0"/>
                        </a:rPr>
                        <a:t>Debye temperature of metals</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rgbClr val="002060"/>
                          </a:solidFill>
                          <a:effectLst/>
                          <a:latin typeface="Tahoma" panose="020B0604030504040204" pitchFamily="34" charset="0"/>
                        </a:rPr>
                        <a:t>few 100 K</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79139124"/>
                  </a:ext>
                </a:extLst>
              </a:tr>
              <a:tr h="503238">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rgbClr val="002060"/>
                          </a:solidFill>
                          <a:effectLst/>
                          <a:latin typeface="Tahoma" panose="020B0604030504040204" pitchFamily="34" charset="0"/>
                        </a:rPr>
                        <a:t>High-temperature superconductors</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rgbClr val="002060"/>
                          </a:solidFill>
                          <a:effectLst/>
                          <a:latin typeface="Tahoma" panose="020B0604030504040204" pitchFamily="34" charset="0"/>
                        </a:rPr>
                        <a:t>~ 100 K</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552491272"/>
                  </a:ext>
                </a:extLst>
              </a:tr>
              <a:tr h="50165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rgbClr val="002060"/>
                          </a:solidFill>
                          <a:effectLst/>
                          <a:latin typeface="Tahoma" panose="020B0604030504040204" pitchFamily="34" charset="0"/>
                        </a:rPr>
                        <a:t>Low-temperature superconductors</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rgbClr val="002060"/>
                          </a:solidFill>
                          <a:effectLst/>
                          <a:latin typeface="Tahoma" panose="020B0604030504040204" pitchFamily="34" charset="0"/>
                        </a:rPr>
                        <a:t>~ 10 K</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48520426"/>
                  </a:ext>
                </a:extLst>
              </a:tr>
              <a:tr h="503238">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rgbClr val="002060"/>
                          </a:solidFill>
                          <a:effectLst/>
                          <a:latin typeface="Tahoma" panose="020B0604030504040204" pitchFamily="34" charset="0"/>
                        </a:rPr>
                        <a:t>Intrinsic transport properties of metals</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rgbClr val="002060"/>
                          </a:solidFill>
                          <a:effectLst/>
                          <a:latin typeface="Tahoma" panose="020B0604030504040204" pitchFamily="34" charset="0"/>
                        </a:rPr>
                        <a:t>&lt; 10 K</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10623208"/>
                  </a:ext>
                </a:extLst>
              </a:tr>
              <a:tr h="503238">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err="1" smtClean="0">
                          <a:ln>
                            <a:noFill/>
                          </a:ln>
                          <a:solidFill>
                            <a:schemeClr val="tx1"/>
                          </a:solidFill>
                          <a:effectLst/>
                          <a:latin typeface="Tahoma" panose="020B0604030504040204" pitchFamily="34" charset="0"/>
                        </a:rPr>
                        <a:t>Cryo</a:t>
                      </a:r>
                      <a:r>
                        <a:rPr kumimoji="0" lang="en-GB" altLang="en-US" sz="2000" b="0" i="0" u="none" strike="noStrike" cap="none" normalizeH="0" baseline="0" noProof="0" dirty="0" smtClean="0">
                          <a:ln>
                            <a:noFill/>
                          </a:ln>
                          <a:solidFill>
                            <a:schemeClr val="tx1"/>
                          </a:solidFill>
                          <a:effectLst/>
                          <a:latin typeface="Tahoma" panose="020B0604030504040204" pitchFamily="34" charset="0"/>
                        </a:rPr>
                        <a:t>-pumping</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chemeClr val="tx1"/>
                          </a:solidFill>
                          <a:effectLst/>
                          <a:latin typeface="Tahoma" panose="020B0604030504040204" pitchFamily="34" charset="0"/>
                        </a:rPr>
                        <a:t>few K</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81848894"/>
                  </a:ext>
                </a:extLst>
              </a:tr>
              <a:tr h="503238">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chemeClr val="accent6">
                              <a:lumMod val="50000"/>
                            </a:schemeClr>
                          </a:solidFill>
                          <a:effectLst/>
                          <a:latin typeface="Tahoma" panose="020B0604030504040204" pitchFamily="34" charset="0"/>
                        </a:rPr>
                        <a:t>Cosmic microwave background</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chemeClr val="accent6">
                              <a:lumMod val="50000"/>
                            </a:schemeClr>
                          </a:solidFill>
                          <a:effectLst/>
                          <a:latin typeface="Tahoma" panose="020B0604030504040204" pitchFamily="34" charset="0"/>
                        </a:rPr>
                        <a:t>2.725 K</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25948753"/>
                  </a:ext>
                </a:extLst>
              </a:tr>
              <a:tr h="50165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chemeClr val="tx1"/>
                          </a:solidFill>
                          <a:effectLst/>
                          <a:latin typeface="Tahoma" panose="020B0604030504040204" pitchFamily="34" charset="0"/>
                        </a:rPr>
                        <a:t>Superfluid </a:t>
                      </a:r>
                      <a:r>
                        <a:rPr kumimoji="0" lang="en-GB" altLang="en-US" sz="2000" b="0" i="0" u="none" strike="noStrike" cap="none" normalizeH="0" baseline="30000" noProof="0" dirty="0" smtClean="0">
                          <a:ln>
                            <a:noFill/>
                          </a:ln>
                          <a:solidFill>
                            <a:schemeClr val="tx1"/>
                          </a:solidFill>
                          <a:effectLst/>
                          <a:latin typeface="Tahoma" panose="020B0604030504040204" pitchFamily="34" charset="0"/>
                        </a:rPr>
                        <a:t>4</a:t>
                      </a:r>
                      <a:r>
                        <a:rPr kumimoji="0" lang="en-GB" altLang="en-US" sz="2000" b="0" i="0" u="none" strike="noStrike" cap="none" normalizeH="0" baseline="0" noProof="0" dirty="0" smtClean="0">
                          <a:ln>
                            <a:noFill/>
                          </a:ln>
                          <a:solidFill>
                            <a:schemeClr val="tx1"/>
                          </a:solidFill>
                          <a:effectLst/>
                          <a:latin typeface="Tahoma" panose="020B0604030504040204" pitchFamily="34" charset="0"/>
                        </a:rPr>
                        <a:t>He</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chemeClr val="tx1"/>
                          </a:solidFill>
                          <a:effectLst/>
                          <a:latin typeface="Tahoma" panose="020B0604030504040204" pitchFamily="34" charset="0"/>
                        </a:rPr>
                        <a:t>&lt; 2.17 K</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737655876"/>
                  </a:ext>
                </a:extLst>
              </a:tr>
              <a:tr h="503238">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chemeClr val="tx1"/>
                          </a:solidFill>
                          <a:effectLst/>
                          <a:latin typeface="Tahoma" panose="020B0604030504040204" pitchFamily="34" charset="0"/>
                        </a:rPr>
                        <a:t>Bolometers for cosmic radiation</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chemeClr val="tx1"/>
                          </a:solidFill>
                          <a:effectLst/>
                          <a:latin typeface="Tahoma" panose="020B0604030504040204" pitchFamily="34" charset="0"/>
                        </a:rPr>
                        <a:t>&lt; 1 K</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34806274"/>
                  </a:ext>
                </a:extLst>
              </a:tr>
              <a:tr h="503238">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chemeClr val="tx1"/>
                          </a:solidFill>
                          <a:effectLst/>
                          <a:latin typeface="Tahoma" panose="020B0604030504040204" pitchFamily="34" charset="0"/>
                        </a:rPr>
                        <a:t>ADR stages, Bose-Einstein condensates</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noProof="0" dirty="0" smtClean="0">
                          <a:ln>
                            <a:noFill/>
                          </a:ln>
                          <a:solidFill>
                            <a:schemeClr val="tx1"/>
                          </a:solidFill>
                          <a:effectLst/>
                          <a:latin typeface="Tahoma" panose="020B0604030504040204" pitchFamily="34" charset="0"/>
                        </a:rPr>
                        <a:t>~ </a:t>
                      </a:r>
                      <a:r>
                        <a:rPr kumimoji="0" lang="en-GB" altLang="en-US" sz="2000" b="0" i="0" u="none" strike="noStrike" cap="none" normalizeH="0" baseline="0" noProof="0" dirty="0" smtClean="0">
                          <a:ln>
                            <a:noFill/>
                          </a:ln>
                          <a:solidFill>
                            <a:schemeClr val="tx1"/>
                          </a:solidFill>
                          <a:effectLst/>
                          <a:latin typeface="Symbol" panose="05050102010706020507" pitchFamily="18" charset="2"/>
                        </a:rPr>
                        <a:t>m</a:t>
                      </a:r>
                      <a:r>
                        <a:rPr kumimoji="0" lang="en-GB" altLang="en-US" sz="2000" b="0" i="0" u="none" strike="noStrike" cap="none" normalizeH="0" baseline="0" noProof="0" dirty="0" smtClean="0">
                          <a:ln>
                            <a:noFill/>
                          </a:ln>
                          <a:solidFill>
                            <a:schemeClr val="tx1"/>
                          </a:solidFill>
                          <a:effectLst/>
                          <a:latin typeface="Tahoma" panose="020B0604030504040204" pitchFamily="34" charset="0"/>
                        </a:rPr>
                        <a:t>K</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62016833"/>
                  </a:ext>
                </a:extLst>
              </a:tr>
            </a:tbl>
          </a:graphicData>
        </a:graphic>
      </p:graphicFrame>
    </p:spTree>
    <p:extLst>
      <p:ext uri="{BB962C8B-B14F-4D97-AF65-F5344CB8AC3E}">
        <p14:creationId xmlns:p14="http://schemas.microsoft.com/office/powerpoint/2010/main" val="29940903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9" name="Group 3"/>
          <p:cNvGrpSpPr>
            <a:grpSpLocks/>
          </p:cNvGrpSpPr>
          <p:nvPr/>
        </p:nvGrpSpPr>
        <p:grpSpPr bwMode="auto">
          <a:xfrm>
            <a:off x="455296" y="715962"/>
            <a:ext cx="8266114" cy="5443538"/>
            <a:chOff x="476" y="590"/>
            <a:chExt cx="5207" cy="3429"/>
          </a:xfrm>
        </p:grpSpPr>
        <p:pic>
          <p:nvPicPr>
            <p:cNvPr id="4102" name="Picture 4" descr="LHC_Dip_Xsect107v2001"/>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1583" b="5541"/>
            <a:stretch/>
          </p:blipFill>
          <p:spPr bwMode="auto">
            <a:xfrm>
              <a:off x="485" y="649"/>
              <a:ext cx="4959" cy="337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3" name="Text Box 5"/>
            <p:cNvSpPr txBox="1">
              <a:spLocks noChangeArrowheads="1"/>
            </p:cNvSpPr>
            <p:nvPr/>
          </p:nvSpPr>
          <p:spPr bwMode="auto">
            <a:xfrm>
              <a:off x="3995" y="590"/>
              <a:ext cx="1037" cy="192"/>
            </a:xfrm>
            <a:prstGeom prst="rect">
              <a:avLst/>
            </a:prstGeom>
            <a:solidFill>
              <a:schemeClr val="bg1"/>
            </a:solidFill>
            <a:ln>
              <a:noFill/>
            </a:ln>
            <a:effectLst/>
            <a:extLs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fr-FR" sz="1400" b="1" dirty="0">
                  <a:solidFill>
                    <a:srgbClr val="000000"/>
                  </a:solidFill>
                  <a:latin typeface="Book Antiqua" panose="02040602050305030304" pitchFamily="18" charset="0"/>
                </a:rPr>
                <a:t>Alignment targets</a:t>
              </a:r>
            </a:p>
          </p:txBody>
        </p:sp>
        <p:sp>
          <p:nvSpPr>
            <p:cNvPr id="4104" name="Text Box 6"/>
            <p:cNvSpPr txBox="1">
              <a:spLocks noChangeArrowheads="1"/>
            </p:cNvSpPr>
            <p:nvPr/>
          </p:nvSpPr>
          <p:spPr bwMode="auto">
            <a:xfrm>
              <a:off x="476" y="591"/>
              <a:ext cx="1219" cy="346"/>
            </a:xfrm>
            <a:prstGeom prst="rect">
              <a:avLst/>
            </a:prstGeom>
            <a:solidFill>
              <a:schemeClr val="bg1"/>
            </a:solidFill>
            <a:ln>
              <a:noFill/>
            </a:ln>
            <a:effectLst/>
            <a:extLs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fr-FR" sz="1200" b="1" dirty="0">
                  <a:solidFill>
                    <a:srgbClr val="000000"/>
                  </a:solidFill>
                  <a:latin typeface="Book Antiqua" panose="02040602050305030304" pitchFamily="18" charset="0"/>
                </a:rPr>
                <a:t>LHC </a:t>
              </a:r>
              <a:r>
                <a:rPr lang="en-US" altLang="fr-FR" sz="1200" b="1" dirty="0" smtClean="0">
                  <a:solidFill>
                    <a:srgbClr val="000000"/>
                  </a:solidFill>
                  <a:latin typeface="Book Antiqua" panose="02040602050305030304" pitchFamily="18" charset="0"/>
                </a:rPr>
                <a:t>main </a:t>
              </a:r>
              <a:r>
                <a:rPr lang="en-US" altLang="fr-FR" sz="1200" b="1" dirty="0">
                  <a:solidFill>
                    <a:srgbClr val="000000"/>
                  </a:solidFill>
                  <a:latin typeface="Book Antiqua" panose="02040602050305030304" pitchFamily="18" charset="0"/>
                </a:rPr>
                <a:t>c</a:t>
              </a:r>
              <a:r>
                <a:rPr lang="en-US" altLang="fr-FR" sz="1200" b="1" dirty="0" smtClean="0">
                  <a:solidFill>
                    <a:srgbClr val="000000"/>
                  </a:solidFill>
                  <a:latin typeface="Book Antiqua" panose="02040602050305030304" pitchFamily="18" charset="0"/>
                </a:rPr>
                <a:t>ryostat </a:t>
              </a:r>
              <a:endParaRPr lang="en-US" altLang="fr-FR" sz="1200" b="1" dirty="0">
                <a:solidFill>
                  <a:srgbClr val="000000"/>
                </a:solidFill>
                <a:latin typeface="Book Antiqua" panose="02040602050305030304" pitchFamily="18" charset="0"/>
              </a:endParaRPr>
            </a:p>
            <a:p>
              <a:pPr algn="ctr">
                <a:spcBef>
                  <a:spcPct val="50000"/>
                </a:spcBef>
                <a:buFontTx/>
                <a:buNone/>
              </a:pPr>
              <a:r>
                <a:rPr lang="en-US" altLang="fr-FR" sz="1200" b="1" dirty="0">
                  <a:solidFill>
                    <a:srgbClr val="000000"/>
                  </a:solidFill>
                  <a:latin typeface="Book Antiqua" panose="02040602050305030304" pitchFamily="18" charset="0"/>
                </a:rPr>
                <a:t>(</a:t>
              </a:r>
              <a:r>
                <a:rPr lang="en-US" altLang="fr-FR" sz="1200" b="1" dirty="0" smtClean="0">
                  <a:solidFill>
                    <a:srgbClr val="000000"/>
                  </a:solidFill>
                  <a:latin typeface="Book Antiqua" panose="02040602050305030304" pitchFamily="18" charset="0"/>
                </a:rPr>
                <a:t>Cross-section</a:t>
              </a:r>
              <a:r>
                <a:rPr lang="en-US" altLang="fr-FR" sz="1200" b="1" dirty="0">
                  <a:solidFill>
                    <a:srgbClr val="000000"/>
                  </a:solidFill>
                  <a:latin typeface="Book Antiqua" panose="02040602050305030304" pitchFamily="18" charset="0"/>
                </a:rPr>
                <a:t>)</a:t>
              </a:r>
            </a:p>
          </p:txBody>
        </p:sp>
        <p:sp>
          <p:nvSpPr>
            <p:cNvPr id="4105" name="Text Box 7"/>
            <p:cNvSpPr txBox="1">
              <a:spLocks noChangeArrowheads="1"/>
            </p:cNvSpPr>
            <p:nvPr/>
          </p:nvSpPr>
          <p:spPr bwMode="auto">
            <a:xfrm>
              <a:off x="4309" y="1274"/>
              <a:ext cx="1374" cy="174"/>
            </a:xfrm>
            <a:prstGeom prst="rect">
              <a:avLst/>
            </a:prstGeom>
            <a:solidFill>
              <a:schemeClr val="bg1"/>
            </a:solidFill>
            <a:ln>
              <a:noFill/>
            </a:ln>
            <a:effectLst/>
            <a:extLs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fr-FR" sz="1200" b="1" dirty="0" smtClean="0">
                  <a:solidFill>
                    <a:srgbClr val="000000"/>
                  </a:solidFill>
                  <a:latin typeface="Book Antiqua" panose="02040602050305030304" pitchFamily="18" charset="0"/>
                </a:rPr>
                <a:t>Multi layer insulation </a:t>
              </a:r>
              <a:r>
                <a:rPr lang="en-US" altLang="fr-FR" sz="1200" b="1" dirty="0">
                  <a:solidFill>
                    <a:srgbClr val="000000"/>
                  </a:solidFill>
                  <a:latin typeface="Book Antiqua" panose="02040602050305030304" pitchFamily="18" charset="0"/>
                </a:rPr>
                <a:t>(MLI)</a:t>
              </a:r>
            </a:p>
          </p:txBody>
        </p:sp>
        <p:sp>
          <p:nvSpPr>
            <p:cNvPr id="4106" name="Text Box 8"/>
            <p:cNvSpPr txBox="1">
              <a:spLocks noChangeArrowheads="1"/>
            </p:cNvSpPr>
            <p:nvPr/>
          </p:nvSpPr>
          <p:spPr bwMode="auto">
            <a:xfrm>
              <a:off x="4309" y="2071"/>
              <a:ext cx="783" cy="174"/>
            </a:xfrm>
            <a:prstGeom prst="rect">
              <a:avLst/>
            </a:prstGeom>
            <a:solidFill>
              <a:schemeClr val="bg1"/>
            </a:solidFill>
            <a:ln>
              <a:noFill/>
            </a:ln>
            <a:effectLst/>
            <a:extLs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fr-FR" sz="1200" b="1" dirty="0">
                  <a:solidFill>
                    <a:srgbClr val="000000"/>
                  </a:solidFill>
                  <a:latin typeface="Book Antiqua" panose="02040602050305030304" pitchFamily="18" charset="0"/>
                </a:rPr>
                <a:t>Vacuum </a:t>
              </a:r>
              <a:r>
                <a:rPr lang="en-US" altLang="fr-FR" sz="1200" b="1" dirty="0" smtClean="0">
                  <a:solidFill>
                    <a:srgbClr val="000000"/>
                  </a:solidFill>
                  <a:latin typeface="Book Antiqua" panose="02040602050305030304" pitchFamily="18" charset="0"/>
                </a:rPr>
                <a:t>vessel</a:t>
              </a:r>
              <a:endParaRPr lang="en-US" altLang="fr-FR" sz="1200" b="1" dirty="0">
                <a:solidFill>
                  <a:srgbClr val="000000"/>
                </a:solidFill>
                <a:latin typeface="Book Antiqua" panose="02040602050305030304" pitchFamily="18" charset="0"/>
              </a:endParaRPr>
            </a:p>
          </p:txBody>
        </p:sp>
        <p:sp>
          <p:nvSpPr>
            <p:cNvPr id="4107" name="Text Box 9"/>
            <p:cNvSpPr txBox="1">
              <a:spLocks noChangeArrowheads="1"/>
            </p:cNvSpPr>
            <p:nvPr/>
          </p:nvSpPr>
          <p:spPr bwMode="auto">
            <a:xfrm>
              <a:off x="4306" y="2247"/>
              <a:ext cx="793" cy="174"/>
            </a:xfrm>
            <a:prstGeom prst="rect">
              <a:avLst/>
            </a:prstGeom>
            <a:solidFill>
              <a:schemeClr val="bg1"/>
            </a:solidFill>
            <a:ln>
              <a:noFill/>
            </a:ln>
            <a:effectLst/>
            <a:extLs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fr-FR" sz="1200" b="1" dirty="0">
                  <a:solidFill>
                    <a:srgbClr val="000000"/>
                  </a:solidFill>
                  <a:latin typeface="Book Antiqua" panose="02040602050305030304" pitchFamily="18" charset="0"/>
                </a:rPr>
                <a:t>Thermal </a:t>
              </a:r>
              <a:r>
                <a:rPr lang="en-US" altLang="fr-FR" sz="1200" b="1" dirty="0" smtClean="0">
                  <a:solidFill>
                    <a:srgbClr val="000000"/>
                  </a:solidFill>
                  <a:latin typeface="Book Antiqua" panose="02040602050305030304" pitchFamily="18" charset="0"/>
                </a:rPr>
                <a:t>shield</a:t>
              </a:r>
              <a:endParaRPr lang="en-US" altLang="fr-FR" sz="1200" b="1" dirty="0">
                <a:solidFill>
                  <a:srgbClr val="000000"/>
                </a:solidFill>
                <a:latin typeface="Book Antiqua" panose="02040602050305030304" pitchFamily="18" charset="0"/>
              </a:endParaRPr>
            </a:p>
          </p:txBody>
        </p:sp>
        <p:sp>
          <p:nvSpPr>
            <p:cNvPr id="4108" name="Text Box 10"/>
            <p:cNvSpPr txBox="1">
              <a:spLocks noChangeArrowheads="1"/>
            </p:cNvSpPr>
            <p:nvPr/>
          </p:nvSpPr>
          <p:spPr bwMode="auto">
            <a:xfrm>
              <a:off x="3775" y="3424"/>
              <a:ext cx="1434" cy="174"/>
            </a:xfrm>
            <a:prstGeom prst="rect">
              <a:avLst/>
            </a:prstGeom>
            <a:solidFill>
              <a:schemeClr val="bg1"/>
            </a:solidFill>
            <a:ln>
              <a:noFill/>
            </a:ln>
            <a:effectLst/>
            <a:extLs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fr-FR" sz="1200" b="1" dirty="0">
                  <a:solidFill>
                    <a:srgbClr val="000000"/>
                  </a:solidFill>
                  <a:latin typeface="Book Antiqua" panose="02040602050305030304" pitchFamily="18" charset="0"/>
                </a:rPr>
                <a:t>Magnet </a:t>
              </a:r>
              <a:r>
                <a:rPr lang="en-US" altLang="fr-FR" sz="1200" b="1" dirty="0" smtClean="0">
                  <a:solidFill>
                    <a:srgbClr val="000000"/>
                  </a:solidFill>
                  <a:latin typeface="Book Antiqua" panose="02040602050305030304" pitchFamily="18" charset="0"/>
                </a:rPr>
                <a:t>support </a:t>
              </a:r>
              <a:r>
                <a:rPr lang="en-US" altLang="fr-FR" sz="1200" b="1" dirty="0">
                  <a:solidFill>
                    <a:srgbClr val="000000"/>
                  </a:solidFill>
                  <a:latin typeface="Book Antiqua" panose="02040602050305030304" pitchFamily="18" charset="0"/>
                </a:rPr>
                <a:t>p</a:t>
              </a:r>
              <a:r>
                <a:rPr lang="en-US" altLang="fr-FR" sz="1200" b="1" dirty="0" smtClean="0">
                  <a:solidFill>
                    <a:srgbClr val="000000"/>
                  </a:solidFill>
                  <a:latin typeface="Book Antiqua" panose="02040602050305030304" pitchFamily="18" charset="0"/>
                </a:rPr>
                <a:t>osts </a:t>
              </a:r>
              <a:r>
                <a:rPr lang="en-US" altLang="fr-FR" sz="1200" b="1" dirty="0">
                  <a:solidFill>
                    <a:srgbClr val="000000"/>
                  </a:solidFill>
                  <a:latin typeface="Book Antiqua" panose="02040602050305030304" pitchFamily="18" charset="0"/>
                </a:rPr>
                <a:t>(GFRE)</a:t>
              </a:r>
            </a:p>
          </p:txBody>
        </p:sp>
        <p:sp>
          <p:nvSpPr>
            <p:cNvPr id="4109" name="Text Box 11"/>
            <p:cNvSpPr txBox="1">
              <a:spLocks noChangeArrowheads="1"/>
            </p:cNvSpPr>
            <p:nvPr/>
          </p:nvSpPr>
          <p:spPr bwMode="auto">
            <a:xfrm>
              <a:off x="3984" y="3763"/>
              <a:ext cx="1200" cy="173"/>
            </a:xfrm>
            <a:prstGeom prst="rect">
              <a:avLst/>
            </a:prstGeom>
            <a:solidFill>
              <a:schemeClr val="bg1"/>
            </a:solidFill>
            <a:ln>
              <a:noFill/>
            </a:ln>
            <a:effectLst/>
            <a:extLs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fr-FR" sz="1200" b="1">
                  <a:solidFill>
                    <a:srgbClr val="000000"/>
                  </a:solidFill>
                  <a:latin typeface="Book Antiqua" panose="02040602050305030304" pitchFamily="18" charset="0"/>
                </a:rPr>
                <a:t>External supports (jacks)</a:t>
              </a:r>
            </a:p>
          </p:txBody>
        </p:sp>
        <p:sp>
          <p:nvSpPr>
            <p:cNvPr id="4110" name="Line 12"/>
            <p:cNvSpPr>
              <a:spLocks noChangeShapeType="1"/>
            </p:cNvSpPr>
            <p:nvPr/>
          </p:nvSpPr>
          <p:spPr bwMode="auto">
            <a:xfrm flipH="1">
              <a:off x="3479" y="757"/>
              <a:ext cx="527" cy="174"/>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111" name="Line 13"/>
            <p:cNvSpPr>
              <a:spLocks noChangeShapeType="1"/>
            </p:cNvSpPr>
            <p:nvPr/>
          </p:nvSpPr>
          <p:spPr bwMode="auto">
            <a:xfrm flipH="1">
              <a:off x="3479" y="1339"/>
              <a:ext cx="807" cy="14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a:p>
          </p:txBody>
        </p:sp>
        <p:sp>
          <p:nvSpPr>
            <p:cNvPr id="4112" name="Line 14"/>
            <p:cNvSpPr>
              <a:spLocks noChangeShapeType="1"/>
            </p:cNvSpPr>
            <p:nvPr/>
          </p:nvSpPr>
          <p:spPr bwMode="auto">
            <a:xfrm flipH="1">
              <a:off x="3354" y="1339"/>
              <a:ext cx="932" cy="28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a:p>
          </p:txBody>
        </p:sp>
        <p:sp>
          <p:nvSpPr>
            <p:cNvPr id="4113" name="Line 15"/>
            <p:cNvSpPr>
              <a:spLocks noChangeShapeType="1"/>
            </p:cNvSpPr>
            <p:nvPr/>
          </p:nvSpPr>
          <p:spPr bwMode="auto">
            <a:xfrm flipH="1" flipV="1">
              <a:off x="3919" y="2106"/>
              <a:ext cx="386" cy="51"/>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a:p>
          </p:txBody>
        </p:sp>
        <p:sp>
          <p:nvSpPr>
            <p:cNvPr id="4114" name="Line 16"/>
            <p:cNvSpPr>
              <a:spLocks noChangeShapeType="1"/>
            </p:cNvSpPr>
            <p:nvPr/>
          </p:nvSpPr>
          <p:spPr bwMode="auto">
            <a:xfrm flipH="1" flipV="1">
              <a:off x="3764" y="2213"/>
              <a:ext cx="538" cy="11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a:p>
          </p:txBody>
        </p:sp>
        <p:sp>
          <p:nvSpPr>
            <p:cNvPr id="4115" name="Line 17"/>
            <p:cNvSpPr>
              <a:spLocks noChangeShapeType="1"/>
            </p:cNvSpPr>
            <p:nvPr/>
          </p:nvSpPr>
          <p:spPr bwMode="auto">
            <a:xfrm flipH="1" flipV="1">
              <a:off x="2955" y="3219"/>
              <a:ext cx="766" cy="24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116" name="Line 18"/>
            <p:cNvSpPr>
              <a:spLocks noChangeShapeType="1"/>
            </p:cNvSpPr>
            <p:nvPr/>
          </p:nvSpPr>
          <p:spPr bwMode="auto">
            <a:xfrm flipH="1" flipV="1">
              <a:off x="1926" y="3738"/>
              <a:ext cx="1950" cy="194"/>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117" name="Line 19"/>
            <p:cNvSpPr>
              <a:spLocks noChangeShapeType="1"/>
            </p:cNvSpPr>
            <p:nvPr/>
          </p:nvSpPr>
          <p:spPr bwMode="auto">
            <a:xfrm flipH="1" flipV="1">
              <a:off x="3380" y="3747"/>
              <a:ext cx="483" cy="14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118" name="Text Box 20"/>
            <p:cNvSpPr txBox="1">
              <a:spLocks noChangeArrowheads="1"/>
            </p:cNvSpPr>
            <p:nvPr/>
          </p:nvSpPr>
          <p:spPr bwMode="auto">
            <a:xfrm>
              <a:off x="500" y="2480"/>
              <a:ext cx="890" cy="523"/>
            </a:xfrm>
            <a:prstGeom prst="rect">
              <a:avLst/>
            </a:prstGeom>
            <a:solidFill>
              <a:schemeClr val="bg1"/>
            </a:solidFill>
            <a:ln>
              <a:noFill/>
            </a:ln>
            <a:effectLst/>
            <a:extLs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fr-FR" sz="1200" b="1" dirty="0">
                  <a:solidFill>
                    <a:srgbClr val="000000"/>
                  </a:solidFill>
                  <a:latin typeface="Book Antiqua" panose="02040602050305030304" pitchFamily="18" charset="0"/>
                </a:rPr>
                <a:t>Bottom tray </a:t>
              </a:r>
            </a:p>
            <a:p>
              <a:pPr algn="ctr">
                <a:spcBef>
                  <a:spcPct val="50000"/>
                </a:spcBef>
                <a:buFontTx/>
                <a:buNone/>
              </a:pPr>
              <a:r>
                <a:rPr lang="en-US" altLang="fr-FR" sz="1200" b="1" dirty="0">
                  <a:solidFill>
                    <a:srgbClr val="000000"/>
                  </a:solidFill>
                  <a:latin typeface="Book Antiqua" panose="02040602050305030304" pitchFamily="18" charset="0"/>
                </a:rPr>
                <a:t>(50-65 K feed </a:t>
              </a:r>
              <a:r>
                <a:rPr lang="en-US" altLang="fr-FR" sz="1200" b="1" dirty="0" smtClean="0">
                  <a:solidFill>
                    <a:srgbClr val="000000"/>
                  </a:solidFill>
                  <a:latin typeface="Book Antiqua" panose="02040602050305030304" pitchFamily="18" charset="0"/>
                </a:rPr>
                <a:t>line</a:t>
              </a:r>
            </a:p>
            <a:p>
              <a:pPr algn="ctr">
                <a:spcBef>
                  <a:spcPct val="50000"/>
                </a:spcBef>
                <a:buFontTx/>
                <a:buNone/>
              </a:pPr>
              <a:r>
                <a:rPr lang="en-US" altLang="fr-FR" sz="1200" b="1" dirty="0" smtClean="0">
                  <a:solidFill>
                    <a:srgbClr val="000000"/>
                  </a:solidFill>
                  <a:latin typeface="Book Antiqua" panose="02040602050305030304" pitchFamily="18" charset="0"/>
                </a:rPr>
                <a:t>~ 19.5 bar)</a:t>
              </a:r>
              <a:endParaRPr lang="en-US" altLang="fr-FR" sz="1200" b="1" dirty="0">
                <a:solidFill>
                  <a:srgbClr val="000000"/>
                </a:solidFill>
                <a:latin typeface="Book Antiqua" panose="02040602050305030304" pitchFamily="18" charset="0"/>
              </a:endParaRPr>
            </a:p>
          </p:txBody>
        </p:sp>
        <p:sp>
          <p:nvSpPr>
            <p:cNvPr id="4119" name="Line 21"/>
            <p:cNvSpPr>
              <a:spLocks noChangeShapeType="1"/>
            </p:cNvSpPr>
            <p:nvPr/>
          </p:nvSpPr>
          <p:spPr bwMode="auto">
            <a:xfrm>
              <a:off x="1248" y="2605"/>
              <a:ext cx="638" cy="149"/>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120" name="Text Box 22"/>
            <p:cNvSpPr txBox="1">
              <a:spLocks noChangeArrowheads="1"/>
            </p:cNvSpPr>
            <p:nvPr/>
          </p:nvSpPr>
          <p:spPr bwMode="auto">
            <a:xfrm>
              <a:off x="632" y="3137"/>
              <a:ext cx="968" cy="346"/>
            </a:xfrm>
            <a:prstGeom prst="rect">
              <a:avLst/>
            </a:prstGeom>
            <a:solidFill>
              <a:schemeClr val="bg1"/>
            </a:solidFill>
            <a:ln>
              <a:noFill/>
            </a:ln>
            <a:effectLst/>
            <a:extLs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fr-FR" sz="1200" b="1" dirty="0">
                  <a:solidFill>
                    <a:srgbClr val="000000"/>
                  </a:solidFill>
                  <a:latin typeface="Book Antiqua" panose="02040602050305030304" pitchFamily="18" charset="0"/>
                </a:rPr>
                <a:t>5-20 K support post</a:t>
              </a:r>
            </a:p>
            <a:p>
              <a:pPr algn="ctr">
                <a:spcBef>
                  <a:spcPct val="50000"/>
                </a:spcBef>
                <a:buFontTx/>
                <a:buNone/>
              </a:pPr>
              <a:r>
                <a:rPr lang="en-US" altLang="fr-FR" sz="1200" b="1" dirty="0">
                  <a:solidFill>
                    <a:srgbClr val="000000"/>
                  </a:solidFill>
                  <a:latin typeface="Book Antiqua" panose="02040602050305030304" pitchFamily="18" charset="0"/>
                </a:rPr>
                <a:t>h</a:t>
              </a:r>
              <a:r>
                <a:rPr lang="en-US" altLang="fr-FR" sz="1200" b="1" dirty="0" smtClean="0">
                  <a:solidFill>
                    <a:srgbClr val="000000"/>
                  </a:solidFill>
                  <a:latin typeface="Book Antiqua" panose="02040602050305030304" pitchFamily="18" charset="0"/>
                </a:rPr>
                <a:t>eat </a:t>
              </a:r>
              <a:r>
                <a:rPr lang="en-US" altLang="fr-FR" sz="1200" b="1" dirty="0">
                  <a:solidFill>
                    <a:srgbClr val="000000"/>
                  </a:solidFill>
                  <a:latin typeface="Book Antiqua" panose="02040602050305030304" pitchFamily="18" charset="0"/>
                </a:rPr>
                <a:t>intercept</a:t>
              </a:r>
            </a:p>
          </p:txBody>
        </p:sp>
        <p:sp>
          <p:nvSpPr>
            <p:cNvPr id="4121" name="Line 23"/>
            <p:cNvSpPr>
              <a:spLocks noChangeShapeType="1"/>
            </p:cNvSpPr>
            <p:nvPr/>
          </p:nvSpPr>
          <p:spPr bwMode="auto">
            <a:xfrm flipV="1">
              <a:off x="1567" y="2899"/>
              <a:ext cx="656" cy="36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grpSp>
      <p:sp>
        <p:nvSpPr>
          <p:cNvPr id="26" name="Rectangle 2"/>
          <p:cNvSpPr txBox="1">
            <a:spLocks noChangeArrowheads="1"/>
          </p:cNvSpPr>
          <p:nvPr/>
        </p:nvSpPr>
        <p:spPr>
          <a:xfrm>
            <a:off x="441960" y="-11112"/>
            <a:ext cx="7772400" cy="688975"/>
          </a:xfrm>
          <a:prstGeom prst="rect">
            <a:avLst/>
          </a:prstGeom>
        </p:spPr>
        <p:txBody>
          <a:bodyPr vert="horz" lIns="45720" rIns="45720" anchor="ctr">
            <a:noAutofit/>
          </a:bodyPr>
          <a:lstStyle>
            <a:lvl1pPr algn="ctr" rtl="0" eaLnBrk="1" latinLnBrk="0" hangingPunct="1">
              <a:spcBef>
                <a:spcPct val="0"/>
              </a:spcBef>
              <a:buNone/>
              <a:defRPr kumimoji="0" sz="2400" b="1" kern="1200">
                <a:solidFill>
                  <a:srgbClr val="002060"/>
                </a:solidFill>
                <a:latin typeface="+mj-lt"/>
                <a:ea typeface="+mj-ea"/>
                <a:cs typeface="+mj-cs"/>
              </a:defRPr>
            </a:lvl1pPr>
          </a:lstStyle>
          <a:p>
            <a:pPr algn="l"/>
            <a:r>
              <a:rPr lang="en-GB" altLang="fr-FR" b="0" dirty="0" smtClean="0"/>
              <a:t>Cryogenic application: Dipole magnets of the LHC</a:t>
            </a:r>
          </a:p>
        </p:txBody>
      </p:sp>
      <p:sp>
        <p:nvSpPr>
          <p:cNvPr id="3" name="Date Placeholder 2"/>
          <p:cNvSpPr>
            <a:spLocks noGrp="1"/>
          </p:cNvSpPr>
          <p:nvPr>
            <p:ph type="dt" sz="half" idx="10"/>
          </p:nvPr>
        </p:nvSpPr>
        <p:spPr/>
        <p:txBody>
          <a:bodyPr/>
          <a:lstStyle/>
          <a:p>
            <a:pPr>
              <a:defRPr/>
            </a:pPr>
            <a:r>
              <a:rPr lang="en-US" smtClean="0"/>
              <a:t>12-05-2022</a:t>
            </a:r>
            <a:endParaRPr lang="fr-FR"/>
          </a:p>
        </p:txBody>
      </p:sp>
      <p:sp>
        <p:nvSpPr>
          <p:cNvPr id="4" name="Footer Placeholder 3"/>
          <p:cNvSpPr>
            <a:spLocks noGrp="1"/>
          </p:cNvSpPr>
          <p:nvPr>
            <p:ph type="ftr" sz="quarter" idx="11"/>
          </p:nvPr>
        </p:nvSpPr>
        <p:spPr/>
        <p:txBody>
          <a:bodyPr/>
          <a:lstStyle/>
          <a:p>
            <a:pPr>
              <a:defRPr/>
            </a:pPr>
            <a:r>
              <a:rPr lang="fr-FR" smtClean="0"/>
              <a:t>T. Koettig TE/CRG</a:t>
            </a:r>
            <a:endParaRPr lang="fr-FR"/>
          </a:p>
        </p:txBody>
      </p:sp>
      <p:sp>
        <p:nvSpPr>
          <p:cNvPr id="5" name="Slide Number Placeholder 4"/>
          <p:cNvSpPr>
            <a:spLocks noGrp="1"/>
          </p:cNvSpPr>
          <p:nvPr>
            <p:ph type="sldNum" sz="quarter" idx="12"/>
          </p:nvPr>
        </p:nvSpPr>
        <p:spPr/>
        <p:txBody>
          <a:bodyPr/>
          <a:lstStyle/>
          <a:p>
            <a:fld id="{50C7FF40-9C8D-4C19-A375-CB20D428D46D}" type="slidenum">
              <a:rPr lang="fr-FR" altLang="en-US" smtClean="0"/>
              <a:pPr/>
              <a:t>11</a:t>
            </a:fld>
            <a:endParaRPr lang="fr-FR" altLang="en-US"/>
          </a:p>
        </p:txBody>
      </p:sp>
      <p:sp>
        <p:nvSpPr>
          <p:cNvPr id="2" name="TextBox 1"/>
          <p:cNvSpPr txBox="1"/>
          <p:nvPr/>
        </p:nvSpPr>
        <p:spPr>
          <a:xfrm>
            <a:off x="365883" y="1394064"/>
            <a:ext cx="4900701" cy="461665"/>
          </a:xfrm>
          <a:prstGeom prst="rect">
            <a:avLst/>
          </a:prstGeom>
          <a:solidFill>
            <a:schemeClr val="bg1"/>
          </a:solidFill>
        </p:spPr>
        <p:txBody>
          <a:bodyPr wrap="none" rtlCol="0">
            <a:spAutoFit/>
          </a:bodyPr>
          <a:lstStyle/>
          <a:p>
            <a:r>
              <a:rPr lang="en-US" sz="2400" b="1" dirty="0" smtClean="0">
                <a:solidFill>
                  <a:srgbClr val="002060"/>
                </a:solidFill>
              </a:rPr>
              <a:t>All circuits are cooled by helium</a:t>
            </a:r>
            <a:endParaRPr lang="en-GB" sz="2400" b="1" dirty="0">
              <a:solidFill>
                <a:srgbClr val="002060"/>
              </a:solidFill>
            </a:endParaRPr>
          </a:p>
        </p:txBody>
      </p:sp>
      <p:sp>
        <p:nvSpPr>
          <p:cNvPr id="28" name="Text Box 9"/>
          <p:cNvSpPr txBox="1">
            <a:spLocks noChangeArrowheads="1"/>
          </p:cNvSpPr>
          <p:nvPr/>
        </p:nvSpPr>
        <p:spPr bwMode="auto">
          <a:xfrm>
            <a:off x="6444826" y="4117975"/>
            <a:ext cx="1258888" cy="276225"/>
          </a:xfrm>
          <a:prstGeom prst="rect">
            <a:avLst/>
          </a:prstGeom>
          <a:solidFill>
            <a:schemeClr val="bg1"/>
          </a:solidFill>
          <a:ln>
            <a:noFill/>
          </a:ln>
          <a:effectLst/>
          <a:extLs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fr-FR" sz="1200" b="1" dirty="0" smtClean="0">
                <a:solidFill>
                  <a:srgbClr val="000000"/>
                </a:solidFill>
                <a:latin typeface="Book Antiqua" panose="02040602050305030304" pitchFamily="18" charset="0"/>
              </a:rPr>
              <a:t>Beam screen</a:t>
            </a:r>
            <a:endParaRPr lang="en-US" altLang="fr-FR" sz="1200" b="1" dirty="0">
              <a:solidFill>
                <a:srgbClr val="000000"/>
              </a:solidFill>
              <a:latin typeface="Book Antiqua" panose="02040602050305030304" pitchFamily="18" charset="0"/>
            </a:endParaRPr>
          </a:p>
        </p:txBody>
      </p:sp>
      <p:sp>
        <p:nvSpPr>
          <p:cNvPr id="29" name="Line 16"/>
          <p:cNvSpPr>
            <a:spLocks noChangeShapeType="1"/>
          </p:cNvSpPr>
          <p:nvPr/>
        </p:nvSpPr>
        <p:spPr bwMode="auto">
          <a:xfrm flipH="1" flipV="1">
            <a:off x="4335516" y="2962271"/>
            <a:ext cx="2073164" cy="128587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a:p>
        </p:txBody>
      </p:sp>
      <p:sp>
        <p:nvSpPr>
          <p:cNvPr id="30" name="Line 16"/>
          <p:cNvSpPr>
            <a:spLocks noChangeShapeType="1"/>
          </p:cNvSpPr>
          <p:nvPr/>
        </p:nvSpPr>
        <p:spPr bwMode="auto">
          <a:xfrm flipH="1" flipV="1">
            <a:off x="6408680" y="4248145"/>
            <a:ext cx="143150" cy="1"/>
          </a:xfrm>
          <a:prstGeom prst="line">
            <a:avLst/>
          </a:prstGeom>
          <a:noFill/>
          <a:ln w="38100">
            <a:solidFill>
              <a:srgbClr val="FF0000"/>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a:p>
        </p:txBody>
      </p:sp>
    </p:spTree>
    <p:extLst>
      <p:ext uri="{BB962C8B-B14F-4D97-AF65-F5344CB8AC3E}">
        <p14:creationId xmlns:p14="http://schemas.microsoft.com/office/powerpoint/2010/main" val="1443119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212" y="2546717"/>
            <a:ext cx="6479238" cy="1259621"/>
          </a:xfrm>
        </p:spPr>
        <p:txBody>
          <a:bodyPr>
            <a:noAutofit/>
          </a:bodyPr>
          <a:lstStyle/>
          <a:p>
            <a:r>
              <a:rPr lang="en-GB" altLang="en-US" sz="4000" b="0" noProof="0" dirty="0" smtClean="0">
                <a:solidFill>
                  <a:schemeClr val="tx1"/>
                </a:solidFill>
              </a:rPr>
              <a:t>Heat Transfer and Thermal </a:t>
            </a:r>
            <a:r>
              <a:rPr lang="en-GB" altLang="en-US" sz="4000" b="0" noProof="0" dirty="0">
                <a:solidFill>
                  <a:schemeClr val="tx1"/>
                </a:solidFill>
              </a:rPr>
              <a:t>I</a:t>
            </a:r>
            <a:r>
              <a:rPr lang="en-GB" altLang="en-US" sz="4000" b="0" noProof="0" dirty="0" smtClean="0">
                <a:solidFill>
                  <a:schemeClr val="tx1"/>
                </a:solidFill>
              </a:rPr>
              <a:t>nsulation</a:t>
            </a:r>
            <a:endParaRPr lang="en-GB" sz="4000" b="0" noProof="0" dirty="0">
              <a:solidFill>
                <a:schemeClr val="tx1"/>
              </a:solidFill>
            </a:endParaRP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0055A0">
                    <a:tint val="75000"/>
                  </a:srgbClr>
                </a:solidFill>
                <a:effectLst/>
                <a:uLnTx/>
                <a:uFillTx/>
                <a:latin typeface="Arial"/>
                <a:ea typeface="+mn-ea"/>
                <a:cs typeface="+mn-cs"/>
              </a:rPr>
              <a:t>12-05-2022</a:t>
            </a:r>
            <a:endParaRPr kumimoji="0" lang="en-US" sz="900" b="0" i="0" u="none" strike="noStrike" kern="1200" cap="none" spc="0" normalizeH="0" baseline="0" noProof="0" dirty="0" smtClean="0">
              <a:ln>
                <a:noFill/>
              </a:ln>
              <a:solidFill>
                <a:srgbClr val="0055A0">
                  <a:tint val="75000"/>
                </a:srgbClr>
              </a:solidFill>
              <a:effectLst/>
              <a:uLnTx/>
              <a:uFillTx/>
              <a:latin typeface="Arial"/>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srgbClr val="0055A0">
                    <a:tint val="75000"/>
                  </a:srgbClr>
                </a:solidFill>
                <a:effectLst/>
                <a:uLnTx/>
                <a:uFillTx/>
                <a:latin typeface="Arial"/>
                <a:ea typeface="+mn-ea"/>
                <a:cs typeface="+mn-cs"/>
              </a:rPr>
              <a:t>T. Koettig TE/CRG</a:t>
            </a:r>
            <a:endParaRPr kumimoji="0" lang="en-US" sz="10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Tree>
    <p:extLst>
      <p:ext uri="{BB962C8B-B14F-4D97-AF65-F5344CB8AC3E}">
        <p14:creationId xmlns:p14="http://schemas.microsoft.com/office/powerpoint/2010/main" val="4215994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eaLnBrk="1" hangingPunct="1"/>
            <a:r>
              <a:rPr lang="en-GB" altLang="fr-FR" sz="2400" b="1" noProof="0" dirty="0" smtClean="0">
                <a:solidFill>
                  <a:schemeClr val="tx1">
                    <a:lumMod val="75000"/>
                  </a:schemeClr>
                </a:solidFill>
              </a:rPr>
              <a:t>Cryogenic System Design</a:t>
            </a:r>
            <a:endParaRPr lang="en-GB" altLang="fr-FR" noProof="0" dirty="0" smtClean="0">
              <a:solidFill>
                <a:schemeClr val="tx1">
                  <a:lumMod val="75000"/>
                </a:schemeClr>
              </a:solidFill>
            </a:endParaRP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0055A0">
                    <a:tint val="75000"/>
                  </a:srgbClr>
                </a:solidFill>
                <a:effectLst/>
                <a:uLnTx/>
                <a:uFillTx/>
                <a:latin typeface="Arial"/>
                <a:ea typeface="+mn-ea"/>
                <a:cs typeface="+mn-cs"/>
              </a:rPr>
              <a:t>12-05-2022</a:t>
            </a:r>
            <a:endParaRPr kumimoji="0" lang="fr-FR" sz="900" b="0" i="0" u="none" strike="noStrike" kern="1200" cap="none" spc="0" normalizeH="0" baseline="0" noProof="0">
              <a:ln>
                <a:noFill/>
              </a:ln>
              <a:solidFill>
                <a:srgbClr val="0055A0">
                  <a:tint val="75000"/>
                </a:srgbClr>
              </a:solidFill>
              <a:effectLst/>
              <a:uLnTx/>
              <a:uFillTx/>
              <a:latin typeface="Arial"/>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smtClean="0">
                <a:ln>
                  <a:noFill/>
                </a:ln>
                <a:solidFill>
                  <a:srgbClr val="0055A0">
                    <a:tint val="75000"/>
                  </a:srgbClr>
                </a:solidFill>
                <a:effectLst/>
                <a:uLnTx/>
                <a:uFillTx/>
                <a:latin typeface="Arial"/>
                <a:ea typeface="+mn-ea"/>
                <a:cs typeface="+mn-cs"/>
              </a:rPr>
              <a:t>T. Koettig TE/CRG</a:t>
            </a:r>
            <a:endParaRPr kumimoji="0" lang="fr-FR" sz="1000" b="0" i="0" u="none" strike="noStrike" kern="1200" cap="none" spc="0" normalizeH="0" baseline="0" noProof="0">
              <a:ln>
                <a:noFill/>
              </a:ln>
              <a:solidFill>
                <a:srgbClr val="0055A0">
                  <a:tint val="75000"/>
                </a:srgbClr>
              </a:solidFill>
              <a:effectLst/>
              <a:uLnTx/>
              <a:uFillTx/>
              <a:latin typeface="Arial"/>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F65486-99DD-4D77-AC9D-BDEAE0EAFF12}" type="slidenum">
              <a:rPr kumimoji="0" lang="fr-FR" alt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altLang="en-US" sz="1200" b="0" i="0" u="none" strike="noStrike" kern="1200" cap="none" spc="0" normalizeH="0" baseline="0" noProof="0">
              <a:ln>
                <a:noFill/>
              </a:ln>
              <a:solidFill>
                <a:srgbClr val="0055A0">
                  <a:tint val="75000"/>
                </a:srgbClr>
              </a:solidFill>
              <a:effectLst/>
              <a:uLnTx/>
              <a:uFillTx/>
              <a:latin typeface="Arial"/>
              <a:ea typeface="+mn-ea"/>
              <a:cs typeface="+mn-cs"/>
            </a:endParaRPr>
          </a:p>
        </p:txBody>
      </p:sp>
      <p:grpSp>
        <p:nvGrpSpPr>
          <p:cNvPr id="78" name="Group 77"/>
          <p:cNvGrpSpPr/>
          <p:nvPr/>
        </p:nvGrpSpPr>
        <p:grpSpPr>
          <a:xfrm>
            <a:off x="3909524" y="1031765"/>
            <a:ext cx="5130318" cy="4783290"/>
            <a:chOff x="3470849" y="971233"/>
            <a:chExt cx="5130318" cy="4783290"/>
          </a:xfrm>
        </p:grpSpPr>
        <p:grpSp>
          <p:nvGrpSpPr>
            <p:cNvPr id="11" name="Group 10"/>
            <p:cNvGrpSpPr/>
            <p:nvPr/>
          </p:nvGrpSpPr>
          <p:grpSpPr>
            <a:xfrm>
              <a:off x="4945119" y="2429542"/>
              <a:ext cx="2267607" cy="2014683"/>
              <a:chOff x="3360682" y="2498834"/>
              <a:chExt cx="2267607" cy="2014683"/>
            </a:xfrm>
          </p:grpSpPr>
          <p:sp>
            <p:nvSpPr>
              <p:cNvPr id="36" name="Rectangle 35"/>
              <p:cNvSpPr/>
              <p:nvPr/>
            </p:nvSpPr>
            <p:spPr>
              <a:xfrm>
                <a:off x="3360682" y="2498834"/>
                <a:ext cx="2267607" cy="2014683"/>
              </a:xfrm>
              <a:prstGeom prst="rect">
                <a:avLst/>
              </a:prstGeom>
              <a:solidFill>
                <a:schemeClr val="bg1"/>
              </a:solidFill>
              <a:ln w="28575">
                <a:solidFill>
                  <a:srgbClr val="002060"/>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3681249" y="2779312"/>
                <a:ext cx="1639614" cy="1426780"/>
              </a:xfrm>
              <a:prstGeom prst="rect">
                <a:avLst/>
              </a:prstGeom>
              <a:solidFill>
                <a:schemeClr val="bg1"/>
              </a:solidFill>
              <a:ln w="28575">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ounded Rectangle 7"/>
              <p:cNvSpPr/>
              <p:nvPr/>
            </p:nvSpPr>
            <p:spPr>
              <a:xfrm>
                <a:off x="3933497" y="3031559"/>
                <a:ext cx="1127235" cy="930166"/>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err="1" smtClean="0"/>
                  <a:t>T</a:t>
                </a:r>
                <a:r>
                  <a:rPr lang="en-US" sz="2400" baseline="-25000" dirty="0" err="1" smtClean="0"/>
                  <a:t>low</a:t>
                </a:r>
                <a:endParaRPr lang="en-GB" sz="2400" baseline="-25000" dirty="0"/>
              </a:p>
            </p:txBody>
          </p:sp>
        </p:grpSp>
        <p:sp>
          <p:nvSpPr>
            <p:cNvPr id="9" name="Rectangle 8"/>
            <p:cNvSpPr/>
            <p:nvPr/>
          </p:nvSpPr>
          <p:spPr>
            <a:xfrm>
              <a:off x="5340568" y="971233"/>
              <a:ext cx="1474077" cy="859220"/>
            </a:xfrm>
            <a:prstGeom prst="rect">
              <a:avLst/>
            </a:prstGeom>
            <a:solidFill>
              <a:srgbClr val="008E4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err="1" smtClean="0"/>
                <a:t>Refrig</a:t>
              </a:r>
              <a:r>
                <a:rPr lang="en-US" sz="2000" dirty="0" smtClean="0"/>
                <a:t>.</a:t>
              </a:r>
              <a:endParaRPr lang="en-GB" sz="2000" dirty="0"/>
            </a:p>
          </p:txBody>
        </p:sp>
        <p:sp>
          <p:nvSpPr>
            <p:cNvPr id="38" name="Rectangle 37"/>
            <p:cNvSpPr/>
            <p:nvPr/>
          </p:nvSpPr>
          <p:spPr>
            <a:xfrm>
              <a:off x="3523285" y="1691681"/>
              <a:ext cx="1181256" cy="777764"/>
            </a:xfrm>
            <a:prstGeom prst="rect">
              <a:avLst/>
            </a:prstGeom>
            <a:solidFill>
              <a:srgbClr val="1DACA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Thermal insulation</a:t>
              </a:r>
              <a:endParaRPr lang="en-GB" dirty="0"/>
            </a:p>
          </p:txBody>
        </p:sp>
        <p:sp>
          <p:nvSpPr>
            <p:cNvPr id="40" name="Rectangle 39"/>
            <p:cNvSpPr/>
            <p:nvPr/>
          </p:nvSpPr>
          <p:spPr>
            <a:xfrm>
              <a:off x="7555545" y="971233"/>
              <a:ext cx="1045622" cy="859220"/>
            </a:xfrm>
            <a:prstGeom prst="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T</a:t>
              </a:r>
              <a:r>
                <a:rPr lang="en-US" sz="2400" baseline="-25000" dirty="0" smtClean="0"/>
                <a:t>high</a:t>
              </a:r>
              <a:endParaRPr lang="en-GB" sz="2400" baseline="-25000" dirty="0"/>
            </a:p>
          </p:txBody>
        </p:sp>
        <p:cxnSp>
          <p:nvCxnSpPr>
            <p:cNvPr id="13" name="Straight Arrow Connector 12"/>
            <p:cNvCxnSpPr/>
            <p:nvPr/>
          </p:nvCxnSpPr>
          <p:spPr>
            <a:xfrm>
              <a:off x="6826470" y="1121005"/>
              <a:ext cx="729075" cy="0"/>
            </a:xfrm>
            <a:prstGeom prst="straightConnector1">
              <a:avLst/>
            </a:prstGeom>
            <a:ln w="19050">
              <a:tailEnd type="triangle"/>
            </a:ln>
          </p:spPr>
          <p:style>
            <a:lnRef idx="1">
              <a:schemeClr val="accent6"/>
            </a:lnRef>
            <a:fillRef idx="0">
              <a:schemeClr val="accent6"/>
            </a:fillRef>
            <a:effectRef idx="0">
              <a:schemeClr val="accent6"/>
            </a:effectRef>
            <a:fontRef idx="minor">
              <a:schemeClr val="tx1"/>
            </a:fontRef>
          </p:style>
        </p:cxnSp>
        <p:cxnSp>
          <p:nvCxnSpPr>
            <p:cNvPr id="44" name="Straight Arrow Connector 43"/>
            <p:cNvCxnSpPr/>
            <p:nvPr/>
          </p:nvCxnSpPr>
          <p:spPr>
            <a:xfrm>
              <a:off x="6826470" y="1651778"/>
              <a:ext cx="729075" cy="0"/>
            </a:xfrm>
            <a:prstGeom prst="straightConnector1">
              <a:avLst/>
            </a:prstGeom>
            <a:ln w="19050">
              <a:headEnd type="triangle"/>
              <a:tailEnd type="none"/>
            </a:ln>
          </p:spPr>
          <p:style>
            <a:lnRef idx="1">
              <a:schemeClr val="accent6"/>
            </a:lnRef>
            <a:fillRef idx="0">
              <a:schemeClr val="accent6"/>
            </a:fillRef>
            <a:effectRef idx="0">
              <a:schemeClr val="accent6"/>
            </a:effectRef>
            <a:fontRef idx="minor">
              <a:schemeClr val="tx1"/>
            </a:fontRef>
          </p:style>
        </p:cxnSp>
        <p:cxnSp>
          <p:nvCxnSpPr>
            <p:cNvPr id="46" name="Straight Arrow Connector 45"/>
            <p:cNvCxnSpPr>
              <a:stCxn id="38" idx="3"/>
            </p:cNvCxnSpPr>
            <p:nvPr/>
          </p:nvCxnSpPr>
          <p:spPr>
            <a:xfrm>
              <a:off x="4704541" y="2080563"/>
              <a:ext cx="515239" cy="62945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48" name="Rectangle 47"/>
            <p:cNvSpPr/>
            <p:nvPr/>
          </p:nvSpPr>
          <p:spPr>
            <a:xfrm>
              <a:off x="3470849" y="3048001"/>
              <a:ext cx="1181256" cy="777764"/>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6">
                      <a:lumMod val="50000"/>
                    </a:schemeClr>
                  </a:solidFill>
                </a:rPr>
                <a:t>Instr. &amp;</a:t>
              </a:r>
            </a:p>
            <a:p>
              <a:pPr algn="ctr"/>
              <a:r>
                <a:rPr lang="en-US" dirty="0" smtClean="0">
                  <a:solidFill>
                    <a:schemeClr val="accent6">
                      <a:lumMod val="50000"/>
                    </a:schemeClr>
                  </a:solidFill>
                </a:rPr>
                <a:t>Control</a:t>
              </a:r>
              <a:endParaRPr lang="en-GB" dirty="0">
                <a:solidFill>
                  <a:schemeClr val="accent6">
                    <a:lumMod val="50000"/>
                  </a:schemeClr>
                </a:solidFill>
              </a:endParaRPr>
            </a:p>
          </p:txBody>
        </p:sp>
        <p:cxnSp>
          <p:nvCxnSpPr>
            <p:cNvPr id="50" name="Straight Arrow Connector 49"/>
            <p:cNvCxnSpPr>
              <a:stCxn id="48" idx="3"/>
              <a:endCxn id="8" idx="1"/>
            </p:cNvCxnSpPr>
            <p:nvPr/>
          </p:nvCxnSpPr>
          <p:spPr>
            <a:xfrm flipV="1">
              <a:off x="4652105" y="3427350"/>
              <a:ext cx="865829" cy="9533"/>
            </a:xfrm>
            <a:prstGeom prst="straightConnector1">
              <a:avLst/>
            </a:prstGeom>
            <a:ln w="25400">
              <a:headEnd type="triangle"/>
              <a:tailEnd type="triangle"/>
            </a:ln>
          </p:spPr>
          <p:style>
            <a:lnRef idx="1">
              <a:schemeClr val="accent6"/>
            </a:lnRef>
            <a:fillRef idx="0">
              <a:schemeClr val="accent6"/>
            </a:fillRef>
            <a:effectRef idx="0">
              <a:schemeClr val="accent6"/>
            </a:effectRef>
            <a:fontRef idx="minor">
              <a:schemeClr val="tx1"/>
            </a:fontRef>
          </p:style>
        </p:cxnSp>
        <p:sp>
          <p:nvSpPr>
            <p:cNvPr id="20" name="Rectangle 19"/>
            <p:cNvSpPr/>
            <p:nvPr/>
          </p:nvSpPr>
          <p:spPr>
            <a:xfrm>
              <a:off x="5986955" y="3913423"/>
              <a:ext cx="197068" cy="504000"/>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Rectangle 51"/>
            <p:cNvSpPr/>
            <p:nvPr/>
          </p:nvSpPr>
          <p:spPr>
            <a:xfrm>
              <a:off x="7557709" y="3021726"/>
              <a:ext cx="1043458" cy="777764"/>
            </a:xfrm>
            <a:prstGeom prst="rect">
              <a:avLst/>
            </a:prstGeom>
            <a:solidFill>
              <a:srgbClr val="D45C2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solidFill>
                </a:rPr>
                <a:t>Heat load</a:t>
              </a:r>
              <a:endParaRPr lang="en-GB" dirty="0">
                <a:solidFill>
                  <a:schemeClr val="bg1"/>
                </a:solidFill>
              </a:endParaRPr>
            </a:p>
          </p:txBody>
        </p:sp>
        <p:cxnSp>
          <p:nvCxnSpPr>
            <p:cNvPr id="54" name="Straight Arrow Connector 53"/>
            <p:cNvCxnSpPr>
              <a:stCxn id="10" idx="3"/>
            </p:cNvCxnSpPr>
            <p:nvPr/>
          </p:nvCxnSpPr>
          <p:spPr>
            <a:xfrm>
              <a:off x="6905300" y="3423410"/>
              <a:ext cx="650245" cy="0"/>
            </a:xfrm>
            <a:prstGeom prst="straightConnector1">
              <a:avLst/>
            </a:prstGeom>
            <a:ln w="19050">
              <a:headEnd type="triangle"/>
              <a:tailEnd type="none"/>
            </a:ln>
          </p:spPr>
          <p:style>
            <a:lnRef idx="1">
              <a:schemeClr val="accent6"/>
            </a:lnRef>
            <a:fillRef idx="0">
              <a:schemeClr val="accent6"/>
            </a:fillRef>
            <a:effectRef idx="0">
              <a:schemeClr val="accent6"/>
            </a:effectRef>
            <a:fontRef idx="minor">
              <a:schemeClr val="tx1"/>
            </a:fontRef>
          </p:style>
        </p:cxnSp>
        <p:sp>
          <p:nvSpPr>
            <p:cNvPr id="56" name="Rectangle 55"/>
            <p:cNvSpPr/>
            <p:nvPr/>
          </p:nvSpPr>
          <p:spPr>
            <a:xfrm>
              <a:off x="5462753" y="4976759"/>
              <a:ext cx="1225610" cy="777764"/>
            </a:xfrm>
            <a:prstGeom prst="rect">
              <a:avLst/>
            </a:prstGeom>
            <a:solidFill>
              <a:schemeClr val="accent5">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6">
                      <a:lumMod val="50000"/>
                    </a:schemeClr>
                  </a:solidFill>
                </a:rPr>
                <a:t>Structural support</a:t>
              </a:r>
              <a:endParaRPr lang="en-GB" dirty="0">
                <a:solidFill>
                  <a:schemeClr val="accent6">
                    <a:lumMod val="50000"/>
                  </a:schemeClr>
                </a:solidFill>
              </a:endParaRPr>
            </a:p>
          </p:txBody>
        </p:sp>
        <p:cxnSp>
          <p:nvCxnSpPr>
            <p:cNvPr id="57" name="Straight Arrow Connector 56"/>
            <p:cNvCxnSpPr>
              <a:stCxn id="36" idx="2"/>
              <a:endCxn id="56" idx="0"/>
            </p:cNvCxnSpPr>
            <p:nvPr/>
          </p:nvCxnSpPr>
          <p:spPr>
            <a:xfrm flipH="1">
              <a:off x="6075558" y="4444225"/>
              <a:ext cx="3365" cy="532534"/>
            </a:xfrm>
            <a:prstGeom prst="straightConnector1">
              <a:avLst/>
            </a:prstGeom>
            <a:ln w="19050">
              <a:headEnd type="triangle"/>
              <a:tailEnd type="none"/>
            </a:ln>
          </p:spPr>
          <p:style>
            <a:lnRef idx="1">
              <a:schemeClr val="accent6"/>
            </a:lnRef>
            <a:fillRef idx="0">
              <a:schemeClr val="accent6"/>
            </a:fillRef>
            <a:effectRef idx="0">
              <a:schemeClr val="accent6"/>
            </a:effectRef>
            <a:fontRef idx="minor">
              <a:schemeClr val="tx1"/>
            </a:fontRef>
          </p:style>
        </p:cxnSp>
        <p:cxnSp>
          <p:nvCxnSpPr>
            <p:cNvPr id="62" name="Straight Arrow Connector 61"/>
            <p:cNvCxnSpPr>
              <a:endCxn id="10" idx="3"/>
            </p:cNvCxnSpPr>
            <p:nvPr/>
          </p:nvCxnSpPr>
          <p:spPr>
            <a:xfrm>
              <a:off x="6645169" y="3423410"/>
              <a:ext cx="260131" cy="0"/>
            </a:xfrm>
            <a:prstGeom prst="straightConnector1">
              <a:avLst/>
            </a:prstGeom>
            <a:ln w="19050">
              <a:prstDash val="sysDash"/>
              <a:headEnd type="triangle"/>
              <a:tailEnd type="none"/>
            </a:ln>
          </p:spPr>
          <p:style>
            <a:lnRef idx="1">
              <a:schemeClr val="accent6"/>
            </a:lnRef>
            <a:fillRef idx="0">
              <a:schemeClr val="accent6"/>
            </a:fillRef>
            <a:effectRef idx="0">
              <a:schemeClr val="accent6"/>
            </a:effectRef>
            <a:fontRef idx="minor">
              <a:schemeClr val="tx1"/>
            </a:fontRef>
          </p:style>
        </p:cxnSp>
        <p:cxnSp>
          <p:nvCxnSpPr>
            <p:cNvPr id="64" name="Straight Arrow Connector 63"/>
            <p:cNvCxnSpPr/>
            <p:nvPr/>
          </p:nvCxnSpPr>
          <p:spPr>
            <a:xfrm>
              <a:off x="6234104" y="1830453"/>
              <a:ext cx="0" cy="1131814"/>
            </a:xfrm>
            <a:prstGeom prst="straightConnector1">
              <a:avLst/>
            </a:prstGeom>
            <a:ln w="25400">
              <a:headEnd type="none" w="lg" len="lg"/>
              <a:tailEnd type="triangle" w="lg" len="lg"/>
            </a:ln>
          </p:spPr>
          <p:style>
            <a:lnRef idx="1">
              <a:schemeClr val="accent6"/>
            </a:lnRef>
            <a:fillRef idx="0">
              <a:schemeClr val="accent6"/>
            </a:fillRef>
            <a:effectRef idx="0">
              <a:schemeClr val="accent6"/>
            </a:effectRef>
            <a:fontRef idx="minor">
              <a:schemeClr val="tx1"/>
            </a:fontRef>
          </p:style>
        </p:cxnSp>
        <p:cxnSp>
          <p:nvCxnSpPr>
            <p:cNvPr id="67" name="Straight Arrow Connector 66"/>
            <p:cNvCxnSpPr/>
            <p:nvPr/>
          </p:nvCxnSpPr>
          <p:spPr>
            <a:xfrm>
              <a:off x="5916010" y="1830453"/>
              <a:ext cx="0" cy="1131814"/>
            </a:xfrm>
            <a:prstGeom prst="straightConnector1">
              <a:avLst/>
            </a:prstGeom>
            <a:ln w="25400">
              <a:headEnd type="triangle" w="lg" len="lg"/>
              <a:tailEnd type="none" w="lg" len="lg"/>
            </a:ln>
          </p:spPr>
          <p:style>
            <a:lnRef idx="1">
              <a:schemeClr val="accent6"/>
            </a:lnRef>
            <a:fillRef idx="0">
              <a:schemeClr val="accent6"/>
            </a:fillRef>
            <a:effectRef idx="0">
              <a:schemeClr val="accent6"/>
            </a:effectRef>
            <a:fontRef idx="minor">
              <a:schemeClr val="tx1"/>
            </a:fontRef>
          </p:style>
        </p:cxnSp>
        <p:cxnSp>
          <p:nvCxnSpPr>
            <p:cNvPr id="70" name="Straight Arrow Connector 69"/>
            <p:cNvCxnSpPr/>
            <p:nvPr/>
          </p:nvCxnSpPr>
          <p:spPr>
            <a:xfrm>
              <a:off x="6474683" y="1830453"/>
              <a:ext cx="0" cy="879567"/>
            </a:xfrm>
            <a:prstGeom prst="straightConnector1">
              <a:avLst/>
            </a:prstGeom>
            <a:ln w="25400">
              <a:headEnd type="none" w="lg" len="lg"/>
              <a:tailEnd type="triangle" w="lg" len="lg"/>
            </a:ln>
          </p:spPr>
          <p:style>
            <a:lnRef idx="1">
              <a:schemeClr val="accent6"/>
            </a:lnRef>
            <a:fillRef idx="0">
              <a:schemeClr val="accent6"/>
            </a:fillRef>
            <a:effectRef idx="0">
              <a:schemeClr val="accent6"/>
            </a:effectRef>
            <a:fontRef idx="minor">
              <a:schemeClr val="tx1"/>
            </a:fontRef>
          </p:style>
        </p:cxnSp>
        <p:cxnSp>
          <p:nvCxnSpPr>
            <p:cNvPr id="71" name="Straight Arrow Connector 70"/>
            <p:cNvCxnSpPr/>
            <p:nvPr/>
          </p:nvCxnSpPr>
          <p:spPr>
            <a:xfrm>
              <a:off x="5699390" y="1830453"/>
              <a:ext cx="0" cy="879567"/>
            </a:xfrm>
            <a:prstGeom prst="straightConnector1">
              <a:avLst/>
            </a:prstGeom>
            <a:ln w="25400">
              <a:headEnd type="triangle" w="lg" len="lg"/>
              <a:tailEnd type="none" w="lg" len="lg"/>
            </a:ln>
          </p:spPr>
          <p:style>
            <a:lnRef idx="1">
              <a:schemeClr val="accent6"/>
            </a:lnRef>
            <a:fillRef idx="0">
              <a:schemeClr val="accent6"/>
            </a:fillRef>
            <a:effectRef idx="0">
              <a:schemeClr val="accent6"/>
            </a:effectRef>
            <a:fontRef idx="minor">
              <a:schemeClr val="tx1"/>
            </a:fontRef>
          </p:style>
        </p:cxnSp>
      </p:grpSp>
      <p:sp>
        <p:nvSpPr>
          <p:cNvPr id="65" name="TextBox 64"/>
          <p:cNvSpPr txBox="1"/>
          <p:nvPr/>
        </p:nvSpPr>
        <p:spPr>
          <a:xfrm>
            <a:off x="400859" y="1031765"/>
            <a:ext cx="3538148" cy="3970318"/>
          </a:xfrm>
          <a:prstGeom prst="rect">
            <a:avLst/>
          </a:prstGeom>
          <a:noFill/>
        </p:spPr>
        <p:txBody>
          <a:bodyPr wrap="none" rtlCol="0">
            <a:spAutoFit/>
          </a:bodyPr>
          <a:lstStyle/>
          <a:p>
            <a:pPr marL="285750" indent="-285750">
              <a:lnSpc>
                <a:spcPct val="200000"/>
              </a:lnSpc>
              <a:buFontTx/>
              <a:buChar char="-"/>
            </a:pPr>
            <a:r>
              <a:rPr lang="en-US" dirty="0" smtClean="0">
                <a:solidFill>
                  <a:srgbClr val="002060"/>
                </a:solidFill>
              </a:rPr>
              <a:t>Low temperature environment</a:t>
            </a:r>
          </a:p>
          <a:p>
            <a:pPr marL="285750" indent="-285750">
              <a:lnSpc>
                <a:spcPct val="200000"/>
              </a:lnSpc>
              <a:buFontTx/>
              <a:buChar char="-"/>
            </a:pPr>
            <a:r>
              <a:rPr lang="en-US" dirty="0" smtClean="0">
                <a:solidFill>
                  <a:srgbClr val="002060"/>
                </a:solidFill>
              </a:rPr>
              <a:t>Source of refrigeration</a:t>
            </a:r>
          </a:p>
          <a:p>
            <a:pPr marL="285750" indent="-285750">
              <a:lnSpc>
                <a:spcPct val="200000"/>
              </a:lnSpc>
              <a:buFontTx/>
              <a:buChar char="-"/>
            </a:pPr>
            <a:r>
              <a:rPr lang="en-US" dirty="0" smtClean="0">
                <a:solidFill>
                  <a:srgbClr val="002060"/>
                </a:solidFill>
              </a:rPr>
              <a:t>Heat exchange strategy</a:t>
            </a:r>
          </a:p>
          <a:p>
            <a:pPr marL="285750" indent="-285750">
              <a:lnSpc>
                <a:spcPct val="200000"/>
              </a:lnSpc>
              <a:buFontTx/>
              <a:buChar char="-"/>
            </a:pPr>
            <a:r>
              <a:rPr lang="en-US" dirty="0" smtClean="0">
                <a:solidFill>
                  <a:srgbClr val="002060"/>
                </a:solidFill>
              </a:rPr>
              <a:t>Sample environment</a:t>
            </a:r>
          </a:p>
          <a:p>
            <a:pPr marL="285750" indent="-285750">
              <a:lnSpc>
                <a:spcPct val="200000"/>
              </a:lnSpc>
              <a:buFontTx/>
              <a:buChar char="-"/>
            </a:pPr>
            <a:r>
              <a:rPr lang="en-US" dirty="0" smtClean="0">
                <a:solidFill>
                  <a:srgbClr val="002060"/>
                </a:solidFill>
              </a:rPr>
              <a:t>Thermal insulation</a:t>
            </a:r>
          </a:p>
          <a:p>
            <a:pPr marL="285750" indent="-285750">
              <a:lnSpc>
                <a:spcPct val="200000"/>
              </a:lnSpc>
              <a:buFontTx/>
              <a:buChar char="-"/>
            </a:pPr>
            <a:r>
              <a:rPr lang="en-US" dirty="0" smtClean="0">
                <a:solidFill>
                  <a:srgbClr val="002060"/>
                </a:solidFill>
              </a:rPr>
              <a:t>Structural support</a:t>
            </a:r>
          </a:p>
          <a:p>
            <a:pPr marL="285750" indent="-285750">
              <a:lnSpc>
                <a:spcPct val="200000"/>
              </a:lnSpc>
              <a:buFontTx/>
              <a:buChar char="-"/>
            </a:pPr>
            <a:r>
              <a:rPr lang="en-US" dirty="0" smtClean="0">
                <a:solidFill>
                  <a:srgbClr val="002060"/>
                </a:solidFill>
              </a:rPr>
              <a:t>Instrumentation and control</a:t>
            </a:r>
            <a:endParaRPr lang="en-GB" dirty="0">
              <a:solidFill>
                <a:srgbClr val="002060"/>
              </a:solidFill>
            </a:endParaRPr>
          </a:p>
        </p:txBody>
      </p:sp>
      <p:sp>
        <p:nvSpPr>
          <p:cNvPr id="81" name="Rectangle 80"/>
          <p:cNvSpPr/>
          <p:nvPr/>
        </p:nvSpPr>
        <p:spPr>
          <a:xfrm>
            <a:off x="7739843" y="4787056"/>
            <a:ext cx="1181256" cy="561561"/>
          </a:xfrm>
          <a:prstGeom prst="rect">
            <a:avLst/>
          </a:prstGeom>
          <a:solidFill>
            <a:srgbClr val="1FB91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Vacuum</a:t>
            </a:r>
            <a:endParaRPr lang="en-GB" dirty="0"/>
          </a:p>
        </p:txBody>
      </p:sp>
      <p:cxnSp>
        <p:nvCxnSpPr>
          <p:cNvPr id="82" name="Straight Arrow Connector 81"/>
          <p:cNvCxnSpPr/>
          <p:nvPr/>
        </p:nvCxnSpPr>
        <p:spPr>
          <a:xfrm flipH="1" flipV="1">
            <a:off x="7651401" y="4477956"/>
            <a:ext cx="101736" cy="329366"/>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7658285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eaLnBrk="1" hangingPunct="1"/>
            <a:r>
              <a:rPr lang="en-GB" altLang="fr-FR" sz="2400" noProof="0" dirty="0" smtClean="0"/>
              <a:t>T</a:t>
            </a:r>
            <a:r>
              <a:rPr lang="en-GB" altLang="fr-FR" noProof="0" dirty="0" smtClean="0"/>
              <a:t>hermal conductivity, solid conduction – how to cool? </a:t>
            </a:r>
          </a:p>
        </p:txBody>
      </p:sp>
      <p:sp>
        <p:nvSpPr>
          <p:cNvPr id="3" name="Date Placeholder 2"/>
          <p:cNvSpPr>
            <a:spLocks noGrp="1"/>
          </p:cNvSpPr>
          <p:nvPr>
            <p:ph type="dt" sz="half" idx="10"/>
          </p:nvPr>
        </p:nvSpPr>
        <p:spPr/>
        <p:txBody>
          <a:bodyPr/>
          <a:lstStyle/>
          <a:p>
            <a:pPr>
              <a:defRPr/>
            </a:pPr>
            <a:r>
              <a:rPr lang="en-US" smtClean="0"/>
              <a:t>12-05-2022</a:t>
            </a:r>
            <a:endParaRPr lang="fr-FR"/>
          </a:p>
        </p:txBody>
      </p:sp>
      <p:sp>
        <p:nvSpPr>
          <p:cNvPr id="4" name="Footer Placeholder 3"/>
          <p:cNvSpPr>
            <a:spLocks noGrp="1"/>
          </p:cNvSpPr>
          <p:nvPr>
            <p:ph type="ftr" sz="quarter" idx="11"/>
          </p:nvPr>
        </p:nvSpPr>
        <p:spPr/>
        <p:txBody>
          <a:bodyPr/>
          <a:lstStyle/>
          <a:p>
            <a:pPr>
              <a:defRPr/>
            </a:pPr>
            <a:r>
              <a:rPr lang="fr-FR" dirty="0" smtClean="0"/>
              <a:t>T. Koettig TE/CRG</a:t>
            </a:r>
            <a:endParaRPr lang="fr-FR" dirty="0"/>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14</a:t>
            </a:fld>
            <a:endParaRPr lang="fr-FR" altLang="en-US"/>
          </a:p>
        </p:txBody>
      </p:sp>
      <p:sp>
        <p:nvSpPr>
          <p:cNvPr id="11" name="TextBox 10"/>
          <p:cNvSpPr txBox="1"/>
          <p:nvPr/>
        </p:nvSpPr>
        <p:spPr>
          <a:xfrm>
            <a:off x="4410635" y="1031717"/>
            <a:ext cx="2544286" cy="1077218"/>
          </a:xfrm>
          <a:prstGeom prst="rect">
            <a:avLst/>
          </a:prstGeom>
          <a:noFill/>
        </p:spPr>
        <p:txBody>
          <a:bodyPr wrap="none" rtlCol="0">
            <a:spAutoFit/>
          </a:bodyPr>
          <a:lstStyle/>
          <a:p>
            <a:r>
              <a:rPr lang="en-GB" dirty="0" smtClean="0"/>
              <a:t>Heat transport in solids</a:t>
            </a:r>
          </a:p>
          <a:p>
            <a:endParaRPr lang="en-GB" sz="2800" dirty="0" smtClean="0"/>
          </a:p>
          <a:p>
            <a:r>
              <a:rPr lang="en-GB" dirty="0" smtClean="0"/>
              <a:t>Fourier's law:  </a:t>
            </a:r>
            <a:endParaRPr lang="en-GB" dirty="0"/>
          </a:p>
        </p:txBody>
      </p:sp>
      <p:sp>
        <p:nvSpPr>
          <p:cNvPr id="12" name="TextBox 11"/>
          <p:cNvSpPr txBox="1"/>
          <p:nvPr/>
        </p:nvSpPr>
        <p:spPr>
          <a:xfrm>
            <a:off x="4129558" y="5833948"/>
            <a:ext cx="3796232" cy="276999"/>
          </a:xfrm>
          <a:prstGeom prst="rect">
            <a:avLst/>
          </a:prstGeom>
          <a:noFill/>
        </p:spPr>
        <p:txBody>
          <a:bodyPr wrap="none" rtlCol="0">
            <a:spAutoFit/>
          </a:bodyPr>
          <a:lstStyle/>
          <a:p>
            <a:r>
              <a:rPr lang="en-GB" sz="1200" dirty="0" smtClean="0">
                <a:solidFill>
                  <a:schemeClr val="accent6"/>
                </a:solidFill>
              </a:rPr>
              <a:t>From: </a:t>
            </a:r>
            <a:r>
              <a:rPr lang="en-GB" sz="1200" dirty="0" err="1" smtClean="0">
                <a:solidFill>
                  <a:schemeClr val="accent6"/>
                </a:solidFill>
              </a:rPr>
              <a:t>Cryogenie</a:t>
            </a:r>
            <a:r>
              <a:rPr lang="en-GB" sz="1200" dirty="0" smtClean="0">
                <a:solidFill>
                  <a:schemeClr val="accent6"/>
                </a:solidFill>
              </a:rPr>
              <a:t>, </a:t>
            </a:r>
            <a:r>
              <a:rPr lang="en-GB" sz="1200" dirty="0" err="1" smtClean="0">
                <a:solidFill>
                  <a:schemeClr val="accent6"/>
                </a:solidFill>
              </a:rPr>
              <a:t>Institut</a:t>
            </a:r>
            <a:r>
              <a:rPr lang="en-GB" sz="1200" dirty="0" smtClean="0">
                <a:solidFill>
                  <a:schemeClr val="accent6"/>
                </a:solidFill>
              </a:rPr>
              <a:t> International du </a:t>
            </a:r>
            <a:r>
              <a:rPr lang="en-GB" sz="1200" dirty="0" err="1" smtClean="0">
                <a:solidFill>
                  <a:schemeClr val="accent6"/>
                </a:solidFill>
              </a:rPr>
              <a:t>Froid</a:t>
            </a:r>
            <a:r>
              <a:rPr lang="en-GB" sz="1200" dirty="0" smtClean="0">
                <a:solidFill>
                  <a:schemeClr val="accent6"/>
                </a:solidFill>
              </a:rPr>
              <a:t>, Paris</a:t>
            </a:r>
            <a:endParaRPr lang="en-GB" sz="1200" dirty="0">
              <a:solidFill>
                <a:schemeClr val="accent6"/>
              </a:solidFill>
            </a:endParaRPr>
          </a:p>
        </p:txBody>
      </p:sp>
      <p:sp>
        <p:nvSpPr>
          <p:cNvPr id="13" name="TextBox 12"/>
          <p:cNvSpPr txBox="1"/>
          <p:nvPr/>
        </p:nvSpPr>
        <p:spPr>
          <a:xfrm>
            <a:off x="4410635" y="2817337"/>
            <a:ext cx="4660250" cy="2585323"/>
          </a:xfrm>
          <a:prstGeom prst="rect">
            <a:avLst/>
          </a:prstGeom>
          <a:noFill/>
        </p:spPr>
        <p:txBody>
          <a:bodyPr wrap="none" rtlCol="0">
            <a:spAutoFit/>
          </a:bodyPr>
          <a:lstStyle/>
          <a:p>
            <a:r>
              <a:rPr lang="en-GB" dirty="0">
                <a:solidFill>
                  <a:srgbClr val="080808"/>
                </a:solidFill>
              </a:rPr>
              <a:t>Pure dielectric </a:t>
            </a:r>
            <a:r>
              <a:rPr lang="en-GB" dirty="0" smtClean="0">
                <a:solidFill>
                  <a:srgbClr val="080808"/>
                </a:solidFill>
              </a:rPr>
              <a:t>crystals: phonons</a:t>
            </a:r>
          </a:p>
          <a:p>
            <a:endParaRPr lang="en-GB" dirty="0" smtClean="0">
              <a:solidFill>
                <a:srgbClr val="080808"/>
              </a:solidFill>
            </a:endParaRPr>
          </a:p>
          <a:p>
            <a:r>
              <a:rPr lang="en-GB" dirty="0">
                <a:solidFill>
                  <a:srgbClr val="080808"/>
                </a:solidFill>
              </a:rPr>
              <a:t>Dielectrics/Insulators: </a:t>
            </a:r>
            <a:r>
              <a:rPr lang="en-GB" dirty="0" smtClean="0">
                <a:solidFill>
                  <a:srgbClr val="080808"/>
                </a:solidFill>
              </a:rPr>
              <a:t>phonons</a:t>
            </a:r>
          </a:p>
          <a:p>
            <a:endParaRPr lang="en-GB" dirty="0">
              <a:solidFill>
                <a:srgbClr val="080808"/>
              </a:solidFill>
            </a:endParaRPr>
          </a:p>
          <a:p>
            <a:endParaRPr lang="en-GB" dirty="0">
              <a:solidFill>
                <a:srgbClr val="080808"/>
              </a:solidFill>
            </a:endParaRPr>
          </a:p>
          <a:p>
            <a:r>
              <a:rPr lang="en-GB" dirty="0" smtClean="0"/>
              <a:t>Pure metals: free electron gas and phonons</a:t>
            </a:r>
          </a:p>
          <a:p>
            <a:endParaRPr lang="en-GB" dirty="0"/>
          </a:p>
          <a:p>
            <a:r>
              <a:rPr lang="en-GB" dirty="0" smtClean="0"/>
              <a:t>Alloyed metals: electrons and phonons</a:t>
            </a:r>
          </a:p>
          <a:p>
            <a:endParaRPr lang="en-GB" dirty="0"/>
          </a:p>
        </p:txBody>
      </p:sp>
      <mc:AlternateContent xmlns:mc="http://schemas.openxmlformats.org/markup-compatibility/2006" xmlns:a14="http://schemas.microsoft.com/office/drawing/2010/main">
        <mc:Choice Requires="a14">
          <p:sp>
            <p:nvSpPr>
              <p:cNvPr id="15" name="TextBox 14"/>
              <p:cNvSpPr txBox="1"/>
              <p:nvPr/>
            </p:nvSpPr>
            <p:spPr>
              <a:xfrm>
                <a:off x="6201584" y="1612044"/>
                <a:ext cx="1753300" cy="520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i="1" smtClean="0">
                              <a:latin typeface="Cambria Math" panose="02040503050406030204" pitchFamily="18" charset="0"/>
                            </a:rPr>
                          </m:ctrlPr>
                        </m:accPr>
                        <m:e>
                          <m:r>
                            <a:rPr lang="en-GB" b="0" i="1" smtClean="0">
                              <a:latin typeface="Cambria Math" panose="02040503050406030204" pitchFamily="18" charset="0"/>
                            </a:rPr>
                            <m:t>𝑄</m:t>
                          </m:r>
                        </m:e>
                      </m:acc>
                      <m:r>
                        <a:rPr lang="en-GB" b="0" i="1" smtClean="0">
                          <a:latin typeface="Cambria Math" panose="02040503050406030204" pitchFamily="18" charset="0"/>
                        </a:rPr>
                        <m:t>=−</m:t>
                      </m:r>
                      <m:r>
                        <m:rPr>
                          <m:nor/>
                        </m:rPr>
                        <a:rPr lang="el-GR" b="0" smtClean="0">
                          <a:latin typeface="Cambria Math" panose="02040503050406030204" pitchFamily="18" charset="0"/>
                          <a:ea typeface="Cambria Math" panose="02040503050406030204" pitchFamily="18" charset="0"/>
                        </a:rPr>
                        <m:t>λ</m:t>
                      </m:r>
                      <m:r>
                        <m:rPr>
                          <m:nor/>
                        </m:rPr>
                        <a:rPr lang="en-GB" b="0" i="0" smtClean="0">
                          <a:latin typeface="Cambria Math" panose="02040503050406030204" pitchFamily="18" charset="0"/>
                          <a:ea typeface="Cambria Math" panose="02040503050406030204" pitchFamily="18" charset="0"/>
                        </a:rPr>
                        <m:t>(</m:t>
                      </m:r>
                      <m:r>
                        <m:rPr>
                          <m:nor/>
                        </m:rPr>
                        <a:rPr lang="en-GB" b="0" i="0" smtClean="0">
                          <a:latin typeface="Cambria Math" panose="02040503050406030204" pitchFamily="18" charset="0"/>
                          <a:ea typeface="Cambria Math" panose="02040503050406030204" pitchFamily="18" charset="0"/>
                        </a:rPr>
                        <m:t>T</m:t>
                      </m:r>
                      <m:r>
                        <m:rPr>
                          <m:nor/>
                        </m:rPr>
                        <a:rPr lang="en-GB" b="0" i="0" smtClean="0">
                          <a:latin typeface="Cambria Math" panose="02040503050406030204" pitchFamily="18" charset="0"/>
                          <a:ea typeface="Cambria Math" panose="02040503050406030204" pitchFamily="18" charset="0"/>
                        </a:rPr>
                        <m:t>) </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𝐴</m:t>
                          </m:r>
                        </m:num>
                        <m:den>
                          <m:r>
                            <a:rPr lang="en-GB" b="0" i="1" smtClean="0">
                              <a:latin typeface="Cambria Math" panose="02040503050406030204" pitchFamily="18" charset="0"/>
                              <a:ea typeface="Cambria Math" panose="02040503050406030204" pitchFamily="18" charset="0"/>
                            </a:rPr>
                            <m:t>𝑙</m:t>
                          </m:r>
                        </m:den>
                      </m:f>
                      <m:r>
                        <m:rPr>
                          <m:nor/>
                        </m:rPr>
                        <a:rPr lang="en-GB" b="0" i="0"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𝑇</m:t>
                      </m:r>
                    </m:oMath>
                  </m:oMathPara>
                </a14:m>
                <a:endParaRPr lang="en-GB" dirty="0"/>
              </a:p>
            </p:txBody>
          </p:sp>
        </mc:Choice>
        <mc:Fallback xmlns="">
          <p:sp>
            <p:nvSpPr>
              <p:cNvPr id="15" name="TextBox 14"/>
              <p:cNvSpPr txBox="1">
                <a:spLocks noRot="1" noChangeAspect="1" noMove="1" noResize="1" noEditPoints="1" noAdjustHandles="1" noChangeArrowheads="1" noChangeShapeType="1" noTextEdit="1"/>
              </p:cNvSpPr>
              <p:nvPr/>
            </p:nvSpPr>
            <p:spPr>
              <a:xfrm>
                <a:off x="6201584" y="1612044"/>
                <a:ext cx="1753300" cy="520399"/>
              </a:xfrm>
              <a:prstGeom prst="rect">
                <a:avLst/>
              </a:prstGeom>
              <a:blipFill>
                <a:blip r:embed="rId3"/>
                <a:stretch>
                  <a:fillRect/>
                </a:stretch>
              </a:blipFill>
            </p:spPr>
            <p:txBody>
              <a:bodyPr/>
              <a:lstStyle/>
              <a:p>
                <a:r>
                  <a:rPr lang="en-GB">
                    <a:noFill/>
                  </a:rPr>
                  <a:t> </a:t>
                </a:r>
              </a:p>
            </p:txBody>
          </p:sp>
        </mc:Fallback>
      </mc:AlternateContent>
      <p:grpSp>
        <p:nvGrpSpPr>
          <p:cNvPr id="2" name="Group 1"/>
          <p:cNvGrpSpPr/>
          <p:nvPr/>
        </p:nvGrpSpPr>
        <p:grpSpPr>
          <a:xfrm>
            <a:off x="377280" y="735231"/>
            <a:ext cx="3711010" cy="5387538"/>
            <a:chOff x="377280" y="735231"/>
            <a:chExt cx="3711010" cy="5387538"/>
          </a:xfrm>
        </p:grpSpPr>
        <p:pic>
          <p:nvPicPr>
            <p:cNvPr id="16" name="Picture 15"/>
            <p:cNvPicPr>
              <a:picLocks noChangeAspect="1"/>
            </p:cNvPicPr>
            <p:nvPr/>
          </p:nvPicPr>
          <p:blipFill>
            <a:blip r:embed="rId4">
              <a:extLst>
                <a:ext uri="{BEBA8EAE-BF5A-486C-A8C5-ECC9F3942E4B}">
                  <a14:imgProps xmlns:a14="http://schemas.microsoft.com/office/drawing/2010/main">
                    <a14:imgLayer r:embed="rId5">
                      <a14:imgEffect>
                        <a14:sharpenSoften amount="25000"/>
                      </a14:imgEffect>
                    </a14:imgLayer>
                  </a14:imgProps>
                </a:ext>
              </a:extLst>
            </a:blip>
            <a:stretch>
              <a:fillRect/>
            </a:stretch>
          </p:blipFill>
          <p:spPr>
            <a:xfrm>
              <a:off x="377280" y="735231"/>
              <a:ext cx="3632182" cy="5387538"/>
            </a:xfrm>
            <a:prstGeom prst="rect">
              <a:avLst/>
            </a:prstGeom>
          </p:spPr>
        </p:pic>
        <mc:AlternateContent xmlns:mc="http://schemas.openxmlformats.org/markup-compatibility/2006" xmlns:a14="http://schemas.microsoft.com/office/drawing/2010/main">
          <mc:Choice Requires="a14">
            <p:sp>
              <p:nvSpPr>
                <p:cNvPr id="18" name="TextBox 17"/>
                <p:cNvSpPr txBox="1"/>
                <p:nvPr/>
              </p:nvSpPr>
              <p:spPr>
                <a:xfrm>
                  <a:off x="457200" y="751940"/>
                  <a:ext cx="629981" cy="161583"/>
                </a:xfrm>
                <a:prstGeom prst="rect">
                  <a:avLst/>
                </a:prstGeom>
                <a:solidFill>
                  <a:srgbClr val="FFFFFF"/>
                </a:solidFill>
              </p:spPr>
              <p:txBody>
                <a:bodyPr wrap="none" lIns="0" tIns="0" rIns="0" bIns="0" rtlCol="0">
                  <a:spAutoFit/>
                </a:bodyPr>
                <a:lstStyle/>
                <a:p>
                  <a14:m>
                    <m:oMath xmlns:m="http://schemas.openxmlformats.org/officeDocument/2006/math">
                      <m:r>
                        <m:rPr>
                          <m:nor/>
                        </m:rPr>
                        <a:rPr lang="el-GR" sz="1050" smtClean="0">
                          <a:solidFill>
                            <a:schemeClr val="accent4">
                              <a:lumMod val="50000"/>
                            </a:schemeClr>
                          </a:solidFill>
                          <a:latin typeface="Cambria Math" panose="02040503050406030204" pitchFamily="18" charset="0"/>
                          <a:ea typeface="Cambria Math" panose="02040503050406030204" pitchFamily="18" charset="0"/>
                        </a:rPr>
                        <m:t>λ</m:t>
                      </m:r>
                    </m:oMath>
                  </a14:m>
                  <a:r>
                    <a:rPr lang="en-GB" sz="1050" b="1" dirty="0" smtClean="0">
                      <a:solidFill>
                        <a:schemeClr val="accent4">
                          <a:lumMod val="50000"/>
                        </a:schemeClr>
                      </a:solidFill>
                    </a:rPr>
                    <a:t> </a:t>
                  </a:r>
                  <a:r>
                    <a:rPr lang="en-GB" sz="1050" dirty="0" smtClean="0">
                      <a:solidFill>
                        <a:schemeClr val="accent4">
                          <a:lumMod val="50000"/>
                        </a:schemeClr>
                      </a:solidFill>
                    </a:rPr>
                    <a:t> (W/m K)</a:t>
                  </a:r>
                  <a:endParaRPr lang="en-GB" sz="1050" dirty="0">
                    <a:solidFill>
                      <a:schemeClr val="accent4">
                        <a:lumMod val="50000"/>
                      </a:schemeClr>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57200" y="751940"/>
                  <a:ext cx="629981" cy="161583"/>
                </a:xfrm>
                <a:prstGeom prst="rect">
                  <a:avLst/>
                </a:prstGeom>
                <a:blipFill>
                  <a:blip r:embed="rId6"/>
                  <a:stretch>
                    <a:fillRect l="-7767" t="-25926" r="-12621" b="-4814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3604183" y="5952085"/>
                  <a:ext cx="484107" cy="161583"/>
                </a:xfrm>
                <a:prstGeom prst="rect">
                  <a:avLst/>
                </a:prstGeom>
                <a:solidFill>
                  <a:srgbClr val="FFFFFF"/>
                </a:solidFill>
              </p:spPr>
              <p:txBody>
                <a:bodyPr wrap="none" lIns="0" tIns="0" rIns="0" bIns="0" rtlCol="0">
                  <a:spAutoFit/>
                </a:bodyPr>
                <a:lstStyle/>
                <a:p>
                  <a14:m>
                    <m:oMath xmlns:m="http://schemas.openxmlformats.org/officeDocument/2006/math">
                      <m:r>
                        <m:rPr>
                          <m:sty m:val="p"/>
                        </m:rPr>
                        <a:rPr lang="en-US" sz="1050" b="0" i="0" smtClean="0">
                          <a:solidFill>
                            <a:schemeClr val="accent4">
                              <a:lumMod val="50000"/>
                            </a:schemeClr>
                          </a:solidFill>
                          <a:latin typeface="Cambria Math" panose="02040503050406030204" pitchFamily="18" charset="0"/>
                        </a:rPr>
                        <m:t>T</m:t>
                      </m:r>
                    </m:oMath>
                  </a14:m>
                  <a:r>
                    <a:rPr lang="en-GB" sz="1050" b="1" dirty="0" smtClean="0">
                      <a:solidFill>
                        <a:schemeClr val="accent4">
                          <a:lumMod val="50000"/>
                        </a:schemeClr>
                      </a:solidFill>
                    </a:rPr>
                    <a:t> </a:t>
                  </a:r>
                  <a:r>
                    <a:rPr lang="en-GB" sz="1050" dirty="0" smtClean="0">
                      <a:solidFill>
                        <a:schemeClr val="accent4">
                          <a:lumMod val="50000"/>
                        </a:schemeClr>
                      </a:solidFill>
                    </a:rPr>
                    <a:t> (K)    </a:t>
                  </a:r>
                  <a:endParaRPr lang="en-GB" sz="1050" dirty="0">
                    <a:solidFill>
                      <a:schemeClr val="accent4">
                        <a:lumMod val="50000"/>
                      </a:schemeClr>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3604183" y="5952085"/>
                  <a:ext cx="484107" cy="161583"/>
                </a:xfrm>
                <a:prstGeom prst="rect">
                  <a:avLst/>
                </a:prstGeom>
                <a:blipFill>
                  <a:blip r:embed="rId7"/>
                  <a:stretch>
                    <a:fillRect l="-10000" t="-25926" r="-15000" b="-48148"/>
                  </a:stretch>
                </a:blipFill>
              </p:spPr>
              <p:txBody>
                <a:bodyPr/>
                <a:lstStyle/>
                <a:p>
                  <a:r>
                    <a:rPr lang="en-GB">
                      <a:noFill/>
                    </a:rPr>
                    <a:t> </a:t>
                  </a:r>
                </a:p>
              </p:txBody>
            </p:sp>
          </mc:Fallback>
        </mc:AlternateContent>
      </p:grpSp>
    </p:spTree>
    <p:extLst>
      <p:ext uri="{BB962C8B-B14F-4D97-AF65-F5344CB8AC3E}">
        <p14:creationId xmlns:p14="http://schemas.microsoft.com/office/powerpoint/2010/main" val="1447459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16796"/>
            <a:ext cx="8229600" cy="647700"/>
          </a:xfrm>
        </p:spPr>
        <p:txBody>
          <a:bodyPr/>
          <a:lstStyle/>
          <a:p>
            <a:r>
              <a:rPr lang="en-GB" altLang="en-US" noProof="0" dirty="0" smtClean="0"/>
              <a:t>Radiative heat transfer – Black body</a:t>
            </a:r>
            <a:endParaRPr lang="en-GB" altLang="en-US" noProof="0" dirty="0"/>
          </a:p>
        </p:txBody>
      </p:sp>
      <p:pic>
        <p:nvPicPr>
          <p:cNvPr id="286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1190986"/>
            <a:ext cx="2743200" cy="179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12-05-2022</a:t>
            </a:r>
            <a:endParaRPr lang="en-US" dirty="0" smtClean="0"/>
          </a:p>
        </p:txBody>
      </p:sp>
      <p:sp>
        <p:nvSpPr>
          <p:cNvPr id="3" name="Footer Placeholder 2"/>
          <p:cNvSpPr>
            <a:spLocks noGrp="1"/>
          </p:cNvSpPr>
          <p:nvPr>
            <p:ph type="ftr" sz="quarter" idx="11"/>
          </p:nvPr>
        </p:nvSpPr>
        <p:spPr/>
        <p:txBody>
          <a:bodyPr/>
          <a:lstStyle/>
          <a:p>
            <a:r>
              <a:rPr lang="en-US" smtClean="0"/>
              <a:t>T. Koettig TE/CRG</a:t>
            </a:r>
            <a:endParaRPr lang="en-US" dirty="0"/>
          </a:p>
        </p:txBody>
      </p:sp>
      <p:sp>
        <p:nvSpPr>
          <p:cNvPr id="4" name="Slide Number Placeholder 3"/>
          <p:cNvSpPr>
            <a:spLocks noGrp="1"/>
          </p:cNvSpPr>
          <p:nvPr>
            <p:ph type="sldNum" sz="quarter" idx="12"/>
          </p:nvPr>
        </p:nvSpPr>
        <p:spPr/>
        <p:txBody>
          <a:bodyPr/>
          <a:lstStyle/>
          <a:p>
            <a:fld id="{17918391-D411-FE40-AAD7-861AE5233E0E}" type="slidenum">
              <a:rPr lang="en-US" smtClean="0"/>
              <a:t>15</a:t>
            </a:fld>
            <a:endParaRPr lang="en-US" dirty="0"/>
          </a:p>
        </p:txBody>
      </p:sp>
      <p:grpSp>
        <p:nvGrpSpPr>
          <p:cNvPr id="12" name="Group 11"/>
          <p:cNvGrpSpPr/>
          <p:nvPr/>
        </p:nvGrpSpPr>
        <p:grpSpPr>
          <a:xfrm>
            <a:off x="293461" y="2596979"/>
            <a:ext cx="8393339" cy="3527196"/>
            <a:chOff x="293461" y="2596979"/>
            <a:chExt cx="8393339" cy="3527196"/>
          </a:xfrm>
        </p:grpSpPr>
        <p:grpSp>
          <p:nvGrpSpPr>
            <p:cNvPr id="7" name="Group 6"/>
            <p:cNvGrpSpPr/>
            <p:nvPr/>
          </p:nvGrpSpPr>
          <p:grpSpPr>
            <a:xfrm>
              <a:off x="293461" y="2596979"/>
              <a:ext cx="8393339" cy="3527196"/>
              <a:chOff x="536686" y="2554725"/>
              <a:chExt cx="8393339" cy="3527196"/>
            </a:xfrm>
          </p:grpSpPr>
          <p:pic>
            <p:nvPicPr>
              <p:cNvPr id="5" name="Picture 4"/>
              <p:cNvPicPr>
                <a:picLocks noChangeAspect="1"/>
              </p:cNvPicPr>
              <p:nvPr/>
            </p:nvPicPr>
            <p:blipFill>
              <a:blip r:embed="rId3"/>
              <a:stretch>
                <a:fillRect/>
              </a:stretch>
            </p:blipFill>
            <p:spPr>
              <a:xfrm>
                <a:off x="536686" y="2554725"/>
                <a:ext cx="4796987" cy="3527196"/>
              </a:xfrm>
              <a:prstGeom prst="rect">
                <a:avLst/>
              </a:prstGeom>
            </p:spPr>
          </p:pic>
          <p:sp>
            <p:nvSpPr>
              <p:cNvPr id="6" name="Rectangle 5"/>
              <p:cNvSpPr/>
              <p:nvPr/>
            </p:nvSpPr>
            <p:spPr>
              <a:xfrm>
                <a:off x="5182756" y="3141347"/>
                <a:ext cx="3747269" cy="28263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 name="Rectangle 7"/>
            <p:cNvSpPr/>
            <p:nvPr/>
          </p:nvSpPr>
          <p:spPr>
            <a:xfrm>
              <a:off x="5407743" y="5366879"/>
              <a:ext cx="3279057" cy="738664"/>
            </a:xfrm>
            <a:prstGeom prst="rect">
              <a:avLst/>
            </a:prstGeom>
          </p:spPr>
          <p:txBody>
            <a:bodyPr wrap="square">
              <a:spAutoFit/>
            </a:bodyPr>
            <a:lstStyle/>
            <a:p>
              <a:r>
                <a:rPr lang="en-GB" sz="1050" dirty="0" smtClean="0">
                  <a:solidFill>
                    <a:schemeClr val="accent6">
                      <a:lumMod val="50000"/>
                    </a:schemeClr>
                  </a:solidFill>
                </a:rPr>
                <a:t>Source: https</a:t>
              </a:r>
              <a:r>
                <a:rPr lang="en-GB" sz="1050" dirty="0">
                  <a:solidFill>
                    <a:schemeClr val="accent6">
                      <a:lumMod val="50000"/>
                    </a:schemeClr>
                  </a:solidFill>
                </a:rPr>
                <a:t>://www.researchgate.net/figure/Blackbody-spectral-emissive-power-as-a-function-of-wavelength-for-various-values-of_fig4_320298109</a:t>
              </a:r>
            </a:p>
          </p:txBody>
        </p:sp>
      </p:grpSp>
      <mc:AlternateContent xmlns:mc="http://schemas.openxmlformats.org/markup-compatibility/2006" xmlns:a14="http://schemas.microsoft.com/office/drawing/2010/main">
        <mc:Choice Requires="a14">
          <p:sp>
            <p:nvSpPr>
              <p:cNvPr id="15" name="Rectangle 3"/>
              <p:cNvSpPr txBox="1">
                <a:spLocks noChangeArrowheads="1"/>
              </p:cNvSpPr>
              <p:nvPr/>
            </p:nvSpPr>
            <p:spPr>
              <a:xfrm>
                <a:off x="304800" y="1028687"/>
                <a:ext cx="8839200" cy="1568292"/>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rgbClr val="002060"/>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rgbClr val="002060"/>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rgbClr val="002060"/>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rgbClr val="002060"/>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rgbClr val="00206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57200"/>
                <a:r>
                  <a:rPr lang="en-GB" altLang="en-US" sz="1600" dirty="0" smtClean="0"/>
                  <a:t>Wien’s</a:t>
                </a:r>
                <a:r>
                  <a:rPr lang="en-GB" altLang="en-US" sz="1600" dirty="0"/>
                  <a:t> </a:t>
                </a:r>
                <a:r>
                  <a:rPr lang="en-GB" altLang="en-US" sz="1600" dirty="0" smtClean="0"/>
                  <a:t>law</a:t>
                </a:r>
                <a:r>
                  <a:rPr lang="en-GB" altLang="en-US" sz="1600" dirty="0"/>
                  <a:t> </a:t>
                </a:r>
                <a:r>
                  <a:rPr lang="en-GB" altLang="en-US" sz="1600" dirty="0" smtClean="0"/>
                  <a:t>(Maximum </a:t>
                </a:r>
                <a:r>
                  <a:rPr lang="en-GB" altLang="en-US" sz="1600" dirty="0"/>
                  <a:t>of black body power </a:t>
                </a:r>
                <a:r>
                  <a:rPr lang="en-GB" altLang="en-US" sz="1600" dirty="0" smtClean="0"/>
                  <a:t>spectrum)</a:t>
                </a:r>
                <a:endParaRPr lang="en-GB" altLang="en-US" sz="1600" i="1" dirty="0">
                  <a:latin typeface="Symbol" panose="05050102010706020507" pitchFamily="18" charset="2"/>
                </a:endParaRPr>
              </a:p>
              <a:p>
                <a:pPr marL="0" indent="0">
                  <a:buFont typeface="Arial"/>
                  <a:buNone/>
                </a:pPr>
                <a:r>
                  <a:rPr lang="en-GB" altLang="en-US" sz="1600" dirty="0" smtClean="0">
                    <a:ea typeface="Cambria Math" panose="02040503050406030204" pitchFamily="18" charset="0"/>
                  </a:rPr>
                  <a:t> 	</a:t>
                </a:r>
              </a:p>
              <a:p>
                <a:pPr marL="411480" lvl="1" indent="0">
                  <a:buFont typeface="Arial"/>
                  <a:buNone/>
                </a:pPr>
                <a:r>
                  <a:rPr lang="en-GB" altLang="en-US" sz="1600" dirty="0" smtClean="0">
                    <a:ea typeface="Cambria Math" panose="02040503050406030204" pitchFamily="18" charset="0"/>
                  </a:rPr>
                  <a:t>       </a:t>
                </a:r>
                <a14:m>
                  <m:oMath xmlns:m="http://schemas.openxmlformats.org/officeDocument/2006/math">
                    <m:sSub>
                      <m:sSubPr>
                        <m:ctrlPr>
                          <a:rPr lang="en-GB" altLang="en-US" sz="1600" i="1" smtClean="0">
                            <a:latin typeface="Cambria Math" panose="02040503050406030204" pitchFamily="18" charset="0"/>
                            <a:ea typeface="Cambria Math" panose="02040503050406030204" pitchFamily="18" charset="0"/>
                          </a:rPr>
                        </m:ctrlPr>
                      </m:sSubPr>
                      <m:e>
                        <m:r>
                          <a:rPr lang="en-GB" altLang="en-US" sz="1600" i="1" smtClean="0">
                            <a:latin typeface="Cambria Math" panose="02040503050406030204" pitchFamily="18" charset="0"/>
                            <a:ea typeface="Cambria Math" panose="02040503050406030204" pitchFamily="18" charset="0"/>
                          </a:rPr>
                          <m:t>𝜆</m:t>
                        </m:r>
                      </m:e>
                      <m:sub>
                        <m:r>
                          <a:rPr lang="en-GB" altLang="en-US" sz="1600" i="1" smtClean="0">
                            <a:latin typeface="Cambria Math" panose="02040503050406030204" pitchFamily="18" charset="0"/>
                            <a:ea typeface="Cambria Math" panose="02040503050406030204" pitchFamily="18" charset="0"/>
                          </a:rPr>
                          <m:t>𝑚𝑎𝑥</m:t>
                        </m:r>
                      </m:sub>
                    </m:sSub>
                    <m:r>
                      <a:rPr lang="en-GB" altLang="en-US" sz="1600" i="1" smtClean="0">
                        <a:latin typeface="Cambria Math" panose="02040503050406030204" pitchFamily="18" charset="0"/>
                        <a:ea typeface="Cambria Math" panose="02040503050406030204" pitchFamily="18" charset="0"/>
                      </a:rPr>
                      <m:t>𝑇</m:t>
                    </m:r>
                    <m:r>
                      <a:rPr lang="en-GB" altLang="en-US" sz="1600" i="1" smtClean="0">
                        <a:latin typeface="Cambria Math" panose="02040503050406030204" pitchFamily="18" charset="0"/>
                        <a:ea typeface="Cambria Math" panose="02040503050406030204" pitchFamily="18" charset="0"/>
                      </a:rPr>
                      <m:t>=2898 </m:t>
                    </m:r>
                    <m:r>
                      <m:rPr>
                        <m:sty m:val="p"/>
                      </m:rPr>
                      <a:rPr lang="en-GB" altLang="en-US" sz="1600" smtClean="0">
                        <a:latin typeface="Cambria Math" panose="02040503050406030204" pitchFamily="18" charset="0"/>
                        <a:ea typeface="Cambria Math" panose="02040503050406030204" pitchFamily="18" charset="0"/>
                      </a:rPr>
                      <m:t>μm</m:t>
                    </m:r>
                    <m:r>
                      <a:rPr lang="en-GB" altLang="en-US" sz="1600" i="1" smtClean="0">
                        <a:latin typeface="Cambria Math" panose="02040503050406030204" pitchFamily="18" charset="0"/>
                        <a:ea typeface="Cambria Math" panose="02040503050406030204" pitchFamily="18" charset="0"/>
                      </a:rPr>
                      <m:t> </m:t>
                    </m:r>
                    <m:r>
                      <m:rPr>
                        <m:sty m:val="p"/>
                      </m:rPr>
                      <a:rPr lang="en-GB" altLang="en-US" sz="1600" smtClean="0">
                        <a:latin typeface="Cambria Math" panose="02040503050406030204" pitchFamily="18" charset="0"/>
                        <a:ea typeface="Cambria Math" panose="02040503050406030204" pitchFamily="18" charset="0"/>
                      </a:rPr>
                      <m:t>K</m:t>
                    </m:r>
                  </m:oMath>
                </a14:m>
                <a:endParaRPr lang="en-GB" altLang="en-US" sz="1600" dirty="0" smtClean="0"/>
              </a:p>
              <a:p>
                <a:pPr marL="838200" lvl="1" indent="-381000">
                  <a:buFontTx/>
                  <a:buNone/>
                </a:pPr>
                <a:r>
                  <a:rPr lang="en-GB" altLang="en-US" sz="1600" dirty="0"/>
                  <a:t>	</a:t>
                </a:r>
                <a:r>
                  <a:rPr lang="en-GB" altLang="en-US" sz="1600" dirty="0" smtClean="0"/>
                  <a:t>			=&gt; </a:t>
                </a:r>
                <a14:m>
                  <m:oMath xmlns:m="http://schemas.openxmlformats.org/officeDocument/2006/math">
                    <m:r>
                      <a:rPr lang="en-GB" altLang="en-US" sz="1600" i="1" smtClean="0">
                        <a:latin typeface="Cambria Math" panose="02040503050406030204" pitchFamily="18" charset="0"/>
                      </a:rPr>
                      <m:t>10 </m:t>
                    </m:r>
                    <m:r>
                      <m:rPr>
                        <m:sty m:val="p"/>
                      </m:rPr>
                      <a:rPr lang="en-GB" altLang="en-US" sz="1600" smtClean="0">
                        <a:latin typeface="Cambria Math" panose="02040503050406030204" pitchFamily="18" charset="0"/>
                        <a:ea typeface="Cambria Math" panose="02040503050406030204" pitchFamily="18" charset="0"/>
                      </a:rPr>
                      <m:t>μm</m:t>
                    </m:r>
                    <m:r>
                      <a:rPr lang="en-GB" altLang="en-US" sz="1600" i="1" smtClean="0">
                        <a:latin typeface="Cambria Math" panose="02040503050406030204" pitchFamily="18" charset="0"/>
                        <a:ea typeface="Cambria Math" panose="02040503050406030204" pitchFamily="18" charset="0"/>
                      </a:rPr>
                      <m:t> </m:t>
                    </m:r>
                    <m:r>
                      <a:rPr lang="en-GB" altLang="en-US" sz="1600" smtClean="0">
                        <a:latin typeface="Cambria Math" panose="02040503050406030204" pitchFamily="18" charset="0"/>
                        <a:ea typeface="Cambria Math" panose="02040503050406030204" pitchFamily="18" charset="0"/>
                      </a:rPr>
                      <m:t>  </m:t>
                    </m:r>
                    <m:r>
                      <m:rPr>
                        <m:sty m:val="p"/>
                      </m:rPr>
                      <a:rPr lang="en-GB" altLang="en-US" sz="1600" smtClean="0">
                        <a:latin typeface="Cambria Math" panose="02040503050406030204" pitchFamily="18" charset="0"/>
                        <a:ea typeface="Cambria Math" panose="02040503050406030204" pitchFamily="18" charset="0"/>
                      </a:rPr>
                      <m:t>for</m:t>
                    </m:r>
                    <m:r>
                      <a:rPr lang="en-GB" altLang="en-US" sz="1600" i="1" smtClean="0">
                        <a:latin typeface="Cambria Math" panose="02040503050406030204" pitchFamily="18" charset="0"/>
                        <a:ea typeface="Cambria Math" panose="02040503050406030204" pitchFamily="18" charset="0"/>
                      </a:rPr>
                      <m:t> </m:t>
                    </m:r>
                    <m:r>
                      <a:rPr lang="en-GB" altLang="en-US" sz="1600" i="1" smtClean="0">
                        <a:latin typeface="Cambria Math" panose="02040503050406030204" pitchFamily="18" charset="0"/>
                        <a:ea typeface="Cambria Math" panose="02040503050406030204" pitchFamily="18" charset="0"/>
                      </a:rPr>
                      <m:t>𝑇</m:t>
                    </m:r>
                    <m:r>
                      <a:rPr lang="en-GB" altLang="en-US" sz="1600" i="1" smtClean="0">
                        <a:latin typeface="Cambria Math" panose="02040503050406030204" pitchFamily="18" charset="0"/>
                        <a:ea typeface="Cambria Math" panose="02040503050406030204" pitchFamily="18" charset="0"/>
                      </a:rPr>
                      <m:t>= </m:t>
                    </m:r>
                    <m:r>
                      <a:rPr lang="en-GB" altLang="en-US" sz="1600" smtClean="0">
                        <a:latin typeface="Cambria Math" panose="02040503050406030204" pitchFamily="18" charset="0"/>
                        <a:ea typeface="Cambria Math" panose="02040503050406030204" pitchFamily="18" charset="0"/>
                      </a:rPr>
                      <m:t>300 </m:t>
                    </m:r>
                    <m:r>
                      <m:rPr>
                        <m:sty m:val="p"/>
                      </m:rPr>
                      <a:rPr lang="en-GB" altLang="en-US" sz="1600" smtClean="0">
                        <a:latin typeface="Cambria Math" panose="02040503050406030204" pitchFamily="18" charset="0"/>
                        <a:ea typeface="Cambria Math" panose="02040503050406030204" pitchFamily="18" charset="0"/>
                      </a:rPr>
                      <m:t>K</m:t>
                    </m:r>
                  </m:oMath>
                </a14:m>
                <a:r>
                  <a:rPr lang="en-GB" altLang="en-US" sz="1800" dirty="0"/>
                  <a:t>	</a:t>
                </a:r>
                <a:endParaRPr lang="en-GB" altLang="en-US" sz="1800" dirty="0" smtClean="0"/>
              </a:p>
            </p:txBody>
          </p:sp>
        </mc:Choice>
        <mc:Fallback xmlns="">
          <p:sp>
            <p:nvSpPr>
              <p:cNvPr id="15" name="Rectangle 3"/>
              <p:cNvSpPr txBox="1">
                <a:spLocks noRot="1" noChangeAspect="1" noMove="1" noResize="1" noEditPoints="1" noAdjustHandles="1" noChangeArrowheads="1" noChangeShapeType="1" noTextEdit="1"/>
              </p:cNvSpPr>
              <p:nvPr/>
            </p:nvSpPr>
            <p:spPr>
              <a:xfrm>
                <a:off x="304800" y="1028687"/>
                <a:ext cx="8839200" cy="1568292"/>
              </a:xfrm>
              <a:prstGeom prst="rect">
                <a:avLst/>
              </a:prstGeom>
              <a:blipFill>
                <a:blip r:embed="rId4"/>
                <a:stretch>
                  <a:fillRect t="-1167"/>
                </a:stretch>
              </a:blipFill>
            </p:spPr>
            <p:txBody>
              <a:bodyPr/>
              <a:lstStyle/>
              <a:p>
                <a:r>
                  <a:rPr lang="en-GB">
                    <a:noFill/>
                  </a:rPr>
                  <a:t> </a:t>
                </a:r>
              </a:p>
            </p:txBody>
          </p:sp>
        </mc:Fallback>
      </mc:AlternateContent>
    </p:spTree>
    <p:extLst>
      <p:ext uri="{BB962C8B-B14F-4D97-AF65-F5344CB8AC3E}">
        <p14:creationId xmlns:p14="http://schemas.microsoft.com/office/powerpoint/2010/main" val="3007986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16796"/>
            <a:ext cx="8229600" cy="647700"/>
          </a:xfrm>
        </p:spPr>
        <p:txBody>
          <a:bodyPr/>
          <a:lstStyle/>
          <a:p>
            <a:r>
              <a:rPr lang="en-GB" altLang="en-US" noProof="0" dirty="0" smtClean="0"/>
              <a:t>Radiative heat transfer – Grey body</a:t>
            </a:r>
            <a:endParaRPr lang="en-GB" altLang="en-US" noProof="0" dirty="0"/>
          </a:p>
        </p:txBody>
      </p:sp>
      <mc:AlternateContent xmlns:mc="http://schemas.openxmlformats.org/markup-compatibility/2006" xmlns:a14="http://schemas.microsoft.com/office/drawing/2010/main">
        <mc:Choice Requires="a14">
          <p:sp>
            <p:nvSpPr>
              <p:cNvPr id="28675" name="Rectangle 3"/>
              <p:cNvSpPr>
                <a:spLocks noGrp="1" noChangeArrowheads="1"/>
              </p:cNvSpPr>
              <p:nvPr>
                <p:ph type="body" idx="1"/>
              </p:nvPr>
            </p:nvSpPr>
            <p:spPr>
              <a:xfrm>
                <a:off x="304800" y="1028687"/>
                <a:ext cx="8839200" cy="5095488"/>
              </a:xfrm>
            </p:spPr>
            <p:txBody>
              <a:bodyPr>
                <a:noAutofit/>
              </a:bodyPr>
              <a:lstStyle/>
              <a:p>
                <a:pPr marL="457200" indent="-457200"/>
                <a:r>
                  <a:rPr lang="en-GB" altLang="en-US" sz="1600" dirty="0" smtClean="0"/>
                  <a:t>Wien’s</a:t>
                </a:r>
                <a:r>
                  <a:rPr lang="en-GB" altLang="en-US" sz="1600" dirty="0"/>
                  <a:t> </a:t>
                </a:r>
                <a:r>
                  <a:rPr lang="en-GB" altLang="en-US" sz="1600" dirty="0" smtClean="0"/>
                  <a:t>law</a:t>
                </a:r>
                <a:r>
                  <a:rPr lang="en-GB" altLang="en-US" sz="1600" dirty="0"/>
                  <a:t> </a:t>
                </a:r>
                <a:r>
                  <a:rPr lang="en-GB" altLang="en-US" sz="1600" dirty="0" smtClean="0"/>
                  <a:t>(Maximum </a:t>
                </a:r>
                <a:r>
                  <a:rPr lang="en-GB" altLang="en-US" sz="1600" dirty="0"/>
                  <a:t>of black body power </a:t>
                </a:r>
                <a:r>
                  <a:rPr lang="en-GB" altLang="en-US" sz="1600" dirty="0" smtClean="0"/>
                  <a:t>spectrum)</a:t>
                </a:r>
                <a:endParaRPr lang="en-GB" altLang="en-US" sz="1600" i="1" dirty="0">
                  <a:latin typeface="Symbol" panose="05050102010706020507" pitchFamily="18" charset="2"/>
                </a:endParaRPr>
              </a:p>
              <a:p>
                <a:pPr marL="0" indent="0">
                  <a:buNone/>
                </a:pPr>
                <a:r>
                  <a:rPr lang="en-GB" altLang="en-US" sz="1600" dirty="0" smtClean="0">
                    <a:ea typeface="Cambria Math" panose="02040503050406030204" pitchFamily="18" charset="0"/>
                  </a:rPr>
                  <a:t> 	</a:t>
                </a:r>
              </a:p>
              <a:p>
                <a:pPr marL="411480" lvl="1" indent="0">
                  <a:buNone/>
                </a:pPr>
                <a:r>
                  <a:rPr lang="en-GB" altLang="en-US" sz="1600" dirty="0" smtClean="0">
                    <a:ea typeface="Cambria Math" panose="02040503050406030204" pitchFamily="18" charset="0"/>
                  </a:rPr>
                  <a:t>       </a:t>
                </a:r>
                <a14:m>
                  <m:oMath xmlns:m="http://schemas.openxmlformats.org/officeDocument/2006/math">
                    <m:sSub>
                      <m:sSubPr>
                        <m:ctrlPr>
                          <a:rPr lang="en-GB" altLang="en-US" sz="1600" i="1" smtClean="0">
                            <a:latin typeface="Cambria Math" panose="02040503050406030204" pitchFamily="18" charset="0"/>
                            <a:ea typeface="Cambria Math" panose="02040503050406030204" pitchFamily="18" charset="0"/>
                          </a:rPr>
                        </m:ctrlPr>
                      </m:sSubPr>
                      <m:e>
                        <m:r>
                          <a:rPr lang="en-GB" altLang="en-US" sz="1600" i="1" smtClean="0">
                            <a:latin typeface="Cambria Math" panose="02040503050406030204" pitchFamily="18" charset="0"/>
                            <a:ea typeface="Cambria Math" panose="02040503050406030204" pitchFamily="18" charset="0"/>
                          </a:rPr>
                          <m:t>𝜆</m:t>
                        </m:r>
                      </m:e>
                      <m:sub>
                        <m:r>
                          <a:rPr lang="en-GB" altLang="en-US" sz="1600" b="0" i="1" smtClean="0">
                            <a:latin typeface="Cambria Math" panose="02040503050406030204" pitchFamily="18" charset="0"/>
                            <a:ea typeface="Cambria Math" panose="02040503050406030204" pitchFamily="18" charset="0"/>
                          </a:rPr>
                          <m:t>𝑚𝑎𝑥</m:t>
                        </m:r>
                      </m:sub>
                    </m:sSub>
                    <m:r>
                      <a:rPr lang="en-GB" altLang="en-US" sz="1600" b="0" i="1" smtClean="0">
                        <a:latin typeface="Cambria Math" panose="02040503050406030204" pitchFamily="18" charset="0"/>
                        <a:ea typeface="Cambria Math" panose="02040503050406030204" pitchFamily="18" charset="0"/>
                      </a:rPr>
                      <m:t>𝑇</m:t>
                    </m:r>
                    <m:r>
                      <a:rPr lang="en-GB" altLang="en-US" sz="1600" b="0" i="1" smtClean="0">
                        <a:latin typeface="Cambria Math" panose="02040503050406030204" pitchFamily="18" charset="0"/>
                        <a:ea typeface="Cambria Math" panose="02040503050406030204" pitchFamily="18" charset="0"/>
                      </a:rPr>
                      <m:t>=2898 </m:t>
                    </m:r>
                    <m:r>
                      <m:rPr>
                        <m:sty m:val="p"/>
                      </m:rPr>
                      <a:rPr lang="en-GB" altLang="en-US" sz="1600" b="0" i="0" smtClean="0">
                        <a:latin typeface="Cambria Math" panose="02040503050406030204" pitchFamily="18" charset="0"/>
                        <a:ea typeface="Cambria Math" panose="02040503050406030204" pitchFamily="18" charset="0"/>
                      </a:rPr>
                      <m:t>μm</m:t>
                    </m:r>
                    <m:r>
                      <a:rPr lang="en-GB" altLang="en-US" sz="1600" b="0" i="1" smtClean="0">
                        <a:latin typeface="Cambria Math" panose="02040503050406030204" pitchFamily="18" charset="0"/>
                        <a:ea typeface="Cambria Math" panose="02040503050406030204" pitchFamily="18" charset="0"/>
                      </a:rPr>
                      <m:t> </m:t>
                    </m:r>
                    <m:r>
                      <m:rPr>
                        <m:sty m:val="p"/>
                      </m:rPr>
                      <a:rPr lang="en-GB" altLang="en-US" sz="1600" b="0" i="0" smtClean="0">
                        <a:latin typeface="Cambria Math" panose="02040503050406030204" pitchFamily="18" charset="0"/>
                        <a:ea typeface="Cambria Math" panose="02040503050406030204" pitchFamily="18" charset="0"/>
                      </a:rPr>
                      <m:t>K</m:t>
                    </m:r>
                  </m:oMath>
                </a14:m>
                <a:endParaRPr lang="en-GB" altLang="en-US" sz="1600" dirty="0" smtClean="0"/>
              </a:p>
              <a:p>
                <a:pPr marL="838200" lvl="1" indent="-381000">
                  <a:buFontTx/>
                  <a:buNone/>
                </a:pPr>
                <a:r>
                  <a:rPr lang="en-GB" altLang="en-US" sz="1600" dirty="0"/>
                  <a:t>	</a:t>
                </a:r>
                <a:r>
                  <a:rPr lang="en-GB" altLang="en-US" sz="1600" dirty="0" smtClean="0"/>
                  <a:t>			=&gt; </a:t>
                </a:r>
                <a14:m>
                  <m:oMath xmlns:m="http://schemas.openxmlformats.org/officeDocument/2006/math">
                    <m:r>
                      <a:rPr lang="en-GB" altLang="en-US" sz="1600" b="0" i="1" smtClean="0">
                        <a:latin typeface="Cambria Math" panose="02040503050406030204" pitchFamily="18" charset="0"/>
                      </a:rPr>
                      <m:t>10 </m:t>
                    </m:r>
                    <m:r>
                      <m:rPr>
                        <m:sty m:val="p"/>
                      </m:rPr>
                      <a:rPr lang="en-GB" altLang="en-US" sz="1600" b="0" i="0" smtClean="0">
                        <a:latin typeface="Cambria Math" panose="02040503050406030204" pitchFamily="18" charset="0"/>
                        <a:ea typeface="Cambria Math" panose="02040503050406030204" pitchFamily="18" charset="0"/>
                      </a:rPr>
                      <m:t>μm</m:t>
                    </m:r>
                    <m:r>
                      <a:rPr lang="en-GB" altLang="en-US" sz="1600" b="0" i="1" smtClean="0">
                        <a:latin typeface="Cambria Math" panose="02040503050406030204" pitchFamily="18" charset="0"/>
                        <a:ea typeface="Cambria Math" panose="02040503050406030204" pitchFamily="18" charset="0"/>
                      </a:rPr>
                      <m:t> </m:t>
                    </m:r>
                    <m:r>
                      <a:rPr lang="en-GB" altLang="en-US" sz="1600" b="0" i="0" smtClean="0">
                        <a:latin typeface="Cambria Math" panose="02040503050406030204" pitchFamily="18" charset="0"/>
                        <a:ea typeface="Cambria Math" panose="02040503050406030204" pitchFamily="18" charset="0"/>
                      </a:rPr>
                      <m:t>  </m:t>
                    </m:r>
                    <m:r>
                      <m:rPr>
                        <m:sty m:val="p"/>
                      </m:rPr>
                      <a:rPr lang="en-GB" altLang="en-US" sz="1600" b="0" i="0" smtClean="0">
                        <a:latin typeface="Cambria Math" panose="02040503050406030204" pitchFamily="18" charset="0"/>
                        <a:ea typeface="Cambria Math" panose="02040503050406030204" pitchFamily="18" charset="0"/>
                      </a:rPr>
                      <m:t>for</m:t>
                    </m:r>
                    <m:r>
                      <a:rPr lang="en-GB" altLang="en-US" sz="1600" b="0" i="1" smtClean="0">
                        <a:latin typeface="Cambria Math" panose="02040503050406030204" pitchFamily="18" charset="0"/>
                        <a:ea typeface="Cambria Math" panose="02040503050406030204" pitchFamily="18" charset="0"/>
                      </a:rPr>
                      <m:t> </m:t>
                    </m:r>
                    <m:r>
                      <a:rPr lang="en-GB" altLang="en-US" sz="1600" b="0" i="1" smtClean="0">
                        <a:latin typeface="Cambria Math" panose="02040503050406030204" pitchFamily="18" charset="0"/>
                        <a:ea typeface="Cambria Math" panose="02040503050406030204" pitchFamily="18" charset="0"/>
                      </a:rPr>
                      <m:t>𝑇</m:t>
                    </m:r>
                    <m:r>
                      <a:rPr lang="en-GB" altLang="en-US" sz="1600" b="0" i="1" smtClean="0">
                        <a:latin typeface="Cambria Math" panose="02040503050406030204" pitchFamily="18" charset="0"/>
                        <a:ea typeface="Cambria Math" panose="02040503050406030204" pitchFamily="18" charset="0"/>
                      </a:rPr>
                      <m:t>= </m:t>
                    </m:r>
                    <m:r>
                      <a:rPr lang="en-GB" altLang="en-US" sz="1600" b="0" i="0" smtClean="0">
                        <a:latin typeface="Cambria Math" panose="02040503050406030204" pitchFamily="18" charset="0"/>
                        <a:ea typeface="Cambria Math" panose="02040503050406030204" pitchFamily="18" charset="0"/>
                      </a:rPr>
                      <m:t>300 </m:t>
                    </m:r>
                    <m:r>
                      <m:rPr>
                        <m:sty m:val="p"/>
                      </m:rPr>
                      <a:rPr lang="en-GB" altLang="en-US" sz="1600" b="0" i="0" smtClean="0">
                        <a:latin typeface="Cambria Math" panose="02040503050406030204" pitchFamily="18" charset="0"/>
                        <a:ea typeface="Cambria Math" panose="02040503050406030204" pitchFamily="18" charset="0"/>
                      </a:rPr>
                      <m:t>K</m:t>
                    </m:r>
                  </m:oMath>
                </a14:m>
                <a:r>
                  <a:rPr lang="en-GB" altLang="en-US" sz="1800" dirty="0"/>
                  <a:t>	</a:t>
                </a:r>
                <a:endParaRPr lang="en-GB" altLang="en-US" sz="1800" dirty="0" smtClean="0"/>
              </a:p>
              <a:p>
                <a:pPr marL="838200" lvl="1" indent="-381000">
                  <a:buFontTx/>
                  <a:buNone/>
                </a:pPr>
                <a:endParaRPr lang="en-GB" altLang="en-US" sz="1800" dirty="0"/>
              </a:p>
              <a:p>
                <a:pPr marL="838200" lvl="1" indent="-381000">
                  <a:buFontTx/>
                  <a:buNone/>
                </a:pPr>
                <a:endParaRPr lang="en-US" altLang="en-US" sz="1800" dirty="0"/>
              </a:p>
              <a:p>
                <a:pPr marL="838200" lvl="1" indent="-381000">
                  <a:buFontTx/>
                  <a:buNone/>
                </a:pPr>
                <a:endParaRPr lang="en-GB" altLang="en-US" sz="1600" dirty="0"/>
              </a:p>
              <a:p>
                <a:pPr marL="457200" indent="-457200"/>
                <a:r>
                  <a:rPr lang="en-GB" altLang="en-US" sz="1600" dirty="0"/>
                  <a:t>Stefan-Boltzmann’s </a:t>
                </a:r>
                <a:r>
                  <a:rPr lang="en-GB" altLang="en-US" sz="1600" dirty="0" smtClean="0"/>
                  <a:t>law</a:t>
                </a:r>
              </a:p>
              <a:p>
                <a:pPr marL="457200" indent="-457200"/>
                <a:endParaRPr lang="en-GB" altLang="en-US" sz="1600" dirty="0"/>
              </a:p>
              <a:p>
                <a:pPr marL="838200" lvl="1" indent="-381000">
                  <a:buFontTx/>
                  <a:buNone/>
                </a:pPr>
                <a:r>
                  <a:rPr lang="en-GB" altLang="en-US" sz="1400" dirty="0"/>
                  <a:t>Black body		</a:t>
                </a:r>
                <a:r>
                  <a:rPr lang="en-GB" altLang="en-US" sz="1400" dirty="0" smtClean="0"/>
                  <a:t>	</a:t>
                </a:r>
                <a:r>
                  <a:rPr lang="en-GB" altLang="en-US" sz="1400" i="1" dirty="0" err="1" smtClean="0"/>
                  <a:t>Q</a:t>
                </a:r>
                <a:r>
                  <a:rPr lang="en-GB" altLang="en-US" sz="1400" i="1" baseline="-25000" dirty="0" err="1" smtClean="0"/>
                  <a:t>rad</a:t>
                </a:r>
                <a:r>
                  <a:rPr lang="en-GB" altLang="en-US" sz="1400" dirty="0" smtClean="0"/>
                  <a:t> </a:t>
                </a:r>
                <a:r>
                  <a:rPr lang="en-GB" altLang="en-US" sz="1400" dirty="0"/>
                  <a:t>= </a:t>
                </a:r>
                <a:r>
                  <a:rPr lang="en-GB" altLang="en-US" sz="1400" i="1" dirty="0">
                    <a:latin typeface="Symbol" panose="05050102010706020507" pitchFamily="18" charset="2"/>
                  </a:rPr>
                  <a:t>s</a:t>
                </a:r>
                <a:r>
                  <a:rPr lang="en-GB" altLang="en-US" sz="1400" i="1" dirty="0"/>
                  <a:t> </a:t>
                </a:r>
                <a:r>
                  <a:rPr lang="en-GB" altLang="en-US" sz="1400" i="1" dirty="0" smtClean="0"/>
                  <a:t>AT</a:t>
                </a:r>
                <a:r>
                  <a:rPr lang="en-GB" altLang="en-US" sz="1400" i="1" baseline="30000" dirty="0" smtClean="0"/>
                  <a:t>4	</a:t>
                </a:r>
                <a:r>
                  <a:rPr lang="en-GB" altLang="en-US" sz="1400" i="1" dirty="0" smtClean="0"/>
                  <a:t>         </a:t>
                </a:r>
                <a:r>
                  <a:rPr lang="en-GB" altLang="en-US" sz="1400" i="1" dirty="0" smtClean="0">
                    <a:latin typeface="Symbol" panose="05050102010706020507" pitchFamily="18" charset="2"/>
                  </a:rPr>
                  <a:t>s</a:t>
                </a:r>
                <a:r>
                  <a:rPr lang="en-GB" altLang="en-US" sz="1400" dirty="0" smtClean="0"/>
                  <a:t> </a:t>
                </a:r>
                <a:r>
                  <a:rPr lang="en-GB" altLang="en-US" sz="1400" dirty="0"/>
                  <a:t>= 5.67 x 10</a:t>
                </a:r>
                <a:r>
                  <a:rPr lang="en-GB" altLang="en-US" sz="1400" baseline="30000" dirty="0"/>
                  <a:t>-8</a:t>
                </a:r>
                <a:r>
                  <a:rPr lang="en-GB" altLang="en-US" sz="1400" dirty="0"/>
                  <a:t> W/(m</a:t>
                </a:r>
                <a:r>
                  <a:rPr lang="en-GB" altLang="en-US" sz="1400" baseline="30000" dirty="0"/>
                  <a:t>2 </a:t>
                </a:r>
                <a:r>
                  <a:rPr lang="en-GB" altLang="en-US" sz="1400" dirty="0"/>
                  <a:t>K</a:t>
                </a:r>
                <a:r>
                  <a:rPr lang="en-GB" altLang="en-US" sz="1400" baseline="30000" dirty="0"/>
                  <a:t>4</a:t>
                </a:r>
                <a:r>
                  <a:rPr lang="en-GB" altLang="en-US" sz="1400" dirty="0"/>
                  <a:t>)</a:t>
                </a:r>
              </a:p>
              <a:p>
                <a:pPr marL="838200" lvl="1" indent="-381000">
                  <a:buFontTx/>
                  <a:buNone/>
                </a:pPr>
                <a:r>
                  <a:rPr lang="en-GB" altLang="en-US" sz="1400" dirty="0"/>
                  <a:t>							         (Stefan-Boltzmann’s constant)</a:t>
                </a:r>
              </a:p>
              <a:p>
                <a:pPr marL="838200" lvl="1" indent="-381000"/>
                <a:endParaRPr lang="en-GB" altLang="en-US" sz="1400" i="1" baseline="30000" dirty="0"/>
              </a:p>
              <a:p>
                <a:pPr marL="838200" lvl="1" indent="-381000">
                  <a:buFontTx/>
                  <a:buNone/>
                </a:pPr>
                <a:r>
                  <a:rPr lang="en-GB" altLang="en-US" sz="1400" dirty="0"/>
                  <a:t>		</a:t>
                </a:r>
                <a:r>
                  <a:rPr lang="en-GB" altLang="en-US" sz="1400" i="1" dirty="0"/>
                  <a:t>				</a:t>
                </a:r>
                <a:r>
                  <a:rPr lang="en-GB" altLang="en-US" sz="1400" i="1" dirty="0" smtClean="0"/>
                  <a:t>	</a:t>
                </a:r>
                <a:endParaRPr lang="en-GB" altLang="en-US" sz="1400" baseline="30000" dirty="0"/>
              </a:p>
              <a:p>
                <a:pPr marL="838200" lvl="1" indent="-381000"/>
                <a:r>
                  <a:rPr lang="en-GB" altLang="en-US" sz="1400" dirty="0"/>
                  <a:t>“</a:t>
                </a:r>
                <a:r>
                  <a:rPr lang="en-GB" altLang="en-US" sz="1400" dirty="0" smtClean="0"/>
                  <a:t>Grey” body</a:t>
                </a:r>
                <a:r>
                  <a:rPr lang="en-GB" altLang="en-US" sz="1400" dirty="0"/>
                  <a:t>	 	</a:t>
                </a:r>
                <a:r>
                  <a:rPr lang="en-GB" altLang="en-US" sz="1400" dirty="0" smtClean="0"/>
                  <a:t>	</a:t>
                </a:r>
                <a:r>
                  <a:rPr lang="en-GB" altLang="en-US" sz="1400" i="1" dirty="0" err="1" smtClean="0"/>
                  <a:t>Q</a:t>
                </a:r>
                <a:r>
                  <a:rPr lang="en-GB" altLang="en-US" sz="1400" i="1" baseline="-25000" dirty="0" err="1" smtClean="0"/>
                  <a:t>rad</a:t>
                </a:r>
                <a:r>
                  <a:rPr lang="en-GB" altLang="en-US" sz="1400" dirty="0" smtClean="0"/>
                  <a:t> </a:t>
                </a:r>
                <a:r>
                  <a:rPr lang="en-GB" altLang="en-US" sz="1400" dirty="0"/>
                  <a:t>= </a:t>
                </a:r>
                <a:r>
                  <a:rPr lang="en-GB" altLang="en-US" sz="1400" i="1" dirty="0">
                    <a:latin typeface="Symbol" panose="05050102010706020507" pitchFamily="18" charset="2"/>
                  </a:rPr>
                  <a:t>e</a:t>
                </a:r>
                <a:r>
                  <a:rPr lang="en-GB" altLang="en-US" sz="1400" i="1" dirty="0"/>
                  <a:t> </a:t>
                </a:r>
                <a:r>
                  <a:rPr lang="en-GB" altLang="en-US" sz="1400" i="1" dirty="0">
                    <a:latin typeface="Symbol" panose="05050102010706020507" pitchFamily="18" charset="2"/>
                  </a:rPr>
                  <a:t>s</a:t>
                </a:r>
                <a:r>
                  <a:rPr lang="en-GB" altLang="en-US" sz="1400" i="1" dirty="0"/>
                  <a:t> A </a:t>
                </a:r>
                <a:r>
                  <a:rPr lang="en-GB" altLang="en-US" sz="1400" i="1" dirty="0" smtClean="0"/>
                  <a:t>T</a:t>
                </a:r>
                <a:r>
                  <a:rPr lang="en-GB" altLang="en-US" sz="1400" i="1" baseline="30000" dirty="0" smtClean="0"/>
                  <a:t>4</a:t>
                </a:r>
                <a:r>
                  <a:rPr lang="en-GB" altLang="en-US" sz="1400" i="1" dirty="0" smtClean="0">
                    <a:latin typeface="Symbol" panose="05050102010706020507" pitchFamily="18" charset="2"/>
                  </a:rPr>
                  <a:t>	          e</a:t>
                </a:r>
                <a:r>
                  <a:rPr lang="en-GB" altLang="en-US" sz="1400" dirty="0" smtClean="0"/>
                  <a:t> - emissivity </a:t>
                </a:r>
                <a:r>
                  <a:rPr lang="en-GB" altLang="en-US" sz="1400" dirty="0"/>
                  <a:t>of </a:t>
                </a:r>
                <a:r>
                  <a:rPr lang="en-GB" altLang="en-US" sz="1400" dirty="0" smtClean="0"/>
                  <a:t>surface</a:t>
                </a:r>
              </a:p>
              <a:p>
                <a:pPr marL="838200" lvl="1" indent="-381000"/>
                <a:endParaRPr lang="en-GB" altLang="en-US" sz="1400" dirty="0" smtClean="0"/>
              </a:p>
              <a:p>
                <a:pPr marL="838200" lvl="1" indent="-381000">
                  <a:buFont typeface="Symbol" panose="05050102010706020507" pitchFamily="18" charset="2"/>
                  <a:buChar char=" "/>
                </a:pPr>
                <a:endParaRPr lang="en-GB" altLang="en-US" sz="1400" dirty="0"/>
              </a:p>
              <a:p>
                <a:pPr marL="838200" lvl="1" indent="-381000"/>
                <a:r>
                  <a:rPr lang="en-GB" altLang="en-US" sz="1400" dirty="0"/>
                  <a:t>“</a:t>
                </a:r>
                <a:r>
                  <a:rPr lang="en-GB" altLang="en-US" sz="1400" dirty="0" smtClean="0"/>
                  <a:t>Grey</a:t>
                </a:r>
                <a:r>
                  <a:rPr lang="en-GB" altLang="en-US" sz="1400" dirty="0"/>
                  <a:t>” surfaces at </a:t>
                </a:r>
                <a:r>
                  <a:rPr lang="en-GB" altLang="en-US" sz="1400" i="1" dirty="0"/>
                  <a:t>T</a:t>
                </a:r>
                <a:r>
                  <a:rPr lang="en-GB" altLang="en-US" sz="1400" i="1" baseline="-25000" dirty="0"/>
                  <a:t>1</a:t>
                </a:r>
                <a:r>
                  <a:rPr lang="en-GB" altLang="en-US" sz="1400" dirty="0"/>
                  <a:t> and </a:t>
                </a:r>
                <a:r>
                  <a:rPr lang="en-GB" altLang="en-US" sz="1400" i="1" dirty="0"/>
                  <a:t>T</a:t>
                </a:r>
                <a:r>
                  <a:rPr lang="en-GB" altLang="en-US" sz="1400" i="1" baseline="-25000" dirty="0"/>
                  <a:t>2</a:t>
                </a:r>
                <a:r>
                  <a:rPr lang="en-GB" altLang="en-US" sz="1400" i="1" dirty="0"/>
                  <a:t>	</a:t>
                </a:r>
                <a:r>
                  <a:rPr lang="en-GB" altLang="en-US" sz="1400" i="1" dirty="0" err="1" smtClean="0"/>
                  <a:t>Q</a:t>
                </a:r>
                <a:r>
                  <a:rPr lang="en-GB" altLang="en-US" sz="1400" i="1" baseline="-25000" dirty="0" err="1" smtClean="0"/>
                  <a:t>rad</a:t>
                </a:r>
                <a:r>
                  <a:rPr lang="en-GB" altLang="en-US" sz="1400" dirty="0" smtClean="0"/>
                  <a:t> </a:t>
                </a:r>
                <a:r>
                  <a:rPr lang="en-GB" altLang="en-US" sz="1400" dirty="0"/>
                  <a:t>= </a:t>
                </a:r>
                <a:r>
                  <a:rPr lang="en-GB" altLang="en-US" sz="1400" i="1" dirty="0"/>
                  <a:t>E </a:t>
                </a:r>
                <a:r>
                  <a:rPr lang="en-GB" altLang="en-US" sz="1400" i="1" dirty="0">
                    <a:latin typeface="Symbol" panose="05050102010706020507" pitchFamily="18" charset="2"/>
                  </a:rPr>
                  <a:t>s</a:t>
                </a:r>
                <a:r>
                  <a:rPr lang="en-GB" altLang="en-US" sz="1400" i="1" dirty="0"/>
                  <a:t> A (T</a:t>
                </a:r>
                <a:r>
                  <a:rPr lang="en-GB" altLang="en-US" sz="1400" i="1" baseline="-25000" dirty="0"/>
                  <a:t>1</a:t>
                </a:r>
                <a:r>
                  <a:rPr lang="en-GB" altLang="en-US" sz="1400" i="1" baseline="30000" dirty="0"/>
                  <a:t>4</a:t>
                </a:r>
                <a:r>
                  <a:rPr lang="en-GB" altLang="en-US" sz="1400" i="1" dirty="0"/>
                  <a:t> –T</a:t>
                </a:r>
                <a:r>
                  <a:rPr lang="en-GB" altLang="en-US" sz="1400" i="1" baseline="-25000" dirty="0"/>
                  <a:t>2</a:t>
                </a:r>
                <a:r>
                  <a:rPr lang="en-GB" altLang="en-US" sz="1400" i="1" baseline="30000" dirty="0"/>
                  <a:t>4</a:t>
                </a:r>
                <a:r>
                  <a:rPr lang="en-GB" altLang="en-US" sz="1400" i="1" dirty="0" smtClean="0"/>
                  <a:t>)          E - </a:t>
                </a:r>
                <a:r>
                  <a:rPr lang="en-GB" altLang="en-US" sz="1400" dirty="0" smtClean="0"/>
                  <a:t>function </a:t>
                </a:r>
                <a:r>
                  <a:rPr lang="en-GB" altLang="en-US" sz="1400" dirty="0"/>
                  <a:t>of </a:t>
                </a:r>
                <a:r>
                  <a:rPr lang="en-GB" altLang="en-US" sz="1400" i="1" dirty="0">
                    <a:latin typeface="Symbol" panose="05050102010706020507" pitchFamily="18" charset="2"/>
                  </a:rPr>
                  <a:t>e</a:t>
                </a:r>
                <a:r>
                  <a:rPr lang="en-GB" altLang="en-US" sz="1400" i="1" baseline="-25000" dirty="0"/>
                  <a:t>1</a:t>
                </a:r>
                <a:r>
                  <a:rPr lang="en-GB" altLang="en-US" sz="1400" dirty="0"/>
                  <a:t>, </a:t>
                </a:r>
                <a:r>
                  <a:rPr lang="en-GB" altLang="en-US" sz="1400" i="1" dirty="0">
                    <a:latin typeface="Symbol" panose="05050102010706020507" pitchFamily="18" charset="2"/>
                  </a:rPr>
                  <a:t>e</a:t>
                </a:r>
                <a:r>
                  <a:rPr lang="en-GB" altLang="en-US" sz="1400" i="1" baseline="-25000" dirty="0"/>
                  <a:t>2</a:t>
                </a:r>
                <a:r>
                  <a:rPr lang="en-GB" altLang="en-US" sz="1400" dirty="0"/>
                  <a:t>, geometry</a:t>
                </a:r>
              </a:p>
            </p:txBody>
          </p:sp>
        </mc:Choice>
        <mc:Fallback xmlns="">
          <p:sp>
            <p:nvSpPr>
              <p:cNvPr id="28675" name="Rectangle 3"/>
              <p:cNvSpPr>
                <a:spLocks noGrp="1" noRot="1" noChangeAspect="1" noMove="1" noResize="1" noEditPoints="1" noAdjustHandles="1" noChangeArrowheads="1" noChangeShapeType="1" noTextEdit="1"/>
              </p:cNvSpPr>
              <p:nvPr>
                <p:ph type="body" idx="1"/>
              </p:nvPr>
            </p:nvSpPr>
            <p:spPr>
              <a:xfrm>
                <a:off x="304800" y="1028687"/>
                <a:ext cx="8839200" cy="5095488"/>
              </a:xfrm>
              <a:blipFill>
                <a:blip r:embed="rId2"/>
                <a:stretch>
                  <a:fillRect t="-359"/>
                </a:stretch>
              </a:blipFill>
            </p:spPr>
            <p:txBody>
              <a:bodyPr/>
              <a:lstStyle/>
              <a:p>
                <a:r>
                  <a:rPr lang="en-GB">
                    <a:noFill/>
                  </a:rPr>
                  <a:t> </a:t>
                </a:r>
              </a:p>
            </p:txBody>
          </p:sp>
        </mc:Fallback>
      </mc:AlternateContent>
      <p:pic>
        <p:nvPicPr>
          <p:cNvPr id="286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190986"/>
            <a:ext cx="2743200" cy="179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12-05-2022</a:t>
            </a:r>
            <a:endParaRPr lang="en-US" dirty="0" smtClean="0"/>
          </a:p>
        </p:txBody>
      </p:sp>
      <p:sp>
        <p:nvSpPr>
          <p:cNvPr id="3" name="Footer Placeholder 2"/>
          <p:cNvSpPr>
            <a:spLocks noGrp="1"/>
          </p:cNvSpPr>
          <p:nvPr>
            <p:ph type="ftr" sz="quarter" idx="11"/>
          </p:nvPr>
        </p:nvSpPr>
        <p:spPr/>
        <p:txBody>
          <a:bodyPr/>
          <a:lstStyle/>
          <a:p>
            <a:r>
              <a:rPr lang="en-US" smtClean="0"/>
              <a:t>T. Koettig TE/CRG</a:t>
            </a:r>
            <a:endParaRPr lang="en-US" dirty="0"/>
          </a:p>
        </p:txBody>
      </p:sp>
      <p:sp>
        <p:nvSpPr>
          <p:cNvPr id="4" name="Slide Number Placeholder 3"/>
          <p:cNvSpPr>
            <a:spLocks noGrp="1"/>
          </p:cNvSpPr>
          <p:nvPr>
            <p:ph type="sldNum" sz="quarter" idx="12"/>
          </p:nvPr>
        </p:nvSpPr>
        <p:spPr/>
        <p:txBody>
          <a:bodyPr/>
          <a:lstStyle/>
          <a:p>
            <a:fld id="{17918391-D411-FE40-AAD7-861AE5233E0E}" type="slidenum">
              <a:rPr lang="en-US" smtClean="0"/>
              <a:t>16</a:t>
            </a:fld>
            <a:endParaRPr lang="en-US" dirty="0"/>
          </a:p>
        </p:txBody>
      </p:sp>
      <p:sp>
        <p:nvSpPr>
          <p:cNvPr id="9" name="TextBox 8"/>
          <p:cNvSpPr txBox="1"/>
          <p:nvPr/>
        </p:nvSpPr>
        <p:spPr>
          <a:xfrm>
            <a:off x="4018932" y="5257116"/>
            <a:ext cx="248786" cy="369332"/>
          </a:xfrm>
          <a:prstGeom prst="rect">
            <a:avLst/>
          </a:prstGeom>
          <a:noFill/>
        </p:spPr>
        <p:txBody>
          <a:bodyPr wrap="none" rtlCol="0">
            <a:spAutoFit/>
          </a:bodyPr>
          <a:lstStyle/>
          <a:p>
            <a:r>
              <a:rPr lang="en-US" dirty="0" smtClean="0">
                <a:solidFill>
                  <a:srgbClr val="002060"/>
                </a:solidFill>
              </a:rPr>
              <a:t>.</a:t>
            </a:r>
            <a:endParaRPr lang="en-GB" dirty="0">
              <a:solidFill>
                <a:srgbClr val="002060"/>
              </a:solidFill>
            </a:endParaRPr>
          </a:p>
        </p:txBody>
      </p:sp>
      <p:sp>
        <p:nvSpPr>
          <p:cNvPr id="10" name="TextBox 9"/>
          <p:cNvSpPr txBox="1"/>
          <p:nvPr/>
        </p:nvSpPr>
        <p:spPr>
          <a:xfrm>
            <a:off x="4018934" y="4483866"/>
            <a:ext cx="248786" cy="369332"/>
          </a:xfrm>
          <a:prstGeom prst="rect">
            <a:avLst/>
          </a:prstGeom>
          <a:noFill/>
        </p:spPr>
        <p:txBody>
          <a:bodyPr wrap="none" rtlCol="0">
            <a:spAutoFit/>
          </a:bodyPr>
          <a:lstStyle/>
          <a:p>
            <a:r>
              <a:rPr lang="en-US" dirty="0" smtClean="0">
                <a:solidFill>
                  <a:srgbClr val="002060"/>
                </a:solidFill>
              </a:rPr>
              <a:t>.</a:t>
            </a:r>
            <a:endParaRPr lang="en-GB" dirty="0">
              <a:solidFill>
                <a:srgbClr val="002060"/>
              </a:solidFill>
            </a:endParaRPr>
          </a:p>
        </p:txBody>
      </p:sp>
      <p:sp>
        <p:nvSpPr>
          <p:cNvPr id="11" name="TextBox 10"/>
          <p:cNvSpPr txBox="1"/>
          <p:nvPr/>
        </p:nvSpPr>
        <p:spPr>
          <a:xfrm>
            <a:off x="4013683" y="3557063"/>
            <a:ext cx="248786" cy="369332"/>
          </a:xfrm>
          <a:prstGeom prst="rect">
            <a:avLst/>
          </a:prstGeom>
          <a:noFill/>
        </p:spPr>
        <p:txBody>
          <a:bodyPr wrap="none" rtlCol="0">
            <a:spAutoFit/>
          </a:bodyPr>
          <a:lstStyle/>
          <a:p>
            <a:r>
              <a:rPr lang="en-US" dirty="0" smtClean="0">
                <a:solidFill>
                  <a:srgbClr val="002060"/>
                </a:solidFill>
              </a:rPr>
              <a:t>.</a:t>
            </a:r>
            <a:endParaRPr lang="en-GB" dirty="0">
              <a:solidFill>
                <a:srgbClr val="002060"/>
              </a:solidFill>
            </a:endParaRPr>
          </a:p>
        </p:txBody>
      </p:sp>
    </p:spTree>
    <p:extLst>
      <p:ext uri="{BB962C8B-B14F-4D97-AF65-F5344CB8AC3E}">
        <p14:creationId xmlns:p14="http://schemas.microsoft.com/office/powerpoint/2010/main" val="5190046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4213" y="110359"/>
            <a:ext cx="7772400" cy="535100"/>
          </a:xfrm>
        </p:spPr>
        <p:txBody>
          <a:bodyPr/>
          <a:lstStyle/>
          <a:p>
            <a:pPr algn="l"/>
            <a:r>
              <a:rPr lang="en-GB" altLang="en-US" noProof="0" dirty="0" smtClean="0"/>
              <a:t>Emissivity of technical materials at low temperatures</a:t>
            </a:r>
            <a:endParaRPr lang="en-GB" altLang="en-US" noProof="0" dirty="0"/>
          </a:p>
        </p:txBody>
      </p:sp>
      <p:graphicFrame>
        <p:nvGraphicFramePr>
          <p:cNvPr id="29699" name="Group 3"/>
          <p:cNvGraphicFramePr>
            <a:graphicFrameLocks noGrp="1"/>
          </p:cNvGraphicFramePr>
          <p:nvPr>
            <p:ph type="tbl" idx="4294967295"/>
            <p:extLst>
              <p:ext uri="{D42A27DB-BD31-4B8C-83A1-F6EECF244321}">
                <p14:modId xmlns:p14="http://schemas.microsoft.com/office/powerpoint/2010/main" val="3328964222"/>
              </p:ext>
            </p:extLst>
          </p:nvPr>
        </p:nvGraphicFramePr>
        <p:xfrm>
          <a:off x="265113" y="1153699"/>
          <a:ext cx="8610600" cy="4413819"/>
        </p:xfrm>
        <a:graphic>
          <a:graphicData uri="http://schemas.openxmlformats.org/drawingml/2006/table">
            <a:tbl>
              <a:tblPr/>
              <a:tblGrid>
                <a:gridCol w="3581400">
                  <a:extLst>
                    <a:ext uri="{9D8B030D-6E8A-4147-A177-3AD203B41FA5}">
                      <a16:colId xmlns:a16="http://schemas.microsoft.com/office/drawing/2014/main" val="382141904"/>
                    </a:ext>
                  </a:extLst>
                </a:gridCol>
                <a:gridCol w="2590800">
                  <a:extLst>
                    <a:ext uri="{9D8B030D-6E8A-4147-A177-3AD203B41FA5}">
                      <a16:colId xmlns:a16="http://schemas.microsoft.com/office/drawing/2014/main" val="186526156"/>
                    </a:ext>
                  </a:extLst>
                </a:gridCol>
                <a:gridCol w="2438400">
                  <a:extLst>
                    <a:ext uri="{9D8B030D-6E8A-4147-A177-3AD203B41FA5}">
                      <a16:colId xmlns:a16="http://schemas.microsoft.com/office/drawing/2014/main" val="3132135797"/>
                    </a:ext>
                  </a:extLst>
                </a:gridCol>
              </a:tblGrid>
              <a:tr h="695325">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600" b="0" i="0" u="none" strike="noStrike" cap="none" normalizeH="0" baseline="0" smtClean="0">
                        <a:ln>
                          <a:noFill/>
                        </a:ln>
                        <a:solidFill>
                          <a:schemeClr val="tx1"/>
                        </a:solidFill>
                        <a:effectLst/>
                        <a:latin typeface="Tahoma" panose="020B0604030504040204" pitchFamily="34" charset="0"/>
                      </a:endParaRPr>
                    </a:p>
                  </a:txBody>
                  <a:tcPr horzOverflow="overflow">
                    <a:lnL cap="flat">
                      <a:noFill/>
                    </a:lnL>
                    <a:lnR w="19050" cap="flat" cmpd="sng" algn="ctr">
                      <a:solidFill>
                        <a:schemeClr val="tx1"/>
                      </a:solidFill>
                      <a:prstDash val="solid"/>
                      <a:miter lim="800000"/>
                      <a:headEnd type="none" w="med" len="med"/>
                      <a:tailEnd type="none" w="med" len="med"/>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smtClean="0">
                          <a:ln>
                            <a:noFill/>
                          </a:ln>
                          <a:solidFill>
                            <a:schemeClr val="bg1"/>
                          </a:solidFill>
                          <a:effectLst/>
                          <a:latin typeface="Tahoma" panose="020B0604030504040204" pitchFamily="34" charset="0"/>
                        </a:rPr>
                        <a:t>Surface at 77 K</a:t>
                      </a:r>
                    </a:p>
                  </a:txBody>
                  <a:tcPr anchor="ctr" horzOverflow="overflow">
                    <a:lnL w="19050"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tx2"/>
                    </a:solid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smtClean="0">
                          <a:ln>
                            <a:noFill/>
                          </a:ln>
                          <a:solidFill>
                            <a:schemeClr val="bg1"/>
                          </a:solidFill>
                          <a:effectLst/>
                          <a:latin typeface="Tahoma" panose="020B0604030504040204" pitchFamily="34" charset="0"/>
                        </a:rPr>
                        <a:t>Surface at 4.2 K</a:t>
                      </a:r>
                    </a:p>
                  </a:txBody>
                  <a:tcPr anchor="ctr" horzOverflow="overflow">
                    <a:lnL w="1905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3153051163"/>
                  </a:ext>
                </a:extLst>
              </a:tr>
              <a:tr h="411163">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Stainless steel, as found</a:t>
                      </a:r>
                    </a:p>
                  </a:txBody>
                  <a:tcPr horzOverflow="overflow">
                    <a:lnL w="28575"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0.34</a:t>
                      </a:r>
                    </a:p>
                  </a:txBody>
                  <a:tcPr horzOverflow="overflow">
                    <a:lnL w="19050"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0.12</a:t>
                      </a:r>
                    </a:p>
                  </a:txBody>
                  <a:tcPr horzOverflow="overflow">
                    <a:lnL w="1905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2541711809"/>
                  </a:ext>
                </a:extLst>
              </a:tr>
              <a:tr h="41275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Stainless steel, mech. polished</a:t>
                      </a:r>
                    </a:p>
                  </a:txBody>
                  <a:tcPr horzOverflow="overflow">
                    <a:lnL w="28575"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0.12</a:t>
                      </a:r>
                    </a:p>
                  </a:txBody>
                  <a:tcPr horzOverflow="overflow">
                    <a:lnL w="19050"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rgbClr val="FF0000"/>
                          </a:solidFill>
                          <a:effectLst/>
                          <a:latin typeface="Tahoma" panose="020B0604030504040204" pitchFamily="34" charset="0"/>
                        </a:rPr>
                        <a:t>0.07</a:t>
                      </a:r>
                    </a:p>
                  </a:txBody>
                  <a:tcPr horzOverflow="overflow">
                    <a:lnL w="1905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3084613023"/>
                  </a:ext>
                </a:extLst>
              </a:tr>
              <a:tr h="411163">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Stainless steel, electropolished</a:t>
                      </a:r>
                    </a:p>
                  </a:txBody>
                  <a:tcPr horzOverflow="overflow">
                    <a:lnL w="28575"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0.10</a:t>
                      </a:r>
                    </a:p>
                  </a:txBody>
                  <a:tcPr horzOverflow="overflow">
                    <a:lnL w="19050"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0.07</a:t>
                      </a:r>
                    </a:p>
                  </a:txBody>
                  <a:tcPr horzOverflow="overflow">
                    <a:lnL w="1905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2612548438"/>
                  </a:ext>
                </a:extLst>
              </a:tr>
              <a:tr h="426016">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Stainless steel + Al foil</a:t>
                      </a:r>
                    </a:p>
                  </a:txBody>
                  <a:tcPr horzOverflow="overflow">
                    <a:lnL w="28575"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0.05</a:t>
                      </a:r>
                    </a:p>
                  </a:txBody>
                  <a:tcPr horzOverflow="overflow">
                    <a:lnL w="19050"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rgbClr val="FF0000"/>
                          </a:solidFill>
                          <a:effectLst/>
                          <a:latin typeface="Tahoma" panose="020B0604030504040204" pitchFamily="34" charset="0"/>
                        </a:rPr>
                        <a:t>0.02</a:t>
                      </a:r>
                    </a:p>
                  </a:txBody>
                  <a:tcPr horzOverflow="overflow">
                    <a:lnL w="1905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4160082328"/>
                  </a:ext>
                </a:extLst>
              </a:tr>
              <a:tr h="411163">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Aluminium, as found</a:t>
                      </a:r>
                    </a:p>
                  </a:txBody>
                  <a:tcPr horzOverflow="overflow">
                    <a:lnL w="28575"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0.12</a:t>
                      </a:r>
                    </a:p>
                  </a:txBody>
                  <a:tcPr horzOverflow="overflow">
                    <a:lnL w="19050"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0.07</a:t>
                      </a:r>
                    </a:p>
                  </a:txBody>
                  <a:tcPr horzOverflow="overflow">
                    <a:lnL w="1905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294627497"/>
                  </a:ext>
                </a:extLst>
              </a:tr>
              <a:tr h="411163">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err="1" smtClean="0">
                          <a:ln>
                            <a:noFill/>
                          </a:ln>
                          <a:solidFill>
                            <a:schemeClr val="tx1"/>
                          </a:solidFill>
                          <a:effectLst/>
                          <a:latin typeface="Tahoma" panose="020B0604030504040204" pitchFamily="34" charset="0"/>
                        </a:rPr>
                        <a:t>Aluminium</a:t>
                      </a:r>
                      <a:r>
                        <a:rPr kumimoji="0" lang="en-US" altLang="en-US" sz="1600" b="0" i="0" u="none" strike="noStrike" cap="none" normalizeH="0" baseline="0" dirty="0" smtClean="0">
                          <a:ln>
                            <a:noFill/>
                          </a:ln>
                          <a:solidFill>
                            <a:schemeClr val="tx1"/>
                          </a:solidFill>
                          <a:effectLst/>
                          <a:latin typeface="Tahoma" panose="020B0604030504040204" pitchFamily="34" charset="0"/>
                        </a:rPr>
                        <a:t>, mech. polished</a:t>
                      </a:r>
                    </a:p>
                  </a:txBody>
                  <a:tcPr horzOverflow="overflow">
                    <a:lnL w="28575"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rgbClr val="FF0000"/>
                          </a:solidFill>
                          <a:effectLst/>
                          <a:latin typeface="Tahoma" panose="020B0604030504040204" pitchFamily="34" charset="0"/>
                        </a:rPr>
                        <a:t>0.10</a:t>
                      </a:r>
                    </a:p>
                  </a:txBody>
                  <a:tcPr horzOverflow="overflow">
                    <a:lnL w="19050"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0.06</a:t>
                      </a:r>
                    </a:p>
                  </a:txBody>
                  <a:tcPr horzOverflow="overflow">
                    <a:lnL w="1905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250890509"/>
                  </a:ext>
                </a:extLst>
              </a:tr>
              <a:tr h="41275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err="1" smtClean="0">
                          <a:ln>
                            <a:noFill/>
                          </a:ln>
                          <a:solidFill>
                            <a:schemeClr val="tx1"/>
                          </a:solidFill>
                          <a:effectLst/>
                          <a:latin typeface="Tahoma" panose="020B0604030504040204" pitchFamily="34" charset="0"/>
                        </a:rPr>
                        <a:t>Aluminium</a:t>
                      </a:r>
                      <a:r>
                        <a:rPr kumimoji="0" lang="en-US" altLang="en-US" sz="1600" b="0" i="0" u="none" strike="noStrike" cap="none" normalizeH="0" baseline="0" dirty="0" smtClean="0">
                          <a:ln>
                            <a:noFill/>
                          </a:ln>
                          <a:solidFill>
                            <a:schemeClr val="tx1"/>
                          </a:solidFill>
                          <a:effectLst/>
                          <a:latin typeface="Tahoma" panose="020B0604030504040204" pitchFamily="34" charset="0"/>
                        </a:rPr>
                        <a:t>, </a:t>
                      </a:r>
                      <a:r>
                        <a:rPr kumimoji="0" lang="en-US" altLang="en-US" sz="1600" b="0" i="0" u="none" strike="noStrike" cap="none" normalizeH="0" baseline="0" dirty="0" err="1" smtClean="0">
                          <a:ln>
                            <a:noFill/>
                          </a:ln>
                          <a:solidFill>
                            <a:schemeClr val="tx1"/>
                          </a:solidFill>
                          <a:effectLst/>
                          <a:latin typeface="Tahoma" panose="020B0604030504040204" pitchFamily="34" charset="0"/>
                        </a:rPr>
                        <a:t>electropolished</a:t>
                      </a:r>
                      <a:endParaRPr kumimoji="0" lang="en-US" altLang="en-US" sz="1600" b="0" i="0" u="none" strike="noStrike" cap="none" normalizeH="0" baseline="0" dirty="0" smtClean="0">
                        <a:ln>
                          <a:noFill/>
                        </a:ln>
                        <a:solidFill>
                          <a:schemeClr val="tx1"/>
                        </a:solidFill>
                        <a:effectLst/>
                        <a:latin typeface="Tahoma" panose="020B0604030504040204" pitchFamily="34" charset="0"/>
                      </a:endParaRPr>
                    </a:p>
                  </a:txBody>
                  <a:tcPr horzOverflow="overflow">
                    <a:lnL w="28575"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0.08</a:t>
                      </a:r>
                    </a:p>
                  </a:txBody>
                  <a:tcPr horzOverflow="overflow">
                    <a:lnL w="19050"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0.04</a:t>
                      </a:r>
                    </a:p>
                  </a:txBody>
                  <a:tcPr horzOverflow="overflow">
                    <a:lnL w="1905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3001068614"/>
                  </a:ext>
                </a:extLst>
              </a:tr>
              <a:tr h="411163">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Copper, as found</a:t>
                      </a:r>
                    </a:p>
                  </a:txBody>
                  <a:tcPr horzOverflow="overflow">
                    <a:lnL w="28575"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0.12</a:t>
                      </a:r>
                    </a:p>
                  </a:txBody>
                  <a:tcPr horzOverflow="overflow">
                    <a:lnL w="19050"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0.06</a:t>
                      </a:r>
                    </a:p>
                  </a:txBody>
                  <a:tcPr horzOverflow="overflow">
                    <a:lnL w="1905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3826081613"/>
                  </a:ext>
                </a:extLst>
              </a:tr>
              <a:tr h="411163">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Copper, mech. polished</a:t>
                      </a:r>
                    </a:p>
                  </a:txBody>
                  <a:tcPr horzOverflow="overflow">
                    <a:lnL w="28575"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rgbClr val="FF0000"/>
                          </a:solidFill>
                          <a:effectLst/>
                          <a:latin typeface="Tahoma" panose="020B0604030504040204" pitchFamily="34" charset="0"/>
                        </a:rPr>
                        <a:t>0.06</a:t>
                      </a:r>
                    </a:p>
                  </a:txBody>
                  <a:tcPr horzOverflow="overflow">
                    <a:lnL w="19050" cap="flat" cmpd="sng" algn="ctr">
                      <a:solidFill>
                        <a:schemeClr val="tx1"/>
                      </a:solidFill>
                      <a:prstDash val="solid"/>
                      <a:miter lim="800000"/>
                      <a:headEnd type="none" w="med" len="med"/>
                      <a:tailEnd type="none" w="med" len="med"/>
                    </a:lnL>
                    <a:lnR w="1905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FFCC"/>
                    </a:solid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0.02</a:t>
                      </a:r>
                    </a:p>
                  </a:txBody>
                  <a:tcPr horzOverflow="overflow">
                    <a:lnL w="1905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3843386825"/>
                  </a:ext>
                </a:extLst>
              </a:tr>
            </a:tbl>
          </a:graphicData>
        </a:graphic>
      </p:graphicFrame>
      <p:sp>
        <p:nvSpPr>
          <p:cNvPr id="2" name="Date Placeholder 1"/>
          <p:cNvSpPr>
            <a:spLocks noGrp="1"/>
          </p:cNvSpPr>
          <p:nvPr>
            <p:ph type="dt" sz="half" idx="10"/>
          </p:nvPr>
        </p:nvSpPr>
        <p:spPr/>
        <p:txBody>
          <a:bodyPr/>
          <a:lstStyle/>
          <a:p>
            <a:pPr>
              <a:defRPr/>
            </a:pPr>
            <a:r>
              <a:rPr lang="en-US" smtClean="0"/>
              <a:t>12-05-2022</a:t>
            </a:r>
            <a:endParaRPr lang="fr-FR"/>
          </a:p>
        </p:txBody>
      </p:sp>
      <p:sp>
        <p:nvSpPr>
          <p:cNvPr id="3" name="Footer Placeholder 2"/>
          <p:cNvSpPr>
            <a:spLocks noGrp="1"/>
          </p:cNvSpPr>
          <p:nvPr>
            <p:ph type="ftr" sz="quarter" idx="11"/>
          </p:nvPr>
        </p:nvSpPr>
        <p:spPr/>
        <p:txBody>
          <a:bodyPr/>
          <a:lstStyle/>
          <a:p>
            <a:pPr>
              <a:defRPr/>
            </a:pPr>
            <a:r>
              <a:rPr lang="fr-FR" smtClean="0"/>
              <a:t>T. Koettig TE/CRG</a:t>
            </a:r>
            <a:endParaRPr lang="fr-FR"/>
          </a:p>
        </p:txBody>
      </p:sp>
      <p:sp>
        <p:nvSpPr>
          <p:cNvPr id="4" name="Slide Number Placeholder 3"/>
          <p:cNvSpPr>
            <a:spLocks noGrp="1"/>
          </p:cNvSpPr>
          <p:nvPr>
            <p:ph type="sldNum" sz="quarter" idx="12"/>
          </p:nvPr>
        </p:nvSpPr>
        <p:spPr/>
        <p:txBody>
          <a:bodyPr/>
          <a:lstStyle/>
          <a:p>
            <a:fld id="{50C7FF40-9C8D-4C19-A375-CB20D428D46D}" type="slidenum">
              <a:rPr lang="fr-FR" altLang="en-US" smtClean="0"/>
              <a:pPr/>
              <a:t>17</a:t>
            </a:fld>
            <a:endParaRPr lang="fr-FR" altLang="en-US"/>
          </a:p>
        </p:txBody>
      </p:sp>
      <p:sp>
        <p:nvSpPr>
          <p:cNvPr id="6" name="TextBox 5"/>
          <p:cNvSpPr txBox="1"/>
          <p:nvPr/>
        </p:nvSpPr>
        <p:spPr>
          <a:xfrm>
            <a:off x="1674039" y="5701235"/>
            <a:ext cx="6404317" cy="369332"/>
          </a:xfrm>
          <a:prstGeom prst="rect">
            <a:avLst/>
          </a:prstGeom>
          <a:solidFill>
            <a:schemeClr val="bg1"/>
          </a:solidFill>
        </p:spPr>
        <p:txBody>
          <a:bodyPr wrap="none" rtlCol="0">
            <a:spAutoFit/>
          </a:bodyPr>
          <a:lstStyle/>
          <a:p>
            <a:r>
              <a:rPr lang="en-US" dirty="0" smtClean="0">
                <a:solidFill>
                  <a:srgbClr val="FF0000"/>
                </a:solidFill>
              </a:rPr>
              <a:t>Condensed layers from gas phase easily vary these values !</a:t>
            </a:r>
            <a:endParaRPr lang="en-GB" dirty="0">
              <a:solidFill>
                <a:srgbClr val="FF0000"/>
              </a:solidFill>
            </a:endParaRPr>
          </a:p>
        </p:txBody>
      </p:sp>
      <p:sp>
        <p:nvSpPr>
          <p:cNvPr id="7" name="TextBox 6"/>
          <p:cNvSpPr txBox="1"/>
          <p:nvPr/>
        </p:nvSpPr>
        <p:spPr>
          <a:xfrm rot="16200000">
            <a:off x="6889593" y="3319787"/>
            <a:ext cx="4233851" cy="261610"/>
          </a:xfrm>
          <a:prstGeom prst="rect">
            <a:avLst/>
          </a:prstGeom>
          <a:noFill/>
        </p:spPr>
        <p:txBody>
          <a:bodyPr wrap="none" rtlCol="0">
            <a:spAutoFit/>
          </a:bodyPr>
          <a:lstStyle/>
          <a:p>
            <a:r>
              <a:rPr lang="en-US" sz="1100" dirty="0" smtClean="0"/>
              <a:t>From: Ph. Lebrun, CAS School on Vacuum in Accelerators, 2006</a:t>
            </a:r>
            <a:endParaRPr lang="en-GB" sz="1100" dirty="0"/>
          </a:p>
        </p:txBody>
      </p:sp>
    </p:spTree>
    <p:extLst>
      <p:ext uri="{BB962C8B-B14F-4D97-AF65-F5344CB8AC3E}">
        <p14:creationId xmlns:p14="http://schemas.microsoft.com/office/powerpoint/2010/main" val="335931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5323" y="894"/>
            <a:ext cx="5124129" cy="706037"/>
          </a:xfrm>
        </p:spPr>
        <p:txBody>
          <a:bodyPr/>
          <a:lstStyle/>
          <a:p>
            <a:r>
              <a:rPr lang="en-GB" altLang="en-US" noProof="0" dirty="0" smtClean="0"/>
              <a:t>Multi-layer insulation (MLI)</a:t>
            </a:r>
            <a:endParaRPr lang="en-GB" altLang="en-US" noProof="0" dirty="0"/>
          </a:p>
        </p:txBody>
      </p:sp>
      <p:sp>
        <p:nvSpPr>
          <p:cNvPr id="31747" name="Rectangle 3"/>
          <p:cNvSpPr>
            <a:spLocks noGrp="1" noChangeArrowheads="1"/>
          </p:cNvSpPr>
          <p:nvPr>
            <p:ph type="body" idx="1"/>
          </p:nvPr>
        </p:nvSpPr>
        <p:spPr>
          <a:xfrm>
            <a:off x="115672" y="821846"/>
            <a:ext cx="8759385" cy="2386331"/>
          </a:xfrm>
        </p:spPr>
        <p:txBody>
          <a:bodyPr/>
          <a:lstStyle/>
          <a:p>
            <a:pPr marL="36576" indent="0">
              <a:buNone/>
            </a:pPr>
            <a:r>
              <a:rPr lang="en-GB" altLang="en-US" sz="2000" noProof="0" dirty="0" smtClean="0"/>
              <a:t>     Complex system involving three heat transfer processes</a:t>
            </a:r>
          </a:p>
          <a:p>
            <a:pPr lvl="1"/>
            <a:r>
              <a:rPr lang="en-GB" altLang="en-US" sz="2000" i="1" noProof="0" dirty="0" smtClean="0"/>
              <a:t>Q</a:t>
            </a:r>
            <a:r>
              <a:rPr lang="en-GB" altLang="en-US" sz="2000" i="1" baseline="-25000" noProof="0" dirty="0" smtClean="0"/>
              <a:t>MLI</a:t>
            </a:r>
            <a:r>
              <a:rPr lang="en-GB" altLang="en-US" sz="2000" noProof="0" dirty="0" smtClean="0"/>
              <a:t> = </a:t>
            </a:r>
            <a:r>
              <a:rPr lang="en-GB" altLang="en-US" sz="2000" i="1" noProof="0" dirty="0" err="1" smtClean="0"/>
              <a:t>Q</a:t>
            </a:r>
            <a:r>
              <a:rPr lang="en-GB" altLang="en-US" sz="2000" i="1" baseline="-25000" noProof="0" dirty="0" err="1" smtClean="0"/>
              <a:t>radiation</a:t>
            </a:r>
            <a:r>
              <a:rPr lang="en-GB" altLang="en-US" sz="2000" noProof="0" dirty="0" smtClean="0"/>
              <a:t> + </a:t>
            </a:r>
            <a:r>
              <a:rPr lang="en-GB" altLang="en-US" sz="2000" i="1" noProof="0" dirty="0" err="1" smtClean="0"/>
              <a:t>Q</a:t>
            </a:r>
            <a:r>
              <a:rPr lang="en-GB" altLang="en-US" sz="2000" i="1" baseline="-25000" noProof="0" dirty="0" err="1" smtClean="0"/>
              <a:t>solid</a:t>
            </a:r>
            <a:r>
              <a:rPr lang="en-GB" altLang="en-US" sz="2000" noProof="0" dirty="0" smtClean="0"/>
              <a:t> + </a:t>
            </a:r>
            <a:r>
              <a:rPr lang="en-GB" altLang="en-US" sz="2000" i="1" noProof="0" dirty="0" err="1" smtClean="0"/>
              <a:t>Q</a:t>
            </a:r>
            <a:r>
              <a:rPr lang="en-GB" altLang="en-US" sz="2000" i="1" baseline="-25000" noProof="0" dirty="0" err="1" smtClean="0"/>
              <a:t>residual</a:t>
            </a:r>
            <a:endParaRPr lang="en-GB" altLang="en-US" sz="2000" i="1" baseline="-25000" noProof="0" dirty="0" smtClean="0"/>
          </a:p>
          <a:p>
            <a:pPr lvl="1"/>
            <a:r>
              <a:rPr lang="en-GB" altLang="en-US" sz="1800" noProof="0" dirty="0" smtClean="0"/>
              <a:t>With </a:t>
            </a:r>
            <a:r>
              <a:rPr lang="en-GB" altLang="en-US" sz="1800" i="1" noProof="0" dirty="0" smtClean="0"/>
              <a:t>n</a:t>
            </a:r>
            <a:r>
              <a:rPr lang="en-GB" altLang="en-US" sz="1800" noProof="0" dirty="0" smtClean="0"/>
              <a:t> reflective layers of equal emissivity, </a:t>
            </a:r>
            <a:r>
              <a:rPr lang="en-GB" altLang="en-US" sz="1800" i="1" noProof="0" dirty="0" err="1" smtClean="0"/>
              <a:t>Q</a:t>
            </a:r>
            <a:r>
              <a:rPr lang="en-GB" altLang="en-US" sz="1800" i="1" baseline="-25000" noProof="0" dirty="0" err="1" smtClean="0"/>
              <a:t>radiation</a:t>
            </a:r>
            <a:r>
              <a:rPr lang="en-GB" altLang="en-US" sz="1800" noProof="0" dirty="0" smtClean="0"/>
              <a:t> ~ 1/(n+1)</a:t>
            </a:r>
          </a:p>
          <a:p>
            <a:pPr lvl="1"/>
            <a:r>
              <a:rPr lang="en-GB" altLang="en-US" sz="1800" noProof="0" dirty="0" smtClean="0"/>
              <a:t>Parasitic contacts between layers, </a:t>
            </a:r>
            <a:r>
              <a:rPr lang="en-GB" altLang="en-US" sz="1800" i="1" noProof="0" dirty="0" err="1" smtClean="0"/>
              <a:t>Q</a:t>
            </a:r>
            <a:r>
              <a:rPr lang="en-GB" altLang="en-US" sz="1800" i="1" baseline="-25000" noProof="0" dirty="0" err="1" smtClean="0"/>
              <a:t>solid</a:t>
            </a:r>
            <a:r>
              <a:rPr lang="en-GB" altLang="en-US" sz="1800" i="1" baseline="-25000" noProof="0" dirty="0" smtClean="0"/>
              <a:t>  </a:t>
            </a:r>
            <a:r>
              <a:rPr lang="en-GB" altLang="en-US" sz="1800" noProof="0" dirty="0" smtClean="0"/>
              <a:t>increases with layer density</a:t>
            </a:r>
          </a:p>
          <a:p>
            <a:pPr lvl="1"/>
            <a:r>
              <a:rPr lang="en-GB" altLang="en-US" sz="1800" i="1" noProof="0" dirty="0" err="1" smtClean="0"/>
              <a:t>Q</a:t>
            </a:r>
            <a:r>
              <a:rPr lang="en-GB" altLang="en-US" sz="1800" i="1" baseline="-25000" noProof="0" dirty="0" err="1" smtClean="0"/>
              <a:t>residual</a:t>
            </a:r>
            <a:r>
              <a:rPr lang="en-GB" altLang="en-US" sz="1800" noProof="0" dirty="0" smtClean="0"/>
              <a:t> due to residual gas trapped between layers, scales as 1/n in molecular regime</a:t>
            </a:r>
            <a:endParaRPr lang="en-GB" altLang="en-US" sz="1800" i="1" baseline="-25000" noProof="0" dirty="0" smtClean="0"/>
          </a:p>
          <a:p>
            <a:pPr lvl="1"/>
            <a:r>
              <a:rPr lang="en-GB" altLang="en-US" sz="1800" noProof="0" dirty="0" smtClean="0"/>
              <a:t>Non-linear </a:t>
            </a:r>
            <a:r>
              <a:rPr lang="en-GB" altLang="en-US" sz="1800" noProof="0" dirty="0" err="1" smtClean="0"/>
              <a:t>behavior</a:t>
            </a:r>
            <a:r>
              <a:rPr lang="en-GB" altLang="en-US" sz="1800" noProof="0" dirty="0" smtClean="0"/>
              <a:t> requires layer-to-layer </a:t>
            </a:r>
            <a:r>
              <a:rPr lang="en-GB" altLang="en-US" sz="1800" noProof="0" dirty="0" err="1" smtClean="0"/>
              <a:t>modeling</a:t>
            </a:r>
            <a:endParaRPr lang="en-GB" altLang="en-US" sz="1800" noProof="0" dirty="0"/>
          </a:p>
        </p:txBody>
      </p:sp>
      <p:sp>
        <p:nvSpPr>
          <p:cNvPr id="7" name="Date Placeholder 6"/>
          <p:cNvSpPr>
            <a:spLocks noGrp="1"/>
          </p:cNvSpPr>
          <p:nvPr>
            <p:ph type="dt" sz="half" idx="10"/>
          </p:nvPr>
        </p:nvSpPr>
        <p:spPr/>
        <p:txBody>
          <a:bodyPr/>
          <a:lstStyle/>
          <a:p>
            <a:r>
              <a:rPr lang="en-US" smtClean="0"/>
              <a:t>12-05-2022</a:t>
            </a:r>
            <a:endParaRPr lang="en-US" dirty="0" smtClean="0"/>
          </a:p>
        </p:txBody>
      </p:sp>
      <p:sp>
        <p:nvSpPr>
          <p:cNvPr id="8" name="Footer Placeholder 7"/>
          <p:cNvSpPr>
            <a:spLocks noGrp="1"/>
          </p:cNvSpPr>
          <p:nvPr>
            <p:ph type="ftr" sz="quarter" idx="11"/>
          </p:nvPr>
        </p:nvSpPr>
        <p:spPr/>
        <p:txBody>
          <a:bodyPr/>
          <a:lstStyle/>
          <a:p>
            <a:r>
              <a:rPr lang="en-US" smtClean="0"/>
              <a:t>T. Koettig TE/CRG</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18</a:t>
            </a:fld>
            <a:endParaRPr lang="en-US" dirty="0"/>
          </a:p>
        </p:txBody>
      </p:sp>
      <p:pic>
        <p:nvPicPr>
          <p:cNvPr id="31748" name="Picture 4" descr="Pic39"/>
          <p:cNvPicPr>
            <a:picLocks noChangeAspect="1" noChangeArrowheads="1"/>
          </p:cNvPicPr>
          <p:nvPr/>
        </p:nvPicPr>
        <p:blipFill>
          <a:blip r:embed="rId2">
            <a:extLst>
              <a:ext uri="{28A0092B-C50C-407E-A947-70E740481C1C}">
                <a14:useLocalDpi xmlns:a14="http://schemas.microsoft.com/office/drawing/2010/main" val="0"/>
              </a:ext>
            </a:extLst>
          </a:blip>
          <a:srcRect t="11073"/>
          <a:stretch>
            <a:fillRect/>
          </a:stretch>
        </p:blipFill>
        <p:spPr bwMode="auto">
          <a:xfrm>
            <a:off x="115672" y="3327908"/>
            <a:ext cx="4333794" cy="266949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405841" y="5749121"/>
            <a:ext cx="2475358" cy="338554"/>
          </a:xfrm>
          <a:prstGeom prst="rect">
            <a:avLst/>
          </a:prstGeom>
          <a:noFill/>
        </p:spPr>
        <p:txBody>
          <a:bodyPr wrap="none" rtlCol="0">
            <a:spAutoFit/>
          </a:bodyPr>
          <a:lstStyle/>
          <a:p>
            <a:r>
              <a:rPr lang="en-US" sz="1600" dirty="0" smtClean="0">
                <a:solidFill>
                  <a:srgbClr val="002060"/>
                </a:solidFill>
              </a:rPr>
              <a:t>Large surface application</a:t>
            </a:r>
            <a:endParaRPr lang="en-GB" sz="1600" dirty="0">
              <a:solidFill>
                <a:srgbClr val="002060"/>
              </a:solidFill>
            </a:endParaRPr>
          </a:p>
        </p:txBody>
      </p:sp>
      <p:pic>
        <p:nvPicPr>
          <p:cNvPr id="5" name="Picture 4"/>
          <p:cNvPicPr>
            <a:picLocks noChangeAspect="1"/>
          </p:cNvPicPr>
          <p:nvPr/>
        </p:nvPicPr>
        <p:blipFill>
          <a:blip r:embed="rId3"/>
          <a:stretch>
            <a:fillRect/>
          </a:stretch>
        </p:blipFill>
        <p:spPr>
          <a:xfrm>
            <a:off x="2600896" y="4747639"/>
            <a:ext cx="1844168" cy="1249766"/>
          </a:xfrm>
          <a:prstGeom prst="rect">
            <a:avLst/>
          </a:prstGeom>
        </p:spPr>
      </p:pic>
      <p:grpSp>
        <p:nvGrpSpPr>
          <p:cNvPr id="14" name="Group 13"/>
          <p:cNvGrpSpPr/>
          <p:nvPr/>
        </p:nvGrpSpPr>
        <p:grpSpPr>
          <a:xfrm>
            <a:off x="4784951" y="3327908"/>
            <a:ext cx="4043094" cy="2301482"/>
            <a:chOff x="4784951" y="3327908"/>
            <a:chExt cx="4043094" cy="2301482"/>
          </a:xfrm>
        </p:grpSpPr>
        <p:grpSp>
          <p:nvGrpSpPr>
            <p:cNvPr id="13" name="Group 12"/>
            <p:cNvGrpSpPr/>
            <p:nvPr/>
          </p:nvGrpSpPr>
          <p:grpSpPr>
            <a:xfrm>
              <a:off x="4864875" y="3327908"/>
              <a:ext cx="3883246" cy="2087134"/>
              <a:chOff x="4864875" y="3327908"/>
              <a:chExt cx="3883246" cy="2087134"/>
            </a:xfrm>
          </p:grpSpPr>
          <p:pic>
            <p:nvPicPr>
              <p:cNvPr id="2" name="Picture 1"/>
              <p:cNvPicPr>
                <a:picLocks noChangeAspect="1"/>
              </p:cNvPicPr>
              <p:nvPr/>
            </p:nvPicPr>
            <p:blipFill>
              <a:blip r:embed="rId4"/>
              <a:stretch>
                <a:fillRect/>
              </a:stretch>
            </p:blipFill>
            <p:spPr>
              <a:xfrm>
                <a:off x="4864875" y="3327908"/>
                <a:ext cx="3883246" cy="2038265"/>
              </a:xfrm>
              <a:prstGeom prst="rect">
                <a:avLst/>
              </a:prstGeom>
            </p:spPr>
          </p:pic>
          <p:sp>
            <p:nvSpPr>
              <p:cNvPr id="10" name="TextBox 9"/>
              <p:cNvSpPr txBox="1"/>
              <p:nvPr/>
            </p:nvSpPr>
            <p:spPr>
              <a:xfrm>
                <a:off x="6403355" y="5107265"/>
                <a:ext cx="1189749" cy="307777"/>
              </a:xfrm>
              <a:prstGeom prst="rect">
                <a:avLst/>
              </a:prstGeom>
              <a:noFill/>
            </p:spPr>
            <p:txBody>
              <a:bodyPr wrap="none" rtlCol="0">
                <a:spAutoFit/>
              </a:bodyPr>
              <a:lstStyle/>
              <a:p>
                <a:r>
                  <a:rPr lang="en-US" sz="1400" dirty="0" smtClean="0">
                    <a:solidFill>
                      <a:schemeClr val="bg1"/>
                    </a:solidFill>
                  </a:rPr>
                  <a:t>Cold surface</a:t>
                </a:r>
                <a:endParaRPr lang="en-GB" sz="1400" dirty="0">
                  <a:solidFill>
                    <a:schemeClr val="bg1"/>
                  </a:solidFill>
                </a:endParaRPr>
              </a:p>
            </p:txBody>
          </p:sp>
        </p:grpSp>
        <p:sp>
          <p:nvSpPr>
            <p:cNvPr id="17" name="TextBox 16"/>
            <p:cNvSpPr txBox="1"/>
            <p:nvPr/>
          </p:nvSpPr>
          <p:spPr>
            <a:xfrm>
              <a:off x="4784951" y="5321613"/>
              <a:ext cx="4043094" cy="307777"/>
            </a:xfrm>
            <a:prstGeom prst="rect">
              <a:avLst/>
            </a:prstGeom>
            <a:noFill/>
          </p:spPr>
          <p:txBody>
            <a:bodyPr wrap="none" rtlCol="0">
              <a:spAutoFit/>
            </a:bodyPr>
            <a:lstStyle/>
            <a:p>
              <a:r>
                <a:rPr lang="en-US" sz="1400" dirty="0" smtClean="0">
                  <a:solidFill>
                    <a:schemeClr val="accent6"/>
                  </a:solidFill>
                </a:rPr>
                <a:t>Solutions for penetrations and support structures</a:t>
              </a:r>
              <a:endParaRPr lang="en-GB" sz="1400" dirty="0">
                <a:solidFill>
                  <a:schemeClr val="accent6"/>
                </a:solidFill>
              </a:endParaRPr>
            </a:p>
          </p:txBody>
        </p:sp>
      </p:grpSp>
    </p:spTree>
    <p:extLst>
      <p:ext uri="{BB962C8B-B14F-4D97-AF65-F5344CB8AC3E}">
        <p14:creationId xmlns:p14="http://schemas.microsoft.com/office/powerpoint/2010/main" val="2628051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79388" y="158738"/>
            <a:ext cx="8763000" cy="494406"/>
          </a:xfrm>
        </p:spPr>
        <p:txBody>
          <a:bodyPr/>
          <a:lstStyle/>
          <a:p>
            <a:r>
              <a:rPr lang="en-GB" altLang="en-US" sz="2000" noProof="0" dirty="0" smtClean="0"/>
              <a:t>Typical heat fluxes between flat plates (cold side vanishingly low)</a:t>
            </a:r>
            <a:endParaRPr lang="en-GB" altLang="en-US" sz="2000" noProof="0" dirty="0"/>
          </a:p>
        </p:txBody>
      </p:sp>
      <p:graphicFrame>
        <p:nvGraphicFramePr>
          <p:cNvPr id="32771" name="Group 3"/>
          <p:cNvGraphicFramePr>
            <a:graphicFrameLocks noGrp="1"/>
          </p:cNvGraphicFramePr>
          <p:nvPr>
            <p:ph type="tbl" idx="4294967295"/>
            <p:extLst>
              <p:ext uri="{D42A27DB-BD31-4B8C-83A1-F6EECF244321}">
                <p14:modId xmlns:p14="http://schemas.microsoft.com/office/powerpoint/2010/main" val="1199764683"/>
              </p:ext>
            </p:extLst>
          </p:nvPr>
        </p:nvGraphicFramePr>
        <p:xfrm>
          <a:off x="296255" y="1152604"/>
          <a:ext cx="8421688" cy="4450080"/>
        </p:xfrm>
        <a:graphic>
          <a:graphicData uri="http://schemas.openxmlformats.org/drawingml/2006/table">
            <a:tbl>
              <a:tblPr/>
              <a:tblGrid>
                <a:gridCol w="7467600">
                  <a:extLst>
                    <a:ext uri="{9D8B030D-6E8A-4147-A177-3AD203B41FA5}">
                      <a16:colId xmlns:a16="http://schemas.microsoft.com/office/drawing/2014/main" val="1327903341"/>
                    </a:ext>
                  </a:extLst>
                </a:gridCol>
                <a:gridCol w="954088">
                  <a:extLst>
                    <a:ext uri="{9D8B030D-6E8A-4147-A177-3AD203B41FA5}">
                      <a16:colId xmlns:a16="http://schemas.microsoft.com/office/drawing/2014/main" val="3517635750"/>
                    </a:ext>
                  </a:extLst>
                </a:gridCol>
              </a:tblGrid>
              <a:tr h="227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bg1"/>
                          </a:solidFill>
                          <a:effectLst/>
                          <a:latin typeface="Tahoma" panose="020B0604030504040204" pitchFamily="34" charset="0"/>
                        </a:rPr>
                        <a:t>Configuration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altLang="en-US" sz="2000" dirty="0" smtClean="0">
                          <a:solidFill>
                            <a:schemeClr val="bg1"/>
                          </a:solidFill>
                        </a:rPr>
                        <a:t>W/m</a:t>
                      </a:r>
                      <a:r>
                        <a:rPr lang="en-US" altLang="en-US" sz="2000" baseline="30000" dirty="0" smtClean="0">
                          <a:solidFill>
                            <a:schemeClr val="bg1"/>
                          </a:solidFill>
                        </a:rPr>
                        <a:t>2</a:t>
                      </a:r>
                      <a:endParaRPr kumimoji="0" lang="en-US" altLang="en-US" sz="2000" b="0" i="0" u="none" strike="noStrike" cap="none" normalizeH="0" baseline="0" dirty="0" smtClean="0">
                        <a:ln>
                          <a:noFill/>
                        </a:ln>
                        <a:solidFill>
                          <a:schemeClr val="bg1"/>
                        </a:solidFill>
                        <a:effectLst/>
                        <a:latin typeface="Tahoma" panose="020B0604030504040204"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3214535345"/>
                  </a:ext>
                </a:extLst>
              </a:tr>
              <a:tr h="22796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rgbClr val="080808"/>
                          </a:solidFill>
                          <a:effectLst/>
                          <a:latin typeface="Tahoma" panose="020B0604030504040204" pitchFamily="34" charset="0"/>
                        </a:rPr>
                        <a:t>Black-body radiation from 293 K</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rgbClr val="080808"/>
                          </a:solidFill>
                          <a:effectLst/>
                          <a:latin typeface="Tahoma" panose="020B0604030504040204" pitchFamily="34" charset="0"/>
                        </a:rPr>
                        <a:t>420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888975647"/>
                  </a:ext>
                </a:extLst>
              </a:tr>
              <a:tr h="45720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rgbClr val="080808"/>
                          </a:solidFill>
                          <a:effectLst/>
                          <a:latin typeface="Tahoma" panose="020B0604030504040204" pitchFamily="34" charset="0"/>
                        </a:rPr>
                        <a:t>Black-body radiation from 80 K</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rgbClr val="080808"/>
                          </a:solidFill>
                          <a:effectLst/>
                          <a:latin typeface="Tahoma" panose="020B0604030504040204" pitchFamily="34" charset="0"/>
                        </a:rPr>
                        <a:t>2.3</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2183322358"/>
                  </a:ext>
                </a:extLst>
              </a:tr>
              <a:tr h="45720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Tahoma" panose="020B0604030504040204" pitchFamily="34" charset="0"/>
                        </a:rPr>
                        <a:t>Gas conduction (10</a:t>
                      </a:r>
                      <a:r>
                        <a:rPr kumimoji="0" lang="en-US" altLang="en-US" sz="2000" b="0" i="0" u="none" strike="noStrike" cap="none" normalizeH="0" baseline="30000" dirty="0" smtClean="0">
                          <a:ln>
                            <a:noFill/>
                          </a:ln>
                          <a:solidFill>
                            <a:schemeClr val="tx1"/>
                          </a:solidFill>
                          <a:effectLst/>
                          <a:latin typeface="Tahoma" panose="020B0604030504040204" pitchFamily="34" charset="0"/>
                        </a:rPr>
                        <a:t>-3</a:t>
                      </a:r>
                      <a:r>
                        <a:rPr kumimoji="0" lang="en-US" altLang="en-US" sz="2000" b="0" i="0" u="none" strike="noStrike" cap="none" normalizeH="0" baseline="0" dirty="0" smtClean="0">
                          <a:ln>
                            <a:noFill/>
                          </a:ln>
                          <a:solidFill>
                            <a:schemeClr val="tx1"/>
                          </a:solidFill>
                          <a:effectLst/>
                          <a:latin typeface="Tahoma" panose="020B0604030504040204" pitchFamily="34" charset="0"/>
                        </a:rPr>
                        <a:t> mbar He) from 290 K</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smtClean="0">
                          <a:ln>
                            <a:noFill/>
                          </a:ln>
                          <a:solidFill>
                            <a:schemeClr val="tx1"/>
                          </a:solidFill>
                          <a:effectLst/>
                          <a:latin typeface="Tahoma" panose="020B0604030504040204" pitchFamily="34" charset="0"/>
                        </a:rPr>
                        <a:t>19</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3661643988"/>
                  </a:ext>
                </a:extLst>
              </a:tr>
              <a:tr h="45720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2000" b="0" i="0" u="none" strike="noStrike" cap="none" normalizeH="0" baseline="0" dirty="0" smtClean="0">
                          <a:ln>
                            <a:noFill/>
                          </a:ln>
                          <a:solidFill>
                            <a:schemeClr val="tx1"/>
                          </a:solidFill>
                          <a:effectLst/>
                          <a:latin typeface="Tahoma" panose="020B0604030504040204" pitchFamily="34" charset="0"/>
                        </a:rPr>
                        <a:t>Gas conduction (</a:t>
                      </a:r>
                      <a:r>
                        <a:rPr kumimoji="0" lang="en-US" altLang="en-US" sz="2000" b="0" i="0" u="none" strike="noStrike" kern="1200" cap="none" normalizeH="0" baseline="0" dirty="0" smtClean="0">
                          <a:ln>
                            <a:noFill/>
                          </a:ln>
                          <a:solidFill>
                            <a:schemeClr val="tx1"/>
                          </a:solidFill>
                          <a:effectLst/>
                          <a:latin typeface="Tahoma" panose="020B0604030504040204" pitchFamily="34" charset="0"/>
                          <a:ea typeface="+mn-ea"/>
                          <a:cs typeface="+mn-cs"/>
                        </a:rPr>
                        <a:t>10</a:t>
                      </a:r>
                      <a:r>
                        <a:rPr kumimoji="0" lang="en-US" altLang="en-US" sz="2000" b="0" i="0" u="none" strike="noStrike" kern="1200" cap="none" normalizeH="0" baseline="30000" dirty="0" smtClean="0">
                          <a:ln>
                            <a:noFill/>
                          </a:ln>
                          <a:solidFill>
                            <a:schemeClr val="tx1"/>
                          </a:solidFill>
                          <a:effectLst/>
                          <a:latin typeface="Tahoma" panose="020B0604030504040204" pitchFamily="34" charset="0"/>
                          <a:ea typeface="+mn-ea"/>
                          <a:cs typeface="+mn-cs"/>
                        </a:rPr>
                        <a:t>-5</a:t>
                      </a:r>
                      <a:r>
                        <a:rPr kumimoji="0" lang="en-US" altLang="en-US" sz="2000" b="0" i="0" u="none" strike="noStrike" kern="1200" cap="none" normalizeH="0" baseline="0" dirty="0" smtClean="0">
                          <a:ln>
                            <a:noFill/>
                          </a:ln>
                          <a:solidFill>
                            <a:schemeClr val="tx1"/>
                          </a:solidFill>
                          <a:effectLst/>
                          <a:latin typeface="Tahoma" panose="020B0604030504040204" pitchFamily="34" charset="0"/>
                          <a:ea typeface="+mn-ea"/>
                          <a:cs typeface="+mn-cs"/>
                        </a:rPr>
                        <a:t> mbar</a:t>
                      </a:r>
                      <a:r>
                        <a:rPr kumimoji="0" lang="en-US" altLang="en-US" sz="2000" b="0" i="0" u="none" strike="noStrike" cap="none" normalizeH="0" baseline="0" dirty="0" smtClean="0">
                          <a:ln>
                            <a:noFill/>
                          </a:ln>
                          <a:solidFill>
                            <a:schemeClr val="tx1"/>
                          </a:solidFill>
                          <a:effectLst/>
                          <a:latin typeface="Tahoma" panose="020B0604030504040204" pitchFamily="34" charset="0"/>
                        </a:rPr>
                        <a:t> He) from 290 </a:t>
                      </a:r>
                      <a:r>
                        <a:rPr kumimoji="0" lang="en-US" altLang="en-US" sz="2000" b="0" i="0" u="none" strike="noStrike" kern="1200" cap="none" normalizeH="0" baseline="0" dirty="0" smtClean="0">
                          <a:ln>
                            <a:noFill/>
                          </a:ln>
                          <a:solidFill>
                            <a:schemeClr val="tx1"/>
                          </a:solidFill>
                          <a:effectLst/>
                          <a:latin typeface="Tahoma" panose="020B0604030504040204" pitchFamily="34" charset="0"/>
                          <a:ea typeface="+mn-ea"/>
                          <a:cs typeface="+mn-cs"/>
                        </a:rPr>
                        <a:t>K</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smtClean="0">
                          <a:ln>
                            <a:noFill/>
                          </a:ln>
                          <a:solidFill>
                            <a:schemeClr val="tx1"/>
                          </a:solidFill>
                          <a:effectLst/>
                          <a:latin typeface="Tahoma" panose="020B0604030504040204" pitchFamily="34" charset="0"/>
                        </a:rPr>
                        <a:t>0.19</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705488593"/>
                  </a:ext>
                </a:extLst>
              </a:tr>
              <a:tr h="45720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Tahoma" panose="020B0604030504040204" pitchFamily="34" charset="0"/>
                        </a:rPr>
                        <a:t>Gas conduction (10</a:t>
                      </a:r>
                      <a:r>
                        <a:rPr kumimoji="0" lang="en-US" altLang="en-US" sz="2000" b="0" i="0" u="none" strike="noStrike" cap="none" normalizeH="0" baseline="30000" dirty="0" smtClean="0">
                          <a:ln>
                            <a:noFill/>
                          </a:ln>
                          <a:solidFill>
                            <a:schemeClr val="tx1"/>
                          </a:solidFill>
                          <a:effectLst/>
                          <a:latin typeface="Tahoma" panose="020B0604030504040204" pitchFamily="34" charset="0"/>
                        </a:rPr>
                        <a:t>-3</a:t>
                      </a:r>
                      <a:r>
                        <a:rPr kumimoji="0" lang="en-US" altLang="en-US" sz="2000" b="0" i="0" u="none" strike="noStrike" cap="none" normalizeH="0" baseline="0" dirty="0" smtClean="0">
                          <a:ln>
                            <a:noFill/>
                          </a:ln>
                          <a:solidFill>
                            <a:schemeClr val="tx1"/>
                          </a:solidFill>
                          <a:effectLst/>
                          <a:latin typeface="Tahoma" panose="020B0604030504040204" pitchFamily="34" charset="0"/>
                        </a:rPr>
                        <a:t> mbar He) from 80 K</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smtClean="0">
                          <a:ln>
                            <a:noFill/>
                          </a:ln>
                          <a:solidFill>
                            <a:schemeClr val="tx1"/>
                          </a:solidFill>
                          <a:effectLst/>
                          <a:latin typeface="Tahoma" panose="020B0604030504040204" pitchFamily="34" charset="0"/>
                        </a:rPr>
                        <a:t>6.8</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334104944"/>
                  </a:ext>
                </a:extLst>
              </a:tr>
              <a:tr h="45720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Tahoma" panose="020B0604030504040204" pitchFamily="34" charset="0"/>
                        </a:rPr>
                        <a:t>Gas conduction (10</a:t>
                      </a:r>
                      <a:r>
                        <a:rPr kumimoji="0" lang="en-US" altLang="en-US" sz="2000" b="0" i="0" u="none" strike="noStrike" cap="none" normalizeH="0" baseline="30000" dirty="0" smtClean="0">
                          <a:ln>
                            <a:noFill/>
                          </a:ln>
                          <a:solidFill>
                            <a:schemeClr val="tx1"/>
                          </a:solidFill>
                          <a:effectLst/>
                          <a:latin typeface="Tahoma" panose="020B0604030504040204" pitchFamily="34" charset="0"/>
                        </a:rPr>
                        <a:t>-5</a:t>
                      </a:r>
                      <a:r>
                        <a:rPr kumimoji="0" lang="en-US" altLang="en-US" sz="2000" b="0" i="0" u="none" strike="noStrike" cap="none" normalizeH="0" baseline="0" dirty="0" smtClean="0">
                          <a:ln>
                            <a:noFill/>
                          </a:ln>
                          <a:solidFill>
                            <a:schemeClr val="tx1"/>
                          </a:solidFill>
                          <a:effectLst/>
                          <a:latin typeface="Tahoma" panose="020B0604030504040204" pitchFamily="34" charset="0"/>
                        </a:rPr>
                        <a:t> mbar He) from 80 K</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Tahoma" panose="020B0604030504040204" pitchFamily="34" charset="0"/>
                        </a:rPr>
                        <a:t>0.07</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289508955"/>
                  </a:ext>
                </a:extLst>
              </a:tr>
              <a:tr h="45720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rgbClr val="1B45F9"/>
                          </a:solidFill>
                          <a:effectLst/>
                          <a:latin typeface="Tahoma" panose="020B0604030504040204" pitchFamily="34" charset="0"/>
                        </a:rPr>
                        <a:t>MLI (30 layers) from 290 K, pressure below 10</a:t>
                      </a:r>
                      <a:r>
                        <a:rPr kumimoji="0" lang="en-US" altLang="en-US" sz="2000" b="0" i="0" u="none" strike="noStrike" cap="none" normalizeH="0" baseline="30000" dirty="0" smtClean="0">
                          <a:ln>
                            <a:noFill/>
                          </a:ln>
                          <a:solidFill>
                            <a:srgbClr val="1B45F9"/>
                          </a:solidFill>
                          <a:effectLst/>
                          <a:latin typeface="Tahoma" panose="020B0604030504040204" pitchFamily="34" charset="0"/>
                        </a:rPr>
                        <a:t>-5</a:t>
                      </a:r>
                      <a:r>
                        <a:rPr kumimoji="0" lang="en-US" altLang="en-US" sz="2000" b="0" i="0" u="none" strike="noStrike" cap="none" normalizeH="0" baseline="0" dirty="0" smtClean="0">
                          <a:ln>
                            <a:noFill/>
                          </a:ln>
                          <a:solidFill>
                            <a:srgbClr val="1B45F9"/>
                          </a:solidFill>
                          <a:effectLst/>
                          <a:latin typeface="Tahoma" panose="020B0604030504040204" pitchFamily="34" charset="0"/>
                        </a:rPr>
                        <a:t> mbar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rgbClr val="1B45F9"/>
                          </a:solidFill>
                          <a:effectLst/>
                          <a:latin typeface="Tahoma" panose="020B0604030504040204" pitchFamily="34" charset="0"/>
                        </a:rPr>
                        <a:t>1-1.5</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86789558"/>
                  </a:ext>
                </a:extLst>
              </a:tr>
              <a:tr h="45720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rgbClr val="1B45F9"/>
                          </a:solidFill>
                          <a:effectLst/>
                          <a:latin typeface="Tahoma" panose="020B0604030504040204" pitchFamily="34" charset="0"/>
                        </a:rPr>
                        <a:t>MLI (10 layers) from 80 K, pressure below 10</a:t>
                      </a:r>
                      <a:r>
                        <a:rPr kumimoji="0" lang="en-US" altLang="en-US" sz="2000" b="0" i="0" u="none" strike="noStrike" cap="none" normalizeH="0" baseline="30000" dirty="0" smtClean="0">
                          <a:ln>
                            <a:noFill/>
                          </a:ln>
                          <a:solidFill>
                            <a:srgbClr val="1B45F9"/>
                          </a:solidFill>
                          <a:effectLst/>
                          <a:latin typeface="Tahoma" panose="020B0604030504040204" pitchFamily="34" charset="0"/>
                        </a:rPr>
                        <a:t>-5</a:t>
                      </a:r>
                      <a:r>
                        <a:rPr kumimoji="0" lang="en-US" altLang="en-US" sz="2000" b="0" i="0" u="none" strike="noStrike" cap="none" normalizeH="0" baseline="0" dirty="0" smtClean="0">
                          <a:ln>
                            <a:noFill/>
                          </a:ln>
                          <a:solidFill>
                            <a:srgbClr val="1B45F9"/>
                          </a:solidFill>
                          <a:effectLst/>
                          <a:latin typeface="Tahoma" panose="020B0604030504040204" pitchFamily="34" charset="0"/>
                        </a:rPr>
                        <a:t> mbar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rgbClr val="1B45F9"/>
                          </a:solidFill>
                          <a:effectLst/>
                          <a:latin typeface="Tahoma" panose="020B0604030504040204" pitchFamily="34" charset="0"/>
                        </a:rPr>
                        <a:t>0.05</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238688239"/>
                  </a:ext>
                </a:extLst>
              </a:tr>
              <a:tr h="45720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rgbClr val="1B45F9"/>
                          </a:solidFill>
                          <a:effectLst/>
                          <a:latin typeface="Tahoma" panose="020B0604030504040204" pitchFamily="34" charset="0"/>
                        </a:rPr>
                        <a:t>MLI (10 layers) from 80 K, pressure 10</a:t>
                      </a:r>
                      <a:r>
                        <a:rPr kumimoji="0" lang="en-US" altLang="en-US" sz="2000" b="0" i="0" u="none" strike="noStrike" cap="none" normalizeH="0" baseline="30000" dirty="0" smtClean="0">
                          <a:ln>
                            <a:noFill/>
                          </a:ln>
                          <a:solidFill>
                            <a:srgbClr val="1B45F9"/>
                          </a:solidFill>
                          <a:effectLst/>
                          <a:latin typeface="Tahoma" panose="020B0604030504040204" pitchFamily="34" charset="0"/>
                        </a:rPr>
                        <a:t>-3</a:t>
                      </a:r>
                      <a:r>
                        <a:rPr kumimoji="0" lang="en-US" altLang="en-US" sz="2000" b="0" i="0" u="none" strike="noStrike" cap="none" normalizeH="0" baseline="0" dirty="0" smtClean="0">
                          <a:ln>
                            <a:noFill/>
                          </a:ln>
                          <a:solidFill>
                            <a:srgbClr val="1B45F9"/>
                          </a:solidFill>
                          <a:effectLst/>
                          <a:latin typeface="Tahoma" panose="020B0604030504040204" pitchFamily="34" charset="0"/>
                        </a:rPr>
                        <a:t> mbar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rgbClr val="1B45F9"/>
                          </a:solidFill>
                          <a:effectLst/>
                          <a:latin typeface="Tahoma" panose="020B0604030504040204" pitchFamily="34" charset="0"/>
                        </a:rPr>
                        <a:t>1-2</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2855177855"/>
                  </a:ext>
                </a:extLst>
              </a:tr>
            </a:tbl>
          </a:graphicData>
        </a:graphic>
      </p:graphicFrame>
      <p:sp>
        <p:nvSpPr>
          <p:cNvPr id="2" name="Date Placeholder 1"/>
          <p:cNvSpPr>
            <a:spLocks noGrp="1"/>
          </p:cNvSpPr>
          <p:nvPr>
            <p:ph type="dt" sz="half" idx="10"/>
          </p:nvPr>
        </p:nvSpPr>
        <p:spPr/>
        <p:txBody>
          <a:bodyPr/>
          <a:lstStyle/>
          <a:p>
            <a:pPr>
              <a:defRPr/>
            </a:pPr>
            <a:r>
              <a:rPr lang="en-US" smtClean="0"/>
              <a:t>12-05-2022</a:t>
            </a:r>
            <a:endParaRPr lang="fr-FR"/>
          </a:p>
        </p:txBody>
      </p:sp>
      <p:sp>
        <p:nvSpPr>
          <p:cNvPr id="3" name="Footer Placeholder 2"/>
          <p:cNvSpPr>
            <a:spLocks noGrp="1"/>
          </p:cNvSpPr>
          <p:nvPr>
            <p:ph type="ftr" sz="quarter" idx="11"/>
          </p:nvPr>
        </p:nvSpPr>
        <p:spPr/>
        <p:txBody>
          <a:bodyPr/>
          <a:lstStyle/>
          <a:p>
            <a:pPr>
              <a:defRPr/>
            </a:pPr>
            <a:r>
              <a:rPr lang="fr-FR" smtClean="0"/>
              <a:t>T. Koettig TE/CRG</a:t>
            </a:r>
            <a:endParaRPr lang="fr-FR"/>
          </a:p>
        </p:txBody>
      </p:sp>
      <p:sp>
        <p:nvSpPr>
          <p:cNvPr id="4" name="Slide Number Placeholder 3"/>
          <p:cNvSpPr>
            <a:spLocks noGrp="1"/>
          </p:cNvSpPr>
          <p:nvPr>
            <p:ph type="sldNum" sz="quarter" idx="12"/>
          </p:nvPr>
        </p:nvSpPr>
        <p:spPr/>
        <p:txBody>
          <a:bodyPr/>
          <a:lstStyle/>
          <a:p>
            <a:fld id="{50C7FF40-9C8D-4C19-A375-CB20D428D46D}" type="slidenum">
              <a:rPr lang="fr-FR" altLang="en-US" smtClean="0"/>
              <a:pPr/>
              <a:t>19</a:t>
            </a:fld>
            <a:endParaRPr lang="fr-FR" altLang="en-US"/>
          </a:p>
        </p:txBody>
      </p:sp>
      <p:sp>
        <p:nvSpPr>
          <p:cNvPr id="5" name="Rectangle 4"/>
          <p:cNvSpPr/>
          <p:nvPr/>
        </p:nvSpPr>
        <p:spPr>
          <a:xfrm>
            <a:off x="155421" y="2417828"/>
            <a:ext cx="8703355" cy="33963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p:nvSpPr>
        <p:spPr>
          <a:xfrm>
            <a:off x="179388" y="4245630"/>
            <a:ext cx="8703355" cy="15291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3838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3200" noProof="0" dirty="0" smtClean="0"/>
              <a:t>Introduction to Cryogenics</a:t>
            </a:r>
            <a:endParaRPr lang="en-GB" sz="3200" noProof="0" dirty="0"/>
          </a:p>
        </p:txBody>
      </p:sp>
      <p:sp>
        <p:nvSpPr>
          <p:cNvPr id="6" name="TextBox 5"/>
          <p:cNvSpPr txBox="1"/>
          <p:nvPr/>
        </p:nvSpPr>
        <p:spPr>
          <a:xfrm>
            <a:off x="2616737" y="3398072"/>
            <a:ext cx="3805850" cy="1169551"/>
          </a:xfrm>
          <a:prstGeom prst="rect">
            <a:avLst/>
          </a:prstGeom>
          <a:noFill/>
        </p:spPr>
        <p:txBody>
          <a:bodyPr wrap="none" rtlCol="0">
            <a:spAutoFit/>
          </a:bodyPr>
          <a:lstStyle/>
          <a:p>
            <a:pPr algn="ctr"/>
            <a:r>
              <a:rPr lang="en-GB" sz="1400" u="sng" dirty="0">
                <a:solidFill>
                  <a:srgbClr val="080808"/>
                </a:solidFill>
              </a:rPr>
              <a:t>T. </a:t>
            </a:r>
            <a:r>
              <a:rPr lang="en-GB" sz="1400" u="sng" dirty="0" smtClean="0">
                <a:solidFill>
                  <a:srgbClr val="080808"/>
                </a:solidFill>
              </a:rPr>
              <a:t>Koettig, P. Borges de Sousa, J. Bremer</a:t>
            </a:r>
          </a:p>
          <a:p>
            <a:pPr algn="ctr"/>
            <a:endParaRPr lang="en-US" sz="1400" u="sng" dirty="0" smtClean="0">
              <a:solidFill>
                <a:srgbClr val="080808"/>
              </a:solidFill>
            </a:endParaRPr>
          </a:p>
          <a:p>
            <a:pPr algn="ctr"/>
            <a:endParaRPr lang="en-US" sz="1400" u="sng" dirty="0">
              <a:solidFill>
                <a:srgbClr val="080808"/>
              </a:solidFill>
            </a:endParaRPr>
          </a:p>
          <a:p>
            <a:pPr algn="ctr"/>
            <a:r>
              <a:rPr lang="en-US" sz="1400" dirty="0" smtClean="0">
                <a:solidFill>
                  <a:srgbClr val="080808"/>
                </a:solidFill>
              </a:rPr>
              <a:t>Contributions from S. Claudet and Ph. Lebrun</a:t>
            </a:r>
            <a:endParaRPr lang="en-GB" sz="1400" dirty="0" smtClean="0">
              <a:solidFill>
                <a:srgbClr val="080808"/>
              </a:solidFill>
            </a:endParaRPr>
          </a:p>
          <a:p>
            <a:pPr algn="ctr"/>
            <a:endParaRPr lang="en-GB" sz="1400" i="1" u="sng" dirty="0">
              <a:solidFill>
                <a:srgbClr val="080808"/>
              </a:solidFill>
            </a:endParaRPr>
          </a:p>
        </p:txBody>
      </p:sp>
      <p:sp>
        <p:nvSpPr>
          <p:cNvPr id="3" name="Date Placeholder 2"/>
          <p:cNvSpPr>
            <a:spLocks noGrp="1"/>
          </p:cNvSpPr>
          <p:nvPr>
            <p:ph type="dt" sz="half" idx="10"/>
          </p:nvPr>
        </p:nvSpPr>
        <p:spPr/>
        <p:txBody>
          <a:bodyPr/>
          <a:lstStyle/>
          <a:p>
            <a:r>
              <a:rPr lang="en-US" smtClean="0"/>
              <a:t>12-05-2022</a:t>
            </a:r>
            <a:endParaRPr lang="en-US" dirty="0" smtClean="0"/>
          </a:p>
        </p:txBody>
      </p:sp>
      <p:sp>
        <p:nvSpPr>
          <p:cNvPr id="7" name="Footer Placeholder 6"/>
          <p:cNvSpPr>
            <a:spLocks noGrp="1"/>
          </p:cNvSpPr>
          <p:nvPr>
            <p:ph type="ftr" sz="quarter" idx="11"/>
          </p:nvPr>
        </p:nvSpPr>
        <p:spPr/>
        <p:txBody>
          <a:bodyPr/>
          <a:lstStyle/>
          <a:p>
            <a:r>
              <a:rPr lang="en-US" smtClean="0"/>
              <a:t>T. Koettig TE/CRG</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2</a:t>
            </a:fld>
            <a:endParaRPr lang="en-US" dirty="0"/>
          </a:p>
        </p:txBody>
      </p:sp>
      <p:sp>
        <p:nvSpPr>
          <p:cNvPr id="4" name="TextBox 3"/>
          <p:cNvSpPr txBox="1"/>
          <p:nvPr/>
        </p:nvSpPr>
        <p:spPr>
          <a:xfrm>
            <a:off x="1821984" y="5443368"/>
            <a:ext cx="5500032" cy="584775"/>
          </a:xfrm>
          <a:prstGeom prst="rect">
            <a:avLst/>
          </a:prstGeom>
          <a:noFill/>
        </p:spPr>
        <p:txBody>
          <a:bodyPr wrap="none" rtlCol="0">
            <a:spAutoFit/>
          </a:bodyPr>
          <a:lstStyle/>
          <a:p>
            <a:r>
              <a:rPr lang="en-GB" sz="1600" dirty="0" smtClean="0"/>
              <a:t>CAS: </a:t>
            </a:r>
            <a:r>
              <a:rPr lang="en-GB" sz="1600" dirty="0"/>
              <a:t>Basics of Accelerator Physics and Technology, </a:t>
            </a:r>
            <a:r>
              <a:rPr lang="en-GB" sz="1600" dirty="0" smtClean="0"/>
              <a:t>2022.</a:t>
            </a:r>
            <a:endParaRPr lang="en-GB" sz="1600" dirty="0"/>
          </a:p>
          <a:p>
            <a:endParaRPr lang="en-GB" sz="1600" dirty="0"/>
          </a:p>
        </p:txBody>
      </p:sp>
    </p:spTree>
    <p:extLst>
      <p:ext uri="{BB962C8B-B14F-4D97-AF65-F5344CB8AC3E}">
        <p14:creationId xmlns:p14="http://schemas.microsoft.com/office/powerpoint/2010/main" val="3579263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212" y="2546717"/>
            <a:ext cx="6479238" cy="1259621"/>
          </a:xfrm>
        </p:spPr>
        <p:txBody>
          <a:bodyPr>
            <a:noAutofit/>
          </a:bodyPr>
          <a:lstStyle/>
          <a:p>
            <a:r>
              <a:rPr lang="en-GB" altLang="en-US" sz="4000" b="0" noProof="0" dirty="0" smtClean="0">
                <a:solidFill>
                  <a:schemeClr val="tx1"/>
                </a:solidFill>
              </a:rPr>
              <a:t>Refrigeration and Liquefaction</a:t>
            </a:r>
            <a:endParaRPr lang="en-GB" sz="4000" b="0" noProof="0" dirty="0">
              <a:solidFill>
                <a:schemeClr val="tx1"/>
              </a:solidFill>
            </a:endParaRP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0055A0">
                    <a:tint val="75000"/>
                  </a:srgbClr>
                </a:solidFill>
                <a:effectLst/>
                <a:uLnTx/>
                <a:uFillTx/>
                <a:latin typeface="Arial"/>
                <a:ea typeface="+mn-ea"/>
                <a:cs typeface="+mn-cs"/>
              </a:rPr>
              <a:t>12-05-2022</a:t>
            </a:r>
            <a:endParaRPr kumimoji="0" lang="en-US" sz="900" b="0" i="0" u="none" strike="noStrike" kern="1200" cap="none" spc="0" normalizeH="0" baseline="0" noProof="0" dirty="0" smtClean="0">
              <a:ln>
                <a:noFill/>
              </a:ln>
              <a:solidFill>
                <a:srgbClr val="0055A0">
                  <a:tint val="75000"/>
                </a:srgbClr>
              </a:solidFill>
              <a:effectLst/>
              <a:uLnTx/>
              <a:uFillTx/>
              <a:latin typeface="Arial"/>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srgbClr val="0055A0">
                    <a:tint val="75000"/>
                  </a:srgbClr>
                </a:solidFill>
                <a:effectLst/>
                <a:uLnTx/>
                <a:uFillTx/>
                <a:latin typeface="Arial"/>
                <a:ea typeface="+mn-ea"/>
                <a:cs typeface="+mn-cs"/>
              </a:rPr>
              <a:t>T. Koettig TE/CRG</a:t>
            </a:r>
            <a:endParaRPr kumimoji="0" lang="en-US" sz="10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Tree>
    <p:extLst>
      <p:ext uri="{BB962C8B-B14F-4D97-AF65-F5344CB8AC3E}">
        <p14:creationId xmlns:p14="http://schemas.microsoft.com/office/powerpoint/2010/main" val="10347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52400" y="709359"/>
            <a:ext cx="8796338" cy="5400675"/>
            <a:chOff x="152400" y="709359"/>
            <a:chExt cx="8796338" cy="5400675"/>
          </a:xfrm>
        </p:grpSpPr>
        <p:pic>
          <p:nvPicPr>
            <p:cNvPr id="3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709359"/>
              <a:ext cx="8796338" cy="5400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44" name="Text Box 11"/>
            <p:cNvSpPr txBox="1">
              <a:spLocks noChangeArrowheads="1"/>
            </p:cNvSpPr>
            <p:nvPr/>
          </p:nvSpPr>
          <p:spPr bwMode="auto">
            <a:xfrm>
              <a:off x="7010400" y="5356919"/>
              <a:ext cx="5334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5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5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5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5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5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9pPr>
            </a:lstStyle>
            <a:p>
              <a:pPr algn="ctr">
                <a:spcBef>
                  <a:spcPct val="50000"/>
                </a:spcBef>
              </a:pPr>
              <a:r>
                <a:rPr lang="en-US" altLang="en-US" sz="1400">
                  <a:solidFill>
                    <a:schemeClr val="accent6">
                      <a:lumMod val="50000"/>
                    </a:schemeClr>
                  </a:solidFill>
                  <a:latin typeface="Arial Narrow" panose="020B0606020202030204" pitchFamily="34" charset="0"/>
                  <a:ea typeface="ヒラギノ角ゴ Pro W3" pitchFamily="2" charset="-128"/>
                </a:rPr>
                <a:t>300</a:t>
              </a:r>
            </a:p>
          </p:txBody>
        </p:sp>
        <p:sp>
          <p:nvSpPr>
            <p:cNvPr id="45" name="Text Box 12"/>
            <p:cNvSpPr txBox="1">
              <a:spLocks noChangeArrowheads="1"/>
            </p:cNvSpPr>
            <p:nvPr/>
          </p:nvSpPr>
          <p:spPr bwMode="auto">
            <a:xfrm>
              <a:off x="3276600" y="5356919"/>
              <a:ext cx="5334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5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5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5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5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5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9pPr>
            </a:lstStyle>
            <a:p>
              <a:pPr algn="ctr">
                <a:spcBef>
                  <a:spcPct val="50000"/>
                </a:spcBef>
              </a:pPr>
              <a:r>
                <a:rPr lang="en-US" altLang="en-US" sz="1400">
                  <a:solidFill>
                    <a:schemeClr val="accent6">
                      <a:lumMod val="50000"/>
                    </a:schemeClr>
                  </a:solidFill>
                  <a:latin typeface="Arial Narrow" panose="020B0606020202030204" pitchFamily="34" charset="0"/>
                  <a:ea typeface="ヒラギノ角ゴ Pro W3" pitchFamily="2" charset="-128"/>
                </a:rPr>
                <a:t>10</a:t>
              </a:r>
            </a:p>
          </p:txBody>
        </p:sp>
        <p:sp>
          <p:nvSpPr>
            <p:cNvPr id="46" name="Text Box 13"/>
            <p:cNvSpPr txBox="1">
              <a:spLocks noChangeArrowheads="1"/>
            </p:cNvSpPr>
            <p:nvPr/>
          </p:nvSpPr>
          <p:spPr bwMode="auto">
            <a:xfrm>
              <a:off x="2514600" y="5356919"/>
              <a:ext cx="5334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5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5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5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5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5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9pPr>
            </a:lstStyle>
            <a:p>
              <a:pPr algn="ctr">
                <a:spcBef>
                  <a:spcPct val="50000"/>
                </a:spcBef>
              </a:pPr>
              <a:r>
                <a:rPr lang="en-US" altLang="en-US" sz="1400">
                  <a:solidFill>
                    <a:schemeClr val="accent6">
                      <a:lumMod val="50000"/>
                    </a:schemeClr>
                  </a:solidFill>
                  <a:latin typeface="Arial Narrow" panose="020B0606020202030204" pitchFamily="34" charset="0"/>
                  <a:ea typeface="ヒラギノ角ゴ Pro W3" pitchFamily="2" charset="-128"/>
                </a:rPr>
                <a:t>5</a:t>
              </a:r>
            </a:p>
          </p:txBody>
        </p:sp>
        <p:sp>
          <p:nvSpPr>
            <p:cNvPr id="47" name="Text Box 14"/>
            <p:cNvSpPr txBox="1">
              <a:spLocks noChangeArrowheads="1"/>
            </p:cNvSpPr>
            <p:nvPr/>
          </p:nvSpPr>
          <p:spPr bwMode="auto">
            <a:xfrm>
              <a:off x="1524000" y="5356919"/>
              <a:ext cx="5334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5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5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5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5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5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9pPr>
            </a:lstStyle>
            <a:p>
              <a:pPr algn="ctr">
                <a:spcBef>
                  <a:spcPct val="50000"/>
                </a:spcBef>
              </a:pPr>
              <a:r>
                <a:rPr lang="en-US" altLang="en-US" sz="1400">
                  <a:solidFill>
                    <a:schemeClr val="accent6">
                      <a:lumMod val="50000"/>
                    </a:schemeClr>
                  </a:solidFill>
                  <a:latin typeface="Arial Narrow" panose="020B0606020202030204" pitchFamily="34" charset="0"/>
                  <a:ea typeface="ヒラギノ角ゴ Pro W3" pitchFamily="2" charset="-128"/>
                </a:rPr>
                <a:t>2</a:t>
              </a:r>
            </a:p>
          </p:txBody>
        </p:sp>
      </p:grpSp>
      <p:sp>
        <p:nvSpPr>
          <p:cNvPr id="6" name="Date Placeholder 5"/>
          <p:cNvSpPr>
            <a:spLocks noGrp="1"/>
          </p:cNvSpPr>
          <p:nvPr>
            <p:ph type="dt" sz="half" idx="10"/>
          </p:nvPr>
        </p:nvSpPr>
        <p:spPr/>
        <p:txBody>
          <a:bodyPr/>
          <a:lstStyle/>
          <a:p>
            <a:pPr>
              <a:defRPr/>
            </a:pPr>
            <a:r>
              <a:rPr lang="en-US" smtClean="0"/>
              <a:t>12-05-2022</a:t>
            </a:r>
            <a:endParaRPr lang="fr-FR"/>
          </a:p>
        </p:txBody>
      </p:sp>
      <p:sp>
        <p:nvSpPr>
          <p:cNvPr id="7" name="Footer Placeholder 6"/>
          <p:cNvSpPr>
            <a:spLocks noGrp="1"/>
          </p:cNvSpPr>
          <p:nvPr>
            <p:ph type="ftr" sz="quarter" idx="11"/>
          </p:nvPr>
        </p:nvSpPr>
        <p:spPr/>
        <p:txBody>
          <a:bodyPr/>
          <a:lstStyle/>
          <a:p>
            <a:pPr>
              <a:defRPr/>
            </a:pPr>
            <a:r>
              <a:rPr lang="fr-FR" smtClean="0"/>
              <a:t>T. Koettig TE/CRG</a:t>
            </a:r>
            <a:endParaRPr lang="fr-FR"/>
          </a:p>
        </p:txBody>
      </p:sp>
      <p:sp>
        <p:nvSpPr>
          <p:cNvPr id="8" name="Slide Number Placeholder 7"/>
          <p:cNvSpPr>
            <a:spLocks noGrp="1"/>
          </p:cNvSpPr>
          <p:nvPr>
            <p:ph type="sldNum" sz="quarter" idx="12"/>
          </p:nvPr>
        </p:nvSpPr>
        <p:spPr/>
        <p:txBody>
          <a:bodyPr/>
          <a:lstStyle/>
          <a:p>
            <a:fld id="{46F65486-99DD-4D77-AC9D-BDEAE0EAFF12}" type="slidenum">
              <a:rPr lang="fr-FR" altLang="en-US" smtClean="0"/>
              <a:pPr/>
              <a:t>21</a:t>
            </a:fld>
            <a:endParaRPr lang="fr-FR" altLang="en-US"/>
          </a:p>
        </p:txBody>
      </p:sp>
      <p:sp>
        <p:nvSpPr>
          <p:cNvPr id="11" name="Rectangle 2"/>
          <p:cNvSpPr txBox="1">
            <a:spLocks noChangeArrowheads="1"/>
          </p:cNvSpPr>
          <p:nvPr/>
        </p:nvSpPr>
        <p:spPr>
          <a:xfrm>
            <a:off x="457200" y="23559"/>
            <a:ext cx="9144000" cy="685800"/>
          </a:xfrm>
          <a:prstGeom prst="rect">
            <a:avLst/>
          </a:prstGeom>
        </p:spPr>
        <p:txBody>
          <a:bodyPr vert="horz" lIns="45720" rIns="45720" anchor="ctr">
            <a:noAutofit/>
          </a:bodyPr>
          <a:lstStyle>
            <a:lvl1pPr algn="ctr" rtl="0" eaLnBrk="1" latinLnBrk="0" hangingPunct="1">
              <a:spcBef>
                <a:spcPct val="0"/>
              </a:spcBef>
              <a:buNone/>
              <a:defRPr kumimoji="0" sz="2400" b="1" kern="1200">
                <a:solidFill>
                  <a:srgbClr val="002060"/>
                </a:solidFill>
                <a:latin typeface="+mj-lt"/>
                <a:ea typeface="+mj-ea"/>
                <a:cs typeface="+mj-cs"/>
              </a:defRPr>
            </a:lvl1pPr>
          </a:lstStyle>
          <a:p>
            <a:pPr algn="l"/>
            <a:r>
              <a:rPr lang="en-GB" altLang="en-US" dirty="0" smtClean="0"/>
              <a:t>Thermodynamics of cryogenic refrigeration </a:t>
            </a:r>
            <a:endParaRPr lang="en-GB" altLang="en-US" dirty="0"/>
          </a:p>
        </p:txBody>
      </p:sp>
      <p:sp>
        <p:nvSpPr>
          <p:cNvPr id="38" name="Text Box 5"/>
          <p:cNvSpPr txBox="1">
            <a:spLocks noChangeArrowheads="1"/>
          </p:cNvSpPr>
          <p:nvPr/>
        </p:nvSpPr>
        <p:spPr bwMode="auto">
          <a:xfrm>
            <a:off x="2438399" y="3612353"/>
            <a:ext cx="2209801" cy="707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5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5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5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5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5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9pPr>
          </a:lstStyle>
          <a:p>
            <a:pPr algn="ctr">
              <a:spcBef>
                <a:spcPct val="50000"/>
              </a:spcBef>
            </a:pPr>
            <a:r>
              <a:rPr lang="en-US" altLang="en-US" sz="2000" dirty="0">
                <a:solidFill>
                  <a:srgbClr val="002060"/>
                </a:solidFill>
                <a:latin typeface="Arial Narrow" panose="020B0606020202030204" pitchFamily="34" charset="0"/>
                <a:ea typeface="ヒラギノ角ゴ Pro W3" pitchFamily="2" charset="-128"/>
              </a:rPr>
              <a:t>He </a:t>
            </a:r>
            <a:r>
              <a:rPr lang="en-US" altLang="en-US" sz="2000" dirty="0" smtClean="0">
                <a:solidFill>
                  <a:srgbClr val="002060"/>
                </a:solidFill>
                <a:latin typeface="Arial Narrow" panose="020B0606020202030204" pitchFamily="34" charset="0"/>
                <a:ea typeface="ヒラギノ角ゴ Pro W3" pitchFamily="2" charset="-128"/>
              </a:rPr>
              <a:t>@ 4.5 K  </a:t>
            </a:r>
            <a:r>
              <a:rPr lang="en-US" altLang="en-US" sz="2000" b="1" dirty="0" err="1" smtClean="0">
                <a:solidFill>
                  <a:srgbClr val="002060"/>
                </a:solidFill>
                <a:latin typeface="GreekC" panose="00000400000000000000" pitchFamily="2" charset="0"/>
                <a:ea typeface="ヒラギノ角ゴ Pro W3" pitchFamily="2" charset="-128"/>
                <a:cs typeface="GreekC" panose="00000400000000000000" pitchFamily="2" charset="0"/>
              </a:rPr>
              <a:t>e</a:t>
            </a:r>
            <a:r>
              <a:rPr lang="en-US" altLang="en-US" sz="2000" b="1" baseline="-25000" dirty="0" err="1" smtClean="0">
                <a:solidFill>
                  <a:srgbClr val="002060"/>
                </a:solidFill>
                <a:latin typeface="Arial Narrow" panose="020B0606020202030204" pitchFamily="34" charset="0"/>
                <a:ea typeface="ヒラギノ角ゴ Pro W3" pitchFamily="2" charset="-128"/>
              </a:rPr>
              <a:t>c</a:t>
            </a:r>
            <a:r>
              <a:rPr lang="en-US" altLang="en-US" sz="2000" dirty="0" smtClean="0">
                <a:solidFill>
                  <a:srgbClr val="002060"/>
                </a:solidFill>
                <a:latin typeface="Arial Narrow" panose="020B0606020202030204" pitchFamily="34" charset="0"/>
                <a:ea typeface="ヒラギノ角ゴ Pro W3" pitchFamily="2" charset="-128"/>
              </a:rPr>
              <a:t>=65.7 =&gt; COP 230</a:t>
            </a:r>
            <a:endParaRPr lang="en-US" altLang="en-US" sz="2000" dirty="0">
              <a:solidFill>
                <a:srgbClr val="002060"/>
              </a:solidFill>
              <a:latin typeface="Arial Narrow" panose="020B0606020202030204" pitchFamily="34" charset="0"/>
              <a:ea typeface="ヒラギノ角ゴ Pro W3" pitchFamily="2" charset="-128"/>
            </a:endParaRPr>
          </a:p>
        </p:txBody>
      </p:sp>
      <p:sp>
        <p:nvSpPr>
          <p:cNvPr id="39" name="Text Box 6"/>
          <p:cNvSpPr txBox="1">
            <a:spLocks noChangeArrowheads="1"/>
          </p:cNvSpPr>
          <p:nvPr/>
        </p:nvSpPr>
        <p:spPr bwMode="auto">
          <a:xfrm>
            <a:off x="4209158" y="4375966"/>
            <a:ext cx="1394012" cy="707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5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5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5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5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5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9pPr>
          </a:lstStyle>
          <a:p>
            <a:pPr algn="ctr">
              <a:spcBef>
                <a:spcPct val="50000"/>
              </a:spcBef>
            </a:pPr>
            <a:r>
              <a:rPr lang="en-US" altLang="en-US" sz="2000" dirty="0" smtClean="0">
                <a:solidFill>
                  <a:srgbClr val="002060"/>
                </a:solidFill>
                <a:latin typeface="Arial Narrow" panose="020B0606020202030204" pitchFamily="34" charset="0"/>
                <a:ea typeface="ヒラギノ角ゴ Pro W3" pitchFamily="2" charset="-128"/>
              </a:rPr>
              <a:t>H</a:t>
            </a:r>
            <a:r>
              <a:rPr lang="en-US" altLang="en-US" sz="2000" baseline="-25000" dirty="0" smtClean="0">
                <a:solidFill>
                  <a:srgbClr val="002060"/>
                </a:solidFill>
                <a:latin typeface="Arial Narrow" panose="020B0606020202030204" pitchFamily="34" charset="0"/>
                <a:ea typeface="ヒラギノ角ゴ Pro W3" pitchFamily="2" charset="-128"/>
              </a:rPr>
              <a:t>2 </a:t>
            </a:r>
            <a:r>
              <a:rPr lang="en-US" altLang="en-US" sz="2000" dirty="0" smtClean="0">
                <a:solidFill>
                  <a:srgbClr val="002060"/>
                </a:solidFill>
                <a:latin typeface="Arial Narrow" panose="020B0606020202030204" pitchFamily="34" charset="0"/>
                <a:ea typeface="ヒラギノ角ゴ Pro W3" pitchFamily="2" charset="-128"/>
              </a:rPr>
              <a:t>@ 20 K </a:t>
            </a:r>
            <a:r>
              <a:rPr lang="en-US" altLang="en-US" sz="2000" b="1" dirty="0" err="1">
                <a:solidFill>
                  <a:srgbClr val="002060"/>
                </a:solidFill>
                <a:latin typeface="GreekC" panose="00000400000000000000" pitchFamily="2" charset="0"/>
                <a:ea typeface="ヒラギノ角ゴ Pro W3" pitchFamily="2" charset="-128"/>
                <a:cs typeface="GreekC" panose="00000400000000000000" pitchFamily="2" charset="0"/>
              </a:rPr>
              <a:t>e</a:t>
            </a:r>
            <a:r>
              <a:rPr lang="en-US" altLang="en-US" sz="2000" b="1" baseline="-25000" dirty="0" err="1">
                <a:solidFill>
                  <a:srgbClr val="002060"/>
                </a:solidFill>
                <a:latin typeface="Arial Narrow" panose="020B0606020202030204" pitchFamily="34" charset="0"/>
                <a:ea typeface="ヒラギノ角ゴ Pro W3" pitchFamily="2" charset="-128"/>
              </a:rPr>
              <a:t>c</a:t>
            </a:r>
            <a:r>
              <a:rPr lang="en-US" altLang="en-US" sz="2000" dirty="0">
                <a:solidFill>
                  <a:srgbClr val="002060"/>
                </a:solidFill>
                <a:latin typeface="Arial Narrow" panose="020B0606020202030204" pitchFamily="34" charset="0"/>
                <a:ea typeface="ヒラギノ角ゴ Pro W3" pitchFamily="2" charset="-128"/>
              </a:rPr>
              <a:t>=</a:t>
            </a:r>
            <a:r>
              <a:rPr lang="en-US" altLang="en-US" sz="2000" dirty="0" smtClean="0">
                <a:solidFill>
                  <a:srgbClr val="002060"/>
                </a:solidFill>
                <a:latin typeface="Arial Narrow" panose="020B0606020202030204" pitchFamily="34" charset="0"/>
                <a:ea typeface="ヒラギノ角ゴ Pro W3" pitchFamily="2" charset="-128"/>
              </a:rPr>
              <a:t>14</a:t>
            </a:r>
            <a:endParaRPr lang="en-US" altLang="en-US" sz="2000" dirty="0">
              <a:solidFill>
                <a:srgbClr val="002060"/>
              </a:solidFill>
              <a:latin typeface="Arial Narrow" panose="020B0606020202030204" pitchFamily="34" charset="0"/>
              <a:ea typeface="ヒラギノ角ゴ Pro W3" pitchFamily="2" charset="-128"/>
            </a:endParaRPr>
          </a:p>
        </p:txBody>
      </p:sp>
      <p:sp>
        <p:nvSpPr>
          <p:cNvPr id="40" name="Text Box 7"/>
          <p:cNvSpPr txBox="1">
            <a:spLocks noChangeArrowheads="1"/>
          </p:cNvSpPr>
          <p:nvPr/>
        </p:nvSpPr>
        <p:spPr bwMode="auto">
          <a:xfrm>
            <a:off x="5638800" y="4525875"/>
            <a:ext cx="1371600" cy="707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5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5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5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5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5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9pPr>
          </a:lstStyle>
          <a:p>
            <a:pPr algn="ctr">
              <a:spcBef>
                <a:spcPct val="50000"/>
              </a:spcBef>
            </a:pPr>
            <a:r>
              <a:rPr lang="en-US" altLang="en-US" sz="2000" dirty="0" smtClean="0">
                <a:solidFill>
                  <a:srgbClr val="002060"/>
                </a:solidFill>
                <a:latin typeface="Arial Narrow" panose="020B0606020202030204" pitchFamily="34" charset="0"/>
                <a:ea typeface="ヒラギノ角ゴ Pro W3" pitchFamily="2" charset="-128"/>
              </a:rPr>
              <a:t>N</a:t>
            </a:r>
            <a:r>
              <a:rPr lang="en-US" altLang="en-US" sz="2000" baseline="-25000" dirty="0" smtClean="0">
                <a:solidFill>
                  <a:srgbClr val="002060"/>
                </a:solidFill>
                <a:latin typeface="Arial Narrow" panose="020B0606020202030204" pitchFamily="34" charset="0"/>
                <a:ea typeface="ヒラギノ角ゴ Pro W3" pitchFamily="2" charset="-128"/>
              </a:rPr>
              <a:t>2</a:t>
            </a:r>
            <a:r>
              <a:rPr lang="en-US" altLang="en-US" sz="2000" dirty="0" smtClean="0">
                <a:solidFill>
                  <a:srgbClr val="002060"/>
                </a:solidFill>
                <a:latin typeface="Arial Narrow" panose="020B0606020202030204" pitchFamily="34" charset="0"/>
                <a:ea typeface="ヒラギノ角ゴ Pro W3" pitchFamily="2" charset="-128"/>
              </a:rPr>
              <a:t> @ 77 K  </a:t>
            </a:r>
            <a:r>
              <a:rPr lang="en-US" altLang="en-US" sz="2000" b="1" dirty="0" err="1" smtClean="0">
                <a:solidFill>
                  <a:srgbClr val="002060"/>
                </a:solidFill>
                <a:latin typeface="GreekC" panose="00000400000000000000" pitchFamily="2" charset="0"/>
                <a:ea typeface="ヒラギノ角ゴ Pro W3" pitchFamily="2" charset="-128"/>
                <a:cs typeface="GreekC" panose="00000400000000000000" pitchFamily="2" charset="0"/>
              </a:rPr>
              <a:t>e</a:t>
            </a:r>
            <a:r>
              <a:rPr lang="en-US" altLang="en-US" sz="2000" b="1" baseline="-25000" dirty="0" err="1" smtClean="0">
                <a:solidFill>
                  <a:srgbClr val="002060"/>
                </a:solidFill>
                <a:latin typeface="Arial Narrow" panose="020B0606020202030204" pitchFamily="34" charset="0"/>
                <a:ea typeface="ヒラギノ角ゴ Pro W3" pitchFamily="2" charset="-128"/>
              </a:rPr>
              <a:t>c</a:t>
            </a:r>
            <a:r>
              <a:rPr lang="en-US" altLang="en-US" sz="2000" dirty="0" smtClean="0">
                <a:solidFill>
                  <a:srgbClr val="002060"/>
                </a:solidFill>
                <a:latin typeface="Arial Narrow" panose="020B0606020202030204" pitchFamily="34" charset="0"/>
                <a:ea typeface="ヒラギノ角ゴ Pro W3" pitchFamily="2" charset="-128"/>
              </a:rPr>
              <a:t>=2.9</a:t>
            </a:r>
            <a:endParaRPr lang="en-US" altLang="en-US" sz="2000" dirty="0">
              <a:solidFill>
                <a:srgbClr val="002060"/>
              </a:solidFill>
              <a:latin typeface="Arial Narrow" panose="020B0606020202030204" pitchFamily="34" charset="0"/>
              <a:ea typeface="ヒラギノ角ゴ Pro W3" pitchFamily="2" charset="-128"/>
            </a:endParaRPr>
          </a:p>
        </p:txBody>
      </p:sp>
      <p:sp>
        <p:nvSpPr>
          <p:cNvPr id="41" name="Text Box 8"/>
          <p:cNvSpPr txBox="1">
            <a:spLocks noChangeArrowheads="1"/>
          </p:cNvSpPr>
          <p:nvPr/>
        </p:nvSpPr>
        <p:spPr bwMode="auto">
          <a:xfrm>
            <a:off x="4419600" y="1014159"/>
            <a:ext cx="4114800" cy="1092607"/>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5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5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5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5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5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en-US" sz="2000" dirty="0">
                <a:solidFill>
                  <a:srgbClr val="002060"/>
                </a:solidFill>
                <a:latin typeface="Arial Narrow" panose="020B0606020202030204" pitchFamily="34" charset="0"/>
                <a:ea typeface="ヒラギノ角ゴ Pro W3" pitchFamily="2" charset="-128"/>
              </a:rPr>
              <a:t>Graph for </a:t>
            </a:r>
            <a:r>
              <a:rPr lang="en-US" altLang="en-US" sz="2000" dirty="0" err="1">
                <a:solidFill>
                  <a:srgbClr val="002060"/>
                </a:solidFill>
                <a:latin typeface="Arial Narrow" panose="020B0606020202030204" pitchFamily="34" charset="0"/>
                <a:ea typeface="ヒラギノ角ゴ Pro W3" pitchFamily="2" charset="-128"/>
              </a:rPr>
              <a:t>T</a:t>
            </a:r>
            <a:r>
              <a:rPr lang="en-US" altLang="en-US" sz="2000" baseline="-25000" dirty="0" err="1">
                <a:solidFill>
                  <a:srgbClr val="002060"/>
                </a:solidFill>
                <a:latin typeface="Arial Narrow" panose="020B0606020202030204" pitchFamily="34" charset="0"/>
                <a:ea typeface="ヒラギノ角ゴ Pro W3" pitchFamily="2" charset="-128"/>
              </a:rPr>
              <a:t>warm</a:t>
            </a:r>
            <a:r>
              <a:rPr lang="en-US" altLang="en-US" sz="2000" dirty="0">
                <a:solidFill>
                  <a:srgbClr val="002060"/>
                </a:solidFill>
                <a:latin typeface="Arial Narrow" panose="020B0606020202030204" pitchFamily="34" charset="0"/>
                <a:ea typeface="ヒラギノ角ゴ Pro W3" pitchFamily="2" charset="-128"/>
              </a:rPr>
              <a:t> = 300 K</a:t>
            </a:r>
          </a:p>
          <a:p>
            <a:pPr>
              <a:spcBef>
                <a:spcPct val="50000"/>
              </a:spcBef>
            </a:pPr>
            <a:r>
              <a:rPr lang="en-US" altLang="en-US" sz="2000" dirty="0">
                <a:solidFill>
                  <a:schemeClr val="accent6">
                    <a:lumMod val="50000"/>
                  </a:schemeClr>
                </a:solidFill>
                <a:latin typeface="Arial Narrow" panose="020B0606020202030204" pitchFamily="34" charset="0"/>
                <a:ea typeface="ヒラギノ角ゴ Pro W3" pitchFamily="2" charset="-128"/>
              </a:rPr>
              <a:t>For low </a:t>
            </a:r>
            <a:r>
              <a:rPr lang="en-US" altLang="en-US" sz="2000" dirty="0" smtClean="0">
                <a:solidFill>
                  <a:schemeClr val="accent6">
                    <a:lumMod val="50000"/>
                  </a:schemeClr>
                </a:solidFill>
                <a:latin typeface="Arial Narrow" panose="020B0606020202030204" pitchFamily="34" charset="0"/>
                <a:ea typeface="ヒラギノ角ゴ Pro W3" pitchFamily="2" charset="-128"/>
              </a:rPr>
              <a:t>temperatures </a:t>
            </a:r>
            <a:r>
              <a:rPr lang="en-US" altLang="en-US" sz="2000" b="1" dirty="0" err="1" smtClean="0">
                <a:solidFill>
                  <a:schemeClr val="accent6">
                    <a:lumMod val="50000"/>
                  </a:schemeClr>
                </a:solidFill>
                <a:latin typeface="GreekC" panose="00000400000000000000" pitchFamily="2" charset="0"/>
                <a:ea typeface="ヒラギノ角ゴ Pro W3" pitchFamily="2" charset="-128"/>
                <a:cs typeface="GreekC" panose="00000400000000000000" pitchFamily="2" charset="0"/>
              </a:rPr>
              <a:t>e</a:t>
            </a:r>
            <a:r>
              <a:rPr lang="en-US" altLang="en-US" sz="2000" b="1" baseline="-25000" dirty="0" err="1" smtClean="0">
                <a:solidFill>
                  <a:schemeClr val="accent6">
                    <a:lumMod val="50000"/>
                  </a:schemeClr>
                </a:solidFill>
                <a:latin typeface="Arial Narrow" panose="020B0606020202030204" pitchFamily="34" charset="0"/>
                <a:ea typeface="ヒラギノ角ゴ Pro W3" pitchFamily="2" charset="-128"/>
              </a:rPr>
              <a:t>c</a:t>
            </a:r>
            <a:r>
              <a:rPr lang="en-US" altLang="en-US" sz="2000" dirty="0" smtClean="0">
                <a:solidFill>
                  <a:srgbClr val="002060"/>
                </a:solidFill>
                <a:latin typeface="Arial Narrow" panose="020B0606020202030204" pitchFamily="34" charset="0"/>
                <a:ea typeface="ヒラギノ角ゴ Pro W3" pitchFamily="2" charset="-128"/>
              </a:rPr>
              <a:t>=</a:t>
            </a:r>
          </a:p>
          <a:p>
            <a:pPr>
              <a:spcBef>
                <a:spcPct val="50000"/>
              </a:spcBef>
            </a:pPr>
            <a:endParaRPr lang="en-US" altLang="en-US" sz="1000" dirty="0">
              <a:latin typeface="Arial Narrow" panose="020B0606020202030204" pitchFamily="34" charset="0"/>
              <a:ea typeface="ヒラギノ角ゴ Pro W3" pitchFamily="2" charset="-128"/>
            </a:endParaRPr>
          </a:p>
        </p:txBody>
      </p:sp>
      <p:graphicFrame>
        <p:nvGraphicFramePr>
          <p:cNvPr id="42" name="Object 9"/>
          <p:cNvGraphicFramePr>
            <a:graphicFrameLocks/>
          </p:cNvGraphicFramePr>
          <p:nvPr>
            <p:extLst>
              <p:ext uri="{D42A27DB-BD31-4B8C-83A1-F6EECF244321}">
                <p14:modId xmlns:p14="http://schemas.microsoft.com/office/powerpoint/2010/main" val="2402543362"/>
              </p:ext>
            </p:extLst>
          </p:nvPr>
        </p:nvGraphicFramePr>
        <p:xfrm>
          <a:off x="6995078" y="1453881"/>
          <a:ext cx="1143000" cy="520700"/>
        </p:xfrm>
        <a:graphic>
          <a:graphicData uri="http://schemas.openxmlformats.org/presentationml/2006/ole">
            <mc:AlternateContent xmlns:mc="http://schemas.openxmlformats.org/markup-compatibility/2006">
              <mc:Choice xmlns:v="urn:schemas-microsoft-com:vml" Requires="v">
                <p:oleObj spid="_x0000_s3311" name="Equation" r:id="rId4" imgW="1143000" imgH="520700" progId="Equation.3">
                  <p:embed/>
                </p:oleObj>
              </mc:Choice>
              <mc:Fallback>
                <p:oleObj name="Equation" r:id="rId4" imgW="1143000" imgH="520700" progId="Equation.3">
                  <p:embed/>
                  <p:pic>
                    <p:nvPicPr>
                      <p:cNvPr id="108553" name="Object 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95078" y="1453881"/>
                        <a:ext cx="1143000" cy="520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43" name="Text Box 10"/>
          <p:cNvSpPr txBox="1">
            <a:spLocks noChangeArrowheads="1"/>
          </p:cNvSpPr>
          <p:nvPr/>
        </p:nvSpPr>
        <p:spPr bwMode="auto">
          <a:xfrm>
            <a:off x="4419600" y="2265897"/>
            <a:ext cx="4495800" cy="873125"/>
          </a:xfrm>
          <a:prstGeom prst="rect">
            <a:avLst/>
          </a:prstGeom>
          <a:solidFill>
            <a:srgbClr val="FFFF99"/>
          </a:solidFill>
          <a:ln w="19050">
            <a:solidFill>
              <a:srgbClr val="FF0000"/>
            </a:solidFill>
            <a:miter lim="800000"/>
            <a:headEnd/>
            <a:tailEnd/>
          </a:ln>
        </p:spPr>
        <p:txBody>
          <a:bodyPr>
            <a:spAutoFit/>
          </a:bodyPr>
          <a:lstStyle>
            <a:lvl1pPr eaLnBrk="0" hangingPunct="0">
              <a:defRPr sz="5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5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5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5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5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9pPr>
          </a:lstStyle>
          <a:p>
            <a:pPr>
              <a:spcBef>
                <a:spcPct val="50000"/>
              </a:spcBef>
              <a:buFontTx/>
              <a:buChar char="-"/>
            </a:pPr>
            <a:r>
              <a:rPr lang="en-US" altLang="en-US" sz="2000" dirty="0">
                <a:solidFill>
                  <a:srgbClr val="002060"/>
                </a:solidFill>
                <a:latin typeface="Arial Narrow" panose="020B0606020202030204" pitchFamily="34" charset="0"/>
                <a:ea typeface="ヒラギノ角ゴ Pro W3" pitchFamily="2" charset="-128"/>
              </a:rPr>
              <a:t> Use of low temperatures if no alternative</a:t>
            </a:r>
          </a:p>
          <a:p>
            <a:pPr>
              <a:spcBef>
                <a:spcPct val="50000"/>
              </a:spcBef>
              <a:buFontTx/>
              <a:buChar char="-"/>
            </a:pPr>
            <a:r>
              <a:rPr lang="en-US" altLang="en-US" sz="2000" dirty="0">
                <a:solidFill>
                  <a:srgbClr val="002060"/>
                </a:solidFill>
                <a:latin typeface="Arial Narrow" panose="020B0606020202030204" pitchFamily="34" charset="0"/>
                <a:ea typeface="ヒラギノ角ゴ Pro W3" pitchFamily="2" charset="-128"/>
              </a:rPr>
              <a:t> Better intercept heat at higher temperatures</a:t>
            </a:r>
          </a:p>
        </p:txBody>
      </p:sp>
      <p:sp>
        <p:nvSpPr>
          <p:cNvPr id="19" name="Text Box 5"/>
          <p:cNvSpPr txBox="1">
            <a:spLocks noChangeArrowheads="1"/>
          </p:cNvSpPr>
          <p:nvPr/>
        </p:nvSpPr>
        <p:spPr bwMode="auto">
          <a:xfrm>
            <a:off x="1613338" y="2044744"/>
            <a:ext cx="2209801" cy="707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5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5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5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5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5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500">
                <a:solidFill>
                  <a:schemeClr val="tx1"/>
                </a:solidFill>
                <a:latin typeface="Arial" panose="020B0604020202020204" pitchFamily="34" charset="0"/>
                <a:ea typeface="ＭＳ Ｐゴシック" panose="020B0600070205080204" pitchFamily="34" charset="-128"/>
              </a:defRPr>
            </a:lvl9pPr>
          </a:lstStyle>
          <a:p>
            <a:pPr algn="ctr">
              <a:spcBef>
                <a:spcPct val="50000"/>
              </a:spcBef>
            </a:pPr>
            <a:r>
              <a:rPr lang="en-US" altLang="en-US" sz="2000" dirty="0">
                <a:solidFill>
                  <a:srgbClr val="002060"/>
                </a:solidFill>
                <a:latin typeface="Arial Narrow" panose="020B0606020202030204" pitchFamily="34" charset="0"/>
                <a:ea typeface="ヒラギノ角ゴ Pro W3" pitchFamily="2" charset="-128"/>
              </a:rPr>
              <a:t>He </a:t>
            </a:r>
            <a:r>
              <a:rPr lang="en-US" altLang="en-US" sz="2000" dirty="0" smtClean="0">
                <a:solidFill>
                  <a:srgbClr val="002060"/>
                </a:solidFill>
                <a:latin typeface="Arial Narrow" panose="020B0606020202030204" pitchFamily="34" charset="0"/>
                <a:ea typeface="ヒラギノ角ゴ Pro W3" pitchFamily="2" charset="-128"/>
              </a:rPr>
              <a:t>@ 1.8 K  </a:t>
            </a:r>
            <a:r>
              <a:rPr lang="en-US" altLang="en-US" sz="2000" b="1" dirty="0" err="1" smtClean="0">
                <a:solidFill>
                  <a:srgbClr val="002060"/>
                </a:solidFill>
                <a:latin typeface="GreekC" panose="00000400000000000000" pitchFamily="2" charset="0"/>
                <a:ea typeface="ヒラギノ角ゴ Pro W3" pitchFamily="2" charset="-128"/>
                <a:cs typeface="GreekC" panose="00000400000000000000" pitchFamily="2" charset="0"/>
              </a:rPr>
              <a:t>e</a:t>
            </a:r>
            <a:r>
              <a:rPr lang="en-US" altLang="en-US" sz="2000" b="1" baseline="-25000" dirty="0" err="1" smtClean="0">
                <a:solidFill>
                  <a:srgbClr val="002060"/>
                </a:solidFill>
                <a:latin typeface="Arial Narrow" panose="020B0606020202030204" pitchFamily="34" charset="0"/>
                <a:ea typeface="ヒラギノ角ゴ Pro W3" pitchFamily="2" charset="-128"/>
              </a:rPr>
              <a:t>c</a:t>
            </a:r>
            <a:r>
              <a:rPr lang="en-US" altLang="en-US" sz="2000" dirty="0" smtClean="0">
                <a:solidFill>
                  <a:srgbClr val="002060"/>
                </a:solidFill>
                <a:latin typeface="Arial Narrow" panose="020B0606020202030204" pitchFamily="34" charset="0"/>
                <a:ea typeface="ヒラギノ角ゴ Pro W3" pitchFamily="2" charset="-128"/>
              </a:rPr>
              <a:t>=166 =&gt; COP 980</a:t>
            </a:r>
            <a:endParaRPr lang="en-US" altLang="en-US" sz="2000" dirty="0">
              <a:solidFill>
                <a:srgbClr val="002060"/>
              </a:solidFill>
              <a:latin typeface="Arial Narrow" panose="020B0606020202030204" pitchFamily="34" charset="0"/>
              <a:ea typeface="ヒラギノ角ゴ Pro W3" pitchFamily="2" charset="-128"/>
            </a:endParaRPr>
          </a:p>
        </p:txBody>
      </p:sp>
    </p:spTree>
    <p:extLst>
      <p:ext uri="{BB962C8B-B14F-4D97-AF65-F5344CB8AC3E}">
        <p14:creationId xmlns:p14="http://schemas.microsoft.com/office/powerpoint/2010/main" val="3137336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592" y="200925"/>
            <a:ext cx="7378595" cy="378505"/>
          </a:xfrm>
        </p:spPr>
        <p:txBody>
          <a:bodyPr/>
          <a:lstStyle/>
          <a:p>
            <a:r>
              <a:rPr lang="en-GB" altLang="en-US" noProof="0" dirty="0"/>
              <a:t>Elementary cooling processes </a:t>
            </a:r>
            <a:r>
              <a:rPr lang="en-GB" altLang="en-US" noProof="0" dirty="0" smtClean="0"/>
              <a:t>in a T-s </a:t>
            </a:r>
            <a:r>
              <a:rPr lang="en-GB" altLang="en-US" noProof="0" dirty="0"/>
              <a:t>diagram</a:t>
            </a:r>
            <a:endParaRPr lang="en-GB" noProof="0" dirty="0"/>
          </a:p>
        </p:txBody>
      </p:sp>
      <p:sp>
        <p:nvSpPr>
          <p:cNvPr id="6" name="Date Placeholder 5"/>
          <p:cNvSpPr>
            <a:spLocks noGrp="1"/>
          </p:cNvSpPr>
          <p:nvPr>
            <p:ph type="dt" sz="half" idx="10"/>
          </p:nvPr>
        </p:nvSpPr>
        <p:spPr/>
        <p:txBody>
          <a:bodyPr/>
          <a:lstStyle/>
          <a:p>
            <a:pPr>
              <a:defRPr/>
            </a:pPr>
            <a:r>
              <a:rPr lang="en-US" smtClean="0"/>
              <a:t>12-05-2022</a:t>
            </a:r>
            <a:endParaRPr lang="fr-FR"/>
          </a:p>
        </p:txBody>
      </p:sp>
      <p:sp>
        <p:nvSpPr>
          <p:cNvPr id="7" name="Footer Placeholder 6"/>
          <p:cNvSpPr>
            <a:spLocks noGrp="1"/>
          </p:cNvSpPr>
          <p:nvPr>
            <p:ph type="ftr" sz="quarter" idx="11"/>
          </p:nvPr>
        </p:nvSpPr>
        <p:spPr/>
        <p:txBody>
          <a:bodyPr/>
          <a:lstStyle/>
          <a:p>
            <a:pPr>
              <a:defRPr/>
            </a:pPr>
            <a:r>
              <a:rPr lang="fr-FR" smtClean="0"/>
              <a:t>T. Koettig TE/CRG</a:t>
            </a:r>
            <a:endParaRPr lang="fr-FR"/>
          </a:p>
        </p:txBody>
      </p:sp>
      <p:sp>
        <p:nvSpPr>
          <p:cNvPr id="8" name="Slide Number Placeholder 7"/>
          <p:cNvSpPr>
            <a:spLocks noGrp="1"/>
          </p:cNvSpPr>
          <p:nvPr>
            <p:ph type="sldNum" sz="quarter" idx="12"/>
          </p:nvPr>
        </p:nvSpPr>
        <p:spPr/>
        <p:txBody>
          <a:bodyPr/>
          <a:lstStyle/>
          <a:p>
            <a:fld id="{46F65486-99DD-4D77-AC9D-BDEAE0EAFF12}" type="slidenum">
              <a:rPr lang="fr-FR" altLang="en-US" smtClean="0"/>
              <a:pPr/>
              <a:t>22</a:t>
            </a:fld>
            <a:endParaRPr lang="fr-FR" altLang="en-US"/>
          </a:p>
        </p:txBody>
      </p:sp>
      <p:grpSp>
        <p:nvGrpSpPr>
          <p:cNvPr id="15" name="Group 14"/>
          <p:cNvGrpSpPr/>
          <p:nvPr/>
        </p:nvGrpSpPr>
        <p:grpSpPr>
          <a:xfrm>
            <a:off x="5154643" y="2687194"/>
            <a:ext cx="3820308" cy="2115327"/>
            <a:chOff x="5154643" y="2687194"/>
            <a:chExt cx="3820308" cy="2115327"/>
          </a:xfrm>
        </p:grpSpPr>
        <p:sp>
          <p:nvSpPr>
            <p:cNvPr id="10" name="Oval 9"/>
            <p:cNvSpPr/>
            <p:nvPr/>
          </p:nvSpPr>
          <p:spPr>
            <a:xfrm>
              <a:off x="5154643" y="2687194"/>
              <a:ext cx="3504044" cy="1946091"/>
            </a:xfrm>
            <a:prstGeom prst="ellipse">
              <a:avLst/>
            </a:prstGeom>
            <a:noFill/>
            <a:ln w="28575">
              <a:solidFill>
                <a:srgbClr val="FF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a:off x="8185376" y="4372215"/>
              <a:ext cx="789575" cy="430306"/>
            </a:xfrm>
            <a:prstGeom prst="straightConnector1">
              <a:avLst/>
            </a:prstGeom>
            <a:ln w="22225">
              <a:solidFill>
                <a:srgbClr val="FF0066"/>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1" name="Group 10"/>
          <p:cNvGrpSpPr/>
          <p:nvPr/>
        </p:nvGrpSpPr>
        <p:grpSpPr>
          <a:xfrm>
            <a:off x="1060399" y="852330"/>
            <a:ext cx="7224525" cy="5079744"/>
            <a:chOff x="1060399" y="852330"/>
            <a:chExt cx="7224525" cy="5079744"/>
          </a:xfrm>
        </p:grpSpPr>
        <p:grpSp>
          <p:nvGrpSpPr>
            <p:cNvPr id="4" name="Group 3"/>
            <p:cNvGrpSpPr/>
            <p:nvPr/>
          </p:nvGrpSpPr>
          <p:grpSpPr>
            <a:xfrm>
              <a:off x="1060399" y="852330"/>
              <a:ext cx="7224525" cy="5079744"/>
              <a:chOff x="1060399" y="852330"/>
              <a:chExt cx="7224525" cy="5079744"/>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0399" y="852330"/>
                <a:ext cx="7224525" cy="5079744"/>
              </a:xfrm>
              <a:prstGeom prst="rect">
                <a:avLst/>
              </a:prstGeom>
            </p:spPr>
          </p:pic>
          <p:sp>
            <p:nvSpPr>
              <p:cNvPr id="3" name="TextBox 2"/>
              <p:cNvSpPr txBox="1"/>
              <p:nvPr/>
            </p:nvSpPr>
            <p:spPr>
              <a:xfrm>
                <a:off x="5624712" y="1019074"/>
                <a:ext cx="397866" cy="369332"/>
              </a:xfrm>
              <a:prstGeom prst="rect">
                <a:avLst/>
              </a:prstGeom>
              <a:solidFill>
                <a:schemeClr val="bg1"/>
              </a:solidFill>
            </p:spPr>
            <p:txBody>
              <a:bodyPr wrap="none" rtlCol="0">
                <a:spAutoFit/>
              </a:bodyPr>
              <a:lstStyle/>
              <a:p>
                <a:r>
                  <a:rPr lang="en-US" dirty="0" smtClean="0"/>
                  <a:t>p</a:t>
                </a:r>
                <a:r>
                  <a:rPr lang="en-US" baseline="-25000" dirty="0" smtClean="0"/>
                  <a:t>1</a:t>
                </a:r>
                <a:endParaRPr lang="en-GB" baseline="-25000" dirty="0"/>
              </a:p>
            </p:txBody>
          </p:sp>
          <p:sp>
            <p:nvSpPr>
              <p:cNvPr id="9" name="TextBox 8"/>
              <p:cNvSpPr txBox="1"/>
              <p:nvPr/>
            </p:nvSpPr>
            <p:spPr>
              <a:xfrm>
                <a:off x="6901183" y="2072225"/>
                <a:ext cx="1047082" cy="369332"/>
              </a:xfrm>
              <a:prstGeom prst="rect">
                <a:avLst/>
              </a:prstGeom>
              <a:solidFill>
                <a:schemeClr val="bg1"/>
              </a:solidFill>
            </p:spPr>
            <p:txBody>
              <a:bodyPr wrap="none" rtlCol="0">
                <a:spAutoFit/>
              </a:bodyPr>
              <a:lstStyle/>
              <a:p>
                <a:r>
                  <a:rPr lang="en-US" dirty="0" smtClean="0"/>
                  <a:t>p</a:t>
                </a:r>
                <a:r>
                  <a:rPr lang="en-US" baseline="-25000" dirty="0" smtClean="0"/>
                  <a:t>2</a:t>
                </a:r>
                <a:r>
                  <a:rPr lang="en-US" dirty="0" smtClean="0"/>
                  <a:t> </a:t>
                </a:r>
                <a:r>
                  <a:rPr lang="en-US" dirty="0"/>
                  <a:t>&lt;</a:t>
                </a:r>
                <a:r>
                  <a:rPr lang="en-US" dirty="0" smtClean="0"/>
                  <a:t> p</a:t>
                </a:r>
                <a:r>
                  <a:rPr lang="en-US" baseline="-25000" dirty="0" smtClean="0"/>
                  <a:t>1    </a:t>
                </a:r>
                <a:endParaRPr lang="en-GB" baseline="-25000" dirty="0"/>
              </a:p>
            </p:txBody>
          </p:sp>
        </p:grpSp>
        <p:sp>
          <p:nvSpPr>
            <p:cNvPr id="13" name="TextBox 12"/>
            <p:cNvSpPr txBox="1"/>
            <p:nvPr/>
          </p:nvSpPr>
          <p:spPr>
            <a:xfrm>
              <a:off x="1771237" y="4432853"/>
              <a:ext cx="979755" cy="369332"/>
            </a:xfrm>
            <a:prstGeom prst="rect">
              <a:avLst/>
            </a:prstGeom>
            <a:solidFill>
              <a:schemeClr val="bg1"/>
            </a:solidFill>
          </p:spPr>
          <p:txBody>
            <a:bodyPr wrap="none" rtlCol="0">
              <a:spAutoFit/>
            </a:bodyPr>
            <a:lstStyle/>
            <a:p>
              <a:r>
                <a:rPr lang="en-US" dirty="0" smtClean="0">
                  <a:solidFill>
                    <a:schemeClr val="accent6">
                      <a:lumMod val="50000"/>
                    </a:schemeClr>
                  </a:solidFill>
                </a:rPr>
                <a:t>isobaric</a:t>
              </a:r>
              <a:endParaRPr lang="en-GB" baseline="-25000" dirty="0">
                <a:solidFill>
                  <a:schemeClr val="accent6">
                    <a:lumMod val="50000"/>
                  </a:schemeClr>
                </a:solidFill>
              </a:endParaRPr>
            </a:p>
          </p:txBody>
        </p:sp>
      </p:grpSp>
    </p:spTree>
    <p:extLst>
      <p:ext uri="{BB962C8B-B14F-4D97-AF65-F5344CB8AC3E}">
        <p14:creationId xmlns:p14="http://schemas.microsoft.com/office/powerpoint/2010/main" val="1615684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pPr>
              <a:defRPr/>
            </a:pPr>
            <a:r>
              <a:rPr lang="en-US" smtClean="0"/>
              <a:t>12-05-2022</a:t>
            </a:r>
            <a:endParaRPr lang="fr-FR"/>
          </a:p>
        </p:txBody>
      </p:sp>
      <p:sp>
        <p:nvSpPr>
          <p:cNvPr id="7" name="Footer Placeholder 6"/>
          <p:cNvSpPr>
            <a:spLocks noGrp="1"/>
          </p:cNvSpPr>
          <p:nvPr>
            <p:ph type="ftr" sz="quarter" idx="11"/>
          </p:nvPr>
        </p:nvSpPr>
        <p:spPr/>
        <p:txBody>
          <a:bodyPr/>
          <a:lstStyle/>
          <a:p>
            <a:pPr>
              <a:defRPr/>
            </a:pPr>
            <a:r>
              <a:rPr lang="fr-FR" smtClean="0"/>
              <a:t>T. Koettig TE/CRG</a:t>
            </a:r>
            <a:endParaRPr lang="fr-FR"/>
          </a:p>
        </p:txBody>
      </p:sp>
      <p:sp>
        <p:nvSpPr>
          <p:cNvPr id="8" name="Slide Number Placeholder 7"/>
          <p:cNvSpPr>
            <a:spLocks noGrp="1"/>
          </p:cNvSpPr>
          <p:nvPr>
            <p:ph type="sldNum" sz="quarter" idx="12"/>
          </p:nvPr>
        </p:nvSpPr>
        <p:spPr/>
        <p:txBody>
          <a:bodyPr/>
          <a:lstStyle/>
          <a:p>
            <a:fld id="{46F65486-99DD-4D77-AC9D-BDEAE0EAFF12}" type="slidenum">
              <a:rPr lang="fr-FR" altLang="en-US" smtClean="0"/>
              <a:pPr/>
              <a:t>23</a:t>
            </a:fld>
            <a:endParaRPr lang="fr-FR" altLang="en-US"/>
          </a:p>
        </p:txBody>
      </p:sp>
      <p:sp>
        <p:nvSpPr>
          <p:cNvPr id="9" name="Rectangle 4"/>
          <p:cNvSpPr txBox="1">
            <a:spLocks noChangeArrowheads="1"/>
          </p:cNvSpPr>
          <p:nvPr/>
        </p:nvSpPr>
        <p:spPr>
          <a:xfrm>
            <a:off x="0" y="0"/>
            <a:ext cx="8229600" cy="683879"/>
          </a:xfrm>
          <a:prstGeom prst="rect">
            <a:avLst/>
          </a:prstGeom>
        </p:spPr>
        <p:txBody>
          <a:bodyPr vert="horz" lIns="45720" rIns="45720" anchor="ctr">
            <a:noAutofit/>
          </a:bodyPr>
          <a:lstStyle>
            <a:lvl1pPr algn="ctr" rtl="0" eaLnBrk="1" latinLnBrk="0" hangingPunct="1">
              <a:spcBef>
                <a:spcPct val="0"/>
              </a:spcBef>
              <a:buNone/>
              <a:defRPr kumimoji="0" sz="2400" b="1" kern="1200">
                <a:solidFill>
                  <a:srgbClr val="002060"/>
                </a:solidFill>
                <a:latin typeface="+mj-lt"/>
                <a:ea typeface="+mj-ea"/>
                <a:cs typeface="+mj-cs"/>
              </a:defRPr>
            </a:lvl1pPr>
          </a:lstStyle>
          <a:p>
            <a:r>
              <a:rPr lang="en-US" altLang="en-US" dirty="0" smtClean="0"/>
              <a:t>Maximum Joule-Thomson inversion temperatures</a:t>
            </a:r>
            <a:endParaRPr lang="en-US" altLang="en-US" dirty="0"/>
          </a:p>
        </p:txBody>
      </p:sp>
      <p:pic>
        <p:nvPicPr>
          <p:cNvPr id="4" name="Picture 3"/>
          <p:cNvPicPr>
            <a:picLocks noChangeAspect="1"/>
          </p:cNvPicPr>
          <p:nvPr/>
        </p:nvPicPr>
        <p:blipFill>
          <a:blip r:embed="rId2"/>
          <a:stretch>
            <a:fillRect/>
          </a:stretch>
        </p:blipFill>
        <p:spPr>
          <a:xfrm>
            <a:off x="230242" y="841761"/>
            <a:ext cx="2644029" cy="3918260"/>
          </a:xfrm>
          <a:prstGeom prst="rect">
            <a:avLst/>
          </a:prstGeom>
        </p:spPr>
      </p:pic>
      <p:grpSp>
        <p:nvGrpSpPr>
          <p:cNvPr id="14" name="Group 13"/>
          <p:cNvGrpSpPr/>
          <p:nvPr/>
        </p:nvGrpSpPr>
        <p:grpSpPr>
          <a:xfrm>
            <a:off x="2893960" y="753718"/>
            <a:ext cx="2584756" cy="4006303"/>
            <a:chOff x="2893960" y="753718"/>
            <a:chExt cx="2584756" cy="4006303"/>
          </a:xfrm>
        </p:grpSpPr>
        <p:pic>
          <p:nvPicPr>
            <p:cNvPr id="4098" name="Picture 2" descr="Image result for inversion temperature joule thomson"/>
            <p:cNvPicPr>
              <a:picLocks noChangeAspect="1" noChangeArrowheads="1"/>
            </p:cNvPicPr>
            <p:nvPr/>
          </p:nvPicPr>
          <p:blipFill rotWithShape="1">
            <a:blip r:embed="rId3">
              <a:extLst>
                <a:ext uri="{28A0092B-C50C-407E-A947-70E740481C1C}">
                  <a14:useLocalDpi xmlns:a14="http://schemas.microsoft.com/office/drawing/2010/main" val="0"/>
                </a:ext>
              </a:extLst>
            </a:blip>
            <a:srcRect b="12442"/>
            <a:stretch/>
          </p:blipFill>
          <p:spPr bwMode="auto">
            <a:xfrm>
              <a:off x="2893960" y="753718"/>
              <a:ext cx="2584756" cy="4006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4441372" y="4463639"/>
              <a:ext cx="534121" cy="276999"/>
            </a:xfrm>
            <a:prstGeom prst="rect">
              <a:avLst/>
            </a:prstGeom>
            <a:noFill/>
          </p:spPr>
          <p:txBody>
            <a:bodyPr wrap="none" rtlCol="0">
              <a:spAutoFit/>
            </a:bodyPr>
            <a:lstStyle/>
            <a:p>
              <a:r>
                <a:rPr lang="en-US" sz="1200" dirty="0" smtClean="0">
                  <a:solidFill>
                    <a:schemeClr val="accent6">
                      <a:lumMod val="50000"/>
                    </a:schemeClr>
                  </a:solidFill>
                </a:rPr>
                <a:t>p/bar</a:t>
              </a:r>
              <a:endParaRPr lang="en-GB" sz="1200" dirty="0">
                <a:solidFill>
                  <a:schemeClr val="accent6">
                    <a:lumMod val="50000"/>
                  </a:schemeClr>
                </a:solidFill>
              </a:endParaRPr>
            </a:p>
          </p:txBody>
        </p:sp>
      </p:grpSp>
      <p:sp>
        <p:nvSpPr>
          <p:cNvPr id="16" name="TextBox 15"/>
          <p:cNvSpPr txBox="1"/>
          <p:nvPr/>
        </p:nvSpPr>
        <p:spPr>
          <a:xfrm>
            <a:off x="0" y="4623770"/>
            <a:ext cx="3815615" cy="369332"/>
          </a:xfrm>
          <a:prstGeom prst="rect">
            <a:avLst/>
          </a:prstGeom>
          <a:noFill/>
        </p:spPr>
        <p:txBody>
          <a:bodyPr wrap="square" rtlCol="0">
            <a:spAutoFit/>
          </a:bodyPr>
          <a:lstStyle/>
          <a:p>
            <a:r>
              <a:rPr lang="en-GB" sz="900" dirty="0" smtClean="0">
                <a:solidFill>
                  <a:schemeClr val="accent6"/>
                </a:solidFill>
              </a:rPr>
              <a:t>Source: http</a:t>
            </a:r>
            <a:r>
              <a:rPr lang="en-GB" sz="900" dirty="0">
                <a:solidFill>
                  <a:schemeClr val="accent6"/>
                </a:solidFill>
              </a:rPr>
              <a:t>://faculty.chem.queensu.ca/people/faculty/mombourquette</a:t>
            </a:r>
            <a:r>
              <a:rPr lang="en-GB" sz="900" dirty="0" smtClean="0">
                <a:solidFill>
                  <a:schemeClr val="accent6"/>
                </a:solidFill>
              </a:rPr>
              <a:t>/</a:t>
            </a:r>
          </a:p>
          <a:p>
            <a:r>
              <a:rPr lang="en-GB" sz="900" dirty="0" smtClean="0">
                <a:solidFill>
                  <a:schemeClr val="accent6"/>
                </a:solidFill>
              </a:rPr>
              <a:t>Chem221/3_FirstLaw/ChangeFunctions.asp</a:t>
            </a:r>
            <a:endParaRPr lang="en-GB" sz="900" dirty="0">
              <a:solidFill>
                <a:schemeClr val="accent6"/>
              </a:solidFill>
            </a:endParaRPr>
          </a:p>
        </p:txBody>
      </p:sp>
    </p:spTree>
    <p:extLst>
      <p:ext uri="{BB962C8B-B14F-4D97-AF65-F5344CB8AC3E}">
        <p14:creationId xmlns:p14="http://schemas.microsoft.com/office/powerpoint/2010/main" val="3216938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pPr>
              <a:defRPr/>
            </a:pPr>
            <a:r>
              <a:rPr lang="en-US" smtClean="0"/>
              <a:t>12-05-2022</a:t>
            </a:r>
            <a:endParaRPr lang="fr-FR"/>
          </a:p>
        </p:txBody>
      </p:sp>
      <p:sp>
        <p:nvSpPr>
          <p:cNvPr id="7" name="Footer Placeholder 6"/>
          <p:cNvSpPr>
            <a:spLocks noGrp="1"/>
          </p:cNvSpPr>
          <p:nvPr>
            <p:ph type="ftr" sz="quarter" idx="11"/>
          </p:nvPr>
        </p:nvSpPr>
        <p:spPr/>
        <p:txBody>
          <a:bodyPr/>
          <a:lstStyle/>
          <a:p>
            <a:pPr>
              <a:defRPr/>
            </a:pPr>
            <a:r>
              <a:rPr lang="fr-FR" smtClean="0"/>
              <a:t>T. Koettig TE/CRG</a:t>
            </a:r>
            <a:endParaRPr lang="fr-FR"/>
          </a:p>
        </p:txBody>
      </p:sp>
      <p:sp>
        <p:nvSpPr>
          <p:cNvPr id="8" name="Slide Number Placeholder 7"/>
          <p:cNvSpPr>
            <a:spLocks noGrp="1"/>
          </p:cNvSpPr>
          <p:nvPr>
            <p:ph type="sldNum" sz="quarter" idx="12"/>
          </p:nvPr>
        </p:nvSpPr>
        <p:spPr/>
        <p:txBody>
          <a:bodyPr/>
          <a:lstStyle/>
          <a:p>
            <a:fld id="{46F65486-99DD-4D77-AC9D-BDEAE0EAFF12}" type="slidenum">
              <a:rPr lang="fr-FR" altLang="en-US" smtClean="0"/>
              <a:pPr/>
              <a:t>24</a:t>
            </a:fld>
            <a:endParaRPr lang="fr-FR" altLang="en-US"/>
          </a:p>
        </p:txBody>
      </p:sp>
      <p:sp>
        <p:nvSpPr>
          <p:cNvPr id="9" name="Rectangle 4"/>
          <p:cNvSpPr txBox="1">
            <a:spLocks noChangeArrowheads="1"/>
          </p:cNvSpPr>
          <p:nvPr/>
        </p:nvSpPr>
        <p:spPr>
          <a:xfrm>
            <a:off x="0" y="0"/>
            <a:ext cx="8229600" cy="683879"/>
          </a:xfrm>
          <a:prstGeom prst="rect">
            <a:avLst/>
          </a:prstGeom>
        </p:spPr>
        <p:txBody>
          <a:bodyPr vert="horz" lIns="45720" rIns="45720" anchor="ctr">
            <a:noAutofit/>
          </a:bodyPr>
          <a:lstStyle>
            <a:lvl1pPr algn="ctr" rtl="0" eaLnBrk="1" latinLnBrk="0" hangingPunct="1">
              <a:spcBef>
                <a:spcPct val="0"/>
              </a:spcBef>
              <a:buNone/>
              <a:defRPr kumimoji="0" sz="2400" b="1" kern="1200">
                <a:solidFill>
                  <a:srgbClr val="002060"/>
                </a:solidFill>
                <a:latin typeface="+mj-lt"/>
                <a:ea typeface="+mj-ea"/>
                <a:cs typeface="+mj-cs"/>
              </a:defRPr>
            </a:lvl1pPr>
          </a:lstStyle>
          <a:p>
            <a:r>
              <a:rPr lang="en-US" altLang="en-US" dirty="0" smtClean="0"/>
              <a:t>Maximum Joule-Thomson inversion temperatures</a:t>
            </a:r>
            <a:endParaRPr lang="en-US" altLang="en-US" dirty="0"/>
          </a:p>
        </p:txBody>
      </p:sp>
      <p:graphicFrame>
        <p:nvGraphicFramePr>
          <p:cNvPr id="11" name="Group 53"/>
          <p:cNvGraphicFramePr>
            <a:graphicFrameLocks noGrp="1"/>
          </p:cNvGraphicFramePr>
          <p:nvPr>
            <p:ph idx="1"/>
            <p:extLst>
              <p:ext uri="{D42A27DB-BD31-4B8C-83A1-F6EECF244321}">
                <p14:modId xmlns:p14="http://schemas.microsoft.com/office/powerpoint/2010/main" val="3541885827"/>
              </p:ext>
            </p:extLst>
          </p:nvPr>
        </p:nvGraphicFramePr>
        <p:xfrm>
          <a:off x="5678500" y="1323246"/>
          <a:ext cx="3373291" cy="2753931"/>
        </p:xfrm>
        <a:graphic>
          <a:graphicData uri="http://schemas.openxmlformats.org/drawingml/2006/table">
            <a:tbl>
              <a:tblPr/>
              <a:tblGrid>
                <a:gridCol w="1433861">
                  <a:extLst>
                    <a:ext uri="{9D8B030D-6E8A-4147-A177-3AD203B41FA5}">
                      <a16:colId xmlns:a16="http://schemas.microsoft.com/office/drawing/2014/main" val="1692264115"/>
                    </a:ext>
                  </a:extLst>
                </a:gridCol>
                <a:gridCol w="1939430">
                  <a:extLst>
                    <a:ext uri="{9D8B030D-6E8A-4147-A177-3AD203B41FA5}">
                      <a16:colId xmlns:a16="http://schemas.microsoft.com/office/drawing/2014/main" val="898298302"/>
                    </a:ext>
                  </a:extLst>
                </a:gridCol>
              </a:tblGrid>
              <a:tr h="410919">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smtClean="0">
                          <a:ln>
                            <a:noFill/>
                          </a:ln>
                          <a:solidFill>
                            <a:schemeClr val="bg1"/>
                          </a:solidFill>
                          <a:effectLst/>
                          <a:latin typeface="Tahoma" panose="020B0604030504040204" pitchFamily="34" charset="0"/>
                        </a:rPr>
                        <a:t>Cryogen</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smtClean="0">
                          <a:ln>
                            <a:noFill/>
                          </a:ln>
                          <a:solidFill>
                            <a:schemeClr val="bg1"/>
                          </a:solidFill>
                          <a:effectLst/>
                          <a:latin typeface="Tahoma" panose="020B0604030504040204" pitchFamily="34" charset="0"/>
                        </a:rPr>
                        <a:t>Max. inversion temperature [K]</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2584081998"/>
                  </a:ext>
                </a:extLst>
              </a:tr>
              <a:tr h="362483">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Helium</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43</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94327305"/>
                  </a:ext>
                </a:extLst>
              </a:tr>
              <a:tr h="362483">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Hydrogen</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202</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69437641"/>
                  </a:ext>
                </a:extLst>
              </a:tr>
              <a:tr h="36136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Neon</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260</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66916133"/>
                  </a:ext>
                </a:extLst>
              </a:tr>
              <a:tr h="36136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Air</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603</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062834"/>
                  </a:ext>
                </a:extLst>
              </a:tr>
              <a:tr h="363605">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ahoma" panose="020B0604030504040204" pitchFamily="34" charset="0"/>
                        </a:rPr>
                        <a:t>Nitrogen</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623</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1475272"/>
                  </a:ext>
                </a:extLst>
              </a:tr>
              <a:tr h="361360">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Argon</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Tahoma" panose="020B0604030504040204" pitchFamily="34" charset="0"/>
                        </a:defRPr>
                      </a:lvl1pPr>
                      <a:lvl2pPr>
                        <a:spcBef>
                          <a:spcPct val="20000"/>
                        </a:spcBef>
                        <a:defRPr>
                          <a:solidFill>
                            <a:schemeClr val="tx1"/>
                          </a:solidFill>
                          <a:latin typeface="Tahoma" panose="020B0604030504040204" pitchFamily="34" charset="0"/>
                        </a:defRPr>
                      </a:lvl2pPr>
                      <a:lvl3pPr>
                        <a:spcBef>
                          <a:spcPct val="20000"/>
                        </a:spcBef>
                        <a:defRPr sz="1600">
                          <a:solidFill>
                            <a:schemeClr val="tx1"/>
                          </a:solidFill>
                          <a:latin typeface="Tahoma" panose="020B0604030504040204" pitchFamily="34" charset="0"/>
                        </a:defRPr>
                      </a:lvl3pPr>
                      <a:lvl4pPr>
                        <a:spcBef>
                          <a:spcPct val="20000"/>
                        </a:spcBef>
                        <a:defRPr sz="1400">
                          <a:solidFill>
                            <a:schemeClr val="tx1"/>
                          </a:solidFill>
                          <a:latin typeface="Tahoma" panose="020B0604030504040204" pitchFamily="34" charset="0"/>
                        </a:defRPr>
                      </a:lvl4pPr>
                      <a:lvl5pPr>
                        <a:spcBef>
                          <a:spcPct val="20000"/>
                        </a:spcBef>
                        <a:defRPr sz="1400">
                          <a:solidFill>
                            <a:schemeClr val="tx1"/>
                          </a:solidFill>
                          <a:latin typeface="Tahoma" panose="020B0604030504040204" pitchFamily="34" charset="0"/>
                        </a:defRPr>
                      </a:lvl5pPr>
                      <a:lvl6pPr fontAlgn="base">
                        <a:spcBef>
                          <a:spcPct val="20000"/>
                        </a:spcBef>
                        <a:spcAft>
                          <a:spcPct val="0"/>
                        </a:spcAft>
                        <a:defRPr sz="1400">
                          <a:solidFill>
                            <a:schemeClr val="tx1"/>
                          </a:solidFill>
                          <a:latin typeface="Tahoma" panose="020B0604030504040204" pitchFamily="34" charset="0"/>
                        </a:defRPr>
                      </a:lvl6pPr>
                      <a:lvl7pPr fontAlgn="base">
                        <a:spcBef>
                          <a:spcPct val="20000"/>
                        </a:spcBef>
                        <a:spcAft>
                          <a:spcPct val="0"/>
                        </a:spcAft>
                        <a:defRPr sz="1400">
                          <a:solidFill>
                            <a:schemeClr val="tx1"/>
                          </a:solidFill>
                          <a:latin typeface="Tahoma" panose="020B0604030504040204" pitchFamily="34" charset="0"/>
                        </a:defRPr>
                      </a:lvl7pPr>
                      <a:lvl8pPr fontAlgn="base">
                        <a:spcBef>
                          <a:spcPct val="20000"/>
                        </a:spcBef>
                        <a:spcAft>
                          <a:spcPct val="0"/>
                        </a:spcAft>
                        <a:defRPr sz="1400">
                          <a:solidFill>
                            <a:schemeClr val="tx1"/>
                          </a:solidFill>
                          <a:latin typeface="Tahoma" panose="020B0604030504040204" pitchFamily="34" charset="0"/>
                        </a:defRPr>
                      </a:lvl8pPr>
                      <a:lvl9pPr fontAlgn="base">
                        <a:spcBef>
                          <a:spcPct val="20000"/>
                        </a:spcBef>
                        <a:spcAft>
                          <a:spcPct val="0"/>
                        </a:spcAft>
                        <a:defRPr sz="1400">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Tahoma" panose="020B0604030504040204" pitchFamily="34" charset="0"/>
                        </a:rPr>
                        <a:t>723</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01760093"/>
                  </a:ext>
                </a:extLst>
              </a:tr>
            </a:tbl>
          </a:graphicData>
        </a:graphic>
      </p:graphicFrame>
      <p:sp>
        <p:nvSpPr>
          <p:cNvPr id="12" name="Text Box 54"/>
          <p:cNvSpPr txBox="1">
            <a:spLocks noChangeArrowheads="1"/>
          </p:cNvSpPr>
          <p:nvPr/>
        </p:nvSpPr>
        <p:spPr bwMode="auto">
          <a:xfrm>
            <a:off x="339084" y="5035305"/>
            <a:ext cx="8570619"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spcBef>
                <a:spcPct val="50000"/>
              </a:spcBef>
              <a:buFont typeface="Arial" panose="020B0604020202020204" pitchFamily="34" charset="0"/>
              <a:buChar char="•"/>
            </a:pPr>
            <a:r>
              <a:rPr lang="en-GB" altLang="en-US" dirty="0" smtClean="0">
                <a:solidFill>
                  <a:srgbClr val="002060"/>
                </a:solidFill>
                <a:latin typeface="Tahoma" panose="020B0604030504040204" pitchFamily="34" charset="0"/>
              </a:rPr>
              <a:t>Air can be cooled down and liquefied by J-T expansion from room temperature, </a:t>
            </a:r>
          </a:p>
          <a:p>
            <a:pPr marL="342900" indent="-342900">
              <a:spcBef>
                <a:spcPct val="50000"/>
              </a:spcBef>
              <a:buFont typeface="Arial" panose="020B0604020202020204" pitchFamily="34" charset="0"/>
              <a:buChar char="•"/>
            </a:pPr>
            <a:r>
              <a:rPr lang="en-GB" altLang="en-US" dirty="0" smtClean="0">
                <a:solidFill>
                  <a:srgbClr val="002060"/>
                </a:solidFill>
                <a:latin typeface="Tahoma" panose="020B0604030504040204" pitchFamily="34" charset="0"/>
              </a:rPr>
              <a:t>Helium and hydrogen need precooling down to below the inversion temperature by heat exchange or work-extracting expansion (e.g. in turbines)</a:t>
            </a:r>
            <a:endParaRPr lang="en-GB" altLang="en-US" dirty="0">
              <a:solidFill>
                <a:srgbClr val="002060"/>
              </a:solidFill>
              <a:latin typeface="Tahoma" panose="020B0604030504040204" pitchFamily="34" charset="0"/>
            </a:endParaRPr>
          </a:p>
        </p:txBody>
      </p:sp>
      <p:pic>
        <p:nvPicPr>
          <p:cNvPr id="4" name="Picture 3"/>
          <p:cNvPicPr>
            <a:picLocks noChangeAspect="1"/>
          </p:cNvPicPr>
          <p:nvPr/>
        </p:nvPicPr>
        <p:blipFill>
          <a:blip r:embed="rId2"/>
          <a:stretch>
            <a:fillRect/>
          </a:stretch>
        </p:blipFill>
        <p:spPr>
          <a:xfrm>
            <a:off x="230242" y="841761"/>
            <a:ext cx="2644029" cy="3918260"/>
          </a:xfrm>
          <a:prstGeom prst="rect">
            <a:avLst/>
          </a:prstGeom>
        </p:spPr>
      </p:pic>
      <p:grpSp>
        <p:nvGrpSpPr>
          <p:cNvPr id="14" name="Group 13"/>
          <p:cNvGrpSpPr/>
          <p:nvPr/>
        </p:nvGrpSpPr>
        <p:grpSpPr>
          <a:xfrm>
            <a:off x="2893960" y="753718"/>
            <a:ext cx="2584756" cy="4006303"/>
            <a:chOff x="2893960" y="753718"/>
            <a:chExt cx="2584756" cy="4006303"/>
          </a:xfrm>
        </p:grpSpPr>
        <p:pic>
          <p:nvPicPr>
            <p:cNvPr id="4098" name="Picture 2" descr="Image result for inversion temperature joule thomson"/>
            <p:cNvPicPr>
              <a:picLocks noChangeAspect="1" noChangeArrowheads="1"/>
            </p:cNvPicPr>
            <p:nvPr/>
          </p:nvPicPr>
          <p:blipFill rotWithShape="1">
            <a:blip r:embed="rId3">
              <a:extLst>
                <a:ext uri="{28A0092B-C50C-407E-A947-70E740481C1C}">
                  <a14:useLocalDpi xmlns:a14="http://schemas.microsoft.com/office/drawing/2010/main" val="0"/>
                </a:ext>
              </a:extLst>
            </a:blip>
            <a:srcRect b="12442"/>
            <a:stretch/>
          </p:blipFill>
          <p:spPr bwMode="auto">
            <a:xfrm>
              <a:off x="2893960" y="753718"/>
              <a:ext cx="2584756" cy="4006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4441372" y="4463639"/>
              <a:ext cx="534121" cy="276999"/>
            </a:xfrm>
            <a:prstGeom prst="rect">
              <a:avLst/>
            </a:prstGeom>
            <a:noFill/>
          </p:spPr>
          <p:txBody>
            <a:bodyPr wrap="none" rtlCol="0">
              <a:spAutoFit/>
            </a:bodyPr>
            <a:lstStyle/>
            <a:p>
              <a:r>
                <a:rPr lang="en-US" sz="1200" dirty="0" smtClean="0">
                  <a:solidFill>
                    <a:schemeClr val="accent6">
                      <a:lumMod val="50000"/>
                    </a:schemeClr>
                  </a:solidFill>
                </a:rPr>
                <a:t>p/bar</a:t>
              </a:r>
              <a:endParaRPr lang="en-GB" sz="1200" dirty="0">
                <a:solidFill>
                  <a:schemeClr val="accent6">
                    <a:lumMod val="50000"/>
                  </a:schemeClr>
                </a:solidFill>
              </a:endParaRPr>
            </a:p>
          </p:txBody>
        </p:sp>
      </p:grpSp>
      <p:sp>
        <p:nvSpPr>
          <p:cNvPr id="15" name="TextBox 14"/>
          <p:cNvSpPr txBox="1"/>
          <p:nvPr/>
        </p:nvSpPr>
        <p:spPr>
          <a:xfrm>
            <a:off x="7516631" y="4120256"/>
            <a:ext cx="1627369" cy="261610"/>
          </a:xfrm>
          <a:prstGeom prst="rect">
            <a:avLst/>
          </a:prstGeom>
          <a:noFill/>
        </p:spPr>
        <p:txBody>
          <a:bodyPr wrap="none" rtlCol="0">
            <a:spAutoFit/>
          </a:bodyPr>
          <a:lstStyle/>
          <a:p>
            <a:r>
              <a:rPr lang="en-US" sz="1100" dirty="0" smtClean="0">
                <a:solidFill>
                  <a:schemeClr val="accent6"/>
                </a:solidFill>
              </a:rPr>
              <a:t>Source: </a:t>
            </a:r>
            <a:r>
              <a:rPr lang="en-US" sz="1100" dirty="0" err="1" smtClean="0">
                <a:solidFill>
                  <a:schemeClr val="accent6"/>
                </a:solidFill>
              </a:rPr>
              <a:t>Refprop</a:t>
            </a:r>
            <a:r>
              <a:rPr lang="en-US" sz="1100" baseline="30000" dirty="0" smtClean="0">
                <a:solidFill>
                  <a:schemeClr val="accent6"/>
                </a:solidFill>
              </a:rPr>
              <a:t>® </a:t>
            </a:r>
            <a:r>
              <a:rPr lang="en-US" sz="1100" dirty="0" smtClean="0">
                <a:solidFill>
                  <a:schemeClr val="accent6"/>
                </a:solidFill>
              </a:rPr>
              <a:t>NIST</a:t>
            </a:r>
            <a:endParaRPr lang="en-GB" sz="1100" dirty="0">
              <a:solidFill>
                <a:schemeClr val="accent6"/>
              </a:solidFill>
            </a:endParaRPr>
          </a:p>
        </p:txBody>
      </p:sp>
      <p:sp>
        <p:nvSpPr>
          <p:cNvPr id="16" name="TextBox 15"/>
          <p:cNvSpPr txBox="1"/>
          <p:nvPr/>
        </p:nvSpPr>
        <p:spPr>
          <a:xfrm>
            <a:off x="0" y="4623770"/>
            <a:ext cx="3815615" cy="369332"/>
          </a:xfrm>
          <a:prstGeom prst="rect">
            <a:avLst/>
          </a:prstGeom>
          <a:noFill/>
        </p:spPr>
        <p:txBody>
          <a:bodyPr wrap="square" rtlCol="0">
            <a:spAutoFit/>
          </a:bodyPr>
          <a:lstStyle/>
          <a:p>
            <a:r>
              <a:rPr lang="en-GB" sz="900" dirty="0" smtClean="0">
                <a:solidFill>
                  <a:schemeClr val="accent6"/>
                </a:solidFill>
              </a:rPr>
              <a:t>Source: http</a:t>
            </a:r>
            <a:r>
              <a:rPr lang="en-GB" sz="900" dirty="0">
                <a:solidFill>
                  <a:schemeClr val="accent6"/>
                </a:solidFill>
              </a:rPr>
              <a:t>://faculty.chem.queensu.ca/people/faculty/mombourquette</a:t>
            </a:r>
            <a:r>
              <a:rPr lang="en-GB" sz="900" dirty="0" smtClean="0">
                <a:solidFill>
                  <a:schemeClr val="accent6"/>
                </a:solidFill>
              </a:rPr>
              <a:t>/</a:t>
            </a:r>
          </a:p>
          <a:p>
            <a:r>
              <a:rPr lang="en-GB" sz="900" dirty="0" smtClean="0">
                <a:solidFill>
                  <a:schemeClr val="accent6"/>
                </a:solidFill>
              </a:rPr>
              <a:t>Chem221/3_FirstLaw/ChangeFunctions.asp</a:t>
            </a:r>
            <a:endParaRPr lang="en-GB" sz="900" dirty="0">
              <a:solidFill>
                <a:schemeClr val="accent6"/>
              </a:solidFill>
            </a:endParaRPr>
          </a:p>
        </p:txBody>
      </p:sp>
    </p:spTree>
    <p:extLst>
      <p:ext uri="{BB962C8B-B14F-4D97-AF65-F5344CB8AC3E}">
        <p14:creationId xmlns:p14="http://schemas.microsoft.com/office/powerpoint/2010/main" val="26965057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592" y="200925"/>
            <a:ext cx="7378595" cy="378505"/>
          </a:xfrm>
        </p:spPr>
        <p:txBody>
          <a:bodyPr/>
          <a:lstStyle/>
          <a:p>
            <a:r>
              <a:rPr lang="en-GB" altLang="en-US" noProof="0" dirty="0" smtClean="0"/>
              <a:t>Combining all three processes in a </a:t>
            </a:r>
            <a:r>
              <a:rPr lang="en-GB" altLang="en-US" noProof="0" dirty="0" err="1" smtClean="0"/>
              <a:t>cryoplant</a:t>
            </a:r>
            <a:endParaRPr lang="en-GB" noProof="0" dirty="0"/>
          </a:p>
        </p:txBody>
      </p:sp>
      <p:sp>
        <p:nvSpPr>
          <p:cNvPr id="6" name="Date Placeholder 5"/>
          <p:cNvSpPr>
            <a:spLocks noGrp="1"/>
          </p:cNvSpPr>
          <p:nvPr>
            <p:ph type="dt" sz="half" idx="10"/>
          </p:nvPr>
        </p:nvSpPr>
        <p:spPr/>
        <p:txBody>
          <a:bodyPr/>
          <a:lstStyle/>
          <a:p>
            <a:pPr>
              <a:defRPr/>
            </a:pPr>
            <a:r>
              <a:rPr lang="en-US" smtClean="0"/>
              <a:t>12-05-2022</a:t>
            </a:r>
            <a:endParaRPr lang="fr-FR"/>
          </a:p>
        </p:txBody>
      </p:sp>
      <p:sp>
        <p:nvSpPr>
          <p:cNvPr id="7" name="Footer Placeholder 6"/>
          <p:cNvSpPr>
            <a:spLocks noGrp="1"/>
          </p:cNvSpPr>
          <p:nvPr>
            <p:ph type="ftr" sz="quarter" idx="11"/>
          </p:nvPr>
        </p:nvSpPr>
        <p:spPr/>
        <p:txBody>
          <a:bodyPr/>
          <a:lstStyle/>
          <a:p>
            <a:pPr>
              <a:defRPr/>
            </a:pPr>
            <a:r>
              <a:rPr lang="fr-FR" smtClean="0"/>
              <a:t>T. Koettig TE/CRG</a:t>
            </a:r>
            <a:endParaRPr lang="fr-FR"/>
          </a:p>
        </p:txBody>
      </p:sp>
      <p:sp>
        <p:nvSpPr>
          <p:cNvPr id="8" name="Slide Number Placeholder 7"/>
          <p:cNvSpPr>
            <a:spLocks noGrp="1"/>
          </p:cNvSpPr>
          <p:nvPr>
            <p:ph type="sldNum" sz="quarter" idx="12"/>
          </p:nvPr>
        </p:nvSpPr>
        <p:spPr/>
        <p:txBody>
          <a:bodyPr/>
          <a:lstStyle/>
          <a:p>
            <a:fld id="{46F65486-99DD-4D77-AC9D-BDEAE0EAFF12}" type="slidenum">
              <a:rPr lang="fr-FR" altLang="en-US" smtClean="0"/>
              <a:pPr/>
              <a:t>25</a:t>
            </a:fld>
            <a:endParaRPr lang="fr-FR" altLang="en-US"/>
          </a:p>
        </p:txBody>
      </p:sp>
      <p:grpSp>
        <p:nvGrpSpPr>
          <p:cNvPr id="11" name="Group 10"/>
          <p:cNvGrpSpPr/>
          <p:nvPr/>
        </p:nvGrpSpPr>
        <p:grpSpPr>
          <a:xfrm>
            <a:off x="1060399" y="852330"/>
            <a:ext cx="7224525" cy="5079744"/>
            <a:chOff x="1060399" y="852330"/>
            <a:chExt cx="7224525" cy="5079744"/>
          </a:xfrm>
        </p:grpSpPr>
        <p:grpSp>
          <p:nvGrpSpPr>
            <p:cNvPr id="4" name="Group 3"/>
            <p:cNvGrpSpPr/>
            <p:nvPr/>
          </p:nvGrpSpPr>
          <p:grpSpPr>
            <a:xfrm>
              <a:off x="1060399" y="852330"/>
              <a:ext cx="7224525" cy="5079744"/>
              <a:chOff x="1060399" y="852330"/>
              <a:chExt cx="7224525" cy="5079744"/>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0399" y="852330"/>
                <a:ext cx="7224525" cy="5079744"/>
              </a:xfrm>
              <a:prstGeom prst="rect">
                <a:avLst/>
              </a:prstGeom>
            </p:spPr>
          </p:pic>
          <p:sp>
            <p:nvSpPr>
              <p:cNvPr id="3" name="TextBox 2"/>
              <p:cNvSpPr txBox="1"/>
              <p:nvPr/>
            </p:nvSpPr>
            <p:spPr>
              <a:xfrm>
                <a:off x="5624712" y="1019074"/>
                <a:ext cx="397866" cy="369332"/>
              </a:xfrm>
              <a:prstGeom prst="rect">
                <a:avLst/>
              </a:prstGeom>
              <a:solidFill>
                <a:schemeClr val="bg1"/>
              </a:solidFill>
            </p:spPr>
            <p:txBody>
              <a:bodyPr wrap="none" rtlCol="0">
                <a:spAutoFit/>
              </a:bodyPr>
              <a:lstStyle/>
              <a:p>
                <a:r>
                  <a:rPr lang="en-US" dirty="0" smtClean="0"/>
                  <a:t>p</a:t>
                </a:r>
                <a:r>
                  <a:rPr lang="en-US" baseline="-25000" dirty="0" smtClean="0"/>
                  <a:t>1</a:t>
                </a:r>
                <a:endParaRPr lang="en-GB" baseline="-25000" dirty="0"/>
              </a:p>
            </p:txBody>
          </p:sp>
          <p:sp>
            <p:nvSpPr>
              <p:cNvPr id="9" name="TextBox 8"/>
              <p:cNvSpPr txBox="1"/>
              <p:nvPr/>
            </p:nvSpPr>
            <p:spPr>
              <a:xfrm>
                <a:off x="6901183" y="2072225"/>
                <a:ext cx="1047082" cy="369332"/>
              </a:xfrm>
              <a:prstGeom prst="rect">
                <a:avLst/>
              </a:prstGeom>
              <a:solidFill>
                <a:schemeClr val="bg1"/>
              </a:solidFill>
            </p:spPr>
            <p:txBody>
              <a:bodyPr wrap="none" rtlCol="0">
                <a:spAutoFit/>
              </a:bodyPr>
              <a:lstStyle/>
              <a:p>
                <a:r>
                  <a:rPr lang="en-US" dirty="0" smtClean="0"/>
                  <a:t>p</a:t>
                </a:r>
                <a:r>
                  <a:rPr lang="en-US" baseline="-25000" dirty="0" smtClean="0"/>
                  <a:t>2</a:t>
                </a:r>
                <a:r>
                  <a:rPr lang="en-US" dirty="0" smtClean="0"/>
                  <a:t> </a:t>
                </a:r>
                <a:r>
                  <a:rPr lang="en-US" dirty="0"/>
                  <a:t>&lt;</a:t>
                </a:r>
                <a:r>
                  <a:rPr lang="en-US" dirty="0" smtClean="0"/>
                  <a:t> p</a:t>
                </a:r>
                <a:r>
                  <a:rPr lang="en-US" baseline="-25000" dirty="0" smtClean="0"/>
                  <a:t>1    </a:t>
                </a:r>
                <a:endParaRPr lang="en-GB" baseline="-25000" dirty="0"/>
              </a:p>
            </p:txBody>
          </p:sp>
        </p:grpSp>
        <p:sp>
          <p:nvSpPr>
            <p:cNvPr id="13" name="TextBox 12"/>
            <p:cNvSpPr txBox="1"/>
            <p:nvPr/>
          </p:nvSpPr>
          <p:spPr>
            <a:xfrm>
              <a:off x="1771237" y="4432853"/>
              <a:ext cx="979755" cy="369332"/>
            </a:xfrm>
            <a:prstGeom prst="rect">
              <a:avLst/>
            </a:prstGeom>
            <a:solidFill>
              <a:schemeClr val="bg1"/>
            </a:solidFill>
          </p:spPr>
          <p:txBody>
            <a:bodyPr wrap="none" rtlCol="0">
              <a:spAutoFit/>
            </a:bodyPr>
            <a:lstStyle/>
            <a:p>
              <a:r>
                <a:rPr lang="en-US" dirty="0" smtClean="0">
                  <a:solidFill>
                    <a:schemeClr val="accent6">
                      <a:lumMod val="50000"/>
                    </a:schemeClr>
                  </a:solidFill>
                </a:rPr>
                <a:t>isobaric</a:t>
              </a:r>
              <a:endParaRPr lang="en-GB" baseline="-25000" dirty="0">
                <a:solidFill>
                  <a:schemeClr val="accent6">
                    <a:lumMod val="50000"/>
                  </a:schemeClr>
                </a:solidFill>
              </a:endParaRPr>
            </a:p>
          </p:txBody>
        </p:sp>
      </p:grpSp>
    </p:spTree>
    <p:extLst>
      <p:ext uri="{BB962C8B-B14F-4D97-AF65-F5344CB8AC3E}">
        <p14:creationId xmlns:p14="http://schemas.microsoft.com/office/powerpoint/2010/main" val="33034174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567" name="Group 66566"/>
          <p:cNvGrpSpPr/>
          <p:nvPr/>
        </p:nvGrpSpPr>
        <p:grpSpPr>
          <a:xfrm>
            <a:off x="4859992" y="1056284"/>
            <a:ext cx="3218364" cy="4485290"/>
            <a:chOff x="4859992" y="1237593"/>
            <a:chExt cx="3218364" cy="4485290"/>
          </a:xfrm>
        </p:grpSpPr>
        <p:pic>
          <p:nvPicPr>
            <p:cNvPr id="24" name="Picture 23"/>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Effect>
                        <a14:brightnessContrast bright="14000" contrast="12000"/>
                      </a14:imgEffect>
                    </a14:imgLayer>
                  </a14:imgProps>
                </a:ext>
              </a:extLst>
            </a:blip>
            <a:srcRect t="12580" b="6462"/>
            <a:stretch/>
          </p:blipFill>
          <p:spPr>
            <a:xfrm>
              <a:off x="4885887" y="1237593"/>
              <a:ext cx="3192469" cy="4485290"/>
            </a:xfrm>
            <a:prstGeom prst="rect">
              <a:avLst/>
            </a:prstGeom>
          </p:spPr>
        </p:pic>
        <p:sp>
          <p:nvSpPr>
            <p:cNvPr id="66566" name="TextBox 66565"/>
            <p:cNvSpPr txBox="1"/>
            <p:nvPr/>
          </p:nvSpPr>
          <p:spPr>
            <a:xfrm rot="16200000">
              <a:off x="4232577" y="3275111"/>
              <a:ext cx="1562607" cy="307777"/>
            </a:xfrm>
            <a:prstGeom prst="rect">
              <a:avLst/>
            </a:prstGeom>
            <a:solidFill>
              <a:schemeClr val="bg1"/>
            </a:solidFill>
          </p:spPr>
          <p:txBody>
            <a:bodyPr wrap="none" rtlCol="0">
              <a:spAutoFit/>
            </a:bodyPr>
            <a:lstStyle/>
            <a:p>
              <a:r>
                <a:rPr lang="en-US" sz="1400" dirty="0" smtClean="0">
                  <a:solidFill>
                    <a:schemeClr val="accent1">
                      <a:lumMod val="25000"/>
                    </a:schemeClr>
                  </a:solidFill>
                </a:rPr>
                <a:t>Temperature    </a:t>
              </a:r>
              <a:r>
                <a:rPr lang="en-US" sz="1400" dirty="0" smtClean="0">
                  <a:solidFill>
                    <a:schemeClr val="accent1">
                      <a:lumMod val="25000"/>
                    </a:schemeClr>
                  </a:solidFill>
                  <a:sym typeface="Wingdings" panose="05000000000000000000" pitchFamily="2" charset="2"/>
                </a:rPr>
                <a:t></a:t>
              </a:r>
              <a:endParaRPr lang="en-GB" sz="1400" dirty="0">
                <a:solidFill>
                  <a:schemeClr val="accent1">
                    <a:lumMod val="25000"/>
                  </a:schemeClr>
                </a:solidFill>
              </a:endParaRPr>
            </a:p>
          </p:txBody>
        </p:sp>
        <p:sp>
          <p:nvSpPr>
            <p:cNvPr id="42" name="TextBox 41"/>
            <p:cNvSpPr txBox="1"/>
            <p:nvPr/>
          </p:nvSpPr>
          <p:spPr>
            <a:xfrm>
              <a:off x="5494668" y="5373139"/>
              <a:ext cx="2271776" cy="307777"/>
            </a:xfrm>
            <a:prstGeom prst="rect">
              <a:avLst/>
            </a:prstGeom>
            <a:solidFill>
              <a:schemeClr val="bg1"/>
            </a:solidFill>
          </p:spPr>
          <p:txBody>
            <a:bodyPr wrap="none" rtlCol="0">
              <a:spAutoFit/>
            </a:bodyPr>
            <a:lstStyle/>
            <a:p>
              <a:r>
                <a:rPr lang="en-US" sz="1400" dirty="0" smtClean="0">
                  <a:solidFill>
                    <a:schemeClr val="accent1">
                      <a:lumMod val="25000"/>
                    </a:schemeClr>
                  </a:solidFill>
                  <a:sym typeface="Wingdings" panose="05000000000000000000" pitchFamily="2" charset="2"/>
                </a:rPr>
                <a:t>   Specific entropy  s      </a:t>
              </a:r>
              <a:endParaRPr lang="en-GB" sz="1400" dirty="0">
                <a:solidFill>
                  <a:schemeClr val="accent1">
                    <a:lumMod val="25000"/>
                  </a:schemeClr>
                </a:solidFill>
              </a:endParaRPr>
            </a:p>
          </p:txBody>
        </p:sp>
      </p:grpSp>
      <p:sp>
        <p:nvSpPr>
          <p:cNvPr id="66562" name="Rectangle 2"/>
          <p:cNvSpPr>
            <a:spLocks noGrp="1" noChangeArrowheads="1"/>
          </p:cNvSpPr>
          <p:nvPr>
            <p:ph type="title"/>
          </p:nvPr>
        </p:nvSpPr>
        <p:spPr>
          <a:xfrm>
            <a:off x="457200" y="0"/>
            <a:ext cx="8229600" cy="765175"/>
          </a:xfrm>
        </p:spPr>
        <p:txBody>
          <a:bodyPr/>
          <a:lstStyle/>
          <a:p>
            <a:r>
              <a:rPr lang="en-GB" altLang="en-US" noProof="0" dirty="0" smtClean="0"/>
              <a:t>Claude cycle   ( Turbo Brayton + JT )</a:t>
            </a:r>
            <a:endParaRPr lang="en-GB" altLang="en-US" noProof="0" dirty="0"/>
          </a:p>
        </p:txBody>
      </p:sp>
      <p:sp>
        <p:nvSpPr>
          <p:cNvPr id="2" name="Date Placeholder 1"/>
          <p:cNvSpPr>
            <a:spLocks noGrp="1"/>
          </p:cNvSpPr>
          <p:nvPr>
            <p:ph type="dt" sz="half" idx="10"/>
          </p:nvPr>
        </p:nvSpPr>
        <p:spPr/>
        <p:txBody>
          <a:bodyPr/>
          <a:lstStyle/>
          <a:p>
            <a:pPr>
              <a:defRPr/>
            </a:pPr>
            <a:r>
              <a:rPr lang="en-US" smtClean="0"/>
              <a:t>12-05-2022</a:t>
            </a:r>
            <a:endParaRPr lang="fr-FR"/>
          </a:p>
        </p:txBody>
      </p:sp>
      <p:sp>
        <p:nvSpPr>
          <p:cNvPr id="3" name="Footer Placeholder 2"/>
          <p:cNvSpPr>
            <a:spLocks noGrp="1"/>
          </p:cNvSpPr>
          <p:nvPr>
            <p:ph type="ftr" sz="quarter" idx="11"/>
          </p:nvPr>
        </p:nvSpPr>
        <p:spPr/>
        <p:txBody>
          <a:bodyPr/>
          <a:lstStyle/>
          <a:p>
            <a:pPr>
              <a:defRPr/>
            </a:pPr>
            <a:r>
              <a:rPr lang="fr-FR" smtClean="0"/>
              <a:t>T. Koettig TE/CRG</a:t>
            </a:r>
            <a:endParaRPr lang="fr-FR"/>
          </a:p>
        </p:txBody>
      </p:sp>
      <p:sp>
        <p:nvSpPr>
          <p:cNvPr id="4" name="Slide Number Placeholder 3"/>
          <p:cNvSpPr>
            <a:spLocks noGrp="1"/>
          </p:cNvSpPr>
          <p:nvPr>
            <p:ph type="sldNum" sz="quarter" idx="12"/>
          </p:nvPr>
        </p:nvSpPr>
        <p:spPr/>
        <p:txBody>
          <a:bodyPr/>
          <a:lstStyle/>
          <a:p>
            <a:fld id="{50C7FF40-9C8D-4C19-A375-CB20D428D46D}" type="slidenum">
              <a:rPr lang="fr-FR" altLang="en-US" smtClean="0"/>
              <a:pPr/>
              <a:t>26</a:t>
            </a:fld>
            <a:endParaRPr lang="fr-FR" altLang="en-US"/>
          </a:p>
        </p:txBody>
      </p:sp>
      <p:grpSp>
        <p:nvGrpSpPr>
          <p:cNvPr id="66561" name="Group 66560"/>
          <p:cNvGrpSpPr/>
          <p:nvPr/>
        </p:nvGrpSpPr>
        <p:grpSpPr>
          <a:xfrm>
            <a:off x="5596023" y="3183814"/>
            <a:ext cx="1510412" cy="1622510"/>
            <a:chOff x="5596023" y="3365123"/>
            <a:chExt cx="1510412" cy="1622510"/>
          </a:xfrm>
        </p:grpSpPr>
        <p:cxnSp>
          <p:nvCxnSpPr>
            <p:cNvPr id="6" name="Straight Arrow Connector 5"/>
            <p:cNvCxnSpPr/>
            <p:nvPr/>
          </p:nvCxnSpPr>
          <p:spPr>
            <a:xfrm flipH="1">
              <a:off x="6117021" y="3497975"/>
              <a:ext cx="365101" cy="577411"/>
            </a:xfrm>
            <a:prstGeom prst="straightConnector1">
              <a:avLst/>
            </a:prstGeom>
            <a:ln w="28575">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6517794" y="3497975"/>
              <a:ext cx="395385" cy="837542"/>
            </a:xfrm>
            <a:prstGeom prst="straightConnector1">
              <a:avLst/>
            </a:prstGeom>
            <a:ln w="28575">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5596023" y="4493172"/>
              <a:ext cx="292398" cy="475813"/>
            </a:xfrm>
            <a:prstGeom prst="straightConnector1">
              <a:avLst/>
            </a:prstGeom>
            <a:ln w="28575">
              <a:solidFill>
                <a:srgbClr val="008E4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6482121" y="4335517"/>
              <a:ext cx="431058" cy="633468"/>
            </a:xfrm>
            <a:prstGeom prst="straightConnector1">
              <a:avLst/>
            </a:prstGeom>
            <a:ln w="28575">
              <a:solidFill>
                <a:srgbClr val="1E5AAE"/>
              </a:solidFill>
              <a:tailEnd type="triangle"/>
            </a:ln>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rot="18630527">
              <a:off x="5898152" y="3554951"/>
              <a:ext cx="500458" cy="276999"/>
            </a:xfrm>
            <a:prstGeom prst="rect">
              <a:avLst/>
            </a:prstGeom>
            <a:noFill/>
          </p:spPr>
          <p:txBody>
            <a:bodyPr wrap="none" rtlCol="0">
              <a:spAutoFit/>
            </a:bodyPr>
            <a:lstStyle/>
            <a:p>
              <a:r>
                <a:rPr lang="en-US" sz="1200" dirty="0" smtClean="0">
                  <a:solidFill>
                    <a:srgbClr val="C00000"/>
                  </a:solidFill>
                </a:rPr>
                <a:t>HEX</a:t>
              </a:r>
              <a:endParaRPr lang="en-GB" sz="1200" dirty="0">
                <a:solidFill>
                  <a:srgbClr val="C00000"/>
                </a:solidFill>
              </a:endParaRPr>
            </a:p>
          </p:txBody>
        </p:sp>
        <p:sp>
          <p:nvSpPr>
            <p:cNvPr id="36" name="TextBox 35"/>
            <p:cNvSpPr txBox="1"/>
            <p:nvPr/>
          </p:nvSpPr>
          <p:spPr>
            <a:xfrm rot="3658569">
              <a:off x="6547275" y="3462618"/>
              <a:ext cx="656655" cy="461665"/>
            </a:xfrm>
            <a:prstGeom prst="rect">
              <a:avLst/>
            </a:prstGeom>
            <a:noFill/>
          </p:spPr>
          <p:txBody>
            <a:bodyPr wrap="none" rtlCol="0">
              <a:spAutoFit/>
            </a:bodyPr>
            <a:lstStyle/>
            <a:p>
              <a:r>
                <a:rPr lang="en-US" sz="1200" dirty="0" err="1" smtClean="0">
                  <a:solidFill>
                    <a:srgbClr val="C00000"/>
                  </a:solidFill>
                </a:rPr>
                <a:t>Turbin</a:t>
              </a:r>
              <a:r>
                <a:rPr lang="en-US" sz="1200" dirty="0" smtClean="0">
                  <a:solidFill>
                    <a:srgbClr val="C00000"/>
                  </a:solidFill>
                </a:rPr>
                <a:t> </a:t>
              </a:r>
            </a:p>
            <a:p>
              <a:r>
                <a:rPr lang="en-US" sz="1200" dirty="0" err="1" smtClean="0">
                  <a:solidFill>
                    <a:srgbClr val="C00000"/>
                  </a:solidFill>
                </a:rPr>
                <a:t>expan</a:t>
              </a:r>
              <a:r>
                <a:rPr lang="en-US" sz="1200" dirty="0" smtClean="0">
                  <a:solidFill>
                    <a:srgbClr val="C00000"/>
                  </a:solidFill>
                </a:rPr>
                <a:t>.</a:t>
              </a:r>
              <a:endParaRPr lang="en-GB" sz="1200" dirty="0">
                <a:solidFill>
                  <a:srgbClr val="C00000"/>
                </a:solidFill>
              </a:endParaRPr>
            </a:p>
          </p:txBody>
        </p:sp>
        <p:sp>
          <p:nvSpPr>
            <p:cNvPr id="37" name="TextBox 36"/>
            <p:cNvSpPr txBox="1"/>
            <p:nvPr/>
          </p:nvSpPr>
          <p:spPr>
            <a:xfrm rot="18630527">
              <a:off x="6535407" y="4598904"/>
              <a:ext cx="500458" cy="276999"/>
            </a:xfrm>
            <a:prstGeom prst="rect">
              <a:avLst/>
            </a:prstGeom>
            <a:noFill/>
          </p:spPr>
          <p:txBody>
            <a:bodyPr wrap="none" rtlCol="0">
              <a:spAutoFit/>
            </a:bodyPr>
            <a:lstStyle/>
            <a:p>
              <a:r>
                <a:rPr lang="en-US" sz="1200" dirty="0" smtClean="0">
                  <a:solidFill>
                    <a:srgbClr val="0070C0"/>
                  </a:solidFill>
                </a:rPr>
                <a:t>HEX</a:t>
              </a:r>
              <a:endParaRPr lang="en-GB" sz="1200" dirty="0">
                <a:solidFill>
                  <a:srgbClr val="0070C0"/>
                </a:solidFill>
              </a:endParaRPr>
            </a:p>
          </p:txBody>
        </p:sp>
        <p:sp>
          <p:nvSpPr>
            <p:cNvPr id="38" name="TextBox 37"/>
            <p:cNvSpPr txBox="1"/>
            <p:nvPr/>
          </p:nvSpPr>
          <p:spPr>
            <a:xfrm rot="19421009">
              <a:off x="5757230" y="4456393"/>
              <a:ext cx="356188" cy="276999"/>
            </a:xfrm>
            <a:prstGeom prst="rect">
              <a:avLst/>
            </a:prstGeom>
            <a:noFill/>
          </p:spPr>
          <p:txBody>
            <a:bodyPr wrap="none" rtlCol="0">
              <a:spAutoFit/>
            </a:bodyPr>
            <a:lstStyle/>
            <a:p>
              <a:pPr algn="just"/>
              <a:r>
                <a:rPr lang="en-US" sz="1200" dirty="0" smtClean="0">
                  <a:solidFill>
                    <a:srgbClr val="008E40"/>
                  </a:solidFill>
                </a:rPr>
                <a:t>JT</a:t>
              </a:r>
              <a:endParaRPr lang="en-GB" sz="1200" dirty="0">
                <a:solidFill>
                  <a:srgbClr val="008E40"/>
                </a:solidFill>
              </a:endParaRPr>
            </a:p>
          </p:txBody>
        </p:sp>
      </p:grpSp>
      <p:grpSp>
        <p:nvGrpSpPr>
          <p:cNvPr id="66569" name="Group 66568"/>
          <p:cNvGrpSpPr/>
          <p:nvPr/>
        </p:nvGrpSpPr>
        <p:grpSpPr>
          <a:xfrm>
            <a:off x="871070" y="706707"/>
            <a:ext cx="2857475" cy="4994708"/>
            <a:chOff x="871070" y="706707"/>
            <a:chExt cx="2857475" cy="4994708"/>
          </a:xfrm>
        </p:grpSpPr>
        <p:pic>
          <p:nvPicPr>
            <p:cNvPr id="22" name="Picture 21"/>
            <p:cNvPicPr>
              <a:picLocks noChangeAspect="1"/>
            </p:cNvPicPr>
            <p:nvPr/>
          </p:nvPicPr>
          <p:blipFill>
            <a:blip r:embed="rId4">
              <a:extLst>
                <a:ext uri="{BEBA8EAE-BF5A-486C-A8C5-ECC9F3942E4B}">
                  <a14:imgProps xmlns:a14="http://schemas.microsoft.com/office/drawing/2010/main">
                    <a14:imgLayer r:embed="rId5">
                      <a14:imgEffect>
                        <a14:sharpenSoften amount="25000"/>
                      </a14:imgEffect>
                      <a14:imgEffect>
                        <a14:brightnessContrast bright="4000" contrast="-20000"/>
                      </a14:imgEffect>
                    </a14:imgLayer>
                  </a14:imgProps>
                </a:ext>
              </a:extLst>
            </a:blip>
            <a:stretch>
              <a:fillRect/>
            </a:stretch>
          </p:blipFill>
          <p:spPr>
            <a:xfrm>
              <a:off x="871070" y="706707"/>
              <a:ext cx="2857475" cy="4958950"/>
            </a:xfrm>
            <a:prstGeom prst="rect">
              <a:avLst/>
            </a:prstGeom>
          </p:spPr>
        </p:pic>
        <mc:AlternateContent xmlns:mc="http://schemas.openxmlformats.org/markup-compatibility/2006" xmlns:a14="http://schemas.microsoft.com/office/drawing/2010/main">
          <mc:Choice Requires="a14">
            <p:sp>
              <p:nvSpPr>
                <p:cNvPr id="66565" name="TextBox 66564"/>
                <p:cNvSpPr txBox="1"/>
                <p:nvPr/>
              </p:nvSpPr>
              <p:spPr>
                <a:xfrm>
                  <a:off x="1984654" y="5321567"/>
                  <a:ext cx="1321516" cy="379848"/>
                </a:xfrm>
                <a:prstGeom prst="rect">
                  <a:avLst/>
                </a:prstGeom>
                <a:solidFill>
                  <a:schemeClr val="bg1"/>
                </a:solidFill>
              </p:spPr>
              <p:txBody>
                <a:bodyPr wrap="none" rtlCol="0">
                  <a:spAutoFit/>
                </a:bodyPr>
                <a:lstStyle/>
                <a:p>
                  <a14:m>
                    <m:oMath xmlns:m="http://schemas.openxmlformats.org/officeDocument/2006/math">
                      <m:sSub>
                        <m:sSubPr>
                          <m:ctrlPr>
                            <a:rPr lang="en-US" i="1" smtClean="0">
                              <a:solidFill>
                                <a:schemeClr val="accent1">
                                  <a:lumMod val="25000"/>
                                </a:schemeClr>
                              </a:solidFill>
                              <a:latin typeface="Cambria Math" panose="02040503050406030204" pitchFamily="18" charset="0"/>
                            </a:rPr>
                          </m:ctrlPr>
                        </m:sSubPr>
                        <m:e>
                          <m:r>
                            <a:rPr lang="en-US" b="0" i="1" smtClean="0">
                              <a:solidFill>
                                <a:schemeClr val="accent1">
                                  <a:lumMod val="25000"/>
                                </a:schemeClr>
                              </a:solidFill>
                              <a:latin typeface="Cambria Math" panose="02040503050406030204" pitchFamily="18" charset="0"/>
                            </a:rPr>
                            <m:t>       </m:t>
                          </m:r>
                          <m:acc>
                            <m:accPr>
                              <m:chr m:val="̇"/>
                              <m:ctrlPr>
                                <a:rPr lang="en-US" i="1" smtClean="0">
                                  <a:solidFill>
                                    <a:schemeClr val="accent1">
                                      <a:lumMod val="25000"/>
                                    </a:schemeClr>
                                  </a:solidFill>
                                  <a:latin typeface="Cambria Math" panose="02040503050406030204" pitchFamily="18" charset="0"/>
                                </a:rPr>
                              </m:ctrlPr>
                            </m:accPr>
                            <m:e>
                              <m:r>
                                <a:rPr lang="en-US" b="0" i="1" smtClean="0">
                                  <a:solidFill>
                                    <a:schemeClr val="accent1">
                                      <a:lumMod val="25000"/>
                                    </a:schemeClr>
                                  </a:solidFill>
                                  <a:latin typeface="Cambria Math" panose="02040503050406030204" pitchFamily="18" charset="0"/>
                                </a:rPr>
                                <m:t>𝑄</m:t>
                              </m:r>
                            </m:e>
                          </m:acc>
                        </m:e>
                        <m:sub>
                          <m:r>
                            <a:rPr lang="en-US" b="0" i="1" smtClean="0">
                              <a:solidFill>
                                <a:schemeClr val="accent1">
                                  <a:lumMod val="25000"/>
                                </a:schemeClr>
                              </a:solidFill>
                              <a:latin typeface="Cambria Math" panose="02040503050406030204" pitchFamily="18" charset="0"/>
                            </a:rPr>
                            <m:t>𝑖𝑛</m:t>
                          </m:r>
                        </m:sub>
                      </m:sSub>
                    </m:oMath>
                  </a14:m>
                  <a:r>
                    <a:rPr lang="en-GB" dirty="0" smtClean="0">
                      <a:solidFill>
                        <a:schemeClr val="accent1">
                          <a:lumMod val="25000"/>
                        </a:schemeClr>
                      </a:solidFill>
                    </a:rPr>
                    <a:t>       </a:t>
                  </a:r>
                  <a:endParaRPr lang="en-GB" dirty="0">
                    <a:solidFill>
                      <a:schemeClr val="accent1">
                        <a:lumMod val="25000"/>
                      </a:schemeClr>
                    </a:solidFill>
                  </a:endParaRPr>
                </a:p>
              </p:txBody>
            </p:sp>
          </mc:Choice>
          <mc:Fallback xmlns="">
            <p:sp>
              <p:nvSpPr>
                <p:cNvPr id="66565" name="TextBox 66564"/>
                <p:cNvSpPr txBox="1">
                  <a:spLocks noRot="1" noChangeAspect="1" noMove="1" noResize="1" noEditPoints="1" noAdjustHandles="1" noChangeArrowheads="1" noChangeShapeType="1" noTextEdit="1"/>
                </p:cNvSpPr>
                <p:nvPr/>
              </p:nvSpPr>
              <p:spPr>
                <a:xfrm>
                  <a:off x="1984654" y="5321567"/>
                  <a:ext cx="1321516" cy="379848"/>
                </a:xfrm>
                <a:prstGeom prst="rect">
                  <a:avLst/>
                </a:prstGeom>
                <a:blipFill>
                  <a:blip r:embed="rId6"/>
                  <a:stretch>
                    <a:fillRect b="-11290"/>
                  </a:stretch>
                </a:blipFill>
              </p:spPr>
              <p:txBody>
                <a:bodyPr/>
                <a:lstStyle/>
                <a:p>
                  <a:r>
                    <a:rPr lang="en-GB">
                      <a:noFill/>
                    </a:rPr>
                    <a:t> </a:t>
                  </a:r>
                </a:p>
              </p:txBody>
            </p:sp>
          </mc:Fallback>
        </mc:AlternateContent>
      </p:grpSp>
      <p:sp>
        <p:nvSpPr>
          <p:cNvPr id="66568" name="TextBox 66567"/>
          <p:cNvSpPr txBox="1"/>
          <p:nvPr/>
        </p:nvSpPr>
        <p:spPr>
          <a:xfrm>
            <a:off x="1451895" y="5905449"/>
            <a:ext cx="6314549" cy="261610"/>
          </a:xfrm>
          <a:prstGeom prst="rect">
            <a:avLst/>
          </a:prstGeom>
          <a:noFill/>
        </p:spPr>
        <p:txBody>
          <a:bodyPr wrap="none" rtlCol="0">
            <a:spAutoFit/>
          </a:bodyPr>
          <a:lstStyle/>
          <a:p>
            <a:r>
              <a:rPr lang="en-US" sz="1100" dirty="0" smtClean="0">
                <a:solidFill>
                  <a:schemeClr val="accent1">
                    <a:lumMod val="25000"/>
                  </a:schemeClr>
                </a:solidFill>
              </a:rPr>
              <a:t>Source: Frey, Haefer, </a:t>
            </a:r>
            <a:r>
              <a:rPr lang="en-US" sz="1100" dirty="0" err="1" smtClean="0">
                <a:solidFill>
                  <a:schemeClr val="accent1">
                    <a:lumMod val="25000"/>
                  </a:schemeClr>
                </a:solidFill>
              </a:rPr>
              <a:t>Tieftemperaturtechnologie</a:t>
            </a:r>
            <a:r>
              <a:rPr lang="en-US" sz="1100" dirty="0" smtClean="0">
                <a:solidFill>
                  <a:schemeClr val="accent1">
                    <a:lumMod val="25000"/>
                  </a:schemeClr>
                </a:solidFill>
              </a:rPr>
              <a:t>, VDI Verlag 1981, ISBN 3-18-400503-8, adapted.</a:t>
            </a:r>
            <a:endParaRPr lang="en-GB" sz="1100" dirty="0">
              <a:solidFill>
                <a:schemeClr val="accent1">
                  <a:lumMod val="25000"/>
                </a:schemeClr>
              </a:solidFill>
            </a:endParaRPr>
          </a:p>
        </p:txBody>
      </p:sp>
    </p:spTree>
    <p:extLst>
      <p:ext uri="{BB962C8B-B14F-4D97-AF65-F5344CB8AC3E}">
        <p14:creationId xmlns:p14="http://schemas.microsoft.com/office/powerpoint/2010/main" val="3010872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6561"/>
                                        </p:tgtEl>
                                        <p:attrNameLst>
                                          <p:attrName>style.visibility</p:attrName>
                                        </p:attrNameLst>
                                      </p:cBhvr>
                                      <p:to>
                                        <p:strVal val="visible"/>
                                      </p:to>
                                    </p:set>
                                    <p:animEffect transition="in" filter="fade">
                                      <p:cBhvr>
                                        <p:cTn id="7" dur="500"/>
                                        <p:tgtEl>
                                          <p:spTgt spid="66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7"/>
          <p:cNvGrpSpPr>
            <a:grpSpLocks/>
          </p:cNvGrpSpPr>
          <p:nvPr/>
        </p:nvGrpSpPr>
        <p:grpSpPr bwMode="auto">
          <a:xfrm>
            <a:off x="0" y="1035050"/>
            <a:ext cx="9144000" cy="4832350"/>
            <a:chOff x="0" y="576"/>
            <a:chExt cx="5760" cy="3044"/>
          </a:xfrm>
        </p:grpSpPr>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6"/>
              <a:ext cx="5760" cy="30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1" name="Rectangle 6"/>
            <p:cNvSpPr>
              <a:spLocks noChangeArrowheads="1"/>
            </p:cNvSpPr>
            <p:nvPr/>
          </p:nvSpPr>
          <p:spPr bwMode="auto">
            <a:xfrm>
              <a:off x="4224" y="3504"/>
              <a:ext cx="1104"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800">
                <a:latin typeface="Arial" charset="0"/>
                <a:ea typeface="ＭＳ Ｐゴシック" charset="0"/>
              </a:endParaRPr>
            </a:p>
          </p:txBody>
        </p:sp>
      </p:grpSp>
      <p:sp>
        <p:nvSpPr>
          <p:cNvPr id="12" name="Rectangle 2"/>
          <p:cNvSpPr txBox="1">
            <a:spLocks noChangeArrowheads="1"/>
          </p:cNvSpPr>
          <p:nvPr/>
        </p:nvSpPr>
        <p:spPr>
          <a:xfrm>
            <a:off x="457199" y="136525"/>
            <a:ext cx="8141233" cy="524302"/>
          </a:xfrm>
          <a:prstGeom prst="rect">
            <a:avLst/>
          </a:prstGeom>
        </p:spPr>
        <p:txBody>
          <a:bodyPr/>
          <a:lstStyle>
            <a:lvl1pPr algn="ctr" rtl="0" eaLnBrk="1" latinLnBrk="0" hangingPunct="1">
              <a:spcBef>
                <a:spcPct val="0"/>
              </a:spcBef>
              <a:buNone/>
              <a:defRPr kumimoji="0" sz="2400" b="1" kern="1200">
                <a:solidFill>
                  <a:srgbClr val="002060"/>
                </a:solidFill>
                <a:latin typeface="+mj-lt"/>
                <a:ea typeface="+mj-ea"/>
                <a:cs typeface="+mj-cs"/>
              </a:defRPr>
            </a:lvl1pPr>
          </a:lstStyle>
          <a:p>
            <a:pPr algn="l">
              <a:defRPr/>
            </a:pPr>
            <a:r>
              <a:rPr lang="en-GB" b="0" dirty="0" smtClean="0"/>
              <a:t>Process diagram, LHC refrigerator </a:t>
            </a:r>
            <a:r>
              <a:rPr lang="en-US" b="0" dirty="0" smtClean="0"/>
              <a:t>18 kW @ 4.5 K</a:t>
            </a:r>
            <a:endParaRPr lang="en-GB" b="0" dirty="0" smtClean="0"/>
          </a:p>
        </p:txBody>
      </p:sp>
      <p:sp>
        <p:nvSpPr>
          <p:cNvPr id="13" name="Text Box 4"/>
          <p:cNvSpPr txBox="1">
            <a:spLocks noChangeArrowheads="1"/>
          </p:cNvSpPr>
          <p:nvPr/>
        </p:nvSpPr>
        <p:spPr bwMode="auto">
          <a:xfrm>
            <a:off x="457200" y="4206875"/>
            <a:ext cx="17526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spcBef>
                <a:spcPct val="50000"/>
              </a:spcBef>
              <a:defRPr/>
            </a:pPr>
            <a:r>
              <a:rPr lang="en-US" sz="2400" b="1">
                <a:solidFill>
                  <a:srgbClr val="008040"/>
                </a:solidFill>
                <a:latin typeface="Arial Narrow" charset="0"/>
                <a:ea typeface="ヒラギノ角ゴ Pro W3" charset="0"/>
                <a:cs typeface="ヒラギノ角ゴ Pro W3" charset="0"/>
              </a:rPr>
              <a:t>Heat exchangers</a:t>
            </a:r>
          </a:p>
        </p:txBody>
      </p:sp>
      <p:sp>
        <p:nvSpPr>
          <p:cNvPr id="14" name="Text Box 5"/>
          <p:cNvSpPr txBox="1">
            <a:spLocks noChangeArrowheads="1"/>
          </p:cNvSpPr>
          <p:nvPr/>
        </p:nvSpPr>
        <p:spPr bwMode="auto">
          <a:xfrm>
            <a:off x="5943600" y="990600"/>
            <a:ext cx="1752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spcBef>
                <a:spcPct val="50000"/>
              </a:spcBef>
              <a:defRPr/>
            </a:pPr>
            <a:r>
              <a:rPr lang="en-US" sz="2400" b="1">
                <a:solidFill>
                  <a:srgbClr val="66CCFF"/>
                </a:solidFill>
                <a:latin typeface="Arial Narrow" charset="0"/>
                <a:ea typeface="ヒラギノ角ゴ Pro W3" charset="0"/>
                <a:cs typeface="ヒラギノ角ゴ Pro W3" charset="0"/>
              </a:rPr>
              <a:t>Turbines</a:t>
            </a:r>
          </a:p>
        </p:txBody>
      </p:sp>
      <p:sp>
        <p:nvSpPr>
          <p:cNvPr id="15" name="Text Box 8"/>
          <p:cNvSpPr txBox="1">
            <a:spLocks noChangeArrowheads="1"/>
          </p:cNvSpPr>
          <p:nvPr/>
        </p:nvSpPr>
        <p:spPr bwMode="auto">
          <a:xfrm>
            <a:off x="2744356" y="1090372"/>
            <a:ext cx="24384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800" dirty="0" err="1">
                <a:solidFill>
                  <a:srgbClr val="FF8000"/>
                </a:solidFill>
                <a:latin typeface="Tahoma" charset="0"/>
                <a:ea typeface="ＭＳ Ｐゴシック" charset="0"/>
              </a:rPr>
              <a:t>Adsorbers</a:t>
            </a:r>
            <a:r>
              <a:rPr lang="en-US" sz="1800" dirty="0">
                <a:solidFill>
                  <a:srgbClr val="FF8000"/>
                </a:solidFill>
                <a:latin typeface="Tahoma" charset="0"/>
                <a:ea typeface="ＭＳ Ｐゴシック" charset="0"/>
              </a:rPr>
              <a:t>      (remove impurities)</a:t>
            </a:r>
          </a:p>
        </p:txBody>
      </p:sp>
      <p:sp>
        <p:nvSpPr>
          <p:cNvPr id="16" name="Line 9"/>
          <p:cNvSpPr>
            <a:spLocks noChangeShapeType="1"/>
          </p:cNvSpPr>
          <p:nvPr/>
        </p:nvSpPr>
        <p:spPr bwMode="auto">
          <a:xfrm flipH="1">
            <a:off x="2971800" y="1828800"/>
            <a:ext cx="533400" cy="609600"/>
          </a:xfrm>
          <a:prstGeom prst="line">
            <a:avLst/>
          </a:prstGeom>
          <a:noFill/>
          <a:ln w="9525">
            <a:solidFill>
              <a:srgbClr val="FF8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800">
              <a:latin typeface="Arial" charset="0"/>
              <a:ea typeface="ＭＳ Ｐゴシック" charset="0"/>
            </a:endParaRPr>
          </a:p>
        </p:txBody>
      </p:sp>
      <p:sp>
        <p:nvSpPr>
          <p:cNvPr id="17" name="Line 10"/>
          <p:cNvSpPr>
            <a:spLocks noChangeShapeType="1"/>
          </p:cNvSpPr>
          <p:nvPr/>
        </p:nvSpPr>
        <p:spPr bwMode="auto">
          <a:xfrm>
            <a:off x="4800600" y="1828800"/>
            <a:ext cx="381000" cy="838200"/>
          </a:xfrm>
          <a:prstGeom prst="line">
            <a:avLst/>
          </a:prstGeom>
          <a:noFill/>
          <a:ln w="9525">
            <a:solidFill>
              <a:srgbClr val="FF8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800">
              <a:latin typeface="Arial" charset="0"/>
              <a:ea typeface="ＭＳ Ｐゴシック" charset="0"/>
            </a:endParaRPr>
          </a:p>
        </p:txBody>
      </p:sp>
      <p:sp>
        <p:nvSpPr>
          <p:cNvPr id="18" name="Text Box 11"/>
          <p:cNvSpPr txBox="1">
            <a:spLocks noChangeArrowheads="1"/>
          </p:cNvSpPr>
          <p:nvPr/>
        </p:nvSpPr>
        <p:spPr bwMode="auto">
          <a:xfrm>
            <a:off x="228600" y="605505"/>
            <a:ext cx="17526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spcBef>
                <a:spcPct val="50000"/>
              </a:spcBef>
              <a:defRPr/>
            </a:pPr>
            <a:r>
              <a:rPr lang="en-US" sz="2400" b="1" dirty="0">
                <a:solidFill>
                  <a:srgbClr val="800080"/>
                </a:solidFill>
                <a:latin typeface="Arial Narrow" charset="0"/>
                <a:ea typeface="ヒラギノ角ゴ Pro W3" charset="0"/>
                <a:cs typeface="ヒラギノ角ゴ Pro W3" charset="0"/>
              </a:rPr>
              <a:t>LN2       (cool-down)</a:t>
            </a:r>
          </a:p>
        </p:txBody>
      </p:sp>
      <p:sp>
        <p:nvSpPr>
          <p:cNvPr id="4" name="Date Placeholder 3"/>
          <p:cNvSpPr>
            <a:spLocks noGrp="1"/>
          </p:cNvSpPr>
          <p:nvPr>
            <p:ph type="dt" sz="half" idx="10"/>
          </p:nvPr>
        </p:nvSpPr>
        <p:spPr/>
        <p:txBody>
          <a:bodyPr/>
          <a:lstStyle/>
          <a:p>
            <a:r>
              <a:rPr lang="en-US" altLang="en-US" smtClean="0"/>
              <a:t>12-05-2022</a:t>
            </a:r>
            <a:endParaRPr lang="en-US" altLang="en-US"/>
          </a:p>
        </p:txBody>
      </p:sp>
      <p:sp>
        <p:nvSpPr>
          <p:cNvPr id="5" name="Footer Placeholder 4"/>
          <p:cNvSpPr>
            <a:spLocks noGrp="1"/>
          </p:cNvSpPr>
          <p:nvPr>
            <p:ph type="ftr" sz="quarter" idx="11"/>
          </p:nvPr>
        </p:nvSpPr>
        <p:spPr/>
        <p:txBody>
          <a:bodyPr/>
          <a:lstStyle/>
          <a:p>
            <a:r>
              <a:rPr lang="en-US" altLang="en-US" smtClean="0"/>
              <a:t>T. Koettig TE/CRG</a:t>
            </a:r>
            <a:endParaRPr lang="en-US" altLang="en-US"/>
          </a:p>
        </p:txBody>
      </p:sp>
      <p:sp>
        <p:nvSpPr>
          <p:cNvPr id="7" name="Slide Number Placeholder 6"/>
          <p:cNvSpPr>
            <a:spLocks noGrp="1"/>
          </p:cNvSpPr>
          <p:nvPr>
            <p:ph type="sldNum" sz="quarter" idx="12"/>
          </p:nvPr>
        </p:nvSpPr>
        <p:spPr/>
        <p:txBody>
          <a:bodyPr/>
          <a:lstStyle/>
          <a:p>
            <a:fld id="{3359E1B6-B6F2-4D05-AE4D-5E0011231DF0}" type="slidenum">
              <a:rPr lang="en-US" altLang="en-US" smtClean="0"/>
              <a:pPr/>
              <a:t>27</a:t>
            </a:fld>
            <a:endParaRPr lang="en-US" altLang="en-US"/>
          </a:p>
        </p:txBody>
      </p:sp>
    </p:spTree>
    <p:extLst>
      <p:ext uri="{BB962C8B-B14F-4D97-AF65-F5344CB8AC3E}">
        <p14:creationId xmlns:p14="http://schemas.microsoft.com/office/powerpoint/2010/main" val="19404146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Text Box 4"/>
          <p:cNvSpPr txBox="1">
            <a:spLocks noChangeArrowheads="1"/>
          </p:cNvSpPr>
          <p:nvPr/>
        </p:nvSpPr>
        <p:spPr bwMode="auto">
          <a:xfrm>
            <a:off x="457200" y="118222"/>
            <a:ext cx="88981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sz="2400" b="1" dirty="0" smtClean="0">
                <a:solidFill>
                  <a:srgbClr val="002060"/>
                </a:solidFill>
              </a:rPr>
              <a:t>COP of large cryogenic helium refrigerators</a:t>
            </a:r>
            <a:endParaRPr lang="en-GB" altLang="en-US" sz="2400" b="1" dirty="0">
              <a:solidFill>
                <a:srgbClr val="002060"/>
              </a:solidFill>
            </a:endParaRPr>
          </a:p>
        </p:txBody>
      </p:sp>
      <p:graphicFrame>
        <p:nvGraphicFramePr>
          <p:cNvPr id="8" name="Object 3"/>
          <p:cNvGraphicFramePr>
            <a:graphicFrameLocks noChangeAspect="1"/>
          </p:cNvGraphicFramePr>
          <p:nvPr>
            <p:extLst>
              <p:ext uri="{D42A27DB-BD31-4B8C-83A1-F6EECF244321}">
                <p14:modId xmlns:p14="http://schemas.microsoft.com/office/powerpoint/2010/main" val="894880414"/>
              </p:ext>
            </p:extLst>
          </p:nvPr>
        </p:nvGraphicFramePr>
        <p:xfrm>
          <a:off x="457200" y="879810"/>
          <a:ext cx="8420100" cy="5024437"/>
        </p:xfrm>
        <a:graphic>
          <a:graphicData uri="http://schemas.openxmlformats.org/presentationml/2006/ole">
            <mc:AlternateContent xmlns:mc="http://schemas.openxmlformats.org/markup-compatibility/2006">
              <mc:Choice xmlns:v="urn:schemas-microsoft-com:vml" Requires="v">
                <p:oleObj spid="_x0000_s2282" name="Chart" r:id="rId3" imgW="7772400" imgH="4343400" progId="MSGraph.Chart.8">
                  <p:embed followColorScheme="full"/>
                </p:oleObj>
              </mc:Choice>
              <mc:Fallback>
                <p:oleObj name="Chart" r:id="rId3" imgW="7772400" imgH="4343400" progId="MSGraph.Chart.8">
                  <p:embed followColorScheme="full"/>
                  <p:pic>
                    <p:nvPicPr>
                      <p:cNvPr id="81923" name="Object 3"/>
                      <p:cNvPicPr>
                        <a:picLocks noChangeAspect="1" noChangeArrowheads="1"/>
                      </p:cNvPicPr>
                      <p:nvPr/>
                    </p:nvPicPr>
                    <p:blipFill>
                      <a:blip r:embed="rId4">
                        <a:extLst>
                          <a:ext uri="{28A0092B-C50C-407E-A947-70E740481C1C}">
                            <a14:useLocalDpi xmlns:a14="http://schemas.microsoft.com/office/drawing/2010/main" val="0"/>
                          </a:ext>
                        </a:extLst>
                      </a:blip>
                      <a:srcRect t="10526"/>
                      <a:stretch>
                        <a:fillRect/>
                      </a:stretch>
                    </p:blipFill>
                    <p:spPr bwMode="auto">
                      <a:xfrm>
                        <a:off x="457200" y="879810"/>
                        <a:ext cx="8420100" cy="5024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9" name="Group 8"/>
          <p:cNvGrpSpPr/>
          <p:nvPr/>
        </p:nvGrpSpPr>
        <p:grpSpPr>
          <a:xfrm>
            <a:off x="4180114" y="1638357"/>
            <a:ext cx="3949594" cy="1235472"/>
            <a:chOff x="4180114" y="1638357"/>
            <a:chExt cx="3949594" cy="1235472"/>
          </a:xfrm>
        </p:grpSpPr>
        <p:sp>
          <p:nvSpPr>
            <p:cNvPr id="3" name="TextBox 2"/>
            <p:cNvSpPr txBox="1"/>
            <p:nvPr/>
          </p:nvSpPr>
          <p:spPr>
            <a:xfrm>
              <a:off x="4733363" y="1638357"/>
              <a:ext cx="2672526" cy="369332"/>
            </a:xfrm>
            <a:prstGeom prst="rect">
              <a:avLst/>
            </a:prstGeom>
            <a:noFill/>
          </p:spPr>
          <p:txBody>
            <a:bodyPr wrap="none" rtlCol="0">
              <a:spAutoFit/>
            </a:bodyPr>
            <a:lstStyle/>
            <a:p>
              <a:r>
                <a:rPr lang="en-US" dirty="0" smtClean="0"/>
                <a:t>Size of the plant matters</a:t>
              </a:r>
              <a:endParaRPr lang="en-GB" dirty="0"/>
            </a:p>
          </p:txBody>
        </p:sp>
        <p:cxnSp>
          <p:nvCxnSpPr>
            <p:cNvPr id="5" name="Straight Arrow Connector 4"/>
            <p:cNvCxnSpPr/>
            <p:nvPr/>
          </p:nvCxnSpPr>
          <p:spPr>
            <a:xfrm>
              <a:off x="4180114" y="1816095"/>
              <a:ext cx="3949594" cy="1057734"/>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10" name="Date Placeholder 9"/>
          <p:cNvSpPr>
            <a:spLocks noGrp="1"/>
          </p:cNvSpPr>
          <p:nvPr>
            <p:ph type="dt" sz="half" idx="10"/>
          </p:nvPr>
        </p:nvSpPr>
        <p:spPr/>
        <p:txBody>
          <a:bodyPr/>
          <a:lstStyle/>
          <a:p>
            <a:r>
              <a:rPr lang="en-US" altLang="en-US" smtClean="0"/>
              <a:t>12-05-2022</a:t>
            </a:r>
            <a:endParaRPr lang="en-US" altLang="en-US"/>
          </a:p>
        </p:txBody>
      </p:sp>
      <p:sp>
        <p:nvSpPr>
          <p:cNvPr id="11" name="Footer Placeholder 10"/>
          <p:cNvSpPr>
            <a:spLocks noGrp="1"/>
          </p:cNvSpPr>
          <p:nvPr>
            <p:ph type="ftr" sz="quarter" idx="11"/>
          </p:nvPr>
        </p:nvSpPr>
        <p:spPr/>
        <p:txBody>
          <a:bodyPr/>
          <a:lstStyle/>
          <a:p>
            <a:r>
              <a:rPr lang="en-US" altLang="en-US" dirty="0" smtClean="0"/>
              <a:t>T. Koettig TE/CRG</a:t>
            </a:r>
            <a:endParaRPr lang="en-US" altLang="en-US" dirty="0"/>
          </a:p>
        </p:txBody>
      </p:sp>
      <p:sp>
        <p:nvSpPr>
          <p:cNvPr id="12" name="Slide Number Placeholder 11"/>
          <p:cNvSpPr>
            <a:spLocks noGrp="1"/>
          </p:cNvSpPr>
          <p:nvPr>
            <p:ph type="sldNum" sz="quarter" idx="12"/>
          </p:nvPr>
        </p:nvSpPr>
        <p:spPr/>
        <p:txBody>
          <a:bodyPr/>
          <a:lstStyle/>
          <a:p>
            <a:fld id="{3359E1B6-B6F2-4D05-AE4D-5E0011231DF0}" type="slidenum">
              <a:rPr lang="en-US" altLang="en-US" smtClean="0"/>
              <a:pPr/>
              <a:t>28</a:t>
            </a:fld>
            <a:endParaRPr lang="en-US" altLang="en-US"/>
          </a:p>
        </p:txBody>
      </p:sp>
      <p:sp>
        <p:nvSpPr>
          <p:cNvPr id="2" name="TextBox 1"/>
          <p:cNvSpPr txBox="1"/>
          <p:nvPr/>
        </p:nvSpPr>
        <p:spPr>
          <a:xfrm>
            <a:off x="1458311" y="5673414"/>
            <a:ext cx="842475" cy="461665"/>
          </a:xfrm>
          <a:prstGeom prst="rect">
            <a:avLst/>
          </a:prstGeom>
          <a:noFill/>
        </p:spPr>
        <p:txBody>
          <a:bodyPr wrap="none" rtlCol="0">
            <a:spAutoFit/>
          </a:bodyPr>
          <a:lstStyle/>
          <a:p>
            <a:r>
              <a:rPr lang="en-US" sz="1200" dirty="0" smtClean="0">
                <a:solidFill>
                  <a:schemeClr val="accent6">
                    <a:lumMod val="50000"/>
                  </a:schemeClr>
                </a:solidFill>
              </a:rPr>
              <a:t>Tokamak </a:t>
            </a:r>
          </a:p>
          <a:p>
            <a:r>
              <a:rPr lang="en-US" sz="1200" dirty="0" smtClean="0">
                <a:solidFill>
                  <a:schemeClr val="accent6">
                    <a:lumMod val="50000"/>
                  </a:schemeClr>
                </a:solidFill>
              </a:rPr>
              <a:t>in France</a:t>
            </a:r>
            <a:endParaRPr lang="en-GB" sz="1200" dirty="0">
              <a:solidFill>
                <a:schemeClr val="accent6">
                  <a:lumMod val="50000"/>
                </a:schemeClr>
              </a:solidFill>
            </a:endParaRPr>
          </a:p>
        </p:txBody>
      </p:sp>
      <p:sp>
        <p:nvSpPr>
          <p:cNvPr id="13" name="TextBox 12"/>
          <p:cNvSpPr txBox="1"/>
          <p:nvPr/>
        </p:nvSpPr>
        <p:spPr>
          <a:xfrm>
            <a:off x="3451692" y="5673414"/>
            <a:ext cx="900759" cy="461665"/>
          </a:xfrm>
          <a:prstGeom prst="rect">
            <a:avLst/>
          </a:prstGeom>
          <a:noFill/>
        </p:spPr>
        <p:txBody>
          <a:bodyPr wrap="none" rtlCol="0">
            <a:spAutoFit/>
          </a:bodyPr>
          <a:lstStyle/>
          <a:p>
            <a:r>
              <a:rPr lang="en-US" sz="1200" dirty="0" err="1" smtClean="0">
                <a:solidFill>
                  <a:schemeClr val="accent6">
                    <a:lumMod val="50000"/>
                  </a:schemeClr>
                </a:solidFill>
              </a:rPr>
              <a:t>e</a:t>
            </a:r>
            <a:r>
              <a:rPr lang="en-US" sz="1200" baseline="30000" dirty="0" err="1" smtClean="0">
                <a:solidFill>
                  <a:schemeClr val="accent6">
                    <a:lumMod val="50000"/>
                  </a:schemeClr>
                </a:solidFill>
              </a:rPr>
              <a:t>+</a:t>
            </a:r>
            <a:r>
              <a:rPr lang="en-US" sz="1200" dirty="0" err="1" smtClean="0">
                <a:solidFill>
                  <a:schemeClr val="accent6">
                    <a:lumMod val="50000"/>
                  </a:schemeClr>
                </a:solidFill>
              </a:rPr>
              <a:t>e</a:t>
            </a:r>
            <a:r>
              <a:rPr lang="en-US" sz="1200" baseline="30000" dirty="0" smtClean="0">
                <a:solidFill>
                  <a:schemeClr val="accent6">
                    <a:lumMod val="50000"/>
                  </a:schemeClr>
                </a:solidFill>
              </a:rPr>
              <a:t>-</a:t>
            </a:r>
            <a:r>
              <a:rPr lang="en-US" sz="1200" dirty="0" smtClean="0">
                <a:solidFill>
                  <a:schemeClr val="accent6">
                    <a:lumMod val="50000"/>
                  </a:schemeClr>
                </a:solidFill>
              </a:rPr>
              <a:t> </a:t>
            </a:r>
            <a:r>
              <a:rPr lang="en-US" sz="1200" dirty="0" err="1" smtClean="0">
                <a:solidFill>
                  <a:schemeClr val="accent6">
                    <a:lumMod val="50000"/>
                  </a:schemeClr>
                </a:solidFill>
              </a:rPr>
              <a:t>Accel</a:t>
            </a:r>
            <a:r>
              <a:rPr lang="en-US" sz="1200" dirty="0" smtClean="0">
                <a:solidFill>
                  <a:schemeClr val="accent6">
                    <a:lumMod val="50000"/>
                  </a:schemeClr>
                </a:solidFill>
              </a:rPr>
              <a:t>.</a:t>
            </a:r>
          </a:p>
          <a:p>
            <a:r>
              <a:rPr lang="en-US" sz="1200" dirty="0" smtClean="0">
                <a:solidFill>
                  <a:schemeClr val="accent6">
                    <a:lumMod val="50000"/>
                  </a:schemeClr>
                </a:solidFill>
              </a:rPr>
              <a:t>in Japan</a:t>
            </a:r>
            <a:endParaRPr lang="en-GB" sz="1200" dirty="0">
              <a:solidFill>
                <a:schemeClr val="accent6">
                  <a:lumMod val="50000"/>
                </a:schemeClr>
              </a:solidFill>
            </a:endParaRPr>
          </a:p>
        </p:txBody>
      </p:sp>
      <p:sp>
        <p:nvSpPr>
          <p:cNvPr id="14" name="TextBox 13"/>
          <p:cNvSpPr txBox="1"/>
          <p:nvPr/>
        </p:nvSpPr>
        <p:spPr>
          <a:xfrm>
            <a:off x="2402125" y="5692282"/>
            <a:ext cx="925253" cy="461665"/>
          </a:xfrm>
          <a:prstGeom prst="rect">
            <a:avLst/>
          </a:prstGeom>
          <a:noFill/>
        </p:spPr>
        <p:txBody>
          <a:bodyPr wrap="none" rtlCol="0">
            <a:spAutoFit/>
          </a:bodyPr>
          <a:lstStyle/>
          <a:p>
            <a:r>
              <a:rPr lang="en-US" sz="1200" dirty="0" smtClean="0">
                <a:solidFill>
                  <a:schemeClr val="accent6">
                    <a:lumMod val="50000"/>
                  </a:schemeClr>
                </a:solidFill>
              </a:rPr>
              <a:t>Heavy ion</a:t>
            </a:r>
          </a:p>
          <a:p>
            <a:r>
              <a:rPr lang="en-US" sz="1200" dirty="0" smtClean="0">
                <a:solidFill>
                  <a:schemeClr val="accent6">
                    <a:lumMod val="50000"/>
                  </a:schemeClr>
                </a:solidFill>
              </a:rPr>
              <a:t>collider US</a:t>
            </a:r>
            <a:endParaRPr lang="en-GB" sz="1200" dirty="0">
              <a:solidFill>
                <a:schemeClr val="accent6">
                  <a:lumMod val="50000"/>
                </a:schemeClr>
              </a:solidFill>
            </a:endParaRPr>
          </a:p>
        </p:txBody>
      </p:sp>
      <p:sp>
        <p:nvSpPr>
          <p:cNvPr id="16" name="TextBox 15"/>
          <p:cNvSpPr txBox="1"/>
          <p:nvPr/>
        </p:nvSpPr>
        <p:spPr>
          <a:xfrm>
            <a:off x="4443628" y="5692281"/>
            <a:ext cx="934871" cy="461665"/>
          </a:xfrm>
          <a:prstGeom prst="rect">
            <a:avLst/>
          </a:prstGeom>
          <a:noFill/>
        </p:spPr>
        <p:txBody>
          <a:bodyPr wrap="none" rtlCol="0">
            <a:spAutoFit/>
          </a:bodyPr>
          <a:lstStyle/>
          <a:p>
            <a:r>
              <a:rPr lang="en-US" sz="1200" dirty="0" smtClean="0">
                <a:solidFill>
                  <a:schemeClr val="accent6">
                    <a:lumMod val="50000"/>
                  </a:schemeClr>
                </a:solidFill>
              </a:rPr>
              <a:t>LINAC ring</a:t>
            </a:r>
          </a:p>
          <a:p>
            <a:r>
              <a:rPr lang="en-US" sz="1200" dirty="0" smtClean="0">
                <a:solidFill>
                  <a:schemeClr val="accent6">
                    <a:lumMod val="50000"/>
                  </a:schemeClr>
                </a:solidFill>
              </a:rPr>
              <a:t>US</a:t>
            </a:r>
            <a:endParaRPr lang="en-GB" sz="1200" dirty="0">
              <a:solidFill>
                <a:schemeClr val="accent6">
                  <a:lumMod val="50000"/>
                </a:schemeClr>
              </a:solidFill>
            </a:endParaRPr>
          </a:p>
        </p:txBody>
      </p:sp>
      <p:sp>
        <p:nvSpPr>
          <p:cNvPr id="17" name="TextBox 16"/>
          <p:cNvSpPr txBox="1"/>
          <p:nvPr/>
        </p:nvSpPr>
        <p:spPr>
          <a:xfrm>
            <a:off x="5452237" y="5673414"/>
            <a:ext cx="1037463" cy="461665"/>
          </a:xfrm>
          <a:prstGeom prst="rect">
            <a:avLst/>
          </a:prstGeom>
          <a:noFill/>
        </p:spPr>
        <p:txBody>
          <a:bodyPr wrap="none" rtlCol="0">
            <a:spAutoFit/>
          </a:bodyPr>
          <a:lstStyle/>
          <a:p>
            <a:r>
              <a:rPr lang="en-US" sz="1200" dirty="0" smtClean="0">
                <a:solidFill>
                  <a:schemeClr val="accent6">
                    <a:lumMod val="50000"/>
                  </a:schemeClr>
                </a:solidFill>
              </a:rPr>
              <a:t>Circular acc.</a:t>
            </a:r>
          </a:p>
          <a:p>
            <a:r>
              <a:rPr lang="en-US" sz="1200" dirty="0" smtClean="0">
                <a:solidFill>
                  <a:schemeClr val="accent6">
                    <a:lumMod val="50000"/>
                  </a:schemeClr>
                </a:solidFill>
              </a:rPr>
              <a:t>Germany</a:t>
            </a:r>
            <a:endParaRPr lang="en-GB" sz="1200" dirty="0">
              <a:solidFill>
                <a:schemeClr val="accent6">
                  <a:lumMod val="50000"/>
                </a:schemeClr>
              </a:solidFill>
            </a:endParaRPr>
          </a:p>
        </p:txBody>
      </p:sp>
      <p:sp>
        <p:nvSpPr>
          <p:cNvPr id="19" name="TextBox 18"/>
          <p:cNvSpPr txBox="1"/>
          <p:nvPr/>
        </p:nvSpPr>
        <p:spPr>
          <a:xfrm>
            <a:off x="6506217" y="5688835"/>
            <a:ext cx="900759" cy="461665"/>
          </a:xfrm>
          <a:prstGeom prst="rect">
            <a:avLst/>
          </a:prstGeom>
          <a:noFill/>
        </p:spPr>
        <p:txBody>
          <a:bodyPr wrap="none" rtlCol="0">
            <a:spAutoFit/>
          </a:bodyPr>
          <a:lstStyle/>
          <a:p>
            <a:r>
              <a:rPr lang="en-US" sz="1200" dirty="0" err="1" smtClean="0">
                <a:solidFill>
                  <a:schemeClr val="accent6">
                    <a:lumMod val="50000"/>
                  </a:schemeClr>
                </a:solidFill>
              </a:rPr>
              <a:t>e</a:t>
            </a:r>
            <a:r>
              <a:rPr lang="en-US" sz="1200" baseline="30000" dirty="0" err="1" smtClean="0">
                <a:solidFill>
                  <a:schemeClr val="accent6">
                    <a:lumMod val="50000"/>
                  </a:schemeClr>
                </a:solidFill>
              </a:rPr>
              <a:t>+</a:t>
            </a:r>
            <a:r>
              <a:rPr lang="en-US" sz="1200" dirty="0" err="1" smtClean="0">
                <a:solidFill>
                  <a:schemeClr val="accent6">
                    <a:lumMod val="50000"/>
                  </a:schemeClr>
                </a:solidFill>
              </a:rPr>
              <a:t>e</a:t>
            </a:r>
            <a:r>
              <a:rPr lang="en-US" sz="1200" baseline="30000" dirty="0" smtClean="0">
                <a:solidFill>
                  <a:schemeClr val="accent6">
                    <a:lumMod val="50000"/>
                  </a:schemeClr>
                </a:solidFill>
              </a:rPr>
              <a:t>-</a:t>
            </a:r>
            <a:r>
              <a:rPr lang="en-US" sz="1200" dirty="0" smtClean="0">
                <a:solidFill>
                  <a:schemeClr val="accent6">
                    <a:lumMod val="50000"/>
                  </a:schemeClr>
                </a:solidFill>
              </a:rPr>
              <a:t> </a:t>
            </a:r>
            <a:r>
              <a:rPr lang="en-US" sz="1200" dirty="0" err="1" smtClean="0">
                <a:solidFill>
                  <a:schemeClr val="accent6">
                    <a:lumMod val="50000"/>
                  </a:schemeClr>
                </a:solidFill>
              </a:rPr>
              <a:t>Accel</a:t>
            </a:r>
            <a:r>
              <a:rPr lang="en-US" sz="1200" dirty="0" smtClean="0">
                <a:solidFill>
                  <a:schemeClr val="accent6">
                    <a:lumMod val="50000"/>
                  </a:schemeClr>
                </a:solidFill>
              </a:rPr>
              <a:t>.</a:t>
            </a:r>
          </a:p>
          <a:p>
            <a:r>
              <a:rPr lang="en-US" sz="1200" dirty="0" smtClean="0">
                <a:solidFill>
                  <a:schemeClr val="accent6">
                    <a:lumMod val="50000"/>
                  </a:schemeClr>
                </a:solidFill>
              </a:rPr>
              <a:t>CERN</a:t>
            </a:r>
            <a:endParaRPr lang="en-GB" sz="1200" dirty="0">
              <a:solidFill>
                <a:schemeClr val="accent6">
                  <a:lumMod val="50000"/>
                </a:schemeClr>
              </a:solidFill>
            </a:endParaRPr>
          </a:p>
        </p:txBody>
      </p:sp>
      <p:sp>
        <p:nvSpPr>
          <p:cNvPr id="20" name="TextBox 19"/>
          <p:cNvSpPr txBox="1"/>
          <p:nvPr/>
        </p:nvSpPr>
        <p:spPr>
          <a:xfrm>
            <a:off x="7560207" y="5679125"/>
            <a:ext cx="1064266" cy="461665"/>
          </a:xfrm>
          <a:prstGeom prst="rect">
            <a:avLst/>
          </a:prstGeom>
          <a:noFill/>
        </p:spPr>
        <p:txBody>
          <a:bodyPr wrap="none" rtlCol="0">
            <a:spAutoFit/>
          </a:bodyPr>
          <a:lstStyle/>
          <a:p>
            <a:r>
              <a:rPr lang="en-US" sz="1200" dirty="0" smtClean="0">
                <a:solidFill>
                  <a:schemeClr val="accent6">
                    <a:lumMod val="50000"/>
                  </a:schemeClr>
                </a:solidFill>
              </a:rPr>
              <a:t>Hadron Acc. </a:t>
            </a:r>
          </a:p>
          <a:p>
            <a:r>
              <a:rPr lang="en-US" sz="1200" dirty="0" smtClean="0">
                <a:solidFill>
                  <a:schemeClr val="accent6">
                    <a:lumMod val="50000"/>
                  </a:schemeClr>
                </a:solidFill>
              </a:rPr>
              <a:t>CERN</a:t>
            </a:r>
            <a:endParaRPr lang="en-GB" sz="1200" dirty="0">
              <a:solidFill>
                <a:schemeClr val="accent6">
                  <a:lumMod val="50000"/>
                </a:schemeClr>
              </a:solidFill>
            </a:endParaRPr>
          </a:p>
        </p:txBody>
      </p:sp>
    </p:spTree>
    <p:extLst>
      <p:ext uri="{BB962C8B-B14F-4D97-AF65-F5344CB8AC3E}">
        <p14:creationId xmlns:p14="http://schemas.microsoft.com/office/powerpoint/2010/main" val="99183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141413"/>
            <a:ext cx="4876800" cy="3659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827" name="Text Box 3"/>
          <p:cNvSpPr txBox="1">
            <a:spLocks noChangeArrowheads="1"/>
          </p:cNvSpPr>
          <p:nvPr/>
        </p:nvSpPr>
        <p:spPr bwMode="auto">
          <a:xfrm>
            <a:off x="457200" y="116831"/>
            <a:ext cx="571502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solidFill>
                  <a:srgbClr val="002060"/>
                </a:solidFill>
              </a:rPr>
              <a:t>LHC 18 kW @ 4.5 K helium </a:t>
            </a:r>
            <a:r>
              <a:rPr lang="en-US" altLang="en-US" sz="2400" b="1" dirty="0" err="1">
                <a:solidFill>
                  <a:srgbClr val="002060"/>
                </a:solidFill>
              </a:rPr>
              <a:t>cryoplants</a:t>
            </a:r>
            <a:endParaRPr lang="en-US" altLang="en-US" sz="2400" b="1" dirty="0">
              <a:solidFill>
                <a:srgbClr val="002060"/>
              </a:solidFill>
            </a:endParaRPr>
          </a:p>
        </p:txBody>
      </p:sp>
      <p:sp>
        <p:nvSpPr>
          <p:cNvPr id="77828" name="Text Box 4"/>
          <p:cNvSpPr txBox="1">
            <a:spLocks noChangeArrowheads="1"/>
          </p:cNvSpPr>
          <p:nvPr/>
        </p:nvSpPr>
        <p:spPr bwMode="auto">
          <a:xfrm>
            <a:off x="5178425" y="1050925"/>
            <a:ext cx="3965575"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smtClean="0">
                <a:latin typeface="Tahoma" panose="020B0604030504040204" pitchFamily="34" charset="0"/>
              </a:rPr>
              <a:t>Th. shields: 33 </a:t>
            </a:r>
            <a:r>
              <a:rPr lang="en-US" altLang="en-US" dirty="0">
                <a:latin typeface="Tahoma" panose="020B0604030504040204" pitchFamily="34" charset="0"/>
              </a:rPr>
              <a:t>kW @ 50 K to 75 K</a:t>
            </a:r>
          </a:p>
          <a:p>
            <a:r>
              <a:rPr lang="en-US" altLang="en-US" dirty="0" smtClean="0">
                <a:latin typeface="Tahoma" panose="020B0604030504040204" pitchFamily="34" charset="0"/>
              </a:rPr>
              <a:t>Beam screen: 23 </a:t>
            </a:r>
            <a:r>
              <a:rPr lang="en-US" altLang="en-US" dirty="0">
                <a:latin typeface="Tahoma" panose="020B0604030504040204" pitchFamily="34" charset="0"/>
              </a:rPr>
              <a:t>kW @ 4.6 K to 20 K </a:t>
            </a:r>
          </a:p>
          <a:p>
            <a:r>
              <a:rPr lang="en-US" altLang="en-US" dirty="0" smtClean="0">
                <a:latin typeface="Tahoma" panose="020B0604030504040204" pitchFamily="34" charset="0"/>
              </a:rPr>
              <a:t>Current leads: 41 </a:t>
            </a:r>
            <a:r>
              <a:rPr lang="en-US" altLang="en-US" dirty="0">
                <a:latin typeface="Tahoma" panose="020B0604030504040204" pitchFamily="34" charset="0"/>
              </a:rPr>
              <a:t>g/s </a:t>
            </a:r>
            <a:r>
              <a:rPr lang="en-US" altLang="en-US" dirty="0" smtClean="0">
                <a:latin typeface="Tahoma" panose="020B0604030504040204" pitchFamily="34" charset="0"/>
              </a:rPr>
              <a:t>liquefaction</a:t>
            </a:r>
          </a:p>
          <a:p>
            <a:endParaRPr lang="en-US" altLang="en-US" sz="1100" dirty="0">
              <a:latin typeface="Tahoma" panose="020B0604030504040204" pitchFamily="34" charset="0"/>
            </a:endParaRPr>
          </a:p>
          <a:p>
            <a:r>
              <a:rPr lang="en-US" altLang="en-US" dirty="0">
                <a:latin typeface="Tahoma" panose="020B0604030504040204" pitchFamily="34" charset="0"/>
              </a:rPr>
              <a:t>4 MW compressor power</a:t>
            </a:r>
          </a:p>
          <a:p>
            <a:r>
              <a:rPr lang="en-US" altLang="en-US" dirty="0" smtClean="0">
                <a:latin typeface="Tahoma" panose="020B0604030504040204" pitchFamily="34" charset="0"/>
              </a:rPr>
              <a:t>COP  </a:t>
            </a:r>
            <a:r>
              <a:rPr lang="en-US" altLang="en-US" dirty="0">
                <a:latin typeface="Tahoma" panose="020B0604030504040204" pitchFamily="34" charset="0"/>
              </a:rPr>
              <a:t>220-230 </a:t>
            </a:r>
            <a:r>
              <a:rPr lang="en-US" altLang="en-US" dirty="0" err="1" smtClean="0">
                <a:latin typeface="Tahoma" panose="020B0604030504040204" pitchFamily="34" charset="0"/>
              </a:rPr>
              <a:t>W</a:t>
            </a:r>
            <a:r>
              <a:rPr lang="en-US" altLang="en-US" baseline="-25000" dirty="0" err="1" smtClean="0">
                <a:latin typeface="Tahoma" panose="020B0604030504040204" pitchFamily="34" charset="0"/>
              </a:rPr>
              <a:t>el</a:t>
            </a:r>
            <a:r>
              <a:rPr lang="en-US" altLang="en-US" dirty="0" smtClean="0">
                <a:latin typeface="Tahoma" panose="020B0604030504040204" pitchFamily="34" charset="0"/>
              </a:rPr>
              <a:t>/W </a:t>
            </a:r>
            <a:r>
              <a:rPr lang="en-US" altLang="en-US" dirty="0">
                <a:latin typeface="Tahoma" panose="020B0604030504040204" pitchFamily="34" charset="0"/>
              </a:rPr>
              <a:t>@ 4.5 K</a:t>
            </a:r>
          </a:p>
        </p:txBody>
      </p:sp>
      <p:pic>
        <p:nvPicPr>
          <p:cNvPr id="778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728913"/>
            <a:ext cx="4876800" cy="3900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830" name="Text Box 6"/>
          <p:cNvSpPr txBox="1">
            <a:spLocks noChangeArrowheads="1"/>
          </p:cNvSpPr>
          <p:nvPr/>
        </p:nvSpPr>
        <p:spPr bwMode="auto">
          <a:xfrm>
            <a:off x="457200" y="5394325"/>
            <a:ext cx="1447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chemeClr val="accent2"/>
                </a:solidFill>
                <a:latin typeface="Tahoma" panose="020B0604030504040204" pitchFamily="34" charset="0"/>
              </a:rPr>
              <a:t>Air Liquide</a:t>
            </a:r>
          </a:p>
        </p:txBody>
      </p:sp>
      <p:sp>
        <p:nvSpPr>
          <p:cNvPr id="77831" name="Text Box 7"/>
          <p:cNvSpPr txBox="1">
            <a:spLocks noChangeArrowheads="1"/>
          </p:cNvSpPr>
          <p:nvPr/>
        </p:nvSpPr>
        <p:spPr bwMode="auto">
          <a:xfrm>
            <a:off x="2133600" y="6232525"/>
            <a:ext cx="914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chemeClr val="accent2"/>
                </a:solidFill>
                <a:latin typeface="Tahoma" panose="020B0604030504040204" pitchFamily="34" charset="0"/>
              </a:rPr>
              <a:t>Linde</a:t>
            </a:r>
          </a:p>
        </p:txBody>
      </p:sp>
      <p:sp>
        <p:nvSpPr>
          <p:cNvPr id="77832" name="AutoShape 8"/>
          <p:cNvSpPr>
            <a:spLocks noChangeArrowheads="1"/>
          </p:cNvSpPr>
          <p:nvPr/>
        </p:nvSpPr>
        <p:spPr bwMode="auto">
          <a:xfrm>
            <a:off x="3048000" y="6324600"/>
            <a:ext cx="762000" cy="304800"/>
          </a:xfrm>
          <a:prstGeom prst="rightArrow">
            <a:avLst>
              <a:gd name="adj1" fmla="val 50000"/>
              <a:gd name="adj2" fmla="val 62500"/>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33" name="AutoShape 9"/>
          <p:cNvSpPr>
            <a:spLocks noChangeArrowheads="1"/>
          </p:cNvSpPr>
          <p:nvPr/>
        </p:nvSpPr>
        <p:spPr bwMode="auto">
          <a:xfrm rot="16200000">
            <a:off x="1638300" y="5219700"/>
            <a:ext cx="685800" cy="304800"/>
          </a:xfrm>
          <a:prstGeom prst="rightArrow">
            <a:avLst>
              <a:gd name="adj1" fmla="val 50000"/>
              <a:gd name="adj2" fmla="val 56250"/>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 name="Date Placeholder 1"/>
          <p:cNvSpPr>
            <a:spLocks noGrp="1"/>
          </p:cNvSpPr>
          <p:nvPr>
            <p:ph type="dt" sz="half" idx="10"/>
          </p:nvPr>
        </p:nvSpPr>
        <p:spPr/>
        <p:txBody>
          <a:bodyPr/>
          <a:lstStyle/>
          <a:p>
            <a:r>
              <a:rPr lang="en-US" altLang="en-US" smtClean="0"/>
              <a:t>12-05-2022</a:t>
            </a:r>
            <a:endParaRPr lang="en-US" altLang="en-US"/>
          </a:p>
        </p:txBody>
      </p:sp>
      <p:sp>
        <p:nvSpPr>
          <p:cNvPr id="3" name="Footer Placeholder 2"/>
          <p:cNvSpPr>
            <a:spLocks noGrp="1"/>
          </p:cNvSpPr>
          <p:nvPr>
            <p:ph type="ftr" sz="quarter" idx="11"/>
          </p:nvPr>
        </p:nvSpPr>
        <p:spPr/>
        <p:txBody>
          <a:bodyPr/>
          <a:lstStyle/>
          <a:p>
            <a:r>
              <a:rPr lang="en-US" altLang="en-US" smtClean="0"/>
              <a:t>T. Koettig TE/CRG</a:t>
            </a:r>
            <a:endParaRPr lang="en-US" altLang="en-US"/>
          </a:p>
        </p:txBody>
      </p:sp>
      <p:sp>
        <p:nvSpPr>
          <p:cNvPr id="4" name="Slide Number Placeholder 3"/>
          <p:cNvSpPr>
            <a:spLocks noGrp="1"/>
          </p:cNvSpPr>
          <p:nvPr>
            <p:ph type="sldNum" sz="quarter" idx="12"/>
          </p:nvPr>
        </p:nvSpPr>
        <p:spPr/>
        <p:txBody>
          <a:bodyPr/>
          <a:lstStyle/>
          <a:p>
            <a:fld id="{3359E1B6-B6F2-4D05-AE4D-5E0011231DF0}" type="slidenum">
              <a:rPr lang="en-US" altLang="en-US" smtClean="0"/>
              <a:pPr/>
              <a:t>29</a:t>
            </a:fld>
            <a:endParaRPr lang="en-US" altLang="en-US"/>
          </a:p>
        </p:txBody>
      </p:sp>
    </p:spTree>
    <p:extLst>
      <p:ext uri="{BB962C8B-B14F-4D97-AF65-F5344CB8AC3E}">
        <p14:creationId xmlns:p14="http://schemas.microsoft.com/office/powerpoint/2010/main" val="4238822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12-05-2022</a:t>
            </a:r>
            <a:endParaRPr lang="en-GB"/>
          </a:p>
        </p:txBody>
      </p:sp>
      <p:sp>
        <p:nvSpPr>
          <p:cNvPr id="3" name="Footer Placeholder 2"/>
          <p:cNvSpPr>
            <a:spLocks noGrp="1"/>
          </p:cNvSpPr>
          <p:nvPr>
            <p:ph type="ftr" sz="quarter" idx="11"/>
          </p:nvPr>
        </p:nvSpPr>
        <p:spPr/>
        <p:txBody>
          <a:bodyPr/>
          <a:lstStyle/>
          <a:p>
            <a:r>
              <a:rPr lang="en-GB" smtClean="0"/>
              <a:t>T. Koettig TE/CRG</a:t>
            </a:r>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3</a:t>
            </a:fld>
            <a:endParaRPr lang="en-GB"/>
          </a:p>
        </p:txBody>
      </p:sp>
      <p:sp>
        <p:nvSpPr>
          <p:cNvPr id="8" name="Rectangle 7"/>
          <p:cNvSpPr/>
          <p:nvPr/>
        </p:nvSpPr>
        <p:spPr>
          <a:xfrm>
            <a:off x="448270" y="1426617"/>
            <a:ext cx="7869088" cy="3970318"/>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p>
        </p:txBody>
      </p:sp>
      <p:pic>
        <p:nvPicPr>
          <p:cNvPr id="9"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7176" y="140512"/>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356304" y="170665"/>
            <a:ext cx="7722052" cy="369332"/>
          </a:xfrm>
          <a:prstGeom prst="rect">
            <a:avLst/>
          </a:prstGeom>
          <a:noFill/>
        </p:spPr>
        <p:txBody>
          <a:bodyPr wrap="square" rtlCol="0">
            <a:spAutoFit/>
          </a:bodyPr>
          <a:lstStyle/>
          <a:p>
            <a:r>
              <a:rPr lang="en-GB" b="1" dirty="0"/>
              <a:t>Copyright statement and speaker’s release for video publishing</a:t>
            </a:r>
          </a:p>
        </p:txBody>
      </p:sp>
    </p:spTree>
    <p:extLst>
      <p:ext uri="{BB962C8B-B14F-4D97-AF65-F5344CB8AC3E}">
        <p14:creationId xmlns:p14="http://schemas.microsoft.com/office/powerpoint/2010/main" val="22394341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141413"/>
            <a:ext cx="4876800" cy="3659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827" name="Text Box 3"/>
          <p:cNvSpPr txBox="1">
            <a:spLocks noChangeArrowheads="1"/>
          </p:cNvSpPr>
          <p:nvPr/>
        </p:nvSpPr>
        <p:spPr bwMode="auto">
          <a:xfrm>
            <a:off x="457200" y="116831"/>
            <a:ext cx="571502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solidFill>
                  <a:srgbClr val="002060"/>
                </a:solidFill>
              </a:rPr>
              <a:t>LHC 18 kW @ 4.5 K helium </a:t>
            </a:r>
            <a:r>
              <a:rPr lang="en-US" altLang="en-US" sz="2400" b="1" dirty="0" err="1">
                <a:solidFill>
                  <a:srgbClr val="002060"/>
                </a:solidFill>
              </a:rPr>
              <a:t>cryoplants</a:t>
            </a:r>
            <a:endParaRPr lang="en-US" altLang="en-US" sz="2400" b="1" dirty="0">
              <a:solidFill>
                <a:srgbClr val="002060"/>
              </a:solidFill>
            </a:endParaRPr>
          </a:p>
        </p:txBody>
      </p:sp>
      <p:sp>
        <p:nvSpPr>
          <p:cNvPr id="77828" name="Text Box 4"/>
          <p:cNvSpPr txBox="1">
            <a:spLocks noChangeArrowheads="1"/>
          </p:cNvSpPr>
          <p:nvPr/>
        </p:nvSpPr>
        <p:spPr bwMode="auto">
          <a:xfrm>
            <a:off x="5178425" y="1050925"/>
            <a:ext cx="3660775"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Tahoma" panose="020B0604030504040204" pitchFamily="34" charset="0"/>
              </a:rPr>
              <a:t>33 kW @ 50 K to 75 K</a:t>
            </a:r>
          </a:p>
          <a:p>
            <a:r>
              <a:rPr lang="en-US" altLang="en-US" sz="2000" dirty="0">
                <a:latin typeface="Tahoma" panose="020B0604030504040204" pitchFamily="34" charset="0"/>
              </a:rPr>
              <a:t>23 kW @ 4.6 K to 20 K </a:t>
            </a:r>
          </a:p>
          <a:p>
            <a:r>
              <a:rPr lang="en-US" altLang="en-US" sz="2000" dirty="0">
                <a:latin typeface="Tahoma" panose="020B0604030504040204" pitchFamily="34" charset="0"/>
              </a:rPr>
              <a:t>41 g/s liquefaction</a:t>
            </a:r>
          </a:p>
          <a:p>
            <a:r>
              <a:rPr lang="en-US" altLang="en-US" sz="2000" dirty="0">
                <a:latin typeface="Tahoma" panose="020B0604030504040204" pitchFamily="34" charset="0"/>
              </a:rPr>
              <a:t>4 MW compressor power</a:t>
            </a:r>
          </a:p>
          <a:p>
            <a:r>
              <a:rPr lang="en-US" altLang="en-US" sz="2000" dirty="0" smtClean="0">
                <a:latin typeface="Tahoma" panose="020B0604030504040204" pitchFamily="34" charset="0"/>
              </a:rPr>
              <a:t>COP  </a:t>
            </a:r>
            <a:r>
              <a:rPr lang="en-US" altLang="en-US" sz="2000" dirty="0">
                <a:latin typeface="Tahoma" panose="020B0604030504040204" pitchFamily="34" charset="0"/>
              </a:rPr>
              <a:t>220-230 W/W @ 4.5 K</a:t>
            </a:r>
          </a:p>
        </p:txBody>
      </p:sp>
      <p:pic>
        <p:nvPicPr>
          <p:cNvPr id="778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728913"/>
            <a:ext cx="4876800" cy="3900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830" name="Text Box 6"/>
          <p:cNvSpPr txBox="1">
            <a:spLocks noChangeArrowheads="1"/>
          </p:cNvSpPr>
          <p:nvPr/>
        </p:nvSpPr>
        <p:spPr bwMode="auto">
          <a:xfrm>
            <a:off x="457200" y="5394325"/>
            <a:ext cx="1447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chemeClr val="accent2"/>
                </a:solidFill>
                <a:latin typeface="Tahoma" panose="020B0604030504040204" pitchFamily="34" charset="0"/>
              </a:rPr>
              <a:t>Air Liquide</a:t>
            </a:r>
          </a:p>
        </p:txBody>
      </p:sp>
      <p:sp>
        <p:nvSpPr>
          <p:cNvPr id="77831" name="Text Box 7"/>
          <p:cNvSpPr txBox="1">
            <a:spLocks noChangeArrowheads="1"/>
          </p:cNvSpPr>
          <p:nvPr/>
        </p:nvSpPr>
        <p:spPr bwMode="auto">
          <a:xfrm>
            <a:off x="2133600" y="6232525"/>
            <a:ext cx="914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chemeClr val="accent2"/>
                </a:solidFill>
                <a:latin typeface="Tahoma" panose="020B0604030504040204" pitchFamily="34" charset="0"/>
              </a:rPr>
              <a:t>Linde</a:t>
            </a:r>
          </a:p>
        </p:txBody>
      </p:sp>
      <p:sp>
        <p:nvSpPr>
          <p:cNvPr id="77832" name="AutoShape 8"/>
          <p:cNvSpPr>
            <a:spLocks noChangeArrowheads="1"/>
          </p:cNvSpPr>
          <p:nvPr/>
        </p:nvSpPr>
        <p:spPr bwMode="auto">
          <a:xfrm>
            <a:off x="3048000" y="6324600"/>
            <a:ext cx="762000" cy="304800"/>
          </a:xfrm>
          <a:prstGeom prst="rightArrow">
            <a:avLst>
              <a:gd name="adj1" fmla="val 50000"/>
              <a:gd name="adj2" fmla="val 62500"/>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33" name="AutoShape 9"/>
          <p:cNvSpPr>
            <a:spLocks noChangeArrowheads="1"/>
          </p:cNvSpPr>
          <p:nvPr/>
        </p:nvSpPr>
        <p:spPr bwMode="auto">
          <a:xfrm rot="16200000">
            <a:off x="1638300" y="5219700"/>
            <a:ext cx="685800" cy="304800"/>
          </a:xfrm>
          <a:prstGeom prst="rightArrow">
            <a:avLst>
              <a:gd name="adj1" fmla="val 50000"/>
              <a:gd name="adj2" fmla="val 56250"/>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 name="Date Placeholder 1"/>
          <p:cNvSpPr>
            <a:spLocks noGrp="1"/>
          </p:cNvSpPr>
          <p:nvPr>
            <p:ph type="dt" sz="half" idx="10"/>
          </p:nvPr>
        </p:nvSpPr>
        <p:spPr/>
        <p:txBody>
          <a:bodyPr/>
          <a:lstStyle/>
          <a:p>
            <a:r>
              <a:rPr lang="en-US" altLang="en-US" smtClean="0"/>
              <a:t>12-05-2022</a:t>
            </a:r>
            <a:endParaRPr lang="en-US" altLang="en-US"/>
          </a:p>
        </p:txBody>
      </p:sp>
      <p:sp>
        <p:nvSpPr>
          <p:cNvPr id="3" name="Footer Placeholder 2"/>
          <p:cNvSpPr>
            <a:spLocks noGrp="1"/>
          </p:cNvSpPr>
          <p:nvPr>
            <p:ph type="ftr" sz="quarter" idx="11"/>
          </p:nvPr>
        </p:nvSpPr>
        <p:spPr/>
        <p:txBody>
          <a:bodyPr/>
          <a:lstStyle/>
          <a:p>
            <a:r>
              <a:rPr lang="en-US" altLang="en-US" smtClean="0"/>
              <a:t>T. Koettig TE/CRG</a:t>
            </a:r>
            <a:endParaRPr lang="en-US" altLang="en-US"/>
          </a:p>
        </p:txBody>
      </p:sp>
      <p:sp>
        <p:nvSpPr>
          <p:cNvPr id="4" name="Slide Number Placeholder 3"/>
          <p:cNvSpPr>
            <a:spLocks noGrp="1"/>
          </p:cNvSpPr>
          <p:nvPr>
            <p:ph type="sldNum" sz="quarter" idx="12"/>
          </p:nvPr>
        </p:nvSpPr>
        <p:spPr/>
        <p:txBody>
          <a:bodyPr/>
          <a:lstStyle/>
          <a:p>
            <a:fld id="{3359E1B6-B6F2-4D05-AE4D-5E0011231DF0}" type="slidenum">
              <a:rPr lang="en-US" altLang="en-US" smtClean="0"/>
              <a:pPr/>
              <a:t>30</a:t>
            </a:fld>
            <a:endParaRPr lang="en-US" altLang="en-US"/>
          </a:p>
        </p:txBody>
      </p:sp>
      <p:grpSp>
        <p:nvGrpSpPr>
          <p:cNvPr id="9" name="Group 8"/>
          <p:cNvGrpSpPr/>
          <p:nvPr/>
        </p:nvGrpSpPr>
        <p:grpSpPr>
          <a:xfrm>
            <a:off x="2297123" y="982980"/>
            <a:ext cx="4359687" cy="4389120"/>
            <a:chOff x="2297123" y="982980"/>
            <a:chExt cx="4359687" cy="4389120"/>
          </a:xfrm>
        </p:grpSpPr>
        <p:grpSp>
          <p:nvGrpSpPr>
            <p:cNvPr id="6" name="Group 5"/>
            <p:cNvGrpSpPr/>
            <p:nvPr/>
          </p:nvGrpSpPr>
          <p:grpSpPr>
            <a:xfrm>
              <a:off x="2297123" y="982980"/>
              <a:ext cx="4359687" cy="4389120"/>
              <a:chOff x="2676382" y="1634778"/>
              <a:chExt cx="3987539" cy="4080222"/>
            </a:xfrm>
          </p:grpSpPr>
          <p:pic>
            <p:nvPicPr>
              <p:cNvPr id="13" name="Picture 12"/>
              <p:cNvPicPr>
                <a:picLocks noChangeAspect="1"/>
              </p:cNvPicPr>
              <p:nvPr/>
            </p:nvPicPr>
            <p:blipFill rotWithShape="1">
              <a:blip r:embed="rId4"/>
              <a:srcRect t="17234" r="53107" b="10719"/>
              <a:stretch/>
            </p:blipFill>
            <p:spPr>
              <a:xfrm>
                <a:off x="2676382" y="1634778"/>
                <a:ext cx="3987539" cy="4080222"/>
              </a:xfrm>
              <a:prstGeom prst="rect">
                <a:avLst/>
              </a:prstGeom>
            </p:spPr>
          </p:pic>
          <p:sp>
            <p:nvSpPr>
              <p:cNvPr id="5" name="Rectangle 4"/>
              <p:cNvSpPr/>
              <p:nvPr/>
            </p:nvSpPr>
            <p:spPr>
              <a:xfrm>
                <a:off x="6362380" y="3734440"/>
                <a:ext cx="301541" cy="19805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7" name="TextBox 6"/>
            <p:cNvSpPr txBox="1"/>
            <p:nvPr/>
          </p:nvSpPr>
          <p:spPr>
            <a:xfrm>
              <a:off x="3538050" y="2040311"/>
              <a:ext cx="1886878" cy="2031325"/>
            </a:xfrm>
            <a:prstGeom prst="rect">
              <a:avLst/>
            </a:prstGeom>
            <a:solidFill>
              <a:schemeClr val="bg1"/>
            </a:solidFill>
          </p:spPr>
          <p:txBody>
            <a:bodyPr wrap="square" rtlCol="0">
              <a:spAutoFit/>
            </a:bodyPr>
            <a:lstStyle/>
            <a:p>
              <a:pPr algn="ctr">
                <a:lnSpc>
                  <a:spcPct val="150000"/>
                </a:lnSpc>
              </a:pPr>
              <a:r>
                <a:rPr lang="en-US" sz="1400" dirty="0" smtClean="0">
                  <a:solidFill>
                    <a:schemeClr val="accent6">
                      <a:lumMod val="50000"/>
                    </a:schemeClr>
                  </a:solidFill>
                </a:rPr>
                <a:t>8 x 18 kW @ 4.5 K</a:t>
              </a:r>
            </a:p>
            <a:p>
              <a:pPr algn="ctr">
                <a:lnSpc>
                  <a:spcPct val="150000"/>
                </a:lnSpc>
              </a:pPr>
              <a:r>
                <a:rPr lang="en-US" sz="1400" dirty="0" smtClean="0">
                  <a:solidFill>
                    <a:schemeClr val="accent6">
                      <a:lumMod val="50000"/>
                    </a:schemeClr>
                  </a:solidFill>
                </a:rPr>
                <a:t>1800 SC magnets</a:t>
              </a:r>
            </a:p>
            <a:p>
              <a:pPr algn="ctr">
                <a:lnSpc>
                  <a:spcPct val="150000"/>
                </a:lnSpc>
              </a:pPr>
              <a:endParaRPr lang="en-US" sz="1400" dirty="0" smtClean="0">
                <a:solidFill>
                  <a:schemeClr val="accent6">
                    <a:lumMod val="50000"/>
                  </a:schemeClr>
                </a:solidFill>
              </a:endParaRPr>
            </a:p>
            <a:p>
              <a:pPr algn="ctr">
                <a:lnSpc>
                  <a:spcPct val="150000"/>
                </a:lnSpc>
              </a:pPr>
              <a:endParaRPr lang="en-US" sz="1400" dirty="0" smtClean="0">
                <a:solidFill>
                  <a:schemeClr val="accent6">
                    <a:lumMod val="50000"/>
                  </a:schemeClr>
                </a:solidFill>
              </a:endParaRPr>
            </a:p>
            <a:p>
              <a:pPr algn="ctr">
                <a:lnSpc>
                  <a:spcPct val="150000"/>
                </a:lnSpc>
              </a:pPr>
              <a:r>
                <a:rPr lang="en-US" sz="1400" dirty="0" smtClean="0">
                  <a:solidFill>
                    <a:schemeClr val="accent6">
                      <a:lumMod val="50000"/>
                    </a:schemeClr>
                  </a:solidFill>
                </a:rPr>
                <a:t>36,000 ton @ 1.9 K</a:t>
              </a:r>
            </a:p>
            <a:p>
              <a:pPr algn="ctr">
                <a:lnSpc>
                  <a:spcPct val="150000"/>
                </a:lnSpc>
              </a:pPr>
              <a:r>
                <a:rPr lang="en-US" sz="1400" dirty="0" smtClean="0">
                  <a:solidFill>
                    <a:schemeClr val="accent6">
                      <a:lumMod val="50000"/>
                    </a:schemeClr>
                  </a:solidFill>
                </a:rPr>
                <a:t>96 ton of He</a:t>
              </a:r>
              <a:endParaRPr lang="en-GB" sz="1400" dirty="0">
                <a:solidFill>
                  <a:schemeClr val="accent6">
                    <a:lumMod val="50000"/>
                  </a:schemeClr>
                </a:solidFill>
              </a:endParaRPr>
            </a:p>
          </p:txBody>
        </p:sp>
        <p:sp>
          <p:nvSpPr>
            <p:cNvPr id="8" name="TextBox 7"/>
            <p:cNvSpPr txBox="1"/>
            <p:nvPr/>
          </p:nvSpPr>
          <p:spPr>
            <a:xfrm>
              <a:off x="3139100" y="2855566"/>
              <a:ext cx="2675732" cy="307777"/>
            </a:xfrm>
            <a:prstGeom prst="rect">
              <a:avLst/>
            </a:prstGeom>
            <a:solidFill>
              <a:schemeClr val="bg1"/>
            </a:solidFill>
          </p:spPr>
          <p:txBody>
            <a:bodyPr wrap="none" rtlCol="0">
              <a:spAutoFit/>
            </a:bodyPr>
            <a:lstStyle/>
            <a:p>
              <a:pPr algn="ctr"/>
              <a:r>
                <a:rPr lang="en-US" sz="1400" dirty="0" smtClean="0">
                  <a:solidFill>
                    <a:schemeClr val="accent6">
                      <a:lumMod val="50000"/>
                    </a:schemeClr>
                  </a:solidFill>
                </a:rPr>
                <a:t>    24 </a:t>
              </a:r>
              <a:r>
                <a:rPr lang="en-US" sz="1400" dirty="0">
                  <a:solidFill>
                    <a:schemeClr val="accent6">
                      <a:lumMod val="50000"/>
                    </a:schemeClr>
                  </a:solidFill>
                </a:rPr>
                <a:t>km and 20 kW @ 1.9 </a:t>
              </a:r>
              <a:r>
                <a:rPr lang="en-US" sz="1400" dirty="0" smtClean="0">
                  <a:solidFill>
                    <a:schemeClr val="accent6">
                      <a:lumMod val="50000"/>
                    </a:schemeClr>
                  </a:solidFill>
                </a:rPr>
                <a:t>K    </a:t>
              </a:r>
              <a:endParaRPr lang="en-US" sz="1400" dirty="0">
                <a:solidFill>
                  <a:schemeClr val="accent6">
                    <a:lumMod val="50000"/>
                  </a:schemeClr>
                </a:solidFill>
              </a:endParaRPr>
            </a:p>
          </p:txBody>
        </p:sp>
      </p:grpSp>
    </p:spTree>
    <p:extLst>
      <p:ext uri="{BB962C8B-B14F-4D97-AF65-F5344CB8AC3E}">
        <p14:creationId xmlns:p14="http://schemas.microsoft.com/office/powerpoint/2010/main" val="17184755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65393" y="813589"/>
            <a:ext cx="8151058" cy="5230821"/>
            <a:chOff x="165393" y="813589"/>
            <a:chExt cx="8151058" cy="5230821"/>
          </a:xfrm>
        </p:grpSpPr>
        <p:grpSp>
          <p:nvGrpSpPr>
            <p:cNvPr id="7" name="Group 6"/>
            <p:cNvGrpSpPr/>
            <p:nvPr/>
          </p:nvGrpSpPr>
          <p:grpSpPr>
            <a:xfrm>
              <a:off x="165393" y="813589"/>
              <a:ext cx="8151058" cy="5230821"/>
              <a:chOff x="496471" y="813589"/>
              <a:chExt cx="8151058" cy="5230821"/>
            </a:xfrm>
          </p:grpSpPr>
          <p:pic>
            <p:nvPicPr>
              <p:cNvPr id="6" name="Picture 5"/>
              <p:cNvPicPr>
                <a:picLocks noChangeAspect="1"/>
              </p:cNvPicPr>
              <p:nvPr/>
            </p:nvPicPr>
            <p:blipFill>
              <a:blip r:embed="rId3"/>
              <a:stretch>
                <a:fillRect/>
              </a:stretch>
            </p:blipFill>
            <p:spPr>
              <a:xfrm>
                <a:off x="496471" y="813589"/>
                <a:ext cx="8151058" cy="5230821"/>
              </a:xfrm>
              <a:prstGeom prst="rect">
                <a:avLst/>
              </a:prstGeom>
            </p:spPr>
          </p:pic>
          <p:sp>
            <p:nvSpPr>
              <p:cNvPr id="2" name="TextBox 1"/>
              <p:cNvSpPr txBox="1"/>
              <p:nvPr/>
            </p:nvSpPr>
            <p:spPr>
              <a:xfrm rot="16200000">
                <a:off x="78189" y="3041990"/>
                <a:ext cx="1378904" cy="307777"/>
              </a:xfrm>
              <a:prstGeom prst="rect">
                <a:avLst/>
              </a:prstGeom>
              <a:solidFill>
                <a:schemeClr val="bg1"/>
              </a:solidFill>
            </p:spPr>
            <p:txBody>
              <a:bodyPr wrap="none" rtlCol="0">
                <a:spAutoFit/>
              </a:bodyPr>
              <a:lstStyle/>
              <a:p>
                <a:r>
                  <a:rPr lang="en-US" sz="1400" dirty="0" smtClean="0">
                    <a:solidFill>
                      <a:schemeClr val="accent6">
                        <a:lumMod val="50000"/>
                      </a:schemeClr>
                    </a:solidFill>
                  </a:rPr>
                  <a:t>Pressure (</a:t>
                </a:r>
                <a:r>
                  <a:rPr lang="en-US" sz="1400" dirty="0" err="1" smtClean="0">
                    <a:solidFill>
                      <a:schemeClr val="accent6">
                        <a:lumMod val="50000"/>
                      </a:schemeClr>
                    </a:solidFill>
                  </a:rPr>
                  <a:t>kPa</a:t>
                </a:r>
                <a:r>
                  <a:rPr lang="en-US" sz="1400" dirty="0" smtClean="0">
                    <a:solidFill>
                      <a:schemeClr val="accent6">
                        <a:lumMod val="50000"/>
                      </a:schemeClr>
                    </a:solidFill>
                  </a:rPr>
                  <a:t>)</a:t>
                </a:r>
                <a:endParaRPr lang="en-GB" sz="1400" dirty="0">
                  <a:solidFill>
                    <a:schemeClr val="accent6">
                      <a:lumMod val="50000"/>
                    </a:schemeClr>
                  </a:solidFill>
                </a:endParaRPr>
              </a:p>
            </p:txBody>
          </p:sp>
        </p:grpSp>
        <p:sp>
          <p:nvSpPr>
            <p:cNvPr id="10" name="TextBox 9"/>
            <p:cNvSpPr txBox="1"/>
            <p:nvPr/>
          </p:nvSpPr>
          <p:spPr>
            <a:xfrm>
              <a:off x="6215345" y="5568683"/>
              <a:ext cx="1863011" cy="400110"/>
            </a:xfrm>
            <a:prstGeom prst="rect">
              <a:avLst/>
            </a:prstGeom>
            <a:solidFill>
              <a:schemeClr val="bg1"/>
            </a:solidFill>
          </p:spPr>
          <p:txBody>
            <a:bodyPr wrap="none" rtlCol="0">
              <a:spAutoFit/>
            </a:bodyPr>
            <a:lstStyle/>
            <a:p>
              <a:r>
                <a:rPr lang="de-DE" sz="1000" dirty="0" smtClean="0">
                  <a:solidFill>
                    <a:schemeClr val="accent6"/>
                  </a:solidFill>
                </a:rPr>
                <a:t>From Weisend, Handbook of </a:t>
              </a:r>
            </a:p>
            <a:p>
              <a:r>
                <a:rPr lang="de-DE" sz="1000" dirty="0" smtClean="0">
                  <a:solidFill>
                    <a:schemeClr val="accent6"/>
                  </a:solidFill>
                </a:rPr>
                <a:t>Cryogenic Engineering, 1984.</a:t>
              </a:r>
              <a:endParaRPr lang="en-US" sz="1000" dirty="0">
                <a:solidFill>
                  <a:schemeClr val="accent6"/>
                </a:solidFill>
              </a:endParaRPr>
            </a:p>
          </p:txBody>
        </p:sp>
      </p:grpSp>
      <p:sp>
        <p:nvSpPr>
          <p:cNvPr id="26" name="Rectangle 2"/>
          <p:cNvSpPr txBox="1">
            <a:spLocks noChangeArrowheads="1"/>
          </p:cNvSpPr>
          <p:nvPr/>
        </p:nvSpPr>
        <p:spPr>
          <a:xfrm>
            <a:off x="441960" y="122715"/>
            <a:ext cx="7772400" cy="449580"/>
          </a:xfrm>
          <a:prstGeom prst="rect">
            <a:avLst/>
          </a:prstGeom>
        </p:spPr>
        <p:txBody>
          <a:bodyPr vert="horz" lIns="45720" rIns="45720" anchor="ctr">
            <a:noAutofit/>
          </a:bodyPr>
          <a:lstStyle>
            <a:lvl1pPr algn="ctr" rtl="0" eaLnBrk="1" latinLnBrk="0" hangingPunct="1">
              <a:spcBef>
                <a:spcPct val="0"/>
              </a:spcBef>
              <a:buNone/>
              <a:defRPr kumimoji="0" sz="2400" b="1" kern="1200">
                <a:solidFill>
                  <a:srgbClr val="002060"/>
                </a:solidFill>
                <a:latin typeface="+mj-lt"/>
                <a:ea typeface="+mj-ea"/>
                <a:cs typeface="+mj-cs"/>
              </a:defRPr>
            </a:lvl1pPr>
          </a:lstStyle>
          <a:p>
            <a:pPr algn="l"/>
            <a:r>
              <a:rPr lang="en-GB" altLang="fr-FR" baseline="30000" dirty="0" smtClean="0"/>
              <a:t>4</a:t>
            </a:r>
            <a:r>
              <a:rPr lang="en-GB" altLang="fr-FR" dirty="0" smtClean="0"/>
              <a:t>He phase diagram</a:t>
            </a:r>
          </a:p>
        </p:txBody>
      </p:sp>
      <p:sp>
        <p:nvSpPr>
          <p:cNvPr id="3" name="Date Placeholder 2"/>
          <p:cNvSpPr>
            <a:spLocks noGrp="1"/>
          </p:cNvSpPr>
          <p:nvPr>
            <p:ph type="dt" sz="half" idx="10"/>
          </p:nvPr>
        </p:nvSpPr>
        <p:spPr/>
        <p:txBody>
          <a:bodyPr/>
          <a:lstStyle/>
          <a:p>
            <a:pPr>
              <a:defRPr/>
            </a:pPr>
            <a:r>
              <a:rPr lang="en-US" smtClean="0"/>
              <a:t>12-05-2022</a:t>
            </a:r>
            <a:endParaRPr lang="fr-FR" dirty="0"/>
          </a:p>
        </p:txBody>
      </p:sp>
      <p:sp>
        <p:nvSpPr>
          <p:cNvPr id="4" name="Footer Placeholder 3"/>
          <p:cNvSpPr>
            <a:spLocks noGrp="1"/>
          </p:cNvSpPr>
          <p:nvPr>
            <p:ph type="ftr" sz="quarter" idx="11"/>
          </p:nvPr>
        </p:nvSpPr>
        <p:spPr/>
        <p:txBody>
          <a:bodyPr/>
          <a:lstStyle/>
          <a:p>
            <a:pPr>
              <a:defRPr/>
            </a:pPr>
            <a:r>
              <a:rPr lang="fr-FR" smtClean="0"/>
              <a:t>T. Koettig TE/CRG</a:t>
            </a:r>
            <a:endParaRPr lang="fr-FR"/>
          </a:p>
        </p:txBody>
      </p:sp>
      <p:sp>
        <p:nvSpPr>
          <p:cNvPr id="5" name="Slide Number Placeholder 4"/>
          <p:cNvSpPr>
            <a:spLocks noGrp="1"/>
          </p:cNvSpPr>
          <p:nvPr>
            <p:ph type="sldNum" sz="quarter" idx="12"/>
          </p:nvPr>
        </p:nvSpPr>
        <p:spPr/>
        <p:txBody>
          <a:bodyPr/>
          <a:lstStyle/>
          <a:p>
            <a:fld id="{50C7FF40-9C8D-4C19-A375-CB20D428D46D}" type="slidenum">
              <a:rPr lang="fr-FR" altLang="en-US" smtClean="0"/>
              <a:pPr/>
              <a:t>31</a:t>
            </a:fld>
            <a:endParaRPr lang="fr-FR" altLang="en-US"/>
          </a:p>
        </p:txBody>
      </p:sp>
      <p:sp>
        <p:nvSpPr>
          <p:cNvPr id="8" name="TextBox 7"/>
          <p:cNvSpPr txBox="1"/>
          <p:nvPr/>
        </p:nvSpPr>
        <p:spPr>
          <a:xfrm>
            <a:off x="5571230" y="3195878"/>
            <a:ext cx="3546035" cy="1569660"/>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pPr marL="285750" indent="-285750">
              <a:lnSpc>
                <a:spcPct val="150000"/>
              </a:lnSpc>
              <a:buFont typeface="Arial" panose="020B0604020202020204" pitchFamily="34" charset="0"/>
              <a:buChar char="•"/>
            </a:pPr>
            <a:r>
              <a:rPr lang="en-US" sz="1600" dirty="0" smtClean="0">
                <a:solidFill>
                  <a:srgbClr val="002060"/>
                </a:solidFill>
              </a:rPr>
              <a:t>Helium has no triple point</a:t>
            </a:r>
          </a:p>
          <a:p>
            <a:pPr marL="285750" indent="-285750">
              <a:lnSpc>
                <a:spcPct val="150000"/>
              </a:lnSpc>
              <a:buFont typeface="Arial" panose="020B0604020202020204" pitchFamily="34" charset="0"/>
              <a:buChar char="•"/>
            </a:pPr>
            <a:r>
              <a:rPr lang="en-US" sz="1600" dirty="0">
                <a:solidFill>
                  <a:srgbClr val="002060"/>
                </a:solidFill>
              </a:rPr>
              <a:t>S</a:t>
            </a:r>
            <a:r>
              <a:rPr lang="en-US" sz="1600" dirty="0" smtClean="0">
                <a:solidFill>
                  <a:srgbClr val="002060"/>
                </a:solidFill>
              </a:rPr>
              <a:t>olid He only above 25 bar</a:t>
            </a:r>
          </a:p>
          <a:p>
            <a:pPr marL="285750" indent="-285750">
              <a:lnSpc>
                <a:spcPct val="150000"/>
              </a:lnSpc>
              <a:buFont typeface="Arial" panose="020B0604020202020204" pitchFamily="34" charset="0"/>
              <a:buChar char="•"/>
            </a:pPr>
            <a:r>
              <a:rPr lang="en-US" sz="1600" dirty="0" smtClean="0">
                <a:solidFill>
                  <a:srgbClr val="002060"/>
                </a:solidFill>
              </a:rPr>
              <a:t>Lambda line =&gt; He I / He II </a:t>
            </a:r>
            <a:r>
              <a:rPr lang="en-US" sz="1600" dirty="0" err="1" smtClean="0">
                <a:solidFill>
                  <a:srgbClr val="002060"/>
                </a:solidFill>
              </a:rPr>
              <a:t>separ</a:t>
            </a:r>
            <a:r>
              <a:rPr lang="en-US" sz="1600" dirty="0" smtClean="0">
                <a:solidFill>
                  <a:srgbClr val="002060"/>
                </a:solidFill>
              </a:rPr>
              <a:t>.</a:t>
            </a:r>
          </a:p>
          <a:p>
            <a:pPr marL="285750" indent="-285750">
              <a:lnSpc>
                <a:spcPct val="150000"/>
              </a:lnSpc>
              <a:buFont typeface="Arial" panose="020B0604020202020204" pitchFamily="34" charset="0"/>
              <a:buChar char="•"/>
            </a:pPr>
            <a:r>
              <a:rPr lang="en-US" sz="1600" dirty="0" smtClean="0">
                <a:solidFill>
                  <a:srgbClr val="002060"/>
                </a:solidFill>
              </a:rPr>
              <a:t>He II with very special properties</a:t>
            </a:r>
            <a:endParaRPr lang="en-GB" sz="1600" dirty="0">
              <a:solidFill>
                <a:srgbClr val="002060"/>
              </a:solidFill>
            </a:endParaRPr>
          </a:p>
        </p:txBody>
      </p:sp>
    </p:spTree>
    <p:extLst>
      <p:ext uri="{BB962C8B-B14F-4D97-AF65-F5344CB8AC3E}">
        <p14:creationId xmlns:p14="http://schemas.microsoft.com/office/powerpoint/2010/main" val="29695340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
          <p:cNvSpPr txBox="1">
            <a:spLocks noChangeArrowheads="1"/>
          </p:cNvSpPr>
          <p:nvPr/>
        </p:nvSpPr>
        <p:spPr>
          <a:xfrm>
            <a:off x="441960" y="122715"/>
            <a:ext cx="7772400" cy="449580"/>
          </a:xfrm>
          <a:prstGeom prst="rect">
            <a:avLst/>
          </a:prstGeom>
        </p:spPr>
        <p:txBody>
          <a:bodyPr vert="horz" lIns="45720" rIns="45720" anchor="ctr">
            <a:noAutofit/>
          </a:bodyPr>
          <a:lstStyle>
            <a:lvl1pPr algn="ctr" rtl="0" eaLnBrk="1" latinLnBrk="0" hangingPunct="1">
              <a:spcBef>
                <a:spcPct val="0"/>
              </a:spcBef>
              <a:buNone/>
              <a:defRPr kumimoji="0" sz="2400" b="1" kern="1200">
                <a:solidFill>
                  <a:srgbClr val="002060"/>
                </a:solidFill>
                <a:latin typeface="+mj-lt"/>
                <a:ea typeface="+mj-ea"/>
                <a:cs typeface="+mj-cs"/>
              </a:defRPr>
            </a:lvl1pPr>
          </a:lstStyle>
          <a:p>
            <a:pPr algn="l"/>
            <a:r>
              <a:rPr lang="fr-FR" altLang="fr-FR" dirty="0" smtClean="0"/>
              <a:t>LHC </a:t>
            </a:r>
            <a:r>
              <a:rPr lang="fr-FR" altLang="fr-FR" dirty="0" err="1" smtClean="0"/>
              <a:t>Cooling</a:t>
            </a:r>
            <a:r>
              <a:rPr lang="fr-FR" altLang="fr-FR" dirty="0" smtClean="0"/>
              <a:t> </a:t>
            </a:r>
            <a:r>
              <a:rPr lang="fr-FR" altLang="fr-FR" dirty="0" err="1" smtClean="0"/>
              <a:t>scheme</a:t>
            </a:r>
            <a:endParaRPr lang="fr-FR" altLang="fr-FR" dirty="0" smtClean="0"/>
          </a:p>
        </p:txBody>
      </p:sp>
      <p:sp>
        <p:nvSpPr>
          <p:cNvPr id="3" name="Date Placeholder 2"/>
          <p:cNvSpPr>
            <a:spLocks noGrp="1"/>
          </p:cNvSpPr>
          <p:nvPr>
            <p:ph type="dt" sz="half" idx="10"/>
          </p:nvPr>
        </p:nvSpPr>
        <p:spPr/>
        <p:txBody>
          <a:bodyPr/>
          <a:lstStyle/>
          <a:p>
            <a:pPr>
              <a:defRPr/>
            </a:pPr>
            <a:r>
              <a:rPr lang="en-US" smtClean="0"/>
              <a:t>12-05-2022</a:t>
            </a:r>
            <a:endParaRPr lang="fr-FR"/>
          </a:p>
        </p:txBody>
      </p:sp>
      <p:sp>
        <p:nvSpPr>
          <p:cNvPr id="4" name="Footer Placeholder 3"/>
          <p:cNvSpPr>
            <a:spLocks noGrp="1"/>
          </p:cNvSpPr>
          <p:nvPr>
            <p:ph type="ftr" sz="quarter" idx="11"/>
          </p:nvPr>
        </p:nvSpPr>
        <p:spPr/>
        <p:txBody>
          <a:bodyPr/>
          <a:lstStyle/>
          <a:p>
            <a:pPr>
              <a:defRPr/>
            </a:pPr>
            <a:r>
              <a:rPr lang="fr-FR" smtClean="0"/>
              <a:t>T. Koettig TE/CRG</a:t>
            </a:r>
            <a:endParaRPr lang="fr-FR"/>
          </a:p>
        </p:txBody>
      </p:sp>
      <p:sp>
        <p:nvSpPr>
          <p:cNvPr id="5" name="Slide Number Placeholder 4"/>
          <p:cNvSpPr>
            <a:spLocks noGrp="1"/>
          </p:cNvSpPr>
          <p:nvPr>
            <p:ph type="sldNum" sz="quarter" idx="12"/>
          </p:nvPr>
        </p:nvSpPr>
        <p:spPr/>
        <p:txBody>
          <a:bodyPr/>
          <a:lstStyle/>
          <a:p>
            <a:fld id="{50C7FF40-9C8D-4C19-A375-CB20D428D46D}" type="slidenum">
              <a:rPr lang="fr-FR" altLang="en-US" smtClean="0"/>
              <a:pPr/>
              <a:t>32</a:t>
            </a:fld>
            <a:endParaRPr lang="fr-FR" altLang="en-US"/>
          </a:p>
        </p:txBody>
      </p:sp>
      <p:grpSp>
        <p:nvGrpSpPr>
          <p:cNvPr id="18" name="Group 17"/>
          <p:cNvGrpSpPr/>
          <p:nvPr/>
        </p:nvGrpSpPr>
        <p:grpSpPr>
          <a:xfrm>
            <a:off x="7999" y="878466"/>
            <a:ext cx="6622557" cy="5313373"/>
            <a:chOff x="7999" y="878466"/>
            <a:chExt cx="6622557" cy="5313373"/>
          </a:xfrm>
        </p:grpSpPr>
        <p:pic>
          <p:nvPicPr>
            <p:cNvPr id="15" name="Picture 14"/>
            <p:cNvPicPr>
              <a:picLocks noChangeAspect="1"/>
            </p:cNvPicPr>
            <p:nvPr/>
          </p:nvPicPr>
          <p:blipFill>
            <a:blip r:embed="rId2"/>
            <a:stretch>
              <a:fillRect/>
            </a:stretch>
          </p:blipFill>
          <p:spPr>
            <a:xfrm>
              <a:off x="7999" y="878466"/>
              <a:ext cx="6622557" cy="5165687"/>
            </a:xfrm>
            <a:prstGeom prst="rect">
              <a:avLst/>
            </a:prstGeom>
          </p:spPr>
        </p:pic>
        <p:sp>
          <p:nvSpPr>
            <p:cNvPr id="16" name="TextBox 15"/>
            <p:cNvSpPr txBox="1"/>
            <p:nvPr/>
          </p:nvSpPr>
          <p:spPr>
            <a:xfrm>
              <a:off x="1582911" y="5287115"/>
              <a:ext cx="1167974" cy="461665"/>
            </a:xfrm>
            <a:prstGeom prst="rect">
              <a:avLst/>
            </a:prstGeom>
            <a:noFill/>
          </p:spPr>
          <p:txBody>
            <a:bodyPr wrap="square" rtlCol="0">
              <a:spAutoFit/>
            </a:bodyPr>
            <a:lstStyle/>
            <a:p>
              <a:r>
                <a:rPr lang="en-US" sz="1200" dirty="0" smtClean="0">
                  <a:solidFill>
                    <a:srgbClr val="C00000"/>
                  </a:solidFill>
                </a:rPr>
                <a:t>Header B</a:t>
              </a:r>
            </a:p>
            <a:p>
              <a:r>
                <a:rPr lang="en-US" sz="1200" dirty="0" smtClean="0">
                  <a:solidFill>
                    <a:srgbClr val="C00000"/>
                  </a:solidFill>
                </a:rPr>
                <a:t>VLP pumping</a:t>
              </a:r>
              <a:endParaRPr lang="en-GB" sz="1200" dirty="0">
                <a:solidFill>
                  <a:srgbClr val="C00000"/>
                </a:solidFill>
              </a:endParaRPr>
            </a:p>
          </p:txBody>
        </p:sp>
        <p:sp>
          <p:nvSpPr>
            <p:cNvPr id="17" name="TextBox 16"/>
            <p:cNvSpPr txBox="1"/>
            <p:nvPr/>
          </p:nvSpPr>
          <p:spPr>
            <a:xfrm>
              <a:off x="3319277" y="5677032"/>
              <a:ext cx="1064715" cy="461665"/>
            </a:xfrm>
            <a:prstGeom prst="rect">
              <a:avLst/>
            </a:prstGeom>
            <a:noFill/>
          </p:spPr>
          <p:txBody>
            <a:bodyPr wrap="none" rtlCol="0">
              <a:spAutoFit/>
            </a:bodyPr>
            <a:lstStyle/>
            <a:p>
              <a:r>
                <a:rPr lang="en-US" sz="1200" dirty="0" smtClean="0">
                  <a:solidFill>
                    <a:srgbClr val="008E40"/>
                  </a:solidFill>
                </a:rPr>
                <a:t>Header C  </a:t>
              </a:r>
            </a:p>
            <a:p>
              <a:r>
                <a:rPr lang="en-US" sz="1200" dirty="0" smtClean="0">
                  <a:solidFill>
                    <a:srgbClr val="008E40"/>
                  </a:solidFill>
                </a:rPr>
                <a:t>4.6 K, 3 bara</a:t>
              </a:r>
              <a:endParaRPr lang="en-GB" sz="1200" dirty="0">
                <a:solidFill>
                  <a:srgbClr val="008E40"/>
                </a:solidFill>
              </a:endParaRPr>
            </a:p>
          </p:txBody>
        </p:sp>
        <p:sp>
          <p:nvSpPr>
            <p:cNvPr id="75" name="TextBox 74"/>
            <p:cNvSpPr txBox="1"/>
            <p:nvPr/>
          </p:nvSpPr>
          <p:spPr>
            <a:xfrm>
              <a:off x="3234753" y="4659586"/>
              <a:ext cx="944489" cy="461665"/>
            </a:xfrm>
            <a:prstGeom prst="rect">
              <a:avLst/>
            </a:prstGeom>
            <a:noFill/>
          </p:spPr>
          <p:txBody>
            <a:bodyPr wrap="none" rtlCol="0">
              <a:spAutoFit/>
            </a:bodyPr>
            <a:lstStyle/>
            <a:p>
              <a:r>
                <a:rPr lang="en-US" sz="1200" dirty="0" smtClean="0">
                  <a:solidFill>
                    <a:srgbClr val="1B45F9"/>
                  </a:solidFill>
                </a:rPr>
                <a:t>Header D  </a:t>
              </a:r>
            </a:p>
            <a:p>
              <a:r>
                <a:rPr lang="en-US" sz="1200" dirty="0" smtClean="0">
                  <a:solidFill>
                    <a:srgbClr val="1B45F9"/>
                  </a:solidFill>
                </a:rPr>
                <a:t>20 K return</a:t>
              </a:r>
              <a:endParaRPr lang="en-GB" sz="1200" dirty="0">
                <a:solidFill>
                  <a:srgbClr val="1B45F9"/>
                </a:solidFill>
              </a:endParaRPr>
            </a:p>
          </p:txBody>
        </p:sp>
        <p:sp>
          <p:nvSpPr>
            <p:cNvPr id="76" name="TextBox 75"/>
            <p:cNvSpPr txBox="1"/>
            <p:nvPr/>
          </p:nvSpPr>
          <p:spPr>
            <a:xfrm>
              <a:off x="1981587" y="5730174"/>
              <a:ext cx="1053494" cy="461665"/>
            </a:xfrm>
            <a:prstGeom prst="rect">
              <a:avLst/>
            </a:prstGeom>
            <a:noFill/>
          </p:spPr>
          <p:txBody>
            <a:bodyPr wrap="none" rtlCol="0">
              <a:spAutoFit/>
            </a:bodyPr>
            <a:lstStyle/>
            <a:p>
              <a:r>
                <a:rPr lang="en-US" sz="1200" dirty="0" smtClean="0">
                  <a:solidFill>
                    <a:srgbClr val="DE6F00"/>
                  </a:solidFill>
                </a:rPr>
                <a:t>Header F</a:t>
              </a:r>
            </a:p>
            <a:p>
              <a:r>
                <a:rPr lang="en-US" sz="1200" dirty="0" smtClean="0">
                  <a:solidFill>
                    <a:srgbClr val="DE6F00"/>
                  </a:solidFill>
                </a:rPr>
                <a:t>Shield return</a:t>
              </a:r>
              <a:endParaRPr lang="en-GB" sz="1200" dirty="0">
                <a:solidFill>
                  <a:srgbClr val="DE6F00"/>
                </a:solidFill>
              </a:endParaRPr>
            </a:p>
          </p:txBody>
        </p:sp>
        <p:sp>
          <p:nvSpPr>
            <p:cNvPr id="77" name="TextBox 76"/>
            <p:cNvSpPr txBox="1"/>
            <p:nvPr/>
          </p:nvSpPr>
          <p:spPr>
            <a:xfrm>
              <a:off x="4880438" y="1469369"/>
              <a:ext cx="1224052" cy="461665"/>
            </a:xfrm>
            <a:prstGeom prst="rect">
              <a:avLst/>
            </a:prstGeom>
            <a:noFill/>
          </p:spPr>
          <p:txBody>
            <a:bodyPr wrap="square" rtlCol="0">
              <a:spAutoFit/>
            </a:bodyPr>
            <a:lstStyle/>
            <a:p>
              <a:r>
                <a:rPr lang="en-US" sz="1200" dirty="0" smtClean="0">
                  <a:solidFill>
                    <a:srgbClr val="1B45F9"/>
                  </a:solidFill>
                </a:rPr>
                <a:t>Current leads return</a:t>
              </a:r>
              <a:endParaRPr lang="en-GB" sz="1200" dirty="0">
                <a:solidFill>
                  <a:srgbClr val="1B45F9"/>
                </a:solidFill>
              </a:endParaRPr>
            </a:p>
          </p:txBody>
        </p:sp>
      </p:grpSp>
      <p:sp>
        <p:nvSpPr>
          <p:cNvPr id="4096" name="TextBox 4095"/>
          <p:cNvSpPr txBox="1"/>
          <p:nvPr/>
        </p:nvSpPr>
        <p:spPr>
          <a:xfrm>
            <a:off x="5569965" y="5913348"/>
            <a:ext cx="3659976" cy="261610"/>
          </a:xfrm>
          <a:prstGeom prst="rect">
            <a:avLst/>
          </a:prstGeom>
          <a:noFill/>
        </p:spPr>
        <p:txBody>
          <a:bodyPr wrap="none" rtlCol="0">
            <a:spAutoFit/>
          </a:bodyPr>
          <a:lstStyle/>
          <a:p>
            <a:r>
              <a:rPr lang="en-US" sz="1100" dirty="0" smtClean="0">
                <a:solidFill>
                  <a:schemeClr val="accent6"/>
                </a:solidFill>
              </a:rPr>
              <a:t>Source: adapted from CERN, LHC design report, </a:t>
            </a:r>
            <a:r>
              <a:rPr lang="en-US" sz="1100" dirty="0" err="1" smtClean="0">
                <a:solidFill>
                  <a:schemeClr val="accent6"/>
                </a:solidFill>
              </a:rPr>
              <a:t>ch.</a:t>
            </a:r>
            <a:r>
              <a:rPr lang="en-US" sz="1100" dirty="0" smtClean="0">
                <a:solidFill>
                  <a:schemeClr val="accent6"/>
                </a:solidFill>
              </a:rPr>
              <a:t> 11</a:t>
            </a:r>
            <a:endParaRPr lang="en-GB" sz="1100" dirty="0">
              <a:solidFill>
                <a:schemeClr val="accent6"/>
              </a:solidFill>
            </a:endParaRPr>
          </a:p>
        </p:txBody>
      </p:sp>
      <p:sp>
        <p:nvSpPr>
          <p:cNvPr id="4097" name="TextBox 4096"/>
          <p:cNvSpPr txBox="1"/>
          <p:nvPr/>
        </p:nvSpPr>
        <p:spPr>
          <a:xfrm>
            <a:off x="6806857" y="3836128"/>
            <a:ext cx="2160843" cy="923330"/>
          </a:xfrm>
          <a:prstGeom prst="rect">
            <a:avLst/>
          </a:prstGeom>
          <a:noFill/>
        </p:spPr>
        <p:txBody>
          <a:bodyPr wrap="square" rtlCol="0">
            <a:spAutoFit/>
          </a:bodyPr>
          <a:lstStyle/>
          <a:p>
            <a:r>
              <a:rPr lang="en-US" dirty="0" smtClean="0">
                <a:solidFill>
                  <a:srgbClr val="002060"/>
                </a:solidFill>
              </a:rPr>
              <a:t>SC cavities are cooled in a 4.5 K saturated LHe bath</a:t>
            </a:r>
            <a:endParaRPr lang="en-GB" dirty="0">
              <a:solidFill>
                <a:srgbClr val="002060"/>
              </a:solidFill>
            </a:endParaRPr>
          </a:p>
        </p:txBody>
      </p:sp>
      <p:grpSp>
        <p:nvGrpSpPr>
          <p:cNvPr id="6" name="Group 5"/>
          <p:cNvGrpSpPr/>
          <p:nvPr/>
        </p:nvGrpSpPr>
        <p:grpSpPr>
          <a:xfrm>
            <a:off x="1335113" y="1158829"/>
            <a:ext cx="1415772" cy="700707"/>
            <a:chOff x="1335113" y="1158829"/>
            <a:chExt cx="1415772" cy="700707"/>
          </a:xfrm>
        </p:grpSpPr>
        <p:grpSp>
          <p:nvGrpSpPr>
            <p:cNvPr id="21" name="Group 20"/>
            <p:cNvGrpSpPr/>
            <p:nvPr/>
          </p:nvGrpSpPr>
          <p:grpSpPr>
            <a:xfrm>
              <a:off x="1335113" y="1158829"/>
              <a:ext cx="1415772" cy="700707"/>
              <a:chOff x="1335113" y="1158829"/>
              <a:chExt cx="1415772" cy="700707"/>
            </a:xfrm>
          </p:grpSpPr>
          <p:sp>
            <p:nvSpPr>
              <p:cNvPr id="19" name="Oval 18"/>
              <p:cNvSpPr/>
              <p:nvPr/>
            </p:nvSpPr>
            <p:spPr>
              <a:xfrm>
                <a:off x="1768410" y="1661719"/>
                <a:ext cx="195876" cy="197817"/>
              </a:xfrm>
              <a:prstGeom prst="ellipse">
                <a:avLst/>
              </a:prstGeom>
              <a:noFill/>
              <a:ln w="22225">
                <a:solidFill>
                  <a:srgbClr val="FF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p:cNvSpPr txBox="1"/>
              <p:nvPr/>
            </p:nvSpPr>
            <p:spPr>
              <a:xfrm>
                <a:off x="1335113" y="1158829"/>
                <a:ext cx="1415772" cy="369332"/>
              </a:xfrm>
              <a:prstGeom prst="rect">
                <a:avLst/>
              </a:prstGeom>
              <a:noFill/>
            </p:spPr>
            <p:txBody>
              <a:bodyPr wrap="none" rtlCol="0">
                <a:spAutoFit/>
              </a:bodyPr>
              <a:lstStyle/>
              <a:p>
                <a:r>
                  <a:rPr lang="en-US" dirty="0" smtClean="0">
                    <a:solidFill>
                      <a:srgbClr val="FF0066"/>
                    </a:solidFill>
                  </a:rPr>
                  <a:t>Main supply</a:t>
                </a:r>
                <a:endParaRPr lang="en-GB" dirty="0">
                  <a:solidFill>
                    <a:srgbClr val="FF0066"/>
                  </a:solidFill>
                </a:endParaRPr>
              </a:p>
            </p:txBody>
          </p:sp>
        </p:grpSp>
        <p:sp>
          <p:nvSpPr>
            <p:cNvPr id="2" name="Oval 1"/>
            <p:cNvSpPr/>
            <p:nvPr/>
          </p:nvSpPr>
          <p:spPr>
            <a:xfrm>
              <a:off x="1820628" y="1717084"/>
              <a:ext cx="91440" cy="91440"/>
            </a:xfrm>
            <a:prstGeom prst="ellipse">
              <a:avLst/>
            </a:prstGeom>
            <a:solidFill>
              <a:srgbClr val="FF00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4" name="TextBox 23"/>
          <p:cNvSpPr txBox="1"/>
          <p:nvPr/>
        </p:nvSpPr>
        <p:spPr>
          <a:xfrm>
            <a:off x="4328160" y="4751918"/>
            <a:ext cx="287258" cy="276999"/>
          </a:xfrm>
          <a:prstGeom prst="rect">
            <a:avLst/>
          </a:prstGeom>
          <a:noFill/>
        </p:spPr>
        <p:txBody>
          <a:bodyPr wrap="none" rtlCol="0">
            <a:spAutoFit/>
          </a:bodyPr>
          <a:lstStyle/>
          <a:p>
            <a:r>
              <a:rPr lang="en-US" sz="1200" dirty="0" smtClean="0">
                <a:solidFill>
                  <a:srgbClr val="DE6F00"/>
                </a:solidFill>
              </a:rPr>
              <a:t>E</a:t>
            </a:r>
            <a:endParaRPr lang="en-GB" sz="1200" dirty="0">
              <a:solidFill>
                <a:srgbClr val="DE6F00"/>
              </a:solidFill>
            </a:endParaRPr>
          </a:p>
        </p:txBody>
      </p:sp>
      <p:grpSp>
        <p:nvGrpSpPr>
          <p:cNvPr id="8" name="Group 7"/>
          <p:cNvGrpSpPr/>
          <p:nvPr/>
        </p:nvGrpSpPr>
        <p:grpSpPr>
          <a:xfrm>
            <a:off x="5017674" y="868938"/>
            <a:ext cx="4126327" cy="2950027"/>
            <a:chOff x="5017674" y="868938"/>
            <a:chExt cx="4126327" cy="2950027"/>
          </a:xfrm>
        </p:grpSpPr>
        <p:grpSp>
          <p:nvGrpSpPr>
            <p:cNvPr id="63" name="Group 62"/>
            <p:cNvGrpSpPr/>
            <p:nvPr/>
          </p:nvGrpSpPr>
          <p:grpSpPr>
            <a:xfrm>
              <a:off x="5017674" y="1008086"/>
              <a:ext cx="4126327" cy="2810879"/>
              <a:chOff x="5017674" y="1008086"/>
              <a:chExt cx="4126327" cy="2810879"/>
            </a:xfrm>
          </p:grpSpPr>
          <p:pic>
            <p:nvPicPr>
              <p:cNvPr id="23" name="Picture 22"/>
              <p:cNvPicPr>
                <a:picLocks noChangeAspect="1"/>
              </p:cNvPicPr>
              <p:nvPr/>
            </p:nvPicPr>
            <p:blipFill>
              <a:blip r:embed="rId3"/>
              <a:stretch>
                <a:fillRect/>
              </a:stretch>
            </p:blipFill>
            <p:spPr>
              <a:xfrm>
                <a:off x="6279063" y="1008086"/>
                <a:ext cx="2864938" cy="1845896"/>
              </a:xfrm>
              <a:prstGeom prst="rect">
                <a:avLst/>
              </a:prstGeom>
            </p:spPr>
          </p:pic>
          <p:cxnSp>
            <p:nvCxnSpPr>
              <p:cNvPr id="25" name="Straight Arrow Connector 24"/>
              <p:cNvCxnSpPr/>
              <p:nvPr/>
            </p:nvCxnSpPr>
            <p:spPr>
              <a:xfrm flipH="1">
                <a:off x="5294299" y="2689412"/>
                <a:ext cx="1191025" cy="1129553"/>
              </a:xfrm>
              <a:prstGeom prst="straightConnector1">
                <a:avLst/>
              </a:prstGeom>
              <a:ln w="127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flipH="1">
                <a:off x="5017674" y="1914074"/>
                <a:ext cx="1540267" cy="1827906"/>
              </a:xfrm>
              <a:prstGeom prst="straightConnector1">
                <a:avLst/>
              </a:prstGeom>
              <a:ln w="12700">
                <a:solidFill>
                  <a:srgbClr val="00B0F0"/>
                </a:solidFill>
                <a:tailEnd type="triangle"/>
              </a:ln>
            </p:spPr>
            <p:style>
              <a:lnRef idx="2">
                <a:schemeClr val="accent1"/>
              </a:lnRef>
              <a:fillRef idx="0">
                <a:schemeClr val="accent1"/>
              </a:fillRef>
              <a:effectRef idx="1">
                <a:schemeClr val="accent1"/>
              </a:effectRef>
              <a:fontRef idx="minor">
                <a:schemeClr val="tx1"/>
              </a:fontRef>
            </p:style>
          </p:cxnSp>
        </p:grpSp>
        <p:sp>
          <p:nvSpPr>
            <p:cNvPr id="7" name="TextBox 6"/>
            <p:cNvSpPr txBox="1"/>
            <p:nvPr/>
          </p:nvSpPr>
          <p:spPr>
            <a:xfrm>
              <a:off x="6317066" y="884049"/>
              <a:ext cx="423514" cy="215444"/>
            </a:xfrm>
            <a:prstGeom prst="rect">
              <a:avLst/>
            </a:prstGeom>
            <a:noFill/>
          </p:spPr>
          <p:txBody>
            <a:bodyPr wrap="none" rtlCol="0">
              <a:spAutoFit/>
            </a:bodyPr>
            <a:lstStyle/>
            <a:p>
              <a:r>
                <a:rPr lang="en-US" sz="800" dirty="0" smtClean="0">
                  <a:solidFill>
                    <a:srgbClr val="0070C0"/>
                  </a:solidFill>
                </a:rPr>
                <a:t>From</a:t>
              </a:r>
              <a:endParaRPr lang="en-GB" sz="800" dirty="0">
                <a:solidFill>
                  <a:srgbClr val="0070C0"/>
                </a:solidFill>
              </a:endParaRPr>
            </a:p>
          </p:txBody>
        </p:sp>
        <p:sp>
          <p:nvSpPr>
            <p:cNvPr id="27" name="TextBox 26"/>
            <p:cNvSpPr txBox="1"/>
            <p:nvPr/>
          </p:nvSpPr>
          <p:spPr>
            <a:xfrm>
              <a:off x="8582045" y="868938"/>
              <a:ext cx="423514" cy="215444"/>
            </a:xfrm>
            <a:prstGeom prst="rect">
              <a:avLst/>
            </a:prstGeom>
            <a:noFill/>
          </p:spPr>
          <p:txBody>
            <a:bodyPr wrap="none" rtlCol="0">
              <a:spAutoFit/>
            </a:bodyPr>
            <a:lstStyle/>
            <a:p>
              <a:r>
                <a:rPr lang="en-US" sz="800" dirty="0" smtClean="0">
                  <a:solidFill>
                    <a:srgbClr val="0070C0"/>
                  </a:solidFill>
                </a:rPr>
                <a:t>From</a:t>
              </a:r>
              <a:endParaRPr lang="en-GB" sz="800" dirty="0">
                <a:solidFill>
                  <a:srgbClr val="0070C0"/>
                </a:solidFill>
              </a:endParaRPr>
            </a:p>
          </p:txBody>
        </p:sp>
      </p:grpSp>
      <p:cxnSp>
        <p:nvCxnSpPr>
          <p:cNvPr id="10" name="Straight Connector 9"/>
          <p:cNvCxnSpPr/>
          <p:nvPr/>
        </p:nvCxnSpPr>
        <p:spPr>
          <a:xfrm>
            <a:off x="3035081" y="1843770"/>
            <a:ext cx="0" cy="142685"/>
          </a:xfrm>
          <a:prstGeom prst="line">
            <a:avLst/>
          </a:prstGeom>
          <a:ln w="12700">
            <a:solidFill>
              <a:srgbClr val="00B05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9545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7"/>
                                        </p:tgtEl>
                                        <p:attrNameLst>
                                          <p:attrName>style.visibility</p:attrName>
                                        </p:attrNameLst>
                                      </p:cBhvr>
                                      <p:to>
                                        <p:strVal val="visible"/>
                                      </p:to>
                                    </p:set>
                                    <p:animEffect transition="in" filter="fade">
                                      <p:cBhvr>
                                        <p:cTn id="17" dur="500"/>
                                        <p:tgtEl>
                                          <p:spTgt spid="40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037" y="2557703"/>
            <a:ext cx="7693051" cy="1259621"/>
          </a:xfrm>
        </p:spPr>
        <p:txBody>
          <a:bodyPr>
            <a:noAutofit/>
          </a:bodyPr>
          <a:lstStyle/>
          <a:p>
            <a:pPr algn="ctr"/>
            <a:r>
              <a:rPr lang="en-GB" sz="4000" b="0" noProof="0" dirty="0" smtClean="0">
                <a:solidFill>
                  <a:srgbClr val="0055A0"/>
                </a:solidFill>
              </a:rPr>
              <a:t>Cryogenic Fluid Properties</a:t>
            </a:r>
            <a:br>
              <a:rPr lang="en-GB" sz="4000" b="0" noProof="0" dirty="0" smtClean="0">
                <a:solidFill>
                  <a:srgbClr val="0055A0"/>
                </a:solidFill>
              </a:rPr>
            </a:br>
            <a:r>
              <a:rPr lang="en-GB" sz="4000" b="0" noProof="0" dirty="0" smtClean="0">
                <a:solidFill>
                  <a:srgbClr val="0055A0"/>
                </a:solidFill>
              </a:rPr>
              <a:t/>
            </a:r>
            <a:br>
              <a:rPr lang="en-GB" sz="4000" b="0" noProof="0" dirty="0" smtClean="0">
                <a:solidFill>
                  <a:srgbClr val="0055A0"/>
                </a:solidFill>
              </a:rPr>
            </a:br>
            <a:r>
              <a:rPr lang="en-GB" sz="4000" b="0" noProof="0" dirty="0" smtClean="0">
                <a:solidFill>
                  <a:srgbClr val="0055A0"/>
                </a:solidFill>
              </a:rPr>
              <a:t> He I and He II</a:t>
            </a:r>
            <a:endParaRPr lang="en-GB" sz="4000" b="0" noProof="0" dirty="0">
              <a:solidFill>
                <a:srgbClr val="0055A0"/>
              </a:solidFill>
            </a:endParaRPr>
          </a:p>
        </p:txBody>
      </p:sp>
      <p:sp>
        <p:nvSpPr>
          <p:cNvPr id="5" name="Date Placeholder 4"/>
          <p:cNvSpPr>
            <a:spLocks noGrp="1"/>
          </p:cNvSpPr>
          <p:nvPr>
            <p:ph type="dt" sz="half" idx="10"/>
          </p:nvPr>
        </p:nvSpPr>
        <p:spPr/>
        <p:txBody>
          <a:bodyPr/>
          <a:lstStyle/>
          <a:p>
            <a:r>
              <a:rPr lang="en-US" smtClean="0"/>
              <a:t>12-05-2022</a:t>
            </a:r>
            <a:endParaRPr lang="en-US" dirty="0" smtClean="0"/>
          </a:p>
        </p:txBody>
      </p:sp>
      <p:sp>
        <p:nvSpPr>
          <p:cNvPr id="8" name="Footer Placeholder 7"/>
          <p:cNvSpPr>
            <a:spLocks noGrp="1"/>
          </p:cNvSpPr>
          <p:nvPr>
            <p:ph type="ftr" sz="quarter" idx="11"/>
          </p:nvPr>
        </p:nvSpPr>
        <p:spPr/>
        <p:txBody>
          <a:bodyPr/>
          <a:lstStyle/>
          <a:p>
            <a:r>
              <a:rPr lang="en-US" smtClean="0"/>
              <a:t>T. Koettig TE/CRG</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33</a:t>
            </a:fld>
            <a:endParaRPr lang="en-US" dirty="0"/>
          </a:p>
        </p:txBody>
      </p:sp>
    </p:spTree>
    <p:extLst>
      <p:ext uri="{BB962C8B-B14F-4D97-AF65-F5344CB8AC3E}">
        <p14:creationId xmlns:p14="http://schemas.microsoft.com/office/powerpoint/2010/main" val="728502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12"/>
          <p:cNvSpPr>
            <a:spLocks noGrp="1" noChangeArrowheads="1"/>
          </p:cNvSpPr>
          <p:nvPr>
            <p:ph type="body" idx="1"/>
          </p:nvPr>
        </p:nvSpPr>
        <p:spPr>
          <a:xfrm>
            <a:off x="228600" y="1000321"/>
            <a:ext cx="8458200" cy="3250826"/>
          </a:xfrm>
        </p:spPr>
        <p:txBody>
          <a:bodyPr>
            <a:noAutofit/>
          </a:bodyPr>
          <a:lstStyle/>
          <a:p>
            <a:pPr marL="36576" indent="0">
              <a:buNone/>
            </a:pPr>
            <a:r>
              <a:rPr lang="en-GB" altLang="en-US" sz="2200" noProof="0" dirty="0" smtClean="0"/>
              <a:t>Normal fluid helium =&gt; He I</a:t>
            </a:r>
          </a:p>
          <a:p>
            <a:pPr marL="921258" lvl="2" indent="-285750"/>
            <a:r>
              <a:rPr lang="en-GB" altLang="en-US" sz="1800" noProof="0" dirty="0" smtClean="0"/>
              <a:t>Like a standard fluid: viscosity etc.</a:t>
            </a:r>
          </a:p>
          <a:p>
            <a:pPr marL="635508" lvl="2" indent="0">
              <a:buNone/>
            </a:pPr>
            <a:endParaRPr lang="en-GB" altLang="en-US" sz="1800" noProof="0" dirty="0" smtClean="0"/>
          </a:p>
          <a:p>
            <a:pPr marL="36576" indent="0">
              <a:buNone/>
            </a:pPr>
            <a:r>
              <a:rPr lang="en-GB" altLang="en-US" sz="2200" noProof="0" dirty="0" smtClean="0"/>
              <a:t>Superfluid helium =&gt; He II</a:t>
            </a:r>
          </a:p>
          <a:p>
            <a:pPr lvl="1"/>
            <a:r>
              <a:rPr lang="en-GB" altLang="en-US" sz="2000" noProof="0" dirty="0" smtClean="0"/>
              <a:t>Temperature &lt; 2.17 K</a:t>
            </a:r>
          </a:p>
          <a:p>
            <a:pPr lvl="1"/>
            <a:r>
              <a:rPr lang="en-GB" altLang="en-US" sz="2000" noProof="0" dirty="0" smtClean="0"/>
              <a:t>Peak in heat capacity </a:t>
            </a:r>
            <a:r>
              <a:rPr lang="en-GB" altLang="en-US" sz="2000" noProof="0" dirty="0" err="1" smtClean="0"/>
              <a:t>c</a:t>
            </a:r>
            <a:r>
              <a:rPr lang="en-GB" altLang="en-US" sz="2000" baseline="-25000" noProof="0" dirty="0" err="1" smtClean="0"/>
              <a:t>p</a:t>
            </a:r>
            <a:r>
              <a:rPr lang="en-GB" altLang="en-US" sz="2000" baseline="-25000" noProof="0" dirty="0" smtClean="0"/>
              <a:t> </a:t>
            </a:r>
            <a:r>
              <a:rPr lang="en-GB" altLang="en-US" sz="2000" noProof="0" dirty="0" smtClean="0"/>
              <a:t>at </a:t>
            </a:r>
            <a:r>
              <a:rPr lang="en-GB" altLang="en-US" sz="2000" noProof="0" dirty="0" err="1" smtClean="0"/>
              <a:t>T</a:t>
            </a:r>
            <a:r>
              <a:rPr lang="en-GB" altLang="en-US" sz="2000" baseline="-25000" noProof="0" dirty="0" err="1" smtClean="0"/>
              <a:t>λ</a:t>
            </a:r>
            <a:endParaRPr lang="en-GB" altLang="en-US" sz="2000" baseline="-25000" noProof="0" dirty="0" smtClean="0"/>
          </a:p>
          <a:p>
            <a:pPr lvl="1"/>
            <a:r>
              <a:rPr lang="en-GB" altLang="en-US" sz="2000" noProof="0" dirty="0" smtClean="0"/>
              <a:t>Very high thermal conductivity </a:t>
            </a:r>
          </a:p>
          <a:p>
            <a:pPr lvl="1"/>
            <a:r>
              <a:rPr lang="en-GB" altLang="en-US" sz="2000" noProof="0" dirty="0" smtClean="0"/>
              <a:t>Low / vanishing viscosity</a:t>
            </a:r>
            <a:endParaRPr lang="en-GB" altLang="en-US" noProof="0" dirty="0" smtClean="0"/>
          </a:p>
        </p:txBody>
      </p:sp>
      <p:sp>
        <p:nvSpPr>
          <p:cNvPr id="4" name="Date Placeholder 3"/>
          <p:cNvSpPr>
            <a:spLocks noGrp="1"/>
          </p:cNvSpPr>
          <p:nvPr>
            <p:ph type="dt" sz="half" idx="10"/>
          </p:nvPr>
        </p:nvSpPr>
        <p:spPr/>
        <p:txBody>
          <a:bodyPr/>
          <a:lstStyle/>
          <a:p>
            <a:r>
              <a:rPr lang="en-US" smtClean="0"/>
              <a:t>12-05-2022</a:t>
            </a:r>
            <a:endParaRPr lang="en-US" dirty="0" smtClean="0"/>
          </a:p>
        </p:txBody>
      </p:sp>
      <p:sp>
        <p:nvSpPr>
          <p:cNvPr id="5" name="Footer Placeholder 4"/>
          <p:cNvSpPr>
            <a:spLocks noGrp="1"/>
          </p:cNvSpPr>
          <p:nvPr>
            <p:ph type="ftr" sz="quarter" idx="11"/>
          </p:nvPr>
        </p:nvSpPr>
        <p:spPr/>
        <p:txBody>
          <a:bodyPr/>
          <a:lstStyle/>
          <a:p>
            <a:r>
              <a:rPr lang="en-US" smtClean="0"/>
              <a:t>T. Koettig TE/CRG</a:t>
            </a:r>
            <a:endParaRPr lang="en-US" dirty="0"/>
          </a:p>
        </p:txBody>
      </p:sp>
      <p:sp>
        <p:nvSpPr>
          <p:cNvPr id="6" name="Slide Number Placeholder 5"/>
          <p:cNvSpPr>
            <a:spLocks noGrp="1"/>
          </p:cNvSpPr>
          <p:nvPr>
            <p:ph type="sldNum" sz="quarter" idx="12"/>
          </p:nvPr>
        </p:nvSpPr>
        <p:spPr/>
        <p:txBody>
          <a:bodyPr/>
          <a:lstStyle/>
          <a:p>
            <a:fld id="{17918391-D411-FE40-AAD7-861AE5233E0E}" type="slidenum">
              <a:rPr lang="en-US" smtClean="0"/>
              <a:t>34</a:t>
            </a:fld>
            <a:endParaRPr lang="en-US" dirty="0"/>
          </a:p>
        </p:txBody>
      </p:sp>
      <p:pic>
        <p:nvPicPr>
          <p:cNvPr id="11" name="Picture 10"/>
          <p:cNvPicPr>
            <a:picLocks noChangeAspect="1"/>
          </p:cNvPicPr>
          <p:nvPr/>
        </p:nvPicPr>
        <p:blipFill>
          <a:blip r:embed="rId3"/>
          <a:stretch>
            <a:fillRect/>
          </a:stretch>
        </p:blipFill>
        <p:spPr>
          <a:xfrm>
            <a:off x="4782900" y="1515872"/>
            <a:ext cx="4361100" cy="4529093"/>
          </a:xfrm>
          <a:prstGeom prst="rect">
            <a:avLst/>
          </a:prstGeom>
        </p:spPr>
      </p:pic>
      <p:sp>
        <p:nvSpPr>
          <p:cNvPr id="12" name="Rectangle 11"/>
          <p:cNvSpPr>
            <a:spLocks noGrp="1" noChangeArrowheads="1"/>
          </p:cNvSpPr>
          <p:nvPr>
            <p:ph type="title"/>
          </p:nvPr>
        </p:nvSpPr>
        <p:spPr>
          <a:xfrm>
            <a:off x="459946" y="169806"/>
            <a:ext cx="8226854" cy="519130"/>
          </a:xfrm>
        </p:spPr>
        <p:txBody>
          <a:bodyPr/>
          <a:lstStyle/>
          <a:p>
            <a:pPr eaLnBrk="1" hangingPunct="1"/>
            <a:r>
              <a:rPr lang="en-GB" altLang="en-US" noProof="0" dirty="0" smtClean="0"/>
              <a:t>From He I  to  He II</a:t>
            </a:r>
          </a:p>
        </p:txBody>
      </p:sp>
      <p:sp>
        <p:nvSpPr>
          <p:cNvPr id="10" name="Rectangle 9"/>
          <p:cNvSpPr/>
          <p:nvPr/>
        </p:nvSpPr>
        <p:spPr>
          <a:xfrm>
            <a:off x="2897839" y="5835431"/>
            <a:ext cx="3351068" cy="338554"/>
          </a:xfrm>
          <a:prstGeom prst="rect">
            <a:avLst/>
          </a:prstGeom>
        </p:spPr>
        <p:txBody>
          <a:bodyPr wrap="square">
            <a:spAutoFit/>
          </a:bodyPr>
          <a:lstStyle/>
          <a:p>
            <a:r>
              <a:rPr lang="en-US" sz="800" dirty="0" smtClean="0">
                <a:solidFill>
                  <a:srgbClr val="080808"/>
                </a:solidFill>
              </a:rPr>
              <a:t>Murakami, Experimental </a:t>
            </a:r>
            <a:r>
              <a:rPr lang="en-US" sz="800" dirty="0">
                <a:solidFill>
                  <a:srgbClr val="080808"/>
                </a:solidFill>
              </a:rPr>
              <a:t>study of thermo-fluid dynamic effect in He II </a:t>
            </a:r>
            <a:r>
              <a:rPr lang="en-US" sz="800" dirty="0" err="1">
                <a:solidFill>
                  <a:srgbClr val="080808"/>
                </a:solidFill>
              </a:rPr>
              <a:t>cavitating</a:t>
            </a:r>
            <a:r>
              <a:rPr lang="en-US" sz="800" dirty="0">
                <a:solidFill>
                  <a:srgbClr val="080808"/>
                </a:solidFill>
              </a:rPr>
              <a:t> </a:t>
            </a:r>
            <a:r>
              <a:rPr lang="en-US" sz="800" dirty="0" smtClean="0">
                <a:solidFill>
                  <a:srgbClr val="080808"/>
                </a:solidFill>
              </a:rPr>
              <a:t>flow, Cryogenics, 2012.</a:t>
            </a:r>
            <a:endParaRPr lang="en-US" sz="800" dirty="0">
              <a:solidFill>
                <a:srgbClr val="080808"/>
              </a:solidFill>
            </a:endParaRPr>
          </a:p>
        </p:txBody>
      </p:sp>
    </p:spTree>
    <p:extLst>
      <p:ext uri="{BB962C8B-B14F-4D97-AF65-F5344CB8AC3E}">
        <p14:creationId xmlns:p14="http://schemas.microsoft.com/office/powerpoint/2010/main" val="3832739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5">
                                            <p:txEl>
                                              <p:pRg st="3" end="3"/>
                                            </p:txEl>
                                          </p:spTgt>
                                        </p:tgtEl>
                                        <p:attrNameLst>
                                          <p:attrName>style.visibility</p:attrName>
                                        </p:attrNameLst>
                                      </p:cBhvr>
                                      <p:to>
                                        <p:strVal val="visible"/>
                                      </p:to>
                                    </p:set>
                                    <p:animEffect transition="in" filter="fade">
                                      <p:cBhvr>
                                        <p:cTn id="7" dur="500"/>
                                        <p:tgtEl>
                                          <p:spTgt spid="40965">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0965">
                                            <p:txEl>
                                              <p:pRg st="4" end="4"/>
                                            </p:txEl>
                                          </p:spTgt>
                                        </p:tgtEl>
                                        <p:attrNameLst>
                                          <p:attrName>style.visibility</p:attrName>
                                        </p:attrNameLst>
                                      </p:cBhvr>
                                      <p:to>
                                        <p:strVal val="visible"/>
                                      </p:to>
                                    </p:set>
                                    <p:animEffect transition="in" filter="fade">
                                      <p:cBhvr>
                                        <p:cTn id="10" dur="500"/>
                                        <p:tgtEl>
                                          <p:spTgt spid="40965">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0965">
                                            <p:txEl>
                                              <p:pRg st="5" end="5"/>
                                            </p:txEl>
                                          </p:spTgt>
                                        </p:tgtEl>
                                        <p:attrNameLst>
                                          <p:attrName>style.visibility</p:attrName>
                                        </p:attrNameLst>
                                      </p:cBhvr>
                                      <p:to>
                                        <p:strVal val="visible"/>
                                      </p:to>
                                    </p:set>
                                    <p:animEffect transition="in" filter="fade">
                                      <p:cBhvr>
                                        <p:cTn id="13" dur="500"/>
                                        <p:tgtEl>
                                          <p:spTgt spid="40965">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0965">
                                            <p:txEl>
                                              <p:pRg st="6" end="6"/>
                                            </p:txEl>
                                          </p:spTgt>
                                        </p:tgtEl>
                                        <p:attrNameLst>
                                          <p:attrName>style.visibility</p:attrName>
                                        </p:attrNameLst>
                                      </p:cBhvr>
                                      <p:to>
                                        <p:strVal val="visible"/>
                                      </p:to>
                                    </p:set>
                                    <p:animEffect transition="in" filter="fade">
                                      <p:cBhvr>
                                        <p:cTn id="16" dur="500"/>
                                        <p:tgtEl>
                                          <p:spTgt spid="40965">
                                            <p:txEl>
                                              <p:pRg st="6" end="6"/>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0965">
                                            <p:txEl>
                                              <p:pRg st="7" end="7"/>
                                            </p:txEl>
                                          </p:spTgt>
                                        </p:tgtEl>
                                        <p:attrNameLst>
                                          <p:attrName>style.visibility</p:attrName>
                                        </p:attrNameLst>
                                      </p:cBhvr>
                                      <p:to>
                                        <p:strVal val="visible"/>
                                      </p:to>
                                    </p:set>
                                    <p:animEffect transition="in" filter="fade">
                                      <p:cBhvr>
                                        <p:cTn id="19" dur="500"/>
                                        <p:tgtEl>
                                          <p:spTgt spid="40965">
                                            <p:txEl>
                                              <p:pRg st="7" end="7"/>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251520" y="861060"/>
            <a:ext cx="5942914" cy="5231845"/>
            <a:chOff x="251520" y="1280160"/>
            <a:chExt cx="5942914" cy="5231845"/>
          </a:xfrm>
        </p:grpSpPr>
        <p:pic>
          <p:nvPicPr>
            <p:cNvPr id="5" name="Picture 4" descr="Phase-Diagram-Weisend.jpg"/>
            <p:cNvPicPr>
              <a:picLocks noChangeAspect="1"/>
            </p:cNvPicPr>
            <p:nvPr/>
          </p:nvPicPr>
          <p:blipFill rotWithShape="1">
            <a:blip r:embed="rId3" cstate="print"/>
            <a:srcRect t="2885"/>
            <a:stretch/>
          </p:blipFill>
          <p:spPr>
            <a:xfrm>
              <a:off x="251520" y="1280160"/>
              <a:ext cx="5942914" cy="5231845"/>
            </a:xfrm>
            <a:prstGeom prst="rect">
              <a:avLst/>
            </a:prstGeom>
          </p:spPr>
        </p:pic>
        <p:sp>
          <p:nvSpPr>
            <p:cNvPr id="3" name="TextBox 2"/>
            <p:cNvSpPr txBox="1"/>
            <p:nvPr/>
          </p:nvSpPr>
          <p:spPr>
            <a:xfrm>
              <a:off x="2078373" y="5337492"/>
              <a:ext cx="1224051" cy="246221"/>
            </a:xfrm>
            <a:prstGeom prst="rect">
              <a:avLst/>
            </a:prstGeom>
            <a:noFill/>
          </p:spPr>
          <p:txBody>
            <a:bodyPr wrap="none" rtlCol="0">
              <a:spAutoFit/>
            </a:bodyPr>
            <a:lstStyle/>
            <a:p>
              <a:r>
                <a:rPr lang="en-US" sz="1000" dirty="0" smtClean="0"/>
                <a:t>Phase Boundary</a:t>
              </a:r>
              <a:endParaRPr lang="en-US" sz="1000" dirty="0"/>
            </a:p>
          </p:txBody>
        </p:sp>
        <p:grpSp>
          <p:nvGrpSpPr>
            <p:cNvPr id="20" name="Group 19"/>
            <p:cNvGrpSpPr/>
            <p:nvPr/>
          </p:nvGrpSpPr>
          <p:grpSpPr>
            <a:xfrm>
              <a:off x="1637814" y="5184965"/>
              <a:ext cx="504056" cy="288032"/>
              <a:chOff x="1619672" y="5085184"/>
              <a:chExt cx="504056" cy="288032"/>
            </a:xfrm>
          </p:grpSpPr>
          <p:cxnSp>
            <p:nvCxnSpPr>
              <p:cNvPr id="18" name="Straight Connector 17"/>
              <p:cNvCxnSpPr/>
              <p:nvPr/>
            </p:nvCxnSpPr>
            <p:spPr>
              <a:xfrm>
                <a:off x="1619672" y="5085184"/>
                <a:ext cx="216024" cy="288032"/>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1835696" y="5373216"/>
                <a:ext cx="288032"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grpSp>
      </p:grpSp>
      <p:sp>
        <p:nvSpPr>
          <p:cNvPr id="11" name="Text Box 4"/>
          <p:cNvSpPr txBox="1">
            <a:spLocks noChangeArrowheads="1"/>
          </p:cNvSpPr>
          <p:nvPr/>
        </p:nvSpPr>
        <p:spPr bwMode="auto">
          <a:xfrm>
            <a:off x="376256" y="159529"/>
            <a:ext cx="3342582" cy="461665"/>
          </a:xfrm>
          <a:prstGeom prst="rect">
            <a:avLst/>
          </a:prstGeom>
          <a:noFill/>
          <a:ln w="9525">
            <a:noFill/>
            <a:miter lim="800000"/>
            <a:headEnd/>
            <a:tailEnd/>
          </a:ln>
        </p:spPr>
        <p:txBody>
          <a:bodyPr wrap="none">
            <a:spAutoFit/>
          </a:bodyPr>
          <a:lstStyle/>
          <a:p>
            <a:r>
              <a:rPr lang="en-GB" sz="2400" b="1" dirty="0" smtClean="0">
                <a:solidFill>
                  <a:srgbClr val="002060"/>
                </a:solidFill>
              </a:rPr>
              <a:t>Phase diagram of </a:t>
            </a:r>
            <a:r>
              <a:rPr lang="en-GB" sz="2400" b="1" baseline="30000" dirty="0" smtClean="0">
                <a:solidFill>
                  <a:srgbClr val="002060"/>
                </a:solidFill>
              </a:rPr>
              <a:t>4</a:t>
            </a:r>
            <a:r>
              <a:rPr lang="en-GB" sz="2400" b="1" dirty="0" smtClean="0">
                <a:solidFill>
                  <a:srgbClr val="002060"/>
                </a:solidFill>
              </a:rPr>
              <a:t>He</a:t>
            </a:r>
            <a:endParaRPr lang="en-GB" sz="2400" b="1" dirty="0">
              <a:solidFill>
                <a:srgbClr val="002060"/>
              </a:solidFill>
            </a:endParaRPr>
          </a:p>
        </p:txBody>
      </p:sp>
      <p:sp>
        <p:nvSpPr>
          <p:cNvPr id="14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 name="Freeform 13"/>
          <p:cNvSpPr/>
          <p:nvPr/>
        </p:nvSpPr>
        <p:spPr>
          <a:xfrm>
            <a:off x="2123728" y="2649860"/>
            <a:ext cx="1460752" cy="1368152"/>
          </a:xfrm>
          <a:custGeom>
            <a:avLst/>
            <a:gdLst>
              <a:gd name="connsiteX0" fmla="*/ 0 w 1316736"/>
              <a:gd name="connsiteY0" fmla="*/ 1115568 h 1115568"/>
              <a:gd name="connsiteX1" fmla="*/ 274320 w 1316736"/>
              <a:gd name="connsiteY1" fmla="*/ 822960 h 1115568"/>
              <a:gd name="connsiteX2" fmla="*/ 877824 w 1316736"/>
              <a:gd name="connsiteY2" fmla="*/ 310896 h 1115568"/>
              <a:gd name="connsiteX3" fmla="*/ 1316736 w 1316736"/>
              <a:gd name="connsiteY3" fmla="*/ 0 h 1115568"/>
              <a:gd name="connsiteX4" fmla="*/ 1316736 w 1316736"/>
              <a:gd name="connsiteY4" fmla="*/ 0 h 1115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736" h="1115568">
                <a:moveTo>
                  <a:pt x="0" y="1115568"/>
                </a:moveTo>
                <a:cubicBezTo>
                  <a:pt x="64008" y="1036320"/>
                  <a:pt x="128016" y="957072"/>
                  <a:pt x="274320" y="822960"/>
                </a:cubicBezTo>
                <a:cubicBezTo>
                  <a:pt x="420624" y="688848"/>
                  <a:pt x="704088" y="448056"/>
                  <a:pt x="877824" y="310896"/>
                </a:cubicBezTo>
                <a:cubicBezTo>
                  <a:pt x="1051560" y="173736"/>
                  <a:pt x="1316736" y="0"/>
                  <a:pt x="1316736" y="0"/>
                </a:cubicBezTo>
                <a:lnTo>
                  <a:pt x="1316736" y="0"/>
                </a:lnTo>
              </a:path>
            </a:pathLst>
          </a:custGeom>
          <a:ln w="44450">
            <a:solidFill>
              <a:srgbClr val="FF0000"/>
            </a:solidFill>
            <a:headEnd type="triangle" w="lg" len="lg"/>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6111005" y="5629892"/>
            <a:ext cx="1863011" cy="400110"/>
          </a:xfrm>
          <a:prstGeom prst="rect">
            <a:avLst/>
          </a:prstGeom>
          <a:noFill/>
        </p:spPr>
        <p:txBody>
          <a:bodyPr wrap="none" rtlCol="0">
            <a:spAutoFit/>
          </a:bodyPr>
          <a:lstStyle/>
          <a:p>
            <a:r>
              <a:rPr lang="de-DE" sz="1000" dirty="0" smtClean="0">
                <a:solidFill>
                  <a:schemeClr val="accent6"/>
                </a:solidFill>
              </a:rPr>
              <a:t>From Weisend, Handbook of </a:t>
            </a:r>
          </a:p>
          <a:p>
            <a:r>
              <a:rPr lang="de-DE" sz="1000" dirty="0" smtClean="0">
                <a:solidFill>
                  <a:schemeClr val="accent6"/>
                </a:solidFill>
              </a:rPr>
              <a:t>Cryogenic Engineering, 1984.</a:t>
            </a:r>
            <a:endParaRPr lang="en-US" sz="1000" dirty="0">
              <a:solidFill>
                <a:schemeClr val="accent6"/>
              </a:solidFill>
            </a:endParaRPr>
          </a:p>
        </p:txBody>
      </p:sp>
      <p:sp>
        <p:nvSpPr>
          <p:cNvPr id="10" name="TextBox 9"/>
          <p:cNvSpPr txBox="1"/>
          <p:nvPr/>
        </p:nvSpPr>
        <p:spPr>
          <a:xfrm>
            <a:off x="6372200" y="2937892"/>
            <a:ext cx="1879041" cy="923330"/>
          </a:xfrm>
          <a:prstGeom prst="rect">
            <a:avLst/>
          </a:prstGeom>
          <a:noFill/>
        </p:spPr>
        <p:txBody>
          <a:bodyPr wrap="none" rtlCol="0">
            <a:spAutoFit/>
          </a:bodyPr>
          <a:lstStyle/>
          <a:p>
            <a:r>
              <a:rPr lang="de-DE" dirty="0" smtClean="0">
                <a:solidFill>
                  <a:srgbClr val="002060"/>
                </a:solidFill>
              </a:rPr>
              <a:t>T</a:t>
            </a:r>
            <a:r>
              <a:rPr lang="el-GR" baseline="-25000" dirty="0" smtClean="0">
                <a:solidFill>
                  <a:srgbClr val="002060"/>
                </a:solidFill>
                <a:cs typeface="Times New Roman"/>
              </a:rPr>
              <a:t>λ</a:t>
            </a:r>
            <a:r>
              <a:rPr lang="de-DE" dirty="0" smtClean="0">
                <a:solidFill>
                  <a:srgbClr val="002060"/>
                </a:solidFill>
              </a:rPr>
              <a:t> ≈2.1768 K</a:t>
            </a:r>
            <a:r>
              <a:rPr lang="en-US" dirty="0" smtClean="0">
                <a:solidFill>
                  <a:srgbClr val="002060"/>
                </a:solidFill>
              </a:rPr>
              <a:t>  @</a:t>
            </a:r>
          </a:p>
          <a:p>
            <a:endParaRPr lang="en-US" dirty="0" smtClean="0">
              <a:solidFill>
                <a:srgbClr val="002060"/>
              </a:solidFill>
            </a:endParaRPr>
          </a:p>
          <a:p>
            <a:r>
              <a:rPr lang="de-DE" dirty="0" smtClean="0">
                <a:solidFill>
                  <a:srgbClr val="002060"/>
                </a:solidFill>
              </a:rPr>
              <a:t>p</a:t>
            </a:r>
            <a:r>
              <a:rPr lang="el-GR" baseline="-25000" dirty="0">
                <a:solidFill>
                  <a:srgbClr val="002060"/>
                </a:solidFill>
                <a:cs typeface="Times New Roman"/>
              </a:rPr>
              <a:t>λ </a:t>
            </a:r>
            <a:r>
              <a:rPr lang="de-DE" dirty="0" smtClean="0">
                <a:solidFill>
                  <a:srgbClr val="002060"/>
                </a:solidFill>
              </a:rPr>
              <a:t>≈ 50.41 mbar</a:t>
            </a:r>
          </a:p>
        </p:txBody>
      </p:sp>
      <p:sp>
        <p:nvSpPr>
          <p:cNvPr id="2" name="Date Placeholder 1"/>
          <p:cNvSpPr>
            <a:spLocks noGrp="1"/>
          </p:cNvSpPr>
          <p:nvPr>
            <p:ph type="dt" sz="half" idx="10"/>
          </p:nvPr>
        </p:nvSpPr>
        <p:spPr/>
        <p:txBody>
          <a:bodyPr/>
          <a:lstStyle/>
          <a:p>
            <a:pPr>
              <a:defRPr/>
            </a:pPr>
            <a:r>
              <a:rPr lang="en-US" smtClean="0"/>
              <a:t>12-05-2022</a:t>
            </a:r>
            <a:endParaRPr lang="en-GB"/>
          </a:p>
        </p:txBody>
      </p:sp>
      <p:sp>
        <p:nvSpPr>
          <p:cNvPr id="4" name="Footer Placeholder 3"/>
          <p:cNvSpPr>
            <a:spLocks noGrp="1"/>
          </p:cNvSpPr>
          <p:nvPr>
            <p:ph type="ftr" sz="quarter" idx="11"/>
          </p:nvPr>
        </p:nvSpPr>
        <p:spPr/>
        <p:txBody>
          <a:bodyPr/>
          <a:lstStyle/>
          <a:p>
            <a:pPr>
              <a:defRPr/>
            </a:pPr>
            <a:r>
              <a:rPr lang="en-GB" smtClean="0"/>
              <a:t>T. Koettig TE/CRG</a:t>
            </a:r>
            <a:endParaRPr lang="en-GB" dirty="0"/>
          </a:p>
        </p:txBody>
      </p:sp>
      <p:sp>
        <p:nvSpPr>
          <p:cNvPr id="6" name="Slide Number Placeholder 5"/>
          <p:cNvSpPr>
            <a:spLocks noGrp="1"/>
          </p:cNvSpPr>
          <p:nvPr>
            <p:ph type="sldNum" sz="quarter" idx="4"/>
          </p:nvPr>
        </p:nvSpPr>
        <p:spPr>
          <a:xfrm>
            <a:off x="8251241" y="6347157"/>
            <a:ext cx="441856" cy="365125"/>
          </a:xfrm>
        </p:spPr>
        <p:txBody>
          <a:bodyPr/>
          <a:lstStyle/>
          <a:p>
            <a:fld id="{546BBAA7-4CD4-6544-B2C3-7A635141A5A8}" type="slidenum">
              <a:rPr lang="en-US" smtClean="0"/>
              <a:t>35</a:t>
            </a:fld>
            <a:endParaRPr lang="en-US" dirty="0"/>
          </a:p>
        </p:txBody>
      </p:sp>
    </p:spTree>
    <p:extLst>
      <p:ext uri="{BB962C8B-B14F-4D97-AF65-F5344CB8AC3E}">
        <p14:creationId xmlns:p14="http://schemas.microsoft.com/office/powerpoint/2010/main" val="3205666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p:cNvPicPr>
            <a:picLocks noChangeAspect="1" noChangeArrowheads="1"/>
          </p:cNvPicPr>
          <p:nvPr/>
        </p:nvPicPr>
        <p:blipFill>
          <a:blip r:embed="rId3" cstate="print"/>
          <a:srcRect/>
          <a:stretch>
            <a:fillRect/>
          </a:stretch>
        </p:blipFill>
        <p:spPr bwMode="auto">
          <a:xfrm>
            <a:off x="3275856" y="922432"/>
            <a:ext cx="5616624" cy="5018974"/>
          </a:xfrm>
          <a:prstGeom prst="rect">
            <a:avLst/>
          </a:prstGeom>
          <a:noFill/>
          <a:ln w="9525">
            <a:noFill/>
            <a:miter lim="800000"/>
            <a:headEnd/>
            <a:tailEnd/>
          </a:ln>
        </p:spPr>
      </p:pic>
      <p:sp>
        <p:nvSpPr>
          <p:cNvPr id="11" name="Text Box 4"/>
          <p:cNvSpPr txBox="1">
            <a:spLocks noChangeArrowheads="1"/>
          </p:cNvSpPr>
          <p:nvPr/>
        </p:nvSpPr>
        <p:spPr bwMode="auto">
          <a:xfrm>
            <a:off x="409873" y="134536"/>
            <a:ext cx="3315331" cy="461665"/>
          </a:xfrm>
          <a:prstGeom prst="rect">
            <a:avLst/>
          </a:prstGeom>
          <a:noFill/>
          <a:ln w="9525">
            <a:noFill/>
            <a:miter lim="800000"/>
            <a:headEnd/>
            <a:tailEnd/>
          </a:ln>
        </p:spPr>
        <p:txBody>
          <a:bodyPr wrap="none">
            <a:spAutoFit/>
          </a:bodyPr>
          <a:lstStyle/>
          <a:p>
            <a:r>
              <a:rPr lang="en-GB" sz="2400" b="1" dirty="0" smtClean="0">
                <a:solidFill>
                  <a:srgbClr val="002060"/>
                </a:solidFill>
              </a:rPr>
              <a:t>Glass cryostat </a:t>
            </a:r>
            <a:r>
              <a:rPr lang="en-GB" sz="2400" b="1" dirty="0">
                <a:solidFill>
                  <a:srgbClr val="002060"/>
                </a:solidFill>
              </a:rPr>
              <a:t>s</a:t>
            </a:r>
            <a:r>
              <a:rPr lang="en-GB" sz="2400" b="1" dirty="0" smtClean="0">
                <a:solidFill>
                  <a:srgbClr val="002060"/>
                </a:solidFill>
              </a:rPr>
              <a:t>et-up</a:t>
            </a:r>
            <a:endParaRPr lang="en-GB" sz="2400" b="1" dirty="0">
              <a:solidFill>
                <a:srgbClr val="002060"/>
              </a:solidFill>
            </a:endParaRPr>
          </a:p>
        </p:txBody>
      </p:sp>
      <p:sp>
        <p:nvSpPr>
          <p:cNvPr id="14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5"/>
          <p:cNvPicPr>
            <a:picLocks noChangeAspect="1" noChangeArrowheads="1"/>
          </p:cNvPicPr>
          <p:nvPr/>
        </p:nvPicPr>
        <p:blipFill>
          <a:blip r:embed="rId4" cstate="print"/>
          <a:srcRect/>
          <a:stretch>
            <a:fillRect/>
          </a:stretch>
        </p:blipFill>
        <p:spPr bwMode="auto">
          <a:xfrm>
            <a:off x="539552" y="774988"/>
            <a:ext cx="2351990" cy="5383965"/>
          </a:xfrm>
          <a:prstGeom prst="rect">
            <a:avLst/>
          </a:prstGeom>
          <a:noFill/>
          <a:ln w="9525">
            <a:noFill/>
            <a:miter lim="800000"/>
            <a:headEnd/>
            <a:tailEnd/>
          </a:ln>
        </p:spPr>
      </p:pic>
      <p:sp>
        <p:nvSpPr>
          <p:cNvPr id="10" name="TextBox 9"/>
          <p:cNvSpPr txBox="1"/>
          <p:nvPr/>
        </p:nvSpPr>
        <p:spPr>
          <a:xfrm>
            <a:off x="693578" y="3374896"/>
            <a:ext cx="494046" cy="307777"/>
          </a:xfrm>
          <a:prstGeom prst="rect">
            <a:avLst/>
          </a:prstGeom>
          <a:noFill/>
        </p:spPr>
        <p:txBody>
          <a:bodyPr wrap="none" rtlCol="0">
            <a:spAutoFit/>
          </a:bodyPr>
          <a:lstStyle/>
          <a:p>
            <a:r>
              <a:rPr lang="de-DE" sz="1400" dirty="0" smtClean="0"/>
              <a:t>LN</a:t>
            </a:r>
            <a:r>
              <a:rPr lang="de-DE" sz="1400" baseline="-25000" dirty="0" smtClean="0"/>
              <a:t>2</a:t>
            </a:r>
            <a:endParaRPr lang="en-US" sz="1400" baseline="-25000" dirty="0"/>
          </a:p>
        </p:txBody>
      </p:sp>
      <p:sp>
        <p:nvSpPr>
          <p:cNvPr id="12" name="TextBox 11"/>
          <p:cNvSpPr txBox="1"/>
          <p:nvPr/>
        </p:nvSpPr>
        <p:spPr>
          <a:xfrm>
            <a:off x="611560" y="4238351"/>
            <a:ext cx="526106" cy="307777"/>
          </a:xfrm>
          <a:prstGeom prst="rect">
            <a:avLst/>
          </a:prstGeom>
          <a:noFill/>
        </p:spPr>
        <p:txBody>
          <a:bodyPr wrap="none" rtlCol="0">
            <a:spAutoFit/>
          </a:bodyPr>
          <a:lstStyle/>
          <a:p>
            <a:r>
              <a:rPr lang="de-DE" sz="1400" dirty="0" smtClean="0"/>
              <a:t>LHe</a:t>
            </a:r>
            <a:endParaRPr lang="en-US" sz="1400" baseline="-25000" dirty="0"/>
          </a:p>
        </p:txBody>
      </p:sp>
      <p:sp>
        <p:nvSpPr>
          <p:cNvPr id="13" name="TextBox 12"/>
          <p:cNvSpPr txBox="1"/>
          <p:nvPr/>
        </p:nvSpPr>
        <p:spPr>
          <a:xfrm>
            <a:off x="611560" y="1791881"/>
            <a:ext cx="869149" cy="430887"/>
          </a:xfrm>
          <a:prstGeom prst="rect">
            <a:avLst/>
          </a:prstGeom>
          <a:noFill/>
        </p:spPr>
        <p:txBody>
          <a:bodyPr wrap="none" rtlCol="0">
            <a:spAutoFit/>
          </a:bodyPr>
          <a:lstStyle/>
          <a:p>
            <a:r>
              <a:rPr lang="de-DE" sz="1100" dirty="0" smtClean="0"/>
              <a:t>Vacuum</a:t>
            </a:r>
          </a:p>
          <a:p>
            <a:r>
              <a:rPr lang="de-DE" sz="1100" dirty="0" smtClean="0"/>
              <a:t>insulation</a:t>
            </a:r>
            <a:endParaRPr lang="en-US" sz="1100" dirty="0"/>
          </a:p>
        </p:txBody>
      </p:sp>
      <p:sp>
        <p:nvSpPr>
          <p:cNvPr id="14" name="TextBox 13"/>
          <p:cNvSpPr txBox="1"/>
          <p:nvPr/>
        </p:nvSpPr>
        <p:spPr>
          <a:xfrm>
            <a:off x="179512" y="854616"/>
            <a:ext cx="1074333" cy="261610"/>
          </a:xfrm>
          <a:prstGeom prst="rect">
            <a:avLst/>
          </a:prstGeom>
          <a:noFill/>
        </p:spPr>
        <p:txBody>
          <a:bodyPr wrap="none" rtlCol="0">
            <a:spAutoFit/>
          </a:bodyPr>
          <a:lstStyle/>
          <a:p>
            <a:r>
              <a:rPr lang="de-DE" sz="1100" dirty="0" smtClean="0"/>
              <a:t>Transfer line</a:t>
            </a:r>
            <a:endParaRPr lang="en-US" sz="1100" dirty="0"/>
          </a:p>
        </p:txBody>
      </p:sp>
      <p:sp>
        <p:nvSpPr>
          <p:cNvPr id="18" name="TextBox 17"/>
          <p:cNvSpPr txBox="1"/>
          <p:nvPr/>
        </p:nvSpPr>
        <p:spPr>
          <a:xfrm>
            <a:off x="3903207" y="5920352"/>
            <a:ext cx="4989273" cy="246221"/>
          </a:xfrm>
          <a:prstGeom prst="rect">
            <a:avLst/>
          </a:prstGeom>
          <a:noFill/>
        </p:spPr>
        <p:txBody>
          <a:bodyPr wrap="square" rtlCol="0">
            <a:spAutoFit/>
          </a:bodyPr>
          <a:lstStyle/>
          <a:p>
            <a:r>
              <a:rPr lang="en-US" sz="1000" dirty="0" smtClean="0">
                <a:solidFill>
                  <a:schemeClr val="accent1">
                    <a:lumMod val="25000"/>
                  </a:schemeClr>
                </a:solidFill>
              </a:rPr>
              <a:t>From </a:t>
            </a:r>
            <a:r>
              <a:rPr lang="en-US" sz="1000" dirty="0" err="1" smtClean="0">
                <a:solidFill>
                  <a:schemeClr val="accent1">
                    <a:lumMod val="25000"/>
                  </a:schemeClr>
                </a:solidFill>
              </a:rPr>
              <a:t>Ekin</a:t>
            </a:r>
            <a:r>
              <a:rPr lang="en-US" sz="1000" dirty="0" smtClean="0">
                <a:solidFill>
                  <a:schemeClr val="accent1">
                    <a:lumMod val="25000"/>
                  </a:schemeClr>
                </a:solidFill>
              </a:rPr>
              <a:t>, Experimental Techniques for Low Temperature Measurements, 2006. </a:t>
            </a:r>
            <a:endParaRPr lang="en-US" sz="1000" dirty="0">
              <a:solidFill>
                <a:schemeClr val="accent1">
                  <a:lumMod val="25000"/>
                </a:schemeClr>
              </a:solidFill>
            </a:endParaRPr>
          </a:p>
        </p:txBody>
      </p:sp>
      <p:cxnSp>
        <p:nvCxnSpPr>
          <p:cNvPr id="20" name="Straight Arrow Connector 19"/>
          <p:cNvCxnSpPr/>
          <p:nvPr/>
        </p:nvCxnSpPr>
        <p:spPr>
          <a:xfrm>
            <a:off x="1763688" y="926624"/>
            <a:ext cx="648072" cy="158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1619672" y="1070640"/>
            <a:ext cx="28803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339752" y="710600"/>
            <a:ext cx="750526" cy="400110"/>
          </a:xfrm>
          <a:prstGeom prst="rect">
            <a:avLst/>
          </a:prstGeom>
          <a:noFill/>
        </p:spPr>
        <p:txBody>
          <a:bodyPr wrap="none" rtlCol="0">
            <a:spAutoFit/>
          </a:bodyPr>
          <a:lstStyle/>
          <a:p>
            <a:r>
              <a:rPr lang="de-DE" sz="1000" dirty="0" smtClean="0"/>
              <a:t>Vacuum </a:t>
            </a:r>
          </a:p>
          <a:p>
            <a:r>
              <a:rPr lang="de-DE" sz="1000" dirty="0" smtClean="0"/>
              <a:t>pump</a:t>
            </a:r>
            <a:endParaRPr lang="en-US" sz="1000" dirty="0"/>
          </a:p>
        </p:txBody>
      </p:sp>
      <p:cxnSp>
        <p:nvCxnSpPr>
          <p:cNvPr id="4" name="Straight Arrow Connector 3"/>
          <p:cNvCxnSpPr/>
          <p:nvPr/>
        </p:nvCxnSpPr>
        <p:spPr>
          <a:xfrm flipH="1">
            <a:off x="6444208" y="1642512"/>
            <a:ext cx="1368152" cy="144016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rot="18802827">
            <a:off x="6255583" y="2127357"/>
            <a:ext cx="1079643" cy="338554"/>
          </a:xfrm>
          <a:prstGeom prst="rect">
            <a:avLst/>
          </a:prstGeom>
          <a:noFill/>
        </p:spPr>
        <p:txBody>
          <a:bodyPr wrap="none" rtlCol="0">
            <a:spAutoFit/>
          </a:bodyPr>
          <a:lstStyle/>
          <a:p>
            <a:r>
              <a:rPr lang="en-US" dirty="0"/>
              <a:t>P</a:t>
            </a:r>
            <a:r>
              <a:rPr lang="en-US" dirty="0" smtClean="0"/>
              <a:t>umping</a:t>
            </a:r>
            <a:endParaRPr lang="en-US" dirty="0"/>
          </a:p>
        </p:txBody>
      </p:sp>
      <p:sp>
        <p:nvSpPr>
          <p:cNvPr id="19" name="Rectangle 18"/>
          <p:cNvSpPr/>
          <p:nvPr/>
        </p:nvSpPr>
        <p:spPr>
          <a:xfrm>
            <a:off x="1482006" y="2654816"/>
            <a:ext cx="475488" cy="2376264"/>
          </a:xfrm>
          <a:prstGeom prst="rect">
            <a:avLst/>
          </a:prstGeom>
          <a:solidFill>
            <a:srgbClr val="35FFF9"/>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1085217" y="4392240"/>
            <a:ext cx="545503"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1106545" y="2438792"/>
            <a:ext cx="1224136" cy="1872208"/>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7" name="Group 26"/>
          <p:cNvGrpSpPr/>
          <p:nvPr/>
        </p:nvGrpSpPr>
        <p:grpSpPr>
          <a:xfrm>
            <a:off x="6804248" y="2938656"/>
            <a:ext cx="1641796" cy="1994738"/>
            <a:chOff x="6876256" y="3212976"/>
            <a:chExt cx="1641796" cy="1994738"/>
          </a:xfrm>
        </p:grpSpPr>
        <p:sp>
          <p:nvSpPr>
            <p:cNvPr id="21" name="TextBox 20"/>
            <p:cNvSpPr txBox="1"/>
            <p:nvPr/>
          </p:nvSpPr>
          <p:spPr>
            <a:xfrm>
              <a:off x="6876256" y="4869160"/>
              <a:ext cx="1641796" cy="338554"/>
            </a:xfrm>
            <a:prstGeom prst="rect">
              <a:avLst/>
            </a:prstGeom>
            <a:noFill/>
          </p:spPr>
          <p:txBody>
            <a:bodyPr wrap="none" rtlCol="0">
              <a:spAutoFit/>
            </a:bodyPr>
            <a:lstStyle/>
            <a:p>
              <a:r>
                <a:rPr lang="en-US" dirty="0" smtClean="0"/>
                <a:t>Boiling in He I</a:t>
              </a:r>
              <a:endParaRPr lang="en-US" dirty="0"/>
            </a:p>
          </p:txBody>
        </p:sp>
        <p:pic>
          <p:nvPicPr>
            <p:cNvPr id="29" name="Picture 3"/>
            <p:cNvPicPr>
              <a:picLocks noChangeAspect="1" noChangeArrowheads="1"/>
            </p:cNvPicPr>
            <p:nvPr/>
          </p:nvPicPr>
          <p:blipFill rotWithShape="1">
            <a:blip r:embed="rId5" cstate="print"/>
            <a:srcRect l="24912" t="11465" r="49724" b="11104"/>
            <a:stretch/>
          </p:blipFill>
          <p:spPr bwMode="auto">
            <a:xfrm>
              <a:off x="7164288" y="3212976"/>
              <a:ext cx="1113138" cy="1696357"/>
            </a:xfrm>
            <a:prstGeom prst="rect">
              <a:avLst/>
            </a:prstGeom>
            <a:noFill/>
            <a:ln w="9525">
              <a:noFill/>
              <a:miter lim="800000"/>
              <a:headEnd/>
              <a:tailEnd/>
            </a:ln>
          </p:spPr>
        </p:pic>
      </p:grpSp>
      <p:grpSp>
        <p:nvGrpSpPr>
          <p:cNvPr id="14336" name="Group 14335"/>
          <p:cNvGrpSpPr/>
          <p:nvPr/>
        </p:nvGrpSpPr>
        <p:grpSpPr>
          <a:xfrm>
            <a:off x="4355976" y="1426488"/>
            <a:ext cx="1870825" cy="3777616"/>
            <a:chOff x="4355976" y="1700808"/>
            <a:chExt cx="1870825" cy="3777616"/>
          </a:xfrm>
        </p:grpSpPr>
        <p:cxnSp>
          <p:nvCxnSpPr>
            <p:cNvPr id="17" name="Straight Connector 16"/>
            <p:cNvCxnSpPr/>
            <p:nvPr/>
          </p:nvCxnSpPr>
          <p:spPr>
            <a:xfrm flipV="1">
              <a:off x="6084168" y="4254288"/>
              <a:ext cx="0" cy="1224136"/>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nvGrpSpPr>
            <p:cNvPr id="26" name="Group 25"/>
            <p:cNvGrpSpPr/>
            <p:nvPr/>
          </p:nvGrpSpPr>
          <p:grpSpPr>
            <a:xfrm>
              <a:off x="4355976" y="1700808"/>
              <a:ext cx="1870825" cy="2240960"/>
              <a:chOff x="4355976" y="1700808"/>
              <a:chExt cx="1870825" cy="2240960"/>
            </a:xfrm>
          </p:grpSpPr>
          <p:sp>
            <p:nvSpPr>
              <p:cNvPr id="31" name="TextBox 30"/>
              <p:cNvSpPr txBox="1"/>
              <p:nvPr/>
            </p:nvSpPr>
            <p:spPr>
              <a:xfrm>
                <a:off x="4355976" y="3356992"/>
                <a:ext cx="1870825" cy="584776"/>
              </a:xfrm>
              <a:prstGeom prst="rect">
                <a:avLst/>
              </a:prstGeom>
              <a:noFill/>
            </p:spPr>
            <p:txBody>
              <a:bodyPr wrap="none" rtlCol="0">
                <a:spAutoFit/>
              </a:bodyPr>
              <a:lstStyle/>
              <a:p>
                <a:r>
                  <a:rPr lang="en-US" dirty="0" smtClean="0">
                    <a:solidFill>
                      <a:srgbClr val="0000FF"/>
                    </a:solidFill>
                  </a:rPr>
                  <a:t>Boiling suddenly</a:t>
                </a:r>
              </a:p>
              <a:p>
                <a:r>
                  <a:rPr lang="en-US" dirty="0">
                    <a:solidFill>
                      <a:srgbClr val="0000FF"/>
                    </a:solidFill>
                  </a:rPr>
                  <a:t>s</a:t>
                </a:r>
                <a:r>
                  <a:rPr lang="en-US" dirty="0" smtClean="0">
                    <a:solidFill>
                      <a:srgbClr val="0000FF"/>
                    </a:solidFill>
                  </a:rPr>
                  <a:t>tops in He II</a:t>
                </a:r>
                <a:endParaRPr lang="en-US" dirty="0">
                  <a:solidFill>
                    <a:srgbClr val="0000FF"/>
                  </a:solidFill>
                </a:endParaRPr>
              </a:p>
            </p:txBody>
          </p:sp>
          <p:pic>
            <p:nvPicPr>
              <p:cNvPr id="32" name="Picture 3"/>
              <p:cNvPicPr>
                <a:picLocks noChangeAspect="1" noChangeArrowheads="1"/>
              </p:cNvPicPr>
              <p:nvPr/>
            </p:nvPicPr>
            <p:blipFill rotWithShape="1">
              <a:blip r:embed="rId5" cstate="print"/>
              <a:srcRect l="52210" t="11465" r="24433" b="11104"/>
              <a:stretch/>
            </p:blipFill>
            <p:spPr bwMode="auto">
              <a:xfrm>
                <a:off x="4572000" y="1700808"/>
                <a:ext cx="1025070" cy="1696357"/>
              </a:xfrm>
              <a:prstGeom prst="rect">
                <a:avLst/>
              </a:prstGeom>
              <a:noFill/>
              <a:ln w="9525">
                <a:noFill/>
                <a:miter lim="800000"/>
                <a:headEnd/>
                <a:tailEnd/>
              </a:ln>
            </p:spPr>
          </p:pic>
        </p:grpSp>
      </p:grpSp>
      <p:sp>
        <p:nvSpPr>
          <p:cNvPr id="2" name="Date Placeholder 1"/>
          <p:cNvSpPr>
            <a:spLocks noGrp="1"/>
          </p:cNvSpPr>
          <p:nvPr>
            <p:ph type="dt" sz="half" idx="10"/>
          </p:nvPr>
        </p:nvSpPr>
        <p:spPr/>
        <p:txBody>
          <a:bodyPr/>
          <a:lstStyle/>
          <a:p>
            <a:pPr>
              <a:defRPr/>
            </a:pPr>
            <a:r>
              <a:rPr lang="en-US" smtClean="0"/>
              <a:t>12-05-2022</a:t>
            </a:r>
            <a:endParaRPr lang="en-GB"/>
          </a:p>
        </p:txBody>
      </p:sp>
      <p:sp>
        <p:nvSpPr>
          <p:cNvPr id="5" name="Footer Placeholder 4"/>
          <p:cNvSpPr>
            <a:spLocks noGrp="1"/>
          </p:cNvSpPr>
          <p:nvPr>
            <p:ph type="ftr" sz="quarter" idx="11"/>
          </p:nvPr>
        </p:nvSpPr>
        <p:spPr/>
        <p:txBody>
          <a:bodyPr/>
          <a:lstStyle/>
          <a:p>
            <a:pPr>
              <a:defRPr/>
            </a:pPr>
            <a:r>
              <a:rPr lang="en-GB" smtClean="0"/>
              <a:t>T. Koettig TE/CRG</a:t>
            </a:r>
            <a:endParaRPr lang="en-GB" dirty="0"/>
          </a:p>
        </p:txBody>
      </p:sp>
      <p:sp>
        <p:nvSpPr>
          <p:cNvPr id="7" name="Slide Number Placeholder 6"/>
          <p:cNvSpPr>
            <a:spLocks noGrp="1"/>
          </p:cNvSpPr>
          <p:nvPr>
            <p:ph type="sldNum" sz="quarter" idx="4"/>
          </p:nvPr>
        </p:nvSpPr>
        <p:spPr/>
        <p:txBody>
          <a:bodyPr/>
          <a:lstStyle/>
          <a:p>
            <a:fld id="{546BBAA7-4CD4-6544-B2C3-7A635141A5A8}" type="slidenum">
              <a:rPr lang="en-US" smtClean="0"/>
              <a:t>36</a:t>
            </a:fld>
            <a:endParaRPr lang="en-US" dirty="0"/>
          </a:p>
        </p:txBody>
      </p:sp>
    </p:spTree>
    <p:extLst>
      <p:ext uri="{BB962C8B-B14F-4D97-AF65-F5344CB8AC3E}">
        <p14:creationId xmlns:p14="http://schemas.microsoft.com/office/powerpoint/2010/main" val="1906649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22" presetClass="exit" presetSubtype="1" fill="hold" grpId="0" nodeType="withEffect">
                                  <p:stCondLst>
                                    <p:cond delay="0"/>
                                  </p:stCondLst>
                                  <p:childTnLst>
                                    <p:animEffect transition="out" filter="wipe(up)">
                                      <p:cBhvr>
                                        <p:cTn id="25" dur="5000"/>
                                        <p:tgtEl>
                                          <p:spTgt spid="19"/>
                                        </p:tgtEl>
                                      </p:cBhvr>
                                    </p:animEffect>
                                    <p:set>
                                      <p:cBhvr>
                                        <p:cTn id="26" dur="1" fill="hold">
                                          <p:stCondLst>
                                            <p:cond delay="4999"/>
                                          </p:stCondLst>
                                        </p:cTn>
                                        <p:tgtEl>
                                          <p:spTgt spid="1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4336"/>
                                        </p:tgtEl>
                                        <p:attrNameLst>
                                          <p:attrName>style.visibility</p:attrName>
                                        </p:attrNameLst>
                                      </p:cBhvr>
                                      <p:to>
                                        <p:strVal val="visible"/>
                                      </p:to>
                                    </p:set>
                                    <p:animEffect transition="in" filter="fade">
                                      <p:cBhvr>
                                        <p:cTn id="31" dur="500"/>
                                        <p:tgtEl>
                                          <p:spTgt spid="1433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 grpId="0"/>
      <p:bldP spid="19" grpId="0" animBg="1"/>
      <p:bldP spid="2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4"/>
          <p:cNvSpPr txBox="1">
            <a:spLocks noChangeArrowheads="1"/>
          </p:cNvSpPr>
          <p:nvPr/>
        </p:nvSpPr>
        <p:spPr bwMode="auto">
          <a:xfrm>
            <a:off x="334963" y="191229"/>
            <a:ext cx="8496685" cy="430887"/>
          </a:xfrm>
          <a:prstGeom prst="rect">
            <a:avLst/>
          </a:prstGeom>
          <a:noFill/>
          <a:ln w="9525">
            <a:noFill/>
            <a:miter lim="800000"/>
            <a:headEnd/>
            <a:tailEnd/>
          </a:ln>
        </p:spPr>
        <p:txBody>
          <a:bodyPr wrap="none">
            <a:spAutoFit/>
          </a:bodyPr>
          <a:lstStyle/>
          <a:p>
            <a:r>
              <a:rPr lang="en-GB" sz="2200" b="1" dirty="0" smtClean="0">
                <a:solidFill>
                  <a:srgbClr val="002060"/>
                </a:solidFill>
              </a:rPr>
              <a:t>Boiling effects </a:t>
            </a:r>
            <a:r>
              <a:rPr lang="en-GB" sz="2200" b="1" dirty="0">
                <a:solidFill>
                  <a:srgbClr val="002060"/>
                </a:solidFill>
              </a:rPr>
              <a:t>d</a:t>
            </a:r>
            <a:r>
              <a:rPr lang="en-GB" sz="2200" b="1" dirty="0" smtClean="0">
                <a:solidFill>
                  <a:srgbClr val="002060"/>
                </a:solidFill>
              </a:rPr>
              <a:t>uring </a:t>
            </a:r>
            <a:r>
              <a:rPr lang="en-GB" sz="2200" b="1" dirty="0" err="1">
                <a:solidFill>
                  <a:srgbClr val="002060"/>
                </a:solidFill>
              </a:rPr>
              <a:t>c</a:t>
            </a:r>
            <a:r>
              <a:rPr lang="en-GB" sz="2200" b="1" dirty="0" err="1" smtClean="0">
                <a:solidFill>
                  <a:srgbClr val="002060"/>
                </a:solidFill>
              </a:rPr>
              <a:t>ooldown</a:t>
            </a:r>
            <a:r>
              <a:rPr lang="en-GB" sz="2200" b="1" dirty="0" smtClean="0">
                <a:solidFill>
                  <a:srgbClr val="002060"/>
                </a:solidFill>
              </a:rPr>
              <a:t> / Pumping on the He </a:t>
            </a:r>
            <a:r>
              <a:rPr lang="en-GB" sz="2200" b="1" dirty="0">
                <a:solidFill>
                  <a:srgbClr val="002060"/>
                </a:solidFill>
              </a:rPr>
              <a:t>v</a:t>
            </a:r>
            <a:r>
              <a:rPr lang="en-GB" sz="2200" b="1" dirty="0" smtClean="0">
                <a:solidFill>
                  <a:srgbClr val="002060"/>
                </a:solidFill>
              </a:rPr>
              <a:t>apour </a:t>
            </a:r>
            <a:endParaRPr lang="en-GB" sz="2200" b="1" dirty="0">
              <a:solidFill>
                <a:srgbClr val="002060"/>
              </a:solidFill>
            </a:endParaRPr>
          </a:p>
        </p:txBody>
      </p:sp>
      <p:sp>
        <p:nvSpPr>
          <p:cNvPr id="14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 name="Transition NF to SF He short version.m4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6006" y="929258"/>
            <a:ext cx="9052498" cy="5092030"/>
          </a:xfrm>
          <a:prstGeom prst="rect">
            <a:avLst/>
          </a:prstGeom>
        </p:spPr>
      </p:pic>
      <p:sp>
        <p:nvSpPr>
          <p:cNvPr id="3" name="Date Placeholder 2"/>
          <p:cNvSpPr>
            <a:spLocks noGrp="1"/>
          </p:cNvSpPr>
          <p:nvPr>
            <p:ph type="dt" sz="half" idx="10"/>
          </p:nvPr>
        </p:nvSpPr>
        <p:spPr/>
        <p:txBody>
          <a:bodyPr/>
          <a:lstStyle/>
          <a:p>
            <a:pPr>
              <a:defRPr/>
            </a:pPr>
            <a:r>
              <a:rPr lang="en-US" smtClean="0"/>
              <a:t>12-05-2022</a:t>
            </a:r>
            <a:endParaRPr lang="en-GB"/>
          </a:p>
        </p:txBody>
      </p:sp>
      <p:sp>
        <p:nvSpPr>
          <p:cNvPr id="4" name="Footer Placeholder 3"/>
          <p:cNvSpPr>
            <a:spLocks noGrp="1"/>
          </p:cNvSpPr>
          <p:nvPr>
            <p:ph type="ftr" sz="quarter" idx="11"/>
          </p:nvPr>
        </p:nvSpPr>
        <p:spPr/>
        <p:txBody>
          <a:bodyPr/>
          <a:lstStyle/>
          <a:p>
            <a:pPr>
              <a:defRPr/>
            </a:pPr>
            <a:r>
              <a:rPr lang="en-GB" smtClean="0"/>
              <a:t>T. Koettig TE/CRG</a:t>
            </a:r>
            <a:endParaRPr lang="en-GB" dirty="0"/>
          </a:p>
        </p:txBody>
      </p:sp>
      <p:sp>
        <p:nvSpPr>
          <p:cNvPr id="5" name="Slide Number Placeholder 4"/>
          <p:cNvSpPr>
            <a:spLocks noGrp="1"/>
          </p:cNvSpPr>
          <p:nvPr>
            <p:ph type="sldNum" sz="quarter" idx="4"/>
          </p:nvPr>
        </p:nvSpPr>
        <p:spPr/>
        <p:txBody>
          <a:bodyPr/>
          <a:lstStyle/>
          <a:p>
            <a:fld id="{546BBAA7-4CD4-6544-B2C3-7A635141A5A8}" type="slidenum">
              <a:rPr lang="en-US" smtClean="0"/>
              <a:t>37</a:t>
            </a:fld>
            <a:endParaRPr lang="en-US" dirty="0"/>
          </a:p>
        </p:txBody>
      </p:sp>
    </p:spTree>
    <p:extLst>
      <p:ext uri="{BB962C8B-B14F-4D97-AF65-F5344CB8AC3E}">
        <p14:creationId xmlns:p14="http://schemas.microsoft.com/office/powerpoint/2010/main" val="40136586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0">
                <p:cTn id="7" fill="hold" display="0">
                  <p:stCondLst>
                    <p:cond delay="indefinite"/>
                  </p:stCondLst>
                </p:cTn>
                <p:tgtEl>
                  <p:spTgt spid="2"/>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6576" indent="0">
              <a:buNone/>
            </a:pPr>
            <a:r>
              <a:rPr lang="en-GB" noProof="0" dirty="0" smtClean="0"/>
              <a:t>How to explain that unique behaviour ?</a:t>
            </a:r>
          </a:p>
          <a:p>
            <a:pPr marL="36576" indent="0">
              <a:buNone/>
            </a:pPr>
            <a:endParaRPr lang="en-GB" noProof="0" dirty="0"/>
          </a:p>
          <a:p>
            <a:pPr marL="36576" indent="0">
              <a:buNone/>
            </a:pPr>
            <a:endParaRPr lang="en-GB" noProof="0" dirty="0" smtClean="0"/>
          </a:p>
          <a:p>
            <a:pPr marL="36576" indent="0">
              <a:buNone/>
            </a:pPr>
            <a:r>
              <a:rPr lang="en-GB" noProof="0" dirty="0" smtClean="0"/>
              <a:t>Two fluid </a:t>
            </a:r>
            <a:r>
              <a:rPr lang="en-GB" noProof="0" dirty="0" smtClean="0">
                <a:solidFill>
                  <a:srgbClr val="C00000"/>
                </a:solidFill>
              </a:rPr>
              <a:t>model</a:t>
            </a:r>
            <a:r>
              <a:rPr lang="en-GB" noProof="0" dirty="0" smtClean="0"/>
              <a:t> of L. Tisza:		</a:t>
            </a:r>
          </a:p>
          <a:p>
            <a:pPr marL="36576" indent="0">
              <a:buNone/>
            </a:pPr>
            <a:r>
              <a:rPr lang="en-GB" noProof="0" dirty="0"/>
              <a:t>	</a:t>
            </a:r>
          </a:p>
          <a:p>
            <a:pPr marL="36576" indent="0">
              <a:buNone/>
            </a:pPr>
            <a:r>
              <a:rPr lang="en-GB" noProof="0" dirty="0" smtClean="0"/>
              <a:t>	He II is composed of two components </a:t>
            </a:r>
            <a:endParaRPr lang="en-GB" noProof="0" dirty="0"/>
          </a:p>
        </p:txBody>
      </p:sp>
      <p:sp>
        <p:nvSpPr>
          <p:cNvPr id="3" name="Date Placeholder 2"/>
          <p:cNvSpPr>
            <a:spLocks noGrp="1"/>
          </p:cNvSpPr>
          <p:nvPr>
            <p:ph type="dt" sz="half" idx="10"/>
          </p:nvPr>
        </p:nvSpPr>
        <p:spPr/>
        <p:txBody>
          <a:bodyPr/>
          <a:lstStyle/>
          <a:p>
            <a:pPr>
              <a:defRPr/>
            </a:pPr>
            <a:r>
              <a:rPr lang="en-US" smtClean="0"/>
              <a:t>12-05-2022</a:t>
            </a:r>
            <a:endParaRPr lang="en-GB"/>
          </a:p>
        </p:txBody>
      </p:sp>
      <p:sp>
        <p:nvSpPr>
          <p:cNvPr id="4" name="Footer Placeholder 3"/>
          <p:cNvSpPr>
            <a:spLocks noGrp="1"/>
          </p:cNvSpPr>
          <p:nvPr>
            <p:ph type="ftr" sz="quarter" idx="11"/>
          </p:nvPr>
        </p:nvSpPr>
        <p:spPr/>
        <p:txBody>
          <a:bodyPr/>
          <a:lstStyle/>
          <a:p>
            <a:pPr>
              <a:defRPr/>
            </a:pPr>
            <a:r>
              <a:rPr lang="en-GB" smtClean="0"/>
              <a:t>T. Koettig TE/CRG</a:t>
            </a:r>
            <a:endParaRPr lang="en-GB" dirty="0"/>
          </a:p>
        </p:txBody>
      </p:sp>
      <p:sp>
        <p:nvSpPr>
          <p:cNvPr id="5" name="Slide Number Placeholder 4"/>
          <p:cNvSpPr>
            <a:spLocks noGrp="1"/>
          </p:cNvSpPr>
          <p:nvPr>
            <p:ph type="sldNum" sz="quarter" idx="4"/>
          </p:nvPr>
        </p:nvSpPr>
        <p:spPr/>
        <p:txBody>
          <a:bodyPr/>
          <a:lstStyle/>
          <a:p>
            <a:fld id="{546BBAA7-4CD4-6544-B2C3-7A635141A5A8}" type="slidenum">
              <a:rPr lang="en-US" smtClean="0"/>
              <a:t>38</a:t>
            </a:fld>
            <a:endParaRPr lang="en-US" dirty="0"/>
          </a:p>
        </p:txBody>
      </p:sp>
    </p:spTree>
    <p:extLst>
      <p:ext uri="{BB962C8B-B14F-4D97-AF65-F5344CB8AC3E}">
        <p14:creationId xmlns:p14="http://schemas.microsoft.com/office/powerpoint/2010/main" val="315029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fade">
                                      <p:cBhvr>
                                        <p:cTn id="7" dur="500"/>
                                        <p:tgtEl>
                                          <p:spTgt spid="2">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4" end="4"/>
                                            </p:txEl>
                                          </p:spTgt>
                                        </p:tgtEl>
                                        <p:attrNameLst>
                                          <p:attrName>style.visibility</p:attrName>
                                        </p:attrNameLst>
                                      </p:cBhvr>
                                      <p:to>
                                        <p:strVal val="visible"/>
                                      </p:to>
                                    </p:set>
                                    <p:animEffect transition="in" filter="fade">
                                      <p:cBhvr>
                                        <p:cTn id="10" dur="500"/>
                                        <p:tgtEl>
                                          <p:spTgt spid="2">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animEffect transition="in" filter="fade">
                                      <p:cBhvr>
                                        <p:cTn id="13"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4"/>
          <p:cNvSpPr txBox="1">
            <a:spLocks noChangeArrowheads="1"/>
          </p:cNvSpPr>
          <p:nvPr/>
        </p:nvSpPr>
        <p:spPr bwMode="auto">
          <a:xfrm>
            <a:off x="445899" y="161733"/>
            <a:ext cx="5774786" cy="461665"/>
          </a:xfrm>
          <a:prstGeom prst="rect">
            <a:avLst/>
          </a:prstGeom>
          <a:noFill/>
          <a:ln w="9525">
            <a:noFill/>
            <a:miter lim="800000"/>
            <a:headEnd/>
            <a:tailEnd/>
          </a:ln>
        </p:spPr>
        <p:txBody>
          <a:bodyPr wrap="none">
            <a:spAutoFit/>
          </a:bodyPr>
          <a:lstStyle/>
          <a:p>
            <a:r>
              <a:rPr lang="en-GB" sz="2400" b="1" dirty="0" smtClean="0">
                <a:solidFill>
                  <a:srgbClr val="002060"/>
                </a:solidFill>
              </a:rPr>
              <a:t>Two-fluid model of He II </a:t>
            </a:r>
            <a:r>
              <a:rPr lang="en-GB" sz="2400" b="1" dirty="0">
                <a:solidFill>
                  <a:srgbClr val="002060"/>
                </a:solidFill>
              </a:rPr>
              <a:t>by </a:t>
            </a:r>
            <a:r>
              <a:rPr lang="en-GB" sz="2400" b="1" dirty="0" smtClean="0">
                <a:solidFill>
                  <a:srgbClr val="002060"/>
                </a:solidFill>
              </a:rPr>
              <a:t>Tisza</a:t>
            </a:r>
            <a:r>
              <a:rPr lang="en-GB" sz="2400" b="1" dirty="0">
                <a:solidFill>
                  <a:srgbClr val="002060"/>
                </a:solidFill>
              </a:rPr>
              <a:t>, </a:t>
            </a:r>
            <a:r>
              <a:rPr lang="en-GB" sz="2400" b="1" dirty="0" smtClean="0">
                <a:solidFill>
                  <a:srgbClr val="002060"/>
                </a:solidFill>
              </a:rPr>
              <a:t>1938</a:t>
            </a:r>
            <a:endParaRPr lang="en-GB" sz="2400" b="1" dirty="0">
              <a:solidFill>
                <a:srgbClr val="002060"/>
              </a:solidFill>
            </a:endParaRPr>
          </a:p>
        </p:txBody>
      </p:sp>
      <p:sp>
        <p:nvSpPr>
          <p:cNvPr id="2" name="Date Placeholder 1"/>
          <p:cNvSpPr>
            <a:spLocks noGrp="1"/>
          </p:cNvSpPr>
          <p:nvPr>
            <p:ph type="dt" sz="half" idx="10"/>
          </p:nvPr>
        </p:nvSpPr>
        <p:spPr/>
        <p:txBody>
          <a:bodyPr/>
          <a:lstStyle/>
          <a:p>
            <a:r>
              <a:rPr lang="en-US" smtClean="0"/>
              <a:t>12-05-2022</a:t>
            </a:r>
            <a:endParaRPr lang="en-US" dirty="0" smtClean="0"/>
          </a:p>
        </p:txBody>
      </p:sp>
      <p:sp>
        <p:nvSpPr>
          <p:cNvPr id="5" name="Footer Placeholder 4"/>
          <p:cNvSpPr>
            <a:spLocks noGrp="1"/>
          </p:cNvSpPr>
          <p:nvPr>
            <p:ph type="ftr" sz="quarter" idx="11"/>
          </p:nvPr>
        </p:nvSpPr>
        <p:spPr/>
        <p:txBody>
          <a:bodyPr/>
          <a:lstStyle/>
          <a:p>
            <a:r>
              <a:rPr lang="en-US" smtClean="0"/>
              <a:t>T. Koettig TE/CRG</a:t>
            </a:r>
            <a:endParaRPr lang="en-US" dirty="0"/>
          </a:p>
        </p:txBody>
      </p:sp>
      <p:sp>
        <p:nvSpPr>
          <p:cNvPr id="7" name="Slide Number Placeholder 6"/>
          <p:cNvSpPr>
            <a:spLocks noGrp="1"/>
          </p:cNvSpPr>
          <p:nvPr>
            <p:ph type="sldNum" sz="quarter" idx="12"/>
          </p:nvPr>
        </p:nvSpPr>
        <p:spPr>
          <a:xfrm>
            <a:off x="8421596" y="6356350"/>
            <a:ext cx="501424" cy="365125"/>
          </a:xfrm>
        </p:spPr>
        <p:txBody>
          <a:bodyPr/>
          <a:lstStyle/>
          <a:p>
            <a:fld id="{17918391-D411-FE40-AAD7-861AE5233E0E}" type="slidenum">
              <a:rPr lang="en-US" smtClean="0"/>
              <a:t>39</a:t>
            </a:fld>
            <a:endParaRPr lang="en-US" dirty="0"/>
          </a:p>
        </p:txBody>
      </p:sp>
      <p:pic>
        <p:nvPicPr>
          <p:cNvPr id="9" name="Picture 8"/>
          <p:cNvPicPr>
            <a:picLocks noChangeAspect="1"/>
          </p:cNvPicPr>
          <p:nvPr/>
        </p:nvPicPr>
        <p:blipFill>
          <a:blip r:embed="rId3"/>
          <a:stretch>
            <a:fillRect/>
          </a:stretch>
        </p:blipFill>
        <p:spPr>
          <a:xfrm>
            <a:off x="4949588" y="1201438"/>
            <a:ext cx="4194412" cy="2042337"/>
          </a:xfrm>
          <a:prstGeom prst="rect">
            <a:avLst/>
          </a:prstGeom>
        </p:spPr>
      </p:pic>
      <p:sp>
        <p:nvSpPr>
          <p:cNvPr id="15" name="TextBox 14"/>
          <p:cNvSpPr txBox="1"/>
          <p:nvPr/>
        </p:nvSpPr>
        <p:spPr>
          <a:xfrm>
            <a:off x="339590" y="4714045"/>
            <a:ext cx="5309067" cy="1243417"/>
          </a:xfrm>
          <a:prstGeom prst="rect">
            <a:avLst/>
          </a:prstGeom>
          <a:noFill/>
        </p:spPr>
        <p:txBody>
          <a:bodyPr wrap="square" rtlCol="0">
            <a:spAutoFit/>
          </a:bodyPr>
          <a:lstStyle>
            <a:defPPr>
              <a:defRPr lang="en-US"/>
            </a:defPPr>
            <a:lvl1pPr marL="457200" indent="-457200">
              <a:lnSpc>
                <a:spcPct val="120000"/>
              </a:lnSpc>
              <a:spcAft>
                <a:spcPts val="600"/>
              </a:spcAft>
              <a:buClr>
                <a:srgbClr val="0055A0"/>
              </a:buClr>
              <a:buFont typeface="Wingdings" panose="05000000000000000000" pitchFamily="2" charset="2"/>
              <a:buChar char="ü"/>
              <a:defRPr sz="3000">
                <a:latin typeface="Times New Roman" panose="02020603050405020304" pitchFamily="18" charset="0"/>
                <a:cs typeface="Times New Roman" panose="02020603050405020304" pitchFamily="18" charset="0"/>
              </a:defRPr>
            </a:lvl1pPr>
          </a:lstStyle>
          <a:p>
            <a:pPr marL="457200" marR="0" lvl="0" indent="-457200" defTabSz="914400" eaLnBrk="1" fontAlgn="auto" latinLnBrk="0" hangingPunct="1">
              <a:lnSpc>
                <a:spcPct val="120000"/>
              </a:lnSpc>
              <a:spcBef>
                <a:spcPts val="0"/>
              </a:spcBef>
              <a:spcAft>
                <a:spcPts val="1200"/>
              </a:spcAft>
              <a:buClr>
                <a:srgbClr val="0055A0"/>
              </a:buClr>
              <a:buSzTx/>
              <a:buFont typeface="Wingdings" panose="05000000000000000000" pitchFamily="2" charset="2"/>
              <a:buChar char="ü"/>
              <a:tabLst/>
              <a:defRPr/>
            </a:pPr>
            <a:r>
              <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Formal </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description of He II as the sum of a </a:t>
            </a:r>
            <a:r>
              <a:rPr kumimoji="0" lang="en-US" sz="1800" b="1" i="0" u="none" strike="noStrike" kern="0" cap="none" spc="0" normalizeH="0" baseline="0" noProof="0" dirty="0">
                <a:ln>
                  <a:noFill/>
                </a:ln>
                <a:solidFill>
                  <a:srgbClr val="00B0F0"/>
                </a:solidFill>
                <a:effectLst/>
                <a:uLnTx/>
                <a:uFillTx/>
                <a:latin typeface="Times New Roman" panose="02020603050405020304" pitchFamily="18" charset="0"/>
                <a:cs typeface="Times New Roman" panose="02020603050405020304" pitchFamily="18" charset="0"/>
              </a:rPr>
              <a:t>normal</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and a </a:t>
            </a:r>
            <a:r>
              <a:rPr kumimoji="0" lang="en-US" sz="1800" b="1" i="0" u="none" strike="noStrike" kern="0" cap="none" spc="0" normalizeH="0" baseline="0" noProof="0" dirty="0">
                <a:ln>
                  <a:noFill/>
                </a:ln>
                <a:solidFill>
                  <a:srgbClr val="ED7D31"/>
                </a:solidFill>
                <a:effectLst/>
                <a:uLnTx/>
                <a:uFillTx/>
                <a:latin typeface="Times New Roman" panose="02020603050405020304" pitchFamily="18" charset="0"/>
                <a:cs typeface="Times New Roman" panose="02020603050405020304" pitchFamily="18" charset="0"/>
              </a:rPr>
              <a:t>superfluid</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component.</a:t>
            </a:r>
          </a:p>
          <a:p>
            <a:pPr marL="457200" marR="0" lvl="0" indent="-457200" defTabSz="914400" eaLnBrk="1" fontAlgn="auto" latinLnBrk="0" hangingPunct="1">
              <a:lnSpc>
                <a:spcPct val="120000"/>
              </a:lnSpc>
              <a:spcBef>
                <a:spcPts val="0"/>
              </a:spcBef>
              <a:spcAft>
                <a:spcPts val="1200"/>
              </a:spcAft>
              <a:buClr>
                <a:srgbClr val="0055A0"/>
              </a:buClr>
              <a:buSzTx/>
              <a:buFont typeface="Wingdings" panose="05000000000000000000" pitchFamily="2" charset="2"/>
              <a:buChar char="ü"/>
              <a:tabLst/>
              <a:defRPr/>
            </a:pP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Ratio </a:t>
            </a:r>
            <a:r>
              <a:rPr kumimoji="0" lang="en-US" sz="1800" b="0" i="0"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ρs</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t>
            </a:r>
            <a:r>
              <a:rPr kumimoji="0" lang="en-US" sz="1800" b="0" i="0"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ρn</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depends on temperature</a:t>
            </a:r>
          </a:p>
        </p:txBody>
      </p:sp>
      <p:sp>
        <p:nvSpPr>
          <p:cNvPr id="16" name="TextBox 15"/>
          <p:cNvSpPr txBox="1"/>
          <p:nvPr/>
        </p:nvSpPr>
        <p:spPr>
          <a:xfrm>
            <a:off x="5534593" y="3670682"/>
            <a:ext cx="3609407" cy="2086725"/>
          </a:xfrm>
          <a:prstGeom prst="rect">
            <a:avLst/>
          </a:prstGeom>
          <a:noFill/>
        </p:spPr>
        <p:txBody>
          <a:bodyPr wrap="square" rtlCol="0">
            <a:spAutoFit/>
          </a:bodyPr>
          <a:lstStyle>
            <a:defPPr>
              <a:defRPr lang="en-US"/>
            </a:defPPr>
            <a:lvl1pPr marL="457200" indent="-457200">
              <a:lnSpc>
                <a:spcPct val="120000"/>
              </a:lnSpc>
              <a:spcAft>
                <a:spcPts val="600"/>
              </a:spcAft>
              <a:buClr>
                <a:srgbClr val="0055A0"/>
              </a:buClr>
              <a:buFont typeface="Wingdings" panose="05000000000000000000" pitchFamily="2" charset="2"/>
              <a:buChar char="ü"/>
              <a:defRPr sz="3000">
                <a:latin typeface="Times New Roman" panose="02020603050405020304" pitchFamily="18" charset="0"/>
                <a:cs typeface="Times New Roman" panose="02020603050405020304" pitchFamily="18" charset="0"/>
              </a:defRPr>
            </a:lvl1pPr>
          </a:lstStyle>
          <a:p>
            <a:pPr marL="0" marR="0" lvl="0" indent="0" defTabSz="914400" eaLnBrk="1" fontAlgn="auto" latinLnBrk="0" hangingPunct="1">
              <a:lnSpc>
                <a:spcPct val="120000"/>
              </a:lnSpc>
              <a:spcBef>
                <a:spcPts val="0"/>
              </a:spcBef>
              <a:spcAft>
                <a:spcPts val="0"/>
              </a:spcAft>
              <a:buClr>
                <a:srgbClr val="0055A0"/>
              </a:buClr>
              <a:buSzTx/>
              <a:buFont typeface="Wingdings" panose="05000000000000000000" pitchFamily="2" charset="2"/>
              <a:buNone/>
              <a:tabLst/>
              <a:defRPr/>
            </a:pPr>
            <a:r>
              <a:rPr kumimoji="0" lang="en-US" sz="1800" b="0" i="0" u="none" strike="noStrike" kern="0" cap="none" spc="0" normalizeH="0" baseline="0" noProof="0" dirty="0">
                <a:ln>
                  <a:noFill/>
                </a:ln>
                <a:solidFill>
                  <a:srgbClr val="ED7D31"/>
                </a:solidFill>
                <a:effectLst/>
                <a:uLnTx/>
                <a:uFillTx/>
                <a:latin typeface="Times New Roman" panose="02020603050405020304" pitchFamily="18" charset="0"/>
                <a:cs typeface="Times New Roman" panose="02020603050405020304" pitchFamily="18" charset="0"/>
              </a:rPr>
              <a:t>Superfluid component:    </a:t>
            </a:r>
            <a:r>
              <a:rPr kumimoji="0" lang="en-US" sz="1800" b="0" i="0" u="none" strike="noStrike" kern="0" cap="none" spc="0" normalizeH="0" baseline="0" noProof="0" dirty="0" smtClean="0">
                <a:ln>
                  <a:noFill/>
                </a:ln>
                <a:solidFill>
                  <a:srgbClr val="ED7D31"/>
                </a:solidFill>
                <a:effectLst/>
                <a:uLnTx/>
                <a:uFillTx/>
                <a:latin typeface="Times New Roman" panose="02020603050405020304" pitchFamily="18" charset="0"/>
                <a:cs typeface="Times New Roman" panose="02020603050405020304" pitchFamily="18" charset="0"/>
              </a:rPr>
              <a:t> </a:t>
            </a:r>
          </a:p>
          <a:p>
            <a:pPr marL="457200" marR="0" lvl="0" indent="-457200" defTabSz="914400" eaLnBrk="1" fontAlgn="auto" latinLnBrk="0" hangingPunct="1">
              <a:lnSpc>
                <a:spcPct val="120000"/>
              </a:lnSpc>
              <a:spcBef>
                <a:spcPts val="0"/>
              </a:spcBef>
              <a:spcAft>
                <a:spcPts val="0"/>
              </a:spcAft>
              <a:buClrTx/>
              <a:buSzPct val="90000"/>
              <a:buFont typeface="Arial" panose="020B0604020202020204" pitchFamily="34" charset="0"/>
              <a:buChar char="•"/>
              <a:tabLst/>
              <a:defRPr/>
            </a:pPr>
            <a:r>
              <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no </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entropy: </a:t>
            </a:r>
            <a:r>
              <a:rPr kumimoji="0" lang="en-US" sz="1800" b="0" i="1"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S</a:t>
            </a:r>
            <a:r>
              <a:rPr kumimoji="0" lang="en-US" sz="1800" b="0" i="1" u="none" strike="noStrike" kern="0" cap="none" spc="0" normalizeH="0" baseline="-25000" noProof="0" dirty="0" err="1">
                <a:ln>
                  <a:noFill/>
                </a:ln>
                <a:solidFill>
                  <a:prstClr val="black"/>
                </a:solidFill>
                <a:effectLst/>
                <a:uLnTx/>
                <a:uFillTx/>
                <a:latin typeface="Times New Roman" panose="02020603050405020304" pitchFamily="18" charset="0"/>
                <a:cs typeface="Times New Roman" panose="02020603050405020304" pitchFamily="18" charset="0"/>
              </a:rPr>
              <a:t>s</a:t>
            </a:r>
            <a:r>
              <a:rPr kumimoji="0" lang="en-US" sz="1800" b="0" i="1" u="none" strike="noStrike" kern="0" cap="none" spc="0" normalizeH="0" baseline="-2500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0</a:t>
            </a:r>
            <a:endPar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endParaRPr>
          </a:p>
          <a:p>
            <a:pPr marL="457200" marR="0" lvl="0" indent="-457200" defTabSz="914400" eaLnBrk="1" fontAlgn="auto" latinLnBrk="0" hangingPunct="1">
              <a:lnSpc>
                <a:spcPct val="120000"/>
              </a:lnSpc>
              <a:spcBef>
                <a:spcPts val="0"/>
              </a:spcBef>
              <a:spcAft>
                <a:spcPts val="0"/>
              </a:spcAft>
              <a:buClrTx/>
              <a:buSzPct val="90000"/>
              <a:buFont typeface="Arial" panose="020B0604020202020204" pitchFamily="34" charset="0"/>
              <a:buChar char="•"/>
              <a:tabLst/>
              <a:defRPr/>
            </a:pPr>
            <a:r>
              <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zero </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viscosity: </a:t>
            </a:r>
            <a:r>
              <a:rPr kumimoji="0" lang="en-US" sz="1800" b="0" i="1"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η</a:t>
            </a:r>
            <a:r>
              <a:rPr kumimoji="0" lang="en-US" sz="1800" b="0" i="1" u="none" strike="noStrike" kern="0" cap="none" spc="0" normalizeH="0" baseline="-25000" noProof="0" dirty="0" err="1">
                <a:ln>
                  <a:noFill/>
                </a:ln>
                <a:solidFill>
                  <a:prstClr val="black"/>
                </a:solidFill>
                <a:effectLst/>
                <a:uLnTx/>
                <a:uFillTx/>
                <a:latin typeface="Times New Roman" panose="02020603050405020304" pitchFamily="18" charset="0"/>
                <a:cs typeface="Times New Roman" panose="02020603050405020304" pitchFamily="18" charset="0"/>
              </a:rPr>
              <a:t>s</a:t>
            </a:r>
            <a:r>
              <a:rPr kumimoji="0" lang="en-US" sz="1800" b="0" i="1" u="none" strike="noStrike" kern="0" cap="none" spc="0" normalizeH="0" baseline="-2500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0</a:t>
            </a:r>
          </a:p>
          <a:p>
            <a:pPr marL="0" marR="0" lvl="0" indent="0" defTabSz="914400" eaLnBrk="1" fontAlgn="auto" latinLnBrk="0" hangingPunct="1">
              <a:lnSpc>
                <a:spcPct val="120000"/>
              </a:lnSpc>
              <a:spcBef>
                <a:spcPts val="0"/>
              </a:spcBef>
              <a:spcAft>
                <a:spcPts val="0"/>
              </a:spcAft>
              <a:buClr>
                <a:srgbClr val="0055A0"/>
              </a:buClr>
              <a:buSzTx/>
              <a:buFont typeface="Wingdings" panose="05000000000000000000" pitchFamily="2" charset="2"/>
              <a:buNone/>
              <a:tabLst/>
              <a:defRPr/>
            </a:pPr>
            <a:r>
              <a:rPr kumimoji="0" lang="en-US" sz="1800" b="0" i="0" u="none" strike="noStrike" kern="0" cap="none" spc="0" normalizeH="0" baseline="0" noProof="0" dirty="0" smtClean="0">
                <a:ln>
                  <a:noFill/>
                </a:ln>
                <a:solidFill>
                  <a:srgbClr val="00B0F0"/>
                </a:solidFill>
                <a:effectLst/>
                <a:uLnTx/>
                <a:uFillTx/>
                <a:latin typeface="Times New Roman" panose="02020603050405020304" pitchFamily="18" charset="0"/>
                <a:cs typeface="Times New Roman" panose="02020603050405020304" pitchFamily="18" charset="0"/>
              </a:rPr>
              <a:t>Normal component</a:t>
            </a:r>
            <a:r>
              <a:rPr kumimoji="0" lang="en-US" sz="1800" b="0" i="0" u="none" strike="noStrike" kern="0" cap="none" spc="0" normalizeH="0" baseline="0" noProof="0" dirty="0">
                <a:ln>
                  <a:noFill/>
                </a:ln>
                <a:solidFill>
                  <a:srgbClr val="00B0F0"/>
                </a:solidFill>
                <a:effectLst/>
                <a:uLnTx/>
                <a:uFillTx/>
                <a:latin typeface="Times New Roman" panose="02020603050405020304" pitchFamily="18" charset="0"/>
                <a:cs typeface="Times New Roman" panose="02020603050405020304" pitchFamily="18" charset="0"/>
              </a:rPr>
              <a:t>: </a:t>
            </a:r>
            <a:endPar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457200" marR="0" lvl="0" indent="-457200" defTabSz="914400" eaLnBrk="1" fontAlgn="auto" latinLnBrk="0" hangingPunct="1">
              <a:lnSpc>
                <a:spcPct val="120000"/>
              </a:lnSpc>
              <a:spcBef>
                <a:spcPts val="0"/>
              </a:spcBef>
              <a:spcAft>
                <a:spcPts val="0"/>
              </a:spcAft>
              <a:buClrTx/>
              <a:buSzPct val="90000"/>
              <a:buFont typeface="Arial" panose="020B0604020202020204" pitchFamily="34" charset="0"/>
              <a:buChar char="•"/>
              <a:tabLst/>
              <a:defRPr/>
            </a:pPr>
            <a:r>
              <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carries total entropy</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US" sz="1800" b="0" i="1"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S</a:t>
            </a:r>
            <a:r>
              <a:rPr kumimoji="0" lang="en-US" sz="1800" b="0" i="1" u="none" strike="noStrike" kern="0" cap="none" spc="0" normalizeH="0" baseline="-25000" noProof="0" dirty="0" smtClean="0">
                <a:ln>
                  <a:noFill/>
                </a:ln>
                <a:solidFill>
                  <a:prstClr val="black"/>
                </a:solidFill>
                <a:effectLst/>
                <a:uLnTx/>
                <a:uFillTx/>
                <a:latin typeface="Times New Roman" panose="02020603050405020304" pitchFamily="18" charset="0"/>
                <a:cs typeface="Times New Roman" panose="02020603050405020304" pitchFamily="18" charset="0"/>
              </a:rPr>
              <a:t>n </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S</a:t>
            </a:r>
            <a:endPar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457200" marR="0" lvl="0" indent="-457200" defTabSz="914400" eaLnBrk="1" fontAlgn="auto" latinLnBrk="0" hangingPunct="1">
              <a:lnSpc>
                <a:spcPct val="120000"/>
              </a:lnSpc>
              <a:spcBef>
                <a:spcPts val="0"/>
              </a:spcBef>
              <a:spcAft>
                <a:spcPts val="0"/>
              </a:spcAft>
              <a:buClrTx/>
              <a:buSzPct val="90000"/>
              <a:buFont typeface="Arial" panose="020B0604020202020204" pitchFamily="34" charset="0"/>
              <a:buChar char="•"/>
              <a:tabLst/>
              <a:defRPr/>
            </a:pPr>
            <a:r>
              <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finite viscosity: </a:t>
            </a:r>
            <a:r>
              <a:rPr kumimoji="0" lang="en-US" sz="1800" b="0" i="1" u="none" strike="noStrike" kern="0" cap="none" spc="0" normalizeH="0" baseline="0" noProof="0" dirty="0" err="1" smtClean="0">
                <a:ln>
                  <a:noFill/>
                </a:ln>
                <a:solidFill>
                  <a:prstClr val="black"/>
                </a:solidFill>
                <a:effectLst/>
                <a:uLnTx/>
                <a:uFillTx/>
                <a:latin typeface="Times New Roman" panose="02020603050405020304" pitchFamily="18" charset="0"/>
                <a:cs typeface="Times New Roman" panose="02020603050405020304" pitchFamily="18" charset="0"/>
              </a:rPr>
              <a:t>η</a:t>
            </a:r>
            <a:r>
              <a:rPr kumimoji="0" lang="en-US" sz="1800" b="0" i="1" u="none" strike="noStrike" kern="0" cap="none" spc="0" normalizeH="0" baseline="-25000" noProof="0" dirty="0" err="1" smtClean="0">
                <a:ln>
                  <a:noFill/>
                </a:ln>
                <a:solidFill>
                  <a:prstClr val="black"/>
                </a:solidFill>
                <a:effectLst/>
                <a:uLnTx/>
                <a:uFillTx/>
                <a:latin typeface="Times New Roman" panose="02020603050405020304" pitchFamily="18" charset="0"/>
                <a:cs typeface="Times New Roman" panose="02020603050405020304" pitchFamily="18" charset="0"/>
              </a:rPr>
              <a:t>n</a:t>
            </a:r>
            <a:r>
              <a:rPr kumimoji="0" lang="en-US" sz="1800" b="0" i="1" u="none" strike="noStrike" kern="0" cap="none" spc="0" normalizeH="0" baseline="-25000" noProof="0" dirty="0" smtClean="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US" sz="1800" b="0" i="1"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η</a:t>
            </a:r>
            <a:r>
              <a:rPr kumimoji="0" lang="en-US" sz="1800" b="0" i="1" u="none" strike="noStrike" kern="0" cap="none" spc="0" normalizeH="0" baseline="-25000" noProof="0" dirty="0" err="1">
                <a:ln>
                  <a:noFill/>
                </a:ln>
                <a:solidFill>
                  <a:prstClr val="black"/>
                </a:solidFill>
                <a:effectLst/>
                <a:uLnTx/>
                <a:uFillTx/>
                <a:latin typeface="Times New Roman" panose="02020603050405020304" pitchFamily="18" charset="0"/>
                <a:cs typeface="Times New Roman" panose="02020603050405020304" pitchFamily="18" charset="0"/>
              </a:rPr>
              <a:t>n</a:t>
            </a:r>
            <a:r>
              <a:rPr kumimoji="0" lang="en-US" sz="1800" b="0" i="1" u="none" strike="noStrike" kern="0" cap="none" spc="0" normalizeH="0" baseline="-25000" noProof="0" dirty="0">
                <a:ln>
                  <a:noFill/>
                </a:ln>
                <a:solidFill>
                  <a:prstClr val="black"/>
                </a:solidFill>
                <a:effectLst/>
                <a:uLnTx/>
                <a:uFillTx/>
                <a:latin typeface="Times New Roman" panose="02020603050405020304" pitchFamily="18" charset="0"/>
                <a:cs typeface="Times New Roman" panose="02020603050405020304" pitchFamily="18" charset="0"/>
              </a:rPr>
              <a:t> </a:t>
            </a:r>
            <a:endPar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grpSp>
        <p:nvGrpSpPr>
          <p:cNvPr id="24" name="Group 23"/>
          <p:cNvGrpSpPr/>
          <p:nvPr/>
        </p:nvGrpSpPr>
        <p:grpSpPr>
          <a:xfrm>
            <a:off x="38535" y="785272"/>
            <a:ext cx="4462028" cy="3928772"/>
            <a:chOff x="38535" y="785272"/>
            <a:chExt cx="4462028" cy="3928772"/>
          </a:xfrm>
        </p:grpSpPr>
        <p:grpSp>
          <p:nvGrpSpPr>
            <p:cNvPr id="22" name="Group 21"/>
            <p:cNvGrpSpPr/>
            <p:nvPr/>
          </p:nvGrpSpPr>
          <p:grpSpPr>
            <a:xfrm>
              <a:off x="38535" y="785272"/>
              <a:ext cx="4462028" cy="3928772"/>
              <a:chOff x="38535" y="785272"/>
              <a:chExt cx="4462028" cy="3928772"/>
            </a:xfrm>
          </p:grpSpPr>
          <p:pic>
            <p:nvPicPr>
              <p:cNvPr id="8196" name="Picture 4"/>
              <p:cNvPicPr>
                <a:picLocks noChangeAspect="1" noChangeArrowheads="1"/>
              </p:cNvPicPr>
              <p:nvPr/>
            </p:nvPicPr>
            <p:blipFill>
              <a:blip r:embed="rId4" cstate="print"/>
              <a:srcRect/>
              <a:stretch>
                <a:fillRect/>
              </a:stretch>
            </p:blipFill>
            <p:spPr bwMode="auto">
              <a:xfrm>
                <a:off x="288603" y="785272"/>
                <a:ext cx="4211960" cy="3607420"/>
              </a:xfrm>
              <a:prstGeom prst="rect">
                <a:avLst/>
              </a:prstGeom>
              <a:noFill/>
              <a:ln w="9525">
                <a:noFill/>
                <a:miter lim="800000"/>
                <a:headEnd/>
                <a:tailEnd/>
              </a:ln>
            </p:spPr>
          </p:pic>
          <p:sp>
            <p:nvSpPr>
              <p:cNvPr id="6" name="TextBox 5"/>
              <p:cNvSpPr txBox="1"/>
              <p:nvPr/>
            </p:nvSpPr>
            <p:spPr>
              <a:xfrm rot="16200000">
                <a:off x="-1722605" y="2698988"/>
                <a:ext cx="3776196" cy="253916"/>
              </a:xfrm>
              <a:prstGeom prst="rect">
                <a:avLst/>
              </a:prstGeom>
              <a:noFill/>
            </p:spPr>
            <p:txBody>
              <a:bodyPr wrap="square" rtlCol="0">
                <a:spAutoFit/>
              </a:bodyPr>
              <a:lstStyle/>
              <a:p>
                <a:r>
                  <a:rPr lang="de-DE" sz="1050" dirty="0" smtClean="0">
                    <a:solidFill>
                      <a:schemeClr val="accent1">
                        <a:lumMod val="25000"/>
                      </a:schemeClr>
                    </a:solidFill>
                  </a:rPr>
                  <a:t>From Gross, Marx, Wather-Meissner Institut, 2009.</a:t>
                </a:r>
                <a:endParaRPr lang="en-US" sz="1050" dirty="0">
                  <a:solidFill>
                    <a:schemeClr val="accent1">
                      <a:lumMod val="25000"/>
                    </a:schemeClr>
                  </a:solidFill>
                </a:endParaRPr>
              </a:p>
            </p:txBody>
          </p:sp>
          <p:sp>
            <p:nvSpPr>
              <p:cNvPr id="3" name="TextBox 2"/>
              <p:cNvSpPr txBox="1"/>
              <p:nvPr/>
            </p:nvSpPr>
            <p:spPr>
              <a:xfrm>
                <a:off x="1619672" y="4097640"/>
                <a:ext cx="1890326" cy="369332"/>
              </a:xfrm>
              <a:prstGeom prst="rect">
                <a:avLst/>
              </a:prstGeom>
              <a:solidFill>
                <a:schemeClr val="bg1"/>
              </a:solidFill>
            </p:spPr>
            <p:txBody>
              <a:bodyPr wrap="none" rtlCol="0">
                <a:spAutoFit/>
              </a:bodyPr>
              <a:lstStyle/>
              <a:p>
                <a:r>
                  <a:rPr lang="en-US" dirty="0" smtClean="0">
                    <a:solidFill>
                      <a:schemeClr val="accent6"/>
                    </a:solidFill>
                  </a:rPr>
                  <a:t>Temperature  / K</a:t>
                </a:r>
                <a:endParaRPr lang="en-US" dirty="0">
                  <a:solidFill>
                    <a:schemeClr val="accent6"/>
                  </a:solidFill>
                </a:endParaRPr>
              </a:p>
            </p:txBody>
          </p:sp>
          <p:grpSp>
            <p:nvGrpSpPr>
              <p:cNvPr id="19" name="Group 18"/>
              <p:cNvGrpSpPr/>
              <p:nvPr/>
            </p:nvGrpSpPr>
            <p:grpSpPr>
              <a:xfrm>
                <a:off x="920978" y="1169906"/>
                <a:ext cx="3382577" cy="2729954"/>
                <a:chOff x="920978" y="1169906"/>
                <a:chExt cx="3382577" cy="2729954"/>
              </a:xfrm>
            </p:grpSpPr>
            <p:cxnSp>
              <p:nvCxnSpPr>
                <p:cNvPr id="8" name="Straight Connector 7"/>
                <p:cNvCxnSpPr/>
                <p:nvPr/>
              </p:nvCxnSpPr>
              <p:spPr>
                <a:xfrm flipH="1">
                  <a:off x="3979555" y="1169906"/>
                  <a:ext cx="324000" cy="0"/>
                </a:xfrm>
                <a:prstGeom prst="line">
                  <a:avLst/>
                </a:prstGeom>
                <a:ln w="38100">
                  <a:solidFill>
                    <a:srgbClr val="4141F1"/>
                  </a:solidFill>
                </a:ln>
                <a:effectLst/>
              </p:spPr>
              <p:style>
                <a:lnRef idx="1">
                  <a:schemeClr val="dk1"/>
                </a:lnRef>
                <a:fillRef idx="0">
                  <a:schemeClr val="dk1"/>
                </a:fillRef>
                <a:effectRef idx="0">
                  <a:schemeClr val="dk1"/>
                </a:effectRef>
                <a:fontRef idx="minor">
                  <a:schemeClr val="tx1"/>
                </a:fontRef>
              </p:style>
            </p:cxnSp>
            <p:sp>
              <p:nvSpPr>
                <p:cNvPr id="18" name="Freeform 17"/>
                <p:cNvSpPr/>
                <p:nvPr/>
              </p:nvSpPr>
              <p:spPr>
                <a:xfrm>
                  <a:off x="920978" y="1170958"/>
                  <a:ext cx="3068832" cy="2728902"/>
                </a:xfrm>
                <a:custGeom>
                  <a:avLst/>
                  <a:gdLst>
                    <a:gd name="connsiteX0" fmla="*/ 3068832 w 3068832"/>
                    <a:gd name="connsiteY0" fmla="*/ 0 h 2728902"/>
                    <a:gd name="connsiteX1" fmla="*/ 2930685 w 3068832"/>
                    <a:gd name="connsiteY1" fmla="*/ 638107 h 2728902"/>
                    <a:gd name="connsiteX2" fmla="*/ 2795828 w 3068832"/>
                    <a:gd name="connsiteY2" fmla="*/ 1118331 h 2728902"/>
                    <a:gd name="connsiteX3" fmla="*/ 2585318 w 3068832"/>
                    <a:gd name="connsiteY3" fmla="*/ 1693943 h 2728902"/>
                    <a:gd name="connsiteX4" fmla="*/ 2410990 w 3068832"/>
                    <a:gd name="connsiteY4" fmla="*/ 2032731 h 2728902"/>
                    <a:gd name="connsiteX5" fmla="*/ 2216927 w 3068832"/>
                    <a:gd name="connsiteY5" fmla="*/ 2289289 h 2728902"/>
                    <a:gd name="connsiteX6" fmla="*/ 1943923 w 3068832"/>
                    <a:gd name="connsiteY6" fmla="*/ 2519534 h 2728902"/>
                    <a:gd name="connsiteX7" fmla="*/ 1562375 w 3068832"/>
                    <a:gd name="connsiteY7" fmla="*/ 2667548 h 2728902"/>
                    <a:gd name="connsiteX8" fmla="*/ 1111753 w 3068832"/>
                    <a:gd name="connsiteY8" fmla="*/ 2723465 h 2728902"/>
                    <a:gd name="connsiteX9" fmla="*/ 565744 w 3068832"/>
                    <a:gd name="connsiteY9" fmla="*/ 2726754 h 2728902"/>
                    <a:gd name="connsiteX10" fmla="*/ 0 w 3068832"/>
                    <a:gd name="connsiteY10" fmla="*/ 2723465 h 2728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68832" h="2728902">
                      <a:moveTo>
                        <a:pt x="3068832" y="0"/>
                      </a:moveTo>
                      <a:cubicBezTo>
                        <a:pt x="3022509" y="225859"/>
                        <a:pt x="2976186" y="451718"/>
                        <a:pt x="2930685" y="638107"/>
                      </a:cubicBezTo>
                      <a:cubicBezTo>
                        <a:pt x="2885184" y="824496"/>
                        <a:pt x="2853389" y="942358"/>
                        <a:pt x="2795828" y="1118331"/>
                      </a:cubicBezTo>
                      <a:cubicBezTo>
                        <a:pt x="2738267" y="1294304"/>
                        <a:pt x="2649458" y="1541543"/>
                        <a:pt x="2585318" y="1693943"/>
                      </a:cubicBezTo>
                      <a:cubicBezTo>
                        <a:pt x="2521178" y="1846343"/>
                        <a:pt x="2472388" y="1933507"/>
                        <a:pt x="2410990" y="2032731"/>
                      </a:cubicBezTo>
                      <a:cubicBezTo>
                        <a:pt x="2349592" y="2131955"/>
                        <a:pt x="2294771" y="2208155"/>
                        <a:pt x="2216927" y="2289289"/>
                      </a:cubicBezTo>
                      <a:cubicBezTo>
                        <a:pt x="2139083" y="2370423"/>
                        <a:pt x="2053015" y="2456491"/>
                        <a:pt x="1943923" y="2519534"/>
                      </a:cubicBezTo>
                      <a:cubicBezTo>
                        <a:pt x="1834831" y="2582577"/>
                        <a:pt x="1701070" y="2633560"/>
                        <a:pt x="1562375" y="2667548"/>
                      </a:cubicBezTo>
                      <a:cubicBezTo>
                        <a:pt x="1423680" y="2701536"/>
                        <a:pt x="1277858" y="2713597"/>
                        <a:pt x="1111753" y="2723465"/>
                      </a:cubicBezTo>
                      <a:cubicBezTo>
                        <a:pt x="945648" y="2733333"/>
                        <a:pt x="565744" y="2726754"/>
                        <a:pt x="565744" y="2726754"/>
                      </a:cubicBezTo>
                      <a:lnTo>
                        <a:pt x="0" y="2723465"/>
                      </a:lnTo>
                    </a:path>
                  </a:pathLst>
                </a:custGeom>
                <a:noFill/>
                <a:ln w="31750">
                  <a:solidFill>
                    <a:srgbClr val="4141F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0" name="Freeform 19"/>
              <p:cNvSpPr/>
              <p:nvPr/>
            </p:nvSpPr>
            <p:spPr>
              <a:xfrm>
                <a:off x="920978" y="1164380"/>
                <a:ext cx="3075410" cy="2733332"/>
              </a:xfrm>
              <a:custGeom>
                <a:avLst/>
                <a:gdLst>
                  <a:gd name="connsiteX0" fmla="*/ 3075410 w 3075410"/>
                  <a:gd name="connsiteY0" fmla="*/ 2733332 h 2733332"/>
                  <a:gd name="connsiteX1" fmla="*/ 2953710 w 3075410"/>
                  <a:gd name="connsiteY1" fmla="*/ 2207059 h 2733332"/>
                  <a:gd name="connsiteX2" fmla="*/ 2822141 w 3075410"/>
                  <a:gd name="connsiteY2" fmla="*/ 1707099 h 2733332"/>
                  <a:gd name="connsiteX3" fmla="*/ 2670838 w 3075410"/>
                  <a:gd name="connsiteY3" fmla="*/ 1253188 h 2733332"/>
                  <a:gd name="connsiteX4" fmla="*/ 2476775 w 3075410"/>
                  <a:gd name="connsiteY4" fmla="*/ 822302 h 2733332"/>
                  <a:gd name="connsiteX5" fmla="*/ 2276133 w 3075410"/>
                  <a:gd name="connsiteY5" fmla="*/ 513116 h 2733332"/>
                  <a:gd name="connsiteX6" fmla="*/ 2078780 w 3075410"/>
                  <a:gd name="connsiteY6" fmla="*/ 312475 h 2733332"/>
                  <a:gd name="connsiteX7" fmla="*/ 1878139 w 3075410"/>
                  <a:gd name="connsiteY7" fmla="*/ 177617 h 2733332"/>
                  <a:gd name="connsiteX8" fmla="*/ 1572242 w 3075410"/>
                  <a:gd name="connsiteY8" fmla="*/ 72362 h 2733332"/>
                  <a:gd name="connsiteX9" fmla="*/ 1328841 w 3075410"/>
                  <a:gd name="connsiteY9" fmla="*/ 32892 h 2733332"/>
                  <a:gd name="connsiteX10" fmla="*/ 993341 w 3075410"/>
                  <a:gd name="connsiteY10" fmla="*/ 13157 h 2733332"/>
                  <a:gd name="connsiteX11" fmla="*/ 496671 w 3075410"/>
                  <a:gd name="connsiteY11" fmla="*/ 6578 h 2733332"/>
                  <a:gd name="connsiteX12" fmla="*/ 0 w 3075410"/>
                  <a:gd name="connsiteY12" fmla="*/ 0 h 2733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5410" h="2733332">
                    <a:moveTo>
                      <a:pt x="3075410" y="2733332"/>
                    </a:moveTo>
                    <a:cubicBezTo>
                      <a:pt x="3035666" y="2555715"/>
                      <a:pt x="2995922" y="2378098"/>
                      <a:pt x="2953710" y="2207059"/>
                    </a:cubicBezTo>
                    <a:cubicBezTo>
                      <a:pt x="2911498" y="2036020"/>
                      <a:pt x="2869286" y="1866077"/>
                      <a:pt x="2822141" y="1707099"/>
                    </a:cubicBezTo>
                    <a:cubicBezTo>
                      <a:pt x="2774996" y="1548121"/>
                      <a:pt x="2728399" y="1400654"/>
                      <a:pt x="2670838" y="1253188"/>
                    </a:cubicBezTo>
                    <a:cubicBezTo>
                      <a:pt x="2613277" y="1105722"/>
                      <a:pt x="2542559" y="945647"/>
                      <a:pt x="2476775" y="822302"/>
                    </a:cubicBezTo>
                    <a:cubicBezTo>
                      <a:pt x="2410991" y="698957"/>
                      <a:pt x="2342465" y="598087"/>
                      <a:pt x="2276133" y="513116"/>
                    </a:cubicBezTo>
                    <a:cubicBezTo>
                      <a:pt x="2209800" y="428145"/>
                      <a:pt x="2145112" y="368391"/>
                      <a:pt x="2078780" y="312475"/>
                    </a:cubicBezTo>
                    <a:cubicBezTo>
                      <a:pt x="2012448" y="256559"/>
                      <a:pt x="1962562" y="217636"/>
                      <a:pt x="1878139" y="177617"/>
                    </a:cubicBezTo>
                    <a:cubicBezTo>
                      <a:pt x="1793716" y="137598"/>
                      <a:pt x="1663792" y="96483"/>
                      <a:pt x="1572242" y="72362"/>
                    </a:cubicBezTo>
                    <a:cubicBezTo>
                      <a:pt x="1480692" y="48241"/>
                      <a:pt x="1425324" y="42759"/>
                      <a:pt x="1328841" y="32892"/>
                    </a:cubicBezTo>
                    <a:cubicBezTo>
                      <a:pt x="1232358" y="23025"/>
                      <a:pt x="1132036" y="17543"/>
                      <a:pt x="993341" y="13157"/>
                    </a:cubicBezTo>
                    <a:cubicBezTo>
                      <a:pt x="854646" y="8771"/>
                      <a:pt x="496671" y="6578"/>
                      <a:pt x="496671" y="6578"/>
                    </a:cubicBezTo>
                    <a:lnTo>
                      <a:pt x="0" y="0"/>
                    </a:lnTo>
                  </a:path>
                </a:pathLst>
              </a:custGeom>
              <a:noFill/>
              <a:ln w="3492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3" name="TextBox 22"/>
            <p:cNvSpPr txBox="1"/>
            <p:nvPr/>
          </p:nvSpPr>
          <p:spPr>
            <a:xfrm rot="16200000">
              <a:off x="-318773" y="2404315"/>
              <a:ext cx="1577676" cy="369332"/>
            </a:xfrm>
            <a:prstGeom prst="rect">
              <a:avLst/>
            </a:prstGeom>
            <a:solidFill>
              <a:schemeClr val="bg1"/>
            </a:solidFill>
          </p:spPr>
          <p:txBody>
            <a:bodyPr wrap="none" rtlCol="0">
              <a:spAutoFit/>
            </a:bodyPr>
            <a:lstStyle/>
            <a:p>
              <a:r>
                <a:rPr lang="en-US" dirty="0" smtClean="0">
                  <a:solidFill>
                    <a:srgbClr val="C00000"/>
                  </a:solidFill>
                </a:rPr>
                <a:t>   </a:t>
              </a:r>
              <a:r>
                <a:rPr lang="el-GR" dirty="0" smtClean="0">
                  <a:solidFill>
                    <a:srgbClr val="C00000"/>
                  </a:solidFill>
                </a:rPr>
                <a:t>ρ</a:t>
              </a:r>
              <a:r>
                <a:rPr lang="en-US" baseline="-25000" dirty="0" smtClean="0">
                  <a:solidFill>
                    <a:srgbClr val="C00000"/>
                  </a:solidFill>
                </a:rPr>
                <a:t>s</a:t>
              </a:r>
              <a:r>
                <a:rPr lang="en-US" dirty="0" smtClean="0">
                  <a:solidFill>
                    <a:srgbClr val="C00000"/>
                  </a:solidFill>
                </a:rPr>
                <a:t>/</a:t>
              </a:r>
              <a:r>
                <a:rPr lang="el-GR" dirty="0" smtClean="0">
                  <a:solidFill>
                    <a:srgbClr val="C00000"/>
                  </a:solidFill>
                </a:rPr>
                <a:t>ρ</a:t>
              </a:r>
              <a:r>
                <a:rPr lang="en-US" dirty="0" smtClean="0">
                  <a:solidFill>
                    <a:schemeClr val="accent6">
                      <a:lumMod val="50000"/>
                    </a:schemeClr>
                  </a:solidFill>
                </a:rPr>
                <a:t>,</a:t>
              </a:r>
              <a:r>
                <a:rPr lang="en-US" dirty="0" smtClean="0"/>
                <a:t> </a:t>
              </a:r>
              <a:r>
                <a:rPr lang="el-GR" dirty="0" smtClean="0">
                  <a:solidFill>
                    <a:srgbClr val="0D0DB3"/>
                  </a:solidFill>
                </a:rPr>
                <a:t>ρ</a:t>
              </a:r>
              <a:r>
                <a:rPr lang="en-US" baseline="-25000" dirty="0" smtClean="0">
                  <a:solidFill>
                    <a:srgbClr val="0D0DB3"/>
                  </a:solidFill>
                </a:rPr>
                <a:t>n</a:t>
              </a:r>
              <a:r>
                <a:rPr lang="en-US" dirty="0" smtClean="0">
                  <a:solidFill>
                    <a:srgbClr val="0D0DB3"/>
                  </a:solidFill>
                </a:rPr>
                <a:t>/</a:t>
              </a:r>
              <a:r>
                <a:rPr lang="el-GR" dirty="0" smtClean="0">
                  <a:solidFill>
                    <a:srgbClr val="0D0DB3"/>
                  </a:solidFill>
                </a:rPr>
                <a:t>ρ</a:t>
              </a:r>
              <a:r>
                <a:rPr lang="en-US" dirty="0" smtClean="0">
                  <a:solidFill>
                    <a:srgbClr val="0D0DB3"/>
                  </a:solidFill>
                </a:rPr>
                <a:t>    </a:t>
              </a:r>
              <a:endParaRPr lang="en-GB" dirty="0"/>
            </a:p>
          </p:txBody>
        </p:sp>
      </p:grpSp>
    </p:spTree>
    <p:extLst>
      <p:ext uri="{BB962C8B-B14F-4D97-AF65-F5344CB8AC3E}">
        <p14:creationId xmlns:p14="http://schemas.microsoft.com/office/powerpoint/2010/main" val="96814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5503"/>
            <a:ext cx="8226854" cy="4362197"/>
          </a:xfrm>
        </p:spPr>
        <p:txBody>
          <a:bodyPr>
            <a:normAutofit fontScale="92500" lnSpcReduction="10000"/>
          </a:bodyPr>
          <a:lstStyle/>
          <a:p>
            <a:r>
              <a:rPr lang="en-GB" altLang="en-US" sz="2400" noProof="0" dirty="0" smtClean="0"/>
              <a:t>Introduction to cryogenic installations</a:t>
            </a:r>
          </a:p>
          <a:p>
            <a:pPr marL="36576" indent="0">
              <a:buNone/>
            </a:pPr>
            <a:endParaRPr lang="en-GB" altLang="en-US" sz="2400" noProof="0" dirty="0" smtClean="0"/>
          </a:p>
          <a:p>
            <a:r>
              <a:rPr lang="en-GB" altLang="en-US" sz="2400" noProof="0" dirty="0" smtClean="0"/>
              <a:t>Motivation =&gt; reducing thermal energy in a system</a:t>
            </a:r>
          </a:p>
          <a:p>
            <a:endParaRPr lang="en-GB" altLang="en-US" sz="2400" noProof="0" dirty="0" smtClean="0"/>
          </a:p>
          <a:p>
            <a:r>
              <a:rPr lang="en-GB" altLang="en-US" sz="2400" noProof="0" dirty="0" smtClean="0"/>
              <a:t>Heat transfer and thermal insulation</a:t>
            </a:r>
          </a:p>
          <a:p>
            <a:endParaRPr lang="en-GB" altLang="en-US" sz="2400" noProof="0" dirty="0" smtClean="0"/>
          </a:p>
          <a:p>
            <a:r>
              <a:rPr lang="en-GB" altLang="en-US" sz="2400" noProof="0" dirty="0" smtClean="0"/>
              <a:t>Helium cryogenics, He I =&gt; He II</a:t>
            </a:r>
          </a:p>
          <a:p>
            <a:endParaRPr lang="en-GB" altLang="en-US" sz="2400" noProof="0" dirty="0" smtClean="0"/>
          </a:p>
          <a:p>
            <a:r>
              <a:rPr lang="en-GB" altLang="en-US" sz="2400" noProof="0" dirty="0" smtClean="0"/>
              <a:t>Conclusions</a:t>
            </a:r>
          </a:p>
          <a:p>
            <a:endParaRPr lang="en-GB" altLang="en-US" sz="2400" noProof="0" dirty="0" smtClean="0"/>
          </a:p>
          <a:p>
            <a:r>
              <a:rPr lang="en-GB" altLang="en-US" sz="2400" noProof="0" dirty="0" smtClean="0"/>
              <a:t>References</a:t>
            </a:r>
          </a:p>
        </p:txBody>
      </p:sp>
      <p:sp>
        <p:nvSpPr>
          <p:cNvPr id="7" name="Title 6"/>
          <p:cNvSpPr>
            <a:spLocks noGrp="1"/>
          </p:cNvSpPr>
          <p:nvPr>
            <p:ph type="title"/>
          </p:nvPr>
        </p:nvSpPr>
        <p:spPr>
          <a:xfrm>
            <a:off x="457200" y="156581"/>
            <a:ext cx="8226854" cy="672360"/>
          </a:xfrm>
        </p:spPr>
        <p:txBody>
          <a:bodyPr>
            <a:normAutofit/>
          </a:bodyPr>
          <a:lstStyle/>
          <a:p>
            <a:r>
              <a:rPr lang="en-GB" sz="2400" noProof="0" dirty="0" smtClean="0">
                <a:solidFill>
                  <a:srgbClr val="002060"/>
                </a:solidFill>
              </a:rPr>
              <a:t>Content</a:t>
            </a:r>
            <a:endParaRPr lang="en-GB" sz="2400" noProof="0" dirty="0">
              <a:solidFill>
                <a:srgbClr val="002060"/>
              </a:solidFill>
            </a:endParaRPr>
          </a:p>
        </p:txBody>
      </p:sp>
      <p:sp>
        <p:nvSpPr>
          <p:cNvPr id="2" name="Date Placeholder 1"/>
          <p:cNvSpPr>
            <a:spLocks noGrp="1"/>
          </p:cNvSpPr>
          <p:nvPr>
            <p:ph type="dt" sz="half" idx="10"/>
          </p:nvPr>
        </p:nvSpPr>
        <p:spPr/>
        <p:txBody>
          <a:bodyPr/>
          <a:lstStyle/>
          <a:p>
            <a:r>
              <a:rPr lang="en-US" smtClean="0"/>
              <a:t>12-05-2022</a:t>
            </a:r>
            <a:endParaRPr lang="en-US" dirty="0" smtClean="0"/>
          </a:p>
        </p:txBody>
      </p:sp>
      <p:sp>
        <p:nvSpPr>
          <p:cNvPr id="4" name="Footer Placeholder 3"/>
          <p:cNvSpPr>
            <a:spLocks noGrp="1"/>
          </p:cNvSpPr>
          <p:nvPr>
            <p:ph type="ftr" sz="quarter" idx="11"/>
          </p:nvPr>
        </p:nvSpPr>
        <p:spPr/>
        <p:txBody>
          <a:bodyPr/>
          <a:lstStyle/>
          <a:p>
            <a:r>
              <a:rPr lang="en-US" smtClean="0"/>
              <a:t>T. Koettig TE/CRG</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4</a:t>
            </a:fld>
            <a:endParaRPr lang="en-US" dirty="0"/>
          </a:p>
        </p:txBody>
      </p:sp>
    </p:spTree>
    <p:extLst>
      <p:ext uri="{BB962C8B-B14F-4D97-AF65-F5344CB8AC3E}">
        <p14:creationId xmlns:p14="http://schemas.microsoft.com/office/powerpoint/2010/main" val="810751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211" y="2546717"/>
            <a:ext cx="7693051" cy="1259621"/>
          </a:xfrm>
        </p:spPr>
        <p:txBody>
          <a:bodyPr>
            <a:noAutofit/>
          </a:bodyPr>
          <a:lstStyle/>
          <a:p>
            <a:r>
              <a:rPr lang="en-GB" sz="4000" b="0" noProof="0" dirty="0" smtClean="0">
                <a:solidFill>
                  <a:srgbClr val="0055A0"/>
                </a:solidFill>
              </a:rPr>
              <a:t>He II in practice</a:t>
            </a:r>
            <a:endParaRPr lang="en-GB" sz="4000" b="0" noProof="0" dirty="0">
              <a:solidFill>
                <a:srgbClr val="0055A0"/>
              </a:solidFill>
            </a:endParaRPr>
          </a:p>
        </p:txBody>
      </p:sp>
      <p:sp>
        <p:nvSpPr>
          <p:cNvPr id="5" name="Date Placeholder 4"/>
          <p:cNvSpPr>
            <a:spLocks noGrp="1"/>
          </p:cNvSpPr>
          <p:nvPr>
            <p:ph type="dt" sz="half" idx="10"/>
          </p:nvPr>
        </p:nvSpPr>
        <p:spPr/>
        <p:txBody>
          <a:bodyPr/>
          <a:lstStyle/>
          <a:p>
            <a:r>
              <a:rPr lang="en-US" smtClean="0"/>
              <a:t>12-05-2022</a:t>
            </a:r>
            <a:endParaRPr lang="en-US" dirty="0" smtClean="0"/>
          </a:p>
        </p:txBody>
      </p:sp>
      <p:sp>
        <p:nvSpPr>
          <p:cNvPr id="8" name="Footer Placeholder 7"/>
          <p:cNvSpPr>
            <a:spLocks noGrp="1"/>
          </p:cNvSpPr>
          <p:nvPr>
            <p:ph type="ftr" sz="quarter" idx="11"/>
          </p:nvPr>
        </p:nvSpPr>
        <p:spPr/>
        <p:txBody>
          <a:bodyPr/>
          <a:lstStyle/>
          <a:p>
            <a:r>
              <a:rPr lang="en-US" smtClean="0"/>
              <a:t>T. Koettig TE/CRG</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40</a:t>
            </a:fld>
            <a:endParaRPr lang="en-US" dirty="0"/>
          </a:p>
        </p:txBody>
      </p:sp>
    </p:spTree>
    <p:extLst>
      <p:ext uri="{BB962C8B-B14F-4D97-AF65-F5344CB8AC3E}">
        <p14:creationId xmlns:p14="http://schemas.microsoft.com/office/powerpoint/2010/main" val="367298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4"/>
          <p:cNvSpPr txBox="1">
            <a:spLocks noChangeArrowheads="1"/>
          </p:cNvSpPr>
          <p:nvPr/>
        </p:nvSpPr>
        <p:spPr bwMode="auto">
          <a:xfrm>
            <a:off x="441643" y="145866"/>
            <a:ext cx="3038011" cy="461665"/>
          </a:xfrm>
          <a:prstGeom prst="rect">
            <a:avLst/>
          </a:prstGeom>
          <a:noFill/>
          <a:ln w="9525">
            <a:noFill/>
            <a:miter lim="800000"/>
            <a:headEnd/>
            <a:tailEnd/>
          </a:ln>
        </p:spPr>
        <p:txBody>
          <a:bodyPr wrap="none">
            <a:spAutoFit/>
          </a:bodyPr>
          <a:lstStyle/>
          <a:p>
            <a:r>
              <a:rPr lang="en-US" sz="2400" b="1" dirty="0" smtClean="0">
                <a:solidFill>
                  <a:srgbClr val="002060"/>
                </a:solidFill>
              </a:rPr>
              <a:t>Superleak below T</a:t>
            </a:r>
            <a:r>
              <a:rPr lang="en-US" sz="2400" b="1" baseline="-25000" dirty="0" smtClean="0">
                <a:solidFill>
                  <a:srgbClr val="002060"/>
                </a:solidFill>
                <a:latin typeface="GreekC" panose="00000400000000000000" pitchFamily="2" charset="0"/>
                <a:cs typeface="GreekC" panose="00000400000000000000" pitchFamily="2" charset="0"/>
              </a:rPr>
              <a:t>l</a:t>
            </a:r>
            <a:endParaRPr lang="en-US" sz="2400" b="1" baseline="-25000" dirty="0">
              <a:solidFill>
                <a:srgbClr val="002060"/>
              </a:solidFill>
              <a:latin typeface="GreekC" panose="00000400000000000000" pitchFamily="2" charset="0"/>
              <a:cs typeface="GreekC" panose="00000400000000000000" pitchFamily="2" charset="0"/>
            </a:endParaRPr>
          </a:p>
        </p:txBody>
      </p:sp>
      <p:pic>
        <p:nvPicPr>
          <p:cNvPr id="3" name="Porous superflow.m4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3797" y="813088"/>
            <a:ext cx="9089010" cy="5112568"/>
          </a:xfrm>
          <a:prstGeom prst="rect">
            <a:avLst/>
          </a:prstGeom>
        </p:spPr>
      </p:pic>
      <p:sp>
        <p:nvSpPr>
          <p:cNvPr id="5" name="Rectangle 4"/>
          <p:cNvSpPr/>
          <p:nvPr/>
        </p:nvSpPr>
        <p:spPr>
          <a:xfrm>
            <a:off x="4248557" y="5884403"/>
            <a:ext cx="4895443" cy="323165"/>
          </a:xfrm>
          <a:prstGeom prst="rect">
            <a:avLst/>
          </a:prstGeom>
        </p:spPr>
        <p:txBody>
          <a:bodyPr wrap="none">
            <a:spAutoFit/>
          </a:bodyPr>
          <a:lstStyle/>
          <a:p>
            <a:r>
              <a:rPr lang="en-US" sz="1500" dirty="0">
                <a:solidFill>
                  <a:srgbClr val="002060"/>
                </a:solidFill>
              </a:rPr>
              <a:t>1963 </a:t>
            </a:r>
            <a:r>
              <a:rPr lang="en-US" sz="1500" dirty="0" smtClean="0">
                <a:solidFill>
                  <a:srgbClr val="002060"/>
                </a:solidFill>
              </a:rPr>
              <a:t>movie </a:t>
            </a:r>
            <a:r>
              <a:rPr lang="en-US" sz="1500" dirty="0">
                <a:solidFill>
                  <a:srgbClr val="002060"/>
                </a:solidFill>
              </a:rPr>
              <a:t>by </a:t>
            </a:r>
            <a:r>
              <a:rPr lang="en-US" sz="1500" dirty="0" smtClean="0">
                <a:solidFill>
                  <a:srgbClr val="002060"/>
                </a:solidFill>
              </a:rPr>
              <a:t>Alfred </a:t>
            </a:r>
            <a:r>
              <a:rPr lang="en-US" sz="1500" dirty="0" err="1" smtClean="0">
                <a:solidFill>
                  <a:srgbClr val="002060"/>
                </a:solidFill>
              </a:rPr>
              <a:t>Leitner</a:t>
            </a:r>
            <a:r>
              <a:rPr lang="en-US" sz="1500" dirty="0" smtClean="0">
                <a:solidFill>
                  <a:srgbClr val="002060"/>
                </a:solidFill>
              </a:rPr>
              <a:t>, Michigan State University</a:t>
            </a:r>
            <a:endParaRPr lang="en-US" sz="1500" dirty="0">
              <a:solidFill>
                <a:srgbClr val="002060"/>
              </a:solidFill>
            </a:endParaRPr>
          </a:p>
        </p:txBody>
      </p:sp>
      <p:sp>
        <p:nvSpPr>
          <p:cNvPr id="2" name="Date Placeholder 1"/>
          <p:cNvSpPr>
            <a:spLocks noGrp="1"/>
          </p:cNvSpPr>
          <p:nvPr>
            <p:ph type="dt" sz="half" idx="10"/>
          </p:nvPr>
        </p:nvSpPr>
        <p:spPr/>
        <p:txBody>
          <a:bodyPr/>
          <a:lstStyle/>
          <a:p>
            <a:r>
              <a:rPr lang="en-US" smtClean="0"/>
              <a:t>12-05-2022</a:t>
            </a:r>
            <a:endParaRPr lang="en-US" dirty="0" smtClean="0"/>
          </a:p>
        </p:txBody>
      </p:sp>
      <p:sp>
        <p:nvSpPr>
          <p:cNvPr id="4" name="Footer Placeholder 3"/>
          <p:cNvSpPr>
            <a:spLocks noGrp="1"/>
          </p:cNvSpPr>
          <p:nvPr>
            <p:ph type="ftr" sz="quarter" idx="11"/>
          </p:nvPr>
        </p:nvSpPr>
        <p:spPr/>
        <p:txBody>
          <a:bodyPr/>
          <a:lstStyle/>
          <a:p>
            <a:r>
              <a:rPr lang="en-US" smtClean="0"/>
              <a:t>T. Koettig TE/CRG</a:t>
            </a:r>
            <a:endParaRPr lang="en-US" dirty="0"/>
          </a:p>
        </p:txBody>
      </p:sp>
      <p:sp>
        <p:nvSpPr>
          <p:cNvPr id="6" name="Slide Number Placeholder 5"/>
          <p:cNvSpPr>
            <a:spLocks noGrp="1"/>
          </p:cNvSpPr>
          <p:nvPr>
            <p:ph type="sldNum" sz="quarter" idx="12"/>
          </p:nvPr>
        </p:nvSpPr>
        <p:spPr>
          <a:xfrm>
            <a:off x="8421596" y="6356350"/>
            <a:ext cx="501424" cy="365125"/>
          </a:xfrm>
        </p:spPr>
        <p:txBody>
          <a:bodyPr/>
          <a:lstStyle/>
          <a:p>
            <a:fld id="{17918391-D411-FE40-AAD7-861AE5233E0E}" type="slidenum">
              <a:rPr lang="en-US" smtClean="0"/>
              <a:t>41</a:t>
            </a:fld>
            <a:endParaRPr lang="en-US" dirty="0"/>
          </a:p>
        </p:txBody>
      </p:sp>
    </p:spTree>
    <p:extLst>
      <p:ext uri="{BB962C8B-B14F-4D97-AF65-F5344CB8AC3E}">
        <p14:creationId xmlns:p14="http://schemas.microsoft.com/office/powerpoint/2010/main" val="295313869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mute="1">
                <p:cTn id="7" fill="hold" display="0">
                  <p:stCondLst>
                    <p:cond delay="indefinite"/>
                  </p:stCondLst>
                </p:cTn>
                <p:tgtEl>
                  <p:spTgt spid="3"/>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4"/>
          <p:cNvSpPr txBox="1">
            <a:spLocks noChangeArrowheads="1"/>
          </p:cNvSpPr>
          <p:nvPr/>
        </p:nvSpPr>
        <p:spPr bwMode="auto">
          <a:xfrm>
            <a:off x="400271" y="157754"/>
            <a:ext cx="3669594" cy="461665"/>
          </a:xfrm>
          <a:prstGeom prst="rect">
            <a:avLst/>
          </a:prstGeom>
          <a:noFill/>
          <a:ln w="9525">
            <a:noFill/>
            <a:miter lim="800000"/>
            <a:headEnd/>
            <a:tailEnd/>
          </a:ln>
        </p:spPr>
        <p:txBody>
          <a:bodyPr wrap="none">
            <a:spAutoFit/>
          </a:bodyPr>
          <a:lstStyle/>
          <a:p>
            <a:r>
              <a:rPr lang="en-GB" sz="2400" b="1" dirty="0" smtClean="0">
                <a:solidFill>
                  <a:srgbClr val="002060"/>
                </a:solidFill>
              </a:rPr>
              <a:t>Critical heat </a:t>
            </a:r>
            <a:r>
              <a:rPr lang="en-GB" sz="2400" b="1" dirty="0">
                <a:solidFill>
                  <a:srgbClr val="002060"/>
                </a:solidFill>
              </a:rPr>
              <a:t>f</a:t>
            </a:r>
            <a:r>
              <a:rPr lang="en-GB" sz="2400" b="1" dirty="0" smtClean="0">
                <a:solidFill>
                  <a:srgbClr val="002060"/>
                </a:solidFill>
              </a:rPr>
              <a:t>lux in He II</a:t>
            </a:r>
            <a:endParaRPr lang="en-GB" sz="2400" b="1" dirty="0">
              <a:solidFill>
                <a:srgbClr val="002060"/>
              </a:solidFill>
            </a:endParaRPr>
          </a:p>
        </p:txBody>
      </p:sp>
      <p:grpSp>
        <p:nvGrpSpPr>
          <p:cNvPr id="123" name="Group 122"/>
          <p:cNvGrpSpPr/>
          <p:nvPr/>
        </p:nvGrpSpPr>
        <p:grpSpPr>
          <a:xfrm>
            <a:off x="323528" y="830992"/>
            <a:ext cx="4536504" cy="4757326"/>
            <a:chOff x="323528" y="1196752"/>
            <a:chExt cx="4536504" cy="4757326"/>
          </a:xfrm>
        </p:grpSpPr>
        <p:sp>
          <p:nvSpPr>
            <p:cNvPr id="4" name="Can 3"/>
            <p:cNvSpPr/>
            <p:nvPr/>
          </p:nvSpPr>
          <p:spPr>
            <a:xfrm rot="5400000">
              <a:off x="2233351" y="3553483"/>
              <a:ext cx="716857" cy="2520280"/>
            </a:xfrm>
            <a:prstGeom prst="ca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smtClean="0"/>
            </a:p>
          </p:txBody>
        </p:sp>
        <p:cxnSp>
          <p:nvCxnSpPr>
            <p:cNvPr id="6" name="Straight Connector 5"/>
            <p:cNvCxnSpPr/>
            <p:nvPr/>
          </p:nvCxnSpPr>
          <p:spPr>
            <a:xfrm>
              <a:off x="827584" y="4846208"/>
              <a:ext cx="50405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3794629" y="4846208"/>
              <a:ext cx="5040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flipV="1">
              <a:off x="818792" y="1638537"/>
              <a:ext cx="1528366" cy="79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2347158" y="1540784"/>
              <a:ext cx="189021" cy="19550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465766" y="1542554"/>
              <a:ext cx="189021" cy="19550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p:cNvCxnSpPr/>
            <p:nvPr/>
          </p:nvCxnSpPr>
          <p:spPr>
            <a:xfrm rot="10800000">
              <a:off x="2654787" y="1639335"/>
              <a:ext cx="1646458" cy="215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Can 40"/>
            <p:cNvSpPr/>
            <p:nvPr/>
          </p:nvSpPr>
          <p:spPr>
            <a:xfrm>
              <a:off x="323528" y="2500129"/>
              <a:ext cx="4536504" cy="3453949"/>
            </a:xfrm>
            <a:prstGeom prst="can">
              <a:avLst>
                <a:gd name="adj" fmla="val 663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rot="5400000">
              <a:off x="-772200" y="3252718"/>
              <a:ext cx="319956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2696332" y="3249571"/>
              <a:ext cx="319327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10800000" flipH="1">
              <a:off x="323528" y="3608000"/>
              <a:ext cx="4536504"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024717" y="3282672"/>
              <a:ext cx="1096967" cy="306399"/>
            </a:xfrm>
            <a:prstGeom prst="rect">
              <a:avLst/>
            </a:prstGeom>
            <a:noFill/>
          </p:spPr>
          <p:txBody>
            <a:bodyPr wrap="none" rtlCol="0">
              <a:spAutoFit/>
            </a:bodyPr>
            <a:lstStyle/>
            <a:p>
              <a:r>
                <a:rPr lang="de-DE" dirty="0" smtClean="0">
                  <a:solidFill>
                    <a:srgbClr val="0000FF"/>
                  </a:solidFill>
                </a:rPr>
                <a:t>He II level</a:t>
              </a:r>
              <a:endParaRPr lang="en-US" dirty="0">
                <a:solidFill>
                  <a:srgbClr val="0000FF"/>
                </a:solidFill>
              </a:endParaRPr>
            </a:p>
          </p:txBody>
        </p:sp>
        <p:cxnSp>
          <p:nvCxnSpPr>
            <p:cNvPr id="49" name="Straight Connector 48"/>
            <p:cNvCxnSpPr/>
            <p:nvPr/>
          </p:nvCxnSpPr>
          <p:spPr>
            <a:xfrm>
              <a:off x="1079612" y="3673169"/>
              <a:ext cx="315035"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1142619" y="3738337"/>
              <a:ext cx="189021"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898703" y="1196752"/>
              <a:ext cx="1356454" cy="306399"/>
            </a:xfrm>
            <a:prstGeom prst="rect">
              <a:avLst/>
            </a:prstGeom>
            <a:noFill/>
          </p:spPr>
          <p:txBody>
            <a:bodyPr wrap="none" rtlCol="0">
              <a:spAutoFit/>
            </a:bodyPr>
            <a:lstStyle/>
            <a:p>
              <a:r>
                <a:rPr lang="de-DE" dirty="0" smtClean="0"/>
                <a:t>Power supply</a:t>
              </a:r>
              <a:endParaRPr lang="en-US" dirty="0"/>
            </a:p>
          </p:txBody>
        </p:sp>
        <p:sp>
          <p:nvSpPr>
            <p:cNvPr id="56" name="TextBox 55"/>
            <p:cNvSpPr txBox="1"/>
            <p:nvPr/>
          </p:nvSpPr>
          <p:spPr>
            <a:xfrm>
              <a:off x="2142103" y="4650701"/>
              <a:ext cx="764712" cy="306399"/>
            </a:xfrm>
            <a:prstGeom prst="rect">
              <a:avLst/>
            </a:prstGeom>
            <a:noFill/>
          </p:spPr>
          <p:txBody>
            <a:bodyPr wrap="none" rtlCol="0">
              <a:spAutoFit/>
            </a:bodyPr>
            <a:lstStyle/>
            <a:p>
              <a:r>
                <a:rPr lang="de-DE" dirty="0" smtClean="0"/>
                <a:t>Heater</a:t>
              </a:r>
              <a:endParaRPr lang="en-US" dirty="0"/>
            </a:p>
          </p:txBody>
        </p:sp>
        <p:sp>
          <p:nvSpPr>
            <p:cNvPr id="57" name="TextBox 56"/>
            <p:cNvSpPr txBox="1"/>
            <p:nvPr/>
          </p:nvSpPr>
          <p:spPr>
            <a:xfrm>
              <a:off x="2051720" y="5589240"/>
              <a:ext cx="920236" cy="306399"/>
            </a:xfrm>
            <a:prstGeom prst="rect">
              <a:avLst/>
            </a:prstGeom>
            <a:noFill/>
          </p:spPr>
          <p:txBody>
            <a:bodyPr wrap="none" rtlCol="0">
              <a:spAutoFit/>
            </a:bodyPr>
            <a:lstStyle/>
            <a:p>
              <a:r>
                <a:rPr lang="de-DE" dirty="0" smtClean="0"/>
                <a:t>Cryostat</a:t>
              </a:r>
              <a:endParaRPr lang="en-US" dirty="0"/>
            </a:p>
          </p:txBody>
        </p:sp>
      </p:grpSp>
      <p:grpSp>
        <p:nvGrpSpPr>
          <p:cNvPr id="121" name="Group 120"/>
          <p:cNvGrpSpPr/>
          <p:nvPr/>
        </p:nvGrpSpPr>
        <p:grpSpPr>
          <a:xfrm>
            <a:off x="1709682" y="3913401"/>
            <a:ext cx="1764196" cy="1062174"/>
            <a:chOff x="1835696" y="4458628"/>
            <a:chExt cx="2016224" cy="1173644"/>
          </a:xfrm>
        </p:grpSpPr>
        <p:grpSp>
          <p:nvGrpSpPr>
            <p:cNvPr id="67" name="Group 66"/>
            <p:cNvGrpSpPr/>
            <p:nvPr/>
          </p:nvGrpSpPr>
          <p:grpSpPr>
            <a:xfrm>
              <a:off x="1907704" y="4458628"/>
              <a:ext cx="864096" cy="144016"/>
              <a:chOff x="2915816" y="5517232"/>
              <a:chExt cx="864096" cy="144016"/>
            </a:xfrm>
          </p:grpSpPr>
          <p:sp>
            <p:nvSpPr>
              <p:cNvPr id="68" name="Oval 67"/>
              <p:cNvSpPr/>
              <p:nvPr/>
            </p:nvSpPr>
            <p:spPr>
              <a:xfrm>
                <a:off x="3059832"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3131840"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2915816"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2987824"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3635896"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3707904"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3491880"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3563888"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p:cNvGrpSpPr/>
            <p:nvPr/>
          </p:nvGrpSpPr>
          <p:grpSpPr>
            <a:xfrm>
              <a:off x="2987824" y="4469386"/>
              <a:ext cx="864096" cy="144016"/>
              <a:chOff x="2915816" y="5517232"/>
              <a:chExt cx="864096" cy="144016"/>
            </a:xfrm>
          </p:grpSpPr>
          <p:sp>
            <p:nvSpPr>
              <p:cNvPr id="77" name="Oval 76"/>
              <p:cNvSpPr/>
              <p:nvPr/>
            </p:nvSpPr>
            <p:spPr>
              <a:xfrm>
                <a:off x="3059832"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3131840"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2915816"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2987824"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3635896"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3707904"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3491880"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3563888"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 name="Group 84"/>
            <p:cNvGrpSpPr/>
            <p:nvPr/>
          </p:nvGrpSpPr>
          <p:grpSpPr>
            <a:xfrm>
              <a:off x="1835696" y="5477498"/>
              <a:ext cx="864096" cy="144016"/>
              <a:chOff x="2915816" y="5517232"/>
              <a:chExt cx="864096" cy="144016"/>
            </a:xfrm>
          </p:grpSpPr>
          <p:sp>
            <p:nvSpPr>
              <p:cNvPr id="86" name="Oval 85"/>
              <p:cNvSpPr/>
              <p:nvPr/>
            </p:nvSpPr>
            <p:spPr>
              <a:xfrm>
                <a:off x="3059832"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3131840"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2915816"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2987824"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3635896"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3707904"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3491880"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3563888"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 name="Group 93"/>
            <p:cNvGrpSpPr/>
            <p:nvPr/>
          </p:nvGrpSpPr>
          <p:grpSpPr>
            <a:xfrm>
              <a:off x="2915816" y="5488256"/>
              <a:ext cx="864096" cy="144016"/>
              <a:chOff x="2915816" y="5517232"/>
              <a:chExt cx="864096" cy="144016"/>
            </a:xfrm>
          </p:grpSpPr>
          <p:sp>
            <p:nvSpPr>
              <p:cNvPr id="95" name="Oval 94"/>
              <p:cNvSpPr/>
              <p:nvPr/>
            </p:nvSpPr>
            <p:spPr>
              <a:xfrm>
                <a:off x="3059832"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3131840"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2915816"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2987824"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3635896"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3707904"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p:cNvSpPr/>
              <p:nvPr/>
            </p:nvSpPr>
            <p:spPr>
              <a:xfrm>
                <a:off x="3491880" y="5517232"/>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p:nvSpPr>
            <p:spPr>
              <a:xfrm>
                <a:off x="3563888" y="5589240"/>
                <a:ext cx="72008" cy="72008"/>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03" name="TextBox 102"/>
          <p:cNvSpPr txBox="1"/>
          <p:nvPr/>
        </p:nvSpPr>
        <p:spPr>
          <a:xfrm>
            <a:off x="5945773" y="830992"/>
            <a:ext cx="2882520" cy="5170646"/>
          </a:xfrm>
          <a:prstGeom prst="rect">
            <a:avLst/>
          </a:prstGeom>
          <a:noFill/>
        </p:spPr>
        <p:txBody>
          <a:bodyPr wrap="none" rtlCol="0">
            <a:spAutoFit/>
          </a:bodyPr>
          <a:lstStyle/>
          <a:p>
            <a:r>
              <a:rPr lang="en-US" sz="1500" dirty="0" smtClean="0">
                <a:solidFill>
                  <a:srgbClr val="002060"/>
                </a:solidFill>
              </a:rPr>
              <a:t>Heat and mass flow are </a:t>
            </a:r>
          </a:p>
          <a:p>
            <a:r>
              <a:rPr lang="en-US" sz="1500" dirty="0" smtClean="0">
                <a:solidFill>
                  <a:srgbClr val="002060"/>
                </a:solidFill>
              </a:rPr>
              <a:t>limited by a critical velocity:</a:t>
            </a:r>
          </a:p>
          <a:p>
            <a:endParaRPr lang="en-US" sz="1500" dirty="0" smtClean="0">
              <a:solidFill>
                <a:srgbClr val="002060"/>
              </a:solidFill>
            </a:endParaRPr>
          </a:p>
          <a:p>
            <a:r>
              <a:rPr lang="en-US" sz="1500" dirty="0" smtClean="0">
                <a:solidFill>
                  <a:srgbClr val="002060"/>
                </a:solidFill>
              </a:rPr>
              <a:t>v &gt; </a:t>
            </a:r>
            <a:r>
              <a:rPr lang="en-US" sz="1500" dirty="0" err="1" smtClean="0">
                <a:solidFill>
                  <a:srgbClr val="002060"/>
                </a:solidFill>
              </a:rPr>
              <a:t>v</a:t>
            </a:r>
            <a:r>
              <a:rPr lang="en-US" sz="1500" baseline="-25000" dirty="0" err="1" smtClean="0">
                <a:solidFill>
                  <a:srgbClr val="002060"/>
                </a:solidFill>
              </a:rPr>
              <a:t>cr</a:t>
            </a:r>
            <a:endParaRPr lang="en-US" sz="1500" baseline="-25000" dirty="0" smtClean="0">
              <a:solidFill>
                <a:srgbClr val="002060"/>
              </a:solidFill>
            </a:endParaRPr>
          </a:p>
          <a:p>
            <a:endParaRPr lang="en-US" sz="1500" dirty="0" smtClean="0">
              <a:solidFill>
                <a:srgbClr val="002060"/>
              </a:solidFill>
            </a:endParaRPr>
          </a:p>
          <a:p>
            <a:r>
              <a:rPr lang="en-US" sz="1500" dirty="0" smtClean="0">
                <a:solidFill>
                  <a:srgbClr val="002060"/>
                </a:solidFill>
              </a:rPr>
              <a:t>Superfluid behavior becomes</a:t>
            </a:r>
          </a:p>
          <a:p>
            <a:r>
              <a:rPr lang="en-US" sz="1500" dirty="0" smtClean="0">
                <a:solidFill>
                  <a:srgbClr val="002060"/>
                </a:solidFill>
              </a:rPr>
              <a:t>non-linear (mutual friction)</a:t>
            </a:r>
          </a:p>
          <a:p>
            <a:endParaRPr lang="en-US" sz="1500" dirty="0" smtClean="0">
              <a:solidFill>
                <a:srgbClr val="002060"/>
              </a:solidFill>
            </a:endParaRPr>
          </a:p>
          <a:p>
            <a:r>
              <a:rPr lang="en-US" sz="1500" dirty="0" smtClean="0">
                <a:solidFill>
                  <a:srgbClr val="002060"/>
                </a:solidFill>
                <a:cs typeface="Times New Roman"/>
              </a:rPr>
              <a:t>k      and    η  </a:t>
            </a:r>
            <a:endParaRPr lang="en-US" sz="1500" dirty="0" smtClean="0">
              <a:solidFill>
                <a:srgbClr val="002060"/>
              </a:solidFill>
            </a:endParaRPr>
          </a:p>
          <a:p>
            <a:endParaRPr lang="en-US" sz="1500" dirty="0" smtClean="0">
              <a:solidFill>
                <a:srgbClr val="002060"/>
              </a:solidFill>
            </a:endParaRPr>
          </a:p>
          <a:p>
            <a:r>
              <a:rPr lang="en-US" sz="1500" dirty="0" smtClean="0">
                <a:solidFill>
                  <a:srgbClr val="002060"/>
                </a:solidFill>
              </a:rPr>
              <a:t>Formation of vapor bubbles at </a:t>
            </a:r>
          </a:p>
          <a:p>
            <a:r>
              <a:rPr lang="en-US" sz="1500" dirty="0" smtClean="0">
                <a:solidFill>
                  <a:srgbClr val="002060"/>
                </a:solidFill>
              </a:rPr>
              <a:t>the surface of the heater</a:t>
            </a:r>
          </a:p>
          <a:p>
            <a:endParaRPr lang="en-US" sz="1500" dirty="0" smtClean="0">
              <a:solidFill>
                <a:srgbClr val="002060"/>
              </a:solidFill>
            </a:endParaRPr>
          </a:p>
          <a:p>
            <a:r>
              <a:rPr lang="en-US" sz="1500" dirty="0" smtClean="0">
                <a:solidFill>
                  <a:srgbClr val="002060"/>
                </a:solidFill>
              </a:rPr>
              <a:t>In He II re-condensation of </a:t>
            </a:r>
          </a:p>
          <a:p>
            <a:r>
              <a:rPr lang="en-US" sz="1500" dirty="0" smtClean="0">
                <a:solidFill>
                  <a:srgbClr val="002060"/>
                </a:solidFill>
              </a:rPr>
              <a:t>the vapor</a:t>
            </a:r>
          </a:p>
          <a:p>
            <a:endParaRPr lang="en-US" sz="1500" dirty="0" smtClean="0">
              <a:solidFill>
                <a:srgbClr val="002060"/>
              </a:solidFill>
            </a:endParaRPr>
          </a:p>
          <a:p>
            <a:r>
              <a:rPr lang="en-US" sz="1500" dirty="0" smtClean="0">
                <a:solidFill>
                  <a:srgbClr val="002060"/>
                </a:solidFill>
              </a:rPr>
              <a:t>Surface tension let the bubbles </a:t>
            </a:r>
          </a:p>
          <a:p>
            <a:r>
              <a:rPr lang="en-US" sz="1500" dirty="0" smtClean="0">
                <a:solidFill>
                  <a:srgbClr val="002060"/>
                </a:solidFill>
              </a:rPr>
              <a:t>implode</a:t>
            </a:r>
          </a:p>
          <a:p>
            <a:endParaRPr lang="en-US" sz="1500" dirty="0" smtClean="0">
              <a:solidFill>
                <a:srgbClr val="002060"/>
              </a:solidFill>
            </a:endParaRPr>
          </a:p>
          <a:p>
            <a:r>
              <a:rPr lang="en-US" sz="1500" dirty="0" smtClean="0">
                <a:solidFill>
                  <a:srgbClr val="002060"/>
                </a:solidFill>
              </a:rPr>
              <a:t>Implosion speed exceeds v</a:t>
            </a:r>
            <a:r>
              <a:rPr lang="en-US" sz="1500" baseline="-25000" dirty="0" smtClean="0">
                <a:solidFill>
                  <a:srgbClr val="002060"/>
                </a:solidFill>
              </a:rPr>
              <a:t>1</a:t>
            </a:r>
            <a:endParaRPr lang="en-US" sz="1500" dirty="0" smtClean="0">
              <a:solidFill>
                <a:srgbClr val="002060"/>
              </a:solidFill>
            </a:endParaRPr>
          </a:p>
          <a:p>
            <a:endParaRPr lang="en-US" sz="1500" dirty="0" smtClean="0">
              <a:solidFill>
                <a:srgbClr val="002060"/>
              </a:solidFill>
            </a:endParaRPr>
          </a:p>
          <a:p>
            <a:r>
              <a:rPr lang="en-US" sz="1500" dirty="0" smtClean="0">
                <a:solidFill>
                  <a:srgbClr val="002060"/>
                </a:solidFill>
              </a:rPr>
              <a:t>Shock wave =&gt; cavitation</a:t>
            </a:r>
            <a:endParaRPr lang="en-US" sz="1500" dirty="0">
              <a:solidFill>
                <a:srgbClr val="002060"/>
              </a:solidFill>
            </a:endParaRPr>
          </a:p>
        </p:txBody>
      </p:sp>
      <p:cxnSp>
        <p:nvCxnSpPr>
          <p:cNvPr id="106" name="Straight Arrow Connector 105"/>
          <p:cNvCxnSpPr/>
          <p:nvPr/>
        </p:nvCxnSpPr>
        <p:spPr>
          <a:xfrm rot="5400000">
            <a:off x="6080080" y="2845913"/>
            <a:ext cx="287461" cy="1588"/>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rot="5400000" flipH="1" flipV="1">
            <a:off x="7092411" y="2846422"/>
            <a:ext cx="288826" cy="794"/>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p:nvPr/>
        </p:nvCxnSpPr>
        <p:spPr>
          <a:xfrm rot="10800000" flipV="1">
            <a:off x="3635896" y="3279264"/>
            <a:ext cx="1440160" cy="648072"/>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Date Placeholder 1"/>
          <p:cNvSpPr>
            <a:spLocks noGrp="1"/>
          </p:cNvSpPr>
          <p:nvPr>
            <p:ph type="dt" sz="half" idx="10"/>
          </p:nvPr>
        </p:nvSpPr>
        <p:spPr/>
        <p:txBody>
          <a:bodyPr/>
          <a:lstStyle/>
          <a:p>
            <a:r>
              <a:rPr lang="en-US" smtClean="0"/>
              <a:t>12-05-2022</a:t>
            </a:r>
            <a:endParaRPr lang="en-US" dirty="0" smtClean="0"/>
          </a:p>
        </p:txBody>
      </p:sp>
      <p:sp>
        <p:nvSpPr>
          <p:cNvPr id="3" name="Footer Placeholder 2"/>
          <p:cNvSpPr>
            <a:spLocks noGrp="1"/>
          </p:cNvSpPr>
          <p:nvPr>
            <p:ph type="ftr" sz="quarter" idx="11"/>
          </p:nvPr>
        </p:nvSpPr>
        <p:spPr/>
        <p:txBody>
          <a:bodyPr/>
          <a:lstStyle/>
          <a:p>
            <a:r>
              <a:rPr lang="en-US" smtClean="0"/>
              <a:t>T. Koettig TE/CRG</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42</a:t>
            </a:fld>
            <a:endParaRPr lang="en-US" dirty="0"/>
          </a:p>
        </p:txBody>
      </p:sp>
    </p:spTree>
    <p:extLst>
      <p:ext uri="{BB962C8B-B14F-4D97-AF65-F5344CB8AC3E}">
        <p14:creationId xmlns:p14="http://schemas.microsoft.com/office/powerpoint/2010/main" val="1924012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fade">
                                      <p:cBhvr>
                                        <p:cTn id="7" dur="500"/>
                                        <p:tgtEl>
                                          <p:spTgt spid="1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3">
                                            <p:txEl>
                                              <p:pRg st="0" end="0"/>
                                            </p:txEl>
                                          </p:spTgt>
                                        </p:tgtEl>
                                        <p:attrNameLst>
                                          <p:attrName>style.visibility</p:attrName>
                                        </p:attrNameLst>
                                      </p:cBhvr>
                                      <p:to>
                                        <p:strVal val="visible"/>
                                      </p:to>
                                    </p:set>
                                    <p:animEffect transition="in" filter="fade">
                                      <p:cBhvr>
                                        <p:cTn id="12" dur="500"/>
                                        <p:tgtEl>
                                          <p:spTgt spid="10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03">
                                            <p:txEl>
                                              <p:pRg st="1" end="1"/>
                                            </p:txEl>
                                          </p:spTgt>
                                        </p:tgtEl>
                                        <p:attrNameLst>
                                          <p:attrName>style.visibility</p:attrName>
                                        </p:attrNameLst>
                                      </p:cBhvr>
                                      <p:to>
                                        <p:strVal val="visible"/>
                                      </p:to>
                                    </p:set>
                                    <p:animEffect transition="in" filter="fade">
                                      <p:cBhvr>
                                        <p:cTn id="15" dur="500"/>
                                        <p:tgtEl>
                                          <p:spTgt spid="10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03">
                                            <p:txEl>
                                              <p:pRg st="3" end="3"/>
                                            </p:txEl>
                                          </p:spTgt>
                                        </p:tgtEl>
                                        <p:attrNameLst>
                                          <p:attrName>style.visibility</p:attrName>
                                        </p:attrNameLst>
                                      </p:cBhvr>
                                      <p:to>
                                        <p:strVal val="visible"/>
                                      </p:to>
                                    </p:set>
                                    <p:animEffect transition="in" filter="fade">
                                      <p:cBhvr>
                                        <p:cTn id="20" dur="500"/>
                                        <p:tgtEl>
                                          <p:spTgt spid="10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03">
                                            <p:txEl>
                                              <p:pRg st="5" end="5"/>
                                            </p:txEl>
                                          </p:spTgt>
                                        </p:tgtEl>
                                        <p:attrNameLst>
                                          <p:attrName>style.visibility</p:attrName>
                                        </p:attrNameLst>
                                      </p:cBhvr>
                                      <p:to>
                                        <p:strVal val="visible"/>
                                      </p:to>
                                    </p:set>
                                    <p:animEffect transition="in" filter="fade">
                                      <p:cBhvr>
                                        <p:cTn id="23" dur="500"/>
                                        <p:tgtEl>
                                          <p:spTgt spid="10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03">
                                            <p:txEl>
                                              <p:pRg st="6" end="6"/>
                                            </p:txEl>
                                          </p:spTgt>
                                        </p:tgtEl>
                                        <p:attrNameLst>
                                          <p:attrName>style.visibility</p:attrName>
                                        </p:attrNameLst>
                                      </p:cBhvr>
                                      <p:to>
                                        <p:strVal val="visible"/>
                                      </p:to>
                                    </p:set>
                                    <p:animEffect transition="in" filter="fade">
                                      <p:cBhvr>
                                        <p:cTn id="26" dur="500"/>
                                        <p:tgtEl>
                                          <p:spTgt spid="10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3">
                                            <p:txEl>
                                              <p:pRg st="8" end="8"/>
                                            </p:txEl>
                                          </p:spTgt>
                                        </p:tgtEl>
                                        <p:attrNameLst>
                                          <p:attrName>style.visibility</p:attrName>
                                        </p:attrNameLst>
                                      </p:cBhvr>
                                      <p:to>
                                        <p:strVal val="visible"/>
                                      </p:to>
                                    </p:set>
                                    <p:animEffect transition="in" filter="fade">
                                      <p:cBhvr>
                                        <p:cTn id="31" dur="500"/>
                                        <p:tgtEl>
                                          <p:spTgt spid="103">
                                            <p:txEl>
                                              <p:pRg st="8" end="8"/>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06"/>
                                        </p:tgtEl>
                                        <p:attrNameLst>
                                          <p:attrName>style.visibility</p:attrName>
                                        </p:attrNameLst>
                                      </p:cBhvr>
                                      <p:to>
                                        <p:strVal val="visible"/>
                                      </p:to>
                                    </p:set>
                                    <p:animEffect transition="in" filter="fade">
                                      <p:cBhvr>
                                        <p:cTn id="34" dur="500"/>
                                        <p:tgtEl>
                                          <p:spTgt spid="106"/>
                                        </p:tgtEl>
                                      </p:cBhvr>
                                    </p:animEffect>
                                  </p:childTnLst>
                                </p:cTn>
                              </p:par>
                              <p:par>
                                <p:cTn id="35" presetID="10" presetClass="entr" presetSubtype="0" fill="hold" nodeType="withEffect">
                                  <p:stCondLst>
                                    <p:cond delay="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500"/>
                                        <p:tgtEl>
                                          <p:spTgt spid="10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21"/>
                                        </p:tgtEl>
                                        <p:attrNameLst>
                                          <p:attrName>style.visibility</p:attrName>
                                        </p:attrNameLst>
                                      </p:cBhvr>
                                      <p:to>
                                        <p:strVal val="visible"/>
                                      </p:to>
                                    </p:set>
                                    <p:animEffect transition="in" filter="fade">
                                      <p:cBhvr>
                                        <p:cTn id="42" dur="2000"/>
                                        <p:tgtEl>
                                          <p:spTgt spid="121"/>
                                        </p:tgtEl>
                                      </p:cBhvr>
                                    </p:animEffect>
                                  </p:childTnLst>
                                </p:cTn>
                              </p:par>
                              <p:par>
                                <p:cTn id="43" presetID="10" presetClass="entr" presetSubtype="0" fill="hold" nodeType="withEffect">
                                  <p:stCondLst>
                                    <p:cond delay="0"/>
                                  </p:stCondLst>
                                  <p:childTnLst>
                                    <p:set>
                                      <p:cBhvr>
                                        <p:cTn id="44" dur="1" fill="hold">
                                          <p:stCondLst>
                                            <p:cond delay="0"/>
                                          </p:stCondLst>
                                        </p:cTn>
                                        <p:tgtEl>
                                          <p:spTgt spid="103">
                                            <p:txEl>
                                              <p:pRg st="10" end="10"/>
                                            </p:txEl>
                                          </p:spTgt>
                                        </p:tgtEl>
                                        <p:attrNameLst>
                                          <p:attrName>style.visibility</p:attrName>
                                        </p:attrNameLst>
                                      </p:cBhvr>
                                      <p:to>
                                        <p:strVal val="visible"/>
                                      </p:to>
                                    </p:set>
                                    <p:animEffect transition="in" filter="fade">
                                      <p:cBhvr>
                                        <p:cTn id="45" dur="500"/>
                                        <p:tgtEl>
                                          <p:spTgt spid="103">
                                            <p:txEl>
                                              <p:pRg st="10" end="10"/>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103">
                                            <p:txEl>
                                              <p:pRg st="11" end="11"/>
                                            </p:txEl>
                                          </p:spTgt>
                                        </p:tgtEl>
                                        <p:attrNameLst>
                                          <p:attrName>style.visibility</p:attrName>
                                        </p:attrNameLst>
                                      </p:cBhvr>
                                      <p:to>
                                        <p:strVal val="visible"/>
                                      </p:to>
                                    </p:set>
                                    <p:animEffect transition="in" filter="fade">
                                      <p:cBhvr>
                                        <p:cTn id="48" dur="500"/>
                                        <p:tgtEl>
                                          <p:spTgt spid="103">
                                            <p:txEl>
                                              <p:pRg st="11" end="11"/>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125"/>
                                        </p:tgtEl>
                                        <p:attrNameLst>
                                          <p:attrName>style.visibility</p:attrName>
                                        </p:attrNameLst>
                                      </p:cBhvr>
                                      <p:to>
                                        <p:strVal val="visible"/>
                                      </p:to>
                                    </p:set>
                                    <p:animEffect transition="in" filter="fade">
                                      <p:cBhvr>
                                        <p:cTn id="51" dur="500"/>
                                        <p:tgtEl>
                                          <p:spTgt spid="12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03">
                                            <p:txEl>
                                              <p:pRg st="13" end="13"/>
                                            </p:txEl>
                                          </p:spTgt>
                                        </p:tgtEl>
                                        <p:attrNameLst>
                                          <p:attrName>style.visibility</p:attrName>
                                        </p:attrNameLst>
                                      </p:cBhvr>
                                      <p:to>
                                        <p:strVal val="visible"/>
                                      </p:to>
                                    </p:set>
                                    <p:animEffect transition="in" filter="fade">
                                      <p:cBhvr>
                                        <p:cTn id="56" dur="500"/>
                                        <p:tgtEl>
                                          <p:spTgt spid="103">
                                            <p:txEl>
                                              <p:pRg st="13" end="13"/>
                                            </p:txEl>
                                          </p:spTgt>
                                        </p:tgtEl>
                                      </p:cBhvr>
                                    </p:animEffect>
                                  </p:childTnLst>
                                </p:cTn>
                              </p:par>
                              <p:par>
                                <p:cTn id="57" presetID="10" presetClass="entr" presetSubtype="0" fill="hold" nodeType="withEffect">
                                  <p:stCondLst>
                                    <p:cond delay="0"/>
                                  </p:stCondLst>
                                  <p:childTnLst>
                                    <p:set>
                                      <p:cBhvr>
                                        <p:cTn id="58" dur="1" fill="hold">
                                          <p:stCondLst>
                                            <p:cond delay="0"/>
                                          </p:stCondLst>
                                        </p:cTn>
                                        <p:tgtEl>
                                          <p:spTgt spid="103">
                                            <p:txEl>
                                              <p:pRg st="14" end="14"/>
                                            </p:txEl>
                                          </p:spTgt>
                                        </p:tgtEl>
                                        <p:attrNameLst>
                                          <p:attrName>style.visibility</p:attrName>
                                        </p:attrNameLst>
                                      </p:cBhvr>
                                      <p:to>
                                        <p:strVal val="visible"/>
                                      </p:to>
                                    </p:set>
                                    <p:animEffect transition="in" filter="fade">
                                      <p:cBhvr>
                                        <p:cTn id="59" dur="500"/>
                                        <p:tgtEl>
                                          <p:spTgt spid="103">
                                            <p:txEl>
                                              <p:pRg st="14" end="14"/>
                                            </p:txEl>
                                          </p:spTgt>
                                        </p:tgtEl>
                                      </p:cBhvr>
                                    </p:animEffect>
                                  </p:childTnLst>
                                </p:cTn>
                              </p:par>
                              <p:par>
                                <p:cTn id="60" presetID="10" presetClass="entr" presetSubtype="0" fill="hold" nodeType="withEffect">
                                  <p:stCondLst>
                                    <p:cond delay="0"/>
                                  </p:stCondLst>
                                  <p:childTnLst>
                                    <p:set>
                                      <p:cBhvr>
                                        <p:cTn id="61" dur="1" fill="hold">
                                          <p:stCondLst>
                                            <p:cond delay="0"/>
                                          </p:stCondLst>
                                        </p:cTn>
                                        <p:tgtEl>
                                          <p:spTgt spid="103">
                                            <p:txEl>
                                              <p:pRg st="16" end="16"/>
                                            </p:txEl>
                                          </p:spTgt>
                                        </p:tgtEl>
                                        <p:attrNameLst>
                                          <p:attrName>style.visibility</p:attrName>
                                        </p:attrNameLst>
                                      </p:cBhvr>
                                      <p:to>
                                        <p:strVal val="visible"/>
                                      </p:to>
                                    </p:set>
                                    <p:animEffect transition="in" filter="fade">
                                      <p:cBhvr>
                                        <p:cTn id="62" dur="500"/>
                                        <p:tgtEl>
                                          <p:spTgt spid="103">
                                            <p:txEl>
                                              <p:pRg st="16" end="16"/>
                                            </p:txEl>
                                          </p:spTgt>
                                        </p:tgtEl>
                                      </p:cBhvr>
                                    </p:animEffect>
                                  </p:childTnLst>
                                </p:cTn>
                              </p:par>
                              <p:par>
                                <p:cTn id="63" presetID="10" presetClass="entr" presetSubtype="0" fill="hold" nodeType="withEffect">
                                  <p:stCondLst>
                                    <p:cond delay="0"/>
                                  </p:stCondLst>
                                  <p:childTnLst>
                                    <p:set>
                                      <p:cBhvr>
                                        <p:cTn id="64" dur="1" fill="hold">
                                          <p:stCondLst>
                                            <p:cond delay="0"/>
                                          </p:stCondLst>
                                        </p:cTn>
                                        <p:tgtEl>
                                          <p:spTgt spid="103">
                                            <p:txEl>
                                              <p:pRg st="17" end="17"/>
                                            </p:txEl>
                                          </p:spTgt>
                                        </p:tgtEl>
                                        <p:attrNameLst>
                                          <p:attrName>style.visibility</p:attrName>
                                        </p:attrNameLst>
                                      </p:cBhvr>
                                      <p:to>
                                        <p:strVal val="visible"/>
                                      </p:to>
                                    </p:set>
                                    <p:animEffect transition="in" filter="fade">
                                      <p:cBhvr>
                                        <p:cTn id="65" dur="500"/>
                                        <p:tgtEl>
                                          <p:spTgt spid="103">
                                            <p:txEl>
                                              <p:pRg st="17" end="17"/>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103">
                                            <p:txEl>
                                              <p:pRg st="19" end="19"/>
                                            </p:txEl>
                                          </p:spTgt>
                                        </p:tgtEl>
                                        <p:attrNameLst>
                                          <p:attrName>style.visibility</p:attrName>
                                        </p:attrNameLst>
                                      </p:cBhvr>
                                      <p:to>
                                        <p:strVal val="visible"/>
                                      </p:to>
                                    </p:set>
                                    <p:animEffect transition="in" filter="fade">
                                      <p:cBhvr>
                                        <p:cTn id="70" dur="500"/>
                                        <p:tgtEl>
                                          <p:spTgt spid="103">
                                            <p:txEl>
                                              <p:pRg st="19" end="19"/>
                                            </p:txEl>
                                          </p:spTgt>
                                        </p:tgtEl>
                                      </p:cBhvr>
                                    </p:animEffect>
                                  </p:childTnLst>
                                </p:cTn>
                              </p:par>
                              <p:par>
                                <p:cTn id="71" presetID="10" presetClass="entr" presetSubtype="0" fill="hold" nodeType="withEffect">
                                  <p:stCondLst>
                                    <p:cond delay="0"/>
                                  </p:stCondLst>
                                  <p:childTnLst>
                                    <p:set>
                                      <p:cBhvr>
                                        <p:cTn id="72" dur="1" fill="hold">
                                          <p:stCondLst>
                                            <p:cond delay="0"/>
                                          </p:stCondLst>
                                        </p:cTn>
                                        <p:tgtEl>
                                          <p:spTgt spid="103">
                                            <p:txEl>
                                              <p:pRg st="21" end="21"/>
                                            </p:txEl>
                                          </p:spTgt>
                                        </p:tgtEl>
                                        <p:attrNameLst>
                                          <p:attrName>style.visibility</p:attrName>
                                        </p:attrNameLst>
                                      </p:cBhvr>
                                      <p:to>
                                        <p:strVal val="visible"/>
                                      </p:to>
                                    </p:set>
                                    <p:animEffect transition="in" filter="fade">
                                      <p:cBhvr>
                                        <p:cTn id="73" dur="500"/>
                                        <p:tgtEl>
                                          <p:spTgt spid="103">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4"/>
          <p:cNvSpPr txBox="1">
            <a:spLocks noChangeArrowheads="1"/>
          </p:cNvSpPr>
          <p:nvPr/>
        </p:nvSpPr>
        <p:spPr bwMode="auto">
          <a:xfrm>
            <a:off x="378523" y="136321"/>
            <a:ext cx="4721164" cy="461665"/>
          </a:xfrm>
          <a:prstGeom prst="rect">
            <a:avLst/>
          </a:prstGeom>
          <a:noFill/>
          <a:ln w="9525">
            <a:noFill/>
            <a:miter lim="800000"/>
            <a:headEnd/>
            <a:tailEnd/>
          </a:ln>
        </p:spPr>
        <p:txBody>
          <a:bodyPr wrap="none">
            <a:spAutoFit/>
          </a:bodyPr>
          <a:lstStyle/>
          <a:p>
            <a:r>
              <a:rPr lang="en-GB" sz="2400" b="1" dirty="0" smtClean="0">
                <a:solidFill>
                  <a:srgbClr val="002060"/>
                </a:solidFill>
              </a:rPr>
              <a:t>Critical heat </a:t>
            </a:r>
            <a:r>
              <a:rPr lang="en-GB" sz="2400" b="1" dirty="0">
                <a:solidFill>
                  <a:srgbClr val="002060"/>
                </a:solidFill>
              </a:rPr>
              <a:t>f</a:t>
            </a:r>
            <a:r>
              <a:rPr lang="en-GB" sz="2400" b="1" dirty="0" smtClean="0">
                <a:solidFill>
                  <a:srgbClr val="002060"/>
                </a:solidFill>
              </a:rPr>
              <a:t>lux in He II (T&lt;T</a:t>
            </a:r>
            <a:r>
              <a:rPr lang="en-GB" sz="2400" b="1" baseline="-25000" dirty="0" smtClean="0">
                <a:solidFill>
                  <a:srgbClr val="002060"/>
                </a:solidFill>
                <a:latin typeface="GreekC" panose="00000400000000000000" pitchFamily="2" charset="0"/>
                <a:cs typeface="GreekC" panose="00000400000000000000" pitchFamily="2" charset="0"/>
              </a:rPr>
              <a:t>l</a:t>
            </a:r>
            <a:r>
              <a:rPr lang="en-GB" sz="2400" b="1" dirty="0" smtClean="0">
                <a:solidFill>
                  <a:srgbClr val="002060"/>
                </a:solidFill>
                <a:latin typeface="GreekC" panose="00000400000000000000" pitchFamily="2" charset="0"/>
                <a:cs typeface="GreekC" panose="00000400000000000000" pitchFamily="2" charset="0"/>
              </a:rPr>
              <a:t>)</a:t>
            </a:r>
            <a:endParaRPr lang="en-GB" sz="2400" b="1" baseline="-25000" dirty="0">
              <a:solidFill>
                <a:srgbClr val="002060"/>
              </a:solidFill>
              <a:ea typeface="Verdana" panose="020B0604030504040204" pitchFamily="34" charset="0"/>
              <a:cs typeface="Verdana" panose="020B0604030504040204" pitchFamily="34" charset="0"/>
            </a:endParaRPr>
          </a:p>
        </p:txBody>
      </p:sp>
      <p:pic>
        <p:nvPicPr>
          <p:cNvPr id="4" name="Cavitation SFHe.m4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9494" y="805468"/>
            <a:ext cx="9089010" cy="5112568"/>
          </a:xfrm>
          <a:prstGeom prst="rect">
            <a:avLst/>
          </a:prstGeom>
        </p:spPr>
      </p:pic>
      <p:sp>
        <p:nvSpPr>
          <p:cNvPr id="2" name="Date Placeholder 1"/>
          <p:cNvSpPr>
            <a:spLocks noGrp="1"/>
          </p:cNvSpPr>
          <p:nvPr>
            <p:ph type="dt" sz="half" idx="10"/>
          </p:nvPr>
        </p:nvSpPr>
        <p:spPr/>
        <p:txBody>
          <a:bodyPr/>
          <a:lstStyle/>
          <a:p>
            <a:r>
              <a:rPr lang="en-US" smtClean="0"/>
              <a:t>12-05-2022</a:t>
            </a:r>
            <a:endParaRPr lang="en-US" dirty="0" smtClean="0"/>
          </a:p>
        </p:txBody>
      </p:sp>
      <p:sp>
        <p:nvSpPr>
          <p:cNvPr id="3" name="Footer Placeholder 2"/>
          <p:cNvSpPr>
            <a:spLocks noGrp="1"/>
          </p:cNvSpPr>
          <p:nvPr>
            <p:ph type="ftr" sz="quarter" idx="11"/>
          </p:nvPr>
        </p:nvSpPr>
        <p:spPr/>
        <p:txBody>
          <a:bodyPr/>
          <a:lstStyle/>
          <a:p>
            <a:r>
              <a:rPr lang="en-US" smtClean="0"/>
              <a:t>T. Koettig TE/CRG</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43</a:t>
            </a:fld>
            <a:endParaRPr lang="en-US" dirty="0"/>
          </a:p>
        </p:txBody>
      </p:sp>
    </p:spTree>
    <p:extLst>
      <p:ext uri="{BB962C8B-B14F-4D97-AF65-F5344CB8AC3E}">
        <p14:creationId xmlns:p14="http://schemas.microsoft.com/office/powerpoint/2010/main" val="123352765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100000">
                <p:cTn id="7" fill="hold" display="0">
                  <p:stCondLst>
                    <p:cond delay="indefinite"/>
                  </p:stCondLst>
                </p:cTn>
                <p:tgtEl>
                  <p:spTgt spid="4"/>
                </p:tgtEl>
              </p:cMediaNode>
            </p:vide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4"/>
          <p:cNvSpPr txBox="1">
            <a:spLocks noChangeArrowheads="1"/>
          </p:cNvSpPr>
          <p:nvPr/>
        </p:nvSpPr>
        <p:spPr bwMode="auto">
          <a:xfrm>
            <a:off x="403543" y="179070"/>
            <a:ext cx="3164649" cy="461665"/>
          </a:xfrm>
          <a:prstGeom prst="rect">
            <a:avLst/>
          </a:prstGeom>
          <a:noFill/>
          <a:ln w="9525">
            <a:noFill/>
            <a:miter lim="800000"/>
            <a:headEnd/>
            <a:tailEnd/>
          </a:ln>
        </p:spPr>
        <p:txBody>
          <a:bodyPr wrap="none">
            <a:spAutoFit/>
          </a:bodyPr>
          <a:lstStyle/>
          <a:p>
            <a:r>
              <a:rPr lang="en-GB" sz="2400" b="1" dirty="0" smtClean="0">
                <a:solidFill>
                  <a:srgbClr val="002060"/>
                </a:solidFill>
              </a:rPr>
              <a:t>LHe I cooling (T&gt;T</a:t>
            </a:r>
            <a:r>
              <a:rPr lang="en-GB" sz="2400" b="1" baseline="-25000" dirty="0" smtClean="0">
                <a:solidFill>
                  <a:srgbClr val="002060"/>
                </a:solidFill>
                <a:latin typeface="GreekC" panose="00000400000000000000" pitchFamily="2" charset="0"/>
                <a:cs typeface="GreekC" panose="00000400000000000000" pitchFamily="2" charset="0"/>
              </a:rPr>
              <a:t>l</a:t>
            </a:r>
            <a:r>
              <a:rPr lang="en-GB" sz="2400" b="1" dirty="0" smtClean="0">
                <a:solidFill>
                  <a:srgbClr val="002060"/>
                </a:solidFill>
                <a:latin typeface="GreekC" panose="00000400000000000000" pitchFamily="2" charset="0"/>
                <a:cs typeface="GreekC" panose="00000400000000000000" pitchFamily="2" charset="0"/>
              </a:rPr>
              <a:t>)</a:t>
            </a:r>
            <a:endParaRPr lang="en-GB" sz="2400" b="1" dirty="0">
              <a:solidFill>
                <a:srgbClr val="002060"/>
              </a:solidFill>
            </a:endParaRPr>
          </a:p>
        </p:txBody>
      </p:sp>
      <p:pic>
        <p:nvPicPr>
          <p:cNvPr id="5" name="Helium SFtoNF transition2.m4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9494" y="858808"/>
            <a:ext cx="9089010" cy="5112568"/>
          </a:xfrm>
          <a:prstGeom prst="rect">
            <a:avLst/>
          </a:prstGeom>
        </p:spPr>
      </p:pic>
      <p:sp>
        <p:nvSpPr>
          <p:cNvPr id="2" name="Date Placeholder 1"/>
          <p:cNvSpPr>
            <a:spLocks noGrp="1"/>
          </p:cNvSpPr>
          <p:nvPr>
            <p:ph type="dt" sz="half" idx="10"/>
          </p:nvPr>
        </p:nvSpPr>
        <p:spPr/>
        <p:txBody>
          <a:bodyPr/>
          <a:lstStyle/>
          <a:p>
            <a:r>
              <a:rPr lang="en-US" smtClean="0"/>
              <a:t>12-05-2022</a:t>
            </a:r>
            <a:endParaRPr lang="en-US" dirty="0" smtClean="0"/>
          </a:p>
        </p:txBody>
      </p:sp>
      <p:sp>
        <p:nvSpPr>
          <p:cNvPr id="3" name="Footer Placeholder 2"/>
          <p:cNvSpPr>
            <a:spLocks noGrp="1"/>
          </p:cNvSpPr>
          <p:nvPr>
            <p:ph type="ftr" sz="quarter" idx="11"/>
          </p:nvPr>
        </p:nvSpPr>
        <p:spPr/>
        <p:txBody>
          <a:bodyPr/>
          <a:lstStyle/>
          <a:p>
            <a:r>
              <a:rPr lang="en-US" smtClean="0"/>
              <a:t>T. Koettig TE/CRG</a:t>
            </a:r>
            <a:endParaRPr lang="en-US" dirty="0"/>
          </a:p>
        </p:txBody>
      </p:sp>
      <p:sp>
        <p:nvSpPr>
          <p:cNvPr id="4" name="Slide Number Placeholder 3"/>
          <p:cNvSpPr>
            <a:spLocks noGrp="1"/>
          </p:cNvSpPr>
          <p:nvPr>
            <p:ph type="sldNum" sz="quarter" idx="12"/>
          </p:nvPr>
        </p:nvSpPr>
        <p:spPr/>
        <p:txBody>
          <a:bodyPr/>
          <a:lstStyle/>
          <a:p>
            <a:fld id="{17918391-D411-FE40-AAD7-861AE5233E0E}" type="slidenum">
              <a:rPr lang="en-US" smtClean="0"/>
              <a:t>44</a:t>
            </a:fld>
            <a:endParaRPr lang="en-US" dirty="0"/>
          </a:p>
        </p:txBody>
      </p:sp>
    </p:spTree>
    <p:extLst>
      <p:ext uri="{BB962C8B-B14F-4D97-AF65-F5344CB8AC3E}">
        <p14:creationId xmlns:p14="http://schemas.microsoft.com/office/powerpoint/2010/main" val="9842617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mute="1">
                <p:cTn id="7" fill="hold" display="0">
                  <p:stCondLst>
                    <p:cond delay="indefinite"/>
                  </p:stCondLst>
                </p:cTn>
                <p:tgtEl>
                  <p:spTgt spid="5"/>
                </p:tgtEl>
              </p:cMediaNode>
            </p:vide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457200" y="13381"/>
            <a:ext cx="8229600" cy="633412"/>
          </a:xfrm>
        </p:spPr>
        <p:txBody>
          <a:bodyPr/>
          <a:lstStyle/>
          <a:p>
            <a:r>
              <a:rPr lang="en-GB" altLang="en-US" noProof="0" dirty="0" smtClean="0"/>
              <a:t>Concluding remarks</a:t>
            </a:r>
            <a:endParaRPr lang="en-GB" altLang="en-US" noProof="0" dirty="0"/>
          </a:p>
        </p:txBody>
      </p:sp>
      <p:sp>
        <p:nvSpPr>
          <p:cNvPr id="2" name="Date Placeholder 1"/>
          <p:cNvSpPr>
            <a:spLocks noGrp="1"/>
          </p:cNvSpPr>
          <p:nvPr>
            <p:ph type="dt" sz="half" idx="10"/>
          </p:nvPr>
        </p:nvSpPr>
        <p:spPr/>
        <p:txBody>
          <a:bodyPr/>
          <a:lstStyle/>
          <a:p>
            <a:r>
              <a:rPr lang="en-US" smtClean="0"/>
              <a:t>12-05-2022</a:t>
            </a:r>
            <a:endParaRPr lang="en-US" dirty="0" smtClean="0"/>
          </a:p>
        </p:txBody>
      </p:sp>
      <p:sp>
        <p:nvSpPr>
          <p:cNvPr id="3" name="Footer Placeholder 2"/>
          <p:cNvSpPr>
            <a:spLocks noGrp="1"/>
          </p:cNvSpPr>
          <p:nvPr>
            <p:ph type="ftr" sz="quarter" idx="11"/>
          </p:nvPr>
        </p:nvSpPr>
        <p:spPr/>
        <p:txBody>
          <a:bodyPr/>
          <a:lstStyle/>
          <a:p>
            <a:r>
              <a:rPr lang="en-US" smtClean="0"/>
              <a:t>T. Koettig TE/CRG</a:t>
            </a:r>
            <a:endParaRPr lang="en-US" dirty="0"/>
          </a:p>
        </p:txBody>
      </p:sp>
      <p:sp>
        <p:nvSpPr>
          <p:cNvPr id="4" name="Slide Number Placeholder 3"/>
          <p:cNvSpPr>
            <a:spLocks noGrp="1"/>
          </p:cNvSpPr>
          <p:nvPr>
            <p:ph type="sldNum" sz="quarter" idx="12"/>
          </p:nvPr>
        </p:nvSpPr>
        <p:spPr/>
        <p:txBody>
          <a:bodyPr/>
          <a:lstStyle/>
          <a:p>
            <a:fld id="{17918391-D411-FE40-AAD7-861AE5233E0E}" type="slidenum">
              <a:rPr lang="en-US" smtClean="0"/>
              <a:t>45</a:t>
            </a:fld>
            <a:endParaRPr lang="en-US" dirty="0"/>
          </a:p>
        </p:txBody>
      </p:sp>
      <p:sp>
        <p:nvSpPr>
          <p:cNvPr id="6" name="Rectangle 5"/>
          <p:cNvSpPr/>
          <p:nvPr/>
        </p:nvSpPr>
        <p:spPr>
          <a:xfrm>
            <a:off x="457200" y="1256901"/>
            <a:ext cx="8297186" cy="3416320"/>
          </a:xfrm>
          <a:prstGeom prst="rect">
            <a:avLst/>
          </a:prstGeom>
        </p:spPr>
        <p:txBody>
          <a:bodyPr wrap="square">
            <a:spAutoFit/>
          </a:bodyPr>
          <a:lstStyle/>
          <a:p>
            <a:pPr marL="285750" indent="-285750">
              <a:buFont typeface="Arial" panose="020B0604020202020204" pitchFamily="34" charset="0"/>
              <a:buChar char="•"/>
            </a:pPr>
            <a:r>
              <a:rPr lang="en-GB" dirty="0">
                <a:solidFill>
                  <a:srgbClr val="002060"/>
                </a:solidFill>
              </a:rPr>
              <a:t>Cryogenics serving superconducting systems is now part of all </a:t>
            </a:r>
            <a:r>
              <a:rPr lang="en-GB" dirty="0" smtClean="0">
                <a:solidFill>
                  <a:srgbClr val="002060"/>
                </a:solidFill>
              </a:rPr>
              <a:t>major accelerators </a:t>
            </a:r>
            <a:r>
              <a:rPr lang="en-GB" dirty="0">
                <a:solidFill>
                  <a:srgbClr val="002060"/>
                </a:solidFill>
              </a:rPr>
              <a:t>and future </a:t>
            </a:r>
            <a:r>
              <a:rPr lang="en-GB" dirty="0" smtClean="0">
                <a:solidFill>
                  <a:srgbClr val="002060"/>
                </a:solidFill>
              </a:rPr>
              <a:t>projects</a:t>
            </a:r>
            <a:r>
              <a:rPr lang="en-GB" dirty="0">
                <a:solidFill>
                  <a:srgbClr val="002060"/>
                </a:solidFill>
              </a:rPr>
              <a:t>.</a:t>
            </a:r>
            <a:endParaRPr lang="en-GB" dirty="0" smtClean="0">
              <a:solidFill>
                <a:srgbClr val="002060"/>
              </a:solidFill>
            </a:endParaRPr>
          </a:p>
          <a:p>
            <a:pPr marL="285750" indent="-285750">
              <a:buFont typeface="Arial" panose="020B0604020202020204" pitchFamily="34" charset="0"/>
              <a:buChar char="•"/>
            </a:pPr>
            <a:endParaRPr lang="en-GB" dirty="0">
              <a:solidFill>
                <a:srgbClr val="002060"/>
              </a:solidFill>
            </a:endParaRPr>
          </a:p>
          <a:p>
            <a:pPr marL="285750" indent="-285750">
              <a:buFont typeface="Arial" panose="020B0604020202020204" pitchFamily="34" charset="0"/>
              <a:buChar char="•"/>
            </a:pPr>
            <a:r>
              <a:rPr lang="en-GB" dirty="0" smtClean="0">
                <a:solidFill>
                  <a:srgbClr val="002060"/>
                </a:solidFill>
              </a:rPr>
              <a:t>While </a:t>
            </a:r>
            <a:r>
              <a:rPr lang="en-GB" dirty="0">
                <a:solidFill>
                  <a:srgbClr val="002060"/>
                </a:solidFill>
              </a:rPr>
              <a:t>advanced applications tend to </a:t>
            </a:r>
            <a:r>
              <a:rPr lang="en-GB" dirty="0" smtClean="0">
                <a:solidFill>
                  <a:srgbClr val="002060"/>
                </a:solidFill>
              </a:rPr>
              <a:t>favour “T&lt; 2 K</a:t>
            </a:r>
            <a:r>
              <a:rPr lang="en-GB" dirty="0">
                <a:solidFill>
                  <a:srgbClr val="002060"/>
                </a:solidFill>
              </a:rPr>
              <a:t>”, many almost </a:t>
            </a:r>
            <a:r>
              <a:rPr lang="en-GB" dirty="0" smtClean="0">
                <a:solidFill>
                  <a:srgbClr val="002060"/>
                </a:solidFill>
              </a:rPr>
              <a:t>industrial </a:t>
            </a:r>
            <a:r>
              <a:rPr lang="en-GB" dirty="0">
                <a:solidFill>
                  <a:srgbClr val="002060"/>
                </a:solidFill>
              </a:rPr>
              <a:t>applications are based on “</a:t>
            </a:r>
            <a:r>
              <a:rPr lang="en-GB" dirty="0" smtClean="0">
                <a:solidFill>
                  <a:srgbClr val="002060"/>
                </a:solidFill>
              </a:rPr>
              <a:t>4.5 K</a:t>
            </a:r>
            <a:r>
              <a:rPr lang="en-GB" dirty="0">
                <a:solidFill>
                  <a:srgbClr val="002060"/>
                </a:solidFill>
              </a:rPr>
              <a:t>” and </a:t>
            </a:r>
            <a:r>
              <a:rPr lang="en-GB" dirty="0" smtClean="0">
                <a:solidFill>
                  <a:srgbClr val="002060"/>
                </a:solidFill>
              </a:rPr>
              <a:t>R&amp;D continues </a:t>
            </a:r>
            <a:r>
              <a:rPr lang="en-GB" dirty="0">
                <a:solidFill>
                  <a:srgbClr val="002060"/>
                </a:solidFill>
              </a:rPr>
              <a:t>for “high temperature” </a:t>
            </a:r>
            <a:r>
              <a:rPr lang="en-GB" dirty="0" smtClean="0">
                <a:solidFill>
                  <a:srgbClr val="002060"/>
                </a:solidFill>
              </a:rPr>
              <a:t>applications.</a:t>
            </a:r>
            <a:endParaRPr lang="en-GB" dirty="0">
              <a:solidFill>
                <a:srgbClr val="002060"/>
              </a:solidFill>
            </a:endParaRPr>
          </a:p>
          <a:p>
            <a:endParaRPr lang="en-GB" dirty="0">
              <a:solidFill>
                <a:srgbClr val="002060"/>
              </a:solidFill>
            </a:endParaRPr>
          </a:p>
          <a:p>
            <a:pPr marL="285750" indent="-285750">
              <a:buFont typeface="Arial" panose="020B0604020202020204" pitchFamily="34" charset="0"/>
              <a:buChar char="•"/>
            </a:pPr>
            <a:r>
              <a:rPr lang="en-GB" dirty="0" smtClean="0">
                <a:solidFill>
                  <a:srgbClr val="002060"/>
                </a:solidFill>
              </a:rPr>
              <a:t>Even though </a:t>
            </a:r>
            <a:r>
              <a:rPr lang="en-GB" dirty="0">
                <a:solidFill>
                  <a:srgbClr val="002060"/>
                </a:solidFill>
              </a:rPr>
              <a:t>cryogenic engineering follows well defined rules and standards, </a:t>
            </a:r>
            <a:r>
              <a:rPr lang="en-GB" dirty="0" smtClean="0">
                <a:solidFill>
                  <a:srgbClr val="002060"/>
                </a:solidFill>
              </a:rPr>
              <a:t>there </a:t>
            </a:r>
            <a:r>
              <a:rPr lang="en-GB" dirty="0">
                <a:solidFill>
                  <a:srgbClr val="002060"/>
                </a:solidFill>
              </a:rPr>
              <a:t>are </a:t>
            </a:r>
            <a:r>
              <a:rPr lang="en-GB" dirty="0" smtClean="0">
                <a:solidFill>
                  <a:srgbClr val="002060"/>
                </a:solidFill>
              </a:rPr>
              <a:t>still variants </a:t>
            </a:r>
            <a:r>
              <a:rPr lang="en-GB" dirty="0">
                <a:solidFill>
                  <a:srgbClr val="002060"/>
                </a:solidFill>
              </a:rPr>
              <a:t>depending on boundary conditions</a:t>
            </a:r>
            <a:r>
              <a:rPr lang="en-GB" dirty="0" smtClean="0">
                <a:solidFill>
                  <a:srgbClr val="002060"/>
                </a:solidFill>
              </a:rPr>
              <a:t>, project schedule …</a:t>
            </a:r>
          </a:p>
          <a:p>
            <a:pPr marL="285750" indent="-285750">
              <a:buFont typeface="Arial" panose="020B0604020202020204" pitchFamily="34" charset="0"/>
              <a:buChar char="•"/>
            </a:pPr>
            <a:endParaRPr lang="en-GB" dirty="0">
              <a:solidFill>
                <a:srgbClr val="002060"/>
              </a:solidFill>
            </a:endParaRPr>
          </a:p>
          <a:p>
            <a:pPr marL="285750" indent="-285750">
              <a:buFont typeface="Arial" panose="020B0604020202020204" pitchFamily="34" charset="0"/>
              <a:buChar char="•"/>
            </a:pPr>
            <a:r>
              <a:rPr lang="en-GB" dirty="0">
                <a:solidFill>
                  <a:srgbClr val="002060"/>
                </a:solidFill>
              </a:rPr>
              <a:t>I could only recommend that demonstrated experience </a:t>
            </a:r>
            <a:r>
              <a:rPr lang="en-GB" dirty="0" smtClean="0">
                <a:solidFill>
                  <a:srgbClr val="002060"/>
                </a:solidFill>
              </a:rPr>
              <a:t>is evaluated and </a:t>
            </a:r>
            <a:r>
              <a:rPr lang="en-GB" dirty="0">
                <a:solidFill>
                  <a:srgbClr val="002060"/>
                </a:solidFill>
              </a:rPr>
              <a:t>adapted to specific </a:t>
            </a:r>
            <a:r>
              <a:rPr lang="en-GB" dirty="0" smtClean="0">
                <a:solidFill>
                  <a:srgbClr val="002060"/>
                </a:solidFill>
              </a:rPr>
              <a:t>requirements </a:t>
            </a:r>
            <a:r>
              <a:rPr lang="en-GB" dirty="0">
                <a:solidFill>
                  <a:srgbClr val="002060"/>
                </a:solidFill>
              </a:rPr>
              <a:t>you may </a:t>
            </a:r>
            <a:r>
              <a:rPr lang="en-GB" dirty="0" smtClean="0">
                <a:solidFill>
                  <a:srgbClr val="002060"/>
                </a:solidFill>
              </a:rPr>
              <a:t>have.</a:t>
            </a:r>
            <a:endParaRPr lang="en-GB" dirty="0">
              <a:solidFill>
                <a:srgbClr val="002060"/>
              </a:solidFill>
            </a:endParaRPr>
          </a:p>
        </p:txBody>
      </p:sp>
    </p:spTree>
    <p:extLst>
      <p:ext uri="{BB962C8B-B14F-4D97-AF65-F5344CB8AC3E}">
        <p14:creationId xmlns:p14="http://schemas.microsoft.com/office/powerpoint/2010/main" val="17332336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457200" y="13381"/>
            <a:ext cx="8229600" cy="633412"/>
          </a:xfrm>
        </p:spPr>
        <p:txBody>
          <a:bodyPr/>
          <a:lstStyle/>
          <a:p>
            <a:r>
              <a:rPr lang="en-GB" altLang="en-US" noProof="0" dirty="0" smtClean="0"/>
              <a:t>Some references</a:t>
            </a:r>
            <a:endParaRPr lang="en-GB" altLang="en-US" noProof="0" dirty="0"/>
          </a:p>
        </p:txBody>
      </p:sp>
      <p:sp>
        <p:nvSpPr>
          <p:cNvPr id="135171" name="Rectangle 3"/>
          <p:cNvSpPr>
            <a:spLocks noGrp="1" noChangeArrowheads="1"/>
          </p:cNvSpPr>
          <p:nvPr>
            <p:ph type="body" idx="1"/>
          </p:nvPr>
        </p:nvSpPr>
        <p:spPr>
          <a:xfrm>
            <a:off x="468313" y="821992"/>
            <a:ext cx="8280400" cy="5400675"/>
          </a:xfrm>
        </p:spPr>
        <p:txBody>
          <a:bodyPr>
            <a:normAutofit/>
          </a:bodyPr>
          <a:lstStyle/>
          <a:p>
            <a:pPr>
              <a:lnSpc>
                <a:spcPct val="90000"/>
              </a:lnSpc>
            </a:pPr>
            <a:r>
              <a:rPr lang="en-GB" altLang="en-US" sz="1800" noProof="0" dirty="0" smtClean="0"/>
              <a:t>K. Mendelssohn, </a:t>
            </a:r>
            <a:r>
              <a:rPr lang="en-GB" altLang="en-US" sz="1800" i="1" noProof="0" dirty="0" smtClean="0"/>
              <a:t>The quest for absolute zero</a:t>
            </a:r>
            <a:r>
              <a:rPr lang="en-GB" altLang="en-US" sz="1800" noProof="0" dirty="0" smtClean="0"/>
              <a:t>, McGraw Hill (1966)</a:t>
            </a:r>
          </a:p>
          <a:p>
            <a:pPr>
              <a:lnSpc>
                <a:spcPct val="90000"/>
              </a:lnSpc>
            </a:pPr>
            <a:r>
              <a:rPr lang="en-GB" altLang="en-US" sz="1800" noProof="0" dirty="0" smtClean="0"/>
              <a:t>R.B. Scott, </a:t>
            </a:r>
            <a:r>
              <a:rPr lang="en-GB" altLang="en-US" sz="1800" i="1" noProof="0" dirty="0" smtClean="0"/>
              <a:t>Cryogenic engineering</a:t>
            </a:r>
            <a:r>
              <a:rPr lang="en-GB" altLang="en-US" sz="1800" noProof="0" dirty="0" smtClean="0"/>
              <a:t>, Van </a:t>
            </a:r>
            <a:r>
              <a:rPr lang="en-GB" altLang="en-US" sz="1800" noProof="0" dirty="0" err="1" smtClean="0"/>
              <a:t>Nostrand</a:t>
            </a:r>
            <a:r>
              <a:rPr lang="en-GB" altLang="en-US" sz="1800" noProof="0" dirty="0" smtClean="0"/>
              <a:t>, Princeton (1959)</a:t>
            </a:r>
          </a:p>
          <a:p>
            <a:pPr>
              <a:lnSpc>
                <a:spcPct val="90000"/>
              </a:lnSpc>
            </a:pPr>
            <a:r>
              <a:rPr lang="en-GB" altLang="en-US" sz="1800" noProof="0" dirty="0" smtClean="0"/>
              <a:t>G.G. </a:t>
            </a:r>
            <a:r>
              <a:rPr lang="en-GB" altLang="en-US" sz="1800" noProof="0" dirty="0" err="1" smtClean="0"/>
              <a:t>Haselden</a:t>
            </a:r>
            <a:r>
              <a:rPr lang="en-GB" altLang="en-US" sz="1800" noProof="0" dirty="0" smtClean="0"/>
              <a:t>, </a:t>
            </a:r>
            <a:r>
              <a:rPr lang="en-GB" altLang="en-US" sz="1800" i="1" noProof="0" dirty="0" smtClean="0"/>
              <a:t>Cryogenic fundamentals</a:t>
            </a:r>
            <a:r>
              <a:rPr lang="en-GB" altLang="en-US" sz="1800" noProof="0" dirty="0" smtClean="0"/>
              <a:t>, Academic Press, London (1971)</a:t>
            </a:r>
          </a:p>
          <a:p>
            <a:pPr>
              <a:lnSpc>
                <a:spcPct val="90000"/>
              </a:lnSpc>
            </a:pPr>
            <a:r>
              <a:rPr lang="en-GB" altLang="en-US" sz="1800" noProof="0" dirty="0" smtClean="0"/>
              <a:t>R.A. Barron, </a:t>
            </a:r>
            <a:r>
              <a:rPr lang="en-GB" altLang="en-US" sz="1800" i="1" noProof="0" dirty="0" smtClean="0"/>
              <a:t>Cryogenic systems</a:t>
            </a:r>
            <a:r>
              <a:rPr lang="en-GB" altLang="en-US" sz="1800" noProof="0" dirty="0" smtClean="0"/>
              <a:t>, Oxford University Press, New York (1985)</a:t>
            </a:r>
          </a:p>
          <a:p>
            <a:pPr>
              <a:lnSpc>
                <a:spcPct val="90000"/>
              </a:lnSpc>
            </a:pPr>
            <a:r>
              <a:rPr lang="en-GB" altLang="en-US" sz="1800" noProof="0" dirty="0" smtClean="0"/>
              <a:t>B.A. Hands, </a:t>
            </a:r>
            <a:r>
              <a:rPr lang="en-GB" altLang="en-US" sz="1800" i="1" noProof="0" dirty="0" smtClean="0"/>
              <a:t>Cryogenic engineering</a:t>
            </a:r>
            <a:r>
              <a:rPr lang="en-GB" altLang="en-US" sz="1800" noProof="0" dirty="0" smtClean="0"/>
              <a:t>, Academic Press, London (1986)</a:t>
            </a:r>
          </a:p>
          <a:p>
            <a:pPr>
              <a:lnSpc>
                <a:spcPct val="90000"/>
              </a:lnSpc>
            </a:pPr>
            <a:r>
              <a:rPr lang="en-GB" altLang="en-US" sz="1800" noProof="0" dirty="0" smtClean="0"/>
              <a:t>S.W. van </a:t>
            </a:r>
            <a:r>
              <a:rPr lang="en-GB" altLang="en-US" sz="1800" noProof="0" dirty="0" err="1" smtClean="0"/>
              <a:t>Sciver</a:t>
            </a:r>
            <a:r>
              <a:rPr lang="en-GB" altLang="en-US" sz="1800" noProof="0" dirty="0" smtClean="0"/>
              <a:t>, </a:t>
            </a:r>
            <a:r>
              <a:rPr lang="en-GB" altLang="en-US" sz="1800" i="1" noProof="0" dirty="0" smtClean="0"/>
              <a:t>Helium cryogenics</a:t>
            </a:r>
            <a:r>
              <a:rPr lang="en-GB" altLang="en-US" sz="1800" noProof="0" dirty="0" smtClean="0"/>
              <a:t>, Plenum Press, New York (1986)</a:t>
            </a:r>
          </a:p>
          <a:p>
            <a:pPr>
              <a:lnSpc>
                <a:spcPct val="90000"/>
              </a:lnSpc>
            </a:pPr>
            <a:r>
              <a:rPr lang="en-GB" altLang="en-US" sz="1800" noProof="0" dirty="0" smtClean="0"/>
              <a:t>K.D. </a:t>
            </a:r>
            <a:r>
              <a:rPr lang="en-GB" altLang="en-US" sz="1800" noProof="0" dirty="0" err="1" smtClean="0"/>
              <a:t>Timmerhaus</a:t>
            </a:r>
            <a:r>
              <a:rPr lang="en-GB" altLang="en-US" sz="1800" noProof="0" dirty="0" smtClean="0"/>
              <a:t> &amp; T.M. Flynn, </a:t>
            </a:r>
            <a:r>
              <a:rPr lang="en-GB" altLang="en-US" sz="1800" i="1" noProof="0" dirty="0" smtClean="0"/>
              <a:t>Cryogenic process engineering</a:t>
            </a:r>
            <a:r>
              <a:rPr lang="en-GB" altLang="en-US" sz="1800" noProof="0" dirty="0" smtClean="0"/>
              <a:t>, Plenum Press, New York (1989)</a:t>
            </a:r>
          </a:p>
          <a:p>
            <a:pPr>
              <a:lnSpc>
                <a:spcPct val="90000"/>
              </a:lnSpc>
            </a:pPr>
            <a:r>
              <a:rPr lang="en-GB" altLang="en-US" sz="1800" noProof="0" dirty="0" smtClean="0"/>
              <a:t>Proceedings of </a:t>
            </a:r>
            <a:r>
              <a:rPr lang="en-GB" altLang="en-US" sz="1800" i="1" noProof="0" dirty="0" smtClean="0"/>
              <a:t>CAS School on Superconductivity and Cryogenics for Particle Accelerators and Detectors</a:t>
            </a:r>
            <a:r>
              <a:rPr lang="en-GB" altLang="en-US" sz="1800" noProof="0" dirty="0" smtClean="0"/>
              <a:t>, </a:t>
            </a:r>
            <a:r>
              <a:rPr lang="en-GB" altLang="en-US" sz="1800" noProof="0" dirty="0" err="1" smtClean="0"/>
              <a:t>Erice</a:t>
            </a:r>
            <a:r>
              <a:rPr lang="en-GB" altLang="en-US" sz="1800" noProof="0" dirty="0" smtClean="0"/>
              <a:t> (2002)</a:t>
            </a:r>
          </a:p>
          <a:p>
            <a:pPr lvl="1">
              <a:lnSpc>
                <a:spcPct val="90000"/>
              </a:lnSpc>
            </a:pPr>
            <a:r>
              <a:rPr lang="en-GB" altLang="en-US" sz="1600" noProof="0" dirty="0" smtClean="0"/>
              <a:t>U. Wagner, </a:t>
            </a:r>
            <a:r>
              <a:rPr lang="en-GB" altLang="en-US" sz="1600" i="1" noProof="0" dirty="0" smtClean="0"/>
              <a:t>Refrigeration</a:t>
            </a:r>
            <a:endParaRPr lang="en-GB" altLang="en-US" sz="1600" noProof="0" dirty="0" smtClean="0"/>
          </a:p>
          <a:p>
            <a:pPr lvl="1">
              <a:lnSpc>
                <a:spcPct val="90000"/>
              </a:lnSpc>
            </a:pPr>
            <a:r>
              <a:rPr lang="en-GB" altLang="en-US" sz="1600" noProof="0" dirty="0" smtClean="0"/>
              <a:t>G. Vandoni, </a:t>
            </a:r>
            <a:r>
              <a:rPr lang="en-GB" altLang="en-US" sz="1600" i="1" noProof="0" dirty="0" smtClean="0"/>
              <a:t>Heat transfer</a:t>
            </a:r>
            <a:endParaRPr lang="en-GB" altLang="en-US" sz="1600" noProof="0" dirty="0" smtClean="0"/>
          </a:p>
          <a:p>
            <a:pPr lvl="1">
              <a:lnSpc>
                <a:spcPct val="90000"/>
              </a:lnSpc>
            </a:pPr>
            <a:r>
              <a:rPr lang="en-GB" altLang="en-US" sz="1600" noProof="0" dirty="0" smtClean="0"/>
              <a:t>Ph. Lebrun, </a:t>
            </a:r>
            <a:r>
              <a:rPr lang="en-GB" altLang="en-US" sz="1600" i="1" noProof="0" dirty="0" smtClean="0"/>
              <a:t>Design of a cryostat for superconducting accelerator magnet</a:t>
            </a:r>
            <a:endParaRPr lang="en-GB" altLang="en-US" sz="1600" noProof="0" dirty="0" smtClean="0"/>
          </a:p>
          <a:p>
            <a:pPr lvl="1">
              <a:lnSpc>
                <a:spcPct val="90000"/>
              </a:lnSpc>
            </a:pPr>
            <a:r>
              <a:rPr lang="en-GB" altLang="en-US" sz="1600" noProof="0" dirty="0" smtClean="0"/>
              <a:t>Ph. Lebrun &amp; L. Tavian, </a:t>
            </a:r>
            <a:r>
              <a:rPr lang="en-GB" altLang="en-US" sz="1600" i="1" noProof="0" dirty="0" smtClean="0"/>
              <a:t>The technology of superfluid helium</a:t>
            </a:r>
          </a:p>
          <a:p>
            <a:pPr>
              <a:lnSpc>
                <a:spcPct val="90000"/>
              </a:lnSpc>
            </a:pPr>
            <a:r>
              <a:rPr lang="en-GB" altLang="en-US" sz="1800" noProof="0" dirty="0" smtClean="0"/>
              <a:t>Proceedings of ICEC and CEC/ICMC conferences </a:t>
            </a:r>
          </a:p>
          <a:p>
            <a:pPr>
              <a:lnSpc>
                <a:spcPct val="90000"/>
              </a:lnSpc>
            </a:pPr>
            <a:r>
              <a:rPr lang="en-GB" altLang="en-US" sz="1800" noProof="0" dirty="0" smtClean="0"/>
              <a:t>CERN, HSE, Cryogenic Safety courses 1-3</a:t>
            </a:r>
            <a:endParaRPr lang="en-GB" altLang="en-US" sz="1800" noProof="0" dirty="0"/>
          </a:p>
        </p:txBody>
      </p:sp>
      <p:sp>
        <p:nvSpPr>
          <p:cNvPr id="2" name="Date Placeholder 1"/>
          <p:cNvSpPr>
            <a:spLocks noGrp="1"/>
          </p:cNvSpPr>
          <p:nvPr>
            <p:ph type="dt" sz="half" idx="10"/>
          </p:nvPr>
        </p:nvSpPr>
        <p:spPr/>
        <p:txBody>
          <a:bodyPr/>
          <a:lstStyle/>
          <a:p>
            <a:r>
              <a:rPr lang="en-US" smtClean="0"/>
              <a:t>12-05-2022</a:t>
            </a:r>
            <a:endParaRPr lang="en-US" dirty="0" smtClean="0"/>
          </a:p>
        </p:txBody>
      </p:sp>
      <p:sp>
        <p:nvSpPr>
          <p:cNvPr id="3" name="Footer Placeholder 2"/>
          <p:cNvSpPr>
            <a:spLocks noGrp="1"/>
          </p:cNvSpPr>
          <p:nvPr>
            <p:ph type="ftr" sz="quarter" idx="11"/>
          </p:nvPr>
        </p:nvSpPr>
        <p:spPr/>
        <p:txBody>
          <a:bodyPr/>
          <a:lstStyle/>
          <a:p>
            <a:r>
              <a:rPr lang="en-US" smtClean="0"/>
              <a:t>T. Koettig TE/CRG</a:t>
            </a:r>
            <a:endParaRPr lang="en-US" dirty="0"/>
          </a:p>
        </p:txBody>
      </p:sp>
      <p:sp>
        <p:nvSpPr>
          <p:cNvPr id="4" name="Slide Number Placeholder 3"/>
          <p:cNvSpPr>
            <a:spLocks noGrp="1"/>
          </p:cNvSpPr>
          <p:nvPr>
            <p:ph type="sldNum" sz="quarter" idx="12"/>
          </p:nvPr>
        </p:nvSpPr>
        <p:spPr/>
        <p:txBody>
          <a:bodyPr/>
          <a:lstStyle/>
          <a:p>
            <a:fld id="{17918391-D411-FE40-AAD7-861AE5233E0E}" type="slidenum">
              <a:rPr lang="en-US" smtClean="0"/>
              <a:t>46</a:t>
            </a:fld>
            <a:endParaRPr lang="en-US" dirty="0"/>
          </a:p>
        </p:txBody>
      </p:sp>
    </p:spTree>
    <p:extLst>
      <p:ext uri="{BB962C8B-B14F-4D97-AF65-F5344CB8AC3E}">
        <p14:creationId xmlns:p14="http://schemas.microsoft.com/office/powerpoint/2010/main" val="334457679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457200" y="2499696"/>
            <a:ext cx="8229600" cy="633412"/>
          </a:xfrm>
        </p:spPr>
        <p:txBody>
          <a:bodyPr/>
          <a:lstStyle/>
          <a:p>
            <a:pPr algn="ctr"/>
            <a:r>
              <a:rPr lang="en-GB" altLang="en-US" sz="3600" noProof="0" dirty="0" smtClean="0"/>
              <a:t>Thank you for your attention.</a:t>
            </a:r>
            <a:endParaRPr lang="en-GB" altLang="en-US" sz="3600" noProof="0" dirty="0"/>
          </a:p>
        </p:txBody>
      </p:sp>
      <p:sp>
        <p:nvSpPr>
          <p:cNvPr id="3" name="Date Placeholder 2"/>
          <p:cNvSpPr>
            <a:spLocks noGrp="1"/>
          </p:cNvSpPr>
          <p:nvPr>
            <p:ph type="dt" sz="half" idx="10"/>
          </p:nvPr>
        </p:nvSpPr>
        <p:spPr/>
        <p:txBody>
          <a:bodyPr/>
          <a:lstStyle/>
          <a:p>
            <a:r>
              <a:rPr lang="en-US" smtClean="0"/>
              <a:t>12-05-2022</a:t>
            </a:r>
            <a:endParaRPr lang="en-US" dirty="0" smtClean="0"/>
          </a:p>
        </p:txBody>
      </p:sp>
      <p:sp>
        <p:nvSpPr>
          <p:cNvPr id="4" name="Footer Placeholder 3"/>
          <p:cNvSpPr>
            <a:spLocks noGrp="1"/>
          </p:cNvSpPr>
          <p:nvPr>
            <p:ph type="ftr" sz="quarter" idx="11"/>
          </p:nvPr>
        </p:nvSpPr>
        <p:spPr/>
        <p:txBody>
          <a:bodyPr/>
          <a:lstStyle/>
          <a:p>
            <a:r>
              <a:rPr lang="en-US" smtClean="0"/>
              <a:t>T. Koettig TE/CRG</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47</a:t>
            </a:fld>
            <a:endParaRPr lang="en-US" dirty="0"/>
          </a:p>
        </p:txBody>
      </p:sp>
    </p:spTree>
    <p:extLst>
      <p:ext uri="{BB962C8B-B14F-4D97-AF65-F5344CB8AC3E}">
        <p14:creationId xmlns:p14="http://schemas.microsoft.com/office/powerpoint/2010/main" val="15635888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878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12-05-2022</a:t>
            </a:r>
            <a:endParaRPr lang="en-US" dirty="0" smtClean="0"/>
          </a:p>
        </p:txBody>
      </p:sp>
      <p:sp>
        <p:nvSpPr>
          <p:cNvPr id="3" name="Footer Placeholder 2"/>
          <p:cNvSpPr>
            <a:spLocks noGrp="1"/>
          </p:cNvSpPr>
          <p:nvPr>
            <p:ph type="ftr" sz="quarter" idx="11"/>
          </p:nvPr>
        </p:nvSpPr>
        <p:spPr/>
        <p:txBody>
          <a:bodyPr/>
          <a:lstStyle/>
          <a:p>
            <a:r>
              <a:rPr lang="en-US" smtClean="0"/>
              <a:t>T. Koettig TE/CRG</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49</a:t>
            </a:fld>
            <a:endParaRPr lang="en-US" dirty="0"/>
          </a:p>
        </p:txBody>
      </p:sp>
      <p:sp>
        <p:nvSpPr>
          <p:cNvPr id="6" name="TextBox 5"/>
          <p:cNvSpPr txBox="1"/>
          <p:nvPr/>
        </p:nvSpPr>
        <p:spPr>
          <a:xfrm>
            <a:off x="3442447" y="2966286"/>
            <a:ext cx="2164375" cy="523220"/>
          </a:xfrm>
          <a:prstGeom prst="rect">
            <a:avLst/>
          </a:prstGeom>
          <a:noFill/>
        </p:spPr>
        <p:txBody>
          <a:bodyPr wrap="none" rtlCol="0">
            <a:spAutoFit/>
          </a:bodyPr>
          <a:lstStyle/>
          <a:p>
            <a:r>
              <a:rPr lang="en-US" sz="2800" dirty="0" smtClean="0"/>
              <a:t>Spare slides</a:t>
            </a:r>
            <a:endParaRPr lang="en-GB" sz="2800" dirty="0"/>
          </a:p>
        </p:txBody>
      </p:sp>
    </p:spTree>
    <p:extLst>
      <p:ext uri="{BB962C8B-B14F-4D97-AF65-F5344CB8AC3E}">
        <p14:creationId xmlns:p14="http://schemas.microsoft.com/office/powerpoint/2010/main" val="23984995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343958" y="52388"/>
            <a:ext cx="8229600" cy="609600"/>
          </a:xfrm>
        </p:spPr>
        <p:txBody>
          <a:bodyPr/>
          <a:lstStyle/>
          <a:p>
            <a:pPr>
              <a:defRPr/>
            </a:pPr>
            <a:r>
              <a:rPr lang="en-GB" noProof="0" dirty="0" smtClean="0">
                <a:latin typeface="+mj-lt"/>
                <a:cs typeface="Arial" charset="0"/>
              </a:rPr>
              <a:t>Overview of cryogenics at CERN - Detectors</a:t>
            </a:r>
          </a:p>
        </p:txBody>
      </p:sp>
      <p:sp>
        <p:nvSpPr>
          <p:cNvPr id="17411" name="Slide Number Placeholder 5"/>
          <p:cNvSpPr>
            <a:spLocks noGrp="1"/>
          </p:cNvSpPr>
          <p:nvPr>
            <p:ph type="sldNum" sz="quarter" idx="12"/>
          </p:nvPr>
        </p:nvSpPr>
        <p:spPr bwMode="auto">
          <a:xfrm>
            <a:off x="6506633" y="636111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20000"/>
              </a:spcBef>
              <a:buFont typeface="Arial" charset="0"/>
              <a:buChar char="•"/>
              <a:defRPr sz="3200">
                <a:solidFill>
                  <a:schemeClr val="tx1"/>
                </a:solidFill>
                <a:latin typeface="Times New Roman" pitchFamily="18" charset="0"/>
                <a:cs typeface="Arial" charset="0"/>
              </a:defRPr>
            </a:lvl1pPr>
            <a:lvl2pPr marL="742950" indent="-285750" eaLnBrk="0" hangingPunct="0">
              <a:spcBef>
                <a:spcPct val="20000"/>
              </a:spcBef>
              <a:buFont typeface="Arial" charset="0"/>
              <a:buChar char="–"/>
              <a:defRPr sz="2800">
                <a:solidFill>
                  <a:schemeClr val="tx1"/>
                </a:solidFill>
                <a:latin typeface="Times New Roman" pitchFamily="18" charset="0"/>
                <a:cs typeface="Arial" charset="0"/>
              </a:defRPr>
            </a:lvl2pPr>
            <a:lvl3pPr marL="1143000" indent="-228600" eaLnBrk="0" hangingPunct="0">
              <a:spcBef>
                <a:spcPct val="20000"/>
              </a:spcBef>
              <a:buFont typeface="Arial" charset="0"/>
              <a:buChar char="•"/>
              <a:defRPr sz="2400">
                <a:solidFill>
                  <a:schemeClr val="tx1"/>
                </a:solidFill>
                <a:latin typeface="Times New Roman" pitchFamily="18" charset="0"/>
                <a:cs typeface="Arial" charset="0"/>
              </a:defRPr>
            </a:lvl3pPr>
            <a:lvl4pPr marL="1600200" indent="-228600" eaLnBrk="0" hangingPunct="0">
              <a:spcBef>
                <a:spcPct val="20000"/>
              </a:spcBef>
              <a:buFont typeface="Arial" charset="0"/>
              <a:buChar char="–"/>
              <a:defRPr sz="2000">
                <a:solidFill>
                  <a:schemeClr val="tx1"/>
                </a:solidFill>
                <a:latin typeface="Times New Roman" pitchFamily="18" charset="0"/>
                <a:cs typeface="Arial" charset="0"/>
              </a:defRPr>
            </a:lvl4pPr>
            <a:lvl5pPr marL="2057400" indent="-228600" eaLnBrk="0" hangingPunct="0">
              <a:spcBef>
                <a:spcPct val="20000"/>
              </a:spcBef>
              <a:buFont typeface="Arial" charset="0"/>
              <a:buChar char="»"/>
              <a:defRPr sz="2000">
                <a:solidFill>
                  <a:schemeClr val="tx1"/>
                </a:solidFill>
                <a:latin typeface="Times New Roman" pitchFamily="18"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9pPr>
          </a:lstStyle>
          <a:p>
            <a:pPr eaLnBrk="1" hangingPunct="1">
              <a:spcBef>
                <a:spcPct val="0"/>
              </a:spcBef>
              <a:buFontTx/>
              <a:buNone/>
            </a:pPr>
            <a:fld id="{3F503151-96B5-47AE-9794-09DA35999863}" type="slidenum">
              <a:rPr lang="en-US" altLang="en-US" sz="1200" smtClean="0">
                <a:solidFill>
                  <a:srgbClr val="898989"/>
                </a:solidFill>
                <a:latin typeface="Arial" charset="0"/>
              </a:rPr>
              <a:pPr eaLnBrk="1" hangingPunct="1">
                <a:spcBef>
                  <a:spcPct val="0"/>
                </a:spcBef>
                <a:buFontTx/>
                <a:buNone/>
              </a:pPr>
              <a:t>5</a:t>
            </a:fld>
            <a:endParaRPr lang="en-US" altLang="en-US" sz="1200" dirty="0" smtClean="0">
              <a:solidFill>
                <a:srgbClr val="898989"/>
              </a:solidFill>
              <a:latin typeface="Arial" charset="0"/>
            </a:endParaRPr>
          </a:p>
        </p:txBody>
      </p:sp>
      <p:sp>
        <p:nvSpPr>
          <p:cNvPr id="17412" name="Content Placeholder 1"/>
          <p:cNvSpPr>
            <a:spLocks noGrp="1"/>
          </p:cNvSpPr>
          <p:nvPr>
            <p:ph idx="1"/>
          </p:nvPr>
        </p:nvSpPr>
        <p:spPr>
          <a:xfrm>
            <a:off x="4973108" y="1461403"/>
            <a:ext cx="3667125" cy="4525963"/>
          </a:xfrm>
        </p:spPr>
        <p:txBody>
          <a:bodyPr>
            <a:normAutofit/>
          </a:bodyPr>
          <a:lstStyle/>
          <a:p>
            <a:r>
              <a:rPr lang="en-GB" altLang="en-US" sz="2000" noProof="0" dirty="0" smtClean="0">
                <a:latin typeface="+mn-lt"/>
                <a:cs typeface="Arial" charset="0"/>
              </a:rPr>
              <a:t>Superconducting coils of LHC detectors @ 4.5 K (ATLAS, CMS)</a:t>
            </a:r>
          </a:p>
          <a:p>
            <a:pPr marL="0" indent="0">
              <a:buNone/>
            </a:pPr>
            <a:endParaRPr lang="en-GB" altLang="en-US" sz="2400" noProof="0" dirty="0" smtClean="0">
              <a:latin typeface="+mn-lt"/>
              <a:cs typeface="Arial" charset="0"/>
            </a:endParaRPr>
          </a:p>
          <a:p>
            <a:pPr marL="457200"/>
            <a:r>
              <a:rPr lang="en-GB" altLang="en-US" sz="2000" noProof="0" dirty="0" smtClean="0">
                <a:cs typeface="Arial" charset="0"/>
              </a:rPr>
              <a:t>LAr Calorimeter - LN</a:t>
            </a:r>
            <a:r>
              <a:rPr lang="en-GB" altLang="en-US" sz="2000" baseline="-25000" noProof="0" dirty="0" smtClean="0">
                <a:cs typeface="Arial" charset="0"/>
              </a:rPr>
              <a:t>2</a:t>
            </a:r>
            <a:r>
              <a:rPr lang="en-GB" altLang="en-US" sz="2000" noProof="0" dirty="0" smtClean="0">
                <a:cs typeface="Arial" charset="0"/>
              </a:rPr>
              <a:t> cooled</a:t>
            </a:r>
          </a:p>
          <a:p>
            <a:pPr marL="342900" indent="-342900"/>
            <a:endParaRPr lang="en-GB" altLang="en-US" sz="2000" noProof="0" dirty="0" smtClean="0">
              <a:cs typeface="Arial" charset="0"/>
            </a:endParaRPr>
          </a:p>
          <a:p>
            <a:r>
              <a:rPr lang="en-GB" altLang="en-US" sz="2000" noProof="0" dirty="0" smtClean="0">
                <a:cs typeface="Arial" charset="0"/>
              </a:rPr>
              <a:t>Different types of cryogens (Helium, Nitrogen and Argon)</a:t>
            </a:r>
          </a:p>
        </p:txBody>
      </p:sp>
      <p:sp>
        <p:nvSpPr>
          <p:cNvPr id="3" name="Rectangle 2"/>
          <p:cNvSpPr/>
          <p:nvPr/>
        </p:nvSpPr>
        <p:spPr>
          <a:xfrm rot="16200000">
            <a:off x="-1211920" y="4473333"/>
            <a:ext cx="2973667" cy="461665"/>
          </a:xfrm>
          <a:prstGeom prst="rect">
            <a:avLst/>
          </a:prstGeom>
        </p:spPr>
        <p:txBody>
          <a:bodyPr wrap="square">
            <a:spAutoFit/>
          </a:bodyPr>
          <a:lstStyle/>
          <a:p>
            <a:r>
              <a:rPr lang="en-GB" sz="1200" dirty="0" smtClean="0">
                <a:solidFill>
                  <a:schemeClr val="accent6"/>
                </a:solidFill>
              </a:rPr>
              <a:t>From: http</a:t>
            </a:r>
            <a:r>
              <a:rPr lang="en-GB" sz="1200" dirty="0">
                <a:solidFill>
                  <a:schemeClr val="accent6"/>
                </a:solidFill>
              </a:rPr>
              <a:t>://cms.web.cern.ch/news/cms-detector-design</a:t>
            </a:r>
          </a:p>
        </p:txBody>
      </p:sp>
      <p:sp>
        <p:nvSpPr>
          <p:cNvPr id="5" name="Rectangle 4"/>
          <p:cNvSpPr/>
          <p:nvPr/>
        </p:nvSpPr>
        <p:spPr>
          <a:xfrm rot="16200000">
            <a:off x="-752494" y="2042067"/>
            <a:ext cx="1915909" cy="276999"/>
          </a:xfrm>
          <a:prstGeom prst="rect">
            <a:avLst/>
          </a:prstGeom>
        </p:spPr>
        <p:txBody>
          <a:bodyPr wrap="none">
            <a:spAutoFit/>
          </a:bodyPr>
          <a:lstStyle/>
          <a:p>
            <a:r>
              <a:rPr lang="en-GB" sz="1200" dirty="0">
                <a:solidFill>
                  <a:schemeClr val="accent6"/>
                </a:solidFill>
              </a:rPr>
              <a:t>F</a:t>
            </a:r>
            <a:r>
              <a:rPr lang="en-GB" sz="1200" dirty="0" smtClean="0">
                <a:solidFill>
                  <a:schemeClr val="accent6"/>
                </a:solidFill>
              </a:rPr>
              <a:t>rom: CERN-DI-9803026</a:t>
            </a:r>
            <a:endParaRPr lang="en-GB" sz="1200" dirty="0">
              <a:solidFill>
                <a:schemeClr val="accent6"/>
              </a:solidFill>
            </a:endParaRPr>
          </a:p>
        </p:txBody>
      </p:sp>
      <p:sp>
        <p:nvSpPr>
          <p:cNvPr id="6" name="Date Placeholder 5"/>
          <p:cNvSpPr>
            <a:spLocks noGrp="1"/>
          </p:cNvSpPr>
          <p:nvPr>
            <p:ph type="dt" sz="half" idx="10"/>
          </p:nvPr>
        </p:nvSpPr>
        <p:spPr/>
        <p:txBody>
          <a:bodyPr/>
          <a:lstStyle/>
          <a:p>
            <a:r>
              <a:rPr lang="en-US" smtClean="0"/>
              <a:t>12-05-2022</a:t>
            </a:r>
            <a:endParaRPr lang="en-US" dirty="0" smtClean="0"/>
          </a:p>
        </p:txBody>
      </p:sp>
      <p:sp>
        <p:nvSpPr>
          <p:cNvPr id="7" name="Footer Placeholder 6"/>
          <p:cNvSpPr>
            <a:spLocks noGrp="1"/>
          </p:cNvSpPr>
          <p:nvPr>
            <p:ph type="ftr" sz="quarter" idx="11"/>
          </p:nvPr>
        </p:nvSpPr>
        <p:spPr/>
        <p:txBody>
          <a:bodyPr/>
          <a:lstStyle/>
          <a:p>
            <a:r>
              <a:rPr lang="en-US" smtClean="0"/>
              <a:t>T. Koettig TE/CRG</a:t>
            </a: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363" y="3380323"/>
            <a:ext cx="3900317" cy="2755259"/>
          </a:xfrm>
          <a:prstGeom prst="rect">
            <a:avLst/>
          </a:prstGeom>
        </p:spPr>
      </p:pic>
      <p:pic>
        <p:nvPicPr>
          <p:cNvPr id="10" name="Picture 9"/>
          <p:cNvPicPr>
            <a:picLocks noChangeAspect="1"/>
          </p:cNvPicPr>
          <p:nvPr/>
        </p:nvPicPr>
        <p:blipFill>
          <a:blip r:embed="rId3"/>
          <a:stretch>
            <a:fillRect/>
          </a:stretch>
        </p:blipFill>
        <p:spPr>
          <a:xfrm>
            <a:off x="685469" y="723460"/>
            <a:ext cx="3848111" cy="2720593"/>
          </a:xfrm>
          <a:prstGeom prst="rect">
            <a:avLst/>
          </a:prstGeom>
        </p:spPr>
      </p:pic>
    </p:spTree>
    <p:extLst>
      <p:ext uri="{BB962C8B-B14F-4D97-AF65-F5344CB8AC3E}">
        <p14:creationId xmlns:p14="http://schemas.microsoft.com/office/powerpoint/2010/main" val="42093523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863" y="0"/>
            <a:ext cx="8110003" cy="693683"/>
          </a:xfrm>
        </p:spPr>
        <p:txBody>
          <a:bodyPr>
            <a:noAutofit/>
          </a:bodyPr>
          <a:lstStyle/>
          <a:p>
            <a:r>
              <a:rPr lang="en-GB" altLang="en-US" noProof="0" dirty="0" smtClean="0">
                <a:solidFill>
                  <a:srgbClr val="002060"/>
                </a:solidFill>
              </a:rPr>
              <a:t>Superconductivity</a:t>
            </a:r>
            <a:endParaRPr lang="en-GB" sz="2400" noProof="0" dirty="0">
              <a:solidFill>
                <a:srgbClr val="002060"/>
              </a:solidFill>
            </a:endParaRPr>
          </a:p>
        </p:txBody>
      </p:sp>
      <p:sp>
        <p:nvSpPr>
          <p:cNvPr id="11" name="Rectangle 12"/>
          <p:cNvSpPr txBox="1">
            <a:spLocks noChangeArrowheads="1"/>
          </p:cNvSpPr>
          <p:nvPr/>
        </p:nvSpPr>
        <p:spPr>
          <a:xfrm>
            <a:off x="63783" y="1279514"/>
            <a:ext cx="3893493" cy="4160782"/>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rgbClr val="002060"/>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rgbClr val="002060"/>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rgbClr val="002060"/>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rgbClr val="002060"/>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rgbClr val="00206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altLang="en-US" sz="2000" dirty="0" smtClean="0"/>
              <a:t>H. </a:t>
            </a:r>
            <a:r>
              <a:rPr lang="en-US" altLang="en-US" sz="2000" dirty="0" err="1" smtClean="0"/>
              <a:t>Kamerlingh</a:t>
            </a:r>
            <a:r>
              <a:rPr lang="en-US" altLang="en-US" sz="2000" dirty="0" smtClean="0"/>
              <a:t> </a:t>
            </a:r>
            <a:r>
              <a:rPr lang="en-US" altLang="en-US" sz="2000" dirty="0" err="1" smtClean="0"/>
              <a:t>Onnes</a:t>
            </a:r>
            <a:endParaRPr lang="en-US" altLang="en-US" sz="2000" dirty="0" smtClean="0"/>
          </a:p>
          <a:p>
            <a:endParaRPr lang="en-US" altLang="en-US" sz="2000" dirty="0"/>
          </a:p>
          <a:p>
            <a:r>
              <a:rPr lang="en-US" altLang="en-US" sz="2000" dirty="0" smtClean="0"/>
              <a:t>Liquefied helium in 1909 at 4.2 K with 60 g He inventory</a:t>
            </a:r>
          </a:p>
          <a:p>
            <a:pPr marL="36576" indent="0">
              <a:buNone/>
            </a:pPr>
            <a:endParaRPr lang="en-US" altLang="en-US" sz="2000" dirty="0"/>
          </a:p>
          <a:p>
            <a:r>
              <a:rPr lang="en-US" altLang="en-US" sz="2000" dirty="0" smtClean="0"/>
              <a:t>Observed in 1911 for the first time superconductivity of mercury</a:t>
            </a:r>
          </a:p>
          <a:p>
            <a:endParaRPr lang="en-US" altLang="en-US" sz="2200" dirty="0" smtClean="0"/>
          </a:p>
          <a:p>
            <a:r>
              <a:rPr lang="en-US" altLang="en-US" sz="2000" dirty="0"/>
              <a:t>Nobel prize 1913</a:t>
            </a:r>
            <a:endParaRPr lang="fr-FR" altLang="en-US" sz="2000" dirty="0"/>
          </a:p>
          <a:p>
            <a:endParaRPr lang="fr-FR" altLang="en-US" dirty="0" smtClean="0"/>
          </a:p>
          <a:p>
            <a:endParaRPr lang="fr-FR" altLang="en-US" dirty="0" smtClean="0"/>
          </a:p>
        </p:txBody>
      </p:sp>
      <p:pic>
        <p:nvPicPr>
          <p:cNvPr id="1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4432" y="838200"/>
            <a:ext cx="4364290" cy="531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2910" y="2971800"/>
            <a:ext cx="1571625" cy="232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ate Placeholder 5"/>
          <p:cNvSpPr>
            <a:spLocks noGrp="1"/>
          </p:cNvSpPr>
          <p:nvPr>
            <p:ph type="dt" sz="half" idx="10"/>
          </p:nvPr>
        </p:nvSpPr>
        <p:spPr/>
        <p:txBody>
          <a:bodyPr/>
          <a:lstStyle/>
          <a:p>
            <a:r>
              <a:rPr lang="en-US" smtClean="0"/>
              <a:t>12-05-2022</a:t>
            </a:r>
            <a:endParaRPr lang="en-US" dirty="0" smtClean="0"/>
          </a:p>
        </p:txBody>
      </p:sp>
      <p:sp>
        <p:nvSpPr>
          <p:cNvPr id="7" name="Footer Placeholder 6"/>
          <p:cNvSpPr>
            <a:spLocks noGrp="1"/>
          </p:cNvSpPr>
          <p:nvPr>
            <p:ph type="ftr" sz="quarter" idx="11"/>
          </p:nvPr>
        </p:nvSpPr>
        <p:spPr/>
        <p:txBody>
          <a:bodyPr/>
          <a:lstStyle/>
          <a:p>
            <a:r>
              <a:rPr lang="en-US" smtClean="0"/>
              <a:t>T. Koettig TE/CRG</a:t>
            </a:r>
            <a:endParaRPr lang="en-US" dirty="0"/>
          </a:p>
        </p:txBody>
      </p:sp>
      <p:sp>
        <p:nvSpPr>
          <p:cNvPr id="14" name="Slide Number Placeholder 13"/>
          <p:cNvSpPr>
            <a:spLocks noGrp="1"/>
          </p:cNvSpPr>
          <p:nvPr>
            <p:ph type="sldNum" sz="quarter" idx="12"/>
          </p:nvPr>
        </p:nvSpPr>
        <p:spPr/>
        <p:txBody>
          <a:bodyPr/>
          <a:lstStyle/>
          <a:p>
            <a:fld id="{17918391-D411-FE40-AAD7-861AE5233E0E}" type="slidenum">
              <a:rPr lang="en-US" smtClean="0"/>
              <a:t>50</a:t>
            </a:fld>
            <a:endParaRPr lang="en-US" dirty="0"/>
          </a:p>
        </p:txBody>
      </p:sp>
      <p:sp>
        <p:nvSpPr>
          <p:cNvPr id="3" name="Rectangle 2"/>
          <p:cNvSpPr/>
          <p:nvPr/>
        </p:nvSpPr>
        <p:spPr>
          <a:xfrm>
            <a:off x="20230" y="5718453"/>
            <a:ext cx="4572000" cy="430887"/>
          </a:xfrm>
          <a:prstGeom prst="rect">
            <a:avLst/>
          </a:prstGeom>
        </p:spPr>
        <p:txBody>
          <a:bodyPr>
            <a:spAutoFit/>
          </a:bodyPr>
          <a:lstStyle/>
          <a:p>
            <a:r>
              <a:rPr lang="en-GB" sz="1050" dirty="0">
                <a:solidFill>
                  <a:schemeClr val="accent6"/>
                </a:solidFill>
              </a:rPr>
              <a:t>Historic graph showing the superconducting transition of mercury, measured in Leiden in 1911 by H. </a:t>
            </a:r>
            <a:r>
              <a:rPr lang="en-GB" sz="1050" dirty="0" err="1">
                <a:solidFill>
                  <a:schemeClr val="accent6"/>
                </a:solidFill>
              </a:rPr>
              <a:t>Kamerlingh</a:t>
            </a:r>
            <a:r>
              <a:rPr lang="en-GB" sz="1050" dirty="0">
                <a:solidFill>
                  <a:schemeClr val="accent6"/>
                </a:solidFill>
              </a:rPr>
              <a:t> </a:t>
            </a:r>
            <a:r>
              <a:rPr lang="en-GB" sz="1050" dirty="0" err="1">
                <a:solidFill>
                  <a:schemeClr val="accent6"/>
                </a:solidFill>
              </a:rPr>
              <a:t>Onnes</a:t>
            </a:r>
            <a:r>
              <a:rPr lang="en-GB" sz="1050" dirty="0">
                <a:solidFill>
                  <a:schemeClr val="accent6"/>
                </a:solidFill>
              </a:rPr>
              <a:t>.</a:t>
            </a:r>
          </a:p>
        </p:txBody>
      </p:sp>
    </p:spTree>
    <p:extLst>
      <p:ext uri="{BB962C8B-B14F-4D97-AF65-F5344CB8AC3E}">
        <p14:creationId xmlns:p14="http://schemas.microsoft.com/office/powerpoint/2010/main" val="3809510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eaLnBrk="1" hangingPunct="1"/>
            <a:r>
              <a:rPr lang="en-GB" altLang="fr-FR" noProof="0" dirty="0" smtClean="0">
                <a:solidFill>
                  <a:schemeClr val="tx1">
                    <a:lumMod val="75000"/>
                  </a:schemeClr>
                </a:solidFill>
              </a:rPr>
              <a:t>Heat capacity of materials – what to cool?</a:t>
            </a: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0055A0">
                    <a:tint val="75000"/>
                  </a:srgbClr>
                </a:solidFill>
                <a:effectLst/>
                <a:uLnTx/>
                <a:uFillTx/>
                <a:latin typeface="Arial"/>
                <a:ea typeface="+mn-ea"/>
                <a:cs typeface="+mn-cs"/>
              </a:rPr>
              <a:t>12-05-2022</a:t>
            </a:r>
            <a:endParaRPr kumimoji="0" lang="fr-FR" sz="900" b="0" i="0" u="none" strike="noStrike" kern="1200" cap="none" spc="0" normalizeH="0" baseline="0" noProof="0">
              <a:ln>
                <a:noFill/>
              </a:ln>
              <a:solidFill>
                <a:srgbClr val="0055A0">
                  <a:tint val="75000"/>
                </a:srgbClr>
              </a:solidFill>
              <a:effectLst/>
              <a:uLnTx/>
              <a:uFillTx/>
              <a:latin typeface="Arial"/>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smtClean="0">
                <a:ln>
                  <a:noFill/>
                </a:ln>
                <a:solidFill>
                  <a:srgbClr val="0055A0">
                    <a:tint val="75000"/>
                  </a:srgbClr>
                </a:solidFill>
                <a:effectLst/>
                <a:uLnTx/>
                <a:uFillTx/>
                <a:latin typeface="Arial"/>
                <a:ea typeface="+mn-ea"/>
                <a:cs typeface="+mn-cs"/>
              </a:rPr>
              <a:t>T. Koettig TE/CRG</a:t>
            </a:r>
            <a:endParaRPr kumimoji="0" lang="fr-FR" sz="1000" b="0" i="0" u="none" strike="noStrike" kern="1200" cap="none" spc="0" normalizeH="0" baseline="0" noProof="0">
              <a:ln>
                <a:noFill/>
              </a:ln>
              <a:solidFill>
                <a:srgbClr val="0055A0">
                  <a:tint val="75000"/>
                </a:srgbClr>
              </a:solidFill>
              <a:effectLst/>
              <a:uLnTx/>
              <a:uFillTx/>
              <a:latin typeface="Arial"/>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F65486-99DD-4D77-AC9D-BDEAE0EAFF12}" type="slidenum">
              <a:rPr kumimoji="0" lang="fr-FR" alt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fr-FR" altLang="en-US" sz="1200" b="0" i="0" u="none" strike="noStrike" kern="1200" cap="none" spc="0" normalizeH="0" baseline="0" noProof="0">
              <a:ln>
                <a:noFill/>
              </a:ln>
              <a:solidFill>
                <a:srgbClr val="0055A0">
                  <a:tint val="75000"/>
                </a:srgbClr>
              </a:solidFill>
              <a:effectLst/>
              <a:uLnTx/>
              <a:uFillTx/>
              <a:latin typeface="Arial"/>
              <a:ea typeface="+mn-ea"/>
              <a:cs typeface="+mn-cs"/>
            </a:endParaRPr>
          </a:p>
        </p:txBody>
      </p:sp>
      <p:grpSp>
        <p:nvGrpSpPr>
          <p:cNvPr id="6" name="Group 5"/>
          <p:cNvGrpSpPr/>
          <p:nvPr/>
        </p:nvGrpSpPr>
        <p:grpSpPr>
          <a:xfrm>
            <a:off x="4411110" y="864686"/>
            <a:ext cx="4805718" cy="5208873"/>
            <a:chOff x="4411110" y="864686"/>
            <a:chExt cx="4805718" cy="5208873"/>
          </a:xfrm>
        </p:grpSpPr>
        <p:grpSp>
          <p:nvGrpSpPr>
            <p:cNvPr id="14" name="Group 13"/>
            <p:cNvGrpSpPr/>
            <p:nvPr/>
          </p:nvGrpSpPr>
          <p:grpSpPr>
            <a:xfrm>
              <a:off x="4411110" y="1501933"/>
              <a:ext cx="4275690" cy="4571626"/>
              <a:chOff x="4411110" y="1244636"/>
              <a:chExt cx="4275690" cy="4571626"/>
            </a:xfrm>
          </p:grpSpPr>
          <p:pic>
            <p:nvPicPr>
              <p:cNvPr id="15" name="Picture 14"/>
              <p:cNvPicPr>
                <a:picLocks noChangeAspect="1"/>
              </p:cNvPicPr>
              <p:nvPr/>
            </p:nvPicPr>
            <p:blipFill>
              <a:blip r:embed="rId3"/>
              <a:stretch>
                <a:fillRect/>
              </a:stretch>
            </p:blipFill>
            <p:spPr>
              <a:xfrm>
                <a:off x="4411110" y="1244636"/>
                <a:ext cx="4275690" cy="4077450"/>
              </a:xfrm>
              <a:prstGeom prst="rect">
                <a:avLst/>
              </a:prstGeom>
            </p:spPr>
          </p:pic>
          <p:sp>
            <p:nvSpPr>
              <p:cNvPr id="16" name="TextBox 15"/>
              <p:cNvSpPr txBox="1"/>
              <p:nvPr/>
            </p:nvSpPr>
            <p:spPr>
              <a:xfrm>
                <a:off x="5458991" y="5554652"/>
                <a:ext cx="2743059" cy="261610"/>
              </a:xfrm>
              <a:prstGeom prst="rect">
                <a:avLst/>
              </a:prstGeom>
              <a:noFill/>
            </p:spPr>
            <p:txBody>
              <a:bodyPr wrap="none" rtlCol="0">
                <a:spAutoFit/>
              </a:bodyPr>
              <a:lstStyle/>
              <a:p>
                <a:r>
                  <a:rPr lang="en-GB" sz="1100" dirty="0" smtClean="0">
                    <a:solidFill>
                      <a:schemeClr val="accent6"/>
                    </a:solidFill>
                    <a:latin typeface="Arial"/>
                  </a:rPr>
                  <a:t>Source: </a:t>
                </a:r>
                <a:r>
                  <a:rPr lang="en-GB" sz="1100" dirty="0" err="1">
                    <a:solidFill>
                      <a:schemeClr val="accent6"/>
                    </a:solidFill>
                    <a:latin typeface="Arial"/>
                  </a:rPr>
                  <a:t>Enss</a:t>
                </a:r>
                <a:r>
                  <a:rPr lang="en-GB" sz="1100" dirty="0">
                    <a:solidFill>
                      <a:schemeClr val="accent6"/>
                    </a:solidFill>
                    <a:latin typeface="Arial"/>
                  </a:rPr>
                  <a:t>, Low temperature physics. </a:t>
                </a:r>
              </a:p>
            </p:txBody>
          </p:sp>
        </p:grpSp>
        <p:sp>
          <p:nvSpPr>
            <p:cNvPr id="2" name="TextBox 1"/>
            <p:cNvSpPr txBox="1"/>
            <p:nvPr/>
          </p:nvSpPr>
          <p:spPr>
            <a:xfrm>
              <a:off x="4572000" y="864686"/>
              <a:ext cx="4644828" cy="584775"/>
            </a:xfrm>
            <a:prstGeom prst="rect">
              <a:avLst/>
            </a:prstGeom>
            <a:noFill/>
          </p:spPr>
          <p:txBody>
            <a:bodyPr wrap="square" rtlCol="0">
              <a:spAutoFit/>
            </a:bodyPr>
            <a:lstStyle/>
            <a:p>
              <a:r>
                <a:rPr lang="en-US" sz="1600" dirty="0" smtClean="0">
                  <a:solidFill>
                    <a:srgbClr val="002060"/>
                  </a:solidFill>
                </a:rPr>
                <a:t>Metals have a contribution of free electron gas =&gt; dominant at very low temperature</a:t>
              </a:r>
              <a:endParaRPr lang="en-GB" sz="1600" dirty="0">
                <a:solidFill>
                  <a:srgbClr val="002060"/>
                </a:solidFill>
              </a:endParaRPr>
            </a:p>
          </p:txBody>
        </p:sp>
      </p:grpSp>
      <p:grpSp>
        <p:nvGrpSpPr>
          <p:cNvPr id="7" name="Group 6"/>
          <p:cNvGrpSpPr/>
          <p:nvPr/>
        </p:nvGrpSpPr>
        <p:grpSpPr>
          <a:xfrm>
            <a:off x="-16103" y="867378"/>
            <a:ext cx="5016117" cy="5221813"/>
            <a:chOff x="-16103" y="867378"/>
            <a:chExt cx="5016117" cy="5221813"/>
          </a:xfrm>
        </p:grpSpPr>
        <p:sp>
          <p:nvSpPr>
            <p:cNvPr id="42" name="TextBox 41"/>
            <p:cNvSpPr txBox="1"/>
            <p:nvPr/>
          </p:nvSpPr>
          <p:spPr>
            <a:xfrm>
              <a:off x="-16103" y="5827581"/>
              <a:ext cx="5016117"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schemeClr val="accent6"/>
                  </a:solidFill>
                  <a:effectLst/>
                  <a:uLnTx/>
                  <a:uFillTx/>
                  <a:latin typeface="Arial"/>
                  <a:ea typeface="+mn-ea"/>
                  <a:cs typeface="+mn-cs"/>
                </a:rPr>
                <a:t>Source: </a:t>
              </a:r>
              <a:r>
                <a:rPr kumimoji="0" lang="en-GB" sz="1100" b="0" i="0" u="none" strike="noStrike" kern="1200" cap="none" spc="0" normalizeH="0" baseline="0" noProof="0" dirty="0" err="1" smtClean="0">
                  <a:ln>
                    <a:noFill/>
                  </a:ln>
                  <a:solidFill>
                    <a:schemeClr val="accent6"/>
                  </a:solidFill>
                  <a:effectLst/>
                  <a:uLnTx/>
                  <a:uFillTx/>
                  <a:latin typeface="Arial"/>
                  <a:ea typeface="+mn-ea"/>
                  <a:cs typeface="+mn-cs"/>
                </a:rPr>
                <a:t>Ekin</a:t>
              </a:r>
              <a:r>
                <a:rPr kumimoji="0" lang="en-GB" sz="1100" b="0" i="0" u="none" strike="noStrike" kern="1200" cap="none" spc="0" normalizeH="0" baseline="0" noProof="0" dirty="0" smtClean="0">
                  <a:ln>
                    <a:noFill/>
                  </a:ln>
                  <a:solidFill>
                    <a:schemeClr val="accent6"/>
                  </a:solidFill>
                  <a:effectLst/>
                  <a:uLnTx/>
                  <a:uFillTx/>
                  <a:latin typeface="Arial"/>
                  <a:ea typeface="+mn-ea"/>
                  <a:cs typeface="+mn-cs"/>
                </a:rPr>
                <a:t>, Experimental Techniques for Low-Temperature Measurements.</a:t>
              </a:r>
              <a:endParaRPr kumimoji="0" lang="en-GB" sz="1100" b="0" i="0" u="none" strike="noStrike" kern="1200" cap="none" spc="0" normalizeH="0" baseline="0" noProof="0" dirty="0">
                <a:ln>
                  <a:noFill/>
                </a:ln>
                <a:solidFill>
                  <a:schemeClr val="accent6"/>
                </a:solidFill>
                <a:effectLst/>
                <a:uLnTx/>
                <a:uFillTx/>
                <a:latin typeface="Arial"/>
                <a:ea typeface="+mn-ea"/>
                <a:cs typeface="+mn-cs"/>
              </a:endParaRPr>
            </a:p>
          </p:txBody>
        </p:sp>
        <p:pic>
          <p:nvPicPr>
            <p:cNvPr id="43"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7199" y="1348621"/>
              <a:ext cx="3671871" cy="4552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524118" y="867378"/>
              <a:ext cx="3604952" cy="338554"/>
            </a:xfrm>
            <a:prstGeom prst="rect">
              <a:avLst/>
            </a:prstGeom>
            <a:noFill/>
          </p:spPr>
          <p:txBody>
            <a:bodyPr wrap="square" rtlCol="0">
              <a:spAutoFit/>
            </a:bodyPr>
            <a:lstStyle/>
            <a:p>
              <a:r>
                <a:rPr lang="en-US" sz="1600" dirty="0" smtClean="0">
                  <a:solidFill>
                    <a:srgbClr val="002060"/>
                  </a:solidFill>
                </a:rPr>
                <a:t>Discrete lattice vibrations =&gt; Phonons</a:t>
              </a:r>
              <a:endParaRPr lang="en-GB" sz="1600" dirty="0">
                <a:solidFill>
                  <a:srgbClr val="002060"/>
                </a:solidFill>
              </a:endParaRPr>
            </a:p>
          </p:txBody>
        </p:sp>
      </p:grpSp>
    </p:spTree>
    <p:extLst>
      <p:ext uri="{BB962C8B-B14F-4D97-AF65-F5344CB8AC3E}">
        <p14:creationId xmlns:p14="http://schemas.microsoft.com/office/powerpoint/2010/main" val="3985757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4213" y="169143"/>
            <a:ext cx="7772400" cy="367646"/>
          </a:xfrm>
        </p:spPr>
        <p:txBody>
          <a:bodyPr/>
          <a:lstStyle/>
          <a:p>
            <a:pPr algn="l"/>
            <a:r>
              <a:rPr lang="en-GB" altLang="en-US" noProof="0" dirty="0" smtClean="0"/>
              <a:t>Emissivity of technical materials at low temperatures</a:t>
            </a:r>
            <a:endParaRPr lang="en-GB" altLang="en-US" noProof="0" dirty="0"/>
          </a:p>
        </p:txBody>
      </p:sp>
      <p:graphicFrame>
        <p:nvGraphicFramePr>
          <p:cNvPr id="4" name="Table 3"/>
          <p:cNvGraphicFramePr>
            <a:graphicFrameLocks noGrp="1"/>
          </p:cNvGraphicFramePr>
          <p:nvPr>
            <p:extLst>
              <p:ext uri="{D42A27DB-BD31-4B8C-83A1-F6EECF244321}">
                <p14:modId xmlns:p14="http://schemas.microsoft.com/office/powerpoint/2010/main" val="557098993"/>
              </p:ext>
            </p:extLst>
          </p:nvPr>
        </p:nvGraphicFramePr>
        <p:xfrm>
          <a:off x="999489" y="4196155"/>
          <a:ext cx="7299569" cy="1920240"/>
        </p:xfrm>
        <a:graphic>
          <a:graphicData uri="http://schemas.openxmlformats.org/drawingml/2006/table">
            <a:tbl>
              <a:tblPr firstRow="1" bandRow="1"/>
              <a:tblGrid>
                <a:gridCol w="715764">
                  <a:extLst>
                    <a:ext uri="{9D8B030D-6E8A-4147-A177-3AD203B41FA5}">
                      <a16:colId xmlns:a16="http://schemas.microsoft.com/office/drawing/2014/main" val="2375555326"/>
                    </a:ext>
                  </a:extLst>
                </a:gridCol>
                <a:gridCol w="3105490">
                  <a:extLst>
                    <a:ext uri="{9D8B030D-6E8A-4147-A177-3AD203B41FA5}">
                      <a16:colId xmlns:a16="http://schemas.microsoft.com/office/drawing/2014/main" val="3257873397"/>
                    </a:ext>
                  </a:extLst>
                </a:gridCol>
                <a:gridCol w="3478315">
                  <a:extLst>
                    <a:ext uri="{9D8B030D-6E8A-4147-A177-3AD203B41FA5}">
                      <a16:colId xmlns:a16="http://schemas.microsoft.com/office/drawing/2014/main" val="2089825195"/>
                    </a:ext>
                  </a:extLst>
                </a:gridCol>
              </a:tblGrid>
              <a:tr h="266356">
                <a:tc>
                  <a:txBody>
                    <a:bodyPr/>
                    <a:lstStyle>
                      <a:lvl1pPr marL="0" algn="l" rtl="0" eaLnBrk="1" latinLnBrk="0" hangingPunct="1">
                        <a:defRPr kumimoji="0" b="1" kern="1200">
                          <a:solidFill>
                            <a:schemeClr val="tx1"/>
                          </a:solidFill>
                          <a:latin typeface="Calibri" panose="020F0502020204030204"/>
                        </a:defRPr>
                      </a:lvl1pPr>
                      <a:lvl2pPr marL="457200" algn="l" rtl="0" eaLnBrk="1" latinLnBrk="0" hangingPunct="1">
                        <a:defRPr kumimoji="0" b="1" kern="1200">
                          <a:solidFill>
                            <a:schemeClr val="tx1"/>
                          </a:solidFill>
                          <a:latin typeface="Calibri" panose="020F0502020204030204"/>
                        </a:defRPr>
                      </a:lvl2pPr>
                      <a:lvl3pPr marL="914400" algn="l" rtl="0" eaLnBrk="1" latinLnBrk="0" hangingPunct="1">
                        <a:defRPr kumimoji="0" b="1" kern="1200">
                          <a:solidFill>
                            <a:schemeClr val="tx1"/>
                          </a:solidFill>
                          <a:latin typeface="Calibri" panose="020F0502020204030204"/>
                        </a:defRPr>
                      </a:lvl3pPr>
                      <a:lvl4pPr marL="1371600" algn="l" rtl="0" eaLnBrk="1" latinLnBrk="0" hangingPunct="1">
                        <a:defRPr kumimoji="0" b="1" kern="1200">
                          <a:solidFill>
                            <a:schemeClr val="tx1"/>
                          </a:solidFill>
                          <a:latin typeface="Calibri" panose="020F0502020204030204"/>
                        </a:defRPr>
                      </a:lvl4pPr>
                      <a:lvl5pPr marL="1828800" algn="l" rtl="0" eaLnBrk="1" latinLnBrk="0" hangingPunct="1">
                        <a:defRPr kumimoji="0" b="1" kern="1200">
                          <a:solidFill>
                            <a:schemeClr val="tx1"/>
                          </a:solidFill>
                          <a:latin typeface="Calibri" panose="020F0502020204030204"/>
                        </a:defRPr>
                      </a:lvl5pPr>
                      <a:lvl6pPr marL="2286000" algn="l" rtl="0" eaLnBrk="1" latinLnBrk="0" hangingPunct="1">
                        <a:defRPr kumimoji="0" b="1" kern="1200">
                          <a:solidFill>
                            <a:schemeClr val="tx1"/>
                          </a:solidFill>
                          <a:latin typeface="Calibri" panose="020F0502020204030204"/>
                        </a:defRPr>
                      </a:lvl6pPr>
                      <a:lvl7pPr marL="2743200" algn="l" rtl="0" eaLnBrk="1" latinLnBrk="0" hangingPunct="1">
                        <a:defRPr kumimoji="0" b="1" kern="1200">
                          <a:solidFill>
                            <a:schemeClr val="tx1"/>
                          </a:solidFill>
                          <a:latin typeface="Calibri" panose="020F0502020204030204"/>
                        </a:defRPr>
                      </a:lvl7pPr>
                      <a:lvl8pPr marL="3200400" algn="l" rtl="0" eaLnBrk="1" latinLnBrk="0" hangingPunct="1">
                        <a:defRPr kumimoji="0" b="1" kern="1200">
                          <a:solidFill>
                            <a:schemeClr val="tx1"/>
                          </a:solidFill>
                          <a:latin typeface="Calibri" panose="020F0502020204030204"/>
                        </a:defRPr>
                      </a:lvl8pPr>
                      <a:lvl9pPr marL="3657600" algn="l" rtl="0" eaLnBrk="1" latinLnBrk="0" hangingPunct="1">
                        <a:defRPr kumimoji="0" b="1" kern="1200">
                          <a:solidFill>
                            <a:schemeClr val="tx1"/>
                          </a:solidFill>
                          <a:latin typeface="Calibri" panose="020F0502020204030204"/>
                        </a:defRPr>
                      </a:lvl9pPr>
                    </a:lstStyle>
                    <a:p>
                      <a:endParaRPr lang="en-GB" sz="1200" dirty="0">
                        <a:solidFill>
                          <a:schemeClr val="bg1"/>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0070C0"/>
                    </a:solidFill>
                  </a:tcPr>
                </a:tc>
                <a:tc>
                  <a:txBody>
                    <a:bodyPr/>
                    <a:lstStyle>
                      <a:lvl1pPr marL="0" algn="l" rtl="0" eaLnBrk="1" latinLnBrk="0" hangingPunct="1">
                        <a:defRPr kumimoji="0" b="1" kern="1200">
                          <a:solidFill>
                            <a:schemeClr val="tx1"/>
                          </a:solidFill>
                          <a:latin typeface="Calibri" panose="020F0502020204030204"/>
                        </a:defRPr>
                      </a:lvl1pPr>
                      <a:lvl2pPr marL="457200" algn="l" rtl="0" eaLnBrk="1" latinLnBrk="0" hangingPunct="1">
                        <a:defRPr kumimoji="0" b="1" kern="1200">
                          <a:solidFill>
                            <a:schemeClr val="tx1"/>
                          </a:solidFill>
                          <a:latin typeface="Calibri" panose="020F0502020204030204"/>
                        </a:defRPr>
                      </a:lvl2pPr>
                      <a:lvl3pPr marL="914400" algn="l" rtl="0" eaLnBrk="1" latinLnBrk="0" hangingPunct="1">
                        <a:defRPr kumimoji="0" b="1" kern="1200">
                          <a:solidFill>
                            <a:schemeClr val="tx1"/>
                          </a:solidFill>
                          <a:latin typeface="Calibri" panose="020F0502020204030204"/>
                        </a:defRPr>
                      </a:lvl3pPr>
                      <a:lvl4pPr marL="1371600" algn="l" rtl="0" eaLnBrk="1" latinLnBrk="0" hangingPunct="1">
                        <a:defRPr kumimoji="0" b="1" kern="1200">
                          <a:solidFill>
                            <a:schemeClr val="tx1"/>
                          </a:solidFill>
                          <a:latin typeface="Calibri" panose="020F0502020204030204"/>
                        </a:defRPr>
                      </a:lvl4pPr>
                      <a:lvl5pPr marL="1828800" algn="l" rtl="0" eaLnBrk="1" latinLnBrk="0" hangingPunct="1">
                        <a:defRPr kumimoji="0" b="1" kern="1200">
                          <a:solidFill>
                            <a:schemeClr val="tx1"/>
                          </a:solidFill>
                          <a:latin typeface="Calibri" panose="020F0502020204030204"/>
                        </a:defRPr>
                      </a:lvl5pPr>
                      <a:lvl6pPr marL="2286000" algn="l" rtl="0" eaLnBrk="1" latinLnBrk="0" hangingPunct="1">
                        <a:defRPr kumimoji="0" b="1" kern="1200">
                          <a:solidFill>
                            <a:schemeClr val="tx1"/>
                          </a:solidFill>
                          <a:latin typeface="Calibri" panose="020F0502020204030204"/>
                        </a:defRPr>
                      </a:lvl6pPr>
                      <a:lvl7pPr marL="2743200" algn="l" rtl="0" eaLnBrk="1" latinLnBrk="0" hangingPunct="1">
                        <a:defRPr kumimoji="0" b="1" kern="1200">
                          <a:solidFill>
                            <a:schemeClr val="tx1"/>
                          </a:solidFill>
                          <a:latin typeface="Calibri" panose="020F0502020204030204"/>
                        </a:defRPr>
                      </a:lvl7pPr>
                      <a:lvl8pPr marL="3200400" algn="l" rtl="0" eaLnBrk="1" latinLnBrk="0" hangingPunct="1">
                        <a:defRPr kumimoji="0" b="1" kern="1200">
                          <a:solidFill>
                            <a:schemeClr val="tx1"/>
                          </a:solidFill>
                          <a:latin typeface="Calibri" panose="020F0502020204030204"/>
                        </a:defRPr>
                      </a:lvl8pPr>
                      <a:lvl9pPr marL="3657600" algn="l" rtl="0" eaLnBrk="1" latinLnBrk="0" hangingPunct="1">
                        <a:defRPr kumimoji="0" b="1" kern="1200">
                          <a:solidFill>
                            <a:schemeClr val="tx1"/>
                          </a:solidFill>
                          <a:latin typeface="Calibri" panose="020F0502020204030204"/>
                        </a:defRPr>
                      </a:lvl9pPr>
                    </a:lstStyle>
                    <a:p>
                      <a:r>
                        <a:rPr lang="pt-PT" sz="1200" dirty="0" smtClean="0">
                          <a:solidFill>
                            <a:schemeClr val="bg1"/>
                          </a:solidFill>
                        </a:rPr>
                        <a:t>Cold surface</a:t>
                      </a:r>
                      <a:r>
                        <a:rPr lang="pt-PT" sz="1200" baseline="0" dirty="0" smtClean="0">
                          <a:solidFill>
                            <a:schemeClr val="bg1"/>
                          </a:solidFill>
                        </a:rPr>
                        <a:t>, 77 K</a:t>
                      </a:r>
                      <a:endParaRPr lang="en-GB" sz="1200" dirty="0">
                        <a:solidFill>
                          <a:schemeClr val="bg1"/>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0070C0"/>
                    </a:solidFill>
                  </a:tcPr>
                </a:tc>
                <a:tc>
                  <a:txBody>
                    <a:bodyPr/>
                    <a:lstStyle>
                      <a:lvl1pPr marL="0" algn="l" rtl="0" eaLnBrk="1" latinLnBrk="0" hangingPunct="1">
                        <a:defRPr kumimoji="0" b="1" kern="1200">
                          <a:solidFill>
                            <a:schemeClr val="tx1"/>
                          </a:solidFill>
                          <a:latin typeface="Calibri" panose="020F0502020204030204"/>
                        </a:defRPr>
                      </a:lvl1pPr>
                      <a:lvl2pPr marL="457200" algn="l" rtl="0" eaLnBrk="1" latinLnBrk="0" hangingPunct="1">
                        <a:defRPr kumimoji="0" b="1" kern="1200">
                          <a:solidFill>
                            <a:schemeClr val="tx1"/>
                          </a:solidFill>
                          <a:latin typeface="Calibri" panose="020F0502020204030204"/>
                        </a:defRPr>
                      </a:lvl2pPr>
                      <a:lvl3pPr marL="914400" algn="l" rtl="0" eaLnBrk="1" latinLnBrk="0" hangingPunct="1">
                        <a:defRPr kumimoji="0" b="1" kern="1200">
                          <a:solidFill>
                            <a:schemeClr val="tx1"/>
                          </a:solidFill>
                          <a:latin typeface="Calibri" panose="020F0502020204030204"/>
                        </a:defRPr>
                      </a:lvl3pPr>
                      <a:lvl4pPr marL="1371600" algn="l" rtl="0" eaLnBrk="1" latinLnBrk="0" hangingPunct="1">
                        <a:defRPr kumimoji="0" b="1" kern="1200">
                          <a:solidFill>
                            <a:schemeClr val="tx1"/>
                          </a:solidFill>
                          <a:latin typeface="Calibri" panose="020F0502020204030204"/>
                        </a:defRPr>
                      </a:lvl4pPr>
                      <a:lvl5pPr marL="1828800" algn="l" rtl="0" eaLnBrk="1" latinLnBrk="0" hangingPunct="1">
                        <a:defRPr kumimoji="0" b="1" kern="1200">
                          <a:solidFill>
                            <a:schemeClr val="tx1"/>
                          </a:solidFill>
                          <a:latin typeface="Calibri" panose="020F0502020204030204"/>
                        </a:defRPr>
                      </a:lvl5pPr>
                      <a:lvl6pPr marL="2286000" algn="l" rtl="0" eaLnBrk="1" latinLnBrk="0" hangingPunct="1">
                        <a:defRPr kumimoji="0" b="1" kern="1200">
                          <a:solidFill>
                            <a:schemeClr val="tx1"/>
                          </a:solidFill>
                          <a:latin typeface="Calibri" panose="020F0502020204030204"/>
                        </a:defRPr>
                      </a:lvl6pPr>
                      <a:lvl7pPr marL="2743200" algn="l" rtl="0" eaLnBrk="1" latinLnBrk="0" hangingPunct="1">
                        <a:defRPr kumimoji="0" b="1" kern="1200">
                          <a:solidFill>
                            <a:schemeClr val="tx1"/>
                          </a:solidFill>
                          <a:latin typeface="Calibri" panose="020F0502020204030204"/>
                        </a:defRPr>
                      </a:lvl7pPr>
                      <a:lvl8pPr marL="3200400" algn="l" rtl="0" eaLnBrk="1" latinLnBrk="0" hangingPunct="1">
                        <a:defRPr kumimoji="0" b="1" kern="1200">
                          <a:solidFill>
                            <a:schemeClr val="tx1"/>
                          </a:solidFill>
                          <a:latin typeface="Calibri" panose="020F0502020204030204"/>
                        </a:defRPr>
                      </a:lvl8pPr>
                      <a:lvl9pPr marL="3657600" algn="l" rtl="0" eaLnBrk="1" latinLnBrk="0" hangingPunct="1">
                        <a:defRPr kumimoji="0" b="1" kern="1200">
                          <a:solidFill>
                            <a:schemeClr val="tx1"/>
                          </a:solidFill>
                          <a:latin typeface="Calibri" panose="020F0502020204030204"/>
                        </a:defRPr>
                      </a:lvl9pPr>
                    </a:lstStyle>
                    <a:p>
                      <a:r>
                        <a:rPr lang="pt-PT" sz="1200" dirty="0" smtClean="0">
                          <a:solidFill>
                            <a:schemeClr val="bg1"/>
                          </a:solidFill>
                        </a:rPr>
                        <a:t>Gas inlet</a:t>
                      </a:r>
                      <a:endParaRPr lang="en-GB" sz="1200" dirty="0">
                        <a:solidFill>
                          <a:schemeClr val="bg1"/>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4266790183"/>
                  </a:ext>
                </a:extLst>
              </a:tr>
              <a:tr h="262608">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1</a:t>
                      </a:r>
                      <a:endParaRPr lang="pt-PT" sz="1200" dirty="0" smtClean="0">
                        <a:solidFill>
                          <a:schemeClr val="tx2"/>
                        </a:solidFill>
                      </a:endParaRPr>
                    </a:p>
                  </a:txBody>
                  <a:tcPr>
                    <a:lnL w="12700" cmpd="sng">
                      <a:solidFill>
                        <a:sysClr val="windowText" lastClr="000000"/>
                      </a:solidFill>
                    </a:lnL>
                    <a:lnR w="12700" cmpd="sng">
                      <a:solidFill>
                        <a:sysClr val="windowText" lastClr="000000"/>
                      </a:solidFill>
                    </a:lnR>
                    <a:lnT w="254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alpha val="20000"/>
                      </a:sysClr>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Al + Cat-a-Lac</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254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alpha val="20000"/>
                      </a:sysClr>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Uniform over time, 0.06 Pa</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254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alpha val="20000"/>
                      </a:sysClr>
                    </a:solidFill>
                  </a:tcPr>
                </a:tc>
                <a:extLst>
                  <a:ext uri="{0D108BD9-81ED-4DB2-BD59-A6C34878D82A}">
                    <a16:rowId xmlns:a16="http://schemas.microsoft.com/office/drawing/2014/main" val="3973710846"/>
                  </a:ext>
                </a:extLst>
              </a:tr>
              <a:tr h="262608">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2</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Ni + Black Velvet 101-C10/3M</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Sporadic</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37185420"/>
                  </a:ext>
                </a:extLst>
              </a:tr>
              <a:tr h="262608">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3</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alpha val="20000"/>
                      </a:sysClr>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dirty="0" smtClean="0"/>
                        <a:t>Ni + Black Velvet 101-C10/3M</a:t>
                      </a:r>
                      <a:endParaRPr lang="en-GB" sz="1200" dirty="0" smtClean="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alpha val="20000"/>
                      </a:sysClr>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dirty="0" smtClean="0"/>
                        <a:t>Uniform over time, 0.1 Pa</a:t>
                      </a:r>
                      <a:endParaRPr lang="en-GB" sz="1200" dirty="0" smtClean="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alpha val="20000"/>
                      </a:sysClr>
                    </a:solidFill>
                  </a:tcPr>
                </a:tc>
                <a:extLst>
                  <a:ext uri="{0D108BD9-81ED-4DB2-BD59-A6C34878D82A}">
                    <a16:rowId xmlns:a16="http://schemas.microsoft.com/office/drawing/2014/main" val="1733124422"/>
                  </a:ext>
                </a:extLst>
              </a:tr>
              <a:tr h="262608">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4</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Al, polished,</a:t>
                      </a:r>
                      <a:r>
                        <a:rPr lang="pt-PT" sz="1200" baseline="0" dirty="0" smtClean="0"/>
                        <a:t> </a:t>
                      </a:r>
                      <a:r>
                        <a:rPr lang="el-GR" sz="1200" baseline="0" dirty="0" smtClean="0"/>
                        <a:t>ε</a:t>
                      </a:r>
                      <a:r>
                        <a:rPr lang="pt-PT" sz="1200" baseline="0" dirty="0" smtClean="0"/>
                        <a:t> = 0.07</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dirty="0" smtClean="0"/>
                        <a:t>Uniform over time,</a:t>
                      </a:r>
                      <a:r>
                        <a:rPr lang="pt-PT" sz="1200" baseline="0" dirty="0" smtClean="0"/>
                        <a:t> 0.06 Pa</a:t>
                      </a:r>
                      <a:endParaRPr lang="en-GB" sz="1200" dirty="0" smtClean="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858267809"/>
                  </a:ext>
                </a:extLst>
              </a:tr>
              <a:tr h="262608">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5</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alpha val="20000"/>
                      </a:sysClr>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Ni, polished</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alpha val="20000"/>
                      </a:sysClr>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Sporadic</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alpha val="20000"/>
                      </a:sysClr>
                    </a:solidFill>
                  </a:tcPr>
                </a:tc>
                <a:extLst>
                  <a:ext uri="{0D108BD9-81ED-4DB2-BD59-A6C34878D82A}">
                    <a16:rowId xmlns:a16="http://schemas.microsoft.com/office/drawing/2014/main" val="2514041839"/>
                  </a:ext>
                </a:extLst>
              </a:tr>
              <a:tr h="262608">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6</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r>
                        <a:rPr lang="pt-PT" sz="1200" dirty="0" smtClean="0"/>
                        <a:t>Ni, polished</a:t>
                      </a:r>
                      <a:endParaRPr lang="en-GB" sz="1200" dirty="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dirty="0" smtClean="0"/>
                        <a:t>Uniform over time, 0.1 Pa</a:t>
                      </a:r>
                      <a:endParaRPr lang="en-GB" sz="1200" dirty="0" smtClean="0">
                        <a:solidFill>
                          <a:schemeClr val="tx2"/>
                        </a:solidFill>
                      </a:endParaRP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228748543"/>
                  </a:ext>
                </a:extLst>
              </a:tr>
            </a:tbl>
          </a:graphicData>
        </a:graphic>
      </p:graphicFrame>
      <p:grpSp>
        <p:nvGrpSpPr>
          <p:cNvPr id="2" name="Group 1"/>
          <p:cNvGrpSpPr/>
          <p:nvPr/>
        </p:nvGrpSpPr>
        <p:grpSpPr>
          <a:xfrm>
            <a:off x="1062808" y="833281"/>
            <a:ext cx="7277100" cy="3267329"/>
            <a:chOff x="1021958" y="724823"/>
            <a:chExt cx="7277100" cy="3267329"/>
          </a:xfrm>
        </p:grpSpPr>
        <p:pic>
          <p:nvPicPr>
            <p:cNvPr id="5" name="Picture 2" descr="image001"/>
            <p:cNvPicPr>
              <a:picLocks noChangeAspect="1" noChangeArrowheads="1"/>
            </p:cNvPicPr>
            <p:nvPr/>
          </p:nvPicPr>
          <p:blipFill rotWithShape="1">
            <a:blip r:embed="rId2">
              <a:extLst>
                <a:ext uri="{28A0092B-C50C-407E-A947-70E740481C1C}">
                  <a14:useLocalDpi xmlns:a14="http://schemas.microsoft.com/office/drawing/2010/main" val="0"/>
                </a:ext>
              </a:extLst>
            </a:blip>
            <a:srcRect r="15642" b="50163"/>
            <a:stretch/>
          </p:blipFill>
          <p:spPr bwMode="auto">
            <a:xfrm>
              <a:off x="1195386" y="1023974"/>
              <a:ext cx="6749905" cy="2873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rot="16200000">
              <a:off x="537576" y="2117344"/>
              <a:ext cx="1733550" cy="307777"/>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pt-PT" sz="1400" b="0" i="0" u="none" strike="noStrike" kern="0" cap="none" spc="0" normalizeH="0" baseline="0" noProof="0" dirty="0" smtClean="0">
                  <a:ln>
                    <a:noFill/>
                  </a:ln>
                  <a:solidFill>
                    <a:srgbClr val="E7E6E6">
                      <a:lumMod val="25000"/>
                    </a:srgbClr>
                  </a:solidFill>
                  <a:effectLst/>
                  <a:uLnTx/>
                  <a:uFillTx/>
                  <a:cs typeface="Arial" panose="020B0604020202020204" pitchFamily="34" charset="0"/>
                </a:rPr>
                <a:t>   Emissivity </a:t>
              </a:r>
              <a:r>
                <a:rPr kumimoji="0" lang="el-GR" sz="1400" b="0" i="0" u="none" strike="noStrike" kern="0" cap="none" spc="0" normalizeH="0" baseline="0" noProof="0" dirty="0" smtClean="0">
                  <a:ln>
                    <a:noFill/>
                  </a:ln>
                  <a:solidFill>
                    <a:srgbClr val="E7E6E6">
                      <a:lumMod val="25000"/>
                    </a:srgbClr>
                  </a:solidFill>
                  <a:effectLst/>
                  <a:uLnTx/>
                  <a:uFillTx/>
                  <a:cs typeface="Arial" panose="020B0604020202020204" pitchFamily="34" charset="0"/>
                </a:rPr>
                <a:t>ε</a:t>
              </a:r>
              <a:endParaRPr kumimoji="0" lang="en-GB" sz="1400" b="0" i="0" u="none" strike="noStrike" kern="0" cap="none" spc="0" normalizeH="0" baseline="0" noProof="0" dirty="0" smtClean="0">
                <a:ln>
                  <a:noFill/>
                </a:ln>
                <a:solidFill>
                  <a:srgbClr val="E7E6E6">
                    <a:lumMod val="25000"/>
                  </a:srgbClr>
                </a:solidFill>
                <a:effectLst/>
                <a:uLnTx/>
                <a:uFillTx/>
                <a:cs typeface="Arial" panose="020B0604020202020204" pitchFamily="34" charset="0"/>
              </a:endParaRPr>
            </a:p>
          </p:txBody>
        </p:sp>
        <p:sp>
          <p:nvSpPr>
            <p:cNvPr id="7" name="TextBox 6"/>
            <p:cNvSpPr txBox="1"/>
            <p:nvPr/>
          </p:nvSpPr>
          <p:spPr>
            <a:xfrm>
              <a:off x="3733447" y="3653598"/>
              <a:ext cx="2087047" cy="338554"/>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pt-PT" sz="1600" b="0" i="0" u="none" strike="noStrike" kern="0" cap="none" spc="0" normalizeH="0" baseline="0" noProof="0" dirty="0" smtClean="0">
                  <a:ln>
                    <a:noFill/>
                  </a:ln>
                  <a:solidFill>
                    <a:srgbClr val="E7E6E6">
                      <a:lumMod val="25000"/>
                    </a:srgbClr>
                  </a:solidFill>
                  <a:effectLst/>
                  <a:uLnTx/>
                  <a:uFillTx/>
                  <a:cs typeface="Arial" panose="020B0604020202020204" pitchFamily="34" charset="0"/>
                </a:rPr>
                <a:t>Layer thickness d</a:t>
              </a:r>
              <a:endParaRPr kumimoji="0" lang="en-GB" sz="1600" b="0" i="0" u="none" strike="noStrike" kern="0" cap="none" spc="0" normalizeH="0" baseline="0" noProof="0" dirty="0" smtClean="0">
                <a:ln>
                  <a:noFill/>
                </a:ln>
                <a:solidFill>
                  <a:srgbClr val="E7E6E6">
                    <a:lumMod val="25000"/>
                  </a:srgbClr>
                </a:solidFill>
                <a:effectLst/>
                <a:uLnTx/>
                <a:uFillTx/>
                <a:cs typeface="Arial" panose="020B0604020202020204" pitchFamily="34" charset="0"/>
              </a:endParaRPr>
            </a:p>
          </p:txBody>
        </p:sp>
        <p:sp>
          <p:nvSpPr>
            <p:cNvPr id="8" name="TextBox 7"/>
            <p:cNvSpPr txBox="1"/>
            <p:nvPr/>
          </p:nvSpPr>
          <p:spPr>
            <a:xfrm>
              <a:off x="1021958" y="724823"/>
              <a:ext cx="7277100" cy="307777"/>
            </a:xfrm>
            <a:prstGeom prst="rect">
              <a:avLst/>
            </a:prstGeom>
            <a:noFill/>
          </p:spPr>
          <p:txBody>
            <a:bodyPr wrap="square" rtlCol="0">
              <a:spAutoFit/>
            </a:bodyPr>
            <a:lstStyle/>
            <a:p>
              <a:r>
                <a:rPr lang="pt-PT" sz="1400" dirty="0" smtClean="0">
                  <a:solidFill>
                    <a:prstClr val="black"/>
                  </a:solidFill>
                  <a:cs typeface="Arial" panose="020B0604020202020204" pitchFamily="34" charset="0"/>
                </a:rPr>
                <a:t>Emissivity of cold surface coated with water condensate dependent on layer thickness</a:t>
              </a:r>
              <a:endParaRPr lang="en-GB" sz="1400" dirty="0">
                <a:solidFill>
                  <a:prstClr val="black"/>
                </a:solidFill>
                <a:cs typeface="Arial" panose="020B0604020202020204" pitchFamily="34" charset="0"/>
              </a:endParaRPr>
            </a:p>
          </p:txBody>
        </p:sp>
      </p:grpSp>
      <p:sp>
        <p:nvSpPr>
          <p:cNvPr id="3" name="TextBox 2"/>
          <p:cNvSpPr txBox="1"/>
          <p:nvPr/>
        </p:nvSpPr>
        <p:spPr>
          <a:xfrm rot="16200000">
            <a:off x="7210760" y="3107966"/>
            <a:ext cx="3060005" cy="276999"/>
          </a:xfrm>
          <a:prstGeom prst="rect">
            <a:avLst/>
          </a:prstGeom>
          <a:noFill/>
        </p:spPr>
        <p:txBody>
          <a:bodyPr wrap="none" rtlCol="0">
            <a:spAutoFit/>
          </a:bodyPr>
          <a:lstStyle/>
          <a:p>
            <a:r>
              <a:rPr lang="en-US" sz="1200" dirty="0" smtClean="0">
                <a:solidFill>
                  <a:schemeClr val="accent6"/>
                </a:solidFill>
              </a:rPr>
              <a:t>Source: </a:t>
            </a:r>
            <a:r>
              <a:rPr lang="en-US" sz="1200" dirty="0" err="1" smtClean="0">
                <a:solidFill>
                  <a:schemeClr val="accent6"/>
                </a:solidFill>
              </a:rPr>
              <a:t>Haefer</a:t>
            </a:r>
            <a:r>
              <a:rPr lang="en-US" sz="1200" dirty="0" smtClean="0">
                <a:solidFill>
                  <a:schemeClr val="accent6"/>
                </a:solidFill>
              </a:rPr>
              <a:t>, </a:t>
            </a:r>
            <a:r>
              <a:rPr lang="en-US" sz="1200" dirty="0" err="1" smtClean="0">
                <a:solidFill>
                  <a:schemeClr val="accent6"/>
                </a:solidFill>
              </a:rPr>
              <a:t>Kryovakuumtechnik</a:t>
            </a:r>
            <a:r>
              <a:rPr lang="en-US" sz="1200" dirty="0" smtClean="0">
                <a:solidFill>
                  <a:schemeClr val="accent6"/>
                </a:solidFill>
              </a:rPr>
              <a:t>, 1981</a:t>
            </a:r>
            <a:endParaRPr lang="en-GB" sz="1200" dirty="0">
              <a:solidFill>
                <a:schemeClr val="accent6"/>
              </a:solidFill>
            </a:endParaRPr>
          </a:p>
        </p:txBody>
      </p:sp>
      <p:sp>
        <p:nvSpPr>
          <p:cNvPr id="9" name="Date Placeholder 8"/>
          <p:cNvSpPr>
            <a:spLocks noGrp="1"/>
          </p:cNvSpPr>
          <p:nvPr>
            <p:ph type="dt" sz="half" idx="10"/>
          </p:nvPr>
        </p:nvSpPr>
        <p:spPr/>
        <p:txBody>
          <a:bodyPr/>
          <a:lstStyle/>
          <a:p>
            <a:pPr>
              <a:defRPr/>
            </a:pPr>
            <a:r>
              <a:rPr lang="en-US" smtClean="0"/>
              <a:t>12-05-2022</a:t>
            </a:r>
            <a:endParaRPr lang="fr-FR"/>
          </a:p>
        </p:txBody>
      </p:sp>
      <p:sp>
        <p:nvSpPr>
          <p:cNvPr id="10" name="Footer Placeholder 9"/>
          <p:cNvSpPr>
            <a:spLocks noGrp="1"/>
          </p:cNvSpPr>
          <p:nvPr>
            <p:ph type="ftr" sz="quarter" idx="11"/>
          </p:nvPr>
        </p:nvSpPr>
        <p:spPr/>
        <p:txBody>
          <a:bodyPr/>
          <a:lstStyle/>
          <a:p>
            <a:pPr>
              <a:defRPr/>
            </a:pPr>
            <a:r>
              <a:rPr lang="fr-FR" smtClean="0"/>
              <a:t>T. Koettig TE/CRG</a:t>
            </a:r>
            <a:endParaRPr lang="fr-FR"/>
          </a:p>
        </p:txBody>
      </p:sp>
      <p:sp>
        <p:nvSpPr>
          <p:cNvPr id="11" name="Slide Number Placeholder 10"/>
          <p:cNvSpPr>
            <a:spLocks noGrp="1"/>
          </p:cNvSpPr>
          <p:nvPr>
            <p:ph type="sldNum" sz="quarter" idx="12"/>
          </p:nvPr>
        </p:nvSpPr>
        <p:spPr/>
        <p:txBody>
          <a:bodyPr/>
          <a:lstStyle/>
          <a:p>
            <a:fld id="{50C7FF40-9C8D-4C19-A375-CB20D428D46D}" type="slidenum">
              <a:rPr lang="fr-FR" altLang="en-US" smtClean="0"/>
              <a:pPr/>
              <a:t>52</a:t>
            </a:fld>
            <a:endParaRPr lang="fr-FR" altLang="en-US"/>
          </a:p>
        </p:txBody>
      </p:sp>
    </p:spTree>
    <p:extLst>
      <p:ext uri="{BB962C8B-B14F-4D97-AF65-F5344CB8AC3E}">
        <p14:creationId xmlns:p14="http://schemas.microsoft.com/office/powerpoint/2010/main" val="10061220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pPr>
              <a:defRPr/>
            </a:pPr>
            <a:r>
              <a:rPr lang="en-US" smtClean="0"/>
              <a:t>12-05-2022</a:t>
            </a:r>
            <a:endParaRPr lang="fr-FR"/>
          </a:p>
        </p:txBody>
      </p:sp>
      <p:sp>
        <p:nvSpPr>
          <p:cNvPr id="7" name="Footer Placeholder 6"/>
          <p:cNvSpPr>
            <a:spLocks noGrp="1"/>
          </p:cNvSpPr>
          <p:nvPr>
            <p:ph type="ftr" sz="quarter" idx="11"/>
          </p:nvPr>
        </p:nvSpPr>
        <p:spPr/>
        <p:txBody>
          <a:bodyPr/>
          <a:lstStyle/>
          <a:p>
            <a:pPr>
              <a:defRPr/>
            </a:pPr>
            <a:r>
              <a:rPr lang="fr-FR" smtClean="0"/>
              <a:t>T. Koettig TE/CRG</a:t>
            </a:r>
            <a:endParaRPr lang="fr-FR"/>
          </a:p>
        </p:txBody>
      </p:sp>
      <p:sp>
        <p:nvSpPr>
          <p:cNvPr id="8" name="Slide Number Placeholder 7"/>
          <p:cNvSpPr>
            <a:spLocks noGrp="1"/>
          </p:cNvSpPr>
          <p:nvPr>
            <p:ph type="sldNum" sz="quarter" idx="12"/>
          </p:nvPr>
        </p:nvSpPr>
        <p:spPr/>
        <p:txBody>
          <a:bodyPr/>
          <a:lstStyle/>
          <a:p>
            <a:fld id="{46F65486-99DD-4D77-AC9D-BDEAE0EAFF12}" type="slidenum">
              <a:rPr lang="fr-FR" altLang="en-US" smtClean="0"/>
              <a:pPr/>
              <a:t>53</a:t>
            </a:fld>
            <a:endParaRPr lang="fr-FR" altLang="en-US"/>
          </a:p>
        </p:txBody>
      </p:sp>
      <p:sp>
        <p:nvSpPr>
          <p:cNvPr id="11" name="Rectangle 2"/>
          <p:cNvSpPr txBox="1">
            <a:spLocks noChangeArrowheads="1"/>
          </p:cNvSpPr>
          <p:nvPr/>
        </p:nvSpPr>
        <p:spPr>
          <a:xfrm>
            <a:off x="457200" y="23559"/>
            <a:ext cx="9144000" cy="685800"/>
          </a:xfrm>
          <a:prstGeom prst="rect">
            <a:avLst/>
          </a:prstGeom>
        </p:spPr>
        <p:txBody>
          <a:bodyPr vert="horz" lIns="45720" rIns="45720" anchor="ctr">
            <a:noAutofit/>
          </a:bodyPr>
          <a:lstStyle>
            <a:lvl1pPr algn="ctr" rtl="0" eaLnBrk="1" latinLnBrk="0" hangingPunct="1">
              <a:spcBef>
                <a:spcPct val="0"/>
              </a:spcBef>
              <a:buNone/>
              <a:defRPr kumimoji="0" sz="2400" b="1" kern="1200">
                <a:solidFill>
                  <a:srgbClr val="002060"/>
                </a:solidFill>
                <a:latin typeface="+mj-lt"/>
                <a:ea typeface="+mj-ea"/>
                <a:cs typeface="+mj-cs"/>
              </a:defRPr>
            </a:lvl1pPr>
          </a:lstStyle>
          <a:p>
            <a:pPr algn="l"/>
            <a:r>
              <a:rPr lang="en-GB" altLang="en-US" dirty="0" smtClean="0"/>
              <a:t>Thermodynamics of cryogenic refrigeration </a:t>
            </a:r>
            <a:endParaRPr lang="en-GB" altLang="en-US" dirty="0"/>
          </a:p>
        </p:txBody>
      </p:sp>
      <p:grpSp>
        <p:nvGrpSpPr>
          <p:cNvPr id="12" name="Group 3"/>
          <p:cNvGrpSpPr>
            <a:grpSpLocks/>
          </p:cNvGrpSpPr>
          <p:nvPr/>
        </p:nvGrpSpPr>
        <p:grpSpPr bwMode="auto">
          <a:xfrm>
            <a:off x="381000" y="762000"/>
            <a:ext cx="8372475" cy="2671763"/>
            <a:chOff x="240" y="480"/>
            <a:chExt cx="5274" cy="1683"/>
          </a:xfrm>
        </p:grpSpPr>
        <p:sp>
          <p:nvSpPr>
            <p:cNvPr id="13" name="Text Box 4"/>
            <p:cNvSpPr txBox="1">
              <a:spLocks noChangeArrowheads="1"/>
            </p:cNvSpPr>
            <p:nvPr/>
          </p:nvSpPr>
          <p:spPr bwMode="auto">
            <a:xfrm>
              <a:off x="2256" y="761"/>
              <a:ext cx="159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a:latin typeface="Tahoma" panose="020B0604030504040204" pitchFamily="34" charset="0"/>
                </a:rPr>
                <a:t>First principle </a:t>
              </a:r>
              <a:r>
                <a:rPr lang="en-GB" altLang="en-US" sz="2000">
                  <a:solidFill>
                    <a:srgbClr val="FF00FF"/>
                  </a:solidFill>
                  <a:latin typeface="Tahoma" panose="020B0604030504040204" pitchFamily="34" charset="0"/>
                </a:rPr>
                <a:t>[Joule]</a:t>
              </a:r>
            </a:p>
          </p:txBody>
        </p:sp>
        <p:pic>
          <p:nvPicPr>
            <p:cNvPr id="1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 y="480"/>
              <a:ext cx="2016" cy="1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2" y="816"/>
              <a:ext cx="862" cy="208"/>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 Box 7"/>
            <p:cNvSpPr txBox="1">
              <a:spLocks noChangeArrowheads="1"/>
            </p:cNvSpPr>
            <p:nvPr/>
          </p:nvSpPr>
          <p:spPr bwMode="auto">
            <a:xfrm>
              <a:off x="2256" y="1241"/>
              <a:ext cx="201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a:latin typeface="Tahoma" panose="020B0604030504040204" pitchFamily="34" charset="0"/>
                </a:rPr>
                <a:t>Second principle </a:t>
              </a:r>
              <a:r>
                <a:rPr lang="en-GB" altLang="en-US" sz="2000">
                  <a:solidFill>
                    <a:srgbClr val="FF00FF"/>
                  </a:solidFill>
                  <a:latin typeface="Tahoma" panose="020B0604030504040204" pitchFamily="34" charset="0"/>
                </a:rPr>
                <a:t>[Clausius]</a:t>
              </a:r>
            </a:p>
          </p:txBody>
        </p:sp>
        <p:pic>
          <p:nvPicPr>
            <p:cNvPr id="17"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4" y="1200"/>
              <a:ext cx="571" cy="424"/>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9"/>
            <p:cNvSpPr>
              <a:spLocks noChangeArrowheads="1"/>
            </p:cNvSpPr>
            <p:nvPr/>
          </p:nvSpPr>
          <p:spPr bwMode="auto">
            <a:xfrm>
              <a:off x="2256" y="576"/>
              <a:ext cx="3072" cy="1200"/>
            </a:xfrm>
            <a:prstGeom prst="rect">
              <a:avLst/>
            </a:prstGeom>
            <a:noFill/>
            <a:ln w="38100">
              <a:solidFill>
                <a:srgbClr val="3366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 name="Text Box 10"/>
            <p:cNvSpPr txBox="1">
              <a:spLocks noChangeArrowheads="1"/>
            </p:cNvSpPr>
            <p:nvPr/>
          </p:nvSpPr>
          <p:spPr bwMode="auto">
            <a:xfrm>
              <a:off x="3600" y="1913"/>
              <a:ext cx="191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a:solidFill>
                    <a:srgbClr val="FF0000"/>
                  </a:solidFill>
                  <a:latin typeface="Tahoma" panose="020B0604030504040204" pitchFamily="34" charset="0"/>
                </a:rPr>
                <a:t>(= for reversible process)</a:t>
              </a:r>
            </a:p>
          </p:txBody>
        </p:sp>
        <p:sp>
          <p:nvSpPr>
            <p:cNvPr id="20" name="Line 11"/>
            <p:cNvSpPr>
              <a:spLocks noChangeShapeType="1"/>
            </p:cNvSpPr>
            <p:nvPr/>
          </p:nvSpPr>
          <p:spPr bwMode="auto">
            <a:xfrm flipV="1">
              <a:off x="4560" y="1488"/>
              <a:ext cx="192" cy="48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1" name="Group 12"/>
          <p:cNvGrpSpPr>
            <a:grpSpLocks/>
          </p:cNvGrpSpPr>
          <p:nvPr/>
        </p:nvGrpSpPr>
        <p:grpSpPr bwMode="auto">
          <a:xfrm>
            <a:off x="365125" y="3429000"/>
            <a:ext cx="7502525" cy="673100"/>
            <a:chOff x="230" y="2160"/>
            <a:chExt cx="4726" cy="424"/>
          </a:xfrm>
        </p:grpSpPr>
        <p:sp>
          <p:nvSpPr>
            <p:cNvPr id="22" name="Text Box 13"/>
            <p:cNvSpPr txBox="1">
              <a:spLocks noChangeArrowheads="1"/>
            </p:cNvSpPr>
            <p:nvPr/>
          </p:nvSpPr>
          <p:spPr bwMode="auto">
            <a:xfrm>
              <a:off x="230" y="2212"/>
              <a:ext cx="65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a:latin typeface="Tahoma" panose="020B0604030504040204" pitchFamily="34" charset="0"/>
                </a:rPr>
                <a:t>Hence, </a:t>
              </a:r>
            </a:p>
          </p:txBody>
        </p:sp>
        <p:pic>
          <p:nvPicPr>
            <p:cNvPr id="23"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2" y="2160"/>
              <a:ext cx="1057" cy="424"/>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 Box 15"/>
            <p:cNvSpPr txBox="1">
              <a:spLocks noChangeArrowheads="1"/>
            </p:cNvSpPr>
            <p:nvPr/>
          </p:nvSpPr>
          <p:spPr bwMode="auto">
            <a:xfrm>
              <a:off x="2064" y="2249"/>
              <a:ext cx="2892"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dirty="0">
                  <a:latin typeface="Tahoma" panose="020B0604030504040204" pitchFamily="34" charset="0"/>
                </a:rPr>
                <a:t>which can be written in </a:t>
              </a:r>
              <a:r>
                <a:rPr lang="en-GB" altLang="en-US" sz="2000" dirty="0" smtClean="0">
                  <a:latin typeface="Tahoma" panose="020B0604030504040204" pitchFamily="34" charset="0"/>
                </a:rPr>
                <a:t>different </a:t>
              </a:r>
              <a:r>
                <a:rPr lang="en-GB" altLang="en-US" sz="2000" dirty="0">
                  <a:latin typeface="Tahoma" panose="020B0604030504040204" pitchFamily="34" charset="0"/>
                </a:rPr>
                <a:t>ways:</a:t>
              </a:r>
            </a:p>
          </p:txBody>
        </p:sp>
      </p:grpSp>
      <p:grpSp>
        <p:nvGrpSpPr>
          <p:cNvPr id="30" name="Group 21"/>
          <p:cNvGrpSpPr>
            <a:grpSpLocks/>
          </p:cNvGrpSpPr>
          <p:nvPr/>
        </p:nvGrpSpPr>
        <p:grpSpPr bwMode="auto">
          <a:xfrm>
            <a:off x="457200" y="4953000"/>
            <a:ext cx="4686300" cy="762000"/>
            <a:chOff x="288" y="3120"/>
            <a:chExt cx="2952" cy="480"/>
          </a:xfrm>
        </p:grpSpPr>
        <p:pic>
          <p:nvPicPr>
            <p:cNvPr id="31" name="Picture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 y="3120"/>
              <a:ext cx="1105" cy="464"/>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Rectangle 23"/>
            <p:cNvSpPr>
              <a:spLocks noChangeArrowheads="1"/>
            </p:cNvSpPr>
            <p:nvPr/>
          </p:nvSpPr>
          <p:spPr bwMode="auto">
            <a:xfrm>
              <a:off x="1152" y="3120"/>
              <a:ext cx="624" cy="480"/>
            </a:xfrm>
            <a:prstGeom prst="rect">
              <a:avLst/>
            </a:prstGeom>
            <a:noFill/>
            <a:ln w="28575">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 name="Line 24"/>
            <p:cNvSpPr>
              <a:spLocks noChangeShapeType="1"/>
            </p:cNvSpPr>
            <p:nvPr/>
          </p:nvSpPr>
          <p:spPr bwMode="auto">
            <a:xfrm flipH="1" flipV="1">
              <a:off x="1776" y="3360"/>
              <a:ext cx="432" cy="9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 name="Text Box 25"/>
            <p:cNvSpPr txBox="1">
              <a:spLocks noChangeArrowheads="1"/>
            </p:cNvSpPr>
            <p:nvPr/>
          </p:nvSpPr>
          <p:spPr bwMode="auto">
            <a:xfrm>
              <a:off x="2198" y="3316"/>
              <a:ext cx="104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a:solidFill>
                    <a:srgbClr val="FF0000"/>
                  </a:solidFill>
                  <a:latin typeface="Tahoma" panose="020B0604030504040204" pitchFamily="34" charset="0"/>
                </a:rPr>
                <a:t>Carnot factor</a:t>
              </a:r>
            </a:p>
          </p:txBody>
        </p:sp>
        <p:pic>
          <p:nvPicPr>
            <p:cNvPr id="35" name="Picture 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 y="3216"/>
              <a:ext cx="202"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3" name="Group 42"/>
          <p:cNvGrpSpPr/>
          <p:nvPr/>
        </p:nvGrpSpPr>
        <p:grpSpPr>
          <a:xfrm>
            <a:off x="468313" y="4312397"/>
            <a:ext cx="6462942" cy="628505"/>
            <a:chOff x="468313" y="4312397"/>
            <a:chExt cx="6462942" cy="628505"/>
          </a:xfrm>
        </p:grpSpPr>
        <p:grpSp>
          <p:nvGrpSpPr>
            <p:cNvPr id="25" name="Group 16"/>
            <p:cNvGrpSpPr>
              <a:grpSpLocks/>
            </p:cNvGrpSpPr>
            <p:nvPr/>
          </p:nvGrpSpPr>
          <p:grpSpPr bwMode="auto">
            <a:xfrm>
              <a:off x="468313" y="4410082"/>
              <a:ext cx="5591175" cy="417513"/>
              <a:chOff x="288" y="2729"/>
              <a:chExt cx="3522" cy="263"/>
            </a:xfrm>
          </p:grpSpPr>
          <p:pic>
            <p:nvPicPr>
              <p:cNvPr id="26" name="Picture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6" y="2784"/>
                <a:ext cx="1131" cy="208"/>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 Box 18"/>
              <p:cNvSpPr txBox="1">
                <a:spLocks noChangeArrowheads="1"/>
              </p:cNvSpPr>
              <p:nvPr/>
            </p:nvSpPr>
            <p:spPr bwMode="auto">
              <a:xfrm>
                <a:off x="1920" y="2729"/>
                <a:ext cx="189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a:latin typeface="Tahoma" panose="020B0604030504040204" pitchFamily="34" charset="0"/>
                  </a:rPr>
                  <a:t>introducing </a:t>
                </a:r>
                <a:r>
                  <a:rPr lang="en-GB" altLang="en-US" sz="2000">
                    <a:solidFill>
                      <a:srgbClr val="FF0000"/>
                    </a:solidFill>
                    <a:latin typeface="Tahoma" panose="020B0604030504040204" pitchFamily="34" charset="0"/>
                  </a:rPr>
                  <a:t>entropy S</a:t>
                </a:r>
                <a:r>
                  <a:rPr lang="en-GB" altLang="en-US" sz="2000">
                    <a:latin typeface="Tahoma" panose="020B0604030504040204" pitchFamily="34" charset="0"/>
                  </a:rPr>
                  <a:t> as </a:t>
                </a:r>
              </a:p>
            </p:txBody>
          </p:sp>
          <p:pic>
            <p:nvPicPr>
              <p:cNvPr id="29" name="Picture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8" y="2784"/>
                <a:ext cx="202"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mc:AlternateContent xmlns:mc="http://schemas.openxmlformats.org/markup-compatibility/2006" xmlns:a14="http://schemas.microsoft.com/office/drawing/2010/main">
          <mc:Choice Requires="a14">
            <p:sp>
              <p:nvSpPr>
                <p:cNvPr id="42" name="TextBox 41"/>
                <p:cNvSpPr txBox="1"/>
                <p:nvPr/>
              </p:nvSpPr>
              <p:spPr>
                <a:xfrm>
                  <a:off x="5998628" y="4312397"/>
                  <a:ext cx="932627" cy="628505"/>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accent6">
                                    <a:lumMod val="50000"/>
                                  </a:schemeClr>
                                </a:solidFill>
                                <a:latin typeface="Cambria Math" panose="02040503050406030204" pitchFamily="18" charset="0"/>
                                <a:ea typeface="Cambria Math" panose="02040503050406030204" pitchFamily="18" charset="0"/>
                              </a:rPr>
                            </m:ctrlPr>
                          </m:sSubPr>
                          <m:e>
                            <m:r>
                              <a:rPr lang="en-GB" sz="2000" i="0">
                                <a:solidFill>
                                  <a:schemeClr val="accent6">
                                    <a:lumMod val="50000"/>
                                  </a:schemeClr>
                                </a:solidFill>
                                <a:latin typeface="Cambria Math" panose="02040503050406030204" pitchFamily="18" charset="0"/>
                                <a:ea typeface="Cambria Math" panose="02040503050406030204" pitchFamily="18" charset="0"/>
                              </a:rPr>
                              <m:t>∆</m:t>
                            </m:r>
                            <m:r>
                              <m:rPr>
                                <m:sty m:val="p"/>
                              </m:rPr>
                              <a:rPr lang="en-US" sz="2000" i="0">
                                <a:solidFill>
                                  <a:schemeClr val="accent6">
                                    <a:lumMod val="50000"/>
                                  </a:schemeClr>
                                </a:solidFill>
                                <a:latin typeface="Cambria Math" panose="02040503050406030204" pitchFamily="18" charset="0"/>
                                <a:ea typeface="Cambria Math" panose="02040503050406030204" pitchFamily="18" charset="0"/>
                              </a:rPr>
                              <m:t>S</m:t>
                            </m:r>
                          </m:e>
                          <m:sub>
                            <m:r>
                              <m:rPr>
                                <m:sty m:val="p"/>
                              </m:rPr>
                              <a:rPr lang="en-US" sz="2000" b="0" i="0" smtClean="0">
                                <a:solidFill>
                                  <a:schemeClr val="accent6">
                                    <a:lumMod val="50000"/>
                                  </a:schemeClr>
                                </a:solidFill>
                                <a:latin typeface="Cambria Math" panose="02040503050406030204" pitchFamily="18" charset="0"/>
                                <a:ea typeface="Cambria Math" panose="02040503050406030204" pitchFamily="18" charset="0"/>
                              </a:rPr>
                              <m:t>i</m:t>
                            </m:r>
                          </m:sub>
                        </m:sSub>
                        <m:r>
                          <a:rPr lang="en-US" sz="2000" b="0" i="0" smtClean="0">
                            <a:solidFill>
                              <a:schemeClr val="accent6">
                                <a:lumMod val="50000"/>
                              </a:schemeClr>
                            </a:solidFill>
                            <a:latin typeface="Cambria Math" panose="02040503050406030204" pitchFamily="18" charset="0"/>
                            <a:ea typeface="Cambria Math" panose="02040503050406030204" pitchFamily="18" charset="0"/>
                          </a:rPr>
                          <m:t>=</m:t>
                        </m:r>
                        <m:f>
                          <m:fPr>
                            <m:ctrlPr>
                              <a:rPr lang="en-US" sz="2000" b="0" i="1" smtClean="0">
                                <a:solidFill>
                                  <a:schemeClr val="accent6">
                                    <a:lumMod val="50000"/>
                                  </a:schemeClr>
                                </a:solidFill>
                                <a:latin typeface="Cambria Math" panose="02040503050406030204" pitchFamily="18" charset="0"/>
                                <a:ea typeface="Cambria Math" panose="02040503050406030204" pitchFamily="18" charset="0"/>
                              </a:rPr>
                            </m:ctrlPr>
                          </m:fPr>
                          <m:num>
                            <m:sSub>
                              <m:sSubPr>
                                <m:ctrlPr>
                                  <a:rPr lang="en-US" sz="2000" b="0" i="1" smtClean="0">
                                    <a:solidFill>
                                      <a:schemeClr val="accent6">
                                        <a:lumMod val="50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accent6">
                                        <a:lumMod val="50000"/>
                                      </a:schemeClr>
                                    </a:solidFill>
                                    <a:latin typeface="Cambria Math" panose="02040503050406030204" pitchFamily="18" charset="0"/>
                                    <a:ea typeface="Cambria Math" panose="02040503050406030204" pitchFamily="18" charset="0"/>
                                  </a:rPr>
                                  <m:t>Q</m:t>
                                </m:r>
                              </m:e>
                              <m:sub>
                                <m:r>
                                  <m:rPr>
                                    <m:sty m:val="p"/>
                                  </m:rPr>
                                  <a:rPr lang="en-US" sz="2000" b="0" i="0" smtClean="0">
                                    <a:solidFill>
                                      <a:schemeClr val="accent6">
                                        <a:lumMod val="50000"/>
                                      </a:schemeClr>
                                    </a:solidFill>
                                    <a:latin typeface="Cambria Math" panose="02040503050406030204" pitchFamily="18" charset="0"/>
                                    <a:ea typeface="Cambria Math" panose="02040503050406030204" pitchFamily="18" charset="0"/>
                                  </a:rPr>
                                  <m:t>i</m:t>
                                </m:r>
                              </m:sub>
                            </m:sSub>
                          </m:num>
                          <m:den>
                            <m:sSub>
                              <m:sSubPr>
                                <m:ctrlPr>
                                  <a:rPr lang="en-US" sz="2000" b="0" i="1" smtClean="0">
                                    <a:solidFill>
                                      <a:schemeClr val="accent6">
                                        <a:lumMod val="50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accent6">
                                        <a:lumMod val="50000"/>
                                      </a:schemeClr>
                                    </a:solidFill>
                                    <a:latin typeface="Cambria Math" panose="02040503050406030204" pitchFamily="18" charset="0"/>
                                    <a:ea typeface="Cambria Math" panose="02040503050406030204" pitchFamily="18" charset="0"/>
                                  </a:rPr>
                                  <m:t>T</m:t>
                                </m:r>
                              </m:e>
                              <m:sub>
                                <m:r>
                                  <m:rPr>
                                    <m:sty m:val="p"/>
                                  </m:rPr>
                                  <a:rPr lang="en-US" sz="2000" b="0" i="0" smtClean="0">
                                    <a:solidFill>
                                      <a:schemeClr val="accent6">
                                        <a:lumMod val="50000"/>
                                      </a:schemeClr>
                                    </a:solidFill>
                                    <a:latin typeface="Cambria Math" panose="02040503050406030204" pitchFamily="18" charset="0"/>
                                    <a:ea typeface="Cambria Math" panose="02040503050406030204" pitchFamily="18" charset="0"/>
                                  </a:rPr>
                                  <m:t>i</m:t>
                                </m:r>
                              </m:sub>
                            </m:sSub>
                          </m:den>
                        </m:f>
                      </m:oMath>
                    </m:oMathPara>
                  </a14:m>
                  <a:endParaRPr lang="en-GB" sz="2000" dirty="0">
                    <a:solidFill>
                      <a:schemeClr val="accent6">
                        <a:lumMod val="50000"/>
                      </a:schemeClr>
                    </a:solidFill>
                    <a:latin typeface="Arial" panose="020B0604020202020204" pitchFamily="34" charset="0"/>
                    <a:cs typeface="Arial" panose="020B0604020202020204" pitchFamily="34" charset="0"/>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5998628" y="4312397"/>
                  <a:ext cx="932627" cy="628505"/>
                </a:xfrm>
                <a:prstGeom prst="rect">
                  <a:avLst/>
                </a:prstGeom>
                <a:blipFill>
                  <a:blip r:embed="rId10"/>
                  <a:stretch>
                    <a:fillRect/>
                  </a:stretch>
                </a:blipFill>
              </p:spPr>
              <p:txBody>
                <a:bodyPr/>
                <a:lstStyle/>
                <a:p>
                  <a:r>
                    <a:rPr lang="en-GB">
                      <a:noFill/>
                    </a:rPr>
                    <a:t> </a:t>
                  </a:r>
                </a:p>
              </p:txBody>
            </p:sp>
          </mc:Fallback>
        </mc:AlternateContent>
      </p:grpSp>
    </p:spTree>
    <p:extLst>
      <p:ext uri="{BB962C8B-B14F-4D97-AF65-F5344CB8AC3E}">
        <p14:creationId xmlns:p14="http://schemas.microsoft.com/office/powerpoint/2010/main" val="2739962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499"/>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040862" y="3203442"/>
            <a:ext cx="4946650" cy="2901950"/>
            <a:chOff x="3959226" y="3470275"/>
            <a:chExt cx="4946650" cy="2901950"/>
          </a:xfrm>
        </p:grpSpPr>
        <p:pic>
          <p:nvPicPr>
            <p:cNvPr id="12" name="Picture 2" descr="coolingscheme"/>
            <p:cNvPicPr>
              <a:picLocks noChangeAspect="1" noChangeArrowheads="1"/>
            </p:cNvPicPr>
            <p:nvPr/>
          </p:nvPicPr>
          <p:blipFill>
            <a:blip r:embed="rId3" cstate="email">
              <a:extLst>
                <a:ext uri="{28A0092B-C50C-407E-A947-70E740481C1C}">
                  <a14:useLocalDpi xmlns:a14="http://schemas.microsoft.com/office/drawing/2010/main" val="0"/>
                </a:ext>
              </a:extLst>
            </a:blip>
            <a:srcRect t="16264" b="6123"/>
            <a:stretch>
              <a:fillRect/>
            </a:stretch>
          </p:blipFill>
          <p:spPr bwMode="auto">
            <a:xfrm>
              <a:off x="3959226" y="3470275"/>
              <a:ext cx="4946650" cy="290195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17" name="TextBox 5"/>
            <p:cNvSpPr txBox="1">
              <a:spLocks noChangeArrowheads="1"/>
            </p:cNvSpPr>
            <p:nvPr/>
          </p:nvSpPr>
          <p:spPr bwMode="auto">
            <a:xfrm>
              <a:off x="3959226" y="3724275"/>
              <a:ext cx="12016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37931725" indent="-37474525">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marL="457200" fontAlgn="base">
                <a:spcBef>
                  <a:spcPct val="0"/>
                </a:spcBef>
                <a:spcAft>
                  <a:spcPct val="0"/>
                </a:spcAft>
                <a:defRPr>
                  <a:solidFill>
                    <a:schemeClr val="tx1"/>
                  </a:solidFill>
                  <a:latin typeface="Arial" panose="020B0604020202020204" pitchFamily="34" charset="0"/>
                </a:defRPr>
              </a:lvl6pPr>
              <a:lvl7pPr marL="914400" fontAlgn="base">
                <a:spcBef>
                  <a:spcPct val="0"/>
                </a:spcBef>
                <a:spcAft>
                  <a:spcPct val="0"/>
                </a:spcAft>
                <a:defRPr>
                  <a:solidFill>
                    <a:schemeClr val="tx1"/>
                  </a:solidFill>
                  <a:latin typeface="Arial" panose="020B0604020202020204" pitchFamily="34" charset="0"/>
                </a:defRPr>
              </a:lvl7pPr>
              <a:lvl8pPr marL="1371600" fontAlgn="base">
                <a:spcBef>
                  <a:spcPct val="0"/>
                </a:spcBef>
                <a:spcAft>
                  <a:spcPct val="0"/>
                </a:spcAft>
                <a:defRPr>
                  <a:solidFill>
                    <a:schemeClr val="tx1"/>
                  </a:solidFill>
                  <a:latin typeface="Arial" panose="020B0604020202020204" pitchFamily="34" charset="0"/>
                </a:defRPr>
              </a:lvl8pPr>
              <a:lvl9pPr marL="1828800" fontAlgn="base">
                <a:spcBef>
                  <a:spcPct val="0"/>
                </a:spcBef>
                <a:spcAft>
                  <a:spcPct val="0"/>
                </a:spcAft>
                <a:defRPr>
                  <a:solidFill>
                    <a:schemeClr val="tx1"/>
                  </a:solidFill>
                  <a:latin typeface="Arial" panose="020B0604020202020204" pitchFamily="34" charset="0"/>
                </a:defRPr>
              </a:lvl9pPr>
            </a:lstStyle>
            <a:p>
              <a:r>
                <a:rPr lang="en-GB" altLang="en-US" sz="1600" dirty="0" err="1">
                  <a:solidFill>
                    <a:srgbClr val="FF0000"/>
                  </a:solidFill>
                  <a:latin typeface="Calibri" panose="020F0502020204030204" pitchFamily="34" charset="0"/>
                  <a:ea typeface="ＭＳ Ｐゴシック" panose="020B0600070205080204" pitchFamily="34" charset="-128"/>
                </a:rPr>
                <a:t>T</a:t>
              </a:r>
              <a:r>
                <a:rPr lang="en-GB" altLang="en-US" sz="1600" baseline="-25000" dirty="0" err="1">
                  <a:solidFill>
                    <a:srgbClr val="FF0000"/>
                  </a:solidFill>
                  <a:latin typeface="Calibri" panose="020F0502020204030204" pitchFamily="34" charset="0"/>
                  <a:ea typeface="ＭＳ Ｐゴシック" panose="020B0600070205080204" pitchFamily="34" charset="-128"/>
                </a:rPr>
                <a:t>sink</a:t>
              </a:r>
              <a:r>
                <a:rPr lang="en-GB" altLang="en-US" sz="1600" dirty="0">
                  <a:solidFill>
                    <a:srgbClr val="FF0000"/>
                  </a:solidFill>
                  <a:latin typeface="Calibri" panose="020F0502020204030204" pitchFamily="34" charset="0"/>
                  <a:ea typeface="ＭＳ Ｐゴシック" panose="020B0600070205080204" pitchFamily="34" charset="-128"/>
                </a:rPr>
                <a:t> = </a:t>
              </a:r>
              <a:r>
                <a:rPr lang="en-GB" altLang="en-US" sz="1600" dirty="0" smtClean="0">
                  <a:solidFill>
                    <a:srgbClr val="FF0000"/>
                  </a:solidFill>
                  <a:latin typeface="Calibri" panose="020F0502020204030204" pitchFamily="34" charset="0"/>
                  <a:ea typeface="ＭＳ Ｐゴシック" panose="020B0600070205080204" pitchFamily="34" charset="-128"/>
                </a:rPr>
                <a:t>1.85 </a:t>
              </a:r>
              <a:r>
                <a:rPr lang="en-GB" altLang="en-US" sz="1600" dirty="0">
                  <a:solidFill>
                    <a:srgbClr val="FF0000"/>
                  </a:solidFill>
                  <a:latin typeface="Calibri" panose="020F0502020204030204" pitchFamily="34" charset="0"/>
                  <a:ea typeface="ＭＳ Ｐゴシック" panose="020B0600070205080204" pitchFamily="34" charset="-128"/>
                </a:rPr>
                <a:t>K</a:t>
              </a:r>
            </a:p>
          </p:txBody>
        </p:sp>
        <p:sp>
          <p:nvSpPr>
            <p:cNvPr id="18" name="TextBox 20"/>
            <p:cNvSpPr txBox="1">
              <a:spLocks noChangeArrowheads="1"/>
            </p:cNvSpPr>
            <p:nvPr/>
          </p:nvSpPr>
          <p:spPr bwMode="auto">
            <a:xfrm>
              <a:off x="6202363" y="3971925"/>
              <a:ext cx="14398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37931725" indent="-37474525">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marL="457200" fontAlgn="base">
                <a:spcBef>
                  <a:spcPct val="0"/>
                </a:spcBef>
                <a:spcAft>
                  <a:spcPct val="0"/>
                </a:spcAft>
                <a:defRPr>
                  <a:solidFill>
                    <a:schemeClr val="tx1"/>
                  </a:solidFill>
                  <a:latin typeface="Arial" panose="020B0604020202020204" pitchFamily="34" charset="0"/>
                </a:defRPr>
              </a:lvl6pPr>
              <a:lvl7pPr marL="914400" fontAlgn="base">
                <a:spcBef>
                  <a:spcPct val="0"/>
                </a:spcBef>
                <a:spcAft>
                  <a:spcPct val="0"/>
                </a:spcAft>
                <a:defRPr>
                  <a:solidFill>
                    <a:schemeClr val="tx1"/>
                  </a:solidFill>
                  <a:latin typeface="Arial" panose="020B0604020202020204" pitchFamily="34" charset="0"/>
                </a:defRPr>
              </a:lvl7pPr>
              <a:lvl8pPr marL="1371600" fontAlgn="base">
                <a:spcBef>
                  <a:spcPct val="0"/>
                </a:spcBef>
                <a:spcAft>
                  <a:spcPct val="0"/>
                </a:spcAft>
                <a:defRPr>
                  <a:solidFill>
                    <a:schemeClr val="tx1"/>
                  </a:solidFill>
                  <a:latin typeface="Arial" panose="020B0604020202020204" pitchFamily="34" charset="0"/>
                </a:defRPr>
              </a:lvl8pPr>
              <a:lvl9pPr marL="1828800" fontAlgn="base">
                <a:spcBef>
                  <a:spcPct val="0"/>
                </a:spcBef>
                <a:spcAft>
                  <a:spcPct val="0"/>
                </a:spcAft>
                <a:defRPr>
                  <a:solidFill>
                    <a:schemeClr val="tx1"/>
                  </a:solidFill>
                  <a:latin typeface="Arial" panose="020B0604020202020204" pitchFamily="34" charset="0"/>
                </a:defRPr>
              </a:lvl9pPr>
            </a:lstStyle>
            <a:p>
              <a:r>
                <a:rPr lang="en-GB" altLang="en-US" sz="1600">
                  <a:solidFill>
                    <a:srgbClr val="FF0000"/>
                  </a:solidFill>
                  <a:latin typeface="Calibri" panose="020F0502020204030204" pitchFamily="34" charset="0"/>
                  <a:ea typeface="ＭＳ Ｐゴシック" panose="020B0600070205080204" pitchFamily="34" charset="-128"/>
                </a:rPr>
                <a:t>T</a:t>
              </a:r>
              <a:r>
                <a:rPr lang="en-GB" altLang="en-US" sz="1600" baseline="-25000">
                  <a:solidFill>
                    <a:srgbClr val="FF0000"/>
                  </a:solidFill>
                  <a:latin typeface="Calibri" panose="020F0502020204030204" pitchFamily="34" charset="0"/>
                  <a:ea typeface="ＭＳ Ｐゴシック" panose="020B0600070205080204" pitchFamily="34" charset="-128"/>
                </a:rPr>
                <a:t>load_max</a:t>
              </a:r>
              <a:r>
                <a:rPr lang="en-GB" altLang="en-US" sz="1600">
                  <a:solidFill>
                    <a:srgbClr val="FF0000"/>
                  </a:solidFill>
                  <a:latin typeface="Calibri" panose="020F0502020204030204" pitchFamily="34" charset="0"/>
                  <a:ea typeface="ＭＳ Ｐゴシック" panose="020B0600070205080204" pitchFamily="34" charset="-128"/>
                </a:rPr>
                <a:t> = 1.9 K</a:t>
              </a:r>
            </a:p>
          </p:txBody>
        </p:sp>
      </p:grpSp>
      <p:sp>
        <p:nvSpPr>
          <p:cNvPr id="4" name="Text Box 4"/>
          <p:cNvSpPr txBox="1">
            <a:spLocks noChangeArrowheads="1"/>
          </p:cNvSpPr>
          <p:nvPr/>
        </p:nvSpPr>
        <p:spPr bwMode="auto">
          <a:xfrm>
            <a:off x="364545" y="122537"/>
            <a:ext cx="5851282" cy="461665"/>
          </a:xfrm>
          <a:prstGeom prst="rect">
            <a:avLst/>
          </a:prstGeom>
          <a:noFill/>
          <a:ln w="9525">
            <a:noFill/>
            <a:miter lim="800000"/>
            <a:headEnd/>
            <a:tailEnd/>
          </a:ln>
        </p:spPr>
        <p:txBody>
          <a:bodyPr wrap="none">
            <a:spAutoFit/>
          </a:bodyPr>
          <a:lstStyle/>
          <a:p>
            <a:r>
              <a:rPr lang="en-GB" sz="2400" dirty="0" smtClean="0">
                <a:solidFill>
                  <a:srgbClr val="002060"/>
                </a:solidFill>
              </a:rPr>
              <a:t>LHC cryogenic distribution scheme - QRL</a:t>
            </a:r>
            <a:endParaRPr lang="en-GB" sz="2400" dirty="0">
              <a:solidFill>
                <a:srgbClr val="002060"/>
              </a:solidFill>
            </a:endParaRPr>
          </a:p>
        </p:txBody>
      </p:sp>
      <p:sp>
        <p:nvSpPr>
          <p:cNvPr id="2" name="Date Placeholder 1"/>
          <p:cNvSpPr>
            <a:spLocks noGrp="1"/>
          </p:cNvSpPr>
          <p:nvPr>
            <p:ph type="dt" sz="half" idx="10"/>
          </p:nvPr>
        </p:nvSpPr>
        <p:spPr/>
        <p:txBody>
          <a:bodyPr/>
          <a:lstStyle/>
          <a:p>
            <a:r>
              <a:rPr lang="en-US" smtClean="0"/>
              <a:t>12-05-2022</a:t>
            </a:r>
            <a:endParaRPr lang="en-US" dirty="0" smtClean="0"/>
          </a:p>
        </p:txBody>
      </p:sp>
      <p:sp>
        <p:nvSpPr>
          <p:cNvPr id="3" name="Footer Placeholder 2"/>
          <p:cNvSpPr>
            <a:spLocks noGrp="1"/>
          </p:cNvSpPr>
          <p:nvPr>
            <p:ph type="ftr" sz="quarter" idx="11"/>
          </p:nvPr>
        </p:nvSpPr>
        <p:spPr/>
        <p:txBody>
          <a:bodyPr/>
          <a:lstStyle/>
          <a:p>
            <a:r>
              <a:rPr lang="en-US" smtClean="0"/>
              <a:t>T. Koettig TE/CRG</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54</a:t>
            </a:fld>
            <a:endParaRPr lang="en-US" dirty="0"/>
          </a:p>
        </p:txBody>
      </p:sp>
      <p:pic>
        <p:nvPicPr>
          <p:cNvPr id="1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t="12051" r="32568"/>
          <a:stretch>
            <a:fillRect/>
          </a:stretch>
        </p:blipFill>
        <p:spPr bwMode="auto">
          <a:xfrm>
            <a:off x="101601" y="1506537"/>
            <a:ext cx="3400425" cy="313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9"/>
          <p:cNvSpPr txBox="1">
            <a:spLocks noChangeArrowheads="1"/>
          </p:cNvSpPr>
          <p:nvPr/>
        </p:nvSpPr>
        <p:spPr bwMode="auto">
          <a:xfrm>
            <a:off x="636588" y="4746625"/>
            <a:ext cx="26638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37931725" indent="-37474525">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marL="457200" fontAlgn="base">
              <a:spcBef>
                <a:spcPct val="0"/>
              </a:spcBef>
              <a:spcAft>
                <a:spcPct val="0"/>
              </a:spcAft>
              <a:defRPr>
                <a:solidFill>
                  <a:schemeClr val="tx1"/>
                </a:solidFill>
                <a:latin typeface="Arial" panose="020B0604020202020204" pitchFamily="34" charset="0"/>
              </a:defRPr>
            </a:lvl6pPr>
            <a:lvl7pPr marL="914400" fontAlgn="base">
              <a:spcBef>
                <a:spcPct val="0"/>
              </a:spcBef>
              <a:spcAft>
                <a:spcPct val="0"/>
              </a:spcAft>
              <a:defRPr>
                <a:solidFill>
                  <a:schemeClr val="tx1"/>
                </a:solidFill>
                <a:latin typeface="Arial" panose="020B0604020202020204" pitchFamily="34" charset="0"/>
              </a:defRPr>
            </a:lvl7pPr>
            <a:lvl8pPr marL="1371600" fontAlgn="base">
              <a:spcBef>
                <a:spcPct val="0"/>
              </a:spcBef>
              <a:spcAft>
                <a:spcPct val="0"/>
              </a:spcAft>
              <a:defRPr>
                <a:solidFill>
                  <a:schemeClr val="tx1"/>
                </a:solidFill>
                <a:latin typeface="Arial" panose="020B0604020202020204" pitchFamily="34" charset="0"/>
              </a:defRPr>
            </a:lvl8pPr>
            <a:lvl9pPr marL="1828800" fontAlgn="base">
              <a:spcBef>
                <a:spcPct val="0"/>
              </a:spcBef>
              <a:spcAft>
                <a:spcPct val="0"/>
              </a:spcAft>
              <a:defRPr>
                <a:solidFill>
                  <a:schemeClr val="tx1"/>
                </a:solidFill>
                <a:latin typeface="Arial" panose="020B0604020202020204" pitchFamily="34" charset="0"/>
              </a:defRPr>
            </a:lvl9pPr>
          </a:lstStyle>
          <a:p>
            <a:pPr>
              <a:spcBef>
                <a:spcPct val="50000"/>
              </a:spcBef>
            </a:pPr>
            <a:r>
              <a:rPr lang="fr-CH" altLang="en-US" dirty="0">
                <a:solidFill>
                  <a:schemeClr val="accent1">
                    <a:lumMod val="25000"/>
                  </a:schemeClr>
                </a:solidFill>
                <a:latin typeface="Calibri" panose="020F0502020204030204" pitchFamily="34" charset="0"/>
                <a:ea typeface="ＭＳ Ｐゴシック" panose="020B0600070205080204" pitchFamily="34" charset="-128"/>
              </a:rPr>
              <a:t>37’500 tons at 1.9 K</a:t>
            </a:r>
          </a:p>
        </p:txBody>
      </p:sp>
      <p:sp>
        <p:nvSpPr>
          <p:cNvPr id="14" name="Text Box 10"/>
          <p:cNvSpPr txBox="1">
            <a:spLocks noChangeArrowheads="1"/>
          </p:cNvSpPr>
          <p:nvPr/>
        </p:nvSpPr>
        <p:spPr bwMode="auto">
          <a:xfrm>
            <a:off x="420688" y="930275"/>
            <a:ext cx="30956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37931725" indent="-37474525">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marL="457200" fontAlgn="base">
              <a:spcBef>
                <a:spcPct val="0"/>
              </a:spcBef>
              <a:spcAft>
                <a:spcPct val="0"/>
              </a:spcAft>
              <a:defRPr>
                <a:solidFill>
                  <a:schemeClr val="tx1"/>
                </a:solidFill>
                <a:latin typeface="Arial" panose="020B0604020202020204" pitchFamily="34" charset="0"/>
              </a:defRPr>
            </a:lvl6pPr>
            <a:lvl7pPr marL="914400" fontAlgn="base">
              <a:spcBef>
                <a:spcPct val="0"/>
              </a:spcBef>
              <a:spcAft>
                <a:spcPct val="0"/>
              </a:spcAft>
              <a:defRPr>
                <a:solidFill>
                  <a:schemeClr val="tx1"/>
                </a:solidFill>
                <a:latin typeface="Arial" panose="020B0604020202020204" pitchFamily="34" charset="0"/>
              </a:defRPr>
            </a:lvl7pPr>
            <a:lvl8pPr marL="1371600" fontAlgn="base">
              <a:spcBef>
                <a:spcPct val="0"/>
              </a:spcBef>
              <a:spcAft>
                <a:spcPct val="0"/>
              </a:spcAft>
              <a:defRPr>
                <a:solidFill>
                  <a:schemeClr val="tx1"/>
                </a:solidFill>
                <a:latin typeface="Arial" panose="020B0604020202020204" pitchFamily="34" charset="0"/>
              </a:defRPr>
            </a:lvl8pPr>
            <a:lvl9pPr marL="1828800" fontAlgn="base">
              <a:spcBef>
                <a:spcPct val="0"/>
              </a:spcBef>
              <a:spcAft>
                <a:spcPct val="0"/>
              </a:spcAft>
              <a:defRPr>
                <a:solidFill>
                  <a:schemeClr val="tx1"/>
                </a:solidFill>
                <a:latin typeface="Arial" panose="020B0604020202020204" pitchFamily="34" charset="0"/>
              </a:defRPr>
            </a:lvl9pPr>
          </a:lstStyle>
          <a:p>
            <a:pPr>
              <a:spcBef>
                <a:spcPct val="50000"/>
              </a:spcBef>
            </a:pPr>
            <a:r>
              <a:rPr lang="fr-CH" altLang="en-US" dirty="0" err="1">
                <a:solidFill>
                  <a:schemeClr val="accent1">
                    <a:lumMod val="25000"/>
                  </a:schemeClr>
                </a:solidFill>
                <a:latin typeface="Calibri" panose="020F0502020204030204" pitchFamily="34" charset="0"/>
                <a:ea typeface="ＭＳ Ｐゴシック" panose="020B0600070205080204" pitchFamily="34" charset="-128"/>
              </a:rPr>
              <a:t>Pressurized</a:t>
            </a:r>
            <a:r>
              <a:rPr lang="fr-CH" altLang="en-US" dirty="0">
                <a:solidFill>
                  <a:schemeClr val="accent1">
                    <a:lumMod val="25000"/>
                  </a:schemeClr>
                </a:solidFill>
                <a:latin typeface="Calibri" panose="020F0502020204030204" pitchFamily="34" charset="0"/>
                <a:ea typeface="ＭＳ Ｐゴシック" panose="020B0600070205080204" pitchFamily="34" charset="-128"/>
              </a:rPr>
              <a:t>/</a:t>
            </a:r>
            <a:r>
              <a:rPr lang="fr-CH" altLang="en-US" dirty="0" err="1">
                <a:solidFill>
                  <a:schemeClr val="accent1">
                    <a:lumMod val="25000"/>
                  </a:schemeClr>
                </a:solidFill>
                <a:latin typeface="Calibri" panose="020F0502020204030204" pitchFamily="34" charset="0"/>
                <a:ea typeface="ＭＳ Ｐゴシック" panose="020B0600070205080204" pitchFamily="34" charset="-128"/>
              </a:rPr>
              <a:t>saturated</a:t>
            </a:r>
            <a:r>
              <a:rPr lang="fr-CH" altLang="en-US" dirty="0">
                <a:solidFill>
                  <a:schemeClr val="accent1">
                    <a:lumMod val="25000"/>
                  </a:schemeClr>
                </a:solidFill>
                <a:latin typeface="Calibri" panose="020F0502020204030204" pitchFamily="34" charset="0"/>
                <a:ea typeface="ＭＳ Ｐゴシック" panose="020B0600070205080204" pitchFamily="34" charset="-128"/>
              </a:rPr>
              <a:t> He II</a:t>
            </a:r>
            <a:endParaRPr lang="en-US" altLang="en-US" dirty="0">
              <a:solidFill>
                <a:schemeClr val="accent1">
                  <a:lumMod val="25000"/>
                </a:schemeClr>
              </a:solidFill>
              <a:latin typeface="Calibri" panose="020F0502020204030204" pitchFamily="34" charset="0"/>
              <a:ea typeface="ＭＳ Ｐゴシック" panose="020B0600070205080204" pitchFamily="34" charset="-128"/>
            </a:endParaRPr>
          </a:p>
        </p:txBody>
      </p:sp>
      <p:pic>
        <p:nvPicPr>
          <p:cNvPr id="15" name="Picture 4"/>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502026" y="714375"/>
            <a:ext cx="5522912"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Straight Arrow Connector 15"/>
          <p:cNvCxnSpPr/>
          <p:nvPr/>
        </p:nvCxnSpPr>
        <p:spPr>
          <a:xfrm>
            <a:off x="6643688" y="2744787"/>
            <a:ext cx="379413" cy="7254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21"/>
          <p:cNvSpPr txBox="1">
            <a:spLocks noChangeArrowheads="1"/>
          </p:cNvSpPr>
          <p:nvPr/>
        </p:nvSpPr>
        <p:spPr bwMode="auto">
          <a:xfrm>
            <a:off x="4995863" y="623669"/>
            <a:ext cx="1257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37931725" indent="-37474525">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marL="457200" fontAlgn="base">
              <a:spcBef>
                <a:spcPct val="0"/>
              </a:spcBef>
              <a:spcAft>
                <a:spcPct val="0"/>
              </a:spcAft>
              <a:defRPr>
                <a:solidFill>
                  <a:schemeClr val="tx1"/>
                </a:solidFill>
                <a:latin typeface="Arial" panose="020B0604020202020204" pitchFamily="34" charset="0"/>
              </a:defRPr>
            </a:lvl6pPr>
            <a:lvl7pPr marL="914400" fontAlgn="base">
              <a:spcBef>
                <a:spcPct val="0"/>
              </a:spcBef>
              <a:spcAft>
                <a:spcPct val="0"/>
              </a:spcAft>
              <a:defRPr>
                <a:solidFill>
                  <a:schemeClr val="tx1"/>
                </a:solidFill>
                <a:latin typeface="Arial" panose="020B0604020202020204" pitchFamily="34" charset="0"/>
              </a:defRPr>
            </a:lvl7pPr>
            <a:lvl8pPr marL="1371600" fontAlgn="base">
              <a:spcBef>
                <a:spcPct val="0"/>
              </a:spcBef>
              <a:spcAft>
                <a:spcPct val="0"/>
              </a:spcAft>
              <a:defRPr>
                <a:solidFill>
                  <a:schemeClr val="tx1"/>
                </a:solidFill>
                <a:latin typeface="Arial" panose="020B0604020202020204" pitchFamily="34" charset="0"/>
              </a:defRPr>
            </a:lvl8pPr>
            <a:lvl9pPr marL="1828800" fontAlgn="base">
              <a:spcBef>
                <a:spcPct val="0"/>
              </a:spcBef>
              <a:spcAft>
                <a:spcPct val="0"/>
              </a:spcAft>
              <a:defRPr>
                <a:solidFill>
                  <a:schemeClr val="tx1"/>
                </a:solidFill>
                <a:latin typeface="Arial" panose="020B0604020202020204" pitchFamily="34" charset="0"/>
              </a:defRPr>
            </a:lvl9pPr>
          </a:lstStyle>
          <a:p>
            <a:r>
              <a:rPr lang="en-GB" altLang="en-US" sz="1600" dirty="0" err="1">
                <a:solidFill>
                  <a:srgbClr val="FF0000"/>
                </a:solidFill>
                <a:latin typeface="Calibri" panose="020F0502020204030204" pitchFamily="34" charset="0"/>
                <a:ea typeface="ＭＳ Ｐゴシック" panose="020B0600070205080204" pitchFamily="34" charset="-128"/>
              </a:rPr>
              <a:t>Q</a:t>
            </a:r>
            <a:r>
              <a:rPr lang="en-GB" altLang="en-US" sz="1600" baseline="-25000" dirty="0" err="1">
                <a:solidFill>
                  <a:srgbClr val="FF0000"/>
                </a:solidFill>
                <a:latin typeface="Calibri" panose="020F0502020204030204" pitchFamily="34" charset="0"/>
                <a:ea typeface="ＭＳ Ｐゴシック" panose="020B0600070205080204" pitchFamily="34" charset="-128"/>
              </a:rPr>
              <a:t>dist</a:t>
            </a:r>
            <a:r>
              <a:rPr lang="en-GB" altLang="en-US" sz="1600" dirty="0">
                <a:solidFill>
                  <a:srgbClr val="FF0000"/>
                </a:solidFill>
                <a:latin typeface="Calibri" panose="020F0502020204030204" pitchFamily="34" charset="0"/>
                <a:ea typeface="ＭＳ Ｐゴシック" panose="020B0600070205080204" pitchFamily="34" charset="-128"/>
              </a:rPr>
              <a:t> = 450 W</a:t>
            </a:r>
          </a:p>
        </p:txBody>
      </p:sp>
      <p:sp>
        <p:nvSpPr>
          <p:cNvPr id="20" name="TextBox 22"/>
          <p:cNvSpPr txBox="1">
            <a:spLocks noChangeArrowheads="1"/>
          </p:cNvSpPr>
          <p:nvPr/>
        </p:nvSpPr>
        <p:spPr bwMode="auto">
          <a:xfrm>
            <a:off x="4364038" y="2705100"/>
            <a:ext cx="1398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37931725" indent="-37474525">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marL="457200" fontAlgn="base">
              <a:spcBef>
                <a:spcPct val="0"/>
              </a:spcBef>
              <a:spcAft>
                <a:spcPct val="0"/>
              </a:spcAft>
              <a:defRPr>
                <a:solidFill>
                  <a:schemeClr val="tx1"/>
                </a:solidFill>
                <a:latin typeface="Arial" panose="020B0604020202020204" pitchFamily="34" charset="0"/>
              </a:defRPr>
            </a:lvl6pPr>
            <a:lvl7pPr marL="914400" fontAlgn="base">
              <a:spcBef>
                <a:spcPct val="0"/>
              </a:spcBef>
              <a:spcAft>
                <a:spcPct val="0"/>
              </a:spcAft>
              <a:defRPr>
                <a:solidFill>
                  <a:schemeClr val="tx1"/>
                </a:solidFill>
                <a:latin typeface="Arial" panose="020B0604020202020204" pitchFamily="34" charset="0"/>
              </a:defRPr>
            </a:lvl7pPr>
            <a:lvl8pPr marL="1371600" fontAlgn="base">
              <a:spcBef>
                <a:spcPct val="0"/>
              </a:spcBef>
              <a:spcAft>
                <a:spcPct val="0"/>
              </a:spcAft>
              <a:defRPr>
                <a:solidFill>
                  <a:schemeClr val="tx1"/>
                </a:solidFill>
                <a:latin typeface="Arial" panose="020B0604020202020204" pitchFamily="34" charset="0"/>
              </a:defRPr>
            </a:lvl8pPr>
            <a:lvl9pPr marL="1828800" fontAlgn="base">
              <a:spcBef>
                <a:spcPct val="0"/>
              </a:spcBef>
              <a:spcAft>
                <a:spcPct val="0"/>
              </a:spcAft>
              <a:defRPr>
                <a:solidFill>
                  <a:schemeClr val="tx1"/>
                </a:solidFill>
                <a:latin typeface="Arial" panose="020B0604020202020204" pitchFamily="34" charset="0"/>
              </a:defRPr>
            </a:lvl9pPr>
          </a:lstStyle>
          <a:p>
            <a:r>
              <a:rPr lang="en-GB" altLang="en-US" sz="1600">
                <a:solidFill>
                  <a:srgbClr val="FF0000"/>
                </a:solidFill>
                <a:latin typeface="Calibri" panose="020F0502020204030204" pitchFamily="34" charset="0"/>
                <a:ea typeface="ＭＳ Ｐゴシック" panose="020B0600070205080204" pitchFamily="34" charset="-128"/>
              </a:rPr>
              <a:t>Q</a:t>
            </a:r>
            <a:r>
              <a:rPr lang="en-GB" altLang="en-US" sz="1600" baseline="-25000">
                <a:solidFill>
                  <a:srgbClr val="FF0000"/>
                </a:solidFill>
                <a:latin typeface="Calibri" panose="020F0502020204030204" pitchFamily="34" charset="0"/>
                <a:ea typeface="ＭＳ Ｐゴシック" panose="020B0600070205080204" pitchFamily="34" charset="-128"/>
              </a:rPr>
              <a:t>load</a:t>
            </a:r>
            <a:r>
              <a:rPr lang="en-GB" altLang="en-US" sz="1600">
                <a:solidFill>
                  <a:srgbClr val="FF0000"/>
                </a:solidFill>
                <a:latin typeface="Calibri" panose="020F0502020204030204" pitchFamily="34" charset="0"/>
                <a:ea typeface="ＭＳ Ｐゴシック" panose="020B0600070205080204" pitchFamily="34" charset="-128"/>
              </a:rPr>
              <a:t> = 2400 W</a:t>
            </a:r>
          </a:p>
        </p:txBody>
      </p:sp>
      <p:sp>
        <p:nvSpPr>
          <p:cNvPr id="21" name="TextBox 20"/>
          <p:cNvSpPr txBox="1"/>
          <p:nvPr/>
        </p:nvSpPr>
        <p:spPr>
          <a:xfrm>
            <a:off x="101601" y="5876846"/>
            <a:ext cx="3753068" cy="276999"/>
          </a:xfrm>
          <a:prstGeom prst="rect">
            <a:avLst/>
          </a:prstGeom>
          <a:noFill/>
        </p:spPr>
        <p:txBody>
          <a:bodyPr wrap="square" rtlCol="0">
            <a:spAutoFit/>
          </a:bodyPr>
          <a:lstStyle/>
          <a:p>
            <a:r>
              <a:rPr lang="en-GB" sz="1200" dirty="0" smtClean="0">
                <a:solidFill>
                  <a:schemeClr val="accent6"/>
                </a:solidFill>
              </a:rPr>
              <a:t>Source: Ph. Lebrun, Cooling </a:t>
            </a:r>
            <a:r>
              <a:rPr lang="en-GB" sz="1200" dirty="0">
                <a:solidFill>
                  <a:schemeClr val="accent6"/>
                </a:solidFill>
              </a:rPr>
              <a:t>with Superfluid Helium</a:t>
            </a:r>
          </a:p>
        </p:txBody>
      </p:sp>
    </p:spTree>
    <p:extLst>
      <p:ext uri="{BB962C8B-B14F-4D97-AF65-F5344CB8AC3E}">
        <p14:creationId xmlns:p14="http://schemas.microsoft.com/office/powerpoint/2010/main" val="33034493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295388" y="163844"/>
            <a:ext cx="4947252" cy="461665"/>
          </a:xfrm>
          <a:prstGeom prst="rect">
            <a:avLst/>
          </a:prstGeom>
          <a:noFill/>
          <a:ln w="9525">
            <a:noFill/>
            <a:miter lim="800000"/>
            <a:headEnd/>
            <a:tailEnd/>
          </a:ln>
        </p:spPr>
        <p:txBody>
          <a:bodyPr wrap="none">
            <a:spAutoFit/>
          </a:bodyPr>
          <a:lstStyle/>
          <a:p>
            <a:r>
              <a:rPr lang="en-GB" sz="2400" dirty="0" smtClean="0">
                <a:solidFill>
                  <a:srgbClr val="002060"/>
                </a:solidFill>
              </a:rPr>
              <a:t>The effectiveness of J-T expansion</a:t>
            </a:r>
            <a:endParaRPr lang="en-GB" sz="2400" dirty="0">
              <a:solidFill>
                <a:srgbClr val="002060"/>
              </a:solidFill>
            </a:endParaRPr>
          </a:p>
        </p:txBody>
      </p:sp>
      <p:sp>
        <p:nvSpPr>
          <p:cNvPr id="2" name="Date Placeholder 1"/>
          <p:cNvSpPr>
            <a:spLocks noGrp="1"/>
          </p:cNvSpPr>
          <p:nvPr>
            <p:ph type="dt" sz="half" idx="10"/>
          </p:nvPr>
        </p:nvSpPr>
        <p:spPr/>
        <p:txBody>
          <a:bodyPr/>
          <a:lstStyle/>
          <a:p>
            <a:r>
              <a:rPr lang="en-US" smtClean="0"/>
              <a:t>12-05-2022</a:t>
            </a:r>
            <a:endParaRPr lang="en-US" dirty="0" smtClean="0"/>
          </a:p>
        </p:txBody>
      </p:sp>
      <p:sp>
        <p:nvSpPr>
          <p:cNvPr id="3" name="Footer Placeholder 2"/>
          <p:cNvSpPr>
            <a:spLocks noGrp="1"/>
          </p:cNvSpPr>
          <p:nvPr>
            <p:ph type="ftr" sz="quarter" idx="11"/>
          </p:nvPr>
        </p:nvSpPr>
        <p:spPr/>
        <p:txBody>
          <a:bodyPr/>
          <a:lstStyle/>
          <a:p>
            <a:r>
              <a:rPr lang="en-US" smtClean="0"/>
              <a:t>T. Koettig TE/CRG</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55</a:t>
            </a:fld>
            <a:endParaRPr lang="en-US" dirty="0"/>
          </a:p>
        </p:txBody>
      </p:sp>
      <p:pic>
        <p:nvPicPr>
          <p:cNvPr id="6" name="Picture 5"/>
          <p:cNvPicPr>
            <a:picLocks noChangeAspect="1"/>
          </p:cNvPicPr>
          <p:nvPr/>
        </p:nvPicPr>
        <p:blipFill>
          <a:blip r:embed="rId3"/>
          <a:stretch>
            <a:fillRect/>
          </a:stretch>
        </p:blipFill>
        <p:spPr>
          <a:xfrm>
            <a:off x="89870" y="1359833"/>
            <a:ext cx="8877397" cy="3989534"/>
          </a:xfrm>
          <a:prstGeom prst="rect">
            <a:avLst/>
          </a:prstGeom>
        </p:spPr>
      </p:pic>
      <p:sp>
        <p:nvSpPr>
          <p:cNvPr id="8" name="TextBox 7"/>
          <p:cNvSpPr txBox="1"/>
          <p:nvPr/>
        </p:nvSpPr>
        <p:spPr>
          <a:xfrm>
            <a:off x="2259106" y="5672623"/>
            <a:ext cx="4265911" cy="307777"/>
          </a:xfrm>
          <a:prstGeom prst="rect">
            <a:avLst/>
          </a:prstGeom>
          <a:noFill/>
        </p:spPr>
        <p:txBody>
          <a:bodyPr wrap="none" rtlCol="0">
            <a:spAutoFit/>
          </a:bodyPr>
          <a:lstStyle/>
          <a:p>
            <a:r>
              <a:rPr lang="en-GB" sz="1400" dirty="0" smtClean="0">
                <a:solidFill>
                  <a:schemeClr val="accent6"/>
                </a:solidFill>
              </a:rPr>
              <a:t>Source: Ph. Lebrun, Cooling </a:t>
            </a:r>
            <a:r>
              <a:rPr lang="en-GB" sz="1400" dirty="0">
                <a:solidFill>
                  <a:schemeClr val="accent6"/>
                </a:solidFill>
              </a:rPr>
              <a:t>with Superfluid Helium</a:t>
            </a:r>
          </a:p>
        </p:txBody>
      </p:sp>
    </p:spTree>
    <p:extLst>
      <p:ext uri="{BB962C8B-B14F-4D97-AF65-F5344CB8AC3E}">
        <p14:creationId xmlns:p14="http://schemas.microsoft.com/office/powerpoint/2010/main" val="130704459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pPr>
              <a:defRPr/>
            </a:pPr>
            <a:r>
              <a:rPr lang="en-US" smtClean="0"/>
              <a:t>12-05-2022</a:t>
            </a:r>
            <a:endParaRPr lang="fr-FR"/>
          </a:p>
        </p:txBody>
      </p:sp>
      <p:sp>
        <p:nvSpPr>
          <p:cNvPr id="7" name="Footer Placeholder 6"/>
          <p:cNvSpPr>
            <a:spLocks noGrp="1"/>
          </p:cNvSpPr>
          <p:nvPr>
            <p:ph type="ftr" sz="quarter" idx="11"/>
          </p:nvPr>
        </p:nvSpPr>
        <p:spPr/>
        <p:txBody>
          <a:bodyPr/>
          <a:lstStyle/>
          <a:p>
            <a:pPr>
              <a:defRPr/>
            </a:pPr>
            <a:r>
              <a:rPr lang="fr-FR" smtClean="0"/>
              <a:t>T. Koettig TE/CRG</a:t>
            </a:r>
            <a:endParaRPr lang="fr-FR"/>
          </a:p>
        </p:txBody>
      </p:sp>
      <p:sp>
        <p:nvSpPr>
          <p:cNvPr id="8" name="Slide Number Placeholder 7"/>
          <p:cNvSpPr>
            <a:spLocks noGrp="1"/>
          </p:cNvSpPr>
          <p:nvPr>
            <p:ph type="sldNum" sz="quarter" idx="12"/>
          </p:nvPr>
        </p:nvSpPr>
        <p:spPr/>
        <p:txBody>
          <a:bodyPr/>
          <a:lstStyle/>
          <a:p>
            <a:fld id="{46F65486-99DD-4D77-AC9D-BDEAE0EAFF12}" type="slidenum">
              <a:rPr lang="fr-FR" altLang="en-US" smtClean="0"/>
              <a:pPr/>
              <a:t>56</a:t>
            </a:fld>
            <a:endParaRPr lang="fr-FR" altLang="en-US"/>
          </a:p>
        </p:txBody>
      </p:sp>
      <p:sp>
        <p:nvSpPr>
          <p:cNvPr id="9" name="Rectangle 2"/>
          <p:cNvSpPr txBox="1">
            <a:spLocks noChangeArrowheads="1"/>
          </p:cNvSpPr>
          <p:nvPr/>
        </p:nvSpPr>
        <p:spPr bwMode="auto">
          <a:xfrm>
            <a:off x="54161" y="-23087"/>
            <a:ext cx="8748713"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2800" kern="1200">
                <a:solidFill>
                  <a:srgbClr val="3333FF"/>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2pPr>
            <a:lvl3pPr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3pPr>
            <a:lvl4pPr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4pPr>
            <a:lvl5pPr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5pPr>
            <a:lvl6pPr marL="457200"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6pPr>
            <a:lvl7pPr marL="914400"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7pPr>
            <a:lvl8pPr marL="1371600"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8pPr>
            <a:lvl9pPr marL="1828800"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altLang="en-US" sz="2400" b="1" dirty="0">
                <a:solidFill>
                  <a:srgbClr val="002060"/>
                </a:solidFill>
                <a:effectLst/>
              </a:rPr>
              <a:t>Refrigerator           </a:t>
            </a:r>
            <a:r>
              <a:rPr lang="en-GB" altLang="en-US" sz="2400" b="1" dirty="0" smtClean="0">
                <a:solidFill>
                  <a:srgbClr val="002060"/>
                </a:solidFill>
                <a:effectLst/>
              </a:rPr>
              <a:t>                   </a:t>
            </a:r>
            <a:r>
              <a:rPr lang="en-GB" altLang="en-US" sz="2400" b="1" dirty="0">
                <a:solidFill>
                  <a:srgbClr val="002060"/>
                </a:solidFill>
                <a:effectLst/>
              </a:rPr>
              <a:t>Liquefier          </a:t>
            </a:r>
          </a:p>
        </p:txBody>
      </p:sp>
      <p:pic>
        <p:nvPicPr>
          <p:cNvPr id="1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813"/>
          <a:stretch/>
        </p:blipFill>
        <p:spPr bwMode="auto">
          <a:xfrm>
            <a:off x="1010312" y="3787588"/>
            <a:ext cx="2658173" cy="2377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Line 4"/>
          <p:cNvSpPr>
            <a:spLocks noChangeShapeType="1"/>
          </p:cNvSpPr>
          <p:nvPr/>
        </p:nvSpPr>
        <p:spPr bwMode="auto">
          <a:xfrm flipV="1">
            <a:off x="4495800" y="685800"/>
            <a:ext cx="0" cy="5484479"/>
          </a:xfrm>
          <a:prstGeom prst="line">
            <a:avLst/>
          </a:prstGeom>
          <a:noFill/>
          <a:ln w="25400">
            <a:solidFill>
              <a:srgbClr val="0055A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smtClean="0">
              <a:ln>
                <a:noFill/>
              </a:ln>
              <a:solidFill>
                <a:srgbClr val="000000"/>
              </a:solidFill>
              <a:effectLst/>
              <a:uLnTx/>
              <a:uFillTx/>
            </a:endParaRPr>
          </a:p>
        </p:txBody>
      </p:sp>
      <p:pic>
        <p:nvPicPr>
          <p:cNvPr id="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6417" y="685800"/>
            <a:ext cx="2188669" cy="3083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2871" y="685801"/>
            <a:ext cx="3082505" cy="3083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4152" y="3718432"/>
            <a:ext cx="3000740" cy="243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703109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pPr>
              <a:defRPr/>
            </a:pPr>
            <a:r>
              <a:rPr lang="en-US" smtClean="0"/>
              <a:t>12-05-2022</a:t>
            </a:r>
            <a:endParaRPr lang="fr-FR"/>
          </a:p>
        </p:txBody>
      </p:sp>
      <p:sp>
        <p:nvSpPr>
          <p:cNvPr id="7" name="Footer Placeholder 6"/>
          <p:cNvSpPr>
            <a:spLocks noGrp="1"/>
          </p:cNvSpPr>
          <p:nvPr>
            <p:ph type="ftr" sz="quarter" idx="11"/>
          </p:nvPr>
        </p:nvSpPr>
        <p:spPr/>
        <p:txBody>
          <a:bodyPr/>
          <a:lstStyle/>
          <a:p>
            <a:pPr>
              <a:defRPr/>
            </a:pPr>
            <a:r>
              <a:rPr lang="fr-FR" smtClean="0"/>
              <a:t>T. Koettig TE/CRG</a:t>
            </a:r>
            <a:endParaRPr lang="fr-FR"/>
          </a:p>
        </p:txBody>
      </p:sp>
      <p:sp>
        <p:nvSpPr>
          <p:cNvPr id="8" name="Slide Number Placeholder 7"/>
          <p:cNvSpPr>
            <a:spLocks noGrp="1"/>
          </p:cNvSpPr>
          <p:nvPr>
            <p:ph type="sldNum" sz="quarter" idx="12"/>
          </p:nvPr>
        </p:nvSpPr>
        <p:spPr/>
        <p:txBody>
          <a:bodyPr/>
          <a:lstStyle/>
          <a:p>
            <a:fld id="{46F65486-99DD-4D77-AC9D-BDEAE0EAFF12}" type="slidenum">
              <a:rPr lang="fr-FR" altLang="en-US" smtClean="0"/>
              <a:pPr/>
              <a:t>57</a:t>
            </a:fld>
            <a:endParaRPr lang="fr-FR" altLang="en-US"/>
          </a:p>
        </p:txBody>
      </p:sp>
      <p:sp>
        <p:nvSpPr>
          <p:cNvPr id="9" name="Rectangle 2"/>
          <p:cNvSpPr txBox="1">
            <a:spLocks noChangeArrowheads="1"/>
          </p:cNvSpPr>
          <p:nvPr/>
        </p:nvSpPr>
        <p:spPr bwMode="auto">
          <a:xfrm>
            <a:off x="121443" y="-15081"/>
            <a:ext cx="8748713"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2800" kern="1200">
                <a:solidFill>
                  <a:srgbClr val="3333FF"/>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2pPr>
            <a:lvl3pPr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3pPr>
            <a:lvl4pPr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4pPr>
            <a:lvl5pPr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5pPr>
            <a:lvl6pPr marL="457200"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6pPr>
            <a:lvl7pPr marL="914400"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7pPr>
            <a:lvl8pPr marL="1371600"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8pPr>
            <a:lvl9pPr marL="1828800" algn="ctr" rtl="0" fontAlgn="base">
              <a:spcBef>
                <a:spcPct val="0"/>
              </a:spcBef>
              <a:spcAft>
                <a:spcPct val="0"/>
              </a:spcAft>
              <a:defRPr sz="2800">
                <a:solidFill>
                  <a:srgbClr val="3333FF"/>
                </a:solidFill>
                <a:effectLst>
                  <a:outerShdw blurRad="38100" dist="38100" dir="2700000" algn="tl">
                    <a:srgbClr val="C0C0C0"/>
                  </a:outerShdw>
                </a:effectLst>
                <a:latin typeface="Tahoma" panose="020B0604030504040204" pitchFamily="34" charset="0"/>
              </a:defRPr>
            </a:lvl9pPr>
          </a:lstStyle>
          <a:p>
            <a:r>
              <a:rPr lang="en-GB" altLang="en-US" sz="2400" dirty="0">
                <a:solidFill>
                  <a:srgbClr val="002060"/>
                </a:solidFill>
                <a:effectLst/>
              </a:rPr>
              <a:t>Refrigerator      </a:t>
            </a:r>
            <a:r>
              <a:rPr lang="en-GB" altLang="en-US" sz="2400" dirty="0" smtClean="0">
                <a:solidFill>
                  <a:srgbClr val="002060"/>
                </a:solidFill>
                <a:effectLst/>
              </a:rPr>
              <a:t>                        </a:t>
            </a:r>
            <a:r>
              <a:rPr lang="en-GB" altLang="en-US" sz="2400" dirty="0">
                <a:solidFill>
                  <a:srgbClr val="002060"/>
                </a:solidFill>
                <a:effectLst/>
              </a:rPr>
              <a:t>Liquefier          </a:t>
            </a:r>
          </a:p>
        </p:txBody>
      </p:sp>
      <p:pic>
        <p:nvPicPr>
          <p:cNvPr id="1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813"/>
          <a:stretch/>
        </p:blipFill>
        <p:spPr bwMode="auto">
          <a:xfrm>
            <a:off x="1010312" y="3787588"/>
            <a:ext cx="2658173" cy="2377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Line 4"/>
          <p:cNvSpPr>
            <a:spLocks noChangeShapeType="1"/>
          </p:cNvSpPr>
          <p:nvPr/>
        </p:nvSpPr>
        <p:spPr bwMode="auto">
          <a:xfrm flipV="1">
            <a:off x="4495800" y="685800"/>
            <a:ext cx="0" cy="5484479"/>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smtClean="0">
              <a:ln>
                <a:noFill/>
              </a:ln>
              <a:solidFill>
                <a:srgbClr val="000000"/>
              </a:solidFill>
              <a:effectLst/>
              <a:uLnTx/>
              <a:uFillTx/>
            </a:endParaRPr>
          </a:p>
        </p:txBody>
      </p:sp>
      <p:pic>
        <p:nvPicPr>
          <p:cNvPr id="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6417" y="685800"/>
            <a:ext cx="2188669" cy="3083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2871" y="685801"/>
            <a:ext cx="3082505" cy="3083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4152" y="3718432"/>
            <a:ext cx="3000740" cy="243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1121748" y="2752091"/>
            <a:ext cx="7038575" cy="1500667"/>
            <a:chOff x="1121748" y="2752091"/>
            <a:chExt cx="7038575" cy="1500667"/>
          </a:xfrm>
        </p:grpSpPr>
        <p:sp>
          <p:nvSpPr>
            <p:cNvPr id="4" name="Rectangle 3"/>
            <p:cNvSpPr/>
            <p:nvPr/>
          </p:nvSpPr>
          <p:spPr>
            <a:xfrm>
              <a:off x="1121748" y="2752091"/>
              <a:ext cx="7038575" cy="150066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 Box 15"/>
            <p:cNvSpPr txBox="1">
              <a:spLocks noChangeArrowheads="1"/>
            </p:cNvSpPr>
            <p:nvPr/>
          </p:nvSpPr>
          <p:spPr bwMode="auto">
            <a:xfrm>
              <a:off x="1495425" y="2935564"/>
              <a:ext cx="6000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dirty="0">
                  <a:solidFill>
                    <a:srgbClr val="FF0000"/>
                  </a:solidFill>
                  <a:latin typeface="Tahoma" panose="020B0604030504040204" pitchFamily="34" charset="0"/>
                </a:rPr>
                <a:t>For refrigerators/liquefiers with the same efficiency:</a:t>
              </a:r>
            </a:p>
          </p:txBody>
        </p:sp>
        <p:pic>
          <p:nvPicPr>
            <p:cNvPr id="18"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24187" y="3438801"/>
              <a:ext cx="33305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7"/>
            <p:cNvSpPr>
              <a:spLocks noChangeArrowheads="1"/>
            </p:cNvSpPr>
            <p:nvPr/>
          </p:nvSpPr>
          <p:spPr bwMode="auto">
            <a:xfrm>
              <a:off x="2947987" y="3362601"/>
              <a:ext cx="3505200" cy="457200"/>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Tree>
    <p:extLst>
      <p:ext uri="{BB962C8B-B14F-4D97-AF65-F5344CB8AC3E}">
        <p14:creationId xmlns:p14="http://schemas.microsoft.com/office/powerpoint/2010/main" val="273549956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Text Box 3"/>
          <p:cNvSpPr txBox="1">
            <a:spLocks noChangeArrowheads="1"/>
          </p:cNvSpPr>
          <p:nvPr/>
        </p:nvSpPr>
        <p:spPr bwMode="auto">
          <a:xfrm>
            <a:off x="457200" y="116831"/>
            <a:ext cx="642355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smtClean="0">
                <a:solidFill>
                  <a:srgbClr val="002060"/>
                </a:solidFill>
              </a:rPr>
              <a:t>Energy consumption CERN, LHC and </a:t>
            </a:r>
            <a:r>
              <a:rPr lang="en-US" altLang="en-US" sz="2400" b="1" dirty="0" err="1" smtClean="0">
                <a:solidFill>
                  <a:srgbClr val="002060"/>
                </a:solidFill>
              </a:rPr>
              <a:t>Cryo</a:t>
            </a:r>
            <a:endParaRPr lang="en-US" altLang="en-US" sz="2400" b="1" dirty="0">
              <a:solidFill>
                <a:srgbClr val="002060"/>
              </a:solidFill>
            </a:endParaRPr>
          </a:p>
        </p:txBody>
      </p:sp>
      <p:sp>
        <p:nvSpPr>
          <p:cNvPr id="77828" name="Text Box 4"/>
          <p:cNvSpPr txBox="1">
            <a:spLocks noChangeArrowheads="1"/>
          </p:cNvSpPr>
          <p:nvPr/>
        </p:nvSpPr>
        <p:spPr bwMode="auto">
          <a:xfrm>
            <a:off x="704437" y="840064"/>
            <a:ext cx="804096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smtClean="0">
                <a:latin typeface="Tahoma" panose="020B0604030504040204" pitchFamily="34" charset="0"/>
              </a:rPr>
              <a:t>CERN in total is around 200 MW with LHC contributing by 115 MW</a:t>
            </a:r>
          </a:p>
          <a:p>
            <a:endParaRPr lang="en-US" altLang="en-US" dirty="0" smtClean="0">
              <a:latin typeface="Tahoma" panose="020B0604030504040204" pitchFamily="34" charset="0"/>
            </a:endParaRPr>
          </a:p>
          <a:p>
            <a:endParaRPr lang="en-US" altLang="en-US" dirty="0">
              <a:latin typeface="Tahoma" panose="020B0604030504040204" pitchFamily="34" charset="0"/>
            </a:endParaRPr>
          </a:p>
          <a:p>
            <a:endParaRPr lang="en-US" altLang="en-US" dirty="0">
              <a:latin typeface="Tahoma" panose="020B0604030504040204" pitchFamily="34" charset="0"/>
            </a:endParaRPr>
          </a:p>
        </p:txBody>
      </p:sp>
      <p:sp>
        <p:nvSpPr>
          <p:cNvPr id="2" name="Date Placeholder 1"/>
          <p:cNvSpPr>
            <a:spLocks noGrp="1"/>
          </p:cNvSpPr>
          <p:nvPr>
            <p:ph type="dt" sz="half" idx="10"/>
          </p:nvPr>
        </p:nvSpPr>
        <p:spPr/>
        <p:txBody>
          <a:bodyPr/>
          <a:lstStyle/>
          <a:p>
            <a:r>
              <a:rPr lang="en-US" altLang="en-US" smtClean="0"/>
              <a:t>12-05-2022</a:t>
            </a:r>
            <a:endParaRPr lang="en-US" altLang="en-US"/>
          </a:p>
        </p:txBody>
      </p:sp>
      <p:sp>
        <p:nvSpPr>
          <p:cNvPr id="3" name="Footer Placeholder 2"/>
          <p:cNvSpPr>
            <a:spLocks noGrp="1"/>
          </p:cNvSpPr>
          <p:nvPr>
            <p:ph type="ftr" sz="quarter" idx="11"/>
          </p:nvPr>
        </p:nvSpPr>
        <p:spPr/>
        <p:txBody>
          <a:bodyPr/>
          <a:lstStyle/>
          <a:p>
            <a:r>
              <a:rPr lang="en-US" altLang="en-US" smtClean="0"/>
              <a:t>T. Koettig TE/CRG</a:t>
            </a:r>
            <a:endParaRPr lang="en-US" altLang="en-US"/>
          </a:p>
        </p:txBody>
      </p:sp>
      <p:sp>
        <p:nvSpPr>
          <p:cNvPr id="4" name="Slide Number Placeholder 3"/>
          <p:cNvSpPr>
            <a:spLocks noGrp="1"/>
          </p:cNvSpPr>
          <p:nvPr>
            <p:ph type="sldNum" sz="quarter" idx="12"/>
          </p:nvPr>
        </p:nvSpPr>
        <p:spPr/>
        <p:txBody>
          <a:bodyPr/>
          <a:lstStyle/>
          <a:p>
            <a:fld id="{3359E1B6-B6F2-4D05-AE4D-5E0011231DF0}" type="slidenum">
              <a:rPr lang="en-US" altLang="en-US" smtClean="0"/>
              <a:pPr/>
              <a:t>58</a:t>
            </a:fld>
            <a:endParaRPr lang="en-US" altLang="en-US"/>
          </a:p>
        </p:txBody>
      </p:sp>
      <p:sp>
        <p:nvSpPr>
          <p:cNvPr id="5" name="Rectangle 4"/>
          <p:cNvSpPr/>
          <p:nvPr/>
        </p:nvSpPr>
        <p:spPr>
          <a:xfrm rot="16200000">
            <a:off x="6896898" y="2885091"/>
            <a:ext cx="3537079" cy="415498"/>
          </a:xfrm>
          <a:prstGeom prst="rect">
            <a:avLst/>
          </a:prstGeom>
        </p:spPr>
        <p:txBody>
          <a:bodyPr wrap="square">
            <a:spAutoFit/>
          </a:bodyPr>
          <a:lstStyle/>
          <a:p>
            <a:r>
              <a:rPr lang="en-GB" sz="1050" dirty="0" smtClean="0">
                <a:solidFill>
                  <a:schemeClr val="accent5"/>
                </a:solidFill>
              </a:rPr>
              <a:t>Source: </a:t>
            </a:r>
            <a:r>
              <a:rPr lang="en-GB" sz="1050" dirty="0" smtClean="0">
                <a:solidFill>
                  <a:schemeClr val="accent5"/>
                </a:solidFill>
                <a:hlinkClick r:id="rId2"/>
              </a:rPr>
              <a:t>https</a:t>
            </a:r>
            <a:r>
              <a:rPr lang="en-GB" sz="1050" dirty="0">
                <a:solidFill>
                  <a:schemeClr val="accent5"/>
                </a:solidFill>
                <a:hlinkClick r:id="rId2"/>
              </a:rPr>
              <a:t>://</a:t>
            </a:r>
            <a:r>
              <a:rPr lang="en-GB" sz="1050" dirty="0" smtClean="0">
                <a:solidFill>
                  <a:schemeClr val="accent5"/>
                </a:solidFill>
                <a:hlinkClick r:id="rId2"/>
              </a:rPr>
              <a:t>www.lhc-closer.es/taking_a_closer_look</a:t>
            </a:r>
            <a:r>
              <a:rPr lang="en-GB" sz="1050" dirty="0" smtClean="0">
                <a:solidFill>
                  <a:schemeClr val="accent5"/>
                </a:solidFill>
              </a:rPr>
              <a:t> _at_lhc/0.energy_consumption</a:t>
            </a:r>
            <a:endParaRPr lang="en-GB" sz="1050" dirty="0">
              <a:solidFill>
                <a:schemeClr val="accent5"/>
              </a:solidFill>
            </a:endParaRPr>
          </a:p>
        </p:txBody>
      </p:sp>
      <p:pic>
        <p:nvPicPr>
          <p:cNvPr id="6" name="Picture 5"/>
          <p:cNvPicPr>
            <a:picLocks noChangeAspect="1"/>
          </p:cNvPicPr>
          <p:nvPr/>
        </p:nvPicPr>
        <p:blipFill>
          <a:blip r:embed="rId3"/>
          <a:stretch>
            <a:fillRect/>
          </a:stretch>
        </p:blipFill>
        <p:spPr>
          <a:xfrm>
            <a:off x="1380468" y="1572628"/>
            <a:ext cx="5657850" cy="3209925"/>
          </a:xfrm>
          <a:prstGeom prst="rect">
            <a:avLst/>
          </a:prstGeom>
        </p:spPr>
      </p:pic>
      <p:sp>
        <p:nvSpPr>
          <p:cNvPr id="7" name="Rectangle 6"/>
          <p:cNvSpPr/>
          <p:nvPr/>
        </p:nvSpPr>
        <p:spPr>
          <a:xfrm>
            <a:off x="628236" y="4989396"/>
            <a:ext cx="7557139" cy="1077218"/>
          </a:xfrm>
          <a:prstGeom prst="rect">
            <a:avLst/>
          </a:prstGeom>
        </p:spPr>
        <p:txBody>
          <a:bodyPr wrap="square">
            <a:spAutoFit/>
          </a:bodyPr>
          <a:lstStyle/>
          <a:p>
            <a:r>
              <a:rPr lang="en-GB" sz="1600" dirty="0"/>
              <a:t>When the LHC is up and running the total average power for the whole CERN site will peak during July at about 180 MW of which:</a:t>
            </a:r>
          </a:p>
          <a:p>
            <a:pPr marL="742950" lvl="1" indent="-285750">
              <a:buFont typeface="Arial" panose="020B0604020202020204" pitchFamily="34" charset="0"/>
              <a:buChar char="•"/>
            </a:pPr>
            <a:r>
              <a:rPr lang="en-GB" sz="1600" dirty="0" smtClean="0"/>
              <a:t>LHC </a:t>
            </a:r>
            <a:r>
              <a:rPr lang="en-GB" sz="1600" dirty="0"/>
              <a:t>cryogenics 27.5 </a:t>
            </a:r>
            <a:r>
              <a:rPr lang="en-GB" sz="1600" dirty="0" smtClean="0"/>
              <a:t>MW (40 MW installed)</a:t>
            </a:r>
          </a:p>
          <a:p>
            <a:pPr marL="742950" lvl="1" indent="-285750">
              <a:buFont typeface="Arial" panose="020B0604020202020204" pitchFamily="34" charset="0"/>
              <a:buChar char="•"/>
            </a:pPr>
            <a:r>
              <a:rPr lang="en-GB" sz="1600" dirty="0" smtClean="0"/>
              <a:t>LHC </a:t>
            </a:r>
            <a:r>
              <a:rPr lang="en-GB" sz="1600" dirty="0"/>
              <a:t>experiments 22 MW</a:t>
            </a:r>
          </a:p>
        </p:txBody>
      </p:sp>
      <p:cxnSp>
        <p:nvCxnSpPr>
          <p:cNvPr id="9" name="Straight Arrow Connector 8"/>
          <p:cNvCxnSpPr/>
          <p:nvPr/>
        </p:nvCxnSpPr>
        <p:spPr>
          <a:xfrm flipV="1">
            <a:off x="6880753" y="1828800"/>
            <a:ext cx="497509" cy="291662"/>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205086" y="1502958"/>
            <a:ext cx="2001510" cy="369332"/>
          </a:xfrm>
          <a:prstGeom prst="rect">
            <a:avLst/>
          </a:prstGeom>
          <a:noFill/>
        </p:spPr>
        <p:txBody>
          <a:bodyPr wrap="none" rtlCol="0">
            <a:spAutoFit/>
          </a:bodyPr>
          <a:lstStyle/>
          <a:p>
            <a:r>
              <a:rPr lang="en-US" dirty="0" smtClean="0"/>
              <a:t>1.25 </a:t>
            </a:r>
            <a:r>
              <a:rPr lang="en-US" dirty="0" err="1" smtClean="0"/>
              <a:t>TWh</a:t>
            </a:r>
            <a:r>
              <a:rPr lang="en-US" dirty="0" smtClean="0"/>
              <a:t> in 2018</a:t>
            </a:r>
            <a:endParaRPr lang="en-GB" dirty="0"/>
          </a:p>
        </p:txBody>
      </p:sp>
    </p:spTree>
    <p:extLst>
      <p:ext uri="{BB962C8B-B14F-4D97-AF65-F5344CB8AC3E}">
        <p14:creationId xmlns:p14="http://schemas.microsoft.com/office/powerpoint/2010/main" val="5136009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782"/>
            <a:ext cx="8229600" cy="609600"/>
          </a:xfrm>
        </p:spPr>
        <p:txBody>
          <a:bodyPr/>
          <a:lstStyle/>
          <a:p>
            <a:pPr>
              <a:defRPr/>
            </a:pPr>
            <a:r>
              <a:rPr lang="en-GB" b="1" noProof="0" dirty="0" smtClean="0">
                <a:latin typeface="+mj-lt"/>
                <a:cs typeface="Arial" charset="0"/>
              </a:rPr>
              <a:t>Overview of cryogenics at CERN - LHC</a:t>
            </a:r>
          </a:p>
        </p:txBody>
      </p:sp>
      <p:sp>
        <p:nvSpPr>
          <p:cNvPr id="18435" name="Slide Number Placeholder 5"/>
          <p:cNvSpPr>
            <a:spLocks noGrp="1"/>
          </p:cNvSpPr>
          <p:nvPr>
            <p:ph type="sldNum" sz="quarter" idx="12"/>
          </p:nvPr>
        </p:nvSpPr>
        <p:spPr bwMode="auto">
          <a:xfrm>
            <a:off x="6421967" y="6353095"/>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20000"/>
              </a:spcBef>
              <a:buFont typeface="Arial" charset="0"/>
              <a:buChar char="•"/>
              <a:defRPr sz="3200">
                <a:solidFill>
                  <a:schemeClr val="tx1"/>
                </a:solidFill>
                <a:latin typeface="Times New Roman" pitchFamily="18" charset="0"/>
                <a:cs typeface="Arial" charset="0"/>
              </a:defRPr>
            </a:lvl1pPr>
            <a:lvl2pPr marL="742950" indent="-285750" eaLnBrk="0" hangingPunct="0">
              <a:spcBef>
                <a:spcPct val="20000"/>
              </a:spcBef>
              <a:buFont typeface="Arial" charset="0"/>
              <a:buChar char="–"/>
              <a:defRPr sz="2800">
                <a:solidFill>
                  <a:schemeClr val="tx1"/>
                </a:solidFill>
                <a:latin typeface="Times New Roman" pitchFamily="18" charset="0"/>
                <a:cs typeface="Arial" charset="0"/>
              </a:defRPr>
            </a:lvl2pPr>
            <a:lvl3pPr marL="1143000" indent="-228600" eaLnBrk="0" hangingPunct="0">
              <a:spcBef>
                <a:spcPct val="20000"/>
              </a:spcBef>
              <a:buFont typeface="Arial" charset="0"/>
              <a:buChar char="•"/>
              <a:defRPr sz="2400">
                <a:solidFill>
                  <a:schemeClr val="tx1"/>
                </a:solidFill>
                <a:latin typeface="Times New Roman" pitchFamily="18" charset="0"/>
                <a:cs typeface="Arial" charset="0"/>
              </a:defRPr>
            </a:lvl3pPr>
            <a:lvl4pPr marL="1600200" indent="-228600" eaLnBrk="0" hangingPunct="0">
              <a:spcBef>
                <a:spcPct val="20000"/>
              </a:spcBef>
              <a:buFont typeface="Arial" charset="0"/>
              <a:buChar char="–"/>
              <a:defRPr sz="2000">
                <a:solidFill>
                  <a:schemeClr val="tx1"/>
                </a:solidFill>
                <a:latin typeface="Times New Roman" pitchFamily="18" charset="0"/>
                <a:cs typeface="Arial" charset="0"/>
              </a:defRPr>
            </a:lvl4pPr>
            <a:lvl5pPr marL="2057400" indent="-228600" eaLnBrk="0" hangingPunct="0">
              <a:spcBef>
                <a:spcPct val="20000"/>
              </a:spcBef>
              <a:buFont typeface="Arial" charset="0"/>
              <a:buChar char="»"/>
              <a:defRPr sz="2000">
                <a:solidFill>
                  <a:schemeClr val="tx1"/>
                </a:solidFill>
                <a:latin typeface="Times New Roman" pitchFamily="18"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9pPr>
          </a:lstStyle>
          <a:p>
            <a:pPr eaLnBrk="1" hangingPunct="1">
              <a:spcBef>
                <a:spcPct val="0"/>
              </a:spcBef>
              <a:buFontTx/>
              <a:buNone/>
            </a:pPr>
            <a:fld id="{94C61143-EFF6-4A7C-8C34-BC29C45499EF}" type="slidenum">
              <a:rPr lang="en-US" altLang="en-US" sz="1200" smtClean="0">
                <a:solidFill>
                  <a:srgbClr val="898989"/>
                </a:solidFill>
                <a:latin typeface="Arial" charset="0"/>
              </a:rPr>
              <a:pPr eaLnBrk="1" hangingPunct="1">
                <a:spcBef>
                  <a:spcPct val="0"/>
                </a:spcBef>
                <a:buFontTx/>
                <a:buNone/>
              </a:pPr>
              <a:t>6</a:t>
            </a:fld>
            <a:endParaRPr lang="en-US" altLang="en-US" sz="1200" smtClean="0">
              <a:solidFill>
                <a:srgbClr val="898989"/>
              </a:solidFill>
              <a:latin typeface="Arial" charset="0"/>
            </a:endParaRPr>
          </a:p>
        </p:txBody>
      </p:sp>
      <p:sp>
        <p:nvSpPr>
          <p:cNvPr id="18436" name="Content Placeholder 1"/>
          <p:cNvSpPr>
            <a:spLocks noGrp="1"/>
          </p:cNvSpPr>
          <p:nvPr>
            <p:ph idx="1"/>
          </p:nvPr>
        </p:nvSpPr>
        <p:spPr>
          <a:xfrm>
            <a:off x="4788694" y="1527703"/>
            <a:ext cx="4113212" cy="4525963"/>
          </a:xfrm>
        </p:spPr>
        <p:txBody>
          <a:bodyPr>
            <a:noAutofit/>
          </a:bodyPr>
          <a:lstStyle/>
          <a:p>
            <a:r>
              <a:rPr lang="en-GB" altLang="en-US" sz="2000" noProof="0" dirty="0" smtClean="0">
                <a:cs typeface="Arial" charset="0"/>
              </a:rPr>
              <a:t>Helium at different operating temperatures (thermal shields, beam screens, distribution and magnets,…)</a:t>
            </a:r>
          </a:p>
          <a:p>
            <a:endParaRPr lang="en-GB" altLang="en-US" sz="2000" noProof="0" dirty="0" smtClean="0">
              <a:cs typeface="Arial" charset="0"/>
            </a:endParaRPr>
          </a:p>
          <a:p>
            <a:r>
              <a:rPr lang="en-GB" altLang="en-US" sz="2000" noProof="0" dirty="0" smtClean="0">
                <a:cs typeface="Arial" charset="0"/>
              </a:rPr>
              <a:t>Superconducting </a:t>
            </a:r>
            <a:r>
              <a:rPr lang="en-US" altLang="en-US" sz="2000" noProof="0" dirty="0" smtClean="0">
                <a:cs typeface="Arial" charset="0"/>
              </a:rPr>
              <a:t>(SC)</a:t>
            </a:r>
            <a:r>
              <a:rPr lang="en-GB" altLang="en-US" sz="2000" noProof="0" dirty="0" smtClean="0">
                <a:cs typeface="Arial" charset="0"/>
              </a:rPr>
              <a:t> magnets of the LHC ring</a:t>
            </a:r>
          </a:p>
          <a:p>
            <a:endParaRPr lang="en-GB" altLang="en-US" sz="2000" noProof="0" dirty="0" smtClean="0">
              <a:cs typeface="Arial" charset="0"/>
            </a:endParaRPr>
          </a:p>
          <a:p>
            <a:r>
              <a:rPr lang="en-GB" altLang="en-US" sz="2000" noProof="0" dirty="0" smtClean="0">
                <a:cs typeface="Arial" charset="0"/>
              </a:rPr>
              <a:t>Accelerating SC cavities</a:t>
            </a:r>
          </a:p>
          <a:p>
            <a:endParaRPr lang="en-GB" altLang="en-US" sz="2800" noProof="0" dirty="0" smtClean="0">
              <a:latin typeface="+mn-lt"/>
              <a:cs typeface="Arial" charset="0"/>
            </a:endParaRPr>
          </a:p>
        </p:txBody>
      </p:sp>
      <p:pic>
        <p:nvPicPr>
          <p:cNvPr id="1843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65327" y="722263"/>
            <a:ext cx="3687588" cy="2496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rot="16200000">
            <a:off x="-766321" y="3440488"/>
            <a:ext cx="1888659" cy="276999"/>
          </a:xfrm>
          <a:prstGeom prst="rect">
            <a:avLst/>
          </a:prstGeom>
        </p:spPr>
        <p:txBody>
          <a:bodyPr wrap="none">
            <a:spAutoFit/>
          </a:bodyPr>
          <a:lstStyle/>
          <a:p>
            <a:r>
              <a:rPr lang="en-GB" sz="1200" dirty="0" smtClean="0">
                <a:solidFill>
                  <a:schemeClr val="accent6"/>
                </a:solidFill>
              </a:rPr>
              <a:t>CERN CDS-EX-0712013</a:t>
            </a:r>
            <a:endParaRPr lang="en-GB" sz="1200" dirty="0">
              <a:solidFill>
                <a:schemeClr val="accent6"/>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65327" y="3294592"/>
            <a:ext cx="3687588" cy="2767541"/>
          </a:xfrm>
          <a:prstGeom prst="rect">
            <a:avLst/>
          </a:prstGeom>
        </p:spPr>
      </p:pic>
      <p:sp>
        <p:nvSpPr>
          <p:cNvPr id="5" name="Date Placeholder 4"/>
          <p:cNvSpPr>
            <a:spLocks noGrp="1"/>
          </p:cNvSpPr>
          <p:nvPr>
            <p:ph type="dt" sz="half" idx="10"/>
          </p:nvPr>
        </p:nvSpPr>
        <p:spPr/>
        <p:txBody>
          <a:bodyPr/>
          <a:lstStyle/>
          <a:p>
            <a:r>
              <a:rPr lang="en-US" smtClean="0"/>
              <a:t>12-05-2022</a:t>
            </a:r>
            <a:endParaRPr lang="en-US" dirty="0" smtClean="0"/>
          </a:p>
        </p:txBody>
      </p:sp>
      <p:sp>
        <p:nvSpPr>
          <p:cNvPr id="6" name="Footer Placeholder 5"/>
          <p:cNvSpPr>
            <a:spLocks noGrp="1"/>
          </p:cNvSpPr>
          <p:nvPr>
            <p:ph type="ftr" sz="quarter" idx="11"/>
          </p:nvPr>
        </p:nvSpPr>
        <p:spPr/>
        <p:txBody>
          <a:bodyPr/>
          <a:lstStyle/>
          <a:p>
            <a:r>
              <a:rPr lang="en-US" smtClean="0"/>
              <a:t>T. Koettig TE/CRG</a:t>
            </a:r>
            <a:endParaRPr lang="en-US" dirty="0"/>
          </a:p>
        </p:txBody>
      </p:sp>
    </p:spTree>
    <p:extLst>
      <p:ext uri="{BB962C8B-B14F-4D97-AF65-F5344CB8AC3E}">
        <p14:creationId xmlns:p14="http://schemas.microsoft.com/office/powerpoint/2010/main" val="7740898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782"/>
            <a:ext cx="8229600" cy="609600"/>
          </a:xfrm>
        </p:spPr>
        <p:txBody>
          <a:bodyPr/>
          <a:lstStyle/>
          <a:p>
            <a:pPr>
              <a:defRPr/>
            </a:pPr>
            <a:r>
              <a:rPr lang="en-GB" b="1" noProof="0" dirty="0" smtClean="0">
                <a:latin typeface="+mj-lt"/>
                <a:cs typeface="Arial" charset="0"/>
              </a:rPr>
              <a:t>Overview of cryogenics at CERN</a:t>
            </a:r>
          </a:p>
        </p:txBody>
      </p:sp>
      <p:sp>
        <p:nvSpPr>
          <p:cNvPr id="18435" name="Slide Number Placeholder 5"/>
          <p:cNvSpPr>
            <a:spLocks noGrp="1"/>
          </p:cNvSpPr>
          <p:nvPr>
            <p:ph type="sldNum" sz="quarter" idx="12"/>
          </p:nvPr>
        </p:nvSpPr>
        <p:spPr bwMode="auto">
          <a:xfrm>
            <a:off x="6421967" y="6353095"/>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20000"/>
              </a:spcBef>
              <a:buFont typeface="Arial" charset="0"/>
              <a:buChar char="•"/>
              <a:defRPr sz="3200">
                <a:solidFill>
                  <a:schemeClr val="tx1"/>
                </a:solidFill>
                <a:latin typeface="Times New Roman" pitchFamily="18" charset="0"/>
                <a:cs typeface="Arial" charset="0"/>
              </a:defRPr>
            </a:lvl1pPr>
            <a:lvl2pPr marL="742950" indent="-285750" eaLnBrk="0" hangingPunct="0">
              <a:spcBef>
                <a:spcPct val="20000"/>
              </a:spcBef>
              <a:buFont typeface="Arial" charset="0"/>
              <a:buChar char="–"/>
              <a:defRPr sz="2800">
                <a:solidFill>
                  <a:schemeClr val="tx1"/>
                </a:solidFill>
                <a:latin typeface="Times New Roman" pitchFamily="18" charset="0"/>
                <a:cs typeface="Arial" charset="0"/>
              </a:defRPr>
            </a:lvl2pPr>
            <a:lvl3pPr marL="1143000" indent="-228600" eaLnBrk="0" hangingPunct="0">
              <a:spcBef>
                <a:spcPct val="20000"/>
              </a:spcBef>
              <a:buFont typeface="Arial" charset="0"/>
              <a:buChar char="•"/>
              <a:defRPr sz="2400">
                <a:solidFill>
                  <a:schemeClr val="tx1"/>
                </a:solidFill>
                <a:latin typeface="Times New Roman" pitchFamily="18" charset="0"/>
                <a:cs typeface="Arial" charset="0"/>
              </a:defRPr>
            </a:lvl3pPr>
            <a:lvl4pPr marL="1600200" indent="-228600" eaLnBrk="0" hangingPunct="0">
              <a:spcBef>
                <a:spcPct val="20000"/>
              </a:spcBef>
              <a:buFont typeface="Arial" charset="0"/>
              <a:buChar char="–"/>
              <a:defRPr sz="2000">
                <a:solidFill>
                  <a:schemeClr val="tx1"/>
                </a:solidFill>
                <a:latin typeface="Times New Roman" pitchFamily="18" charset="0"/>
                <a:cs typeface="Arial" charset="0"/>
              </a:defRPr>
            </a:lvl4pPr>
            <a:lvl5pPr marL="2057400" indent="-228600" eaLnBrk="0" hangingPunct="0">
              <a:spcBef>
                <a:spcPct val="20000"/>
              </a:spcBef>
              <a:buFont typeface="Arial" charset="0"/>
              <a:buChar char="»"/>
              <a:defRPr sz="2000">
                <a:solidFill>
                  <a:schemeClr val="tx1"/>
                </a:solidFill>
                <a:latin typeface="Times New Roman" pitchFamily="18"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Times New Roman" pitchFamily="18" charset="0"/>
                <a:cs typeface="Arial" charset="0"/>
              </a:defRPr>
            </a:lvl9pPr>
          </a:lstStyle>
          <a:p>
            <a:pPr eaLnBrk="1" hangingPunct="1">
              <a:spcBef>
                <a:spcPct val="0"/>
              </a:spcBef>
              <a:buFontTx/>
              <a:buNone/>
            </a:pPr>
            <a:fld id="{94C61143-EFF6-4A7C-8C34-BC29C45499EF}" type="slidenum">
              <a:rPr lang="en-US" altLang="en-US" sz="1200" smtClean="0">
                <a:solidFill>
                  <a:srgbClr val="898989"/>
                </a:solidFill>
                <a:latin typeface="Arial" charset="0"/>
              </a:rPr>
              <a:pPr eaLnBrk="1" hangingPunct="1">
                <a:spcBef>
                  <a:spcPct val="0"/>
                </a:spcBef>
                <a:buFontTx/>
                <a:buNone/>
              </a:pPr>
              <a:t>7</a:t>
            </a:fld>
            <a:endParaRPr lang="en-US" altLang="en-US" sz="1200" smtClean="0">
              <a:solidFill>
                <a:srgbClr val="898989"/>
              </a:solidFill>
              <a:latin typeface="Arial" charset="0"/>
            </a:endParaRPr>
          </a:p>
        </p:txBody>
      </p:sp>
      <p:sp>
        <p:nvSpPr>
          <p:cNvPr id="18436" name="Content Placeholder 1"/>
          <p:cNvSpPr>
            <a:spLocks noGrp="1"/>
          </p:cNvSpPr>
          <p:nvPr>
            <p:ph idx="1"/>
          </p:nvPr>
        </p:nvSpPr>
        <p:spPr>
          <a:xfrm>
            <a:off x="457199" y="905886"/>
            <a:ext cx="4335517" cy="4941460"/>
          </a:xfrm>
        </p:spPr>
        <p:txBody>
          <a:bodyPr>
            <a:noAutofit/>
          </a:bodyPr>
          <a:lstStyle/>
          <a:p>
            <a:r>
              <a:rPr lang="en-GB" altLang="en-US" sz="2200" noProof="0" dirty="0" smtClean="0">
                <a:cs typeface="Arial" charset="0"/>
              </a:rPr>
              <a:t>North area =&gt;</a:t>
            </a:r>
          </a:p>
          <a:p>
            <a:endParaRPr lang="en-US" altLang="en-US" sz="2200" dirty="0">
              <a:cs typeface="Arial" charset="0"/>
            </a:endParaRPr>
          </a:p>
          <a:p>
            <a:r>
              <a:rPr lang="en-US" altLang="en-US" sz="2200" noProof="0" dirty="0" smtClean="0">
                <a:cs typeface="Arial" charset="0"/>
              </a:rPr>
              <a:t>SM18</a:t>
            </a:r>
          </a:p>
          <a:p>
            <a:endParaRPr lang="en-US" altLang="en-US" sz="2200" dirty="0">
              <a:cs typeface="Arial" charset="0"/>
            </a:endParaRPr>
          </a:p>
          <a:p>
            <a:r>
              <a:rPr lang="en-US" altLang="en-US" sz="2200" noProof="0" dirty="0" smtClean="0">
                <a:cs typeface="Arial" charset="0"/>
              </a:rPr>
              <a:t>Antimatter Factory =&gt;</a:t>
            </a:r>
          </a:p>
          <a:p>
            <a:endParaRPr lang="en-US" altLang="en-US" sz="2200" dirty="0">
              <a:cs typeface="Arial" charset="0"/>
            </a:endParaRPr>
          </a:p>
          <a:p>
            <a:r>
              <a:rPr lang="en-US" altLang="en-US" sz="2200" noProof="0" dirty="0" smtClean="0">
                <a:cs typeface="Arial" charset="0"/>
              </a:rPr>
              <a:t>HIE-Isolde</a:t>
            </a:r>
          </a:p>
          <a:p>
            <a:endParaRPr lang="en-US" altLang="en-US" sz="2200" dirty="0">
              <a:cs typeface="Arial" charset="0"/>
            </a:endParaRPr>
          </a:p>
          <a:p>
            <a:r>
              <a:rPr lang="en-US" altLang="en-US" sz="2200" noProof="0" dirty="0" smtClean="0">
                <a:cs typeface="Arial" charset="0"/>
              </a:rPr>
              <a:t>Test facilities =&gt;</a:t>
            </a:r>
          </a:p>
          <a:p>
            <a:endParaRPr lang="en-US" altLang="en-US" sz="2200" dirty="0">
              <a:cs typeface="Arial" charset="0"/>
            </a:endParaRPr>
          </a:p>
          <a:p>
            <a:r>
              <a:rPr lang="en-US" altLang="en-US" sz="2200" dirty="0" smtClean="0">
                <a:cs typeface="Arial" charset="0"/>
              </a:rPr>
              <a:t>Neutrino Platform</a:t>
            </a:r>
          </a:p>
          <a:p>
            <a:r>
              <a:rPr lang="en-US" altLang="en-US" sz="2200" noProof="0" dirty="0" smtClean="0">
                <a:cs typeface="Arial" charset="0"/>
              </a:rPr>
              <a:t>…</a:t>
            </a:r>
            <a:endParaRPr lang="en-GB" altLang="en-US" sz="2200" noProof="0" dirty="0" smtClean="0">
              <a:cs typeface="Arial" charset="0"/>
            </a:endParaRPr>
          </a:p>
          <a:p>
            <a:endParaRPr lang="en-GB" altLang="en-US" sz="2300" noProof="0" dirty="0" smtClean="0">
              <a:cs typeface="Arial" charset="0"/>
            </a:endParaRPr>
          </a:p>
        </p:txBody>
      </p:sp>
      <p:sp>
        <p:nvSpPr>
          <p:cNvPr id="5" name="Date Placeholder 4"/>
          <p:cNvSpPr>
            <a:spLocks noGrp="1"/>
          </p:cNvSpPr>
          <p:nvPr>
            <p:ph type="dt" sz="half" idx="10"/>
          </p:nvPr>
        </p:nvSpPr>
        <p:spPr/>
        <p:txBody>
          <a:bodyPr/>
          <a:lstStyle/>
          <a:p>
            <a:r>
              <a:rPr lang="en-US" smtClean="0"/>
              <a:t>12-05-2022</a:t>
            </a:r>
            <a:endParaRPr lang="en-US" dirty="0" smtClean="0"/>
          </a:p>
        </p:txBody>
      </p:sp>
      <p:sp>
        <p:nvSpPr>
          <p:cNvPr id="6" name="Footer Placeholder 5"/>
          <p:cNvSpPr>
            <a:spLocks noGrp="1"/>
          </p:cNvSpPr>
          <p:nvPr>
            <p:ph type="ftr" sz="quarter" idx="11"/>
          </p:nvPr>
        </p:nvSpPr>
        <p:spPr/>
        <p:txBody>
          <a:bodyPr/>
          <a:lstStyle/>
          <a:p>
            <a:r>
              <a:rPr lang="en-US" smtClean="0"/>
              <a:t>T. Koettig TE/CRG</a:t>
            </a:r>
            <a:endParaRPr lang="en-US" dirty="0"/>
          </a:p>
        </p:txBody>
      </p:sp>
      <p:pic>
        <p:nvPicPr>
          <p:cNvPr id="7" name="Picture 6"/>
          <p:cNvPicPr>
            <a:picLocks noChangeAspect="1"/>
          </p:cNvPicPr>
          <p:nvPr/>
        </p:nvPicPr>
        <p:blipFill>
          <a:blip r:embed="rId2"/>
          <a:stretch>
            <a:fillRect/>
          </a:stretch>
        </p:blipFill>
        <p:spPr>
          <a:xfrm>
            <a:off x="4010923" y="1409580"/>
            <a:ext cx="1711879" cy="1145846"/>
          </a:xfrm>
          <a:prstGeom prst="rect">
            <a:avLst/>
          </a:prstGeom>
        </p:spPr>
      </p:pic>
      <p:sp>
        <p:nvSpPr>
          <p:cNvPr id="8" name="TextBox 7"/>
          <p:cNvSpPr txBox="1"/>
          <p:nvPr/>
        </p:nvSpPr>
        <p:spPr>
          <a:xfrm>
            <a:off x="53068" y="5926148"/>
            <a:ext cx="8980344" cy="246221"/>
          </a:xfrm>
          <a:prstGeom prst="rect">
            <a:avLst/>
          </a:prstGeom>
          <a:noFill/>
        </p:spPr>
        <p:txBody>
          <a:bodyPr wrap="none" rtlCol="0">
            <a:spAutoFit/>
          </a:bodyPr>
          <a:lstStyle/>
          <a:p>
            <a:r>
              <a:rPr lang="en-US" sz="1000" dirty="0" smtClean="0">
                <a:solidFill>
                  <a:schemeClr val="accent6">
                    <a:lumMod val="75000"/>
                  </a:schemeClr>
                </a:solidFill>
              </a:rPr>
              <a:t>Sources: </a:t>
            </a:r>
            <a:r>
              <a:rPr lang="en-GB" sz="1000" dirty="0" smtClean="0">
                <a:solidFill>
                  <a:schemeClr val="accent6">
                    <a:lumMod val="75000"/>
                  </a:schemeClr>
                </a:solidFill>
              </a:rPr>
              <a:t>CERN-PHOTO-201509-239, </a:t>
            </a:r>
            <a:r>
              <a:rPr lang="en-GB" sz="1000" dirty="0">
                <a:solidFill>
                  <a:schemeClr val="accent6">
                    <a:lumMod val="75000"/>
                  </a:schemeClr>
                </a:solidFill>
              </a:rPr>
              <a:t>CERN-EX-0606017, CERN-PHOTO-201607-170-3, </a:t>
            </a:r>
            <a:r>
              <a:rPr lang="en-GB" sz="1000" dirty="0" smtClean="0">
                <a:solidFill>
                  <a:schemeClr val="accent6">
                    <a:lumMod val="75000"/>
                  </a:schemeClr>
                </a:solidFill>
              </a:rPr>
              <a:t>OPEN-PHO-ACCEL-2016-016-7, CERN-PHOTO-201703-077-4 </a:t>
            </a:r>
            <a:endParaRPr lang="en-GB" sz="1000" dirty="0">
              <a:solidFill>
                <a:schemeClr val="accent6">
                  <a:lumMod val="75000"/>
                </a:schemeClr>
              </a:solidFill>
            </a:endParaRPr>
          </a:p>
        </p:txBody>
      </p:sp>
      <p:pic>
        <p:nvPicPr>
          <p:cNvPr id="9" name="Picture 8"/>
          <p:cNvPicPr>
            <a:picLocks noChangeAspect="1"/>
          </p:cNvPicPr>
          <p:nvPr/>
        </p:nvPicPr>
        <p:blipFill>
          <a:blip r:embed="rId3"/>
          <a:stretch>
            <a:fillRect/>
          </a:stretch>
        </p:blipFill>
        <p:spPr>
          <a:xfrm>
            <a:off x="6200014" y="754018"/>
            <a:ext cx="2355553" cy="1313957"/>
          </a:xfrm>
          <a:prstGeom prst="rect">
            <a:avLst/>
          </a:prstGeom>
        </p:spPr>
      </p:pic>
      <p:pic>
        <p:nvPicPr>
          <p:cNvPr id="10" name="Picture 9"/>
          <p:cNvPicPr>
            <a:picLocks noChangeAspect="1"/>
          </p:cNvPicPr>
          <p:nvPr/>
        </p:nvPicPr>
        <p:blipFill rotWithShape="1">
          <a:blip r:embed="rId4"/>
          <a:srcRect t="16257"/>
          <a:stretch/>
        </p:blipFill>
        <p:spPr>
          <a:xfrm>
            <a:off x="6200013" y="2112555"/>
            <a:ext cx="2355553" cy="1316445"/>
          </a:xfrm>
          <a:prstGeom prst="rect">
            <a:avLst/>
          </a:prstGeom>
        </p:spPr>
      </p:pic>
      <p:pic>
        <p:nvPicPr>
          <p:cNvPr id="12" name="Picture 11"/>
          <p:cNvPicPr>
            <a:picLocks noChangeAspect="1"/>
          </p:cNvPicPr>
          <p:nvPr/>
        </p:nvPicPr>
        <p:blipFill>
          <a:blip r:embed="rId5"/>
          <a:stretch>
            <a:fillRect/>
          </a:stretch>
        </p:blipFill>
        <p:spPr>
          <a:xfrm>
            <a:off x="6200012" y="3473580"/>
            <a:ext cx="2355553" cy="1324174"/>
          </a:xfrm>
          <a:prstGeom prst="rect">
            <a:avLst/>
          </a:prstGeom>
        </p:spPr>
      </p:pic>
      <p:pic>
        <p:nvPicPr>
          <p:cNvPr id="13" name="Picture 12"/>
          <p:cNvPicPr>
            <a:picLocks noChangeAspect="1"/>
          </p:cNvPicPr>
          <p:nvPr/>
        </p:nvPicPr>
        <p:blipFill>
          <a:blip r:embed="rId6"/>
          <a:stretch>
            <a:fillRect/>
          </a:stretch>
        </p:blipFill>
        <p:spPr>
          <a:xfrm>
            <a:off x="4009619" y="4669379"/>
            <a:ext cx="1713183" cy="1142122"/>
          </a:xfrm>
          <a:prstGeom prst="rect">
            <a:avLst/>
          </a:prstGeom>
        </p:spPr>
      </p:pic>
      <p:pic>
        <p:nvPicPr>
          <p:cNvPr id="14" name="Picture 13"/>
          <p:cNvPicPr>
            <a:picLocks noChangeAspect="1"/>
          </p:cNvPicPr>
          <p:nvPr/>
        </p:nvPicPr>
        <p:blipFill>
          <a:blip r:embed="rId7"/>
          <a:stretch>
            <a:fillRect/>
          </a:stretch>
        </p:blipFill>
        <p:spPr>
          <a:xfrm>
            <a:off x="4009619" y="2962574"/>
            <a:ext cx="1713183" cy="1284887"/>
          </a:xfrm>
          <a:prstGeom prst="rect">
            <a:avLst/>
          </a:prstGeom>
        </p:spPr>
      </p:pic>
    </p:spTree>
    <p:extLst>
      <p:ext uri="{BB962C8B-B14F-4D97-AF65-F5344CB8AC3E}">
        <p14:creationId xmlns:p14="http://schemas.microsoft.com/office/powerpoint/2010/main" val="7013624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863" y="175511"/>
            <a:ext cx="8110003" cy="456878"/>
          </a:xfrm>
        </p:spPr>
        <p:txBody>
          <a:bodyPr>
            <a:noAutofit/>
          </a:bodyPr>
          <a:lstStyle/>
          <a:p>
            <a:r>
              <a:rPr lang="en-GB" sz="2400" noProof="0" dirty="0" smtClean="0"/>
              <a:t>Cryogenic </a:t>
            </a:r>
            <a:r>
              <a:rPr lang="en-GB" noProof="0" dirty="0" smtClean="0"/>
              <a:t>fluids - </a:t>
            </a:r>
            <a:r>
              <a:rPr lang="en-GB" altLang="en-US" noProof="0" dirty="0" err="1" smtClean="0"/>
              <a:t>Thermophysical</a:t>
            </a:r>
            <a:r>
              <a:rPr lang="en-GB" altLang="en-US" noProof="0" dirty="0" smtClean="0"/>
              <a:t> properties</a:t>
            </a:r>
            <a:endParaRPr lang="en-GB" sz="2400" noProof="0" dirty="0"/>
          </a:p>
        </p:txBody>
      </p:sp>
      <p:graphicFrame>
        <p:nvGraphicFramePr>
          <p:cNvPr id="7" name="Content Placeholder 1"/>
          <p:cNvGraphicFramePr>
            <a:graphicFrameLocks noGrp="1"/>
          </p:cNvGraphicFramePr>
          <p:nvPr>
            <p:ph idx="1"/>
            <p:extLst>
              <p:ext uri="{D42A27DB-BD31-4B8C-83A1-F6EECF244321}">
                <p14:modId xmlns:p14="http://schemas.microsoft.com/office/powerpoint/2010/main" val="1680744254"/>
              </p:ext>
            </p:extLst>
          </p:nvPr>
        </p:nvGraphicFramePr>
        <p:xfrm>
          <a:off x="83819" y="925632"/>
          <a:ext cx="9000003" cy="5148103"/>
        </p:xfrm>
        <a:graphic>
          <a:graphicData uri="http://schemas.openxmlformats.org/drawingml/2006/table">
            <a:tbl>
              <a:tblPr firstRow="1" bandRow="1">
                <a:tableStyleId>{5C22544A-7EE6-4342-B048-85BDC9FD1C3A}</a:tableStyleId>
              </a:tblPr>
              <a:tblGrid>
                <a:gridCol w="1641893">
                  <a:extLst>
                    <a:ext uri="{9D8B030D-6E8A-4147-A177-3AD203B41FA5}">
                      <a16:colId xmlns:a16="http://schemas.microsoft.com/office/drawing/2014/main" val="20000"/>
                    </a:ext>
                  </a:extLst>
                </a:gridCol>
                <a:gridCol w="735811">
                  <a:extLst>
                    <a:ext uri="{9D8B030D-6E8A-4147-A177-3AD203B41FA5}">
                      <a16:colId xmlns:a16="http://schemas.microsoft.com/office/drawing/2014/main" val="20001"/>
                    </a:ext>
                  </a:extLst>
                </a:gridCol>
                <a:gridCol w="735811">
                  <a:extLst>
                    <a:ext uri="{9D8B030D-6E8A-4147-A177-3AD203B41FA5}">
                      <a16:colId xmlns:a16="http://schemas.microsoft.com/office/drawing/2014/main" val="20002"/>
                    </a:ext>
                  </a:extLst>
                </a:gridCol>
                <a:gridCol w="735811">
                  <a:extLst>
                    <a:ext uri="{9D8B030D-6E8A-4147-A177-3AD203B41FA5}">
                      <a16:colId xmlns:a16="http://schemas.microsoft.com/office/drawing/2014/main" val="20003"/>
                    </a:ext>
                  </a:extLst>
                </a:gridCol>
                <a:gridCol w="735811">
                  <a:extLst>
                    <a:ext uri="{9D8B030D-6E8A-4147-A177-3AD203B41FA5}">
                      <a16:colId xmlns:a16="http://schemas.microsoft.com/office/drawing/2014/main" val="20004"/>
                    </a:ext>
                  </a:extLst>
                </a:gridCol>
                <a:gridCol w="735811">
                  <a:extLst>
                    <a:ext uri="{9D8B030D-6E8A-4147-A177-3AD203B41FA5}">
                      <a16:colId xmlns:a16="http://schemas.microsoft.com/office/drawing/2014/main" val="20005"/>
                    </a:ext>
                  </a:extLst>
                </a:gridCol>
                <a:gridCol w="735811">
                  <a:extLst>
                    <a:ext uri="{9D8B030D-6E8A-4147-A177-3AD203B41FA5}">
                      <a16:colId xmlns:a16="http://schemas.microsoft.com/office/drawing/2014/main" val="20006"/>
                    </a:ext>
                  </a:extLst>
                </a:gridCol>
                <a:gridCol w="735811">
                  <a:extLst>
                    <a:ext uri="{9D8B030D-6E8A-4147-A177-3AD203B41FA5}">
                      <a16:colId xmlns:a16="http://schemas.microsoft.com/office/drawing/2014/main" val="20007"/>
                    </a:ext>
                  </a:extLst>
                </a:gridCol>
                <a:gridCol w="735811">
                  <a:extLst>
                    <a:ext uri="{9D8B030D-6E8A-4147-A177-3AD203B41FA5}">
                      <a16:colId xmlns:a16="http://schemas.microsoft.com/office/drawing/2014/main" val="20008"/>
                    </a:ext>
                  </a:extLst>
                </a:gridCol>
                <a:gridCol w="735811">
                  <a:extLst>
                    <a:ext uri="{9D8B030D-6E8A-4147-A177-3AD203B41FA5}">
                      <a16:colId xmlns:a16="http://schemas.microsoft.com/office/drawing/2014/main" val="20009"/>
                    </a:ext>
                  </a:extLst>
                </a:gridCol>
                <a:gridCol w="735811">
                  <a:extLst>
                    <a:ext uri="{9D8B030D-6E8A-4147-A177-3AD203B41FA5}">
                      <a16:colId xmlns:a16="http://schemas.microsoft.com/office/drawing/2014/main" val="20010"/>
                    </a:ext>
                  </a:extLst>
                </a:gridCol>
              </a:tblGrid>
              <a:tr h="508627">
                <a:tc>
                  <a:txBody>
                    <a:bodyPr/>
                    <a:lstStyle/>
                    <a:p>
                      <a:r>
                        <a:rPr lang="en-GB" sz="1600" dirty="0" smtClean="0">
                          <a:solidFill>
                            <a:srgbClr val="080808"/>
                          </a:solidFill>
                        </a:rPr>
                        <a:t>Fluid</a:t>
                      </a:r>
                      <a:endParaRPr lang="en-GB" sz="1600" b="1" dirty="0">
                        <a:solidFill>
                          <a:srgbClr val="080808"/>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aseline="30000" dirty="0" smtClean="0">
                          <a:solidFill>
                            <a:srgbClr val="080808"/>
                          </a:solidFill>
                        </a:rPr>
                        <a:t>4</a:t>
                      </a:r>
                      <a:r>
                        <a:rPr lang="en-GB" sz="1600" dirty="0" smtClean="0">
                          <a:solidFill>
                            <a:srgbClr val="080808"/>
                          </a:solidFill>
                        </a:rPr>
                        <a:t>He</a:t>
                      </a:r>
                      <a:endParaRPr lang="en-GB" sz="1600" b="1" dirty="0">
                        <a:solidFill>
                          <a:srgbClr val="080808"/>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solidFill>
                            <a:srgbClr val="080808"/>
                          </a:solidFill>
                        </a:rPr>
                        <a:t>N</a:t>
                      </a:r>
                      <a:r>
                        <a:rPr lang="en-GB" sz="1600" baseline="-25000" dirty="0" smtClean="0">
                          <a:solidFill>
                            <a:srgbClr val="080808"/>
                          </a:solidFill>
                        </a:rPr>
                        <a:t>2</a:t>
                      </a:r>
                      <a:endParaRPr lang="en-GB" sz="1600" b="1" baseline="-25000" dirty="0">
                        <a:solidFill>
                          <a:srgbClr val="080808"/>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err="1" smtClean="0">
                          <a:ln>
                            <a:noFill/>
                          </a:ln>
                          <a:solidFill>
                            <a:srgbClr val="080808"/>
                          </a:solidFill>
                        </a:rPr>
                        <a:t>Ar</a:t>
                      </a:r>
                      <a:endParaRPr lang="en-GB" sz="1600" b="1" dirty="0">
                        <a:ln>
                          <a:noFill/>
                        </a:ln>
                        <a:solidFill>
                          <a:srgbClr val="080808"/>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solidFill>
                            <a:srgbClr val="080808"/>
                          </a:solidFill>
                        </a:rPr>
                        <a:t>H</a:t>
                      </a:r>
                      <a:r>
                        <a:rPr lang="en-GB" sz="1600" baseline="-25000" dirty="0" smtClean="0">
                          <a:solidFill>
                            <a:srgbClr val="080808"/>
                          </a:solidFill>
                        </a:rPr>
                        <a:t>2</a:t>
                      </a:r>
                      <a:endParaRPr lang="en-GB" sz="1600" b="1" baseline="-25000" dirty="0">
                        <a:solidFill>
                          <a:srgbClr val="080808"/>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solidFill>
                            <a:srgbClr val="080808"/>
                          </a:solidFill>
                        </a:rPr>
                        <a:t>O</a:t>
                      </a:r>
                      <a:r>
                        <a:rPr lang="en-GB" sz="1600" baseline="-25000" dirty="0" smtClean="0">
                          <a:solidFill>
                            <a:srgbClr val="080808"/>
                          </a:solidFill>
                        </a:rPr>
                        <a:t>2</a:t>
                      </a:r>
                      <a:endParaRPr lang="en-GB" sz="1600" b="1" baseline="-25000" dirty="0">
                        <a:solidFill>
                          <a:srgbClr val="080808"/>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solidFill>
                            <a:srgbClr val="080808"/>
                          </a:solidFill>
                        </a:rPr>
                        <a:t>Kr</a:t>
                      </a:r>
                      <a:endParaRPr lang="en-GB" sz="1600" b="1" dirty="0">
                        <a:solidFill>
                          <a:srgbClr val="080808"/>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solidFill>
                            <a:srgbClr val="080808"/>
                          </a:solidFill>
                        </a:rPr>
                        <a:t>Ne</a:t>
                      </a:r>
                      <a:endParaRPr lang="en-GB" sz="1600" b="1" dirty="0">
                        <a:solidFill>
                          <a:srgbClr val="080808"/>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err="1" smtClean="0">
                          <a:solidFill>
                            <a:srgbClr val="080808"/>
                          </a:solidFill>
                        </a:rPr>
                        <a:t>Xe</a:t>
                      </a:r>
                      <a:endParaRPr lang="en-GB" sz="1600" b="1" dirty="0">
                        <a:solidFill>
                          <a:srgbClr val="080808"/>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solidFill>
                            <a:srgbClr val="080808"/>
                          </a:solidFill>
                        </a:rPr>
                        <a:t>Air</a:t>
                      </a:r>
                      <a:endParaRPr lang="en-GB" sz="1600" b="1" dirty="0" smtClean="0">
                        <a:solidFill>
                          <a:srgbClr val="080808"/>
                        </a:solidFill>
                      </a:endParaRPr>
                    </a:p>
                    <a:p>
                      <a:pPr algn="ctr"/>
                      <a:endParaRPr lang="en-GB" sz="1600" b="1" dirty="0">
                        <a:solidFill>
                          <a:srgbClr val="080808"/>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H" sz="1500" dirty="0" smtClean="0">
                          <a:solidFill>
                            <a:srgbClr val="080808"/>
                          </a:solidFill>
                        </a:rPr>
                        <a:t>Water</a:t>
                      </a:r>
                      <a:endParaRPr lang="en-GB" sz="1500" b="1" i="1" dirty="0">
                        <a:solidFill>
                          <a:srgbClr val="080808"/>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971214">
                <a:tc>
                  <a:txBody>
                    <a:bodyPr/>
                    <a:lstStyle/>
                    <a:p>
                      <a:r>
                        <a:rPr lang="en-GB" sz="1500" dirty="0" smtClean="0">
                          <a:solidFill>
                            <a:srgbClr val="002060"/>
                          </a:solidFill>
                        </a:rPr>
                        <a:t>Boiling temperature</a:t>
                      </a:r>
                      <a:r>
                        <a:rPr lang="en-GB" sz="1500" baseline="0" dirty="0" smtClean="0">
                          <a:solidFill>
                            <a:srgbClr val="002060"/>
                          </a:solidFill>
                        </a:rPr>
                        <a:t> (K) @ 1.013 bar</a:t>
                      </a:r>
                      <a:endParaRPr lang="en-GB" sz="1500" b="1" dirty="0">
                        <a:solidFill>
                          <a:srgbClr val="002060"/>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FF0000"/>
                          </a:solidFill>
                        </a:rPr>
                        <a:t>4.2</a:t>
                      </a:r>
                      <a:endParaRPr lang="en-GB" sz="1600" b="1" dirty="0">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8E40"/>
                          </a:solidFill>
                        </a:rPr>
                        <a:t>77.3</a:t>
                      </a:r>
                      <a:endParaRPr lang="en-GB" sz="1600" b="1" dirty="0">
                        <a:solidFill>
                          <a:srgbClr val="008E4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ln>
                            <a:noFill/>
                          </a:ln>
                          <a:solidFill>
                            <a:srgbClr val="002060"/>
                          </a:solidFill>
                        </a:rPr>
                        <a:t>87.3</a:t>
                      </a:r>
                      <a:endParaRPr lang="en-GB" sz="1600" b="1" dirty="0">
                        <a:ln>
                          <a:noFill/>
                        </a:ln>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20.3</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8E40"/>
                          </a:solidFill>
                        </a:rPr>
                        <a:t>90.2</a:t>
                      </a:r>
                      <a:endParaRPr lang="en-GB" sz="1600" b="1" dirty="0">
                        <a:solidFill>
                          <a:srgbClr val="008E4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119.8</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27.1</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165.1</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2060"/>
                          </a:solidFill>
                        </a:rPr>
                        <a:t>78.8</a:t>
                      </a: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H" sz="1600" b="1" dirty="0" smtClean="0">
                          <a:solidFill>
                            <a:srgbClr val="002060"/>
                          </a:solidFill>
                        </a:rPr>
                        <a:t>373</a:t>
                      </a:r>
                      <a:endParaRPr lang="en-GB" sz="1600" b="1" i="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65609">
                <a:tc>
                  <a:txBody>
                    <a:bodyPr/>
                    <a:lstStyle/>
                    <a:p>
                      <a:r>
                        <a:rPr lang="en-GB" sz="1500" dirty="0" smtClean="0">
                          <a:solidFill>
                            <a:srgbClr val="002060"/>
                          </a:solidFill>
                        </a:rPr>
                        <a:t>Latent heat of evaporation @</a:t>
                      </a:r>
                      <a:r>
                        <a:rPr lang="en-GB" sz="1500" baseline="0" dirty="0" smtClean="0">
                          <a:solidFill>
                            <a:srgbClr val="002060"/>
                          </a:solidFill>
                        </a:rPr>
                        <a:t> </a:t>
                      </a:r>
                      <a:r>
                        <a:rPr lang="en-GB" sz="1500" dirty="0" smtClean="0">
                          <a:solidFill>
                            <a:srgbClr val="002060"/>
                          </a:solidFill>
                        </a:rPr>
                        <a:t>T</a:t>
                      </a:r>
                      <a:r>
                        <a:rPr lang="en-GB" sz="1500" baseline="-25000" dirty="0" smtClean="0">
                          <a:solidFill>
                            <a:srgbClr val="002060"/>
                          </a:solidFill>
                        </a:rPr>
                        <a:t>b</a:t>
                      </a:r>
                      <a:r>
                        <a:rPr lang="en-GB" sz="1500" baseline="0" dirty="0" smtClean="0">
                          <a:solidFill>
                            <a:srgbClr val="002060"/>
                          </a:solidFill>
                        </a:rPr>
                        <a:t> in </a:t>
                      </a:r>
                      <a:r>
                        <a:rPr lang="en-GB" sz="1500" dirty="0" smtClean="0">
                          <a:solidFill>
                            <a:srgbClr val="002060"/>
                          </a:solidFill>
                        </a:rPr>
                        <a:t>kJ/kg</a:t>
                      </a:r>
                      <a:endParaRPr lang="en-GB" sz="1500" b="1" dirty="0">
                        <a:solidFill>
                          <a:srgbClr val="002060"/>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FF0000"/>
                          </a:solidFill>
                        </a:rPr>
                        <a:t>20.9</a:t>
                      </a:r>
                      <a:endParaRPr lang="en-GB" sz="1600" b="1" dirty="0">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8E40"/>
                          </a:solidFill>
                        </a:rPr>
                        <a:t>199.1</a:t>
                      </a:r>
                      <a:endParaRPr lang="en-GB" sz="1600" b="1" dirty="0">
                        <a:solidFill>
                          <a:srgbClr val="008E4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ln>
                            <a:noFill/>
                          </a:ln>
                          <a:solidFill>
                            <a:srgbClr val="002060"/>
                          </a:solidFill>
                        </a:rPr>
                        <a:t>163.2</a:t>
                      </a:r>
                      <a:endParaRPr lang="en-GB" sz="1600" b="1" dirty="0">
                        <a:ln>
                          <a:noFill/>
                        </a:ln>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2060"/>
                          </a:solidFill>
                        </a:rPr>
                        <a:t>448</a:t>
                      </a: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213.1</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107.7</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87.2</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95.6</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2060"/>
                          </a:solidFill>
                        </a:rPr>
                        <a:t>205.2</a:t>
                      </a: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H" sz="1600" b="1" dirty="0" smtClean="0">
                          <a:solidFill>
                            <a:srgbClr val="002060"/>
                          </a:solidFill>
                        </a:rPr>
                        <a:t>2260</a:t>
                      </a:r>
                      <a:endParaRPr lang="en-GB" sz="1600" b="1" i="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865588">
                <a:tc>
                  <a:txBody>
                    <a:bodyPr/>
                    <a:lstStyle/>
                    <a:p>
                      <a:r>
                        <a:rPr lang="en-GB" sz="1500" dirty="0" smtClean="0">
                          <a:solidFill>
                            <a:srgbClr val="FF0000"/>
                          </a:solidFill>
                        </a:rPr>
                        <a:t>Volume</a:t>
                      </a:r>
                      <a:r>
                        <a:rPr lang="en-GB" sz="1500" baseline="0" dirty="0" smtClean="0">
                          <a:solidFill>
                            <a:srgbClr val="FF0000"/>
                          </a:solidFill>
                        </a:rPr>
                        <a:t> ratio </a:t>
                      </a:r>
                    </a:p>
                    <a:p>
                      <a:r>
                        <a:rPr lang="en-GB" sz="1500" baseline="0" dirty="0" smtClean="0">
                          <a:solidFill>
                            <a:srgbClr val="FF0000"/>
                          </a:solidFill>
                        </a:rPr>
                        <a:t>gas</a:t>
                      </a:r>
                      <a:r>
                        <a:rPr lang="en-GB" sz="1500" baseline="-25000" dirty="0" smtClean="0">
                          <a:solidFill>
                            <a:srgbClr val="FF0000"/>
                          </a:solidFill>
                        </a:rPr>
                        <a:t>(273 K) </a:t>
                      </a:r>
                      <a:r>
                        <a:rPr lang="en-GB" sz="1500" baseline="0" dirty="0" smtClean="0">
                          <a:solidFill>
                            <a:srgbClr val="FF0000"/>
                          </a:solidFill>
                        </a:rPr>
                        <a:t>/ liquid</a:t>
                      </a:r>
                      <a:endParaRPr lang="en-GB" sz="1500" b="1" dirty="0">
                        <a:solidFill>
                          <a:srgbClr val="FF0000"/>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FF0000"/>
                          </a:solidFill>
                        </a:rPr>
                        <a:t>709</a:t>
                      </a:r>
                      <a:endParaRPr lang="en-GB" sz="1600" b="1" dirty="0">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FF0000"/>
                          </a:solidFill>
                        </a:rPr>
                        <a:t>652</a:t>
                      </a:r>
                      <a:endParaRPr lang="en-GB" sz="1600" b="1" dirty="0">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ln>
                            <a:noFill/>
                          </a:ln>
                          <a:solidFill>
                            <a:srgbClr val="FF0000"/>
                          </a:solidFill>
                        </a:rPr>
                        <a:t>795</a:t>
                      </a:r>
                      <a:endParaRPr lang="en-GB" sz="1600" b="1" dirty="0">
                        <a:ln>
                          <a:noFill/>
                        </a:ln>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FF0000"/>
                          </a:solidFill>
                        </a:rPr>
                        <a:t>798</a:t>
                      </a:r>
                      <a:endParaRPr lang="en-GB" sz="1600" b="1" dirty="0">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FF0000"/>
                          </a:solidFill>
                        </a:rPr>
                        <a:t>808</a:t>
                      </a:r>
                      <a:endParaRPr lang="en-GB" sz="1600" b="1" dirty="0">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FF0000"/>
                          </a:solidFill>
                        </a:rPr>
                        <a:t>653</a:t>
                      </a:r>
                      <a:endParaRPr lang="en-GB" sz="1600" b="1" dirty="0">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FF0000"/>
                          </a:solidFill>
                        </a:rPr>
                        <a:t>1356</a:t>
                      </a:r>
                      <a:endParaRPr lang="en-GB" sz="1600" b="1" dirty="0">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FF0000"/>
                          </a:solidFill>
                        </a:rPr>
                        <a:t>527</a:t>
                      </a:r>
                      <a:endParaRPr lang="en-GB" sz="1600" b="1" dirty="0">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FF0000"/>
                          </a:solidFill>
                        </a:rPr>
                        <a:t>685</a:t>
                      </a: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FF0000"/>
                          </a:solidFill>
                        </a:rPr>
                        <a:t>-----</a:t>
                      </a:r>
                      <a:endParaRPr lang="en-GB" sz="1600" b="1" i="1" dirty="0">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8607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smtClean="0">
                          <a:solidFill>
                            <a:srgbClr val="002060"/>
                          </a:solidFill>
                        </a:rPr>
                        <a:t>Volume</a:t>
                      </a:r>
                      <a:r>
                        <a:rPr lang="en-GB" sz="1500" baseline="0" dirty="0" smtClean="0">
                          <a:solidFill>
                            <a:srgbClr val="002060"/>
                          </a:solidFill>
                        </a:rPr>
                        <a:t> ratio saturated </a:t>
                      </a:r>
                      <a:r>
                        <a:rPr lang="en-GB" sz="1500" baseline="0" dirty="0" err="1" smtClean="0">
                          <a:solidFill>
                            <a:srgbClr val="002060"/>
                          </a:solidFill>
                        </a:rPr>
                        <a:t>vapor</a:t>
                      </a:r>
                      <a:r>
                        <a:rPr lang="en-GB" sz="1500" baseline="0" dirty="0" smtClean="0">
                          <a:solidFill>
                            <a:srgbClr val="002060"/>
                          </a:solidFill>
                        </a:rPr>
                        <a:t> to liquid (1.013 bar) </a:t>
                      </a:r>
                      <a:endParaRPr lang="en-GB" sz="1500" b="1" baseline="30000" dirty="0" smtClean="0">
                        <a:solidFill>
                          <a:srgbClr val="002060"/>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en-GB" sz="1600" b="1" kern="1200" dirty="0" smtClean="0">
                          <a:solidFill>
                            <a:srgbClr val="FF0000"/>
                          </a:solidFill>
                          <a:latin typeface="+mn-lt"/>
                          <a:ea typeface="+mn-ea"/>
                          <a:cs typeface="+mn-cs"/>
                        </a:rPr>
                        <a:t>7.5</a:t>
                      </a:r>
                      <a:endParaRPr kumimoji="0" lang="en-GB" sz="1600" b="1" kern="1200" dirty="0">
                        <a:solidFill>
                          <a:srgbClr val="FF0000"/>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en-GB" sz="1600" b="1" kern="1200" dirty="0" smtClean="0">
                          <a:solidFill>
                            <a:srgbClr val="002060"/>
                          </a:solidFill>
                          <a:latin typeface="+mn-lt"/>
                          <a:ea typeface="+mn-ea"/>
                          <a:cs typeface="+mn-cs"/>
                        </a:rPr>
                        <a:t>177.0</a:t>
                      </a:r>
                      <a:endParaRPr kumimoji="0" lang="en-GB" sz="1600" b="1" kern="1200" dirty="0">
                        <a:solidFill>
                          <a:srgbClr val="002060"/>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en-GB" sz="1600" b="1" kern="1200" dirty="0" smtClean="0">
                          <a:solidFill>
                            <a:srgbClr val="002060"/>
                          </a:solidFill>
                          <a:latin typeface="+mn-lt"/>
                          <a:ea typeface="+mn-ea"/>
                          <a:cs typeface="+mn-cs"/>
                        </a:rPr>
                        <a:t>244.8</a:t>
                      </a:r>
                      <a:endParaRPr kumimoji="0" lang="en-GB" sz="1600" b="1" kern="1200" dirty="0">
                        <a:solidFill>
                          <a:srgbClr val="002060"/>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en-GB" sz="1600" b="1" kern="1200" dirty="0" smtClean="0">
                          <a:solidFill>
                            <a:srgbClr val="002060"/>
                          </a:solidFill>
                          <a:latin typeface="+mn-lt"/>
                          <a:ea typeface="+mn-ea"/>
                          <a:cs typeface="+mn-cs"/>
                        </a:rPr>
                        <a:t>53.9</a:t>
                      </a:r>
                      <a:endParaRPr kumimoji="0" lang="en-GB" sz="1600" b="1" kern="1200" dirty="0">
                        <a:solidFill>
                          <a:srgbClr val="002060"/>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en-GB" sz="1600" b="1" kern="1200" dirty="0" smtClean="0">
                          <a:solidFill>
                            <a:srgbClr val="002060"/>
                          </a:solidFill>
                          <a:latin typeface="+mn-lt"/>
                          <a:ea typeface="+mn-ea"/>
                          <a:cs typeface="+mn-cs"/>
                        </a:rPr>
                        <a:t>258.7</a:t>
                      </a:r>
                      <a:endParaRPr kumimoji="0" lang="en-GB" sz="1600" b="1" kern="1200" dirty="0">
                        <a:solidFill>
                          <a:srgbClr val="002060"/>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en-GB" sz="1600" b="1" kern="1200" dirty="0" smtClean="0">
                          <a:solidFill>
                            <a:srgbClr val="002060"/>
                          </a:solidFill>
                          <a:latin typeface="+mn-lt"/>
                          <a:ea typeface="+mn-ea"/>
                          <a:cs typeface="+mn-cs"/>
                        </a:rPr>
                        <a:t>277.5</a:t>
                      </a:r>
                      <a:endParaRPr kumimoji="0" lang="en-GB" sz="1600" b="1" kern="1200" dirty="0">
                        <a:solidFill>
                          <a:srgbClr val="002060"/>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en-GB" sz="1600" b="1" kern="1200" dirty="0" smtClean="0">
                          <a:solidFill>
                            <a:srgbClr val="002060"/>
                          </a:solidFill>
                          <a:latin typeface="+mn-lt"/>
                          <a:ea typeface="+mn-ea"/>
                          <a:cs typeface="+mn-cs"/>
                        </a:rPr>
                        <a:t>127.6</a:t>
                      </a:r>
                      <a:endParaRPr kumimoji="0" lang="en-GB" sz="1600" b="1" kern="1200" dirty="0">
                        <a:solidFill>
                          <a:srgbClr val="002060"/>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en-GB" sz="1600" b="1" kern="1200" dirty="0" smtClean="0">
                          <a:solidFill>
                            <a:srgbClr val="002060"/>
                          </a:solidFill>
                          <a:latin typeface="+mn-lt"/>
                          <a:ea typeface="+mn-ea"/>
                          <a:cs typeface="+mn-cs"/>
                        </a:rPr>
                        <a:t>297.7</a:t>
                      </a:r>
                      <a:endParaRPr kumimoji="0" lang="en-GB" sz="1600" b="1" kern="1200" dirty="0">
                        <a:solidFill>
                          <a:srgbClr val="002060"/>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en-GB" sz="1600" b="1" kern="1200" dirty="0" smtClean="0">
                          <a:solidFill>
                            <a:srgbClr val="002060"/>
                          </a:solidFill>
                          <a:latin typeface="+mn-lt"/>
                          <a:ea typeface="+mn-ea"/>
                          <a:cs typeface="+mn-cs"/>
                        </a:rPr>
                        <a:t>194.9</a:t>
                      </a:r>
                      <a:endParaRPr kumimoji="0" lang="en-GB" sz="1600" b="1" kern="1200" dirty="0">
                        <a:solidFill>
                          <a:srgbClr val="002060"/>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en-GB" sz="1600" b="1" kern="1200" dirty="0" smtClean="0">
                          <a:solidFill>
                            <a:srgbClr val="002060"/>
                          </a:solidFill>
                          <a:latin typeface="+mn-lt"/>
                          <a:ea typeface="+mn-ea"/>
                          <a:cs typeface="+mn-cs"/>
                        </a:rPr>
                        <a:t>1623.8</a:t>
                      </a:r>
                      <a:endParaRPr kumimoji="0" lang="en-GB" sz="1600" b="1" kern="1200" dirty="0">
                        <a:solidFill>
                          <a:srgbClr val="002060"/>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38598665"/>
                  </a:ext>
                </a:extLst>
              </a:tr>
              <a:tr h="8607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solidFill>
                            <a:srgbClr val="002060"/>
                          </a:solidFill>
                        </a:rPr>
                        <a:t>Specific</a:t>
                      </a:r>
                      <a:r>
                        <a:rPr lang="en-GB" sz="1500" baseline="0" dirty="0" smtClean="0">
                          <a:solidFill>
                            <a:srgbClr val="002060"/>
                          </a:solidFill>
                        </a:rPr>
                        <a:t> mass of</a:t>
                      </a:r>
                      <a:r>
                        <a:rPr lang="en-GB" sz="1500" dirty="0" smtClean="0">
                          <a:solidFill>
                            <a:srgbClr val="002060"/>
                          </a:solidFill>
                        </a:rPr>
                        <a:t> liquid (at Tb) –</a:t>
                      </a:r>
                      <a:r>
                        <a:rPr lang="en-GB" sz="1500" baseline="0" dirty="0" smtClean="0">
                          <a:solidFill>
                            <a:srgbClr val="002060"/>
                          </a:solidFill>
                        </a:rPr>
                        <a:t> kg/m</a:t>
                      </a:r>
                      <a:r>
                        <a:rPr lang="en-GB" sz="1500" baseline="30000" dirty="0" smtClean="0">
                          <a:solidFill>
                            <a:srgbClr val="002060"/>
                          </a:solidFill>
                        </a:rPr>
                        <a:t>3</a:t>
                      </a:r>
                      <a:endParaRPr lang="en-GB" sz="1500" b="1" baseline="30000" dirty="0" smtClean="0">
                        <a:solidFill>
                          <a:srgbClr val="002060"/>
                        </a:solidFill>
                      </a:endParaRPr>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FF0000"/>
                          </a:solidFill>
                        </a:rPr>
                        <a:t>125</a:t>
                      </a:r>
                      <a:endParaRPr lang="en-GB" sz="1600" b="1" dirty="0">
                        <a:solidFill>
                          <a:srgbClr val="FF000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804</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ln>
                            <a:noFill/>
                          </a:ln>
                          <a:solidFill>
                            <a:srgbClr val="002060"/>
                          </a:solidFill>
                        </a:rPr>
                        <a:t>1400</a:t>
                      </a:r>
                      <a:endParaRPr lang="en-GB" sz="1600" b="1" dirty="0">
                        <a:ln>
                          <a:noFill/>
                        </a:ln>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71</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1140</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2413</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1204</a:t>
                      </a:r>
                      <a:endParaRPr lang="en-GB" sz="1600" b="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2060"/>
                          </a:solidFill>
                        </a:rPr>
                        <a:t>2942</a:t>
                      </a: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2060"/>
                          </a:solidFill>
                        </a:rPr>
                        <a:t>874</a:t>
                      </a: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1" dirty="0" smtClean="0">
                          <a:solidFill>
                            <a:srgbClr val="002060"/>
                          </a:solidFill>
                        </a:rPr>
                        <a:t>960</a:t>
                      </a:r>
                      <a:endParaRPr lang="en-GB" sz="1600" b="1" i="1" dirty="0">
                        <a:solidFill>
                          <a:srgbClr val="002060"/>
                        </a:solidFill>
                      </a:endParaRPr>
                    </a:p>
                  </a:txBody>
                  <a:tcPr marT="45717" marB="4571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11" name="Date Placeholder 10"/>
          <p:cNvSpPr>
            <a:spLocks noGrp="1"/>
          </p:cNvSpPr>
          <p:nvPr>
            <p:ph type="dt" sz="half" idx="10"/>
          </p:nvPr>
        </p:nvSpPr>
        <p:spPr/>
        <p:txBody>
          <a:bodyPr/>
          <a:lstStyle/>
          <a:p>
            <a:r>
              <a:rPr lang="en-US" smtClean="0"/>
              <a:t>12-05-2022</a:t>
            </a:r>
            <a:endParaRPr lang="en-US" dirty="0" smtClean="0"/>
          </a:p>
        </p:txBody>
      </p:sp>
      <p:sp>
        <p:nvSpPr>
          <p:cNvPr id="12" name="Footer Placeholder 11"/>
          <p:cNvSpPr>
            <a:spLocks noGrp="1"/>
          </p:cNvSpPr>
          <p:nvPr>
            <p:ph type="ftr" sz="quarter" idx="11"/>
          </p:nvPr>
        </p:nvSpPr>
        <p:spPr/>
        <p:txBody>
          <a:bodyPr/>
          <a:lstStyle/>
          <a:p>
            <a:r>
              <a:rPr lang="en-US" smtClean="0"/>
              <a:t>T. Koettig TE/CRG</a:t>
            </a:r>
            <a:endParaRPr lang="en-US" dirty="0"/>
          </a:p>
        </p:txBody>
      </p:sp>
      <p:sp>
        <p:nvSpPr>
          <p:cNvPr id="13" name="Slide Number Placeholder 12"/>
          <p:cNvSpPr>
            <a:spLocks noGrp="1"/>
          </p:cNvSpPr>
          <p:nvPr>
            <p:ph type="sldNum" sz="quarter" idx="12"/>
          </p:nvPr>
        </p:nvSpPr>
        <p:spPr/>
        <p:txBody>
          <a:bodyPr/>
          <a:lstStyle/>
          <a:p>
            <a:fld id="{17918391-D411-FE40-AAD7-861AE5233E0E}" type="slidenum">
              <a:rPr lang="en-US" smtClean="0"/>
              <a:t>8</a:t>
            </a:fld>
            <a:endParaRPr lang="en-US" dirty="0"/>
          </a:p>
        </p:txBody>
      </p:sp>
    </p:spTree>
    <p:extLst>
      <p:ext uri="{BB962C8B-B14F-4D97-AF65-F5344CB8AC3E}">
        <p14:creationId xmlns:p14="http://schemas.microsoft.com/office/powerpoint/2010/main" val="3325211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212" y="2546717"/>
            <a:ext cx="6479238" cy="1259621"/>
          </a:xfrm>
        </p:spPr>
        <p:txBody>
          <a:bodyPr>
            <a:noAutofit/>
          </a:bodyPr>
          <a:lstStyle/>
          <a:p>
            <a:r>
              <a:rPr lang="en-GB" altLang="en-US" sz="4000" b="0" noProof="0" dirty="0" smtClean="0">
                <a:solidFill>
                  <a:schemeClr val="tx1"/>
                </a:solidFill>
              </a:rPr>
              <a:t>Cryogenics and Superconductivity</a:t>
            </a:r>
            <a:endParaRPr lang="en-GB" sz="4000" b="0" noProof="0" dirty="0">
              <a:solidFill>
                <a:schemeClr val="tx1"/>
              </a:solidFill>
            </a:endParaRPr>
          </a:p>
        </p:txBody>
      </p:sp>
      <p:sp>
        <p:nvSpPr>
          <p:cNvPr id="5" name="Date Placeholder 4"/>
          <p:cNvSpPr>
            <a:spLocks noGrp="1"/>
          </p:cNvSpPr>
          <p:nvPr>
            <p:ph type="dt" sz="half" idx="10"/>
          </p:nvPr>
        </p:nvSpPr>
        <p:spPr/>
        <p:txBody>
          <a:bodyPr/>
          <a:lstStyle/>
          <a:p>
            <a:r>
              <a:rPr lang="en-US" smtClean="0"/>
              <a:t>12-05-2022</a:t>
            </a:r>
            <a:endParaRPr lang="en-US" dirty="0" smtClean="0"/>
          </a:p>
        </p:txBody>
      </p:sp>
      <p:sp>
        <p:nvSpPr>
          <p:cNvPr id="8" name="Footer Placeholder 7"/>
          <p:cNvSpPr>
            <a:spLocks noGrp="1"/>
          </p:cNvSpPr>
          <p:nvPr>
            <p:ph type="ftr" sz="quarter" idx="11"/>
          </p:nvPr>
        </p:nvSpPr>
        <p:spPr/>
        <p:txBody>
          <a:bodyPr/>
          <a:lstStyle/>
          <a:p>
            <a:r>
              <a:rPr lang="en-US" smtClean="0"/>
              <a:t>T. Koettig TE/CRG</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9</a:t>
            </a:fld>
            <a:endParaRPr lang="en-US" dirty="0"/>
          </a:p>
        </p:txBody>
      </p:sp>
    </p:spTree>
    <p:extLst>
      <p:ext uri="{BB962C8B-B14F-4D97-AF65-F5344CB8AC3E}">
        <p14:creationId xmlns:p14="http://schemas.microsoft.com/office/powerpoint/2010/main" val="3730775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tx1"/>
          </a:solidFill>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tx1"/>
          </a:solidFill>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9947</TotalTime>
  <Words>3021</Words>
  <Application>Microsoft Office PowerPoint</Application>
  <PresentationFormat>On-screen Show (4:3)</PresentationFormat>
  <Paragraphs>773</Paragraphs>
  <Slides>58</Slides>
  <Notes>20</Notes>
  <HiddenSlides>0</HiddenSlides>
  <MMClips>4</MMClips>
  <ScaleCrop>false</ScaleCrop>
  <HeadingPairs>
    <vt:vector size="8" baseType="variant">
      <vt:variant>
        <vt:lpstr>Fonts Used</vt:lpstr>
      </vt:variant>
      <vt:variant>
        <vt:i4>13</vt:i4>
      </vt:variant>
      <vt:variant>
        <vt:lpstr>Theme</vt:lpstr>
      </vt:variant>
      <vt:variant>
        <vt:i4>2</vt:i4>
      </vt:variant>
      <vt:variant>
        <vt:lpstr>Embedded OLE Servers</vt:lpstr>
      </vt:variant>
      <vt:variant>
        <vt:i4>2</vt:i4>
      </vt:variant>
      <vt:variant>
        <vt:lpstr>Slide Titles</vt:lpstr>
      </vt:variant>
      <vt:variant>
        <vt:i4>58</vt:i4>
      </vt:variant>
    </vt:vector>
  </HeadingPairs>
  <TitlesOfParts>
    <vt:vector size="75" baseType="lpstr">
      <vt:lpstr>ＭＳ Ｐゴシック</vt:lpstr>
      <vt:lpstr>Arial</vt:lpstr>
      <vt:lpstr>Arial Narrow</vt:lpstr>
      <vt:lpstr>Book Antiqua</vt:lpstr>
      <vt:lpstr>Calibri</vt:lpstr>
      <vt:lpstr>Cambria Math</vt:lpstr>
      <vt:lpstr>GreekC</vt:lpstr>
      <vt:lpstr>Symbol</vt:lpstr>
      <vt:lpstr>Tahoma</vt:lpstr>
      <vt:lpstr>Times New Roman</vt:lpstr>
      <vt:lpstr>Verdana</vt:lpstr>
      <vt:lpstr>Wingdings</vt:lpstr>
      <vt:lpstr>ヒラギノ角ゴ Pro W3</vt:lpstr>
      <vt:lpstr>CERN(4-3)</vt:lpstr>
      <vt:lpstr>1_CERN(4-3)</vt:lpstr>
      <vt:lpstr>Equation</vt:lpstr>
      <vt:lpstr>Chart</vt:lpstr>
      <vt:lpstr>PowerPoint Presentation</vt:lpstr>
      <vt:lpstr>Introduction to Cryogenics</vt:lpstr>
      <vt:lpstr>PowerPoint Presentation</vt:lpstr>
      <vt:lpstr>Content</vt:lpstr>
      <vt:lpstr>Overview of cryogenics at CERN - Detectors</vt:lpstr>
      <vt:lpstr>Overview of cryogenics at CERN - LHC</vt:lpstr>
      <vt:lpstr>Overview of cryogenics at CERN</vt:lpstr>
      <vt:lpstr>Cryogenic fluids - Thermophysical properties</vt:lpstr>
      <vt:lpstr>Cryogenics and Superconductivity</vt:lpstr>
      <vt:lpstr>PowerPoint Presentation</vt:lpstr>
      <vt:lpstr>PowerPoint Presentation</vt:lpstr>
      <vt:lpstr>Heat Transfer and Thermal Insulation</vt:lpstr>
      <vt:lpstr>Cryogenic System Design</vt:lpstr>
      <vt:lpstr>Thermal conductivity, solid conduction – how to cool? </vt:lpstr>
      <vt:lpstr>Radiative heat transfer – Black body</vt:lpstr>
      <vt:lpstr>Radiative heat transfer – Grey body</vt:lpstr>
      <vt:lpstr>Emissivity of technical materials at low temperatures</vt:lpstr>
      <vt:lpstr>Multi-layer insulation (MLI)</vt:lpstr>
      <vt:lpstr>Typical heat fluxes between flat plates (cold side vanishingly low)</vt:lpstr>
      <vt:lpstr>Refrigeration and Liquefaction</vt:lpstr>
      <vt:lpstr>PowerPoint Presentation</vt:lpstr>
      <vt:lpstr>Elementary cooling processes in a T-s diagram</vt:lpstr>
      <vt:lpstr>PowerPoint Presentation</vt:lpstr>
      <vt:lpstr>PowerPoint Presentation</vt:lpstr>
      <vt:lpstr>Combining all three processes in a cryoplant</vt:lpstr>
      <vt:lpstr>Claude cycle   ( Turbo Brayton + JT )</vt:lpstr>
      <vt:lpstr>PowerPoint Presentation</vt:lpstr>
      <vt:lpstr>PowerPoint Presentation</vt:lpstr>
      <vt:lpstr>PowerPoint Presentation</vt:lpstr>
      <vt:lpstr>PowerPoint Presentation</vt:lpstr>
      <vt:lpstr>PowerPoint Presentation</vt:lpstr>
      <vt:lpstr>PowerPoint Presentation</vt:lpstr>
      <vt:lpstr>Cryogenic Fluid Properties   He I and He II</vt:lpstr>
      <vt:lpstr>From He I  to  He II</vt:lpstr>
      <vt:lpstr>PowerPoint Presentation</vt:lpstr>
      <vt:lpstr>PowerPoint Presentation</vt:lpstr>
      <vt:lpstr>PowerPoint Presentation</vt:lpstr>
      <vt:lpstr>PowerPoint Presentation</vt:lpstr>
      <vt:lpstr>PowerPoint Presentation</vt:lpstr>
      <vt:lpstr>He II in practice</vt:lpstr>
      <vt:lpstr>PowerPoint Presentation</vt:lpstr>
      <vt:lpstr>PowerPoint Presentation</vt:lpstr>
      <vt:lpstr>PowerPoint Presentation</vt:lpstr>
      <vt:lpstr>PowerPoint Presentation</vt:lpstr>
      <vt:lpstr>Concluding remarks</vt:lpstr>
      <vt:lpstr>Some references</vt:lpstr>
      <vt:lpstr>Thank you for your attention.</vt:lpstr>
      <vt:lpstr>PowerPoint Presentation</vt:lpstr>
      <vt:lpstr>PowerPoint Presentation</vt:lpstr>
      <vt:lpstr>Superconductivity</vt:lpstr>
      <vt:lpstr>Heat capacity of materials – what to cool?</vt:lpstr>
      <vt:lpstr>Emissivity of technical materials at low temperatures</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Torsten Koettig</cp:lastModifiedBy>
  <cp:revision>754</cp:revision>
  <dcterms:created xsi:type="dcterms:W3CDTF">2012-11-30T11:04:26Z</dcterms:created>
  <dcterms:modified xsi:type="dcterms:W3CDTF">2022-05-10T13:51:08Z</dcterms:modified>
</cp:coreProperties>
</file>